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handoutMasterIdLst>
    <p:handoutMasterId r:id="rId69"/>
  </p:handoutMasterIdLst>
  <p:sldIdLst>
    <p:sldId id="256" r:id="rId2"/>
    <p:sldId id="260" r:id="rId3"/>
    <p:sldId id="337" r:id="rId4"/>
    <p:sldId id="334" r:id="rId5"/>
    <p:sldId id="335" r:id="rId6"/>
    <p:sldId id="336" r:id="rId7"/>
    <p:sldId id="343" r:id="rId8"/>
    <p:sldId id="344" r:id="rId9"/>
    <p:sldId id="347" r:id="rId10"/>
    <p:sldId id="348" r:id="rId11"/>
    <p:sldId id="345" r:id="rId12"/>
    <p:sldId id="346" r:id="rId13"/>
    <p:sldId id="349" r:id="rId14"/>
    <p:sldId id="350" r:id="rId15"/>
    <p:sldId id="351" r:id="rId16"/>
    <p:sldId id="356" r:id="rId17"/>
    <p:sldId id="357" r:id="rId18"/>
    <p:sldId id="358" r:id="rId19"/>
    <p:sldId id="352" r:id="rId20"/>
    <p:sldId id="360" r:id="rId21"/>
    <p:sldId id="361" r:id="rId22"/>
    <p:sldId id="261" r:id="rId23"/>
    <p:sldId id="362" r:id="rId24"/>
    <p:sldId id="266" r:id="rId25"/>
    <p:sldId id="363" r:id="rId26"/>
    <p:sldId id="364" r:id="rId27"/>
    <p:sldId id="365" r:id="rId28"/>
    <p:sldId id="366" r:id="rId29"/>
    <p:sldId id="367" r:id="rId30"/>
    <p:sldId id="368" r:id="rId31"/>
    <p:sldId id="369" r:id="rId32"/>
    <p:sldId id="265" r:id="rId33"/>
    <p:sldId id="264" r:id="rId34"/>
    <p:sldId id="267" r:id="rId35"/>
    <p:sldId id="268" r:id="rId36"/>
    <p:sldId id="269" r:id="rId37"/>
    <p:sldId id="270" r:id="rId38"/>
    <p:sldId id="271" r:id="rId39"/>
    <p:sldId id="272" r:id="rId40"/>
    <p:sldId id="338" r:id="rId41"/>
    <p:sldId id="339" r:id="rId42"/>
    <p:sldId id="309" r:id="rId43"/>
    <p:sldId id="341" r:id="rId44"/>
    <p:sldId id="373" r:id="rId45"/>
    <p:sldId id="374" r:id="rId46"/>
    <p:sldId id="376" r:id="rId47"/>
    <p:sldId id="377" r:id="rId48"/>
    <p:sldId id="274" r:id="rId49"/>
    <p:sldId id="275" r:id="rId50"/>
    <p:sldId id="276" r:id="rId51"/>
    <p:sldId id="316" r:id="rId52"/>
    <p:sldId id="317" r:id="rId53"/>
    <p:sldId id="318" r:id="rId54"/>
    <p:sldId id="319" r:id="rId55"/>
    <p:sldId id="320" r:id="rId56"/>
    <p:sldId id="321" r:id="rId57"/>
    <p:sldId id="322" r:id="rId58"/>
    <p:sldId id="323" r:id="rId59"/>
    <p:sldId id="324" r:id="rId60"/>
    <p:sldId id="325" r:id="rId61"/>
    <p:sldId id="326" r:id="rId62"/>
    <p:sldId id="278" r:id="rId63"/>
    <p:sldId id="378" r:id="rId64"/>
    <p:sldId id="375" r:id="rId65"/>
    <p:sldId id="370" r:id="rId66"/>
    <p:sldId id="371" r:id="rId67"/>
    <p:sldId id="372" r:id="rId68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6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2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defTabSz="92392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defTabSz="923925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r" defTabSz="923925" eaLnBrk="0" hangingPunct="0">
              <a:defRPr sz="1200"/>
            </a:lvl1pPr>
          </a:lstStyle>
          <a:p>
            <a:fld id="{C303BD67-F009-4890-B98D-D47AC97F2D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44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7FB00C-B6FC-43F0-8613-3DDAEA5E2C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8B85E-CB4B-4D31-8943-1D9FF7698B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BAC73-1F9C-4E5F-A8B7-7EDD9840D0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4E018C6-6B92-41CA-950C-780D148F4A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B01A6-FA89-4F9D-9575-7250581783A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FDB-57C5-487D-880A-3575C0650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5366B48-A542-4EEA-A210-0378FF98BE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AFB12-5C86-47D6-8A48-80A7D1C831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3560E-E3CA-4A5D-BD98-82A2DC23EE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4E114-8D4D-4D75-8FC3-1BF62FAEB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6B114-7F1F-486D-B9EE-A32F0672E5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E9C56A7-42FE-4A58-9BC2-204BA6D7A3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../MIPS%20code/ArraySumStack.as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Function Calls in Assembly MIPS R3000 Language</a:t>
            </a:r>
            <a:br>
              <a:rPr lang="en-US" sz="4000"/>
            </a:br>
            <a:r>
              <a:rPr lang="en-US" sz="4000"/>
              <a:t>(extensive use of stack)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429000" y="6096000"/>
            <a:ext cx="194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dirty="0"/>
              <a:t>Updated </a:t>
            </a:r>
            <a:r>
              <a:rPr lang="en-US" sz="1600" dirty="0" smtClean="0"/>
              <a:t>7/11/2013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7650"/>
            <a:ext cx="7772400" cy="1143000"/>
          </a:xfrm>
        </p:spPr>
        <p:txBody>
          <a:bodyPr/>
          <a:lstStyle/>
          <a:p>
            <a:r>
              <a:rPr lang="en-US"/>
              <a:t>Pop Byte From “Top” of Stack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150018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# Pop byte from top of stack into $t0.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lb		$t0, ($sp)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addiu		$sp, $sp, 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b="1">
              <a:latin typeface="Courier New" pitchFamily="49" charset="0"/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2595563" y="3090863"/>
            <a:ext cx="1042987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2597150" y="3576638"/>
            <a:ext cx="1042988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1317625" y="309245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1325563" y="357822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0x7FFE</a:t>
            </a:r>
          </a:p>
        </p:txBody>
      </p:sp>
      <p:sp>
        <p:nvSpPr>
          <p:cNvPr id="101384" name="Line 8"/>
          <p:cNvSpPr>
            <a:spLocks noChangeShapeType="1"/>
          </p:cNvSpPr>
          <p:nvPr/>
        </p:nvSpPr>
        <p:spPr bwMode="auto">
          <a:xfrm flipV="1">
            <a:off x="717550" y="4310063"/>
            <a:ext cx="623888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555625" y="3819525"/>
            <a:ext cx="8270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2593975" y="4540250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1325563" y="4056063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0x7FFD</a:t>
            </a: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1333500" y="4541838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0x7FFC</a:t>
            </a: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2590800" y="5014913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1330325" y="501650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2593975" y="4062413"/>
            <a:ext cx="1042988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01392" name="Text Box 16"/>
          <p:cNvSpPr txBox="1">
            <a:spLocks noChangeArrowheads="1"/>
          </p:cNvSpPr>
          <p:nvPr/>
        </p:nvSpPr>
        <p:spPr bwMode="auto">
          <a:xfrm>
            <a:off x="6943725" y="3094038"/>
            <a:ext cx="1042988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01393" name="Text Box 17"/>
          <p:cNvSpPr txBox="1">
            <a:spLocks noChangeArrowheads="1"/>
          </p:cNvSpPr>
          <p:nvPr/>
        </p:nvSpPr>
        <p:spPr bwMode="auto">
          <a:xfrm>
            <a:off x="6945313" y="3579813"/>
            <a:ext cx="1042987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01394" name="Text Box 18"/>
          <p:cNvSpPr txBox="1">
            <a:spLocks noChangeArrowheads="1"/>
          </p:cNvSpPr>
          <p:nvPr/>
        </p:nvSpPr>
        <p:spPr bwMode="auto">
          <a:xfrm>
            <a:off x="5676900" y="3095625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5684838" y="3581400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0x7FFE</a:t>
            </a:r>
          </a:p>
        </p:txBody>
      </p:sp>
      <p:sp>
        <p:nvSpPr>
          <p:cNvPr id="101396" name="Line 20"/>
          <p:cNvSpPr>
            <a:spLocks noChangeShapeType="1"/>
          </p:cNvSpPr>
          <p:nvPr/>
        </p:nvSpPr>
        <p:spPr bwMode="auto">
          <a:xfrm flipV="1">
            <a:off x="5076825" y="3835400"/>
            <a:ext cx="62388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397" name="Text Box 21"/>
          <p:cNvSpPr txBox="1">
            <a:spLocks noChangeArrowheads="1"/>
          </p:cNvSpPr>
          <p:nvPr/>
        </p:nvSpPr>
        <p:spPr bwMode="auto">
          <a:xfrm>
            <a:off x="4914900" y="3344863"/>
            <a:ext cx="8270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101398" name="Text Box 22"/>
          <p:cNvSpPr txBox="1">
            <a:spLocks noChangeArrowheads="1"/>
          </p:cNvSpPr>
          <p:nvPr/>
        </p:nvSpPr>
        <p:spPr bwMode="auto">
          <a:xfrm>
            <a:off x="6951663" y="4057650"/>
            <a:ext cx="1042987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1399" name="Text Box 23"/>
          <p:cNvSpPr txBox="1">
            <a:spLocks noChangeArrowheads="1"/>
          </p:cNvSpPr>
          <p:nvPr/>
        </p:nvSpPr>
        <p:spPr bwMode="auto">
          <a:xfrm>
            <a:off x="6953250" y="4543425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1400" name="Text Box 24"/>
          <p:cNvSpPr txBox="1">
            <a:spLocks noChangeArrowheads="1"/>
          </p:cNvSpPr>
          <p:nvPr/>
        </p:nvSpPr>
        <p:spPr bwMode="auto">
          <a:xfrm>
            <a:off x="5684838" y="4059238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0x7FFD</a:t>
            </a:r>
          </a:p>
        </p:txBody>
      </p:sp>
      <p:sp>
        <p:nvSpPr>
          <p:cNvPr id="101401" name="Text Box 25"/>
          <p:cNvSpPr txBox="1">
            <a:spLocks noChangeArrowheads="1"/>
          </p:cNvSpPr>
          <p:nvPr/>
        </p:nvSpPr>
        <p:spPr bwMode="auto">
          <a:xfrm>
            <a:off x="5692775" y="4545013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0x7FFC</a:t>
            </a:r>
          </a:p>
        </p:txBody>
      </p:sp>
      <p:sp>
        <p:nvSpPr>
          <p:cNvPr id="101402" name="Text Box 26"/>
          <p:cNvSpPr txBox="1">
            <a:spLocks noChangeArrowheads="1"/>
          </p:cNvSpPr>
          <p:nvPr/>
        </p:nvSpPr>
        <p:spPr bwMode="auto">
          <a:xfrm>
            <a:off x="6950075" y="5018088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1403" name="Text Box 27"/>
          <p:cNvSpPr txBox="1">
            <a:spLocks noChangeArrowheads="1"/>
          </p:cNvSpPr>
          <p:nvPr/>
        </p:nvSpPr>
        <p:spPr bwMode="auto">
          <a:xfrm>
            <a:off x="5689600" y="5019675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101404" name="Rectangle 28"/>
          <p:cNvSpPr>
            <a:spLocks noChangeArrowheads="1"/>
          </p:cNvSpPr>
          <p:nvPr/>
        </p:nvSpPr>
        <p:spPr bwMode="auto">
          <a:xfrm>
            <a:off x="703263" y="5811838"/>
            <a:ext cx="8091487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BEFORE: $sp points to C		AFTER: $sp points to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the topmost value 		B the topmost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/>
              <a:t>Push a Word On “Top” of Stack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52575"/>
            <a:ext cx="7772400" cy="1500188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# Assume $t0 contains value of variable C.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# Push word in $t0 onto top of stack.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addiu	$sp, $sp, -4</a:t>
            </a:r>
          </a:p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sw		$t0, ($sp)</a:t>
            </a:r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2765425" y="3275013"/>
            <a:ext cx="1042988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2767013" y="3760788"/>
            <a:ext cx="1042987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1498600" y="327660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1506538" y="376237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0x7FFB</a:t>
            </a:r>
          </a:p>
        </p:txBody>
      </p:sp>
      <p:sp>
        <p:nvSpPr>
          <p:cNvPr id="98312" name="Line 8"/>
          <p:cNvSpPr>
            <a:spLocks noChangeShapeType="1"/>
          </p:cNvSpPr>
          <p:nvPr/>
        </p:nvSpPr>
        <p:spPr bwMode="auto">
          <a:xfrm flipV="1">
            <a:off x="898525" y="4016375"/>
            <a:ext cx="62388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13" name="Text Box 9"/>
          <p:cNvSpPr txBox="1">
            <a:spLocks noChangeArrowheads="1"/>
          </p:cNvSpPr>
          <p:nvPr/>
        </p:nvSpPr>
        <p:spPr bwMode="auto">
          <a:xfrm>
            <a:off x="736600" y="3525838"/>
            <a:ext cx="8270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2773363" y="4238625"/>
            <a:ext cx="1042987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2774950" y="4724400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1506538" y="4240213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0x7FF7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1514475" y="4725988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0x7FF3</a:t>
            </a:r>
          </a:p>
        </p:txBody>
      </p:sp>
      <p:sp>
        <p:nvSpPr>
          <p:cNvPr id="98318" name="Text Box 14"/>
          <p:cNvSpPr txBox="1">
            <a:spLocks noChangeArrowheads="1"/>
          </p:cNvSpPr>
          <p:nvPr/>
        </p:nvSpPr>
        <p:spPr bwMode="auto">
          <a:xfrm>
            <a:off x="2771775" y="5199063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8319" name="Text Box 15"/>
          <p:cNvSpPr txBox="1">
            <a:spLocks noChangeArrowheads="1"/>
          </p:cNvSpPr>
          <p:nvPr/>
        </p:nvSpPr>
        <p:spPr bwMode="auto">
          <a:xfrm>
            <a:off x="1511300" y="520065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98320" name="Text Box 16"/>
          <p:cNvSpPr txBox="1">
            <a:spLocks noChangeArrowheads="1"/>
          </p:cNvSpPr>
          <p:nvPr/>
        </p:nvSpPr>
        <p:spPr bwMode="auto">
          <a:xfrm>
            <a:off x="7118350" y="3271838"/>
            <a:ext cx="1042988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98321" name="Text Box 17"/>
          <p:cNvSpPr txBox="1">
            <a:spLocks noChangeArrowheads="1"/>
          </p:cNvSpPr>
          <p:nvPr/>
        </p:nvSpPr>
        <p:spPr bwMode="auto">
          <a:xfrm>
            <a:off x="7119938" y="3757613"/>
            <a:ext cx="1042987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98322" name="Text Box 18"/>
          <p:cNvSpPr txBox="1">
            <a:spLocks noChangeArrowheads="1"/>
          </p:cNvSpPr>
          <p:nvPr/>
        </p:nvSpPr>
        <p:spPr bwMode="auto">
          <a:xfrm>
            <a:off x="5840413" y="327342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98323" name="Text Box 19"/>
          <p:cNvSpPr txBox="1">
            <a:spLocks noChangeArrowheads="1"/>
          </p:cNvSpPr>
          <p:nvPr/>
        </p:nvSpPr>
        <p:spPr bwMode="auto">
          <a:xfrm>
            <a:off x="5848350" y="375920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0x7FFB</a:t>
            </a:r>
          </a:p>
        </p:txBody>
      </p:sp>
      <p:sp>
        <p:nvSpPr>
          <p:cNvPr id="98324" name="Line 20"/>
          <p:cNvSpPr>
            <a:spLocks noChangeShapeType="1"/>
          </p:cNvSpPr>
          <p:nvPr/>
        </p:nvSpPr>
        <p:spPr bwMode="auto">
          <a:xfrm flipV="1">
            <a:off x="5240338" y="4491038"/>
            <a:ext cx="623887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25" name="Text Box 21"/>
          <p:cNvSpPr txBox="1">
            <a:spLocks noChangeArrowheads="1"/>
          </p:cNvSpPr>
          <p:nvPr/>
        </p:nvSpPr>
        <p:spPr bwMode="auto">
          <a:xfrm>
            <a:off x="5078413" y="4000500"/>
            <a:ext cx="82708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98326" name="Text Box 22"/>
          <p:cNvSpPr txBox="1">
            <a:spLocks noChangeArrowheads="1"/>
          </p:cNvSpPr>
          <p:nvPr/>
        </p:nvSpPr>
        <p:spPr bwMode="auto">
          <a:xfrm>
            <a:off x="7116763" y="4721225"/>
            <a:ext cx="1042987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5848350" y="4237038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0x7FF7</a:t>
            </a:r>
          </a:p>
        </p:txBody>
      </p:sp>
      <p:sp>
        <p:nvSpPr>
          <p:cNvPr id="98328" name="Text Box 24"/>
          <p:cNvSpPr txBox="1">
            <a:spLocks noChangeArrowheads="1"/>
          </p:cNvSpPr>
          <p:nvPr/>
        </p:nvSpPr>
        <p:spPr bwMode="auto">
          <a:xfrm>
            <a:off x="5856288" y="4722813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0x7FF3</a:t>
            </a:r>
          </a:p>
        </p:txBody>
      </p:sp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7113588" y="5195888"/>
            <a:ext cx="1042987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8330" name="Text Box 26"/>
          <p:cNvSpPr txBox="1">
            <a:spLocks noChangeArrowheads="1"/>
          </p:cNvSpPr>
          <p:nvPr/>
        </p:nvSpPr>
        <p:spPr bwMode="auto">
          <a:xfrm>
            <a:off x="5853113" y="519747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7116763" y="4243388"/>
            <a:ext cx="1042987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98332" name="Rectangle 28"/>
          <p:cNvSpPr>
            <a:spLocks noChangeArrowheads="1"/>
          </p:cNvSpPr>
          <p:nvPr/>
        </p:nvSpPr>
        <p:spPr bwMode="auto">
          <a:xfrm>
            <a:off x="703263" y="5811838"/>
            <a:ext cx="8091487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BEFORE: $sp points to B		AFTER: $sp points to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the topmost value 		C the topmost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7650"/>
            <a:ext cx="7772400" cy="1143000"/>
          </a:xfrm>
        </p:spPr>
        <p:txBody>
          <a:bodyPr/>
          <a:lstStyle/>
          <a:p>
            <a:r>
              <a:rPr lang="en-US"/>
              <a:t>Pop Word From “Top” of Stack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1500188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# Pop word from top of stack into $t0.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lw		$t0, ($sp)</a:t>
            </a:r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addiu		$sp, $sp, 4</a:t>
            </a:r>
          </a:p>
          <a:p>
            <a:pPr>
              <a:buFontTx/>
              <a:buNone/>
            </a:pPr>
            <a:endParaRPr lang="en-US" sz="2400" b="1">
              <a:latin typeface="Courier New" pitchFamily="49" charset="0"/>
            </a:endParaRP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2595563" y="3090863"/>
            <a:ext cx="1042987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2597150" y="3588830"/>
            <a:ext cx="1036066" cy="461665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B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1317625" y="309245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1325563" y="357822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0x7FFB</a:t>
            </a:r>
          </a:p>
        </p:txBody>
      </p:sp>
      <p:sp>
        <p:nvSpPr>
          <p:cNvPr id="99336" name="Line 8"/>
          <p:cNvSpPr>
            <a:spLocks noChangeShapeType="1"/>
          </p:cNvSpPr>
          <p:nvPr/>
        </p:nvSpPr>
        <p:spPr bwMode="auto">
          <a:xfrm flipV="1">
            <a:off x="717550" y="4310063"/>
            <a:ext cx="623888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555625" y="3819525"/>
            <a:ext cx="8270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99338" name="Text Box 10"/>
          <p:cNvSpPr txBox="1">
            <a:spLocks noChangeArrowheads="1"/>
          </p:cNvSpPr>
          <p:nvPr/>
        </p:nvSpPr>
        <p:spPr bwMode="auto">
          <a:xfrm>
            <a:off x="2593975" y="4540250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9339" name="Text Box 11"/>
          <p:cNvSpPr txBox="1">
            <a:spLocks noChangeArrowheads="1"/>
          </p:cNvSpPr>
          <p:nvPr/>
        </p:nvSpPr>
        <p:spPr bwMode="auto">
          <a:xfrm>
            <a:off x="1325563" y="4056063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0x7FF7</a:t>
            </a:r>
          </a:p>
        </p:txBody>
      </p:sp>
      <p:sp>
        <p:nvSpPr>
          <p:cNvPr id="99340" name="Text Box 12"/>
          <p:cNvSpPr txBox="1">
            <a:spLocks noChangeArrowheads="1"/>
          </p:cNvSpPr>
          <p:nvPr/>
        </p:nvSpPr>
        <p:spPr bwMode="auto">
          <a:xfrm>
            <a:off x="1333500" y="4541838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0x7FF3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2590800" y="5014913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1330325" y="501650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2593975" y="4062413"/>
            <a:ext cx="1042988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6943725" y="3094038"/>
            <a:ext cx="1042988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99345" name="Text Box 17"/>
          <p:cNvSpPr txBox="1">
            <a:spLocks noChangeArrowheads="1"/>
          </p:cNvSpPr>
          <p:nvPr/>
        </p:nvSpPr>
        <p:spPr bwMode="auto">
          <a:xfrm>
            <a:off x="6945313" y="3579813"/>
            <a:ext cx="1042987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5676900" y="3095625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5684838" y="3581400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0x7FFB</a:t>
            </a:r>
          </a:p>
        </p:txBody>
      </p:sp>
      <p:sp>
        <p:nvSpPr>
          <p:cNvPr id="99348" name="Line 20"/>
          <p:cNvSpPr>
            <a:spLocks noChangeShapeType="1"/>
          </p:cNvSpPr>
          <p:nvPr/>
        </p:nvSpPr>
        <p:spPr bwMode="auto">
          <a:xfrm flipV="1">
            <a:off x="5076825" y="3835400"/>
            <a:ext cx="62388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4914900" y="3344863"/>
            <a:ext cx="8270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6951663" y="4057650"/>
            <a:ext cx="1042987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6953250" y="4543425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5684838" y="4059238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0x7FF7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5692775" y="4545013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0x7FF3</a:t>
            </a:r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6950075" y="5018088"/>
            <a:ext cx="1042988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5689600" y="5019675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99356" name="Rectangle 28"/>
          <p:cNvSpPr>
            <a:spLocks noChangeArrowheads="1"/>
          </p:cNvSpPr>
          <p:nvPr/>
        </p:nvSpPr>
        <p:spPr bwMode="auto">
          <a:xfrm>
            <a:off x="703263" y="5811838"/>
            <a:ext cx="8091487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BEFORE: $sp points to C		AFTER: $sp points to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the topmost value 		B the topmost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Evaluation of Arithmetic Expressions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Given the infix expression: 10 + 4 * 5</a:t>
            </a:r>
          </a:p>
          <a:p>
            <a:endParaRPr lang="en-US"/>
          </a:p>
          <a:p>
            <a:r>
              <a:rPr lang="en-US"/>
              <a:t>Convert to postfix: 10  4  5  *  +</a:t>
            </a:r>
          </a:p>
          <a:p>
            <a:endParaRPr lang="en-US"/>
          </a:p>
          <a:p>
            <a:r>
              <a:rPr lang="en-US"/>
              <a:t>Use a stack algorithm to evaluate the postfix expression.  What was that algorithm?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Evaluate Postfix with a Stack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Given postfix: 10  4  5  *  +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Loop through tokens from left to right.</a:t>
            </a:r>
          </a:p>
          <a:p>
            <a:pPr>
              <a:lnSpc>
                <a:spcPct val="90000"/>
              </a:lnSpc>
            </a:pPr>
            <a:r>
              <a:rPr lang="en-US"/>
              <a:t>If token is an operand push it on stack.</a:t>
            </a:r>
          </a:p>
          <a:p>
            <a:pPr>
              <a:lnSpc>
                <a:spcPct val="90000"/>
              </a:lnSpc>
            </a:pPr>
            <a:r>
              <a:rPr lang="en-US"/>
              <a:t>If token is an operator then</a:t>
            </a:r>
          </a:p>
          <a:p>
            <a:pPr lvl="1">
              <a:lnSpc>
                <a:spcPct val="90000"/>
              </a:lnSpc>
            </a:pPr>
            <a:r>
              <a:rPr lang="en-US"/>
              <a:t>Pop its operands from stack</a:t>
            </a:r>
          </a:p>
          <a:p>
            <a:pPr lvl="1">
              <a:lnSpc>
                <a:spcPct val="90000"/>
              </a:lnSpc>
            </a:pPr>
            <a:r>
              <a:rPr lang="en-US"/>
              <a:t>Evaluate that operator</a:t>
            </a:r>
          </a:p>
          <a:p>
            <a:pPr lvl="1">
              <a:lnSpc>
                <a:spcPct val="90000"/>
              </a:lnSpc>
            </a:pPr>
            <a:r>
              <a:rPr lang="en-US"/>
              <a:t>Push result on stack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Write Code to Evaluate this Postfix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smtClean="0">
                <a:latin typeface="Courier New" pitchFamily="49" charset="0"/>
              </a:rPr>
              <a:t>StackPostFix.asm</a:t>
            </a:r>
            <a:r>
              <a:rPr lang="en-US" dirty="0" smtClean="0"/>
              <a:t> </a:t>
            </a:r>
            <a:r>
              <a:rPr lang="en-US" dirty="0"/>
              <a:t>source code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Allocating Local Variables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Suppose a function declares and initializes the following local variables.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public static void f()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 int a = 0, b = 1;	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 char c = ‘A’;	// ASCII code is 65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Variable Memory Map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Suppose that we “carve” out stack space corresponding to pushing each local variable in order of its declaration.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BOTTOM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a (4 bytes)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b (4 bytes)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c (1 byte)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TOP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4224338" y="3729038"/>
            <a:ext cx="416718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How many bytes to deduct from $sp to allocate the space?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Where does $sp point to?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What are the offsets from $sp for each local variable?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Variable Memory Map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Suppose that we “carve” out stack space corresponding to pushing each local variable in order of its declaration.</a:t>
            </a:r>
          </a:p>
          <a:p>
            <a:pPr>
              <a:lnSpc>
                <a:spcPct val="90000"/>
              </a:lnSpc>
            </a:pP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BOTTOM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+5	a (4 bytes)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+1	b (4 bytes)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+0	c (1 byte)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TOP</a:t>
            </a:r>
          </a:p>
        </p:txBody>
      </p:sp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4224338" y="3729038"/>
            <a:ext cx="44370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How many bytes to deduct from $sp to allocate the space? </a:t>
            </a:r>
            <a:r>
              <a:rPr lang="en-US" b="1" u="sng"/>
              <a:t>9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Where does $sp point to? </a:t>
            </a:r>
            <a:r>
              <a:rPr lang="en-US" b="1" u="sng"/>
              <a:t>C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/>
              <a:t>What are the offsets from $sp for each local variable?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07949" y="4989669"/>
            <a:ext cx="708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$</a:t>
            </a:r>
            <a:r>
              <a:rPr lang="en-US" dirty="0" err="1"/>
              <a:t>sp</a:t>
            </a:r>
            <a:endParaRPr lang="en-US" dirty="0"/>
          </a:p>
        </p:txBody>
      </p:sp>
      <p:sp>
        <p:nvSpPr>
          <p:cNvPr id="111622" name="Line 6"/>
          <p:cNvSpPr>
            <a:spLocks noChangeShapeType="1"/>
          </p:cNvSpPr>
          <p:nvPr/>
        </p:nvSpPr>
        <p:spPr bwMode="auto">
          <a:xfrm>
            <a:off x="681036" y="5225000"/>
            <a:ext cx="2698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Allocate &amp; De-allocate in “Bulk”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# Decrement stack pointer to allocate space for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# ALL three variables in one shot.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# Two 32-bit words + One byte = 9 bytes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addiu	$sp, $sp, -9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sw		$zero, 5($sp)		# a = 0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li		$t0, 1			# b = 1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sw		$t0, 1($sp)		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li		$t0, 65		# c = ‘A’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sbu	$t0, 0($sp)		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…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# Deallocate 9 bytes from stack when function exits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addiu	$sp, $sp, 9</a:t>
            </a:r>
            <a:endParaRPr lang="en-US" sz="2000" b="1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 Call Stack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084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High-level languages hide the behind-the-scenes details of stack allocations for function calls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int ans = max(5, 17);	// Function call.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int max(int x, int y)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if(x &gt;= y)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  return x;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else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  return y;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}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708775" y="5024438"/>
            <a:ext cx="2063750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MAIN</a:t>
            </a:r>
          </a:p>
          <a:p>
            <a:pPr>
              <a:spcBef>
                <a:spcPct val="50000"/>
              </a:spcBef>
            </a:pPr>
            <a:r>
              <a:rPr lang="en-US"/>
              <a:t>ans = 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708775" y="4005263"/>
            <a:ext cx="2063750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max</a:t>
            </a:r>
          </a:p>
          <a:p>
            <a:pPr>
              <a:spcBef>
                <a:spcPct val="50000"/>
              </a:spcBef>
            </a:pPr>
            <a:r>
              <a:rPr lang="en-US"/>
              <a:t>x = 5, y = 17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6545263" y="4010025"/>
            <a:ext cx="0" cy="2028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23850"/>
            <a:ext cx="7772400" cy="1143000"/>
          </a:xfrm>
        </p:spPr>
        <p:txBody>
          <a:bodyPr/>
          <a:lstStyle/>
          <a:p>
            <a:r>
              <a:rPr lang="en-US"/>
              <a:t>Array Sum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33525"/>
            <a:ext cx="7772400" cy="480536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Allocate local variables on the stack in order of their declarations.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All reads/writes to local variables must be done through the stack.</a:t>
            </a:r>
          </a:p>
          <a:p>
            <a:pPr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   int[] A = { 1, 3, 5, 7 }; // Allocate on stack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   int sum = 0, i = 0;</a:t>
            </a:r>
          </a:p>
          <a:p>
            <a:pPr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   while(i &lt; 4)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   {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     sum = sum + A[i];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     i++;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   }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Write Code to Perform ArraySum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smtClean="0">
                <a:latin typeface="Courier New" pitchFamily="49" charset="0"/>
              </a:rPr>
              <a:t>ArraySum1.asm</a:t>
            </a:r>
            <a:r>
              <a:rPr lang="en-US" dirty="0" smtClean="0"/>
              <a:t> </a:t>
            </a:r>
            <a:r>
              <a:rPr lang="en-US" dirty="0"/>
              <a:t>source code </a:t>
            </a:r>
            <a:r>
              <a:rPr lang="en-US" dirty="0" smtClean="0"/>
              <a:t>file</a:t>
            </a:r>
          </a:p>
          <a:p>
            <a:r>
              <a:rPr lang="en-US" dirty="0" smtClean="0">
                <a:hlinkClick r:id="rId2" action="ppaction://hlinkfile"/>
              </a:rPr>
              <a:t>..\MIPS code\ArraySumStack.asm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 Calls Example P1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08475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main:</a:t>
            </a:r>
          </a:p>
          <a:p>
            <a:pPr>
              <a:buFontTx/>
              <a:buNone/>
            </a:pPr>
            <a:r>
              <a:rPr lang="en-US" sz="1800" b="1">
                <a:latin typeface="Courier New" pitchFamily="49" charset="0"/>
              </a:rPr>
              <a:t>	# Call the function named printIt</a:t>
            </a:r>
            <a:endParaRPr lang="en-US" sz="18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	</a:t>
            </a:r>
            <a:r>
              <a:rPr lang="en-US" sz="1800" b="1">
                <a:latin typeface="Courier New" pitchFamily="49" charset="0"/>
              </a:rPr>
              <a:t>jal</a:t>
            </a:r>
            <a:r>
              <a:rPr lang="en-US" sz="1800">
                <a:latin typeface="Courier New" pitchFamily="49" charset="0"/>
              </a:rPr>
              <a:t> printIt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	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	</a:t>
            </a:r>
            <a:r>
              <a:rPr lang="en-US" sz="1800" b="1">
                <a:latin typeface="Courier New" pitchFamily="49" charset="0"/>
              </a:rPr>
              <a:t>jal</a:t>
            </a:r>
            <a:r>
              <a:rPr lang="en-US" sz="1800">
                <a:latin typeface="Courier New" pitchFamily="49" charset="0"/>
              </a:rPr>
              <a:t> printIt</a:t>
            </a:r>
          </a:p>
          <a:p>
            <a:pPr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	</a:t>
            </a:r>
            <a:r>
              <a:rPr lang="en-US" sz="1800" b="1">
                <a:latin typeface="Courier New" pitchFamily="49" charset="0"/>
              </a:rPr>
              <a:t>jal</a:t>
            </a:r>
            <a:r>
              <a:rPr lang="en-US" sz="1800">
                <a:latin typeface="Courier New" pitchFamily="49" charset="0"/>
              </a:rPr>
              <a:t> printIt</a:t>
            </a:r>
          </a:p>
          <a:p>
            <a:pPr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	# MUST EXIT PROGRAM TO AVOID FUNCTION CODE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	</a:t>
            </a:r>
            <a:r>
              <a:rPr lang="en-US" sz="1800" b="1">
                <a:latin typeface="Courier New" pitchFamily="49" charset="0"/>
              </a:rPr>
              <a:t>li</a:t>
            </a:r>
            <a:r>
              <a:rPr lang="en-US" sz="1800">
                <a:latin typeface="Courier New" pitchFamily="49" charset="0"/>
              </a:rPr>
              <a:t> $v0, 10		</a:t>
            </a:r>
          </a:p>
          <a:p>
            <a:pPr>
              <a:buFontTx/>
              <a:buNone/>
            </a:pPr>
            <a:r>
              <a:rPr lang="en-US" sz="1800">
                <a:latin typeface="Courier New" pitchFamily="49" charset="0"/>
              </a:rPr>
              <a:t>	</a:t>
            </a:r>
            <a:r>
              <a:rPr lang="en-US" sz="1800" b="1">
                <a:latin typeface="Courier New" pitchFamily="49" charset="0"/>
              </a:rPr>
              <a:t>syscall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Function Calls Example P2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08475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printIt:</a:t>
            </a:r>
            <a:endParaRPr lang="en-US" sz="240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# system call code for print_int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</a:t>
            </a:r>
            <a:r>
              <a:rPr lang="en-US" sz="2400" b="1">
                <a:latin typeface="Courier New" pitchFamily="49" charset="0"/>
              </a:rPr>
              <a:t>li</a:t>
            </a:r>
            <a:r>
              <a:rPr lang="en-US" sz="2400">
                <a:latin typeface="Courier New" pitchFamily="49" charset="0"/>
              </a:rPr>
              <a:t> $v0, 1        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# integer to print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</a:t>
            </a:r>
            <a:r>
              <a:rPr lang="en-US" sz="2400" b="1">
                <a:latin typeface="Courier New" pitchFamily="49" charset="0"/>
              </a:rPr>
              <a:t>li</a:t>
            </a:r>
            <a:r>
              <a:rPr lang="en-US" sz="2400">
                <a:latin typeface="Courier New" pitchFamily="49" charset="0"/>
              </a:rPr>
              <a:t> $a0, 5        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# print it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</a:t>
            </a:r>
            <a:r>
              <a:rPr lang="en-US" sz="2400" b="1">
                <a:latin typeface="Courier New" pitchFamily="49" charset="0"/>
              </a:rPr>
              <a:t>syscall</a:t>
            </a:r>
            <a:r>
              <a:rPr lang="en-US" sz="2400">
                <a:latin typeface="Courier New" pitchFamily="49" charset="0"/>
              </a:rPr>
              <a:t>          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# Return to caller.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  # $ra holds the return address</a:t>
            </a:r>
          </a:p>
          <a:p>
            <a:pPr>
              <a:buFontTx/>
              <a:buNone/>
            </a:pPr>
            <a:r>
              <a:rPr lang="en-US" sz="2400">
                <a:latin typeface="Courier New" pitchFamily="49" charset="0"/>
              </a:rPr>
              <a:t>	</a:t>
            </a:r>
            <a:r>
              <a:rPr lang="en-US" sz="2400" b="1">
                <a:latin typeface="Courier New" pitchFamily="49" charset="0"/>
              </a:rPr>
              <a:t>jr</a:t>
            </a:r>
            <a:r>
              <a:rPr lang="en-US" sz="2400">
                <a:latin typeface="Courier New" pitchFamily="49" charset="0"/>
              </a:rPr>
              <a:t> $ra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Calling a Function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MIPS instruction “jump and link”</a:t>
            </a:r>
          </a:p>
          <a:p>
            <a:endParaRPr lang="en-US"/>
          </a:p>
          <a:p>
            <a:pPr>
              <a:buFontTx/>
              <a:buNone/>
            </a:pPr>
            <a:r>
              <a:rPr lang="en-US"/>
              <a:t># Jump to first instruction at given label.</a:t>
            </a:r>
          </a:p>
          <a:p>
            <a:pPr>
              <a:buFontTx/>
              <a:buNone/>
            </a:pPr>
            <a:r>
              <a:rPr lang="en-US"/>
              <a:t># Automatically saves return address– </a:t>
            </a:r>
          </a:p>
          <a:p>
            <a:pPr>
              <a:buFontTx/>
              <a:buNone/>
            </a:pPr>
            <a:r>
              <a:rPr lang="en-US"/>
              <a:t># address of next instruction, in register $ra</a:t>
            </a:r>
          </a:p>
          <a:p>
            <a:pPr>
              <a:buFontTx/>
              <a:buNone/>
            </a:pPr>
            <a:r>
              <a:rPr lang="en-US"/>
              <a:t>jal	FunctionLabel</a:t>
            </a:r>
          </a:p>
          <a:p>
            <a:pPr>
              <a:buFontTx/>
              <a:buNone/>
            </a:pPr>
            <a:r>
              <a:rPr lang="en-US"/>
              <a:t>&lt;&lt; “Instruction for return address” 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general the caller will push the parameters onto the stack.</a:t>
            </a:r>
          </a:p>
          <a:p>
            <a:endParaRPr lang="en-US"/>
          </a:p>
          <a:p>
            <a:r>
              <a:rPr lang="en-US"/>
              <a:t>The callee (function) assumes that it receives the parameters filled into specific offsets from the $sp (top of stack pointer).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 Example P1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25926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	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# Push a single 4-byte integer parameter value on the stack.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addiu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$sp, $sp,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t0, 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t0, ($sp)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printIt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addiu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$sp, $sp,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li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t0, 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t0, ($sp)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printIt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# MUST EXIT PROGRAM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  <a:cs typeface="Courier New" pitchFamily="49" charset="0"/>
              </a:rPr>
              <a:t>li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$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v0, 10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  <a:cs typeface="Courier New" pitchFamily="49" charset="0"/>
              </a:rPr>
              <a:t>syscall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 Example P2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25926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# Assumes one 4-byte integer parameter is given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# on the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err="1">
                <a:latin typeface="Courier New" pitchFamily="49" charset="0"/>
              </a:rPr>
              <a:t>printIt</a:t>
            </a:r>
            <a:r>
              <a:rPr lang="en-US" sz="2000" b="1" dirty="0">
                <a:latin typeface="Courier New" pitchFamily="49" charset="0"/>
              </a:rPr>
              <a:t>:</a:t>
            </a:r>
            <a:endParaRPr lang="en-US" sz="20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# system call code for </a:t>
            </a:r>
            <a:r>
              <a:rPr lang="en-US" sz="2000" dirty="0" err="1">
                <a:latin typeface="Courier New" pitchFamily="49" charset="0"/>
              </a:rPr>
              <a:t>print_int</a:t>
            </a:r>
            <a:endParaRPr lang="en-US" sz="20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b="1" dirty="0">
                <a:latin typeface="Courier New" pitchFamily="49" charset="0"/>
              </a:rPr>
              <a:t>li</a:t>
            </a:r>
            <a:r>
              <a:rPr lang="en-US" sz="2000" dirty="0">
                <a:latin typeface="Courier New" pitchFamily="49" charset="0"/>
              </a:rPr>
              <a:t> $v0, 1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# Load integer to print into $a0 from top of stack.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lw</a:t>
            </a:r>
            <a:r>
              <a:rPr lang="en-US" sz="2000" dirty="0">
                <a:latin typeface="Courier New" pitchFamily="49" charset="0"/>
              </a:rPr>
              <a:t> $a0, ($</a:t>
            </a:r>
            <a:r>
              <a:rPr lang="en-US" sz="2000" dirty="0" err="1">
                <a:latin typeface="Courier New" pitchFamily="49" charset="0"/>
              </a:rPr>
              <a:t>sp</a:t>
            </a:r>
            <a:r>
              <a:rPr lang="en-US" sz="2000" dirty="0">
                <a:latin typeface="Courier New" pitchFamily="49" charset="0"/>
              </a:rPr>
              <a:t>)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# print it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syscall</a:t>
            </a:r>
            <a:r>
              <a:rPr lang="en-US" sz="2000" dirty="0">
                <a:latin typeface="Courier New" pitchFamily="49" charset="0"/>
              </a:rPr>
              <a:t>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# Release memory allocated for parameters.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addiu</a:t>
            </a:r>
            <a:r>
              <a:rPr lang="en-US" sz="2000" dirty="0">
                <a:latin typeface="Courier New" pitchFamily="49" charset="0"/>
              </a:rPr>
              <a:t>	$</a:t>
            </a:r>
            <a:r>
              <a:rPr lang="en-US" sz="2000" dirty="0" err="1">
                <a:latin typeface="Courier New" pitchFamily="49" charset="0"/>
              </a:rPr>
              <a:t>sp</a:t>
            </a:r>
            <a:r>
              <a:rPr lang="en-US" sz="2000" dirty="0">
                <a:latin typeface="Courier New" pitchFamily="49" charset="0"/>
              </a:rPr>
              <a:t>, $</a:t>
            </a:r>
            <a:r>
              <a:rPr lang="en-US" sz="2000" dirty="0" err="1">
                <a:latin typeface="Courier New" pitchFamily="49" charset="0"/>
              </a:rPr>
              <a:t>sp</a:t>
            </a:r>
            <a:r>
              <a:rPr lang="en-US" sz="2000" dirty="0">
                <a:latin typeface="Courier New" pitchFamily="49" charset="0"/>
              </a:rPr>
              <a:t>, 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jr</a:t>
            </a:r>
            <a:r>
              <a:rPr lang="en-US" sz="2000" dirty="0">
                <a:latin typeface="Courier New" pitchFamily="49" charset="0"/>
              </a:rPr>
              <a:t> $</a:t>
            </a:r>
            <a:r>
              <a:rPr lang="en-US" sz="2000" dirty="0" err="1">
                <a:latin typeface="Courier New" pitchFamily="49" charset="0"/>
              </a:rPr>
              <a:t>ra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9075"/>
            <a:ext cx="7772400" cy="1143000"/>
          </a:xfrm>
        </p:spPr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9067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Write the equivalent MIPS code: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main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printMax(5, 10);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void printMax(int x, int y)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{</a:t>
            </a:r>
            <a:br>
              <a:rPr lang="en-US" sz="2000">
                <a:latin typeface="Courier New" pitchFamily="49" charset="0"/>
              </a:rPr>
            </a:br>
            <a:r>
              <a:rPr lang="en-US" sz="2000">
                <a:latin typeface="Courier New" pitchFamily="49" charset="0"/>
              </a:rPr>
              <a:t>if(x &gt;= y)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  System.out.println(x);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else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  System.out.println(y);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 Type Parameters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should we pass an array parameter to a function?</a:t>
            </a:r>
          </a:p>
          <a:p>
            <a:endParaRPr lang="en-US"/>
          </a:p>
          <a:p>
            <a:r>
              <a:rPr lang="en-US"/>
              <a:t>What information should be pushed on the stack?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Dynamic Memory Allocation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08475"/>
          </a:xfrm>
        </p:spPr>
        <p:txBody>
          <a:bodyPr/>
          <a:lstStyle/>
          <a:p>
            <a:r>
              <a:rPr lang="en-US" sz="3600"/>
              <a:t>Space for objects created using “new” are allocated from a pool of memory called the heap.</a:t>
            </a:r>
          </a:p>
          <a:p>
            <a:pPr>
              <a:buFontTx/>
              <a:buNone/>
            </a:pPr>
            <a:r>
              <a:rPr lang="en-US" sz="2800">
                <a:latin typeface="Courier New" pitchFamily="49" charset="0"/>
              </a:rPr>
              <a:t>String messg = new String(“Java”);</a:t>
            </a:r>
          </a:p>
          <a:p>
            <a:pPr>
              <a:buFontTx/>
              <a:buNone/>
            </a:pPr>
            <a:r>
              <a:rPr lang="en-US" sz="2800">
                <a:latin typeface="Courier New" pitchFamily="49" charset="0"/>
              </a:rPr>
              <a:t>int[] A = new int[4];</a:t>
            </a:r>
          </a:p>
          <a:p>
            <a:pPr>
              <a:buFontTx/>
              <a:buNone/>
            </a:pPr>
            <a:endParaRPr lang="en-US" sz="2800">
              <a:latin typeface="Courier New" pitchFamily="49" charset="0"/>
            </a:endParaRP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6862763" y="5613400"/>
            <a:ext cx="2063750" cy="1014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A</a:t>
            </a:r>
          </a:p>
          <a:p>
            <a:pPr>
              <a:spcBef>
                <a:spcPct val="50000"/>
              </a:spcBef>
            </a:pPr>
            <a:r>
              <a:rPr lang="en-US"/>
              <a:t>{ 0, 0, 0, 0 }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6862763" y="4598988"/>
            <a:ext cx="2063750" cy="1014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/>
              <a:t>messg</a:t>
            </a:r>
          </a:p>
          <a:p>
            <a:pPr>
              <a:spcBef>
                <a:spcPct val="50000"/>
              </a:spcBef>
            </a:pPr>
            <a:r>
              <a:rPr lang="en-US"/>
              <a:t>“Java”</a:t>
            </a:r>
          </a:p>
        </p:txBody>
      </p:sp>
      <p:sp>
        <p:nvSpPr>
          <p:cNvPr id="90118" name="Line 6"/>
          <p:cNvSpPr>
            <a:spLocks noChangeShapeType="1"/>
          </p:cNvSpPr>
          <p:nvPr/>
        </p:nvSpPr>
        <p:spPr bwMode="auto">
          <a:xfrm>
            <a:off x="6689725" y="4598988"/>
            <a:ext cx="0" cy="1938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 Type Parameters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It’s more efficient to pass only the base address as a 32-bit value rather than copying all of the array data.</a:t>
            </a:r>
          </a:p>
          <a:p>
            <a:r>
              <a:rPr lang="en-US"/>
              <a:t>Must also pass an integer giving the length of the array.</a:t>
            </a:r>
          </a:p>
          <a:p>
            <a:r>
              <a:rPr lang="en-US"/>
              <a:t>By passing the base address, we can also make changes to the contents of the array.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9075"/>
            <a:ext cx="7772400" cy="1143000"/>
          </a:xfrm>
        </p:spPr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90675"/>
            <a:ext cx="7772400" cy="46624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/>
              <a:t>Write the equivalent MIPS code: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main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int[] X = { 4, 8, 12 };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printSum(X, 3);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void printSum(int[] A, int length)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int sum = 0, i =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while(i &lt; length)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  sum = sum + A[i];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  i++;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  System.out.println(sum);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Single Return Value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MIPS, a function that returns a single value “returns” the value by leaving it in the $v0 register.</a:t>
            </a:r>
          </a:p>
          <a:p>
            <a:endParaRPr lang="en-US"/>
          </a:p>
          <a:p>
            <a:r>
              <a:rPr lang="en-US"/>
              <a:t>The last instruction of a function is its exit via the “jump register” instruction</a:t>
            </a:r>
          </a:p>
          <a:p>
            <a:pPr>
              <a:buFontTx/>
              <a:buNone/>
            </a:pPr>
            <a:r>
              <a:rPr lang="en-US"/>
              <a:t>	jr		$ra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Write MIPS Code for…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main()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	$v0 = max(17, 5);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	System.out.println( $v0 )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}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b="1">
              <a:latin typeface="Courier New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int max(int x, int y)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{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int bigger = x; // Let $v0 hold bigger.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if(x &lt; y)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  bigger = y;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  return bigger;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8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Caller Code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1650"/>
            <a:ext cx="8051800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addiu</a:t>
            </a:r>
            <a:r>
              <a:rPr lang="en-US" sz="1600" b="1" dirty="0">
                <a:latin typeface="Courier New" pitchFamily="49" charset="0"/>
              </a:rPr>
              <a:t>	$sp, $sp, -8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li</a:t>
            </a:r>
            <a:r>
              <a:rPr lang="en-US" sz="1600" b="1" dirty="0">
                <a:latin typeface="Courier New" pitchFamily="49" charset="0"/>
              </a:rPr>
              <a:t>		$t0, 17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sw</a:t>
            </a:r>
            <a:r>
              <a:rPr lang="en-US" sz="1600" b="1" dirty="0">
                <a:latin typeface="Courier New" pitchFamily="49" charset="0"/>
              </a:rPr>
              <a:t>		$t0, ($sp)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li</a:t>
            </a:r>
            <a:r>
              <a:rPr lang="en-US" sz="1600" b="1" dirty="0">
                <a:latin typeface="Courier New" pitchFamily="49" charset="0"/>
              </a:rPr>
              <a:t>		$t0, 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sw</a:t>
            </a:r>
            <a:r>
              <a:rPr lang="en-US" sz="1600" b="1" dirty="0">
                <a:latin typeface="Courier New" pitchFamily="49" charset="0"/>
              </a:rPr>
              <a:t>		$t0, </a:t>
            </a:r>
            <a:r>
              <a:rPr lang="en-US" sz="1600" b="1" dirty="0" smtClean="0">
                <a:latin typeface="Courier New" pitchFamily="49" charset="0"/>
              </a:rPr>
              <a:t>4($</a:t>
            </a:r>
            <a:r>
              <a:rPr lang="en-US" sz="1600" b="1" dirty="0">
                <a:latin typeface="Courier New" pitchFamily="49" charset="0"/>
              </a:rPr>
              <a:t>sp)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jal</a:t>
            </a:r>
            <a:r>
              <a:rPr lang="en-US" sz="1600" b="1" dirty="0">
                <a:latin typeface="Courier New" pitchFamily="49" charset="0"/>
              </a:rPr>
              <a:t>	max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move	$a0, $v0	# integer to print into $a0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li</a:t>
            </a:r>
            <a:r>
              <a:rPr lang="en-US" sz="1600" b="1" dirty="0">
                <a:latin typeface="Courier New" pitchFamily="49" charset="0"/>
              </a:rPr>
              <a:t>      $v0, 1		# print integer system call code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latin typeface="Courier New" pitchFamily="49" charset="0"/>
              </a:rPr>
              <a:t>syscall</a:t>
            </a:r>
            <a:endParaRPr lang="en-US" sz="16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16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>
                <a:latin typeface="Courier New" pitchFamily="49" charset="0"/>
              </a:rPr>
              <a:t># Do exit </a:t>
            </a:r>
            <a:r>
              <a:rPr lang="en-US" sz="1600" b="1" dirty="0" err="1">
                <a:latin typeface="Courier New" pitchFamily="49" charset="0"/>
              </a:rPr>
              <a:t>syscall</a:t>
            </a:r>
            <a:r>
              <a:rPr lang="en-US" sz="1600" b="1" dirty="0">
                <a:latin typeface="Courier New" pitchFamily="49" charset="0"/>
              </a:rPr>
              <a:t> for a clean end of program.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solidFill>
                  <a:srgbClr val="0000FF"/>
                </a:solidFill>
                <a:latin typeface="Courier New" pitchFamily="49" charset="0"/>
              </a:rPr>
              <a:t>li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 $v0, 10	# Prevents main from running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600" b="1" dirty="0" err="1">
                <a:solidFill>
                  <a:srgbClr val="000000"/>
                </a:solidFill>
                <a:latin typeface="Courier New" pitchFamily="49" charset="0"/>
              </a:rPr>
              <a:t>syscall</a:t>
            </a:r>
            <a:r>
              <a:rPr lang="en-US" sz="1600" b="1" dirty="0">
                <a:solidFill>
                  <a:srgbClr val="000000"/>
                </a:solidFill>
                <a:latin typeface="Courier New" pitchFamily="49" charset="0"/>
              </a:rPr>
              <a:t>	# into following max function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146425" y="6108700"/>
            <a:ext cx="251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Continued...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0975"/>
            <a:ext cx="7772400" cy="1143000"/>
          </a:xfrm>
        </p:spPr>
        <p:txBody>
          <a:bodyPr/>
          <a:lstStyle/>
          <a:p>
            <a:r>
              <a:rPr lang="en-US"/>
              <a:t>Example: Function Max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71613"/>
            <a:ext cx="7772400" cy="497681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This code follows the previous slide of main.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Assume first parameter is at ($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)+4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Assume second parameters is at ($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)+0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Returns larger of two values in register $v0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max: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# suppose first parameter is the larger.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lw</a:t>
            </a:r>
            <a:r>
              <a:rPr lang="en-US" sz="2000" b="1" dirty="0">
                <a:latin typeface="Courier New" pitchFamily="49" charset="0"/>
              </a:rPr>
              <a:t>		$v0, 4($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# load second parameter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</a:t>
            </a:r>
            <a:r>
              <a:rPr lang="en-US" sz="2000" b="1" dirty="0" err="1">
                <a:latin typeface="Courier New" pitchFamily="49" charset="0"/>
              </a:rPr>
              <a:t>lw</a:t>
            </a:r>
            <a:r>
              <a:rPr lang="en-US" sz="2000" b="1" dirty="0">
                <a:latin typeface="Courier New" pitchFamily="49" charset="0"/>
              </a:rPr>
              <a:t>		$v1, ($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bge</a:t>
            </a:r>
            <a:r>
              <a:rPr lang="en-US" sz="2000" b="1" dirty="0">
                <a:latin typeface="Courier New" pitchFamily="49" charset="0"/>
              </a:rPr>
              <a:t>   	$v0, $v1, MAX_END_IF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move	$v0, $v1	# second </a:t>
            </a:r>
            <a:r>
              <a:rPr lang="en-US" sz="2000" b="1" dirty="0" err="1">
                <a:latin typeface="Courier New" pitchFamily="49" charset="0"/>
              </a:rPr>
              <a:t>param</a:t>
            </a:r>
            <a:r>
              <a:rPr lang="en-US" sz="2000" b="1" dirty="0">
                <a:latin typeface="Courier New" pitchFamily="49" charset="0"/>
              </a:rPr>
              <a:t> is larger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MAX_END_IF: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# Pop off two 32-bit parameters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addiu</a:t>
            </a:r>
            <a:r>
              <a:rPr lang="en-US" sz="2000" b="1" dirty="0">
                <a:latin typeface="Courier New" pitchFamily="49" charset="0"/>
              </a:rPr>
              <a:t>	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, 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, 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# Return address automatically saved in $</a:t>
            </a:r>
            <a:r>
              <a:rPr lang="en-US" sz="2000" b="1" dirty="0" err="1">
                <a:latin typeface="Courier New" pitchFamily="49" charset="0"/>
              </a:rPr>
              <a:t>ra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jr</a:t>
            </a:r>
            <a:r>
              <a:rPr lang="en-US" sz="2000" b="1" dirty="0">
                <a:latin typeface="Courier New" pitchFamily="49" charset="0"/>
              </a:rPr>
              <a:t>	$</a:t>
            </a:r>
            <a:r>
              <a:rPr lang="en-US" sz="2000" b="1" dirty="0" err="1">
                <a:latin typeface="Courier New" pitchFamily="49" charset="0"/>
              </a:rPr>
              <a:t>ra</a:t>
            </a:r>
            <a:endParaRPr lang="en-US" sz="20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Function Array Sum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Compute sum of given array of N integers.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int arraySum(int[] A, int length)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int sum = 0;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for(int i = 0; i &lt; length; i++)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   sum = sum + A[i];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return sum;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Function Sum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Compute sum of given array of integers.</a:t>
            </a:r>
          </a:p>
          <a:p>
            <a:endParaRPr lang="en-US"/>
          </a:p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int arraySum(int[] A, int length)</a:t>
            </a:r>
          </a:p>
          <a:p>
            <a:pPr>
              <a:buFontTx/>
              <a:buNone/>
            </a:pPr>
            <a:endParaRPr lang="en-US" sz="2400" b="1">
              <a:latin typeface="Courier New" pitchFamily="49" charset="0"/>
            </a:endParaRPr>
          </a:p>
          <a:p>
            <a:r>
              <a:rPr lang="en-US"/>
              <a:t>Push base address of array onto stack</a:t>
            </a:r>
          </a:p>
          <a:p>
            <a:r>
              <a:rPr lang="en-US"/>
              <a:t>Push length of array as a word onto stack</a:t>
            </a:r>
          </a:p>
          <a:p>
            <a:r>
              <a:rPr lang="en-US"/>
              <a:t>Return sum in register $v0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9538"/>
            <a:ext cx="7772400" cy="1143000"/>
          </a:xfrm>
        </p:spPr>
        <p:txBody>
          <a:bodyPr/>
          <a:lstStyle/>
          <a:p>
            <a:r>
              <a:rPr lang="en-US"/>
              <a:t>Example: Caller Code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98613"/>
            <a:ext cx="8105775" cy="452755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.data		# Data declaration section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A:	.word		1, 2, 3, 4, 5, 6, 7, 8, 9, 10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.text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main: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la		$s0, A	       # Base address of 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addiu</a:t>
            </a:r>
            <a:r>
              <a:rPr lang="en-US" sz="2000" b="1" dirty="0" smtClean="0">
                <a:latin typeface="Courier New" pitchFamily="49" charset="0"/>
              </a:rPr>
              <a:t>	$sp, $sp, -4	# allocate space for address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sw</a:t>
            </a:r>
            <a:r>
              <a:rPr lang="en-US" sz="2000" b="1" dirty="0" smtClean="0">
                <a:latin typeface="Courier New" pitchFamily="49" charset="0"/>
              </a:rPr>
              <a:t>		$s0, ($sp) 	# push that element on the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li</a:t>
            </a:r>
            <a:r>
              <a:rPr lang="en-US" sz="2000" b="1" dirty="0" smtClean="0">
                <a:latin typeface="Courier New" pitchFamily="49" charset="0"/>
              </a:rPr>
              <a:t>		$s1, 10		# Number of elements in 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addiu</a:t>
            </a:r>
            <a:r>
              <a:rPr lang="en-US" sz="2000" b="1" dirty="0" smtClean="0">
                <a:latin typeface="Courier New" pitchFamily="49" charset="0"/>
              </a:rPr>
              <a:t>	$sp, $sp, -4	# allocate space on the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sw</a:t>
            </a:r>
            <a:r>
              <a:rPr lang="en-US" sz="2000" b="1" dirty="0" smtClean="0">
                <a:latin typeface="Courier New" pitchFamily="49" charset="0"/>
              </a:rPr>
              <a:t>		$s1, ($sp)	# push that on the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jal</a:t>
            </a:r>
            <a:r>
              <a:rPr lang="en-US" sz="2000" b="1" dirty="0" smtClean="0">
                <a:latin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</a:rPr>
              <a:t>ArraySum</a:t>
            </a:r>
            <a:r>
              <a:rPr lang="en-US" sz="2000" b="1" dirty="0" smtClean="0">
                <a:latin typeface="Courier New" pitchFamily="49" charset="0"/>
              </a:rPr>
              <a:t>	# Call function </a:t>
            </a:r>
            <a:r>
              <a:rPr lang="en-US" sz="2000" b="1" dirty="0" err="1" smtClean="0">
                <a:latin typeface="Courier New" pitchFamily="49" charset="0"/>
              </a:rPr>
              <a:t>ArraySum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li</a:t>
            </a:r>
            <a:r>
              <a:rPr lang="en-US" sz="2000" b="1" dirty="0" smtClean="0">
                <a:latin typeface="Courier New" pitchFamily="49" charset="0"/>
              </a:rPr>
              <a:t> $v0, 1			# system call code for </a:t>
            </a:r>
            <a:r>
              <a:rPr lang="en-US" sz="2000" b="1" dirty="0" err="1" smtClean="0">
                <a:latin typeface="Courier New" pitchFamily="49" charset="0"/>
              </a:rPr>
              <a:t>print_int</a:t>
            </a: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syscall</a:t>
            </a:r>
            <a:r>
              <a:rPr lang="en-US" sz="2000" b="1" dirty="0" smtClean="0">
                <a:latin typeface="Courier New" pitchFamily="49" charset="0"/>
              </a:rPr>
              <a:t>			# print it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li</a:t>
            </a:r>
            <a:r>
              <a:rPr lang="en-US" sz="2000" b="1" dirty="0" smtClean="0">
                <a:latin typeface="Courier New" pitchFamily="49" charset="0"/>
              </a:rPr>
              <a:t>  		$v0, 10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latin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</a:rPr>
              <a:t>syscall</a:t>
            </a:r>
            <a:endParaRPr lang="en-US" sz="20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19075"/>
            <a:ext cx="7772400" cy="1143000"/>
          </a:xfrm>
        </p:spPr>
        <p:txBody>
          <a:bodyPr/>
          <a:lstStyle/>
          <a:p>
            <a:r>
              <a:rPr lang="en-US"/>
              <a:t>Example: Function Array Sum</a:t>
            </a:r>
          </a:p>
        </p:txBody>
      </p:sp>
      <p:sp>
        <p:nvSpPr>
          <p:cNvPr id="20483" name="Rectangle 1027"/>
          <p:cNvSpPr>
            <a:spLocks noGrp="1" noChangeArrowheads="1"/>
          </p:cNvSpPr>
          <p:nvPr>
            <p:ph idx="1"/>
          </p:nvPr>
        </p:nvSpPr>
        <p:spPr>
          <a:xfrm>
            <a:off x="650875" y="1203325"/>
            <a:ext cx="8105775" cy="525938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# Receives base address on stack ($sp)+4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# Receives length of array on stack ($sp)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# Returns sum of array elements in $v0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# Uses registers $t0, $s0 and $s1 as local variables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err="1" smtClean="0">
                <a:latin typeface="Courier New" pitchFamily="49" charset="0"/>
              </a:rPr>
              <a:t>ArraySum</a:t>
            </a:r>
            <a:r>
              <a:rPr lang="en-US" sz="1400" b="1" dirty="0" smtClean="0"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li</a:t>
            </a:r>
            <a:r>
              <a:rPr lang="en-US" sz="1400" b="1" dirty="0" smtClean="0">
                <a:latin typeface="Courier New" pitchFamily="49" charset="0"/>
              </a:rPr>
              <a:t>	$a0, 0		# Sum = 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lw</a:t>
            </a:r>
            <a:r>
              <a:rPr lang="en-US" sz="1400" b="1" dirty="0" smtClean="0">
                <a:latin typeface="Courier New" pitchFamily="49" charset="0"/>
              </a:rPr>
              <a:t>	$s0, 4($sp)	# Get base address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lw</a:t>
            </a:r>
            <a:r>
              <a:rPr lang="en-US" sz="1400" b="1" dirty="0" smtClean="0">
                <a:latin typeface="Courier New" pitchFamily="49" charset="0"/>
              </a:rPr>
              <a:t>	$s1, 0($sp)	# Get length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LOOP: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   </a:t>
            </a:r>
            <a:r>
              <a:rPr lang="en-US" sz="1400" b="1" dirty="0" err="1" smtClean="0">
                <a:latin typeface="Courier New" pitchFamily="49" charset="0"/>
              </a:rPr>
              <a:t>beqz</a:t>
            </a:r>
            <a:r>
              <a:rPr lang="en-US" sz="1400" b="1" dirty="0" smtClean="0">
                <a:latin typeface="Courier New" pitchFamily="49" charset="0"/>
              </a:rPr>
              <a:t>  $s1, END_LOOP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lw</a:t>
            </a:r>
            <a:r>
              <a:rPr lang="en-US" sz="1400" b="1" dirty="0" smtClean="0">
                <a:latin typeface="Courier New" pitchFamily="49" charset="0"/>
              </a:rPr>
              <a:t>	$t0, ($s0)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add	$a0, $a0, $t0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addi</a:t>
            </a:r>
            <a:r>
              <a:rPr lang="en-US" sz="1400" b="1" dirty="0" smtClean="0">
                <a:latin typeface="Courier New" pitchFamily="49" charset="0"/>
              </a:rPr>
              <a:t>	$s0, $s0, 4	# Increment A address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addi</a:t>
            </a:r>
            <a:r>
              <a:rPr lang="en-US" sz="1400" b="1" dirty="0" smtClean="0">
                <a:latin typeface="Courier New" pitchFamily="49" charset="0"/>
              </a:rPr>
              <a:t>	$s1, $s1, -1	# Decrement count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 smtClean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b     LOOP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END_LOOP: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# Pop parameters off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addiu</a:t>
            </a:r>
            <a:r>
              <a:rPr lang="en-US" sz="1400" b="1" dirty="0" smtClean="0">
                <a:latin typeface="Courier New" pitchFamily="49" charset="0"/>
              </a:rPr>
              <a:t>	$sp, $sp, 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smtClean="0">
                <a:latin typeface="Courier New" pitchFamily="49" charset="0"/>
              </a:rPr>
              <a:t>	</a:t>
            </a:r>
            <a:r>
              <a:rPr lang="en-US" sz="1400" b="1" dirty="0" err="1" smtClean="0">
                <a:latin typeface="Courier New" pitchFamily="49" charset="0"/>
              </a:rPr>
              <a:t>jr</a:t>
            </a:r>
            <a:r>
              <a:rPr lang="en-US" sz="1400" b="1" dirty="0" smtClean="0">
                <a:latin typeface="Courier New" pitchFamily="49" charset="0"/>
              </a:rPr>
              <a:t>	$</a:t>
            </a:r>
            <a:r>
              <a:rPr lang="en-US" sz="1400" b="1" dirty="0" err="1" smtClean="0">
                <a:latin typeface="Courier New" pitchFamily="49" charset="0"/>
              </a:rPr>
              <a:t>ra</a:t>
            </a:r>
            <a:endParaRPr lang="en-US" sz="1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Memory Allocation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>
            <a:normAutofit lnSpcReduction="10000"/>
          </a:bodyPr>
          <a:lstStyle/>
          <a:p>
            <a:r>
              <a:rPr lang="en-US"/>
              <a:t>Text segment: holds the program instructions</a:t>
            </a:r>
          </a:p>
          <a:p>
            <a:endParaRPr lang="en-US"/>
          </a:p>
          <a:p>
            <a:r>
              <a:rPr lang="en-US"/>
              <a:t>Data segment: holds static and dynamically allocated program data</a:t>
            </a:r>
          </a:p>
          <a:p>
            <a:endParaRPr lang="en-US"/>
          </a:p>
          <a:p>
            <a:r>
              <a:rPr lang="en-US"/>
              <a:t>Stack segment: data, parameters, and local variables allocated for function calls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Local Variables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# Swaps values in $a0 and $a1.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swap: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  		# Use $t0 as the local variable temporary.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# temp = $a0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move	$t0, $a0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# $a0 = $a1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move	$a0, $a1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# $a1 = temp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move	$a1, $t0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# return to caller.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Courier New" pitchFamily="49" charset="0"/>
              </a:rPr>
              <a:t>		jr	$ra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Variables </a:t>
            </a:r>
            <a:r>
              <a:rPr lang="en-US">
                <a:sym typeface="Wingdings" pitchFamily="2" charset="2"/>
              </a:rPr>
              <a:t> Side Effects!</a:t>
            </a:r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# Code in “main”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		# Let $t0 hold current array base address.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		# Swap two array elements.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lw		$a0, 0($t0)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lw		$a1, 4($t0)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jal	swap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		# Swap two more array elements.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lw		$a0, 8($t0)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lw		$a1, 12($t0)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Courier New" pitchFamily="49" charset="0"/>
              </a:rPr>
              <a:t>jal	swap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Variables for Functions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can we use registers for local variables in functions but restore their contents to the values they had before the function call?</a:t>
            </a:r>
          </a:p>
          <a:p>
            <a:endParaRPr lang="en-US"/>
          </a:p>
          <a:p>
            <a:r>
              <a:rPr lang="en-US"/>
              <a:t>Solution:</a:t>
            </a:r>
          </a:p>
          <a:p>
            <a:pPr lvl="1"/>
            <a:r>
              <a:rPr lang="en-US"/>
              <a:t>Allocate space on the stack for local variables or to backup registers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Revisit your </a:t>
            </a:r>
            <a:r>
              <a:rPr lang="en-US" b="1">
                <a:latin typeface="Courier New" pitchFamily="49" charset="0"/>
              </a:rPr>
              <a:t>ArraySum</a:t>
            </a:r>
            <a:r>
              <a:rPr lang="en-US"/>
              <a:t> function.</a:t>
            </a:r>
          </a:p>
          <a:p>
            <a:endParaRPr lang="en-US"/>
          </a:p>
          <a:p>
            <a:r>
              <a:rPr lang="en-US"/>
              <a:t>Does it produce unwanted side effects?</a:t>
            </a:r>
          </a:p>
          <a:p>
            <a:pPr lvl="1"/>
            <a:r>
              <a:rPr lang="en-US"/>
              <a:t>If so what registers are affected?</a:t>
            </a:r>
          </a:p>
          <a:p>
            <a:pPr lvl="1"/>
            <a:endParaRPr lang="en-US"/>
          </a:p>
          <a:p>
            <a:r>
              <a:rPr lang="en-US"/>
              <a:t>Update your code to save and restore local variable registers using the stack.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9538"/>
            <a:ext cx="7772400" cy="1143000"/>
          </a:xfrm>
        </p:spPr>
        <p:txBody>
          <a:bodyPr/>
          <a:lstStyle/>
          <a:p>
            <a:r>
              <a:rPr lang="en-US"/>
              <a:t>Side-effect Free Array Sum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98613"/>
            <a:ext cx="8105775" cy="45275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.data		# Data declaration section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A:	.word		1, 2, 3, 4, 5, 6, 7, 8, 9, 10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.text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main:	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la		$s0, A	# Base address of 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addiu</a:t>
            </a:r>
            <a:r>
              <a:rPr lang="en-US" sz="2000" b="1" dirty="0">
                <a:latin typeface="Courier New" pitchFamily="49" charset="0"/>
              </a:rPr>
              <a:t>	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, 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sw</a:t>
            </a:r>
            <a:r>
              <a:rPr lang="en-US" sz="2000" b="1" dirty="0">
                <a:latin typeface="Courier New" pitchFamily="49" charset="0"/>
              </a:rPr>
              <a:t>		$s0, ($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li		$s1, 10	# Number of elements in 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addiu</a:t>
            </a:r>
            <a:r>
              <a:rPr lang="en-US" sz="2000" b="1" dirty="0">
                <a:latin typeface="Courier New" pitchFamily="49" charset="0"/>
              </a:rPr>
              <a:t>	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, 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sw</a:t>
            </a:r>
            <a:r>
              <a:rPr lang="en-US" sz="2000" b="1" dirty="0">
                <a:latin typeface="Courier New" pitchFamily="49" charset="0"/>
              </a:rPr>
              <a:t>		$s0, ($</a:t>
            </a:r>
            <a:r>
              <a:rPr lang="en-US" sz="2000" b="1" dirty="0" err="1">
                <a:latin typeface="Courier New" pitchFamily="49" charset="0"/>
              </a:rPr>
              <a:t>sp</a:t>
            </a:r>
            <a:r>
              <a:rPr lang="en-US" sz="2000" b="1" dirty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jal</a:t>
            </a:r>
            <a:r>
              <a:rPr lang="en-US" sz="2000" b="1" dirty="0">
                <a:latin typeface="Courier New" pitchFamily="49" charset="0"/>
              </a:rPr>
              <a:t>		</a:t>
            </a:r>
            <a:r>
              <a:rPr lang="en-US" sz="2000" b="1" dirty="0" err="1">
                <a:latin typeface="Courier New" pitchFamily="49" charset="0"/>
              </a:rPr>
              <a:t>ArraySum</a:t>
            </a:r>
            <a:r>
              <a:rPr lang="en-US" sz="2000" b="1" dirty="0">
                <a:latin typeface="Courier New" pitchFamily="49" charset="0"/>
              </a:rPr>
              <a:t>	# Call function </a:t>
            </a:r>
            <a:r>
              <a:rPr lang="en-US" sz="2000" b="1" dirty="0" err="1">
                <a:latin typeface="Courier New" pitchFamily="49" charset="0"/>
              </a:rPr>
              <a:t>ArraySum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# return value is in $v0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>
          <a:xfrm>
            <a:off x="1182688" y="338138"/>
            <a:ext cx="6399212" cy="6096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# Receives base address on stack ($</a:t>
            </a:r>
            <a:r>
              <a:rPr lang="en-US" sz="1400" b="1" dirty="0" err="1">
                <a:latin typeface="Courier New" pitchFamily="49" charset="0"/>
              </a:rPr>
              <a:t>sp</a:t>
            </a:r>
            <a:r>
              <a:rPr lang="en-US" sz="1400" b="1" dirty="0">
                <a:latin typeface="Courier New" pitchFamily="49" charset="0"/>
              </a:rPr>
              <a:t>)+4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# Receives length of array on stack ($</a:t>
            </a:r>
            <a:r>
              <a:rPr lang="en-US" sz="1400" b="1" dirty="0" err="1">
                <a:latin typeface="Courier New" pitchFamily="49" charset="0"/>
              </a:rPr>
              <a:t>sp</a:t>
            </a:r>
            <a:r>
              <a:rPr lang="en-US" sz="1400" b="1" dirty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# Returns sum of array elements in $v0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# Uses registers $t0, $s0 and $s1 as local variables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 err="1">
                <a:latin typeface="Courier New" pitchFamily="49" charset="0"/>
              </a:rPr>
              <a:t>ArraySum</a:t>
            </a:r>
            <a:r>
              <a:rPr lang="en-US" sz="1400" b="1" dirty="0"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li	$v0, 0		# Sum = 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# Push contents of $t0, $s0, and $s1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lw</a:t>
            </a:r>
            <a:r>
              <a:rPr lang="en-US" sz="1400" b="1" dirty="0">
                <a:latin typeface="Courier New" pitchFamily="49" charset="0"/>
              </a:rPr>
              <a:t>	$s0, 16($</a:t>
            </a:r>
            <a:r>
              <a:rPr lang="en-US" sz="1400" b="1" dirty="0" err="1">
                <a:latin typeface="Courier New" pitchFamily="49" charset="0"/>
              </a:rPr>
              <a:t>sp</a:t>
            </a:r>
            <a:r>
              <a:rPr lang="en-US" sz="1400" b="1" dirty="0">
                <a:latin typeface="Courier New" pitchFamily="49" charset="0"/>
              </a:rPr>
              <a:t>)	# Get base address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lw</a:t>
            </a:r>
            <a:r>
              <a:rPr lang="en-US" sz="1400" b="1" dirty="0">
                <a:latin typeface="Courier New" pitchFamily="49" charset="0"/>
              </a:rPr>
              <a:t>	$s1, 12($</a:t>
            </a:r>
            <a:r>
              <a:rPr lang="en-US" sz="1400" b="1" dirty="0" err="1">
                <a:latin typeface="Courier New" pitchFamily="49" charset="0"/>
              </a:rPr>
              <a:t>sp</a:t>
            </a:r>
            <a:r>
              <a:rPr lang="en-US" sz="1400" b="1" dirty="0">
                <a:latin typeface="Courier New" pitchFamily="49" charset="0"/>
              </a:rPr>
              <a:t>)	# Get length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LOOP: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   </a:t>
            </a:r>
            <a:r>
              <a:rPr lang="en-US" sz="1400" b="1" dirty="0" err="1">
                <a:latin typeface="Courier New" pitchFamily="49" charset="0"/>
              </a:rPr>
              <a:t>bnez</a:t>
            </a:r>
            <a:r>
              <a:rPr lang="en-US" sz="1400" b="1" dirty="0">
                <a:latin typeface="Courier New" pitchFamily="49" charset="0"/>
              </a:rPr>
              <a:t>  $s1, END_LOOP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lw</a:t>
            </a:r>
            <a:r>
              <a:rPr lang="en-US" sz="1400" b="1" dirty="0">
                <a:latin typeface="Courier New" pitchFamily="49" charset="0"/>
              </a:rPr>
              <a:t>	$t0, ($s0)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add	$v0, $v0, $t0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addi</a:t>
            </a:r>
            <a:r>
              <a:rPr lang="en-US" sz="1400" b="1" dirty="0">
                <a:latin typeface="Courier New" pitchFamily="49" charset="0"/>
              </a:rPr>
              <a:t>	$s0, $s0, 4	# Increment A address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addi</a:t>
            </a:r>
            <a:r>
              <a:rPr lang="en-US" sz="1400" b="1" dirty="0">
                <a:latin typeface="Courier New" pitchFamily="49" charset="0"/>
              </a:rPr>
              <a:t>	$s1, $s1, -1	# Decrement count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b     LOOP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# Restore saved contents of $t0, $s0, and $s1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# Pop parameters off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addiu</a:t>
            </a:r>
            <a:r>
              <a:rPr lang="en-US" sz="1400" b="1" dirty="0">
                <a:latin typeface="Courier New" pitchFamily="49" charset="0"/>
              </a:rPr>
              <a:t>	$</a:t>
            </a:r>
            <a:r>
              <a:rPr lang="en-US" sz="1400" b="1" dirty="0" err="1">
                <a:latin typeface="Courier New" pitchFamily="49" charset="0"/>
              </a:rPr>
              <a:t>sp</a:t>
            </a:r>
            <a:r>
              <a:rPr lang="en-US" sz="1400" b="1" dirty="0">
                <a:latin typeface="Courier New" pitchFamily="49" charset="0"/>
              </a:rPr>
              <a:t>, $</a:t>
            </a:r>
            <a:r>
              <a:rPr lang="en-US" sz="1400" b="1" dirty="0" err="1">
                <a:latin typeface="Courier New" pitchFamily="49" charset="0"/>
              </a:rPr>
              <a:t>sp</a:t>
            </a:r>
            <a:r>
              <a:rPr lang="en-US" sz="1400" b="1" dirty="0">
                <a:latin typeface="Courier New" pitchFamily="49" charset="0"/>
              </a:rPr>
              <a:t>, -20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b="1" dirty="0">
                <a:latin typeface="Courier New" pitchFamily="49" charset="0"/>
              </a:rPr>
              <a:t>	</a:t>
            </a:r>
            <a:r>
              <a:rPr lang="en-US" sz="1400" b="1" dirty="0" err="1">
                <a:latin typeface="Courier New" pitchFamily="49" charset="0"/>
              </a:rPr>
              <a:t>jr</a:t>
            </a:r>
            <a:r>
              <a:rPr lang="en-US" sz="1400" b="1" dirty="0">
                <a:latin typeface="Courier New" pitchFamily="49" charset="0"/>
              </a:rPr>
              <a:t>	$</a:t>
            </a:r>
            <a:r>
              <a:rPr lang="en-US" sz="1400" b="1" dirty="0" err="1">
                <a:latin typeface="Courier New" pitchFamily="49" charset="0"/>
              </a:rPr>
              <a:t>ra</a:t>
            </a:r>
            <a:endParaRPr lang="en-US" sz="14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1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57150"/>
            <a:ext cx="7772400" cy="1143000"/>
          </a:xfrm>
        </p:spPr>
        <p:txBody>
          <a:bodyPr/>
          <a:lstStyle/>
          <a:p>
            <a:r>
              <a:rPr lang="en-US"/>
              <a:t>Swap Function – Caller Code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57300"/>
            <a:ext cx="8275638" cy="50133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data: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A:		.word	10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B:		.word	20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 smtClean="0">
                <a:latin typeface="Courier New" pitchFamily="49" charset="0"/>
              </a:rPr>
              <a:t>		.text</a:t>
            </a:r>
            <a:endParaRPr lang="en-US" sz="14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main: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# Main uses $a0, $a1, $t0, $t1 for some other purpose.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/>
              <a:t>li</a:t>
            </a:r>
            <a:r>
              <a:rPr lang="en-US" sz="1400" dirty="0"/>
              <a:t>		$a0, 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/>
              <a:t>li</a:t>
            </a:r>
            <a:r>
              <a:rPr lang="en-US" sz="1400" dirty="0"/>
              <a:t>		$a1, 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/>
              <a:t>li</a:t>
            </a:r>
            <a:r>
              <a:rPr lang="en-US" sz="1400" dirty="0"/>
              <a:t>		$t0, 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/>
              <a:t>li</a:t>
            </a:r>
            <a:r>
              <a:rPr lang="en-US" sz="1400" dirty="0"/>
              <a:t>		$t1, 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# push address of two variables on stack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/>
              <a:t>la</a:t>
            </a:r>
            <a:r>
              <a:rPr lang="en-US" sz="1400" dirty="0"/>
              <a:t>		$s0, 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 err="1"/>
              <a:t>addiu</a:t>
            </a:r>
            <a:r>
              <a:rPr lang="en-US" sz="1400" dirty="0"/>
              <a:t>	$</a:t>
            </a:r>
            <a:r>
              <a:rPr lang="en-US" sz="1400" dirty="0" err="1"/>
              <a:t>sp</a:t>
            </a:r>
            <a:r>
              <a:rPr lang="en-US" sz="1400" dirty="0"/>
              <a:t>, $</a:t>
            </a:r>
            <a:r>
              <a:rPr lang="en-US" sz="1400" dirty="0" err="1"/>
              <a:t>sp</a:t>
            </a:r>
            <a:r>
              <a:rPr lang="en-US" sz="1400" dirty="0"/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 err="1"/>
              <a:t>sw</a:t>
            </a:r>
            <a:r>
              <a:rPr lang="en-US" sz="1400" dirty="0"/>
              <a:t>		$s0, ($</a:t>
            </a:r>
            <a:r>
              <a:rPr lang="en-US" sz="1400" dirty="0" err="1"/>
              <a:t>sp</a:t>
            </a:r>
            <a:r>
              <a:rPr lang="en-US" sz="14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/>
              <a:t>la</a:t>
            </a:r>
            <a:r>
              <a:rPr lang="en-US" sz="1400" dirty="0"/>
              <a:t>		$s0, 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 err="1"/>
              <a:t>addiu</a:t>
            </a:r>
            <a:r>
              <a:rPr lang="en-US" sz="1400" dirty="0"/>
              <a:t>	$</a:t>
            </a:r>
            <a:r>
              <a:rPr lang="en-US" sz="1400" dirty="0" err="1"/>
              <a:t>sp</a:t>
            </a:r>
            <a:r>
              <a:rPr lang="en-US" sz="1400" dirty="0"/>
              <a:t>, $</a:t>
            </a:r>
            <a:r>
              <a:rPr lang="en-US" sz="1400" dirty="0" err="1"/>
              <a:t>sp</a:t>
            </a:r>
            <a:r>
              <a:rPr lang="en-US" sz="1400" dirty="0"/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 err="1"/>
              <a:t>sw</a:t>
            </a:r>
            <a:r>
              <a:rPr lang="en-US" sz="1400" dirty="0"/>
              <a:t>		$s0, ($</a:t>
            </a:r>
            <a:r>
              <a:rPr lang="en-US" sz="1400" dirty="0" err="1"/>
              <a:t>sp</a:t>
            </a:r>
            <a:r>
              <a:rPr lang="en-US" sz="14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 err="1"/>
              <a:t>jal</a:t>
            </a:r>
            <a:r>
              <a:rPr lang="en-US" sz="1400" dirty="0"/>
              <a:t>	swap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/>
              <a:t>li</a:t>
            </a:r>
            <a:r>
              <a:rPr lang="en-US" sz="1400" dirty="0"/>
              <a:t> $v0, 10		# exits program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/>
              <a:t>	</a:t>
            </a:r>
            <a:r>
              <a:rPr lang="en-US" sz="1400" b="1" dirty="0" err="1"/>
              <a:t>syscall</a:t>
            </a:r>
            <a:endParaRPr lang="en-US" sz="14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57150"/>
            <a:ext cx="7772400" cy="1143000"/>
          </a:xfrm>
        </p:spPr>
        <p:txBody>
          <a:bodyPr/>
          <a:lstStyle/>
          <a:p>
            <a:r>
              <a:rPr lang="en-US"/>
              <a:t>Side-Effect Free Swap Function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57300"/>
            <a:ext cx="8275638" cy="56007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swap:</a:t>
            </a:r>
          </a:p>
          <a:p>
            <a:pPr lvl="4">
              <a:lnSpc>
                <a:spcPct val="80000"/>
              </a:lnSpc>
              <a:buFontTx/>
              <a:buNone/>
            </a:pPr>
            <a:r>
              <a:rPr lang="en-US" sz="800" dirty="0"/>
              <a:t># Push original contents of $t0, $t1, $a0, $a1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sw</a:t>
            </a:r>
            <a:r>
              <a:rPr lang="en-US" sz="900" dirty="0"/>
              <a:t>	$t0,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sw</a:t>
            </a:r>
            <a:r>
              <a:rPr lang="en-US" sz="900" dirty="0"/>
              <a:t>	$t1,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sw</a:t>
            </a:r>
            <a:r>
              <a:rPr lang="en-US" sz="900" dirty="0"/>
              <a:t>	$a0,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sw</a:t>
            </a:r>
            <a:r>
              <a:rPr lang="en-US" sz="900" dirty="0"/>
              <a:t>	$a1,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# Get address of first argument into $a0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$a0, 20($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# Get address of second argument into $a1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$a1, 16($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$t0, ($a0)		# $t0 = value of variable 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$t1, ($a1)		# $t1 = value of variable 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sw</a:t>
            </a:r>
            <a:r>
              <a:rPr lang="en-US" sz="900" dirty="0"/>
              <a:t>	$t0, ($a1)		# A = 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sw</a:t>
            </a:r>
            <a:r>
              <a:rPr lang="en-US" sz="900" dirty="0"/>
              <a:t>	$t1, ($a0)		# B = A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# Restore preserved $a1, $a0, $t1, $t0 from the stack.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	$a1,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	$a0,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	$t1,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lw</a:t>
            </a:r>
            <a:r>
              <a:rPr lang="en-US" sz="900" dirty="0"/>
              <a:t>		$t0, ($</a:t>
            </a:r>
            <a:r>
              <a:rPr lang="en-US" sz="900" dirty="0" err="1"/>
              <a:t>sp</a:t>
            </a:r>
            <a:r>
              <a:rPr lang="en-US" sz="9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# Pop off two 32-bit address arguments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dirty="0" err="1"/>
              <a:t>addiu</a:t>
            </a:r>
            <a:r>
              <a:rPr lang="en-US" sz="900" dirty="0"/>
              <a:t>		$</a:t>
            </a:r>
            <a:r>
              <a:rPr lang="en-US" sz="900" dirty="0" err="1"/>
              <a:t>sp</a:t>
            </a:r>
            <a:r>
              <a:rPr lang="en-US" sz="900" dirty="0"/>
              <a:t>, $</a:t>
            </a:r>
            <a:r>
              <a:rPr lang="en-US" sz="900" dirty="0" err="1"/>
              <a:t>sp</a:t>
            </a:r>
            <a:r>
              <a:rPr lang="en-US" sz="900" dirty="0"/>
              <a:t>, 8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# return to caller.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900" dirty="0"/>
              <a:t>		</a:t>
            </a:r>
            <a:r>
              <a:rPr lang="en-US" sz="900" b="1" dirty="0" err="1"/>
              <a:t>jr</a:t>
            </a:r>
            <a:r>
              <a:rPr lang="en-US" sz="900" dirty="0"/>
              <a:t>	$</a:t>
            </a:r>
            <a:r>
              <a:rPr lang="en-US" sz="900" dirty="0" err="1"/>
              <a:t>ra</a:t>
            </a:r>
            <a:endParaRPr lang="en-US" sz="900" dirty="0"/>
          </a:p>
          <a:p>
            <a:pPr>
              <a:lnSpc>
                <a:spcPct val="80000"/>
              </a:lnSpc>
              <a:buFontTx/>
              <a:buNone/>
            </a:pPr>
            <a:endParaRPr lang="en-US" sz="9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Re-Entrant Functions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a function calls itself then program control re-enters a function that is already active.</a:t>
            </a:r>
          </a:p>
          <a:p>
            <a:endParaRPr lang="en-US"/>
          </a:p>
          <a:p>
            <a:r>
              <a:rPr lang="en-US"/>
              <a:t>Such code is known as re-entrant code.</a:t>
            </a:r>
          </a:p>
          <a:p>
            <a:endParaRPr lang="en-US"/>
          </a:p>
          <a:p>
            <a:r>
              <a:rPr lang="en-US"/>
              <a:t>Example: recursive functions.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Re-Entrant Functions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Re-entrant function must maintain separate copies of all values for each active call.  Allocate stack space.</a:t>
            </a:r>
          </a:p>
          <a:p>
            <a:endParaRPr lang="en-US"/>
          </a:p>
          <a:p>
            <a:r>
              <a:rPr lang="en-US"/>
              <a:t>Why?  Later calls to the same function will overwrite information from previous calls.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Memory Map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2514600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Stack Segment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676400" y="3897313"/>
            <a:ext cx="2514600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Dynamic Data</a:t>
            </a:r>
          </a:p>
          <a:p>
            <a:pPr algn="ctr">
              <a:spcBef>
                <a:spcPct val="50000"/>
              </a:spcBef>
            </a:pPr>
            <a:r>
              <a:rPr lang="en-US"/>
              <a:t>Static Data</a:t>
            </a: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1676400" y="4927600"/>
            <a:ext cx="2514600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Text Segment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1676400" y="5384800"/>
            <a:ext cx="2514600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Reserved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1676400" y="2547938"/>
            <a:ext cx="2514600" cy="133826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 flipV="1">
            <a:off x="2905125" y="3398838"/>
            <a:ext cx="0" cy="484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>
            <a:off x="2914650" y="2549525"/>
            <a:ext cx="1588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>
            <a:off x="1677988" y="4443413"/>
            <a:ext cx="25066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4538663" y="2011363"/>
            <a:ext cx="426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calls: findMax(x, y);</a:t>
            </a:r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4518025" y="3927475"/>
            <a:ext cx="426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malloc(sizeof(MyStruct));</a:t>
            </a:r>
          </a:p>
        </p:txBody>
      </p:sp>
      <p:sp>
        <p:nvSpPr>
          <p:cNvPr id="88077" name="Text Box 13"/>
          <p:cNvSpPr txBox="1">
            <a:spLocks noChangeArrowheads="1"/>
          </p:cNvSpPr>
          <p:nvPr/>
        </p:nvSpPr>
        <p:spPr bwMode="auto">
          <a:xfrm>
            <a:off x="4538663" y="4465638"/>
            <a:ext cx="426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A:   .word   1, 2, 3, 4, 5 </a:t>
            </a:r>
          </a:p>
        </p:txBody>
      </p:sp>
      <p:sp>
        <p:nvSpPr>
          <p:cNvPr id="88078" name="Text Box 14"/>
          <p:cNvSpPr txBox="1">
            <a:spLocks noChangeArrowheads="1"/>
          </p:cNvSpPr>
          <p:nvPr/>
        </p:nvSpPr>
        <p:spPr bwMode="auto">
          <a:xfrm>
            <a:off x="4537075" y="4906963"/>
            <a:ext cx="426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MIPS program code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Recursive Function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/**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* Factorial(n) = n*(n-1)*(n-2)*...*1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*/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int factorial(int n)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if(n &lt;= 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  return 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else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    return n * factorial(n-1);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invocation pushes a new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2349500" y="3768725"/>
            <a:ext cx="245745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Courier New" pitchFamily="49" charset="0"/>
              </a:rPr>
              <a:t>factorial(4)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invocation pushes a new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9639" name="Line 7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4167188" y="3725863"/>
            <a:ext cx="24574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Courier New" pitchFamily="49" charset="0"/>
              </a:rPr>
              <a:t>factorial(3)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invocation pushes a new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5" name="Line 9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6" name="Line 10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5889625" y="3725863"/>
            <a:ext cx="24574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Courier New" pitchFamily="49" charset="0"/>
              </a:rPr>
              <a:t>factorial(2)</a:t>
            </a: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invocation pushes a new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76628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1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689" name="Line 9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90" name="Line 10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91" name="Line 11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92" name="Line 12"/>
          <p:cNvSpPr>
            <a:spLocks noChangeShapeType="1"/>
          </p:cNvSpPr>
          <p:nvPr/>
        </p:nvSpPr>
        <p:spPr bwMode="auto">
          <a:xfrm>
            <a:off x="6824663" y="29035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93" name="Rectangle 13"/>
          <p:cNvSpPr>
            <a:spLocks noChangeArrowheads="1"/>
          </p:cNvSpPr>
          <p:nvPr/>
        </p:nvSpPr>
        <p:spPr bwMode="auto">
          <a:xfrm>
            <a:off x="6357938" y="3703638"/>
            <a:ext cx="2457450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b="1">
                <a:latin typeface="Courier New" pitchFamily="49" charset="0"/>
              </a:rPr>
              <a:t>factorial(1)</a:t>
            </a:r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invocation pushes a new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76628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1</a:t>
            </a:r>
          </a:p>
          <a:p>
            <a:pPr algn="ctr"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6824663" y="29035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7" name="Line 13"/>
          <p:cNvSpPr>
            <a:spLocks noChangeShapeType="1"/>
          </p:cNvSpPr>
          <p:nvPr/>
        </p:nvSpPr>
        <p:spPr bwMode="auto">
          <a:xfrm flipH="1">
            <a:off x="6843713" y="341471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7175500" y="3422650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r>
              <a:rPr lang="en-US"/>
              <a:t>2 * 1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7662863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1</a:t>
            </a:r>
          </a:p>
          <a:p>
            <a:pPr algn="ctr"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73737" name="Line 9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8" name="Line 10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9" name="Line 11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40" name="Line 12"/>
          <p:cNvSpPr>
            <a:spLocks noChangeShapeType="1"/>
          </p:cNvSpPr>
          <p:nvPr/>
        </p:nvSpPr>
        <p:spPr bwMode="auto">
          <a:xfrm>
            <a:off x="6824663" y="29035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41" name="Line 13"/>
          <p:cNvSpPr>
            <a:spLocks noChangeShapeType="1"/>
          </p:cNvSpPr>
          <p:nvPr/>
        </p:nvSpPr>
        <p:spPr bwMode="auto">
          <a:xfrm flipH="1">
            <a:off x="5068888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42" name="Line 14"/>
          <p:cNvSpPr>
            <a:spLocks noChangeShapeType="1"/>
          </p:cNvSpPr>
          <p:nvPr/>
        </p:nvSpPr>
        <p:spPr bwMode="auto">
          <a:xfrm flipH="1">
            <a:off x="6843713" y="341471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5376863" y="3471863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2</a:t>
            </a:r>
          </a:p>
        </p:txBody>
      </p:sp>
      <p:sp>
        <p:nvSpPr>
          <p:cNvPr id="73744" name="Text Box 16"/>
          <p:cNvSpPr txBox="1">
            <a:spLocks noChangeArrowheads="1"/>
          </p:cNvSpPr>
          <p:nvPr/>
        </p:nvSpPr>
        <p:spPr bwMode="auto">
          <a:xfrm>
            <a:off x="7175500" y="3422650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</p:txBody>
      </p:sp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return pops off its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r>
              <a:rPr lang="en-US"/>
              <a:t>3 * 2</a:t>
            </a: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r>
              <a:rPr lang="en-US"/>
              <a:t>2 * 1</a:t>
            </a: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7662863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1</a:t>
            </a:r>
          </a:p>
          <a:p>
            <a:pPr algn="ctr"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74761" name="Line 9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>
            <a:off x="6824663" y="29035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5" name="Line 13"/>
          <p:cNvSpPr>
            <a:spLocks noChangeShapeType="1"/>
          </p:cNvSpPr>
          <p:nvPr/>
        </p:nvSpPr>
        <p:spPr bwMode="auto">
          <a:xfrm flipH="1">
            <a:off x="5068888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6" name="Line 14"/>
          <p:cNvSpPr>
            <a:spLocks noChangeShapeType="1"/>
          </p:cNvSpPr>
          <p:nvPr/>
        </p:nvSpPr>
        <p:spPr bwMode="auto">
          <a:xfrm flipH="1">
            <a:off x="6843713" y="341471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7" name="Text Box 15"/>
          <p:cNvSpPr txBox="1">
            <a:spLocks noChangeArrowheads="1"/>
          </p:cNvSpPr>
          <p:nvPr/>
        </p:nvSpPr>
        <p:spPr bwMode="auto">
          <a:xfrm>
            <a:off x="5376863" y="3471863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2</a:t>
            </a:r>
          </a:p>
        </p:txBody>
      </p:sp>
      <p:sp>
        <p:nvSpPr>
          <p:cNvPr id="74768" name="Text Box 16"/>
          <p:cNvSpPr txBox="1">
            <a:spLocks noChangeArrowheads="1"/>
          </p:cNvSpPr>
          <p:nvPr/>
        </p:nvSpPr>
        <p:spPr bwMode="auto">
          <a:xfrm>
            <a:off x="7175500" y="3422650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</p:txBody>
      </p:sp>
      <p:sp>
        <p:nvSpPr>
          <p:cNvPr id="74769" name="Text Box 17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return pops off its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2457450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>
                <a:latin typeface="Courier New" pitchFamily="49" charset="0"/>
              </a:rPr>
              <a:t>factorial(5)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14363" y="2647950"/>
            <a:ext cx="892175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r>
              <a:rPr lang="en-US"/>
              <a:t>4 * 6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r>
              <a:rPr lang="en-US"/>
              <a:t>3 * 2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r>
              <a:rPr lang="en-US"/>
              <a:t>2 * 1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7662863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1</a:t>
            </a:r>
          </a:p>
          <a:p>
            <a:pPr algn="ctr"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6" name="Line 10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7" name="Line 11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>
            <a:off x="6824663" y="29035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 flipH="1">
            <a:off x="3324225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 flipH="1">
            <a:off x="5068888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91" name="Line 15"/>
          <p:cNvSpPr>
            <a:spLocks noChangeShapeType="1"/>
          </p:cNvSpPr>
          <p:nvPr/>
        </p:nvSpPr>
        <p:spPr bwMode="auto">
          <a:xfrm flipH="1">
            <a:off x="6843713" y="341471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92" name="Text Box 16"/>
          <p:cNvSpPr txBox="1">
            <a:spLocks noChangeArrowheads="1"/>
          </p:cNvSpPr>
          <p:nvPr/>
        </p:nvSpPr>
        <p:spPr bwMode="auto">
          <a:xfrm>
            <a:off x="3624263" y="3463925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6</a:t>
            </a:r>
          </a:p>
        </p:txBody>
      </p:sp>
      <p:sp>
        <p:nvSpPr>
          <p:cNvPr id="75793" name="Text Box 17"/>
          <p:cNvSpPr txBox="1">
            <a:spLocks noChangeArrowheads="1"/>
          </p:cNvSpPr>
          <p:nvPr/>
        </p:nvSpPr>
        <p:spPr bwMode="auto">
          <a:xfrm>
            <a:off x="5376863" y="3471863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2</a:t>
            </a:r>
          </a:p>
        </p:txBody>
      </p:sp>
      <p:sp>
        <p:nvSpPr>
          <p:cNvPr id="75794" name="Text Box 18"/>
          <p:cNvSpPr txBox="1">
            <a:spLocks noChangeArrowheads="1"/>
          </p:cNvSpPr>
          <p:nvPr/>
        </p:nvSpPr>
        <p:spPr bwMode="auto">
          <a:xfrm>
            <a:off x="7175500" y="3422650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</p:txBody>
      </p:sp>
      <p:sp>
        <p:nvSpPr>
          <p:cNvPr id="75795" name="Text Box 19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return pops off its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Memory Map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676400" y="2057400"/>
            <a:ext cx="2514600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Stack Segment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1676400" y="3897313"/>
            <a:ext cx="2514600" cy="103028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Dynamic Data</a:t>
            </a:r>
          </a:p>
          <a:p>
            <a:pPr algn="ctr">
              <a:spcBef>
                <a:spcPct val="50000"/>
              </a:spcBef>
            </a:pPr>
            <a:r>
              <a:rPr lang="en-US"/>
              <a:t>Static Data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1676400" y="4927600"/>
            <a:ext cx="2514600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Text Segment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1676400" y="5384800"/>
            <a:ext cx="2514600" cy="48260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Reserved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1676400" y="2547938"/>
            <a:ext cx="2514600" cy="1338262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 flipV="1">
            <a:off x="2905125" y="3398838"/>
            <a:ext cx="0" cy="484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097" name="Line 9"/>
          <p:cNvSpPr>
            <a:spLocks noChangeShapeType="1"/>
          </p:cNvSpPr>
          <p:nvPr/>
        </p:nvSpPr>
        <p:spPr bwMode="auto">
          <a:xfrm>
            <a:off x="2914650" y="2549525"/>
            <a:ext cx="1588" cy="495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098" name="Line 10"/>
          <p:cNvSpPr>
            <a:spLocks noChangeShapeType="1"/>
          </p:cNvSpPr>
          <p:nvPr/>
        </p:nvSpPr>
        <p:spPr bwMode="auto">
          <a:xfrm>
            <a:off x="1677988" y="4443413"/>
            <a:ext cx="25066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4538663" y="2011363"/>
            <a:ext cx="3455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Stack grows downwards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4546600" y="3941763"/>
            <a:ext cx="4068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Dynamic data grows upwards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3090862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factorial(5) = 120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528638" y="2647950"/>
            <a:ext cx="977900" cy="1030288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r>
              <a:rPr lang="en-US"/>
              <a:t>5 * 24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r>
              <a:rPr lang="en-US"/>
              <a:t>4 * 6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r>
              <a:rPr lang="en-US"/>
              <a:t>3 * 2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r>
              <a:rPr lang="en-US"/>
              <a:t>2 * 1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7662863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1</a:t>
            </a:r>
          </a:p>
          <a:p>
            <a:pPr algn="ctr"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0" name="Line 10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1" name="Line 11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2" name="Line 12"/>
          <p:cNvSpPr>
            <a:spLocks noChangeShapeType="1"/>
          </p:cNvSpPr>
          <p:nvPr/>
        </p:nvSpPr>
        <p:spPr bwMode="auto">
          <a:xfrm>
            <a:off x="6824663" y="29035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3" name="Line 13"/>
          <p:cNvSpPr>
            <a:spLocks noChangeShapeType="1"/>
          </p:cNvSpPr>
          <p:nvPr/>
        </p:nvSpPr>
        <p:spPr bwMode="auto">
          <a:xfrm flipH="1">
            <a:off x="1538288" y="342106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4" name="Line 14"/>
          <p:cNvSpPr>
            <a:spLocks noChangeShapeType="1"/>
          </p:cNvSpPr>
          <p:nvPr/>
        </p:nvSpPr>
        <p:spPr bwMode="auto">
          <a:xfrm flipH="1">
            <a:off x="3324225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5" name="Line 15"/>
          <p:cNvSpPr>
            <a:spLocks noChangeShapeType="1"/>
          </p:cNvSpPr>
          <p:nvPr/>
        </p:nvSpPr>
        <p:spPr bwMode="auto">
          <a:xfrm flipH="1">
            <a:off x="5068888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6" name="Line 16"/>
          <p:cNvSpPr>
            <a:spLocks noChangeShapeType="1"/>
          </p:cNvSpPr>
          <p:nvPr/>
        </p:nvSpPr>
        <p:spPr bwMode="auto">
          <a:xfrm flipH="1">
            <a:off x="6843713" y="341471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1816100" y="3452813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24</a:t>
            </a:r>
          </a:p>
        </p:txBody>
      </p: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3624263" y="3463925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6</a:t>
            </a:r>
          </a:p>
        </p:txBody>
      </p: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5376863" y="3471863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2</a:t>
            </a:r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7175500" y="3422650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</p:txBody>
      </p:sp>
      <p:sp>
        <p:nvSpPr>
          <p:cNvPr id="76821" name="Line 21"/>
          <p:cNvSpPr>
            <a:spLocks noChangeShapeType="1"/>
          </p:cNvSpPr>
          <p:nvPr/>
        </p:nvSpPr>
        <p:spPr bwMode="auto">
          <a:xfrm>
            <a:off x="1011238" y="3668713"/>
            <a:ext cx="1000125" cy="1171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2141538" y="4637088"/>
            <a:ext cx="2151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5! returns 120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635000" y="5218113"/>
            <a:ext cx="677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Each procedure return pops off its stack frame.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Stack Trace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96888" y="1981200"/>
            <a:ext cx="3090862" cy="512763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>
                <a:latin typeface="Courier New" pitchFamily="49" charset="0"/>
              </a:rPr>
              <a:t>factorial(5) = 120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528638" y="2647950"/>
            <a:ext cx="977900" cy="103028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5</a:t>
            </a:r>
          </a:p>
          <a:p>
            <a:pPr>
              <a:spcBef>
                <a:spcPct val="50000"/>
              </a:spcBef>
            </a:pPr>
            <a:r>
              <a:rPr lang="en-US"/>
              <a:t>5 * 24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2366963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4</a:t>
            </a:r>
          </a:p>
          <a:p>
            <a:pPr>
              <a:spcBef>
                <a:spcPct val="50000"/>
              </a:spcBef>
            </a:pPr>
            <a:r>
              <a:rPr lang="en-US"/>
              <a:t>4 * 6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4162425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3</a:t>
            </a:r>
          </a:p>
          <a:p>
            <a:pPr>
              <a:spcBef>
                <a:spcPct val="50000"/>
              </a:spcBef>
            </a:pPr>
            <a:r>
              <a:rPr lang="en-US"/>
              <a:t>3 * 2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5908675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2</a:t>
            </a:r>
          </a:p>
          <a:p>
            <a:pPr>
              <a:spcBef>
                <a:spcPct val="50000"/>
              </a:spcBef>
            </a:pPr>
            <a:r>
              <a:rPr lang="en-US"/>
              <a:t>2 * 1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7662863" y="2640013"/>
            <a:ext cx="892175" cy="10302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 = 1</a:t>
            </a:r>
          </a:p>
          <a:p>
            <a:pPr algn="ctr"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77833" name="Line 9"/>
          <p:cNvSpPr>
            <a:spLocks noChangeShapeType="1"/>
          </p:cNvSpPr>
          <p:nvPr/>
        </p:nvSpPr>
        <p:spPr bwMode="auto">
          <a:xfrm>
            <a:off x="1506538" y="29162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4" name="Line 10"/>
          <p:cNvSpPr>
            <a:spLocks noChangeShapeType="1"/>
          </p:cNvSpPr>
          <p:nvPr/>
        </p:nvSpPr>
        <p:spPr bwMode="auto">
          <a:xfrm>
            <a:off x="3294063" y="2906713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5" name="Line 11"/>
          <p:cNvSpPr>
            <a:spLocks noChangeShapeType="1"/>
          </p:cNvSpPr>
          <p:nvPr/>
        </p:nvSpPr>
        <p:spPr bwMode="auto">
          <a:xfrm>
            <a:off x="5070475" y="2913063"/>
            <a:ext cx="8270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6" name="Line 12"/>
          <p:cNvSpPr>
            <a:spLocks noChangeShapeType="1"/>
          </p:cNvSpPr>
          <p:nvPr/>
        </p:nvSpPr>
        <p:spPr bwMode="auto">
          <a:xfrm>
            <a:off x="6824663" y="2903538"/>
            <a:ext cx="8270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7" name="Line 13"/>
          <p:cNvSpPr>
            <a:spLocks noChangeShapeType="1"/>
          </p:cNvSpPr>
          <p:nvPr/>
        </p:nvSpPr>
        <p:spPr bwMode="auto">
          <a:xfrm flipH="1">
            <a:off x="1538288" y="342106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8" name="Line 14"/>
          <p:cNvSpPr>
            <a:spLocks noChangeShapeType="1"/>
          </p:cNvSpPr>
          <p:nvPr/>
        </p:nvSpPr>
        <p:spPr bwMode="auto">
          <a:xfrm flipH="1">
            <a:off x="3324225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9" name="Line 15"/>
          <p:cNvSpPr>
            <a:spLocks noChangeShapeType="1"/>
          </p:cNvSpPr>
          <p:nvPr/>
        </p:nvSpPr>
        <p:spPr bwMode="auto">
          <a:xfrm flipH="1">
            <a:off x="5068888" y="3417888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0" name="Line 16"/>
          <p:cNvSpPr>
            <a:spLocks noChangeShapeType="1"/>
          </p:cNvSpPr>
          <p:nvPr/>
        </p:nvSpPr>
        <p:spPr bwMode="auto">
          <a:xfrm flipH="1">
            <a:off x="6843713" y="3414713"/>
            <a:ext cx="806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1816100" y="3452813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24</a:t>
            </a:r>
          </a:p>
        </p:txBody>
      </p:sp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3624263" y="3463925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6</a:t>
            </a:r>
          </a:p>
        </p:txBody>
      </p:sp>
      <p:sp>
        <p:nvSpPr>
          <p:cNvPr id="77843" name="Text Box 19"/>
          <p:cNvSpPr txBox="1">
            <a:spLocks noChangeArrowheads="1"/>
          </p:cNvSpPr>
          <p:nvPr/>
        </p:nvSpPr>
        <p:spPr bwMode="auto">
          <a:xfrm>
            <a:off x="5376863" y="3471863"/>
            <a:ext cx="4841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2</a:t>
            </a:r>
          </a:p>
        </p:txBody>
      </p:sp>
      <p:sp>
        <p:nvSpPr>
          <p:cNvPr id="77844" name="Text Box 20"/>
          <p:cNvSpPr txBox="1">
            <a:spLocks noChangeArrowheads="1"/>
          </p:cNvSpPr>
          <p:nvPr/>
        </p:nvSpPr>
        <p:spPr bwMode="auto">
          <a:xfrm>
            <a:off x="7175500" y="3422650"/>
            <a:ext cx="484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1</a:t>
            </a:r>
          </a:p>
        </p:txBody>
      </p:sp>
      <p:sp>
        <p:nvSpPr>
          <p:cNvPr id="77845" name="Line 21"/>
          <p:cNvSpPr>
            <a:spLocks noChangeShapeType="1"/>
          </p:cNvSpPr>
          <p:nvPr/>
        </p:nvSpPr>
        <p:spPr bwMode="auto">
          <a:xfrm>
            <a:off x="1011238" y="3668713"/>
            <a:ext cx="1000125" cy="11715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46" name="Text Box 22"/>
          <p:cNvSpPr txBox="1">
            <a:spLocks noChangeArrowheads="1"/>
          </p:cNvSpPr>
          <p:nvPr/>
        </p:nvSpPr>
        <p:spPr bwMode="auto">
          <a:xfrm>
            <a:off x="2141538" y="4637088"/>
            <a:ext cx="2151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5! returns 120</a:t>
            </a:r>
          </a:p>
        </p:txBody>
      </p:sp>
      <p:sp>
        <p:nvSpPr>
          <p:cNvPr id="77847" name="Text Box 23"/>
          <p:cNvSpPr txBox="1">
            <a:spLocks noChangeArrowheads="1"/>
          </p:cNvSpPr>
          <p:nvPr/>
        </p:nvSpPr>
        <p:spPr bwMode="auto">
          <a:xfrm>
            <a:off x="635000" y="5218113"/>
            <a:ext cx="7477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Stack returns to its original state prior to call to factorial(5) since all procedure stack frames have been popped off.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to Store on the Stack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Allocate a </a:t>
            </a:r>
            <a:r>
              <a:rPr lang="en-US" b="1" i="1"/>
              <a:t>stack frame</a:t>
            </a:r>
            <a:r>
              <a:rPr lang="en-US"/>
              <a:t> to store the following information used by a recursive function invocation:</a:t>
            </a:r>
          </a:p>
          <a:p>
            <a:pPr lvl="1"/>
            <a:r>
              <a:rPr lang="en-US"/>
              <a:t>Parameter value(s)</a:t>
            </a:r>
          </a:p>
          <a:p>
            <a:pPr lvl="1"/>
            <a:r>
              <a:rPr lang="en-US"/>
              <a:t>Local variables including saved copies of ALL registers read/written by the function</a:t>
            </a:r>
          </a:p>
          <a:p>
            <a:pPr lvl="1"/>
            <a:r>
              <a:rPr lang="en-US"/>
              <a:t>Return address in $ra register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Factorial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smtClean="0"/>
              <a:t>factorial.asm</a:t>
            </a:r>
            <a:endParaRPr lang="en-US" dirty="0"/>
          </a:p>
          <a:p>
            <a:endParaRPr lang="en-US" dirty="0"/>
          </a:p>
          <a:p>
            <a:r>
              <a:rPr lang="en-US" dirty="0"/>
              <a:t>See </a:t>
            </a:r>
            <a:r>
              <a:rPr lang="en-US" dirty="0" smtClean="0"/>
              <a:t>factorial-sef.asm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FYI Pass Parameters in Registers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 functions that take 4 or fewer 32-bit arguments you can pass the parameters in registers $a0, $a1, $a2, and $a3</a:t>
            </a:r>
          </a:p>
          <a:p>
            <a:endParaRPr lang="en-US"/>
          </a:p>
          <a:p>
            <a:r>
              <a:rPr lang="en-US"/>
              <a:t>The </a:t>
            </a:r>
            <a:r>
              <a:rPr lang="en-US">
                <a:latin typeface="Courier New" pitchFamily="49" charset="0"/>
              </a:rPr>
              <a:t>syscall</a:t>
            </a:r>
            <a:r>
              <a:rPr lang="en-US"/>
              <a:t> mechanism works this 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Write calling code in main that assigns values of your choice to $a0-$a3 and calls function sum4.</a:t>
            </a:r>
          </a:p>
          <a:p>
            <a:endParaRPr lang="en-US"/>
          </a:p>
          <a:p>
            <a:r>
              <a:rPr lang="en-US"/>
              <a:t>Write a function </a:t>
            </a:r>
            <a:r>
              <a:rPr lang="en-US" b="1">
                <a:latin typeface="Courier New" pitchFamily="49" charset="0"/>
              </a:rPr>
              <a:t>sum4</a:t>
            </a:r>
            <a:r>
              <a:rPr lang="en-US"/>
              <a:t> that receives 4 integer parameters in $a0-$a3 and returns their sum in $v0.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Solution: Caller Code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1650"/>
            <a:ext cx="8051800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main: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Assign some values to argument registers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li		$a0, 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li		$a1, 17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li		$a2, 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li		$a3, 40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Jump to the function with label “sum4”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jal</a:t>
            </a:r>
            <a:r>
              <a:rPr lang="en-US" sz="2000" b="1" dirty="0">
                <a:latin typeface="Courier New" pitchFamily="49" charset="0"/>
              </a:rPr>
              <a:t>		sum4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Do exit </a:t>
            </a:r>
            <a:r>
              <a:rPr lang="en-US" sz="2000" b="1" dirty="0" err="1">
                <a:latin typeface="Courier New" pitchFamily="49" charset="0"/>
              </a:rPr>
              <a:t>syscall</a:t>
            </a:r>
            <a:r>
              <a:rPr lang="en-US" sz="2000" b="1" dirty="0">
                <a:latin typeface="Courier New" pitchFamily="49" charset="0"/>
              </a:rPr>
              <a:t> for a clean end of program.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FF"/>
                </a:solidFill>
                <a:latin typeface="Courier New" pitchFamily="49" charset="0"/>
              </a:rPr>
              <a:t>  li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$v0, 10	# Prevents main from running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syscall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		# into following sum4 function</a:t>
            </a: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3146425" y="6108700"/>
            <a:ext cx="251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Continued...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Solution: Function Sum4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This code follows the previous slide of main.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Assume four integer arguments $a0-$a3.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# Returns sum of integers in register $v0.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sum4: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add		$v0, $a0, $a1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add		$v0, $v0, $a2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  add		$v0, $v0, $a3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# Return address automatically saved in $</a:t>
            </a:r>
            <a:r>
              <a:rPr lang="en-US" sz="2000" b="1" dirty="0" err="1">
                <a:latin typeface="Courier New" pitchFamily="49" charset="0"/>
              </a:rPr>
              <a:t>ra</a:t>
            </a:r>
            <a:endParaRPr lang="en-US" sz="2000" b="1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	</a:t>
            </a:r>
            <a:r>
              <a:rPr lang="en-US" sz="2000" b="1" dirty="0" err="1">
                <a:latin typeface="Courier New" pitchFamily="49" charset="0"/>
              </a:rPr>
              <a:t>jr</a:t>
            </a:r>
            <a:r>
              <a:rPr lang="en-US" sz="2000" b="1" dirty="0">
                <a:latin typeface="Courier New" pitchFamily="49" charset="0"/>
              </a:rPr>
              <a:t>	$</a:t>
            </a:r>
            <a:r>
              <a:rPr lang="en-US" sz="2000" b="1" dirty="0" err="1">
                <a:latin typeface="Courier New" pitchFamily="49" charset="0"/>
              </a:rPr>
              <a:t>ra</a:t>
            </a:r>
            <a:endParaRPr lang="en-US" sz="20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the Stack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general the assembly programmer should use space on the stack to store information relevant to a function or procedure call.</a:t>
            </a:r>
          </a:p>
          <a:p>
            <a:pPr lvl="1"/>
            <a:r>
              <a:rPr lang="en-US" dirty="0"/>
              <a:t>Parameters</a:t>
            </a:r>
          </a:p>
          <a:p>
            <a:pPr lvl="1"/>
            <a:r>
              <a:rPr lang="en-US" dirty="0"/>
              <a:t>Local variables declared inside the function</a:t>
            </a:r>
          </a:p>
          <a:p>
            <a:pPr lvl="1"/>
            <a:r>
              <a:rPr lang="en-US" dirty="0"/>
              <a:t>Save copy of registers whose contents are changed as result of being used </a:t>
            </a:r>
            <a:r>
              <a:rPr lang="en-US" dirty="0" smtClean="0"/>
              <a:t>as </a:t>
            </a:r>
            <a:r>
              <a:rPr lang="en-US" dirty="0"/>
              <a:t>local variables</a:t>
            </a:r>
          </a:p>
          <a:p>
            <a:pPr lvl="1"/>
            <a:r>
              <a:rPr lang="en-US" dirty="0"/>
              <a:t>Save $</a:t>
            </a:r>
            <a:r>
              <a:rPr lang="en-US" dirty="0" err="1"/>
              <a:t>ra</a:t>
            </a:r>
            <a:r>
              <a:rPr lang="en-US" dirty="0"/>
              <a:t> on stack for recursive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MIPS Stack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Stack pointer register $sp holds the address of the topmost data element on the stack.</a:t>
            </a:r>
          </a:p>
          <a:p>
            <a:endParaRPr lang="en-US" sz="2800"/>
          </a:p>
          <a:p>
            <a:r>
              <a:rPr lang="en-US" sz="2800"/>
              <a:t>On MIPS the stack grows downwards in memory</a:t>
            </a:r>
          </a:p>
          <a:p>
            <a:pPr lvl="1"/>
            <a:r>
              <a:rPr lang="en-US" sz="2400"/>
              <a:t>Address of next byte pushed on top has an address 1 less than current $sp.</a:t>
            </a:r>
          </a:p>
          <a:p>
            <a:pPr lvl="1"/>
            <a:r>
              <a:rPr lang="en-US" sz="2400"/>
              <a:t>Address of next word pushed on top has an address 4 less than current $sp.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/>
              <a:t>Push a Byte On “Top” of Stack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52575"/>
            <a:ext cx="7772400" cy="1500188"/>
          </a:xfrm>
        </p:spPr>
        <p:txBody>
          <a:bodyPr/>
          <a:lstStyle/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# Assume $t0 contains value of 8-bit variable C.</a:t>
            </a:r>
          </a:p>
          <a:p>
            <a:pPr>
              <a:buFontTx/>
              <a:buNone/>
            </a:pPr>
            <a:r>
              <a:rPr lang="en-US" sz="2000" b="1" dirty="0">
                <a:latin typeface="Courier New" pitchFamily="49" charset="0"/>
              </a:rPr>
              <a:t># Push low-order byte in $t0 onto top of stack.</a:t>
            </a:r>
          </a:p>
          <a:p>
            <a:pPr>
              <a:buFontTx/>
              <a:buNone/>
            </a:pPr>
            <a:r>
              <a:rPr lang="en-US" sz="2000" b="1" dirty="0" err="1">
                <a:latin typeface="Courier New" pitchFamily="49" charset="0"/>
              </a:rPr>
              <a:t>addiu</a:t>
            </a:r>
            <a:r>
              <a:rPr lang="en-US" sz="2000" b="1" dirty="0">
                <a:latin typeface="Courier New" pitchFamily="49" charset="0"/>
              </a:rPr>
              <a:t>	$sp, $sp, -1</a:t>
            </a:r>
          </a:p>
          <a:p>
            <a:pPr>
              <a:buFontTx/>
              <a:buNone/>
            </a:pPr>
            <a:r>
              <a:rPr lang="en-US" sz="2000" b="1" dirty="0" err="1">
                <a:latin typeface="Courier New" pitchFamily="49" charset="0"/>
              </a:rPr>
              <a:t>sb</a:t>
            </a:r>
            <a:r>
              <a:rPr lang="en-US" sz="2000" b="1" dirty="0">
                <a:latin typeface="Courier New" pitchFamily="49" charset="0"/>
              </a:rPr>
              <a:t>		$t0, ($sp)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2775934" y="3280269"/>
            <a:ext cx="1049831" cy="46692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A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2777523" y="3755534"/>
            <a:ext cx="1052403" cy="466920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B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1498600" y="327660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1506538" y="376237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0x7FFE</a:t>
            </a:r>
          </a:p>
        </p:txBody>
      </p:sp>
      <p:sp>
        <p:nvSpPr>
          <p:cNvPr id="100360" name="Line 8"/>
          <p:cNvSpPr>
            <a:spLocks noChangeShapeType="1"/>
          </p:cNvSpPr>
          <p:nvPr/>
        </p:nvSpPr>
        <p:spPr bwMode="auto">
          <a:xfrm flipV="1">
            <a:off x="898525" y="4016375"/>
            <a:ext cx="623888" cy="15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736600" y="3525838"/>
            <a:ext cx="8270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2773363" y="4233371"/>
            <a:ext cx="1052403" cy="46692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2774950" y="4719146"/>
            <a:ext cx="1052404" cy="46692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0364" name="Text Box 12"/>
          <p:cNvSpPr txBox="1">
            <a:spLocks noChangeArrowheads="1"/>
          </p:cNvSpPr>
          <p:nvPr/>
        </p:nvSpPr>
        <p:spPr bwMode="auto">
          <a:xfrm>
            <a:off x="1506538" y="4240213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0x7FFD</a:t>
            </a:r>
          </a:p>
        </p:txBody>
      </p:sp>
      <p:sp>
        <p:nvSpPr>
          <p:cNvPr id="100365" name="Text Box 13"/>
          <p:cNvSpPr txBox="1">
            <a:spLocks noChangeArrowheads="1"/>
          </p:cNvSpPr>
          <p:nvPr/>
        </p:nvSpPr>
        <p:spPr bwMode="auto">
          <a:xfrm>
            <a:off x="1514475" y="4725988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0x7FFC</a:t>
            </a:r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2771775" y="5193809"/>
            <a:ext cx="1052404" cy="46692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1511300" y="520065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7118350" y="3271838"/>
            <a:ext cx="1037678" cy="461665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A</a:t>
            </a:r>
          </a:p>
        </p:txBody>
      </p:sp>
      <p:sp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7119938" y="3731172"/>
            <a:ext cx="1036090" cy="461665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B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5840413" y="327342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0x7FFF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5848350" y="3759200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0x7FFE</a:t>
            </a:r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 flipV="1">
            <a:off x="5240338" y="4491038"/>
            <a:ext cx="623887" cy="15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73" name="Text Box 21"/>
          <p:cNvSpPr txBox="1">
            <a:spLocks noChangeArrowheads="1"/>
          </p:cNvSpPr>
          <p:nvPr/>
        </p:nvSpPr>
        <p:spPr bwMode="auto">
          <a:xfrm>
            <a:off x="5078413" y="4000500"/>
            <a:ext cx="82708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/>
              <a:t>$sp</a:t>
            </a:r>
          </a:p>
        </p:txBody>
      </p:sp>
      <p:sp>
        <p:nvSpPr>
          <p:cNvPr id="100374" name="Text Box 22"/>
          <p:cNvSpPr txBox="1">
            <a:spLocks noChangeArrowheads="1"/>
          </p:cNvSpPr>
          <p:nvPr/>
        </p:nvSpPr>
        <p:spPr bwMode="auto">
          <a:xfrm>
            <a:off x="7116763" y="4677103"/>
            <a:ext cx="1042987" cy="46166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5848350" y="4237038"/>
            <a:ext cx="121443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0x7FFD</a:t>
            </a:r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5856288" y="4722813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0x7FFC</a:t>
            </a:r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7113588" y="5132826"/>
            <a:ext cx="1042987" cy="482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100378" name="Text Box 26"/>
          <p:cNvSpPr txBox="1">
            <a:spLocks noChangeArrowheads="1"/>
          </p:cNvSpPr>
          <p:nvPr/>
        </p:nvSpPr>
        <p:spPr bwMode="auto">
          <a:xfrm>
            <a:off x="5853113" y="5197475"/>
            <a:ext cx="1214437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...</a:t>
            </a:r>
          </a:p>
        </p:txBody>
      </p: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7116763" y="4214648"/>
            <a:ext cx="1042987" cy="461665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C</a:t>
            </a:r>
          </a:p>
        </p:txBody>
      </p:sp>
      <p:sp>
        <p:nvSpPr>
          <p:cNvPr id="100380" name="Rectangle 28"/>
          <p:cNvSpPr>
            <a:spLocks noChangeArrowheads="1"/>
          </p:cNvSpPr>
          <p:nvPr/>
        </p:nvSpPr>
        <p:spPr bwMode="auto">
          <a:xfrm>
            <a:off x="703263" y="5811838"/>
            <a:ext cx="8091487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BEFORE: $sp points to B		AFTER: $sp points to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>
                <a:latin typeface="Courier New" pitchFamily="49" charset="0"/>
              </a:rPr>
              <a:t>the topmost value 		C the topmost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3010</TotalTime>
  <Words>2247</Words>
  <Application>Microsoft Office PowerPoint</Application>
  <PresentationFormat>On-screen Show (4:3)</PresentationFormat>
  <Paragraphs>782</Paragraphs>
  <Slides>67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4" baseType="lpstr">
      <vt:lpstr>Courier New</vt:lpstr>
      <vt:lpstr>Franklin Gothic Book</vt:lpstr>
      <vt:lpstr>Franklin Gothic Medium</vt:lpstr>
      <vt:lpstr>Times New Roman</vt:lpstr>
      <vt:lpstr>Wingdings</vt:lpstr>
      <vt:lpstr>Wingdings 2</vt:lpstr>
      <vt:lpstr>Trek</vt:lpstr>
      <vt:lpstr>Function Calls in Assembly MIPS R3000 Language (extensive use of stack)</vt:lpstr>
      <vt:lpstr>Function Call Stack</vt:lpstr>
      <vt:lpstr>Dynamic Memory Allocation</vt:lpstr>
      <vt:lpstr>MIPS Memory Allocation</vt:lpstr>
      <vt:lpstr>MIPS Memory Map</vt:lpstr>
      <vt:lpstr>MIPS Memory Map</vt:lpstr>
      <vt:lpstr>Using the Stack</vt:lpstr>
      <vt:lpstr>The MIPS Stack</vt:lpstr>
      <vt:lpstr>Push a Byte On “Top” of Stack</vt:lpstr>
      <vt:lpstr>Pop Byte From “Top” of Stack</vt:lpstr>
      <vt:lpstr>Push a Word On “Top” of Stack</vt:lpstr>
      <vt:lpstr>Pop Word From “Top” of Stack</vt:lpstr>
      <vt:lpstr>Evaluation of Arithmetic Expressions</vt:lpstr>
      <vt:lpstr>Evaluate Postfix with a Stack</vt:lpstr>
      <vt:lpstr>Write Code to Evaluate this Postfix</vt:lpstr>
      <vt:lpstr>Allocating Local Variables</vt:lpstr>
      <vt:lpstr>Local Variable Memory Map</vt:lpstr>
      <vt:lpstr>Local Variable Memory Map</vt:lpstr>
      <vt:lpstr>Allocate &amp; De-allocate in “Bulk”</vt:lpstr>
      <vt:lpstr>Array Sum</vt:lpstr>
      <vt:lpstr>Write Code to Perform ArraySum</vt:lpstr>
      <vt:lpstr>Function Calls Example P1</vt:lpstr>
      <vt:lpstr>Function Calls Example P2</vt:lpstr>
      <vt:lpstr>Calling a Function</vt:lpstr>
      <vt:lpstr>Passing Parameters</vt:lpstr>
      <vt:lpstr>Passing Parameters Example P1</vt:lpstr>
      <vt:lpstr>Passing Parameters Example P2</vt:lpstr>
      <vt:lpstr>Exercise</vt:lpstr>
      <vt:lpstr>Array Type Parameters</vt:lpstr>
      <vt:lpstr>Array Type Parameters</vt:lpstr>
      <vt:lpstr>Exercise</vt:lpstr>
      <vt:lpstr>Single Return Value</vt:lpstr>
      <vt:lpstr>Write MIPS Code for…</vt:lpstr>
      <vt:lpstr>Example: Caller Code</vt:lpstr>
      <vt:lpstr>Example: Function Max</vt:lpstr>
      <vt:lpstr>Example: Function Array Sum</vt:lpstr>
      <vt:lpstr>Example: Function Sum</vt:lpstr>
      <vt:lpstr>Example: Caller Code</vt:lpstr>
      <vt:lpstr>Example: Function Array Sum</vt:lpstr>
      <vt:lpstr>Example: Local Variables</vt:lpstr>
      <vt:lpstr>Local Variables  Side Effects!</vt:lpstr>
      <vt:lpstr>Local Variables for Functions</vt:lpstr>
      <vt:lpstr>Exercise</vt:lpstr>
      <vt:lpstr>Side-effect Free Array Sum</vt:lpstr>
      <vt:lpstr>PowerPoint Presentation</vt:lpstr>
      <vt:lpstr>Swap Function – Caller Code</vt:lpstr>
      <vt:lpstr>Side-Effect Free Swap Function</vt:lpstr>
      <vt:lpstr>Re-Entrant Functions</vt:lpstr>
      <vt:lpstr>Re-Entrant Functions</vt:lpstr>
      <vt:lpstr>Example Recursive Function</vt:lpstr>
      <vt:lpstr>Recursive Stack Trace</vt:lpstr>
      <vt:lpstr>Recursive Stack Trace</vt:lpstr>
      <vt:lpstr>Recursive Stack Trace</vt:lpstr>
      <vt:lpstr>Recursive Stack Trace</vt:lpstr>
      <vt:lpstr>Recursive Stack Trace</vt:lpstr>
      <vt:lpstr>Recursive Stack Trace</vt:lpstr>
      <vt:lpstr>Recursive Stack Trace</vt:lpstr>
      <vt:lpstr>Recursive Stack Trace</vt:lpstr>
      <vt:lpstr>Recursive Stack Trace</vt:lpstr>
      <vt:lpstr>Recursive Stack Trace</vt:lpstr>
      <vt:lpstr>Recursive Stack Trace</vt:lpstr>
      <vt:lpstr>What to Store on the Stack</vt:lpstr>
      <vt:lpstr>Recursive Factorial</vt:lpstr>
      <vt:lpstr>FYI Pass Parameters in Registers</vt:lpstr>
      <vt:lpstr>Exercise</vt:lpstr>
      <vt:lpstr>Solution: Caller Code</vt:lpstr>
      <vt:lpstr>Solution: Function Sum4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Anne Applin</cp:lastModifiedBy>
  <cp:revision>148</cp:revision>
  <dcterms:created xsi:type="dcterms:W3CDTF">1601-01-01T00:00:00Z</dcterms:created>
  <dcterms:modified xsi:type="dcterms:W3CDTF">2014-11-17T19:45:21Z</dcterms:modified>
</cp:coreProperties>
</file>