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67"/>
  </p:handoutMasterIdLst>
  <p:sldIdLst>
    <p:sldId id="256" r:id="rId2"/>
    <p:sldId id="280" r:id="rId3"/>
    <p:sldId id="285" r:id="rId4"/>
    <p:sldId id="286" r:id="rId5"/>
    <p:sldId id="287" r:id="rId6"/>
    <p:sldId id="288" r:id="rId7"/>
    <p:sldId id="289" r:id="rId8"/>
    <p:sldId id="295" r:id="rId9"/>
    <p:sldId id="296" r:id="rId10"/>
    <p:sldId id="297" r:id="rId11"/>
    <p:sldId id="298" r:id="rId12"/>
    <p:sldId id="299" r:id="rId13"/>
    <p:sldId id="300" r:id="rId14"/>
    <p:sldId id="302" r:id="rId15"/>
    <p:sldId id="301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283" r:id="rId25"/>
    <p:sldId id="281" r:id="rId26"/>
    <p:sldId id="282" r:id="rId27"/>
    <p:sldId id="258" r:id="rId28"/>
    <p:sldId id="259" r:id="rId29"/>
    <p:sldId id="260" r:id="rId30"/>
    <p:sldId id="271" r:id="rId31"/>
    <p:sldId id="272" r:id="rId32"/>
    <p:sldId id="273" r:id="rId33"/>
    <p:sldId id="274" r:id="rId34"/>
    <p:sldId id="275" r:id="rId35"/>
    <p:sldId id="267" r:id="rId36"/>
    <p:sldId id="268" r:id="rId37"/>
    <p:sldId id="269" r:id="rId38"/>
    <p:sldId id="270" r:id="rId39"/>
    <p:sldId id="291" r:id="rId40"/>
    <p:sldId id="292" r:id="rId41"/>
    <p:sldId id="293" r:id="rId42"/>
    <p:sldId id="294" r:id="rId43"/>
    <p:sldId id="311" r:id="rId44"/>
    <p:sldId id="312" r:id="rId45"/>
    <p:sldId id="313" r:id="rId46"/>
    <p:sldId id="314" r:id="rId47"/>
    <p:sldId id="315" r:id="rId48"/>
    <p:sldId id="316" r:id="rId49"/>
    <p:sldId id="317" r:id="rId50"/>
    <p:sldId id="318" r:id="rId51"/>
    <p:sldId id="319" r:id="rId52"/>
    <p:sldId id="320" r:id="rId53"/>
    <p:sldId id="322" r:id="rId54"/>
    <p:sldId id="323" r:id="rId55"/>
    <p:sldId id="324" r:id="rId56"/>
    <p:sldId id="325" r:id="rId57"/>
    <p:sldId id="321" r:id="rId58"/>
    <p:sldId id="326" r:id="rId59"/>
    <p:sldId id="327" r:id="rId60"/>
    <p:sldId id="328" r:id="rId61"/>
    <p:sldId id="329" r:id="rId62"/>
    <p:sldId id="330" r:id="rId63"/>
    <p:sldId id="333" r:id="rId64"/>
    <p:sldId id="331" r:id="rId65"/>
    <p:sldId id="332" r:id="rId6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CC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409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409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F648B592-F92F-46A8-B98B-112AB3DA37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66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EAC7CCC-5C8D-4A52-A80B-24FDEFF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E13BE-6D5C-4B4C-BA21-D19433240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D972-4349-4884-BF4F-874CABB4B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5719C67-9998-47DD-9491-2DC6112309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F58C3-8034-41F5-AAB8-E9705AF0A3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8F27-B9E9-40F7-99A4-0F8E1BC7B3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67D6908-7314-4263-80BF-143CB8A33B0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106D3-5B1B-44EE-9EEC-9FAA0BAE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35949-0174-4C12-958C-5DFEE07A89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7B3A2-A54D-419F-BE88-2FF197BD3C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D4FFC-0428-4BEC-A44B-C9A331AF7D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3D4A199-BE02-4A33-9ECB-87DD26D3BB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MIPS Instruction Encodings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429000" y="60960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Updated </a:t>
            </a:r>
            <a:r>
              <a:rPr lang="en-US" sz="1400" dirty="0" smtClean="0"/>
              <a:t>7/12/2013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Hacking Program Binaries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Suppose you locate the instruction that increments score in your favorite game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# Increment player’s score by 10 points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addi	$t0, $t0, 10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Hexadecimal encoded instruction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0x2108000A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Hacking Program Binaries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Use a Hexadecimal file editor to change...</a:t>
            </a:r>
          </a:p>
          <a:p>
            <a:endParaRPr lang="en-US"/>
          </a:p>
          <a:p>
            <a:r>
              <a:rPr lang="en-US"/>
              <a:t>Hexadecimal encoded instruction</a:t>
            </a:r>
          </a:p>
          <a:p>
            <a:pPr>
              <a:buFontTx/>
              <a:buNone/>
            </a:pPr>
            <a:r>
              <a:rPr lang="en-US"/>
              <a:t>	0x210800</a:t>
            </a:r>
            <a:r>
              <a:rPr lang="en-US" b="1">
                <a:solidFill>
                  <a:srgbClr val="009900"/>
                </a:solidFill>
              </a:rPr>
              <a:t>64</a:t>
            </a:r>
          </a:p>
          <a:p>
            <a:endParaRPr lang="en-US"/>
          </a:p>
          <a:p>
            <a:r>
              <a:rPr lang="en-US"/>
              <a:t># Increment player’s score by 100 points</a:t>
            </a:r>
          </a:p>
          <a:p>
            <a:pPr>
              <a:buFontTx/>
              <a:buNone/>
            </a:pPr>
            <a:r>
              <a:rPr lang="en-US"/>
              <a:t>	addi	$t0, $t0,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OpCodes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667000"/>
          </a:xfrm>
        </p:spPr>
        <p:txBody>
          <a:bodyPr/>
          <a:lstStyle/>
          <a:p>
            <a:r>
              <a:rPr lang="en-US"/>
              <a:t>addi	8</a:t>
            </a:r>
          </a:p>
          <a:p>
            <a:r>
              <a:rPr lang="en-US"/>
              <a:t>andi	12</a:t>
            </a:r>
          </a:p>
          <a:p>
            <a:r>
              <a:rPr lang="en-US"/>
              <a:t>ori		13</a:t>
            </a:r>
          </a:p>
          <a:p>
            <a:r>
              <a:rPr lang="en-US"/>
              <a:t>xori	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Word</a:t>
            </a: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1371600" y="1390650"/>
            <a:ext cx="6705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	.data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A:	.word		1, 2, 3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la	$a0, A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9900"/>
                </a:solidFill>
                <a:latin typeface="Courier New" pitchFamily="49" charset="0"/>
              </a:rPr>
              <a:t>lw	$t0, 4($a0)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register $t0 represented by code 8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register $a0 represented by code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Word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2667000" y="5133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3657600" y="5133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4648200" y="51339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16-bits</a:t>
            </a: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1524000" y="51339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1524000" y="46926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5486400" y="44958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Immediate Constant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371600" y="1390650"/>
            <a:ext cx="67056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9900"/>
                </a:solidFill>
                <a:latin typeface="Courier New" pitchFamily="49" charset="0"/>
              </a:rPr>
              <a:t>lw	$t0, 4($a0)</a:t>
            </a:r>
          </a:p>
          <a:p>
            <a:endParaRPr lang="en-US" sz="2400" b="1">
              <a:latin typeface="Courier New" pitchFamily="49" charset="0"/>
            </a:endParaRPr>
          </a:p>
          <a:p>
            <a:r>
              <a:rPr lang="en-US" sz="2400" b="1">
                <a:latin typeface="Courier New" pitchFamily="49" charset="0"/>
              </a:rPr>
              <a:t>register $t0 represented by code 8</a:t>
            </a:r>
          </a:p>
          <a:p>
            <a:r>
              <a:rPr lang="en-US" sz="2400" b="1">
                <a:latin typeface="Courier New" pitchFamily="49" charset="0"/>
              </a:rPr>
              <a:t>register $a0 represented by code 4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Courier New" pitchFamily="49" charset="0"/>
            </a:endParaRP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26670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4</a:t>
            </a:r>
          </a:p>
        </p:txBody>
      </p:sp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36576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66572" name="Text Box 12"/>
          <p:cNvSpPr txBox="1">
            <a:spLocks noChangeArrowheads="1"/>
          </p:cNvSpPr>
          <p:nvPr/>
        </p:nvSpPr>
        <p:spPr bwMode="auto">
          <a:xfrm>
            <a:off x="4648200" y="57435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4</a:t>
            </a:r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2743200" y="4495800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Source register</a:t>
            </a:r>
          </a:p>
        </p:txBody>
      </p:sp>
      <p:sp>
        <p:nvSpPr>
          <p:cNvPr id="66574" name="Text Box 14"/>
          <p:cNvSpPr txBox="1">
            <a:spLocks noChangeArrowheads="1"/>
          </p:cNvSpPr>
          <p:nvPr/>
        </p:nvSpPr>
        <p:spPr bwMode="auto">
          <a:xfrm>
            <a:off x="3657600" y="4524375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1524000" y="57435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35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Word</a:t>
            </a: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2667000" y="4067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3657600" y="4067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4648200" y="40671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16-bits</a:t>
            </a: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1524000" y="4067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1524000" y="36258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5486400" y="34290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Immediate Constant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1371600" y="1390650"/>
            <a:ext cx="67056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lw	$t0, 4($a0)</a:t>
            </a:r>
          </a:p>
          <a:p>
            <a:endParaRPr lang="en-US" sz="2400" b="1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Encode the bit-fields into a 32-bit hexadecimal number</a:t>
            </a:r>
          </a:p>
        </p:txBody>
      </p:sp>
      <p:sp>
        <p:nvSpPr>
          <p:cNvPr id="65546" name="Text Box 10"/>
          <p:cNvSpPr txBox="1">
            <a:spLocks noChangeArrowheads="1"/>
          </p:cNvSpPr>
          <p:nvPr/>
        </p:nvSpPr>
        <p:spPr bwMode="auto">
          <a:xfrm>
            <a:off x="2667000" y="46767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4</a:t>
            </a:r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3657600" y="46767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8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4648200" y="46767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4</a:t>
            </a:r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2743200" y="3429000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Source register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3657600" y="3457575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1524000" y="46767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35</a:t>
            </a:r>
          </a:p>
        </p:txBody>
      </p:sp>
      <p:sp>
        <p:nvSpPr>
          <p:cNvPr id="65552" name="Text Box 16"/>
          <p:cNvSpPr txBox="1">
            <a:spLocks noChangeArrowheads="1"/>
          </p:cNvSpPr>
          <p:nvPr/>
        </p:nvSpPr>
        <p:spPr bwMode="auto">
          <a:xfrm>
            <a:off x="3657600" y="5210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01000</a:t>
            </a:r>
          </a:p>
        </p:txBody>
      </p:sp>
      <p:sp>
        <p:nvSpPr>
          <p:cNvPr id="65553" name="Text Box 17"/>
          <p:cNvSpPr txBox="1">
            <a:spLocks noChangeArrowheads="1"/>
          </p:cNvSpPr>
          <p:nvPr/>
        </p:nvSpPr>
        <p:spPr bwMode="auto">
          <a:xfrm>
            <a:off x="4648200" y="52101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0000 0000 0000 0100 </a:t>
            </a:r>
          </a:p>
        </p:txBody>
      </p: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1524000" y="5210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100011</a:t>
            </a:r>
          </a:p>
        </p:txBody>
      </p: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2667000" y="5210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00100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1524000" y="5743575"/>
            <a:ext cx="62484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0x8C880004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Decoding Machine Instructions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Given encoded machine instruction represented by a binary number</a:t>
            </a:r>
          </a:p>
          <a:p>
            <a:endParaRPr lang="en-US"/>
          </a:p>
          <a:p>
            <a:r>
              <a:rPr lang="en-US"/>
              <a:t>Divide 32-bits into bit fields</a:t>
            </a:r>
          </a:p>
          <a:p>
            <a:endParaRPr lang="en-US"/>
          </a:p>
          <a:p>
            <a:r>
              <a:rPr lang="en-US"/>
              <a:t>Decode opcode, register(s), and immediate constant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Example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Given encoded instruction:</a:t>
            </a:r>
          </a:p>
          <a:p>
            <a:pPr>
              <a:buFontTx/>
              <a:buNone/>
            </a:pPr>
            <a:r>
              <a:rPr lang="en-US"/>
              <a:t>	0x3108F0F0</a:t>
            </a:r>
          </a:p>
          <a:p>
            <a:pPr>
              <a:buFontTx/>
              <a:buNone/>
            </a:pPr>
            <a:endParaRPr lang="en-US"/>
          </a:p>
          <a:p>
            <a:r>
              <a:rPr lang="en-US"/>
              <a:t>If given in hex, express as binary</a:t>
            </a:r>
          </a:p>
          <a:p>
            <a:pPr>
              <a:buFontTx/>
              <a:buNone/>
            </a:pPr>
            <a:r>
              <a:rPr lang="en-US"/>
              <a:t>0011 0001 0000 1000 1111 0000 1111 0000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Example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0011 0001 0000 1000 1111 0000 1111 0000</a:t>
            </a:r>
            <a:endParaRPr lang="en-US" b="1">
              <a:solidFill>
                <a:srgbClr val="009900"/>
              </a:solidFill>
            </a:endParaRPr>
          </a:p>
          <a:p>
            <a:pPr>
              <a:buFontTx/>
              <a:buNone/>
            </a:pPr>
            <a:endParaRPr lang="en-US" b="1">
              <a:solidFill>
                <a:srgbClr val="009900"/>
              </a:solidFill>
            </a:endParaRPr>
          </a:p>
          <a:p>
            <a:pPr>
              <a:buFontTx/>
              <a:buNone/>
            </a:pPr>
            <a:r>
              <a:rPr lang="en-US" b="1"/>
              <a:t>Divide 32-bits into four fields...</a:t>
            </a:r>
          </a:p>
          <a:p>
            <a:pPr>
              <a:buFontTx/>
              <a:buNone/>
            </a:pPr>
            <a:endParaRPr lang="en-US" b="1"/>
          </a:p>
          <a:p>
            <a:pPr>
              <a:buFontTx/>
              <a:buNone/>
            </a:pPr>
            <a:r>
              <a:rPr lang="en-US" b="1">
                <a:solidFill>
                  <a:srgbClr val="009900"/>
                </a:solidFill>
              </a:rPr>
              <a:t>001100 </a:t>
            </a:r>
            <a:r>
              <a:rPr lang="en-US" b="1">
                <a:solidFill>
                  <a:schemeClr val="accent2"/>
                </a:solidFill>
              </a:rPr>
              <a:t>01000</a:t>
            </a:r>
            <a:r>
              <a:rPr lang="en-US"/>
              <a:t> </a:t>
            </a:r>
            <a:r>
              <a:rPr lang="en-US" b="1">
                <a:solidFill>
                  <a:srgbClr val="CC3300"/>
                </a:solidFill>
              </a:rPr>
              <a:t>01000</a:t>
            </a:r>
            <a:r>
              <a:rPr lang="en-US"/>
              <a:t> </a:t>
            </a:r>
            <a:r>
              <a:rPr lang="en-US" b="1">
                <a:solidFill>
                  <a:srgbClr val="800080"/>
                </a:solidFill>
              </a:rPr>
              <a:t>1111 0000 1111 0000</a:t>
            </a:r>
          </a:p>
          <a:p>
            <a:pPr>
              <a:buFontTx/>
              <a:buNone/>
            </a:pPr>
            <a:endParaRPr lang="en-US" b="1">
              <a:solidFill>
                <a:srgbClr val="800080"/>
              </a:solidFill>
            </a:endParaRPr>
          </a:p>
          <a:p>
            <a:pPr>
              <a:buFontTx/>
              <a:buNone/>
            </a:pPr>
            <a:endParaRPr lang="en-US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533400" y="4495800"/>
            <a:ext cx="1371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1981200" y="4495800"/>
            <a:ext cx="1066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3124200" y="4495800"/>
            <a:ext cx="1066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4267200" y="4495800"/>
            <a:ext cx="38100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Example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0011 0001 0000 1000 1111 0000 1111 0000</a:t>
            </a: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r>
              <a:rPr lang="en-US" b="1" dirty="0"/>
              <a:t>Divide 32-bits into four fields...</a:t>
            </a:r>
          </a:p>
          <a:p>
            <a:pPr>
              <a:buFontTx/>
              <a:buNone/>
            </a:pPr>
            <a:endParaRPr lang="en-US" b="1" dirty="0"/>
          </a:p>
          <a:p>
            <a:pPr>
              <a:buFontTx/>
              <a:buNone/>
            </a:pPr>
            <a:r>
              <a:rPr lang="en-US" b="1" dirty="0">
                <a:solidFill>
                  <a:srgbClr val="009900"/>
                </a:solidFill>
              </a:rPr>
              <a:t>001100 </a:t>
            </a:r>
            <a:r>
              <a:rPr lang="en-US" b="1" dirty="0">
                <a:solidFill>
                  <a:schemeClr val="accent2"/>
                </a:solidFill>
              </a:rPr>
              <a:t>01000</a:t>
            </a:r>
            <a:r>
              <a:rPr lang="en-US" dirty="0"/>
              <a:t> </a:t>
            </a:r>
            <a:r>
              <a:rPr lang="en-US" b="1" dirty="0">
                <a:solidFill>
                  <a:srgbClr val="CC3300"/>
                </a:solidFill>
              </a:rPr>
              <a:t>01000</a:t>
            </a:r>
            <a:r>
              <a:rPr lang="en-US" dirty="0"/>
              <a:t> </a:t>
            </a:r>
            <a:r>
              <a:rPr lang="en-US" b="1" dirty="0">
                <a:solidFill>
                  <a:srgbClr val="800080"/>
                </a:solidFill>
              </a:rPr>
              <a:t>1111 0000 1111 0000</a:t>
            </a:r>
          </a:p>
          <a:p>
            <a:pPr>
              <a:buFontTx/>
              <a:buNone/>
            </a:pPr>
            <a:endParaRPr lang="en-US" b="1" dirty="0">
              <a:solidFill>
                <a:srgbClr val="800080"/>
              </a:solidFill>
            </a:endParaRPr>
          </a:p>
          <a:p>
            <a:pPr>
              <a:buFontTx/>
              <a:buNone/>
            </a:pPr>
            <a:r>
              <a:rPr lang="en-US" b="1" dirty="0" err="1">
                <a:solidFill>
                  <a:srgbClr val="009900"/>
                </a:solidFill>
              </a:rPr>
              <a:t>Opcode</a:t>
            </a:r>
            <a:r>
              <a:rPr lang="en-US" b="1" dirty="0">
                <a:solidFill>
                  <a:srgbClr val="009900"/>
                </a:solidFill>
              </a:rPr>
              <a:t> = 001100 = 12 (base 10) = </a:t>
            </a:r>
            <a:r>
              <a:rPr lang="en-US" b="1" dirty="0" err="1">
                <a:solidFill>
                  <a:srgbClr val="009900"/>
                </a:solidFill>
              </a:rPr>
              <a:t>andi</a:t>
            </a: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57200" y="4572000"/>
            <a:ext cx="1371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1981200" y="4572000"/>
            <a:ext cx="1066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3124200" y="4572000"/>
            <a:ext cx="1066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4343400" y="4572000"/>
            <a:ext cx="38100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Formats</a:t>
            </a:r>
          </a:p>
        </p:txBody>
      </p:sp>
      <p:sp>
        <p:nvSpPr>
          <p:cNvPr id="3584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fixed 32-bit MIPS instruction may be encoded in one of three different formats depending on the number of operands, type of operands, and functionality of the instruction.</a:t>
            </a:r>
          </a:p>
          <a:p>
            <a:pPr lvl="1"/>
            <a:r>
              <a:rPr lang="en-US"/>
              <a:t>Immediate format</a:t>
            </a:r>
          </a:p>
          <a:p>
            <a:pPr lvl="1"/>
            <a:r>
              <a:rPr lang="en-US"/>
              <a:t>Register format</a:t>
            </a:r>
          </a:p>
          <a:p>
            <a:pPr lvl="1"/>
            <a:r>
              <a:rPr lang="en-US"/>
              <a:t>Jump format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Example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0011 0001 0000 1000 1111 0000 1111 0000</a:t>
            </a: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r>
              <a:rPr lang="en-US" b="1" dirty="0"/>
              <a:t>Divide 32-bits into four fields...</a:t>
            </a:r>
          </a:p>
          <a:p>
            <a:pPr>
              <a:buFontTx/>
              <a:buNone/>
            </a:pPr>
            <a:endParaRPr lang="en-US" b="1" dirty="0"/>
          </a:p>
          <a:p>
            <a:pPr>
              <a:buFontTx/>
              <a:buNone/>
            </a:pPr>
            <a:r>
              <a:rPr lang="en-US" b="1" dirty="0">
                <a:solidFill>
                  <a:srgbClr val="009900"/>
                </a:solidFill>
              </a:rPr>
              <a:t>001100 </a:t>
            </a:r>
            <a:r>
              <a:rPr lang="en-US" b="1" dirty="0">
                <a:solidFill>
                  <a:schemeClr val="accent2"/>
                </a:solidFill>
              </a:rPr>
              <a:t>01000</a:t>
            </a:r>
            <a:r>
              <a:rPr lang="en-US" dirty="0"/>
              <a:t> </a:t>
            </a:r>
            <a:r>
              <a:rPr lang="en-US" b="1" dirty="0">
                <a:solidFill>
                  <a:srgbClr val="CC3300"/>
                </a:solidFill>
              </a:rPr>
              <a:t>01000</a:t>
            </a:r>
            <a:r>
              <a:rPr lang="en-US" dirty="0"/>
              <a:t> </a:t>
            </a:r>
            <a:r>
              <a:rPr lang="en-US" b="1" dirty="0">
                <a:solidFill>
                  <a:srgbClr val="800080"/>
                </a:solidFill>
              </a:rPr>
              <a:t>1111 0000 1111 0000</a:t>
            </a:r>
          </a:p>
          <a:p>
            <a:pPr>
              <a:buFontTx/>
              <a:buNone/>
            </a:pPr>
            <a:endParaRPr lang="en-US" b="1" dirty="0">
              <a:solidFill>
                <a:srgbClr val="800080"/>
              </a:solidFill>
            </a:endParaRPr>
          </a:p>
          <a:p>
            <a:pPr>
              <a:buFontTx/>
              <a:buNone/>
            </a:pPr>
            <a:r>
              <a:rPr lang="en-US" b="1" dirty="0">
                <a:solidFill>
                  <a:schemeClr val="accent2"/>
                </a:solidFill>
              </a:rPr>
              <a:t>Source Register = 01000 = 8 = $t0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457200" y="4572000"/>
            <a:ext cx="1371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1981200" y="4572000"/>
            <a:ext cx="990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3124200" y="4572000"/>
            <a:ext cx="1066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4419600" y="4572000"/>
            <a:ext cx="38100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Example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0011 0001 0000 1000 1111 0000 1111 0000</a:t>
            </a: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r>
              <a:rPr lang="en-US" b="1" dirty="0"/>
              <a:t>Divide 32-bits into four fields...</a:t>
            </a:r>
          </a:p>
          <a:p>
            <a:pPr>
              <a:buFontTx/>
              <a:buNone/>
            </a:pPr>
            <a:endParaRPr lang="en-US" b="1" dirty="0"/>
          </a:p>
          <a:p>
            <a:pPr>
              <a:buFontTx/>
              <a:buNone/>
            </a:pPr>
            <a:r>
              <a:rPr lang="en-US" b="1" dirty="0">
                <a:solidFill>
                  <a:srgbClr val="009900"/>
                </a:solidFill>
              </a:rPr>
              <a:t>001100 </a:t>
            </a:r>
            <a:r>
              <a:rPr lang="en-US" b="1" dirty="0">
                <a:solidFill>
                  <a:schemeClr val="accent2"/>
                </a:solidFill>
              </a:rPr>
              <a:t>01000</a:t>
            </a:r>
            <a:r>
              <a:rPr lang="en-US" dirty="0"/>
              <a:t> </a:t>
            </a:r>
            <a:r>
              <a:rPr lang="en-US" b="1" dirty="0">
                <a:solidFill>
                  <a:srgbClr val="CC3300"/>
                </a:solidFill>
              </a:rPr>
              <a:t>01000</a:t>
            </a:r>
            <a:r>
              <a:rPr lang="en-US" dirty="0"/>
              <a:t> </a:t>
            </a:r>
            <a:r>
              <a:rPr lang="en-US" b="1" dirty="0">
                <a:solidFill>
                  <a:srgbClr val="800080"/>
                </a:solidFill>
              </a:rPr>
              <a:t>1111 0000 1111 0000</a:t>
            </a:r>
          </a:p>
          <a:p>
            <a:pPr>
              <a:buFontTx/>
              <a:buNone/>
            </a:pPr>
            <a:endParaRPr lang="en-US" b="1" dirty="0">
              <a:solidFill>
                <a:srgbClr val="800080"/>
              </a:solidFill>
            </a:endParaRPr>
          </a:p>
          <a:p>
            <a:pPr>
              <a:buFontTx/>
              <a:buNone/>
            </a:pPr>
            <a:r>
              <a:rPr lang="en-US" b="1" dirty="0" err="1">
                <a:solidFill>
                  <a:srgbClr val="CC3300"/>
                </a:solidFill>
              </a:rPr>
              <a:t>Dest</a:t>
            </a:r>
            <a:r>
              <a:rPr lang="en-US" b="1" dirty="0">
                <a:solidFill>
                  <a:srgbClr val="CC3300"/>
                </a:solidFill>
              </a:rPr>
              <a:t>. Register = 01000 = 8 = $t0</a:t>
            </a:r>
          </a:p>
          <a:p>
            <a:pPr>
              <a:buFontTx/>
              <a:buNone/>
            </a:pPr>
            <a:endParaRPr lang="en-US" dirty="0">
              <a:solidFill>
                <a:srgbClr val="CC3300"/>
              </a:solidFill>
            </a:endParaRP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533400" y="4572000"/>
            <a:ext cx="1371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1981200" y="4572000"/>
            <a:ext cx="1066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3124200" y="4572000"/>
            <a:ext cx="1066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4419600" y="4572000"/>
            <a:ext cx="38100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Example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2296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0011 0001 0000 1000 1111 0000 1111 0000</a:t>
            </a: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endParaRPr lang="en-US" b="1" dirty="0">
              <a:solidFill>
                <a:srgbClr val="009900"/>
              </a:solidFill>
            </a:endParaRPr>
          </a:p>
          <a:p>
            <a:pPr>
              <a:buFontTx/>
              <a:buNone/>
            </a:pPr>
            <a:r>
              <a:rPr lang="en-US" b="1" dirty="0"/>
              <a:t>Divide 32-bits into four fields...</a:t>
            </a:r>
          </a:p>
          <a:p>
            <a:pPr>
              <a:buFontTx/>
              <a:buNone/>
            </a:pPr>
            <a:endParaRPr lang="en-US" b="1" dirty="0"/>
          </a:p>
          <a:p>
            <a:pPr>
              <a:buFontTx/>
              <a:buNone/>
            </a:pPr>
            <a:r>
              <a:rPr lang="en-US" b="1" dirty="0">
                <a:solidFill>
                  <a:srgbClr val="009900"/>
                </a:solidFill>
              </a:rPr>
              <a:t>001100 </a:t>
            </a:r>
            <a:r>
              <a:rPr lang="en-US" b="1" dirty="0">
                <a:solidFill>
                  <a:schemeClr val="accent2"/>
                </a:solidFill>
              </a:rPr>
              <a:t>01000</a:t>
            </a:r>
            <a:r>
              <a:rPr lang="en-US" dirty="0"/>
              <a:t> </a:t>
            </a:r>
            <a:r>
              <a:rPr lang="en-US" b="1" dirty="0">
                <a:solidFill>
                  <a:srgbClr val="CC3300"/>
                </a:solidFill>
              </a:rPr>
              <a:t>01000</a:t>
            </a:r>
            <a:r>
              <a:rPr lang="en-US" dirty="0"/>
              <a:t> </a:t>
            </a:r>
            <a:r>
              <a:rPr lang="en-US" b="1" dirty="0">
                <a:solidFill>
                  <a:srgbClr val="800080"/>
                </a:solidFill>
              </a:rPr>
              <a:t>1111 0000 1111 0000</a:t>
            </a:r>
          </a:p>
          <a:p>
            <a:pPr>
              <a:buFontTx/>
              <a:buNone/>
            </a:pPr>
            <a:endParaRPr lang="en-US" b="1" dirty="0">
              <a:solidFill>
                <a:srgbClr val="800080"/>
              </a:solidFill>
            </a:endParaRPr>
          </a:p>
          <a:p>
            <a:pPr>
              <a:buFontTx/>
              <a:buNone/>
            </a:pPr>
            <a:r>
              <a:rPr lang="en-US" b="1" dirty="0">
                <a:solidFill>
                  <a:srgbClr val="CC3300"/>
                </a:solidFill>
              </a:rPr>
              <a:t>Constant = 1111 0000 1111 0000 = 0xF0F0</a:t>
            </a:r>
          </a:p>
          <a:p>
            <a:pPr>
              <a:buFontTx/>
              <a:buNone/>
            </a:pPr>
            <a:endParaRPr lang="en-US" dirty="0">
              <a:solidFill>
                <a:srgbClr val="CC3300"/>
              </a:solidFill>
            </a:endParaRP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457200" y="4572000"/>
            <a:ext cx="1371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1905000" y="4572000"/>
            <a:ext cx="1066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3124200" y="4572000"/>
            <a:ext cx="1066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4267200" y="4572000"/>
            <a:ext cx="38100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Decode the machine instruction</a:t>
            </a:r>
          </a:p>
          <a:p>
            <a:endParaRPr lang="en-US"/>
          </a:p>
          <a:p>
            <a:pPr lvl="1">
              <a:buFontTx/>
              <a:buNone/>
            </a:pPr>
            <a:r>
              <a:rPr lang="en-US" sz="3200"/>
              <a:t>0x214A0014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Format</a:t>
            </a:r>
          </a:p>
        </p:txBody>
      </p:sp>
      <p:sp>
        <p:nvSpPr>
          <p:cNvPr id="38915" name="Rectangle 1027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b="1">
                <a:latin typeface="Courier New" pitchFamily="49" charset="0"/>
              </a:rPr>
              <a:t># $t2 = $t0 + $t1</a:t>
            </a:r>
          </a:p>
          <a:p>
            <a:pPr>
              <a:buFontTx/>
              <a:buNone/>
            </a:pPr>
            <a:r>
              <a:rPr lang="en-US" b="1">
                <a:latin typeface="Courier New" pitchFamily="49" charset="0"/>
              </a:rPr>
              <a:t>add	$t2, $t0, $t1</a:t>
            </a:r>
          </a:p>
          <a:p>
            <a:pPr>
              <a:buFontTx/>
              <a:buNone/>
            </a:pPr>
            <a:endParaRPr lang="en-US" b="1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b="1">
                <a:latin typeface="Courier New" pitchFamily="49" charset="0"/>
              </a:rPr>
              <a:t># $t2 = result of shifting bits of </a:t>
            </a:r>
          </a:p>
          <a:p>
            <a:pPr>
              <a:buFontTx/>
              <a:buNone/>
            </a:pPr>
            <a:r>
              <a:rPr lang="en-US" b="1">
                <a:latin typeface="Courier New" pitchFamily="49" charset="0"/>
              </a:rPr>
              <a:t># $t0 left by 8 bit positions.</a:t>
            </a:r>
          </a:p>
          <a:p>
            <a:pPr>
              <a:buFontTx/>
              <a:buNone/>
            </a:pPr>
            <a:r>
              <a:rPr lang="en-US" b="1">
                <a:latin typeface="Courier New" pitchFamily="49" charset="0"/>
              </a:rPr>
              <a:t>sll		$t2, $t0,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Format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1295400" y="1752600"/>
            <a:ext cx="5943600" cy="290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ADD	$t0, $t1, $t2</a:t>
            </a:r>
          </a:p>
          <a:p>
            <a:pPr eaLnBrk="0" hangingPunct="0">
              <a:spcBef>
                <a:spcPct val="50000"/>
              </a:spcBef>
            </a:pPr>
            <a:endParaRPr lang="en-US" sz="16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This MIPS assembly instruction adds the values in registers $t1 and $t2 then stores the sum in register $t0.</a:t>
            </a:r>
          </a:p>
          <a:p>
            <a:pPr eaLnBrk="0" hangingPunct="0">
              <a:spcBef>
                <a:spcPct val="50000"/>
              </a:spcBef>
            </a:pPr>
            <a:endParaRPr lang="en-US" sz="16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The 32-bit register instruction specifies the operation (ADD) using the 6-bit function code field instead of the op-code field (set ZERO).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Since there are 32 registers we require 5 bits to specify each register operand.  Each register is indexed by a number between 0 - 31.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362200" y="5591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352800" y="5591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5-bits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4343400" y="5591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5-bits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5334000" y="5591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5-bits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1219200" y="5591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000000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6324600" y="5591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6-bits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1219200" y="49530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2286000" y="4953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1st source register</a:t>
            </a:r>
          </a:p>
        </p:txBody>
      </p:sp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3352800" y="4953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2nd source register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4343400" y="4953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5410200" y="4953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Shift amount</a:t>
            </a:r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6477000" y="4953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Function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/>
              <a:t>Register Format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990600" y="1600200"/>
            <a:ext cx="75438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Op-code: Always set to zero for register format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rs: First register source operand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rt: Second register source operand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rd: Destination register operand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shift amount: used for bit-wise shift/rotate instructions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function code: specific variant of the op-code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/>
              <a:t>Assembly to Machine Language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85800" y="1447800"/>
            <a:ext cx="7848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The 32-bit instruction is divided into bit fields. 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Number of bits assigned to each field for a register format instruction.</a:t>
            </a:r>
            <a:endParaRPr lang="en-US" sz="1600">
              <a:latin typeface="Times New Roman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5146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17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5052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18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4958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4864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0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371600" y="57435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6477000" y="57435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32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371600" y="51054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438400" y="5105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1st source register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3505200" y="5105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2nd source register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4495800" y="5105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5562600" y="5105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Shift amount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6629400" y="5105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Function code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2514600" y="3076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505200" y="3076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4495800" y="3076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5486400" y="3076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371600" y="30765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6-bits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6477000" y="30765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1371600" y="24384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2438400" y="2438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1st source register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3505200" y="2438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2nd source register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4495800" y="2438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5562600" y="2438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Shift amount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6629400" y="24384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Function code</a:t>
            </a:r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4495800" y="36576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4800600" y="38862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Fill-in bit fields with encoding of add $t0, $s1, $s2</a:t>
            </a:r>
            <a:r>
              <a:rPr lang="en-US" sz="1600">
                <a:latin typeface="Times New Roman" charset="0"/>
              </a:rPr>
              <a:t> 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2667000" y="6172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$s1</a:t>
            </a: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3657600" y="61864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$s2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4724400" y="6172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$t0</a:t>
            </a: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5486400" y="61722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unused</a:t>
            </a: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6781800" y="6172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ADD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/>
              <a:t>Assembly to Machine Language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2590800" y="2162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17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581400" y="2162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18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572000" y="2162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562600" y="2162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447800" y="2162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553200" y="2162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32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447800" y="15240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2514600" y="1524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1st source register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581400" y="1524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2nd source register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4572000" y="1524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5638800" y="1524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Shift amount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6705600" y="15240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Function code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590800" y="4752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10001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581400" y="4752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10010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4572000" y="4752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01000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5562600" y="4752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00000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1447800" y="47529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000000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6553200" y="47529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100000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1447800" y="41148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2514600" y="41148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1st source register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3581400" y="41148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2nd source register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4572000" y="41148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5638800" y="41148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Shift amount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6705600" y="41148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Function code</a:t>
            </a:r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>
            <a:off x="4495800" y="26670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The bit fields can be interpreted as binary numbers</a:t>
            </a:r>
            <a:endParaRPr lang="en-US" sz="1600">
              <a:latin typeface="Times New Roman" charset="0"/>
            </a:endParaRP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1600200" y="51054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6 bits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2667000" y="51054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5 bits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3657600" y="51054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5 bits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4648200" y="51054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5 bits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5638800" y="51054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5 bits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6705600" y="510540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6 bits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447800" y="5638800"/>
            <a:ext cx="6629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32-bit binary value is the encoded machine language instruction.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76200" y="6445250"/>
            <a:ext cx="510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See: page 117 of H&amp;P: Computer Organization and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Encoded Instruction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590800" y="342582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10001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581400" y="342582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10010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0" y="342582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01000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562600" y="342582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00000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447800" y="342582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000000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553200" y="342582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100000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447800" y="27876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2514600" y="278765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1st source register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581400" y="278765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2nd source register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572000" y="278765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638800" y="278765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Shift amount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6705600" y="278765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Function code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600200" y="37782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6 bits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667000" y="37782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5 bits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3657600" y="37782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5 bits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648200" y="37782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5 bits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5638800" y="37782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5 bits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6705600" y="3778250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6 bits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1371600" y="1981200"/>
            <a:ext cx="609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Here is the encoding of the instruction: add $t0, $s1, $s2 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1066800" y="4648200"/>
            <a:ext cx="7239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MARS </a:t>
            </a:r>
            <a:r>
              <a:rPr lang="en-US" sz="2400" dirty="0"/>
              <a:t>simulator displays the 32-bit binary number in hexadecimal</a:t>
            </a:r>
          </a:p>
          <a:p>
            <a:pPr>
              <a:spcBef>
                <a:spcPct val="50000"/>
              </a:spcBef>
            </a:pPr>
            <a:r>
              <a:rPr lang="en-US" sz="2400" dirty="0"/>
              <a:t>0x02324020	= add $t0, $s1, $s2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Format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2667000" y="4600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657600" y="4600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648200" y="46005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16-bits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1524000" y="46005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1524000" y="41592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2819400" y="3962400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Source register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3733800" y="3962400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5486400" y="39624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Immediate Constant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1371600" y="1905000"/>
            <a:ext cx="67056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Most instructions that involve a 16-bit immediate mode constant are encoded using the following format.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r>
              <a:rPr lang="en-US"/>
              <a:t>The 32-bit MIPS instruction word is divided as shown.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Machine Language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Sometimes a programmer must reverse-engineer machine language to reconstruct the assembly language code.</a:t>
            </a:r>
          </a:p>
          <a:p>
            <a:endParaRPr lang="en-US"/>
          </a:p>
          <a:p>
            <a:r>
              <a:rPr lang="en-US"/>
              <a:t>Debugging a MIPS core dump of sequence of 32-bit hexadecimal or binary numbers showing the section of code involved in the crash.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76200" y="6445250"/>
            <a:ext cx="510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See: page 154 of H&amp;P: Computer Organization and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Machine Language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425575"/>
          </a:xfrm>
        </p:spPr>
        <p:txBody>
          <a:bodyPr/>
          <a:lstStyle/>
          <a:p>
            <a:r>
              <a:rPr lang="en-US"/>
              <a:t>What is the assembly language for this machine language instruction?</a:t>
            </a:r>
          </a:p>
          <a:p>
            <a:endParaRPr 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76200" y="6445250"/>
            <a:ext cx="510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See: page 154 of H&amp;P: Computer Organization and Design</a:t>
            </a:r>
          </a:p>
        </p:txBody>
      </p:sp>
      <p:grpSp>
        <p:nvGrpSpPr>
          <p:cNvPr id="27653" name="Group 5"/>
          <p:cNvGrpSpPr>
            <a:grpSpLocks/>
          </p:cNvGrpSpPr>
          <p:nvPr/>
        </p:nvGrpSpPr>
        <p:grpSpPr bwMode="auto">
          <a:xfrm>
            <a:off x="1981200" y="3497263"/>
            <a:ext cx="5867400" cy="1227137"/>
            <a:chOff x="672" y="2352"/>
            <a:chExt cx="2496" cy="842"/>
          </a:xfrm>
        </p:grpSpPr>
        <p:sp>
          <p:nvSpPr>
            <p:cNvPr id="27654" name="Text Box 6"/>
            <p:cNvSpPr txBox="1">
              <a:spLocks noChangeArrowheads="1"/>
            </p:cNvSpPr>
            <p:nvPr/>
          </p:nvSpPr>
          <p:spPr bwMode="auto">
            <a:xfrm>
              <a:off x="720" y="2880"/>
              <a:ext cx="2400" cy="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0000 0000 1010 1111 1000 0000 0010 0000</a:t>
              </a:r>
            </a:p>
          </p:txBody>
        </p:sp>
        <p:grpSp>
          <p:nvGrpSpPr>
            <p:cNvPr id="27655" name="Group 7"/>
            <p:cNvGrpSpPr>
              <a:grpSpLocks/>
            </p:cNvGrpSpPr>
            <p:nvPr/>
          </p:nvGrpSpPr>
          <p:grpSpPr bwMode="auto">
            <a:xfrm>
              <a:off x="672" y="2352"/>
              <a:ext cx="336" cy="508"/>
              <a:chOff x="672" y="2352"/>
              <a:chExt cx="336" cy="508"/>
            </a:xfrm>
          </p:grpSpPr>
          <p:sp>
            <p:nvSpPr>
              <p:cNvPr id="27656" name="Line 8"/>
              <p:cNvSpPr>
                <a:spLocks noChangeShapeType="1"/>
              </p:cNvSpPr>
              <p:nvPr/>
            </p:nvSpPr>
            <p:spPr bwMode="auto">
              <a:xfrm flipV="1">
                <a:off x="816" y="25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57" name="Text Box 9"/>
              <p:cNvSpPr txBox="1">
                <a:spLocks noChangeArrowheads="1"/>
              </p:cNvSpPr>
              <p:nvPr/>
            </p:nvSpPr>
            <p:spPr bwMode="auto">
              <a:xfrm>
                <a:off x="672" y="2352"/>
                <a:ext cx="336" cy="3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>
                    <a:latin typeface="Times New Roman" charset="0"/>
                  </a:rPr>
                  <a:t>31</a:t>
                </a:r>
              </a:p>
            </p:txBody>
          </p:sp>
        </p:grpSp>
        <p:sp>
          <p:nvSpPr>
            <p:cNvPr id="27658" name="Line 10"/>
            <p:cNvSpPr>
              <a:spLocks noChangeShapeType="1"/>
            </p:cNvSpPr>
            <p:nvPr/>
          </p:nvSpPr>
          <p:spPr bwMode="auto">
            <a:xfrm flipV="1">
              <a:off x="3024" y="26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2832" y="2400"/>
              <a:ext cx="336" cy="3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>
                  <a:latin typeface="Times New Roman" charset="0"/>
                </a:rPr>
                <a:t>0</a:t>
              </a:r>
            </a:p>
          </p:txBody>
        </p:sp>
      </p:grp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685800" y="48006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Begin by examining the high order 6 bits of the op-code field.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828800" y="28956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Hexadecimal representation: 0x00AF8020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Machine Language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" y="6445250"/>
            <a:ext cx="510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See: page 154 of H&amp;P: Computer Organization and Design</a:t>
            </a:r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2743200" y="2209800"/>
            <a:ext cx="3962400" cy="1174750"/>
            <a:chOff x="672" y="2352"/>
            <a:chExt cx="2496" cy="740"/>
          </a:xfrm>
        </p:grpSpPr>
        <p:sp>
          <p:nvSpPr>
            <p:cNvPr id="28677" name="Text Box 5"/>
            <p:cNvSpPr txBox="1">
              <a:spLocks noChangeArrowheads="1"/>
            </p:cNvSpPr>
            <p:nvPr/>
          </p:nvSpPr>
          <p:spPr bwMode="auto">
            <a:xfrm>
              <a:off x="720" y="2880"/>
              <a:ext cx="240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0000 0000 1010 1111 1000 0000 0010 0000</a:t>
              </a:r>
            </a:p>
          </p:txBody>
        </p:sp>
        <p:grpSp>
          <p:nvGrpSpPr>
            <p:cNvPr id="28678" name="Group 6"/>
            <p:cNvGrpSpPr>
              <a:grpSpLocks/>
            </p:cNvGrpSpPr>
            <p:nvPr/>
          </p:nvGrpSpPr>
          <p:grpSpPr bwMode="auto">
            <a:xfrm>
              <a:off x="672" y="2352"/>
              <a:ext cx="336" cy="508"/>
              <a:chOff x="672" y="2352"/>
              <a:chExt cx="336" cy="508"/>
            </a:xfrm>
          </p:grpSpPr>
          <p:sp>
            <p:nvSpPr>
              <p:cNvPr id="28679" name="Line 7"/>
              <p:cNvSpPr>
                <a:spLocks noChangeShapeType="1"/>
              </p:cNvSpPr>
              <p:nvPr/>
            </p:nvSpPr>
            <p:spPr bwMode="auto">
              <a:xfrm flipV="1">
                <a:off x="816" y="25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80" name="Text Box 8"/>
              <p:cNvSpPr txBox="1">
                <a:spLocks noChangeArrowheads="1"/>
              </p:cNvSpPr>
              <p:nvPr/>
            </p:nvSpPr>
            <p:spPr bwMode="auto">
              <a:xfrm>
                <a:off x="672" y="2352"/>
                <a:ext cx="33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>
                    <a:latin typeface="Times New Roman" charset="0"/>
                  </a:rPr>
                  <a:t>31</a:t>
                </a:r>
              </a:p>
            </p:txBody>
          </p:sp>
        </p:grpSp>
        <p:sp>
          <p:nvSpPr>
            <p:cNvPr id="28681" name="Line 9"/>
            <p:cNvSpPr>
              <a:spLocks noChangeShapeType="1"/>
            </p:cNvSpPr>
            <p:nvPr/>
          </p:nvSpPr>
          <p:spPr bwMode="auto">
            <a:xfrm flipV="1">
              <a:off x="3024" y="26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2832" y="2400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0</a:t>
              </a:r>
            </a:p>
          </p:txBody>
        </p:sp>
      </p:grp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2895600" y="3352800"/>
            <a:ext cx="6858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3200400" y="3505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2895600" y="3886200"/>
            <a:ext cx="3886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 = 0 ---&gt; Register format instruction</a:t>
            </a: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685800" y="51054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Op-code of 0 signifies register format.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Machine Language</a:t>
            </a:r>
          </a:p>
        </p:txBody>
      </p:sp>
      <p:sp>
        <p:nvSpPr>
          <p:cNvPr id="29711" name="Rectangle 15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609600"/>
          </a:xfrm>
          <a:noFill/>
          <a:ln/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en-US"/>
              <a:t>Examine low-order 6 bits of function code.</a:t>
            </a:r>
          </a:p>
          <a:p>
            <a:endParaRPr lang="en-US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76200" y="6445250"/>
            <a:ext cx="510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See: page 154 of H&amp;P: Computer Organization and Design</a:t>
            </a:r>
          </a:p>
        </p:txBody>
      </p:sp>
      <p:grpSp>
        <p:nvGrpSpPr>
          <p:cNvPr id="29700" name="Group 4"/>
          <p:cNvGrpSpPr>
            <a:grpSpLocks/>
          </p:cNvGrpSpPr>
          <p:nvPr/>
        </p:nvGrpSpPr>
        <p:grpSpPr bwMode="auto">
          <a:xfrm>
            <a:off x="2743200" y="2559050"/>
            <a:ext cx="3962400" cy="1174750"/>
            <a:chOff x="672" y="2352"/>
            <a:chExt cx="2496" cy="740"/>
          </a:xfrm>
        </p:grpSpPr>
        <p:sp>
          <p:nvSpPr>
            <p:cNvPr id="29701" name="Text Box 5"/>
            <p:cNvSpPr txBox="1">
              <a:spLocks noChangeArrowheads="1"/>
            </p:cNvSpPr>
            <p:nvPr/>
          </p:nvSpPr>
          <p:spPr bwMode="auto">
            <a:xfrm>
              <a:off x="720" y="2880"/>
              <a:ext cx="240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0000 0000 1010 1111 1000 0000 0010 0000</a:t>
              </a:r>
            </a:p>
          </p:txBody>
        </p:sp>
        <p:grpSp>
          <p:nvGrpSpPr>
            <p:cNvPr id="29702" name="Group 6"/>
            <p:cNvGrpSpPr>
              <a:grpSpLocks/>
            </p:cNvGrpSpPr>
            <p:nvPr/>
          </p:nvGrpSpPr>
          <p:grpSpPr bwMode="auto">
            <a:xfrm>
              <a:off x="672" y="2352"/>
              <a:ext cx="336" cy="508"/>
              <a:chOff x="672" y="2352"/>
              <a:chExt cx="336" cy="508"/>
            </a:xfrm>
          </p:grpSpPr>
          <p:sp>
            <p:nvSpPr>
              <p:cNvPr id="29703" name="Line 7"/>
              <p:cNvSpPr>
                <a:spLocks noChangeShapeType="1"/>
              </p:cNvSpPr>
              <p:nvPr/>
            </p:nvSpPr>
            <p:spPr bwMode="auto">
              <a:xfrm flipV="1">
                <a:off x="816" y="25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04" name="Text Box 8"/>
              <p:cNvSpPr txBox="1">
                <a:spLocks noChangeArrowheads="1"/>
              </p:cNvSpPr>
              <p:nvPr/>
            </p:nvSpPr>
            <p:spPr bwMode="auto">
              <a:xfrm>
                <a:off x="672" y="2352"/>
                <a:ext cx="33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>
                    <a:latin typeface="Times New Roman" charset="0"/>
                  </a:rPr>
                  <a:t>31</a:t>
                </a:r>
              </a:p>
            </p:txBody>
          </p:sp>
        </p:grpSp>
        <p:sp>
          <p:nvSpPr>
            <p:cNvPr id="29705" name="Line 9"/>
            <p:cNvSpPr>
              <a:spLocks noChangeShapeType="1"/>
            </p:cNvSpPr>
            <p:nvPr/>
          </p:nvSpPr>
          <p:spPr bwMode="auto">
            <a:xfrm flipV="1">
              <a:off x="3024" y="26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Text Box 10"/>
            <p:cNvSpPr txBox="1">
              <a:spLocks noChangeArrowheads="1"/>
            </p:cNvSpPr>
            <p:nvPr/>
          </p:nvSpPr>
          <p:spPr bwMode="auto">
            <a:xfrm>
              <a:off x="2832" y="2400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0</a:t>
              </a:r>
            </a:p>
          </p:txBody>
        </p:sp>
      </p:grpSp>
      <p:grpSp>
        <p:nvGrpSpPr>
          <p:cNvPr id="29707" name="Group 11"/>
          <p:cNvGrpSpPr>
            <a:grpSpLocks/>
          </p:cNvGrpSpPr>
          <p:nvPr/>
        </p:nvGrpSpPr>
        <p:grpSpPr bwMode="auto">
          <a:xfrm>
            <a:off x="5867400" y="3702050"/>
            <a:ext cx="685800" cy="457200"/>
            <a:chOff x="1824" y="2332"/>
            <a:chExt cx="432" cy="288"/>
          </a:xfrm>
        </p:grpSpPr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1824" y="2332"/>
              <a:ext cx="432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9" name="Line 13"/>
            <p:cNvSpPr>
              <a:spLocks noChangeShapeType="1"/>
            </p:cNvSpPr>
            <p:nvPr/>
          </p:nvSpPr>
          <p:spPr bwMode="auto">
            <a:xfrm>
              <a:off x="2016" y="242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2895600" y="4235450"/>
            <a:ext cx="403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 = 100000b = 32 ---&gt; Function = ADD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685800" y="51054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/>
              <a:t>Function code of 32 is an ADD instruction.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Decoding Machine Language</a:t>
            </a:r>
          </a:p>
        </p:txBody>
      </p:sp>
      <p:sp>
        <p:nvSpPr>
          <p:cNvPr id="30734" name="Rectangle 14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609600"/>
          </a:xfrm>
          <a:noFill/>
          <a:ln/>
        </p:spPr>
        <p:txBody>
          <a:bodyPr>
            <a:normAutofit fontScale="70000" lnSpcReduction="20000"/>
          </a:bodyPr>
          <a:lstStyle/>
          <a:p>
            <a:pPr>
              <a:buFontTx/>
              <a:buNone/>
            </a:pPr>
            <a:r>
              <a:rPr lang="en-US"/>
              <a:t>Extract the two source and destination registers identifier numbers.</a:t>
            </a:r>
          </a:p>
          <a:p>
            <a:endParaRPr lang="en-US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76200" y="6445250"/>
            <a:ext cx="510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See: page 154 of H&amp;P: Computer Organization and Design</a:t>
            </a:r>
          </a:p>
        </p:txBody>
      </p:sp>
      <p:grpSp>
        <p:nvGrpSpPr>
          <p:cNvPr id="30724" name="Group 4"/>
          <p:cNvGrpSpPr>
            <a:grpSpLocks/>
          </p:cNvGrpSpPr>
          <p:nvPr/>
        </p:nvGrpSpPr>
        <p:grpSpPr bwMode="auto">
          <a:xfrm>
            <a:off x="1066800" y="3048000"/>
            <a:ext cx="3962400" cy="1174750"/>
            <a:chOff x="672" y="2352"/>
            <a:chExt cx="2496" cy="740"/>
          </a:xfrm>
        </p:grpSpPr>
        <p:sp>
          <p:nvSpPr>
            <p:cNvPr id="30725" name="Text Box 5"/>
            <p:cNvSpPr txBox="1">
              <a:spLocks noChangeArrowheads="1"/>
            </p:cNvSpPr>
            <p:nvPr/>
          </p:nvSpPr>
          <p:spPr bwMode="auto">
            <a:xfrm>
              <a:off x="720" y="2880"/>
              <a:ext cx="240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0000 0000 1010 1111 1000 0000 0010 0000</a:t>
              </a:r>
            </a:p>
          </p:txBody>
        </p:sp>
        <p:grpSp>
          <p:nvGrpSpPr>
            <p:cNvPr id="30726" name="Group 6"/>
            <p:cNvGrpSpPr>
              <a:grpSpLocks/>
            </p:cNvGrpSpPr>
            <p:nvPr/>
          </p:nvGrpSpPr>
          <p:grpSpPr bwMode="auto">
            <a:xfrm>
              <a:off x="672" y="2352"/>
              <a:ext cx="336" cy="508"/>
              <a:chOff x="672" y="2352"/>
              <a:chExt cx="336" cy="508"/>
            </a:xfrm>
          </p:grpSpPr>
          <p:sp>
            <p:nvSpPr>
              <p:cNvPr id="30727" name="Line 7"/>
              <p:cNvSpPr>
                <a:spLocks noChangeShapeType="1"/>
              </p:cNvSpPr>
              <p:nvPr/>
            </p:nvSpPr>
            <p:spPr bwMode="auto">
              <a:xfrm flipV="1">
                <a:off x="816" y="257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28" name="Text Box 8"/>
              <p:cNvSpPr txBox="1">
                <a:spLocks noChangeArrowheads="1"/>
              </p:cNvSpPr>
              <p:nvPr/>
            </p:nvSpPr>
            <p:spPr bwMode="auto">
              <a:xfrm>
                <a:off x="672" y="2352"/>
                <a:ext cx="33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1600">
                    <a:latin typeface="Times New Roman" charset="0"/>
                  </a:rPr>
                  <a:t>31</a:t>
                </a:r>
              </a:p>
            </p:txBody>
          </p:sp>
        </p:grpSp>
        <p:sp>
          <p:nvSpPr>
            <p:cNvPr id="30729" name="Line 9"/>
            <p:cNvSpPr>
              <a:spLocks noChangeShapeType="1"/>
            </p:cNvSpPr>
            <p:nvPr/>
          </p:nvSpPr>
          <p:spPr bwMode="auto">
            <a:xfrm flipV="1">
              <a:off x="3024" y="26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Text Box 10"/>
            <p:cNvSpPr txBox="1">
              <a:spLocks noChangeArrowheads="1"/>
            </p:cNvSpPr>
            <p:nvPr/>
          </p:nvSpPr>
          <p:spPr bwMode="auto">
            <a:xfrm>
              <a:off x="2832" y="2400"/>
              <a:ext cx="33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600">
                  <a:latin typeface="Times New Roman" charset="0"/>
                </a:rPr>
                <a:t>0</a:t>
              </a:r>
            </a:p>
          </p:txBody>
        </p:sp>
      </p:grpSp>
      <p:grpSp>
        <p:nvGrpSpPr>
          <p:cNvPr id="30731" name="Group 11"/>
          <p:cNvGrpSpPr>
            <a:grpSpLocks/>
          </p:cNvGrpSpPr>
          <p:nvPr/>
        </p:nvGrpSpPr>
        <p:grpSpPr bwMode="auto">
          <a:xfrm>
            <a:off x="1905000" y="4191000"/>
            <a:ext cx="533400" cy="457200"/>
            <a:chOff x="2256" y="2640"/>
            <a:chExt cx="336" cy="288"/>
          </a:xfrm>
        </p:grpSpPr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>
              <a:off x="2256" y="2640"/>
              <a:ext cx="33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>
              <a:off x="2400" y="273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1828800" y="4648200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rs = 5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438400" y="4191000"/>
            <a:ext cx="5334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2667000" y="4343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2286000" y="510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rt = 15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3048000" y="4191000"/>
            <a:ext cx="533400" cy="1524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>
            <a:off x="3276600" y="4343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2895600" y="553085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rd = 16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5334000" y="3352800"/>
            <a:ext cx="3124200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Rs: source #1 = 5 ---&gt; $a1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Rt: source #2 = 15 ---&gt; $t7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Rd: destination = 16 ---&gt; $s0</a:t>
            </a:r>
          </a:p>
          <a:p>
            <a:pPr eaLnBrk="0" hangingPunct="0">
              <a:spcBef>
                <a:spcPct val="50000"/>
              </a:spcBef>
            </a:pPr>
            <a:endParaRPr lang="en-US" sz="16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The assembly instruction is…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add	$s0, $a1, $t7</a:t>
            </a:r>
          </a:p>
          <a:p>
            <a:pPr eaLnBrk="0" hangingPunct="0">
              <a:spcBef>
                <a:spcPct val="50000"/>
              </a:spcBef>
            </a:pPr>
            <a:endParaRPr lang="en-US" sz="16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Encodings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33400" y="2209800"/>
            <a:ext cx="82296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u="sng">
                <a:latin typeface="Times New Roman" charset="0"/>
              </a:rPr>
              <a:t>Instruction	        Format       OP      RS       RT       RD       Shift       Function        Address constant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add	        Register      0         reg      reg       reg        0             32                  N/A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sub                    Register      0         reg      reg       reg        0             34                  N/A 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lw                      Immediate  35       reg      reg       N/A      N/A         N/A              address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sw                     Immediate  43       reg      reg       N/A      N/A         N/A              address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6200" y="6445250"/>
            <a:ext cx="510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See: page 119 of H&amp;P: Computer Organization and Design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7543800" cy="451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Assume $t1 holds the base address of array A[].  Let h = $s2.</a:t>
            </a:r>
          </a:p>
          <a:p>
            <a:pPr eaLnBrk="0" hangingPunct="0">
              <a:spcBef>
                <a:spcPct val="50000"/>
              </a:spcBef>
            </a:pPr>
            <a:endParaRPr lang="en-US" sz="20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Source code:	A[300] = h + A[300];</a:t>
            </a:r>
          </a:p>
          <a:p>
            <a:pPr eaLnBrk="0" hangingPunct="0">
              <a:spcBef>
                <a:spcPct val="50000"/>
              </a:spcBef>
            </a:pPr>
            <a:endParaRPr lang="en-US" sz="20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Compiler or assembly programmer produces: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lw	$t0, 1200 ($t1)	# $t0 = A[300]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add	$t0, $s2, $t0	# $t0 = h + A[300]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sw	$t0, 1200($t1)	# A[300] = $t0 the result of the computation.</a:t>
            </a:r>
          </a:p>
          <a:p>
            <a:pPr eaLnBrk="0" hangingPunct="0">
              <a:spcBef>
                <a:spcPct val="50000"/>
              </a:spcBef>
            </a:pPr>
            <a:endParaRPr lang="en-US" sz="20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charset="0"/>
              </a:rPr>
              <a:t>What is the MIPS machine language code for these three instructions?</a:t>
            </a:r>
            <a:endParaRPr lang="en-US" sz="16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76200" y="6445250"/>
            <a:ext cx="556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See: pages 120-121 of H&amp;P: Computer Organization and Design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1676400"/>
            <a:ext cx="557075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lain" startAt="35"/>
            </a:pPr>
            <a:r>
              <a:rPr lang="en-US" dirty="0" smtClean="0"/>
              <a:t>9   8  1200</a:t>
            </a:r>
          </a:p>
          <a:p>
            <a:pPr marL="342900" indent="-342900"/>
            <a:r>
              <a:rPr lang="en-US" dirty="0" smtClean="0"/>
              <a:t>100011  01001   01000    0000010010110000</a:t>
            </a:r>
          </a:p>
          <a:p>
            <a:pPr marL="342900" indent="-342900"/>
            <a:r>
              <a:rPr lang="en-US" dirty="0" smtClean="0"/>
              <a:t>1000 1101 0010 1000 0000 0100 1011 0000</a:t>
            </a:r>
          </a:p>
          <a:p>
            <a:pPr marL="342900" indent="-342900"/>
            <a:r>
              <a:rPr lang="en-US" dirty="0" smtClean="0"/>
              <a:t>0X8D2804B0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0  18  8  8  0  32</a:t>
            </a:r>
          </a:p>
          <a:p>
            <a:pPr marL="342900" indent="-342900"/>
            <a:r>
              <a:rPr lang="en-US" dirty="0" smtClean="0"/>
              <a:t>000000  10010   01000   01000   00000  100000</a:t>
            </a:r>
          </a:p>
          <a:p>
            <a:pPr marL="342900" indent="-342900"/>
            <a:r>
              <a:rPr lang="en-US" dirty="0" smtClean="0"/>
              <a:t>0000   0010   0100   1000   0100   0000   0010  0000</a:t>
            </a:r>
          </a:p>
          <a:p>
            <a:pPr marL="342900" indent="-342900"/>
            <a:r>
              <a:rPr lang="en-US" dirty="0" smtClean="0"/>
              <a:t>0X02484020</a:t>
            </a:r>
          </a:p>
          <a:p>
            <a:pPr marL="342900" indent="-342900"/>
            <a:endParaRPr lang="en-US" smtClean="0"/>
          </a:p>
          <a:p>
            <a:pPr marL="342900" indent="-34290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Jump Instruction Format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295400" y="2054225"/>
            <a:ext cx="59436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J	0x12000</a:t>
            </a:r>
          </a:p>
          <a:p>
            <a:pPr eaLnBrk="0" hangingPunct="0">
              <a:spcBef>
                <a:spcPct val="50000"/>
              </a:spcBef>
            </a:pPr>
            <a:endParaRPr lang="en-US" sz="16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Jump to next execute the instruction at the specified target address.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514600" y="4829175"/>
            <a:ext cx="51054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26-bits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371600" y="4829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371600" y="41910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334000" y="4191000"/>
            <a:ext cx="190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Jump target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Numeric Indices for Registers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662940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u="sng">
                <a:latin typeface="Times New Roman" charset="0"/>
              </a:rPr>
              <a:t>Numerical index code		Register Symbolic Name</a:t>
            </a:r>
            <a:endParaRPr lang="en-US" sz="16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0			$zero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			$at	# reserved for assembler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			$v0	# function return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3			$v1	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4			$a0	# function arguments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5			$a1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6			$a2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7			$a3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Format: Example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2667000" y="5133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657600" y="5133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4648200" y="51339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16-bits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524000" y="51339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1524000" y="46926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486400" y="44958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Immediate Constant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1371600" y="1390650"/>
            <a:ext cx="69342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# Load register $t0 with value 255.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ori	$t0, $zero, 255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32 registers 0...31 with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register $zero represented by code 0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register $t0 represented by code 8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26670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36576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4648200" y="57435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255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2743200" y="4495800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Source register</a:t>
            </a: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3657600" y="4524375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1524000" y="57435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Numeric Indices for Registers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662940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u="sng">
                <a:latin typeface="Times New Roman" charset="0"/>
              </a:rPr>
              <a:t>Numerical index code		Register Symbolic Name</a:t>
            </a:r>
            <a:endParaRPr lang="en-US" sz="16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8			$t0	# function local variables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9			$t1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10			$t2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11			$t3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12			$t4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13			$t5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14			$t6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15			$t7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Numeric Indices for Registers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6629400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u="sng">
                <a:latin typeface="Times New Roman" charset="0"/>
              </a:rPr>
              <a:t>Numerical index code		Register Symbolic Name</a:t>
            </a:r>
            <a:endParaRPr lang="en-US" sz="16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16			$s0	# main program variables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17			$s1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18			$s2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19			$s3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20			$s4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21			$s5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22			$s6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23			$s7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24			$t8	# function local variables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25			$t9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Numeric Indices for Registers</a:t>
            </a: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6629400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u="sng">
                <a:latin typeface="Times New Roman" charset="0"/>
              </a:rPr>
              <a:t>Numerical index code		Register Symbolic Name</a:t>
            </a:r>
            <a:endParaRPr lang="en-US" sz="1600">
              <a:latin typeface="Times New Roman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26			$k0	# reserved for OS kernel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27			$k1	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28			$gp	# pointer to globals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29			$sp	# stack pointer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30			$fp	# frame pointer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31			$ra	# function return address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Assembly Process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 </a:t>
            </a:r>
            <a:r>
              <a:rPr lang="en-US" b="1" i="1"/>
              <a:t>assembler</a:t>
            </a:r>
            <a:r>
              <a:rPr lang="en-US"/>
              <a:t> translates a source file of instructions expressed using symbolic mnemonics for the processor instructions.</a:t>
            </a:r>
          </a:p>
          <a:p>
            <a:endParaRPr lang="en-US"/>
          </a:p>
          <a:p>
            <a:r>
              <a:rPr lang="en-US"/>
              <a:t>Assembler outputs a binary </a:t>
            </a:r>
            <a:r>
              <a:rPr lang="en-US" b="1" i="1"/>
              <a:t>object code</a:t>
            </a:r>
            <a:r>
              <a:rPr lang="en-US"/>
              <a:t> file by encoding each assembly instruction as a 32-bit binary number.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Two-Pass Assembler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Pass One: </a:t>
            </a:r>
          </a:p>
          <a:p>
            <a:pPr lvl="1"/>
            <a:r>
              <a:rPr lang="en-US"/>
              <a:t>Identify all symbolic names such as data variables or branch labels.</a:t>
            </a:r>
          </a:p>
          <a:p>
            <a:pPr lvl="1"/>
            <a:r>
              <a:rPr lang="en-US"/>
              <a:t>Determine the memory address for each symbol.</a:t>
            </a:r>
          </a:p>
          <a:p>
            <a:r>
              <a:rPr lang="en-US"/>
              <a:t>Pass Two:</a:t>
            </a:r>
          </a:p>
          <a:p>
            <a:pPr lvl="1"/>
            <a:r>
              <a:rPr lang="en-US"/>
              <a:t>Encode each instruction into a 32-bit binary number.</a:t>
            </a:r>
          </a:p>
          <a:p>
            <a:pPr lvl="1"/>
            <a:r>
              <a:rPr lang="en-US"/>
              <a:t>Output the object code file.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Two Passes?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r>
              <a:rPr lang="en-US"/>
              <a:t>An assembler must make two passes over the assembly source instructions because some symbols are used before they are defined.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Symbol Usage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	# Branch if $t0 is less than zero.</a:t>
            </a:r>
          </a:p>
          <a:p>
            <a:pPr>
              <a:buFontTx/>
              <a:buNone/>
            </a:pPr>
            <a:r>
              <a:rPr lang="en-US"/>
              <a:t>		bltz	$t0, END_IF</a:t>
            </a:r>
          </a:p>
          <a:p>
            <a:pPr>
              <a:buFontTx/>
              <a:buNone/>
            </a:pPr>
            <a:r>
              <a:rPr lang="en-US"/>
              <a:t>		addi	$t0, $t0, 1</a:t>
            </a:r>
          </a:p>
          <a:p>
            <a:pPr>
              <a:buFontTx/>
              <a:buNone/>
            </a:pPr>
            <a:r>
              <a:rPr lang="en-US"/>
              <a:t>END_IF:</a:t>
            </a:r>
          </a:p>
          <a:p>
            <a:pPr>
              <a:buFontTx/>
              <a:buNone/>
            </a:pPr>
            <a:r>
              <a:rPr lang="en-US"/>
              <a:t>		addi	$t0, $t0, -1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Used before Defined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symbol END_IF is used in an instruction before it is defined.</a:t>
            </a:r>
          </a:p>
          <a:p>
            <a:endParaRPr lang="en-US"/>
          </a:p>
          <a:p>
            <a:r>
              <a:rPr lang="en-US"/>
              <a:t>The assembler cannot encode the 32-bit binary instruction because it does not yet know how the location of END_IF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	bltz	$t0, </a:t>
            </a:r>
            <a:r>
              <a:rPr lang="en-US" b="1">
                <a:solidFill>
                  <a:srgbClr val="CC3300"/>
                </a:solidFill>
              </a:rPr>
              <a:t>END_IF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Used before Defined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MIPS .data section may be listed following the code statements.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		la	$a0, SumString</a:t>
            </a:r>
            <a:endParaRPr lang="en-US" sz="2800" b="1">
              <a:solidFill>
                <a:srgbClr val="CC33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		la	$a1, ProdString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		.data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SumString:		.asciiz “Sum is “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ProdString: 	.asciiz “Product is “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Pass: build Symbol Table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assembler’s first pass builds a </a:t>
            </a:r>
            <a:r>
              <a:rPr lang="en-US" b="1" i="1"/>
              <a:t>symbol table</a:t>
            </a:r>
            <a:r>
              <a:rPr lang="en-US"/>
              <a:t> of all symbolic names such as variable addresses or branch labels.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Add entry to symbol table for the first time that a new symbol is encountered.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Fill-in the symbol’s address as soon as that information becomes available.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Format: Example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2667000" y="4067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657600" y="4067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4648200" y="40671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16-bits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1524000" y="4067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1524000" y="36258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486400" y="34290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Immediate Constant</a:t>
            </a: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1371600" y="1390650"/>
            <a:ext cx="67056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Courier New" pitchFamily="49" charset="0"/>
              </a:rPr>
              <a:t># Load register $t0 with value 255.</a:t>
            </a:r>
          </a:p>
          <a:p>
            <a:pPr>
              <a:spcBef>
                <a:spcPct val="50000"/>
              </a:spcBef>
            </a:pPr>
            <a:r>
              <a:rPr lang="en-US" sz="2400" b="1" dirty="0" err="1">
                <a:latin typeface="Courier New" pitchFamily="49" charset="0"/>
              </a:rPr>
              <a:t>ori</a:t>
            </a:r>
            <a:r>
              <a:rPr lang="en-US" sz="2400" b="1" dirty="0">
                <a:latin typeface="Courier New" pitchFamily="49" charset="0"/>
              </a:rPr>
              <a:t>	$t0, $zero, 255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Courier New" pitchFamily="49" charset="0"/>
              </a:rPr>
              <a:t>Encode the bit-fields into a 32-bit hexadecimal number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2667000" y="46767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3657600" y="46767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4648200" y="46767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255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2743200" y="3429000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Source register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657600" y="3457575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1524000" y="46767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13</a:t>
            </a: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3657600" y="5210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01000</a:t>
            </a: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4648200" y="52101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0000 0000 1111 1111 </a:t>
            </a: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1524000" y="5210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001101</a:t>
            </a: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2667000" y="5210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00000</a:t>
            </a:r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1524000" y="5743575"/>
            <a:ext cx="62484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0x340800FF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Branch Label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	</a:t>
            </a:r>
            <a:r>
              <a:rPr lang="en-US" b="1">
                <a:solidFill>
                  <a:srgbClr val="009900"/>
                </a:solidFill>
              </a:rPr>
              <a:t>bltz	$t0, END_IF</a:t>
            </a:r>
          </a:p>
          <a:p>
            <a:pPr>
              <a:buFontTx/>
              <a:buNone/>
            </a:pPr>
            <a:r>
              <a:rPr lang="en-US"/>
              <a:t>		addi	$t0, $t0, 1</a:t>
            </a:r>
          </a:p>
          <a:p>
            <a:pPr>
              <a:buFontTx/>
              <a:buNone/>
            </a:pPr>
            <a:r>
              <a:rPr lang="en-US"/>
              <a:t>END_IF:</a:t>
            </a:r>
          </a:p>
          <a:p>
            <a:pPr>
              <a:buFontTx/>
              <a:buNone/>
            </a:pPr>
            <a:r>
              <a:rPr lang="en-US"/>
              <a:t>		addi	$t0, $t0, -1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 u="sng"/>
              <a:t>Symbol Table</a:t>
            </a:r>
          </a:p>
          <a:p>
            <a:pPr>
              <a:buFontTx/>
              <a:buNone/>
            </a:pPr>
            <a:r>
              <a:rPr lang="en-US"/>
              <a:t>END_IF	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Branch Label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0x0000		bltz	$t0, END_IF</a:t>
            </a:r>
          </a:p>
          <a:p>
            <a:pPr>
              <a:buFontTx/>
              <a:buNone/>
            </a:pPr>
            <a:r>
              <a:rPr lang="en-US"/>
              <a:t>0x0004		addi	$t0, $t0, 1</a:t>
            </a:r>
          </a:p>
          <a:p>
            <a:pPr>
              <a:buFontTx/>
              <a:buNone/>
            </a:pPr>
            <a:r>
              <a:rPr lang="en-US" b="1">
                <a:solidFill>
                  <a:srgbClr val="009900"/>
                </a:solidFill>
              </a:rPr>
              <a:t>			END_IF:</a:t>
            </a:r>
          </a:p>
          <a:p>
            <a:pPr>
              <a:buFontTx/>
              <a:buNone/>
            </a:pPr>
            <a:r>
              <a:rPr lang="en-US">
                <a:solidFill>
                  <a:srgbClr val="009900"/>
                </a:solidFill>
              </a:rPr>
              <a:t>0x0008</a:t>
            </a:r>
            <a:r>
              <a:rPr lang="en-US"/>
              <a:t>		</a:t>
            </a:r>
            <a:r>
              <a:rPr lang="en-US" b="1">
                <a:solidFill>
                  <a:srgbClr val="009900"/>
                </a:solidFill>
              </a:rPr>
              <a:t>addi	$t0, $t0, -1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 u="sng"/>
              <a:t>Symbol Table</a:t>
            </a:r>
          </a:p>
          <a:p>
            <a:pPr>
              <a:buFontTx/>
              <a:buNone/>
            </a:pPr>
            <a:r>
              <a:rPr lang="en-US"/>
              <a:t>END_IF		0x0008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 Instruction Sizes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assembler must keep track of the address of each instruction as it scans the assembly source code.</a:t>
            </a:r>
          </a:p>
          <a:p>
            <a:endParaRPr lang="en-US"/>
          </a:p>
          <a:p>
            <a:r>
              <a:rPr lang="en-US"/>
              <a:t>Since all MIPS instructions encode to 32-bits the assembler simply increments the address of each successive instruction by 4 bytes.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Variable Address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/>
              <a:t>				</a:t>
            </a:r>
            <a:r>
              <a:rPr lang="en-US" sz="2400" b="1">
                <a:solidFill>
                  <a:srgbClr val="009900"/>
                </a:solidFill>
              </a:rPr>
              <a:t>la	$a0, SumString</a:t>
            </a:r>
          </a:p>
          <a:p>
            <a:pPr>
              <a:buFontTx/>
              <a:buNone/>
            </a:pPr>
            <a:r>
              <a:rPr lang="en-US" sz="2400"/>
              <a:t>				la	$a1, ProdString</a:t>
            </a:r>
          </a:p>
          <a:p>
            <a:pPr>
              <a:buFontTx/>
              <a:buNone/>
            </a:pPr>
            <a:endParaRPr lang="en-US" sz="2400"/>
          </a:p>
          <a:p>
            <a:pPr>
              <a:buFontTx/>
              <a:buNone/>
            </a:pPr>
            <a:r>
              <a:rPr lang="en-US" sz="2400"/>
              <a:t>				.data</a:t>
            </a:r>
          </a:p>
          <a:p>
            <a:pPr>
              <a:buFontTx/>
              <a:buNone/>
            </a:pPr>
            <a:r>
              <a:rPr lang="en-US" sz="2400"/>
              <a:t>SumString:	.asciiz “Sum is “</a:t>
            </a:r>
          </a:p>
          <a:p>
            <a:pPr>
              <a:buFontTx/>
              <a:buNone/>
            </a:pPr>
            <a:r>
              <a:rPr lang="en-US" sz="2400"/>
              <a:t>ProdString: 	.asciiz “Product is “</a:t>
            </a:r>
          </a:p>
          <a:p>
            <a:pPr>
              <a:buFontTx/>
              <a:buNone/>
            </a:pPr>
            <a:endParaRPr lang="en-US" sz="2400"/>
          </a:p>
          <a:p>
            <a:pPr>
              <a:buFontTx/>
              <a:buNone/>
            </a:pPr>
            <a:r>
              <a:rPr lang="en-US" sz="2400" u="sng"/>
              <a:t>Symbol Table</a:t>
            </a:r>
          </a:p>
          <a:p>
            <a:pPr>
              <a:buFontTx/>
              <a:buNone/>
            </a:pPr>
            <a:r>
              <a:rPr lang="en-US" sz="2400"/>
              <a:t>SumString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Variable Address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/>
              <a:t>				la	$a0, SumString</a:t>
            </a:r>
          </a:p>
          <a:p>
            <a:pPr>
              <a:buFontTx/>
              <a:buNone/>
            </a:pPr>
            <a:r>
              <a:rPr lang="en-US" sz="2400"/>
              <a:t>				</a:t>
            </a:r>
            <a:r>
              <a:rPr lang="en-US" sz="2400" b="1">
                <a:solidFill>
                  <a:srgbClr val="009900"/>
                </a:solidFill>
              </a:rPr>
              <a:t>la	$a1, ProdString</a:t>
            </a:r>
          </a:p>
          <a:p>
            <a:pPr>
              <a:buFontTx/>
              <a:buNone/>
            </a:pPr>
            <a:endParaRPr lang="en-US" sz="2400"/>
          </a:p>
          <a:p>
            <a:pPr>
              <a:buFontTx/>
              <a:buNone/>
            </a:pPr>
            <a:r>
              <a:rPr lang="en-US" sz="2400"/>
              <a:t>				.data</a:t>
            </a:r>
          </a:p>
          <a:p>
            <a:pPr>
              <a:buFontTx/>
              <a:buNone/>
            </a:pPr>
            <a:r>
              <a:rPr lang="en-US" sz="2400"/>
              <a:t>SumString:	.asciiz “Sum is “</a:t>
            </a:r>
          </a:p>
          <a:p>
            <a:pPr>
              <a:buFontTx/>
              <a:buNone/>
            </a:pPr>
            <a:r>
              <a:rPr lang="en-US" sz="2400"/>
              <a:t>ProdString: 	.asciiz “Product is “</a:t>
            </a:r>
          </a:p>
          <a:p>
            <a:pPr>
              <a:buFontTx/>
              <a:buNone/>
            </a:pPr>
            <a:endParaRPr lang="en-US" sz="2400"/>
          </a:p>
          <a:p>
            <a:pPr>
              <a:buFontTx/>
              <a:buNone/>
            </a:pPr>
            <a:r>
              <a:rPr lang="en-US" sz="2400" u="sng"/>
              <a:t>Symbol Table</a:t>
            </a:r>
          </a:p>
          <a:p>
            <a:pPr>
              <a:buFontTx/>
              <a:buNone/>
            </a:pPr>
            <a:r>
              <a:rPr lang="en-US" sz="2400"/>
              <a:t>SumString</a:t>
            </a:r>
          </a:p>
          <a:p>
            <a:pPr>
              <a:buFontTx/>
              <a:buNone/>
            </a:pPr>
            <a:r>
              <a:rPr lang="en-US" sz="2400"/>
              <a:t>ProdString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Variable Address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/>
              <a:t>				la	$a0, SumString</a:t>
            </a:r>
          </a:p>
          <a:p>
            <a:pPr>
              <a:buFontTx/>
              <a:buNone/>
            </a:pPr>
            <a:r>
              <a:rPr lang="en-US" sz="2000"/>
              <a:t>				la	$a1, ProdString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r>
              <a:rPr lang="en-US" sz="2000" b="1">
                <a:solidFill>
                  <a:srgbClr val="CC3300"/>
                </a:solidFill>
              </a:rPr>
              <a:t># Assume data section begins at address 0x2000</a:t>
            </a:r>
          </a:p>
          <a:p>
            <a:pPr>
              <a:buFontTx/>
              <a:buNone/>
            </a:pPr>
            <a:endParaRPr lang="en-US" sz="2000" b="1">
              <a:solidFill>
                <a:srgbClr val="009900"/>
              </a:solidFill>
            </a:endParaRPr>
          </a:p>
          <a:p>
            <a:pPr>
              <a:buFontTx/>
              <a:buNone/>
            </a:pPr>
            <a:r>
              <a:rPr lang="en-US" sz="2000"/>
              <a:t>				.data</a:t>
            </a:r>
          </a:p>
          <a:p>
            <a:pPr>
              <a:buFontTx/>
              <a:buNone/>
            </a:pPr>
            <a:r>
              <a:rPr lang="en-US" sz="2000" b="1">
                <a:solidFill>
                  <a:srgbClr val="009900"/>
                </a:solidFill>
              </a:rPr>
              <a:t>SumString:	.asciiz “Sum is “</a:t>
            </a:r>
          </a:p>
          <a:p>
            <a:pPr>
              <a:buFontTx/>
              <a:buNone/>
            </a:pPr>
            <a:r>
              <a:rPr lang="en-US" sz="2000"/>
              <a:t>ProdString: 	.asciiz “Product is “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r>
              <a:rPr lang="en-US" sz="2000" u="sng"/>
              <a:t>Symbol Table</a:t>
            </a:r>
          </a:p>
          <a:p>
            <a:pPr>
              <a:buFontTx/>
              <a:buNone/>
            </a:pPr>
            <a:r>
              <a:rPr lang="en-US" sz="2000" b="1">
                <a:solidFill>
                  <a:srgbClr val="009900"/>
                </a:solidFill>
              </a:rPr>
              <a:t>SumString		0x2000</a:t>
            </a:r>
          </a:p>
          <a:p>
            <a:pPr>
              <a:buFontTx/>
              <a:buNone/>
            </a:pPr>
            <a:r>
              <a:rPr lang="en-US" sz="2000"/>
              <a:t>ProdString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Variable Address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sz="2000"/>
              <a:t>				la	$a0, SumString</a:t>
            </a:r>
          </a:p>
          <a:p>
            <a:pPr>
              <a:buFontTx/>
              <a:buNone/>
            </a:pPr>
            <a:r>
              <a:rPr lang="en-US" sz="2000"/>
              <a:t>				la	$a1, ProdString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r>
              <a:rPr lang="en-US" sz="2000" b="1">
                <a:solidFill>
                  <a:srgbClr val="CC3300"/>
                </a:solidFill>
              </a:rPr>
              <a:t># Assume data section begins at address 0x2000</a:t>
            </a:r>
          </a:p>
          <a:p>
            <a:pPr>
              <a:buFontTx/>
              <a:buNone/>
            </a:pPr>
            <a:endParaRPr lang="en-US" sz="2000" b="1">
              <a:solidFill>
                <a:srgbClr val="009900"/>
              </a:solidFill>
            </a:endParaRPr>
          </a:p>
          <a:p>
            <a:pPr>
              <a:buFontTx/>
              <a:buNone/>
            </a:pPr>
            <a:r>
              <a:rPr lang="en-US" sz="2000"/>
              <a:t>				.data</a:t>
            </a:r>
          </a:p>
          <a:p>
            <a:pPr>
              <a:buFontTx/>
              <a:buNone/>
            </a:pPr>
            <a:r>
              <a:rPr lang="en-US" sz="2000" b="1"/>
              <a:t>SumString:	.asciiz “Sum is “</a:t>
            </a:r>
          </a:p>
          <a:p>
            <a:pPr>
              <a:buFontTx/>
              <a:buNone/>
            </a:pPr>
            <a:r>
              <a:rPr lang="en-US" sz="2000" b="1">
                <a:solidFill>
                  <a:srgbClr val="009900"/>
                </a:solidFill>
              </a:rPr>
              <a:t>ProdString: 	.asciiz “Product is</a:t>
            </a:r>
            <a:r>
              <a:rPr lang="en-US" sz="2000"/>
              <a:t> “</a:t>
            </a:r>
          </a:p>
          <a:p>
            <a:pPr>
              <a:buFontTx/>
              <a:buNone/>
            </a:pPr>
            <a:endParaRPr lang="en-US" sz="2000"/>
          </a:p>
          <a:p>
            <a:pPr>
              <a:buFontTx/>
              <a:buNone/>
            </a:pPr>
            <a:r>
              <a:rPr lang="en-US" sz="2000" u="sng"/>
              <a:t>Symbol Table</a:t>
            </a:r>
          </a:p>
          <a:p>
            <a:pPr>
              <a:buFontTx/>
              <a:buNone/>
            </a:pPr>
            <a:r>
              <a:rPr lang="en-US" sz="2000"/>
              <a:t>SumString		0x2000</a:t>
            </a:r>
          </a:p>
          <a:p>
            <a:pPr>
              <a:buFontTx/>
              <a:buNone/>
            </a:pPr>
            <a:r>
              <a:rPr lang="en-US" sz="2000" b="1">
                <a:solidFill>
                  <a:srgbClr val="009900"/>
                </a:solidFill>
              </a:rPr>
              <a:t>ProdString		0x2008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Pass Two: Encode Instructions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its second pass over the source assembly instructions, the assembly can encode each instruction into its binary equivalent.</a:t>
            </a:r>
          </a:p>
          <a:p>
            <a:endParaRPr lang="en-US"/>
          </a:p>
          <a:p>
            <a:r>
              <a:rPr lang="en-US"/>
              <a:t>Whenever a symbol is encountered lookup its address from the symbol table.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File Format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For a Unix OS, the object file consists of the following six sections:</a:t>
            </a:r>
          </a:p>
          <a:p>
            <a:pPr lvl="1"/>
            <a:r>
              <a:rPr lang="en-US" sz="2400" b="1"/>
              <a:t>file header:</a:t>
            </a:r>
            <a:r>
              <a:rPr lang="en-US" sz="2400"/>
              <a:t> general file format information</a:t>
            </a:r>
          </a:p>
          <a:p>
            <a:pPr lvl="1"/>
            <a:r>
              <a:rPr lang="en-US" sz="2400" b="1"/>
              <a:t>text segment:</a:t>
            </a:r>
            <a:r>
              <a:rPr lang="en-US" sz="2400"/>
              <a:t> machine language code</a:t>
            </a:r>
          </a:p>
          <a:p>
            <a:pPr lvl="1"/>
            <a:r>
              <a:rPr lang="en-US" sz="2400" b="1"/>
              <a:t>data segment:</a:t>
            </a:r>
            <a:r>
              <a:rPr lang="en-US" sz="2400"/>
              <a:t> program data variables</a:t>
            </a:r>
          </a:p>
          <a:p>
            <a:pPr lvl="1"/>
            <a:r>
              <a:rPr lang="en-US" sz="2400" b="1"/>
              <a:t>relocation information:</a:t>
            </a:r>
            <a:r>
              <a:rPr lang="en-US" sz="2400"/>
              <a:t> identify instructions that depend on absolute addresses</a:t>
            </a:r>
          </a:p>
          <a:p>
            <a:pPr lvl="1"/>
            <a:r>
              <a:rPr lang="en-US" sz="2400" b="1"/>
              <a:t>symbol table:</a:t>
            </a:r>
            <a:r>
              <a:rPr lang="en-US" sz="2400"/>
              <a:t> symbols not found in this object file</a:t>
            </a:r>
          </a:p>
          <a:p>
            <a:pPr lvl="1"/>
            <a:r>
              <a:rPr lang="en-US" sz="2400" b="1"/>
              <a:t>debugging data:</a:t>
            </a:r>
            <a:r>
              <a:rPr lang="en-US" sz="2400"/>
              <a:t> compiler flags &amp; options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Separate Compilation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program may be developed from two or more source code files.</a:t>
            </a:r>
          </a:p>
          <a:p>
            <a:endParaRPr lang="en-US"/>
          </a:p>
          <a:p>
            <a:r>
              <a:rPr lang="en-US"/>
              <a:t>Each source file may be compiled and assembled individually to generate its object file.</a:t>
            </a:r>
          </a:p>
          <a:p>
            <a:pPr lvl="1"/>
            <a:r>
              <a:rPr lang="en-US"/>
              <a:t>Only need to re-compile &amp; assemble the source code files that are edited.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Format: Example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2667000" y="5133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3657600" y="5133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4648200" y="51339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16-bits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1524000" y="51339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1524000" y="46926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5486400" y="44958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Immediate Constant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1371600" y="1390650"/>
            <a:ext cx="6705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# $t1 = $t0 + 1.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addi	$t1, $t0, 1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register $t0 represented by code 8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register $t1 represented by code 9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26670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36576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9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4648200" y="57435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2743200" y="4495800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Source register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3657600" y="4524375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1524000" y="57435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Linkers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Separate source code files can include references to symbols that are defined in other source files.</a:t>
            </a:r>
          </a:p>
          <a:p>
            <a:endParaRPr lang="en-US"/>
          </a:p>
          <a:p>
            <a:r>
              <a:rPr lang="en-US"/>
              <a:t>The linker resolves instruction that reference symbols defined in other files to produce a single complete executable file.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Linker Example</a:t>
            </a: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609600" y="2667000"/>
            <a:ext cx="2438400" cy="2455863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main:</a:t>
            </a:r>
          </a:p>
          <a:p>
            <a:pPr>
              <a:spcBef>
                <a:spcPct val="50000"/>
              </a:spcBef>
            </a:pPr>
            <a:r>
              <a:rPr lang="en-US"/>
              <a:t># call subroutine</a:t>
            </a:r>
          </a:p>
          <a:p>
            <a:pPr>
              <a:spcBef>
                <a:spcPct val="50000"/>
              </a:spcBef>
            </a:pPr>
            <a:r>
              <a:rPr lang="en-US"/>
              <a:t>jal	quickSort</a:t>
            </a:r>
          </a:p>
          <a:p>
            <a:pPr>
              <a:spcBef>
                <a:spcPct val="50000"/>
              </a:spcBef>
            </a:pPr>
            <a:r>
              <a:rPr lang="en-US"/>
              <a:t>...</a:t>
            </a:r>
          </a:p>
          <a:p>
            <a:pPr>
              <a:spcBef>
                <a:spcPct val="50000"/>
              </a:spcBef>
            </a:pPr>
            <a:r>
              <a:rPr lang="en-US"/>
              <a:t># call library function</a:t>
            </a:r>
          </a:p>
          <a:p>
            <a:pPr>
              <a:spcBef>
                <a:spcPct val="50000"/>
              </a:spcBef>
            </a:pPr>
            <a:r>
              <a:rPr lang="en-US"/>
              <a:t>jal	printf</a:t>
            </a: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3200400" y="1906588"/>
            <a:ext cx="2133600" cy="1217612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quickSort:</a:t>
            </a:r>
          </a:p>
          <a:p>
            <a:pPr>
              <a:spcBef>
                <a:spcPct val="50000"/>
              </a:spcBef>
            </a:pPr>
            <a:r>
              <a:rPr lang="en-US"/>
              <a:t>code for quick sort</a:t>
            </a:r>
          </a:p>
          <a:p>
            <a:pPr>
              <a:spcBef>
                <a:spcPct val="50000"/>
              </a:spcBef>
            </a:pPr>
            <a:r>
              <a:rPr lang="en-US"/>
              <a:t>	</a:t>
            </a:r>
          </a:p>
        </p:txBody>
      </p:sp>
      <p:sp>
        <p:nvSpPr>
          <p:cNvPr id="94214" name="Text Box 6"/>
          <p:cNvSpPr txBox="1">
            <a:spLocks noChangeArrowheads="1"/>
          </p:cNvSpPr>
          <p:nvPr/>
        </p:nvSpPr>
        <p:spPr bwMode="auto">
          <a:xfrm>
            <a:off x="3200400" y="5029200"/>
            <a:ext cx="2133600" cy="1217613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printf:</a:t>
            </a:r>
          </a:p>
          <a:p>
            <a:pPr>
              <a:spcBef>
                <a:spcPct val="50000"/>
              </a:spcBef>
            </a:pPr>
            <a:r>
              <a:rPr lang="en-US"/>
              <a:t>code for ‘C printf</a:t>
            </a:r>
          </a:p>
          <a:p>
            <a:pPr>
              <a:spcBef>
                <a:spcPct val="50000"/>
              </a:spcBef>
            </a:pPr>
            <a:r>
              <a:rPr lang="en-US"/>
              <a:t>	</a:t>
            </a:r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4191000" y="3646488"/>
            <a:ext cx="1143000" cy="392112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LINKER	</a:t>
            </a:r>
          </a:p>
        </p:txBody>
      </p:sp>
      <p:sp>
        <p:nvSpPr>
          <p:cNvPr id="94218" name="Line 10"/>
          <p:cNvSpPr>
            <a:spLocks noChangeShapeType="1"/>
          </p:cNvSpPr>
          <p:nvPr/>
        </p:nvSpPr>
        <p:spPr bwMode="auto">
          <a:xfrm>
            <a:off x="3048000" y="38100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19" name="Line 11"/>
          <p:cNvSpPr>
            <a:spLocks noChangeShapeType="1"/>
          </p:cNvSpPr>
          <p:nvPr/>
        </p:nvSpPr>
        <p:spPr bwMode="auto">
          <a:xfrm>
            <a:off x="4724400" y="3124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20" name="Line 12"/>
          <p:cNvSpPr>
            <a:spLocks noChangeShapeType="1"/>
          </p:cNvSpPr>
          <p:nvPr/>
        </p:nvSpPr>
        <p:spPr bwMode="auto">
          <a:xfrm flipV="1">
            <a:off x="4724400" y="4038600"/>
            <a:ext cx="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21" name="Line 13"/>
          <p:cNvSpPr>
            <a:spLocks noChangeShapeType="1"/>
          </p:cNvSpPr>
          <p:nvPr/>
        </p:nvSpPr>
        <p:spPr bwMode="auto">
          <a:xfrm>
            <a:off x="5334000" y="38100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6172200" y="1760538"/>
            <a:ext cx="2438400" cy="4792662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main:</a:t>
            </a:r>
          </a:p>
          <a:p>
            <a:pPr>
              <a:spcBef>
                <a:spcPct val="50000"/>
              </a:spcBef>
            </a:pPr>
            <a:r>
              <a:rPr lang="en-US"/>
              <a:t># call subroutine</a:t>
            </a:r>
          </a:p>
          <a:p>
            <a:pPr>
              <a:spcBef>
                <a:spcPct val="50000"/>
              </a:spcBef>
            </a:pPr>
            <a:r>
              <a:rPr lang="en-US"/>
              <a:t>jal	quickSort</a:t>
            </a:r>
          </a:p>
          <a:p>
            <a:pPr>
              <a:spcBef>
                <a:spcPct val="50000"/>
              </a:spcBef>
            </a:pPr>
            <a:r>
              <a:rPr lang="en-US"/>
              <a:t>...</a:t>
            </a:r>
          </a:p>
          <a:p>
            <a:pPr>
              <a:spcBef>
                <a:spcPct val="50000"/>
              </a:spcBef>
            </a:pPr>
            <a:r>
              <a:rPr lang="en-US"/>
              <a:t># call library function</a:t>
            </a:r>
          </a:p>
          <a:p>
            <a:pPr>
              <a:spcBef>
                <a:spcPct val="50000"/>
              </a:spcBef>
            </a:pPr>
            <a:r>
              <a:rPr lang="en-US"/>
              <a:t>jal	printf</a:t>
            </a:r>
          </a:p>
          <a:p>
            <a:pPr>
              <a:spcBef>
                <a:spcPct val="50000"/>
              </a:spcBef>
            </a:pPr>
            <a:r>
              <a:rPr lang="en-US"/>
              <a:t>...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r>
              <a:rPr lang="en-US"/>
              <a:t>quickSort:</a:t>
            </a:r>
          </a:p>
          <a:p>
            <a:r>
              <a:rPr lang="en-US"/>
              <a:t>code for quick sort</a:t>
            </a:r>
          </a:p>
          <a:p>
            <a:pPr>
              <a:spcBef>
                <a:spcPct val="50000"/>
              </a:spcBef>
            </a:pPr>
            <a:r>
              <a:rPr lang="en-US"/>
              <a:t>...</a:t>
            </a:r>
          </a:p>
          <a:p>
            <a:r>
              <a:rPr lang="en-US"/>
              <a:t>printf:</a:t>
            </a:r>
          </a:p>
          <a:p>
            <a:r>
              <a:rPr lang="en-US"/>
              <a:t>code for ‘C printf</a:t>
            </a:r>
          </a:p>
        </p:txBody>
      </p: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6096000" y="13716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Executable File</a:t>
            </a:r>
          </a:p>
        </p:txBody>
      </p:sp>
      <p:sp>
        <p:nvSpPr>
          <p:cNvPr id="94224" name="Text Box 16"/>
          <p:cNvSpPr txBox="1">
            <a:spLocks noChangeArrowheads="1"/>
          </p:cNvSpPr>
          <p:nvPr/>
        </p:nvSpPr>
        <p:spPr bwMode="auto">
          <a:xfrm>
            <a:off x="609600" y="2286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Object File</a:t>
            </a:r>
          </a:p>
        </p:txBody>
      </p:sp>
      <p:sp>
        <p:nvSpPr>
          <p:cNvPr id="94225" name="Text Box 17"/>
          <p:cNvSpPr txBox="1">
            <a:spLocks noChangeArrowheads="1"/>
          </p:cNvSpPr>
          <p:nvPr/>
        </p:nvSpPr>
        <p:spPr bwMode="auto">
          <a:xfrm>
            <a:off x="3200400" y="45720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Object File</a:t>
            </a:r>
          </a:p>
        </p:txBody>
      </p:sp>
      <p:sp>
        <p:nvSpPr>
          <p:cNvPr id="94226" name="Text Box 18"/>
          <p:cNvSpPr txBox="1">
            <a:spLocks noChangeArrowheads="1"/>
          </p:cNvSpPr>
          <p:nvPr/>
        </p:nvSpPr>
        <p:spPr bwMode="auto">
          <a:xfrm>
            <a:off x="3200400" y="1447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Object File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Loader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Operating system reads the binary executable from disk into main memory.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Operating system allocates a contiguous block of memory to load the program.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Address constants in code must be “relocated” to their actual memory addresses.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Relative Addresses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Object code files are typically generated with the first line of code reckoned at address 0.</a:t>
            </a:r>
          </a:p>
          <a:p>
            <a:endParaRPr lang="en-US"/>
          </a:p>
          <a:p>
            <a:r>
              <a:rPr lang="en-US"/>
              <a:t>When the object code is loaded into main memory, simply add the base address of the allocated space to all relative addresses to form absolute addresses.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Loader: Example</a:t>
            </a:r>
          </a:p>
        </p:txBody>
      </p:sp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990600" y="1531938"/>
            <a:ext cx="2971800" cy="4106862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Address	Code</a:t>
            </a:r>
          </a:p>
          <a:p>
            <a:pPr>
              <a:spcBef>
                <a:spcPct val="50000"/>
              </a:spcBef>
            </a:pPr>
            <a:r>
              <a:rPr lang="en-US"/>
              <a:t>0x000	li   $t0, 0</a:t>
            </a:r>
          </a:p>
          <a:p>
            <a:pPr>
              <a:spcBef>
                <a:spcPct val="50000"/>
              </a:spcBef>
            </a:pPr>
            <a:r>
              <a:rPr lang="en-US"/>
              <a:t>0x004	li   $t7, 10</a:t>
            </a:r>
          </a:p>
          <a:p>
            <a:pPr>
              <a:spcBef>
                <a:spcPct val="50000"/>
              </a:spcBef>
            </a:pPr>
            <a:r>
              <a:rPr lang="en-US"/>
              <a:t>0x008	la $a0, A</a:t>
            </a:r>
          </a:p>
          <a:p>
            <a:pPr>
              <a:spcBef>
                <a:spcPct val="50000"/>
              </a:spcBef>
            </a:pPr>
            <a:r>
              <a:rPr lang="en-US"/>
              <a:t>LOOP:</a:t>
            </a:r>
          </a:p>
          <a:p>
            <a:pPr>
              <a:spcBef>
                <a:spcPct val="50000"/>
              </a:spcBef>
            </a:pPr>
            <a:r>
              <a:rPr lang="en-US"/>
              <a:t>0x00C	lw $t1, ($a0)</a:t>
            </a:r>
          </a:p>
          <a:p>
            <a:pPr>
              <a:spcBef>
                <a:spcPct val="50000"/>
              </a:spcBef>
            </a:pPr>
            <a:r>
              <a:rPr lang="en-US"/>
              <a:t>0x010	add $t0, $t0, $t1</a:t>
            </a:r>
          </a:p>
          <a:p>
            <a:pPr>
              <a:spcBef>
                <a:spcPct val="50000"/>
              </a:spcBef>
            </a:pPr>
            <a:r>
              <a:rPr lang="en-US"/>
              <a:t>0x014	addi $a0, $a0, 4</a:t>
            </a:r>
          </a:p>
          <a:p>
            <a:pPr>
              <a:spcBef>
                <a:spcPct val="50000"/>
              </a:spcBef>
            </a:pPr>
            <a:r>
              <a:rPr lang="en-US"/>
              <a:t>0x018	addi $t7, $t7, -10</a:t>
            </a:r>
          </a:p>
          <a:p>
            <a:pPr>
              <a:spcBef>
                <a:spcPct val="50000"/>
              </a:spcBef>
            </a:pPr>
            <a:r>
              <a:rPr lang="en-US"/>
              <a:t>0x01C	bgtz $t7, LOOP	</a:t>
            </a:r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990600" y="115093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Object File</a:t>
            </a:r>
          </a:p>
        </p:txBody>
      </p:sp>
      <p:sp>
        <p:nvSpPr>
          <p:cNvPr id="96262" name="Line 6"/>
          <p:cNvSpPr>
            <a:spLocks noChangeShapeType="1"/>
          </p:cNvSpPr>
          <p:nvPr/>
        </p:nvSpPr>
        <p:spPr bwMode="auto">
          <a:xfrm>
            <a:off x="3962400" y="3505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914400" y="5791200"/>
            <a:ext cx="609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Load program into memory beginning at address 0x2000</a:t>
            </a:r>
          </a:p>
        </p:txBody>
      </p:sp>
      <p:sp>
        <p:nvSpPr>
          <p:cNvPr id="96264" name="Text Box 8"/>
          <p:cNvSpPr txBox="1">
            <a:spLocks noChangeArrowheads="1"/>
          </p:cNvSpPr>
          <p:nvPr/>
        </p:nvSpPr>
        <p:spPr bwMode="auto">
          <a:xfrm>
            <a:off x="5257800" y="1524000"/>
            <a:ext cx="2971800" cy="4106863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Address	Code</a:t>
            </a:r>
          </a:p>
          <a:p>
            <a:pPr>
              <a:spcBef>
                <a:spcPct val="50000"/>
              </a:spcBef>
            </a:pPr>
            <a:r>
              <a:rPr lang="en-US"/>
              <a:t>0x2000	li   $t0, 0</a:t>
            </a:r>
          </a:p>
          <a:p>
            <a:pPr>
              <a:spcBef>
                <a:spcPct val="50000"/>
              </a:spcBef>
            </a:pPr>
            <a:r>
              <a:rPr lang="en-US"/>
              <a:t>0x2004	li   $t7, 10</a:t>
            </a:r>
          </a:p>
          <a:p>
            <a:pPr>
              <a:spcBef>
                <a:spcPct val="50000"/>
              </a:spcBef>
            </a:pPr>
            <a:r>
              <a:rPr lang="en-US"/>
              <a:t>0x2008	la $a0, A</a:t>
            </a:r>
          </a:p>
          <a:p>
            <a:pPr>
              <a:spcBef>
                <a:spcPct val="50000"/>
              </a:spcBef>
            </a:pPr>
            <a:r>
              <a:rPr lang="en-US"/>
              <a:t>LOOP:</a:t>
            </a:r>
          </a:p>
          <a:p>
            <a:pPr>
              <a:spcBef>
                <a:spcPct val="50000"/>
              </a:spcBef>
            </a:pPr>
            <a:r>
              <a:rPr lang="en-US"/>
              <a:t>0x200C	lw $t1, ($a0)</a:t>
            </a:r>
          </a:p>
          <a:p>
            <a:pPr>
              <a:spcBef>
                <a:spcPct val="50000"/>
              </a:spcBef>
            </a:pPr>
            <a:r>
              <a:rPr lang="en-US"/>
              <a:t>0x2010	add $t0, $t0, $t1</a:t>
            </a:r>
          </a:p>
          <a:p>
            <a:pPr>
              <a:spcBef>
                <a:spcPct val="50000"/>
              </a:spcBef>
            </a:pPr>
            <a:r>
              <a:rPr lang="en-US"/>
              <a:t>0x2014	addi $a0, $a0, 4</a:t>
            </a:r>
          </a:p>
          <a:p>
            <a:pPr>
              <a:spcBef>
                <a:spcPct val="50000"/>
              </a:spcBef>
            </a:pPr>
            <a:r>
              <a:rPr lang="en-US"/>
              <a:t>0x2018	addi $t7, $t7, -10</a:t>
            </a:r>
          </a:p>
          <a:p>
            <a:pPr>
              <a:spcBef>
                <a:spcPct val="50000"/>
              </a:spcBef>
            </a:pPr>
            <a:r>
              <a:rPr lang="en-US"/>
              <a:t>0x201C	bgtz $t7, LOOP	</a:t>
            </a:r>
          </a:p>
        </p:txBody>
      </p:sp>
      <p:sp>
        <p:nvSpPr>
          <p:cNvPr id="96265" name="Text Box 9"/>
          <p:cNvSpPr txBox="1">
            <a:spLocks noChangeArrowheads="1"/>
          </p:cNvSpPr>
          <p:nvPr/>
        </p:nvSpPr>
        <p:spPr bwMode="auto">
          <a:xfrm>
            <a:off x="5257800" y="11430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Program in Main Memory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Loader: Example</a:t>
            </a: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990600" y="1531938"/>
            <a:ext cx="2971800" cy="4106862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 dirty="0"/>
              <a:t>Address	Code</a:t>
            </a:r>
          </a:p>
          <a:p>
            <a:pPr>
              <a:spcBef>
                <a:spcPct val="50000"/>
              </a:spcBef>
            </a:pPr>
            <a:r>
              <a:rPr lang="en-US" dirty="0"/>
              <a:t>0x000	</a:t>
            </a:r>
            <a:r>
              <a:rPr lang="en-US" dirty="0" err="1"/>
              <a:t>li</a:t>
            </a:r>
            <a:r>
              <a:rPr lang="en-US"/>
              <a:t>   $t0, 0</a:t>
            </a:r>
          </a:p>
          <a:p>
            <a:pPr>
              <a:spcBef>
                <a:spcPct val="50000"/>
              </a:spcBef>
            </a:pPr>
            <a:r>
              <a:rPr lang="en-US" dirty="0"/>
              <a:t>0x004	</a:t>
            </a:r>
            <a:r>
              <a:rPr lang="en-US" dirty="0" err="1"/>
              <a:t>li</a:t>
            </a:r>
            <a:r>
              <a:rPr lang="en-US" dirty="0"/>
              <a:t>   $t7, 10</a:t>
            </a:r>
          </a:p>
          <a:p>
            <a:pPr>
              <a:spcBef>
                <a:spcPct val="50000"/>
              </a:spcBef>
            </a:pPr>
            <a:r>
              <a:rPr lang="en-US" dirty="0"/>
              <a:t>0x008	la $a0, A</a:t>
            </a:r>
          </a:p>
          <a:p>
            <a:pPr>
              <a:spcBef>
                <a:spcPct val="50000"/>
              </a:spcBef>
            </a:pPr>
            <a:r>
              <a:rPr lang="en-US" dirty="0"/>
              <a:t>LOOP:</a:t>
            </a:r>
          </a:p>
          <a:p>
            <a:pPr>
              <a:spcBef>
                <a:spcPct val="50000"/>
              </a:spcBef>
            </a:pPr>
            <a:r>
              <a:rPr lang="en-US" dirty="0"/>
              <a:t>0x00C	</a:t>
            </a:r>
            <a:r>
              <a:rPr lang="en-US" dirty="0" err="1"/>
              <a:t>lw</a:t>
            </a:r>
            <a:r>
              <a:rPr lang="en-US" dirty="0"/>
              <a:t> $t1, ($a0)</a:t>
            </a:r>
          </a:p>
          <a:p>
            <a:pPr>
              <a:spcBef>
                <a:spcPct val="50000"/>
              </a:spcBef>
            </a:pPr>
            <a:r>
              <a:rPr lang="en-US" dirty="0"/>
              <a:t>0x010	add $t0, $t0, $t1</a:t>
            </a:r>
          </a:p>
          <a:p>
            <a:pPr>
              <a:spcBef>
                <a:spcPct val="50000"/>
              </a:spcBef>
            </a:pPr>
            <a:r>
              <a:rPr lang="en-US" dirty="0"/>
              <a:t>0x014	</a:t>
            </a:r>
            <a:r>
              <a:rPr lang="en-US" dirty="0" err="1"/>
              <a:t>addi</a:t>
            </a:r>
            <a:r>
              <a:rPr lang="en-US" dirty="0"/>
              <a:t> $a0, $a0, 4</a:t>
            </a:r>
          </a:p>
          <a:p>
            <a:pPr>
              <a:spcBef>
                <a:spcPct val="50000"/>
              </a:spcBef>
            </a:pPr>
            <a:r>
              <a:rPr lang="en-US" dirty="0"/>
              <a:t>0x018	</a:t>
            </a:r>
            <a:r>
              <a:rPr lang="en-US" dirty="0" err="1"/>
              <a:t>addi</a:t>
            </a:r>
            <a:r>
              <a:rPr lang="en-US" dirty="0"/>
              <a:t> $t7, $t7, -10</a:t>
            </a:r>
          </a:p>
          <a:p>
            <a:pPr>
              <a:spcBef>
                <a:spcPct val="50000"/>
              </a:spcBef>
            </a:pPr>
            <a:r>
              <a:rPr lang="en-US" dirty="0"/>
              <a:t>0x01C	</a:t>
            </a:r>
            <a:r>
              <a:rPr lang="en-US" dirty="0" err="1"/>
              <a:t>bgtz</a:t>
            </a:r>
            <a:r>
              <a:rPr lang="en-US" dirty="0"/>
              <a:t> $t7, LOOP	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990600" y="115093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Object File</a:t>
            </a:r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>
            <a:off x="3962400" y="35052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5257800" y="1524000"/>
            <a:ext cx="2971800" cy="4106863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Address	Code</a:t>
            </a:r>
          </a:p>
          <a:p>
            <a:pPr>
              <a:spcBef>
                <a:spcPct val="50000"/>
              </a:spcBef>
            </a:pPr>
            <a:r>
              <a:rPr lang="en-US"/>
              <a:t>0x2000	li   $t0, 0</a:t>
            </a:r>
          </a:p>
          <a:p>
            <a:pPr>
              <a:spcBef>
                <a:spcPct val="50000"/>
              </a:spcBef>
            </a:pPr>
            <a:r>
              <a:rPr lang="en-US"/>
              <a:t>0x2004	li   $t7, 10</a:t>
            </a:r>
          </a:p>
          <a:p>
            <a:pPr>
              <a:spcBef>
                <a:spcPct val="50000"/>
              </a:spcBef>
            </a:pPr>
            <a:r>
              <a:rPr lang="en-US"/>
              <a:t>0x2008	la $a0, 0x2100</a:t>
            </a:r>
          </a:p>
          <a:p>
            <a:pPr>
              <a:spcBef>
                <a:spcPct val="50000"/>
              </a:spcBef>
            </a:pPr>
            <a:r>
              <a:rPr lang="en-US"/>
              <a:t>LOOP:</a:t>
            </a:r>
          </a:p>
          <a:p>
            <a:pPr>
              <a:spcBef>
                <a:spcPct val="50000"/>
              </a:spcBef>
            </a:pPr>
            <a:r>
              <a:rPr lang="en-US"/>
              <a:t>0x200C	lw $t1, ($a0)</a:t>
            </a:r>
          </a:p>
          <a:p>
            <a:pPr>
              <a:spcBef>
                <a:spcPct val="50000"/>
              </a:spcBef>
            </a:pPr>
            <a:r>
              <a:rPr lang="en-US"/>
              <a:t>0x2010	add $t0, $t0, $t1</a:t>
            </a:r>
          </a:p>
          <a:p>
            <a:pPr>
              <a:spcBef>
                <a:spcPct val="50000"/>
              </a:spcBef>
            </a:pPr>
            <a:r>
              <a:rPr lang="en-US"/>
              <a:t>0x2014	addi $a0, $a0, 4</a:t>
            </a:r>
          </a:p>
          <a:p>
            <a:pPr>
              <a:spcBef>
                <a:spcPct val="50000"/>
              </a:spcBef>
            </a:pPr>
            <a:r>
              <a:rPr lang="en-US"/>
              <a:t>0x2018	addi $t7, $t7, -10</a:t>
            </a:r>
          </a:p>
          <a:p>
            <a:pPr>
              <a:spcBef>
                <a:spcPct val="50000"/>
              </a:spcBef>
            </a:pPr>
            <a:r>
              <a:rPr lang="en-US"/>
              <a:t>0x201C	bgtz $t7, 0x200C	</a:t>
            </a:r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5257800" y="11430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Program in Main Memory</a:t>
            </a:r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>
            <a:off x="990600" y="5640388"/>
            <a:ext cx="2971800" cy="804862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A: 	0x100</a:t>
            </a:r>
          </a:p>
          <a:p>
            <a:pPr>
              <a:spcBef>
                <a:spcPct val="50000"/>
              </a:spcBef>
            </a:pPr>
            <a:r>
              <a:rPr lang="en-US"/>
              <a:t>LOOP:	0x00C</a:t>
            </a: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5257800" y="5638800"/>
            <a:ext cx="2971800" cy="804863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A: 	0x2100</a:t>
            </a:r>
          </a:p>
          <a:p>
            <a:pPr>
              <a:spcBef>
                <a:spcPct val="50000"/>
              </a:spcBef>
            </a:pPr>
            <a:r>
              <a:rPr lang="en-US"/>
              <a:t>LOOP:	0x200C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Format: Example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2667000" y="4067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657600" y="4067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4648200" y="40671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16-bits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524000" y="4067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1524000" y="36258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5486400" y="34290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Immediate Constant</a:t>
            </a:r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1371600" y="1390650"/>
            <a:ext cx="67056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# $t1 = $t0 + 1.</a:t>
            </a:r>
          </a:p>
          <a:p>
            <a:r>
              <a:rPr lang="en-US" sz="2400" b="1">
                <a:latin typeface="Courier New" pitchFamily="49" charset="0"/>
              </a:rPr>
              <a:t>addi	$t1, $t0, 1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Encode the bit-fields into a 32-bit hexadecimal number</a:t>
            </a:r>
          </a:p>
        </p:txBody>
      </p:sp>
      <p:sp>
        <p:nvSpPr>
          <p:cNvPr id="52234" name="Text Box 10"/>
          <p:cNvSpPr txBox="1">
            <a:spLocks noChangeArrowheads="1"/>
          </p:cNvSpPr>
          <p:nvPr/>
        </p:nvSpPr>
        <p:spPr bwMode="auto">
          <a:xfrm>
            <a:off x="2667000" y="46767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3657600" y="46767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9</a:t>
            </a: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4648200" y="46767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</a:t>
            </a: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2743200" y="3429000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Source register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3657600" y="3457575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1524000" y="46767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3657600" y="5210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01001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4648200" y="52101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0000 0000 0000 0001 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1524000" y="5210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001000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2667000" y="5210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01000</a:t>
            </a:r>
          </a:p>
        </p:txBody>
      </p:sp>
      <p:sp>
        <p:nvSpPr>
          <p:cNvPr id="52244" name="Text Box 20"/>
          <p:cNvSpPr txBox="1">
            <a:spLocks noChangeArrowheads="1"/>
          </p:cNvSpPr>
          <p:nvPr/>
        </p:nvSpPr>
        <p:spPr bwMode="auto">
          <a:xfrm>
            <a:off x="1524000" y="5743575"/>
            <a:ext cx="62484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0x21090001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Format: Example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667000" y="5133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3657600" y="51339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4648200" y="51339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16-bits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1524000" y="51339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524000" y="46926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5486400" y="44958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Immediate Constant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1371600" y="1390650"/>
            <a:ext cx="6705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# $t1 = $t0 - 1.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addi	$t1, $t0, -1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register $t0 represented by code 8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register $t1 represented by code 9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26670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3657600" y="57435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9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4648200" y="57435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-</a:t>
            </a:r>
            <a:r>
              <a:rPr lang="en-US" sz="1600">
                <a:latin typeface="Times New Roman" charset="0"/>
              </a:rPr>
              <a:t>1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2743200" y="4495800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Source register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3657600" y="4524375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58383" name="Text Box 15"/>
          <p:cNvSpPr txBox="1">
            <a:spLocks noChangeArrowheads="1"/>
          </p:cNvSpPr>
          <p:nvPr/>
        </p:nvSpPr>
        <p:spPr bwMode="auto">
          <a:xfrm>
            <a:off x="1524000" y="57435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Immediate Format: Example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2667000" y="4067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3657600" y="4067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5-bits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4648200" y="40671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16-bits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1524000" y="4067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6-bits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1524000" y="362585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Op-Code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486400" y="34290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Immediate Constant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1371600" y="1390650"/>
            <a:ext cx="67056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# $t1 = $t0 - 1.</a:t>
            </a:r>
          </a:p>
          <a:p>
            <a:r>
              <a:rPr lang="en-US" sz="2400" b="1">
                <a:latin typeface="Courier New" pitchFamily="49" charset="0"/>
              </a:rPr>
              <a:t>addi	$t1, $t0, -1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Courier New" pitchFamily="49" charset="0"/>
              </a:rPr>
              <a:t>Encode the bit-fields into a 32-bit hexadecimal number</a:t>
            </a: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2667000" y="46767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3657600" y="46767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9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4648200" y="46767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</a:t>
            </a:r>
          </a:p>
        </p:txBody>
      </p:sp>
      <p:sp>
        <p:nvSpPr>
          <p:cNvPr id="59405" name="Text Box 13"/>
          <p:cNvSpPr txBox="1">
            <a:spLocks noChangeArrowheads="1"/>
          </p:cNvSpPr>
          <p:nvPr/>
        </p:nvSpPr>
        <p:spPr bwMode="auto">
          <a:xfrm>
            <a:off x="2743200" y="3429000"/>
            <a:ext cx="838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Source register</a:t>
            </a:r>
          </a:p>
        </p:txBody>
      </p:sp>
      <p:sp>
        <p:nvSpPr>
          <p:cNvPr id="59406" name="Text Box 14"/>
          <p:cNvSpPr txBox="1">
            <a:spLocks noChangeArrowheads="1"/>
          </p:cNvSpPr>
          <p:nvPr/>
        </p:nvSpPr>
        <p:spPr bwMode="auto">
          <a:xfrm>
            <a:off x="3657600" y="3457575"/>
            <a:ext cx="1219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Destination register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1524000" y="46767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8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3657600" y="5210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01001</a:t>
            </a:r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4648200" y="5210175"/>
            <a:ext cx="31242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solidFill>
                  <a:schemeClr val="bg2"/>
                </a:solidFill>
                <a:latin typeface="Times New Roman" charset="0"/>
              </a:rPr>
              <a:t> </a:t>
            </a:r>
            <a:r>
              <a:rPr lang="en-US" sz="1600">
                <a:latin typeface="Times New Roman" charset="0"/>
              </a:rPr>
              <a:t>1111 1111 1111 1111 </a:t>
            </a:r>
          </a:p>
        </p:txBody>
      </p:sp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1524000" y="5210175"/>
            <a:ext cx="11430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001000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2667000" y="5210175"/>
            <a:ext cx="9906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 01000</a:t>
            </a: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1524000" y="5743575"/>
            <a:ext cx="6248400" cy="352425"/>
          </a:xfrm>
          <a:prstGeom prst="rect">
            <a:avLst/>
          </a:prstGeom>
          <a:solidFill>
            <a:srgbClr val="99CCFF"/>
          </a:solidFill>
          <a:ln w="158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>
                <a:latin typeface="Times New Roman" charset="0"/>
              </a:rPr>
              <a:t>0x2109FFFF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584</TotalTime>
  <Words>1999</Words>
  <Application>Microsoft Office PowerPoint</Application>
  <PresentationFormat>On-screen Show (4:3)</PresentationFormat>
  <Paragraphs>720</Paragraphs>
  <Slides>65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Trek</vt:lpstr>
      <vt:lpstr>MIPS Instruction Encodings</vt:lpstr>
      <vt:lpstr>Instruction Formats</vt:lpstr>
      <vt:lpstr>Immediate Format</vt:lpstr>
      <vt:lpstr>Immediate Format: Example</vt:lpstr>
      <vt:lpstr>Immediate Format: Example</vt:lpstr>
      <vt:lpstr>Immediate Format: Example</vt:lpstr>
      <vt:lpstr>Immediate Format: Example</vt:lpstr>
      <vt:lpstr>Immediate Format: Example</vt:lpstr>
      <vt:lpstr>Immediate Format: Example</vt:lpstr>
      <vt:lpstr>Hacking Program Binaries</vt:lpstr>
      <vt:lpstr>Hacking Program Binaries</vt:lpstr>
      <vt:lpstr>Immediate OpCodes</vt:lpstr>
      <vt:lpstr>Load Word</vt:lpstr>
      <vt:lpstr>Load Word</vt:lpstr>
      <vt:lpstr>Load Word</vt:lpstr>
      <vt:lpstr>Decoding Machine Instructions</vt:lpstr>
      <vt:lpstr>Decoding Example</vt:lpstr>
      <vt:lpstr>Decoding Example</vt:lpstr>
      <vt:lpstr>Decoding Example</vt:lpstr>
      <vt:lpstr>Decoding Example</vt:lpstr>
      <vt:lpstr>Decoding Example</vt:lpstr>
      <vt:lpstr>Decoding Example</vt:lpstr>
      <vt:lpstr>Exercise</vt:lpstr>
      <vt:lpstr>Register Format</vt:lpstr>
      <vt:lpstr>Register Format</vt:lpstr>
      <vt:lpstr>Register Format</vt:lpstr>
      <vt:lpstr>Assembly to Machine Language</vt:lpstr>
      <vt:lpstr>Assembly to Machine Language</vt:lpstr>
      <vt:lpstr>Encoded Instruction</vt:lpstr>
      <vt:lpstr>Decoding Machine Language</vt:lpstr>
      <vt:lpstr>Decoding Machine Language</vt:lpstr>
      <vt:lpstr>Decoding Machine Language</vt:lpstr>
      <vt:lpstr>Decoding Machine Language</vt:lpstr>
      <vt:lpstr>Decoding Machine Language</vt:lpstr>
      <vt:lpstr>Instruction Encodings</vt:lpstr>
      <vt:lpstr>Example</vt:lpstr>
      <vt:lpstr>Solution</vt:lpstr>
      <vt:lpstr>Jump Instruction Format</vt:lpstr>
      <vt:lpstr>Numeric Indices for Registers</vt:lpstr>
      <vt:lpstr>Numeric Indices for Registers</vt:lpstr>
      <vt:lpstr>Numeric Indices for Registers</vt:lpstr>
      <vt:lpstr>Numeric Indices for Registers</vt:lpstr>
      <vt:lpstr>Assembly Process</vt:lpstr>
      <vt:lpstr>Two-Pass Assembler</vt:lpstr>
      <vt:lpstr>Why Two Passes?</vt:lpstr>
      <vt:lpstr>Example of Symbol Usage</vt:lpstr>
      <vt:lpstr>Symbol Used before Defined</vt:lpstr>
      <vt:lpstr>Symbol Used before Defined</vt:lpstr>
      <vt:lpstr>First Pass: build Symbol Table</vt:lpstr>
      <vt:lpstr>Example: Branch Label</vt:lpstr>
      <vt:lpstr>Example: Branch Label</vt:lpstr>
      <vt:lpstr>Count Instruction Sizes</vt:lpstr>
      <vt:lpstr>Example: Variable Address</vt:lpstr>
      <vt:lpstr>Example: Variable Address</vt:lpstr>
      <vt:lpstr>Example: Variable Address</vt:lpstr>
      <vt:lpstr>Example: Variable Address</vt:lpstr>
      <vt:lpstr>Pass Two: Encode Instructions</vt:lpstr>
      <vt:lpstr>Object File Format</vt:lpstr>
      <vt:lpstr>Separate Compilation</vt:lpstr>
      <vt:lpstr>Linkers</vt:lpstr>
      <vt:lpstr>Linker Example</vt:lpstr>
      <vt:lpstr>Loader</vt:lpstr>
      <vt:lpstr>Relative Addresses</vt:lpstr>
      <vt:lpstr>Loader: Example</vt:lpstr>
      <vt:lpstr>Loader: Example</vt:lpstr>
    </vt:vector>
  </TitlesOfParts>
  <Company>Millsaps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MIPS Instruction Encodings</dc:title>
  <dc:creator>William Bares</dc:creator>
  <cp:lastModifiedBy>Anne Applin</cp:lastModifiedBy>
  <cp:revision>70</cp:revision>
  <dcterms:created xsi:type="dcterms:W3CDTF">2003-10-06T01:45:22Z</dcterms:created>
  <dcterms:modified xsi:type="dcterms:W3CDTF">2014-04-04T13:14:46Z</dcterms:modified>
</cp:coreProperties>
</file>