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75" r:id="rId12"/>
    <p:sldId id="266" r:id="rId13"/>
    <p:sldId id="267" r:id="rId14"/>
    <p:sldId id="277" r:id="rId15"/>
    <p:sldId id="278" r:id="rId16"/>
    <p:sldId id="279" r:id="rId17"/>
    <p:sldId id="280" r:id="rId18"/>
    <p:sldId id="281" r:id="rId19"/>
    <p:sldId id="282" r:id="rId20"/>
    <p:sldId id="268" r:id="rId21"/>
    <p:sldId id="269" r:id="rId22"/>
    <p:sldId id="270" r:id="rId23"/>
    <p:sldId id="271" r:id="rId24"/>
    <p:sldId id="272" r:id="rId25"/>
    <p:sldId id="273" r:id="rId26"/>
    <p:sldId id="283" r:id="rId27"/>
    <p:sldId id="284" r:id="rId28"/>
    <p:sldId id="285" r:id="rId29"/>
    <p:sldId id="286" r:id="rId30"/>
    <p:sldId id="287" r:id="rId31"/>
    <p:sldId id="288" r:id="rId32"/>
    <p:sldId id="276" r:id="rId33"/>
    <p:sldId id="274" r:id="rId3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28098A4-AA29-4B2A-A66E-37387A8FF723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B403021-FAF2-4AB5-989A-2E2BD17B9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32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8D154EBE-BEDE-408B-9776-6F856776AB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2FF6F-DA19-41E4-873A-A691277C10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C424A5-5B68-4861-AD86-2B39754D0B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E9961AA-8D0C-4B2C-BE1A-F67783AAD3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7B7B4E-B843-4C16-B02B-0511C0D61B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65B70-B19F-4122-9F28-7D17B41DF3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A94AE46C-2427-4F94-AF18-48E10C1012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C2A65-061B-499D-9806-3CC1074946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6EF8D-A8DC-41BF-B727-F2E0AE9341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0E6B65-4180-41CA-BEA8-FD19453083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4B712-DADB-4327-88B2-3CC87E2679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590C675-B591-4CA4-99BB-2CBEDB6436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Microsoft_Word_97_-_2003_Document1.doc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Microsoft_Word_97_-_2003_Document2.doc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Microsoft_Word_97_-_2003_Document3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Pipelining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/>
          <a:p>
            <a:r>
              <a:rPr lang="en-US" dirty="0" smtClean="0"/>
              <a:t>7/12/2013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153400" cy="1143000"/>
          </a:xfrm>
        </p:spPr>
        <p:txBody>
          <a:bodyPr/>
          <a:lstStyle/>
          <a:p>
            <a:r>
              <a:rPr lang="en-US" smtClean="0"/>
              <a:t>Moving Assembly Line in a CPU?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can we apply the innovations of the moving assembly line to increase instruction throughput?</a:t>
            </a:r>
          </a:p>
          <a:p>
            <a:pPr lvl="1"/>
            <a:r>
              <a:rPr lang="en-US" smtClean="0"/>
              <a:t>Dedicated circuitry for each of our 5 stages</a:t>
            </a:r>
          </a:p>
          <a:p>
            <a:pPr lvl="1"/>
            <a:r>
              <a:rPr lang="en-US" smtClean="0"/>
              <a:t>Can have 5 instructions in process at any one time</a:t>
            </a:r>
          </a:p>
          <a:p>
            <a:pPr lvl="1"/>
            <a:r>
              <a:rPr lang="en-US" smtClean="0"/>
              <a:t>If each stage is completed in the same amount of time we expect a 5X speedup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CPU Pipeline Circuitry</a:t>
            </a:r>
          </a:p>
        </p:txBody>
      </p:sp>
      <p:sp>
        <p:nvSpPr>
          <p:cNvPr id="15363" name="Text Box 1027"/>
          <p:cNvSpPr txBox="1">
            <a:spLocks noChangeArrowheads="1"/>
          </p:cNvSpPr>
          <p:nvPr/>
        </p:nvSpPr>
        <p:spPr bwMode="auto">
          <a:xfrm>
            <a:off x="2286000" y="19050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5364" name="Picture 1028" descr="F:\classes\Organization &amp; Assembly\CS 2100\NOTES\05-Pipelining\arstechnica-p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981200"/>
            <a:ext cx="245745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1029"/>
          <p:cNvSpPr txBox="1">
            <a:spLocks noChangeArrowheads="1"/>
          </p:cNvSpPr>
          <p:nvPr/>
        </p:nvSpPr>
        <p:spPr bwMode="auto">
          <a:xfrm>
            <a:off x="228600" y="6369050"/>
            <a:ext cx="541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Source: http://arstechnica.com/paedia/c/cpu/part-2/cpu2-1.html</a:t>
            </a:r>
            <a:endParaRPr lang="en-US" sz="1200"/>
          </a:p>
        </p:txBody>
      </p:sp>
      <p:sp>
        <p:nvSpPr>
          <p:cNvPr id="15366" name="Text Box 1030"/>
          <p:cNvSpPr txBox="1">
            <a:spLocks noChangeArrowheads="1"/>
          </p:cNvSpPr>
          <p:nvPr/>
        </p:nvSpPr>
        <p:spPr bwMode="auto">
          <a:xfrm>
            <a:off x="838200" y="2057400"/>
            <a:ext cx="198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Basic 4 Stage CPU Pipeline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 Pipeline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570038" y="1993900"/>
          <a:ext cx="6243637" cy="383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6305040" imgH="3879360" progId="Word.Document.8">
                  <p:embed/>
                </p:oleObj>
              </mc:Choice>
              <mc:Fallback>
                <p:oleObj name="Document" r:id="rId4" imgW="6305040" imgH="387936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1993900"/>
                        <a:ext cx="6243637" cy="3835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1066800" y="1981200"/>
            <a:ext cx="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609600" y="5867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Pipelined Throughput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Takes 5 cycles to complete the first instruction on our 5 Hz 1.0 IPC CPU</a:t>
            </a:r>
          </a:p>
          <a:p>
            <a:r>
              <a:rPr lang="en-US" smtClean="0"/>
              <a:t>Complete 1 instruction per cycle thereafter</a:t>
            </a:r>
          </a:p>
          <a:p>
            <a:r>
              <a:rPr lang="en-US" smtClean="0"/>
              <a:t>In 10 seconds…</a:t>
            </a:r>
          </a:p>
          <a:p>
            <a:pPr lvl="1">
              <a:buFontTx/>
              <a:buNone/>
            </a:pPr>
            <a:r>
              <a:rPr lang="en-US" smtClean="0"/>
              <a:t>1 instruction + 9 seconds x 5 cycles / sec x 1 instructions / cycle =</a:t>
            </a:r>
          </a:p>
          <a:p>
            <a:pPr lvl="1">
              <a:buFontTx/>
              <a:buNone/>
            </a:pPr>
            <a:r>
              <a:rPr lang="en-US" smtClean="0"/>
              <a:t>1 instr + 45 instr = 46 instructions</a:t>
            </a:r>
          </a:p>
          <a:p>
            <a:pPr lvl="1">
              <a:buFontTx/>
              <a:buNone/>
            </a:pPr>
            <a:r>
              <a:rPr lang="en-US" smtClean="0"/>
              <a:t>Pipelined IPC = 46 instructions / 50 cycles = 0.92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 Latency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Pipeline latency: amount of time to pass a single instruction through the pipeline.</a:t>
            </a:r>
          </a:p>
          <a:p>
            <a:endParaRPr lang="en-US" smtClean="0"/>
          </a:p>
          <a:p>
            <a:r>
              <a:rPr lang="en-US" smtClean="0"/>
              <a:t>Pipeline latency = num stages x clock cycle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 Latency: Example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non-pipelined processor has a 25ns cycle time evenly divided into 5 stages.</a:t>
            </a:r>
          </a:p>
          <a:p>
            <a:endParaRPr lang="en-US" smtClean="0"/>
          </a:p>
          <a:p>
            <a:r>
              <a:rPr lang="en-US" smtClean="0"/>
              <a:t>Assume there is a 1 ns latch delay between adjacent pipeline stages.</a:t>
            </a:r>
          </a:p>
          <a:p>
            <a:endParaRPr lang="en-US" smtClean="0"/>
          </a:p>
          <a:p>
            <a:r>
              <a:rPr lang="en-US" smtClean="0"/>
              <a:t>What is the total latency?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 Latency: Example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>
            <a:normAutofit fontScale="92500"/>
          </a:bodyPr>
          <a:lstStyle/>
          <a:p>
            <a:r>
              <a:rPr lang="en-US" smtClean="0"/>
              <a:t> cycle time(p) = cycle time(un)/stages +	</a:t>
            </a:r>
          </a:p>
          <a:p>
            <a:pPr>
              <a:buFontTx/>
              <a:buNone/>
            </a:pPr>
            <a:r>
              <a:rPr lang="en-US" smtClean="0"/>
              <a:t>				   latch latency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cycle time = 25ns/ 5 stages + 1 ns = 6 ns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Latency = cycle time x stages = 6 ns x 5 stages</a:t>
            </a:r>
          </a:p>
          <a:p>
            <a:pPr>
              <a:buFontTx/>
              <a:buNone/>
            </a:pPr>
            <a:r>
              <a:rPr lang="en-US" smtClean="0"/>
              <a:t>              = 30 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 Latency: Exercise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non-pipelined processor has a 25ns cycle time evenly divided into 50 stages.</a:t>
            </a:r>
          </a:p>
          <a:p>
            <a:endParaRPr lang="en-US" smtClean="0"/>
          </a:p>
          <a:p>
            <a:r>
              <a:rPr lang="en-US" smtClean="0"/>
              <a:t>Assume there is a 1 ns latch delay between adjacent pipeline stages.</a:t>
            </a:r>
          </a:p>
          <a:p>
            <a:endParaRPr lang="en-US" smtClean="0"/>
          </a:p>
          <a:p>
            <a:r>
              <a:rPr lang="en-US" smtClean="0"/>
              <a:t>What is the total latency?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 Latency: Exercise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458200" cy="4114800"/>
          </a:xfrm>
        </p:spPr>
        <p:txBody>
          <a:bodyPr>
            <a:normAutofit fontScale="92500"/>
          </a:bodyPr>
          <a:lstStyle/>
          <a:p>
            <a:r>
              <a:rPr lang="en-US" smtClean="0"/>
              <a:t> cycle time(p) = cycle time(un)/stages +	</a:t>
            </a:r>
          </a:p>
          <a:p>
            <a:pPr>
              <a:buFontTx/>
              <a:buNone/>
            </a:pPr>
            <a:r>
              <a:rPr lang="en-US" smtClean="0"/>
              <a:t>				   latch latency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cycle time = 25 ns / 50 stages + 1 ns = 1.5 ns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Latency = cycle time x stages = 1.5 ns x 50 stages</a:t>
            </a:r>
          </a:p>
          <a:p>
            <a:pPr>
              <a:buFontTx/>
              <a:buNone/>
            </a:pPr>
            <a:r>
              <a:rPr lang="en-US" smtClean="0"/>
              <a:t>              = 75 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 Latency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smtClean="0"/>
              <a:t>Observation: </a:t>
            </a:r>
          </a:p>
          <a:p>
            <a:pPr lvl="1"/>
            <a:r>
              <a:rPr lang="en-US" smtClean="0"/>
              <a:t>Non-pipelined latency of 25 ns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5 stage pipeline latency of 30 ns (20% longer)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50 stage pipeline latency of 75 ns (300% longer)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Fetch-Execute Cycle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1. Fetch next instruction from RAM[IR]</a:t>
            </a:r>
          </a:p>
          <a:p>
            <a:pPr>
              <a:buFontTx/>
              <a:buNone/>
            </a:pPr>
            <a:r>
              <a:rPr lang="en-US" smtClean="0"/>
              <a:t>	 Increment IR = IR + 1</a:t>
            </a:r>
          </a:p>
          <a:p>
            <a:pPr>
              <a:buFontTx/>
              <a:buNone/>
            </a:pPr>
            <a:r>
              <a:rPr lang="en-US" smtClean="0"/>
              <a:t>2. Decode machine instruction</a:t>
            </a:r>
          </a:p>
          <a:p>
            <a:pPr>
              <a:buFontTx/>
              <a:buNone/>
            </a:pPr>
            <a:r>
              <a:rPr lang="en-US" smtClean="0"/>
              <a:t>3. Fetch operand(s) from memory</a:t>
            </a:r>
          </a:p>
          <a:p>
            <a:pPr>
              <a:buFontTx/>
              <a:buNone/>
            </a:pPr>
            <a:r>
              <a:rPr lang="en-US" smtClean="0"/>
              <a:t>4. Execute</a:t>
            </a:r>
          </a:p>
          <a:p>
            <a:pPr>
              <a:buFontTx/>
              <a:buNone/>
            </a:pPr>
            <a:r>
              <a:rPr lang="en-US" smtClean="0"/>
              <a:t>5. Store result to destination register/RAM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Limits of Pipelining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a five stage pipeline yields a 5X speedup, why not increase the pipeline even more?</a:t>
            </a:r>
          </a:p>
          <a:p>
            <a:pPr lvl="1"/>
            <a:r>
              <a:rPr lang="en-US" smtClean="0"/>
              <a:t>Physical limit of space on die would require more circuitry for additional stages</a:t>
            </a:r>
          </a:p>
          <a:p>
            <a:pPr lvl="1"/>
            <a:r>
              <a:rPr lang="en-US" smtClean="0"/>
              <a:t>Not all instructions are independent of one another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Dependencies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Instruction 1: C = A + B</a:t>
            </a:r>
          </a:p>
          <a:p>
            <a:r>
              <a:rPr lang="en-US" smtClean="0"/>
              <a:t>Instruction 2: if(C &gt; 4) then D = 2 * C;</a:t>
            </a:r>
          </a:p>
          <a:p>
            <a:r>
              <a:rPr lang="en-US" smtClean="0"/>
              <a:t>Instruction 3: else D = -2 * C;</a:t>
            </a:r>
          </a:p>
          <a:p>
            <a:endParaRPr lang="en-US" smtClean="0"/>
          </a:p>
          <a:p>
            <a:r>
              <a:rPr lang="en-US" smtClean="0"/>
              <a:t>What should the pipeline do about instructions 2 and 3?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Branch Prediction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Processor can try to guess which way the branch will go</a:t>
            </a:r>
          </a:p>
          <a:p>
            <a:r>
              <a:rPr lang="en-US" smtClean="0"/>
              <a:t>Assume that an if-then is taken and process instruction 2 into the pipeline</a:t>
            </a:r>
          </a:p>
          <a:p>
            <a:r>
              <a:rPr lang="en-US" smtClean="0"/>
              <a:t>Statistics show such guesses are correct 90% of the time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Flushing the Pipeline</a:t>
            </a: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1614488" y="1768475"/>
          <a:ext cx="6243637" cy="447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4" imgW="6305040" imgH="4530600" progId="Word.Document.8">
                  <p:embed/>
                </p:oleObj>
              </mc:Choice>
              <mc:Fallback>
                <p:oleObj name="Document" r:id="rId4" imgW="6305040" imgH="4530600" progId="Word.Document.8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488" y="1768475"/>
                        <a:ext cx="6243637" cy="447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838200" y="5562600"/>
            <a:ext cx="7620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Suppose instructions F, G, H, and I depend on E</a:t>
            </a:r>
          </a:p>
          <a:p>
            <a:pPr>
              <a:spcBef>
                <a:spcPct val="50000"/>
              </a:spcBef>
            </a:pPr>
            <a:r>
              <a:rPr lang="en-US"/>
              <a:t>By the time E completes, we’ve worked on F, G, H, and 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Flushing the Pipeline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time a branch prediction is incorrect, we must throw away the in-progress instructions resulting in wasted work</a:t>
            </a:r>
          </a:p>
          <a:p>
            <a:r>
              <a:rPr lang="en-US" smtClean="0"/>
              <a:t>We waste 4 stages worth of work</a:t>
            </a:r>
          </a:p>
          <a:p>
            <a:r>
              <a:rPr lang="en-US" smtClean="0"/>
              <a:t>If a pipeline had 20 stages such as the Intel Pentium III, we would lose 19 stages of work on a missed branch prediction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Flushing the Pipeline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10% miss rate on branch prediction for the Pentium III results in between 20-40% of wasted time</a:t>
            </a:r>
          </a:p>
          <a:p>
            <a:endParaRPr lang="en-US" smtClean="0"/>
          </a:p>
          <a:p>
            <a:r>
              <a:rPr lang="en-US" smtClean="0"/>
              <a:t>This statistic emphasizes the importance of good branch prediction heuristics and the danger of making a pipeline too long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 Hazards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Data dependency between instructions A and B if one instruction reads or writes to a register that is used by the other.</a:t>
            </a:r>
          </a:p>
          <a:p>
            <a:r>
              <a:rPr lang="en-US" smtClean="0"/>
              <a:t>Four types of data dependency hazards</a:t>
            </a:r>
          </a:p>
          <a:p>
            <a:pPr lvl="1"/>
            <a:r>
              <a:rPr lang="en-US" smtClean="0"/>
              <a:t>RAR: Read-after-Read</a:t>
            </a:r>
          </a:p>
          <a:p>
            <a:pPr lvl="1"/>
            <a:r>
              <a:rPr lang="en-US" smtClean="0"/>
              <a:t>RAW: Read-after-Write</a:t>
            </a:r>
          </a:p>
          <a:p>
            <a:pPr lvl="1"/>
            <a:r>
              <a:rPr lang="en-US" smtClean="0"/>
              <a:t>WAR: Write-after-Read</a:t>
            </a:r>
          </a:p>
          <a:p>
            <a:pPr lvl="1"/>
            <a:r>
              <a:rPr lang="en-US" smtClean="0"/>
              <a:t>WAW: Write-after-Write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RAR: Read-After-Read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 in MIPS assembly:</a:t>
            </a:r>
          </a:p>
          <a:p>
            <a:pPr lvl="1">
              <a:buFontTx/>
              <a:buNone/>
            </a:pPr>
            <a:r>
              <a:rPr lang="en-US" smtClean="0">
                <a:latin typeface="Courier New" pitchFamily="49" charset="0"/>
              </a:rPr>
              <a:t>add $t0, $t1, </a:t>
            </a:r>
            <a:r>
              <a:rPr lang="en-US" b="1" smtClean="0">
                <a:solidFill>
                  <a:srgbClr val="FF3300"/>
                </a:solidFill>
                <a:latin typeface="Courier New" pitchFamily="49" charset="0"/>
              </a:rPr>
              <a:t>$t2</a:t>
            </a:r>
            <a:endParaRPr lang="en-US" smtClean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mtClean="0">
                <a:latin typeface="Courier New" pitchFamily="49" charset="0"/>
              </a:rPr>
              <a:t>add $s0, $s1, </a:t>
            </a:r>
            <a:r>
              <a:rPr lang="en-US" b="1" smtClean="0">
                <a:solidFill>
                  <a:srgbClr val="FF3300"/>
                </a:solidFill>
                <a:latin typeface="Courier New" pitchFamily="49" charset="0"/>
              </a:rPr>
              <a:t>$t2</a:t>
            </a:r>
          </a:p>
          <a:p>
            <a:pPr lvl="1">
              <a:buFontTx/>
              <a:buNone/>
            </a:pPr>
            <a:endParaRPr lang="en-US" b="1" smtClean="0">
              <a:solidFill>
                <a:srgbClr val="FF3300"/>
              </a:solidFill>
              <a:latin typeface="Courier New" pitchFamily="49" charset="0"/>
            </a:endParaRPr>
          </a:p>
          <a:p>
            <a:r>
              <a:rPr lang="en-US" smtClean="0"/>
              <a:t>Both instructions read register $t2</a:t>
            </a:r>
          </a:p>
          <a:p>
            <a:r>
              <a:rPr lang="en-US" smtClean="0"/>
              <a:t>Since this dependency is read-only the pipeline stages can safely over processing of both instructions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RAW: Read-After-Write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 in MIPS assembly:</a:t>
            </a:r>
          </a:p>
          <a:p>
            <a:pPr lvl="1">
              <a:buFontTx/>
              <a:buNone/>
            </a:pPr>
            <a:r>
              <a:rPr lang="en-US" smtClean="0">
                <a:latin typeface="Courier New" pitchFamily="49" charset="0"/>
              </a:rPr>
              <a:t>add </a:t>
            </a:r>
            <a:r>
              <a:rPr lang="en-US" b="1" smtClean="0">
                <a:solidFill>
                  <a:srgbClr val="FF3300"/>
                </a:solidFill>
                <a:latin typeface="Courier New" pitchFamily="49" charset="0"/>
              </a:rPr>
              <a:t>$t0</a:t>
            </a:r>
            <a:r>
              <a:rPr lang="en-US" smtClean="0">
                <a:latin typeface="Courier New" pitchFamily="49" charset="0"/>
              </a:rPr>
              <a:t>, $t1, $t2</a:t>
            </a:r>
          </a:p>
          <a:p>
            <a:pPr lvl="1">
              <a:buFontTx/>
              <a:buNone/>
            </a:pPr>
            <a:r>
              <a:rPr lang="en-US" smtClean="0">
                <a:latin typeface="Courier New" pitchFamily="49" charset="0"/>
              </a:rPr>
              <a:t>add $s0, $s1, </a:t>
            </a:r>
            <a:r>
              <a:rPr lang="en-US" b="1" smtClean="0">
                <a:solidFill>
                  <a:srgbClr val="FF3300"/>
                </a:solidFill>
                <a:latin typeface="Courier New" pitchFamily="49" charset="0"/>
              </a:rPr>
              <a:t>$t0</a:t>
            </a:r>
          </a:p>
          <a:p>
            <a:pPr lvl="1">
              <a:buFontTx/>
              <a:buNone/>
            </a:pPr>
            <a:endParaRPr lang="en-US" b="1" smtClean="0">
              <a:solidFill>
                <a:srgbClr val="FF3300"/>
              </a:solidFill>
              <a:latin typeface="Courier New" pitchFamily="49" charset="0"/>
            </a:endParaRPr>
          </a:p>
          <a:p>
            <a:r>
              <a:rPr lang="en-US" smtClean="0"/>
              <a:t>Second instruction reads modified </a:t>
            </a:r>
            <a:r>
              <a:rPr lang="en-US" b="1" smtClean="0">
                <a:solidFill>
                  <a:srgbClr val="FF3300"/>
                </a:solidFill>
                <a:latin typeface="Courier New" pitchFamily="49" charset="0"/>
              </a:rPr>
              <a:t>$t0</a:t>
            </a:r>
            <a:endParaRPr lang="en-US" smtClean="0"/>
          </a:p>
          <a:p>
            <a:r>
              <a:rPr lang="en-US" smtClean="0"/>
              <a:t>Processing of instruction #2 cannot begin in stage 3 (load operands) until instruction #1 has completed stage 5 (write back)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Pipeline Stall (Bubble)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570038" y="1101725"/>
          <a:ext cx="6243637" cy="568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4" imgW="6305040" imgH="5738400" progId="Word.Document.8">
                  <p:embed/>
                </p:oleObj>
              </mc:Choice>
              <mc:Fallback>
                <p:oleObj name="Document" r:id="rId4" imgW="6305040" imgH="57384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1101725"/>
                        <a:ext cx="6243637" cy="56800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One Clock Cycle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219200" y="2590800"/>
            <a:ext cx="12954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Instruction Fetch</a:t>
            </a:r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590800" y="2590800"/>
            <a:ext cx="12954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Instruction Decode</a:t>
            </a:r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962400" y="2590800"/>
            <a:ext cx="12954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Operand Fetch</a:t>
            </a:r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334000" y="2590800"/>
            <a:ext cx="12954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Execute Instruction</a:t>
            </a:r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705600" y="2590800"/>
            <a:ext cx="12954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Store Result</a:t>
            </a:r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219200" y="38100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1219200" y="3581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8001000" y="3581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810000" y="3886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 second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447800" y="5029200"/>
            <a:ext cx="6324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Assume that a simple CPU has a clock rate of 1 hertz or 1 cycle per second and runs at 1.0 IPC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WAW: Write-After-Write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 in MIPS assembly:</a:t>
            </a:r>
          </a:p>
          <a:p>
            <a:pPr lvl="1">
              <a:buFontTx/>
              <a:buNone/>
            </a:pPr>
            <a:r>
              <a:rPr lang="en-US" smtClean="0">
                <a:latin typeface="Courier New" pitchFamily="49" charset="0"/>
              </a:rPr>
              <a:t>add </a:t>
            </a:r>
            <a:r>
              <a:rPr lang="en-US" b="1" smtClean="0">
                <a:solidFill>
                  <a:srgbClr val="FF3300"/>
                </a:solidFill>
                <a:latin typeface="Courier New" pitchFamily="49" charset="0"/>
              </a:rPr>
              <a:t>$t0</a:t>
            </a:r>
            <a:r>
              <a:rPr lang="en-US" smtClean="0">
                <a:latin typeface="Courier New" pitchFamily="49" charset="0"/>
              </a:rPr>
              <a:t>, $t1, $t2</a:t>
            </a:r>
          </a:p>
          <a:p>
            <a:pPr lvl="1">
              <a:buFontTx/>
              <a:buNone/>
            </a:pPr>
            <a:r>
              <a:rPr lang="en-US" smtClean="0">
                <a:latin typeface="Courier New" pitchFamily="49" charset="0"/>
              </a:rPr>
              <a:t>add </a:t>
            </a:r>
            <a:r>
              <a:rPr lang="en-US" b="1" smtClean="0">
                <a:solidFill>
                  <a:srgbClr val="FF3300"/>
                </a:solidFill>
                <a:latin typeface="Courier New" pitchFamily="49" charset="0"/>
              </a:rPr>
              <a:t>$t0</a:t>
            </a:r>
            <a:r>
              <a:rPr lang="en-US" smtClean="0">
                <a:latin typeface="Courier New" pitchFamily="49" charset="0"/>
              </a:rPr>
              <a:t>, $t3, $t4</a:t>
            </a:r>
            <a:endParaRPr lang="en-US" b="1" smtClean="0">
              <a:solidFill>
                <a:srgbClr val="FF3300"/>
              </a:solidFill>
              <a:latin typeface="Courier New" pitchFamily="49" charset="0"/>
            </a:endParaRPr>
          </a:p>
          <a:p>
            <a:pPr lvl="1">
              <a:buFontTx/>
              <a:buNone/>
            </a:pPr>
            <a:endParaRPr lang="en-US" b="1" smtClean="0">
              <a:solidFill>
                <a:srgbClr val="FF3300"/>
              </a:solidFill>
              <a:latin typeface="Courier New" pitchFamily="49" charset="0"/>
            </a:endParaRPr>
          </a:p>
          <a:p>
            <a:r>
              <a:rPr lang="en-US" smtClean="0"/>
              <a:t>Both instructions write register </a:t>
            </a:r>
            <a:r>
              <a:rPr lang="en-US" b="1" smtClean="0">
                <a:latin typeface="Courier New" pitchFamily="49" charset="0"/>
              </a:rPr>
              <a:t>$t0</a:t>
            </a:r>
            <a:endParaRPr lang="en-US" smtClean="0"/>
          </a:p>
          <a:p>
            <a:r>
              <a:rPr lang="en-US" smtClean="0"/>
              <a:t>Pipelined processing will perform the write-backs storing </a:t>
            </a:r>
            <a:r>
              <a:rPr lang="en-US" b="1" smtClean="0">
                <a:latin typeface="Courier New" pitchFamily="49" charset="0"/>
              </a:rPr>
              <a:t>$t0</a:t>
            </a:r>
            <a:r>
              <a:rPr lang="en-US" smtClean="0"/>
              <a:t> in the same order so the pipelined result left in </a:t>
            </a:r>
            <a:r>
              <a:rPr lang="en-US" b="1" smtClean="0">
                <a:latin typeface="Courier New" pitchFamily="49" charset="0"/>
              </a:rPr>
              <a:t>$t0</a:t>
            </a:r>
            <a:r>
              <a:rPr lang="en-US" smtClean="0"/>
              <a:t> is correct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WAR: Write-After-Read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 in MIPS assembly:</a:t>
            </a:r>
          </a:p>
          <a:p>
            <a:pPr lvl="1">
              <a:buFontTx/>
              <a:buNone/>
            </a:pPr>
            <a:r>
              <a:rPr lang="en-US" smtClean="0">
                <a:latin typeface="Courier New" pitchFamily="49" charset="0"/>
              </a:rPr>
              <a:t>add $s0, </a:t>
            </a:r>
            <a:r>
              <a:rPr lang="en-US" b="1" smtClean="0">
                <a:solidFill>
                  <a:srgbClr val="FF3300"/>
                </a:solidFill>
                <a:latin typeface="Courier New" pitchFamily="49" charset="0"/>
              </a:rPr>
              <a:t>$t0</a:t>
            </a:r>
            <a:r>
              <a:rPr lang="en-US" smtClean="0">
                <a:latin typeface="Courier New" pitchFamily="49" charset="0"/>
              </a:rPr>
              <a:t>, $t2</a:t>
            </a:r>
          </a:p>
          <a:p>
            <a:pPr lvl="1">
              <a:buFontTx/>
              <a:buNone/>
            </a:pPr>
            <a:r>
              <a:rPr lang="en-US" smtClean="0">
                <a:latin typeface="Courier New" pitchFamily="49" charset="0"/>
              </a:rPr>
              <a:t>add </a:t>
            </a:r>
            <a:r>
              <a:rPr lang="en-US" b="1" smtClean="0">
                <a:solidFill>
                  <a:srgbClr val="FF3300"/>
                </a:solidFill>
                <a:latin typeface="Courier New" pitchFamily="49" charset="0"/>
              </a:rPr>
              <a:t>$t0</a:t>
            </a:r>
            <a:r>
              <a:rPr lang="en-US" smtClean="0">
                <a:latin typeface="Courier New" pitchFamily="49" charset="0"/>
              </a:rPr>
              <a:t>, $t3, $t4</a:t>
            </a:r>
            <a:endParaRPr lang="en-US" b="1" smtClean="0">
              <a:solidFill>
                <a:srgbClr val="FF3300"/>
              </a:solidFill>
              <a:latin typeface="Courier New" pitchFamily="49" charset="0"/>
            </a:endParaRPr>
          </a:p>
          <a:p>
            <a:pPr lvl="1">
              <a:buFontTx/>
              <a:buNone/>
            </a:pPr>
            <a:endParaRPr lang="en-US" b="1" smtClean="0">
              <a:solidFill>
                <a:srgbClr val="FF3300"/>
              </a:solidFill>
              <a:latin typeface="Courier New" pitchFamily="49" charset="0"/>
            </a:endParaRPr>
          </a:p>
          <a:p>
            <a:r>
              <a:rPr lang="en-US" smtClean="0"/>
              <a:t>Read of </a:t>
            </a:r>
            <a:r>
              <a:rPr lang="en-US" b="1" smtClean="0">
                <a:latin typeface="Courier New" pitchFamily="49" charset="0"/>
              </a:rPr>
              <a:t>$t0</a:t>
            </a:r>
            <a:r>
              <a:rPr lang="en-US" smtClean="0"/>
              <a:t> followed by write to </a:t>
            </a:r>
            <a:r>
              <a:rPr lang="en-US" b="1" smtClean="0">
                <a:latin typeface="Courier New" pitchFamily="49" charset="0"/>
              </a:rPr>
              <a:t>$t0</a:t>
            </a:r>
            <a:endParaRPr lang="en-US" smtClean="0"/>
          </a:p>
          <a:p>
            <a:r>
              <a:rPr lang="en-US" smtClean="0"/>
              <a:t>Pipelined processing will read </a:t>
            </a:r>
            <a:r>
              <a:rPr lang="en-US" b="1" smtClean="0">
                <a:latin typeface="Courier New" pitchFamily="49" charset="0"/>
              </a:rPr>
              <a:t>$t0</a:t>
            </a:r>
            <a:r>
              <a:rPr lang="en-US" smtClean="0"/>
              <a:t> before second instruction can re-write its value so pipelined result left in </a:t>
            </a:r>
            <a:r>
              <a:rPr lang="en-US" b="1" smtClean="0">
                <a:latin typeface="Courier New" pitchFamily="49" charset="0"/>
              </a:rPr>
              <a:t>$t0</a:t>
            </a:r>
            <a:r>
              <a:rPr lang="en-US" smtClean="0"/>
              <a:t> is correct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 Design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pipeline produces one result in the amount of time needed to complete its slowest stage</a:t>
            </a:r>
          </a:p>
          <a:p>
            <a:endParaRPr lang="en-US" smtClean="0"/>
          </a:p>
          <a:p>
            <a:r>
              <a:rPr lang="en-US" smtClean="0"/>
              <a:t>Must carefully balance the division of work between pipeline stages so no one stage is much slower than the rest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i="1" u="sng" dirty="0" smtClean="0"/>
              <a:t>Pipelining, pushing the </a:t>
            </a:r>
            <a:r>
              <a:rPr lang="en-US" sz="2400" i="1" u="sng" dirty="0" err="1" smtClean="0"/>
              <a:t>Clockspeed</a:t>
            </a:r>
            <a:r>
              <a:rPr lang="en-US" sz="2400" i="1" u="sng" dirty="0" smtClean="0"/>
              <a:t> Envelope</a:t>
            </a:r>
            <a:r>
              <a:rPr lang="en-US" sz="2400" dirty="0" smtClean="0"/>
              <a:t> by Dan </a:t>
            </a:r>
            <a:r>
              <a:rPr lang="en-US" sz="2400" dirty="0" err="1" smtClean="0"/>
              <a:t>Mepham</a:t>
            </a: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	http://www.hardwarecentral.com/hardwarecentral/print/2427/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i="1" u="sng" dirty="0" smtClean="0"/>
              <a:t>Understanding Pipelining and Superscalar Execution</a:t>
            </a:r>
            <a:r>
              <a:rPr lang="en-US" sz="2400" dirty="0" smtClean="0"/>
              <a:t> by Jon Stokes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400" dirty="0" smtClean="0"/>
              <a:t>	http://arstechnica.com/paedia/c/cpu/part-2/cpu2-1.html</a:t>
            </a:r>
          </a:p>
          <a:p>
            <a:pPr>
              <a:buFontTx/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 Throughput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219200" y="2133600"/>
            <a:ext cx="6934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seconds x (1 cycle / sec) x (1 instruction / cycle) = </a:t>
            </a:r>
          </a:p>
          <a:p>
            <a:pPr>
              <a:spcBef>
                <a:spcPct val="50000"/>
              </a:spcBef>
            </a:pPr>
            <a:r>
              <a:rPr lang="en-US"/>
              <a:t>N instructions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219200" y="3657600"/>
            <a:ext cx="6934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 seconds x (1 cycle / sec) x (1 instruction / cycle) = </a:t>
            </a:r>
          </a:p>
          <a:p>
            <a:pPr>
              <a:spcBef>
                <a:spcPct val="50000"/>
              </a:spcBef>
            </a:pPr>
            <a:r>
              <a:rPr lang="en-US"/>
              <a:t>10 instructions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219200" y="5257800"/>
            <a:ext cx="693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10 seconds our simple processor completes 10 instructions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Clock Speed Sells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Marketers want to boost clock speed since 1 Hz doesn’t sound so hot</a:t>
            </a:r>
          </a:p>
          <a:p>
            <a:r>
              <a:rPr lang="en-US" smtClean="0"/>
              <a:t>Process technology prevents a die shrink (less distance for electrons to travel)</a:t>
            </a:r>
          </a:p>
          <a:p>
            <a:r>
              <a:rPr lang="en-US" smtClean="0"/>
              <a:t>Clever idea: If we do half the job in one clock cycle, we can run the clock twice as fast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5x Faster Clock Rate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219200" y="2133600"/>
            <a:ext cx="12954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Instruction Fetch</a:t>
            </a:r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590800" y="2133600"/>
            <a:ext cx="12954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Instruction Decode</a:t>
            </a:r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962400" y="2133600"/>
            <a:ext cx="12954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Operand Fetch</a:t>
            </a:r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334000" y="2133600"/>
            <a:ext cx="12954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Execute Instruction</a:t>
            </a:r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705600" y="2133600"/>
            <a:ext cx="12954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Store Result</a:t>
            </a:r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1219200" y="43434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1219200" y="4114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8001000" y="4114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810000" y="4419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 second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447800" y="5029200"/>
            <a:ext cx="6324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Increase clock rate to 5 hertz or 5 cycles / second</a:t>
            </a:r>
          </a:p>
          <a:p>
            <a:pPr>
              <a:spcBef>
                <a:spcPct val="50000"/>
              </a:spcBef>
            </a:pPr>
            <a:r>
              <a:rPr lang="en-US"/>
              <a:t>cycle time is 0.2 seconds but at only 0.2 IPC</a:t>
            </a: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1219200" y="2971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2514600" y="2971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1219200" y="31242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1447800" y="32766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 cycle</a:t>
            </a:r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590800" y="2971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3886200" y="2971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2590800" y="31242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2819400" y="32766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 cycle</a:t>
            </a:r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3962400" y="2971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5257800" y="2971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3962400" y="31242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4191000" y="32766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 cycle</a:t>
            </a:r>
            <a:endParaRPr 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5334000" y="2971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6629400" y="2971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5334000" y="31242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5562600" y="32766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 cycle</a:t>
            </a:r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6705600" y="2971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8001000" y="2971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6705600" y="31242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6934200" y="32766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 cycle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Faster Instruction Throughput?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219200" y="21336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seconds x (5 cycle / sec) x (0.2 instruction / cycle) =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219200" y="3109913"/>
            <a:ext cx="69342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 seconds x (5 cycle / sec) x (0.2 instruction / cycle) = </a:t>
            </a:r>
          </a:p>
          <a:p>
            <a:pPr>
              <a:spcBef>
                <a:spcPct val="50000"/>
              </a:spcBef>
            </a:pPr>
            <a:r>
              <a:rPr lang="en-US"/>
              <a:t>10 instructions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219200" y="4648200"/>
            <a:ext cx="6934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10 seconds our 5 Hz processor completes 10 instructions…same throughput as our 1 Hz processor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IPC = 10 instructions / 50 cycles =  0.2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Automobile Assembly Line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1914: Henry Ford introduced the assembly line</a:t>
            </a:r>
          </a:p>
          <a:p>
            <a:r>
              <a:rPr lang="en-US" smtClean="0"/>
              <a:t>Throughput of 1 car every 93 minutes</a:t>
            </a:r>
          </a:p>
          <a:p>
            <a:r>
              <a:rPr lang="en-US" smtClean="0"/>
              <a:t>Versus prior best of 1 every 728 minutes</a:t>
            </a:r>
          </a:p>
          <a:p>
            <a:r>
              <a:rPr lang="en-US" smtClean="0"/>
              <a:t>Ford produced 308,162 cars, which was more than all 299 other auto manufacturers combined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57200" y="6248400"/>
            <a:ext cx="480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Source: http://www.emediaplan.com/admunch/Brands/ford.asp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Ford’s Innovations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Divide the job into 84 small steps</a:t>
            </a:r>
          </a:p>
          <a:p>
            <a:r>
              <a:rPr lang="en-US" smtClean="0"/>
              <a:t>Place parts on a </a:t>
            </a:r>
            <a:r>
              <a:rPr lang="en-US" i="1" smtClean="0"/>
              <a:t>moving</a:t>
            </a:r>
            <a:r>
              <a:rPr lang="en-US" smtClean="0"/>
              <a:t> assembly line bringing the work to each worker</a:t>
            </a:r>
          </a:p>
          <a:p>
            <a:r>
              <a:rPr lang="en-US" smtClean="0"/>
              <a:t>One worker completed the same step every 6 seconds</a:t>
            </a:r>
          </a:p>
          <a:p>
            <a:r>
              <a:rPr lang="en-US" smtClean="0"/>
              <a:t>Labor savings cut price </a:t>
            </a:r>
          </a:p>
          <a:p>
            <a:pPr>
              <a:buFontTx/>
              <a:buNone/>
            </a:pPr>
            <a:r>
              <a:rPr lang="en-US" smtClean="0"/>
              <a:t>   from $825 to $300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7200" y="6096000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Source: http://www.pbs.org/wgbh/aso/databank/entries/dt13as.html</a:t>
            </a:r>
            <a:endParaRPr lang="en-US" sz="1400"/>
          </a:p>
          <a:p>
            <a:pPr>
              <a:spcBef>
                <a:spcPct val="50000"/>
              </a:spcBef>
            </a:pPr>
            <a:r>
              <a:rPr lang="en-US" sz="1200"/>
              <a:t>http://www.detnews.com/2003/specialreport/0306/09/f08-186919.htm</a:t>
            </a:r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486400" y="4419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3318" name="Picture 6" descr="F:\classes\Organization &amp; Assembly\CS 2100\NOTES\05-Pipelining\PBS-Ford-Assembly-Lin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495800"/>
            <a:ext cx="28956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286</TotalTime>
  <Words>1219</Words>
  <Application>Microsoft Office PowerPoint</Application>
  <PresentationFormat>On-screen Show (4:3)</PresentationFormat>
  <Paragraphs>190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Courier New</vt:lpstr>
      <vt:lpstr>Franklin Gothic Book</vt:lpstr>
      <vt:lpstr>Franklin Gothic Medium</vt:lpstr>
      <vt:lpstr>Times New Roman</vt:lpstr>
      <vt:lpstr>Wingdings 2</vt:lpstr>
      <vt:lpstr>Trek</vt:lpstr>
      <vt:lpstr>Document</vt:lpstr>
      <vt:lpstr>Pipelining  </vt:lpstr>
      <vt:lpstr>Fetch-Execute Cycle</vt:lpstr>
      <vt:lpstr>One Clock Cycle</vt:lpstr>
      <vt:lpstr>Instruction Throughput</vt:lpstr>
      <vt:lpstr>Clock Speed Sells</vt:lpstr>
      <vt:lpstr>5x Faster Clock Rate</vt:lpstr>
      <vt:lpstr>Faster Instruction Throughput?</vt:lpstr>
      <vt:lpstr>Automobile Assembly Line</vt:lpstr>
      <vt:lpstr>Ford’s Innovations</vt:lpstr>
      <vt:lpstr>Moving Assembly Line in a CPU?</vt:lpstr>
      <vt:lpstr>CPU Pipeline Circuitry</vt:lpstr>
      <vt:lpstr>Instruction Pipeline</vt:lpstr>
      <vt:lpstr>Pipelined Throughput</vt:lpstr>
      <vt:lpstr>Pipeline Latency</vt:lpstr>
      <vt:lpstr>Pipeline Latency: Example</vt:lpstr>
      <vt:lpstr>Pipeline Latency: Example</vt:lpstr>
      <vt:lpstr>Pipeline Latency: Exercise</vt:lpstr>
      <vt:lpstr>Pipeline Latency: Exercise</vt:lpstr>
      <vt:lpstr>Pipeline Latency</vt:lpstr>
      <vt:lpstr>Limits of Pipelining</vt:lpstr>
      <vt:lpstr>Dependencies</vt:lpstr>
      <vt:lpstr>Branch Prediction</vt:lpstr>
      <vt:lpstr>Flushing the Pipeline</vt:lpstr>
      <vt:lpstr>Flushing the Pipeline</vt:lpstr>
      <vt:lpstr>Flushing the Pipeline</vt:lpstr>
      <vt:lpstr>Instruction Hazards</vt:lpstr>
      <vt:lpstr>RAR: Read-After-Read</vt:lpstr>
      <vt:lpstr>RAW: Read-After-Write</vt:lpstr>
      <vt:lpstr>Pipeline Stall (Bubble)</vt:lpstr>
      <vt:lpstr>WAW: Write-After-Write</vt:lpstr>
      <vt:lpstr>WAR: Write-After-Read</vt:lpstr>
      <vt:lpstr>Pipeline Design</vt:lpstr>
      <vt:lpstr>References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Pipelining</dc:title>
  <dc:creator> </dc:creator>
  <cp:lastModifiedBy>Anne Applin</cp:lastModifiedBy>
  <cp:revision>59</cp:revision>
  <dcterms:created xsi:type="dcterms:W3CDTF">1996-09-30T18:28:10Z</dcterms:created>
  <dcterms:modified xsi:type="dcterms:W3CDTF">2014-11-25T12:16:39Z</dcterms:modified>
</cp:coreProperties>
</file>