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01" r:id="rId1"/>
  </p:sldMasterIdLst>
  <p:notesMasterIdLst>
    <p:notesMasterId r:id="rId27"/>
  </p:notesMasterIdLst>
  <p:handoutMasterIdLst>
    <p:handoutMasterId r:id="rId28"/>
  </p:handoutMasterIdLst>
  <p:sldIdLst>
    <p:sldId id="662" r:id="rId2"/>
    <p:sldId id="257" r:id="rId3"/>
    <p:sldId id="665" r:id="rId4"/>
    <p:sldId id="666" r:id="rId5"/>
    <p:sldId id="463" r:id="rId6"/>
    <p:sldId id="568" r:id="rId7"/>
    <p:sldId id="547" r:id="rId8"/>
    <p:sldId id="594" r:id="rId9"/>
    <p:sldId id="520" r:id="rId10"/>
    <p:sldId id="659" r:id="rId11"/>
    <p:sldId id="572" r:id="rId12"/>
    <p:sldId id="551" r:id="rId13"/>
    <p:sldId id="597" r:id="rId14"/>
    <p:sldId id="600" r:id="rId15"/>
    <p:sldId id="606" r:id="rId16"/>
    <p:sldId id="640" r:id="rId17"/>
    <p:sldId id="641" r:id="rId18"/>
    <p:sldId id="642" r:id="rId19"/>
    <p:sldId id="643" r:id="rId20"/>
    <p:sldId id="608" r:id="rId21"/>
    <p:sldId id="649" r:id="rId22"/>
    <p:sldId id="635" r:id="rId23"/>
    <p:sldId id="612" r:id="rId24"/>
    <p:sldId id="445" r:id="rId25"/>
    <p:sldId id="44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0000"/>
    <a:srgbClr val="222222"/>
    <a:srgbClr val="FFFFFF"/>
    <a:srgbClr val="18B2B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0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14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A2D4E8-979F-47FD-B83F-577AD247E4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543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1871C5A-FCA9-4E3C-8A57-2FFE8DB2D2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09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849B0C3-2846-423B-8765-912D784E7908}" type="slidenum">
              <a:rPr lang="en-US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59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71C5A-FCA9-4E3C-8A57-2FFE8DB2D2F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43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71C5A-FCA9-4E3C-8A57-2FFE8DB2D2F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449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71C5A-FCA9-4E3C-8A57-2FFE8DB2D2F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563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71C5A-FCA9-4E3C-8A57-2FFE8DB2D2F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01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71C5A-FCA9-4E3C-8A57-2FFE8DB2D2F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68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71C5A-FCA9-4E3C-8A57-2FFE8DB2D2F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81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71C5A-FCA9-4E3C-8A57-2FFE8DB2D2F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85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71C5A-FCA9-4E3C-8A57-2FFE8DB2D2F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858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71C5A-FCA9-4E3C-8A57-2FFE8DB2D2F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90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71C5A-FCA9-4E3C-8A57-2FFE8DB2D2F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340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F6A3C91-1262-4A25-B6C0-784E6B9D7126}" type="slidenum">
              <a:rPr lang="en-US" sz="12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52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71C5A-FCA9-4E3C-8A57-2FFE8DB2D2F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64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71C5A-FCA9-4E3C-8A57-2FFE8DB2D2F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55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71C5A-FCA9-4E3C-8A57-2FFE8DB2D2F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927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71C5A-FCA9-4E3C-8A57-2FFE8DB2D2F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462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DB3E128-EF09-41C6-80BB-81C55ECF0774}" type="slidenum">
              <a:rPr lang="en-US" sz="1200" smtClean="0">
                <a:solidFill>
                  <a:schemeClr val="tx1"/>
                </a:solidFill>
              </a:rPr>
              <a:pPr eaLnBrk="1" hangingPunct="1"/>
              <a:t>24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39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C5B7C0B-405A-4A55-88B7-1E014FD31BD9}" type="slidenum">
              <a:rPr lang="en-US" sz="1200" smtClean="0">
                <a:solidFill>
                  <a:schemeClr val="tx1"/>
                </a:solidFill>
              </a:rPr>
              <a:pPr eaLnBrk="1" hangingPunct="1"/>
              <a:t>25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213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F6A3C91-1262-4A25-B6C0-784E6B9D7126}" type="slidenum">
              <a:rPr lang="en-US" sz="12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88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F6A3C91-1262-4A25-B6C0-784E6B9D7126}" type="slidenum">
              <a:rPr lang="en-US" sz="12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979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71C5A-FCA9-4E3C-8A57-2FFE8DB2D2F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142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71C5A-FCA9-4E3C-8A57-2FFE8DB2D2F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42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71C5A-FCA9-4E3C-8A57-2FFE8DB2D2F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49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71C5A-FCA9-4E3C-8A57-2FFE8DB2D2F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65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71C5A-FCA9-4E3C-8A57-2FFE8DB2D2F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3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0" y="28956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>
                <a:solidFill>
                  <a:srgbClr val="0045AD"/>
                </a:solidFill>
                <a:latin typeface="Arial" charset="0"/>
                <a:cs typeface="Arial" charset="0"/>
              </a:rPr>
              <a:t>Introduction to Programming in C++</a:t>
            </a:r>
          </a:p>
          <a:p>
            <a:pPr algn="ctr" eaLnBrk="1" hangingPunct="1"/>
            <a:r>
              <a:rPr lang="en-US" sz="3200">
                <a:solidFill>
                  <a:srgbClr val="0045AD"/>
                </a:solidFill>
                <a:latin typeface="Arial" charset="0"/>
                <a:cs typeface="Arial" charset="0"/>
              </a:rPr>
              <a:t>Seventh Edition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828800" y="4343400"/>
            <a:ext cx="5486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7315200" cy="1371600"/>
          </a:xfrm>
        </p:spPr>
        <p:txBody>
          <a:bodyPr/>
          <a:lstStyle>
            <a:lvl1pPr algn="ctr">
              <a:buNone/>
              <a:defRPr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5015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1143000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rgbClr val="16489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 Introduction to Programming with C++, Seventh Edition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91EBA-AE25-43A2-BF47-EE38A9E20D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6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  <a:prstGeom prst="round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 Introduction to Programming with C++, Seventh Edition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2A9C0-31FF-4DB6-AA3B-D83DA18104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19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0" y="28956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>
                <a:solidFill>
                  <a:srgbClr val="0045AD"/>
                </a:solidFill>
                <a:latin typeface="Arial" charset="0"/>
                <a:cs typeface="Arial" charset="0"/>
              </a:rPr>
              <a:t>Introduction to Programming in C++</a:t>
            </a:r>
          </a:p>
          <a:p>
            <a:pPr algn="ctr" eaLnBrk="1" hangingPunct="1"/>
            <a:r>
              <a:rPr lang="en-US" sz="3200">
                <a:solidFill>
                  <a:srgbClr val="0045AD"/>
                </a:solidFill>
                <a:latin typeface="Arial" charset="0"/>
                <a:cs typeface="Arial" charset="0"/>
              </a:rPr>
              <a:t>Seventh Edition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1828800" y="4343400"/>
            <a:ext cx="5486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7315200" cy="1371600"/>
          </a:xfrm>
        </p:spPr>
        <p:txBody>
          <a:bodyPr/>
          <a:lstStyle>
            <a:lvl1pPr algn="ctr">
              <a:buNone/>
              <a:defRPr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7869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1143000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 Introduction to Programming with C++, Seventh Edition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9938C-DC21-4BCE-B3CD-8C87F083E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5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609600" y="152400"/>
            <a:ext cx="80772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chemeClr val="tx1"/>
                </a:solidFill>
                <a:latin typeface="Trebuchet MS" pitchFamily="34" charset="0"/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ound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 Introduction to Programming with C++, Seventh Edition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78071-E644-4117-8D7F-A145DEB926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4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1143000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 Introduction to Programming with C++, Seventh Edition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D3762-6EF4-4514-8410-37C76D6966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6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 Introduction to Programming with C++, Seventh Edition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8D412-73BB-473B-B5B5-DC8F1017EA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3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 Introduction to Programming with C++, Seventh Edition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09F9-6E21-4776-884A-919FD69B07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8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 Introduction to Programming with C++, Seventh Edition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5D421-AC8D-42A2-A136-AFFAFD7EC2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 Introduction to Programming with C++, Seventh Edition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C12F3-B243-4E09-B742-1D623AFAC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4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ound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 Introduction to Programming with C++, Seventh Edition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492B2-6D65-4705-B646-1249FAAD2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017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An Introduction to Programming with C++, Seventh Edition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F4F9375-5E13-400D-B8EA-896D322891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Placeholder 7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32" r:id="rId2"/>
    <p:sldLayoutId id="214748394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8768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16489A"/>
                </a:solidFill>
                <a:latin typeface="Trebuchet MS" pitchFamily="34" charset="0"/>
              </a:rPr>
              <a:t>Chapter 8: More on the Repetition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Programmer must provide loop </a:t>
            </a:r>
            <a:r>
              <a:rPr lang="en-US" i="1" smtClean="0">
                <a:latin typeface="Times New Roman" charset="0"/>
                <a:cs typeface="Times New Roman" charset="0"/>
              </a:rPr>
              <a:t>condition</a:t>
            </a:r>
          </a:p>
          <a:p>
            <a:pPr lvl="1" eaLnBrk="1" hangingPunct="1"/>
            <a:r>
              <a:rPr lang="en-US" smtClean="0"/>
              <a:t>Must evaluate to a Boolean value</a:t>
            </a:r>
          </a:p>
          <a:p>
            <a:pPr lvl="1" eaLnBrk="1" hangingPunct="1"/>
            <a:r>
              <a:rPr lang="en-US" smtClean="0"/>
              <a:t>May contain variables, constants, functions, arithmetic operators, comparison operators, and logical operators</a:t>
            </a:r>
          </a:p>
          <a:p>
            <a:pPr eaLnBrk="1" hangingPunct="1"/>
            <a:r>
              <a:rPr lang="en-US" smtClean="0"/>
              <a:t>Programmer must also provide statements to be executed when </a:t>
            </a:r>
            <a:r>
              <a:rPr lang="en-US" i="1" smtClean="0">
                <a:latin typeface="Times New Roman" charset="0"/>
                <a:cs typeface="Times New Roman" charset="0"/>
              </a:rPr>
              <a:t>condition</a:t>
            </a:r>
            <a:r>
              <a:rPr lang="en-US" smtClean="0"/>
              <a:t> evaluates to true</a:t>
            </a:r>
          </a:p>
          <a:p>
            <a:pPr eaLnBrk="1" hangingPunct="1"/>
            <a:r>
              <a:rPr lang="en-US" smtClean="0"/>
              <a:t>Braces are required around statements if there are more than one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smtClean="0">
                <a:latin typeface="Courier New" charset="0"/>
                <a:cs typeface="Courier New" charset="0"/>
              </a:rPr>
              <a:t>do while</a:t>
            </a:r>
            <a:r>
              <a:rPr lang="en-US" i="1" smtClean="0">
                <a:latin typeface="Times New Roman" charset="0"/>
                <a:cs typeface="Times New Roman" charset="0"/>
              </a:rPr>
              <a:t> </a:t>
            </a:r>
            <a:r>
              <a:rPr lang="en-US" smtClean="0"/>
              <a:t>Statement (cont’d.)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AF19142-CED4-495A-AB3A-EF3F66F04F2E}" type="slidenum">
              <a:rPr lang="en-US" sz="1400" smtClean="0">
                <a:solidFill>
                  <a:schemeClr val="tx1"/>
                </a:solidFill>
                <a:latin typeface="Arial" charset="0"/>
              </a:rPr>
              <a:pPr eaLnBrk="1" hangingPunct="1"/>
              <a:t>10</a:t>
            </a:fld>
            <a:endParaRPr lang="en-US" sz="140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6F66B09-F8E8-48CC-8DF0-BDA42CD62B0A}" type="slidenum">
              <a:rPr lang="en-US" sz="1400" smtClean="0">
                <a:solidFill>
                  <a:schemeClr val="tx1"/>
                </a:solidFill>
                <a:latin typeface="Arial" charset="0"/>
              </a:rPr>
              <a:pPr eaLnBrk="1" hangingPunct="1"/>
              <a:t>11</a:t>
            </a:fld>
            <a:endParaRPr lang="en-US" sz="14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2017713" y="5942013"/>
            <a:ext cx="5218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Figure 8-9 How to use the </a:t>
            </a:r>
            <a:r>
              <a:rPr lang="en-US" sz="1800">
                <a:solidFill>
                  <a:schemeClr val="tx1"/>
                </a:solidFill>
                <a:latin typeface="Courier New" charset="0"/>
                <a:cs typeface="Courier New" charset="0"/>
              </a:rPr>
              <a:t>do while</a:t>
            </a:r>
            <a:r>
              <a:rPr lang="en-US" sz="1800" i="1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statement</a:t>
            </a:r>
          </a:p>
        </p:txBody>
      </p:sp>
      <p:pic>
        <p:nvPicPr>
          <p:cNvPr id="1638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790" y="1260138"/>
            <a:ext cx="5974457" cy="462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smtClean="0">
                <a:latin typeface="Courier New" charset="0"/>
                <a:cs typeface="Courier New" charset="0"/>
              </a:rPr>
              <a:t>do while</a:t>
            </a:r>
            <a:r>
              <a:rPr lang="en-US" i="1" smtClean="0">
                <a:latin typeface="Times New Roman" charset="0"/>
                <a:cs typeface="Times New Roman" charset="0"/>
              </a:rPr>
              <a:t> </a:t>
            </a:r>
            <a:r>
              <a:rPr lang="en-US" smtClean="0"/>
              <a:t>Statement (cont’d.)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7A37503-8520-49F5-8BE2-613671B4B2F2}" type="slidenum">
              <a:rPr lang="en-US" sz="1400" smtClean="0">
                <a:solidFill>
                  <a:schemeClr val="tx1"/>
                </a:solidFill>
                <a:latin typeface="Arial" charset="0"/>
              </a:rPr>
              <a:pPr eaLnBrk="1" hangingPunct="1"/>
              <a:t>12</a:t>
            </a:fld>
            <a:endParaRPr lang="en-US" sz="14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436" name="TextBox 9"/>
          <p:cNvSpPr txBox="1">
            <a:spLocks noChangeArrowheads="1"/>
          </p:cNvSpPr>
          <p:nvPr/>
        </p:nvSpPr>
        <p:spPr bwMode="auto">
          <a:xfrm>
            <a:off x="1235075" y="5643563"/>
            <a:ext cx="6600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Figure 8-10 IPO chart information and C++</a:t>
            </a:r>
          </a:p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instructions for the Wheels &amp; More program</a:t>
            </a:r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300038" y="1354138"/>
            <a:ext cx="658812" cy="514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843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1390650"/>
            <a:ext cx="4791075" cy="41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smtClean="0">
                <a:latin typeface="Courier New" charset="0"/>
                <a:cs typeface="Courier New" charset="0"/>
              </a:rPr>
              <a:t>do while</a:t>
            </a:r>
            <a:r>
              <a:rPr lang="en-US" i="1" smtClean="0">
                <a:latin typeface="Times New Roman" charset="0"/>
                <a:cs typeface="Times New Roman" charset="0"/>
              </a:rPr>
              <a:t> </a:t>
            </a:r>
            <a:r>
              <a:rPr lang="en-US" smtClean="0"/>
              <a:t>Statement (cont’d.)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Like selection structures, repetition structures can be nested</a:t>
            </a:r>
          </a:p>
          <a:p>
            <a:pPr eaLnBrk="1" hangingPunct="1"/>
            <a:r>
              <a:rPr lang="en-US" smtClean="0"/>
              <a:t>You can place one loop (the inner, or </a:t>
            </a:r>
            <a:r>
              <a:rPr lang="en-US" b="1" smtClean="0"/>
              <a:t>nested loop</a:t>
            </a:r>
            <a:r>
              <a:rPr lang="en-US" smtClean="0"/>
              <a:t>) inside another loop (the outer loop)</a:t>
            </a:r>
          </a:p>
          <a:p>
            <a:pPr eaLnBrk="1" hangingPunct="1"/>
            <a:r>
              <a:rPr lang="en-US" smtClean="0"/>
              <a:t>Both loops can be pretest loops or posttest loops, or the two loops may be different types</a:t>
            </a:r>
          </a:p>
          <a:p>
            <a:pPr eaLnBrk="1" hangingPunct="1"/>
            <a:r>
              <a:rPr lang="en-US" smtClean="0"/>
              <a:t>Programmer decides whether a problem requires a nested loop by analyzing the problem specification</a:t>
            </a:r>
          </a:p>
          <a:p>
            <a:pPr eaLnBrk="1" hangingPunct="1"/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Nested Repetition Structures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2793579-121C-4CA2-A9F0-76F726F6BF9D}" type="slidenum">
              <a:rPr lang="en-US" sz="1400" smtClean="0">
                <a:solidFill>
                  <a:schemeClr val="tx1"/>
                </a:solidFill>
                <a:latin typeface="Arial" charset="0"/>
              </a:rPr>
              <a:pPr eaLnBrk="1" hangingPunct="1"/>
              <a:t>13</a:t>
            </a:fld>
            <a:endParaRPr lang="en-US" sz="140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Nested Repetition Structures (cont’d.)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1290384-729B-434B-B1C8-96BEF25FD163}" type="slidenum">
              <a:rPr lang="en-US" sz="1400" smtClean="0">
                <a:solidFill>
                  <a:schemeClr val="tx1"/>
                </a:solidFill>
                <a:latin typeface="Arial" charset="0"/>
              </a:rPr>
              <a:pPr eaLnBrk="1" hangingPunct="1"/>
              <a:t>14</a:t>
            </a:fld>
            <a:endParaRPr lang="en-US" sz="14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1223963" y="4662488"/>
            <a:ext cx="6637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Figure 8-12 Logic used by a clock’s minute and second hands</a:t>
            </a:r>
          </a:p>
        </p:txBody>
      </p:sp>
      <p:pic>
        <p:nvPicPr>
          <p:cNvPr id="2151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2335213"/>
            <a:ext cx="69723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 program that prints asterisks to the screen in different patterns</a:t>
            </a:r>
          </a:p>
          <a:p>
            <a:pPr eaLnBrk="1" hangingPunct="1"/>
            <a:r>
              <a:rPr lang="en-US" smtClean="0"/>
              <a:t>First version contains a single loop</a:t>
            </a:r>
          </a:p>
          <a:p>
            <a:pPr eaLnBrk="1" hangingPunct="1"/>
            <a:r>
              <a:rPr lang="en-US" smtClean="0"/>
              <a:t>Second version contains a nested loop</a:t>
            </a:r>
          </a:p>
          <a:p>
            <a:pPr lvl="1" eaLnBrk="1" hangingPunct="1"/>
            <a:r>
              <a:rPr lang="en-US" smtClean="0"/>
              <a:t>Prints out three lines of five asterisks each using a nested for loop to print each line 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Asterisks Program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9847187-9273-4BEA-843E-F872DEEFCCFC}" type="slidenum">
              <a:rPr lang="en-US" sz="1400" smtClean="0">
                <a:solidFill>
                  <a:schemeClr val="tx1"/>
                </a:solidFill>
                <a:latin typeface="Arial" charset="0"/>
              </a:rPr>
              <a:pPr eaLnBrk="1" hangingPunct="1"/>
              <a:t>15</a:t>
            </a:fld>
            <a:endParaRPr lang="en-US" sz="140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Asterisks Program (cont’d.)</a:t>
            </a: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FE9CF12-7F2C-4835-BB32-F415369535EF}" type="slidenum">
              <a:rPr lang="en-US" sz="1400" smtClean="0">
                <a:solidFill>
                  <a:schemeClr val="tx1"/>
                </a:solidFill>
                <a:latin typeface="Arial" charset="0"/>
              </a:rPr>
              <a:pPr eaLnBrk="1" hangingPunct="1"/>
              <a:t>16</a:t>
            </a:fld>
            <a:endParaRPr lang="en-US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5605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471613"/>
            <a:ext cx="65786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9"/>
          <p:cNvSpPr txBox="1">
            <a:spLocks noChangeArrowheads="1"/>
          </p:cNvSpPr>
          <p:nvPr/>
        </p:nvSpPr>
        <p:spPr bwMode="auto">
          <a:xfrm>
            <a:off x="1462088" y="5638800"/>
            <a:ext cx="6361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Figure 8-15 Problem specification IPO chart information</a:t>
            </a:r>
          </a:p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and C++ instructions for the asterisks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Asterisks Program (cont’d.)</a:t>
            </a:r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9385E1C-6026-4893-9586-F47B439B9DB0}" type="slidenum">
              <a:rPr lang="en-US" sz="1400" smtClean="0">
                <a:solidFill>
                  <a:schemeClr val="tx1"/>
                </a:solidFill>
                <a:latin typeface="Arial" charset="0"/>
              </a:rPr>
              <a:pPr eaLnBrk="1" hangingPunct="1"/>
              <a:t>17</a:t>
            </a:fld>
            <a:endParaRPr lang="en-US" sz="14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629" name="TextBox 9"/>
          <p:cNvSpPr txBox="1">
            <a:spLocks noChangeArrowheads="1"/>
          </p:cNvSpPr>
          <p:nvPr/>
        </p:nvSpPr>
        <p:spPr bwMode="auto">
          <a:xfrm>
            <a:off x="1414463" y="5673725"/>
            <a:ext cx="6469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Figure 8-15 IPO chart information and C++ instructions</a:t>
            </a:r>
          </a:p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for the asterisks program (cont’d.)</a:t>
            </a:r>
          </a:p>
        </p:txBody>
      </p:sp>
      <p:pic>
        <p:nvPicPr>
          <p:cNvPr id="2663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1492250"/>
            <a:ext cx="64643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Asterisks Program (cont’d.)</a:t>
            </a: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C82BE7D-34C9-4E5C-80F2-8C1B5A0224B6}" type="slidenum">
              <a:rPr lang="en-US" sz="1400" smtClean="0">
                <a:solidFill>
                  <a:schemeClr val="tx1"/>
                </a:solidFill>
                <a:latin typeface="Arial" charset="0"/>
              </a:rPr>
              <a:pPr eaLnBrk="1" hangingPunct="1"/>
              <a:t>18</a:t>
            </a:fld>
            <a:endParaRPr lang="en-US" sz="14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653" name="TextBox 9"/>
          <p:cNvSpPr txBox="1">
            <a:spLocks noChangeArrowheads="1"/>
          </p:cNvSpPr>
          <p:nvPr/>
        </p:nvSpPr>
        <p:spPr bwMode="auto">
          <a:xfrm>
            <a:off x="1905000" y="5865813"/>
            <a:ext cx="5127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Figure 8-17 Sample run of the asterisks program</a:t>
            </a:r>
          </a:p>
        </p:txBody>
      </p:sp>
      <p:pic>
        <p:nvPicPr>
          <p:cNvPr id="27654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535113"/>
            <a:ext cx="6934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3616325"/>
            <a:ext cx="54229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Box 11"/>
          <p:cNvSpPr txBox="1">
            <a:spLocks noChangeArrowheads="1"/>
          </p:cNvSpPr>
          <p:nvPr/>
        </p:nvSpPr>
        <p:spPr bwMode="auto">
          <a:xfrm>
            <a:off x="1111250" y="3059113"/>
            <a:ext cx="7011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Figure 8-16 Completed desk-check table for the asterisks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Asterisks Program (cont’d.)</a:t>
            </a: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D4D8C46-9B05-4545-A960-BB6E01F5BCFD}" type="slidenum">
              <a:rPr lang="en-US" sz="1400" smtClean="0">
                <a:solidFill>
                  <a:schemeClr val="tx1"/>
                </a:solidFill>
                <a:latin typeface="Arial" charset="0"/>
              </a:rPr>
              <a:pPr eaLnBrk="1" hangingPunct="1"/>
              <a:t>19</a:t>
            </a:fld>
            <a:endParaRPr lang="en-US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8677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971675"/>
            <a:ext cx="6577013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13"/>
          <p:cNvSpPr txBox="1">
            <a:spLocks noChangeArrowheads="1"/>
          </p:cNvSpPr>
          <p:nvPr/>
        </p:nvSpPr>
        <p:spPr bwMode="auto">
          <a:xfrm>
            <a:off x="1377950" y="5176838"/>
            <a:ext cx="6361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Figure 8-18 Problem specification, IPO chart information,</a:t>
            </a:r>
          </a:p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and C++ instructions for the modified asterisks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PA1 Re Do</a:t>
            </a:r>
            <a:endParaRPr lang="en-US" dirty="0" smtClean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E5CE3642-D9B0-4BF0-985B-7C910AA277E5}" type="slidenum">
              <a:rPr lang="en-US" sz="1400" smtClean="0">
                <a:solidFill>
                  <a:schemeClr val="tx1"/>
                </a:solidFill>
                <a:latin typeface="Arial" charset="0"/>
              </a:rPr>
              <a:pPr eaLnBrk="1" hangingPunct="1"/>
              <a:t>2</a:t>
            </a:fld>
            <a:endParaRPr lang="en-US" sz="1400" smtClean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046919"/>
              </p:ext>
            </p:extLst>
          </p:nvPr>
        </p:nvGraphicFramePr>
        <p:xfrm>
          <a:off x="0" y="1"/>
          <a:ext cx="9144000" cy="6324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5516"/>
                <a:gridCol w="4190195"/>
                <a:gridCol w="1968289"/>
              </a:tblGrid>
              <a:tr h="1773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100" dirty="0">
                          <a:effectLst/>
                        </a:rPr>
                        <a:t>Input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100" dirty="0">
                          <a:effectLst/>
                        </a:rPr>
                        <a:t>Processing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100" dirty="0">
                          <a:effectLst/>
                        </a:rPr>
                        <a:t>Output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472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Day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Of Week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Orch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Sales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Main Sales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Balc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Sales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Orch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Costs (NC- 25)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Main Floor Costs (NC - 30)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Balc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Costs (NC - 15)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Discount Rate (NC - .1)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Continue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100" u="sng" dirty="0">
                          <a:effectLst/>
                        </a:rPr>
                        <a:t>Processing </a:t>
                      </a:r>
                      <a:r>
                        <a:rPr lang="en-US" sz="1100" u="sng" dirty="0" smtClean="0">
                          <a:effectLst/>
                        </a:rPr>
                        <a:t>Items</a:t>
                      </a:r>
                      <a:endParaRPr lang="en-US" sz="1100" u="none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100" u="none" dirty="0" smtClean="0">
                          <a:effectLst/>
                        </a:rPr>
                        <a:t>Total</a:t>
                      </a:r>
                      <a:r>
                        <a:rPr lang="en-US" sz="1100" u="none" baseline="0" dirty="0" smtClean="0">
                          <a:effectLst/>
                        </a:rPr>
                        <a:t> Rev, </a:t>
                      </a:r>
                      <a:r>
                        <a:rPr lang="en-US" sz="1100" u="none" baseline="0" dirty="0" err="1" smtClean="0">
                          <a:effectLst/>
                        </a:rPr>
                        <a:t>Orch</a:t>
                      </a:r>
                      <a:r>
                        <a:rPr lang="en-US" sz="1100" u="none" baseline="0" dirty="0" smtClean="0">
                          <a:effectLst/>
                        </a:rPr>
                        <a:t> Rev, Main Rev, </a:t>
                      </a:r>
                      <a:r>
                        <a:rPr lang="en-US" sz="1100" u="none" baseline="0" dirty="0" err="1" smtClean="0">
                          <a:effectLst/>
                        </a:rPr>
                        <a:t>Balc</a:t>
                      </a:r>
                      <a:r>
                        <a:rPr lang="en-US" sz="1100" u="none" baseline="0" dirty="0" smtClean="0">
                          <a:effectLst/>
                        </a:rPr>
                        <a:t> Rev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100" u="sng" dirty="0">
                          <a:effectLst/>
                        </a:rPr>
                        <a:t>Algorithm </a:t>
                      </a:r>
                      <a:endParaRPr lang="en-US" sz="1100" u="sng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100" dirty="0" smtClean="0">
                          <a:effectLst/>
                        </a:rPr>
                        <a:t>Initialize Continue,</a:t>
                      </a:r>
                      <a:r>
                        <a:rPr lang="en-US" sz="1100" baseline="0" dirty="0" smtClean="0">
                          <a:effectLst/>
                        </a:rPr>
                        <a:t> GT </a:t>
                      </a:r>
                      <a:r>
                        <a:rPr lang="en-US" sz="1100" baseline="0" dirty="0" err="1" smtClean="0">
                          <a:effectLst/>
                        </a:rPr>
                        <a:t>Orch</a:t>
                      </a:r>
                      <a:r>
                        <a:rPr lang="en-US" sz="1100" baseline="0" dirty="0" smtClean="0">
                          <a:effectLst/>
                        </a:rPr>
                        <a:t> Rev, GT Main Rev, GT </a:t>
                      </a:r>
                      <a:r>
                        <a:rPr lang="en-US" sz="1100" baseline="0" dirty="0" err="1" smtClean="0">
                          <a:effectLst/>
                        </a:rPr>
                        <a:t>Balc</a:t>
                      </a:r>
                      <a:r>
                        <a:rPr lang="en-US" sz="1100" baseline="0" dirty="0" smtClean="0">
                          <a:effectLst/>
                        </a:rPr>
                        <a:t> Rev &amp; GT  Rev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100" dirty="0" smtClean="0">
                          <a:effectLst/>
                        </a:rPr>
                        <a:t>Repeat while Continue </a:t>
                      </a:r>
                      <a:r>
                        <a:rPr lang="en-US" sz="1100" dirty="0" smtClean="0">
                          <a:effectLst/>
                        </a:rPr>
                        <a:t>= </a:t>
                      </a:r>
                      <a:r>
                        <a:rPr lang="en-US" sz="1100" dirty="0" smtClean="0">
                          <a:effectLst/>
                        </a:rPr>
                        <a:t>‘Y’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114300" algn="r"/>
                          <a:tab pos="0" algn="l"/>
                        </a:tabLst>
                        <a:defRPr/>
                      </a:pPr>
                      <a:r>
                        <a:rPr lang="en-US" sz="1100" dirty="0" smtClean="0">
                          <a:effectLst/>
                        </a:rPr>
                        <a:t>    Initialize Day of Week, </a:t>
                      </a:r>
                      <a:r>
                        <a:rPr lang="en-US" sz="1100" dirty="0" err="1" smtClean="0">
                          <a:effectLst/>
                        </a:rPr>
                        <a:t>Orch</a:t>
                      </a:r>
                      <a:r>
                        <a:rPr lang="en-US" sz="1100" dirty="0" smtClean="0">
                          <a:effectLst/>
                        </a:rPr>
                        <a:t> Sales, Main Sales,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</a:rPr>
                        <a:t>Balc</a:t>
                      </a:r>
                      <a:r>
                        <a:rPr lang="en-US" sz="1100" dirty="0" smtClean="0">
                          <a:effectLst/>
                        </a:rPr>
                        <a:t> Sales &amp; Total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114300" algn="r"/>
                          <a:tab pos="0" algn="l"/>
                        </a:tabLst>
                        <a:defRPr/>
                      </a:pPr>
                      <a:r>
                        <a:rPr lang="en-US" sz="1100" dirty="0" smtClean="0">
                          <a:effectLst/>
                        </a:rPr>
                        <a:t>       Rev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100" dirty="0" smtClean="0">
                          <a:effectLst/>
                        </a:rPr>
                        <a:t>    </a:t>
                      </a:r>
                      <a:r>
                        <a:rPr lang="en-US" sz="1100" dirty="0" smtClean="0">
                          <a:effectLst/>
                        </a:rPr>
                        <a:t>Input Day of Week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Input </a:t>
                      </a:r>
                      <a:r>
                        <a:rPr lang="en-US" sz="11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Orch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Sales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Input Main Sales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Input </a:t>
                      </a:r>
                      <a:r>
                        <a:rPr lang="en-US" sz="11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Balc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Sales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endParaRPr lang="en-US" sz="11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1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Orch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Rev = </a:t>
                      </a:r>
                      <a:r>
                        <a:rPr lang="en-US" sz="110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Orch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Sales * </a:t>
                      </a:r>
                      <a:r>
                        <a:rPr lang="en-US" sz="110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Orch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Costs</a:t>
                      </a:r>
                      <a:endParaRPr lang="en-US" sz="1100" baseline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Main Rev = 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Main 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Sales * Main Floor 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Costs</a:t>
                      </a:r>
                      <a:endParaRPr lang="en-US" sz="1100" baseline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10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Balc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Rev = </a:t>
                      </a:r>
                      <a:r>
                        <a:rPr lang="en-US" sz="110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Balc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Sales * </a:t>
                      </a:r>
                      <a:r>
                        <a:rPr lang="en-US" sz="110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Balc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Costs</a:t>
                      </a:r>
                      <a:endParaRPr lang="en-US" sz="1100" baseline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Total Rev = </a:t>
                      </a:r>
                      <a:r>
                        <a:rPr lang="en-US" sz="110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Orch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Rev + Main Rev + </a:t>
                      </a:r>
                      <a:r>
                        <a:rPr lang="en-US" sz="110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Balc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Rev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endParaRPr lang="en-US" sz="1100" baseline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If Day of Week = “Monday” or 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“Tuesday” </a:t>
                      </a:r>
                      <a:endParaRPr lang="en-US" sz="1100" baseline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10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Orch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Rev = </a:t>
                      </a:r>
                      <a:r>
                        <a:rPr lang="en-US" sz="110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Orch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Rev * (1-discount rate)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Main Rev = Main Rev * (1-Main Rev)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10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Balc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Rev = </a:t>
                      </a:r>
                      <a:r>
                        <a:rPr lang="en-US" sz="110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Balc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Rev * (1-Balc Rev)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Total Rev = Total Rev * (1-discount rate)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End If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114300" algn="r"/>
                          <a:tab pos="0" algn="l"/>
                        </a:tabLst>
                        <a:defRPr/>
                      </a:pP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GT Rev = Grand Total Rev + Total Rev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114300" algn="r"/>
                          <a:tab pos="0" algn="l"/>
                        </a:tabLst>
                        <a:defRPr/>
                      </a:pP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GT </a:t>
                      </a:r>
                      <a:r>
                        <a:rPr lang="en-US" sz="110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Orch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Rev = GT </a:t>
                      </a:r>
                      <a:r>
                        <a:rPr lang="en-US" sz="110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Orch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Rev + </a:t>
                      </a:r>
                      <a:r>
                        <a:rPr lang="en-US" sz="110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Orch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114300" algn="r"/>
                          <a:tab pos="0" algn="l"/>
                        </a:tabLst>
                        <a:defRPr/>
                      </a:pP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GT Main Rev = GT Main Rev + Main Rev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114300" algn="r"/>
                          <a:tab pos="0" algn="l"/>
                        </a:tabLst>
                        <a:defRPr/>
                      </a:pP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GT </a:t>
                      </a:r>
                      <a:r>
                        <a:rPr lang="en-US" sz="110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Balc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Rev = GT </a:t>
                      </a:r>
                      <a:r>
                        <a:rPr lang="en-US" sz="110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Balc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Rev + </a:t>
                      </a:r>
                      <a:r>
                        <a:rPr lang="en-US" sz="110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Balc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114300" algn="r"/>
                          <a:tab pos="0" algn="l"/>
                        </a:tabLst>
                        <a:defRPr/>
                      </a:pPr>
                      <a:endParaRPr lang="en-US" sz="1100" baseline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114300" algn="r"/>
                          <a:tab pos="0" algn="l"/>
                        </a:tabLst>
                        <a:defRPr/>
                      </a:pP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Input if user would like to continue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114300" algn="r"/>
                          <a:tab pos="0" algn="l"/>
                        </a:tabLst>
                        <a:defRPr/>
                      </a:pP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End Repeat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endParaRPr lang="en-US" sz="1100" baseline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 GT </a:t>
                      </a:r>
                      <a:r>
                        <a:rPr lang="en-US" sz="110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Orch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 | Output 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GT Main 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 | Output 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GT </a:t>
                      </a:r>
                      <a:r>
                        <a:rPr lang="en-US" sz="110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Balc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 | </a:t>
                      </a:r>
                      <a:endParaRPr lang="en-US" sz="1100" baseline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Output GT Rev</a:t>
                      </a:r>
                      <a:endParaRPr lang="en-US" sz="1100" baseline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</a:rPr>
                        <a:t>GT </a:t>
                      </a:r>
                      <a:r>
                        <a:rPr lang="en-US" sz="1800" dirty="0" err="1" smtClean="0">
                          <a:effectLst/>
                        </a:rPr>
                        <a:t>Orch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Rev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GT Main 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GT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Balc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" algn="r"/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GT 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3460A02-EACA-40D7-BBB9-099BA572503E}" type="slidenum">
              <a:rPr lang="en-US" sz="1400" smtClean="0">
                <a:solidFill>
                  <a:schemeClr val="tx1"/>
                </a:solidFill>
                <a:latin typeface="Arial" charset="0"/>
              </a:rPr>
              <a:pPr eaLnBrk="1" hangingPunct="1"/>
              <a:t>20</a:t>
            </a:fld>
            <a:endParaRPr lang="en-US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970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327150"/>
            <a:ext cx="7058025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849313" y="5376863"/>
            <a:ext cx="73675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Figure 8-18 Problem specification, IPO chart information, and</a:t>
            </a:r>
          </a:p>
          <a:p>
            <a:pPr algn="ctr"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C++ instructions for the modified asterisks program (cont.)</a:t>
            </a:r>
          </a:p>
        </p:txBody>
      </p:sp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Asterisks Program (cont’d.)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Asterisks Program (cont’d.)</a:t>
            </a: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C61311A-1795-4C17-956C-0EAA2234323A}" type="slidenum">
              <a:rPr lang="en-US" sz="1400" smtClean="0">
                <a:solidFill>
                  <a:schemeClr val="tx1"/>
                </a:solidFill>
                <a:latin typeface="Arial" charset="0"/>
              </a:rPr>
              <a:pPr eaLnBrk="1" hangingPunct="1"/>
              <a:t>21</a:t>
            </a:fld>
            <a:endParaRPr lang="en-US" sz="14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7" name="TextBox 10"/>
          <p:cNvSpPr txBox="1">
            <a:spLocks noChangeArrowheads="1"/>
          </p:cNvSpPr>
          <p:nvPr/>
        </p:nvSpPr>
        <p:spPr bwMode="auto">
          <a:xfrm>
            <a:off x="1281113" y="4281488"/>
            <a:ext cx="6099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Figure 8-24 Sample run of the modified asterisks program</a:t>
            </a:r>
          </a:p>
        </p:txBody>
      </p:sp>
      <p:pic>
        <p:nvPicPr>
          <p:cNvPr id="3379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2266950"/>
            <a:ext cx="5511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473075" y="1676400"/>
            <a:ext cx="8285163" cy="4572000"/>
          </a:xfrm>
        </p:spPr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charset="0"/>
                <a:cs typeface="Courier New" charset="0"/>
              </a:rPr>
              <a:t>pow</a:t>
            </a:r>
            <a:r>
              <a:rPr lang="en-US" b="1" smtClean="0"/>
              <a:t> function</a:t>
            </a:r>
            <a:r>
              <a:rPr lang="en-US" smtClean="0"/>
              <a:t> is a convenient tool to raise a number to a power (</a:t>
            </a:r>
            <a:r>
              <a:rPr lang="en-US" b="1" smtClean="0"/>
              <a:t>exponentiation)</a:t>
            </a:r>
            <a:endParaRPr lang="en-US" smtClean="0"/>
          </a:p>
          <a:p>
            <a:pPr eaLnBrk="1" hangingPunct="1"/>
            <a:r>
              <a:rPr lang="en-US" smtClean="0"/>
              <a:t>The </a:t>
            </a:r>
            <a:r>
              <a:rPr lang="en-US" smtClean="0">
                <a:latin typeface="Courier New" charset="0"/>
                <a:cs typeface="Courier New" charset="0"/>
              </a:rPr>
              <a:t>pow</a:t>
            </a:r>
            <a:r>
              <a:rPr lang="en-US" i="1" smtClean="0">
                <a:latin typeface="Times New Roman" charset="0"/>
                <a:cs typeface="Times New Roman" charset="0"/>
              </a:rPr>
              <a:t> </a:t>
            </a:r>
            <a:r>
              <a:rPr lang="en-US" smtClean="0"/>
              <a:t>function raises a number to a power and returns the result as a </a:t>
            </a:r>
            <a:r>
              <a:rPr lang="en-US" smtClean="0">
                <a:latin typeface="Courier New" charset="0"/>
                <a:cs typeface="Courier New" charset="0"/>
              </a:rPr>
              <a:t>double</a:t>
            </a:r>
            <a:r>
              <a:rPr lang="en-US" smtClean="0">
                <a:cs typeface="Courier New" charset="0"/>
              </a:rPr>
              <a:t> </a:t>
            </a:r>
            <a:r>
              <a:rPr lang="en-US" smtClean="0"/>
              <a:t>number</a:t>
            </a:r>
          </a:p>
          <a:p>
            <a:pPr eaLnBrk="1" hangingPunct="1"/>
            <a:r>
              <a:rPr lang="en-US" smtClean="0"/>
              <a:t>Syntax is </a:t>
            </a:r>
            <a:r>
              <a:rPr lang="en-US" smtClean="0">
                <a:latin typeface="Courier New" charset="0"/>
                <a:cs typeface="Courier New" charset="0"/>
              </a:rPr>
              <a:t>pow(x, y)</a:t>
            </a:r>
            <a:r>
              <a:rPr lang="en-US" smtClean="0"/>
              <a:t>, in which </a:t>
            </a:r>
            <a:r>
              <a:rPr lang="en-US" smtClean="0">
                <a:latin typeface="Courier New" charset="0"/>
                <a:cs typeface="Courier New" charset="0"/>
              </a:rPr>
              <a:t>x</a:t>
            </a:r>
            <a:r>
              <a:rPr lang="en-US" smtClean="0"/>
              <a:t> is the base and </a:t>
            </a:r>
            <a:r>
              <a:rPr lang="en-US" smtClean="0">
                <a:latin typeface="Courier New" charset="0"/>
                <a:cs typeface="Courier New" charset="0"/>
              </a:rPr>
              <a:t>y</a:t>
            </a:r>
            <a:r>
              <a:rPr lang="en-US" smtClean="0"/>
              <a:t> is the exponent</a:t>
            </a:r>
          </a:p>
          <a:p>
            <a:pPr eaLnBrk="1" hangingPunct="1"/>
            <a:r>
              <a:rPr lang="en-US" smtClean="0"/>
              <a:t>At least one of the two arguments must be a </a:t>
            </a:r>
            <a:r>
              <a:rPr lang="en-US" smtClean="0">
                <a:latin typeface="Courier New" charset="0"/>
                <a:cs typeface="Courier New" charset="0"/>
              </a:rPr>
              <a:t>double</a:t>
            </a:r>
          </a:p>
          <a:p>
            <a:pPr eaLnBrk="1" hangingPunct="1"/>
            <a:r>
              <a:rPr lang="en-US" smtClean="0"/>
              <a:t>Program must contain the </a:t>
            </a:r>
            <a:r>
              <a:rPr lang="en-US" smtClean="0">
                <a:latin typeface="Courier New" charset="0"/>
                <a:cs typeface="Courier New" charset="0"/>
              </a:rPr>
              <a:t>#include &lt;cmath&gt;</a:t>
            </a:r>
            <a:r>
              <a:rPr lang="en-US" i="1" smtClean="0">
                <a:latin typeface="Times New Roman" charset="0"/>
                <a:cs typeface="Times New Roman" charset="0"/>
              </a:rPr>
              <a:t> </a:t>
            </a:r>
            <a:r>
              <a:rPr lang="en-US" smtClean="0"/>
              <a:t>directive to use the </a:t>
            </a:r>
            <a:r>
              <a:rPr lang="en-US" smtClean="0">
                <a:latin typeface="Courier New" charset="0"/>
                <a:cs typeface="Courier New" charset="0"/>
              </a:rPr>
              <a:t>pow</a:t>
            </a:r>
            <a:r>
              <a:rPr lang="en-US" smtClean="0"/>
              <a:t> function</a:t>
            </a:r>
          </a:p>
          <a:p>
            <a:pPr eaLnBrk="1" hangingPunct="1"/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smtClean="0">
                <a:latin typeface="Courier New" charset="0"/>
                <a:cs typeface="Courier New" charset="0"/>
              </a:rPr>
              <a:t>pow</a:t>
            </a:r>
            <a:r>
              <a:rPr lang="en-US" smtClean="0"/>
              <a:t> Function</a:t>
            </a: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A13AAE3-EA9C-41D0-AFE2-726BBC4BC7C1}" type="slidenum">
              <a:rPr lang="en-US" sz="1400" smtClean="0">
                <a:solidFill>
                  <a:schemeClr val="tx1"/>
                </a:solidFill>
                <a:latin typeface="Arial" charset="0"/>
              </a:rPr>
              <a:pPr eaLnBrk="1" hangingPunct="1"/>
              <a:t>22</a:t>
            </a:fld>
            <a:endParaRPr lang="en-US" sz="140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E9564A38-79A4-48C2-94E3-AA3AEF771A2B}" type="slidenum">
              <a:rPr lang="en-US" sz="1400" smtClean="0">
                <a:solidFill>
                  <a:schemeClr val="tx1"/>
                </a:solidFill>
                <a:latin typeface="Arial" charset="0"/>
              </a:rPr>
              <a:pPr eaLnBrk="1" hangingPunct="1"/>
              <a:t>23</a:t>
            </a:fld>
            <a:endParaRPr lang="en-US" sz="14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916" name="TextBox 9"/>
          <p:cNvSpPr txBox="1">
            <a:spLocks noChangeArrowheads="1"/>
          </p:cNvSpPr>
          <p:nvPr/>
        </p:nvSpPr>
        <p:spPr bwMode="auto">
          <a:xfrm>
            <a:off x="2390775" y="5892800"/>
            <a:ext cx="446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Figure 8-27 How to use the </a:t>
            </a:r>
            <a:r>
              <a:rPr lang="en-US" sz="1800">
                <a:solidFill>
                  <a:schemeClr val="tx1"/>
                </a:solidFill>
                <a:latin typeface="Courier New" charset="0"/>
                <a:cs typeface="Courier New" charset="0"/>
              </a:rPr>
              <a:t>pow</a:t>
            </a:r>
            <a:r>
              <a:rPr lang="en-US" sz="1800" i="1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Arial" charset="0"/>
              </a:rPr>
              <a:t>function</a:t>
            </a:r>
          </a:p>
        </p:txBody>
      </p:sp>
      <p:pic>
        <p:nvPicPr>
          <p:cNvPr id="3891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377950"/>
            <a:ext cx="6062663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smtClean="0">
                <a:latin typeface="Courier New" charset="0"/>
                <a:cs typeface="Courier New" charset="0"/>
              </a:rPr>
              <a:t>pow</a:t>
            </a:r>
            <a:r>
              <a:rPr lang="en-US" smtClean="0"/>
              <a:t> Function (cont’d.)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repetition structure can be either a pretest loop or a posttest loop</a:t>
            </a:r>
          </a:p>
          <a:p>
            <a:pPr eaLnBrk="1" hangingPunct="1"/>
            <a:r>
              <a:rPr lang="en-US" smtClean="0"/>
              <a:t>In a pretest loop, the loop condition is evaluated </a:t>
            </a:r>
            <a:r>
              <a:rPr lang="en-US" i="1" smtClean="0"/>
              <a:t>before</a:t>
            </a:r>
            <a:r>
              <a:rPr lang="en-US" smtClean="0"/>
              <a:t> the instructions in the loop are processed</a:t>
            </a:r>
          </a:p>
          <a:p>
            <a:pPr eaLnBrk="1" hangingPunct="1"/>
            <a:r>
              <a:rPr lang="en-US" smtClean="0"/>
              <a:t>In a posttest loop, the evaluation occurs </a:t>
            </a:r>
            <a:r>
              <a:rPr lang="en-US" i="1" smtClean="0"/>
              <a:t>after </a:t>
            </a:r>
            <a:r>
              <a:rPr lang="en-US" smtClean="0"/>
              <a:t>the instructions within the loop are processed</a:t>
            </a:r>
          </a:p>
          <a:p>
            <a:pPr eaLnBrk="1" hangingPunct="1"/>
            <a:r>
              <a:rPr lang="en-US" smtClean="0"/>
              <a:t>Use the </a:t>
            </a:r>
            <a:r>
              <a:rPr lang="en-US" smtClean="0">
                <a:latin typeface="Courier New" charset="0"/>
                <a:cs typeface="Courier New" charset="0"/>
              </a:rPr>
              <a:t>do while</a:t>
            </a:r>
            <a:r>
              <a:rPr lang="en-US" i="1" smtClean="0">
                <a:latin typeface="Times New Roman" charset="0"/>
                <a:cs typeface="Times New Roman" charset="0"/>
              </a:rPr>
              <a:t> </a:t>
            </a:r>
            <a:r>
              <a:rPr lang="en-US" smtClean="0"/>
              <a:t>statement to code a posttest loop in C++</a:t>
            </a:r>
          </a:p>
          <a:p>
            <a:pPr eaLnBrk="1" hangingPunct="1"/>
            <a:r>
              <a:rPr lang="en-US" smtClean="0"/>
              <a:t>Use either the </a:t>
            </a:r>
            <a:r>
              <a:rPr lang="en-US" smtClean="0">
                <a:latin typeface="Courier New" charset="0"/>
                <a:cs typeface="Courier New" charset="0"/>
              </a:rPr>
              <a:t>while</a:t>
            </a:r>
            <a:r>
              <a:rPr lang="en-US" smtClean="0"/>
              <a:t> statement or the </a:t>
            </a:r>
            <a:r>
              <a:rPr lang="en-US" smtClean="0">
                <a:latin typeface="Courier New" charset="0"/>
                <a:cs typeface="Courier New" charset="0"/>
              </a:rPr>
              <a:t>for</a:t>
            </a:r>
            <a:r>
              <a:rPr lang="en-US" smtClean="0"/>
              <a:t> statement to code a pretest loop in C++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78B60E8-22BA-4666-9BE6-DD0A9883F090}" type="slidenum">
              <a:rPr lang="en-US" sz="1400" smtClean="0">
                <a:solidFill>
                  <a:schemeClr val="tx1"/>
                </a:solidFill>
                <a:latin typeface="Arial" charset="0"/>
              </a:rPr>
              <a:pPr eaLnBrk="1" hangingPunct="1"/>
              <a:t>24</a:t>
            </a:fld>
            <a:endParaRPr lang="en-US" sz="140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Repetition structures can be nested, which means one loop (called the inner or nested loop) can be placed inside another loop (called the outer loop) </a:t>
            </a:r>
          </a:p>
          <a:p>
            <a:pPr eaLnBrk="1" hangingPunct="1"/>
            <a:r>
              <a:rPr lang="en-US" smtClean="0"/>
              <a:t>For nested repetition structures to work correctly, the entire inner loop must be contained within the outer loop</a:t>
            </a:r>
          </a:p>
          <a:p>
            <a:pPr eaLnBrk="1" hangingPunct="1"/>
            <a:r>
              <a:rPr lang="en-US" smtClean="0"/>
              <a:t>You can use the built-in C++ </a:t>
            </a:r>
            <a:r>
              <a:rPr lang="en-US" smtClean="0">
                <a:latin typeface="Courier New" charset="0"/>
                <a:cs typeface="Courier New" charset="0"/>
              </a:rPr>
              <a:t>pow</a:t>
            </a:r>
            <a:r>
              <a:rPr lang="en-US" smtClean="0"/>
              <a:t> function to raise a number to a power</a:t>
            </a:r>
          </a:p>
          <a:p>
            <a:pPr eaLnBrk="1" hangingPunct="1"/>
            <a:r>
              <a:rPr lang="en-US" smtClean="0"/>
              <a:t>The </a:t>
            </a:r>
            <a:r>
              <a:rPr lang="en-US" smtClean="0">
                <a:latin typeface="Courier New" charset="0"/>
                <a:cs typeface="Courier New" charset="0"/>
              </a:rPr>
              <a:t>pow</a:t>
            </a:r>
            <a:r>
              <a:rPr lang="en-US" smtClean="0"/>
              <a:t> function returns the result as a </a:t>
            </a:r>
            <a:r>
              <a:rPr lang="en-US" smtClean="0">
                <a:latin typeface="Courier New" charset="0"/>
                <a:cs typeface="Courier New" charset="0"/>
              </a:rPr>
              <a:t>double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(cont’d.)</a:t>
            </a: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1F625BB1-4157-4831-9841-A853BF41C24B}" type="slidenum">
              <a:rPr lang="en-US" sz="1400" smtClean="0">
                <a:solidFill>
                  <a:schemeClr val="tx1"/>
                </a:solidFill>
                <a:latin typeface="Arial" charset="0"/>
              </a:rPr>
              <a:pPr eaLnBrk="1" hangingPunct="1"/>
              <a:t>25</a:t>
            </a:fld>
            <a:endParaRPr lang="en-US" sz="140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307388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9/26 – Post Test Loops</a:t>
            </a:r>
          </a:p>
          <a:p>
            <a:pPr eaLnBrk="1" hangingPunct="1"/>
            <a:r>
              <a:rPr lang="en-US" dirty="0" smtClean="0"/>
              <a:t>9/29 – Value Returning Functions</a:t>
            </a:r>
          </a:p>
          <a:p>
            <a:pPr eaLnBrk="1" hangingPunct="1"/>
            <a:r>
              <a:rPr lang="en-US" dirty="0" smtClean="0"/>
              <a:t>10/1 – Void Functions</a:t>
            </a:r>
          </a:p>
          <a:p>
            <a:pPr eaLnBrk="1" hangingPunct="1"/>
            <a:r>
              <a:rPr lang="en-US" dirty="0" smtClean="0"/>
              <a:t>10/1 – PA3 Due</a:t>
            </a:r>
          </a:p>
          <a:p>
            <a:pPr eaLnBrk="1" hangingPunct="1"/>
            <a:r>
              <a:rPr lang="en-US" dirty="0" smtClean="0"/>
              <a:t>10/6 – Exam Review</a:t>
            </a:r>
          </a:p>
          <a:p>
            <a:pPr eaLnBrk="1" hangingPunct="1"/>
            <a:r>
              <a:rPr lang="en-US" dirty="0" smtClean="0"/>
              <a:t>10/8 – Exam 2</a:t>
            </a:r>
            <a:r>
              <a:rPr lang="en-US" dirty="0"/>
              <a:t>:</a:t>
            </a:r>
            <a:r>
              <a:rPr lang="en-US" dirty="0" smtClean="0"/>
              <a:t> chapters 5 – 10</a:t>
            </a:r>
            <a:r>
              <a:rPr lang="en-US" smtClean="0"/>
              <a:t>, Testing</a:t>
            </a:r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Upcoming Important Dates</a:t>
            </a:r>
            <a:endParaRPr lang="en-US" dirty="0" smtClean="0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E5CE3642-D9B0-4BF0-985B-7C910AA277E5}" type="slidenum">
              <a:rPr lang="en-US" sz="1400" smtClean="0">
                <a:solidFill>
                  <a:schemeClr val="tx1"/>
                </a:solidFill>
                <a:latin typeface="Arial" charset="0"/>
              </a:rPr>
              <a:pPr eaLnBrk="1" hangingPunct="1"/>
              <a:t>3</a:t>
            </a:fld>
            <a:endParaRPr lang="en-US" sz="14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4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307388" cy="4572000"/>
          </a:xfrm>
        </p:spPr>
        <p:txBody>
          <a:bodyPr/>
          <a:lstStyle/>
          <a:p>
            <a:pPr eaLnBrk="1" hangingPunct="1"/>
            <a:r>
              <a:rPr lang="en-US" smtClean="0"/>
              <a:t>Include a posttest loop in pseudocode</a:t>
            </a:r>
          </a:p>
          <a:p>
            <a:pPr eaLnBrk="1" hangingPunct="1"/>
            <a:r>
              <a:rPr lang="en-US" smtClean="0"/>
              <a:t>Include a posttest loop in a flowchart</a:t>
            </a:r>
          </a:p>
          <a:p>
            <a:pPr eaLnBrk="1" hangingPunct="1"/>
            <a:r>
              <a:rPr lang="en-US" smtClean="0"/>
              <a:t>Code a posttest loop using the C++ </a:t>
            </a:r>
            <a:r>
              <a:rPr lang="en-US" smtClean="0">
                <a:latin typeface="Courier New" charset="0"/>
                <a:cs typeface="Courier New" charset="0"/>
              </a:rPr>
              <a:t>do while</a:t>
            </a:r>
            <a:r>
              <a:rPr lang="en-US" i="1" smtClean="0">
                <a:latin typeface="Times New Roman" charset="0"/>
                <a:cs typeface="Times New Roman" charset="0"/>
              </a:rPr>
              <a:t> </a:t>
            </a:r>
            <a:r>
              <a:rPr lang="en-US" smtClean="0"/>
              <a:t>statement</a:t>
            </a:r>
          </a:p>
          <a:p>
            <a:pPr eaLnBrk="1" hangingPunct="1"/>
            <a:r>
              <a:rPr lang="en-US" smtClean="0"/>
              <a:t>Nest repetition structures</a:t>
            </a:r>
          </a:p>
          <a:p>
            <a:pPr eaLnBrk="1" hangingPunct="1"/>
            <a:r>
              <a:rPr lang="en-US" smtClean="0"/>
              <a:t>Raise a number to a power using the </a:t>
            </a:r>
            <a:r>
              <a:rPr lang="en-US" smtClean="0">
                <a:latin typeface="Courier New" charset="0"/>
                <a:cs typeface="Courier New" charset="0"/>
              </a:rPr>
              <a:t>pow</a:t>
            </a:r>
            <a:r>
              <a:rPr lang="en-US" smtClean="0"/>
              <a:t> function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E5CE3642-D9B0-4BF0-985B-7C910AA277E5}" type="slidenum">
              <a:rPr lang="en-US" sz="1400" smtClean="0">
                <a:solidFill>
                  <a:schemeClr val="tx1"/>
                </a:solidFill>
                <a:latin typeface="Arial" charset="0"/>
              </a:rPr>
              <a:pPr eaLnBrk="1" hangingPunct="1"/>
              <a:t>4</a:t>
            </a:fld>
            <a:endParaRPr lang="en-US" sz="14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0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Repetition structures can be either pretest or posttest loops</a:t>
            </a:r>
          </a:p>
          <a:p>
            <a:pPr eaLnBrk="1" hangingPunct="1"/>
            <a:r>
              <a:rPr lang="en-US" smtClean="0"/>
              <a:t>Pretest loop – condition evaluated before instructions are processed</a:t>
            </a:r>
          </a:p>
          <a:p>
            <a:pPr eaLnBrk="1" hangingPunct="1"/>
            <a:r>
              <a:rPr lang="en-US" smtClean="0"/>
              <a:t>Posttest loop – condition evaluated after instructions are processed </a:t>
            </a:r>
          </a:p>
          <a:p>
            <a:pPr eaLnBrk="1" hangingPunct="1"/>
            <a:r>
              <a:rPr lang="en-US" smtClean="0"/>
              <a:t>Posttest loop’s instructions are always processed at least once</a:t>
            </a:r>
          </a:p>
          <a:p>
            <a:pPr eaLnBrk="1" hangingPunct="1"/>
            <a:r>
              <a:rPr lang="en-US" smtClean="0"/>
              <a:t>Pretest loop’s instructions may never be processed</a:t>
            </a:r>
          </a:p>
          <a:p>
            <a:pPr eaLnBrk="1" hangingPunct="1"/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Posttest Loops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989F409-816D-42E6-A1F4-60BAA2EE533B}" type="slidenum">
              <a:rPr lang="en-US" sz="1400" smtClean="0">
                <a:solidFill>
                  <a:schemeClr val="tx1"/>
                </a:solidFill>
                <a:latin typeface="Arial" charset="0"/>
              </a:rPr>
              <a:pPr eaLnBrk="1" hangingPunct="1"/>
              <a:t>5</a:t>
            </a:fld>
            <a:endParaRPr lang="en-US" sz="140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Decision symbol in a flowchart (a diamond) representing a repetition structure contains the loop condition</a:t>
            </a:r>
          </a:p>
          <a:p>
            <a:pPr eaLnBrk="1" hangingPunct="1"/>
            <a:r>
              <a:rPr lang="en-US" smtClean="0"/>
              <a:t>Decision symbol appears at the top of a pretest loop, but at the bottom of a posttest loop</a:t>
            </a:r>
          </a:p>
          <a:p>
            <a:pPr eaLnBrk="1" hangingPunct="1"/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Flowcharting a Posttest Loop</a:t>
            </a: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3D3129D-EC4F-4E86-BBDF-9725C231148B}" type="slidenum">
              <a:rPr lang="en-US" sz="1400" smtClean="0">
                <a:solidFill>
                  <a:schemeClr val="tx1"/>
                </a:solidFill>
                <a:latin typeface="Arial" charset="0"/>
              </a:rPr>
              <a:pPr eaLnBrk="1" hangingPunct="1"/>
              <a:t>6</a:t>
            </a:fld>
            <a:endParaRPr lang="en-US" sz="140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680DC3D-E3A7-412E-BD5C-83525BAEEC8C}" type="slidenum">
              <a:rPr lang="en-US" sz="1400" smtClean="0">
                <a:solidFill>
                  <a:schemeClr val="tx1"/>
                </a:solidFill>
                <a:latin typeface="Arial" charset="0"/>
              </a:rPr>
              <a:pPr eaLnBrk="1" hangingPunct="1"/>
              <a:t>7</a:t>
            </a:fld>
            <a:endParaRPr lang="en-US" sz="14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871538" y="5673725"/>
            <a:ext cx="7704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Figure 8-3 Wheels &amp; More problem specification &amp; algorithms (continues)</a:t>
            </a:r>
          </a:p>
        </p:txBody>
      </p:sp>
      <p:pic>
        <p:nvPicPr>
          <p:cNvPr id="1126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1458913"/>
            <a:ext cx="7113588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Flowcharting a Posttest Loop (cont’d.)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BB3FAEC-CF5B-48FA-9C37-296079A7B188}" type="slidenum">
              <a:rPr lang="en-US" sz="1400" smtClean="0">
                <a:solidFill>
                  <a:schemeClr val="tx1"/>
                </a:solidFill>
                <a:latin typeface="Arial" charset="0"/>
              </a:rPr>
              <a:pPr eaLnBrk="1" hangingPunct="1"/>
              <a:t>8</a:t>
            </a:fld>
            <a:endParaRPr lang="en-US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229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1463675"/>
            <a:ext cx="2687637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447675" y="5287963"/>
            <a:ext cx="8215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Figure 8-3 Wheels &amp; More problem</a:t>
            </a:r>
          </a:p>
          <a:p>
            <a:pPr algn="ctr"/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specification &amp; algorithms (continued)</a:t>
            </a:r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Flowcharting a Posttest Loop (cont’d.)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urier New" charset="0"/>
                <a:cs typeface="Courier New" charset="0"/>
              </a:rPr>
              <a:t>do while</a:t>
            </a:r>
            <a:r>
              <a:rPr lang="en-US" i="1" smtClean="0">
                <a:latin typeface="Times New Roman" charset="0"/>
                <a:cs typeface="Times New Roman" charset="0"/>
              </a:rPr>
              <a:t> </a:t>
            </a:r>
            <a:r>
              <a:rPr lang="en-US" smtClean="0"/>
              <a:t>statement is used to code posttest loops in C++</a:t>
            </a:r>
          </a:p>
          <a:p>
            <a:pPr eaLnBrk="1" hangingPunct="1"/>
            <a:r>
              <a:rPr lang="en-US" smtClean="0"/>
              <a:t>Syntax:</a:t>
            </a:r>
          </a:p>
          <a:p>
            <a:pPr lvl="1" eaLnBrk="1" hangingPunct="1">
              <a:buFontTx/>
              <a:buNone/>
            </a:pPr>
            <a:r>
              <a:rPr lang="en-US" smtClean="0">
                <a:latin typeface="Courier New" charset="0"/>
                <a:cs typeface="Courier New" charset="0"/>
              </a:rPr>
              <a:t>do {</a:t>
            </a:r>
          </a:p>
          <a:p>
            <a:pPr eaLnBrk="1" hangingPunct="1">
              <a:buFontTx/>
              <a:buNone/>
            </a:pPr>
            <a:r>
              <a:rPr lang="en-US" i="1" smtClean="0"/>
              <a:t>		</a:t>
            </a:r>
            <a:r>
              <a:rPr lang="en-US" sz="2400" i="1" smtClean="0"/>
              <a:t>one or more statements to be processed one time, </a:t>
            </a: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i="1" smtClean="0"/>
              <a:t>		and thereafter as long as the condition is true</a:t>
            </a:r>
            <a:endParaRPr lang="en-US" sz="2400" smtClean="0"/>
          </a:p>
          <a:p>
            <a:pPr eaLnBrk="1" hangingPunct="1">
              <a:buFontTx/>
              <a:buNone/>
            </a:pPr>
            <a:r>
              <a:rPr lang="en-US" smtClean="0"/>
              <a:t>	</a:t>
            </a:r>
            <a:r>
              <a:rPr lang="en-US" smtClean="0">
                <a:latin typeface="Courier New" charset="0"/>
                <a:cs typeface="Courier New" charset="0"/>
              </a:rPr>
              <a:t>} while (</a:t>
            </a:r>
            <a:r>
              <a:rPr lang="en-US" i="1" smtClean="0">
                <a:cs typeface="Courier New" charset="0"/>
              </a:rPr>
              <a:t>condition</a:t>
            </a:r>
            <a:r>
              <a:rPr lang="en-US" smtClean="0">
                <a:latin typeface="Courier New" charset="0"/>
                <a:cs typeface="Courier New" charset="0"/>
              </a:rPr>
              <a:t>);</a:t>
            </a:r>
          </a:p>
          <a:p>
            <a:pPr eaLnBrk="1" hangingPunct="1"/>
            <a:r>
              <a:rPr lang="en-US" smtClean="0"/>
              <a:t>Some programmers use a comment (such as: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Courier New" charset="0"/>
                <a:cs typeface="Courier New" charset="0"/>
              </a:rPr>
              <a:t>	//begin loop</a:t>
            </a:r>
            <a:r>
              <a:rPr lang="en-US" smtClean="0">
                <a:cs typeface="Times New Roman" charset="0"/>
              </a:rPr>
              <a:t>)</a:t>
            </a:r>
            <a:r>
              <a:rPr lang="en-US" i="1" smtClean="0">
                <a:cs typeface="Times New Roman" charset="0"/>
              </a:rPr>
              <a:t> </a:t>
            </a:r>
            <a:r>
              <a:rPr lang="en-US" smtClean="0"/>
              <a:t>to mark beginning of loop</a:t>
            </a:r>
            <a:endParaRPr lang="en-US" smtClean="0">
              <a:latin typeface="Courier New" charset="0"/>
              <a:cs typeface="Courier New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smtClean="0">
                <a:latin typeface="Courier New" charset="0"/>
                <a:cs typeface="Courier New" charset="0"/>
              </a:rPr>
              <a:t>do while</a:t>
            </a:r>
            <a:r>
              <a:rPr lang="en-US" i="1" smtClean="0">
                <a:latin typeface="Times New Roman" charset="0"/>
                <a:cs typeface="Times New Roman" charset="0"/>
              </a:rPr>
              <a:t> </a:t>
            </a:r>
            <a:r>
              <a:rPr lang="en-US" smtClean="0"/>
              <a:t>Statement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05F2963-6EC5-4EBA-B3DC-8BE8BE9215E6}" type="slidenum">
              <a:rPr lang="en-US" sz="1400" smtClean="0">
                <a:solidFill>
                  <a:schemeClr val="tx1"/>
                </a:solidFill>
                <a:latin typeface="Arial" charset="0"/>
              </a:rPr>
              <a:pPr eaLnBrk="1" hangingPunct="1"/>
              <a:t>9</a:t>
            </a:fld>
            <a:endParaRPr lang="en-US" sz="140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ular Page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Regular Page</Template>
  <TotalTime>0</TotalTime>
  <Words>1138</Words>
  <Application>Microsoft Office PowerPoint</Application>
  <PresentationFormat>On-screen Show (4:3)</PresentationFormat>
  <Paragraphs>220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Calibri</vt:lpstr>
      <vt:lpstr>Courier New</vt:lpstr>
      <vt:lpstr>Times New Roman</vt:lpstr>
      <vt:lpstr>Trebuchet MS</vt:lpstr>
      <vt:lpstr>Regular Page</vt:lpstr>
      <vt:lpstr>PowerPoint Presentation</vt:lpstr>
      <vt:lpstr>PA1 Re Do</vt:lpstr>
      <vt:lpstr>Upcoming Important Dates</vt:lpstr>
      <vt:lpstr>Objectives</vt:lpstr>
      <vt:lpstr>Posttest Loops</vt:lpstr>
      <vt:lpstr>Flowcharting a Posttest Loop</vt:lpstr>
      <vt:lpstr>Flowcharting a Posttest Loop (cont’d.)</vt:lpstr>
      <vt:lpstr>Flowcharting a Posttest Loop (cont’d.)</vt:lpstr>
      <vt:lpstr>The do while Statement</vt:lpstr>
      <vt:lpstr>The do while Statement (cont’d.)</vt:lpstr>
      <vt:lpstr>The do while Statement (cont’d.)</vt:lpstr>
      <vt:lpstr>The do while Statement (cont’d.)</vt:lpstr>
      <vt:lpstr>Nested Repetition Structures</vt:lpstr>
      <vt:lpstr>Nested Repetition Structures (cont’d.)</vt:lpstr>
      <vt:lpstr>The Asterisks Program</vt:lpstr>
      <vt:lpstr>The Asterisks Program (cont’d.)</vt:lpstr>
      <vt:lpstr>The Asterisks Program (cont’d.)</vt:lpstr>
      <vt:lpstr>The Asterisks Program (cont’d.)</vt:lpstr>
      <vt:lpstr>The Asterisks Program (cont’d.)</vt:lpstr>
      <vt:lpstr>The Asterisks Program (cont’d.)</vt:lpstr>
      <vt:lpstr>The Asterisks Program (cont’d.)</vt:lpstr>
      <vt:lpstr>The pow Function</vt:lpstr>
      <vt:lpstr>The pow Function (cont’d.)</vt:lpstr>
      <vt:lpstr>Summary</vt:lpstr>
      <vt:lpstr>Summary (cont’d.)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2012-08-07T19:16:52Z</dcterms:created>
  <dcterms:modified xsi:type="dcterms:W3CDTF">2014-09-26T13:47:16Z</dcterms:modified>
</cp:coreProperties>
</file>