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61" r:id="rId1"/>
  </p:sldMasterIdLst>
  <p:notesMasterIdLst>
    <p:notesMasterId r:id="rId23"/>
  </p:notesMasterIdLst>
  <p:handoutMasterIdLst>
    <p:handoutMasterId r:id="rId24"/>
  </p:handoutMasterIdLst>
  <p:sldIdLst>
    <p:sldId id="633" r:id="rId2"/>
    <p:sldId id="257" r:id="rId3"/>
    <p:sldId id="463" r:id="rId4"/>
    <p:sldId id="634" r:id="rId5"/>
    <p:sldId id="631" r:id="rId6"/>
    <p:sldId id="608" r:id="rId7"/>
    <p:sldId id="609" r:id="rId8"/>
    <p:sldId id="610" r:id="rId9"/>
    <p:sldId id="611" r:id="rId10"/>
    <p:sldId id="612" r:id="rId11"/>
    <p:sldId id="613" r:id="rId12"/>
    <p:sldId id="614" r:id="rId13"/>
    <p:sldId id="615" r:id="rId14"/>
    <p:sldId id="568" r:id="rId15"/>
    <p:sldId id="520" r:id="rId16"/>
    <p:sldId id="597" r:id="rId17"/>
    <p:sldId id="632" r:id="rId18"/>
    <p:sldId id="617" r:id="rId19"/>
    <p:sldId id="445" r:id="rId20"/>
    <p:sldId id="446" r:id="rId21"/>
    <p:sldId id="630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kern="1200">
        <a:solidFill>
          <a:srgbClr val="FFFFFF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kern="1200">
        <a:solidFill>
          <a:srgbClr val="FFFFFF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kern="1200">
        <a:solidFill>
          <a:srgbClr val="FFFFFF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kern="1200">
        <a:solidFill>
          <a:srgbClr val="FFFFFF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F0000"/>
    <a:srgbClr val="222222"/>
    <a:srgbClr val="FFFFFF"/>
    <a:srgbClr val="18B2B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0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142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3D8DD4-C69F-4938-B125-6892E6ADCB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257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8B44898-FFA4-4D6E-9663-02937E9F41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39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7D1EB134-CD57-4D10-BF2E-70F93D3273BF}" type="slidenum">
              <a:rPr lang="en-US" sz="120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34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44898-FFA4-4D6E-9663-02937E9F41D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170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44898-FFA4-4D6E-9663-02937E9F41D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63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44898-FFA4-4D6E-9663-02937E9F41D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10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44898-FFA4-4D6E-9663-02937E9F41D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34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44898-FFA4-4D6E-9663-02937E9F41D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09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44898-FFA4-4D6E-9663-02937E9F41D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207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44898-FFA4-4D6E-9663-02937E9F41D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428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44898-FFA4-4D6E-9663-02937E9F41D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894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44898-FFA4-4D6E-9663-02937E9F41D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694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F9E1AB27-2703-4D34-B05F-FBE348760796}" type="slidenum">
              <a:rPr lang="en-US" sz="1200" smtClean="0">
                <a:solidFill>
                  <a:schemeClr val="tx1"/>
                </a:solidFill>
              </a:rPr>
              <a:pPr eaLnBrk="1" hangingPunct="1"/>
              <a:t>19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2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2B0F1C18-F242-4D14-A698-353C85C51E61}" type="slidenum">
              <a:rPr lang="en-US" sz="12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947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21E5CF9A-CF0F-47BF-BBAA-09CEFA3D3090}" type="slidenum">
              <a:rPr lang="en-US" sz="1200" smtClean="0">
                <a:solidFill>
                  <a:schemeClr val="tx1"/>
                </a:solidFill>
              </a:rPr>
              <a:pPr eaLnBrk="1" hangingPunct="1"/>
              <a:t>20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54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32C7148F-0D0B-4FC7-AA67-2DD06B9E3960}" type="slidenum">
              <a:rPr lang="en-US" sz="1200" smtClean="0">
                <a:solidFill>
                  <a:schemeClr val="tx1"/>
                </a:solidFill>
              </a:rPr>
              <a:pPr eaLnBrk="1" hangingPunct="1"/>
              <a:t>21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29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44898-FFA4-4D6E-9663-02937E9F41D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1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44898-FFA4-4D6E-9663-02937E9F41D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318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44898-FFA4-4D6E-9663-02937E9F41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976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44898-FFA4-4D6E-9663-02937E9F41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16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44898-FFA4-4D6E-9663-02937E9F41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509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44898-FFA4-4D6E-9663-02937E9F41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07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44898-FFA4-4D6E-9663-02937E9F41D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770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895600"/>
            <a:ext cx="9144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Introduction to Programming in C++</a:t>
            </a:r>
          </a:p>
          <a:p>
            <a:pPr algn="ctr">
              <a:defRPr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Seventh Edition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828800" y="4343400"/>
            <a:ext cx="5486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7315200" cy="1371600"/>
          </a:xfrm>
        </p:spPr>
        <p:txBody>
          <a:bodyPr/>
          <a:lstStyle>
            <a:lvl1pPr algn="ctr">
              <a:buNone/>
              <a:defRPr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2477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1143000"/>
          </a:xfrm>
          <a:prstGeom prst="roundRect">
            <a:avLst/>
          </a:prstGeom>
        </p:spPr>
        <p:txBody>
          <a:bodyPr/>
          <a:lstStyle>
            <a:lvl1pPr>
              <a:defRPr>
                <a:solidFill>
                  <a:srgbClr val="16489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 Introduction to Programming with C++, Seventh Edition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E0CA7-62C9-4F3E-B9F3-5405A20CD1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58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  <a:prstGeom prst="round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 Introduction to Programming with C++, Seventh Edition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38CA3-28EE-43D1-B251-D1263C7C3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58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0" y="2895600"/>
            <a:ext cx="9144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Introduction to Programming in C++</a:t>
            </a:r>
          </a:p>
          <a:p>
            <a:pPr algn="ctr">
              <a:defRPr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Seventh Edition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1828800" y="4343400"/>
            <a:ext cx="5486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7315200" cy="1371600"/>
          </a:xfrm>
        </p:spPr>
        <p:txBody>
          <a:bodyPr/>
          <a:lstStyle>
            <a:lvl1pPr algn="ctr">
              <a:buNone/>
              <a:defRPr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603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1143000"/>
          </a:xfrm>
          <a:prstGeom prst="round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 Introduction to Programming with C++, Seventh Edition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BC20A-DE8A-4F1A-BE17-1F53F64F4F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03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152400"/>
            <a:ext cx="8077200" cy="1143000"/>
          </a:xfrm>
          <a:prstGeom prst="round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 eaLnBrk="0" hangingPunct="0">
              <a:defRPr/>
            </a:pPr>
            <a:r>
              <a:rPr lang="en-US" sz="3600" kern="0" smtClean="0">
                <a:latin typeface="+mj-lt"/>
                <a:cs typeface="ＭＳ Ｐゴシック" charset="-128"/>
              </a:rPr>
              <a:t>Click to edit Master title style</a:t>
            </a:r>
            <a:endParaRPr lang="en-US" sz="3600" kern="0" dirty="0">
              <a:latin typeface="+mj-lt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ound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An Introduction to Programming with C++, Seventh Edition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D99609-64FA-4BD3-B8C3-15C7081FD8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597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1143000"/>
          </a:xfrm>
          <a:prstGeom prst="round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 Introduction to Programming with C++, Seventh Edition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5E3A4-4DFE-40C7-92F9-A2F77CB079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99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 Introduction to Programming with C++, Seventh Edition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74084-75D7-4080-A1BA-0C17F22538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598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 Introduction to Programming with C++, Seventh Edition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6A238-52AD-4DE1-B102-7F8C8B4745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7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 Introduction to Programming with C++, Seventh Edition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A32BD-521B-4612-A243-68421F7D30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95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 Introduction to Programming with C++, Seventh Edition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FC336-01C3-4D9B-B744-66D2E09E3A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40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ound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 Introduction to Programming with C++, Seventh Edition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F8433-E810-4643-A96C-61BEB8E8FF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31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 noChangeArrowheads="1"/>
          </p:cNvPicPr>
          <p:nvPr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807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246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An Introduction to Programming with C++, Seventh Edition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E07BE96-31F1-4AB4-BE32-B4E6942A23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Placeholder 7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77" r:id="rId2"/>
    <p:sldLayoutId id="214748398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8" r:id="rId12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8768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16489A"/>
                </a:solidFill>
                <a:latin typeface="Trebuchet MS" pitchFamily="34" charset="0"/>
              </a:rPr>
              <a:t>Chapter 10: Void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5CD4360B-68C7-4D1C-B2BB-87C48EEFE08A}" type="slidenum">
              <a:rPr lang="en-US" sz="1400">
                <a:solidFill>
                  <a:schemeClr val="tx1"/>
                </a:solidFill>
                <a:latin typeface="Arial" charset="0"/>
              </a:rPr>
              <a:pPr eaLnBrk="1" hangingPunct="1"/>
              <a:t>10</a:t>
            </a:fld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1751013" y="5343525"/>
            <a:ext cx="5813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Figure 10-4 IPO chart information and C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++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instructions 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for the ABC Company program (cont’d.)</a:t>
            </a:r>
          </a:p>
        </p:txBody>
      </p:sp>
      <p:pic>
        <p:nvPicPr>
          <p:cNvPr id="1536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1651000"/>
            <a:ext cx="61087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Program-Defined Void Functions (cont’d.)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831AAE30-E747-4E62-AD7A-A5D6EC57051C}" type="slidenum">
              <a:rPr lang="en-US" sz="1400">
                <a:solidFill>
                  <a:schemeClr val="tx1"/>
                </a:solidFill>
                <a:latin typeface="Arial" charset="0"/>
              </a:rPr>
              <a:pPr eaLnBrk="1" hangingPunct="1"/>
              <a:t>11</a:t>
            </a:fld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2632075" y="5900738"/>
            <a:ext cx="3884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Figure 10-5 ABC Company program</a:t>
            </a:r>
          </a:p>
        </p:txBody>
      </p:sp>
      <p:pic>
        <p:nvPicPr>
          <p:cNvPr id="1638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1312863"/>
            <a:ext cx="601980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3992563"/>
            <a:ext cx="5295900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Program-Defined Void Functions (cont’d.)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040FF965-A794-4D67-B598-751709D56F2F}" type="slidenum">
              <a:rPr lang="en-US" sz="1400">
                <a:solidFill>
                  <a:schemeClr val="tx1"/>
                </a:solidFill>
                <a:latin typeface="Arial" charset="0"/>
              </a:rPr>
              <a:pPr eaLnBrk="1" hangingPunct="1"/>
              <a:t>12</a:t>
            </a:fld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2284413" y="5900738"/>
            <a:ext cx="4843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Figure 10-5 ABC Company program (cont’d.)</a:t>
            </a:r>
          </a:p>
        </p:txBody>
      </p:sp>
      <p:pic>
        <p:nvPicPr>
          <p:cNvPr id="17413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1365250"/>
            <a:ext cx="641350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Program-Defined Void Functions (cont’d.)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346C64B9-695A-4932-8449-7EED6E1B58AA}" type="slidenum">
              <a:rPr lang="en-US" sz="1400">
                <a:solidFill>
                  <a:schemeClr val="tx1"/>
                </a:solidFill>
                <a:latin typeface="Arial" charset="0"/>
              </a:rPr>
              <a:pPr eaLnBrk="1" hangingPunct="1"/>
              <a:t>13</a:t>
            </a:fld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1651000" y="5145088"/>
            <a:ext cx="575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Figure 10-6 Sample run of the ABC Company program</a:t>
            </a:r>
          </a:p>
        </p:txBody>
      </p:sp>
      <p:pic>
        <p:nvPicPr>
          <p:cNvPr id="18437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1746250"/>
            <a:ext cx="74041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Program-Defined Void Functions (cont’d.)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1652588"/>
            <a:ext cx="8302625" cy="4572000"/>
          </a:xfrm>
        </p:spPr>
        <p:txBody>
          <a:bodyPr/>
          <a:lstStyle/>
          <a:p>
            <a:r>
              <a:rPr lang="en-US" smtClean="0"/>
              <a:t>Recall you can pass a variable’s value or its address</a:t>
            </a:r>
          </a:p>
          <a:p>
            <a:r>
              <a:rPr lang="en-US" smtClean="0"/>
              <a:t>Passing a variable’s value is referred to as passing </a:t>
            </a:r>
            <a:r>
              <a:rPr lang="en-US" i="1" smtClean="0"/>
              <a:t>by value</a:t>
            </a:r>
            <a:r>
              <a:rPr lang="en-US" smtClean="0"/>
              <a:t>, while passing a variable’s address is referred to as </a:t>
            </a:r>
            <a:r>
              <a:rPr lang="en-US" b="1" smtClean="0"/>
              <a:t>passing </a:t>
            </a:r>
            <a:r>
              <a:rPr lang="en-US" b="1" i="1" smtClean="0"/>
              <a:t>by reference</a:t>
            </a:r>
            <a:r>
              <a:rPr lang="en-US" b="1" smtClean="0"/>
              <a:t> </a:t>
            </a:r>
            <a:endParaRPr lang="en-US" smtClean="0"/>
          </a:p>
          <a:p>
            <a:r>
              <a:rPr lang="en-US" smtClean="0"/>
              <a:t>Which one you choose depends on whether the receiving function should have access to the variable in memory</a:t>
            </a:r>
          </a:p>
          <a:p>
            <a:r>
              <a:rPr lang="en-US" smtClean="0"/>
              <a:t>Passing </a:t>
            </a:r>
            <a:r>
              <a:rPr lang="en-US" i="1" smtClean="0"/>
              <a:t>by value</a:t>
            </a:r>
            <a:r>
              <a:rPr lang="en-US" smtClean="0"/>
              <a:t> will not permit the function to change the contents of the variable, but passing </a:t>
            </a:r>
            <a:r>
              <a:rPr lang="en-US" i="1" smtClean="0"/>
              <a:t>by reference</a:t>
            </a:r>
            <a:r>
              <a:rPr lang="en-US" smtClean="0"/>
              <a:t> will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Passing Variables to a Function</a:t>
            </a: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4485F32A-203A-4204-914F-301CF9FB39BD}" type="slidenum">
              <a:rPr lang="en-US" sz="1400">
                <a:solidFill>
                  <a:schemeClr val="tx1"/>
                </a:solidFill>
                <a:latin typeface="Arial" charset="0"/>
              </a:rPr>
              <a:pPr eaLnBrk="1" hangingPunct="1"/>
              <a:t>14</a:t>
            </a:fld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Passing a variable </a:t>
            </a:r>
            <a:r>
              <a:rPr lang="en-US" i="1" smtClean="0"/>
              <a:t>by value</a:t>
            </a:r>
            <a:r>
              <a:rPr lang="en-US" smtClean="0"/>
              <a:t> means that only a copy of the variable’s contents is passed, not the address of the variable</a:t>
            </a:r>
          </a:p>
          <a:p>
            <a:r>
              <a:rPr lang="en-US" smtClean="0"/>
              <a:t>This means that the receiving function cannot change the contents of the variable</a:t>
            </a:r>
          </a:p>
          <a:p>
            <a:r>
              <a:rPr lang="en-US" smtClean="0"/>
              <a:t>It is thus appropriate to pass </a:t>
            </a:r>
            <a:r>
              <a:rPr lang="en-US" i="1" smtClean="0"/>
              <a:t>by value</a:t>
            </a:r>
            <a:r>
              <a:rPr lang="en-US" smtClean="0"/>
              <a:t> when the receiving function needs to know the value of the variable but does not need to change it</a:t>
            </a:r>
          </a:p>
          <a:p>
            <a:endParaRPr lang="en-US" smtClean="0">
              <a:cs typeface="Courier New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Reviewing Passing Variables by Value</a:t>
            </a: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69B6BD01-7F7B-4EB0-8797-4669E2CF41F9}" type="slidenum">
              <a:rPr lang="en-US" sz="1400">
                <a:solidFill>
                  <a:schemeClr val="tx1"/>
                </a:solidFill>
                <a:latin typeface="Arial" charset="0"/>
              </a:rPr>
              <a:pPr eaLnBrk="1" hangingPunct="1"/>
              <a:t>15</a:t>
            </a:fld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Passing a variable’s address in internal memory to a function is referred to as passing </a:t>
            </a:r>
            <a:r>
              <a:rPr lang="en-US" i="1" smtClean="0"/>
              <a:t>by reference</a:t>
            </a:r>
            <a:endParaRPr lang="en-US" smtClean="0"/>
          </a:p>
          <a:p>
            <a:r>
              <a:rPr lang="en-US" smtClean="0"/>
              <a:t>You pass </a:t>
            </a:r>
            <a:r>
              <a:rPr lang="en-US" i="1" smtClean="0"/>
              <a:t>by reference</a:t>
            </a:r>
            <a:r>
              <a:rPr lang="en-US" smtClean="0"/>
              <a:t> when you want the receiving function to change the contents of the variable</a:t>
            </a:r>
          </a:p>
          <a:p>
            <a:r>
              <a:rPr lang="en-US" smtClean="0"/>
              <a:t>To pass </a:t>
            </a:r>
            <a:r>
              <a:rPr lang="en-US" i="1" smtClean="0"/>
              <a:t>by reference</a:t>
            </a:r>
            <a:r>
              <a:rPr lang="en-US" smtClean="0"/>
              <a:t> in C++, you include an ampersand (&amp;) before the name of the formal parameter in the receiving function’s header</a:t>
            </a:r>
          </a:p>
          <a:p>
            <a:r>
              <a:rPr lang="en-US" smtClean="0"/>
              <a:t>Ampersand (&amp;) is the </a:t>
            </a:r>
            <a:r>
              <a:rPr lang="en-US" b="1" smtClean="0"/>
              <a:t>address-of operator</a:t>
            </a:r>
          </a:p>
          <a:p>
            <a:pPr lvl="1"/>
            <a:r>
              <a:rPr lang="en-US" smtClean="0"/>
              <a:t>Tells the computer to pass the variable’s address rather than a copy of its contents</a:t>
            </a:r>
          </a:p>
          <a:p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Passing Variables by Reference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7422F527-95EA-4D87-96B0-46532FC43569}" type="slidenum">
              <a:rPr lang="en-US" sz="1400">
                <a:solidFill>
                  <a:schemeClr val="tx1"/>
                </a:solidFill>
                <a:latin typeface="Arial" charset="0"/>
              </a:rPr>
              <a:pPr eaLnBrk="1" hangingPunct="1"/>
              <a:t>16</a:t>
            </a:fld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If receiving function appears below </a:t>
            </a:r>
            <a:r>
              <a:rPr lang="en-US" smtClean="0">
                <a:latin typeface="Courier New" charset="0"/>
                <a:cs typeface="Courier New" charset="0"/>
              </a:rPr>
              <a:t>main</a:t>
            </a:r>
            <a:r>
              <a:rPr lang="en-US" smtClean="0"/>
              <a:t>, you must also include the &amp; in the receiving function’s prototype</a:t>
            </a:r>
          </a:p>
          <a:p>
            <a:r>
              <a:rPr lang="en-US" smtClean="0"/>
              <a:t>You enter the &amp; immediately before the name of the formal parameter in the prototype </a:t>
            </a:r>
          </a:p>
          <a:p>
            <a:pPr lvl="1"/>
            <a:r>
              <a:rPr lang="en-US" smtClean="0"/>
              <a:t>If the prototype does not contain the formal parameter’s name, you enter a space followed by &amp; after the formal parameter’s data type</a:t>
            </a:r>
          </a:p>
          <a:p>
            <a:r>
              <a:rPr lang="en-US" smtClean="0"/>
              <a:t>Void functions use variables passed </a:t>
            </a:r>
            <a:r>
              <a:rPr lang="en-US" i="1" smtClean="0"/>
              <a:t>by reference</a:t>
            </a:r>
            <a:r>
              <a:rPr lang="en-US" smtClean="0"/>
              <a:t> to send information back to the calling function, instead of a </a:t>
            </a:r>
            <a:r>
              <a:rPr lang="en-US" smtClean="0">
                <a:latin typeface="Courier New" charset="0"/>
                <a:cs typeface="Courier New" charset="0"/>
              </a:rPr>
              <a:t>return</a:t>
            </a:r>
            <a:r>
              <a:rPr lang="en-US" smtClean="0"/>
              <a:t> value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Passing Variables by Reference (cont’d.)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02EB56D1-6AA3-416A-8F38-65A36EAC3B56}" type="slidenum">
              <a:rPr lang="en-US" sz="1400">
                <a:solidFill>
                  <a:schemeClr val="tx1"/>
                </a:solidFill>
                <a:latin typeface="Arial" charset="0"/>
              </a:rPr>
              <a:pPr eaLnBrk="1" hangingPunct="1"/>
              <a:t>17</a:t>
            </a:fld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34547A4A-73C2-43AF-ACC0-53A11F205603}" type="slidenum">
              <a:rPr lang="en-US" sz="1400">
                <a:solidFill>
                  <a:schemeClr val="tx1"/>
                </a:solidFill>
                <a:latin typeface="Arial" charset="0"/>
              </a:rPr>
              <a:pPr eaLnBrk="1" hangingPunct="1"/>
              <a:t>18</a:t>
            </a:fld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628" name="TextBox 9"/>
          <p:cNvSpPr txBox="1">
            <a:spLocks noChangeArrowheads="1"/>
          </p:cNvSpPr>
          <p:nvPr/>
        </p:nvSpPr>
        <p:spPr bwMode="auto">
          <a:xfrm>
            <a:off x="2263775" y="5956300"/>
            <a:ext cx="4829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Figure 10-13 Modified age message program</a:t>
            </a:r>
          </a:p>
        </p:txBody>
      </p:sp>
      <p:sp>
        <p:nvSpPr>
          <p:cNvPr id="26629" name="Rectangle 9"/>
          <p:cNvSpPr>
            <a:spLocks noChangeArrowheads="1"/>
          </p:cNvSpPr>
          <p:nvPr/>
        </p:nvSpPr>
        <p:spPr bwMode="auto">
          <a:xfrm>
            <a:off x="300038" y="1354138"/>
            <a:ext cx="658812" cy="514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2663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1468438"/>
            <a:ext cx="4975225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Passing Variables by Reference (cont’d.)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functions are either void or value-returning</a:t>
            </a:r>
          </a:p>
          <a:p>
            <a:r>
              <a:rPr lang="en-US" dirty="0" smtClean="0"/>
              <a:t>Value-returning functions return one value</a:t>
            </a:r>
          </a:p>
          <a:p>
            <a:r>
              <a:rPr lang="en-US" dirty="0" smtClean="0"/>
              <a:t>Void functions do not return a value</a:t>
            </a:r>
          </a:p>
          <a:p>
            <a:r>
              <a:rPr lang="en-US" dirty="0" smtClean="0"/>
              <a:t>Function header of a void function begins with the keyword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i="1" dirty="0" smtClean="0">
                <a:latin typeface="Times New Roman" charset="0"/>
                <a:cs typeface="Times New Roman" charset="0"/>
              </a:rPr>
              <a:t> </a:t>
            </a:r>
            <a:r>
              <a:rPr lang="en-US" dirty="0" smtClean="0"/>
              <a:t>instead of a return data type</a:t>
            </a:r>
          </a:p>
          <a:p>
            <a:r>
              <a:rPr lang="en-US" dirty="0" smtClean="0"/>
              <a:t>Function body of a void function does not contain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dirty="0" smtClean="0"/>
              <a:t> statement</a:t>
            </a:r>
          </a:p>
          <a:p>
            <a:r>
              <a:rPr lang="en-US" dirty="0" smtClean="0"/>
              <a:t>You call a void function by including its name and actual arguments in a statement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C368389-D5DB-45EB-8E0A-26F59C33A0F3}" type="slidenum">
              <a:rPr lang="en-US" sz="1400">
                <a:solidFill>
                  <a:schemeClr val="tx1"/>
                </a:solidFill>
                <a:latin typeface="Arial" charset="0"/>
              </a:rPr>
              <a:pPr eaLnBrk="1" hangingPunct="1"/>
              <a:t>19</a:t>
            </a:fld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307388" cy="4572000"/>
          </a:xfrm>
        </p:spPr>
        <p:txBody>
          <a:bodyPr/>
          <a:lstStyle/>
          <a:p>
            <a:r>
              <a:rPr lang="en-US" smtClean="0"/>
              <a:t>Create a void function</a:t>
            </a:r>
          </a:p>
          <a:p>
            <a:r>
              <a:rPr lang="en-US" smtClean="0"/>
              <a:t>Invoke a void function</a:t>
            </a:r>
          </a:p>
          <a:p>
            <a:r>
              <a:rPr lang="en-US" smtClean="0"/>
              <a:t>Pass information </a:t>
            </a:r>
            <a:r>
              <a:rPr lang="en-US" i="1" smtClean="0"/>
              <a:t>by reference </a:t>
            </a:r>
            <a:r>
              <a:rPr lang="en-US" smtClean="0"/>
              <a:t>to a function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AA18681F-A0F3-498C-907C-406F1650ADF4}" type="slidenum">
              <a:rPr lang="en-US" sz="1400">
                <a:solidFill>
                  <a:schemeClr val="tx1"/>
                </a:solidFill>
                <a:latin typeface="Arial" charset="0"/>
              </a:rPr>
              <a:pPr eaLnBrk="1" hangingPunct="1"/>
              <a:t>2</a:t>
            </a:fld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call to a void function appears as a statement by itself rather than as part of another statement</a:t>
            </a:r>
          </a:p>
          <a:p>
            <a:r>
              <a:rPr lang="en-US" smtClean="0"/>
              <a:t>Variables can be passed to functions either </a:t>
            </a:r>
            <a:r>
              <a:rPr lang="en-US" i="1" smtClean="0"/>
              <a:t>by value</a:t>
            </a:r>
            <a:r>
              <a:rPr lang="en-US" smtClean="0"/>
              <a:t> (the default) or </a:t>
            </a:r>
            <a:r>
              <a:rPr lang="en-US" i="1" smtClean="0"/>
              <a:t>by reference</a:t>
            </a:r>
          </a:p>
          <a:p>
            <a:r>
              <a:rPr lang="en-US" smtClean="0"/>
              <a:t>When a variable is passed </a:t>
            </a:r>
            <a:r>
              <a:rPr lang="en-US" i="1" smtClean="0"/>
              <a:t>by value</a:t>
            </a:r>
            <a:r>
              <a:rPr lang="en-US" smtClean="0"/>
              <a:t>, only a copy of the variable’s value is passed	</a:t>
            </a:r>
          </a:p>
          <a:p>
            <a:pPr lvl="1"/>
            <a:r>
              <a:rPr lang="en-US" smtClean="0"/>
              <a:t>Receiving function is not given access to the variable, so it cannot change the variable’s contents</a:t>
            </a:r>
          </a:p>
          <a:p>
            <a:pPr lvl="1"/>
            <a:r>
              <a:rPr lang="en-US" smtClean="0"/>
              <a:t>Computer uses data type and name of formal parameter to store a copy of the value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(cont’d.)</a:t>
            </a:r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4F2AEB07-9B6E-40EB-A26B-14162E21A1A8}" type="slidenum">
              <a:rPr lang="en-US" sz="1400">
                <a:solidFill>
                  <a:schemeClr val="tx1"/>
                </a:solidFill>
                <a:latin typeface="Arial" charset="0"/>
              </a:rPr>
              <a:pPr eaLnBrk="1" hangingPunct="1"/>
              <a:t>20</a:t>
            </a:fld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variable is passed </a:t>
            </a:r>
            <a:r>
              <a:rPr lang="en-US" i="1" dirty="0" smtClean="0"/>
              <a:t>by reference</a:t>
            </a:r>
            <a:r>
              <a:rPr lang="en-US" dirty="0" smtClean="0"/>
              <a:t>, the variable’s address in memory is passed	</a:t>
            </a:r>
          </a:p>
          <a:p>
            <a:pPr lvl="1"/>
            <a:r>
              <a:rPr lang="en-US" dirty="0" smtClean="0"/>
              <a:t>Receiving function can change variable’s contents</a:t>
            </a:r>
          </a:p>
          <a:p>
            <a:pPr lvl="1"/>
            <a:r>
              <a:rPr lang="en-US" dirty="0" smtClean="0"/>
              <a:t>Computer assigns name of formal parameter to memory location – variable then has two names</a:t>
            </a:r>
          </a:p>
          <a:p>
            <a:r>
              <a:rPr lang="en-US" dirty="0" smtClean="0"/>
              <a:t>To pass </a:t>
            </a:r>
            <a:r>
              <a:rPr lang="en-US" i="1" dirty="0" smtClean="0"/>
              <a:t>by reference</a:t>
            </a:r>
            <a:r>
              <a:rPr lang="en-US" dirty="0" smtClean="0"/>
              <a:t> you include the address-of operator (&amp;) before the name of the formal parameter in function header</a:t>
            </a:r>
          </a:p>
          <a:p>
            <a:r>
              <a:rPr lang="en-US" dirty="0" smtClean="0"/>
              <a:t>If function appears below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dirty="0" smtClean="0"/>
              <a:t>, you must also include the &amp; in the function’s prototype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(cont’d.)</a:t>
            </a:r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2429236B-49C5-460B-ABDE-776DE790918C}" type="slidenum">
              <a:rPr lang="en-US" sz="1400">
                <a:solidFill>
                  <a:schemeClr val="tx1"/>
                </a:solidFill>
                <a:latin typeface="Arial" charset="0"/>
              </a:rPr>
              <a:pPr eaLnBrk="1" hangingPunct="1"/>
              <a:t>21</a:t>
            </a:fld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that value-returning functions perform a task and then return a single value</a:t>
            </a:r>
          </a:p>
          <a:p>
            <a:r>
              <a:rPr lang="en-US" b="1" dirty="0" smtClean="0"/>
              <a:t>Void functions</a:t>
            </a:r>
            <a:r>
              <a:rPr lang="en-US" dirty="0" smtClean="0"/>
              <a:t> also perform tasks but do not return a value</a:t>
            </a:r>
          </a:p>
          <a:p>
            <a:r>
              <a:rPr lang="en-US" dirty="0" smtClean="0"/>
              <a:t>A void function may be used to do something like display information on the screen</a:t>
            </a:r>
          </a:p>
          <a:p>
            <a:pPr lvl="1"/>
            <a:r>
              <a:rPr lang="en-US" dirty="0" smtClean="0"/>
              <a:t>Doesn’t need to return a value</a:t>
            </a:r>
          </a:p>
          <a:p>
            <a:endParaRPr lang="en-US" dirty="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Functions</a:t>
            </a: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8C1DB574-198F-40E5-8972-F3F4CA6F2CEA}" type="slidenum">
              <a:rPr lang="en-US" sz="1400">
                <a:solidFill>
                  <a:schemeClr val="tx1"/>
                </a:solidFill>
                <a:latin typeface="Arial" charset="0"/>
              </a:rPr>
              <a:pPr eaLnBrk="1" hangingPunct="1"/>
              <a:t>3</a:t>
            </a:fld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1BCC5E59-CDC1-4AEF-BD55-2B6D9B91E188}" type="slidenum">
              <a:rPr lang="en-US" sz="1400">
                <a:solidFill>
                  <a:schemeClr val="tx1"/>
                </a:solidFill>
                <a:latin typeface="Arial" charset="0"/>
              </a:rPr>
              <a:pPr eaLnBrk="1" hangingPunct="1"/>
              <a:t>4</a:t>
            </a:fld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1374775" y="5924550"/>
            <a:ext cx="619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</a:rPr>
              <a:t>Figure 10-2 How to create a program-defined void function</a:t>
            </a:r>
          </a:p>
        </p:txBody>
      </p:sp>
      <p:pic>
        <p:nvPicPr>
          <p:cNvPr id="922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312863"/>
            <a:ext cx="501491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Program-Defined Void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that header begins with keyword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dirty="0" smtClean="0"/>
              <a:t>, instead of a return data type</a:t>
            </a:r>
          </a:p>
          <a:p>
            <a:pPr lvl="1"/>
            <a:r>
              <a:rPr lang="en-US" dirty="0" smtClean="0"/>
              <a:t>Indicates that the function does not return a value</a:t>
            </a:r>
          </a:p>
          <a:p>
            <a:r>
              <a:rPr lang="en-US" dirty="0" smtClean="0"/>
              <a:t>Function body does not contain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dirty="0" smtClean="0"/>
              <a:t> statement</a:t>
            </a:r>
          </a:p>
          <a:p>
            <a:r>
              <a:rPr lang="en-US" dirty="0" smtClean="0"/>
              <a:t>Call a void function by including its name and actual arguments (if any) in a statement</a:t>
            </a:r>
          </a:p>
          <a:p>
            <a:r>
              <a:rPr lang="en-US" dirty="0" smtClean="0"/>
              <a:t>Call to a void function appears as a self-contained statement, not part of another statement</a:t>
            </a:r>
          </a:p>
          <a:p>
            <a:r>
              <a:rPr lang="en-US" dirty="0" smtClean="0"/>
              <a:t>Execution is same as for value-returning functions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Program-Defined Void Functions (cont’d.)</a:t>
            </a: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0D947A97-2A32-44DA-AAC4-400556FB2E1A}" type="slidenum">
              <a:rPr lang="en-US" sz="1400">
                <a:solidFill>
                  <a:schemeClr val="tx1"/>
                </a:solidFill>
                <a:latin typeface="Arial" charset="0"/>
              </a:rPr>
              <a:pPr eaLnBrk="1" hangingPunct="1"/>
              <a:t>5</a:t>
            </a:fld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7E01B0F5-0A6B-4C31-8B5D-5B8036291F9C}" type="slidenum">
              <a:rPr lang="en-US" sz="1400">
                <a:solidFill>
                  <a:schemeClr val="tx1"/>
                </a:solidFill>
                <a:latin typeface="Arial" charset="0"/>
              </a:rPr>
              <a:pPr eaLnBrk="1" hangingPunct="1"/>
              <a:t>6</a:t>
            </a:fld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1619250" y="5199063"/>
            <a:ext cx="5815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Figure 10-4 IPO chart information and C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++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instructions 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for the ABC Company program</a:t>
            </a:r>
          </a:p>
        </p:txBody>
      </p:sp>
      <p:pic>
        <p:nvPicPr>
          <p:cNvPr id="1126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1365250"/>
            <a:ext cx="66421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Program-Defined Void Functions (cont’d.)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5B72B0DB-7339-4CCC-95EA-AB0C6FBB8953}" type="slidenum">
              <a:rPr lang="en-US" sz="1400">
                <a:solidFill>
                  <a:schemeClr val="tx1"/>
                </a:solidFill>
                <a:latin typeface="Arial" charset="0"/>
              </a:rPr>
              <a:pPr eaLnBrk="1" hangingPunct="1"/>
              <a:t>7</a:t>
            </a:fld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1685925" y="5697538"/>
            <a:ext cx="5813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Figure 10-4 IPO chart information and C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++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instructions 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for the ABC Company program (cont’d.)</a:t>
            </a:r>
          </a:p>
        </p:txBody>
      </p:sp>
      <p:pic>
        <p:nvPicPr>
          <p:cNvPr id="12293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1416050"/>
            <a:ext cx="6591300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Program-Defined Void Functions (cont’d.)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5F242F5-2F8C-4720-AE1B-ABFFD7E82149}" type="slidenum">
              <a:rPr lang="en-US" sz="1400">
                <a:solidFill>
                  <a:schemeClr val="tx1"/>
                </a:solidFill>
                <a:latin typeface="Arial" charset="0"/>
              </a:rPr>
              <a:pPr eaLnBrk="1" hangingPunct="1"/>
              <a:t>8</a:t>
            </a:fld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1728788" y="5356225"/>
            <a:ext cx="5813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Figure 10-4 IPO chart information and C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++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instructions 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for the ABC Company program (cont’d.)</a:t>
            </a:r>
          </a:p>
        </p:txBody>
      </p:sp>
      <p:pic>
        <p:nvPicPr>
          <p:cNvPr id="13317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1685925"/>
            <a:ext cx="60579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4540250"/>
            <a:ext cx="6553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Program-Defined Void Functions (cont’d.)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  <a:latin typeface="Arial" charset="0"/>
              </a:rPr>
              <a:t>An Introduction to Programming with C++, Seventh Edition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5B1E8DE1-C2B6-4327-BFE5-94B1F5FD3898}" type="slidenum">
              <a:rPr lang="en-US" sz="1400">
                <a:solidFill>
                  <a:schemeClr val="tx1"/>
                </a:solidFill>
                <a:latin typeface="Arial" charset="0"/>
              </a:rPr>
              <a:pPr eaLnBrk="1" hangingPunct="1"/>
              <a:t>9</a:t>
            </a:fld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1801813" y="5346700"/>
            <a:ext cx="5813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Figure 10-4 IPO chart information and C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++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instructions 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</a:rPr>
              <a:t>for the ABC Company program (cont’d.)</a:t>
            </a:r>
          </a:p>
        </p:txBody>
      </p:sp>
      <p:pic>
        <p:nvPicPr>
          <p:cNvPr id="1434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1506538"/>
            <a:ext cx="66675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Program-Defined Void Functions (cont’d.)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gular Page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Regular Page</Template>
  <TotalTime>0</TotalTime>
  <Words>967</Words>
  <Application>Microsoft Office PowerPoint</Application>
  <PresentationFormat>On-screen Show (4:3)</PresentationFormat>
  <Paragraphs>142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Calibri</vt:lpstr>
      <vt:lpstr>Courier New</vt:lpstr>
      <vt:lpstr>Times New Roman</vt:lpstr>
      <vt:lpstr>Trebuchet MS</vt:lpstr>
      <vt:lpstr>Regular Page</vt:lpstr>
      <vt:lpstr>PowerPoint Presentation</vt:lpstr>
      <vt:lpstr>Objectives</vt:lpstr>
      <vt:lpstr>Functions</vt:lpstr>
      <vt:lpstr>Creating Program-Defined Void Functions</vt:lpstr>
      <vt:lpstr>Creating Program-Defined Void Functions (cont’d.)</vt:lpstr>
      <vt:lpstr>Creating Program-Defined Void Functions (cont’d.)</vt:lpstr>
      <vt:lpstr>Creating Program-Defined Void Functions (cont’d.)</vt:lpstr>
      <vt:lpstr>Creating Program-Defined Void Functions (cont’d.)</vt:lpstr>
      <vt:lpstr>Creating Program-Defined Void Functions (cont’d.)</vt:lpstr>
      <vt:lpstr>Creating Program-Defined Void Functions (cont’d.)</vt:lpstr>
      <vt:lpstr>Creating Program-Defined Void Functions (cont’d.)</vt:lpstr>
      <vt:lpstr>Creating Program-Defined Void Functions (cont’d.)</vt:lpstr>
      <vt:lpstr>Creating Program-Defined Void Functions (cont’d.)</vt:lpstr>
      <vt:lpstr>Passing Variables to a Function</vt:lpstr>
      <vt:lpstr>Reviewing Passing Variables by Value</vt:lpstr>
      <vt:lpstr>Passing Variables by Reference</vt:lpstr>
      <vt:lpstr>Passing Variables by Reference (cont’d.)</vt:lpstr>
      <vt:lpstr>Passing Variables by Reference (cont’d.)</vt:lpstr>
      <vt:lpstr>Summary</vt:lpstr>
      <vt:lpstr>Summary (cont’d.)</vt:lpstr>
      <vt:lpstr>Summary (cont’d.)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2012-08-08T18:01:12Z</dcterms:created>
  <dcterms:modified xsi:type="dcterms:W3CDTF">2014-10-01T13:17:25Z</dcterms:modified>
</cp:coreProperties>
</file>