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36" r:id="rId3"/>
    <p:sldId id="514" r:id="rId4"/>
    <p:sldId id="518" r:id="rId5"/>
    <p:sldId id="519" r:id="rId6"/>
    <p:sldId id="520" r:id="rId7"/>
    <p:sldId id="521" r:id="rId8"/>
    <p:sldId id="522" r:id="rId9"/>
    <p:sldId id="523" r:id="rId10"/>
    <p:sldId id="532" r:id="rId11"/>
    <p:sldId id="533" r:id="rId12"/>
    <p:sldId id="534" r:id="rId13"/>
    <p:sldId id="524" r:id="rId14"/>
    <p:sldId id="525" r:id="rId15"/>
    <p:sldId id="526" r:id="rId16"/>
    <p:sldId id="527" r:id="rId17"/>
    <p:sldId id="528" r:id="rId18"/>
    <p:sldId id="531" r:id="rId19"/>
    <p:sldId id="529" r:id="rId20"/>
    <p:sldId id="538" r:id="rId21"/>
    <p:sldId id="537" r:id="rId22"/>
    <p:sldId id="53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67" autoAdjust="0"/>
    <p:restoredTop sz="99784" autoAdjust="0"/>
  </p:normalViewPr>
  <p:slideViewPr>
    <p:cSldViewPr snapToGrid="0" snapToObjects="1">
      <p:cViewPr>
        <p:scale>
          <a:sx n="100" d="100"/>
          <a:sy n="100" d="100"/>
        </p:scale>
        <p:origin x="-69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0F725-914E-674B-B0FD-34AE509DEBD9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1E50B-DF40-8A45-9A08-39F64643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246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5CDFC-B4A2-A749-BB43-8734D22ABB61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2F4E8-6F28-C146-B626-A34143424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45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C24-3492-924F-9433-CF96E265F603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5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A10-BF34-E549-A4E5-DCCF6C62880F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0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C4B1-6506-134C-B883-AFC752F08A31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7D1D-BA5E-AD4B-BD99-8366B4C8B5A2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015D-92DE-6D47-B1A1-92D7D69A80C3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3CDC-9406-8E4F-996C-193D5B29FED1}" type="datetime1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5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5859-6F90-684D-B950-CFB61A0AB2EC}" type="datetime1">
              <a:rPr lang="en-US" smtClean="0"/>
              <a:t>2/25/15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F954-CDEE-2649-A0D8-A939CBF7DDCE}" type="datetime1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3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6B65-E80E-854F-AD67-340C20873AC1}" type="datetime1">
              <a:rPr lang="en-US" smtClean="0"/>
              <a:t>2/25/15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7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8076-2AD6-294B-A1E7-E410B890FA10}" type="datetime1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A3A4-68B5-764C-9C7F-5C7689B91DDF}" type="datetime1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1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E8F5-0C97-794E-AD67-B87F665C65F5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2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688" y="1854980"/>
            <a:ext cx="8354500" cy="1745469"/>
          </a:xfrm>
        </p:spPr>
        <p:txBody>
          <a:bodyPr>
            <a:normAutofit/>
          </a:bodyPr>
          <a:lstStyle/>
          <a:p>
            <a:r>
              <a:rPr lang="en-US" dirty="0" smtClean="0"/>
              <a:t>CS450 – Introduction to Networking</a:t>
            </a:r>
            <a:br>
              <a:rPr lang="en-US" dirty="0" smtClean="0"/>
            </a:br>
            <a:r>
              <a:rPr lang="en-US" sz="4000" dirty="0" smtClean="0"/>
              <a:t>Lecture 19 – Congestion Control (2)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Phu Phung </a:t>
            </a:r>
          </a:p>
          <a:p>
            <a:r>
              <a:rPr lang="en-US" dirty="0" smtClean="0"/>
              <a:t>Feb 25,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36" y="174579"/>
            <a:ext cx="4715071" cy="141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6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  <a:solidFill>
            <a:srgbClr val="00800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How many congestion avoidance intervals in this graph?</a:t>
            </a:r>
            <a:endParaRPr lang="en-US" sz="3600" dirty="0">
              <a:latin typeface="+mn-lt"/>
            </a:endParaRPr>
          </a:p>
        </p:txBody>
      </p:sp>
      <p:sp>
        <p:nvSpPr>
          <p:cNvPr id="28262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950200" cy="4648200"/>
          </a:xfrm>
        </p:spPr>
        <p:txBody>
          <a:bodyPr>
            <a:normAutofit fontScale="92500" lnSpcReduction="10000"/>
          </a:bodyPr>
          <a:lstStyle/>
          <a:p>
            <a:pPr marL="514350" indent="-457200">
              <a:buFont typeface="Comic Sans MS" charset="0"/>
              <a:buAutoNum type="alphaUcPeriod"/>
            </a:pPr>
            <a:r>
              <a:rPr lang="en-US" dirty="0" smtClean="0"/>
              <a:t>0</a:t>
            </a:r>
          </a:p>
          <a:p>
            <a:pPr marL="514350" indent="-457200">
              <a:buFont typeface="Comic Sans MS" charset="0"/>
              <a:buAutoNum type="alphaUcPeriod"/>
            </a:pPr>
            <a:endParaRPr lang="en-US" dirty="0"/>
          </a:p>
          <a:p>
            <a:pPr marL="514350" indent="-457200">
              <a:buFont typeface="Comic Sans MS" charset="0"/>
              <a:buAutoNum type="alphaUcPeriod"/>
            </a:pPr>
            <a:r>
              <a:rPr lang="en-US" dirty="0" smtClean="0"/>
              <a:t>1</a:t>
            </a:r>
          </a:p>
          <a:p>
            <a:pPr marL="514350" indent="-457200">
              <a:buFont typeface="Comic Sans MS" charset="0"/>
              <a:buAutoNum type="alphaUcPeriod"/>
            </a:pPr>
            <a:endParaRPr lang="en-US" dirty="0"/>
          </a:p>
          <a:p>
            <a:pPr marL="514350" indent="-457200">
              <a:buFont typeface="Comic Sans MS" charset="0"/>
              <a:buAutoNum type="alphaUcPeriod"/>
            </a:pPr>
            <a:r>
              <a:rPr lang="en-US" dirty="0" smtClean="0"/>
              <a:t>2</a:t>
            </a:r>
          </a:p>
          <a:p>
            <a:pPr marL="514350" indent="-457200">
              <a:buFont typeface="Comic Sans MS" charset="0"/>
              <a:buAutoNum type="alphaUcPeriod"/>
            </a:pPr>
            <a:endParaRPr lang="en-US" dirty="0"/>
          </a:p>
          <a:p>
            <a:pPr marL="514350" indent="-457200">
              <a:buFont typeface="Comic Sans MS" charset="0"/>
              <a:buAutoNum type="alphaUcPeriod"/>
            </a:pPr>
            <a:r>
              <a:rPr lang="en-US" dirty="0" smtClean="0"/>
              <a:t>3</a:t>
            </a:r>
          </a:p>
          <a:p>
            <a:pPr marL="514350" indent="-457200">
              <a:buFont typeface="Comic Sans MS" charset="0"/>
              <a:buAutoNum type="alphaUcPeriod"/>
            </a:pPr>
            <a:endParaRPr lang="en-US" dirty="0"/>
          </a:p>
          <a:p>
            <a:pPr marL="514350" indent="-457200">
              <a:buFont typeface="Comic Sans MS" charset="0"/>
              <a:buAutoNum type="alphaUcPeriod"/>
            </a:pPr>
            <a:r>
              <a:rPr lang="en-US" dirty="0" smtClean="0"/>
              <a:t>4</a:t>
            </a:r>
            <a:endParaRPr lang="en-US" dirty="0"/>
          </a:p>
          <a:p>
            <a:pPr marL="514350" indent="-457200">
              <a:buFont typeface="Comic Sans MS" charset="0"/>
              <a:buAutoNum type="alphaUcPeriod"/>
            </a:pPr>
            <a:endParaRPr lang="en-US" dirty="0"/>
          </a:p>
        </p:txBody>
      </p:sp>
      <p:pic>
        <p:nvPicPr>
          <p:cNvPr id="4" name="Picture 9" descr="photo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03575" y="1716902"/>
            <a:ext cx="5915025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76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  <a:solidFill>
            <a:srgbClr val="00800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How many slow start intervals in this graph?</a:t>
            </a:r>
            <a:endParaRPr lang="en-US" sz="3600" dirty="0">
              <a:latin typeface="+mn-lt"/>
            </a:endParaRPr>
          </a:p>
        </p:txBody>
      </p:sp>
      <p:sp>
        <p:nvSpPr>
          <p:cNvPr id="28262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950200" cy="4648200"/>
          </a:xfrm>
        </p:spPr>
        <p:txBody>
          <a:bodyPr>
            <a:normAutofit fontScale="92500" lnSpcReduction="10000"/>
          </a:bodyPr>
          <a:lstStyle/>
          <a:p>
            <a:pPr marL="514350" indent="-457200">
              <a:buFont typeface="Comic Sans MS" charset="0"/>
              <a:buAutoNum type="alphaUcPeriod"/>
            </a:pPr>
            <a:r>
              <a:rPr lang="en-US" dirty="0" smtClean="0"/>
              <a:t>0</a:t>
            </a:r>
          </a:p>
          <a:p>
            <a:pPr marL="514350" indent="-457200">
              <a:buFont typeface="Comic Sans MS" charset="0"/>
              <a:buAutoNum type="alphaUcPeriod"/>
            </a:pPr>
            <a:endParaRPr lang="en-US" dirty="0"/>
          </a:p>
          <a:p>
            <a:pPr marL="514350" indent="-457200">
              <a:buFont typeface="Comic Sans MS" charset="0"/>
              <a:buAutoNum type="alphaUcPeriod"/>
            </a:pPr>
            <a:r>
              <a:rPr lang="en-US" dirty="0" smtClean="0"/>
              <a:t>1</a:t>
            </a:r>
          </a:p>
          <a:p>
            <a:pPr marL="514350" indent="-457200">
              <a:buFont typeface="Comic Sans MS" charset="0"/>
              <a:buAutoNum type="alphaUcPeriod"/>
            </a:pPr>
            <a:endParaRPr lang="en-US" dirty="0"/>
          </a:p>
          <a:p>
            <a:pPr marL="514350" indent="-457200">
              <a:buFont typeface="Comic Sans MS" charset="0"/>
              <a:buAutoNum type="alphaUcPeriod"/>
            </a:pPr>
            <a:r>
              <a:rPr lang="en-US" dirty="0" smtClean="0"/>
              <a:t>2</a:t>
            </a:r>
          </a:p>
          <a:p>
            <a:pPr marL="514350" indent="-457200">
              <a:buFont typeface="Comic Sans MS" charset="0"/>
              <a:buAutoNum type="alphaUcPeriod"/>
            </a:pPr>
            <a:endParaRPr lang="en-US" dirty="0"/>
          </a:p>
          <a:p>
            <a:pPr marL="514350" indent="-457200">
              <a:buFont typeface="Comic Sans MS" charset="0"/>
              <a:buAutoNum type="alphaUcPeriod"/>
            </a:pPr>
            <a:r>
              <a:rPr lang="en-US" dirty="0" smtClean="0"/>
              <a:t>3</a:t>
            </a:r>
          </a:p>
          <a:p>
            <a:pPr marL="514350" indent="-457200">
              <a:buFont typeface="Comic Sans MS" charset="0"/>
              <a:buAutoNum type="alphaUcPeriod"/>
            </a:pPr>
            <a:endParaRPr lang="en-US" dirty="0"/>
          </a:p>
          <a:p>
            <a:pPr marL="514350" indent="-457200">
              <a:buFont typeface="Comic Sans MS" charset="0"/>
              <a:buAutoNum type="alphaUcPeriod"/>
            </a:pPr>
            <a:r>
              <a:rPr lang="en-US" smtClean="0"/>
              <a:t>4</a:t>
            </a:r>
            <a:endParaRPr lang="en-US" dirty="0"/>
          </a:p>
          <a:p>
            <a:pPr marL="514350" indent="-457200">
              <a:buFont typeface="Comic Sans MS" charset="0"/>
              <a:buAutoNum type="alphaUcPeriod"/>
            </a:pPr>
            <a:endParaRPr lang="en-US" dirty="0"/>
          </a:p>
        </p:txBody>
      </p:sp>
      <p:pic>
        <p:nvPicPr>
          <p:cNvPr id="4" name="Picture 9" descr="photo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03575" y="1716902"/>
            <a:ext cx="5915025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85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  <a:solidFill>
            <a:srgbClr val="00800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When does slow start state change to congestion avoidance state ?</a:t>
            </a:r>
            <a:endParaRPr lang="en-US" sz="3600" dirty="0">
              <a:latin typeface="+mn-lt"/>
            </a:endParaRPr>
          </a:p>
        </p:txBody>
      </p:sp>
      <p:sp>
        <p:nvSpPr>
          <p:cNvPr id="28262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950200" cy="4648200"/>
          </a:xfrm>
        </p:spPr>
        <p:txBody>
          <a:bodyPr>
            <a:normAutofit fontScale="92500" lnSpcReduction="10000"/>
          </a:bodyPr>
          <a:lstStyle/>
          <a:p>
            <a:pPr marL="514350" indent="-457200">
              <a:buFont typeface="Comic Sans MS" charset="0"/>
              <a:buAutoNum type="alphaUcPeriod"/>
            </a:pPr>
            <a:r>
              <a:rPr lang="en-US" dirty="0" err="1" smtClean="0"/>
              <a:t>cwnd</a:t>
            </a:r>
            <a:r>
              <a:rPr lang="en-US" dirty="0" smtClean="0"/>
              <a:t> &gt;= </a:t>
            </a:r>
            <a:r>
              <a:rPr lang="en-US" dirty="0" err="1" smtClean="0"/>
              <a:t>ssthresh</a:t>
            </a:r>
            <a:endParaRPr lang="en-US" dirty="0" smtClean="0"/>
          </a:p>
          <a:p>
            <a:pPr marL="514350" indent="-457200">
              <a:buFont typeface="Comic Sans MS" charset="0"/>
              <a:buAutoNum type="alphaUcPeriod"/>
            </a:pPr>
            <a:endParaRPr lang="en-US" dirty="0"/>
          </a:p>
          <a:p>
            <a:pPr marL="514350" indent="-457200">
              <a:buFont typeface="Comic Sans MS" charset="0"/>
              <a:buAutoNum type="alphaUcPeriod"/>
            </a:pPr>
            <a:r>
              <a:rPr lang="en-US" dirty="0"/>
              <a:t>Timer in </a:t>
            </a:r>
            <a:r>
              <a:rPr lang="en-US" dirty="0" smtClean="0"/>
              <a:t>slow </a:t>
            </a:r>
            <a:r>
              <a:rPr lang="en-US" dirty="0"/>
              <a:t>start state is </a:t>
            </a:r>
            <a:r>
              <a:rPr lang="en-US" dirty="0" smtClean="0"/>
              <a:t>up</a:t>
            </a:r>
          </a:p>
          <a:p>
            <a:pPr marL="514350" indent="-457200">
              <a:buFont typeface="Comic Sans MS" charset="0"/>
              <a:buAutoNum type="alphaUcPeriod"/>
            </a:pPr>
            <a:endParaRPr lang="en-US" dirty="0" smtClean="0"/>
          </a:p>
          <a:p>
            <a:pPr marL="514350" indent="-457200">
              <a:buFont typeface="Comic Sans MS" charset="0"/>
              <a:buAutoNum type="alphaUcPeriod"/>
            </a:pPr>
            <a:r>
              <a:rPr lang="en-US" dirty="0" smtClean="0"/>
              <a:t>Timer in congestion avoidance state is up </a:t>
            </a:r>
          </a:p>
          <a:p>
            <a:pPr marL="514350" indent="-457200">
              <a:buFont typeface="Comic Sans MS" charset="0"/>
              <a:buAutoNum type="alphaUcPeriod"/>
            </a:pPr>
            <a:endParaRPr lang="en-US" dirty="0"/>
          </a:p>
          <a:p>
            <a:pPr marL="514350" indent="-457200">
              <a:buFont typeface="Comic Sans MS" charset="0"/>
              <a:buAutoNum type="alphaUcPeriod"/>
            </a:pPr>
            <a:r>
              <a:rPr lang="en-US" dirty="0" smtClean="0"/>
              <a:t>B or C</a:t>
            </a:r>
          </a:p>
          <a:p>
            <a:pPr marL="514350" indent="-457200">
              <a:buFont typeface="Comic Sans MS" charset="0"/>
              <a:buAutoNum type="alphaUcPeriod"/>
            </a:pPr>
            <a:endParaRPr lang="en-US" dirty="0"/>
          </a:p>
          <a:p>
            <a:pPr marL="514350" indent="-457200">
              <a:buFont typeface="Comic Sans MS" charset="0"/>
              <a:buAutoNum type="alphaUcPeriod"/>
            </a:pPr>
            <a:r>
              <a:rPr lang="en-US" dirty="0" smtClean="0"/>
              <a:t>A or B or C</a:t>
            </a:r>
          </a:p>
        </p:txBody>
      </p:sp>
    </p:spTree>
    <p:extLst>
      <p:ext uri="{BB962C8B-B14F-4D97-AF65-F5344CB8AC3E}">
        <p14:creationId xmlns:p14="http://schemas.microsoft.com/office/powerpoint/2010/main" val="278240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239713"/>
            <a:ext cx="7772400" cy="928687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TCP throughput</a:t>
            </a:r>
          </a:p>
        </p:txBody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362075"/>
            <a:ext cx="8269288" cy="46482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Gill Sans MT" charset="0"/>
                <a:cs typeface="+mn-cs"/>
              </a:rPr>
              <a:t>avg. TCP thruput as function of window size, RTT?</a:t>
            </a:r>
          </a:p>
          <a:p>
            <a:pPr lvl="1">
              <a:defRPr/>
            </a:pPr>
            <a:r>
              <a:rPr lang="en-US" sz="2400">
                <a:latin typeface="Gill Sans MT" charset="0"/>
              </a:rPr>
              <a:t>ignore slow start, assume always data to send</a:t>
            </a:r>
          </a:p>
          <a:p>
            <a:pPr>
              <a:defRPr/>
            </a:pPr>
            <a:r>
              <a:rPr lang="en-US" sz="2800">
                <a:latin typeface="Gill Sans MT" charset="0"/>
                <a:cs typeface="+mn-cs"/>
              </a:rPr>
              <a:t>W: window size </a:t>
            </a:r>
            <a:r>
              <a:rPr lang="en-US" sz="1600">
                <a:latin typeface="Gill Sans MT" charset="0"/>
                <a:cs typeface="+mn-cs"/>
              </a:rPr>
              <a:t>(measured in bytes)</a:t>
            </a:r>
            <a:r>
              <a:rPr lang="en-US" sz="2800">
                <a:latin typeface="Gill Sans MT" charset="0"/>
                <a:cs typeface="+mn-cs"/>
              </a:rPr>
              <a:t> where loss occurs</a:t>
            </a:r>
          </a:p>
          <a:p>
            <a:pPr lvl="1">
              <a:defRPr/>
            </a:pPr>
            <a:r>
              <a:rPr lang="en-US" sz="2400">
                <a:latin typeface="Gill Sans MT" charset="0"/>
              </a:rPr>
              <a:t>avg. window size (# in-flight bytes) is ¾ W</a:t>
            </a:r>
          </a:p>
          <a:p>
            <a:pPr lvl="1">
              <a:defRPr/>
            </a:pPr>
            <a:r>
              <a:rPr lang="en-US" sz="2400">
                <a:latin typeface="Gill Sans MT" charset="0"/>
              </a:rPr>
              <a:t>avg. thruput is 3/4W per RTT</a:t>
            </a:r>
          </a:p>
        </p:txBody>
      </p:sp>
      <p:grpSp>
        <p:nvGrpSpPr>
          <p:cNvPr id="124934" name="Group 35"/>
          <p:cNvGrpSpPr>
            <a:grpSpLocks/>
          </p:cNvGrpSpPr>
          <p:nvPr/>
        </p:nvGrpSpPr>
        <p:grpSpPr bwMode="auto">
          <a:xfrm>
            <a:off x="1830388" y="4300538"/>
            <a:ext cx="4873625" cy="1998662"/>
            <a:chOff x="279" y="2432"/>
            <a:chExt cx="3070" cy="1259"/>
          </a:xfrm>
        </p:grpSpPr>
        <p:sp>
          <p:nvSpPr>
            <p:cNvPr id="124945" name="Freeform 26"/>
            <p:cNvSpPr>
              <a:spLocks/>
            </p:cNvSpPr>
            <p:nvPr/>
          </p:nvSpPr>
          <p:spPr bwMode="auto">
            <a:xfrm>
              <a:off x="678" y="2556"/>
              <a:ext cx="2481" cy="579"/>
            </a:xfrm>
            <a:custGeom>
              <a:avLst/>
              <a:gdLst>
                <a:gd name="T0" fmla="*/ 0 w 2481"/>
                <a:gd name="T1" fmla="*/ 573 h 579"/>
                <a:gd name="T2" fmla="*/ 414 w 2481"/>
                <a:gd name="T3" fmla="*/ 18 h 579"/>
                <a:gd name="T4" fmla="*/ 414 w 2481"/>
                <a:gd name="T5" fmla="*/ 579 h 579"/>
                <a:gd name="T6" fmla="*/ 819 w 2481"/>
                <a:gd name="T7" fmla="*/ 18 h 579"/>
                <a:gd name="T8" fmla="*/ 825 w 2481"/>
                <a:gd name="T9" fmla="*/ 579 h 579"/>
                <a:gd name="T10" fmla="*/ 1245 w 2481"/>
                <a:gd name="T11" fmla="*/ 15 h 579"/>
                <a:gd name="T12" fmla="*/ 1245 w 2481"/>
                <a:gd name="T13" fmla="*/ 576 h 579"/>
                <a:gd name="T14" fmla="*/ 1647 w 2481"/>
                <a:gd name="T15" fmla="*/ 6 h 579"/>
                <a:gd name="T16" fmla="*/ 1647 w 2481"/>
                <a:gd name="T17" fmla="*/ 570 h 579"/>
                <a:gd name="T18" fmla="*/ 2064 w 2481"/>
                <a:gd name="T19" fmla="*/ 6 h 579"/>
                <a:gd name="T20" fmla="*/ 2064 w 2481"/>
                <a:gd name="T21" fmla="*/ 564 h 579"/>
                <a:gd name="T22" fmla="*/ 2481 w 2481"/>
                <a:gd name="T23" fmla="*/ 0 h 5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81" h="579">
                  <a:moveTo>
                    <a:pt x="0" y="573"/>
                  </a:moveTo>
                  <a:lnTo>
                    <a:pt x="414" y="18"/>
                  </a:lnTo>
                  <a:lnTo>
                    <a:pt x="414" y="579"/>
                  </a:lnTo>
                  <a:lnTo>
                    <a:pt x="819" y="18"/>
                  </a:lnTo>
                  <a:lnTo>
                    <a:pt x="825" y="579"/>
                  </a:lnTo>
                  <a:lnTo>
                    <a:pt x="1245" y="15"/>
                  </a:lnTo>
                  <a:lnTo>
                    <a:pt x="1245" y="576"/>
                  </a:lnTo>
                  <a:lnTo>
                    <a:pt x="1647" y="6"/>
                  </a:lnTo>
                  <a:lnTo>
                    <a:pt x="1647" y="570"/>
                  </a:lnTo>
                  <a:lnTo>
                    <a:pt x="2064" y="6"/>
                  </a:lnTo>
                  <a:lnTo>
                    <a:pt x="2064" y="564"/>
                  </a:lnTo>
                  <a:lnTo>
                    <a:pt x="2481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539" name="Line 28"/>
            <p:cNvSpPr>
              <a:spLocks noChangeShapeType="1"/>
            </p:cNvSpPr>
            <p:nvPr/>
          </p:nvSpPr>
          <p:spPr bwMode="auto">
            <a:xfrm>
              <a:off x="675" y="3685"/>
              <a:ext cx="26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40" name="Line 29"/>
            <p:cNvSpPr>
              <a:spLocks noChangeShapeType="1"/>
            </p:cNvSpPr>
            <p:nvPr/>
          </p:nvSpPr>
          <p:spPr bwMode="auto">
            <a:xfrm>
              <a:off x="682" y="2432"/>
              <a:ext cx="0" cy="1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41" name="Line 31"/>
            <p:cNvSpPr>
              <a:spLocks noChangeShapeType="1"/>
            </p:cNvSpPr>
            <p:nvPr/>
          </p:nvSpPr>
          <p:spPr bwMode="auto">
            <a:xfrm>
              <a:off x="606" y="2571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42" name="Line 32"/>
            <p:cNvSpPr>
              <a:spLocks noChangeShapeType="1"/>
            </p:cNvSpPr>
            <p:nvPr/>
          </p:nvSpPr>
          <p:spPr bwMode="auto">
            <a:xfrm>
              <a:off x="606" y="3117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43" name="Text Box 33"/>
            <p:cNvSpPr txBox="1">
              <a:spLocks noChangeArrowheads="1"/>
            </p:cNvSpPr>
            <p:nvPr/>
          </p:nvSpPr>
          <p:spPr bwMode="auto">
            <a:xfrm>
              <a:off x="380" y="2453"/>
              <a:ext cx="2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W</a:t>
              </a:r>
            </a:p>
          </p:txBody>
        </p:sp>
        <p:sp>
          <p:nvSpPr>
            <p:cNvPr id="107544" name="Text Box 34"/>
            <p:cNvSpPr txBox="1">
              <a:spLocks noChangeArrowheads="1"/>
            </p:cNvSpPr>
            <p:nvPr/>
          </p:nvSpPr>
          <p:spPr bwMode="auto">
            <a:xfrm>
              <a:off x="279" y="3008"/>
              <a:ext cx="3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W/2</a:t>
              </a:r>
            </a:p>
          </p:txBody>
        </p:sp>
      </p:grpSp>
      <p:grpSp>
        <p:nvGrpSpPr>
          <p:cNvPr id="124935" name="Group 45"/>
          <p:cNvGrpSpPr>
            <a:grpSpLocks/>
          </p:cNvGrpSpPr>
          <p:nvPr/>
        </p:nvGrpSpPr>
        <p:grpSpPr bwMode="auto">
          <a:xfrm>
            <a:off x="2733675" y="3440113"/>
            <a:ext cx="3795713" cy="620712"/>
            <a:chOff x="1722" y="2139"/>
            <a:chExt cx="2391" cy="391"/>
          </a:xfrm>
        </p:grpSpPr>
        <p:sp>
          <p:nvSpPr>
            <p:cNvPr id="107529" name="Text Box 36"/>
            <p:cNvSpPr txBox="1">
              <a:spLocks noChangeArrowheads="1"/>
            </p:cNvSpPr>
            <p:nvPr/>
          </p:nvSpPr>
          <p:spPr bwMode="auto">
            <a:xfrm>
              <a:off x="1722" y="2219"/>
              <a:ext cx="13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>
                  <a:cs typeface="+mn-cs"/>
                </a:rPr>
                <a:t>avg TCP thruput = </a:t>
              </a:r>
            </a:p>
          </p:txBody>
        </p:sp>
        <p:grpSp>
          <p:nvGrpSpPr>
            <p:cNvPr id="124937" name="Group 44"/>
            <p:cNvGrpSpPr>
              <a:grpSpLocks/>
            </p:cNvGrpSpPr>
            <p:nvPr/>
          </p:nvGrpSpPr>
          <p:grpSpPr bwMode="auto">
            <a:xfrm>
              <a:off x="2986" y="2139"/>
              <a:ext cx="1127" cy="391"/>
              <a:chOff x="3498" y="2153"/>
              <a:chExt cx="1127" cy="391"/>
            </a:xfrm>
          </p:grpSpPr>
          <p:sp>
            <p:nvSpPr>
              <p:cNvPr id="107531" name="Text Box 37"/>
              <p:cNvSpPr txBox="1">
                <a:spLocks noChangeArrowheads="1"/>
              </p:cNvSpPr>
              <p:nvPr/>
            </p:nvSpPr>
            <p:spPr bwMode="auto">
              <a:xfrm>
                <a:off x="3501" y="215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>
                    <a:cs typeface="+mn-cs"/>
                  </a:rPr>
                  <a:t>3</a:t>
                </a:r>
              </a:p>
            </p:txBody>
          </p:sp>
          <p:sp>
            <p:nvSpPr>
              <p:cNvPr id="107532" name="Text Box 38"/>
              <p:cNvSpPr txBox="1">
                <a:spLocks noChangeArrowheads="1"/>
              </p:cNvSpPr>
              <p:nvPr/>
            </p:nvSpPr>
            <p:spPr bwMode="auto">
              <a:xfrm>
                <a:off x="3498" y="231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>
                    <a:cs typeface="+mn-cs"/>
                  </a:rPr>
                  <a:t>4</a:t>
                </a:r>
              </a:p>
            </p:txBody>
          </p:sp>
          <p:sp>
            <p:nvSpPr>
              <p:cNvPr id="107533" name="Line 39"/>
              <p:cNvSpPr>
                <a:spLocks noChangeShapeType="1"/>
              </p:cNvSpPr>
              <p:nvPr/>
            </p:nvSpPr>
            <p:spPr bwMode="auto">
              <a:xfrm>
                <a:off x="3550" y="2352"/>
                <a:ext cx="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534" name="Text Box 40"/>
              <p:cNvSpPr txBox="1">
                <a:spLocks noChangeArrowheads="1"/>
              </p:cNvSpPr>
              <p:nvPr/>
            </p:nvSpPr>
            <p:spPr bwMode="auto">
              <a:xfrm>
                <a:off x="3702" y="2157"/>
                <a:ext cx="2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>
                    <a:cs typeface="+mn-cs"/>
                  </a:rPr>
                  <a:t>W</a:t>
                </a:r>
              </a:p>
            </p:txBody>
          </p:sp>
          <p:sp>
            <p:nvSpPr>
              <p:cNvPr id="107535" name="Text Box 41"/>
              <p:cNvSpPr txBox="1">
                <a:spLocks noChangeArrowheads="1"/>
              </p:cNvSpPr>
              <p:nvPr/>
            </p:nvSpPr>
            <p:spPr bwMode="auto">
              <a:xfrm>
                <a:off x="3658" y="2309"/>
                <a:ext cx="37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>
                    <a:cs typeface="+mn-cs"/>
                  </a:rPr>
                  <a:t>RTT</a:t>
                </a:r>
              </a:p>
            </p:txBody>
          </p:sp>
          <p:sp>
            <p:nvSpPr>
              <p:cNvPr id="107536" name="Line 42"/>
              <p:cNvSpPr>
                <a:spLocks noChangeShapeType="1"/>
              </p:cNvSpPr>
              <p:nvPr/>
            </p:nvSpPr>
            <p:spPr bwMode="auto">
              <a:xfrm>
                <a:off x="3726" y="2352"/>
                <a:ext cx="2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537" name="Text Box 43"/>
              <p:cNvSpPr txBox="1">
                <a:spLocks noChangeArrowheads="1"/>
              </p:cNvSpPr>
              <p:nvPr/>
            </p:nvSpPr>
            <p:spPr bwMode="auto">
              <a:xfrm>
                <a:off x="3975" y="2243"/>
                <a:ext cx="65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cs typeface="+mn-cs"/>
                  </a:rPr>
                  <a:t>bytes/sec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791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TCP Futures: TCP over </a:t>
            </a:r>
            <a:r>
              <a:rPr lang="ja-JP" altLang="en-US" sz="3600">
                <a:latin typeface="Gill Sans MT" charset="0"/>
                <a:cs typeface="+mj-cs"/>
              </a:rPr>
              <a:t>“</a:t>
            </a:r>
            <a:r>
              <a:rPr lang="en-US" sz="3600">
                <a:latin typeface="Gill Sans MT" charset="0"/>
                <a:cs typeface="+mj-cs"/>
              </a:rPr>
              <a:t>long, fat pipes</a:t>
            </a:r>
            <a:r>
              <a:rPr lang="ja-JP" altLang="en-US" sz="3600">
                <a:latin typeface="Gill Sans MT" charset="0"/>
                <a:cs typeface="+mj-cs"/>
              </a:rPr>
              <a:t>”</a:t>
            </a:r>
            <a:endParaRPr lang="en-US" sz="3600">
              <a:latin typeface="Gill Sans MT" charset="0"/>
              <a:cs typeface="+mj-cs"/>
            </a:endParaRPr>
          </a:p>
        </p:txBody>
      </p:sp>
      <p:sp>
        <p:nvSpPr>
          <p:cNvPr id="1085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600200"/>
            <a:ext cx="7772400" cy="4648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>
                <a:latin typeface="Gill Sans MT" charset="0"/>
                <a:cs typeface="+mn-cs"/>
              </a:rPr>
              <a:t>example: 1500 byte segments, 100ms RTT, want 10 Gbps throughput</a:t>
            </a:r>
          </a:p>
          <a:p>
            <a:pPr>
              <a:defRPr/>
            </a:pPr>
            <a:r>
              <a:rPr lang="en-US" sz="2800">
                <a:latin typeface="Gill Sans MT" charset="0"/>
                <a:cs typeface="+mn-cs"/>
              </a:rPr>
              <a:t>requires W = 83,333 in-flight segments</a:t>
            </a:r>
          </a:p>
          <a:p>
            <a:pPr>
              <a:defRPr/>
            </a:pPr>
            <a:r>
              <a:rPr lang="en-US" sz="2800">
                <a:latin typeface="Gill Sans MT" charset="0"/>
                <a:cs typeface="+mn-cs"/>
              </a:rPr>
              <a:t>throughput in terms of segment loss probability, L </a:t>
            </a:r>
            <a:r>
              <a:rPr lang="en-US" sz="2000">
                <a:latin typeface="Gill Sans MT" charset="0"/>
                <a:cs typeface="+mn-cs"/>
              </a:rPr>
              <a:t>[Mathis 1997]:</a:t>
            </a:r>
            <a:r>
              <a:rPr lang="en-US" sz="2800">
                <a:latin typeface="Gill Sans MT" charset="0"/>
                <a:cs typeface="+mn-cs"/>
              </a:rPr>
              <a:t/>
            </a:r>
            <a:br>
              <a:rPr lang="en-US" sz="2800">
                <a:latin typeface="Gill Sans MT" charset="0"/>
                <a:cs typeface="+mn-cs"/>
              </a:rPr>
            </a:br>
            <a:r>
              <a:rPr lang="en-US" sz="2800">
                <a:latin typeface="Gill Sans MT" charset="0"/>
                <a:cs typeface="+mn-cs"/>
              </a:rPr>
              <a:t/>
            </a:r>
            <a:br>
              <a:rPr lang="en-US" sz="2800">
                <a:latin typeface="Gill Sans MT" charset="0"/>
                <a:cs typeface="+mn-cs"/>
              </a:rPr>
            </a:br>
            <a:r>
              <a:rPr lang="en-US" sz="2800">
                <a:latin typeface="Gill Sans MT" charset="0"/>
                <a:cs typeface="+mn-cs"/>
              </a:rPr>
              <a:t/>
            </a:r>
            <a:br>
              <a:rPr lang="en-US" sz="2800">
                <a:latin typeface="Gill Sans MT" charset="0"/>
                <a:cs typeface="+mn-cs"/>
              </a:rPr>
            </a:br>
            <a:endParaRPr lang="en-US" sz="2800">
              <a:latin typeface="Gill Sans MT" charset="0"/>
              <a:cs typeface="+mn-cs"/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MS Mincho" charset="0"/>
                <a:ea typeface="MS Mincho" charset="0"/>
                <a:cs typeface="MS Mincho" charset="0"/>
              </a:rPr>
              <a:t>➜ </a:t>
            </a:r>
            <a:r>
              <a:rPr lang="en-US" sz="2400">
                <a:latin typeface="Gill Sans MT" charset="0"/>
                <a:ea typeface="MS Mincho" charset="0"/>
                <a:cs typeface="MS Mincho" charset="0"/>
              </a:rPr>
              <a:t>to achieve 10 Gbps throughput, need a loss rate of </a:t>
            </a:r>
            <a:r>
              <a:rPr lang="en-US" sz="2400">
                <a:latin typeface="Gill Sans MT" charset="0"/>
              </a:rPr>
              <a:t>L = 2</a:t>
            </a:r>
            <a:r>
              <a:rPr lang="el-GR" sz="2400">
                <a:latin typeface="Gill Sans MT" charset="0"/>
              </a:rPr>
              <a:t>·</a:t>
            </a:r>
            <a:r>
              <a:rPr lang="en-US" sz="2400">
                <a:latin typeface="Gill Sans MT" charset="0"/>
              </a:rPr>
              <a:t>10</a:t>
            </a:r>
            <a:r>
              <a:rPr lang="en-US" sz="2400" baseline="30000">
                <a:latin typeface="Gill Sans MT" charset="0"/>
              </a:rPr>
              <a:t>-10  </a:t>
            </a:r>
            <a:r>
              <a:rPr lang="en-US" sz="2400" i="1">
                <a:solidFill>
                  <a:srgbClr val="FF0000"/>
                </a:solidFill>
                <a:latin typeface="Gill Sans MT" charset="0"/>
              </a:rPr>
              <a:t> – a very small loss rate!</a:t>
            </a:r>
          </a:p>
          <a:p>
            <a:pPr>
              <a:defRPr/>
            </a:pPr>
            <a:r>
              <a:rPr lang="en-US" sz="2800">
                <a:latin typeface="Gill Sans MT" charset="0"/>
                <a:cs typeface="+mn-cs"/>
              </a:rPr>
              <a:t>new versions of TCP for high-speed</a:t>
            </a:r>
            <a:endParaRPr lang="en-US" sz="2800" baseline="30000">
              <a:latin typeface="Gill Sans MT" charset="0"/>
              <a:cs typeface="+mn-cs"/>
            </a:endParaRPr>
          </a:p>
          <a:p>
            <a:pPr>
              <a:defRPr/>
            </a:pPr>
            <a:endParaRPr lang="en-US" sz="2800">
              <a:latin typeface="Gill Sans MT" charset="0"/>
              <a:cs typeface="+mn-cs"/>
            </a:endParaRPr>
          </a:p>
        </p:txBody>
      </p:sp>
      <p:grpSp>
        <p:nvGrpSpPr>
          <p:cNvPr id="125958" name="Group 16"/>
          <p:cNvGrpSpPr>
            <a:grpSpLocks/>
          </p:cNvGrpSpPr>
          <p:nvPr/>
        </p:nvGrpSpPr>
        <p:grpSpPr bwMode="auto">
          <a:xfrm>
            <a:off x="1947863" y="3462338"/>
            <a:ext cx="4160837" cy="962025"/>
            <a:chOff x="422" y="3400"/>
            <a:chExt cx="2621" cy="606"/>
          </a:xfrm>
        </p:grpSpPr>
        <p:sp>
          <p:nvSpPr>
            <p:cNvPr id="108552" name="Text Box 6"/>
            <p:cNvSpPr txBox="1">
              <a:spLocks noChangeArrowheads="1"/>
            </p:cNvSpPr>
            <p:nvPr/>
          </p:nvSpPr>
          <p:spPr bwMode="auto">
            <a:xfrm>
              <a:off x="422" y="3566"/>
              <a:ext cx="16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latin typeface="Arial" charset="0"/>
                  <a:cs typeface="+mn-cs"/>
                </a:rPr>
                <a:t>TCP throughput = </a:t>
              </a:r>
            </a:p>
          </p:txBody>
        </p:sp>
        <p:sp>
          <p:nvSpPr>
            <p:cNvPr id="108553" name="Text Box 7"/>
            <p:cNvSpPr txBox="1">
              <a:spLocks noChangeArrowheads="1"/>
            </p:cNvSpPr>
            <p:nvPr/>
          </p:nvSpPr>
          <p:spPr bwMode="auto">
            <a:xfrm>
              <a:off x="2010" y="3470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latin typeface="Arial" charset="0"/>
                  <a:cs typeface="+mn-cs"/>
                </a:rPr>
                <a:t>1.22</a:t>
              </a:r>
            </a:p>
          </p:txBody>
        </p:sp>
        <p:grpSp>
          <p:nvGrpSpPr>
            <p:cNvPr id="125961" name="Group 15"/>
            <p:cNvGrpSpPr>
              <a:grpSpLocks/>
            </p:cNvGrpSpPr>
            <p:nvPr/>
          </p:nvGrpSpPr>
          <p:grpSpPr bwMode="auto">
            <a:xfrm>
              <a:off x="2092" y="3400"/>
              <a:ext cx="951" cy="606"/>
              <a:chOff x="2092" y="3400"/>
              <a:chExt cx="951" cy="606"/>
            </a:xfrm>
          </p:grpSpPr>
          <p:sp>
            <p:nvSpPr>
              <p:cNvPr id="108555" name="Text Box 8"/>
              <p:cNvSpPr txBox="1">
                <a:spLocks noChangeArrowheads="1"/>
              </p:cNvSpPr>
              <p:nvPr/>
            </p:nvSpPr>
            <p:spPr bwMode="auto">
              <a:xfrm>
                <a:off x="2423" y="3400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b="1" smtClean="0">
                    <a:latin typeface="Arial" charset="0"/>
                    <a:cs typeface="+mn-cs"/>
                  </a:rPr>
                  <a:t>.</a:t>
                </a:r>
              </a:p>
            </p:txBody>
          </p:sp>
          <p:sp>
            <p:nvSpPr>
              <p:cNvPr id="108556" name="Text Box 9"/>
              <p:cNvSpPr txBox="1">
                <a:spLocks noChangeArrowheads="1"/>
              </p:cNvSpPr>
              <p:nvPr/>
            </p:nvSpPr>
            <p:spPr bwMode="auto">
              <a:xfrm>
                <a:off x="2511" y="3472"/>
                <a:ext cx="5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smtClean="0">
                    <a:latin typeface="Arial" charset="0"/>
                    <a:cs typeface="+mn-cs"/>
                  </a:rPr>
                  <a:t>MSS</a:t>
                </a:r>
              </a:p>
            </p:txBody>
          </p:sp>
          <p:sp>
            <p:nvSpPr>
              <p:cNvPr id="108557" name="Line 10"/>
              <p:cNvSpPr>
                <a:spLocks noChangeShapeType="1"/>
              </p:cNvSpPr>
              <p:nvPr/>
            </p:nvSpPr>
            <p:spPr bwMode="auto">
              <a:xfrm>
                <a:off x="2092" y="3720"/>
                <a:ext cx="8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558" name="Text Box 11"/>
              <p:cNvSpPr txBox="1">
                <a:spLocks noChangeArrowheads="1"/>
              </p:cNvSpPr>
              <p:nvPr/>
            </p:nvSpPr>
            <p:spPr bwMode="auto">
              <a:xfrm>
                <a:off x="2133" y="3696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smtClean="0">
                    <a:latin typeface="Arial" charset="0"/>
                    <a:cs typeface="+mn-cs"/>
                  </a:rPr>
                  <a:t>RTT</a:t>
                </a:r>
              </a:p>
            </p:txBody>
          </p:sp>
          <p:sp>
            <p:nvSpPr>
              <p:cNvPr id="125966" name="Freeform 13"/>
              <p:cNvSpPr>
                <a:spLocks/>
              </p:cNvSpPr>
              <p:nvPr/>
            </p:nvSpPr>
            <p:spPr bwMode="auto">
              <a:xfrm>
                <a:off x="2607" y="3740"/>
                <a:ext cx="294" cy="220"/>
              </a:xfrm>
              <a:custGeom>
                <a:avLst/>
                <a:gdLst>
                  <a:gd name="T0" fmla="*/ 0 w 294"/>
                  <a:gd name="T1" fmla="*/ 158 h 220"/>
                  <a:gd name="T2" fmla="*/ 32 w 294"/>
                  <a:gd name="T3" fmla="*/ 140 h 220"/>
                  <a:gd name="T4" fmla="*/ 72 w 294"/>
                  <a:gd name="T5" fmla="*/ 220 h 220"/>
                  <a:gd name="T6" fmla="*/ 132 w 294"/>
                  <a:gd name="T7" fmla="*/ 0 h 220"/>
                  <a:gd name="T8" fmla="*/ 294 w 294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" h="220">
                    <a:moveTo>
                      <a:pt x="0" y="158"/>
                    </a:moveTo>
                    <a:lnTo>
                      <a:pt x="32" y="140"/>
                    </a:lnTo>
                    <a:lnTo>
                      <a:pt x="72" y="220"/>
                    </a:lnTo>
                    <a:lnTo>
                      <a:pt x="132" y="0"/>
                    </a:lnTo>
                    <a:lnTo>
                      <a:pt x="294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0" name="Text Box 14"/>
              <p:cNvSpPr txBox="1">
                <a:spLocks noChangeArrowheads="1"/>
              </p:cNvSpPr>
              <p:nvPr/>
            </p:nvSpPr>
            <p:spPr bwMode="auto">
              <a:xfrm>
                <a:off x="2704" y="371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smtClean="0">
                    <a:latin typeface="Arial" charset="0"/>
                    <a:cs typeface="+mn-cs"/>
                  </a:rPr>
                  <a:t>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261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Line 68"/>
          <p:cNvSpPr>
            <a:spLocks noChangeShapeType="1"/>
          </p:cNvSpPr>
          <p:nvPr/>
        </p:nvSpPr>
        <p:spPr bwMode="auto">
          <a:xfrm>
            <a:off x="4857750" y="4229100"/>
            <a:ext cx="5588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6980" name="Group 59"/>
          <p:cNvGrpSpPr>
            <a:grpSpLocks/>
          </p:cNvGrpSpPr>
          <p:nvPr/>
        </p:nvGrpSpPr>
        <p:grpSpPr bwMode="auto">
          <a:xfrm>
            <a:off x="3779838" y="3898900"/>
            <a:ext cx="1082675" cy="538163"/>
            <a:chOff x="2356" y="1300"/>
            <a:chExt cx="555" cy="194"/>
          </a:xfrm>
        </p:grpSpPr>
        <p:sp>
          <p:nvSpPr>
            <p:cNvPr id="12700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700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701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27011" name="Group 6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7014" name="Freeform 6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5" name="Freeform 6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05" name="Line 66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606" name="Line 67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6981" name="Group 50"/>
          <p:cNvGrpSpPr>
            <a:grpSpLocks/>
          </p:cNvGrpSpPr>
          <p:nvPr/>
        </p:nvGrpSpPr>
        <p:grpSpPr bwMode="auto">
          <a:xfrm>
            <a:off x="5413375" y="3883025"/>
            <a:ext cx="1082675" cy="538163"/>
            <a:chOff x="2356" y="1300"/>
            <a:chExt cx="555" cy="194"/>
          </a:xfrm>
        </p:grpSpPr>
        <p:sp>
          <p:nvSpPr>
            <p:cNvPr id="12700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700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700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27003" name="Group 5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7006" name="Freeform 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07" name="Freeform 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597" name="Line 5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598" name="Line 5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95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fairness goal:</a:t>
            </a:r>
            <a:r>
              <a:rPr lang="en-US">
                <a:latin typeface="Gill Sans MT" charset="0"/>
                <a:cs typeface="+mn-cs"/>
              </a:rPr>
              <a:t> if K TCP sessions share same bottleneck link of bandwidth R, each should have average rate of R/K</a:t>
            </a:r>
          </a:p>
        </p:txBody>
      </p:sp>
      <p:sp>
        <p:nvSpPr>
          <p:cNvPr id="109576" name="Rectangle 25"/>
          <p:cNvSpPr>
            <a:spLocks noChangeArrowheads="1"/>
          </p:cNvSpPr>
          <p:nvPr/>
        </p:nvSpPr>
        <p:spPr bwMode="auto">
          <a:xfrm>
            <a:off x="506888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577" name="Rectangle 26"/>
          <p:cNvSpPr>
            <a:spLocks noChangeArrowheads="1"/>
          </p:cNvSpPr>
          <p:nvPr/>
        </p:nvSpPr>
        <p:spPr bwMode="auto">
          <a:xfrm>
            <a:off x="4378325" y="4087813"/>
            <a:ext cx="147638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578" name="Rectangle 27"/>
          <p:cNvSpPr>
            <a:spLocks noChangeArrowheads="1"/>
          </p:cNvSpPr>
          <p:nvPr/>
        </p:nvSpPr>
        <p:spPr bwMode="auto">
          <a:xfrm>
            <a:off x="466883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579" name="Text Box 28"/>
          <p:cNvSpPr txBox="1">
            <a:spLocks noChangeArrowheads="1"/>
          </p:cNvSpPr>
          <p:nvPr/>
        </p:nvSpPr>
        <p:spPr bwMode="auto">
          <a:xfrm>
            <a:off x="1131888" y="3017838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latin typeface="Arial" charset="0"/>
                <a:cs typeface="+mn-cs"/>
              </a:rPr>
              <a:t>TCP connection 1</a:t>
            </a:r>
          </a:p>
        </p:txBody>
      </p:sp>
      <p:sp>
        <p:nvSpPr>
          <p:cNvPr id="109580" name="Text Box 29"/>
          <p:cNvSpPr txBox="1">
            <a:spLocks noChangeArrowheads="1"/>
          </p:cNvSpPr>
          <p:nvPr/>
        </p:nvSpPr>
        <p:spPr bwMode="auto">
          <a:xfrm>
            <a:off x="3529013" y="4471988"/>
            <a:ext cx="1250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  <a:cs typeface="+mn-cs"/>
              </a:rPr>
              <a:t>bottleneck</a:t>
            </a:r>
          </a:p>
          <a:p>
            <a:pPr>
              <a:defRPr/>
            </a:pPr>
            <a:r>
              <a:rPr lang="en-US" sz="1800" smtClean="0">
                <a:latin typeface="Arial" charset="0"/>
                <a:cs typeface="+mn-cs"/>
              </a:rPr>
              <a:t>router</a:t>
            </a:r>
          </a:p>
          <a:p>
            <a:pPr>
              <a:defRPr/>
            </a:pPr>
            <a:r>
              <a:rPr lang="en-US" sz="1800" smtClean="0">
                <a:latin typeface="Arial" charset="0"/>
                <a:cs typeface="+mn-cs"/>
              </a:rPr>
              <a:t>capacity R</a:t>
            </a:r>
          </a:p>
        </p:txBody>
      </p:sp>
      <p:sp>
        <p:nvSpPr>
          <p:cNvPr id="126988" name="Freeform 40"/>
          <p:cNvSpPr>
            <a:spLocks/>
          </p:cNvSpPr>
          <p:nvPr/>
        </p:nvSpPr>
        <p:spPr bwMode="auto">
          <a:xfrm>
            <a:off x="2863850" y="3502025"/>
            <a:ext cx="4003675" cy="719138"/>
          </a:xfrm>
          <a:custGeom>
            <a:avLst/>
            <a:gdLst>
              <a:gd name="T0" fmla="*/ 0 w 2412"/>
              <a:gd name="T1" fmla="*/ 0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Rectangle 41"/>
          <p:cNvSpPr>
            <a:spLocks noChangeArrowheads="1"/>
          </p:cNvSpPr>
          <p:nvPr/>
        </p:nvSpPr>
        <p:spPr bwMode="auto">
          <a:xfrm>
            <a:off x="4540250" y="408781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990" name="Freeform 42"/>
          <p:cNvSpPr>
            <a:spLocks/>
          </p:cNvSpPr>
          <p:nvPr/>
        </p:nvSpPr>
        <p:spPr bwMode="auto">
          <a:xfrm>
            <a:off x="2806700" y="4237038"/>
            <a:ext cx="4044950" cy="719137"/>
          </a:xfrm>
          <a:custGeom>
            <a:avLst/>
            <a:gdLst>
              <a:gd name="T0" fmla="*/ 0 w 2412"/>
              <a:gd name="T1" fmla="*/ 2147483647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TCP Fairness</a:t>
            </a:r>
          </a:p>
        </p:txBody>
      </p:sp>
      <p:sp>
        <p:nvSpPr>
          <p:cNvPr id="109586" name="Text Box 48"/>
          <p:cNvSpPr txBox="1">
            <a:spLocks noChangeArrowheads="1"/>
          </p:cNvSpPr>
          <p:nvPr/>
        </p:nvSpPr>
        <p:spPr bwMode="auto">
          <a:xfrm>
            <a:off x="1125538" y="51466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latin typeface="Arial" charset="0"/>
                <a:cs typeface="+mn-cs"/>
              </a:rPr>
              <a:t>TCP connection 2</a:t>
            </a:r>
          </a:p>
        </p:txBody>
      </p:sp>
      <p:grpSp>
        <p:nvGrpSpPr>
          <p:cNvPr id="126994" name="Group 69"/>
          <p:cNvGrpSpPr>
            <a:grpSpLocks/>
          </p:cNvGrpSpPr>
          <p:nvPr/>
        </p:nvGrpSpPr>
        <p:grpSpPr bwMode="auto">
          <a:xfrm>
            <a:off x="2057400" y="3333750"/>
            <a:ext cx="766763" cy="704850"/>
            <a:chOff x="-44" y="1473"/>
            <a:chExt cx="981" cy="1105"/>
          </a:xfrm>
        </p:grpSpPr>
        <p:pic>
          <p:nvPicPr>
            <p:cNvPr id="126998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99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6995" name="Group 72"/>
          <p:cNvGrpSpPr>
            <a:grpSpLocks/>
          </p:cNvGrpSpPr>
          <p:nvPr/>
        </p:nvGrpSpPr>
        <p:grpSpPr bwMode="auto">
          <a:xfrm>
            <a:off x="2073275" y="4579938"/>
            <a:ext cx="766763" cy="704850"/>
            <a:chOff x="-44" y="1473"/>
            <a:chExt cx="981" cy="1105"/>
          </a:xfrm>
        </p:grpSpPr>
        <p:pic>
          <p:nvPicPr>
            <p:cNvPr id="126996" name="Picture 7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97" name="Freeform 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44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Why is TCP fair?</a:t>
            </a:r>
          </a:p>
        </p:txBody>
      </p:sp>
      <p:sp>
        <p:nvSpPr>
          <p:cNvPr id="1105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latin typeface="Gill Sans MT" charset="0"/>
                <a:cs typeface="+mn-cs"/>
              </a:rPr>
              <a:t>two competing sessions: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additive increase gives slope of 1, as throughout increases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multiplicative decrease decreases throughput proportionally </a:t>
            </a:r>
          </a:p>
        </p:txBody>
      </p:sp>
      <p:sp>
        <p:nvSpPr>
          <p:cNvPr id="110599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0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1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2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3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Arial" charset="0"/>
                <a:cs typeface="+mn-cs"/>
              </a:rPr>
              <a:t>R</a:t>
            </a:r>
            <a:endParaRPr lang="en-US" sz="1000" smtClean="0">
              <a:latin typeface="Arial" charset="0"/>
              <a:cs typeface="+mn-cs"/>
            </a:endParaRPr>
          </a:p>
        </p:txBody>
      </p:sp>
      <p:sp>
        <p:nvSpPr>
          <p:cNvPr id="110604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Arial" charset="0"/>
                <a:cs typeface="+mn-cs"/>
              </a:rPr>
              <a:t>R</a:t>
            </a:r>
            <a:endParaRPr lang="en-US" sz="1000" smtClean="0">
              <a:latin typeface="Arial" charset="0"/>
              <a:cs typeface="+mn-cs"/>
            </a:endParaRPr>
          </a:p>
        </p:txBody>
      </p:sp>
      <p:sp>
        <p:nvSpPr>
          <p:cNvPr id="110605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latin typeface="Arial" charset="0"/>
                <a:cs typeface="+mn-cs"/>
              </a:rPr>
              <a:t>equal bandwidth share</a:t>
            </a:r>
            <a:endParaRPr lang="en-US" sz="1000" smtClean="0">
              <a:latin typeface="Arial" charset="0"/>
              <a:cs typeface="+mn-cs"/>
            </a:endParaRPr>
          </a:p>
        </p:txBody>
      </p:sp>
      <p:sp>
        <p:nvSpPr>
          <p:cNvPr id="110606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latin typeface="Arial" charset="0"/>
                <a:cs typeface="+mn-cs"/>
              </a:rPr>
              <a:t>Connection 1 throughput</a:t>
            </a:r>
            <a:endParaRPr lang="en-US" sz="1000" smtClean="0">
              <a:latin typeface="Arial" charset="0"/>
              <a:cs typeface="+mn-cs"/>
            </a:endParaRPr>
          </a:p>
        </p:txBody>
      </p:sp>
      <p:sp>
        <p:nvSpPr>
          <p:cNvPr id="110607" name="Text Box 12"/>
          <p:cNvSpPr txBox="1">
            <a:spLocks noChangeArrowheads="1"/>
          </p:cNvSpPr>
          <p:nvPr/>
        </p:nvSpPr>
        <p:spPr bwMode="auto">
          <a:xfrm rot="-5396642">
            <a:off x="424656" y="4396582"/>
            <a:ext cx="3546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latin typeface="Arial" charset="0"/>
                <a:cs typeface="+mn-cs"/>
              </a:rPr>
              <a:t>Connection 2 throughput</a:t>
            </a:r>
            <a:endParaRPr lang="en-US" sz="1000" smtClean="0">
              <a:latin typeface="Arial" charset="0"/>
              <a:cs typeface="+mn-cs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>
                <a:latin typeface="Arial" charset="0"/>
                <a:cs typeface="+mn-cs"/>
              </a:rPr>
              <a:t>congestion avoidance: additive increase</a:t>
            </a:r>
            <a:endParaRPr lang="en-US" sz="1000" smtClean="0">
              <a:latin typeface="Arial" charset="0"/>
              <a:cs typeface="+mn-cs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705350" y="4432300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loss: decrease window by factor of 2</a:t>
            </a:r>
            <a:endParaRPr lang="en-US" sz="1000" smtClean="0">
              <a:latin typeface="Arial" charset="0"/>
              <a:cs typeface="+mn-cs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>
                <a:latin typeface="Arial" charset="0"/>
                <a:cs typeface="+mn-cs"/>
              </a:rPr>
              <a:t>congestion avoidance: additive increase</a:t>
            </a:r>
            <a:endParaRPr lang="en-US" sz="1000" smtClean="0">
              <a:latin typeface="Arial" charset="0"/>
              <a:cs typeface="+mn-cs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305300" y="3984625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loss: decrease window by factor of 2</a:t>
            </a:r>
            <a:endParaRPr lang="en-US" sz="1000" smtClean="0">
              <a:latin typeface="Arial" charset="0"/>
              <a:cs typeface="+mn-cs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4" grpId="0" autoUpdateAnimBg="0"/>
      <p:bldP spid="215056" grpId="0" autoUpdateAnimBg="0"/>
      <p:bldP spid="215058" grpId="0" autoUpdateAnimBg="0"/>
      <p:bldP spid="21506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Fairness (more)</a:t>
            </a:r>
          </a:p>
        </p:txBody>
      </p:sp>
      <p:sp>
        <p:nvSpPr>
          <p:cNvPr id="1116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219200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latin typeface="Gill Sans MT" charset="0"/>
                <a:cs typeface="+mn-cs"/>
              </a:rPr>
              <a:t>Fairness and UDP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multimedia apps often do not use TCP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do not want rate throttled by congestion control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instead use UDP: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send audio/video at constant rate, tolerate packet loss</a:t>
            </a:r>
          </a:p>
          <a:p>
            <a:pPr>
              <a:defRPr/>
            </a:pPr>
            <a:endParaRPr lang="en-US">
              <a:latin typeface="Gill Sans MT" charset="0"/>
              <a:cs typeface="+mn-cs"/>
            </a:endParaRPr>
          </a:p>
        </p:txBody>
      </p:sp>
      <p:sp>
        <p:nvSpPr>
          <p:cNvPr id="1116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98963" y="1206500"/>
            <a:ext cx="457835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latin typeface="Gill Sans MT" charset="0"/>
                <a:cs typeface="+mn-cs"/>
              </a:rPr>
              <a:t>Fairness, parallel TCP connections</a:t>
            </a:r>
          </a:p>
          <a:p>
            <a:pPr>
              <a:lnSpc>
                <a:spcPct val="90000"/>
              </a:lnSpc>
              <a:defRPr/>
            </a:pPr>
            <a:r>
              <a:rPr lang="en-US">
                <a:latin typeface="Gill Sans MT" charset="0"/>
                <a:cs typeface="+mn-cs"/>
              </a:rPr>
              <a:t>application can open multiple parallel connections between two hosts</a:t>
            </a:r>
          </a:p>
          <a:p>
            <a:pPr>
              <a:lnSpc>
                <a:spcPct val="90000"/>
              </a:lnSpc>
              <a:defRPr/>
            </a:pPr>
            <a:r>
              <a:rPr lang="en-US">
                <a:latin typeface="Gill Sans MT" charset="0"/>
                <a:cs typeface="+mn-cs"/>
              </a:rPr>
              <a:t>web browsers do this </a:t>
            </a:r>
          </a:p>
          <a:p>
            <a:pPr>
              <a:lnSpc>
                <a:spcPct val="90000"/>
              </a:lnSpc>
              <a:defRPr/>
            </a:pPr>
            <a:r>
              <a:rPr lang="en-US">
                <a:latin typeface="Gill Sans MT" charset="0"/>
                <a:cs typeface="+mn-cs"/>
              </a:rPr>
              <a:t>e.g., link of rate R with 9 existing connections: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>
                <a:latin typeface="Gill Sans MT" charset="0"/>
              </a:rPr>
              <a:t>new app asks for 1 TCP, gets rate R/10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>
                <a:latin typeface="Gill Sans MT" charset="0"/>
              </a:rPr>
              <a:t>new app asks for 11 TCPs, gets R/2 </a:t>
            </a:r>
          </a:p>
          <a:p>
            <a:pPr>
              <a:lnSpc>
                <a:spcPct val="90000"/>
              </a:lnSpc>
              <a:defRPr/>
            </a:pPr>
            <a:endParaRPr lang="en-US" sz="2000">
              <a:latin typeface="Gill Sans MT" charset="0"/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>
              <a:latin typeface="Gill Sans MT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48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  <a:solidFill>
            <a:srgbClr val="00800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Deadline preference</a:t>
            </a:r>
            <a:endParaRPr lang="en-US" sz="3600" dirty="0">
              <a:latin typeface="+mn-lt"/>
            </a:endParaRPr>
          </a:p>
        </p:txBody>
      </p:sp>
      <p:sp>
        <p:nvSpPr>
          <p:cNvPr id="28262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950200" cy="4648200"/>
          </a:xfrm>
        </p:spPr>
        <p:txBody>
          <a:bodyPr>
            <a:normAutofit/>
          </a:bodyPr>
          <a:lstStyle/>
          <a:p>
            <a:pPr marL="514350" indent="-457200">
              <a:buFont typeface="Comic Sans MS" charset="0"/>
              <a:buAutoNum type="alphaUcPeriod"/>
            </a:pPr>
            <a:r>
              <a:rPr lang="en-US" dirty="0" smtClean="0"/>
              <a:t>11:59 PM Sunday</a:t>
            </a:r>
          </a:p>
          <a:p>
            <a:pPr marL="514350" indent="-457200">
              <a:buFont typeface="Comic Sans MS" charset="0"/>
              <a:buAutoNum type="alphaUcPeriod"/>
            </a:pPr>
            <a:endParaRPr lang="en-US" dirty="0"/>
          </a:p>
          <a:p>
            <a:pPr marL="514350" indent="-457200">
              <a:buFont typeface="Comic Sans MS" charset="0"/>
              <a:buAutoNum type="alphaUcPeriod"/>
            </a:pPr>
            <a:r>
              <a:rPr lang="en-US" dirty="0" smtClean="0"/>
              <a:t>7:00 AM Monday</a:t>
            </a:r>
            <a:endParaRPr lang="en-US" dirty="0"/>
          </a:p>
          <a:p>
            <a:pPr marL="514350" indent="-457200">
              <a:buFont typeface="Comic Sans MS" charset="0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iClickers</a:t>
            </a:r>
            <a:r>
              <a:rPr lang="en-US" dirty="0" smtClean="0"/>
              <a:t> questions review Friday Feb 27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Midterm review Monday March 2</a:t>
            </a:r>
            <a:r>
              <a:rPr lang="en-US" baseline="30000" dirty="0" smtClean="0"/>
              <a:t>nd</a:t>
            </a:r>
            <a:r>
              <a:rPr lang="en-US" dirty="0" smtClean="0"/>
              <a:t>  </a:t>
            </a:r>
          </a:p>
          <a:p>
            <a:r>
              <a:rPr lang="en-US" dirty="0" smtClean="0"/>
              <a:t>Midterm exam in class</a:t>
            </a:r>
          </a:p>
          <a:p>
            <a:pPr lvl="1"/>
            <a:r>
              <a:rPr lang="en-US" dirty="0" smtClean="0"/>
              <a:t>In class: 1 PM Friday, March 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2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collapse revisit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4" y="1846936"/>
            <a:ext cx="8548196" cy="46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6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published by midnight today</a:t>
            </a:r>
          </a:p>
          <a:p>
            <a:r>
              <a:rPr lang="en-US" dirty="0" smtClean="0"/>
              <a:t>Work in group of 2 -&gt; Register your group in Blackboard to be able to submit</a:t>
            </a:r>
          </a:p>
          <a:p>
            <a:r>
              <a:rPr lang="en-US" dirty="0" smtClean="0"/>
              <a:t>Deadline on 7 AM Monday March 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2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iClicker</a:t>
            </a:r>
            <a:r>
              <a:rPr lang="en-US" dirty="0"/>
              <a:t> questions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26 </a:t>
            </a:r>
            <a:r>
              <a:rPr lang="en-US" sz="4000" dirty="0" smtClean="0"/>
              <a:t>questions from lectures</a:t>
            </a:r>
          </a:p>
          <a:p>
            <a:r>
              <a:rPr lang="en-US" sz="4000" dirty="0" smtClean="0"/>
              <a:t>Free discussions (with any partner)</a:t>
            </a:r>
          </a:p>
          <a:p>
            <a:r>
              <a:rPr lang="en-US" sz="4000" dirty="0" smtClean="0"/>
              <a:t>Individual vote</a:t>
            </a:r>
          </a:p>
          <a:p>
            <a:r>
              <a:rPr lang="en-US" sz="4000" dirty="0" smtClean="0"/>
              <a:t>Time limit 1</a:t>
            </a:r>
            <a:r>
              <a:rPr lang="en-US" sz="4000" dirty="0" smtClean="0"/>
              <a:t>:20</a:t>
            </a:r>
            <a:r>
              <a:rPr lang="en-US" sz="4000" dirty="0" smtClean="0"/>
              <a:t>’</a:t>
            </a:r>
          </a:p>
          <a:p>
            <a:r>
              <a:rPr lang="en-US" sz="4000" dirty="0" smtClean="0"/>
              <a:t>Answers are shown in 5 seconds after each vote</a:t>
            </a:r>
          </a:p>
          <a:p>
            <a:r>
              <a:rPr lang="en-US" sz="4000" dirty="0" smtClean="0"/>
              <a:t>Moderated by the TA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155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184900" y="3078163"/>
            <a:ext cx="288131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i="1">
                <a:solidFill>
                  <a:srgbClr val="008000"/>
                </a:solidFill>
                <a:latin typeface="Gill Sans MT" charset="0"/>
                <a:cs typeface="Arial" charset="0"/>
              </a:rPr>
              <a:t>Computer Networking: A Top Down Approach </a:t>
            </a:r>
            <a:r>
              <a:rPr lang="en-US" sz="2800">
                <a:solidFill>
                  <a:srgbClr val="008000"/>
                </a:solidFill>
                <a:latin typeface="Gill Sans MT" charset="0"/>
                <a:cs typeface="Arial" charset="0"/>
              </a:rPr>
              <a:t/>
            </a:r>
            <a:br>
              <a:rPr lang="en-US" sz="2800">
                <a:solidFill>
                  <a:srgbClr val="008000"/>
                </a:solidFill>
                <a:latin typeface="Gill Sans MT" charset="0"/>
                <a:cs typeface="Arial" charset="0"/>
              </a:rPr>
            </a:br>
            <a:r>
              <a:rPr lang="en-US">
                <a:solidFill>
                  <a:srgbClr val="008000"/>
                </a:solidFill>
                <a:latin typeface="Gill Sans MT" charset="0"/>
                <a:cs typeface="Arial" charset="0"/>
              </a:rPr>
              <a:t>6</a:t>
            </a:r>
            <a:r>
              <a:rPr lang="en-US" baseline="30000">
                <a:solidFill>
                  <a:srgbClr val="008000"/>
                </a:solidFill>
                <a:latin typeface="Gill Sans MT" charset="0"/>
                <a:cs typeface="Arial" charset="0"/>
              </a:rPr>
              <a:t>th</a:t>
            </a:r>
            <a:r>
              <a:rPr lang="en-US">
                <a:solidFill>
                  <a:srgbClr val="008000"/>
                </a:solidFill>
                <a:latin typeface="Gill Sans MT" charset="0"/>
                <a:cs typeface="Arial" charset="0"/>
              </a:rPr>
              <a:t> edition </a:t>
            </a:r>
            <a:br>
              <a:rPr lang="en-US">
                <a:solidFill>
                  <a:srgbClr val="008000"/>
                </a:solidFill>
                <a:latin typeface="Gill Sans MT" charset="0"/>
                <a:cs typeface="Arial" charset="0"/>
              </a:rPr>
            </a:br>
            <a:r>
              <a:rPr lang="en-US">
                <a:solidFill>
                  <a:srgbClr val="008000"/>
                </a:solidFill>
                <a:latin typeface="Gill Sans MT" charset="0"/>
                <a:cs typeface="Arial" charset="0"/>
              </a:rPr>
              <a:t>Jim Kurose, Keith Ross</a:t>
            </a:r>
            <a:br>
              <a:rPr lang="en-US">
                <a:solidFill>
                  <a:srgbClr val="008000"/>
                </a:solidFill>
                <a:latin typeface="Gill Sans MT" charset="0"/>
                <a:cs typeface="Arial" charset="0"/>
              </a:rPr>
            </a:br>
            <a:r>
              <a:rPr lang="en-US">
                <a:solidFill>
                  <a:srgbClr val="008000"/>
                </a:solidFill>
                <a:latin typeface="Gill Sans MT" charset="0"/>
                <a:cs typeface="Arial" charset="0"/>
              </a:rPr>
              <a:t>Addison-Wesley</a:t>
            </a:r>
            <a:br>
              <a:rPr lang="en-US">
                <a:solidFill>
                  <a:srgbClr val="008000"/>
                </a:solidFill>
                <a:latin typeface="Gill Sans MT" charset="0"/>
                <a:cs typeface="Arial" charset="0"/>
              </a:rPr>
            </a:br>
            <a:r>
              <a:rPr lang="en-US">
                <a:solidFill>
                  <a:srgbClr val="008000"/>
                </a:solidFill>
                <a:latin typeface="Gill Sans MT" charset="0"/>
                <a:cs typeface="Arial" charset="0"/>
              </a:rPr>
              <a:t>March 2012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369888" y="3268663"/>
            <a:ext cx="5378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Copy right notice:</a:t>
            </a:r>
            <a:endParaRPr lang="en-US" sz="1800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T</a:t>
            </a:r>
            <a:r>
              <a:rPr lang="en-US" altLang="ja-JP" sz="1200" dirty="0" smtClean="0">
                <a:solidFill>
                  <a:srgbClr val="000000"/>
                </a:solidFill>
                <a:cs typeface="Arial" charset="0"/>
              </a:rPr>
              <a:t>hese </a:t>
            </a:r>
            <a:r>
              <a:rPr lang="en-US" altLang="ja-JP" sz="1200" dirty="0">
                <a:solidFill>
                  <a:srgbClr val="000000"/>
                </a:solidFill>
                <a:cs typeface="Arial" charset="0"/>
              </a:rPr>
              <a:t>slides </a:t>
            </a:r>
            <a:r>
              <a:rPr lang="en-US" altLang="ja-JP" sz="1200" dirty="0" smtClean="0">
                <a:solidFill>
                  <a:srgbClr val="000000"/>
                </a:solidFill>
                <a:cs typeface="Arial" charset="0"/>
              </a:rPr>
              <a:t>are adapted from </a:t>
            </a:r>
            <a:r>
              <a:rPr lang="en-US" sz="1200" dirty="0">
                <a:solidFill>
                  <a:srgbClr val="000000"/>
                </a:solidFill>
                <a:cs typeface="Arial" charset="0"/>
              </a:rPr>
              <a:t>J.F Kurose and K.W. </a:t>
            </a: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Ross’s ones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373063" y="4267200"/>
            <a:ext cx="5378450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200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     All material copyright 1996-2012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     J.F Kurose and K.W. Ross, All Rights Reserved</a:t>
            </a:r>
          </a:p>
        </p:txBody>
      </p:sp>
      <p:pic>
        <p:nvPicPr>
          <p:cNvPr id="4915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1" y="452939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1" descr="6e_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511175"/>
            <a:ext cx="230663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24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3050"/>
            <a:ext cx="7772400" cy="917575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Approaches towards congestion control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42925" y="1504950"/>
            <a:ext cx="8154988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>
                <a:latin typeface="Gill Sans MT" charset="0"/>
                <a:cs typeface="+mn-cs"/>
              </a:rPr>
              <a:t>two broad approaches towards congestion control:</a:t>
            </a:r>
          </a:p>
        </p:txBody>
      </p:sp>
      <p:sp>
        <p:nvSpPr>
          <p:cNvPr id="97287" name="Rectangle 8"/>
          <p:cNvSpPr>
            <a:spLocks noChangeArrowheads="1"/>
          </p:cNvSpPr>
          <p:nvPr/>
        </p:nvSpPr>
        <p:spPr bwMode="auto">
          <a:xfrm>
            <a:off x="508000" y="2786063"/>
            <a:ext cx="3487738" cy="32512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288" name="Rectangle 9"/>
          <p:cNvSpPr>
            <a:spLocks noChangeArrowheads="1"/>
          </p:cNvSpPr>
          <p:nvPr/>
        </p:nvSpPr>
        <p:spPr bwMode="auto">
          <a:xfrm>
            <a:off x="768350" y="2528888"/>
            <a:ext cx="2979738" cy="563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2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2390775"/>
            <a:ext cx="3295650" cy="3810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end-end congestion control: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no explicit feedback from network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congestion inferred from end-system observed loss, delay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approach taken by TCP</a:t>
            </a:r>
            <a:endParaRPr lang="en-US">
              <a:latin typeface="Gill Sans MT" charset="0"/>
              <a:cs typeface="+mn-cs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4678363" y="2814638"/>
            <a:ext cx="3690937" cy="32512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4865688" y="2551113"/>
            <a:ext cx="3092450" cy="565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3" y="2392363"/>
            <a:ext cx="3549650" cy="3905250"/>
          </a:xfrm>
        </p:spPr>
        <p:txBody>
          <a:bodyPr>
            <a:normAutofit lnSpcReduction="10000"/>
          </a:bodyPr>
          <a:lstStyle/>
          <a:p>
            <a:pPr marL="282575" indent="-282575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network-assisted congestion control:</a:t>
            </a:r>
          </a:p>
          <a:p>
            <a:pPr marL="282575" indent="-282575">
              <a:defRPr/>
            </a:pPr>
            <a:r>
              <a:rPr lang="en-US" sz="2400">
                <a:latin typeface="Gill Sans MT" charset="0"/>
                <a:cs typeface="+mn-cs"/>
              </a:rPr>
              <a:t>routers provide feedback to end systems</a:t>
            </a:r>
          </a:p>
          <a:p>
            <a:pPr marL="576263" lvl="1" indent="-179388">
              <a:defRPr/>
            </a:pPr>
            <a:r>
              <a:rPr lang="en-US">
                <a:latin typeface="Gill Sans MT" charset="0"/>
              </a:rPr>
              <a:t>single bit indicating congestion (SNA, DECbit, TCP/IP ECN, ATM)</a:t>
            </a:r>
          </a:p>
          <a:p>
            <a:pPr marL="576263" lvl="1" indent="-179388">
              <a:defRPr/>
            </a:pPr>
            <a:r>
              <a:rPr lang="en-US">
                <a:latin typeface="Gill Sans MT" charset="0"/>
              </a:rPr>
              <a:t>explicit rate for sender to send at</a:t>
            </a:r>
            <a:endParaRPr lang="en-US" sz="200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en-US" sz="4000" dirty="0">
                <a:latin typeface="Gill Sans MT" charset="0"/>
                <a:cs typeface="+mj-cs"/>
              </a:rPr>
              <a:t>TCP congestion control: </a:t>
            </a:r>
            <a:r>
              <a:rPr lang="en-US" sz="3200" dirty="0">
                <a:latin typeface="Gill Sans MT" charset="0"/>
                <a:cs typeface="+mj-cs"/>
              </a:rPr>
              <a:t>additive increase multiplicative decrease</a:t>
            </a:r>
          </a:p>
        </p:txBody>
      </p:sp>
      <p:sp>
        <p:nvSpPr>
          <p:cNvPr id="101382" name="Rectangle 8"/>
          <p:cNvSpPr>
            <a:spLocks noChangeArrowheads="1"/>
          </p:cNvSpPr>
          <p:nvPr/>
        </p:nvSpPr>
        <p:spPr bwMode="auto">
          <a:xfrm>
            <a:off x="457200" y="1371600"/>
            <a:ext cx="83756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cs typeface="+mn-cs"/>
              </a:rPr>
              <a:t>approach:</a:t>
            </a:r>
            <a:r>
              <a:rPr lang="en-US" sz="2800" i="1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800">
                <a:latin typeface="Gill Sans MT" charset="0"/>
                <a:cs typeface="+mn-cs"/>
              </a:rPr>
              <a:t>sender</a:t>
            </a:r>
            <a:r>
              <a:rPr lang="en-US" sz="2800" i="1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800">
                <a:latin typeface="Gill Sans MT" charset="0"/>
                <a:cs typeface="+mn-cs"/>
              </a:rPr>
              <a:t>increases transmission rate (window size), probing for usable bandwidth, until loss occurs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cs typeface="+mn-cs"/>
              </a:rPr>
              <a:t>additive increase:</a:t>
            </a:r>
            <a:r>
              <a:rPr lang="en-US" sz="2800">
                <a:latin typeface="Gill Sans MT" charset="0"/>
                <a:cs typeface="+mn-cs"/>
              </a:rPr>
              <a:t> increase  </a:t>
            </a:r>
            <a:r>
              <a:rPr lang="en-US" sz="2800" b="1">
                <a:latin typeface="Courier New" charset="0"/>
                <a:cs typeface="+mn-cs"/>
              </a:rPr>
              <a:t>cwnd</a:t>
            </a:r>
            <a:r>
              <a:rPr lang="en-US" sz="2800">
                <a:latin typeface="Courier New" charset="0"/>
                <a:cs typeface="+mn-cs"/>
              </a:rPr>
              <a:t> </a:t>
            </a:r>
            <a:r>
              <a:rPr lang="en-US" sz="2800">
                <a:latin typeface="Gill Sans MT" charset="0"/>
                <a:cs typeface="+mn-cs"/>
              </a:rPr>
              <a:t>by 1 MSS every RTT until loss detected</a:t>
            </a:r>
            <a:endParaRPr lang="en-US" sz="2800" i="1">
              <a:latin typeface="Gill Sans MT" charset="0"/>
              <a:cs typeface="+mn-cs"/>
            </a:endParaRP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cs typeface="+mn-cs"/>
              </a:rPr>
              <a:t>multiplicative decrease</a:t>
            </a:r>
            <a:r>
              <a:rPr lang="en-US" sz="2800">
                <a:solidFill>
                  <a:srgbClr val="CC0000"/>
                </a:solidFill>
                <a:latin typeface="Gill Sans MT" charset="0"/>
                <a:cs typeface="+mn-cs"/>
              </a:rPr>
              <a:t>:</a:t>
            </a:r>
            <a:r>
              <a:rPr lang="en-US" sz="2800">
                <a:latin typeface="Gill Sans MT" charset="0"/>
                <a:cs typeface="+mn-cs"/>
              </a:rPr>
              <a:t> cut </a:t>
            </a:r>
            <a:r>
              <a:rPr lang="en-US" sz="2800" b="1">
                <a:latin typeface="Courier New" charset="0"/>
                <a:cs typeface="+mn-cs"/>
              </a:rPr>
              <a:t>cwnd </a:t>
            </a:r>
            <a:r>
              <a:rPr lang="en-US" sz="2800">
                <a:latin typeface="Gill Sans MT" charset="0"/>
                <a:cs typeface="+mn-cs"/>
              </a:rPr>
              <a:t>in half after loss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>
              <a:latin typeface="Gill Sans MT" charset="0"/>
              <a:cs typeface="+mn-cs"/>
            </a:endParaRPr>
          </a:p>
        </p:txBody>
      </p:sp>
      <p:sp>
        <p:nvSpPr>
          <p:cNvPr id="101383" name="Rectangle 11"/>
          <p:cNvSpPr>
            <a:spLocks noChangeArrowheads="1"/>
          </p:cNvSpPr>
          <p:nvPr/>
        </p:nvSpPr>
        <p:spPr bwMode="auto">
          <a:xfrm>
            <a:off x="3663950" y="3659188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1384" name="Text Box 12"/>
          <p:cNvSpPr txBox="1">
            <a:spLocks noChangeArrowheads="1"/>
          </p:cNvSpPr>
          <p:nvPr/>
        </p:nvSpPr>
        <p:spPr bwMode="auto">
          <a:xfrm rot="-5400000">
            <a:off x="2074863" y="4784725"/>
            <a:ext cx="2047875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 smtClean="0">
                <a:latin typeface="Courier New" charset="0"/>
                <a:cs typeface="+mn-cs"/>
              </a:rPr>
              <a:t>cwnd:</a:t>
            </a:r>
            <a:r>
              <a:rPr lang="en-US" sz="1400" smtClean="0">
                <a:latin typeface="Arial" charset="0"/>
                <a:cs typeface="+mn-cs"/>
              </a:rPr>
              <a:t> TCP sender </a:t>
            </a:r>
          </a:p>
          <a:p>
            <a:pPr>
              <a:defRPr/>
            </a:pPr>
            <a:r>
              <a:rPr lang="en-US" sz="1400" smtClean="0">
                <a:latin typeface="Arial" charset="0"/>
                <a:cs typeface="+mn-cs"/>
              </a:rPr>
              <a:t>congestion window size</a:t>
            </a:r>
          </a:p>
        </p:txBody>
      </p:sp>
      <p:sp>
        <p:nvSpPr>
          <p:cNvPr id="101385" name="Text Box 13"/>
          <p:cNvSpPr txBox="1">
            <a:spLocks noChangeArrowheads="1"/>
          </p:cNvSpPr>
          <p:nvPr/>
        </p:nvSpPr>
        <p:spPr bwMode="auto">
          <a:xfrm>
            <a:off x="425450" y="4448175"/>
            <a:ext cx="2146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latin typeface="Arial" charset="0"/>
                <a:cs typeface="+mn-cs"/>
              </a:rPr>
              <a:t>AIMD saw tooth</a:t>
            </a:r>
          </a:p>
          <a:p>
            <a:pPr algn="r">
              <a:defRPr/>
            </a:pPr>
            <a:r>
              <a:rPr lang="en-US" sz="2000" smtClean="0">
                <a:latin typeface="Arial" charset="0"/>
                <a:cs typeface="+mn-cs"/>
              </a:rPr>
              <a:t>behavior: probing</a:t>
            </a:r>
          </a:p>
          <a:p>
            <a:pPr algn="r">
              <a:defRPr/>
            </a:pPr>
            <a:r>
              <a:rPr lang="en-US" sz="2000" smtClean="0">
                <a:latin typeface="Arial" charset="0"/>
                <a:cs typeface="+mn-cs"/>
              </a:rPr>
              <a:t>for bandwidth</a:t>
            </a:r>
          </a:p>
        </p:txBody>
      </p:sp>
      <p:sp>
        <p:nvSpPr>
          <p:cNvPr id="101386" name="Line 17"/>
          <p:cNvSpPr>
            <a:spLocks noChangeShapeType="1"/>
          </p:cNvSpPr>
          <p:nvPr/>
        </p:nvSpPr>
        <p:spPr bwMode="auto">
          <a:xfrm>
            <a:off x="3505200" y="6149975"/>
            <a:ext cx="4143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1387" name="Line 18"/>
          <p:cNvSpPr>
            <a:spLocks noChangeShapeType="1"/>
          </p:cNvSpPr>
          <p:nvPr/>
        </p:nvSpPr>
        <p:spPr bwMode="auto">
          <a:xfrm>
            <a:off x="3494088" y="3735388"/>
            <a:ext cx="0" cy="2416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 flipV="1">
            <a:off x="3505200" y="4852988"/>
            <a:ext cx="169863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>
            <a:off x="3686175" y="4841875"/>
            <a:ext cx="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8309" name="Line 21"/>
          <p:cNvSpPr>
            <a:spLocks noChangeShapeType="1"/>
          </p:cNvSpPr>
          <p:nvPr/>
        </p:nvSpPr>
        <p:spPr bwMode="auto">
          <a:xfrm flipV="1">
            <a:off x="3675063" y="4525963"/>
            <a:ext cx="982662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>
            <a:off x="4646613" y="4527550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68326" name="Group 38"/>
          <p:cNvGrpSpPr>
            <a:grpSpLocks/>
          </p:cNvGrpSpPr>
          <p:nvPr/>
        </p:nvGrpSpPr>
        <p:grpSpPr bwMode="auto">
          <a:xfrm>
            <a:off x="4638675" y="4402138"/>
            <a:ext cx="3040063" cy="1106487"/>
            <a:chOff x="2720" y="2730"/>
            <a:chExt cx="1915" cy="697"/>
          </a:xfrm>
        </p:grpSpPr>
        <p:sp>
          <p:nvSpPr>
            <p:cNvPr id="101399" name="Line 23"/>
            <p:cNvSpPr>
              <a:spLocks noChangeShapeType="1"/>
            </p:cNvSpPr>
            <p:nvPr/>
          </p:nvSpPr>
          <p:spPr bwMode="auto">
            <a:xfrm flipV="1">
              <a:off x="2720" y="2996"/>
              <a:ext cx="331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18807" name="Group 37"/>
            <p:cNvGrpSpPr>
              <a:grpSpLocks/>
            </p:cNvGrpSpPr>
            <p:nvPr/>
          </p:nvGrpSpPr>
          <p:grpSpPr bwMode="auto">
            <a:xfrm>
              <a:off x="3051" y="2730"/>
              <a:ext cx="1584" cy="697"/>
              <a:chOff x="3051" y="2730"/>
              <a:chExt cx="1584" cy="697"/>
            </a:xfrm>
          </p:grpSpPr>
          <p:sp>
            <p:nvSpPr>
              <p:cNvPr id="101401" name="Line 24"/>
              <p:cNvSpPr>
                <a:spLocks noChangeShapeType="1"/>
              </p:cNvSpPr>
              <p:nvPr/>
            </p:nvSpPr>
            <p:spPr bwMode="auto">
              <a:xfrm>
                <a:off x="3051" y="2993"/>
                <a:ext cx="0" cy="4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02" name="Line 25"/>
              <p:cNvSpPr>
                <a:spLocks noChangeShapeType="1"/>
              </p:cNvSpPr>
              <p:nvPr/>
            </p:nvSpPr>
            <p:spPr bwMode="auto">
              <a:xfrm flipV="1">
                <a:off x="3058" y="2795"/>
                <a:ext cx="611" cy="6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03" name="Line 26"/>
              <p:cNvSpPr>
                <a:spLocks noChangeShapeType="1"/>
              </p:cNvSpPr>
              <p:nvPr/>
            </p:nvSpPr>
            <p:spPr bwMode="auto">
              <a:xfrm>
                <a:off x="3666" y="2795"/>
                <a:ext cx="7" cy="5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04" name="Line 29"/>
              <p:cNvSpPr>
                <a:spLocks noChangeShapeType="1"/>
              </p:cNvSpPr>
              <p:nvPr/>
            </p:nvSpPr>
            <p:spPr bwMode="auto">
              <a:xfrm flipV="1">
                <a:off x="3669" y="2898"/>
                <a:ext cx="420" cy="4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05" name="Line 30"/>
              <p:cNvSpPr>
                <a:spLocks noChangeShapeType="1"/>
              </p:cNvSpPr>
              <p:nvPr/>
            </p:nvSpPr>
            <p:spPr bwMode="auto">
              <a:xfrm>
                <a:off x="4089" y="2889"/>
                <a:ext cx="0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06" name="Line 31"/>
              <p:cNvSpPr>
                <a:spLocks noChangeShapeType="1"/>
              </p:cNvSpPr>
              <p:nvPr/>
            </p:nvSpPr>
            <p:spPr bwMode="auto">
              <a:xfrm flipV="1">
                <a:off x="4083" y="2730"/>
                <a:ext cx="552" cy="6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01393" name="Text Box 32"/>
          <p:cNvSpPr txBox="1">
            <a:spLocks noChangeArrowheads="1"/>
          </p:cNvSpPr>
          <p:nvPr/>
        </p:nvSpPr>
        <p:spPr bwMode="auto">
          <a:xfrm>
            <a:off x="4403725" y="3622675"/>
            <a:ext cx="4222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mtClean="0">
                <a:cs typeface="+mn-cs"/>
              </a:rPr>
              <a:t>additively increase window size …</a:t>
            </a:r>
          </a:p>
          <a:p>
            <a:pPr algn="l">
              <a:defRPr/>
            </a:pPr>
            <a:r>
              <a:rPr lang="en-US" smtClean="0">
                <a:cs typeface="+mn-cs"/>
              </a:rPr>
              <a:t>…. until loss occurs (then cut window in half)</a:t>
            </a:r>
          </a:p>
        </p:txBody>
      </p:sp>
      <p:sp>
        <p:nvSpPr>
          <p:cNvPr id="268321" name="Freeform 33"/>
          <p:cNvSpPr>
            <a:spLocks/>
          </p:cNvSpPr>
          <p:nvPr/>
        </p:nvSpPr>
        <p:spPr bwMode="auto">
          <a:xfrm>
            <a:off x="3598863" y="3816350"/>
            <a:ext cx="858837" cy="1016000"/>
          </a:xfrm>
          <a:custGeom>
            <a:avLst/>
            <a:gdLst>
              <a:gd name="T0" fmla="*/ 2147483647 w 541"/>
              <a:gd name="T1" fmla="*/ 0 h 640"/>
              <a:gd name="T2" fmla="*/ 0 w 541"/>
              <a:gd name="T3" fmla="*/ 0 h 640"/>
              <a:gd name="T4" fmla="*/ 0 w 541"/>
              <a:gd name="T5" fmla="*/ 2147483647 h 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1" h="640">
                <a:moveTo>
                  <a:pt x="541" y="0"/>
                </a:moveTo>
                <a:lnTo>
                  <a:pt x="0" y="0"/>
                </a:lnTo>
                <a:lnTo>
                  <a:pt x="0" y="6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2" name="Freeform 34"/>
          <p:cNvSpPr>
            <a:spLocks/>
          </p:cNvSpPr>
          <p:nvPr/>
        </p:nvSpPr>
        <p:spPr bwMode="auto">
          <a:xfrm>
            <a:off x="3743325" y="4019550"/>
            <a:ext cx="796925" cy="1000125"/>
          </a:xfrm>
          <a:custGeom>
            <a:avLst/>
            <a:gdLst>
              <a:gd name="T0" fmla="*/ 2147483647 w 502"/>
              <a:gd name="T1" fmla="*/ 0 h 630"/>
              <a:gd name="T2" fmla="*/ 2147483647 w 502"/>
              <a:gd name="T3" fmla="*/ 2147483647 h 630"/>
              <a:gd name="T4" fmla="*/ 2147483647 w 502"/>
              <a:gd name="T5" fmla="*/ 2147483647 h 630"/>
              <a:gd name="T6" fmla="*/ 0 w 502"/>
              <a:gd name="T7" fmla="*/ 2147483647 h 6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2" h="630">
                <a:moveTo>
                  <a:pt x="502" y="0"/>
                </a:moveTo>
                <a:lnTo>
                  <a:pt x="56" y="2"/>
                </a:lnTo>
                <a:lnTo>
                  <a:pt x="54" y="630"/>
                </a:lnTo>
                <a:lnTo>
                  <a:pt x="0" y="63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3" name="Freeform 35"/>
          <p:cNvSpPr>
            <a:spLocks/>
          </p:cNvSpPr>
          <p:nvPr/>
        </p:nvSpPr>
        <p:spPr bwMode="auto">
          <a:xfrm>
            <a:off x="4051300" y="3814763"/>
            <a:ext cx="406400" cy="1168400"/>
          </a:xfrm>
          <a:custGeom>
            <a:avLst/>
            <a:gdLst>
              <a:gd name="T0" fmla="*/ 2147483647 w 256"/>
              <a:gd name="T1" fmla="*/ 0 h 736"/>
              <a:gd name="T2" fmla="*/ 0 w 256"/>
              <a:gd name="T3" fmla="*/ 0 h 736"/>
              <a:gd name="T4" fmla="*/ 0 w 256"/>
              <a:gd name="T5" fmla="*/ 2147483647 h 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736">
                <a:moveTo>
                  <a:pt x="256" y="0"/>
                </a:moveTo>
                <a:lnTo>
                  <a:pt x="0" y="0"/>
                </a:lnTo>
                <a:lnTo>
                  <a:pt x="0" y="7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4" name="Freeform 36"/>
          <p:cNvSpPr>
            <a:spLocks/>
          </p:cNvSpPr>
          <p:nvPr/>
        </p:nvSpPr>
        <p:spPr bwMode="auto">
          <a:xfrm>
            <a:off x="4689475" y="4179888"/>
            <a:ext cx="168275" cy="635000"/>
          </a:xfrm>
          <a:custGeom>
            <a:avLst/>
            <a:gdLst>
              <a:gd name="T0" fmla="*/ 2147483647 w 106"/>
              <a:gd name="T1" fmla="*/ 0 h 400"/>
              <a:gd name="T2" fmla="*/ 2147483647 w 106"/>
              <a:gd name="T3" fmla="*/ 2147483647 h 400"/>
              <a:gd name="T4" fmla="*/ 0 w 106"/>
              <a:gd name="T5" fmla="*/ 2147483647 h 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" h="400">
                <a:moveTo>
                  <a:pt x="106" y="0"/>
                </a:moveTo>
                <a:lnTo>
                  <a:pt x="106" y="400"/>
                </a:lnTo>
                <a:lnTo>
                  <a:pt x="0" y="4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398" name="Text Box 40"/>
          <p:cNvSpPr txBox="1">
            <a:spLocks noChangeArrowheads="1"/>
          </p:cNvSpPr>
          <p:nvPr/>
        </p:nvSpPr>
        <p:spPr bwMode="auto">
          <a:xfrm>
            <a:off x="5072063" y="6140450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17791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21" grpId="0" animBg="1"/>
      <p:bldP spid="268321" grpId="1" animBg="1"/>
      <p:bldP spid="268322" grpId="0" animBg="1"/>
      <p:bldP spid="268322" grpId="1" animBg="1"/>
      <p:bldP spid="268323" grpId="0" animBg="1"/>
      <p:bldP spid="268323" grpId="1" animBg="1"/>
      <p:bldP spid="2683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31775"/>
            <a:ext cx="7772400" cy="76993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TCP Congestion Control: details</a:t>
            </a:r>
          </a:p>
        </p:txBody>
      </p:sp>
      <p:sp>
        <p:nvSpPr>
          <p:cNvPr id="1024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3784599"/>
            <a:ext cx="4532313" cy="20541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sender limits transmission: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b="1" dirty="0" smtClean="0">
              <a:latin typeface="Courier New" charset="0"/>
              <a:cs typeface="+mn-cs"/>
            </a:endParaRPr>
          </a:p>
          <a:p>
            <a:pPr>
              <a:defRPr/>
            </a:pPr>
            <a:r>
              <a:rPr lang="en-US" b="1" dirty="0" err="1" smtClean="0">
                <a:latin typeface="Courier New" charset="0"/>
                <a:cs typeface="+mn-cs"/>
              </a:rPr>
              <a:t>cwnd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is dynamic, function of perceived network congestion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024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9375" y="1485900"/>
            <a:ext cx="3810000" cy="24479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latin typeface="Gill Sans MT" charset="0"/>
                <a:cs typeface="+mn-cs"/>
              </a:rPr>
              <a:t>TCP sending rate:</a:t>
            </a:r>
          </a:p>
          <a:p>
            <a:pPr>
              <a:defRPr/>
            </a:pPr>
            <a:r>
              <a:rPr lang="en-US" i="1" dirty="0">
                <a:latin typeface="Gill Sans MT" charset="0"/>
                <a:cs typeface="+mn-cs"/>
              </a:rPr>
              <a:t>roughly:</a:t>
            </a:r>
            <a:r>
              <a:rPr lang="en-US" dirty="0">
                <a:latin typeface="Gill Sans MT" charset="0"/>
                <a:cs typeface="+mn-cs"/>
              </a:rPr>
              <a:t> send </a:t>
            </a:r>
            <a:r>
              <a:rPr lang="en-US" dirty="0" err="1">
                <a:latin typeface="Gill Sans MT" charset="0"/>
                <a:cs typeface="+mn-cs"/>
              </a:rPr>
              <a:t>cwnd</a:t>
            </a:r>
            <a:r>
              <a:rPr lang="en-US" dirty="0">
                <a:latin typeface="Gill Sans MT" charset="0"/>
                <a:cs typeface="+mn-cs"/>
              </a:rPr>
              <a:t> bytes, wait RTT for ACKS, then send more bytes</a:t>
            </a:r>
          </a:p>
        </p:txBody>
      </p:sp>
      <p:sp>
        <p:nvSpPr>
          <p:cNvPr id="102408" name="Rectangle 12"/>
          <p:cNvSpPr>
            <a:spLocks noChangeArrowheads="1"/>
          </p:cNvSpPr>
          <p:nvPr/>
        </p:nvSpPr>
        <p:spPr bwMode="auto">
          <a:xfrm>
            <a:off x="7683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09" name="Rectangle 13"/>
          <p:cNvSpPr>
            <a:spLocks noChangeArrowheads="1"/>
          </p:cNvSpPr>
          <p:nvPr/>
        </p:nvSpPr>
        <p:spPr bwMode="auto">
          <a:xfrm>
            <a:off x="865188" y="1943100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0" name="Rectangle 14"/>
          <p:cNvSpPr>
            <a:spLocks noChangeArrowheads="1"/>
          </p:cNvSpPr>
          <p:nvPr/>
        </p:nvSpPr>
        <p:spPr bwMode="auto">
          <a:xfrm>
            <a:off x="963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1" name="Rectangle 15"/>
          <p:cNvSpPr>
            <a:spLocks noChangeArrowheads="1"/>
          </p:cNvSpPr>
          <p:nvPr/>
        </p:nvSpPr>
        <p:spPr bwMode="auto">
          <a:xfrm>
            <a:off x="106045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2" name="Rectangle 16"/>
          <p:cNvSpPr>
            <a:spLocks noChangeArrowheads="1"/>
          </p:cNvSpPr>
          <p:nvPr/>
        </p:nvSpPr>
        <p:spPr bwMode="auto">
          <a:xfrm>
            <a:off x="115570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3" name="Rectangle 17"/>
          <p:cNvSpPr>
            <a:spLocks noChangeArrowheads="1"/>
          </p:cNvSpPr>
          <p:nvPr/>
        </p:nvSpPr>
        <p:spPr bwMode="auto">
          <a:xfrm>
            <a:off x="1252538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4" name="Rectangle 18"/>
          <p:cNvSpPr>
            <a:spLocks noChangeArrowheads="1"/>
          </p:cNvSpPr>
          <p:nvPr/>
        </p:nvSpPr>
        <p:spPr bwMode="auto">
          <a:xfrm>
            <a:off x="1344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5" name="Rectangle 19"/>
          <p:cNvSpPr>
            <a:spLocks noChangeArrowheads="1"/>
          </p:cNvSpPr>
          <p:nvPr/>
        </p:nvSpPr>
        <p:spPr bwMode="auto">
          <a:xfrm>
            <a:off x="143986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6" name="Rectangle 20"/>
          <p:cNvSpPr>
            <a:spLocks noChangeArrowheads="1"/>
          </p:cNvSpPr>
          <p:nvPr/>
        </p:nvSpPr>
        <p:spPr bwMode="auto">
          <a:xfrm>
            <a:off x="15351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7" name="Rectangle 21"/>
          <p:cNvSpPr>
            <a:spLocks noChangeArrowheads="1"/>
          </p:cNvSpPr>
          <p:nvPr/>
        </p:nvSpPr>
        <p:spPr bwMode="auto">
          <a:xfrm>
            <a:off x="1641475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8" name="Rectangle 22"/>
          <p:cNvSpPr>
            <a:spLocks noChangeArrowheads="1"/>
          </p:cNvSpPr>
          <p:nvPr/>
        </p:nvSpPr>
        <p:spPr bwMode="auto">
          <a:xfrm>
            <a:off x="1739900" y="1943100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9" name="Rectangle 23"/>
          <p:cNvSpPr>
            <a:spLocks noChangeArrowheads="1"/>
          </p:cNvSpPr>
          <p:nvPr/>
        </p:nvSpPr>
        <p:spPr bwMode="auto">
          <a:xfrm>
            <a:off x="1836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0" name="Rectangle 24"/>
          <p:cNvSpPr>
            <a:spLocks noChangeArrowheads="1"/>
          </p:cNvSpPr>
          <p:nvPr/>
        </p:nvSpPr>
        <p:spPr bwMode="auto">
          <a:xfrm>
            <a:off x="19335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1" name="Rectangle 25"/>
          <p:cNvSpPr>
            <a:spLocks noChangeArrowheads="1"/>
          </p:cNvSpPr>
          <p:nvPr/>
        </p:nvSpPr>
        <p:spPr bwMode="auto">
          <a:xfrm>
            <a:off x="203041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2" name="Rectangle 26"/>
          <p:cNvSpPr>
            <a:spLocks noChangeArrowheads="1"/>
          </p:cNvSpPr>
          <p:nvPr/>
        </p:nvSpPr>
        <p:spPr bwMode="auto">
          <a:xfrm>
            <a:off x="212566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3" name="Rectangle 27"/>
          <p:cNvSpPr>
            <a:spLocks noChangeArrowheads="1"/>
          </p:cNvSpPr>
          <p:nvPr/>
        </p:nvSpPr>
        <p:spPr bwMode="auto">
          <a:xfrm>
            <a:off x="2217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4" name="Rectangle 28"/>
          <p:cNvSpPr>
            <a:spLocks noChangeArrowheads="1"/>
          </p:cNvSpPr>
          <p:nvPr/>
        </p:nvSpPr>
        <p:spPr bwMode="auto">
          <a:xfrm>
            <a:off x="231298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5" name="Rectangle 29"/>
          <p:cNvSpPr>
            <a:spLocks noChangeArrowheads="1"/>
          </p:cNvSpPr>
          <p:nvPr/>
        </p:nvSpPr>
        <p:spPr bwMode="auto">
          <a:xfrm>
            <a:off x="24098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6" name="Rectangle 30"/>
          <p:cNvSpPr>
            <a:spLocks noChangeArrowheads="1"/>
          </p:cNvSpPr>
          <p:nvPr/>
        </p:nvSpPr>
        <p:spPr bwMode="auto">
          <a:xfrm>
            <a:off x="24987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7" name="Rectangle 31"/>
          <p:cNvSpPr>
            <a:spLocks noChangeArrowheads="1"/>
          </p:cNvSpPr>
          <p:nvPr/>
        </p:nvSpPr>
        <p:spPr bwMode="auto">
          <a:xfrm>
            <a:off x="25939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8" name="Rectangle 32"/>
          <p:cNvSpPr>
            <a:spLocks noChangeArrowheads="1"/>
          </p:cNvSpPr>
          <p:nvPr/>
        </p:nvSpPr>
        <p:spPr bwMode="auto">
          <a:xfrm>
            <a:off x="2687638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9" name="Rectangle 33"/>
          <p:cNvSpPr>
            <a:spLocks noChangeArrowheads="1"/>
          </p:cNvSpPr>
          <p:nvPr/>
        </p:nvSpPr>
        <p:spPr bwMode="auto">
          <a:xfrm>
            <a:off x="2779713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0" name="Rectangle 34"/>
          <p:cNvSpPr>
            <a:spLocks noChangeArrowheads="1"/>
          </p:cNvSpPr>
          <p:nvPr/>
        </p:nvSpPr>
        <p:spPr bwMode="auto">
          <a:xfrm>
            <a:off x="28765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1" name="Rectangle 35"/>
          <p:cNvSpPr>
            <a:spLocks noChangeArrowheads="1"/>
          </p:cNvSpPr>
          <p:nvPr/>
        </p:nvSpPr>
        <p:spPr bwMode="auto">
          <a:xfrm>
            <a:off x="29718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2" name="Rectangle 36"/>
          <p:cNvSpPr>
            <a:spLocks noChangeArrowheads="1"/>
          </p:cNvSpPr>
          <p:nvPr/>
        </p:nvSpPr>
        <p:spPr bwMode="auto">
          <a:xfrm>
            <a:off x="30607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3" name="Rectangle 37"/>
          <p:cNvSpPr>
            <a:spLocks noChangeArrowheads="1"/>
          </p:cNvSpPr>
          <p:nvPr/>
        </p:nvSpPr>
        <p:spPr bwMode="auto">
          <a:xfrm>
            <a:off x="31559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4" name="Rectangle 38"/>
          <p:cNvSpPr>
            <a:spLocks noChangeArrowheads="1"/>
          </p:cNvSpPr>
          <p:nvPr/>
        </p:nvSpPr>
        <p:spPr bwMode="auto">
          <a:xfrm>
            <a:off x="32527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5" name="Rectangle 39"/>
          <p:cNvSpPr>
            <a:spLocks noChangeArrowheads="1"/>
          </p:cNvSpPr>
          <p:nvPr/>
        </p:nvSpPr>
        <p:spPr bwMode="auto">
          <a:xfrm>
            <a:off x="3349625" y="1943100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6" name="Rectangle 40"/>
          <p:cNvSpPr>
            <a:spLocks noChangeArrowheads="1"/>
          </p:cNvSpPr>
          <p:nvPr/>
        </p:nvSpPr>
        <p:spPr bwMode="auto">
          <a:xfrm>
            <a:off x="3446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7" name="Rectangle 41"/>
          <p:cNvSpPr>
            <a:spLocks noChangeArrowheads="1"/>
          </p:cNvSpPr>
          <p:nvPr/>
        </p:nvSpPr>
        <p:spPr bwMode="auto">
          <a:xfrm>
            <a:off x="35448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8" name="Rectangle 42"/>
          <p:cNvSpPr>
            <a:spLocks noChangeArrowheads="1"/>
          </p:cNvSpPr>
          <p:nvPr/>
        </p:nvSpPr>
        <p:spPr bwMode="auto">
          <a:xfrm>
            <a:off x="364013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9" name="Rectangle 43"/>
          <p:cNvSpPr>
            <a:spLocks noChangeArrowheads="1"/>
          </p:cNvSpPr>
          <p:nvPr/>
        </p:nvSpPr>
        <p:spPr bwMode="auto">
          <a:xfrm>
            <a:off x="37353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40" name="Rectangle 44"/>
          <p:cNvSpPr>
            <a:spLocks noChangeArrowheads="1"/>
          </p:cNvSpPr>
          <p:nvPr/>
        </p:nvSpPr>
        <p:spPr bwMode="auto">
          <a:xfrm>
            <a:off x="3827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41" name="Rectangle 45"/>
          <p:cNvSpPr>
            <a:spLocks noChangeArrowheads="1"/>
          </p:cNvSpPr>
          <p:nvPr/>
        </p:nvSpPr>
        <p:spPr bwMode="auto">
          <a:xfrm>
            <a:off x="3924300" y="1941513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42" name="Rectangle 46"/>
          <p:cNvSpPr>
            <a:spLocks noChangeArrowheads="1"/>
          </p:cNvSpPr>
          <p:nvPr/>
        </p:nvSpPr>
        <p:spPr bwMode="auto">
          <a:xfrm>
            <a:off x="40195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43" name="Rectangle 47"/>
          <p:cNvSpPr>
            <a:spLocks noChangeArrowheads="1"/>
          </p:cNvSpPr>
          <p:nvPr/>
        </p:nvSpPr>
        <p:spPr bwMode="auto">
          <a:xfrm>
            <a:off x="725488" y="2679700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44" name="Rectangle 48"/>
          <p:cNvSpPr>
            <a:spLocks noChangeArrowheads="1"/>
          </p:cNvSpPr>
          <p:nvPr/>
        </p:nvSpPr>
        <p:spPr bwMode="auto">
          <a:xfrm>
            <a:off x="811213" y="1831975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45" name="Line 51"/>
          <p:cNvSpPr>
            <a:spLocks noChangeShapeType="1"/>
          </p:cNvSpPr>
          <p:nvPr/>
        </p:nvSpPr>
        <p:spPr bwMode="auto">
          <a:xfrm>
            <a:off x="1731963" y="2635250"/>
            <a:ext cx="909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9853" name="Freeform 53"/>
          <p:cNvSpPr>
            <a:spLocks/>
          </p:cNvSpPr>
          <p:nvPr/>
        </p:nvSpPr>
        <p:spPr bwMode="auto">
          <a:xfrm>
            <a:off x="1524000" y="2614613"/>
            <a:ext cx="144463" cy="38417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47" name="Line 56"/>
          <p:cNvSpPr>
            <a:spLocks noChangeShapeType="1"/>
          </p:cNvSpPr>
          <p:nvPr/>
        </p:nvSpPr>
        <p:spPr bwMode="auto">
          <a:xfrm>
            <a:off x="2201863" y="2654300"/>
            <a:ext cx="12700" cy="430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48" name="Text Box 57"/>
          <p:cNvSpPr txBox="1">
            <a:spLocks noChangeArrowheads="1"/>
          </p:cNvSpPr>
          <p:nvPr/>
        </p:nvSpPr>
        <p:spPr bwMode="auto">
          <a:xfrm>
            <a:off x="706438" y="2838450"/>
            <a:ext cx="852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>
                <a:cs typeface="+mn-cs"/>
              </a:rPr>
              <a:t>last byte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>
                <a:cs typeface="+mn-cs"/>
              </a:rPr>
              <a:t>ACKed</a:t>
            </a:r>
          </a:p>
        </p:txBody>
      </p:sp>
      <p:sp>
        <p:nvSpPr>
          <p:cNvPr id="102449" name="Text Box 58"/>
          <p:cNvSpPr txBox="1">
            <a:spLocks noChangeArrowheads="1"/>
          </p:cNvSpPr>
          <p:nvPr/>
        </p:nvSpPr>
        <p:spPr bwMode="auto">
          <a:xfrm>
            <a:off x="1731962" y="3016250"/>
            <a:ext cx="1144587" cy="67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dirty="0" smtClean="0">
                <a:cs typeface="+mn-cs"/>
              </a:rPr>
              <a:t>sent, not-yet </a:t>
            </a:r>
            <a:r>
              <a:rPr lang="en-US" sz="1400" dirty="0" err="1" smtClean="0">
                <a:cs typeface="+mn-cs"/>
              </a:rPr>
              <a:t>ACKed</a:t>
            </a:r>
            <a:endParaRPr lang="en-US" sz="1400" dirty="0" smtClean="0">
              <a:cs typeface="+mn-cs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1400" dirty="0" smtClean="0">
                <a:cs typeface="+mn-cs"/>
              </a:rPr>
              <a:t>(</a:t>
            </a:r>
            <a:r>
              <a:rPr lang="ja-JP" altLang="en-US" sz="1400" dirty="0" smtClean="0">
                <a:cs typeface="+mn-cs"/>
              </a:rPr>
              <a:t>“</a:t>
            </a:r>
            <a:r>
              <a:rPr lang="en-US" sz="1400" dirty="0" smtClean="0">
                <a:cs typeface="+mn-cs"/>
              </a:rPr>
              <a:t>in-flight</a:t>
            </a:r>
            <a:r>
              <a:rPr lang="ja-JP" altLang="en-US" sz="1400" dirty="0" smtClean="0">
                <a:cs typeface="+mn-cs"/>
              </a:rPr>
              <a:t>”</a:t>
            </a:r>
            <a:r>
              <a:rPr lang="en-US" sz="1400" dirty="0" smtClean="0">
                <a:cs typeface="+mn-cs"/>
              </a:rPr>
              <a:t>)</a:t>
            </a:r>
          </a:p>
        </p:txBody>
      </p:sp>
      <p:sp>
        <p:nvSpPr>
          <p:cNvPr id="102450" name="Text Box 59"/>
          <p:cNvSpPr txBox="1">
            <a:spLocks noChangeArrowheads="1"/>
          </p:cNvSpPr>
          <p:nvPr/>
        </p:nvSpPr>
        <p:spPr bwMode="auto">
          <a:xfrm>
            <a:off x="2774950" y="2878138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>
                <a:cs typeface="+mn-cs"/>
              </a:rPr>
              <a:t>last byte sent</a:t>
            </a:r>
          </a:p>
        </p:txBody>
      </p:sp>
      <p:sp>
        <p:nvSpPr>
          <p:cNvPr id="102451" name="Text Box 61"/>
          <p:cNvSpPr txBox="1">
            <a:spLocks noChangeArrowheads="1"/>
          </p:cNvSpPr>
          <p:nvPr/>
        </p:nvSpPr>
        <p:spPr bwMode="auto">
          <a:xfrm>
            <a:off x="2168525" y="1622425"/>
            <a:ext cx="609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 b="1" smtClean="0">
                <a:latin typeface="Courier New" charset="0"/>
                <a:cs typeface="+mn-cs"/>
              </a:rPr>
              <a:t>cwnd</a:t>
            </a:r>
            <a:endParaRPr lang="en-US" sz="1400" b="1" i="1" smtClean="0">
              <a:latin typeface="Courier New" charset="0"/>
              <a:cs typeface="+mn-cs"/>
            </a:endParaRPr>
          </a:p>
        </p:txBody>
      </p:sp>
      <p:grpSp>
        <p:nvGrpSpPr>
          <p:cNvPr id="119859" name="Group 62"/>
          <p:cNvGrpSpPr>
            <a:grpSpLocks/>
          </p:cNvGrpSpPr>
          <p:nvPr/>
        </p:nvGrpSpPr>
        <p:grpSpPr bwMode="auto">
          <a:xfrm>
            <a:off x="2774950" y="1706563"/>
            <a:ext cx="447675" cy="117475"/>
            <a:chOff x="4250" y="1692"/>
            <a:chExt cx="374" cy="86"/>
          </a:xfrm>
        </p:grpSpPr>
        <p:sp>
          <p:nvSpPr>
            <p:cNvPr id="102474" name="Line 63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75" name="Line 64"/>
            <p:cNvSpPr>
              <a:spLocks noChangeShapeType="1"/>
            </p:cNvSpPr>
            <p:nvPr/>
          </p:nvSpPr>
          <p:spPr bwMode="auto">
            <a:xfrm>
              <a:off x="4621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19860" name="Group 65"/>
          <p:cNvGrpSpPr>
            <a:grpSpLocks/>
          </p:cNvGrpSpPr>
          <p:nvPr/>
        </p:nvGrpSpPr>
        <p:grpSpPr bwMode="auto">
          <a:xfrm rot="10800000">
            <a:off x="1736725" y="1725613"/>
            <a:ext cx="466725" cy="123825"/>
            <a:chOff x="4250" y="1692"/>
            <a:chExt cx="374" cy="86"/>
          </a:xfrm>
        </p:grpSpPr>
        <p:sp>
          <p:nvSpPr>
            <p:cNvPr id="102472" name="Line 66"/>
            <p:cNvSpPr>
              <a:spLocks noChangeShapeType="1"/>
            </p:cNvSpPr>
            <p:nvPr/>
          </p:nvSpPr>
          <p:spPr bwMode="auto">
            <a:xfrm>
              <a:off x="4255" y="1743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73" name="Line 67"/>
            <p:cNvSpPr>
              <a:spLocks noChangeShapeType="1"/>
            </p:cNvSpPr>
            <p:nvPr/>
          </p:nvSpPr>
          <p:spPr bwMode="auto">
            <a:xfrm>
              <a:off x="4627" y="1696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9861" name="Freeform 69"/>
          <p:cNvSpPr>
            <a:spLocks/>
          </p:cNvSpPr>
          <p:nvPr/>
        </p:nvSpPr>
        <p:spPr bwMode="auto">
          <a:xfrm flipH="1">
            <a:off x="2628900" y="2703513"/>
            <a:ext cx="144463" cy="30162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5" name="Text Box 71"/>
          <p:cNvSpPr txBox="1">
            <a:spLocks noChangeArrowheads="1"/>
          </p:cNvSpPr>
          <p:nvPr/>
        </p:nvSpPr>
        <p:spPr bwMode="auto">
          <a:xfrm>
            <a:off x="1033463" y="4316413"/>
            <a:ext cx="281622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5425" indent="-22542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 smtClean="0">
                <a:latin typeface="Courier New" charset="0"/>
                <a:cs typeface="+mn-cs"/>
              </a:rPr>
              <a:t>LastByteSent-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 smtClean="0">
                <a:latin typeface="Courier New" charset="0"/>
                <a:cs typeface="+mn-cs"/>
              </a:rPr>
              <a:t>	LastByteAcked</a:t>
            </a:r>
            <a:endParaRPr lang="en-US" sz="1800" smtClean="0">
              <a:latin typeface="Courier New" charset="0"/>
              <a:cs typeface="+mn-cs"/>
            </a:endParaRPr>
          </a:p>
        </p:txBody>
      </p:sp>
      <p:grpSp>
        <p:nvGrpSpPr>
          <p:cNvPr id="119863" name="Group 74"/>
          <p:cNvGrpSpPr>
            <a:grpSpLocks/>
          </p:cNvGrpSpPr>
          <p:nvPr/>
        </p:nvGrpSpPr>
        <p:grpSpPr bwMode="auto">
          <a:xfrm>
            <a:off x="3160713" y="4386263"/>
            <a:ext cx="350837" cy="336550"/>
            <a:chOff x="2059" y="2097"/>
            <a:chExt cx="221" cy="212"/>
          </a:xfrm>
        </p:grpSpPr>
        <p:sp>
          <p:nvSpPr>
            <p:cNvPr id="102470" name="Text Box 72"/>
            <p:cNvSpPr txBox="1">
              <a:spLocks noChangeArrowheads="1"/>
            </p:cNvSpPr>
            <p:nvPr/>
          </p:nvSpPr>
          <p:spPr bwMode="auto">
            <a:xfrm>
              <a:off x="2059" y="2097"/>
              <a:ext cx="2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cs typeface="+mn-cs"/>
                </a:rPr>
                <a:t>&lt;</a:t>
              </a:r>
            </a:p>
          </p:txBody>
        </p:sp>
        <p:sp>
          <p:nvSpPr>
            <p:cNvPr id="102471" name="Line 73"/>
            <p:cNvSpPr>
              <a:spLocks noChangeShapeType="1"/>
            </p:cNvSpPr>
            <p:nvPr/>
          </p:nvSpPr>
          <p:spPr bwMode="auto">
            <a:xfrm>
              <a:off x="2133" y="2269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457" name="Text Box 75"/>
          <p:cNvSpPr txBox="1">
            <a:spLocks noChangeArrowheads="1"/>
          </p:cNvSpPr>
          <p:nvPr/>
        </p:nvSpPr>
        <p:spPr bwMode="auto">
          <a:xfrm>
            <a:off x="3516313" y="43656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smtClean="0">
                <a:latin typeface="Courier New" charset="0"/>
                <a:cs typeface="+mn-cs"/>
              </a:rPr>
              <a:t>cwnd</a:t>
            </a:r>
          </a:p>
        </p:txBody>
      </p:sp>
      <p:sp>
        <p:nvSpPr>
          <p:cNvPr id="102458" name="Rectangle 76"/>
          <p:cNvSpPr>
            <a:spLocks noChangeArrowheads="1"/>
          </p:cNvSpPr>
          <p:nvPr/>
        </p:nvSpPr>
        <p:spPr bwMode="auto">
          <a:xfrm>
            <a:off x="896938" y="4306888"/>
            <a:ext cx="3725862" cy="642937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59" name="Text Box 78"/>
          <p:cNvSpPr txBox="1">
            <a:spLocks noChangeArrowheads="1"/>
          </p:cNvSpPr>
          <p:nvPr/>
        </p:nvSpPr>
        <p:spPr bwMode="auto">
          <a:xfrm>
            <a:off x="714375" y="1390650"/>
            <a:ext cx="2720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i="1" smtClean="0">
                <a:cs typeface="+mn-cs"/>
              </a:rPr>
              <a:t>sender sequence number space </a:t>
            </a:r>
          </a:p>
        </p:txBody>
      </p:sp>
      <p:sp>
        <p:nvSpPr>
          <p:cNvPr id="102460" name="Text Box 79"/>
          <p:cNvSpPr txBox="1">
            <a:spLocks noChangeArrowheads="1"/>
          </p:cNvSpPr>
          <p:nvPr/>
        </p:nvSpPr>
        <p:spPr bwMode="auto">
          <a:xfrm>
            <a:off x="5495925" y="3973294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Arial" charset="0"/>
                <a:cs typeface="+mn-cs"/>
              </a:rPr>
              <a:t>rate</a:t>
            </a:r>
          </a:p>
        </p:txBody>
      </p:sp>
      <p:grpSp>
        <p:nvGrpSpPr>
          <p:cNvPr id="119868" name="Group 82"/>
          <p:cNvGrpSpPr>
            <a:grpSpLocks/>
          </p:cNvGrpSpPr>
          <p:nvPr/>
        </p:nvGrpSpPr>
        <p:grpSpPr bwMode="auto">
          <a:xfrm>
            <a:off x="6168630" y="3957720"/>
            <a:ext cx="931863" cy="441325"/>
            <a:chOff x="4214" y="2517"/>
            <a:chExt cx="587" cy="278"/>
          </a:xfrm>
        </p:grpSpPr>
        <p:sp>
          <p:nvSpPr>
            <p:cNvPr id="102468" name="Text Box 80"/>
            <p:cNvSpPr txBox="1">
              <a:spLocks noChangeArrowheads="1"/>
            </p:cNvSpPr>
            <p:nvPr/>
          </p:nvSpPr>
          <p:spPr bwMode="auto">
            <a:xfrm>
              <a:off x="4216" y="2517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>
                  <a:cs typeface="+mn-cs"/>
                </a:rPr>
                <a:t>~</a:t>
              </a:r>
            </a:p>
          </p:txBody>
        </p:sp>
        <p:sp>
          <p:nvSpPr>
            <p:cNvPr id="102469" name="Text Box 81"/>
            <p:cNvSpPr txBox="1">
              <a:spLocks noChangeArrowheads="1"/>
            </p:cNvSpPr>
            <p:nvPr/>
          </p:nvSpPr>
          <p:spPr bwMode="auto">
            <a:xfrm>
              <a:off x="4214" y="2564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>
                  <a:cs typeface="+mn-cs"/>
                </a:rPr>
                <a:t>~</a:t>
              </a:r>
            </a:p>
          </p:txBody>
        </p:sp>
      </p:grpSp>
      <p:grpSp>
        <p:nvGrpSpPr>
          <p:cNvPr id="119869" name="Group 86"/>
          <p:cNvGrpSpPr>
            <a:grpSpLocks/>
          </p:cNvGrpSpPr>
          <p:nvPr/>
        </p:nvGrpSpPr>
        <p:grpSpPr bwMode="auto">
          <a:xfrm>
            <a:off x="6577013" y="3849469"/>
            <a:ext cx="712787" cy="715963"/>
            <a:chOff x="4400" y="2509"/>
            <a:chExt cx="449" cy="451"/>
          </a:xfrm>
        </p:grpSpPr>
        <p:sp>
          <p:nvSpPr>
            <p:cNvPr id="102465" name="Text Box 83"/>
            <p:cNvSpPr txBox="1">
              <a:spLocks noChangeArrowheads="1"/>
            </p:cNvSpPr>
            <p:nvPr/>
          </p:nvSpPr>
          <p:spPr bwMode="auto">
            <a:xfrm>
              <a:off x="4400" y="2509"/>
              <a:ext cx="4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>
                  <a:cs typeface="+mn-cs"/>
                </a:rPr>
                <a:t>cwnd</a:t>
              </a:r>
            </a:p>
          </p:txBody>
        </p:sp>
        <p:sp>
          <p:nvSpPr>
            <p:cNvPr id="102466" name="Text Box 84"/>
            <p:cNvSpPr txBox="1">
              <a:spLocks noChangeArrowheads="1"/>
            </p:cNvSpPr>
            <p:nvPr/>
          </p:nvSpPr>
          <p:spPr bwMode="auto">
            <a:xfrm>
              <a:off x="4443" y="2729"/>
              <a:ext cx="3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>
                  <a:cs typeface="+mn-cs"/>
                </a:rPr>
                <a:t>RTT</a:t>
              </a:r>
            </a:p>
          </p:txBody>
        </p:sp>
        <p:sp>
          <p:nvSpPr>
            <p:cNvPr id="102467" name="Line 85"/>
            <p:cNvSpPr>
              <a:spLocks noChangeShapeType="1"/>
            </p:cNvSpPr>
            <p:nvPr/>
          </p:nvSpPr>
          <p:spPr bwMode="auto">
            <a:xfrm>
              <a:off x="4430" y="2731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463" name="Text Box 87"/>
          <p:cNvSpPr txBox="1">
            <a:spLocks noChangeArrowheads="1"/>
          </p:cNvSpPr>
          <p:nvPr/>
        </p:nvSpPr>
        <p:spPr bwMode="auto">
          <a:xfrm>
            <a:off x="7294563" y="4008219"/>
            <a:ext cx="113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cs typeface="+mn-cs"/>
              </a:rPr>
              <a:t>bytes/sec</a:t>
            </a:r>
          </a:p>
        </p:txBody>
      </p:sp>
      <p:sp>
        <p:nvSpPr>
          <p:cNvPr id="102464" name="Rectangle 88"/>
          <p:cNvSpPr>
            <a:spLocks noChangeArrowheads="1"/>
          </p:cNvSpPr>
          <p:nvPr/>
        </p:nvSpPr>
        <p:spPr bwMode="auto">
          <a:xfrm>
            <a:off x="5451475" y="3884394"/>
            <a:ext cx="3035300" cy="64452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06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49225"/>
            <a:ext cx="7772400" cy="10414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TCP Slow Start 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1663" y="1397000"/>
            <a:ext cx="4249737" cy="4648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when connection begins, increase rate exponentially until first loss event: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initially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>
                <a:latin typeface="Gill Sans MT" charset="0"/>
              </a:rPr>
              <a:t> = 1 MSS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double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>
                <a:latin typeface="Gill Sans MT" charset="0"/>
              </a:rPr>
              <a:t> every RTT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done by incrementing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>
                <a:latin typeface="Gill Sans MT" charset="0"/>
              </a:rPr>
              <a:t> for every ACK received</a:t>
            </a:r>
          </a:p>
          <a:p>
            <a:pPr>
              <a:defRPr/>
            </a:pPr>
            <a:r>
              <a:rPr lang="en-US" i="1" u="sng" dirty="0">
                <a:solidFill>
                  <a:srgbClr val="CC0000"/>
                </a:solidFill>
                <a:latin typeface="Gill Sans MT" charset="0"/>
                <a:cs typeface="+mn-cs"/>
              </a:rPr>
              <a:t>summary: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initial rate is slow but ramps up exponentially fast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5616575" y="2309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31" name="Text Box 8"/>
          <p:cNvSpPr txBox="1">
            <a:spLocks noChangeArrowheads="1"/>
          </p:cNvSpPr>
          <p:nvPr/>
        </p:nvSpPr>
        <p:spPr bwMode="auto">
          <a:xfrm>
            <a:off x="5213350" y="1171575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  <a:cs typeface="+mn-cs"/>
              </a:rPr>
              <a:t>Host A</a:t>
            </a:r>
          </a:p>
        </p:txBody>
      </p:sp>
      <p:sp>
        <p:nvSpPr>
          <p:cNvPr id="103432" name="Text Box 9"/>
          <p:cNvSpPr txBox="1">
            <a:spLocks noChangeArrowheads="1"/>
          </p:cNvSpPr>
          <p:nvPr/>
        </p:nvSpPr>
        <p:spPr bwMode="auto">
          <a:xfrm rot="408567">
            <a:off x="6623050" y="2276475"/>
            <a:ext cx="120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  <a:cs typeface="+mn-cs"/>
              </a:rPr>
              <a:t>one segment</a:t>
            </a:r>
            <a:endParaRPr lang="en-US" sz="1000" smtClean="0">
              <a:latin typeface="Times New Roman" charset="0"/>
              <a:cs typeface="+mn-cs"/>
            </a:endParaRPr>
          </a:p>
        </p:txBody>
      </p:sp>
      <p:sp>
        <p:nvSpPr>
          <p:cNvPr id="103433" name="Text Box 10"/>
          <p:cNvSpPr txBox="1">
            <a:spLocks noChangeArrowheads="1"/>
          </p:cNvSpPr>
          <p:nvPr/>
        </p:nvSpPr>
        <p:spPr bwMode="auto">
          <a:xfrm rot="-5400000">
            <a:off x="5174456" y="2513807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  <a:cs typeface="+mn-cs"/>
              </a:rPr>
              <a:t>RTT</a:t>
            </a:r>
            <a:endParaRPr lang="en-US" sz="1000" smtClean="0">
              <a:latin typeface="Arial" charset="0"/>
              <a:cs typeface="+mn-cs"/>
            </a:endParaRPr>
          </a:p>
        </p:txBody>
      </p:sp>
      <p:sp>
        <p:nvSpPr>
          <p:cNvPr id="103434" name="Text Box 12"/>
          <p:cNvSpPr txBox="1">
            <a:spLocks noChangeArrowheads="1"/>
          </p:cNvSpPr>
          <p:nvPr/>
        </p:nvSpPr>
        <p:spPr bwMode="auto">
          <a:xfrm>
            <a:off x="7650163" y="115728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  <a:cs typeface="+mn-cs"/>
              </a:rPr>
              <a:t>Host B</a:t>
            </a:r>
          </a:p>
        </p:txBody>
      </p:sp>
      <p:sp>
        <p:nvSpPr>
          <p:cNvPr id="103435" name="Line 13"/>
          <p:cNvSpPr>
            <a:spLocks noChangeShapeType="1"/>
          </p:cNvSpPr>
          <p:nvPr/>
        </p:nvSpPr>
        <p:spPr bwMode="auto">
          <a:xfrm>
            <a:off x="5611813" y="21240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36" name="Line 14"/>
          <p:cNvSpPr>
            <a:spLocks noChangeShapeType="1"/>
          </p:cNvSpPr>
          <p:nvPr/>
        </p:nvSpPr>
        <p:spPr bwMode="auto">
          <a:xfrm>
            <a:off x="8126413" y="21621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37" name="Line 15"/>
          <p:cNvSpPr>
            <a:spLocks noChangeShapeType="1"/>
          </p:cNvSpPr>
          <p:nvPr/>
        </p:nvSpPr>
        <p:spPr bwMode="auto">
          <a:xfrm flipH="1" flipV="1">
            <a:off x="5430838" y="2273300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38" name="Line 16"/>
          <p:cNvSpPr>
            <a:spLocks noChangeShapeType="1"/>
          </p:cNvSpPr>
          <p:nvPr/>
        </p:nvSpPr>
        <p:spPr bwMode="auto">
          <a:xfrm>
            <a:off x="5440363" y="2879725"/>
            <a:ext cx="4762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39" name="Line 17"/>
          <p:cNvSpPr>
            <a:spLocks noChangeShapeType="1"/>
          </p:cNvSpPr>
          <p:nvPr/>
        </p:nvSpPr>
        <p:spPr bwMode="auto">
          <a:xfrm flipV="1">
            <a:off x="5592763" y="271462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0847" name="Group 18"/>
          <p:cNvGrpSpPr>
            <a:grpSpLocks/>
          </p:cNvGrpSpPr>
          <p:nvPr/>
        </p:nvGrpSpPr>
        <p:grpSpPr bwMode="auto">
          <a:xfrm>
            <a:off x="7840663" y="5456238"/>
            <a:ext cx="615950" cy="366712"/>
            <a:chOff x="3317" y="3527"/>
            <a:chExt cx="388" cy="231"/>
          </a:xfrm>
        </p:grpSpPr>
        <p:sp>
          <p:nvSpPr>
            <p:cNvPr id="103494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95" name="Text Box 20"/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>
                  <a:latin typeface="Arial" charset="0"/>
                  <a:cs typeface="+mn-cs"/>
                </a:rPr>
                <a:t>time</a:t>
              </a:r>
              <a:endParaRPr lang="en-US" sz="1000" smtClean="0">
                <a:latin typeface="Arial" charset="0"/>
                <a:cs typeface="+mn-cs"/>
              </a:endParaRPr>
            </a:p>
          </p:txBody>
        </p:sp>
      </p:grpSp>
      <p:sp>
        <p:nvSpPr>
          <p:cNvPr id="103441" name="Line 21"/>
          <p:cNvSpPr>
            <a:spLocks noChangeShapeType="1"/>
          </p:cNvSpPr>
          <p:nvPr/>
        </p:nvSpPr>
        <p:spPr bwMode="auto">
          <a:xfrm>
            <a:off x="5621338" y="309086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42" name="Line 22"/>
          <p:cNvSpPr>
            <a:spLocks noChangeShapeType="1"/>
          </p:cNvSpPr>
          <p:nvPr/>
        </p:nvSpPr>
        <p:spPr bwMode="auto">
          <a:xfrm>
            <a:off x="5616575" y="317658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43" name="Line 23"/>
          <p:cNvSpPr>
            <a:spLocks noChangeShapeType="1"/>
          </p:cNvSpPr>
          <p:nvPr/>
        </p:nvSpPr>
        <p:spPr bwMode="auto">
          <a:xfrm flipV="1">
            <a:off x="5616575" y="3700463"/>
            <a:ext cx="2528888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44" name="Line 24"/>
          <p:cNvSpPr>
            <a:spLocks noChangeShapeType="1"/>
          </p:cNvSpPr>
          <p:nvPr/>
        </p:nvSpPr>
        <p:spPr bwMode="auto">
          <a:xfrm flipV="1">
            <a:off x="5589588" y="3960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45" name="Text Box 25"/>
          <p:cNvSpPr txBox="1">
            <a:spLocks noChangeArrowheads="1"/>
          </p:cNvSpPr>
          <p:nvPr/>
        </p:nvSpPr>
        <p:spPr bwMode="auto">
          <a:xfrm rot="408567">
            <a:off x="6621463" y="3062288"/>
            <a:ext cx="1277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  <a:cs typeface="+mn-cs"/>
              </a:rPr>
              <a:t>two segments</a:t>
            </a:r>
            <a:endParaRPr lang="en-US" sz="1000" smtClean="0">
              <a:latin typeface="Times New Roman" charset="0"/>
              <a:cs typeface="+mn-cs"/>
            </a:endParaRPr>
          </a:p>
        </p:txBody>
      </p:sp>
      <p:sp>
        <p:nvSpPr>
          <p:cNvPr id="103446" name="Text Box 26"/>
          <p:cNvSpPr txBox="1">
            <a:spLocks noChangeArrowheads="1"/>
          </p:cNvSpPr>
          <p:nvPr/>
        </p:nvSpPr>
        <p:spPr bwMode="auto">
          <a:xfrm rot="408567">
            <a:off x="6713538" y="4076700"/>
            <a:ext cx="1306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  <a:cs typeface="+mn-cs"/>
              </a:rPr>
              <a:t>four segments</a:t>
            </a:r>
            <a:endParaRPr lang="en-US" sz="1000" smtClean="0">
              <a:latin typeface="Times New Roman" charset="0"/>
              <a:cs typeface="+mn-cs"/>
            </a:endParaRPr>
          </a:p>
        </p:txBody>
      </p:sp>
      <p:grpSp>
        <p:nvGrpSpPr>
          <p:cNvPr id="120854" name="Group 27"/>
          <p:cNvGrpSpPr>
            <a:grpSpLocks/>
          </p:cNvGrpSpPr>
          <p:nvPr/>
        </p:nvGrpSpPr>
        <p:grpSpPr bwMode="auto">
          <a:xfrm>
            <a:off x="5611813" y="4095750"/>
            <a:ext cx="2519362" cy="652463"/>
            <a:chOff x="3954" y="2214"/>
            <a:chExt cx="1587" cy="411"/>
          </a:xfrm>
        </p:grpSpPr>
        <p:sp>
          <p:nvSpPr>
            <p:cNvPr id="103490" name="Line 28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91" name="Line 29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92" name="Line 30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93" name="Line 31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0855" name="Group 32"/>
          <p:cNvGrpSpPr>
            <a:grpSpLocks/>
          </p:cNvGrpSpPr>
          <p:nvPr/>
        </p:nvGrpSpPr>
        <p:grpSpPr bwMode="auto">
          <a:xfrm flipV="1">
            <a:off x="5897563" y="4476750"/>
            <a:ext cx="2228850" cy="604838"/>
            <a:chOff x="3954" y="2214"/>
            <a:chExt cx="1587" cy="411"/>
          </a:xfrm>
        </p:grpSpPr>
        <p:sp>
          <p:nvSpPr>
            <p:cNvPr id="103486" name="Line 33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87" name="Line 34"/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88" name="Line 35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89" name="Line 36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0857" name="Group 43"/>
          <p:cNvGrpSpPr>
            <a:grpSpLocks/>
          </p:cNvGrpSpPr>
          <p:nvPr/>
        </p:nvGrpSpPr>
        <p:grpSpPr bwMode="auto">
          <a:xfrm>
            <a:off x="5173663" y="1495425"/>
            <a:ext cx="654050" cy="601663"/>
            <a:chOff x="-44" y="1473"/>
            <a:chExt cx="981" cy="1105"/>
          </a:xfrm>
        </p:grpSpPr>
        <p:pic>
          <p:nvPicPr>
            <p:cNvPr id="120891" name="Picture 4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92" name="Freeform 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0858" name="Group 46"/>
          <p:cNvGrpSpPr>
            <a:grpSpLocks/>
          </p:cNvGrpSpPr>
          <p:nvPr/>
        </p:nvGrpSpPr>
        <p:grpSpPr bwMode="auto">
          <a:xfrm>
            <a:off x="7908925" y="1509713"/>
            <a:ext cx="382588" cy="547687"/>
            <a:chOff x="4140" y="429"/>
            <a:chExt cx="1425" cy="2396"/>
          </a:xfrm>
        </p:grpSpPr>
        <p:sp>
          <p:nvSpPr>
            <p:cNvPr id="120859" name="Freeform 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Rectangle 48"/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861" name="Freeform 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2" name="Freeform 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6" name="Rectangle 51"/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20864" name="Group 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3482" name="AutoShape 53"/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483" name="AutoShape 54"/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03458" name="Rectangle 55"/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20866" name="Group 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3480" name="AutoShape 5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481" name="AutoShape 58"/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03460" name="Rectangle 59"/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61" name="Rectangle 60"/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20869" name="Group 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3478" name="AutoShape 62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479" name="AutoShape 63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20870" name="Freeform 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71" name="Group 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476" name="AutoShape 6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477" name="AutoShape 67"/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03465" name="Rectangle 68"/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873" name="Freeform 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74" name="Freeform 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8" name="Oval 71"/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876" name="Freeform 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0" name="AutoShape 73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1" name="AutoShape 74"/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2" name="Oval 75"/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3" name="Oval 76"/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474" name="Oval 77"/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5" name="Rectangle 78"/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70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TCP: detecting, reacting to loss</a:t>
            </a:r>
          </a:p>
        </p:txBody>
      </p:sp>
      <p:sp>
        <p:nvSpPr>
          <p:cNvPr id="1044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577263" cy="2438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000" dirty="0">
                <a:latin typeface="Gill Sans MT" charset="0"/>
              </a:rPr>
              <a:t>loss indicated by timeout:</a:t>
            </a:r>
          </a:p>
          <a:p>
            <a:pPr lvl="1">
              <a:defRPr/>
            </a:pPr>
            <a:r>
              <a:rPr lang="en-US" b="1" dirty="0" err="1">
                <a:latin typeface="Courier New" charset="0"/>
              </a:rPr>
              <a:t>cwnd</a:t>
            </a:r>
            <a:r>
              <a:rPr lang="en-US" dirty="0">
                <a:latin typeface="Gill Sans MT" charset="0"/>
              </a:rPr>
              <a:t> set to 1 MSS;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window then grows exponentially (as in slow start) to threshold, then grows linearly</a:t>
            </a:r>
          </a:p>
          <a:p>
            <a:pPr>
              <a:defRPr/>
            </a:pPr>
            <a:r>
              <a:rPr lang="en-US" sz="3000" dirty="0">
                <a:latin typeface="Gill Sans MT" charset="0"/>
              </a:rPr>
              <a:t>loss indicated by 3 duplicate ACKs: TCP RENO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dup ACKs indicate network capable of  delivering some segments </a:t>
            </a:r>
          </a:p>
          <a:p>
            <a:pPr lvl="1">
              <a:defRPr/>
            </a:pPr>
            <a:r>
              <a:rPr lang="en-US" b="1" dirty="0" err="1">
                <a:latin typeface="Courier New" charset="0"/>
              </a:rPr>
              <a:t>cwnd</a:t>
            </a:r>
            <a:r>
              <a:rPr lang="en-US" dirty="0">
                <a:latin typeface="Gill Sans MT" charset="0"/>
              </a:rPr>
              <a:t> is cut in half window then grows linearly</a:t>
            </a:r>
          </a:p>
          <a:p>
            <a:pPr>
              <a:defRPr/>
            </a:pPr>
            <a:r>
              <a:rPr lang="en-US" sz="3000" dirty="0">
                <a:latin typeface="Gill Sans MT" charset="0"/>
              </a:rPr>
              <a:t>TCP Tahoe always sets </a:t>
            </a:r>
            <a:r>
              <a:rPr lang="en-US" sz="3000" b="1" dirty="0" err="1">
                <a:latin typeface="Courier New" charset="0"/>
              </a:rPr>
              <a:t>cwnd</a:t>
            </a:r>
            <a:r>
              <a:rPr lang="en-US" sz="3000" dirty="0">
                <a:latin typeface="Gill Sans MT" charset="0"/>
              </a:rPr>
              <a:t> to 1 (timeout or 3 duplicate </a:t>
            </a:r>
            <a:r>
              <a:rPr lang="en-US" sz="3000" dirty="0" err="1">
                <a:latin typeface="Gill Sans MT" charset="0"/>
              </a:rPr>
              <a:t>acks</a:t>
            </a:r>
            <a:r>
              <a:rPr lang="en-US" sz="3000" dirty="0">
                <a:latin typeface="Gill Sans MT" charset="0"/>
              </a:rPr>
              <a:t>)</a:t>
            </a:r>
          </a:p>
          <a:p>
            <a:pPr lvl="1">
              <a:defRPr/>
            </a:pPr>
            <a:endParaRPr lang="en-US" sz="30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3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2819400" cy="2514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FF0000"/>
                </a:solidFill>
                <a:latin typeface="Gill Sans MT" charset="0"/>
                <a:cs typeface="+mn-cs"/>
              </a:rPr>
              <a:t>Q:</a:t>
            </a:r>
            <a:r>
              <a:rPr lang="en-US" sz="2400">
                <a:latin typeface="Gill Sans MT" charset="0"/>
                <a:cs typeface="+mn-cs"/>
              </a:rPr>
              <a:t> when should the exponential increase switch to linear? 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FF0000"/>
                </a:solidFill>
                <a:latin typeface="Gill Sans MT" charset="0"/>
                <a:cs typeface="+mn-cs"/>
              </a:rPr>
              <a:t>A:</a:t>
            </a:r>
            <a:r>
              <a:rPr lang="en-US" sz="2400">
                <a:latin typeface="Gill Sans MT" charset="0"/>
                <a:cs typeface="+mn-cs"/>
              </a:rPr>
              <a:t> when </a:t>
            </a:r>
            <a:r>
              <a:rPr lang="en-US" sz="2400" b="1">
                <a:latin typeface="Courier New" charset="0"/>
                <a:cs typeface="+mn-cs"/>
              </a:rPr>
              <a:t>cwnd</a:t>
            </a:r>
            <a:r>
              <a:rPr lang="en-US" sz="2400">
                <a:latin typeface="Gill Sans MT" charset="0"/>
                <a:cs typeface="+mn-cs"/>
              </a:rPr>
              <a:t> gets to 1/2 of its value before timeout.</a:t>
            </a:r>
          </a:p>
          <a:p>
            <a:pPr>
              <a:buFont typeface="Wingdings" charset="0"/>
              <a:buNone/>
              <a:defRPr/>
            </a:pPr>
            <a:endParaRPr lang="en-US" sz="240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>
                <a:latin typeface="Gill Sans MT" charset="0"/>
                <a:cs typeface="+mn-cs"/>
              </a:rPr>
              <a:t> </a:t>
            </a:r>
          </a:p>
        </p:txBody>
      </p:sp>
      <p:sp>
        <p:nvSpPr>
          <p:cNvPr id="1054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962400"/>
            <a:ext cx="3810000" cy="1905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u="sng">
                <a:solidFill>
                  <a:srgbClr val="FF0000"/>
                </a:solidFill>
                <a:latin typeface="Gill Sans MT" charset="0"/>
                <a:cs typeface="+mn-cs"/>
              </a:rPr>
              <a:t>Implementation:</a:t>
            </a:r>
            <a:endParaRPr lang="en-US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variable </a:t>
            </a:r>
            <a:r>
              <a:rPr lang="en-US" sz="2400" b="1">
                <a:latin typeface="Courier New" charset="0"/>
                <a:cs typeface="+mn-cs"/>
              </a:rPr>
              <a:t>ssthresh</a:t>
            </a:r>
            <a:r>
              <a:rPr lang="en-US" sz="2400">
                <a:latin typeface="Courier New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on loss event, </a:t>
            </a:r>
            <a:r>
              <a:rPr lang="en-US" sz="2400" b="1">
                <a:latin typeface="Courier New" charset="0"/>
                <a:cs typeface="+mn-cs"/>
              </a:rPr>
              <a:t>ssthresh</a:t>
            </a:r>
            <a:r>
              <a:rPr lang="en-US" sz="2400">
                <a:latin typeface="Gill Sans MT" charset="0"/>
                <a:cs typeface="+mn-cs"/>
              </a:rPr>
              <a:t> is set to 1/2 of </a:t>
            </a:r>
            <a:r>
              <a:rPr lang="en-US" sz="2400" b="1">
                <a:latin typeface="Courier New" charset="0"/>
                <a:cs typeface="+mn-cs"/>
              </a:rPr>
              <a:t>cwnd</a:t>
            </a:r>
            <a:r>
              <a:rPr lang="en-US" sz="2400">
                <a:latin typeface="Courier New" charset="0"/>
                <a:cs typeface="+mn-cs"/>
              </a:rPr>
              <a:t> </a:t>
            </a:r>
            <a:r>
              <a:rPr lang="en-US" sz="2400">
                <a:latin typeface="Gill Sans MT" charset="0"/>
                <a:cs typeface="+mn-cs"/>
              </a:rPr>
              <a:t>just before loss event</a:t>
            </a:r>
          </a:p>
        </p:txBody>
      </p:sp>
      <p:pic>
        <p:nvPicPr>
          <p:cNvPr id="10547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770063"/>
            <a:ext cx="510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5480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139700"/>
            <a:ext cx="8043863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TCP: switching from slow start to CA</a:t>
            </a:r>
          </a:p>
        </p:txBody>
      </p:sp>
    </p:spTree>
    <p:extLst>
      <p:ext uri="{BB962C8B-B14F-4D97-AF65-F5344CB8AC3E}">
        <p14:creationId xmlns:p14="http://schemas.microsoft.com/office/powerpoint/2010/main" val="86344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187325"/>
            <a:ext cx="7772400" cy="860425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Summary: TCP Congestion Control</a:t>
            </a:r>
          </a:p>
        </p:txBody>
      </p:sp>
      <p:grpSp>
        <p:nvGrpSpPr>
          <p:cNvPr id="274672" name="Group 240"/>
          <p:cNvGrpSpPr>
            <a:grpSpLocks/>
          </p:cNvGrpSpPr>
          <p:nvPr/>
        </p:nvGrpSpPr>
        <p:grpSpPr bwMode="auto">
          <a:xfrm>
            <a:off x="3441700" y="2908300"/>
            <a:ext cx="2133600" cy="814388"/>
            <a:chOff x="2168" y="1727"/>
            <a:chExt cx="1344" cy="513"/>
          </a:xfrm>
        </p:grpSpPr>
        <p:grpSp>
          <p:nvGrpSpPr>
            <p:cNvPr id="124010" name="Group 171"/>
            <p:cNvGrpSpPr>
              <a:grpSpLocks/>
            </p:cNvGrpSpPr>
            <p:nvPr/>
          </p:nvGrpSpPr>
          <p:grpSpPr bwMode="auto">
            <a:xfrm>
              <a:off x="2280" y="1727"/>
              <a:ext cx="1118" cy="513"/>
              <a:chOff x="2280" y="1727"/>
              <a:chExt cx="1118" cy="513"/>
            </a:xfrm>
          </p:grpSpPr>
          <p:sp>
            <p:nvSpPr>
              <p:cNvPr id="106605" name="Text Box 172"/>
              <p:cNvSpPr txBox="1">
                <a:spLocks noChangeArrowheads="1"/>
              </p:cNvSpPr>
              <p:nvPr/>
            </p:nvSpPr>
            <p:spPr bwMode="auto">
              <a:xfrm>
                <a:off x="2640" y="1727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timeout</a:t>
                </a:r>
              </a:p>
            </p:txBody>
          </p:sp>
          <p:sp>
            <p:nvSpPr>
              <p:cNvPr id="106606" name="Text Box 173"/>
              <p:cNvSpPr txBox="1">
                <a:spLocks noChangeArrowheads="1"/>
              </p:cNvSpPr>
              <p:nvPr/>
            </p:nvSpPr>
            <p:spPr bwMode="auto">
              <a:xfrm>
                <a:off x="2280" y="1838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ssthresh = cwnd/2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cwnd = 1 MSS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dupACKcount = 0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  <a:cs typeface="+mn-cs"/>
                  </a:rPr>
                  <a:t>retransmit missing segment</a:t>
                </a:r>
                <a:r>
                  <a:rPr lang="en-US" sz="1200" smtClean="0">
                    <a:latin typeface="Arial" charset="0"/>
                    <a:cs typeface="+mn-cs"/>
                  </a:rPr>
                  <a:t> </a:t>
                </a:r>
              </a:p>
            </p:txBody>
          </p:sp>
          <p:sp>
            <p:nvSpPr>
              <p:cNvPr id="106607" name="Line 174"/>
              <p:cNvSpPr>
                <a:spLocks noChangeShapeType="1"/>
              </p:cNvSpPr>
              <p:nvPr/>
            </p:nvSpPr>
            <p:spPr bwMode="auto">
              <a:xfrm>
                <a:off x="2491" y="1857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06604" name="Line 175"/>
            <p:cNvSpPr>
              <a:spLocks noChangeShapeType="1"/>
            </p:cNvSpPr>
            <p:nvPr/>
          </p:nvSpPr>
          <p:spPr bwMode="auto">
            <a:xfrm flipH="1">
              <a:off x="2168" y="173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74671" name="Group 239"/>
          <p:cNvGrpSpPr>
            <a:grpSpLocks/>
          </p:cNvGrpSpPr>
          <p:nvPr/>
        </p:nvGrpSpPr>
        <p:grpSpPr bwMode="auto">
          <a:xfrm>
            <a:off x="3471863" y="2432050"/>
            <a:ext cx="2133600" cy="398463"/>
            <a:chOff x="2187" y="1427"/>
            <a:chExt cx="1344" cy="251"/>
          </a:xfrm>
        </p:grpSpPr>
        <p:sp>
          <p:nvSpPr>
            <p:cNvPr id="106597" name="Line 176"/>
            <p:cNvSpPr>
              <a:spLocks noChangeShapeType="1"/>
            </p:cNvSpPr>
            <p:nvPr/>
          </p:nvSpPr>
          <p:spPr bwMode="auto">
            <a:xfrm flipH="1">
              <a:off x="2187" y="1673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98" name="Text Box 181"/>
            <p:cNvSpPr txBox="1">
              <a:spLocks noChangeArrowheads="1"/>
            </p:cNvSpPr>
            <p:nvPr/>
          </p:nvSpPr>
          <p:spPr bwMode="auto">
            <a:xfrm>
              <a:off x="2740" y="1543"/>
              <a:ext cx="17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en-US" sz="1000" smtClean="0">
                  <a:latin typeface="Symbol" charset="0"/>
                  <a:cs typeface="+mn-cs"/>
                </a:rPr>
                <a:t>L</a:t>
              </a:r>
              <a:endParaRPr lang="en-US" sz="1200" smtClean="0">
                <a:latin typeface="Symbol" charset="0"/>
                <a:cs typeface="+mn-cs"/>
              </a:endParaRPr>
            </a:p>
          </p:txBody>
        </p:sp>
        <p:sp>
          <p:nvSpPr>
            <p:cNvPr id="106599" name="Line 182"/>
            <p:cNvSpPr>
              <a:spLocks noChangeShapeType="1"/>
            </p:cNvSpPr>
            <p:nvPr/>
          </p:nvSpPr>
          <p:spPr bwMode="auto">
            <a:xfrm>
              <a:off x="2572" y="1554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24007" name="Group 183"/>
            <p:cNvGrpSpPr>
              <a:grpSpLocks/>
            </p:cNvGrpSpPr>
            <p:nvPr/>
          </p:nvGrpSpPr>
          <p:grpSpPr bwMode="auto">
            <a:xfrm>
              <a:off x="2486" y="1427"/>
              <a:ext cx="694" cy="154"/>
              <a:chOff x="2458" y="1450"/>
              <a:chExt cx="694" cy="154"/>
            </a:xfrm>
          </p:grpSpPr>
          <p:sp>
            <p:nvSpPr>
              <p:cNvPr id="106601" name="Text Box 184"/>
              <p:cNvSpPr txBox="1">
                <a:spLocks noChangeArrowheads="1"/>
              </p:cNvSpPr>
              <p:nvPr/>
            </p:nvSpPr>
            <p:spPr bwMode="auto">
              <a:xfrm>
                <a:off x="2458" y="1450"/>
                <a:ext cx="69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cwnd &gt; ssthresh</a:t>
                </a:r>
              </a:p>
            </p:txBody>
          </p:sp>
          <p:sp>
            <p:nvSpPr>
              <p:cNvPr id="106602" name="Line 185"/>
              <p:cNvSpPr>
                <a:spLocks noChangeShapeType="1"/>
              </p:cNvSpPr>
              <p:nvPr/>
            </p:nvSpPr>
            <p:spPr bwMode="auto">
              <a:xfrm>
                <a:off x="2724" y="1557"/>
                <a:ext cx="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274674" name="Group 242"/>
          <p:cNvGrpSpPr>
            <a:grpSpLocks/>
          </p:cNvGrpSpPr>
          <p:nvPr/>
        </p:nvGrpSpPr>
        <p:grpSpPr bwMode="auto">
          <a:xfrm>
            <a:off x="5586413" y="1370013"/>
            <a:ext cx="2682875" cy="2365375"/>
            <a:chOff x="3519" y="786"/>
            <a:chExt cx="1690" cy="1490"/>
          </a:xfrm>
        </p:grpSpPr>
        <p:grpSp>
          <p:nvGrpSpPr>
            <p:cNvPr id="123990" name="Group 164"/>
            <p:cNvGrpSpPr>
              <a:grpSpLocks/>
            </p:cNvGrpSpPr>
            <p:nvPr/>
          </p:nvGrpSpPr>
          <p:grpSpPr bwMode="auto">
            <a:xfrm>
              <a:off x="3602" y="1330"/>
              <a:ext cx="817" cy="754"/>
              <a:chOff x="2293" y="2021"/>
              <a:chExt cx="817" cy="754"/>
            </a:xfrm>
          </p:grpSpPr>
          <p:sp>
            <p:nvSpPr>
              <p:cNvPr id="106595" name="Oval 165"/>
              <p:cNvSpPr>
                <a:spLocks noChangeArrowheads="1"/>
              </p:cNvSpPr>
              <p:nvPr/>
            </p:nvSpPr>
            <p:spPr bwMode="auto">
              <a:xfrm>
                <a:off x="2293" y="2021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596" name="Text Box 166"/>
              <p:cNvSpPr txBox="1">
                <a:spLocks noChangeArrowheads="1"/>
              </p:cNvSpPr>
              <p:nvPr/>
            </p:nvSpPr>
            <p:spPr bwMode="auto">
              <a:xfrm>
                <a:off x="2298" y="2191"/>
                <a:ext cx="812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  <a:cs typeface="+mn-cs"/>
                  </a:rPr>
                  <a:t>congestion</a:t>
                </a:r>
              </a:p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  <a:cs typeface="+mn-cs"/>
                  </a:rPr>
                  <a:t>avoidance </a:t>
                </a:r>
              </a:p>
              <a:p>
                <a:pPr eaLnBrk="1" hangingPunct="1">
                  <a:defRPr/>
                </a:pPr>
                <a:endParaRPr lang="en-US" sz="1800" smtClean="0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23991" name="Group 190"/>
            <p:cNvGrpSpPr>
              <a:grpSpLocks/>
            </p:cNvGrpSpPr>
            <p:nvPr/>
          </p:nvGrpSpPr>
          <p:grpSpPr bwMode="auto">
            <a:xfrm>
              <a:off x="3519" y="786"/>
              <a:ext cx="1409" cy="541"/>
              <a:chOff x="3542" y="904"/>
              <a:chExt cx="1409" cy="541"/>
            </a:xfrm>
          </p:grpSpPr>
          <p:sp>
            <p:nvSpPr>
              <p:cNvPr id="106591" name="Text Box 191"/>
              <p:cNvSpPr txBox="1">
                <a:spLocks noChangeArrowheads="1"/>
              </p:cNvSpPr>
              <p:nvPr/>
            </p:nvSpPr>
            <p:spPr bwMode="auto">
              <a:xfrm>
                <a:off x="3542" y="103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cwnd = cwnd + MSS    (MSS/cwnd)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dupACKcount = 0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  <a:cs typeface="+mn-cs"/>
                  </a:rPr>
                  <a:t>transmit new segment(s), as allowed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i="1" smtClean="0">
                  <a:latin typeface="Arial" charset="0"/>
                  <a:cs typeface="+mn-cs"/>
                </a:endParaRPr>
              </a:p>
            </p:txBody>
          </p:sp>
          <p:sp>
            <p:nvSpPr>
              <p:cNvPr id="106592" name="Line 192"/>
              <p:cNvSpPr>
                <a:spLocks noChangeShapeType="1"/>
              </p:cNvSpPr>
              <p:nvPr/>
            </p:nvSpPr>
            <p:spPr bwMode="auto">
              <a:xfrm>
                <a:off x="3976" y="105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593" name="Text Box 193"/>
              <p:cNvSpPr txBox="1">
                <a:spLocks noChangeArrowheads="1"/>
              </p:cNvSpPr>
              <p:nvPr/>
            </p:nvSpPr>
            <p:spPr bwMode="auto">
              <a:xfrm>
                <a:off x="4014" y="923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new ACK</a:t>
                </a:r>
              </a:p>
            </p:txBody>
          </p:sp>
          <p:sp>
            <p:nvSpPr>
              <p:cNvPr id="106594" name="Text Box 194"/>
              <p:cNvSpPr txBox="1">
                <a:spLocks noChangeArrowheads="1"/>
              </p:cNvSpPr>
              <p:nvPr/>
            </p:nvSpPr>
            <p:spPr bwMode="auto">
              <a:xfrm>
                <a:off x="4311" y="904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2400" smtClean="0">
                    <a:latin typeface="Times New Roman" charset="0"/>
                    <a:cs typeface="+mn-cs"/>
                  </a:rPr>
                  <a:t>.</a:t>
                </a:r>
              </a:p>
            </p:txBody>
          </p:sp>
        </p:grpSp>
        <p:sp>
          <p:nvSpPr>
            <p:cNvPr id="123992" name="Freeform 195"/>
            <p:cNvSpPr>
              <a:spLocks/>
            </p:cNvSpPr>
            <p:nvPr/>
          </p:nvSpPr>
          <p:spPr bwMode="auto">
            <a:xfrm rot="9705213">
              <a:off x="4212" y="1145"/>
              <a:ext cx="333" cy="452"/>
            </a:xfrm>
            <a:custGeom>
              <a:avLst/>
              <a:gdLst>
                <a:gd name="T0" fmla="*/ 182 w 376"/>
                <a:gd name="T1" fmla="*/ 306 h 452"/>
                <a:gd name="T2" fmla="*/ 40 w 376"/>
                <a:gd name="T3" fmla="*/ 269 h 452"/>
                <a:gd name="T4" fmla="*/ 100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993" name="Group 196"/>
            <p:cNvGrpSpPr>
              <a:grpSpLocks/>
            </p:cNvGrpSpPr>
            <p:nvPr/>
          </p:nvGrpSpPr>
          <p:grpSpPr bwMode="auto">
            <a:xfrm>
              <a:off x="4509" y="1909"/>
              <a:ext cx="700" cy="367"/>
              <a:chOff x="4274" y="2922"/>
              <a:chExt cx="700" cy="367"/>
            </a:xfrm>
          </p:grpSpPr>
          <p:sp>
            <p:nvSpPr>
              <p:cNvPr id="106588" name="Text Box 197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  <a:cs typeface="+mn-cs"/>
                </a:endParaRPr>
              </a:p>
            </p:txBody>
          </p:sp>
          <p:sp>
            <p:nvSpPr>
              <p:cNvPr id="106589" name="Line 198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590" name="Text Box 199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duplicate ACK</a:t>
                </a:r>
              </a:p>
            </p:txBody>
          </p:sp>
        </p:grpSp>
        <p:sp>
          <p:nvSpPr>
            <p:cNvPr id="123994" name="Freeform 200"/>
            <p:cNvSpPr>
              <a:spLocks/>
            </p:cNvSpPr>
            <p:nvPr/>
          </p:nvSpPr>
          <p:spPr bwMode="auto">
            <a:xfrm rot="-7516021">
              <a:off x="4290" y="1673"/>
              <a:ext cx="333" cy="452"/>
            </a:xfrm>
            <a:custGeom>
              <a:avLst/>
              <a:gdLst>
                <a:gd name="T0" fmla="*/ 182 w 376"/>
                <a:gd name="T1" fmla="*/ 306 h 452"/>
                <a:gd name="T2" fmla="*/ 40 w 376"/>
                <a:gd name="T3" fmla="*/ 269 h 452"/>
                <a:gd name="T4" fmla="*/ 100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7" name="Group 245"/>
          <p:cNvGrpSpPr>
            <a:grpSpLocks/>
          </p:cNvGrpSpPr>
          <p:nvPr/>
        </p:nvGrpSpPr>
        <p:grpSpPr bwMode="auto">
          <a:xfrm>
            <a:off x="4029075" y="4821238"/>
            <a:ext cx="3279775" cy="1717675"/>
            <a:chOff x="2538" y="2960"/>
            <a:chExt cx="2066" cy="1082"/>
          </a:xfrm>
        </p:grpSpPr>
        <p:grpSp>
          <p:nvGrpSpPr>
            <p:cNvPr id="123981" name="Group 167"/>
            <p:cNvGrpSpPr>
              <a:grpSpLocks/>
            </p:cNvGrpSpPr>
            <p:nvPr/>
          </p:nvGrpSpPr>
          <p:grpSpPr bwMode="auto">
            <a:xfrm>
              <a:off x="2538" y="2960"/>
              <a:ext cx="800" cy="754"/>
              <a:chOff x="2454" y="3045"/>
              <a:chExt cx="800" cy="754"/>
            </a:xfrm>
          </p:grpSpPr>
          <p:sp>
            <p:nvSpPr>
              <p:cNvPr id="106580" name="Oval 168"/>
              <p:cNvSpPr>
                <a:spLocks noChangeArrowheads="1"/>
              </p:cNvSpPr>
              <p:nvPr/>
            </p:nvSpPr>
            <p:spPr bwMode="auto">
              <a:xfrm>
                <a:off x="2454" y="3045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581" name="Text Box 169"/>
              <p:cNvSpPr txBox="1">
                <a:spLocks noChangeArrowheads="1"/>
              </p:cNvSpPr>
              <p:nvPr/>
            </p:nvSpPr>
            <p:spPr bwMode="auto">
              <a:xfrm>
                <a:off x="2796" y="3212"/>
                <a:ext cx="15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  <a:cs typeface="+mn-cs"/>
                  </a:rPr>
                  <a:t> </a:t>
                </a:r>
              </a:p>
              <a:p>
                <a:pPr eaLnBrk="1" hangingPunct="1">
                  <a:defRPr/>
                </a:pPr>
                <a:endParaRPr lang="en-US" sz="1800" smtClean="0">
                  <a:latin typeface="Arial" charset="0"/>
                  <a:cs typeface="+mn-cs"/>
                </a:endParaRPr>
              </a:p>
            </p:txBody>
          </p:sp>
          <p:sp>
            <p:nvSpPr>
              <p:cNvPr id="106582" name="Text Box 170"/>
              <p:cNvSpPr txBox="1">
                <a:spLocks noChangeArrowheads="1"/>
              </p:cNvSpPr>
              <p:nvPr/>
            </p:nvSpPr>
            <p:spPr bwMode="auto">
              <a:xfrm>
                <a:off x="2510" y="3204"/>
                <a:ext cx="708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  <a:cs typeface="+mn-cs"/>
                  </a:rPr>
                  <a:t>fast</a:t>
                </a:r>
              </a:p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  <a:cs typeface="+mn-cs"/>
                  </a:rPr>
                  <a:t>recovery </a:t>
                </a:r>
              </a:p>
              <a:p>
                <a:pPr eaLnBrk="1" hangingPunct="1">
                  <a:defRPr/>
                </a:pPr>
                <a:endParaRPr lang="en-US" sz="180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123982" name="Freeform 220"/>
            <p:cNvSpPr>
              <a:spLocks/>
            </p:cNvSpPr>
            <p:nvPr/>
          </p:nvSpPr>
          <p:spPr bwMode="auto">
            <a:xfrm>
              <a:off x="2775" y="3708"/>
              <a:ext cx="384" cy="161"/>
            </a:xfrm>
            <a:custGeom>
              <a:avLst/>
              <a:gdLst>
                <a:gd name="T0" fmla="*/ 317 w 384"/>
                <a:gd name="T1" fmla="*/ 0 h 161"/>
                <a:gd name="T2" fmla="*/ 189 w 384"/>
                <a:gd name="T3" fmla="*/ 155 h 161"/>
                <a:gd name="T4" fmla="*/ 59 w 384"/>
                <a:gd name="T5" fmla="*/ 13 h 1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" h="161">
                  <a:moveTo>
                    <a:pt x="317" y="0"/>
                  </a:moveTo>
                  <a:cubicBezTo>
                    <a:pt x="384" y="42"/>
                    <a:pt x="378" y="149"/>
                    <a:pt x="189" y="155"/>
                  </a:cubicBezTo>
                  <a:cubicBezTo>
                    <a:pt x="0" y="161"/>
                    <a:pt x="3" y="87"/>
                    <a:pt x="59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983" name="Group 221"/>
            <p:cNvGrpSpPr>
              <a:grpSpLocks/>
            </p:cNvGrpSpPr>
            <p:nvPr/>
          </p:nvGrpSpPr>
          <p:grpSpPr bwMode="auto">
            <a:xfrm>
              <a:off x="3191" y="3592"/>
              <a:ext cx="1413" cy="450"/>
              <a:chOff x="3542" y="3496"/>
              <a:chExt cx="1413" cy="450"/>
            </a:xfrm>
          </p:grpSpPr>
          <p:sp>
            <p:nvSpPr>
              <p:cNvPr id="106577" name="Text Box 222"/>
              <p:cNvSpPr txBox="1">
                <a:spLocks noChangeArrowheads="1"/>
              </p:cNvSpPr>
              <p:nvPr/>
            </p:nvSpPr>
            <p:spPr bwMode="auto">
              <a:xfrm>
                <a:off x="3546" y="3632"/>
                <a:ext cx="1409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cwnd = cwnd + MSS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  <a:cs typeface="+mn-cs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i="1" smtClean="0">
                  <a:solidFill>
                    <a:schemeClr val="bg2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06578" name="Line 223"/>
              <p:cNvSpPr>
                <a:spLocks noChangeShapeType="1"/>
              </p:cNvSpPr>
              <p:nvPr/>
            </p:nvSpPr>
            <p:spPr bwMode="auto">
              <a:xfrm>
                <a:off x="3600" y="364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579" name="Text Box 224"/>
              <p:cNvSpPr txBox="1">
                <a:spLocks noChangeArrowheads="1"/>
              </p:cNvSpPr>
              <p:nvPr/>
            </p:nvSpPr>
            <p:spPr bwMode="auto">
              <a:xfrm>
                <a:off x="3542" y="3496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duplicate ACK</a:t>
                </a:r>
              </a:p>
            </p:txBody>
          </p:sp>
        </p:grpSp>
      </p:grpSp>
      <p:grpSp>
        <p:nvGrpSpPr>
          <p:cNvPr id="274678" name="Group 246"/>
          <p:cNvGrpSpPr>
            <a:grpSpLocks/>
          </p:cNvGrpSpPr>
          <p:nvPr/>
        </p:nvGrpSpPr>
        <p:grpSpPr bwMode="auto">
          <a:xfrm>
            <a:off x="928688" y="3502025"/>
            <a:ext cx="3724275" cy="1927225"/>
            <a:chOff x="585" y="2129"/>
            <a:chExt cx="2346" cy="1214"/>
          </a:xfrm>
        </p:grpSpPr>
        <p:grpSp>
          <p:nvGrpSpPr>
            <p:cNvPr id="123971" name="Group 212"/>
            <p:cNvGrpSpPr>
              <a:grpSpLocks/>
            </p:cNvGrpSpPr>
            <p:nvPr/>
          </p:nvGrpSpPr>
          <p:grpSpPr bwMode="auto">
            <a:xfrm>
              <a:off x="585" y="2818"/>
              <a:ext cx="1095" cy="525"/>
              <a:chOff x="444" y="2768"/>
              <a:chExt cx="1095" cy="525"/>
            </a:xfrm>
          </p:grpSpPr>
          <p:sp>
            <p:nvSpPr>
              <p:cNvPr id="106571" name="Text Box 213"/>
              <p:cNvSpPr txBox="1">
                <a:spLocks noChangeArrowheads="1"/>
              </p:cNvSpPr>
              <p:nvPr/>
            </p:nvSpPr>
            <p:spPr bwMode="auto">
              <a:xfrm>
                <a:off x="444" y="2912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ssthresh= cwnd/2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cwnd = ssthresh + 3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  <a:cs typeface="+mn-cs"/>
                  </a:rPr>
                  <a:t>retransmit missing segment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200" smtClean="0">
                  <a:solidFill>
                    <a:schemeClr val="bg2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06572" name="Line 214"/>
              <p:cNvSpPr>
                <a:spLocks noChangeShapeType="1"/>
              </p:cNvSpPr>
              <p:nvPr/>
            </p:nvSpPr>
            <p:spPr bwMode="auto">
              <a:xfrm>
                <a:off x="925" y="2913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573" name="Text Box 215"/>
              <p:cNvSpPr txBox="1">
                <a:spLocks noChangeArrowheads="1"/>
              </p:cNvSpPr>
              <p:nvPr/>
            </p:nvSpPr>
            <p:spPr bwMode="auto">
              <a:xfrm>
                <a:off x="751" y="2768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dupACKcount == 3</a:t>
                </a:r>
              </a:p>
            </p:txBody>
          </p:sp>
        </p:grpSp>
        <p:grpSp>
          <p:nvGrpSpPr>
            <p:cNvPr id="123972" name="Group 216"/>
            <p:cNvGrpSpPr>
              <a:grpSpLocks/>
            </p:cNvGrpSpPr>
            <p:nvPr/>
          </p:nvGrpSpPr>
          <p:grpSpPr bwMode="auto">
            <a:xfrm>
              <a:off x="1813" y="2454"/>
              <a:ext cx="1118" cy="519"/>
              <a:chOff x="419" y="2872"/>
              <a:chExt cx="1118" cy="519"/>
            </a:xfrm>
          </p:grpSpPr>
          <p:sp>
            <p:nvSpPr>
              <p:cNvPr id="106568" name="Text Box 217"/>
              <p:cNvSpPr txBox="1">
                <a:spLocks noChangeArrowheads="1"/>
              </p:cNvSpPr>
              <p:nvPr/>
            </p:nvSpPr>
            <p:spPr bwMode="auto">
              <a:xfrm>
                <a:off x="439" y="2872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timeout</a:t>
                </a:r>
              </a:p>
            </p:txBody>
          </p:sp>
          <p:sp>
            <p:nvSpPr>
              <p:cNvPr id="106569" name="Text Box 218"/>
              <p:cNvSpPr txBox="1">
                <a:spLocks noChangeArrowheads="1"/>
              </p:cNvSpPr>
              <p:nvPr/>
            </p:nvSpPr>
            <p:spPr bwMode="auto">
              <a:xfrm>
                <a:off x="419" y="2989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ssthresh = cwnd/2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cwnd = 1 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dupACKcount = 0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  <a:cs typeface="+mn-cs"/>
                  </a:rPr>
                  <a:t>retransmit missing segment</a:t>
                </a:r>
                <a:r>
                  <a:rPr lang="en-US" sz="1200" smtClean="0">
                    <a:latin typeface="Arial" charset="0"/>
                    <a:cs typeface="+mn-cs"/>
                  </a:rPr>
                  <a:t> </a:t>
                </a:r>
              </a:p>
            </p:txBody>
          </p:sp>
          <p:sp>
            <p:nvSpPr>
              <p:cNvPr id="106570" name="Line 219"/>
              <p:cNvSpPr>
                <a:spLocks noChangeShapeType="1"/>
              </p:cNvSpPr>
              <p:nvPr/>
            </p:nvSpPr>
            <p:spPr bwMode="auto">
              <a:xfrm>
                <a:off x="471" y="3014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23973" name="Freeform 225"/>
            <p:cNvSpPr>
              <a:spLocks/>
            </p:cNvSpPr>
            <p:nvPr/>
          </p:nvSpPr>
          <p:spPr bwMode="auto">
            <a:xfrm>
              <a:off x="1722" y="2129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74" name="Freeform 226"/>
            <p:cNvSpPr>
              <a:spLocks/>
            </p:cNvSpPr>
            <p:nvPr/>
          </p:nvSpPr>
          <p:spPr bwMode="auto">
            <a:xfrm>
              <a:off x="1791" y="2146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6" name="Group 244"/>
          <p:cNvGrpSpPr>
            <a:grpSpLocks/>
          </p:cNvGrpSpPr>
          <p:nvPr/>
        </p:nvGrpSpPr>
        <p:grpSpPr bwMode="auto">
          <a:xfrm>
            <a:off x="5351463" y="3494088"/>
            <a:ext cx="2921000" cy="1916112"/>
            <a:chOff x="3371" y="2124"/>
            <a:chExt cx="1840" cy="1207"/>
          </a:xfrm>
        </p:grpSpPr>
        <p:grpSp>
          <p:nvGrpSpPr>
            <p:cNvPr id="123966" name="Group 201"/>
            <p:cNvGrpSpPr>
              <a:grpSpLocks/>
            </p:cNvGrpSpPr>
            <p:nvPr/>
          </p:nvGrpSpPr>
          <p:grpSpPr bwMode="auto">
            <a:xfrm>
              <a:off x="4120" y="2796"/>
              <a:ext cx="1091" cy="535"/>
              <a:chOff x="4142" y="2802"/>
              <a:chExt cx="1091" cy="535"/>
            </a:xfrm>
          </p:grpSpPr>
          <p:sp>
            <p:nvSpPr>
              <p:cNvPr id="106561" name="Text Box 202"/>
              <p:cNvSpPr txBox="1">
                <a:spLocks noChangeArrowheads="1"/>
              </p:cNvSpPr>
              <p:nvPr/>
            </p:nvSpPr>
            <p:spPr bwMode="auto">
              <a:xfrm>
                <a:off x="4142" y="2956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ssthresh= cwnd/2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cwnd = ssthresh + 3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  <a:cs typeface="+mn-cs"/>
                  </a:rPr>
                  <a:t>retransmit missing segment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i="1" smtClean="0">
                  <a:latin typeface="Arial" charset="0"/>
                  <a:cs typeface="+mn-cs"/>
                </a:endParaRPr>
              </a:p>
            </p:txBody>
          </p:sp>
          <p:sp>
            <p:nvSpPr>
              <p:cNvPr id="106562" name="Line 203"/>
              <p:cNvSpPr>
                <a:spLocks noChangeShapeType="1"/>
              </p:cNvSpPr>
              <p:nvPr/>
            </p:nvSpPr>
            <p:spPr bwMode="auto">
              <a:xfrm>
                <a:off x="4211" y="2950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563" name="Text Box 204"/>
              <p:cNvSpPr txBox="1">
                <a:spLocks noChangeArrowheads="1"/>
              </p:cNvSpPr>
              <p:nvPr/>
            </p:nvSpPr>
            <p:spPr bwMode="auto">
              <a:xfrm>
                <a:off x="4154" y="2802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dupACKcount == 3</a:t>
                </a:r>
              </a:p>
            </p:txBody>
          </p:sp>
        </p:grpSp>
        <p:sp>
          <p:nvSpPr>
            <p:cNvPr id="123967" name="Freeform 227"/>
            <p:cNvSpPr>
              <a:spLocks/>
            </p:cNvSpPr>
            <p:nvPr/>
          </p:nvSpPr>
          <p:spPr bwMode="auto">
            <a:xfrm flipH="1">
              <a:off x="3371" y="2124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5" name="Group 243"/>
          <p:cNvGrpSpPr>
            <a:grpSpLocks/>
          </p:cNvGrpSpPr>
          <p:nvPr/>
        </p:nvGrpSpPr>
        <p:grpSpPr bwMode="auto">
          <a:xfrm>
            <a:off x="5186363" y="3519488"/>
            <a:ext cx="1206500" cy="1668462"/>
            <a:chOff x="3267" y="2140"/>
            <a:chExt cx="760" cy="1051"/>
          </a:xfrm>
        </p:grpSpPr>
        <p:sp>
          <p:nvSpPr>
            <p:cNvPr id="123960" name="Freeform 228"/>
            <p:cNvSpPr>
              <a:spLocks/>
            </p:cNvSpPr>
            <p:nvPr/>
          </p:nvSpPr>
          <p:spPr bwMode="auto">
            <a:xfrm flipH="1">
              <a:off x="3327" y="2140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961" name="Group 229"/>
            <p:cNvGrpSpPr>
              <a:grpSpLocks/>
            </p:cNvGrpSpPr>
            <p:nvPr/>
          </p:nvGrpSpPr>
          <p:grpSpPr bwMode="auto">
            <a:xfrm>
              <a:off x="3267" y="2649"/>
              <a:ext cx="741" cy="525"/>
              <a:chOff x="1059" y="3496"/>
              <a:chExt cx="741" cy="525"/>
            </a:xfrm>
          </p:grpSpPr>
          <p:sp>
            <p:nvSpPr>
              <p:cNvPr id="106555" name="Text Box 230"/>
              <p:cNvSpPr txBox="1">
                <a:spLocks noChangeArrowheads="1"/>
              </p:cNvSpPr>
              <p:nvPr/>
            </p:nvSpPr>
            <p:spPr bwMode="auto">
              <a:xfrm>
                <a:off x="1059" y="3640"/>
                <a:ext cx="74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cwnd = ssthresh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dupACKcount = 0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000" smtClean="0">
                  <a:latin typeface="Arial" charset="0"/>
                  <a:cs typeface="+mn-cs"/>
                </a:endParaRP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  <a:cs typeface="+mn-cs"/>
                </a:endParaRPr>
              </a:p>
            </p:txBody>
          </p:sp>
          <p:grpSp>
            <p:nvGrpSpPr>
              <p:cNvPr id="123963" name="Group 231"/>
              <p:cNvGrpSpPr>
                <a:grpSpLocks/>
              </p:cNvGrpSpPr>
              <p:nvPr/>
            </p:nvGrpSpPr>
            <p:grpSpPr bwMode="auto">
              <a:xfrm>
                <a:off x="1190" y="3496"/>
                <a:ext cx="582" cy="154"/>
                <a:chOff x="1190" y="3496"/>
                <a:chExt cx="582" cy="154"/>
              </a:xfrm>
            </p:grpSpPr>
            <p:sp>
              <p:nvSpPr>
                <p:cNvPr id="106557" name="Line 232"/>
                <p:cNvSpPr>
                  <a:spLocks noChangeShapeType="1"/>
                </p:cNvSpPr>
                <p:nvPr/>
              </p:nvSpPr>
              <p:spPr bwMode="auto">
                <a:xfrm>
                  <a:off x="1190" y="3641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55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1310" y="3496"/>
                  <a:ext cx="462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r" eaLnBrk="1" hangingPunct="1">
                    <a:defRPr/>
                  </a:pPr>
                  <a:r>
                    <a:rPr lang="en-US" sz="1000" smtClean="0">
                      <a:latin typeface="Arial" charset="0"/>
                      <a:cs typeface="+mn-cs"/>
                    </a:rPr>
                    <a:t>New ACK</a:t>
                  </a:r>
                </a:p>
              </p:txBody>
            </p:sp>
          </p:grpSp>
        </p:grpSp>
      </p:grpSp>
      <p:grpSp>
        <p:nvGrpSpPr>
          <p:cNvPr id="274673" name="Group 241"/>
          <p:cNvGrpSpPr>
            <a:grpSpLocks/>
          </p:cNvGrpSpPr>
          <p:nvPr/>
        </p:nvGrpSpPr>
        <p:grpSpPr bwMode="auto">
          <a:xfrm>
            <a:off x="820738" y="1485900"/>
            <a:ext cx="4865687" cy="2659063"/>
            <a:chOff x="517" y="859"/>
            <a:chExt cx="3065" cy="1675"/>
          </a:xfrm>
        </p:grpSpPr>
        <p:grpSp>
          <p:nvGrpSpPr>
            <p:cNvPr id="123937" name="Group 161"/>
            <p:cNvGrpSpPr>
              <a:grpSpLocks/>
            </p:cNvGrpSpPr>
            <p:nvPr/>
          </p:nvGrpSpPr>
          <p:grpSpPr bwMode="auto">
            <a:xfrm>
              <a:off x="1329" y="1320"/>
              <a:ext cx="800" cy="754"/>
              <a:chOff x="996" y="1773"/>
              <a:chExt cx="800" cy="754"/>
            </a:xfrm>
          </p:grpSpPr>
          <p:sp>
            <p:nvSpPr>
              <p:cNvPr id="106551" name="Oval 162"/>
              <p:cNvSpPr>
                <a:spLocks noChangeArrowheads="1"/>
              </p:cNvSpPr>
              <p:nvPr/>
            </p:nvSpPr>
            <p:spPr bwMode="auto">
              <a:xfrm>
                <a:off x="996" y="1773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552" name="Text Box 163"/>
              <p:cNvSpPr txBox="1">
                <a:spLocks noChangeArrowheads="1"/>
              </p:cNvSpPr>
              <p:nvPr/>
            </p:nvSpPr>
            <p:spPr bwMode="auto">
              <a:xfrm>
                <a:off x="1179" y="1946"/>
                <a:ext cx="44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  <a:cs typeface="+mn-cs"/>
                  </a:rPr>
                  <a:t>slow </a:t>
                </a:r>
              </a:p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  <a:cs typeface="+mn-cs"/>
                  </a:rPr>
                  <a:t>start</a:t>
                </a:r>
              </a:p>
            </p:txBody>
          </p:sp>
        </p:grpSp>
        <p:grpSp>
          <p:nvGrpSpPr>
            <p:cNvPr id="123938" name="Group 177"/>
            <p:cNvGrpSpPr>
              <a:grpSpLocks/>
            </p:cNvGrpSpPr>
            <p:nvPr/>
          </p:nvGrpSpPr>
          <p:grpSpPr bwMode="auto">
            <a:xfrm>
              <a:off x="530" y="2026"/>
              <a:ext cx="1118" cy="508"/>
              <a:chOff x="418" y="2713"/>
              <a:chExt cx="1118" cy="508"/>
            </a:xfrm>
          </p:grpSpPr>
          <p:sp>
            <p:nvSpPr>
              <p:cNvPr id="106548" name="Text Box 178"/>
              <p:cNvSpPr txBox="1">
                <a:spLocks noChangeArrowheads="1"/>
              </p:cNvSpPr>
              <p:nvPr/>
            </p:nvSpPr>
            <p:spPr bwMode="auto">
              <a:xfrm>
                <a:off x="777" y="2713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timeout</a:t>
                </a:r>
              </a:p>
            </p:txBody>
          </p:sp>
          <p:sp>
            <p:nvSpPr>
              <p:cNvPr id="106549" name="Text Box 179"/>
              <p:cNvSpPr txBox="1">
                <a:spLocks noChangeArrowheads="1"/>
              </p:cNvSpPr>
              <p:nvPr/>
            </p:nvSpPr>
            <p:spPr bwMode="auto">
              <a:xfrm>
                <a:off x="418" y="2840"/>
                <a:ext cx="1118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ssthresh = cwnd/2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dupACKcount = 0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  <a:cs typeface="+mn-cs"/>
                  </a:rPr>
                  <a:t>retransmit missing segment</a:t>
                </a:r>
                <a:r>
                  <a:rPr lang="en-US" sz="1200" smtClean="0">
                    <a:latin typeface="Arial" charset="0"/>
                    <a:cs typeface="+mn-cs"/>
                  </a:rPr>
                  <a:t> </a:t>
                </a:r>
              </a:p>
            </p:txBody>
          </p:sp>
          <p:sp>
            <p:nvSpPr>
              <p:cNvPr id="106550" name="Line 180"/>
              <p:cNvSpPr>
                <a:spLocks noChangeShapeType="1"/>
              </p:cNvSpPr>
              <p:nvPr/>
            </p:nvSpPr>
            <p:spPr bwMode="auto">
              <a:xfrm>
                <a:off x="709" y="285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23939" name="Group 186"/>
            <p:cNvGrpSpPr>
              <a:grpSpLocks/>
            </p:cNvGrpSpPr>
            <p:nvPr/>
          </p:nvGrpSpPr>
          <p:grpSpPr bwMode="auto">
            <a:xfrm>
              <a:off x="2173" y="960"/>
              <a:ext cx="1409" cy="527"/>
              <a:chOff x="2683" y="798"/>
              <a:chExt cx="1409" cy="527"/>
            </a:xfrm>
          </p:grpSpPr>
          <p:sp>
            <p:nvSpPr>
              <p:cNvPr id="106545" name="Text Box 187"/>
              <p:cNvSpPr txBox="1">
                <a:spLocks noChangeArrowheads="1"/>
              </p:cNvSpPr>
              <p:nvPr/>
            </p:nvSpPr>
            <p:spPr bwMode="auto">
              <a:xfrm>
                <a:off x="2683" y="91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cwnd = cwnd+MSS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dupACKcount = 0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  <a:cs typeface="+mn-cs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  <a:cs typeface="+mn-cs"/>
                </a:endParaRPr>
              </a:p>
            </p:txBody>
          </p:sp>
          <p:sp>
            <p:nvSpPr>
              <p:cNvPr id="106546" name="Line 188"/>
              <p:cNvSpPr>
                <a:spLocks noChangeShapeType="1"/>
              </p:cNvSpPr>
              <p:nvPr/>
            </p:nvSpPr>
            <p:spPr bwMode="auto">
              <a:xfrm>
                <a:off x="2744" y="93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547" name="Text Box 189"/>
              <p:cNvSpPr txBox="1">
                <a:spLocks noChangeArrowheads="1"/>
              </p:cNvSpPr>
              <p:nvPr/>
            </p:nvSpPr>
            <p:spPr bwMode="auto">
              <a:xfrm>
                <a:off x="2697" y="798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new ACK</a:t>
                </a:r>
              </a:p>
            </p:txBody>
          </p:sp>
        </p:grpSp>
        <p:sp>
          <p:nvSpPr>
            <p:cNvPr id="123940" name="Freeform 205"/>
            <p:cNvSpPr>
              <a:spLocks/>
            </p:cNvSpPr>
            <p:nvPr/>
          </p:nvSpPr>
          <p:spPr bwMode="auto">
            <a:xfrm>
              <a:off x="1601" y="1129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1" name="Freeform 206"/>
            <p:cNvSpPr>
              <a:spLocks/>
            </p:cNvSpPr>
            <p:nvPr/>
          </p:nvSpPr>
          <p:spPr bwMode="auto">
            <a:xfrm rot="2575893">
              <a:off x="1950" y="1316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942" name="Group 207"/>
            <p:cNvGrpSpPr>
              <a:grpSpLocks/>
            </p:cNvGrpSpPr>
            <p:nvPr/>
          </p:nvGrpSpPr>
          <p:grpSpPr bwMode="auto">
            <a:xfrm>
              <a:off x="1465" y="859"/>
              <a:ext cx="700" cy="367"/>
              <a:chOff x="4274" y="2922"/>
              <a:chExt cx="700" cy="367"/>
            </a:xfrm>
          </p:grpSpPr>
          <p:sp>
            <p:nvSpPr>
              <p:cNvPr id="106542" name="Text Box 208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  <a:cs typeface="+mn-cs"/>
                </a:endParaRPr>
              </a:p>
            </p:txBody>
          </p:sp>
          <p:sp>
            <p:nvSpPr>
              <p:cNvPr id="106543" name="Line 209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544" name="Text Box 210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duplicate ACK</a:t>
                </a:r>
              </a:p>
            </p:txBody>
          </p:sp>
        </p:grpSp>
        <p:sp>
          <p:nvSpPr>
            <p:cNvPr id="123943" name="Freeform 211"/>
            <p:cNvSpPr>
              <a:spLocks/>
            </p:cNvSpPr>
            <p:nvPr/>
          </p:nvSpPr>
          <p:spPr bwMode="auto">
            <a:xfrm rot="-8222029">
              <a:off x="1204" y="1903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7" name="Line 234"/>
            <p:cNvSpPr>
              <a:spLocks noChangeShapeType="1"/>
            </p:cNvSpPr>
            <p:nvPr/>
          </p:nvSpPr>
          <p:spPr bwMode="auto">
            <a:xfrm>
              <a:off x="536" y="1649"/>
              <a:ext cx="7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23945" name="Group 235"/>
            <p:cNvGrpSpPr>
              <a:grpSpLocks/>
            </p:cNvGrpSpPr>
            <p:nvPr/>
          </p:nvGrpSpPr>
          <p:grpSpPr bwMode="auto">
            <a:xfrm>
              <a:off x="517" y="1255"/>
              <a:ext cx="741" cy="416"/>
              <a:chOff x="539" y="936"/>
              <a:chExt cx="741" cy="416"/>
            </a:xfrm>
          </p:grpSpPr>
          <p:sp>
            <p:nvSpPr>
              <p:cNvPr id="106539" name="Text Box 236"/>
              <p:cNvSpPr txBox="1">
                <a:spLocks noChangeArrowheads="1"/>
              </p:cNvSpPr>
              <p:nvPr/>
            </p:nvSpPr>
            <p:spPr bwMode="auto">
              <a:xfrm>
                <a:off x="816" y="936"/>
                <a:ext cx="17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Symbol" charset="0"/>
                    <a:cs typeface="+mn-cs"/>
                  </a:rPr>
                  <a:t>L</a:t>
                </a:r>
              </a:p>
            </p:txBody>
          </p:sp>
          <p:sp>
            <p:nvSpPr>
              <p:cNvPr id="106540" name="Text Box 237"/>
              <p:cNvSpPr txBox="1">
                <a:spLocks noChangeArrowheads="1"/>
              </p:cNvSpPr>
              <p:nvPr/>
            </p:nvSpPr>
            <p:spPr bwMode="auto">
              <a:xfrm>
                <a:off x="539" y="1063"/>
                <a:ext cx="74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ssthresh = 64 KB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  <a:cs typeface="+mn-cs"/>
                  </a:rPr>
                  <a:t>dupACKcount = 0</a:t>
                </a:r>
                <a:endParaRPr lang="en-US" sz="1200" smtClean="0">
                  <a:latin typeface="Arial" charset="0"/>
                  <a:cs typeface="+mn-cs"/>
                </a:endParaRPr>
              </a:p>
            </p:txBody>
          </p:sp>
          <p:sp>
            <p:nvSpPr>
              <p:cNvPr id="106541" name="Line 238"/>
              <p:cNvSpPr>
                <a:spLocks noChangeShapeType="1"/>
              </p:cNvSpPr>
              <p:nvPr/>
            </p:nvSpPr>
            <p:spPr bwMode="auto">
              <a:xfrm>
                <a:off x="641" y="1078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274687" name="Group 255"/>
          <p:cNvGrpSpPr>
            <a:grpSpLocks/>
          </p:cNvGrpSpPr>
          <p:nvPr/>
        </p:nvGrpSpPr>
        <p:grpSpPr bwMode="auto">
          <a:xfrm>
            <a:off x="804863" y="2922588"/>
            <a:ext cx="3167062" cy="1312862"/>
            <a:chOff x="509" y="1766"/>
            <a:chExt cx="1995" cy="827"/>
          </a:xfrm>
        </p:grpSpPr>
        <p:pic>
          <p:nvPicPr>
            <p:cNvPr id="106527" name="Picture 2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9" y="199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6528" name="Picture 2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42" y="1766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6529" name="Picture 2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4" y="2348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74729" name="Group 297"/>
          <p:cNvGrpSpPr>
            <a:grpSpLocks/>
          </p:cNvGrpSpPr>
          <p:nvPr/>
        </p:nvGrpSpPr>
        <p:grpSpPr bwMode="auto">
          <a:xfrm>
            <a:off x="3502025" y="1149350"/>
            <a:ext cx="4333875" cy="3243263"/>
            <a:chOff x="2205" y="641"/>
            <a:chExt cx="2730" cy="2043"/>
          </a:xfrm>
        </p:grpSpPr>
        <p:grpSp>
          <p:nvGrpSpPr>
            <p:cNvPr id="123919" name="Group 282"/>
            <p:cNvGrpSpPr>
              <a:grpSpLocks/>
            </p:cNvGrpSpPr>
            <p:nvPr/>
          </p:nvGrpSpPr>
          <p:grpSpPr bwMode="auto">
            <a:xfrm>
              <a:off x="3381" y="2381"/>
              <a:ext cx="583" cy="303"/>
              <a:chOff x="1166" y="3601"/>
              <a:chExt cx="583" cy="303"/>
            </a:xfrm>
          </p:grpSpPr>
          <p:grpSp>
            <p:nvGrpSpPr>
              <p:cNvPr id="123930" name="Group 28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25" name="Picture 28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26" name="Rectangle 28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06524" name="Text Box 28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  <a:cs typeface="+mn-cs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  <a:cs typeface="+mn-cs"/>
                  </a:rPr>
                  <a:t>ACK!</a:t>
                </a:r>
              </a:p>
            </p:txBody>
          </p:sp>
        </p:grpSp>
        <p:grpSp>
          <p:nvGrpSpPr>
            <p:cNvPr id="123920" name="Group 287"/>
            <p:cNvGrpSpPr>
              <a:grpSpLocks/>
            </p:cNvGrpSpPr>
            <p:nvPr/>
          </p:nvGrpSpPr>
          <p:grpSpPr bwMode="auto">
            <a:xfrm>
              <a:off x="2205" y="700"/>
              <a:ext cx="583" cy="303"/>
              <a:chOff x="1166" y="3601"/>
              <a:chExt cx="583" cy="303"/>
            </a:xfrm>
          </p:grpSpPr>
          <p:grpSp>
            <p:nvGrpSpPr>
              <p:cNvPr id="123926" name="Group 288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21" name="Picture 28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22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06520" name="Text Box 291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  <a:cs typeface="+mn-cs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  <a:cs typeface="+mn-cs"/>
                  </a:rPr>
                  <a:t>ACK!</a:t>
                </a:r>
              </a:p>
            </p:txBody>
          </p:sp>
        </p:grpSp>
        <p:grpSp>
          <p:nvGrpSpPr>
            <p:cNvPr id="123921" name="Group 292"/>
            <p:cNvGrpSpPr>
              <a:grpSpLocks/>
            </p:cNvGrpSpPr>
            <p:nvPr/>
          </p:nvGrpSpPr>
          <p:grpSpPr bwMode="auto">
            <a:xfrm>
              <a:off x="4352" y="641"/>
              <a:ext cx="583" cy="303"/>
              <a:chOff x="1166" y="3601"/>
              <a:chExt cx="583" cy="303"/>
            </a:xfrm>
          </p:grpSpPr>
          <p:grpSp>
            <p:nvGrpSpPr>
              <p:cNvPr id="123922" name="Group 29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17" name="Picture 29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18" name="Rectangle 29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06516" name="Text Box 29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  <a:cs typeface="+mn-cs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  <a:cs typeface="+mn-cs"/>
                  </a:rPr>
                  <a:t>ACK!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646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22200</TotalTime>
  <Words>1147</Words>
  <Application>Microsoft Macintosh PowerPoint</Application>
  <PresentationFormat>On-screen Show (4:3)</PresentationFormat>
  <Paragraphs>256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CS450 – Introduction to Networking Lecture 19 – Congestion Control (2)</vt:lpstr>
      <vt:lpstr>Congestion collapse revisit</vt:lpstr>
      <vt:lpstr>Approaches towards congestion control</vt:lpstr>
      <vt:lpstr>TCP congestion control: additive increase multiplicative decrease</vt:lpstr>
      <vt:lpstr>TCP Congestion Control: details</vt:lpstr>
      <vt:lpstr>TCP Slow Start </vt:lpstr>
      <vt:lpstr>TCP: detecting, reacting to loss</vt:lpstr>
      <vt:lpstr>TCP: switching from slow start to CA</vt:lpstr>
      <vt:lpstr>Summary: TCP Congestion Control</vt:lpstr>
      <vt:lpstr>How many congestion avoidance intervals in this graph?</vt:lpstr>
      <vt:lpstr>How many slow start intervals in this graph?</vt:lpstr>
      <vt:lpstr>When does slow start state change to congestion avoidance state ?</vt:lpstr>
      <vt:lpstr>TCP throughput</vt:lpstr>
      <vt:lpstr>TCP Futures: TCP over “long, fat pipes”</vt:lpstr>
      <vt:lpstr>TCP Fairness</vt:lpstr>
      <vt:lpstr>Why is TCP fair?</vt:lpstr>
      <vt:lpstr>Fairness (more)</vt:lpstr>
      <vt:lpstr>Deadline preference</vt:lpstr>
      <vt:lpstr>Next lectures</vt:lpstr>
      <vt:lpstr>Assignment 4</vt:lpstr>
      <vt:lpstr>iClicker questions review</vt:lpstr>
      <vt:lpstr>PowerPoint Presentation</vt:lpstr>
    </vt:vector>
  </TitlesOfParts>
  <Company>UIC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CS450 – Introduction to Networking</dc:title>
  <dc:creator>Phu Phung</dc:creator>
  <cp:lastModifiedBy>Phu Phung</cp:lastModifiedBy>
  <cp:revision>392</cp:revision>
  <cp:lastPrinted>2015-02-06T20:29:11Z</cp:lastPrinted>
  <dcterms:created xsi:type="dcterms:W3CDTF">2015-01-05T21:34:04Z</dcterms:created>
  <dcterms:modified xsi:type="dcterms:W3CDTF">2015-02-25T23:33:26Z</dcterms:modified>
</cp:coreProperties>
</file>