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vml" ContentType="application/vnd.openxmlformats-officedocument.vmlDrawi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embeddings/oleObject1.bin" ContentType="application/vnd.openxmlformats-officedocument.oleObject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 autoCompressPictures="0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954" r:id="rId3"/>
    <p:sldId id="955" r:id="rId4"/>
    <p:sldId id="1016" r:id="rId5"/>
    <p:sldId id="965" r:id="rId6"/>
    <p:sldId id="1022" r:id="rId7"/>
    <p:sldId id="966" r:id="rId8"/>
    <p:sldId id="967" r:id="rId9"/>
    <p:sldId id="968" r:id="rId10"/>
    <p:sldId id="969" r:id="rId11"/>
    <p:sldId id="1008" r:id="rId12"/>
    <p:sldId id="1009" r:id="rId13"/>
    <p:sldId id="1021" r:id="rId14"/>
    <p:sldId id="1019" r:id="rId15"/>
    <p:sldId id="1020" r:id="rId16"/>
    <p:sldId id="991" r:id="rId17"/>
    <p:sldId id="992" r:id="rId18"/>
    <p:sldId id="993" r:id="rId19"/>
    <p:sldId id="995" r:id="rId20"/>
    <p:sldId id="1017" r:id="rId21"/>
    <p:sldId id="996" r:id="rId22"/>
    <p:sldId id="997" r:id="rId23"/>
    <p:sldId id="1018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4567" autoAdjust="0"/>
    <p:restoredTop sz="99784" autoAdjust="0"/>
  </p:normalViewPr>
  <p:slideViewPr>
    <p:cSldViewPr snapToGrid="0" snapToObjects="1">
      <p:cViewPr>
        <p:scale>
          <a:sx n="90" d="100"/>
          <a:sy n="90" d="100"/>
        </p:scale>
        <p:origin x="-1072" y="-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notesMaster" Target="notesMasters/notesMaster1.xml"/><Relationship Id="rId26" Type="http://schemas.openxmlformats.org/officeDocument/2006/relationships/handoutMaster" Target="handoutMasters/handoutMaster1.xml"/><Relationship Id="rId27" Type="http://schemas.openxmlformats.org/officeDocument/2006/relationships/printerSettings" Target="printerSettings/printerSettings1.bin"/><Relationship Id="rId28" Type="http://schemas.openxmlformats.org/officeDocument/2006/relationships/presProps" Target="presProps.xml"/><Relationship Id="rId29" Type="http://schemas.openxmlformats.org/officeDocument/2006/relationships/viewProps" Target="viewProps.xml"/><Relationship Id="rId30" Type="http://schemas.openxmlformats.org/officeDocument/2006/relationships/theme" Target="theme/theme1.xml"/><Relationship Id="rId3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70F725-914E-674B-B0FD-34AE509DEBD9}" type="datetimeFigureOut">
              <a:rPr lang="en-US" smtClean="0"/>
              <a:t>4/25/15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81E50B-DF40-8A45-9A08-39F646439B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12464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45CDFC-B4A2-A749-BB43-8734D22ABB61}" type="datetimeFigureOut">
              <a:rPr lang="en-US" smtClean="0"/>
              <a:t>4/25/15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C2F4E8-6F28-C146-B626-A341434248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06458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485">
              <a:defRPr sz="19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02756" indent="-270291" defTabSz="914485">
              <a:defRPr sz="19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081164" indent="-216233" defTabSz="914485">
              <a:defRPr sz="19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513629" indent="-216233" defTabSz="914485">
              <a:defRPr sz="19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1946095" indent="-216233" defTabSz="914485">
              <a:defRPr sz="19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fld id="{3E0892A7-EDB5-6849-8FCE-1E02275A0B8D}" type="slidenum">
              <a:rPr lang="en-US" sz="1200">
                <a:latin typeface="Times New Roman" charset="0"/>
              </a:rPr>
              <a:pPr/>
              <a:t>20</a:t>
            </a:fld>
            <a:endParaRPr lang="en-US" sz="1200">
              <a:latin typeface="Times New Roman" charset="0"/>
            </a:endParaRPr>
          </a:p>
        </p:txBody>
      </p:sp>
      <p:sp>
        <p:nvSpPr>
          <p:cNvPr id="164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4867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485">
              <a:defRPr sz="19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02756" indent="-270291" defTabSz="914485">
              <a:defRPr sz="19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081164" indent="-216233" defTabSz="914485">
              <a:defRPr sz="19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513629" indent="-216233" defTabSz="914485">
              <a:defRPr sz="19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1946095" indent="-216233" defTabSz="914485">
              <a:defRPr sz="19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fld id="{C515936B-4FB6-C24B-BD9A-A74CBBE96531}" type="slidenum">
              <a:rPr lang="en-US" sz="1200">
                <a:latin typeface="Times New Roman" charset="0"/>
              </a:rPr>
              <a:pPr/>
              <a:t>21</a:t>
            </a:fld>
            <a:endParaRPr lang="en-US" sz="1200">
              <a:latin typeface="Times New Roman" charset="0"/>
            </a:endParaRPr>
          </a:p>
        </p:txBody>
      </p:sp>
      <p:sp>
        <p:nvSpPr>
          <p:cNvPr id="166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6915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28093-A788-D543-AE4F-5EE794294A2D}" type="datetime1">
              <a:rPr lang="en-US" smtClean="0"/>
              <a:t>4/25/15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 Security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E63A6-80EA-A148-845C-2D89538285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9540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9103F-FC39-3C43-9EC0-D6D026F1527F}" type="datetime1">
              <a:rPr lang="en-US" smtClean="0"/>
              <a:t>4/25/15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 Security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E63A6-80EA-A148-845C-2D89538285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604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F3A6B-F0CC-DB47-A40B-A27AD5B1DC90}" type="datetime1">
              <a:rPr lang="en-US" smtClean="0"/>
              <a:t>4/25/15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 Security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E63A6-80EA-A148-845C-2D89538285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786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F0B9A-1811-2047-AB7F-C0544E1797D6}" type="datetime1">
              <a:rPr lang="en-US" smtClean="0"/>
              <a:t>4/25/15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 Security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E63A6-80EA-A148-845C-2D89538285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801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A8344-998B-D140-9A05-2A312642A036}" type="datetime1">
              <a:rPr lang="en-US" smtClean="0"/>
              <a:t>4/25/15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 Security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E63A6-80EA-A148-845C-2D89538285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21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363D8-9362-7A40-8A2D-F3BD52CA71A4}" type="datetime1">
              <a:rPr lang="en-US" smtClean="0"/>
              <a:t>4/25/15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 Security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E63A6-80EA-A148-845C-2D89538285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356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2204A-00CB-1944-B58D-AA35F2FD41B4}" type="datetime1">
              <a:rPr lang="en-US" smtClean="0"/>
              <a:t>4/25/15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 Security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E63A6-80EA-A148-845C-2D89538285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93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F2C38-7977-ED41-947F-584A9064659E}" type="datetime1">
              <a:rPr lang="en-US" smtClean="0"/>
              <a:t>4/25/15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 Security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E63A6-80EA-A148-845C-2D89538285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8320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BED6-73D7-904D-BC78-F6062CCC9FDC}" type="datetime1">
              <a:rPr lang="en-US" smtClean="0"/>
              <a:t>4/25/15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 Security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E63A6-80EA-A148-845C-2D89538285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1670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24852-BAF7-3E42-9955-756ABDFB2640}" type="datetime1">
              <a:rPr lang="en-US" smtClean="0"/>
              <a:t>4/25/15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 Security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E63A6-80EA-A148-845C-2D89538285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7820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1D13C-3A6C-EB42-A5C9-B489CD882DBE}" type="datetime1">
              <a:rPr lang="en-US" smtClean="0"/>
              <a:t>4/25/15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 Security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E63A6-80EA-A148-845C-2D89538285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515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0941D3-AC67-BB41-8D16-D9F28E4E6BD4}" type="datetime1">
              <a:rPr lang="en-US" smtClean="0"/>
              <a:t>4/25/15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Network Security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1E63A6-80EA-A148-845C-2D89538285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221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4" Type="http://schemas.openxmlformats.org/officeDocument/2006/relationships/image" Target="../media/image5.jpeg"/><Relationship Id="rId5" Type="http://schemas.openxmlformats.org/officeDocument/2006/relationships/image" Target="../media/image6.jpeg"/><Relationship Id="rId6" Type="http://schemas.openxmlformats.org/officeDocument/2006/relationships/image" Target="../media/image7.jpeg"/><Relationship Id="rId7" Type="http://schemas.openxmlformats.org/officeDocument/2006/relationships/image" Target="../media/image8.jpe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4" Type="http://schemas.openxmlformats.org/officeDocument/2006/relationships/image" Target="../media/image5.jpeg"/><Relationship Id="rId5" Type="http://schemas.openxmlformats.org/officeDocument/2006/relationships/image" Target="../media/image6.jpeg"/><Relationship Id="rId6" Type="http://schemas.openxmlformats.org/officeDocument/2006/relationships/image" Target="../media/image7.jpeg"/><Relationship Id="rId7" Type="http://schemas.openxmlformats.org/officeDocument/2006/relationships/image" Target="../media/image8.jpe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9.png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4" Type="http://schemas.openxmlformats.org/officeDocument/2006/relationships/image" Target="../media/image5.jpeg"/><Relationship Id="rId5" Type="http://schemas.openxmlformats.org/officeDocument/2006/relationships/image" Target="../media/image6.jpeg"/><Relationship Id="rId6" Type="http://schemas.openxmlformats.org/officeDocument/2006/relationships/image" Target="../media/image7.jpeg"/><Relationship Id="rId7" Type="http://schemas.openxmlformats.org/officeDocument/2006/relationships/image" Target="../media/image10.jpeg"/><Relationship Id="rId8" Type="http://schemas.openxmlformats.org/officeDocument/2006/relationships/image" Target="../media/image11.jpe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4" Type="http://schemas.openxmlformats.org/officeDocument/2006/relationships/image" Target="../media/image5.jpeg"/><Relationship Id="rId5" Type="http://schemas.openxmlformats.org/officeDocument/2006/relationships/image" Target="../media/image6.jpeg"/><Relationship Id="rId6" Type="http://schemas.openxmlformats.org/officeDocument/2006/relationships/image" Target="../media/image7.jpeg"/><Relationship Id="rId7" Type="http://schemas.openxmlformats.org/officeDocument/2006/relationships/image" Target="../media/image11.jpeg"/><Relationship Id="rId8" Type="http://schemas.openxmlformats.org/officeDocument/2006/relationships/image" Target="../media/image12.jpeg"/><Relationship Id="rId9" Type="http://schemas.openxmlformats.org/officeDocument/2006/relationships/image" Target="../media/image13.jpe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4" Type="http://schemas.openxmlformats.org/officeDocument/2006/relationships/image" Target="../media/image16.png"/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4688" y="1854980"/>
            <a:ext cx="8354500" cy="174546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CS450 – Introduction to Networking</a:t>
            </a:r>
            <a:br>
              <a:rPr lang="en-US" dirty="0" smtClean="0"/>
            </a:br>
            <a:r>
              <a:rPr lang="en-US" sz="4000" dirty="0" smtClean="0"/>
              <a:t>Lecture 39 – Computer Network Security Overview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Phu Phung</a:t>
            </a:r>
          </a:p>
          <a:p>
            <a:r>
              <a:rPr lang="en-US" dirty="0" smtClean="0"/>
              <a:t>April 24, 2015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69036" y="174579"/>
            <a:ext cx="4715071" cy="1414521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E63A6-80EA-A148-845C-2D8953828560}" type="slidenum">
              <a:rPr lang="en-US" smtClean="0"/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6618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Gill Sans MT" charset="0"/>
              </a:rPr>
              <a:t>Real SSL: handshaking (4)</a:t>
            </a:r>
          </a:p>
        </p:txBody>
      </p:sp>
      <p:sp>
        <p:nvSpPr>
          <p:cNvPr id="1136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600200"/>
            <a:ext cx="7772400" cy="4924425"/>
          </a:xfrm>
        </p:spPr>
        <p:txBody>
          <a:bodyPr>
            <a:normAutofit fontScale="92500"/>
          </a:bodyPr>
          <a:lstStyle/>
          <a:p>
            <a:pPr>
              <a:lnSpc>
                <a:spcPct val="90000"/>
              </a:lnSpc>
            </a:pPr>
            <a:r>
              <a:rPr lang="en-US">
                <a:latin typeface="Gill Sans MT" charset="0"/>
              </a:rPr>
              <a:t>why two random nonces? </a:t>
            </a:r>
          </a:p>
          <a:p>
            <a:pPr>
              <a:lnSpc>
                <a:spcPct val="90000"/>
              </a:lnSpc>
            </a:pPr>
            <a:r>
              <a:rPr lang="en-US">
                <a:latin typeface="Gill Sans MT" charset="0"/>
              </a:rPr>
              <a:t>suppose Trudy sniffs all messages between Alice &amp; Bob</a:t>
            </a:r>
          </a:p>
          <a:p>
            <a:pPr>
              <a:lnSpc>
                <a:spcPct val="90000"/>
              </a:lnSpc>
            </a:pPr>
            <a:r>
              <a:rPr lang="en-US">
                <a:latin typeface="Gill Sans MT" charset="0"/>
              </a:rPr>
              <a:t>next day, Trudy sets up TCP connection with Bob, sends exact same sequence of records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Gill Sans MT" charset="0"/>
              </a:rPr>
              <a:t>Bob (Amazon) thinks Alice made two separate orders for the same thing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Gill Sans MT" charset="0"/>
              </a:rPr>
              <a:t>solution: Bob sends different random nonce for each connection. This causes encryption keys to be different on the two days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Gill Sans MT" charset="0"/>
              </a:rPr>
              <a:t>Trudy</a:t>
            </a:r>
            <a:r>
              <a:rPr lang="ja-JP" altLang="en-US">
                <a:latin typeface="Gill Sans MT" charset="0"/>
              </a:rPr>
              <a:t>’</a:t>
            </a:r>
            <a:r>
              <a:rPr lang="en-US" altLang="ja-JP">
                <a:latin typeface="Gill Sans MT" charset="0"/>
              </a:rPr>
              <a:t>s messages will fail Bob</a:t>
            </a:r>
            <a:r>
              <a:rPr lang="ja-JP" altLang="en-US">
                <a:latin typeface="Gill Sans MT" charset="0"/>
              </a:rPr>
              <a:t>’</a:t>
            </a:r>
            <a:r>
              <a:rPr lang="en-US" altLang="ja-JP">
                <a:latin typeface="Gill Sans MT" charset="0"/>
              </a:rPr>
              <a:t>s integrity check</a:t>
            </a:r>
          </a:p>
          <a:p>
            <a:pPr lvl="1">
              <a:lnSpc>
                <a:spcPct val="90000"/>
              </a:lnSpc>
            </a:pPr>
            <a:endParaRPr lang="en-US">
              <a:latin typeface="Gill Sans MT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E63A6-80EA-A148-845C-2D895382856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99817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6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/>
          <a:lstStyle/>
          <a:p>
            <a:pPr algn="r"/>
            <a:fld id="{8B79AD7A-CD63-934D-9B29-9DA4F8FD954E}" type="slidenum">
              <a:rPr lang="en-US"/>
              <a:pPr algn="r"/>
              <a:t>10</a:t>
            </a:fld>
            <a:endParaRPr lang="en-US"/>
          </a:p>
        </p:txBody>
      </p:sp>
      <p:sp>
        <p:nvSpPr>
          <p:cNvPr id="3277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5800" y="381000"/>
            <a:ext cx="7772400" cy="762000"/>
          </a:xfrm>
        </p:spPr>
        <p:txBody>
          <a:bodyPr/>
          <a:lstStyle/>
          <a:p>
            <a:r>
              <a:rPr lang="en-US">
                <a:solidFill>
                  <a:schemeClr val="tx1"/>
                </a:solidFill>
              </a:rPr>
              <a:t>Key exchange and certificate</a:t>
            </a:r>
          </a:p>
        </p:txBody>
      </p:sp>
      <p:grpSp>
        <p:nvGrpSpPr>
          <p:cNvPr id="32774" name="Group 6"/>
          <p:cNvGrpSpPr>
            <a:grpSpLocks/>
          </p:cNvGrpSpPr>
          <p:nvPr/>
        </p:nvGrpSpPr>
        <p:grpSpPr bwMode="auto">
          <a:xfrm>
            <a:off x="319088" y="2281238"/>
            <a:ext cx="3289300" cy="3394075"/>
            <a:chOff x="257" y="1117"/>
            <a:chExt cx="2072" cy="2138"/>
          </a:xfrm>
        </p:grpSpPr>
        <p:sp>
          <p:nvSpPr>
            <p:cNvPr id="32775" name="Line 7"/>
            <p:cNvSpPr>
              <a:spLocks noChangeShapeType="1"/>
            </p:cNvSpPr>
            <p:nvPr/>
          </p:nvSpPr>
          <p:spPr bwMode="auto">
            <a:xfrm flipV="1">
              <a:off x="2329" y="1117"/>
              <a:ext cx="0" cy="2138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76" name="Text Box 8"/>
            <p:cNvSpPr txBox="1">
              <a:spLocks noChangeArrowheads="1"/>
            </p:cNvSpPr>
            <p:nvPr/>
          </p:nvSpPr>
          <p:spPr bwMode="auto">
            <a:xfrm>
              <a:off x="257" y="1752"/>
              <a:ext cx="1993" cy="868"/>
            </a:xfrm>
            <a:prstGeom prst="rect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400" dirty="0">
                  <a:latin typeface="Arial" charset="0"/>
                </a:rPr>
                <a:t>SSL version number client supported (v2, v3)</a:t>
              </a:r>
            </a:p>
            <a:p>
              <a:pPr algn="ctr" eaLnBrk="0" hangingPunct="0">
                <a:spcBef>
                  <a:spcPct val="50000"/>
                </a:spcBef>
              </a:pPr>
              <a:r>
                <a:rPr lang="en-US" sz="1400" dirty="0">
                  <a:latin typeface="Arial" charset="0"/>
                </a:rPr>
                <a:t>Ciphers supported client </a:t>
              </a:r>
              <a:br>
                <a:rPr lang="en-US" sz="1400" dirty="0">
                  <a:latin typeface="Arial" charset="0"/>
                </a:rPr>
              </a:br>
              <a:r>
                <a:rPr lang="en-US" sz="1400" dirty="0" smtClean="0">
                  <a:latin typeface="Arial" charset="0"/>
                </a:rPr>
                <a:t>(DES, 3DES, </a:t>
              </a:r>
              <a:r>
                <a:rPr lang="en-US" sz="1400" dirty="0">
                  <a:latin typeface="Arial" charset="0"/>
                </a:rPr>
                <a:t>RC2, RC4)</a:t>
              </a:r>
            </a:p>
            <a:p>
              <a:pPr algn="ctr" eaLnBrk="0" hangingPunct="0">
                <a:spcBef>
                  <a:spcPct val="50000"/>
                </a:spcBef>
              </a:pPr>
              <a:r>
                <a:rPr lang="en-US" sz="1400" dirty="0">
                  <a:latin typeface="Arial" charset="0"/>
                </a:rPr>
                <a:t>Client Random Number</a:t>
              </a:r>
            </a:p>
          </p:txBody>
        </p:sp>
      </p:grpSp>
      <p:grpSp>
        <p:nvGrpSpPr>
          <p:cNvPr id="32777" name="Group 9"/>
          <p:cNvGrpSpPr>
            <a:grpSpLocks/>
          </p:cNvGrpSpPr>
          <p:nvPr/>
        </p:nvGrpSpPr>
        <p:grpSpPr bwMode="auto">
          <a:xfrm>
            <a:off x="5181600" y="2895600"/>
            <a:ext cx="3327400" cy="2384425"/>
            <a:chOff x="3363" y="1581"/>
            <a:chExt cx="2096" cy="1502"/>
          </a:xfrm>
        </p:grpSpPr>
        <p:sp>
          <p:nvSpPr>
            <p:cNvPr id="32778" name="Line 10"/>
            <p:cNvSpPr>
              <a:spLocks noChangeShapeType="1"/>
            </p:cNvSpPr>
            <p:nvPr/>
          </p:nvSpPr>
          <p:spPr bwMode="auto">
            <a:xfrm rot="10800000" flipV="1">
              <a:off x="3363" y="1581"/>
              <a:ext cx="1" cy="1502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79" name="Text Box 11"/>
            <p:cNvSpPr txBox="1">
              <a:spLocks noChangeArrowheads="1"/>
            </p:cNvSpPr>
            <p:nvPr/>
          </p:nvSpPr>
          <p:spPr bwMode="auto">
            <a:xfrm>
              <a:off x="3426" y="1847"/>
              <a:ext cx="2033" cy="868"/>
            </a:xfrm>
            <a:prstGeom prst="rect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400" dirty="0">
                  <a:latin typeface="Arial" charset="0"/>
                </a:rPr>
                <a:t>SSL version number server picked (v2, v3)</a:t>
              </a:r>
            </a:p>
            <a:p>
              <a:pPr algn="ctr" eaLnBrk="0" hangingPunct="0">
                <a:spcBef>
                  <a:spcPct val="50000"/>
                </a:spcBef>
              </a:pPr>
              <a:r>
                <a:rPr lang="en-US" sz="1400" dirty="0">
                  <a:latin typeface="Arial" charset="0"/>
                </a:rPr>
                <a:t>Ciphers server picked </a:t>
              </a:r>
              <a:br>
                <a:rPr lang="en-US" sz="1400" dirty="0">
                  <a:latin typeface="Arial" charset="0"/>
                </a:rPr>
              </a:br>
              <a:r>
                <a:rPr lang="en-US" sz="1400" dirty="0" smtClean="0">
                  <a:latin typeface="Arial" charset="0"/>
                </a:rPr>
                <a:t>(DES, 3DES, RC2</a:t>
              </a:r>
              <a:r>
                <a:rPr lang="en-US" sz="1400" dirty="0">
                  <a:latin typeface="Arial" charset="0"/>
                </a:rPr>
                <a:t>, RC4)</a:t>
              </a:r>
            </a:p>
            <a:p>
              <a:pPr algn="ctr" eaLnBrk="0" hangingPunct="0">
                <a:spcBef>
                  <a:spcPct val="50000"/>
                </a:spcBef>
              </a:pPr>
              <a:r>
                <a:rPr lang="en-US" sz="1400" dirty="0">
                  <a:latin typeface="Arial" charset="0"/>
                </a:rPr>
                <a:t>Server Random Number</a:t>
              </a:r>
            </a:p>
          </p:txBody>
        </p:sp>
      </p:grpSp>
      <p:grpSp>
        <p:nvGrpSpPr>
          <p:cNvPr id="32780" name="Group 12"/>
          <p:cNvGrpSpPr>
            <a:grpSpLocks/>
          </p:cNvGrpSpPr>
          <p:nvPr/>
        </p:nvGrpSpPr>
        <p:grpSpPr bwMode="auto">
          <a:xfrm>
            <a:off x="3016250" y="1597025"/>
            <a:ext cx="1768475" cy="4746625"/>
            <a:chOff x="2266" y="756"/>
            <a:chExt cx="1114" cy="2990"/>
          </a:xfrm>
        </p:grpSpPr>
        <p:grpSp>
          <p:nvGrpSpPr>
            <p:cNvPr id="32781" name="Group 13"/>
            <p:cNvGrpSpPr>
              <a:grpSpLocks/>
            </p:cNvGrpSpPr>
            <p:nvPr/>
          </p:nvGrpSpPr>
          <p:grpSpPr bwMode="auto">
            <a:xfrm>
              <a:off x="2752" y="756"/>
              <a:ext cx="628" cy="2990"/>
              <a:chOff x="2752" y="756"/>
              <a:chExt cx="628" cy="2990"/>
            </a:xfrm>
          </p:grpSpPr>
          <p:sp>
            <p:nvSpPr>
              <p:cNvPr id="32782" name="Line 14"/>
              <p:cNvSpPr>
                <a:spLocks noChangeShapeType="1"/>
              </p:cNvSpPr>
              <p:nvPr/>
            </p:nvSpPr>
            <p:spPr bwMode="auto">
              <a:xfrm>
                <a:off x="3066" y="1194"/>
                <a:ext cx="0" cy="1954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pic>
            <p:nvPicPr>
              <p:cNvPr id="32783" name="Picture 15" descr="2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752" y="756"/>
                <a:ext cx="628" cy="64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32784" name="Picture 16" descr="User 1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755" y="3124"/>
                <a:ext cx="622" cy="62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32785" name="Picture 17" descr="9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761" y="1959"/>
                <a:ext cx="610" cy="604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sp>
          <p:nvSpPr>
            <p:cNvPr id="32786" name="Text Box 18"/>
            <p:cNvSpPr txBox="1">
              <a:spLocks noChangeArrowheads="1"/>
            </p:cNvSpPr>
            <p:nvPr/>
          </p:nvSpPr>
          <p:spPr bwMode="auto">
            <a:xfrm>
              <a:off x="2266" y="963"/>
              <a:ext cx="445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r" eaLnBrk="0" hangingPunct="0"/>
              <a:r>
                <a:rPr lang="en-US" sz="1400">
                  <a:latin typeface="Arial" charset="0"/>
                </a:rPr>
                <a:t>Server</a:t>
              </a:r>
              <a:endParaRPr lang="en-US">
                <a:latin typeface="Arial" charset="0"/>
              </a:endParaRPr>
            </a:p>
          </p:txBody>
        </p:sp>
        <p:sp>
          <p:nvSpPr>
            <p:cNvPr id="32787" name="Text Box 19"/>
            <p:cNvSpPr txBox="1">
              <a:spLocks noChangeArrowheads="1"/>
            </p:cNvSpPr>
            <p:nvPr/>
          </p:nvSpPr>
          <p:spPr bwMode="auto">
            <a:xfrm>
              <a:off x="2309" y="3336"/>
              <a:ext cx="40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r" eaLnBrk="0" hangingPunct="0"/>
              <a:r>
                <a:rPr lang="en-US" sz="1400">
                  <a:latin typeface="Arial" charset="0"/>
                </a:rPr>
                <a:t>Client</a:t>
              </a:r>
              <a:endParaRPr lang="en-US">
                <a:latin typeface="Arial" charset="0"/>
              </a:endParaRPr>
            </a:p>
          </p:txBody>
        </p:sp>
      </p:grpSp>
      <p:grpSp>
        <p:nvGrpSpPr>
          <p:cNvPr id="32788" name="Group 20"/>
          <p:cNvGrpSpPr>
            <a:grpSpLocks/>
          </p:cNvGrpSpPr>
          <p:nvPr/>
        </p:nvGrpSpPr>
        <p:grpSpPr bwMode="auto">
          <a:xfrm>
            <a:off x="5707063" y="1752600"/>
            <a:ext cx="777875" cy="1225550"/>
            <a:chOff x="621" y="1154"/>
            <a:chExt cx="490" cy="772"/>
          </a:xfrm>
        </p:grpSpPr>
        <p:pic>
          <p:nvPicPr>
            <p:cNvPr id="32789" name="Picture 21" descr="key public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2" y="1154"/>
              <a:ext cx="449" cy="44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2790" name="Text Box 22"/>
            <p:cNvSpPr txBox="1">
              <a:spLocks noChangeArrowheads="1"/>
            </p:cNvSpPr>
            <p:nvPr/>
          </p:nvSpPr>
          <p:spPr bwMode="auto">
            <a:xfrm>
              <a:off x="621" y="1600"/>
              <a:ext cx="490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400">
                  <a:latin typeface="Arial" charset="0"/>
                </a:rPr>
                <a:t>Public key</a:t>
              </a:r>
              <a:endParaRPr lang="en-US">
                <a:latin typeface="Arial" charset="0"/>
              </a:endParaRPr>
            </a:p>
          </p:txBody>
        </p:sp>
      </p:grpSp>
      <p:grpSp>
        <p:nvGrpSpPr>
          <p:cNvPr id="32791" name="Group 23"/>
          <p:cNvGrpSpPr>
            <a:grpSpLocks/>
          </p:cNvGrpSpPr>
          <p:nvPr/>
        </p:nvGrpSpPr>
        <p:grpSpPr bwMode="auto">
          <a:xfrm>
            <a:off x="4876800" y="1752600"/>
            <a:ext cx="777875" cy="1225550"/>
            <a:chOff x="1318" y="1154"/>
            <a:chExt cx="490" cy="772"/>
          </a:xfrm>
        </p:grpSpPr>
        <p:pic>
          <p:nvPicPr>
            <p:cNvPr id="32792" name="Picture 24" descr="key private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35" y="1154"/>
              <a:ext cx="455" cy="4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2793" name="Text Box 25"/>
            <p:cNvSpPr txBox="1">
              <a:spLocks noChangeArrowheads="1"/>
            </p:cNvSpPr>
            <p:nvPr/>
          </p:nvSpPr>
          <p:spPr bwMode="auto">
            <a:xfrm>
              <a:off x="1318" y="1600"/>
              <a:ext cx="490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400">
                  <a:latin typeface="Arial" charset="0"/>
                </a:rPr>
                <a:t>Private key</a:t>
              </a:r>
              <a:endParaRPr lang="en-US">
                <a:latin typeface="Arial" charset="0"/>
              </a:endParaRPr>
            </a:p>
          </p:txBody>
        </p:sp>
      </p:grpSp>
      <p:grpSp>
        <p:nvGrpSpPr>
          <p:cNvPr id="32794" name="Group 26"/>
          <p:cNvGrpSpPr>
            <a:grpSpLocks/>
          </p:cNvGrpSpPr>
          <p:nvPr/>
        </p:nvGrpSpPr>
        <p:grpSpPr bwMode="auto">
          <a:xfrm>
            <a:off x="4706938" y="5492750"/>
            <a:ext cx="1095375" cy="1012825"/>
            <a:chOff x="3131" y="3100"/>
            <a:chExt cx="690" cy="638"/>
          </a:xfrm>
        </p:grpSpPr>
        <p:pic>
          <p:nvPicPr>
            <p:cNvPr id="32795" name="Picture 27" descr="key public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51" y="3100"/>
              <a:ext cx="449" cy="44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2796" name="Text Box 28"/>
            <p:cNvSpPr txBox="1">
              <a:spLocks noChangeArrowheads="1"/>
            </p:cNvSpPr>
            <p:nvPr/>
          </p:nvSpPr>
          <p:spPr bwMode="auto">
            <a:xfrm>
              <a:off x="3131" y="3546"/>
              <a:ext cx="69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400">
                  <a:latin typeface="Arial" charset="0"/>
                </a:rPr>
                <a:t>Public key</a:t>
              </a:r>
              <a:endParaRPr lang="en-US">
                <a:latin typeface="Arial" charset="0"/>
              </a:endParaRPr>
            </a:p>
          </p:txBody>
        </p:sp>
      </p:grpSp>
      <p:grpSp>
        <p:nvGrpSpPr>
          <p:cNvPr id="32797" name="Group 29"/>
          <p:cNvGrpSpPr>
            <a:grpSpLocks/>
          </p:cNvGrpSpPr>
          <p:nvPr/>
        </p:nvGrpSpPr>
        <p:grpSpPr bwMode="auto">
          <a:xfrm>
            <a:off x="6400800" y="4724400"/>
            <a:ext cx="1143000" cy="981075"/>
            <a:chOff x="4080" y="2674"/>
            <a:chExt cx="720" cy="618"/>
          </a:xfrm>
        </p:grpSpPr>
        <p:pic>
          <p:nvPicPr>
            <p:cNvPr id="32798" name="Picture 30" descr="certificate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18" y="2674"/>
              <a:ext cx="449" cy="44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2799" name="Text Box 31"/>
            <p:cNvSpPr txBox="1">
              <a:spLocks noChangeArrowheads="1"/>
            </p:cNvSpPr>
            <p:nvPr/>
          </p:nvSpPr>
          <p:spPr bwMode="auto">
            <a:xfrm>
              <a:off x="4080" y="3100"/>
              <a:ext cx="72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400" b="1">
                  <a:latin typeface="Arial" charset="0"/>
                </a:rPr>
                <a:t>Certificate</a:t>
              </a:r>
              <a:endParaRPr lang="en-US">
                <a:latin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968350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2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2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32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2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tangle 6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/>
          <a:lstStyle/>
          <a:p>
            <a:fld id="{C04E2DC5-FB13-0542-955E-AC1ACF80A9EA}" type="slidenum">
              <a:rPr lang="en-US"/>
              <a:pPr/>
              <a:t>11</a:t>
            </a:fld>
            <a:endParaRPr lang="en-US"/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5800" y="304800"/>
            <a:ext cx="7772400" cy="838200"/>
          </a:xfrm>
        </p:spPr>
        <p:txBody>
          <a:bodyPr/>
          <a:lstStyle/>
          <a:p>
            <a:r>
              <a:rPr lang="en-US"/>
              <a:t>Verify Certificate</a:t>
            </a:r>
          </a:p>
        </p:txBody>
      </p:sp>
      <p:sp>
        <p:nvSpPr>
          <p:cNvPr id="42055" name="Text Box 71"/>
          <p:cNvSpPr txBox="1">
            <a:spLocks noChangeArrowheads="1"/>
          </p:cNvSpPr>
          <p:nvPr/>
        </p:nvSpPr>
        <p:spPr bwMode="auto">
          <a:xfrm>
            <a:off x="4314825" y="5502275"/>
            <a:ext cx="1371600" cy="547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70D07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 anchorCtr="1"/>
          <a:lstStyle/>
          <a:p>
            <a:pPr algn="ctr" eaLnBrk="0" hangingPunct="0"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  <a:latin typeface="Arial" charset="0"/>
              </a:rPr>
              <a:t>Checking</a:t>
            </a:r>
          </a:p>
        </p:txBody>
      </p:sp>
      <p:grpSp>
        <p:nvGrpSpPr>
          <p:cNvPr id="42056" name="Group 72"/>
          <p:cNvGrpSpPr>
            <a:grpSpLocks/>
          </p:cNvGrpSpPr>
          <p:nvPr/>
        </p:nvGrpSpPr>
        <p:grpSpPr bwMode="auto">
          <a:xfrm>
            <a:off x="666750" y="1524000"/>
            <a:ext cx="1768475" cy="4746625"/>
            <a:chOff x="2266" y="756"/>
            <a:chExt cx="1114" cy="2990"/>
          </a:xfrm>
        </p:grpSpPr>
        <p:grpSp>
          <p:nvGrpSpPr>
            <p:cNvPr id="42057" name="Group 73"/>
            <p:cNvGrpSpPr>
              <a:grpSpLocks/>
            </p:cNvGrpSpPr>
            <p:nvPr/>
          </p:nvGrpSpPr>
          <p:grpSpPr bwMode="auto">
            <a:xfrm>
              <a:off x="2752" y="756"/>
              <a:ext cx="628" cy="2990"/>
              <a:chOff x="2752" y="756"/>
              <a:chExt cx="628" cy="2990"/>
            </a:xfrm>
          </p:grpSpPr>
          <p:sp>
            <p:nvSpPr>
              <p:cNvPr id="42058" name="Line 74"/>
              <p:cNvSpPr>
                <a:spLocks noChangeShapeType="1"/>
              </p:cNvSpPr>
              <p:nvPr/>
            </p:nvSpPr>
            <p:spPr bwMode="auto">
              <a:xfrm>
                <a:off x="3066" y="1194"/>
                <a:ext cx="0" cy="1954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pic>
            <p:nvPicPr>
              <p:cNvPr id="42059" name="Picture 75" descr="2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752" y="756"/>
                <a:ext cx="628" cy="64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42060" name="Picture 76" descr="User 1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755" y="3124"/>
                <a:ext cx="622" cy="62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42061" name="Picture 77" descr="9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761" y="1959"/>
                <a:ext cx="610" cy="604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sp>
          <p:nvSpPr>
            <p:cNvPr id="42062" name="Text Box 78"/>
            <p:cNvSpPr txBox="1">
              <a:spLocks noChangeArrowheads="1"/>
            </p:cNvSpPr>
            <p:nvPr/>
          </p:nvSpPr>
          <p:spPr bwMode="auto">
            <a:xfrm>
              <a:off x="2266" y="963"/>
              <a:ext cx="445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r" eaLnBrk="0" hangingPunct="0"/>
              <a:r>
                <a:rPr lang="en-US" sz="1400">
                  <a:latin typeface="Arial" charset="0"/>
                </a:rPr>
                <a:t>Server</a:t>
              </a:r>
              <a:endParaRPr lang="en-US">
                <a:latin typeface="Arial" charset="0"/>
              </a:endParaRPr>
            </a:p>
          </p:txBody>
        </p:sp>
        <p:sp>
          <p:nvSpPr>
            <p:cNvPr id="42063" name="Text Box 79"/>
            <p:cNvSpPr txBox="1">
              <a:spLocks noChangeArrowheads="1"/>
            </p:cNvSpPr>
            <p:nvPr/>
          </p:nvSpPr>
          <p:spPr bwMode="auto">
            <a:xfrm>
              <a:off x="2309" y="3336"/>
              <a:ext cx="40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r" eaLnBrk="0" hangingPunct="0"/>
              <a:r>
                <a:rPr lang="en-US" sz="1400">
                  <a:latin typeface="Arial" charset="0"/>
                </a:rPr>
                <a:t>Client</a:t>
              </a:r>
              <a:endParaRPr lang="en-US">
                <a:latin typeface="Arial" charset="0"/>
              </a:endParaRPr>
            </a:p>
          </p:txBody>
        </p:sp>
      </p:grpSp>
      <p:grpSp>
        <p:nvGrpSpPr>
          <p:cNvPr id="42064" name="Group 80"/>
          <p:cNvGrpSpPr>
            <a:grpSpLocks/>
          </p:cNvGrpSpPr>
          <p:nvPr/>
        </p:nvGrpSpPr>
        <p:grpSpPr bwMode="auto">
          <a:xfrm>
            <a:off x="2527300" y="1679575"/>
            <a:ext cx="1608138" cy="1225550"/>
            <a:chOff x="1172" y="784"/>
            <a:chExt cx="1013" cy="772"/>
          </a:xfrm>
        </p:grpSpPr>
        <p:grpSp>
          <p:nvGrpSpPr>
            <p:cNvPr id="42065" name="Group 81"/>
            <p:cNvGrpSpPr>
              <a:grpSpLocks/>
            </p:cNvGrpSpPr>
            <p:nvPr/>
          </p:nvGrpSpPr>
          <p:grpSpPr bwMode="auto">
            <a:xfrm>
              <a:off x="1695" y="784"/>
              <a:ext cx="490" cy="772"/>
              <a:chOff x="621" y="1154"/>
              <a:chExt cx="490" cy="772"/>
            </a:xfrm>
          </p:grpSpPr>
          <p:pic>
            <p:nvPicPr>
              <p:cNvPr id="42066" name="Picture 82" descr="key public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42" y="1154"/>
                <a:ext cx="449" cy="44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42067" name="Text Box 83"/>
              <p:cNvSpPr txBox="1">
                <a:spLocks noChangeArrowheads="1"/>
              </p:cNvSpPr>
              <p:nvPr/>
            </p:nvSpPr>
            <p:spPr bwMode="auto">
              <a:xfrm>
                <a:off x="621" y="1600"/>
                <a:ext cx="490" cy="32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US" sz="1400">
                    <a:latin typeface="Arial" charset="0"/>
                  </a:rPr>
                  <a:t>Public key</a:t>
                </a:r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42068" name="Group 84"/>
            <p:cNvGrpSpPr>
              <a:grpSpLocks/>
            </p:cNvGrpSpPr>
            <p:nvPr/>
          </p:nvGrpSpPr>
          <p:grpSpPr bwMode="auto">
            <a:xfrm>
              <a:off x="1172" y="784"/>
              <a:ext cx="490" cy="772"/>
              <a:chOff x="1318" y="1154"/>
              <a:chExt cx="490" cy="772"/>
            </a:xfrm>
          </p:grpSpPr>
          <p:pic>
            <p:nvPicPr>
              <p:cNvPr id="42069" name="Picture 85" descr="key private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335" y="1154"/>
                <a:ext cx="455" cy="4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2070" name="Text Box 86"/>
              <p:cNvSpPr txBox="1">
                <a:spLocks noChangeArrowheads="1"/>
              </p:cNvSpPr>
              <p:nvPr/>
            </p:nvSpPr>
            <p:spPr bwMode="auto">
              <a:xfrm>
                <a:off x="1318" y="1600"/>
                <a:ext cx="490" cy="32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US" sz="1400">
                    <a:latin typeface="Arial" charset="0"/>
                  </a:rPr>
                  <a:t>Private key</a:t>
                </a:r>
                <a:endParaRPr lang="en-US">
                  <a:latin typeface="Arial" charset="0"/>
                </a:endParaRPr>
              </a:p>
            </p:txBody>
          </p:sp>
        </p:grpSp>
      </p:grpSp>
      <p:grpSp>
        <p:nvGrpSpPr>
          <p:cNvPr id="42071" name="Group 87"/>
          <p:cNvGrpSpPr>
            <a:grpSpLocks/>
          </p:cNvGrpSpPr>
          <p:nvPr/>
        </p:nvGrpSpPr>
        <p:grpSpPr bwMode="auto">
          <a:xfrm>
            <a:off x="0" y="2212975"/>
            <a:ext cx="1257300" cy="3314700"/>
            <a:chOff x="1700" y="1190"/>
            <a:chExt cx="792" cy="2088"/>
          </a:xfrm>
        </p:grpSpPr>
        <p:sp>
          <p:nvSpPr>
            <p:cNvPr id="42072" name="Line 88"/>
            <p:cNvSpPr>
              <a:spLocks noChangeShapeType="1"/>
            </p:cNvSpPr>
            <p:nvPr/>
          </p:nvSpPr>
          <p:spPr bwMode="auto">
            <a:xfrm flipV="1">
              <a:off x="2492" y="1190"/>
              <a:ext cx="0" cy="2088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073" name="Text Box 89"/>
            <p:cNvSpPr txBox="1">
              <a:spLocks noChangeArrowheads="1"/>
            </p:cNvSpPr>
            <p:nvPr/>
          </p:nvSpPr>
          <p:spPr bwMode="auto">
            <a:xfrm>
              <a:off x="1700" y="2071"/>
              <a:ext cx="720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r" eaLnBrk="0" hangingPunct="0">
                <a:spcBef>
                  <a:spcPct val="50000"/>
                </a:spcBef>
              </a:pPr>
              <a:r>
                <a:rPr lang="en-US" sz="1400">
                  <a:solidFill>
                    <a:srgbClr val="FF0000"/>
                  </a:solidFill>
                  <a:latin typeface="Arial" charset="0"/>
                </a:rPr>
                <a:t>Client request</a:t>
              </a:r>
              <a:endParaRPr lang="en-US">
                <a:solidFill>
                  <a:schemeClr val="bg1"/>
                </a:solidFill>
                <a:latin typeface="Arial" charset="0"/>
              </a:endParaRPr>
            </a:p>
          </p:txBody>
        </p:sp>
      </p:grpSp>
      <p:grpSp>
        <p:nvGrpSpPr>
          <p:cNvPr id="42074" name="Group 90"/>
          <p:cNvGrpSpPr>
            <a:grpSpLocks/>
          </p:cNvGrpSpPr>
          <p:nvPr/>
        </p:nvGrpSpPr>
        <p:grpSpPr bwMode="auto">
          <a:xfrm>
            <a:off x="2863850" y="3086100"/>
            <a:ext cx="1143000" cy="2174875"/>
            <a:chOff x="1644" y="1670"/>
            <a:chExt cx="720" cy="1370"/>
          </a:xfrm>
        </p:grpSpPr>
        <p:grpSp>
          <p:nvGrpSpPr>
            <p:cNvPr id="42075" name="Group 91"/>
            <p:cNvGrpSpPr>
              <a:grpSpLocks/>
            </p:cNvGrpSpPr>
            <p:nvPr/>
          </p:nvGrpSpPr>
          <p:grpSpPr bwMode="auto">
            <a:xfrm>
              <a:off x="1644" y="2021"/>
              <a:ext cx="720" cy="668"/>
              <a:chOff x="2124" y="2584"/>
              <a:chExt cx="720" cy="668"/>
            </a:xfrm>
          </p:grpSpPr>
          <p:pic>
            <p:nvPicPr>
              <p:cNvPr id="42076" name="Picture 92" descr="certificate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51" y="2584"/>
                <a:ext cx="466" cy="46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42077" name="Text Box 93"/>
              <p:cNvSpPr txBox="1">
                <a:spLocks noChangeArrowheads="1"/>
              </p:cNvSpPr>
              <p:nvPr/>
            </p:nvSpPr>
            <p:spPr bwMode="auto">
              <a:xfrm>
                <a:off x="2124" y="3060"/>
                <a:ext cx="720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US" sz="1400">
                    <a:latin typeface="Arial" charset="0"/>
                  </a:rPr>
                  <a:t>Certificate</a:t>
                </a:r>
              </a:p>
            </p:txBody>
          </p:sp>
        </p:grpSp>
        <p:sp>
          <p:nvSpPr>
            <p:cNvPr id="42078" name="Line 94"/>
            <p:cNvSpPr>
              <a:spLocks noChangeShapeType="1"/>
            </p:cNvSpPr>
            <p:nvPr/>
          </p:nvSpPr>
          <p:spPr bwMode="auto">
            <a:xfrm>
              <a:off x="1670" y="1670"/>
              <a:ext cx="0" cy="137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2079" name="Group 95"/>
          <p:cNvGrpSpPr>
            <a:grpSpLocks/>
          </p:cNvGrpSpPr>
          <p:nvPr/>
        </p:nvGrpSpPr>
        <p:grpSpPr bwMode="auto">
          <a:xfrm>
            <a:off x="2339975" y="5410200"/>
            <a:ext cx="1143000" cy="1060450"/>
            <a:chOff x="2124" y="2584"/>
            <a:chExt cx="720" cy="668"/>
          </a:xfrm>
        </p:grpSpPr>
        <p:pic>
          <p:nvPicPr>
            <p:cNvPr id="42080" name="Picture 96" descr="certificate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51" y="2584"/>
              <a:ext cx="466" cy="46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2081" name="Text Box 97"/>
            <p:cNvSpPr txBox="1">
              <a:spLocks noChangeArrowheads="1"/>
            </p:cNvSpPr>
            <p:nvPr/>
          </p:nvSpPr>
          <p:spPr bwMode="auto">
            <a:xfrm>
              <a:off x="2124" y="3060"/>
              <a:ext cx="72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400">
                  <a:latin typeface="Arial" charset="0"/>
                </a:rPr>
                <a:t>Certificate</a:t>
              </a:r>
            </a:p>
          </p:txBody>
        </p:sp>
      </p:grpSp>
      <p:sp>
        <p:nvSpPr>
          <p:cNvPr id="42082" name="Line 98"/>
          <p:cNvSpPr>
            <a:spLocks noChangeShapeType="1"/>
          </p:cNvSpPr>
          <p:nvPr/>
        </p:nvSpPr>
        <p:spPr bwMode="auto">
          <a:xfrm>
            <a:off x="3381375" y="5775325"/>
            <a:ext cx="873125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83" name="Text Box 99"/>
          <p:cNvSpPr txBox="1">
            <a:spLocks noChangeArrowheads="1"/>
          </p:cNvSpPr>
          <p:nvPr/>
        </p:nvSpPr>
        <p:spPr bwMode="auto">
          <a:xfrm>
            <a:off x="4311650" y="5499100"/>
            <a:ext cx="1327150" cy="547688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solidFill>
                  <a:srgbClr val="70D07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 anchorCtr="1"/>
          <a:lstStyle/>
          <a:p>
            <a:pPr algn="ctr" eaLnBrk="0" hangingPunct="0">
              <a:spcBef>
                <a:spcPct val="50000"/>
              </a:spcBef>
            </a:pPr>
            <a:r>
              <a:rPr lang="en-US">
                <a:solidFill>
                  <a:srgbClr val="70D070"/>
                </a:solidFill>
                <a:latin typeface="Arial" charset="0"/>
              </a:rPr>
              <a:t>Valid</a:t>
            </a:r>
            <a:endParaRPr lang="en-US">
              <a:latin typeface="Arial" charset="0"/>
            </a:endParaRPr>
          </a:p>
        </p:txBody>
      </p:sp>
      <p:grpSp>
        <p:nvGrpSpPr>
          <p:cNvPr id="42084" name="Group 100"/>
          <p:cNvGrpSpPr>
            <a:grpSpLocks/>
          </p:cNvGrpSpPr>
          <p:nvPr/>
        </p:nvGrpSpPr>
        <p:grpSpPr bwMode="auto">
          <a:xfrm>
            <a:off x="2362200" y="5257800"/>
            <a:ext cx="3276600" cy="1158875"/>
            <a:chOff x="1325" y="3050"/>
            <a:chExt cx="1975" cy="730"/>
          </a:xfrm>
        </p:grpSpPr>
        <p:sp>
          <p:nvSpPr>
            <p:cNvPr id="42085" name="Rectangle 101"/>
            <p:cNvSpPr>
              <a:spLocks noChangeArrowheads="1"/>
            </p:cNvSpPr>
            <p:nvPr/>
          </p:nvSpPr>
          <p:spPr bwMode="auto">
            <a:xfrm>
              <a:off x="1400" y="3050"/>
              <a:ext cx="1900" cy="73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2086" name="Group 102"/>
            <p:cNvGrpSpPr>
              <a:grpSpLocks/>
            </p:cNvGrpSpPr>
            <p:nvPr/>
          </p:nvGrpSpPr>
          <p:grpSpPr bwMode="auto">
            <a:xfrm>
              <a:off x="1325" y="3140"/>
              <a:ext cx="690" cy="638"/>
              <a:chOff x="3131" y="3100"/>
              <a:chExt cx="690" cy="638"/>
            </a:xfrm>
          </p:grpSpPr>
          <p:pic>
            <p:nvPicPr>
              <p:cNvPr id="42087" name="Picture 103" descr="key public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251" y="3100"/>
                <a:ext cx="449" cy="44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42088" name="Text Box 104"/>
              <p:cNvSpPr txBox="1">
                <a:spLocks noChangeArrowheads="1"/>
              </p:cNvSpPr>
              <p:nvPr/>
            </p:nvSpPr>
            <p:spPr bwMode="auto">
              <a:xfrm>
                <a:off x="3131" y="3546"/>
                <a:ext cx="690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US" sz="1400">
                    <a:solidFill>
                      <a:schemeClr val="bg1"/>
                    </a:solidFill>
                    <a:latin typeface="Arial" charset="0"/>
                  </a:rPr>
                  <a:t>Public key</a:t>
                </a:r>
                <a:endParaRPr lang="en-US">
                  <a:solidFill>
                    <a:schemeClr val="bg1"/>
                  </a:solidFill>
                  <a:latin typeface="Arial" charset="0"/>
                </a:endParaRPr>
              </a:p>
            </p:txBody>
          </p:sp>
        </p:grpSp>
      </p:grpSp>
      <p:sp>
        <p:nvSpPr>
          <p:cNvPr id="42094" name="Text Box 110"/>
          <p:cNvSpPr txBox="1">
            <a:spLocks noChangeArrowheads="1"/>
          </p:cNvSpPr>
          <p:nvPr/>
        </p:nvSpPr>
        <p:spPr bwMode="auto">
          <a:xfrm>
            <a:off x="4800600" y="2438400"/>
            <a:ext cx="3143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>
                <a:latin typeface="Arial" charset="0"/>
              </a:rPr>
              <a:t>Certificate  is Good and Valid</a:t>
            </a:r>
          </a:p>
        </p:txBody>
      </p:sp>
      <p:sp>
        <p:nvSpPr>
          <p:cNvPr id="42095" name="Text Box 111"/>
          <p:cNvSpPr txBox="1">
            <a:spLocks noChangeArrowheads="1"/>
          </p:cNvSpPr>
          <p:nvPr/>
        </p:nvSpPr>
        <p:spPr bwMode="auto">
          <a:xfrm>
            <a:off x="3581400" y="3048000"/>
            <a:ext cx="5365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>
                <a:latin typeface="Arial" charset="0"/>
              </a:rPr>
              <a:t>Server/vendor has been verified  and authenticated</a:t>
            </a:r>
          </a:p>
        </p:txBody>
      </p:sp>
      <p:sp>
        <p:nvSpPr>
          <p:cNvPr id="42096" name="Rectangle 112"/>
          <p:cNvSpPr>
            <a:spLocks noChangeArrowheads="1"/>
          </p:cNvSpPr>
          <p:nvPr/>
        </p:nvSpPr>
        <p:spPr bwMode="auto">
          <a:xfrm>
            <a:off x="4495800" y="3657600"/>
            <a:ext cx="3832225" cy="1157288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0" hangingPunct="0">
              <a:spcBef>
                <a:spcPct val="20000"/>
              </a:spcBef>
            </a:pPr>
            <a:r>
              <a:rPr lang="en-GB" sz="1800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Arial" charset="0"/>
              </a:rPr>
              <a:t>Client has vendor’s public key and can now encrypt pre-master to send to server/vendor</a:t>
            </a:r>
          </a:p>
        </p:txBody>
      </p:sp>
    </p:spTree>
    <p:extLst>
      <p:ext uri="{BB962C8B-B14F-4D97-AF65-F5344CB8AC3E}">
        <p14:creationId xmlns:p14="http://schemas.microsoft.com/office/powerpoint/2010/main" val="3446325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2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207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207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2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2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2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4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3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42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20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20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20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20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42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20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20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055" grpId="0" autoUpdateAnimBg="0"/>
      <p:bldP spid="42082" grpId="0" animBg="1"/>
      <p:bldP spid="42083" grpId="0" animBg="1" autoUpdateAnimBg="0"/>
      <p:bldP spid="42094" grpId="0" autoUpdateAnimBg="0"/>
      <p:bldP spid="42095" grpId="0" autoUpdateAnimBg="0"/>
      <p:bldP spid="42096" grpId="0" animBg="1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/>
          <a:lstStyle/>
          <a:p>
            <a:fld id="{426F0394-0ACB-3E48-8805-15031659D052}" type="slidenum">
              <a:rPr lang="en-US"/>
              <a:pPr/>
              <a:t>12</a:t>
            </a:fld>
            <a:endParaRPr lang="en-US"/>
          </a:p>
        </p:txBody>
      </p:sp>
      <p:sp>
        <p:nvSpPr>
          <p:cNvPr id="4403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09600" y="762000"/>
            <a:ext cx="7772400" cy="914400"/>
          </a:xfrm>
        </p:spPr>
        <p:txBody>
          <a:bodyPr/>
          <a:lstStyle/>
          <a:p>
            <a:r>
              <a:rPr lang="en-US"/>
              <a:t>Not-recognizable Certificate</a:t>
            </a:r>
          </a:p>
        </p:txBody>
      </p:sp>
      <p:graphicFrame>
        <p:nvGraphicFramePr>
          <p:cNvPr id="44038" name="Object 6"/>
          <p:cNvGraphicFramePr>
            <a:graphicFrameLocks noChangeAspect="1"/>
          </p:cNvGraphicFramePr>
          <p:nvPr/>
        </p:nvGraphicFramePr>
        <p:xfrm>
          <a:off x="1676400" y="1752600"/>
          <a:ext cx="6019800" cy="4779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095" name="Bitmap Image" r:id="rId3" imgW="3657143" imgH="2905531" progId="Paint.Picture">
                  <p:embed/>
                </p:oleObj>
              </mc:Choice>
              <mc:Fallback>
                <p:oleObj name="Bitmap Image" r:id="rId3" imgW="3657143" imgH="2905531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752600"/>
                        <a:ext cx="6019800" cy="4779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308227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6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/>
          <a:lstStyle/>
          <a:p>
            <a:fld id="{28330282-6656-B546-8B7B-851A3FFF2605}" type="slidenum">
              <a:rPr lang="en-US"/>
              <a:pPr/>
              <a:t>13</a:t>
            </a:fld>
            <a:endParaRPr lang="en-US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762000" y="304800"/>
            <a:ext cx="7772400" cy="838200"/>
          </a:xfrm>
        </p:spPr>
        <p:txBody>
          <a:bodyPr/>
          <a:lstStyle/>
          <a:p>
            <a:r>
              <a:rPr lang="en-US">
                <a:solidFill>
                  <a:schemeClr val="tx1"/>
                </a:solidFill>
              </a:rPr>
              <a:t>SSL Session Key</a:t>
            </a:r>
          </a:p>
        </p:txBody>
      </p:sp>
      <p:sp>
        <p:nvSpPr>
          <p:cNvPr id="25606" name="Line 6"/>
          <p:cNvSpPr>
            <a:spLocks noChangeShapeType="1"/>
          </p:cNvSpPr>
          <p:nvPr/>
        </p:nvSpPr>
        <p:spPr bwMode="auto">
          <a:xfrm rot="5400000" flipV="1">
            <a:off x="4056857" y="5280819"/>
            <a:ext cx="1587" cy="663575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5607" name="Group 7"/>
          <p:cNvGrpSpPr>
            <a:grpSpLocks/>
          </p:cNvGrpSpPr>
          <p:nvPr/>
        </p:nvGrpSpPr>
        <p:grpSpPr bwMode="auto">
          <a:xfrm>
            <a:off x="990600" y="1371600"/>
            <a:ext cx="1768475" cy="4746625"/>
            <a:chOff x="2266" y="756"/>
            <a:chExt cx="1114" cy="2990"/>
          </a:xfrm>
        </p:grpSpPr>
        <p:grpSp>
          <p:nvGrpSpPr>
            <p:cNvPr id="25608" name="Group 8"/>
            <p:cNvGrpSpPr>
              <a:grpSpLocks/>
            </p:cNvGrpSpPr>
            <p:nvPr/>
          </p:nvGrpSpPr>
          <p:grpSpPr bwMode="auto">
            <a:xfrm>
              <a:off x="2752" y="756"/>
              <a:ext cx="628" cy="2990"/>
              <a:chOff x="2752" y="756"/>
              <a:chExt cx="628" cy="2990"/>
            </a:xfrm>
          </p:grpSpPr>
          <p:sp>
            <p:nvSpPr>
              <p:cNvPr id="25609" name="Line 9"/>
              <p:cNvSpPr>
                <a:spLocks noChangeShapeType="1"/>
              </p:cNvSpPr>
              <p:nvPr/>
            </p:nvSpPr>
            <p:spPr bwMode="auto">
              <a:xfrm>
                <a:off x="3066" y="1194"/>
                <a:ext cx="0" cy="1954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pic>
            <p:nvPicPr>
              <p:cNvPr id="25610" name="Picture 10" descr="2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752" y="756"/>
                <a:ext cx="628" cy="64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5611" name="Picture 11" descr="User 1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755" y="3124"/>
                <a:ext cx="622" cy="62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5612" name="Picture 12" descr="9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761" y="1959"/>
                <a:ext cx="610" cy="604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sp>
          <p:nvSpPr>
            <p:cNvPr id="25613" name="Text Box 13"/>
            <p:cNvSpPr txBox="1">
              <a:spLocks noChangeArrowheads="1"/>
            </p:cNvSpPr>
            <p:nvPr/>
          </p:nvSpPr>
          <p:spPr bwMode="auto">
            <a:xfrm>
              <a:off x="2266" y="963"/>
              <a:ext cx="445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r" eaLnBrk="0" hangingPunct="0"/>
              <a:r>
                <a:rPr lang="en-US" sz="1400">
                  <a:latin typeface="Arial" charset="0"/>
                </a:rPr>
                <a:t>Server</a:t>
              </a:r>
              <a:endParaRPr lang="en-US">
                <a:latin typeface="Arial" charset="0"/>
              </a:endParaRPr>
            </a:p>
          </p:txBody>
        </p:sp>
        <p:sp>
          <p:nvSpPr>
            <p:cNvPr id="25614" name="Text Box 14"/>
            <p:cNvSpPr txBox="1">
              <a:spLocks noChangeArrowheads="1"/>
            </p:cNvSpPr>
            <p:nvPr/>
          </p:nvSpPr>
          <p:spPr bwMode="auto">
            <a:xfrm>
              <a:off x="2309" y="3336"/>
              <a:ext cx="40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r" eaLnBrk="0" hangingPunct="0"/>
              <a:r>
                <a:rPr lang="en-US" sz="1400">
                  <a:latin typeface="Arial" charset="0"/>
                </a:rPr>
                <a:t>Client</a:t>
              </a:r>
              <a:endParaRPr lang="en-US">
                <a:latin typeface="Arial" charset="0"/>
              </a:endParaRPr>
            </a:p>
          </p:txBody>
        </p:sp>
      </p:grpSp>
      <p:grpSp>
        <p:nvGrpSpPr>
          <p:cNvPr id="25615" name="Group 15"/>
          <p:cNvGrpSpPr>
            <a:grpSpLocks/>
          </p:cNvGrpSpPr>
          <p:nvPr/>
        </p:nvGrpSpPr>
        <p:grpSpPr bwMode="auto">
          <a:xfrm>
            <a:off x="3681413" y="1527175"/>
            <a:ext cx="777875" cy="1225550"/>
            <a:chOff x="621" y="1154"/>
            <a:chExt cx="490" cy="772"/>
          </a:xfrm>
        </p:grpSpPr>
        <p:pic>
          <p:nvPicPr>
            <p:cNvPr id="25616" name="Picture 16" descr="key public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2" y="1154"/>
              <a:ext cx="449" cy="44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5617" name="Text Box 17"/>
            <p:cNvSpPr txBox="1">
              <a:spLocks noChangeArrowheads="1"/>
            </p:cNvSpPr>
            <p:nvPr/>
          </p:nvSpPr>
          <p:spPr bwMode="auto">
            <a:xfrm>
              <a:off x="621" y="1600"/>
              <a:ext cx="490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400">
                  <a:latin typeface="Arial" charset="0"/>
                </a:rPr>
                <a:t>Public key</a:t>
              </a:r>
              <a:endParaRPr lang="en-US">
                <a:latin typeface="Arial" charset="0"/>
              </a:endParaRPr>
            </a:p>
          </p:txBody>
        </p:sp>
      </p:grpSp>
      <p:grpSp>
        <p:nvGrpSpPr>
          <p:cNvPr id="25618" name="Group 18"/>
          <p:cNvGrpSpPr>
            <a:grpSpLocks/>
          </p:cNvGrpSpPr>
          <p:nvPr/>
        </p:nvGrpSpPr>
        <p:grpSpPr bwMode="auto">
          <a:xfrm>
            <a:off x="2851150" y="1527175"/>
            <a:ext cx="777875" cy="1225550"/>
            <a:chOff x="1318" y="1154"/>
            <a:chExt cx="490" cy="772"/>
          </a:xfrm>
        </p:grpSpPr>
        <p:pic>
          <p:nvPicPr>
            <p:cNvPr id="25619" name="Picture 19" descr="key private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35" y="1154"/>
              <a:ext cx="455" cy="4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5620" name="Text Box 20"/>
            <p:cNvSpPr txBox="1">
              <a:spLocks noChangeArrowheads="1"/>
            </p:cNvSpPr>
            <p:nvPr/>
          </p:nvSpPr>
          <p:spPr bwMode="auto">
            <a:xfrm>
              <a:off x="1318" y="1600"/>
              <a:ext cx="490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400">
                  <a:latin typeface="Arial" charset="0"/>
                </a:rPr>
                <a:t>Private key</a:t>
              </a:r>
              <a:endParaRPr lang="en-US">
                <a:latin typeface="Arial" charset="0"/>
              </a:endParaRPr>
            </a:p>
          </p:txBody>
        </p:sp>
      </p:grpSp>
      <p:pic>
        <p:nvPicPr>
          <p:cNvPr id="25621" name="Picture 21" descr="key public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0200" y="5270500"/>
            <a:ext cx="712788" cy="712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622" name="Text Box 22"/>
          <p:cNvSpPr txBox="1">
            <a:spLocks noChangeArrowheads="1"/>
          </p:cNvSpPr>
          <p:nvPr/>
        </p:nvSpPr>
        <p:spPr bwMode="auto">
          <a:xfrm>
            <a:off x="2709863" y="5997575"/>
            <a:ext cx="10318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400">
                <a:latin typeface="Arial" charset="0"/>
              </a:rPr>
              <a:t>Public key</a:t>
            </a:r>
            <a:endParaRPr lang="en-US">
              <a:latin typeface="Arial" charset="0"/>
            </a:endParaRPr>
          </a:p>
        </p:txBody>
      </p:sp>
      <p:pic>
        <p:nvPicPr>
          <p:cNvPr id="25623" name="Picture 23" descr="key purple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7550" y="5270500"/>
            <a:ext cx="712788" cy="712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624" name="Text Box 24"/>
          <p:cNvSpPr txBox="1">
            <a:spLocks noChangeArrowheads="1"/>
          </p:cNvSpPr>
          <p:nvPr/>
        </p:nvSpPr>
        <p:spPr bwMode="auto">
          <a:xfrm>
            <a:off x="4265613" y="5997575"/>
            <a:ext cx="12223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400">
                <a:latin typeface="Arial" charset="0"/>
              </a:rPr>
              <a:t>Pre-Master</a:t>
            </a:r>
            <a:endParaRPr lang="en-US">
              <a:latin typeface="Arial" charset="0"/>
            </a:endParaRPr>
          </a:p>
        </p:txBody>
      </p:sp>
      <p:grpSp>
        <p:nvGrpSpPr>
          <p:cNvPr id="25625" name="Group 25"/>
          <p:cNvGrpSpPr>
            <a:grpSpLocks/>
          </p:cNvGrpSpPr>
          <p:nvPr/>
        </p:nvGrpSpPr>
        <p:grpSpPr bwMode="auto">
          <a:xfrm>
            <a:off x="4876800" y="2743200"/>
            <a:ext cx="1019175" cy="2401888"/>
            <a:chOff x="4417" y="1421"/>
            <a:chExt cx="639" cy="1642"/>
          </a:xfrm>
        </p:grpSpPr>
        <p:sp>
          <p:nvSpPr>
            <p:cNvPr id="25626" name="Line 26"/>
            <p:cNvSpPr>
              <a:spLocks noChangeShapeType="1"/>
            </p:cNvSpPr>
            <p:nvPr/>
          </p:nvSpPr>
          <p:spPr bwMode="auto">
            <a:xfrm rot="10800000" flipV="1">
              <a:off x="4417" y="1421"/>
              <a:ext cx="1" cy="1642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 type="arrow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5627" name="Group 27"/>
            <p:cNvGrpSpPr>
              <a:grpSpLocks/>
            </p:cNvGrpSpPr>
            <p:nvPr/>
          </p:nvGrpSpPr>
          <p:grpSpPr bwMode="auto">
            <a:xfrm>
              <a:off x="4516" y="2074"/>
              <a:ext cx="540" cy="800"/>
              <a:chOff x="1186" y="724"/>
              <a:chExt cx="540" cy="800"/>
            </a:xfrm>
          </p:grpSpPr>
          <p:pic>
            <p:nvPicPr>
              <p:cNvPr id="25628" name="Picture 28" descr="Key green"/>
              <p:cNvPicPr>
                <a:picLocks noChangeAspect="1" noChangeArrowheads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31" y="724"/>
                <a:ext cx="449" cy="44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25629" name="Text Box 29"/>
              <p:cNvSpPr txBox="1">
                <a:spLocks noChangeArrowheads="1"/>
              </p:cNvSpPr>
              <p:nvPr/>
            </p:nvSpPr>
            <p:spPr bwMode="auto">
              <a:xfrm>
                <a:off x="1186" y="1170"/>
                <a:ext cx="540" cy="3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US" sz="1400">
                    <a:latin typeface="Arial" charset="0"/>
                  </a:rPr>
                  <a:t>Pre-Master</a:t>
                </a:r>
                <a:endParaRPr lang="en-US">
                  <a:latin typeface="Arial" charset="0"/>
                </a:endParaRPr>
              </a:p>
            </p:txBody>
          </p:sp>
        </p:grpSp>
      </p:grpSp>
      <p:grpSp>
        <p:nvGrpSpPr>
          <p:cNvPr id="25630" name="Group 30"/>
          <p:cNvGrpSpPr>
            <a:grpSpLocks/>
          </p:cNvGrpSpPr>
          <p:nvPr/>
        </p:nvGrpSpPr>
        <p:grpSpPr bwMode="auto">
          <a:xfrm>
            <a:off x="4451350" y="1527175"/>
            <a:ext cx="857250" cy="1225550"/>
            <a:chOff x="1186" y="724"/>
            <a:chExt cx="540" cy="772"/>
          </a:xfrm>
        </p:grpSpPr>
        <p:pic>
          <p:nvPicPr>
            <p:cNvPr id="25631" name="Picture 31" descr="Key green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31" y="724"/>
              <a:ext cx="449" cy="44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5632" name="Text Box 32"/>
            <p:cNvSpPr txBox="1">
              <a:spLocks noChangeArrowheads="1"/>
            </p:cNvSpPr>
            <p:nvPr/>
          </p:nvSpPr>
          <p:spPr bwMode="auto">
            <a:xfrm>
              <a:off x="1186" y="1170"/>
              <a:ext cx="540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400">
                  <a:latin typeface="Arial" charset="0"/>
                </a:rPr>
                <a:t>Pre-Master</a:t>
              </a:r>
              <a:endParaRPr lang="en-US">
                <a:latin typeface="Arial" charset="0"/>
              </a:endParaRPr>
            </a:p>
          </p:txBody>
        </p:sp>
      </p:grpSp>
      <p:pic>
        <p:nvPicPr>
          <p:cNvPr id="25633" name="Picture 33" descr="Key green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0725" y="5272088"/>
            <a:ext cx="712788" cy="712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634" name="Line 34"/>
          <p:cNvSpPr>
            <a:spLocks noChangeShapeType="1"/>
          </p:cNvSpPr>
          <p:nvPr/>
        </p:nvSpPr>
        <p:spPr bwMode="auto">
          <a:xfrm rot="5400000" flipV="1">
            <a:off x="5850732" y="5266531"/>
            <a:ext cx="1588" cy="663575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25635" name="Picture 35" descr="key purple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1425" y="5256213"/>
            <a:ext cx="712788" cy="712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636" name="Text Box 36"/>
          <p:cNvSpPr txBox="1">
            <a:spLocks noChangeArrowheads="1"/>
          </p:cNvSpPr>
          <p:nvPr/>
        </p:nvSpPr>
        <p:spPr bwMode="auto">
          <a:xfrm>
            <a:off x="6059488" y="5983288"/>
            <a:ext cx="12223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400">
                <a:latin typeface="Arial" charset="0"/>
              </a:rPr>
              <a:t>Session key</a:t>
            </a:r>
            <a:endParaRPr lang="en-US">
              <a:latin typeface="Arial" charset="0"/>
            </a:endParaRPr>
          </a:p>
        </p:txBody>
      </p:sp>
      <p:pic>
        <p:nvPicPr>
          <p:cNvPr id="25637" name="Picture 37" descr="Key green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5257800"/>
            <a:ext cx="712788" cy="712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638" name="Line 38"/>
          <p:cNvSpPr>
            <a:spLocks noChangeShapeType="1"/>
          </p:cNvSpPr>
          <p:nvPr/>
        </p:nvSpPr>
        <p:spPr bwMode="auto">
          <a:xfrm rot="5400000" flipV="1">
            <a:off x="5774532" y="1532731"/>
            <a:ext cx="1588" cy="663575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25639" name="Picture 39" descr="key purple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5225" y="1522413"/>
            <a:ext cx="712788" cy="712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640" name="Text Box 40"/>
          <p:cNvSpPr txBox="1">
            <a:spLocks noChangeArrowheads="1"/>
          </p:cNvSpPr>
          <p:nvPr/>
        </p:nvSpPr>
        <p:spPr bwMode="auto">
          <a:xfrm>
            <a:off x="5983288" y="2249488"/>
            <a:ext cx="12223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400">
                <a:latin typeface="Arial" charset="0"/>
              </a:rPr>
              <a:t>Session key</a:t>
            </a:r>
            <a:endParaRPr lang="en-US">
              <a:latin typeface="Arial" charset="0"/>
            </a:endParaRPr>
          </a:p>
        </p:txBody>
      </p:sp>
      <p:pic>
        <p:nvPicPr>
          <p:cNvPr id="25641" name="Picture 41" descr="Key green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1524000"/>
            <a:ext cx="712788" cy="712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799249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560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5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256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5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5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56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5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25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56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5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25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6" grpId="0" animBg="1"/>
      <p:bldP spid="25634" grpId="0" animBg="1"/>
      <p:bldP spid="2563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Rectangle 6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/>
          <a:lstStyle/>
          <a:p>
            <a:pPr algn="r"/>
            <a:fld id="{D691FEDB-6FBC-7843-9BD3-4FC2B6FC6691}" type="slidenum">
              <a:rPr lang="en-US"/>
              <a:pPr algn="r"/>
              <a:t>14</a:t>
            </a:fld>
            <a:endParaRPr lang="en-US" dirty="0"/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09600" y="533400"/>
            <a:ext cx="7772400" cy="838200"/>
          </a:xfrm>
        </p:spPr>
        <p:txBody>
          <a:bodyPr/>
          <a:lstStyle/>
          <a:p>
            <a:r>
              <a:rPr lang="en-US"/>
              <a:t>Secure Data on Network</a:t>
            </a:r>
          </a:p>
        </p:txBody>
      </p:sp>
      <p:grpSp>
        <p:nvGrpSpPr>
          <p:cNvPr id="27654" name="Group 6"/>
          <p:cNvGrpSpPr>
            <a:grpSpLocks/>
          </p:cNvGrpSpPr>
          <p:nvPr/>
        </p:nvGrpSpPr>
        <p:grpSpPr bwMode="auto">
          <a:xfrm>
            <a:off x="838200" y="1524000"/>
            <a:ext cx="4318000" cy="4746625"/>
            <a:chOff x="1956" y="686"/>
            <a:chExt cx="2720" cy="2990"/>
          </a:xfrm>
        </p:grpSpPr>
        <p:grpSp>
          <p:nvGrpSpPr>
            <p:cNvPr id="27655" name="Group 7"/>
            <p:cNvGrpSpPr>
              <a:grpSpLocks/>
            </p:cNvGrpSpPr>
            <p:nvPr/>
          </p:nvGrpSpPr>
          <p:grpSpPr bwMode="auto">
            <a:xfrm>
              <a:off x="1956" y="686"/>
              <a:ext cx="1114" cy="2990"/>
              <a:chOff x="2266" y="756"/>
              <a:chExt cx="1114" cy="2990"/>
            </a:xfrm>
          </p:grpSpPr>
          <p:grpSp>
            <p:nvGrpSpPr>
              <p:cNvPr id="27656" name="Group 8"/>
              <p:cNvGrpSpPr>
                <a:grpSpLocks/>
              </p:cNvGrpSpPr>
              <p:nvPr/>
            </p:nvGrpSpPr>
            <p:grpSpPr bwMode="auto">
              <a:xfrm>
                <a:off x="2752" y="756"/>
                <a:ext cx="628" cy="2990"/>
                <a:chOff x="2752" y="756"/>
                <a:chExt cx="628" cy="2990"/>
              </a:xfrm>
            </p:grpSpPr>
            <p:sp>
              <p:nvSpPr>
                <p:cNvPr id="27657" name="Line 9"/>
                <p:cNvSpPr>
                  <a:spLocks noChangeShapeType="1"/>
                </p:cNvSpPr>
                <p:nvPr/>
              </p:nvSpPr>
              <p:spPr bwMode="auto">
                <a:xfrm>
                  <a:off x="3066" y="1194"/>
                  <a:ext cx="0" cy="1954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pic>
              <p:nvPicPr>
                <p:cNvPr id="27658" name="Picture 10" descr="2"/>
                <p:cNvPicPr>
                  <a:picLocks noChangeAspect="1" noChangeArrowheads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752" y="756"/>
                  <a:ext cx="628" cy="643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27659" name="Picture 11" descr="User 1"/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755" y="3124"/>
                  <a:ext cx="622" cy="622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27660" name="Picture 12" descr="9"/>
                <p:cNvPicPr>
                  <a:picLocks noChangeAspect="1" noChangeArrowheads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761" y="1959"/>
                  <a:ext cx="610" cy="604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  <p:sp>
            <p:nvSpPr>
              <p:cNvPr id="27661" name="Text Box 13"/>
              <p:cNvSpPr txBox="1">
                <a:spLocks noChangeArrowheads="1"/>
              </p:cNvSpPr>
              <p:nvPr/>
            </p:nvSpPr>
            <p:spPr bwMode="auto">
              <a:xfrm>
                <a:off x="2266" y="963"/>
                <a:ext cx="445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r" eaLnBrk="0" hangingPunct="0"/>
                <a:r>
                  <a:rPr lang="en-US" sz="1400">
                    <a:latin typeface="Arial" charset="0"/>
                  </a:rPr>
                  <a:t>Server</a:t>
                </a:r>
                <a:endParaRPr lang="en-US">
                  <a:latin typeface="Arial" charset="0"/>
                </a:endParaRPr>
              </a:p>
            </p:txBody>
          </p:sp>
          <p:sp>
            <p:nvSpPr>
              <p:cNvPr id="27662" name="Text Box 14"/>
              <p:cNvSpPr txBox="1">
                <a:spLocks noChangeArrowheads="1"/>
              </p:cNvSpPr>
              <p:nvPr/>
            </p:nvSpPr>
            <p:spPr bwMode="auto">
              <a:xfrm>
                <a:off x="2309" y="3336"/>
                <a:ext cx="402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r" eaLnBrk="0" hangingPunct="0"/>
                <a:r>
                  <a:rPr lang="en-US" sz="1400">
                    <a:latin typeface="Arial" charset="0"/>
                  </a:rPr>
                  <a:t>Client</a:t>
                </a:r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27663" name="Group 15"/>
            <p:cNvGrpSpPr>
              <a:grpSpLocks/>
            </p:cNvGrpSpPr>
            <p:nvPr/>
          </p:nvGrpSpPr>
          <p:grpSpPr bwMode="auto">
            <a:xfrm>
              <a:off x="3651" y="784"/>
              <a:ext cx="490" cy="772"/>
              <a:chOff x="621" y="1154"/>
              <a:chExt cx="490" cy="772"/>
            </a:xfrm>
          </p:grpSpPr>
          <p:pic>
            <p:nvPicPr>
              <p:cNvPr id="27664" name="Picture 16" descr="key public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42" y="1154"/>
                <a:ext cx="449" cy="44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27665" name="Text Box 17"/>
              <p:cNvSpPr txBox="1">
                <a:spLocks noChangeArrowheads="1"/>
              </p:cNvSpPr>
              <p:nvPr/>
            </p:nvSpPr>
            <p:spPr bwMode="auto">
              <a:xfrm>
                <a:off x="621" y="1600"/>
                <a:ext cx="490" cy="32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US" sz="1400">
                    <a:latin typeface="Arial" charset="0"/>
                  </a:rPr>
                  <a:t>Public key</a:t>
                </a:r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27666" name="Group 18"/>
            <p:cNvGrpSpPr>
              <a:grpSpLocks/>
            </p:cNvGrpSpPr>
            <p:nvPr/>
          </p:nvGrpSpPr>
          <p:grpSpPr bwMode="auto">
            <a:xfrm>
              <a:off x="3128" y="784"/>
              <a:ext cx="490" cy="772"/>
              <a:chOff x="1318" y="1154"/>
              <a:chExt cx="490" cy="772"/>
            </a:xfrm>
          </p:grpSpPr>
          <p:pic>
            <p:nvPicPr>
              <p:cNvPr id="27667" name="Picture 19" descr="key private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335" y="1154"/>
                <a:ext cx="455" cy="4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7668" name="Text Box 20"/>
              <p:cNvSpPr txBox="1">
                <a:spLocks noChangeArrowheads="1"/>
              </p:cNvSpPr>
              <p:nvPr/>
            </p:nvSpPr>
            <p:spPr bwMode="auto">
              <a:xfrm>
                <a:off x="1318" y="1600"/>
                <a:ext cx="490" cy="32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US" sz="1400">
                    <a:latin typeface="Arial" charset="0"/>
                  </a:rPr>
                  <a:t>Private key</a:t>
                </a:r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27669" name="Group 21"/>
            <p:cNvGrpSpPr>
              <a:grpSpLocks/>
            </p:cNvGrpSpPr>
            <p:nvPr/>
          </p:nvGrpSpPr>
          <p:grpSpPr bwMode="auto">
            <a:xfrm>
              <a:off x="4136" y="784"/>
              <a:ext cx="540" cy="772"/>
              <a:chOff x="1186" y="724"/>
              <a:chExt cx="540" cy="772"/>
            </a:xfrm>
          </p:grpSpPr>
          <p:pic>
            <p:nvPicPr>
              <p:cNvPr id="27670" name="Picture 22" descr="Key green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31" y="724"/>
                <a:ext cx="449" cy="44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27671" name="Text Box 23"/>
              <p:cNvSpPr txBox="1">
                <a:spLocks noChangeArrowheads="1"/>
              </p:cNvSpPr>
              <p:nvPr/>
            </p:nvSpPr>
            <p:spPr bwMode="auto">
              <a:xfrm>
                <a:off x="1186" y="1170"/>
                <a:ext cx="540" cy="32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US" sz="1400">
                    <a:latin typeface="Arial" charset="0"/>
                  </a:rPr>
                  <a:t>Session key</a:t>
                </a:r>
                <a:endParaRPr lang="en-US">
                  <a:latin typeface="Arial" charset="0"/>
                </a:endParaRPr>
              </a:p>
            </p:txBody>
          </p:sp>
        </p:grpSp>
      </p:grpSp>
      <p:grpSp>
        <p:nvGrpSpPr>
          <p:cNvPr id="27672" name="Group 24"/>
          <p:cNvGrpSpPr>
            <a:grpSpLocks/>
          </p:cNvGrpSpPr>
          <p:nvPr/>
        </p:nvGrpSpPr>
        <p:grpSpPr bwMode="auto">
          <a:xfrm>
            <a:off x="2670175" y="5386388"/>
            <a:ext cx="698500" cy="1068387"/>
            <a:chOff x="2000" y="3129"/>
            <a:chExt cx="440" cy="673"/>
          </a:xfrm>
        </p:grpSpPr>
        <p:pic>
          <p:nvPicPr>
            <p:cNvPr id="27673" name="Picture 25" descr="data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33" y="3129"/>
              <a:ext cx="375" cy="49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7674" name="Text Box 26"/>
            <p:cNvSpPr txBox="1">
              <a:spLocks noChangeArrowheads="1"/>
            </p:cNvSpPr>
            <p:nvPr/>
          </p:nvSpPr>
          <p:spPr bwMode="auto">
            <a:xfrm>
              <a:off x="2000" y="3610"/>
              <a:ext cx="44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400">
                  <a:latin typeface="Arial" charset="0"/>
                </a:rPr>
                <a:t>Data</a:t>
              </a:r>
              <a:endParaRPr lang="en-US">
                <a:latin typeface="Arial" charset="0"/>
              </a:endParaRPr>
            </a:p>
          </p:txBody>
        </p:sp>
      </p:grpSp>
      <p:grpSp>
        <p:nvGrpSpPr>
          <p:cNvPr id="27675" name="Group 27"/>
          <p:cNvGrpSpPr>
            <a:grpSpLocks/>
          </p:cNvGrpSpPr>
          <p:nvPr/>
        </p:nvGrpSpPr>
        <p:grpSpPr bwMode="auto">
          <a:xfrm>
            <a:off x="3398838" y="5422900"/>
            <a:ext cx="2346325" cy="1031875"/>
            <a:chOff x="2539" y="3152"/>
            <a:chExt cx="1478" cy="650"/>
          </a:xfrm>
        </p:grpSpPr>
        <p:sp>
          <p:nvSpPr>
            <p:cNvPr id="27676" name="Line 28"/>
            <p:cNvSpPr>
              <a:spLocks noChangeShapeType="1"/>
            </p:cNvSpPr>
            <p:nvPr/>
          </p:nvSpPr>
          <p:spPr bwMode="auto">
            <a:xfrm rot="-5400000">
              <a:off x="3275" y="2622"/>
              <a:ext cx="6" cy="1478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7677" name="Group 29"/>
            <p:cNvGrpSpPr>
              <a:grpSpLocks/>
            </p:cNvGrpSpPr>
            <p:nvPr/>
          </p:nvGrpSpPr>
          <p:grpSpPr bwMode="auto">
            <a:xfrm>
              <a:off x="2839" y="3152"/>
              <a:ext cx="770" cy="650"/>
              <a:chOff x="4019" y="3142"/>
              <a:chExt cx="770" cy="650"/>
            </a:xfrm>
          </p:grpSpPr>
          <p:sp>
            <p:nvSpPr>
              <p:cNvPr id="27678" name="Text Box 30"/>
              <p:cNvSpPr txBox="1">
                <a:spLocks noChangeArrowheads="1"/>
              </p:cNvSpPr>
              <p:nvPr/>
            </p:nvSpPr>
            <p:spPr bwMode="auto">
              <a:xfrm>
                <a:off x="4019" y="3600"/>
                <a:ext cx="770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anchor="ctr" anchorCtr="1"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US" sz="1400">
                    <a:latin typeface="Arial" charset="0"/>
                  </a:rPr>
                  <a:t>Session key</a:t>
                </a:r>
                <a:endParaRPr lang="en-US">
                  <a:latin typeface="Arial" charset="0"/>
                </a:endParaRPr>
              </a:p>
            </p:txBody>
          </p:sp>
          <p:pic>
            <p:nvPicPr>
              <p:cNvPr id="27679" name="Picture 31" descr="Key green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186" y="3142"/>
                <a:ext cx="449" cy="44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  <p:grpSp>
        <p:nvGrpSpPr>
          <p:cNvPr id="27680" name="Group 32"/>
          <p:cNvGrpSpPr>
            <a:grpSpLocks/>
          </p:cNvGrpSpPr>
          <p:nvPr/>
        </p:nvGrpSpPr>
        <p:grpSpPr bwMode="auto">
          <a:xfrm>
            <a:off x="5781675" y="5386388"/>
            <a:ext cx="698500" cy="1068387"/>
            <a:chOff x="3900" y="3129"/>
            <a:chExt cx="440" cy="673"/>
          </a:xfrm>
        </p:grpSpPr>
        <p:pic>
          <p:nvPicPr>
            <p:cNvPr id="27681" name="Picture 33" descr="data-incripted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33" y="3129"/>
              <a:ext cx="374" cy="49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7682" name="Text Box 34"/>
            <p:cNvSpPr txBox="1">
              <a:spLocks noChangeArrowheads="1"/>
            </p:cNvSpPr>
            <p:nvPr/>
          </p:nvSpPr>
          <p:spPr bwMode="auto">
            <a:xfrm>
              <a:off x="3900" y="3610"/>
              <a:ext cx="44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400">
                  <a:latin typeface="Arial" charset="0"/>
                </a:rPr>
                <a:t>Data</a:t>
              </a:r>
              <a:endParaRPr lang="en-US">
                <a:latin typeface="Arial" charset="0"/>
              </a:endParaRPr>
            </a:p>
          </p:txBody>
        </p:sp>
      </p:grpSp>
      <p:grpSp>
        <p:nvGrpSpPr>
          <p:cNvPr id="27683" name="Group 35"/>
          <p:cNvGrpSpPr>
            <a:grpSpLocks/>
          </p:cNvGrpSpPr>
          <p:nvPr/>
        </p:nvGrpSpPr>
        <p:grpSpPr bwMode="auto">
          <a:xfrm>
            <a:off x="3041650" y="3071813"/>
            <a:ext cx="787400" cy="2146300"/>
            <a:chOff x="2234" y="1671"/>
            <a:chExt cx="496" cy="1352"/>
          </a:xfrm>
        </p:grpSpPr>
        <p:sp>
          <p:nvSpPr>
            <p:cNvPr id="27684" name="Line 36"/>
            <p:cNvSpPr>
              <a:spLocks noChangeShapeType="1"/>
            </p:cNvSpPr>
            <p:nvPr/>
          </p:nvSpPr>
          <p:spPr bwMode="auto">
            <a:xfrm flipV="1">
              <a:off x="2234" y="1671"/>
              <a:ext cx="1" cy="1352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7685" name="Group 37"/>
            <p:cNvGrpSpPr>
              <a:grpSpLocks/>
            </p:cNvGrpSpPr>
            <p:nvPr/>
          </p:nvGrpSpPr>
          <p:grpSpPr bwMode="auto">
            <a:xfrm>
              <a:off x="2290" y="2109"/>
              <a:ext cx="440" cy="673"/>
              <a:chOff x="3900" y="3129"/>
              <a:chExt cx="440" cy="673"/>
            </a:xfrm>
          </p:grpSpPr>
          <p:pic>
            <p:nvPicPr>
              <p:cNvPr id="27686" name="Picture 38" descr="data-incripted"/>
              <p:cNvPicPr>
                <a:picLocks noChangeAspect="1" noChangeArrowheads="1"/>
              </p:cNvPicPr>
              <p:nvPr/>
            </p:nvPicPr>
            <p:blipFill>
              <a:blip r:embed="rId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933" y="3129"/>
                <a:ext cx="374" cy="49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27687" name="Text Box 39"/>
              <p:cNvSpPr txBox="1">
                <a:spLocks noChangeArrowheads="1"/>
              </p:cNvSpPr>
              <p:nvPr/>
            </p:nvSpPr>
            <p:spPr bwMode="auto">
              <a:xfrm>
                <a:off x="3900" y="3610"/>
                <a:ext cx="440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US" sz="1400">
                    <a:latin typeface="Arial" charset="0"/>
                  </a:rPr>
                  <a:t>Data</a:t>
                </a:r>
                <a:endParaRPr lang="en-US">
                  <a:latin typeface="Arial" charset="0"/>
                </a:endParaRPr>
              </a:p>
            </p:txBody>
          </p:sp>
        </p:grpSp>
      </p:grpSp>
      <p:grpSp>
        <p:nvGrpSpPr>
          <p:cNvPr id="27688" name="Group 40"/>
          <p:cNvGrpSpPr>
            <a:grpSpLocks/>
          </p:cNvGrpSpPr>
          <p:nvPr/>
        </p:nvGrpSpPr>
        <p:grpSpPr bwMode="auto">
          <a:xfrm>
            <a:off x="5130800" y="1639888"/>
            <a:ext cx="698500" cy="1068387"/>
            <a:chOff x="3900" y="3129"/>
            <a:chExt cx="440" cy="673"/>
          </a:xfrm>
        </p:grpSpPr>
        <p:pic>
          <p:nvPicPr>
            <p:cNvPr id="27689" name="Picture 41" descr="data-incripted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33" y="3129"/>
              <a:ext cx="374" cy="49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7690" name="Text Box 42"/>
            <p:cNvSpPr txBox="1">
              <a:spLocks noChangeArrowheads="1"/>
            </p:cNvSpPr>
            <p:nvPr/>
          </p:nvSpPr>
          <p:spPr bwMode="auto">
            <a:xfrm>
              <a:off x="3900" y="3610"/>
              <a:ext cx="44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400">
                  <a:latin typeface="Arial" charset="0"/>
                </a:rPr>
                <a:t>Data</a:t>
              </a:r>
              <a:endParaRPr lang="en-US">
                <a:latin typeface="Arial" charset="0"/>
              </a:endParaRPr>
            </a:p>
          </p:txBody>
        </p:sp>
      </p:grpSp>
      <p:grpSp>
        <p:nvGrpSpPr>
          <p:cNvPr id="27691" name="Group 43"/>
          <p:cNvGrpSpPr>
            <a:grpSpLocks/>
          </p:cNvGrpSpPr>
          <p:nvPr/>
        </p:nvGrpSpPr>
        <p:grpSpPr bwMode="auto">
          <a:xfrm>
            <a:off x="5907088" y="1692275"/>
            <a:ext cx="1711325" cy="1031875"/>
            <a:chOff x="4029" y="852"/>
            <a:chExt cx="1078" cy="650"/>
          </a:xfrm>
        </p:grpSpPr>
        <p:sp>
          <p:nvSpPr>
            <p:cNvPr id="27692" name="Line 44"/>
            <p:cNvSpPr>
              <a:spLocks noChangeShapeType="1"/>
            </p:cNvSpPr>
            <p:nvPr/>
          </p:nvSpPr>
          <p:spPr bwMode="auto">
            <a:xfrm rot="-5400000">
              <a:off x="4566" y="523"/>
              <a:ext cx="4" cy="1078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7693" name="Group 45"/>
            <p:cNvGrpSpPr>
              <a:grpSpLocks/>
            </p:cNvGrpSpPr>
            <p:nvPr/>
          </p:nvGrpSpPr>
          <p:grpSpPr bwMode="auto">
            <a:xfrm>
              <a:off x="4159" y="852"/>
              <a:ext cx="770" cy="650"/>
              <a:chOff x="4019" y="3142"/>
              <a:chExt cx="770" cy="650"/>
            </a:xfrm>
          </p:grpSpPr>
          <p:sp>
            <p:nvSpPr>
              <p:cNvPr id="27694" name="Text Box 46"/>
              <p:cNvSpPr txBox="1">
                <a:spLocks noChangeArrowheads="1"/>
              </p:cNvSpPr>
              <p:nvPr/>
            </p:nvSpPr>
            <p:spPr bwMode="auto">
              <a:xfrm>
                <a:off x="4019" y="3600"/>
                <a:ext cx="770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anchor="ctr" anchorCtr="1"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US" sz="1400">
                    <a:latin typeface="Arial" charset="0"/>
                  </a:rPr>
                  <a:t>Session key</a:t>
                </a:r>
                <a:endParaRPr lang="en-US">
                  <a:latin typeface="Arial" charset="0"/>
                </a:endParaRPr>
              </a:p>
            </p:txBody>
          </p:sp>
          <p:pic>
            <p:nvPicPr>
              <p:cNvPr id="27695" name="Picture 47" descr="Key green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186" y="3142"/>
                <a:ext cx="449" cy="44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  <p:grpSp>
        <p:nvGrpSpPr>
          <p:cNvPr id="27696" name="Group 48"/>
          <p:cNvGrpSpPr>
            <a:grpSpLocks/>
          </p:cNvGrpSpPr>
          <p:nvPr/>
        </p:nvGrpSpPr>
        <p:grpSpPr bwMode="auto">
          <a:xfrm>
            <a:off x="7686675" y="1639888"/>
            <a:ext cx="698500" cy="1068387"/>
            <a:chOff x="5160" y="769"/>
            <a:chExt cx="440" cy="673"/>
          </a:xfrm>
        </p:grpSpPr>
        <p:pic>
          <p:nvPicPr>
            <p:cNvPr id="27697" name="Picture 49" descr="data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93" y="769"/>
              <a:ext cx="375" cy="49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7698" name="Text Box 50"/>
            <p:cNvSpPr txBox="1">
              <a:spLocks noChangeArrowheads="1"/>
            </p:cNvSpPr>
            <p:nvPr/>
          </p:nvSpPr>
          <p:spPr bwMode="auto">
            <a:xfrm>
              <a:off x="5160" y="1250"/>
              <a:ext cx="44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400">
                  <a:latin typeface="Arial" charset="0"/>
                </a:rPr>
                <a:t>Data</a:t>
              </a:r>
              <a:endParaRPr lang="en-US">
                <a:latin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221966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7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7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2768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7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7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27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2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276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Integrating SSL/TLS with HTTP  </a:t>
            </a:r>
            <a:r>
              <a:rPr lang="en-US" dirty="0">
                <a:sym typeface="Symbol"/>
              </a:rPr>
              <a:t>  HTTPS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E63A6-80EA-A148-845C-2D8953828560}" type="slidenum">
              <a:rPr lang="en-US" smtClean="0"/>
              <a:t>15</a:t>
            </a:fld>
            <a:endParaRPr lang="en-US"/>
          </a:p>
        </p:txBody>
      </p:sp>
      <p:sp>
        <p:nvSpPr>
          <p:cNvPr id="5" name="Rectangle 2051"/>
          <p:cNvSpPr>
            <a:spLocks noChangeArrowheads="1"/>
          </p:cNvSpPr>
          <p:nvPr/>
        </p:nvSpPr>
        <p:spPr bwMode="auto">
          <a:xfrm>
            <a:off x="1905000" y="2057400"/>
            <a:ext cx="5105400" cy="13716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4000" dirty="0">
                <a:latin typeface="Arial" charset="0"/>
              </a:rPr>
              <a:t>HTTPS</a:t>
            </a:r>
            <a:endParaRPr lang="en-US" sz="4000" dirty="0"/>
          </a:p>
        </p:txBody>
      </p:sp>
      <p:sp>
        <p:nvSpPr>
          <p:cNvPr id="6" name="Rectangle 2052"/>
          <p:cNvSpPr>
            <a:spLocks noChangeArrowheads="1"/>
          </p:cNvSpPr>
          <p:nvPr/>
        </p:nvSpPr>
        <p:spPr bwMode="auto">
          <a:xfrm>
            <a:off x="1905000" y="3429000"/>
            <a:ext cx="5105400" cy="13716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4000">
                <a:latin typeface="Arial" charset="0"/>
              </a:rPr>
              <a:t>SSL</a:t>
            </a:r>
            <a:endParaRPr lang="en-US" sz="4000"/>
          </a:p>
        </p:txBody>
      </p:sp>
      <p:sp>
        <p:nvSpPr>
          <p:cNvPr id="7" name="Rectangle 2053"/>
          <p:cNvSpPr>
            <a:spLocks noChangeArrowheads="1"/>
          </p:cNvSpPr>
          <p:nvPr/>
        </p:nvSpPr>
        <p:spPr bwMode="auto">
          <a:xfrm>
            <a:off x="1905000" y="4800600"/>
            <a:ext cx="5105400" cy="13716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4000">
                <a:latin typeface="Arial" charset="0"/>
              </a:rPr>
              <a:t>TCP</a:t>
            </a:r>
            <a:endParaRPr lang="en-US" sz="4000"/>
          </a:p>
        </p:txBody>
      </p:sp>
    </p:spTree>
    <p:extLst>
      <p:ext uri="{BB962C8B-B14F-4D97-AF65-F5344CB8AC3E}">
        <p14:creationId xmlns:p14="http://schemas.microsoft.com/office/powerpoint/2010/main" val="40392501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BB4B5-9960-B24F-8F2A-BCD4628A747B}" type="slidenum">
              <a:rPr lang="en-US"/>
              <a:pPr/>
              <a:t>16</a:t>
            </a:fld>
            <a:endParaRPr lang="en-US"/>
          </a:p>
        </p:txBody>
      </p:sp>
      <p:sp>
        <p:nvSpPr>
          <p:cNvPr id="41993" name="Rectangle 9"/>
          <p:cNvSpPr>
            <a:spLocks noChangeArrowheads="1"/>
          </p:cNvSpPr>
          <p:nvPr/>
        </p:nvSpPr>
        <p:spPr bwMode="auto">
          <a:xfrm>
            <a:off x="685800" y="762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/>
          <a:p>
            <a:pPr algn="ctr"/>
            <a:r>
              <a:rPr lang="en-US" sz="4400">
                <a:solidFill>
                  <a:schemeClr val="tx2"/>
                </a:solidFill>
                <a:latin typeface="Arial" charset="0"/>
              </a:rPr>
              <a:t>HTTP Transaction</a:t>
            </a:r>
          </a:p>
        </p:txBody>
      </p:sp>
      <p:grpSp>
        <p:nvGrpSpPr>
          <p:cNvPr id="41986" name="Group 2"/>
          <p:cNvGrpSpPr>
            <a:grpSpLocks/>
          </p:cNvGrpSpPr>
          <p:nvPr/>
        </p:nvGrpSpPr>
        <p:grpSpPr bwMode="auto">
          <a:xfrm>
            <a:off x="4038600" y="2124075"/>
            <a:ext cx="3505200" cy="4111625"/>
            <a:chOff x="2544" y="1188"/>
            <a:chExt cx="2208" cy="2988"/>
          </a:xfrm>
        </p:grpSpPr>
        <p:sp>
          <p:nvSpPr>
            <p:cNvPr id="41987" name="Line 3"/>
            <p:cNvSpPr>
              <a:spLocks noChangeShapeType="1"/>
            </p:cNvSpPr>
            <p:nvPr/>
          </p:nvSpPr>
          <p:spPr bwMode="auto">
            <a:xfrm>
              <a:off x="2544" y="1188"/>
              <a:ext cx="0" cy="298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988" name="Line 4"/>
            <p:cNvSpPr>
              <a:spLocks noChangeShapeType="1"/>
            </p:cNvSpPr>
            <p:nvPr/>
          </p:nvSpPr>
          <p:spPr bwMode="auto">
            <a:xfrm>
              <a:off x="4752" y="1188"/>
              <a:ext cx="0" cy="298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1989" name="Line 5"/>
          <p:cNvSpPr>
            <a:spLocks noChangeShapeType="1"/>
          </p:cNvSpPr>
          <p:nvPr/>
        </p:nvSpPr>
        <p:spPr bwMode="auto">
          <a:xfrm>
            <a:off x="4038600" y="2255838"/>
            <a:ext cx="3479800" cy="9747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0" name="Rectangle 6"/>
          <p:cNvSpPr>
            <a:spLocks noChangeArrowheads="1"/>
          </p:cNvSpPr>
          <p:nvPr/>
        </p:nvSpPr>
        <p:spPr bwMode="auto">
          <a:xfrm>
            <a:off x="2387600" y="1333500"/>
            <a:ext cx="3327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>
                <a:latin typeface="Arial" charset="0"/>
              </a:rPr>
              <a:t>Client Browser</a:t>
            </a:r>
          </a:p>
        </p:txBody>
      </p:sp>
      <p:sp>
        <p:nvSpPr>
          <p:cNvPr id="41991" name="Rectangle 7"/>
          <p:cNvSpPr>
            <a:spLocks noChangeArrowheads="1"/>
          </p:cNvSpPr>
          <p:nvPr/>
        </p:nvSpPr>
        <p:spPr bwMode="auto">
          <a:xfrm>
            <a:off x="6096000" y="1333500"/>
            <a:ext cx="2844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>
                <a:latin typeface="Arial" charset="0"/>
              </a:rPr>
              <a:t>Web Server</a:t>
            </a:r>
          </a:p>
        </p:txBody>
      </p:sp>
      <p:sp>
        <p:nvSpPr>
          <p:cNvPr id="41992" name="Line 8"/>
          <p:cNvSpPr>
            <a:spLocks noChangeShapeType="1"/>
          </p:cNvSpPr>
          <p:nvPr/>
        </p:nvSpPr>
        <p:spPr bwMode="auto">
          <a:xfrm flipH="1">
            <a:off x="2032000" y="2255838"/>
            <a:ext cx="2006600" cy="15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4" name="Line 10"/>
          <p:cNvSpPr>
            <a:spLocks noChangeShapeType="1"/>
          </p:cNvSpPr>
          <p:nvPr/>
        </p:nvSpPr>
        <p:spPr bwMode="auto">
          <a:xfrm>
            <a:off x="4038600" y="4297363"/>
            <a:ext cx="3479800" cy="9763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6" name="Line 12"/>
          <p:cNvSpPr>
            <a:spLocks noChangeShapeType="1"/>
          </p:cNvSpPr>
          <p:nvPr/>
        </p:nvSpPr>
        <p:spPr bwMode="auto">
          <a:xfrm flipH="1">
            <a:off x="4038600" y="3282950"/>
            <a:ext cx="3479800" cy="97631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7" name="Line 13"/>
          <p:cNvSpPr>
            <a:spLocks noChangeShapeType="1"/>
          </p:cNvSpPr>
          <p:nvPr/>
        </p:nvSpPr>
        <p:spPr bwMode="auto">
          <a:xfrm flipH="1">
            <a:off x="4038600" y="5273675"/>
            <a:ext cx="3479800" cy="9747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8" name="Line 14"/>
          <p:cNvSpPr>
            <a:spLocks noChangeShapeType="1"/>
          </p:cNvSpPr>
          <p:nvPr/>
        </p:nvSpPr>
        <p:spPr bwMode="auto">
          <a:xfrm>
            <a:off x="2197100" y="2282825"/>
            <a:ext cx="1588" cy="19764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stealth" w="med" len="lg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00" name="Rectangle 16"/>
          <p:cNvSpPr>
            <a:spLocks noChangeArrowheads="1"/>
          </p:cNvSpPr>
          <p:nvPr/>
        </p:nvSpPr>
        <p:spPr bwMode="auto">
          <a:xfrm>
            <a:off x="1130300" y="2698750"/>
            <a:ext cx="2133600" cy="11049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 algn="ctr"/>
            <a:r>
              <a:rPr lang="en-US" sz="3200">
                <a:latin typeface="Arial" charset="0"/>
              </a:rPr>
              <a:t>TCP</a:t>
            </a:r>
          </a:p>
          <a:p>
            <a:pPr algn="ctr"/>
            <a:r>
              <a:rPr lang="en-US" sz="3200">
                <a:latin typeface="Arial" charset="0"/>
              </a:rPr>
              <a:t>Connect</a:t>
            </a:r>
          </a:p>
        </p:txBody>
      </p:sp>
      <p:sp>
        <p:nvSpPr>
          <p:cNvPr id="42001" name="Line 17"/>
          <p:cNvSpPr>
            <a:spLocks noChangeShapeType="1"/>
          </p:cNvSpPr>
          <p:nvPr/>
        </p:nvSpPr>
        <p:spPr bwMode="auto">
          <a:xfrm flipH="1">
            <a:off x="2044700" y="4232275"/>
            <a:ext cx="2006600" cy="15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02" name="Line 18"/>
          <p:cNvSpPr>
            <a:spLocks noChangeShapeType="1"/>
          </p:cNvSpPr>
          <p:nvPr/>
        </p:nvSpPr>
        <p:spPr bwMode="auto">
          <a:xfrm flipH="1">
            <a:off x="2044700" y="6235700"/>
            <a:ext cx="2006600" cy="15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03" name="Line 19"/>
          <p:cNvSpPr>
            <a:spLocks noChangeShapeType="1"/>
          </p:cNvSpPr>
          <p:nvPr/>
        </p:nvSpPr>
        <p:spPr bwMode="auto">
          <a:xfrm>
            <a:off x="2209800" y="4259263"/>
            <a:ext cx="1588" cy="19764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stealth" w="med" len="lg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05" name="Line 21"/>
          <p:cNvSpPr>
            <a:spLocks noChangeShapeType="1"/>
          </p:cNvSpPr>
          <p:nvPr/>
        </p:nvSpPr>
        <p:spPr bwMode="auto">
          <a:xfrm flipH="1">
            <a:off x="2044700" y="6235700"/>
            <a:ext cx="2006600" cy="15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08" name="Rectangle 24"/>
          <p:cNvSpPr>
            <a:spLocks noChangeArrowheads="1"/>
          </p:cNvSpPr>
          <p:nvPr/>
        </p:nvSpPr>
        <p:spPr bwMode="auto">
          <a:xfrm>
            <a:off x="533400" y="4654550"/>
            <a:ext cx="3429000" cy="1104900"/>
          </a:xfrm>
          <a:prstGeom prst="rect">
            <a:avLst/>
          </a:prstGeom>
          <a:solidFill>
            <a:srgbClr val="0000FF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 algn="ctr"/>
            <a:r>
              <a:rPr lang="en-US" sz="3200">
                <a:solidFill>
                  <a:schemeClr val="bg1"/>
                </a:solidFill>
                <a:latin typeface="Arial" charset="0"/>
              </a:rPr>
              <a:t>HTTP GET</a:t>
            </a:r>
          </a:p>
          <a:p>
            <a:pPr algn="ctr"/>
            <a:r>
              <a:rPr lang="en-US" sz="3200">
                <a:solidFill>
                  <a:schemeClr val="bg1"/>
                </a:solidFill>
                <a:latin typeface="Arial" charset="0"/>
              </a:rPr>
              <a:t>transaction</a:t>
            </a:r>
            <a:endParaRPr lang="en-US" sz="3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77436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40FBC-6BC3-5F40-B253-888EF32B67F8}" type="slidenum">
              <a:rPr lang="en-US"/>
              <a:pPr/>
              <a:t>17</a:t>
            </a:fld>
            <a:endParaRPr lang="en-US"/>
          </a:p>
        </p:txBody>
      </p:sp>
      <p:grpSp>
        <p:nvGrpSpPr>
          <p:cNvPr id="40962" name="Group 2"/>
          <p:cNvGrpSpPr>
            <a:grpSpLocks/>
          </p:cNvGrpSpPr>
          <p:nvPr/>
        </p:nvGrpSpPr>
        <p:grpSpPr bwMode="auto">
          <a:xfrm>
            <a:off x="4038600" y="1905000"/>
            <a:ext cx="3505200" cy="4743450"/>
            <a:chOff x="2544" y="1188"/>
            <a:chExt cx="2208" cy="2988"/>
          </a:xfrm>
        </p:grpSpPr>
        <p:sp>
          <p:nvSpPr>
            <p:cNvPr id="40963" name="Line 3"/>
            <p:cNvSpPr>
              <a:spLocks noChangeShapeType="1"/>
            </p:cNvSpPr>
            <p:nvPr/>
          </p:nvSpPr>
          <p:spPr bwMode="auto">
            <a:xfrm>
              <a:off x="2544" y="1188"/>
              <a:ext cx="0" cy="2988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64" name="Line 4"/>
            <p:cNvSpPr>
              <a:spLocks noChangeShapeType="1"/>
            </p:cNvSpPr>
            <p:nvPr/>
          </p:nvSpPr>
          <p:spPr bwMode="auto">
            <a:xfrm>
              <a:off x="4752" y="1188"/>
              <a:ext cx="0" cy="2988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0965" name="Line 5"/>
          <p:cNvSpPr>
            <a:spLocks noChangeShapeType="1"/>
          </p:cNvSpPr>
          <p:nvPr/>
        </p:nvSpPr>
        <p:spPr bwMode="auto">
          <a:xfrm>
            <a:off x="4038600" y="2000250"/>
            <a:ext cx="3479800" cy="70485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66" name="Rectangle 6"/>
          <p:cNvSpPr>
            <a:spLocks noChangeArrowheads="1"/>
          </p:cNvSpPr>
          <p:nvPr/>
        </p:nvSpPr>
        <p:spPr bwMode="auto">
          <a:xfrm>
            <a:off x="2387600" y="1333500"/>
            <a:ext cx="3327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>
                <a:latin typeface="Arial" charset="0"/>
              </a:rPr>
              <a:t>Client Browser</a:t>
            </a:r>
          </a:p>
        </p:txBody>
      </p:sp>
      <p:sp>
        <p:nvSpPr>
          <p:cNvPr id="40967" name="Rectangle 7"/>
          <p:cNvSpPr>
            <a:spLocks noChangeArrowheads="1"/>
          </p:cNvSpPr>
          <p:nvPr/>
        </p:nvSpPr>
        <p:spPr bwMode="auto">
          <a:xfrm>
            <a:off x="6299200" y="1333500"/>
            <a:ext cx="2362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>
                <a:latin typeface="Arial" charset="0"/>
              </a:rPr>
              <a:t>Web Server</a:t>
            </a:r>
          </a:p>
        </p:txBody>
      </p:sp>
      <p:sp>
        <p:nvSpPr>
          <p:cNvPr id="40968" name="Line 8"/>
          <p:cNvSpPr>
            <a:spLocks noChangeShapeType="1"/>
          </p:cNvSpPr>
          <p:nvPr/>
        </p:nvSpPr>
        <p:spPr bwMode="auto">
          <a:xfrm flipH="1">
            <a:off x="2032000" y="2000250"/>
            <a:ext cx="200660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1" name="Rectangle 11"/>
          <p:cNvSpPr>
            <a:spLocks noChangeArrowheads="1"/>
          </p:cNvSpPr>
          <p:nvPr/>
        </p:nvSpPr>
        <p:spPr bwMode="auto">
          <a:xfrm>
            <a:off x="685800" y="762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/>
          <a:p>
            <a:pPr algn="ctr"/>
            <a:r>
              <a:rPr lang="en-US" sz="4400">
                <a:solidFill>
                  <a:schemeClr val="tx2"/>
                </a:solidFill>
                <a:latin typeface="Arial" charset="0"/>
              </a:rPr>
              <a:t>HTTPS Transaction</a:t>
            </a:r>
          </a:p>
        </p:txBody>
      </p:sp>
      <p:sp>
        <p:nvSpPr>
          <p:cNvPr id="40972" name="Line 12"/>
          <p:cNvSpPr>
            <a:spLocks noChangeShapeType="1"/>
          </p:cNvSpPr>
          <p:nvPr/>
        </p:nvSpPr>
        <p:spPr bwMode="auto">
          <a:xfrm>
            <a:off x="4038600" y="3476625"/>
            <a:ext cx="3479800" cy="70485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3" name="Line 13"/>
          <p:cNvSpPr>
            <a:spLocks noChangeShapeType="1"/>
          </p:cNvSpPr>
          <p:nvPr/>
        </p:nvSpPr>
        <p:spPr bwMode="auto">
          <a:xfrm>
            <a:off x="4038600" y="4876800"/>
            <a:ext cx="3479800" cy="70485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4" name="Line 14"/>
          <p:cNvSpPr>
            <a:spLocks noChangeShapeType="1"/>
          </p:cNvSpPr>
          <p:nvPr/>
        </p:nvSpPr>
        <p:spPr bwMode="auto">
          <a:xfrm flipH="1">
            <a:off x="4038600" y="2743200"/>
            <a:ext cx="3479800" cy="70485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6" name="Line 16"/>
          <p:cNvSpPr>
            <a:spLocks noChangeShapeType="1"/>
          </p:cNvSpPr>
          <p:nvPr/>
        </p:nvSpPr>
        <p:spPr bwMode="auto">
          <a:xfrm flipH="1">
            <a:off x="4038600" y="4181475"/>
            <a:ext cx="3479800" cy="70485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9" name="Line 19"/>
          <p:cNvSpPr>
            <a:spLocks noChangeShapeType="1"/>
          </p:cNvSpPr>
          <p:nvPr/>
        </p:nvSpPr>
        <p:spPr bwMode="auto">
          <a:xfrm>
            <a:off x="2197100" y="2019300"/>
            <a:ext cx="0" cy="142875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 type="stealth" w="med" len="lg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81" name="Line 21"/>
          <p:cNvSpPr>
            <a:spLocks noChangeShapeType="1"/>
          </p:cNvSpPr>
          <p:nvPr/>
        </p:nvSpPr>
        <p:spPr bwMode="auto">
          <a:xfrm flipH="1">
            <a:off x="4038600" y="5638800"/>
            <a:ext cx="3479800" cy="676275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84" name="Rectangle 24"/>
          <p:cNvSpPr>
            <a:spLocks noChangeArrowheads="1"/>
          </p:cNvSpPr>
          <p:nvPr/>
        </p:nvSpPr>
        <p:spPr bwMode="auto">
          <a:xfrm>
            <a:off x="1130300" y="2320925"/>
            <a:ext cx="2133600" cy="8223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17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 algn="ctr"/>
            <a:r>
              <a:rPr lang="en-US">
                <a:latin typeface="Arial" charset="0"/>
              </a:rPr>
              <a:t>TCP</a:t>
            </a:r>
          </a:p>
          <a:p>
            <a:pPr algn="ctr"/>
            <a:r>
              <a:rPr lang="en-US">
                <a:latin typeface="Arial" charset="0"/>
              </a:rPr>
              <a:t>Connect</a:t>
            </a:r>
          </a:p>
        </p:txBody>
      </p:sp>
      <p:sp>
        <p:nvSpPr>
          <p:cNvPr id="40985" name="Line 25"/>
          <p:cNvSpPr>
            <a:spLocks noChangeShapeType="1"/>
          </p:cNvSpPr>
          <p:nvPr/>
        </p:nvSpPr>
        <p:spPr bwMode="auto">
          <a:xfrm flipH="1">
            <a:off x="2044700" y="3429000"/>
            <a:ext cx="200660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86" name="Line 26"/>
          <p:cNvSpPr>
            <a:spLocks noChangeShapeType="1"/>
          </p:cNvSpPr>
          <p:nvPr/>
        </p:nvSpPr>
        <p:spPr bwMode="auto">
          <a:xfrm flipH="1">
            <a:off x="2044700" y="4876800"/>
            <a:ext cx="200660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87" name="Line 27"/>
          <p:cNvSpPr>
            <a:spLocks noChangeShapeType="1"/>
          </p:cNvSpPr>
          <p:nvPr/>
        </p:nvSpPr>
        <p:spPr bwMode="auto">
          <a:xfrm>
            <a:off x="2209800" y="3448050"/>
            <a:ext cx="0" cy="142875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 type="stealth" w="med" len="lg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88" name="Rectangle 28"/>
          <p:cNvSpPr>
            <a:spLocks noChangeArrowheads="1"/>
          </p:cNvSpPr>
          <p:nvPr/>
        </p:nvSpPr>
        <p:spPr bwMode="auto">
          <a:xfrm>
            <a:off x="1143000" y="3749675"/>
            <a:ext cx="2133600" cy="8223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17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 algn="ctr"/>
            <a:r>
              <a:rPr lang="en-US">
                <a:latin typeface="Arial" charset="0"/>
              </a:rPr>
              <a:t>SSL</a:t>
            </a:r>
          </a:p>
          <a:p>
            <a:pPr algn="ctr"/>
            <a:r>
              <a:rPr lang="en-US">
                <a:latin typeface="Arial" charset="0"/>
              </a:rPr>
              <a:t>Connect</a:t>
            </a:r>
          </a:p>
        </p:txBody>
      </p:sp>
      <p:sp>
        <p:nvSpPr>
          <p:cNvPr id="40989" name="Line 29"/>
          <p:cNvSpPr>
            <a:spLocks noChangeShapeType="1"/>
          </p:cNvSpPr>
          <p:nvPr/>
        </p:nvSpPr>
        <p:spPr bwMode="auto">
          <a:xfrm flipH="1">
            <a:off x="2044700" y="4876800"/>
            <a:ext cx="200660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90" name="Line 30"/>
          <p:cNvSpPr>
            <a:spLocks noChangeShapeType="1"/>
          </p:cNvSpPr>
          <p:nvPr/>
        </p:nvSpPr>
        <p:spPr bwMode="auto">
          <a:xfrm flipH="1">
            <a:off x="2044700" y="6324600"/>
            <a:ext cx="200660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91" name="Line 31"/>
          <p:cNvSpPr>
            <a:spLocks noChangeShapeType="1"/>
          </p:cNvSpPr>
          <p:nvPr/>
        </p:nvSpPr>
        <p:spPr bwMode="auto">
          <a:xfrm>
            <a:off x="2209800" y="4895850"/>
            <a:ext cx="0" cy="142875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 type="stealth" w="med" len="lg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92" name="Rectangle 32"/>
          <p:cNvSpPr>
            <a:spLocks noChangeArrowheads="1"/>
          </p:cNvSpPr>
          <p:nvPr/>
        </p:nvSpPr>
        <p:spPr bwMode="auto">
          <a:xfrm>
            <a:off x="1143000" y="5197475"/>
            <a:ext cx="2133600" cy="822325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17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 algn="ctr"/>
            <a:r>
              <a:rPr lang="en-US">
                <a:solidFill>
                  <a:schemeClr val="bg1"/>
                </a:solidFill>
                <a:latin typeface="Arial" charset="0"/>
              </a:rPr>
              <a:t>HTTPS GET</a:t>
            </a:r>
          </a:p>
          <a:p>
            <a:pPr algn="ctr"/>
            <a:r>
              <a:rPr lang="en-US">
                <a:solidFill>
                  <a:schemeClr val="bg1"/>
                </a:solidFill>
                <a:latin typeface="Arial" charset="0"/>
              </a:rPr>
              <a:t>transaction</a:t>
            </a:r>
            <a:endParaRPr lang="en-U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18882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HTTPS example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E63A6-80EA-A148-845C-2D8953828560}" type="slidenum">
              <a:rPr lang="en-US" smtClean="0"/>
              <a:t>18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2199" y="1510801"/>
            <a:ext cx="6513689" cy="48455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37133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7" name="Rectangle 2"/>
          <p:cNvSpPr>
            <a:spLocks noGrp="1" noChangeArrowheads="1"/>
          </p:cNvSpPr>
          <p:nvPr>
            <p:ph type="title"/>
          </p:nvPr>
        </p:nvSpPr>
        <p:spPr>
          <a:xfrm>
            <a:off x="455613" y="128588"/>
            <a:ext cx="7772400" cy="1143000"/>
          </a:xfrm>
        </p:spPr>
        <p:txBody>
          <a:bodyPr/>
          <a:lstStyle/>
          <a:p>
            <a:r>
              <a:rPr lang="en-US">
                <a:latin typeface="Gill Sans MT" charset="0"/>
              </a:rPr>
              <a:t>SSL: Secure Sockets Layer</a:t>
            </a:r>
          </a:p>
        </p:txBody>
      </p:sp>
      <p:sp>
        <p:nvSpPr>
          <p:cNvPr id="9830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222375"/>
            <a:ext cx="4132263" cy="4648200"/>
          </a:xfrm>
        </p:spPr>
        <p:txBody>
          <a:bodyPr>
            <a:normAutofit fontScale="92500" lnSpcReduction="20000"/>
          </a:bodyPr>
          <a:lstStyle/>
          <a:p>
            <a:pPr marL="225425" indent="-225425"/>
            <a:r>
              <a:rPr lang="en-US" sz="2400">
                <a:latin typeface="Gill Sans MT" charset="0"/>
              </a:rPr>
              <a:t>widely deployed security protocol</a:t>
            </a:r>
          </a:p>
          <a:p>
            <a:pPr marL="569913" lvl="1" indent="-225425"/>
            <a:r>
              <a:rPr lang="en-US" sz="2000">
                <a:latin typeface="Gill Sans MT" charset="0"/>
              </a:rPr>
              <a:t>supported by almost all browsers, web servers</a:t>
            </a:r>
          </a:p>
          <a:p>
            <a:pPr marL="569913" lvl="1" indent="-225425"/>
            <a:r>
              <a:rPr lang="en-US" sz="2000">
                <a:latin typeface="Gill Sans MT" charset="0"/>
              </a:rPr>
              <a:t>https</a:t>
            </a:r>
          </a:p>
          <a:p>
            <a:pPr marL="569913" lvl="1" indent="-225425"/>
            <a:r>
              <a:rPr lang="en-US" sz="2000">
                <a:latin typeface="Gill Sans MT" charset="0"/>
              </a:rPr>
              <a:t>billions $/year over SSL</a:t>
            </a:r>
          </a:p>
          <a:p>
            <a:pPr marL="225425" indent="-225425"/>
            <a:r>
              <a:rPr lang="en-US" sz="2400">
                <a:latin typeface="Gill Sans MT" charset="0"/>
              </a:rPr>
              <a:t>mechanisms: [Woo 1994], implementation: Netscape</a:t>
            </a:r>
          </a:p>
          <a:p>
            <a:pPr marL="225425" indent="-225425"/>
            <a:r>
              <a:rPr lang="en-US" sz="2400">
                <a:latin typeface="Gill Sans MT" charset="0"/>
              </a:rPr>
              <a:t>variation -TLS: transport layer security, RFC 2246</a:t>
            </a:r>
          </a:p>
          <a:p>
            <a:pPr marL="225425" indent="-225425"/>
            <a:r>
              <a:rPr lang="en-US" sz="2400">
                <a:latin typeface="Gill Sans MT" charset="0"/>
              </a:rPr>
              <a:t>provides</a:t>
            </a:r>
          </a:p>
          <a:p>
            <a:pPr marL="569913" lvl="1" indent="-225425">
              <a:lnSpc>
                <a:spcPts val="2300"/>
              </a:lnSpc>
            </a:pPr>
            <a:r>
              <a:rPr lang="en-US" i="1">
                <a:solidFill>
                  <a:srgbClr val="C00000"/>
                </a:solidFill>
                <a:latin typeface="Gill Sans MT" charset="0"/>
              </a:rPr>
              <a:t>confidentiality</a:t>
            </a:r>
          </a:p>
          <a:p>
            <a:pPr marL="569913" lvl="1" indent="-225425">
              <a:lnSpc>
                <a:spcPts val="2300"/>
              </a:lnSpc>
            </a:pPr>
            <a:r>
              <a:rPr lang="en-US" i="1">
                <a:solidFill>
                  <a:srgbClr val="C00000"/>
                </a:solidFill>
                <a:latin typeface="Gill Sans MT" charset="0"/>
              </a:rPr>
              <a:t>integrity</a:t>
            </a:r>
          </a:p>
          <a:p>
            <a:pPr marL="569913" lvl="1" indent="-225425">
              <a:lnSpc>
                <a:spcPts val="2300"/>
              </a:lnSpc>
            </a:pPr>
            <a:r>
              <a:rPr lang="en-US" i="1">
                <a:solidFill>
                  <a:srgbClr val="C00000"/>
                </a:solidFill>
                <a:latin typeface="Gill Sans MT" charset="0"/>
              </a:rPr>
              <a:t>authentication</a:t>
            </a:r>
          </a:p>
        </p:txBody>
      </p:sp>
      <p:sp>
        <p:nvSpPr>
          <p:cNvPr id="98309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03750" y="1384300"/>
            <a:ext cx="4143375" cy="5054600"/>
          </a:xfrm>
        </p:spPr>
        <p:txBody>
          <a:bodyPr/>
          <a:lstStyle/>
          <a:p>
            <a:pPr marL="225425" indent="-225425">
              <a:lnSpc>
                <a:spcPts val="2475"/>
              </a:lnSpc>
              <a:tabLst>
                <a:tab pos="225425" algn="l"/>
              </a:tabLst>
            </a:pPr>
            <a:r>
              <a:rPr lang="en-US" sz="2400">
                <a:latin typeface="Gill Sans MT" charset="0"/>
              </a:rPr>
              <a:t>original goals:</a:t>
            </a:r>
          </a:p>
          <a:p>
            <a:pPr marL="569913" lvl="1" indent="-230188">
              <a:lnSpc>
                <a:spcPts val="2475"/>
              </a:lnSpc>
              <a:tabLst>
                <a:tab pos="225425" algn="l"/>
              </a:tabLst>
            </a:pPr>
            <a:r>
              <a:rPr lang="en-US">
                <a:latin typeface="Gill Sans MT" charset="0"/>
              </a:rPr>
              <a:t>Web e-commerce transactions </a:t>
            </a:r>
          </a:p>
          <a:p>
            <a:pPr marL="569913" lvl="1" indent="-230188">
              <a:lnSpc>
                <a:spcPts val="2475"/>
              </a:lnSpc>
              <a:tabLst>
                <a:tab pos="225425" algn="l"/>
              </a:tabLst>
            </a:pPr>
            <a:r>
              <a:rPr lang="en-US">
                <a:latin typeface="Gill Sans MT" charset="0"/>
              </a:rPr>
              <a:t>encryption (especially credit-card numbers)</a:t>
            </a:r>
          </a:p>
          <a:p>
            <a:pPr marL="569913" lvl="1" indent="-230188">
              <a:lnSpc>
                <a:spcPts val="2475"/>
              </a:lnSpc>
              <a:tabLst>
                <a:tab pos="225425" algn="l"/>
              </a:tabLst>
            </a:pPr>
            <a:r>
              <a:rPr lang="en-US">
                <a:latin typeface="Gill Sans MT" charset="0"/>
              </a:rPr>
              <a:t>Web-server authentication</a:t>
            </a:r>
          </a:p>
          <a:p>
            <a:pPr marL="569913" lvl="1" indent="-230188">
              <a:lnSpc>
                <a:spcPts val="2475"/>
              </a:lnSpc>
              <a:tabLst>
                <a:tab pos="225425" algn="l"/>
              </a:tabLst>
            </a:pPr>
            <a:r>
              <a:rPr lang="en-US">
                <a:latin typeface="Gill Sans MT" charset="0"/>
              </a:rPr>
              <a:t>optional client authentication</a:t>
            </a:r>
          </a:p>
          <a:p>
            <a:pPr marL="569913" lvl="1" indent="-230188">
              <a:lnSpc>
                <a:spcPts val="2475"/>
              </a:lnSpc>
              <a:tabLst>
                <a:tab pos="225425" algn="l"/>
              </a:tabLst>
            </a:pPr>
            <a:r>
              <a:rPr lang="en-US">
                <a:latin typeface="Gill Sans MT" charset="0"/>
              </a:rPr>
              <a:t>minimum hassle in doing business with new merchant</a:t>
            </a:r>
          </a:p>
          <a:p>
            <a:pPr marL="225425" indent="-225425">
              <a:lnSpc>
                <a:spcPts val="2475"/>
              </a:lnSpc>
              <a:tabLst>
                <a:tab pos="225425" algn="l"/>
              </a:tabLst>
            </a:pPr>
            <a:r>
              <a:rPr lang="en-US" sz="2400">
                <a:latin typeface="Gill Sans MT" charset="0"/>
              </a:rPr>
              <a:t>available to all TCP applications</a:t>
            </a:r>
          </a:p>
          <a:p>
            <a:pPr marL="569913" lvl="1" indent="-230188">
              <a:lnSpc>
                <a:spcPts val="2475"/>
              </a:lnSpc>
              <a:tabLst>
                <a:tab pos="225425" algn="l"/>
              </a:tabLst>
            </a:pPr>
            <a:r>
              <a:rPr lang="en-US">
                <a:latin typeface="Gill Sans MT" charset="0"/>
              </a:rPr>
              <a:t>secure socket interface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E63A6-80EA-A148-845C-2D895382856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0724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457200" y="274637"/>
            <a:ext cx="8229600" cy="1037695"/>
          </a:xfrm>
          <a:prstGeom prst="rect">
            <a:avLst/>
          </a:prstGeom>
          <a:solidFill>
            <a:srgbClr val="008000"/>
          </a:solidFill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latin typeface="Gill Sans MT" charset="0"/>
              </a:rPr>
              <a:t>In HTTPS</a:t>
            </a:r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467557"/>
            <a:ext cx="8229600" cy="481382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Both public key infrastructure and symmetric key mechanism are used </a:t>
            </a:r>
          </a:p>
          <a:p>
            <a:pPr marL="514350" indent="-514350">
              <a:buFont typeface="+mj-lt"/>
              <a:buAutoNum type="alphaUcPeriod"/>
            </a:pPr>
            <a:endParaRPr lang="en-US" dirty="0" smtClean="0"/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Both HTTP header fields and data are encrypted</a:t>
            </a:r>
            <a:endParaRPr lang="en-US" dirty="0"/>
          </a:p>
          <a:p>
            <a:pPr marL="514350" indent="-514350">
              <a:buFont typeface="+mj-lt"/>
              <a:buAutoNum type="alphaUcPeriod"/>
            </a:pPr>
            <a:endParaRPr lang="en-US" dirty="0" smtClean="0"/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Secret keys to encrypt data are exchanged between client and server  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A and B </a:t>
            </a:r>
          </a:p>
          <a:p>
            <a:pPr marL="0" indent="0">
              <a:buFont typeface="Arial"/>
              <a:buNone/>
            </a:pPr>
            <a:endParaRPr lang="en-US" dirty="0" smtClean="0"/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A, B and C</a:t>
            </a:r>
          </a:p>
          <a:p>
            <a:pPr marL="514350" indent="-514350">
              <a:buFont typeface="+mj-lt"/>
              <a:buAutoNum type="alphaUcPeriod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E63A6-80EA-A148-845C-2D8953828560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3625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ChangeArrowheads="1"/>
          </p:cNvSpPr>
          <p:nvPr/>
        </p:nvSpPr>
        <p:spPr bwMode="auto">
          <a:xfrm>
            <a:off x="496888" y="1522413"/>
            <a:ext cx="8366125" cy="1235075"/>
          </a:xfrm>
          <a:prstGeom prst="rect">
            <a:avLst/>
          </a:prstGeom>
          <a:solidFill>
            <a:srgbClr val="FFFFFF"/>
          </a:solidFill>
          <a:ln w="1905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843" name="Rectangle 3"/>
          <p:cNvSpPr>
            <a:spLocks noGrp="1" noChangeArrowheads="1"/>
          </p:cNvSpPr>
          <p:nvPr>
            <p:ph type="title"/>
          </p:nvPr>
        </p:nvSpPr>
        <p:spPr>
          <a:xfrm>
            <a:off x="474663" y="180975"/>
            <a:ext cx="7772400" cy="1143000"/>
          </a:xfrm>
        </p:spPr>
        <p:txBody>
          <a:bodyPr/>
          <a:lstStyle/>
          <a:p>
            <a:r>
              <a:rPr lang="en-US">
                <a:latin typeface="Gill Sans MT" charset="0"/>
              </a:rPr>
              <a:t>Firewalls</a:t>
            </a:r>
          </a:p>
        </p:txBody>
      </p:sp>
      <p:sp>
        <p:nvSpPr>
          <p:cNvPr id="163844" name="Rectangle 5"/>
          <p:cNvSpPr>
            <a:spLocks noChangeArrowheads="1"/>
          </p:cNvSpPr>
          <p:nvPr/>
        </p:nvSpPr>
        <p:spPr bwMode="auto">
          <a:xfrm>
            <a:off x="501650" y="4419600"/>
            <a:ext cx="3810000" cy="181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None/>
            </a:pPr>
            <a:endParaRPr lang="en-US"/>
          </a:p>
        </p:txBody>
      </p:sp>
      <p:sp>
        <p:nvSpPr>
          <p:cNvPr id="163845" name="Text Box 7"/>
          <p:cNvSpPr txBox="1">
            <a:spLocks noChangeArrowheads="1"/>
          </p:cNvSpPr>
          <p:nvPr/>
        </p:nvSpPr>
        <p:spPr bwMode="auto">
          <a:xfrm>
            <a:off x="555625" y="1708150"/>
            <a:ext cx="8361363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2800">
                <a:latin typeface="Gill Sans MT" charset="0"/>
                <a:cs typeface="Gill Sans MT" charset="0"/>
              </a:rPr>
              <a:t>isolates organization</a:t>
            </a:r>
            <a:r>
              <a:rPr lang="ja-JP" altLang="en-US" sz="2800">
                <a:latin typeface="Gill Sans MT" charset="0"/>
                <a:cs typeface="Gill Sans MT" charset="0"/>
              </a:rPr>
              <a:t>’</a:t>
            </a:r>
            <a:r>
              <a:rPr lang="en-US" altLang="ja-JP" sz="2800">
                <a:latin typeface="Gill Sans MT" charset="0"/>
                <a:cs typeface="Gill Sans MT" charset="0"/>
              </a:rPr>
              <a:t>s internal net from larger Internet, allowing some packets to pass, blocking others</a:t>
            </a:r>
            <a:endParaRPr lang="en-US" sz="2800">
              <a:latin typeface="Gill Sans MT" charset="0"/>
              <a:cs typeface="Gill Sans MT" charset="0"/>
            </a:endParaRPr>
          </a:p>
        </p:txBody>
      </p:sp>
      <p:grpSp>
        <p:nvGrpSpPr>
          <p:cNvPr id="163846" name="Group 8"/>
          <p:cNvGrpSpPr>
            <a:grpSpLocks/>
          </p:cNvGrpSpPr>
          <p:nvPr/>
        </p:nvGrpSpPr>
        <p:grpSpPr bwMode="auto">
          <a:xfrm>
            <a:off x="727075" y="1201738"/>
            <a:ext cx="1223963" cy="523875"/>
            <a:chOff x="1282" y="3611"/>
            <a:chExt cx="771" cy="330"/>
          </a:xfrm>
        </p:grpSpPr>
        <p:sp>
          <p:nvSpPr>
            <p:cNvPr id="164084" name="Rectangle 9"/>
            <p:cNvSpPr>
              <a:spLocks noChangeArrowheads="1"/>
            </p:cNvSpPr>
            <p:nvPr/>
          </p:nvSpPr>
          <p:spPr bwMode="auto">
            <a:xfrm>
              <a:off x="1356" y="3648"/>
              <a:ext cx="636" cy="23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085" name="Text Box 10"/>
            <p:cNvSpPr txBox="1">
              <a:spLocks noChangeArrowheads="1"/>
            </p:cNvSpPr>
            <p:nvPr/>
          </p:nvSpPr>
          <p:spPr bwMode="auto">
            <a:xfrm>
              <a:off x="1282" y="3611"/>
              <a:ext cx="771" cy="33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2800" i="1">
                  <a:solidFill>
                    <a:srgbClr val="FF0000"/>
                  </a:solidFill>
                  <a:latin typeface="Gill Sans MT" charset="0"/>
                  <a:cs typeface="Gill Sans MT" charset="0"/>
                </a:rPr>
                <a:t>firewall</a:t>
              </a:r>
            </a:p>
          </p:txBody>
        </p:sp>
      </p:grpSp>
      <p:sp>
        <p:nvSpPr>
          <p:cNvPr id="163847" name="Rectangle 12"/>
          <p:cNvSpPr>
            <a:spLocks noChangeArrowheads="1"/>
          </p:cNvSpPr>
          <p:nvPr/>
        </p:nvSpPr>
        <p:spPr bwMode="auto">
          <a:xfrm>
            <a:off x="0" y="18907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63848" name="AutoShape 14"/>
          <p:cNvSpPr>
            <a:spLocks noChangeAspect="1" noChangeArrowheads="1" noTextEdit="1"/>
          </p:cNvSpPr>
          <p:nvPr/>
        </p:nvSpPr>
        <p:spPr bwMode="auto">
          <a:xfrm>
            <a:off x="1697038" y="3113088"/>
            <a:ext cx="5200650" cy="290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849" name="Rectangle 16"/>
          <p:cNvSpPr>
            <a:spLocks noChangeArrowheads="1"/>
          </p:cNvSpPr>
          <p:nvPr/>
        </p:nvSpPr>
        <p:spPr bwMode="auto">
          <a:xfrm>
            <a:off x="6910388" y="6164263"/>
            <a:ext cx="476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</a:rPr>
              <a:t> </a:t>
            </a:r>
            <a:endParaRPr lang="en-US"/>
          </a:p>
        </p:txBody>
      </p:sp>
      <p:sp>
        <p:nvSpPr>
          <p:cNvPr id="163850" name="Rectangle 362"/>
          <p:cNvSpPr>
            <a:spLocks noChangeArrowheads="1"/>
          </p:cNvSpPr>
          <p:nvPr/>
        </p:nvSpPr>
        <p:spPr bwMode="auto">
          <a:xfrm>
            <a:off x="3616325" y="6015038"/>
            <a:ext cx="1449388" cy="33178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851" name="Rectangle 364"/>
          <p:cNvSpPr>
            <a:spLocks noChangeArrowheads="1"/>
          </p:cNvSpPr>
          <p:nvPr/>
        </p:nvSpPr>
        <p:spPr bwMode="auto">
          <a:xfrm>
            <a:off x="4665663" y="6076950"/>
            <a:ext cx="476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</a:rPr>
              <a:t> </a:t>
            </a:r>
            <a:endParaRPr lang="en-US"/>
          </a:p>
        </p:txBody>
      </p:sp>
      <p:sp>
        <p:nvSpPr>
          <p:cNvPr id="163852" name="Freeform 17"/>
          <p:cNvSpPr>
            <a:spLocks/>
          </p:cNvSpPr>
          <p:nvPr/>
        </p:nvSpPr>
        <p:spPr bwMode="auto">
          <a:xfrm>
            <a:off x="1195388" y="3017838"/>
            <a:ext cx="3189287" cy="1808162"/>
          </a:xfrm>
          <a:custGeom>
            <a:avLst/>
            <a:gdLst>
              <a:gd name="T0" fmla="*/ 2147483647 w 1672"/>
              <a:gd name="T1" fmla="*/ 2147483647 h 977"/>
              <a:gd name="T2" fmla="*/ 2147483647 w 1672"/>
              <a:gd name="T3" fmla="*/ 2147483647 h 977"/>
              <a:gd name="T4" fmla="*/ 2147483647 w 1672"/>
              <a:gd name="T5" fmla="*/ 2147483647 h 977"/>
              <a:gd name="T6" fmla="*/ 2147483647 w 1672"/>
              <a:gd name="T7" fmla="*/ 2147483647 h 977"/>
              <a:gd name="T8" fmla="*/ 2147483647 w 1672"/>
              <a:gd name="T9" fmla="*/ 2147483647 h 977"/>
              <a:gd name="T10" fmla="*/ 2147483647 w 1672"/>
              <a:gd name="T11" fmla="*/ 2147483647 h 977"/>
              <a:gd name="T12" fmla="*/ 2147483647 w 1672"/>
              <a:gd name="T13" fmla="*/ 2147483647 h 977"/>
              <a:gd name="T14" fmla="*/ 2147483647 w 1672"/>
              <a:gd name="T15" fmla="*/ 2147483647 h 977"/>
              <a:gd name="T16" fmla="*/ 2147483647 w 1672"/>
              <a:gd name="T17" fmla="*/ 2147483647 h 977"/>
              <a:gd name="T18" fmla="*/ 2147483647 w 1672"/>
              <a:gd name="T19" fmla="*/ 2147483647 h 977"/>
              <a:gd name="T20" fmla="*/ 2147483647 w 1672"/>
              <a:gd name="T21" fmla="*/ 2147483647 h 977"/>
              <a:gd name="T22" fmla="*/ 2147483647 w 1672"/>
              <a:gd name="T23" fmla="*/ 2147483647 h 977"/>
              <a:gd name="T24" fmla="*/ 2147483647 w 1672"/>
              <a:gd name="T25" fmla="*/ 2147483647 h 977"/>
              <a:gd name="T26" fmla="*/ 2147483647 w 1672"/>
              <a:gd name="T27" fmla="*/ 2147483647 h 977"/>
              <a:gd name="T28" fmla="*/ 2147483647 w 1672"/>
              <a:gd name="T29" fmla="*/ 2147483647 h 977"/>
              <a:gd name="T30" fmla="*/ 2147483647 w 1672"/>
              <a:gd name="T31" fmla="*/ 2147483647 h 977"/>
              <a:gd name="T32" fmla="*/ 2147483647 w 1672"/>
              <a:gd name="T33" fmla="*/ 2147483647 h 977"/>
              <a:gd name="T34" fmla="*/ 2147483647 w 1672"/>
              <a:gd name="T35" fmla="*/ 2147483647 h 977"/>
              <a:gd name="T36" fmla="*/ 2147483647 w 1672"/>
              <a:gd name="T37" fmla="*/ 2147483647 h 977"/>
              <a:gd name="T38" fmla="*/ 2147483647 w 1672"/>
              <a:gd name="T39" fmla="*/ 2147483647 h 977"/>
              <a:gd name="T40" fmla="*/ 2147483647 w 1672"/>
              <a:gd name="T41" fmla="*/ 2147483647 h 977"/>
              <a:gd name="T42" fmla="*/ 2147483647 w 1672"/>
              <a:gd name="T43" fmla="*/ 2147483647 h 977"/>
              <a:gd name="T44" fmla="*/ 2147483647 w 1672"/>
              <a:gd name="T45" fmla="*/ 2147483647 h 977"/>
              <a:gd name="T46" fmla="*/ 2147483647 w 1672"/>
              <a:gd name="T47" fmla="*/ 2147483647 h 977"/>
              <a:gd name="T48" fmla="*/ 2147483647 w 1672"/>
              <a:gd name="T49" fmla="*/ 2147483647 h 977"/>
              <a:gd name="T50" fmla="*/ 2147483647 w 1672"/>
              <a:gd name="T51" fmla="*/ 2147483647 h 977"/>
              <a:gd name="T52" fmla="*/ 2147483647 w 1672"/>
              <a:gd name="T53" fmla="*/ 2147483647 h 977"/>
              <a:gd name="T54" fmla="*/ 2147483647 w 1672"/>
              <a:gd name="T55" fmla="*/ 2147483647 h 977"/>
              <a:gd name="T56" fmla="*/ 2147483647 w 1672"/>
              <a:gd name="T57" fmla="*/ 2147483647 h 977"/>
              <a:gd name="T58" fmla="*/ 2147483647 w 1672"/>
              <a:gd name="T59" fmla="*/ 2147483647 h 977"/>
              <a:gd name="T60" fmla="*/ 2147483647 w 1672"/>
              <a:gd name="T61" fmla="*/ 2147483647 h 977"/>
              <a:gd name="T62" fmla="*/ 2147483647 w 1672"/>
              <a:gd name="T63" fmla="*/ 2147483647 h 977"/>
              <a:gd name="T64" fmla="*/ 2147483647 w 1672"/>
              <a:gd name="T65" fmla="*/ 2147483647 h 977"/>
              <a:gd name="T66" fmla="*/ 2147483647 w 1672"/>
              <a:gd name="T67" fmla="*/ 2147483647 h 977"/>
              <a:gd name="T68" fmla="*/ 2147483647 w 1672"/>
              <a:gd name="T69" fmla="*/ 2147483647 h 977"/>
              <a:gd name="T70" fmla="*/ 2147483647 w 1672"/>
              <a:gd name="T71" fmla="*/ 2147483647 h 977"/>
              <a:gd name="T72" fmla="*/ 2147483647 w 1672"/>
              <a:gd name="T73" fmla="*/ 2147483647 h 977"/>
              <a:gd name="T74" fmla="*/ 2147483647 w 1672"/>
              <a:gd name="T75" fmla="*/ 2147483647 h 977"/>
              <a:gd name="T76" fmla="*/ 2147483647 w 1672"/>
              <a:gd name="T77" fmla="*/ 2147483647 h 977"/>
              <a:gd name="T78" fmla="*/ 2147483647 w 1672"/>
              <a:gd name="T79" fmla="*/ 2147483647 h 977"/>
              <a:gd name="T80" fmla="*/ 2147483647 w 1672"/>
              <a:gd name="T81" fmla="*/ 2147483647 h 977"/>
              <a:gd name="T82" fmla="*/ 2147483647 w 1672"/>
              <a:gd name="T83" fmla="*/ 2147483647 h 977"/>
              <a:gd name="T84" fmla="*/ 2147483647 w 1672"/>
              <a:gd name="T85" fmla="*/ 2147483647 h 977"/>
              <a:gd name="T86" fmla="*/ 2147483647 w 1672"/>
              <a:gd name="T87" fmla="*/ 2147483647 h 977"/>
              <a:gd name="T88" fmla="*/ 0 w 1672"/>
              <a:gd name="T89" fmla="*/ 2147483647 h 977"/>
              <a:gd name="T90" fmla="*/ 2147483647 w 1672"/>
              <a:gd name="T91" fmla="*/ 2147483647 h 977"/>
              <a:gd name="T92" fmla="*/ 2147483647 w 1672"/>
              <a:gd name="T93" fmla="*/ 2147483647 h 977"/>
              <a:gd name="T94" fmla="*/ 0 w 1672"/>
              <a:gd name="T95" fmla="*/ 2147483647 h 977"/>
              <a:gd name="T96" fmla="*/ 2147483647 w 1672"/>
              <a:gd name="T97" fmla="*/ 2147483647 h 977"/>
              <a:gd name="T98" fmla="*/ 2147483647 w 1672"/>
              <a:gd name="T99" fmla="*/ 2147483647 h 977"/>
              <a:gd name="T100" fmla="*/ 2147483647 w 1672"/>
              <a:gd name="T101" fmla="*/ 2147483647 h 977"/>
              <a:gd name="T102" fmla="*/ 2147483647 w 1672"/>
              <a:gd name="T103" fmla="*/ 2147483647 h 977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1672"/>
              <a:gd name="T157" fmla="*/ 0 h 977"/>
              <a:gd name="T158" fmla="*/ 1672 w 1672"/>
              <a:gd name="T159" fmla="*/ 977 h 977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1672" h="977">
                <a:moveTo>
                  <a:pt x="54" y="16"/>
                </a:moveTo>
                <a:lnTo>
                  <a:pt x="57" y="14"/>
                </a:lnTo>
                <a:lnTo>
                  <a:pt x="61" y="10"/>
                </a:lnTo>
                <a:lnTo>
                  <a:pt x="69" y="7"/>
                </a:lnTo>
                <a:lnTo>
                  <a:pt x="77" y="3"/>
                </a:lnTo>
                <a:lnTo>
                  <a:pt x="86" y="1"/>
                </a:lnTo>
                <a:lnTo>
                  <a:pt x="96" y="0"/>
                </a:lnTo>
                <a:lnTo>
                  <a:pt x="105" y="0"/>
                </a:lnTo>
                <a:lnTo>
                  <a:pt x="116" y="0"/>
                </a:lnTo>
                <a:lnTo>
                  <a:pt x="127" y="1"/>
                </a:lnTo>
                <a:lnTo>
                  <a:pt x="138" y="3"/>
                </a:lnTo>
                <a:lnTo>
                  <a:pt x="149" y="6"/>
                </a:lnTo>
                <a:lnTo>
                  <a:pt x="161" y="9"/>
                </a:lnTo>
                <a:lnTo>
                  <a:pt x="174" y="13"/>
                </a:lnTo>
                <a:lnTo>
                  <a:pt x="187" y="17"/>
                </a:lnTo>
                <a:lnTo>
                  <a:pt x="200" y="22"/>
                </a:lnTo>
                <a:lnTo>
                  <a:pt x="212" y="27"/>
                </a:lnTo>
                <a:lnTo>
                  <a:pt x="225" y="31"/>
                </a:lnTo>
                <a:lnTo>
                  <a:pt x="253" y="43"/>
                </a:lnTo>
                <a:lnTo>
                  <a:pt x="281" y="54"/>
                </a:lnTo>
                <a:lnTo>
                  <a:pt x="309" y="65"/>
                </a:lnTo>
                <a:lnTo>
                  <a:pt x="338" y="76"/>
                </a:lnTo>
                <a:lnTo>
                  <a:pt x="352" y="82"/>
                </a:lnTo>
                <a:lnTo>
                  <a:pt x="366" y="86"/>
                </a:lnTo>
                <a:lnTo>
                  <a:pt x="380" y="90"/>
                </a:lnTo>
                <a:lnTo>
                  <a:pt x="394" y="95"/>
                </a:lnTo>
                <a:lnTo>
                  <a:pt x="408" y="97"/>
                </a:lnTo>
                <a:lnTo>
                  <a:pt x="422" y="100"/>
                </a:lnTo>
                <a:lnTo>
                  <a:pt x="436" y="103"/>
                </a:lnTo>
                <a:lnTo>
                  <a:pt x="451" y="104"/>
                </a:lnTo>
                <a:lnTo>
                  <a:pt x="465" y="105"/>
                </a:lnTo>
                <a:lnTo>
                  <a:pt x="477" y="105"/>
                </a:lnTo>
                <a:lnTo>
                  <a:pt x="491" y="105"/>
                </a:lnTo>
                <a:lnTo>
                  <a:pt x="504" y="105"/>
                </a:lnTo>
                <a:lnTo>
                  <a:pt x="518" y="104"/>
                </a:lnTo>
                <a:lnTo>
                  <a:pt x="532" y="104"/>
                </a:lnTo>
                <a:lnTo>
                  <a:pt x="559" y="100"/>
                </a:lnTo>
                <a:lnTo>
                  <a:pt x="586" y="98"/>
                </a:lnTo>
                <a:lnTo>
                  <a:pt x="614" y="95"/>
                </a:lnTo>
                <a:lnTo>
                  <a:pt x="641" y="90"/>
                </a:lnTo>
                <a:lnTo>
                  <a:pt x="670" y="86"/>
                </a:lnTo>
                <a:lnTo>
                  <a:pt x="698" y="83"/>
                </a:lnTo>
                <a:lnTo>
                  <a:pt x="727" y="79"/>
                </a:lnTo>
                <a:lnTo>
                  <a:pt x="757" y="77"/>
                </a:lnTo>
                <a:lnTo>
                  <a:pt x="774" y="76"/>
                </a:lnTo>
                <a:lnTo>
                  <a:pt x="789" y="75"/>
                </a:lnTo>
                <a:lnTo>
                  <a:pt x="804" y="75"/>
                </a:lnTo>
                <a:lnTo>
                  <a:pt x="820" y="75"/>
                </a:lnTo>
                <a:lnTo>
                  <a:pt x="837" y="76"/>
                </a:lnTo>
                <a:lnTo>
                  <a:pt x="853" y="76"/>
                </a:lnTo>
                <a:lnTo>
                  <a:pt x="871" y="77"/>
                </a:lnTo>
                <a:lnTo>
                  <a:pt x="888" y="79"/>
                </a:lnTo>
                <a:lnTo>
                  <a:pt x="906" y="82"/>
                </a:lnTo>
                <a:lnTo>
                  <a:pt x="923" y="84"/>
                </a:lnTo>
                <a:lnTo>
                  <a:pt x="942" y="88"/>
                </a:lnTo>
                <a:lnTo>
                  <a:pt x="961" y="91"/>
                </a:lnTo>
                <a:lnTo>
                  <a:pt x="980" y="95"/>
                </a:lnTo>
                <a:lnTo>
                  <a:pt x="1003" y="98"/>
                </a:lnTo>
                <a:lnTo>
                  <a:pt x="1024" y="102"/>
                </a:lnTo>
                <a:lnTo>
                  <a:pt x="1046" y="106"/>
                </a:lnTo>
                <a:lnTo>
                  <a:pt x="1069" y="110"/>
                </a:lnTo>
                <a:lnTo>
                  <a:pt x="1092" y="114"/>
                </a:lnTo>
                <a:lnTo>
                  <a:pt x="1117" y="119"/>
                </a:lnTo>
                <a:lnTo>
                  <a:pt x="1141" y="124"/>
                </a:lnTo>
                <a:lnTo>
                  <a:pt x="1190" y="134"/>
                </a:lnTo>
                <a:lnTo>
                  <a:pt x="1239" y="146"/>
                </a:lnTo>
                <a:lnTo>
                  <a:pt x="1288" y="159"/>
                </a:lnTo>
                <a:lnTo>
                  <a:pt x="1313" y="166"/>
                </a:lnTo>
                <a:lnTo>
                  <a:pt x="1337" y="173"/>
                </a:lnTo>
                <a:lnTo>
                  <a:pt x="1361" y="180"/>
                </a:lnTo>
                <a:lnTo>
                  <a:pt x="1384" y="187"/>
                </a:lnTo>
                <a:lnTo>
                  <a:pt x="1406" y="195"/>
                </a:lnTo>
                <a:lnTo>
                  <a:pt x="1429" y="203"/>
                </a:lnTo>
                <a:lnTo>
                  <a:pt x="1450" y="211"/>
                </a:lnTo>
                <a:lnTo>
                  <a:pt x="1471" y="220"/>
                </a:lnTo>
                <a:lnTo>
                  <a:pt x="1490" y="229"/>
                </a:lnTo>
                <a:lnTo>
                  <a:pt x="1509" y="238"/>
                </a:lnTo>
                <a:lnTo>
                  <a:pt x="1527" y="248"/>
                </a:lnTo>
                <a:lnTo>
                  <a:pt x="1535" y="252"/>
                </a:lnTo>
                <a:lnTo>
                  <a:pt x="1543" y="258"/>
                </a:lnTo>
                <a:lnTo>
                  <a:pt x="1551" y="263"/>
                </a:lnTo>
                <a:lnTo>
                  <a:pt x="1558" y="267"/>
                </a:lnTo>
                <a:lnTo>
                  <a:pt x="1565" y="273"/>
                </a:lnTo>
                <a:lnTo>
                  <a:pt x="1572" y="279"/>
                </a:lnTo>
                <a:lnTo>
                  <a:pt x="1579" y="284"/>
                </a:lnTo>
                <a:lnTo>
                  <a:pt x="1585" y="290"/>
                </a:lnTo>
                <a:lnTo>
                  <a:pt x="1591" y="296"/>
                </a:lnTo>
                <a:lnTo>
                  <a:pt x="1597" y="301"/>
                </a:lnTo>
                <a:lnTo>
                  <a:pt x="1607" y="313"/>
                </a:lnTo>
                <a:lnTo>
                  <a:pt x="1616" y="326"/>
                </a:lnTo>
                <a:lnTo>
                  <a:pt x="1625" y="340"/>
                </a:lnTo>
                <a:lnTo>
                  <a:pt x="1633" y="355"/>
                </a:lnTo>
                <a:lnTo>
                  <a:pt x="1640" y="370"/>
                </a:lnTo>
                <a:lnTo>
                  <a:pt x="1647" y="385"/>
                </a:lnTo>
                <a:lnTo>
                  <a:pt x="1651" y="403"/>
                </a:lnTo>
                <a:lnTo>
                  <a:pt x="1656" y="419"/>
                </a:lnTo>
                <a:lnTo>
                  <a:pt x="1661" y="438"/>
                </a:lnTo>
                <a:lnTo>
                  <a:pt x="1664" y="456"/>
                </a:lnTo>
                <a:lnTo>
                  <a:pt x="1667" y="474"/>
                </a:lnTo>
                <a:lnTo>
                  <a:pt x="1669" y="493"/>
                </a:lnTo>
                <a:lnTo>
                  <a:pt x="1671" y="512"/>
                </a:lnTo>
                <a:lnTo>
                  <a:pt x="1671" y="530"/>
                </a:lnTo>
                <a:lnTo>
                  <a:pt x="1672" y="550"/>
                </a:lnTo>
                <a:lnTo>
                  <a:pt x="1671" y="569"/>
                </a:lnTo>
                <a:lnTo>
                  <a:pt x="1671" y="588"/>
                </a:lnTo>
                <a:lnTo>
                  <a:pt x="1670" y="607"/>
                </a:lnTo>
                <a:lnTo>
                  <a:pt x="1668" y="626"/>
                </a:lnTo>
                <a:lnTo>
                  <a:pt x="1665" y="645"/>
                </a:lnTo>
                <a:lnTo>
                  <a:pt x="1663" y="662"/>
                </a:lnTo>
                <a:lnTo>
                  <a:pt x="1660" y="680"/>
                </a:lnTo>
                <a:lnTo>
                  <a:pt x="1656" y="697"/>
                </a:lnTo>
                <a:lnTo>
                  <a:pt x="1651" y="715"/>
                </a:lnTo>
                <a:lnTo>
                  <a:pt x="1648" y="731"/>
                </a:lnTo>
                <a:lnTo>
                  <a:pt x="1643" y="747"/>
                </a:lnTo>
                <a:lnTo>
                  <a:pt x="1637" y="762"/>
                </a:lnTo>
                <a:lnTo>
                  <a:pt x="1632" y="776"/>
                </a:lnTo>
                <a:lnTo>
                  <a:pt x="1626" y="790"/>
                </a:lnTo>
                <a:lnTo>
                  <a:pt x="1620" y="803"/>
                </a:lnTo>
                <a:lnTo>
                  <a:pt x="1614" y="814"/>
                </a:lnTo>
                <a:lnTo>
                  <a:pt x="1607" y="825"/>
                </a:lnTo>
                <a:lnTo>
                  <a:pt x="1600" y="834"/>
                </a:lnTo>
                <a:lnTo>
                  <a:pt x="1592" y="843"/>
                </a:lnTo>
                <a:lnTo>
                  <a:pt x="1584" y="852"/>
                </a:lnTo>
                <a:lnTo>
                  <a:pt x="1574" y="859"/>
                </a:lnTo>
                <a:lnTo>
                  <a:pt x="1564" y="867"/>
                </a:lnTo>
                <a:lnTo>
                  <a:pt x="1553" y="873"/>
                </a:lnTo>
                <a:lnTo>
                  <a:pt x="1543" y="879"/>
                </a:lnTo>
                <a:lnTo>
                  <a:pt x="1531" y="884"/>
                </a:lnTo>
                <a:lnTo>
                  <a:pt x="1518" y="890"/>
                </a:lnTo>
                <a:lnTo>
                  <a:pt x="1506" y="895"/>
                </a:lnTo>
                <a:lnTo>
                  <a:pt x="1493" y="898"/>
                </a:lnTo>
                <a:lnTo>
                  <a:pt x="1479" y="902"/>
                </a:lnTo>
                <a:lnTo>
                  <a:pt x="1465" y="905"/>
                </a:lnTo>
                <a:lnTo>
                  <a:pt x="1451" y="909"/>
                </a:lnTo>
                <a:lnTo>
                  <a:pt x="1436" y="912"/>
                </a:lnTo>
                <a:lnTo>
                  <a:pt x="1420" y="915"/>
                </a:lnTo>
                <a:lnTo>
                  <a:pt x="1390" y="919"/>
                </a:lnTo>
                <a:lnTo>
                  <a:pt x="1358" y="923"/>
                </a:lnTo>
                <a:lnTo>
                  <a:pt x="1326" y="926"/>
                </a:lnTo>
                <a:lnTo>
                  <a:pt x="1293" y="930"/>
                </a:lnTo>
                <a:lnTo>
                  <a:pt x="1259" y="932"/>
                </a:lnTo>
                <a:lnTo>
                  <a:pt x="1227" y="936"/>
                </a:lnTo>
                <a:lnTo>
                  <a:pt x="1194" y="939"/>
                </a:lnTo>
                <a:lnTo>
                  <a:pt x="1162" y="944"/>
                </a:lnTo>
                <a:lnTo>
                  <a:pt x="1146" y="946"/>
                </a:lnTo>
                <a:lnTo>
                  <a:pt x="1130" y="949"/>
                </a:lnTo>
                <a:lnTo>
                  <a:pt x="1112" y="950"/>
                </a:lnTo>
                <a:lnTo>
                  <a:pt x="1095" y="952"/>
                </a:lnTo>
                <a:lnTo>
                  <a:pt x="1077" y="954"/>
                </a:lnTo>
                <a:lnTo>
                  <a:pt x="1059" y="956"/>
                </a:lnTo>
                <a:lnTo>
                  <a:pt x="1041" y="958"/>
                </a:lnTo>
                <a:lnTo>
                  <a:pt x="1022" y="959"/>
                </a:lnTo>
                <a:lnTo>
                  <a:pt x="984" y="963"/>
                </a:lnTo>
                <a:lnTo>
                  <a:pt x="945" y="966"/>
                </a:lnTo>
                <a:lnTo>
                  <a:pt x="907" y="969"/>
                </a:lnTo>
                <a:lnTo>
                  <a:pt x="867" y="970"/>
                </a:lnTo>
                <a:lnTo>
                  <a:pt x="829" y="972"/>
                </a:lnTo>
                <a:lnTo>
                  <a:pt x="791" y="973"/>
                </a:lnTo>
                <a:lnTo>
                  <a:pt x="773" y="974"/>
                </a:lnTo>
                <a:lnTo>
                  <a:pt x="754" y="974"/>
                </a:lnTo>
                <a:lnTo>
                  <a:pt x="736" y="976"/>
                </a:lnTo>
                <a:lnTo>
                  <a:pt x="718" y="976"/>
                </a:lnTo>
                <a:lnTo>
                  <a:pt x="701" y="976"/>
                </a:lnTo>
                <a:lnTo>
                  <a:pt x="684" y="977"/>
                </a:lnTo>
                <a:lnTo>
                  <a:pt x="668" y="977"/>
                </a:lnTo>
                <a:lnTo>
                  <a:pt x="651" y="977"/>
                </a:lnTo>
                <a:lnTo>
                  <a:pt x="636" y="977"/>
                </a:lnTo>
                <a:lnTo>
                  <a:pt x="621" y="977"/>
                </a:lnTo>
                <a:lnTo>
                  <a:pt x="607" y="977"/>
                </a:lnTo>
                <a:lnTo>
                  <a:pt x="593" y="977"/>
                </a:lnTo>
                <a:lnTo>
                  <a:pt x="580" y="976"/>
                </a:lnTo>
                <a:lnTo>
                  <a:pt x="567" y="976"/>
                </a:lnTo>
                <a:lnTo>
                  <a:pt x="556" y="976"/>
                </a:lnTo>
                <a:lnTo>
                  <a:pt x="544" y="974"/>
                </a:lnTo>
                <a:lnTo>
                  <a:pt x="532" y="974"/>
                </a:lnTo>
                <a:lnTo>
                  <a:pt x="522" y="974"/>
                </a:lnTo>
                <a:lnTo>
                  <a:pt x="511" y="973"/>
                </a:lnTo>
                <a:lnTo>
                  <a:pt x="502" y="972"/>
                </a:lnTo>
                <a:lnTo>
                  <a:pt x="493" y="972"/>
                </a:lnTo>
                <a:lnTo>
                  <a:pt x="483" y="971"/>
                </a:lnTo>
                <a:lnTo>
                  <a:pt x="474" y="970"/>
                </a:lnTo>
                <a:lnTo>
                  <a:pt x="465" y="969"/>
                </a:lnTo>
                <a:lnTo>
                  <a:pt x="448" y="966"/>
                </a:lnTo>
                <a:lnTo>
                  <a:pt x="432" y="964"/>
                </a:lnTo>
                <a:lnTo>
                  <a:pt x="417" y="960"/>
                </a:lnTo>
                <a:lnTo>
                  <a:pt x="401" y="958"/>
                </a:lnTo>
                <a:lnTo>
                  <a:pt x="372" y="950"/>
                </a:lnTo>
                <a:lnTo>
                  <a:pt x="357" y="946"/>
                </a:lnTo>
                <a:lnTo>
                  <a:pt x="342" y="942"/>
                </a:lnTo>
                <a:lnTo>
                  <a:pt x="326" y="937"/>
                </a:lnTo>
                <a:lnTo>
                  <a:pt x="308" y="932"/>
                </a:lnTo>
                <a:lnTo>
                  <a:pt x="291" y="928"/>
                </a:lnTo>
                <a:lnTo>
                  <a:pt x="273" y="923"/>
                </a:lnTo>
                <a:lnTo>
                  <a:pt x="254" y="918"/>
                </a:lnTo>
                <a:lnTo>
                  <a:pt x="236" y="914"/>
                </a:lnTo>
                <a:lnTo>
                  <a:pt x="216" y="908"/>
                </a:lnTo>
                <a:lnTo>
                  <a:pt x="197" y="903"/>
                </a:lnTo>
                <a:lnTo>
                  <a:pt x="179" y="897"/>
                </a:lnTo>
                <a:lnTo>
                  <a:pt x="160" y="891"/>
                </a:lnTo>
                <a:lnTo>
                  <a:pt x="142" y="886"/>
                </a:lnTo>
                <a:lnTo>
                  <a:pt x="125" y="877"/>
                </a:lnTo>
                <a:lnTo>
                  <a:pt x="109" y="870"/>
                </a:lnTo>
                <a:lnTo>
                  <a:pt x="92" y="861"/>
                </a:lnTo>
                <a:lnTo>
                  <a:pt x="85" y="856"/>
                </a:lnTo>
                <a:lnTo>
                  <a:pt x="78" y="852"/>
                </a:lnTo>
                <a:lnTo>
                  <a:pt x="71" y="846"/>
                </a:lnTo>
                <a:lnTo>
                  <a:pt x="64" y="841"/>
                </a:lnTo>
                <a:lnTo>
                  <a:pt x="58" y="835"/>
                </a:lnTo>
                <a:lnTo>
                  <a:pt x="53" y="828"/>
                </a:lnTo>
                <a:lnTo>
                  <a:pt x="47" y="822"/>
                </a:lnTo>
                <a:lnTo>
                  <a:pt x="42" y="815"/>
                </a:lnTo>
                <a:lnTo>
                  <a:pt x="37" y="808"/>
                </a:lnTo>
                <a:lnTo>
                  <a:pt x="34" y="801"/>
                </a:lnTo>
                <a:lnTo>
                  <a:pt x="29" y="793"/>
                </a:lnTo>
                <a:lnTo>
                  <a:pt x="26" y="786"/>
                </a:lnTo>
                <a:lnTo>
                  <a:pt x="22" y="778"/>
                </a:lnTo>
                <a:lnTo>
                  <a:pt x="20" y="770"/>
                </a:lnTo>
                <a:lnTo>
                  <a:pt x="14" y="752"/>
                </a:lnTo>
                <a:lnTo>
                  <a:pt x="9" y="735"/>
                </a:lnTo>
                <a:lnTo>
                  <a:pt x="7" y="716"/>
                </a:lnTo>
                <a:lnTo>
                  <a:pt x="5" y="696"/>
                </a:lnTo>
                <a:lnTo>
                  <a:pt x="2" y="675"/>
                </a:lnTo>
                <a:lnTo>
                  <a:pt x="1" y="654"/>
                </a:lnTo>
                <a:lnTo>
                  <a:pt x="1" y="633"/>
                </a:lnTo>
                <a:lnTo>
                  <a:pt x="0" y="611"/>
                </a:lnTo>
                <a:lnTo>
                  <a:pt x="0" y="588"/>
                </a:lnTo>
                <a:lnTo>
                  <a:pt x="1" y="564"/>
                </a:lnTo>
                <a:lnTo>
                  <a:pt x="1" y="540"/>
                </a:lnTo>
                <a:lnTo>
                  <a:pt x="2" y="515"/>
                </a:lnTo>
                <a:lnTo>
                  <a:pt x="2" y="491"/>
                </a:lnTo>
                <a:lnTo>
                  <a:pt x="2" y="478"/>
                </a:lnTo>
                <a:lnTo>
                  <a:pt x="2" y="464"/>
                </a:lnTo>
                <a:lnTo>
                  <a:pt x="2" y="450"/>
                </a:lnTo>
                <a:lnTo>
                  <a:pt x="2" y="435"/>
                </a:lnTo>
                <a:lnTo>
                  <a:pt x="1" y="418"/>
                </a:lnTo>
                <a:lnTo>
                  <a:pt x="1" y="402"/>
                </a:lnTo>
                <a:lnTo>
                  <a:pt x="1" y="385"/>
                </a:lnTo>
                <a:lnTo>
                  <a:pt x="0" y="368"/>
                </a:lnTo>
                <a:lnTo>
                  <a:pt x="0" y="350"/>
                </a:lnTo>
                <a:lnTo>
                  <a:pt x="0" y="333"/>
                </a:lnTo>
                <a:lnTo>
                  <a:pt x="0" y="297"/>
                </a:lnTo>
                <a:lnTo>
                  <a:pt x="0" y="260"/>
                </a:lnTo>
                <a:lnTo>
                  <a:pt x="0" y="224"/>
                </a:lnTo>
                <a:lnTo>
                  <a:pt x="1" y="207"/>
                </a:lnTo>
                <a:lnTo>
                  <a:pt x="2" y="189"/>
                </a:lnTo>
                <a:lnTo>
                  <a:pt x="4" y="173"/>
                </a:lnTo>
                <a:lnTo>
                  <a:pt x="5" y="156"/>
                </a:lnTo>
                <a:lnTo>
                  <a:pt x="7" y="140"/>
                </a:lnTo>
                <a:lnTo>
                  <a:pt x="8" y="125"/>
                </a:lnTo>
                <a:lnTo>
                  <a:pt x="12" y="110"/>
                </a:lnTo>
                <a:lnTo>
                  <a:pt x="14" y="96"/>
                </a:lnTo>
                <a:lnTo>
                  <a:pt x="18" y="82"/>
                </a:lnTo>
                <a:lnTo>
                  <a:pt x="21" y="70"/>
                </a:lnTo>
                <a:lnTo>
                  <a:pt x="26" y="58"/>
                </a:lnTo>
                <a:lnTo>
                  <a:pt x="29" y="48"/>
                </a:lnTo>
                <a:lnTo>
                  <a:pt x="35" y="37"/>
                </a:lnTo>
                <a:lnTo>
                  <a:pt x="37" y="34"/>
                </a:lnTo>
                <a:lnTo>
                  <a:pt x="41" y="29"/>
                </a:lnTo>
                <a:lnTo>
                  <a:pt x="43" y="26"/>
                </a:lnTo>
                <a:lnTo>
                  <a:pt x="47" y="22"/>
                </a:lnTo>
                <a:lnTo>
                  <a:pt x="50" y="19"/>
                </a:lnTo>
                <a:lnTo>
                  <a:pt x="54" y="16"/>
                </a:lnTo>
                <a:close/>
              </a:path>
            </a:pathLst>
          </a:custGeom>
          <a:solidFill>
            <a:srgbClr val="00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63853" name="Group 3"/>
          <p:cNvGrpSpPr>
            <a:grpSpLocks/>
          </p:cNvGrpSpPr>
          <p:nvPr/>
        </p:nvGrpSpPr>
        <p:grpSpPr bwMode="auto">
          <a:xfrm>
            <a:off x="4048125" y="4906963"/>
            <a:ext cx="441325" cy="1095375"/>
            <a:chOff x="4048125" y="4787151"/>
            <a:chExt cx="441325" cy="1095375"/>
          </a:xfrm>
        </p:grpSpPr>
        <p:sp>
          <p:nvSpPr>
            <p:cNvPr id="163973" name="Freeform 83"/>
            <p:cNvSpPr>
              <a:spLocks/>
            </p:cNvSpPr>
            <p:nvPr/>
          </p:nvSpPr>
          <p:spPr bwMode="auto">
            <a:xfrm>
              <a:off x="4092575" y="4868114"/>
              <a:ext cx="219075" cy="1012825"/>
            </a:xfrm>
            <a:custGeom>
              <a:avLst/>
              <a:gdLst>
                <a:gd name="T0" fmla="*/ 0 w 138"/>
                <a:gd name="T1" fmla="*/ 2147483647 h 638"/>
                <a:gd name="T2" fmla="*/ 2147483647 w 138"/>
                <a:gd name="T3" fmla="*/ 2147483647 h 638"/>
                <a:gd name="T4" fmla="*/ 2147483647 w 138"/>
                <a:gd name="T5" fmla="*/ 2147483647 h 638"/>
                <a:gd name="T6" fmla="*/ 2147483647 w 138"/>
                <a:gd name="T7" fmla="*/ 2147483647 h 638"/>
                <a:gd name="T8" fmla="*/ 0 w 138"/>
                <a:gd name="T9" fmla="*/ 0 h 638"/>
                <a:gd name="T10" fmla="*/ 0 w 138"/>
                <a:gd name="T11" fmla="*/ 2147483647 h 63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38"/>
                <a:gd name="T19" fmla="*/ 0 h 638"/>
                <a:gd name="T20" fmla="*/ 138 w 138"/>
                <a:gd name="T21" fmla="*/ 638 h 63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38" h="638">
                  <a:moveTo>
                    <a:pt x="0" y="485"/>
                  </a:moveTo>
                  <a:lnTo>
                    <a:pt x="138" y="638"/>
                  </a:lnTo>
                  <a:lnTo>
                    <a:pt x="138" y="77"/>
                  </a:lnTo>
                  <a:lnTo>
                    <a:pt x="116" y="49"/>
                  </a:lnTo>
                  <a:lnTo>
                    <a:pt x="0" y="0"/>
                  </a:lnTo>
                  <a:lnTo>
                    <a:pt x="0" y="485"/>
                  </a:ln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974" name="Rectangle 82"/>
            <p:cNvSpPr>
              <a:spLocks noChangeArrowheads="1"/>
            </p:cNvSpPr>
            <p:nvPr/>
          </p:nvSpPr>
          <p:spPr bwMode="auto">
            <a:xfrm>
              <a:off x="4311650" y="4982414"/>
              <a:ext cx="133350" cy="900112"/>
            </a:xfrm>
            <a:prstGeom prst="rect">
              <a:avLst/>
            </a:prstGeom>
            <a:solidFill>
              <a:srgbClr val="E0E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975" name="Freeform 84"/>
            <p:cNvSpPr>
              <a:spLocks/>
            </p:cNvSpPr>
            <p:nvPr/>
          </p:nvSpPr>
          <p:spPr bwMode="auto">
            <a:xfrm>
              <a:off x="4306888" y="4982414"/>
              <a:ext cx="136525" cy="101600"/>
            </a:xfrm>
            <a:custGeom>
              <a:avLst/>
              <a:gdLst>
                <a:gd name="T0" fmla="*/ 0 w 86"/>
                <a:gd name="T1" fmla="*/ 0 h 64"/>
                <a:gd name="T2" fmla="*/ 2147483647 w 86"/>
                <a:gd name="T3" fmla="*/ 0 h 64"/>
                <a:gd name="T4" fmla="*/ 2147483647 w 86"/>
                <a:gd name="T5" fmla="*/ 2147483647 h 64"/>
                <a:gd name="T6" fmla="*/ 0 w 86"/>
                <a:gd name="T7" fmla="*/ 2147483647 h 64"/>
                <a:gd name="T8" fmla="*/ 0 w 86"/>
                <a:gd name="T9" fmla="*/ 0 h 6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6"/>
                <a:gd name="T16" fmla="*/ 0 h 64"/>
                <a:gd name="T17" fmla="*/ 86 w 86"/>
                <a:gd name="T18" fmla="*/ 64 h 6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6" h="64">
                  <a:moveTo>
                    <a:pt x="0" y="0"/>
                  </a:moveTo>
                  <a:lnTo>
                    <a:pt x="86" y="0"/>
                  </a:lnTo>
                  <a:lnTo>
                    <a:pt x="86" y="64"/>
                  </a:lnTo>
                  <a:lnTo>
                    <a:pt x="0" y="3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976" name="Rectangle 85"/>
            <p:cNvSpPr>
              <a:spLocks noChangeArrowheads="1"/>
            </p:cNvSpPr>
            <p:nvPr/>
          </p:nvSpPr>
          <p:spPr bwMode="auto">
            <a:xfrm>
              <a:off x="4311650" y="5114176"/>
              <a:ext cx="65088" cy="52388"/>
            </a:xfrm>
            <a:prstGeom prst="rect">
              <a:avLst/>
            </a:prstGeom>
            <a:solidFill>
              <a:srgbClr val="E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977" name="Rectangle 86"/>
            <p:cNvSpPr>
              <a:spLocks noChangeArrowheads="1"/>
            </p:cNvSpPr>
            <p:nvPr/>
          </p:nvSpPr>
          <p:spPr bwMode="auto">
            <a:xfrm>
              <a:off x="4379913" y="5112589"/>
              <a:ext cx="68262" cy="53975"/>
            </a:xfrm>
            <a:prstGeom prst="rect">
              <a:avLst/>
            </a:prstGeom>
            <a:solidFill>
              <a:srgbClr val="E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978" name="Rectangle 87"/>
            <p:cNvSpPr>
              <a:spLocks noChangeArrowheads="1"/>
            </p:cNvSpPr>
            <p:nvPr/>
          </p:nvSpPr>
          <p:spPr bwMode="auto">
            <a:xfrm>
              <a:off x="4344988" y="5053851"/>
              <a:ext cx="68262" cy="50800"/>
            </a:xfrm>
            <a:prstGeom prst="rect">
              <a:avLst/>
            </a:prstGeom>
            <a:solidFill>
              <a:srgbClr val="6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979" name="Rectangle 88"/>
            <p:cNvSpPr>
              <a:spLocks noChangeArrowheads="1"/>
            </p:cNvSpPr>
            <p:nvPr/>
          </p:nvSpPr>
          <p:spPr bwMode="auto">
            <a:xfrm>
              <a:off x="4414838" y="5053851"/>
              <a:ext cx="33337" cy="50800"/>
            </a:xfrm>
            <a:prstGeom prst="rect">
              <a:avLst/>
            </a:prstGeom>
            <a:solidFill>
              <a:srgbClr val="E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980" name="Rectangle 89"/>
            <p:cNvSpPr>
              <a:spLocks noChangeArrowheads="1"/>
            </p:cNvSpPr>
            <p:nvPr/>
          </p:nvSpPr>
          <p:spPr bwMode="auto">
            <a:xfrm>
              <a:off x="4305300" y="5053851"/>
              <a:ext cx="34925" cy="50800"/>
            </a:xfrm>
            <a:prstGeom prst="rect">
              <a:avLst/>
            </a:prstGeom>
            <a:solidFill>
              <a:srgbClr val="E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981" name="Rectangle 90"/>
            <p:cNvSpPr>
              <a:spLocks noChangeArrowheads="1"/>
            </p:cNvSpPr>
            <p:nvPr/>
          </p:nvSpPr>
          <p:spPr bwMode="auto">
            <a:xfrm>
              <a:off x="4310063" y="4991939"/>
              <a:ext cx="68262" cy="53975"/>
            </a:xfrm>
            <a:prstGeom prst="rect">
              <a:avLst/>
            </a:prstGeom>
            <a:solidFill>
              <a:srgbClr val="E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982" name="Rectangle 91"/>
            <p:cNvSpPr>
              <a:spLocks noChangeArrowheads="1"/>
            </p:cNvSpPr>
            <p:nvPr/>
          </p:nvSpPr>
          <p:spPr bwMode="auto">
            <a:xfrm>
              <a:off x="4381500" y="4993526"/>
              <a:ext cx="68263" cy="52388"/>
            </a:xfrm>
            <a:prstGeom prst="rect">
              <a:avLst/>
            </a:prstGeom>
            <a:solidFill>
              <a:srgbClr val="E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983" name="Rectangle 92"/>
            <p:cNvSpPr>
              <a:spLocks noChangeArrowheads="1"/>
            </p:cNvSpPr>
            <p:nvPr/>
          </p:nvSpPr>
          <p:spPr bwMode="auto">
            <a:xfrm>
              <a:off x="4310063" y="5233239"/>
              <a:ext cx="63500" cy="52387"/>
            </a:xfrm>
            <a:prstGeom prst="rect">
              <a:avLst/>
            </a:prstGeom>
            <a:solidFill>
              <a:srgbClr val="E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984" name="Rectangle 93"/>
            <p:cNvSpPr>
              <a:spLocks noChangeArrowheads="1"/>
            </p:cNvSpPr>
            <p:nvPr/>
          </p:nvSpPr>
          <p:spPr bwMode="auto">
            <a:xfrm>
              <a:off x="4379913" y="5233239"/>
              <a:ext cx="66675" cy="52387"/>
            </a:xfrm>
            <a:prstGeom prst="rect">
              <a:avLst/>
            </a:prstGeom>
            <a:solidFill>
              <a:srgbClr val="E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985" name="Rectangle 94"/>
            <p:cNvSpPr>
              <a:spLocks noChangeArrowheads="1"/>
            </p:cNvSpPr>
            <p:nvPr/>
          </p:nvSpPr>
          <p:spPr bwMode="auto">
            <a:xfrm>
              <a:off x="4344988" y="5172914"/>
              <a:ext cx="66675" cy="50800"/>
            </a:xfrm>
            <a:prstGeom prst="rect">
              <a:avLst/>
            </a:prstGeom>
            <a:solidFill>
              <a:srgbClr val="6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986" name="Rectangle 95"/>
            <p:cNvSpPr>
              <a:spLocks noChangeArrowheads="1"/>
            </p:cNvSpPr>
            <p:nvPr/>
          </p:nvSpPr>
          <p:spPr bwMode="auto">
            <a:xfrm>
              <a:off x="4413250" y="5172914"/>
              <a:ext cx="34925" cy="50800"/>
            </a:xfrm>
            <a:prstGeom prst="rect">
              <a:avLst/>
            </a:prstGeom>
            <a:solidFill>
              <a:srgbClr val="E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987" name="Rectangle 96"/>
            <p:cNvSpPr>
              <a:spLocks noChangeArrowheads="1"/>
            </p:cNvSpPr>
            <p:nvPr/>
          </p:nvSpPr>
          <p:spPr bwMode="auto">
            <a:xfrm>
              <a:off x="4311650" y="5172914"/>
              <a:ext cx="26988" cy="50800"/>
            </a:xfrm>
            <a:prstGeom prst="rect">
              <a:avLst/>
            </a:prstGeom>
            <a:solidFill>
              <a:srgbClr val="E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988" name="Rectangle 97"/>
            <p:cNvSpPr>
              <a:spLocks noChangeArrowheads="1"/>
            </p:cNvSpPr>
            <p:nvPr/>
          </p:nvSpPr>
          <p:spPr bwMode="auto">
            <a:xfrm>
              <a:off x="4310063" y="5349126"/>
              <a:ext cx="63500" cy="52388"/>
            </a:xfrm>
            <a:prstGeom prst="rect">
              <a:avLst/>
            </a:prstGeom>
            <a:solidFill>
              <a:srgbClr val="E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989" name="Rectangle 98"/>
            <p:cNvSpPr>
              <a:spLocks noChangeArrowheads="1"/>
            </p:cNvSpPr>
            <p:nvPr/>
          </p:nvSpPr>
          <p:spPr bwMode="auto">
            <a:xfrm>
              <a:off x="4379913" y="5349126"/>
              <a:ext cx="66675" cy="52388"/>
            </a:xfrm>
            <a:prstGeom prst="rect">
              <a:avLst/>
            </a:prstGeom>
            <a:solidFill>
              <a:srgbClr val="E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990" name="Rectangle 99"/>
            <p:cNvSpPr>
              <a:spLocks noChangeArrowheads="1"/>
            </p:cNvSpPr>
            <p:nvPr/>
          </p:nvSpPr>
          <p:spPr bwMode="auto">
            <a:xfrm>
              <a:off x="4344988" y="5290389"/>
              <a:ext cx="66675" cy="50800"/>
            </a:xfrm>
            <a:prstGeom prst="rect">
              <a:avLst/>
            </a:prstGeom>
            <a:solidFill>
              <a:srgbClr val="E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991" name="Rectangle 100"/>
            <p:cNvSpPr>
              <a:spLocks noChangeArrowheads="1"/>
            </p:cNvSpPr>
            <p:nvPr/>
          </p:nvSpPr>
          <p:spPr bwMode="auto">
            <a:xfrm>
              <a:off x="4413250" y="5290389"/>
              <a:ext cx="34925" cy="50800"/>
            </a:xfrm>
            <a:prstGeom prst="rect">
              <a:avLst/>
            </a:prstGeom>
            <a:solidFill>
              <a:srgbClr val="6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992" name="Rectangle 101"/>
            <p:cNvSpPr>
              <a:spLocks noChangeArrowheads="1"/>
            </p:cNvSpPr>
            <p:nvPr/>
          </p:nvSpPr>
          <p:spPr bwMode="auto">
            <a:xfrm>
              <a:off x="4310063" y="5290389"/>
              <a:ext cx="28575" cy="50800"/>
            </a:xfrm>
            <a:prstGeom prst="rect">
              <a:avLst/>
            </a:prstGeom>
            <a:solidFill>
              <a:srgbClr val="E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993" name="Rectangle 102"/>
            <p:cNvSpPr>
              <a:spLocks noChangeArrowheads="1"/>
            </p:cNvSpPr>
            <p:nvPr/>
          </p:nvSpPr>
          <p:spPr bwMode="auto">
            <a:xfrm>
              <a:off x="4310063" y="5469776"/>
              <a:ext cx="63500" cy="52388"/>
            </a:xfrm>
            <a:prstGeom prst="rect">
              <a:avLst/>
            </a:prstGeom>
            <a:solidFill>
              <a:srgbClr val="E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994" name="Rectangle 103"/>
            <p:cNvSpPr>
              <a:spLocks noChangeArrowheads="1"/>
            </p:cNvSpPr>
            <p:nvPr/>
          </p:nvSpPr>
          <p:spPr bwMode="auto">
            <a:xfrm>
              <a:off x="4379913" y="5469776"/>
              <a:ext cx="66675" cy="52388"/>
            </a:xfrm>
            <a:prstGeom prst="rect">
              <a:avLst/>
            </a:prstGeom>
            <a:solidFill>
              <a:srgbClr val="E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995" name="Rectangle 104"/>
            <p:cNvSpPr>
              <a:spLocks noChangeArrowheads="1"/>
            </p:cNvSpPr>
            <p:nvPr/>
          </p:nvSpPr>
          <p:spPr bwMode="auto">
            <a:xfrm>
              <a:off x="4343400" y="5409451"/>
              <a:ext cx="68263" cy="52388"/>
            </a:xfrm>
            <a:prstGeom prst="rect">
              <a:avLst/>
            </a:prstGeom>
            <a:solidFill>
              <a:srgbClr val="6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996" name="Rectangle 105"/>
            <p:cNvSpPr>
              <a:spLocks noChangeArrowheads="1"/>
            </p:cNvSpPr>
            <p:nvPr/>
          </p:nvSpPr>
          <p:spPr bwMode="auto">
            <a:xfrm>
              <a:off x="4413250" y="5409451"/>
              <a:ext cx="33338" cy="52388"/>
            </a:xfrm>
            <a:prstGeom prst="rect">
              <a:avLst/>
            </a:prstGeom>
            <a:solidFill>
              <a:srgbClr val="E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997" name="Rectangle 106"/>
            <p:cNvSpPr>
              <a:spLocks noChangeArrowheads="1"/>
            </p:cNvSpPr>
            <p:nvPr/>
          </p:nvSpPr>
          <p:spPr bwMode="auto">
            <a:xfrm>
              <a:off x="4311650" y="5409451"/>
              <a:ext cx="26988" cy="52388"/>
            </a:xfrm>
            <a:prstGeom prst="rect">
              <a:avLst/>
            </a:prstGeom>
            <a:solidFill>
              <a:srgbClr val="E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998" name="Rectangle 107"/>
            <p:cNvSpPr>
              <a:spLocks noChangeArrowheads="1"/>
            </p:cNvSpPr>
            <p:nvPr/>
          </p:nvSpPr>
          <p:spPr bwMode="auto">
            <a:xfrm>
              <a:off x="4310063" y="5588839"/>
              <a:ext cx="66675" cy="50800"/>
            </a:xfrm>
            <a:prstGeom prst="rect">
              <a:avLst/>
            </a:prstGeom>
            <a:solidFill>
              <a:srgbClr val="E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999" name="Rectangle 108"/>
            <p:cNvSpPr>
              <a:spLocks noChangeArrowheads="1"/>
            </p:cNvSpPr>
            <p:nvPr/>
          </p:nvSpPr>
          <p:spPr bwMode="auto">
            <a:xfrm>
              <a:off x="4379913" y="5587251"/>
              <a:ext cx="68262" cy="53975"/>
            </a:xfrm>
            <a:prstGeom prst="rect">
              <a:avLst/>
            </a:prstGeom>
            <a:solidFill>
              <a:srgbClr val="E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00" name="Rectangle 109"/>
            <p:cNvSpPr>
              <a:spLocks noChangeArrowheads="1"/>
            </p:cNvSpPr>
            <p:nvPr/>
          </p:nvSpPr>
          <p:spPr bwMode="auto">
            <a:xfrm>
              <a:off x="4344988" y="5528514"/>
              <a:ext cx="68262" cy="50800"/>
            </a:xfrm>
            <a:prstGeom prst="rect">
              <a:avLst/>
            </a:prstGeom>
            <a:solidFill>
              <a:srgbClr val="E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01" name="Rectangle 110"/>
            <p:cNvSpPr>
              <a:spLocks noChangeArrowheads="1"/>
            </p:cNvSpPr>
            <p:nvPr/>
          </p:nvSpPr>
          <p:spPr bwMode="auto">
            <a:xfrm>
              <a:off x="4414838" y="5528514"/>
              <a:ext cx="33337" cy="50800"/>
            </a:xfrm>
            <a:prstGeom prst="rect">
              <a:avLst/>
            </a:prstGeom>
            <a:solidFill>
              <a:srgbClr val="E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02" name="Rectangle 111"/>
            <p:cNvSpPr>
              <a:spLocks noChangeArrowheads="1"/>
            </p:cNvSpPr>
            <p:nvPr/>
          </p:nvSpPr>
          <p:spPr bwMode="auto">
            <a:xfrm>
              <a:off x="4310063" y="5707901"/>
              <a:ext cx="63500" cy="52388"/>
            </a:xfrm>
            <a:prstGeom prst="rect">
              <a:avLst/>
            </a:prstGeom>
            <a:solidFill>
              <a:srgbClr val="6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03" name="Rectangle 112"/>
            <p:cNvSpPr>
              <a:spLocks noChangeArrowheads="1"/>
            </p:cNvSpPr>
            <p:nvPr/>
          </p:nvSpPr>
          <p:spPr bwMode="auto">
            <a:xfrm>
              <a:off x="4379913" y="5707901"/>
              <a:ext cx="66675" cy="52388"/>
            </a:xfrm>
            <a:prstGeom prst="rect">
              <a:avLst/>
            </a:prstGeom>
            <a:solidFill>
              <a:srgbClr val="E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04" name="Rectangle 113"/>
            <p:cNvSpPr>
              <a:spLocks noChangeArrowheads="1"/>
            </p:cNvSpPr>
            <p:nvPr/>
          </p:nvSpPr>
          <p:spPr bwMode="auto">
            <a:xfrm>
              <a:off x="4344988" y="5649164"/>
              <a:ext cx="66675" cy="49212"/>
            </a:xfrm>
            <a:prstGeom prst="rect">
              <a:avLst/>
            </a:prstGeom>
            <a:solidFill>
              <a:srgbClr val="6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05" name="Rectangle 114"/>
            <p:cNvSpPr>
              <a:spLocks noChangeArrowheads="1"/>
            </p:cNvSpPr>
            <p:nvPr/>
          </p:nvSpPr>
          <p:spPr bwMode="auto">
            <a:xfrm>
              <a:off x="4413250" y="5645989"/>
              <a:ext cx="34925" cy="52387"/>
            </a:xfrm>
            <a:prstGeom prst="rect">
              <a:avLst/>
            </a:prstGeom>
            <a:solidFill>
              <a:srgbClr val="E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06" name="Rectangle 115"/>
            <p:cNvSpPr>
              <a:spLocks noChangeArrowheads="1"/>
            </p:cNvSpPr>
            <p:nvPr/>
          </p:nvSpPr>
          <p:spPr bwMode="auto">
            <a:xfrm>
              <a:off x="4311650" y="5645989"/>
              <a:ext cx="26988" cy="52387"/>
            </a:xfrm>
            <a:prstGeom prst="rect">
              <a:avLst/>
            </a:prstGeom>
            <a:solidFill>
              <a:srgbClr val="E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07" name="Rectangle 116"/>
            <p:cNvSpPr>
              <a:spLocks noChangeArrowheads="1"/>
            </p:cNvSpPr>
            <p:nvPr/>
          </p:nvSpPr>
          <p:spPr bwMode="auto">
            <a:xfrm>
              <a:off x="4310063" y="5825376"/>
              <a:ext cx="63500" cy="50800"/>
            </a:xfrm>
            <a:prstGeom prst="rect">
              <a:avLst/>
            </a:prstGeom>
            <a:solidFill>
              <a:srgbClr val="E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08" name="Rectangle 117"/>
            <p:cNvSpPr>
              <a:spLocks noChangeArrowheads="1"/>
            </p:cNvSpPr>
            <p:nvPr/>
          </p:nvSpPr>
          <p:spPr bwMode="auto">
            <a:xfrm>
              <a:off x="4379913" y="5825376"/>
              <a:ext cx="66675" cy="50800"/>
            </a:xfrm>
            <a:prstGeom prst="rect">
              <a:avLst/>
            </a:prstGeom>
            <a:solidFill>
              <a:srgbClr val="4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09" name="Rectangle 118"/>
            <p:cNvSpPr>
              <a:spLocks noChangeArrowheads="1"/>
            </p:cNvSpPr>
            <p:nvPr/>
          </p:nvSpPr>
          <p:spPr bwMode="auto">
            <a:xfrm>
              <a:off x="4344988" y="5765051"/>
              <a:ext cx="66675" cy="50800"/>
            </a:xfrm>
            <a:prstGeom prst="rect">
              <a:avLst/>
            </a:prstGeom>
            <a:solidFill>
              <a:srgbClr val="6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10" name="Rectangle 119"/>
            <p:cNvSpPr>
              <a:spLocks noChangeArrowheads="1"/>
            </p:cNvSpPr>
            <p:nvPr/>
          </p:nvSpPr>
          <p:spPr bwMode="auto">
            <a:xfrm>
              <a:off x="4413250" y="5765051"/>
              <a:ext cx="34925" cy="50800"/>
            </a:xfrm>
            <a:prstGeom prst="rect">
              <a:avLst/>
            </a:prstGeom>
            <a:solidFill>
              <a:srgbClr val="E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11" name="Rectangle 120"/>
            <p:cNvSpPr>
              <a:spLocks noChangeArrowheads="1"/>
            </p:cNvSpPr>
            <p:nvPr/>
          </p:nvSpPr>
          <p:spPr bwMode="auto">
            <a:xfrm>
              <a:off x="4310063" y="5765051"/>
              <a:ext cx="28575" cy="50800"/>
            </a:xfrm>
            <a:prstGeom prst="rect">
              <a:avLst/>
            </a:prstGeom>
            <a:solidFill>
              <a:srgbClr val="E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12" name="Freeform 121"/>
            <p:cNvSpPr>
              <a:spLocks/>
            </p:cNvSpPr>
            <p:nvPr/>
          </p:nvSpPr>
          <p:spPr bwMode="auto">
            <a:xfrm>
              <a:off x="4292600" y="5807914"/>
              <a:ext cx="19050" cy="65087"/>
            </a:xfrm>
            <a:custGeom>
              <a:avLst/>
              <a:gdLst>
                <a:gd name="T0" fmla="*/ 2147483647 w 12"/>
                <a:gd name="T1" fmla="*/ 2147483647 h 41"/>
                <a:gd name="T2" fmla="*/ 2147483647 w 12"/>
                <a:gd name="T3" fmla="*/ 2147483647 h 41"/>
                <a:gd name="T4" fmla="*/ 0 w 12"/>
                <a:gd name="T5" fmla="*/ 2147483647 h 41"/>
                <a:gd name="T6" fmla="*/ 0 w 12"/>
                <a:gd name="T7" fmla="*/ 0 h 41"/>
                <a:gd name="T8" fmla="*/ 2147483647 w 12"/>
                <a:gd name="T9" fmla="*/ 2147483647 h 4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41"/>
                <a:gd name="T17" fmla="*/ 12 w 12"/>
                <a:gd name="T18" fmla="*/ 41 h 4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41">
                  <a:moveTo>
                    <a:pt x="12" y="11"/>
                  </a:moveTo>
                  <a:lnTo>
                    <a:pt x="12" y="41"/>
                  </a:lnTo>
                  <a:lnTo>
                    <a:pt x="0" y="29"/>
                  </a:lnTo>
                  <a:lnTo>
                    <a:pt x="0" y="0"/>
                  </a:lnTo>
                  <a:lnTo>
                    <a:pt x="12" y="11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13" name="Freeform 122"/>
            <p:cNvSpPr>
              <a:spLocks/>
            </p:cNvSpPr>
            <p:nvPr/>
          </p:nvSpPr>
          <p:spPr bwMode="auto">
            <a:xfrm>
              <a:off x="4233863" y="5741239"/>
              <a:ext cx="55562" cy="111125"/>
            </a:xfrm>
            <a:custGeom>
              <a:avLst/>
              <a:gdLst>
                <a:gd name="T0" fmla="*/ 2147483647 w 35"/>
                <a:gd name="T1" fmla="*/ 2147483647 h 70"/>
                <a:gd name="T2" fmla="*/ 2147483647 w 35"/>
                <a:gd name="T3" fmla="*/ 2147483647 h 70"/>
                <a:gd name="T4" fmla="*/ 0 w 35"/>
                <a:gd name="T5" fmla="*/ 2147483647 h 70"/>
                <a:gd name="T6" fmla="*/ 0 w 35"/>
                <a:gd name="T7" fmla="*/ 0 h 70"/>
                <a:gd name="T8" fmla="*/ 2147483647 w 35"/>
                <a:gd name="T9" fmla="*/ 2147483647 h 7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"/>
                <a:gd name="T16" fmla="*/ 0 h 70"/>
                <a:gd name="T17" fmla="*/ 35 w 35"/>
                <a:gd name="T18" fmla="*/ 70 h 7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" h="70">
                  <a:moveTo>
                    <a:pt x="35" y="40"/>
                  </a:moveTo>
                  <a:lnTo>
                    <a:pt x="35" y="70"/>
                  </a:lnTo>
                  <a:lnTo>
                    <a:pt x="0" y="30"/>
                  </a:lnTo>
                  <a:lnTo>
                    <a:pt x="0" y="0"/>
                  </a:lnTo>
                  <a:lnTo>
                    <a:pt x="35" y="40"/>
                  </a:lnTo>
                  <a:close/>
                </a:path>
              </a:pathLst>
            </a:custGeom>
            <a:solidFill>
              <a:srgbClr val="4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14" name="Freeform 123"/>
            <p:cNvSpPr>
              <a:spLocks/>
            </p:cNvSpPr>
            <p:nvPr/>
          </p:nvSpPr>
          <p:spPr bwMode="auto">
            <a:xfrm>
              <a:off x="4176713" y="5679326"/>
              <a:ext cx="55562" cy="106363"/>
            </a:xfrm>
            <a:custGeom>
              <a:avLst/>
              <a:gdLst>
                <a:gd name="T0" fmla="*/ 2147483647 w 35"/>
                <a:gd name="T1" fmla="*/ 2147483647 h 67"/>
                <a:gd name="T2" fmla="*/ 2147483647 w 35"/>
                <a:gd name="T3" fmla="*/ 2147483647 h 67"/>
                <a:gd name="T4" fmla="*/ 0 w 35"/>
                <a:gd name="T5" fmla="*/ 2147483647 h 67"/>
                <a:gd name="T6" fmla="*/ 0 w 35"/>
                <a:gd name="T7" fmla="*/ 0 h 67"/>
                <a:gd name="T8" fmla="*/ 2147483647 w 35"/>
                <a:gd name="T9" fmla="*/ 2147483647 h 6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"/>
                <a:gd name="T16" fmla="*/ 0 h 67"/>
                <a:gd name="T17" fmla="*/ 35 w 35"/>
                <a:gd name="T18" fmla="*/ 67 h 6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" h="67">
                  <a:moveTo>
                    <a:pt x="35" y="39"/>
                  </a:moveTo>
                  <a:lnTo>
                    <a:pt x="35" y="67"/>
                  </a:lnTo>
                  <a:lnTo>
                    <a:pt x="0" y="28"/>
                  </a:lnTo>
                  <a:lnTo>
                    <a:pt x="0" y="0"/>
                  </a:lnTo>
                  <a:lnTo>
                    <a:pt x="35" y="39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15" name="Freeform 124"/>
            <p:cNvSpPr>
              <a:spLocks/>
            </p:cNvSpPr>
            <p:nvPr/>
          </p:nvSpPr>
          <p:spPr bwMode="auto">
            <a:xfrm>
              <a:off x="4117975" y="5617414"/>
              <a:ext cx="53975" cy="103187"/>
            </a:xfrm>
            <a:custGeom>
              <a:avLst/>
              <a:gdLst>
                <a:gd name="T0" fmla="*/ 2147483647 w 34"/>
                <a:gd name="T1" fmla="*/ 2147483647 h 65"/>
                <a:gd name="T2" fmla="*/ 2147483647 w 34"/>
                <a:gd name="T3" fmla="*/ 2147483647 h 65"/>
                <a:gd name="T4" fmla="*/ 0 w 34"/>
                <a:gd name="T5" fmla="*/ 2147483647 h 65"/>
                <a:gd name="T6" fmla="*/ 0 w 34"/>
                <a:gd name="T7" fmla="*/ 0 h 65"/>
                <a:gd name="T8" fmla="*/ 2147483647 w 34"/>
                <a:gd name="T9" fmla="*/ 2147483647 h 6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4"/>
                <a:gd name="T16" fmla="*/ 0 h 65"/>
                <a:gd name="T17" fmla="*/ 34 w 34"/>
                <a:gd name="T18" fmla="*/ 65 h 6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4" h="65">
                  <a:moveTo>
                    <a:pt x="34" y="37"/>
                  </a:moveTo>
                  <a:lnTo>
                    <a:pt x="34" y="65"/>
                  </a:lnTo>
                  <a:lnTo>
                    <a:pt x="0" y="28"/>
                  </a:lnTo>
                  <a:lnTo>
                    <a:pt x="0" y="0"/>
                  </a:lnTo>
                  <a:lnTo>
                    <a:pt x="34" y="37"/>
                  </a:lnTo>
                  <a:close/>
                </a:path>
              </a:pathLst>
            </a:custGeom>
            <a:solidFill>
              <a:srgbClr val="6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16" name="Freeform 125"/>
            <p:cNvSpPr>
              <a:spLocks/>
            </p:cNvSpPr>
            <p:nvPr/>
          </p:nvSpPr>
          <p:spPr bwMode="auto">
            <a:xfrm>
              <a:off x="4087813" y="5584076"/>
              <a:ext cx="26987" cy="73025"/>
            </a:xfrm>
            <a:custGeom>
              <a:avLst/>
              <a:gdLst>
                <a:gd name="T0" fmla="*/ 2147483647 w 17"/>
                <a:gd name="T1" fmla="*/ 2147483647 h 46"/>
                <a:gd name="T2" fmla="*/ 2147483647 w 17"/>
                <a:gd name="T3" fmla="*/ 2147483647 h 46"/>
                <a:gd name="T4" fmla="*/ 0 w 17"/>
                <a:gd name="T5" fmla="*/ 2147483647 h 46"/>
                <a:gd name="T6" fmla="*/ 0 w 17"/>
                <a:gd name="T7" fmla="*/ 0 h 46"/>
                <a:gd name="T8" fmla="*/ 2147483647 w 17"/>
                <a:gd name="T9" fmla="*/ 2147483647 h 4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46"/>
                <a:gd name="T17" fmla="*/ 17 w 17"/>
                <a:gd name="T18" fmla="*/ 46 h 4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46">
                  <a:moveTo>
                    <a:pt x="17" y="18"/>
                  </a:moveTo>
                  <a:lnTo>
                    <a:pt x="17" y="46"/>
                  </a:lnTo>
                  <a:lnTo>
                    <a:pt x="0" y="27"/>
                  </a:lnTo>
                  <a:lnTo>
                    <a:pt x="0" y="0"/>
                  </a:lnTo>
                  <a:lnTo>
                    <a:pt x="17" y="18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17" name="Freeform 126"/>
            <p:cNvSpPr>
              <a:spLocks/>
            </p:cNvSpPr>
            <p:nvPr/>
          </p:nvSpPr>
          <p:spPr bwMode="auto">
            <a:xfrm>
              <a:off x="4292600" y="4984001"/>
              <a:ext cx="19050" cy="57150"/>
            </a:xfrm>
            <a:custGeom>
              <a:avLst/>
              <a:gdLst>
                <a:gd name="T0" fmla="*/ 2147483647 w 12"/>
                <a:gd name="T1" fmla="*/ 2147483647 h 36"/>
                <a:gd name="T2" fmla="*/ 2147483647 w 12"/>
                <a:gd name="T3" fmla="*/ 2147483647 h 36"/>
                <a:gd name="T4" fmla="*/ 0 w 12"/>
                <a:gd name="T5" fmla="*/ 2147483647 h 36"/>
                <a:gd name="T6" fmla="*/ 0 w 12"/>
                <a:gd name="T7" fmla="*/ 0 h 36"/>
                <a:gd name="T8" fmla="*/ 2147483647 w 12"/>
                <a:gd name="T9" fmla="*/ 2147483647 h 3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36"/>
                <a:gd name="T17" fmla="*/ 12 w 12"/>
                <a:gd name="T18" fmla="*/ 36 h 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36">
                  <a:moveTo>
                    <a:pt x="12" y="5"/>
                  </a:moveTo>
                  <a:lnTo>
                    <a:pt x="12" y="36"/>
                  </a:lnTo>
                  <a:lnTo>
                    <a:pt x="0" y="31"/>
                  </a:lnTo>
                  <a:lnTo>
                    <a:pt x="0" y="0"/>
                  </a:lnTo>
                  <a:lnTo>
                    <a:pt x="12" y="5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18" name="Freeform 127"/>
            <p:cNvSpPr>
              <a:spLocks/>
            </p:cNvSpPr>
            <p:nvPr/>
          </p:nvSpPr>
          <p:spPr bwMode="auto">
            <a:xfrm>
              <a:off x="4233863" y="4952251"/>
              <a:ext cx="55562" cy="77788"/>
            </a:xfrm>
            <a:custGeom>
              <a:avLst/>
              <a:gdLst>
                <a:gd name="T0" fmla="*/ 2147483647 w 35"/>
                <a:gd name="T1" fmla="*/ 2147483647 h 49"/>
                <a:gd name="T2" fmla="*/ 2147483647 w 35"/>
                <a:gd name="T3" fmla="*/ 2147483647 h 49"/>
                <a:gd name="T4" fmla="*/ 0 w 35"/>
                <a:gd name="T5" fmla="*/ 2147483647 h 49"/>
                <a:gd name="T6" fmla="*/ 0 w 35"/>
                <a:gd name="T7" fmla="*/ 0 h 49"/>
                <a:gd name="T8" fmla="*/ 2147483647 w 35"/>
                <a:gd name="T9" fmla="*/ 2147483647 h 4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"/>
                <a:gd name="T16" fmla="*/ 0 h 49"/>
                <a:gd name="T17" fmla="*/ 35 w 35"/>
                <a:gd name="T18" fmla="*/ 49 h 4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" h="49">
                  <a:moveTo>
                    <a:pt x="35" y="19"/>
                  </a:moveTo>
                  <a:lnTo>
                    <a:pt x="35" y="49"/>
                  </a:lnTo>
                  <a:lnTo>
                    <a:pt x="0" y="30"/>
                  </a:lnTo>
                  <a:lnTo>
                    <a:pt x="0" y="0"/>
                  </a:lnTo>
                  <a:lnTo>
                    <a:pt x="35" y="19"/>
                  </a:lnTo>
                  <a:close/>
                </a:path>
              </a:pathLst>
            </a:custGeom>
            <a:solidFill>
              <a:srgbClr val="6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19" name="Freeform 128"/>
            <p:cNvSpPr>
              <a:spLocks/>
            </p:cNvSpPr>
            <p:nvPr/>
          </p:nvSpPr>
          <p:spPr bwMode="auto">
            <a:xfrm>
              <a:off x="4176713" y="4922089"/>
              <a:ext cx="55562" cy="73025"/>
            </a:xfrm>
            <a:custGeom>
              <a:avLst/>
              <a:gdLst>
                <a:gd name="T0" fmla="*/ 2147483647 w 35"/>
                <a:gd name="T1" fmla="*/ 2147483647 h 46"/>
                <a:gd name="T2" fmla="*/ 2147483647 w 35"/>
                <a:gd name="T3" fmla="*/ 2147483647 h 46"/>
                <a:gd name="T4" fmla="*/ 0 w 35"/>
                <a:gd name="T5" fmla="*/ 2147483647 h 46"/>
                <a:gd name="T6" fmla="*/ 0 w 35"/>
                <a:gd name="T7" fmla="*/ 0 h 46"/>
                <a:gd name="T8" fmla="*/ 2147483647 w 35"/>
                <a:gd name="T9" fmla="*/ 2147483647 h 4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"/>
                <a:gd name="T16" fmla="*/ 0 h 46"/>
                <a:gd name="T17" fmla="*/ 35 w 35"/>
                <a:gd name="T18" fmla="*/ 46 h 4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" h="46">
                  <a:moveTo>
                    <a:pt x="35" y="18"/>
                  </a:moveTo>
                  <a:lnTo>
                    <a:pt x="35" y="46"/>
                  </a:lnTo>
                  <a:lnTo>
                    <a:pt x="0" y="28"/>
                  </a:lnTo>
                  <a:lnTo>
                    <a:pt x="0" y="0"/>
                  </a:lnTo>
                  <a:lnTo>
                    <a:pt x="35" y="18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20" name="Freeform 129"/>
            <p:cNvSpPr>
              <a:spLocks/>
            </p:cNvSpPr>
            <p:nvPr/>
          </p:nvSpPr>
          <p:spPr bwMode="auto">
            <a:xfrm>
              <a:off x="4117975" y="4890339"/>
              <a:ext cx="53975" cy="73025"/>
            </a:xfrm>
            <a:custGeom>
              <a:avLst/>
              <a:gdLst>
                <a:gd name="T0" fmla="*/ 2147483647 w 34"/>
                <a:gd name="T1" fmla="*/ 2147483647 h 46"/>
                <a:gd name="T2" fmla="*/ 2147483647 w 34"/>
                <a:gd name="T3" fmla="*/ 2147483647 h 46"/>
                <a:gd name="T4" fmla="*/ 0 w 34"/>
                <a:gd name="T5" fmla="*/ 2147483647 h 46"/>
                <a:gd name="T6" fmla="*/ 0 w 34"/>
                <a:gd name="T7" fmla="*/ 0 h 46"/>
                <a:gd name="T8" fmla="*/ 2147483647 w 34"/>
                <a:gd name="T9" fmla="*/ 2147483647 h 4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4"/>
                <a:gd name="T16" fmla="*/ 0 h 46"/>
                <a:gd name="T17" fmla="*/ 34 w 34"/>
                <a:gd name="T18" fmla="*/ 46 h 4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4" h="46">
                  <a:moveTo>
                    <a:pt x="34" y="18"/>
                  </a:moveTo>
                  <a:lnTo>
                    <a:pt x="34" y="46"/>
                  </a:lnTo>
                  <a:lnTo>
                    <a:pt x="0" y="28"/>
                  </a:lnTo>
                  <a:lnTo>
                    <a:pt x="0" y="0"/>
                  </a:lnTo>
                  <a:lnTo>
                    <a:pt x="34" y="18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21" name="Freeform 130"/>
            <p:cNvSpPr>
              <a:spLocks/>
            </p:cNvSpPr>
            <p:nvPr/>
          </p:nvSpPr>
          <p:spPr bwMode="auto">
            <a:xfrm>
              <a:off x="4087813" y="4872876"/>
              <a:ext cx="26987" cy="57150"/>
            </a:xfrm>
            <a:custGeom>
              <a:avLst/>
              <a:gdLst>
                <a:gd name="T0" fmla="*/ 2147483647 w 17"/>
                <a:gd name="T1" fmla="*/ 2147483647 h 36"/>
                <a:gd name="T2" fmla="*/ 2147483647 w 17"/>
                <a:gd name="T3" fmla="*/ 2147483647 h 36"/>
                <a:gd name="T4" fmla="*/ 0 w 17"/>
                <a:gd name="T5" fmla="*/ 2147483647 h 36"/>
                <a:gd name="T6" fmla="*/ 0 w 17"/>
                <a:gd name="T7" fmla="*/ 0 h 36"/>
                <a:gd name="T8" fmla="*/ 2147483647 w 17"/>
                <a:gd name="T9" fmla="*/ 2147483647 h 3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36"/>
                <a:gd name="T17" fmla="*/ 17 w 17"/>
                <a:gd name="T18" fmla="*/ 36 h 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36">
                  <a:moveTo>
                    <a:pt x="17" y="10"/>
                  </a:moveTo>
                  <a:lnTo>
                    <a:pt x="17" y="36"/>
                  </a:lnTo>
                  <a:lnTo>
                    <a:pt x="0" y="28"/>
                  </a:lnTo>
                  <a:lnTo>
                    <a:pt x="0" y="0"/>
                  </a:lnTo>
                  <a:lnTo>
                    <a:pt x="17" y="10"/>
                  </a:lnTo>
                  <a:close/>
                </a:path>
              </a:pathLst>
            </a:custGeom>
            <a:solidFill>
              <a:srgbClr val="4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22" name="Freeform 131"/>
            <p:cNvSpPr>
              <a:spLocks/>
            </p:cNvSpPr>
            <p:nvPr/>
          </p:nvSpPr>
          <p:spPr bwMode="auto">
            <a:xfrm>
              <a:off x="4233863" y="5064964"/>
              <a:ext cx="55562" cy="82550"/>
            </a:xfrm>
            <a:custGeom>
              <a:avLst/>
              <a:gdLst>
                <a:gd name="T0" fmla="*/ 2147483647 w 35"/>
                <a:gd name="T1" fmla="*/ 2147483647 h 52"/>
                <a:gd name="T2" fmla="*/ 2147483647 w 35"/>
                <a:gd name="T3" fmla="*/ 2147483647 h 52"/>
                <a:gd name="T4" fmla="*/ 0 w 35"/>
                <a:gd name="T5" fmla="*/ 2147483647 h 52"/>
                <a:gd name="T6" fmla="*/ 0 w 35"/>
                <a:gd name="T7" fmla="*/ 0 h 52"/>
                <a:gd name="T8" fmla="*/ 2147483647 w 35"/>
                <a:gd name="T9" fmla="*/ 2147483647 h 5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"/>
                <a:gd name="T16" fmla="*/ 0 h 52"/>
                <a:gd name="T17" fmla="*/ 35 w 35"/>
                <a:gd name="T18" fmla="*/ 52 h 5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" h="52">
                  <a:moveTo>
                    <a:pt x="35" y="22"/>
                  </a:moveTo>
                  <a:lnTo>
                    <a:pt x="35" y="52"/>
                  </a:lnTo>
                  <a:lnTo>
                    <a:pt x="0" y="29"/>
                  </a:lnTo>
                  <a:lnTo>
                    <a:pt x="0" y="0"/>
                  </a:lnTo>
                  <a:lnTo>
                    <a:pt x="35" y="22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23" name="Freeform 132"/>
            <p:cNvSpPr>
              <a:spLocks/>
            </p:cNvSpPr>
            <p:nvPr/>
          </p:nvSpPr>
          <p:spPr bwMode="auto">
            <a:xfrm>
              <a:off x="4176713" y="5028451"/>
              <a:ext cx="55562" cy="82550"/>
            </a:xfrm>
            <a:custGeom>
              <a:avLst/>
              <a:gdLst>
                <a:gd name="T0" fmla="*/ 2147483647 w 35"/>
                <a:gd name="T1" fmla="*/ 2147483647 h 52"/>
                <a:gd name="T2" fmla="*/ 2147483647 w 35"/>
                <a:gd name="T3" fmla="*/ 2147483647 h 52"/>
                <a:gd name="T4" fmla="*/ 0 w 35"/>
                <a:gd name="T5" fmla="*/ 2147483647 h 52"/>
                <a:gd name="T6" fmla="*/ 0 w 35"/>
                <a:gd name="T7" fmla="*/ 0 h 52"/>
                <a:gd name="T8" fmla="*/ 2147483647 w 35"/>
                <a:gd name="T9" fmla="*/ 2147483647 h 5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"/>
                <a:gd name="T16" fmla="*/ 0 h 52"/>
                <a:gd name="T17" fmla="*/ 35 w 35"/>
                <a:gd name="T18" fmla="*/ 52 h 5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" h="52">
                  <a:moveTo>
                    <a:pt x="35" y="23"/>
                  </a:moveTo>
                  <a:lnTo>
                    <a:pt x="35" y="52"/>
                  </a:lnTo>
                  <a:lnTo>
                    <a:pt x="0" y="30"/>
                  </a:lnTo>
                  <a:lnTo>
                    <a:pt x="0" y="0"/>
                  </a:lnTo>
                  <a:lnTo>
                    <a:pt x="35" y="23"/>
                  </a:lnTo>
                  <a:close/>
                </a:path>
              </a:pathLst>
            </a:custGeom>
            <a:solidFill>
              <a:srgbClr val="6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24" name="Freeform 133"/>
            <p:cNvSpPr>
              <a:spLocks/>
            </p:cNvSpPr>
            <p:nvPr/>
          </p:nvSpPr>
          <p:spPr bwMode="auto">
            <a:xfrm>
              <a:off x="4117975" y="4993526"/>
              <a:ext cx="53975" cy="77788"/>
            </a:xfrm>
            <a:custGeom>
              <a:avLst/>
              <a:gdLst>
                <a:gd name="T0" fmla="*/ 2147483647 w 34"/>
                <a:gd name="T1" fmla="*/ 2147483647 h 49"/>
                <a:gd name="T2" fmla="*/ 2147483647 w 34"/>
                <a:gd name="T3" fmla="*/ 2147483647 h 49"/>
                <a:gd name="T4" fmla="*/ 0 w 34"/>
                <a:gd name="T5" fmla="*/ 2147483647 h 49"/>
                <a:gd name="T6" fmla="*/ 0 w 34"/>
                <a:gd name="T7" fmla="*/ 0 h 49"/>
                <a:gd name="T8" fmla="*/ 2147483647 w 34"/>
                <a:gd name="T9" fmla="*/ 2147483647 h 4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4"/>
                <a:gd name="T16" fmla="*/ 0 h 49"/>
                <a:gd name="T17" fmla="*/ 34 w 34"/>
                <a:gd name="T18" fmla="*/ 49 h 4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4" h="49">
                  <a:moveTo>
                    <a:pt x="34" y="21"/>
                  </a:moveTo>
                  <a:lnTo>
                    <a:pt x="34" y="49"/>
                  </a:lnTo>
                  <a:lnTo>
                    <a:pt x="0" y="27"/>
                  </a:lnTo>
                  <a:lnTo>
                    <a:pt x="0" y="0"/>
                  </a:lnTo>
                  <a:lnTo>
                    <a:pt x="34" y="21"/>
                  </a:lnTo>
                  <a:close/>
                </a:path>
              </a:pathLst>
            </a:custGeom>
            <a:solidFill>
              <a:srgbClr val="4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25" name="Freeform 134"/>
            <p:cNvSpPr>
              <a:spLocks/>
            </p:cNvSpPr>
            <p:nvPr/>
          </p:nvSpPr>
          <p:spPr bwMode="auto">
            <a:xfrm>
              <a:off x="4087813" y="4974476"/>
              <a:ext cx="26987" cy="61913"/>
            </a:xfrm>
            <a:custGeom>
              <a:avLst/>
              <a:gdLst>
                <a:gd name="T0" fmla="*/ 2147483647 w 17"/>
                <a:gd name="T1" fmla="*/ 2147483647 h 39"/>
                <a:gd name="T2" fmla="*/ 2147483647 w 17"/>
                <a:gd name="T3" fmla="*/ 2147483647 h 39"/>
                <a:gd name="T4" fmla="*/ 0 w 17"/>
                <a:gd name="T5" fmla="*/ 2147483647 h 39"/>
                <a:gd name="T6" fmla="*/ 0 w 17"/>
                <a:gd name="T7" fmla="*/ 0 h 39"/>
                <a:gd name="T8" fmla="*/ 2147483647 w 17"/>
                <a:gd name="T9" fmla="*/ 2147483647 h 3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39"/>
                <a:gd name="T17" fmla="*/ 17 w 17"/>
                <a:gd name="T18" fmla="*/ 39 h 3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39">
                  <a:moveTo>
                    <a:pt x="17" y="11"/>
                  </a:moveTo>
                  <a:lnTo>
                    <a:pt x="17" y="39"/>
                  </a:lnTo>
                  <a:lnTo>
                    <a:pt x="0" y="27"/>
                  </a:lnTo>
                  <a:lnTo>
                    <a:pt x="0" y="0"/>
                  </a:lnTo>
                  <a:lnTo>
                    <a:pt x="17" y="11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26" name="Freeform 135"/>
            <p:cNvSpPr>
              <a:spLocks/>
            </p:cNvSpPr>
            <p:nvPr/>
          </p:nvSpPr>
          <p:spPr bwMode="auto">
            <a:xfrm>
              <a:off x="4292600" y="5220539"/>
              <a:ext cx="19050" cy="60325"/>
            </a:xfrm>
            <a:custGeom>
              <a:avLst/>
              <a:gdLst>
                <a:gd name="T0" fmla="*/ 2147483647 w 12"/>
                <a:gd name="T1" fmla="*/ 2147483647 h 38"/>
                <a:gd name="T2" fmla="*/ 2147483647 w 12"/>
                <a:gd name="T3" fmla="*/ 2147483647 h 38"/>
                <a:gd name="T4" fmla="*/ 0 w 12"/>
                <a:gd name="T5" fmla="*/ 2147483647 h 38"/>
                <a:gd name="T6" fmla="*/ 0 w 12"/>
                <a:gd name="T7" fmla="*/ 0 h 38"/>
                <a:gd name="T8" fmla="*/ 2147483647 w 12"/>
                <a:gd name="T9" fmla="*/ 2147483647 h 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38"/>
                <a:gd name="T17" fmla="*/ 12 w 12"/>
                <a:gd name="T18" fmla="*/ 38 h 3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38">
                  <a:moveTo>
                    <a:pt x="12" y="8"/>
                  </a:moveTo>
                  <a:lnTo>
                    <a:pt x="12" y="38"/>
                  </a:lnTo>
                  <a:lnTo>
                    <a:pt x="0" y="30"/>
                  </a:lnTo>
                  <a:lnTo>
                    <a:pt x="0" y="0"/>
                  </a:lnTo>
                  <a:lnTo>
                    <a:pt x="12" y="8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27" name="Freeform 136"/>
            <p:cNvSpPr>
              <a:spLocks/>
            </p:cNvSpPr>
            <p:nvPr/>
          </p:nvSpPr>
          <p:spPr bwMode="auto">
            <a:xfrm>
              <a:off x="4233863" y="5177676"/>
              <a:ext cx="55562" cy="87313"/>
            </a:xfrm>
            <a:custGeom>
              <a:avLst/>
              <a:gdLst>
                <a:gd name="T0" fmla="*/ 2147483647 w 35"/>
                <a:gd name="T1" fmla="*/ 2147483647 h 55"/>
                <a:gd name="T2" fmla="*/ 2147483647 w 35"/>
                <a:gd name="T3" fmla="*/ 2147483647 h 55"/>
                <a:gd name="T4" fmla="*/ 0 w 35"/>
                <a:gd name="T5" fmla="*/ 2147483647 h 55"/>
                <a:gd name="T6" fmla="*/ 0 w 35"/>
                <a:gd name="T7" fmla="*/ 0 h 55"/>
                <a:gd name="T8" fmla="*/ 2147483647 w 35"/>
                <a:gd name="T9" fmla="*/ 2147483647 h 5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"/>
                <a:gd name="T16" fmla="*/ 0 h 55"/>
                <a:gd name="T17" fmla="*/ 35 w 35"/>
                <a:gd name="T18" fmla="*/ 55 h 5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" h="55">
                  <a:moveTo>
                    <a:pt x="35" y="24"/>
                  </a:moveTo>
                  <a:lnTo>
                    <a:pt x="35" y="55"/>
                  </a:lnTo>
                  <a:lnTo>
                    <a:pt x="0" y="30"/>
                  </a:lnTo>
                  <a:lnTo>
                    <a:pt x="0" y="0"/>
                  </a:lnTo>
                  <a:lnTo>
                    <a:pt x="35" y="24"/>
                  </a:lnTo>
                  <a:close/>
                </a:path>
              </a:pathLst>
            </a:custGeom>
            <a:solidFill>
              <a:srgbClr val="6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28" name="Freeform 137"/>
            <p:cNvSpPr>
              <a:spLocks/>
            </p:cNvSpPr>
            <p:nvPr/>
          </p:nvSpPr>
          <p:spPr bwMode="auto">
            <a:xfrm>
              <a:off x="4176713" y="5136401"/>
              <a:ext cx="55562" cy="85725"/>
            </a:xfrm>
            <a:custGeom>
              <a:avLst/>
              <a:gdLst>
                <a:gd name="T0" fmla="*/ 2147483647 w 35"/>
                <a:gd name="T1" fmla="*/ 2147483647 h 54"/>
                <a:gd name="T2" fmla="*/ 2147483647 w 35"/>
                <a:gd name="T3" fmla="*/ 2147483647 h 54"/>
                <a:gd name="T4" fmla="*/ 0 w 35"/>
                <a:gd name="T5" fmla="*/ 2147483647 h 54"/>
                <a:gd name="T6" fmla="*/ 0 w 35"/>
                <a:gd name="T7" fmla="*/ 0 h 54"/>
                <a:gd name="T8" fmla="*/ 2147483647 w 35"/>
                <a:gd name="T9" fmla="*/ 2147483647 h 5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"/>
                <a:gd name="T16" fmla="*/ 0 h 54"/>
                <a:gd name="T17" fmla="*/ 35 w 35"/>
                <a:gd name="T18" fmla="*/ 54 h 5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" h="54">
                  <a:moveTo>
                    <a:pt x="35" y="26"/>
                  </a:moveTo>
                  <a:lnTo>
                    <a:pt x="35" y="54"/>
                  </a:lnTo>
                  <a:lnTo>
                    <a:pt x="0" y="28"/>
                  </a:lnTo>
                  <a:lnTo>
                    <a:pt x="0" y="0"/>
                  </a:lnTo>
                  <a:lnTo>
                    <a:pt x="35" y="26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29" name="Freeform 138"/>
            <p:cNvSpPr>
              <a:spLocks/>
            </p:cNvSpPr>
            <p:nvPr/>
          </p:nvSpPr>
          <p:spPr bwMode="auto">
            <a:xfrm>
              <a:off x="4117975" y="5098301"/>
              <a:ext cx="53975" cy="82550"/>
            </a:xfrm>
            <a:custGeom>
              <a:avLst/>
              <a:gdLst>
                <a:gd name="T0" fmla="*/ 2147483647 w 34"/>
                <a:gd name="T1" fmla="*/ 2147483647 h 52"/>
                <a:gd name="T2" fmla="*/ 2147483647 w 34"/>
                <a:gd name="T3" fmla="*/ 2147483647 h 52"/>
                <a:gd name="T4" fmla="*/ 0 w 34"/>
                <a:gd name="T5" fmla="*/ 2147483647 h 52"/>
                <a:gd name="T6" fmla="*/ 0 w 34"/>
                <a:gd name="T7" fmla="*/ 0 h 52"/>
                <a:gd name="T8" fmla="*/ 2147483647 w 34"/>
                <a:gd name="T9" fmla="*/ 2147483647 h 5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4"/>
                <a:gd name="T16" fmla="*/ 0 h 52"/>
                <a:gd name="T17" fmla="*/ 34 w 34"/>
                <a:gd name="T18" fmla="*/ 52 h 5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4" h="52">
                  <a:moveTo>
                    <a:pt x="34" y="24"/>
                  </a:moveTo>
                  <a:lnTo>
                    <a:pt x="34" y="52"/>
                  </a:lnTo>
                  <a:lnTo>
                    <a:pt x="0" y="28"/>
                  </a:lnTo>
                  <a:lnTo>
                    <a:pt x="0" y="0"/>
                  </a:lnTo>
                  <a:lnTo>
                    <a:pt x="34" y="24"/>
                  </a:lnTo>
                  <a:close/>
                </a:path>
              </a:pathLst>
            </a:custGeom>
            <a:solidFill>
              <a:srgbClr val="6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30" name="Freeform 139"/>
            <p:cNvSpPr>
              <a:spLocks/>
            </p:cNvSpPr>
            <p:nvPr/>
          </p:nvSpPr>
          <p:spPr bwMode="auto">
            <a:xfrm>
              <a:off x="4087813" y="5077664"/>
              <a:ext cx="26987" cy="60325"/>
            </a:xfrm>
            <a:custGeom>
              <a:avLst/>
              <a:gdLst>
                <a:gd name="T0" fmla="*/ 2147483647 w 17"/>
                <a:gd name="T1" fmla="*/ 2147483647 h 38"/>
                <a:gd name="T2" fmla="*/ 2147483647 w 17"/>
                <a:gd name="T3" fmla="*/ 2147483647 h 38"/>
                <a:gd name="T4" fmla="*/ 0 w 17"/>
                <a:gd name="T5" fmla="*/ 2147483647 h 38"/>
                <a:gd name="T6" fmla="*/ 0 w 17"/>
                <a:gd name="T7" fmla="*/ 0 h 38"/>
                <a:gd name="T8" fmla="*/ 2147483647 w 17"/>
                <a:gd name="T9" fmla="*/ 2147483647 h 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38"/>
                <a:gd name="T17" fmla="*/ 17 w 17"/>
                <a:gd name="T18" fmla="*/ 38 h 3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38">
                  <a:moveTo>
                    <a:pt x="17" y="10"/>
                  </a:moveTo>
                  <a:lnTo>
                    <a:pt x="17" y="38"/>
                  </a:lnTo>
                  <a:lnTo>
                    <a:pt x="0" y="27"/>
                  </a:lnTo>
                  <a:lnTo>
                    <a:pt x="0" y="0"/>
                  </a:lnTo>
                  <a:lnTo>
                    <a:pt x="17" y="10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31" name="Freeform 140"/>
            <p:cNvSpPr>
              <a:spLocks/>
            </p:cNvSpPr>
            <p:nvPr/>
          </p:nvSpPr>
          <p:spPr bwMode="auto">
            <a:xfrm>
              <a:off x="4292600" y="5334839"/>
              <a:ext cx="17463" cy="63500"/>
            </a:xfrm>
            <a:custGeom>
              <a:avLst/>
              <a:gdLst>
                <a:gd name="T0" fmla="*/ 2147483647 w 11"/>
                <a:gd name="T1" fmla="*/ 2147483647 h 40"/>
                <a:gd name="T2" fmla="*/ 2147483647 w 11"/>
                <a:gd name="T3" fmla="*/ 2147483647 h 40"/>
                <a:gd name="T4" fmla="*/ 0 w 11"/>
                <a:gd name="T5" fmla="*/ 2147483647 h 40"/>
                <a:gd name="T6" fmla="*/ 0 w 11"/>
                <a:gd name="T7" fmla="*/ 0 h 40"/>
                <a:gd name="T8" fmla="*/ 2147483647 w 11"/>
                <a:gd name="T9" fmla="*/ 2147483647 h 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"/>
                <a:gd name="T16" fmla="*/ 0 h 40"/>
                <a:gd name="T17" fmla="*/ 11 w 11"/>
                <a:gd name="T18" fmla="*/ 40 h 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" h="40">
                  <a:moveTo>
                    <a:pt x="11" y="9"/>
                  </a:moveTo>
                  <a:lnTo>
                    <a:pt x="11" y="40"/>
                  </a:lnTo>
                  <a:lnTo>
                    <a:pt x="0" y="32"/>
                  </a:lnTo>
                  <a:lnTo>
                    <a:pt x="0" y="0"/>
                  </a:lnTo>
                  <a:lnTo>
                    <a:pt x="11" y="9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32" name="Freeform 141"/>
            <p:cNvSpPr>
              <a:spLocks/>
            </p:cNvSpPr>
            <p:nvPr/>
          </p:nvSpPr>
          <p:spPr bwMode="auto">
            <a:xfrm>
              <a:off x="4233863" y="5290389"/>
              <a:ext cx="55562" cy="90487"/>
            </a:xfrm>
            <a:custGeom>
              <a:avLst/>
              <a:gdLst>
                <a:gd name="T0" fmla="*/ 2147483647 w 35"/>
                <a:gd name="T1" fmla="*/ 2147483647 h 57"/>
                <a:gd name="T2" fmla="*/ 2147483647 w 35"/>
                <a:gd name="T3" fmla="*/ 2147483647 h 57"/>
                <a:gd name="T4" fmla="*/ 0 w 35"/>
                <a:gd name="T5" fmla="*/ 2147483647 h 57"/>
                <a:gd name="T6" fmla="*/ 0 w 35"/>
                <a:gd name="T7" fmla="*/ 0 h 57"/>
                <a:gd name="T8" fmla="*/ 2147483647 w 35"/>
                <a:gd name="T9" fmla="*/ 2147483647 h 5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"/>
                <a:gd name="T16" fmla="*/ 0 h 57"/>
                <a:gd name="T17" fmla="*/ 35 w 35"/>
                <a:gd name="T18" fmla="*/ 57 h 5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" h="57">
                  <a:moveTo>
                    <a:pt x="35" y="27"/>
                  </a:moveTo>
                  <a:lnTo>
                    <a:pt x="35" y="57"/>
                  </a:lnTo>
                  <a:lnTo>
                    <a:pt x="0" y="29"/>
                  </a:lnTo>
                  <a:lnTo>
                    <a:pt x="0" y="0"/>
                  </a:lnTo>
                  <a:lnTo>
                    <a:pt x="35" y="27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33" name="Freeform 142"/>
            <p:cNvSpPr>
              <a:spLocks/>
            </p:cNvSpPr>
            <p:nvPr/>
          </p:nvSpPr>
          <p:spPr bwMode="auto">
            <a:xfrm>
              <a:off x="4176713" y="5245939"/>
              <a:ext cx="55562" cy="88900"/>
            </a:xfrm>
            <a:custGeom>
              <a:avLst/>
              <a:gdLst>
                <a:gd name="T0" fmla="*/ 2147483647 w 35"/>
                <a:gd name="T1" fmla="*/ 2147483647 h 56"/>
                <a:gd name="T2" fmla="*/ 2147483647 w 35"/>
                <a:gd name="T3" fmla="*/ 2147483647 h 56"/>
                <a:gd name="T4" fmla="*/ 0 w 35"/>
                <a:gd name="T5" fmla="*/ 2147483647 h 56"/>
                <a:gd name="T6" fmla="*/ 0 w 35"/>
                <a:gd name="T7" fmla="*/ 0 h 56"/>
                <a:gd name="T8" fmla="*/ 2147483647 w 35"/>
                <a:gd name="T9" fmla="*/ 2147483647 h 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"/>
                <a:gd name="T16" fmla="*/ 0 h 56"/>
                <a:gd name="T17" fmla="*/ 35 w 35"/>
                <a:gd name="T18" fmla="*/ 56 h 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" h="56">
                  <a:moveTo>
                    <a:pt x="35" y="28"/>
                  </a:moveTo>
                  <a:lnTo>
                    <a:pt x="35" y="56"/>
                  </a:lnTo>
                  <a:lnTo>
                    <a:pt x="0" y="28"/>
                  </a:lnTo>
                  <a:lnTo>
                    <a:pt x="0" y="0"/>
                  </a:lnTo>
                  <a:lnTo>
                    <a:pt x="35" y="28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34" name="Freeform 143"/>
            <p:cNvSpPr>
              <a:spLocks/>
            </p:cNvSpPr>
            <p:nvPr/>
          </p:nvSpPr>
          <p:spPr bwMode="auto">
            <a:xfrm>
              <a:off x="4117975" y="5199901"/>
              <a:ext cx="53975" cy="88900"/>
            </a:xfrm>
            <a:custGeom>
              <a:avLst/>
              <a:gdLst>
                <a:gd name="T0" fmla="*/ 2147483647 w 34"/>
                <a:gd name="T1" fmla="*/ 2147483647 h 56"/>
                <a:gd name="T2" fmla="*/ 2147483647 w 34"/>
                <a:gd name="T3" fmla="*/ 2147483647 h 56"/>
                <a:gd name="T4" fmla="*/ 0 w 34"/>
                <a:gd name="T5" fmla="*/ 2147483647 h 56"/>
                <a:gd name="T6" fmla="*/ 0 w 34"/>
                <a:gd name="T7" fmla="*/ 0 h 56"/>
                <a:gd name="T8" fmla="*/ 2147483647 w 34"/>
                <a:gd name="T9" fmla="*/ 2147483647 h 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4"/>
                <a:gd name="T16" fmla="*/ 0 h 56"/>
                <a:gd name="T17" fmla="*/ 34 w 34"/>
                <a:gd name="T18" fmla="*/ 56 h 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4" h="56">
                  <a:moveTo>
                    <a:pt x="34" y="28"/>
                  </a:moveTo>
                  <a:lnTo>
                    <a:pt x="34" y="56"/>
                  </a:lnTo>
                  <a:lnTo>
                    <a:pt x="0" y="28"/>
                  </a:lnTo>
                  <a:lnTo>
                    <a:pt x="0" y="0"/>
                  </a:lnTo>
                  <a:lnTo>
                    <a:pt x="34" y="28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35" name="Freeform 144"/>
            <p:cNvSpPr>
              <a:spLocks/>
            </p:cNvSpPr>
            <p:nvPr/>
          </p:nvSpPr>
          <p:spPr bwMode="auto">
            <a:xfrm>
              <a:off x="4087813" y="5177676"/>
              <a:ext cx="26987" cy="65088"/>
            </a:xfrm>
            <a:custGeom>
              <a:avLst/>
              <a:gdLst>
                <a:gd name="T0" fmla="*/ 2147483647 w 17"/>
                <a:gd name="T1" fmla="*/ 2147483647 h 41"/>
                <a:gd name="T2" fmla="*/ 2147483647 w 17"/>
                <a:gd name="T3" fmla="*/ 2147483647 h 41"/>
                <a:gd name="T4" fmla="*/ 0 w 17"/>
                <a:gd name="T5" fmla="*/ 2147483647 h 41"/>
                <a:gd name="T6" fmla="*/ 0 w 17"/>
                <a:gd name="T7" fmla="*/ 0 h 41"/>
                <a:gd name="T8" fmla="*/ 2147483647 w 17"/>
                <a:gd name="T9" fmla="*/ 2147483647 h 4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41"/>
                <a:gd name="T17" fmla="*/ 17 w 17"/>
                <a:gd name="T18" fmla="*/ 41 h 4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41">
                  <a:moveTo>
                    <a:pt x="17" y="13"/>
                  </a:moveTo>
                  <a:lnTo>
                    <a:pt x="17" y="41"/>
                  </a:lnTo>
                  <a:lnTo>
                    <a:pt x="0" y="25"/>
                  </a:lnTo>
                  <a:lnTo>
                    <a:pt x="0" y="0"/>
                  </a:lnTo>
                  <a:lnTo>
                    <a:pt x="17" y="13"/>
                  </a:lnTo>
                  <a:close/>
                </a:path>
              </a:pathLst>
            </a:custGeom>
            <a:solidFill>
              <a:srgbClr val="4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36" name="Freeform 145"/>
            <p:cNvSpPr>
              <a:spLocks/>
            </p:cNvSpPr>
            <p:nvPr/>
          </p:nvSpPr>
          <p:spPr bwMode="auto">
            <a:xfrm>
              <a:off x="4292600" y="5453901"/>
              <a:ext cx="19050" cy="65088"/>
            </a:xfrm>
            <a:custGeom>
              <a:avLst/>
              <a:gdLst>
                <a:gd name="T0" fmla="*/ 2147483647 w 12"/>
                <a:gd name="T1" fmla="*/ 2147483647 h 41"/>
                <a:gd name="T2" fmla="*/ 2147483647 w 12"/>
                <a:gd name="T3" fmla="*/ 2147483647 h 41"/>
                <a:gd name="T4" fmla="*/ 0 w 12"/>
                <a:gd name="T5" fmla="*/ 2147483647 h 41"/>
                <a:gd name="T6" fmla="*/ 0 w 12"/>
                <a:gd name="T7" fmla="*/ 0 h 41"/>
                <a:gd name="T8" fmla="*/ 2147483647 w 12"/>
                <a:gd name="T9" fmla="*/ 2147483647 h 4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41"/>
                <a:gd name="T17" fmla="*/ 12 w 12"/>
                <a:gd name="T18" fmla="*/ 41 h 4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41">
                  <a:moveTo>
                    <a:pt x="12" y="10"/>
                  </a:moveTo>
                  <a:lnTo>
                    <a:pt x="12" y="41"/>
                  </a:lnTo>
                  <a:lnTo>
                    <a:pt x="0" y="30"/>
                  </a:lnTo>
                  <a:lnTo>
                    <a:pt x="0" y="0"/>
                  </a:lnTo>
                  <a:lnTo>
                    <a:pt x="12" y="10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37" name="Freeform 146"/>
            <p:cNvSpPr>
              <a:spLocks/>
            </p:cNvSpPr>
            <p:nvPr/>
          </p:nvSpPr>
          <p:spPr bwMode="auto">
            <a:xfrm>
              <a:off x="4233863" y="5403101"/>
              <a:ext cx="55562" cy="93663"/>
            </a:xfrm>
            <a:custGeom>
              <a:avLst/>
              <a:gdLst>
                <a:gd name="T0" fmla="*/ 2147483647 w 35"/>
                <a:gd name="T1" fmla="*/ 2147483647 h 59"/>
                <a:gd name="T2" fmla="*/ 2147483647 w 35"/>
                <a:gd name="T3" fmla="*/ 2147483647 h 59"/>
                <a:gd name="T4" fmla="*/ 0 w 35"/>
                <a:gd name="T5" fmla="*/ 2147483647 h 59"/>
                <a:gd name="T6" fmla="*/ 0 w 35"/>
                <a:gd name="T7" fmla="*/ 0 h 59"/>
                <a:gd name="T8" fmla="*/ 2147483647 w 35"/>
                <a:gd name="T9" fmla="*/ 2147483647 h 5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"/>
                <a:gd name="T16" fmla="*/ 0 h 59"/>
                <a:gd name="T17" fmla="*/ 35 w 35"/>
                <a:gd name="T18" fmla="*/ 59 h 5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" h="59">
                  <a:moveTo>
                    <a:pt x="35" y="30"/>
                  </a:moveTo>
                  <a:lnTo>
                    <a:pt x="35" y="59"/>
                  </a:lnTo>
                  <a:lnTo>
                    <a:pt x="0" y="30"/>
                  </a:lnTo>
                  <a:lnTo>
                    <a:pt x="0" y="0"/>
                  </a:lnTo>
                  <a:lnTo>
                    <a:pt x="35" y="30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38" name="Freeform 147"/>
            <p:cNvSpPr>
              <a:spLocks/>
            </p:cNvSpPr>
            <p:nvPr/>
          </p:nvSpPr>
          <p:spPr bwMode="auto">
            <a:xfrm>
              <a:off x="4176713" y="5353889"/>
              <a:ext cx="55562" cy="93662"/>
            </a:xfrm>
            <a:custGeom>
              <a:avLst/>
              <a:gdLst>
                <a:gd name="T0" fmla="*/ 2147483647 w 35"/>
                <a:gd name="T1" fmla="*/ 2147483647 h 59"/>
                <a:gd name="T2" fmla="*/ 2147483647 w 35"/>
                <a:gd name="T3" fmla="*/ 2147483647 h 59"/>
                <a:gd name="T4" fmla="*/ 0 w 35"/>
                <a:gd name="T5" fmla="*/ 2147483647 h 59"/>
                <a:gd name="T6" fmla="*/ 0 w 35"/>
                <a:gd name="T7" fmla="*/ 0 h 59"/>
                <a:gd name="T8" fmla="*/ 2147483647 w 35"/>
                <a:gd name="T9" fmla="*/ 2147483647 h 5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"/>
                <a:gd name="T16" fmla="*/ 0 h 59"/>
                <a:gd name="T17" fmla="*/ 35 w 35"/>
                <a:gd name="T18" fmla="*/ 59 h 5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" h="59">
                  <a:moveTo>
                    <a:pt x="35" y="30"/>
                  </a:moveTo>
                  <a:lnTo>
                    <a:pt x="35" y="59"/>
                  </a:lnTo>
                  <a:lnTo>
                    <a:pt x="0" y="28"/>
                  </a:lnTo>
                  <a:lnTo>
                    <a:pt x="0" y="0"/>
                  </a:lnTo>
                  <a:lnTo>
                    <a:pt x="35" y="30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39" name="Freeform 148"/>
            <p:cNvSpPr>
              <a:spLocks/>
            </p:cNvSpPr>
            <p:nvPr/>
          </p:nvSpPr>
          <p:spPr bwMode="auto">
            <a:xfrm>
              <a:off x="4117975" y="5303089"/>
              <a:ext cx="53975" cy="93662"/>
            </a:xfrm>
            <a:custGeom>
              <a:avLst/>
              <a:gdLst>
                <a:gd name="T0" fmla="*/ 2147483647 w 34"/>
                <a:gd name="T1" fmla="*/ 2147483647 h 59"/>
                <a:gd name="T2" fmla="*/ 2147483647 w 34"/>
                <a:gd name="T3" fmla="*/ 2147483647 h 59"/>
                <a:gd name="T4" fmla="*/ 0 w 34"/>
                <a:gd name="T5" fmla="*/ 2147483647 h 59"/>
                <a:gd name="T6" fmla="*/ 0 w 34"/>
                <a:gd name="T7" fmla="*/ 0 h 59"/>
                <a:gd name="T8" fmla="*/ 2147483647 w 34"/>
                <a:gd name="T9" fmla="*/ 2147483647 h 5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4"/>
                <a:gd name="T16" fmla="*/ 0 h 59"/>
                <a:gd name="T17" fmla="*/ 34 w 34"/>
                <a:gd name="T18" fmla="*/ 59 h 5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4" h="59">
                  <a:moveTo>
                    <a:pt x="34" y="31"/>
                  </a:moveTo>
                  <a:lnTo>
                    <a:pt x="34" y="59"/>
                  </a:lnTo>
                  <a:lnTo>
                    <a:pt x="0" y="28"/>
                  </a:lnTo>
                  <a:lnTo>
                    <a:pt x="0" y="0"/>
                  </a:lnTo>
                  <a:lnTo>
                    <a:pt x="34" y="31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40" name="Freeform 149"/>
            <p:cNvSpPr>
              <a:spLocks/>
            </p:cNvSpPr>
            <p:nvPr/>
          </p:nvSpPr>
          <p:spPr bwMode="auto">
            <a:xfrm>
              <a:off x="4087813" y="5279276"/>
              <a:ext cx="26987" cy="66675"/>
            </a:xfrm>
            <a:custGeom>
              <a:avLst/>
              <a:gdLst>
                <a:gd name="T0" fmla="*/ 2147483647 w 17"/>
                <a:gd name="T1" fmla="*/ 2147483647 h 42"/>
                <a:gd name="T2" fmla="*/ 2147483647 w 17"/>
                <a:gd name="T3" fmla="*/ 2147483647 h 42"/>
                <a:gd name="T4" fmla="*/ 0 w 17"/>
                <a:gd name="T5" fmla="*/ 2147483647 h 42"/>
                <a:gd name="T6" fmla="*/ 0 w 17"/>
                <a:gd name="T7" fmla="*/ 0 h 42"/>
                <a:gd name="T8" fmla="*/ 2147483647 w 17"/>
                <a:gd name="T9" fmla="*/ 2147483647 h 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42"/>
                <a:gd name="T17" fmla="*/ 17 w 17"/>
                <a:gd name="T18" fmla="*/ 42 h 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42">
                  <a:moveTo>
                    <a:pt x="17" y="14"/>
                  </a:moveTo>
                  <a:lnTo>
                    <a:pt x="17" y="42"/>
                  </a:lnTo>
                  <a:lnTo>
                    <a:pt x="0" y="27"/>
                  </a:lnTo>
                  <a:lnTo>
                    <a:pt x="0" y="0"/>
                  </a:lnTo>
                  <a:lnTo>
                    <a:pt x="17" y="14"/>
                  </a:lnTo>
                  <a:close/>
                </a:path>
              </a:pathLst>
            </a:custGeom>
            <a:solidFill>
              <a:srgbClr val="6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41" name="Freeform 150"/>
            <p:cNvSpPr>
              <a:spLocks/>
            </p:cNvSpPr>
            <p:nvPr/>
          </p:nvSpPr>
          <p:spPr bwMode="auto">
            <a:xfrm>
              <a:off x="4292600" y="5574551"/>
              <a:ext cx="17463" cy="60325"/>
            </a:xfrm>
            <a:custGeom>
              <a:avLst/>
              <a:gdLst>
                <a:gd name="T0" fmla="*/ 2147483647 w 11"/>
                <a:gd name="T1" fmla="*/ 2147483647 h 38"/>
                <a:gd name="T2" fmla="*/ 2147483647 w 11"/>
                <a:gd name="T3" fmla="*/ 2147483647 h 38"/>
                <a:gd name="T4" fmla="*/ 0 w 11"/>
                <a:gd name="T5" fmla="*/ 2147483647 h 38"/>
                <a:gd name="T6" fmla="*/ 0 w 11"/>
                <a:gd name="T7" fmla="*/ 0 h 38"/>
                <a:gd name="T8" fmla="*/ 2147483647 w 11"/>
                <a:gd name="T9" fmla="*/ 2147483647 h 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"/>
                <a:gd name="T16" fmla="*/ 0 h 38"/>
                <a:gd name="T17" fmla="*/ 11 w 11"/>
                <a:gd name="T18" fmla="*/ 38 h 3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" h="38">
                  <a:moveTo>
                    <a:pt x="11" y="8"/>
                  </a:moveTo>
                  <a:lnTo>
                    <a:pt x="11" y="38"/>
                  </a:lnTo>
                  <a:lnTo>
                    <a:pt x="0" y="27"/>
                  </a:lnTo>
                  <a:lnTo>
                    <a:pt x="0" y="0"/>
                  </a:lnTo>
                  <a:lnTo>
                    <a:pt x="11" y="8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42" name="Freeform 151"/>
            <p:cNvSpPr>
              <a:spLocks/>
            </p:cNvSpPr>
            <p:nvPr/>
          </p:nvSpPr>
          <p:spPr bwMode="auto">
            <a:xfrm>
              <a:off x="4233863" y="5517401"/>
              <a:ext cx="55562" cy="100013"/>
            </a:xfrm>
            <a:custGeom>
              <a:avLst/>
              <a:gdLst>
                <a:gd name="T0" fmla="*/ 2147483647 w 35"/>
                <a:gd name="T1" fmla="*/ 2147483647 h 63"/>
                <a:gd name="T2" fmla="*/ 2147483647 w 35"/>
                <a:gd name="T3" fmla="*/ 2147483647 h 63"/>
                <a:gd name="T4" fmla="*/ 0 w 35"/>
                <a:gd name="T5" fmla="*/ 2147483647 h 63"/>
                <a:gd name="T6" fmla="*/ 0 w 35"/>
                <a:gd name="T7" fmla="*/ 0 h 63"/>
                <a:gd name="T8" fmla="*/ 2147483647 w 35"/>
                <a:gd name="T9" fmla="*/ 2147483647 h 6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"/>
                <a:gd name="T16" fmla="*/ 0 h 63"/>
                <a:gd name="T17" fmla="*/ 35 w 35"/>
                <a:gd name="T18" fmla="*/ 63 h 6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" h="63">
                  <a:moveTo>
                    <a:pt x="35" y="32"/>
                  </a:moveTo>
                  <a:lnTo>
                    <a:pt x="35" y="63"/>
                  </a:lnTo>
                  <a:lnTo>
                    <a:pt x="0" y="29"/>
                  </a:lnTo>
                  <a:lnTo>
                    <a:pt x="0" y="0"/>
                  </a:lnTo>
                  <a:lnTo>
                    <a:pt x="35" y="32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43" name="Freeform 152"/>
            <p:cNvSpPr>
              <a:spLocks/>
            </p:cNvSpPr>
            <p:nvPr/>
          </p:nvSpPr>
          <p:spPr bwMode="auto">
            <a:xfrm>
              <a:off x="4176713" y="5463426"/>
              <a:ext cx="55562" cy="95250"/>
            </a:xfrm>
            <a:custGeom>
              <a:avLst/>
              <a:gdLst>
                <a:gd name="T0" fmla="*/ 2147483647 w 35"/>
                <a:gd name="T1" fmla="*/ 2147483647 h 60"/>
                <a:gd name="T2" fmla="*/ 2147483647 w 35"/>
                <a:gd name="T3" fmla="*/ 2147483647 h 60"/>
                <a:gd name="T4" fmla="*/ 0 w 35"/>
                <a:gd name="T5" fmla="*/ 2147483647 h 60"/>
                <a:gd name="T6" fmla="*/ 0 w 35"/>
                <a:gd name="T7" fmla="*/ 0 h 60"/>
                <a:gd name="T8" fmla="*/ 2147483647 w 35"/>
                <a:gd name="T9" fmla="*/ 2147483647 h 6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"/>
                <a:gd name="T16" fmla="*/ 0 h 60"/>
                <a:gd name="T17" fmla="*/ 35 w 35"/>
                <a:gd name="T18" fmla="*/ 60 h 6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" h="60">
                  <a:moveTo>
                    <a:pt x="35" y="32"/>
                  </a:moveTo>
                  <a:lnTo>
                    <a:pt x="35" y="60"/>
                  </a:lnTo>
                  <a:lnTo>
                    <a:pt x="0" y="28"/>
                  </a:lnTo>
                  <a:lnTo>
                    <a:pt x="0" y="0"/>
                  </a:lnTo>
                  <a:lnTo>
                    <a:pt x="35" y="32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44" name="Freeform 153"/>
            <p:cNvSpPr>
              <a:spLocks/>
            </p:cNvSpPr>
            <p:nvPr/>
          </p:nvSpPr>
          <p:spPr bwMode="auto">
            <a:xfrm>
              <a:off x="4116388" y="5406276"/>
              <a:ext cx="55562" cy="96838"/>
            </a:xfrm>
            <a:custGeom>
              <a:avLst/>
              <a:gdLst>
                <a:gd name="T0" fmla="*/ 2147483647 w 35"/>
                <a:gd name="T1" fmla="*/ 2147483647 h 61"/>
                <a:gd name="T2" fmla="*/ 2147483647 w 35"/>
                <a:gd name="T3" fmla="*/ 2147483647 h 61"/>
                <a:gd name="T4" fmla="*/ 0 w 35"/>
                <a:gd name="T5" fmla="*/ 2147483647 h 61"/>
                <a:gd name="T6" fmla="*/ 0 w 35"/>
                <a:gd name="T7" fmla="*/ 0 h 61"/>
                <a:gd name="T8" fmla="*/ 2147483647 w 35"/>
                <a:gd name="T9" fmla="*/ 2147483647 h 6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"/>
                <a:gd name="T16" fmla="*/ 0 h 61"/>
                <a:gd name="T17" fmla="*/ 35 w 35"/>
                <a:gd name="T18" fmla="*/ 61 h 6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" h="61">
                  <a:moveTo>
                    <a:pt x="35" y="35"/>
                  </a:moveTo>
                  <a:lnTo>
                    <a:pt x="35" y="61"/>
                  </a:lnTo>
                  <a:lnTo>
                    <a:pt x="0" y="29"/>
                  </a:lnTo>
                  <a:lnTo>
                    <a:pt x="0" y="0"/>
                  </a:lnTo>
                  <a:lnTo>
                    <a:pt x="35" y="35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45" name="Freeform 154"/>
            <p:cNvSpPr>
              <a:spLocks/>
            </p:cNvSpPr>
            <p:nvPr/>
          </p:nvSpPr>
          <p:spPr bwMode="auto">
            <a:xfrm>
              <a:off x="4087813" y="5380876"/>
              <a:ext cx="26987" cy="66675"/>
            </a:xfrm>
            <a:custGeom>
              <a:avLst/>
              <a:gdLst>
                <a:gd name="T0" fmla="*/ 2147483647 w 17"/>
                <a:gd name="T1" fmla="*/ 2147483647 h 42"/>
                <a:gd name="T2" fmla="*/ 2147483647 w 17"/>
                <a:gd name="T3" fmla="*/ 2147483647 h 42"/>
                <a:gd name="T4" fmla="*/ 0 w 17"/>
                <a:gd name="T5" fmla="*/ 2147483647 h 42"/>
                <a:gd name="T6" fmla="*/ 0 w 17"/>
                <a:gd name="T7" fmla="*/ 0 h 42"/>
                <a:gd name="T8" fmla="*/ 2147483647 w 17"/>
                <a:gd name="T9" fmla="*/ 2147483647 h 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42"/>
                <a:gd name="T17" fmla="*/ 17 w 17"/>
                <a:gd name="T18" fmla="*/ 42 h 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42">
                  <a:moveTo>
                    <a:pt x="17" y="14"/>
                  </a:moveTo>
                  <a:lnTo>
                    <a:pt x="17" y="42"/>
                  </a:lnTo>
                  <a:lnTo>
                    <a:pt x="0" y="26"/>
                  </a:lnTo>
                  <a:lnTo>
                    <a:pt x="0" y="0"/>
                  </a:lnTo>
                  <a:lnTo>
                    <a:pt x="17" y="14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46" name="Freeform 155"/>
            <p:cNvSpPr>
              <a:spLocks/>
            </p:cNvSpPr>
            <p:nvPr/>
          </p:nvSpPr>
          <p:spPr bwMode="auto">
            <a:xfrm>
              <a:off x="4292600" y="5687264"/>
              <a:ext cx="17463" cy="69850"/>
            </a:xfrm>
            <a:custGeom>
              <a:avLst/>
              <a:gdLst>
                <a:gd name="T0" fmla="*/ 2147483647 w 11"/>
                <a:gd name="T1" fmla="*/ 2147483647 h 44"/>
                <a:gd name="T2" fmla="*/ 2147483647 w 11"/>
                <a:gd name="T3" fmla="*/ 2147483647 h 44"/>
                <a:gd name="T4" fmla="*/ 0 w 11"/>
                <a:gd name="T5" fmla="*/ 2147483647 h 44"/>
                <a:gd name="T6" fmla="*/ 0 w 11"/>
                <a:gd name="T7" fmla="*/ 0 h 44"/>
                <a:gd name="T8" fmla="*/ 2147483647 w 11"/>
                <a:gd name="T9" fmla="*/ 2147483647 h 4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"/>
                <a:gd name="T16" fmla="*/ 0 h 44"/>
                <a:gd name="T17" fmla="*/ 11 w 11"/>
                <a:gd name="T18" fmla="*/ 44 h 4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" h="44">
                  <a:moveTo>
                    <a:pt x="11" y="13"/>
                  </a:moveTo>
                  <a:lnTo>
                    <a:pt x="11" y="44"/>
                  </a:lnTo>
                  <a:lnTo>
                    <a:pt x="0" y="32"/>
                  </a:lnTo>
                  <a:lnTo>
                    <a:pt x="0" y="0"/>
                  </a:lnTo>
                  <a:lnTo>
                    <a:pt x="11" y="13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47" name="Freeform 156"/>
            <p:cNvSpPr>
              <a:spLocks/>
            </p:cNvSpPr>
            <p:nvPr/>
          </p:nvSpPr>
          <p:spPr bwMode="auto">
            <a:xfrm>
              <a:off x="4233863" y="5630114"/>
              <a:ext cx="55562" cy="103187"/>
            </a:xfrm>
            <a:custGeom>
              <a:avLst/>
              <a:gdLst>
                <a:gd name="T0" fmla="*/ 2147483647 w 35"/>
                <a:gd name="T1" fmla="*/ 2147483647 h 65"/>
                <a:gd name="T2" fmla="*/ 2147483647 w 35"/>
                <a:gd name="T3" fmla="*/ 2147483647 h 65"/>
                <a:gd name="T4" fmla="*/ 0 w 35"/>
                <a:gd name="T5" fmla="*/ 2147483647 h 65"/>
                <a:gd name="T6" fmla="*/ 0 w 35"/>
                <a:gd name="T7" fmla="*/ 0 h 65"/>
                <a:gd name="T8" fmla="*/ 2147483647 w 35"/>
                <a:gd name="T9" fmla="*/ 2147483647 h 6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"/>
                <a:gd name="T16" fmla="*/ 0 h 65"/>
                <a:gd name="T17" fmla="*/ 35 w 35"/>
                <a:gd name="T18" fmla="*/ 65 h 6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" h="65">
                  <a:moveTo>
                    <a:pt x="35" y="35"/>
                  </a:moveTo>
                  <a:lnTo>
                    <a:pt x="35" y="65"/>
                  </a:lnTo>
                  <a:lnTo>
                    <a:pt x="0" y="29"/>
                  </a:lnTo>
                  <a:lnTo>
                    <a:pt x="0" y="0"/>
                  </a:lnTo>
                  <a:lnTo>
                    <a:pt x="35" y="35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48" name="Freeform 157"/>
            <p:cNvSpPr>
              <a:spLocks/>
            </p:cNvSpPr>
            <p:nvPr/>
          </p:nvSpPr>
          <p:spPr bwMode="auto">
            <a:xfrm>
              <a:off x="4176713" y="5569789"/>
              <a:ext cx="55562" cy="103187"/>
            </a:xfrm>
            <a:custGeom>
              <a:avLst/>
              <a:gdLst>
                <a:gd name="T0" fmla="*/ 2147483647 w 35"/>
                <a:gd name="T1" fmla="*/ 2147483647 h 65"/>
                <a:gd name="T2" fmla="*/ 2147483647 w 35"/>
                <a:gd name="T3" fmla="*/ 2147483647 h 65"/>
                <a:gd name="T4" fmla="*/ 0 w 35"/>
                <a:gd name="T5" fmla="*/ 2147483647 h 65"/>
                <a:gd name="T6" fmla="*/ 0 w 35"/>
                <a:gd name="T7" fmla="*/ 0 h 65"/>
                <a:gd name="T8" fmla="*/ 2147483647 w 35"/>
                <a:gd name="T9" fmla="*/ 2147483647 h 6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"/>
                <a:gd name="T16" fmla="*/ 0 h 65"/>
                <a:gd name="T17" fmla="*/ 35 w 35"/>
                <a:gd name="T18" fmla="*/ 65 h 6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" h="65">
                  <a:moveTo>
                    <a:pt x="35" y="37"/>
                  </a:moveTo>
                  <a:lnTo>
                    <a:pt x="35" y="65"/>
                  </a:lnTo>
                  <a:lnTo>
                    <a:pt x="0" y="30"/>
                  </a:lnTo>
                  <a:lnTo>
                    <a:pt x="0" y="0"/>
                  </a:lnTo>
                  <a:lnTo>
                    <a:pt x="35" y="37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49" name="Freeform 158"/>
            <p:cNvSpPr>
              <a:spLocks/>
            </p:cNvSpPr>
            <p:nvPr/>
          </p:nvSpPr>
          <p:spPr bwMode="auto">
            <a:xfrm>
              <a:off x="4117975" y="5512639"/>
              <a:ext cx="53975" cy="100012"/>
            </a:xfrm>
            <a:custGeom>
              <a:avLst/>
              <a:gdLst>
                <a:gd name="T0" fmla="*/ 2147483647 w 34"/>
                <a:gd name="T1" fmla="*/ 2147483647 h 63"/>
                <a:gd name="T2" fmla="*/ 2147483647 w 34"/>
                <a:gd name="T3" fmla="*/ 2147483647 h 63"/>
                <a:gd name="T4" fmla="*/ 0 w 34"/>
                <a:gd name="T5" fmla="*/ 2147483647 h 63"/>
                <a:gd name="T6" fmla="*/ 0 w 34"/>
                <a:gd name="T7" fmla="*/ 0 h 63"/>
                <a:gd name="T8" fmla="*/ 2147483647 w 34"/>
                <a:gd name="T9" fmla="*/ 2147483647 h 6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4"/>
                <a:gd name="T16" fmla="*/ 0 h 63"/>
                <a:gd name="T17" fmla="*/ 34 w 34"/>
                <a:gd name="T18" fmla="*/ 63 h 6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4" h="63">
                  <a:moveTo>
                    <a:pt x="34" y="35"/>
                  </a:moveTo>
                  <a:lnTo>
                    <a:pt x="34" y="63"/>
                  </a:lnTo>
                  <a:lnTo>
                    <a:pt x="0" y="28"/>
                  </a:lnTo>
                  <a:lnTo>
                    <a:pt x="0" y="0"/>
                  </a:lnTo>
                  <a:lnTo>
                    <a:pt x="34" y="35"/>
                  </a:lnTo>
                  <a:close/>
                </a:path>
              </a:pathLst>
            </a:custGeom>
            <a:solidFill>
              <a:srgbClr val="2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50" name="Freeform 159"/>
            <p:cNvSpPr>
              <a:spLocks/>
            </p:cNvSpPr>
            <p:nvPr/>
          </p:nvSpPr>
          <p:spPr bwMode="auto">
            <a:xfrm>
              <a:off x="4087813" y="5485651"/>
              <a:ext cx="26987" cy="69850"/>
            </a:xfrm>
            <a:custGeom>
              <a:avLst/>
              <a:gdLst>
                <a:gd name="T0" fmla="*/ 2147483647 w 17"/>
                <a:gd name="T1" fmla="*/ 2147483647 h 44"/>
                <a:gd name="T2" fmla="*/ 2147483647 w 17"/>
                <a:gd name="T3" fmla="*/ 2147483647 h 44"/>
                <a:gd name="T4" fmla="*/ 0 w 17"/>
                <a:gd name="T5" fmla="*/ 2147483647 h 44"/>
                <a:gd name="T6" fmla="*/ 0 w 17"/>
                <a:gd name="T7" fmla="*/ 0 h 44"/>
                <a:gd name="T8" fmla="*/ 2147483647 w 17"/>
                <a:gd name="T9" fmla="*/ 2147483647 h 4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44"/>
                <a:gd name="T17" fmla="*/ 17 w 17"/>
                <a:gd name="T18" fmla="*/ 44 h 4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44">
                  <a:moveTo>
                    <a:pt x="17" y="16"/>
                  </a:moveTo>
                  <a:lnTo>
                    <a:pt x="17" y="44"/>
                  </a:lnTo>
                  <a:lnTo>
                    <a:pt x="0" y="24"/>
                  </a:lnTo>
                  <a:lnTo>
                    <a:pt x="0" y="0"/>
                  </a:lnTo>
                  <a:lnTo>
                    <a:pt x="17" y="16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51" name="Freeform 160"/>
            <p:cNvSpPr>
              <a:spLocks/>
            </p:cNvSpPr>
            <p:nvPr/>
          </p:nvSpPr>
          <p:spPr bwMode="auto">
            <a:xfrm>
              <a:off x="4087813" y="5534864"/>
              <a:ext cx="46037" cy="87312"/>
            </a:xfrm>
            <a:custGeom>
              <a:avLst/>
              <a:gdLst>
                <a:gd name="T0" fmla="*/ 2147483647 w 29"/>
                <a:gd name="T1" fmla="*/ 2147483647 h 55"/>
                <a:gd name="T2" fmla="*/ 2147483647 w 29"/>
                <a:gd name="T3" fmla="*/ 2147483647 h 55"/>
                <a:gd name="T4" fmla="*/ 0 w 29"/>
                <a:gd name="T5" fmla="*/ 2147483647 h 55"/>
                <a:gd name="T6" fmla="*/ 0 w 29"/>
                <a:gd name="T7" fmla="*/ 0 h 55"/>
                <a:gd name="T8" fmla="*/ 2147483647 w 29"/>
                <a:gd name="T9" fmla="*/ 2147483647 h 5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"/>
                <a:gd name="T16" fmla="*/ 0 h 55"/>
                <a:gd name="T17" fmla="*/ 29 w 29"/>
                <a:gd name="T18" fmla="*/ 55 h 5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" h="55">
                  <a:moveTo>
                    <a:pt x="29" y="30"/>
                  </a:moveTo>
                  <a:lnTo>
                    <a:pt x="29" y="55"/>
                  </a:lnTo>
                  <a:lnTo>
                    <a:pt x="0" y="27"/>
                  </a:lnTo>
                  <a:lnTo>
                    <a:pt x="0" y="0"/>
                  </a:lnTo>
                  <a:lnTo>
                    <a:pt x="29" y="30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52" name="Freeform 161"/>
            <p:cNvSpPr>
              <a:spLocks/>
            </p:cNvSpPr>
            <p:nvPr/>
          </p:nvSpPr>
          <p:spPr bwMode="auto">
            <a:xfrm>
              <a:off x="4248150" y="5698376"/>
              <a:ext cx="61913" cy="112713"/>
            </a:xfrm>
            <a:custGeom>
              <a:avLst/>
              <a:gdLst>
                <a:gd name="T0" fmla="*/ 2147483647 w 39"/>
                <a:gd name="T1" fmla="*/ 2147483647 h 71"/>
                <a:gd name="T2" fmla="*/ 2147483647 w 39"/>
                <a:gd name="T3" fmla="*/ 2147483647 h 71"/>
                <a:gd name="T4" fmla="*/ 0 w 39"/>
                <a:gd name="T5" fmla="*/ 2147483647 h 71"/>
                <a:gd name="T6" fmla="*/ 0 w 39"/>
                <a:gd name="T7" fmla="*/ 0 h 71"/>
                <a:gd name="T8" fmla="*/ 2147483647 w 39"/>
                <a:gd name="T9" fmla="*/ 2147483647 h 7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9"/>
                <a:gd name="T16" fmla="*/ 0 h 71"/>
                <a:gd name="T17" fmla="*/ 39 w 39"/>
                <a:gd name="T18" fmla="*/ 71 h 7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9" h="71">
                  <a:moveTo>
                    <a:pt x="39" y="43"/>
                  </a:moveTo>
                  <a:lnTo>
                    <a:pt x="39" y="71"/>
                  </a:lnTo>
                  <a:lnTo>
                    <a:pt x="0" y="30"/>
                  </a:lnTo>
                  <a:lnTo>
                    <a:pt x="0" y="0"/>
                  </a:lnTo>
                  <a:lnTo>
                    <a:pt x="39" y="43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53" name="Freeform 162"/>
            <p:cNvSpPr>
              <a:spLocks/>
            </p:cNvSpPr>
            <p:nvPr/>
          </p:nvSpPr>
          <p:spPr bwMode="auto">
            <a:xfrm>
              <a:off x="4194175" y="5642814"/>
              <a:ext cx="50800" cy="101600"/>
            </a:xfrm>
            <a:custGeom>
              <a:avLst/>
              <a:gdLst>
                <a:gd name="T0" fmla="*/ 2147483647 w 32"/>
                <a:gd name="T1" fmla="*/ 2147483647 h 64"/>
                <a:gd name="T2" fmla="*/ 2147483647 w 32"/>
                <a:gd name="T3" fmla="*/ 2147483647 h 64"/>
                <a:gd name="T4" fmla="*/ 0 w 32"/>
                <a:gd name="T5" fmla="*/ 2147483647 h 64"/>
                <a:gd name="T6" fmla="*/ 0 w 32"/>
                <a:gd name="T7" fmla="*/ 0 h 64"/>
                <a:gd name="T8" fmla="*/ 2147483647 w 32"/>
                <a:gd name="T9" fmla="*/ 2147483647 h 6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"/>
                <a:gd name="T16" fmla="*/ 0 h 64"/>
                <a:gd name="T17" fmla="*/ 32 w 32"/>
                <a:gd name="T18" fmla="*/ 64 h 6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" h="64">
                  <a:moveTo>
                    <a:pt x="32" y="34"/>
                  </a:moveTo>
                  <a:lnTo>
                    <a:pt x="32" y="64"/>
                  </a:lnTo>
                  <a:lnTo>
                    <a:pt x="0" y="29"/>
                  </a:lnTo>
                  <a:lnTo>
                    <a:pt x="0" y="0"/>
                  </a:lnTo>
                  <a:lnTo>
                    <a:pt x="32" y="34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54" name="Freeform 163"/>
            <p:cNvSpPr>
              <a:spLocks/>
            </p:cNvSpPr>
            <p:nvPr/>
          </p:nvSpPr>
          <p:spPr bwMode="auto">
            <a:xfrm>
              <a:off x="4137025" y="5585664"/>
              <a:ext cx="53975" cy="98425"/>
            </a:xfrm>
            <a:custGeom>
              <a:avLst/>
              <a:gdLst>
                <a:gd name="T0" fmla="*/ 2147483647 w 34"/>
                <a:gd name="T1" fmla="*/ 2147483647 h 62"/>
                <a:gd name="T2" fmla="*/ 2147483647 w 34"/>
                <a:gd name="T3" fmla="*/ 2147483647 h 62"/>
                <a:gd name="T4" fmla="*/ 0 w 34"/>
                <a:gd name="T5" fmla="*/ 2147483647 h 62"/>
                <a:gd name="T6" fmla="*/ 0 w 34"/>
                <a:gd name="T7" fmla="*/ 0 h 62"/>
                <a:gd name="T8" fmla="*/ 2147483647 w 34"/>
                <a:gd name="T9" fmla="*/ 2147483647 h 6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4"/>
                <a:gd name="T16" fmla="*/ 0 h 62"/>
                <a:gd name="T17" fmla="*/ 34 w 34"/>
                <a:gd name="T18" fmla="*/ 62 h 6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4" h="62">
                  <a:moveTo>
                    <a:pt x="34" y="34"/>
                  </a:moveTo>
                  <a:lnTo>
                    <a:pt x="34" y="62"/>
                  </a:lnTo>
                  <a:lnTo>
                    <a:pt x="0" y="26"/>
                  </a:lnTo>
                  <a:lnTo>
                    <a:pt x="0" y="0"/>
                  </a:lnTo>
                  <a:lnTo>
                    <a:pt x="34" y="34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55" name="Freeform 164"/>
            <p:cNvSpPr>
              <a:spLocks/>
            </p:cNvSpPr>
            <p:nvPr/>
          </p:nvSpPr>
          <p:spPr bwMode="auto">
            <a:xfrm>
              <a:off x="4087813" y="4925264"/>
              <a:ext cx="47625" cy="69850"/>
            </a:xfrm>
            <a:custGeom>
              <a:avLst/>
              <a:gdLst>
                <a:gd name="T0" fmla="*/ 2147483647 w 30"/>
                <a:gd name="T1" fmla="*/ 2147483647 h 44"/>
                <a:gd name="T2" fmla="*/ 2147483647 w 30"/>
                <a:gd name="T3" fmla="*/ 2147483647 h 44"/>
                <a:gd name="T4" fmla="*/ 0 w 30"/>
                <a:gd name="T5" fmla="*/ 2147483647 h 44"/>
                <a:gd name="T6" fmla="*/ 0 w 30"/>
                <a:gd name="T7" fmla="*/ 0 h 44"/>
                <a:gd name="T8" fmla="*/ 2147483647 w 30"/>
                <a:gd name="T9" fmla="*/ 2147483647 h 4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"/>
                <a:gd name="T16" fmla="*/ 0 h 44"/>
                <a:gd name="T17" fmla="*/ 30 w 30"/>
                <a:gd name="T18" fmla="*/ 44 h 4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" h="44">
                  <a:moveTo>
                    <a:pt x="30" y="17"/>
                  </a:moveTo>
                  <a:lnTo>
                    <a:pt x="30" y="44"/>
                  </a:lnTo>
                  <a:lnTo>
                    <a:pt x="0" y="27"/>
                  </a:lnTo>
                  <a:lnTo>
                    <a:pt x="0" y="0"/>
                  </a:lnTo>
                  <a:lnTo>
                    <a:pt x="30" y="17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56" name="Freeform 165"/>
            <p:cNvSpPr>
              <a:spLocks/>
            </p:cNvSpPr>
            <p:nvPr/>
          </p:nvSpPr>
          <p:spPr bwMode="auto">
            <a:xfrm>
              <a:off x="4195763" y="4985589"/>
              <a:ext cx="52387" cy="79375"/>
            </a:xfrm>
            <a:custGeom>
              <a:avLst/>
              <a:gdLst>
                <a:gd name="T0" fmla="*/ 2147483647 w 33"/>
                <a:gd name="T1" fmla="*/ 2147483647 h 50"/>
                <a:gd name="T2" fmla="*/ 2147483647 w 33"/>
                <a:gd name="T3" fmla="*/ 2147483647 h 50"/>
                <a:gd name="T4" fmla="*/ 0 w 33"/>
                <a:gd name="T5" fmla="*/ 2147483647 h 50"/>
                <a:gd name="T6" fmla="*/ 0 w 33"/>
                <a:gd name="T7" fmla="*/ 0 h 50"/>
                <a:gd name="T8" fmla="*/ 2147483647 w 33"/>
                <a:gd name="T9" fmla="*/ 2147483647 h 5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3"/>
                <a:gd name="T16" fmla="*/ 0 h 50"/>
                <a:gd name="T17" fmla="*/ 33 w 33"/>
                <a:gd name="T18" fmla="*/ 50 h 5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3" h="50">
                  <a:moveTo>
                    <a:pt x="33" y="19"/>
                  </a:moveTo>
                  <a:lnTo>
                    <a:pt x="33" y="50"/>
                  </a:lnTo>
                  <a:lnTo>
                    <a:pt x="0" y="30"/>
                  </a:lnTo>
                  <a:lnTo>
                    <a:pt x="0" y="0"/>
                  </a:lnTo>
                  <a:lnTo>
                    <a:pt x="33" y="19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57" name="Freeform 166"/>
            <p:cNvSpPr>
              <a:spLocks/>
            </p:cNvSpPr>
            <p:nvPr/>
          </p:nvSpPr>
          <p:spPr bwMode="auto">
            <a:xfrm>
              <a:off x="4138613" y="4952251"/>
              <a:ext cx="53975" cy="77788"/>
            </a:xfrm>
            <a:custGeom>
              <a:avLst/>
              <a:gdLst>
                <a:gd name="T0" fmla="*/ 2147483647 w 34"/>
                <a:gd name="T1" fmla="*/ 2147483647 h 49"/>
                <a:gd name="T2" fmla="*/ 2147483647 w 34"/>
                <a:gd name="T3" fmla="*/ 2147483647 h 49"/>
                <a:gd name="T4" fmla="*/ 0 w 34"/>
                <a:gd name="T5" fmla="*/ 2147483647 h 49"/>
                <a:gd name="T6" fmla="*/ 0 w 34"/>
                <a:gd name="T7" fmla="*/ 0 h 49"/>
                <a:gd name="T8" fmla="*/ 2147483647 w 34"/>
                <a:gd name="T9" fmla="*/ 2147483647 h 4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4"/>
                <a:gd name="T16" fmla="*/ 0 h 49"/>
                <a:gd name="T17" fmla="*/ 34 w 34"/>
                <a:gd name="T18" fmla="*/ 49 h 4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4" h="49">
                  <a:moveTo>
                    <a:pt x="34" y="21"/>
                  </a:moveTo>
                  <a:lnTo>
                    <a:pt x="34" y="49"/>
                  </a:lnTo>
                  <a:lnTo>
                    <a:pt x="0" y="28"/>
                  </a:lnTo>
                  <a:lnTo>
                    <a:pt x="0" y="0"/>
                  </a:lnTo>
                  <a:lnTo>
                    <a:pt x="34" y="21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58" name="Freeform 167"/>
            <p:cNvSpPr>
              <a:spLocks/>
            </p:cNvSpPr>
            <p:nvPr/>
          </p:nvSpPr>
          <p:spPr bwMode="auto">
            <a:xfrm>
              <a:off x="4087813" y="5025276"/>
              <a:ext cx="47625" cy="76200"/>
            </a:xfrm>
            <a:custGeom>
              <a:avLst/>
              <a:gdLst>
                <a:gd name="T0" fmla="*/ 2147483647 w 30"/>
                <a:gd name="T1" fmla="*/ 2147483647 h 48"/>
                <a:gd name="T2" fmla="*/ 2147483647 w 30"/>
                <a:gd name="T3" fmla="*/ 2147483647 h 48"/>
                <a:gd name="T4" fmla="*/ 0 w 30"/>
                <a:gd name="T5" fmla="*/ 2147483647 h 48"/>
                <a:gd name="T6" fmla="*/ 0 w 30"/>
                <a:gd name="T7" fmla="*/ 0 h 48"/>
                <a:gd name="T8" fmla="*/ 2147483647 w 30"/>
                <a:gd name="T9" fmla="*/ 2147483647 h 4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"/>
                <a:gd name="T16" fmla="*/ 0 h 48"/>
                <a:gd name="T17" fmla="*/ 30 w 30"/>
                <a:gd name="T18" fmla="*/ 48 h 4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" h="48">
                  <a:moveTo>
                    <a:pt x="30" y="21"/>
                  </a:moveTo>
                  <a:lnTo>
                    <a:pt x="30" y="48"/>
                  </a:lnTo>
                  <a:lnTo>
                    <a:pt x="0" y="27"/>
                  </a:lnTo>
                  <a:lnTo>
                    <a:pt x="0" y="0"/>
                  </a:lnTo>
                  <a:lnTo>
                    <a:pt x="30" y="21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59" name="Freeform 168"/>
            <p:cNvSpPr>
              <a:spLocks/>
            </p:cNvSpPr>
            <p:nvPr/>
          </p:nvSpPr>
          <p:spPr bwMode="auto">
            <a:xfrm>
              <a:off x="4249738" y="5133226"/>
              <a:ext cx="61912" cy="88900"/>
            </a:xfrm>
            <a:custGeom>
              <a:avLst/>
              <a:gdLst>
                <a:gd name="T0" fmla="*/ 2147483647 w 39"/>
                <a:gd name="T1" fmla="*/ 2147483647 h 56"/>
                <a:gd name="T2" fmla="*/ 2147483647 w 39"/>
                <a:gd name="T3" fmla="*/ 2147483647 h 56"/>
                <a:gd name="T4" fmla="*/ 0 w 39"/>
                <a:gd name="T5" fmla="*/ 2147483647 h 56"/>
                <a:gd name="T6" fmla="*/ 0 w 39"/>
                <a:gd name="T7" fmla="*/ 0 h 56"/>
                <a:gd name="T8" fmla="*/ 2147483647 w 39"/>
                <a:gd name="T9" fmla="*/ 2147483647 h 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9"/>
                <a:gd name="T16" fmla="*/ 0 h 56"/>
                <a:gd name="T17" fmla="*/ 39 w 39"/>
                <a:gd name="T18" fmla="*/ 56 h 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9" h="56">
                  <a:moveTo>
                    <a:pt x="39" y="25"/>
                  </a:moveTo>
                  <a:lnTo>
                    <a:pt x="39" y="56"/>
                  </a:lnTo>
                  <a:lnTo>
                    <a:pt x="0" y="30"/>
                  </a:lnTo>
                  <a:lnTo>
                    <a:pt x="0" y="0"/>
                  </a:lnTo>
                  <a:lnTo>
                    <a:pt x="39" y="25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60" name="Freeform 169"/>
            <p:cNvSpPr>
              <a:spLocks/>
            </p:cNvSpPr>
            <p:nvPr/>
          </p:nvSpPr>
          <p:spPr bwMode="auto">
            <a:xfrm>
              <a:off x="4195763" y="5098301"/>
              <a:ext cx="52387" cy="80963"/>
            </a:xfrm>
            <a:custGeom>
              <a:avLst/>
              <a:gdLst>
                <a:gd name="T0" fmla="*/ 2147483647 w 33"/>
                <a:gd name="T1" fmla="*/ 2147483647 h 51"/>
                <a:gd name="T2" fmla="*/ 2147483647 w 33"/>
                <a:gd name="T3" fmla="*/ 2147483647 h 51"/>
                <a:gd name="T4" fmla="*/ 0 w 33"/>
                <a:gd name="T5" fmla="*/ 2147483647 h 51"/>
                <a:gd name="T6" fmla="*/ 0 w 33"/>
                <a:gd name="T7" fmla="*/ 0 h 51"/>
                <a:gd name="T8" fmla="*/ 2147483647 w 33"/>
                <a:gd name="T9" fmla="*/ 2147483647 h 5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3"/>
                <a:gd name="T16" fmla="*/ 0 h 51"/>
                <a:gd name="T17" fmla="*/ 33 w 33"/>
                <a:gd name="T18" fmla="*/ 51 h 5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3" h="51">
                  <a:moveTo>
                    <a:pt x="33" y="21"/>
                  </a:moveTo>
                  <a:lnTo>
                    <a:pt x="33" y="51"/>
                  </a:lnTo>
                  <a:lnTo>
                    <a:pt x="0" y="29"/>
                  </a:lnTo>
                  <a:lnTo>
                    <a:pt x="0" y="0"/>
                  </a:lnTo>
                  <a:lnTo>
                    <a:pt x="33" y="21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61" name="Freeform 170"/>
            <p:cNvSpPr>
              <a:spLocks/>
            </p:cNvSpPr>
            <p:nvPr/>
          </p:nvSpPr>
          <p:spPr bwMode="auto">
            <a:xfrm>
              <a:off x="4138613" y="5060201"/>
              <a:ext cx="53975" cy="79375"/>
            </a:xfrm>
            <a:custGeom>
              <a:avLst/>
              <a:gdLst>
                <a:gd name="T0" fmla="*/ 2147483647 w 34"/>
                <a:gd name="T1" fmla="*/ 2147483647 h 50"/>
                <a:gd name="T2" fmla="*/ 2147483647 w 34"/>
                <a:gd name="T3" fmla="*/ 2147483647 h 50"/>
                <a:gd name="T4" fmla="*/ 0 w 34"/>
                <a:gd name="T5" fmla="*/ 2147483647 h 50"/>
                <a:gd name="T6" fmla="*/ 0 w 34"/>
                <a:gd name="T7" fmla="*/ 0 h 50"/>
                <a:gd name="T8" fmla="*/ 2147483647 w 34"/>
                <a:gd name="T9" fmla="*/ 2147483647 h 5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4"/>
                <a:gd name="T16" fmla="*/ 0 h 50"/>
                <a:gd name="T17" fmla="*/ 34 w 34"/>
                <a:gd name="T18" fmla="*/ 50 h 5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4" h="50">
                  <a:moveTo>
                    <a:pt x="34" y="22"/>
                  </a:moveTo>
                  <a:lnTo>
                    <a:pt x="34" y="50"/>
                  </a:lnTo>
                  <a:lnTo>
                    <a:pt x="0" y="27"/>
                  </a:lnTo>
                  <a:lnTo>
                    <a:pt x="0" y="0"/>
                  </a:lnTo>
                  <a:lnTo>
                    <a:pt x="34" y="22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62" name="Freeform 171"/>
            <p:cNvSpPr>
              <a:spLocks/>
            </p:cNvSpPr>
            <p:nvPr/>
          </p:nvSpPr>
          <p:spPr bwMode="auto">
            <a:xfrm>
              <a:off x="4087813" y="5126876"/>
              <a:ext cx="47625" cy="77788"/>
            </a:xfrm>
            <a:custGeom>
              <a:avLst/>
              <a:gdLst>
                <a:gd name="T0" fmla="*/ 2147483647 w 30"/>
                <a:gd name="T1" fmla="*/ 2147483647 h 49"/>
                <a:gd name="T2" fmla="*/ 2147483647 w 30"/>
                <a:gd name="T3" fmla="*/ 2147483647 h 49"/>
                <a:gd name="T4" fmla="*/ 0 w 30"/>
                <a:gd name="T5" fmla="*/ 2147483647 h 49"/>
                <a:gd name="T6" fmla="*/ 0 w 30"/>
                <a:gd name="T7" fmla="*/ 0 h 49"/>
                <a:gd name="T8" fmla="*/ 2147483647 w 30"/>
                <a:gd name="T9" fmla="*/ 2147483647 h 4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"/>
                <a:gd name="T16" fmla="*/ 0 h 49"/>
                <a:gd name="T17" fmla="*/ 30 w 30"/>
                <a:gd name="T18" fmla="*/ 49 h 4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" h="49">
                  <a:moveTo>
                    <a:pt x="30" y="24"/>
                  </a:moveTo>
                  <a:lnTo>
                    <a:pt x="30" y="49"/>
                  </a:lnTo>
                  <a:lnTo>
                    <a:pt x="0" y="27"/>
                  </a:lnTo>
                  <a:lnTo>
                    <a:pt x="0" y="0"/>
                  </a:lnTo>
                  <a:lnTo>
                    <a:pt x="30" y="24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63" name="Freeform 172"/>
            <p:cNvSpPr>
              <a:spLocks/>
            </p:cNvSpPr>
            <p:nvPr/>
          </p:nvSpPr>
          <p:spPr bwMode="auto">
            <a:xfrm>
              <a:off x="4195763" y="5206251"/>
              <a:ext cx="52387" cy="85725"/>
            </a:xfrm>
            <a:custGeom>
              <a:avLst/>
              <a:gdLst>
                <a:gd name="T0" fmla="*/ 2147483647 w 33"/>
                <a:gd name="T1" fmla="*/ 2147483647 h 54"/>
                <a:gd name="T2" fmla="*/ 2147483647 w 33"/>
                <a:gd name="T3" fmla="*/ 2147483647 h 54"/>
                <a:gd name="T4" fmla="*/ 0 w 33"/>
                <a:gd name="T5" fmla="*/ 2147483647 h 54"/>
                <a:gd name="T6" fmla="*/ 0 w 33"/>
                <a:gd name="T7" fmla="*/ 0 h 54"/>
                <a:gd name="T8" fmla="*/ 2147483647 w 33"/>
                <a:gd name="T9" fmla="*/ 2147483647 h 5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3"/>
                <a:gd name="T16" fmla="*/ 0 h 54"/>
                <a:gd name="T17" fmla="*/ 33 w 33"/>
                <a:gd name="T18" fmla="*/ 54 h 5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3" h="54">
                  <a:moveTo>
                    <a:pt x="33" y="24"/>
                  </a:moveTo>
                  <a:lnTo>
                    <a:pt x="33" y="54"/>
                  </a:lnTo>
                  <a:lnTo>
                    <a:pt x="0" y="30"/>
                  </a:lnTo>
                  <a:lnTo>
                    <a:pt x="0" y="0"/>
                  </a:lnTo>
                  <a:lnTo>
                    <a:pt x="33" y="24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64" name="Freeform 173"/>
            <p:cNvSpPr>
              <a:spLocks/>
            </p:cNvSpPr>
            <p:nvPr/>
          </p:nvSpPr>
          <p:spPr bwMode="auto">
            <a:xfrm>
              <a:off x="4138613" y="5164976"/>
              <a:ext cx="53975" cy="84138"/>
            </a:xfrm>
            <a:custGeom>
              <a:avLst/>
              <a:gdLst>
                <a:gd name="T0" fmla="*/ 2147483647 w 34"/>
                <a:gd name="T1" fmla="*/ 2147483647 h 53"/>
                <a:gd name="T2" fmla="*/ 2147483647 w 34"/>
                <a:gd name="T3" fmla="*/ 2147483647 h 53"/>
                <a:gd name="T4" fmla="*/ 0 w 34"/>
                <a:gd name="T5" fmla="*/ 2147483647 h 53"/>
                <a:gd name="T6" fmla="*/ 0 w 34"/>
                <a:gd name="T7" fmla="*/ 0 h 53"/>
                <a:gd name="T8" fmla="*/ 2147483647 w 34"/>
                <a:gd name="T9" fmla="*/ 2147483647 h 5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4"/>
                <a:gd name="T16" fmla="*/ 0 h 53"/>
                <a:gd name="T17" fmla="*/ 34 w 34"/>
                <a:gd name="T18" fmla="*/ 53 h 5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4" h="53">
                  <a:moveTo>
                    <a:pt x="34" y="25"/>
                  </a:moveTo>
                  <a:lnTo>
                    <a:pt x="34" y="53"/>
                  </a:lnTo>
                  <a:lnTo>
                    <a:pt x="0" y="28"/>
                  </a:lnTo>
                  <a:lnTo>
                    <a:pt x="0" y="0"/>
                  </a:lnTo>
                  <a:lnTo>
                    <a:pt x="34" y="25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65" name="Freeform 174"/>
            <p:cNvSpPr>
              <a:spLocks/>
            </p:cNvSpPr>
            <p:nvPr/>
          </p:nvSpPr>
          <p:spPr bwMode="auto">
            <a:xfrm>
              <a:off x="4087813" y="5230064"/>
              <a:ext cx="46037" cy="79375"/>
            </a:xfrm>
            <a:custGeom>
              <a:avLst/>
              <a:gdLst>
                <a:gd name="T0" fmla="*/ 2147483647 w 29"/>
                <a:gd name="T1" fmla="*/ 2147483647 h 50"/>
                <a:gd name="T2" fmla="*/ 2147483647 w 29"/>
                <a:gd name="T3" fmla="*/ 2147483647 h 50"/>
                <a:gd name="T4" fmla="*/ 0 w 29"/>
                <a:gd name="T5" fmla="*/ 2147483647 h 50"/>
                <a:gd name="T6" fmla="*/ 0 w 29"/>
                <a:gd name="T7" fmla="*/ 0 h 50"/>
                <a:gd name="T8" fmla="*/ 2147483647 w 29"/>
                <a:gd name="T9" fmla="*/ 2147483647 h 5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"/>
                <a:gd name="T16" fmla="*/ 0 h 50"/>
                <a:gd name="T17" fmla="*/ 29 w 29"/>
                <a:gd name="T18" fmla="*/ 50 h 5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" h="50">
                  <a:moveTo>
                    <a:pt x="29" y="23"/>
                  </a:moveTo>
                  <a:lnTo>
                    <a:pt x="29" y="50"/>
                  </a:lnTo>
                  <a:lnTo>
                    <a:pt x="0" y="26"/>
                  </a:lnTo>
                  <a:lnTo>
                    <a:pt x="0" y="0"/>
                  </a:lnTo>
                  <a:lnTo>
                    <a:pt x="29" y="23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66" name="Freeform 175"/>
            <p:cNvSpPr>
              <a:spLocks/>
            </p:cNvSpPr>
            <p:nvPr/>
          </p:nvSpPr>
          <p:spPr bwMode="auto">
            <a:xfrm>
              <a:off x="4248150" y="5357064"/>
              <a:ext cx="63500" cy="100012"/>
            </a:xfrm>
            <a:custGeom>
              <a:avLst/>
              <a:gdLst>
                <a:gd name="T0" fmla="*/ 2147483647 w 40"/>
                <a:gd name="T1" fmla="*/ 2147483647 h 63"/>
                <a:gd name="T2" fmla="*/ 2147483647 w 40"/>
                <a:gd name="T3" fmla="*/ 2147483647 h 63"/>
                <a:gd name="T4" fmla="*/ 0 w 40"/>
                <a:gd name="T5" fmla="*/ 2147483647 h 63"/>
                <a:gd name="T6" fmla="*/ 0 w 40"/>
                <a:gd name="T7" fmla="*/ 0 h 63"/>
                <a:gd name="T8" fmla="*/ 2147483647 w 40"/>
                <a:gd name="T9" fmla="*/ 2147483647 h 6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0"/>
                <a:gd name="T16" fmla="*/ 0 h 63"/>
                <a:gd name="T17" fmla="*/ 40 w 40"/>
                <a:gd name="T18" fmla="*/ 63 h 6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0" h="63">
                  <a:moveTo>
                    <a:pt x="40" y="33"/>
                  </a:moveTo>
                  <a:lnTo>
                    <a:pt x="40" y="63"/>
                  </a:lnTo>
                  <a:lnTo>
                    <a:pt x="0" y="32"/>
                  </a:lnTo>
                  <a:lnTo>
                    <a:pt x="0" y="0"/>
                  </a:lnTo>
                  <a:lnTo>
                    <a:pt x="40" y="33"/>
                  </a:lnTo>
                  <a:close/>
                </a:path>
              </a:pathLst>
            </a:custGeom>
            <a:solidFill>
              <a:srgbClr val="4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67" name="Freeform 176"/>
            <p:cNvSpPr>
              <a:spLocks/>
            </p:cNvSpPr>
            <p:nvPr/>
          </p:nvSpPr>
          <p:spPr bwMode="auto">
            <a:xfrm>
              <a:off x="4194175" y="5314201"/>
              <a:ext cx="50800" cy="92075"/>
            </a:xfrm>
            <a:custGeom>
              <a:avLst/>
              <a:gdLst>
                <a:gd name="T0" fmla="*/ 2147483647 w 32"/>
                <a:gd name="T1" fmla="*/ 2147483647 h 58"/>
                <a:gd name="T2" fmla="*/ 2147483647 w 32"/>
                <a:gd name="T3" fmla="*/ 2147483647 h 58"/>
                <a:gd name="T4" fmla="*/ 0 w 32"/>
                <a:gd name="T5" fmla="*/ 2147483647 h 58"/>
                <a:gd name="T6" fmla="*/ 0 w 32"/>
                <a:gd name="T7" fmla="*/ 0 h 58"/>
                <a:gd name="T8" fmla="*/ 2147483647 w 32"/>
                <a:gd name="T9" fmla="*/ 2147483647 h 5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"/>
                <a:gd name="T16" fmla="*/ 0 h 58"/>
                <a:gd name="T17" fmla="*/ 32 w 32"/>
                <a:gd name="T18" fmla="*/ 58 h 5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" h="58">
                  <a:moveTo>
                    <a:pt x="32" y="26"/>
                  </a:moveTo>
                  <a:lnTo>
                    <a:pt x="32" y="58"/>
                  </a:lnTo>
                  <a:lnTo>
                    <a:pt x="0" y="29"/>
                  </a:lnTo>
                  <a:lnTo>
                    <a:pt x="0" y="0"/>
                  </a:lnTo>
                  <a:lnTo>
                    <a:pt x="32" y="26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68" name="Freeform 177"/>
            <p:cNvSpPr>
              <a:spLocks/>
            </p:cNvSpPr>
            <p:nvPr/>
          </p:nvSpPr>
          <p:spPr bwMode="auto">
            <a:xfrm>
              <a:off x="4137025" y="5268164"/>
              <a:ext cx="53975" cy="88900"/>
            </a:xfrm>
            <a:custGeom>
              <a:avLst/>
              <a:gdLst>
                <a:gd name="T0" fmla="*/ 2147483647 w 34"/>
                <a:gd name="T1" fmla="*/ 2147483647 h 56"/>
                <a:gd name="T2" fmla="*/ 2147483647 w 34"/>
                <a:gd name="T3" fmla="*/ 2147483647 h 56"/>
                <a:gd name="T4" fmla="*/ 0 w 34"/>
                <a:gd name="T5" fmla="*/ 2147483647 h 56"/>
                <a:gd name="T6" fmla="*/ 0 w 34"/>
                <a:gd name="T7" fmla="*/ 0 h 56"/>
                <a:gd name="T8" fmla="*/ 2147483647 w 34"/>
                <a:gd name="T9" fmla="*/ 2147483647 h 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4"/>
                <a:gd name="T16" fmla="*/ 0 h 56"/>
                <a:gd name="T17" fmla="*/ 34 w 34"/>
                <a:gd name="T18" fmla="*/ 56 h 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4" h="56">
                  <a:moveTo>
                    <a:pt x="34" y="28"/>
                  </a:moveTo>
                  <a:lnTo>
                    <a:pt x="34" y="56"/>
                  </a:lnTo>
                  <a:lnTo>
                    <a:pt x="0" y="29"/>
                  </a:lnTo>
                  <a:lnTo>
                    <a:pt x="0" y="0"/>
                  </a:lnTo>
                  <a:lnTo>
                    <a:pt x="34" y="28"/>
                  </a:lnTo>
                  <a:close/>
                </a:path>
              </a:pathLst>
            </a:custGeom>
            <a:solidFill>
              <a:srgbClr val="6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69" name="Freeform 178"/>
            <p:cNvSpPr>
              <a:spLocks/>
            </p:cNvSpPr>
            <p:nvPr/>
          </p:nvSpPr>
          <p:spPr bwMode="auto">
            <a:xfrm>
              <a:off x="4087813" y="5331664"/>
              <a:ext cx="46037" cy="80962"/>
            </a:xfrm>
            <a:custGeom>
              <a:avLst/>
              <a:gdLst>
                <a:gd name="T0" fmla="*/ 2147483647 w 29"/>
                <a:gd name="T1" fmla="*/ 2147483647 h 51"/>
                <a:gd name="T2" fmla="*/ 2147483647 w 29"/>
                <a:gd name="T3" fmla="*/ 2147483647 h 51"/>
                <a:gd name="T4" fmla="*/ 0 w 29"/>
                <a:gd name="T5" fmla="*/ 2147483647 h 51"/>
                <a:gd name="T6" fmla="*/ 0 w 29"/>
                <a:gd name="T7" fmla="*/ 0 h 51"/>
                <a:gd name="T8" fmla="*/ 2147483647 w 29"/>
                <a:gd name="T9" fmla="*/ 2147483647 h 5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"/>
                <a:gd name="T16" fmla="*/ 0 h 51"/>
                <a:gd name="T17" fmla="*/ 29 w 29"/>
                <a:gd name="T18" fmla="*/ 51 h 5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" h="51">
                  <a:moveTo>
                    <a:pt x="29" y="24"/>
                  </a:moveTo>
                  <a:lnTo>
                    <a:pt x="29" y="51"/>
                  </a:lnTo>
                  <a:lnTo>
                    <a:pt x="0" y="25"/>
                  </a:lnTo>
                  <a:lnTo>
                    <a:pt x="0" y="0"/>
                  </a:lnTo>
                  <a:lnTo>
                    <a:pt x="29" y="24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70" name="Freeform 179"/>
            <p:cNvSpPr>
              <a:spLocks/>
            </p:cNvSpPr>
            <p:nvPr/>
          </p:nvSpPr>
          <p:spPr bwMode="auto">
            <a:xfrm>
              <a:off x="4248150" y="5472951"/>
              <a:ext cx="63500" cy="101600"/>
            </a:xfrm>
            <a:custGeom>
              <a:avLst/>
              <a:gdLst>
                <a:gd name="T0" fmla="*/ 2147483647 w 40"/>
                <a:gd name="T1" fmla="*/ 2147483647 h 64"/>
                <a:gd name="T2" fmla="*/ 2147483647 w 40"/>
                <a:gd name="T3" fmla="*/ 2147483647 h 64"/>
                <a:gd name="T4" fmla="*/ 0 w 40"/>
                <a:gd name="T5" fmla="*/ 2147483647 h 64"/>
                <a:gd name="T6" fmla="*/ 0 w 40"/>
                <a:gd name="T7" fmla="*/ 0 h 64"/>
                <a:gd name="T8" fmla="*/ 2147483647 w 40"/>
                <a:gd name="T9" fmla="*/ 2147483647 h 6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0"/>
                <a:gd name="T16" fmla="*/ 0 h 64"/>
                <a:gd name="T17" fmla="*/ 40 w 40"/>
                <a:gd name="T18" fmla="*/ 64 h 6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0" h="64">
                  <a:moveTo>
                    <a:pt x="40" y="35"/>
                  </a:moveTo>
                  <a:lnTo>
                    <a:pt x="40" y="64"/>
                  </a:lnTo>
                  <a:lnTo>
                    <a:pt x="0" y="30"/>
                  </a:lnTo>
                  <a:lnTo>
                    <a:pt x="0" y="0"/>
                  </a:lnTo>
                  <a:lnTo>
                    <a:pt x="40" y="35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71" name="Freeform 180"/>
            <p:cNvSpPr>
              <a:spLocks/>
            </p:cNvSpPr>
            <p:nvPr/>
          </p:nvSpPr>
          <p:spPr bwMode="auto">
            <a:xfrm>
              <a:off x="4194175" y="5423739"/>
              <a:ext cx="50800" cy="95250"/>
            </a:xfrm>
            <a:custGeom>
              <a:avLst/>
              <a:gdLst>
                <a:gd name="T0" fmla="*/ 2147483647 w 32"/>
                <a:gd name="T1" fmla="*/ 2147483647 h 60"/>
                <a:gd name="T2" fmla="*/ 2147483647 w 32"/>
                <a:gd name="T3" fmla="*/ 2147483647 h 60"/>
                <a:gd name="T4" fmla="*/ 0 w 32"/>
                <a:gd name="T5" fmla="*/ 2147483647 h 60"/>
                <a:gd name="T6" fmla="*/ 0 w 32"/>
                <a:gd name="T7" fmla="*/ 0 h 60"/>
                <a:gd name="T8" fmla="*/ 2147483647 w 32"/>
                <a:gd name="T9" fmla="*/ 2147483647 h 6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"/>
                <a:gd name="T16" fmla="*/ 0 h 60"/>
                <a:gd name="T17" fmla="*/ 32 w 32"/>
                <a:gd name="T18" fmla="*/ 60 h 6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" h="60">
                  <a:moveTo>
                    <a:pt x="32" y="29"/>
                  </a:moveTo>
                  <a:lnTo>
                    <a:pt x="32" y="60"/>
                  </a:lnTo>
                  <a:lnTo>
                    <a:pt x="0" y="29"/>
                  </a:lnTo>
                  <a:lnTo>
                    <a:pt x="0" y="0"/>
                  </a:lnTo>
                  <a:lnTo>
                    <a:pt x="32" y="29"/>
                  </a:lnTo>
                  <a:close/>
                </a:path>
              </a:pathLst>
            </a:custGeom>
            <a:solidFill>
              <a:srgbClr val="6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72" name="Freeform 181"/>
            <p:cNvSpPr>
              <a:spLocks/>
            </p:cNvSpPr>
            <p:nvPr/>
          </p:nvSpPr>
          <p:spPr bwMode="auto">
            <a:xfrm>
              <a:off x="4137025" y="5371351"/>
              <a:ext cx="53975" cy="95250"/>
            </a:xfrm>
            <a:custGeom>
              <a:avLst/>
              <a:gdLst>
                <a:gd name="T0" fmla="*/ 2147483647 w 34"/>
                <a:gd name="T1" fmla="*/ 2147483647 h 60"/>
                <a:gd name="T2" fmla="*/ 2147483647 w 34"/>
                <a:gd name="T3" fmla="*/ 2147483647 h 60"/>
                <a:gd name="T4" fmla="*/ 0 w 34"/>
                <a:gd name="T5" fmla="*/ 2147483647 h 60"/>
                <a:gd name="T6" fmla="*/ 0 w 34"/>
                <a:gd name="T7" fmla="*/ 0 h 60"/>
                <a:gd name="T8" fmla="*/ 2147483647 w 34"/>
                <a:gd name="T9" fmla="*/ 2147483647 h 6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4"/>
                <a:gd name="T16" fmla="*/ 0 h 60"/>
                <a:gd name="T17" fmla="*/ 34 w 34"/>
                <a:gd name="T18" fmla="*/ 60 h 6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4" h="60">
                  <a:moveTo>
                    <a:pt x="34" y="32"/>
                  </a:moveTo>
                  <a:lnTo>
                    <a:pt x="34" y="60"/>
                  </a:lnTo>
                  <a:lnTo>
                    <a:pt x="0" y="30"/>
                  </a:lnTo>
                  <a:lnTo>
                    <a:pt x="0" y="0"/>
                  </a:lnTo>
                  <a:lnTo>
                    <a:pt x="34" y="32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73" name="Freeform 182"/>
            <p:cNvSpPr>
              <a:spLocks/>
            </p:cNvSpPr>
            <p:nvPr/>
          </p:nvSpPr>
          <p:spPr bwMode="auto">
            <a:xfrm>
              <a:off x="4087813" y="5431676"/>
              <a:ext cx="46037" cy="88900"/>
            </a:xfrm>
            <a:custGeom>
              <a:avLst/>
              <a:gdLst>
                <a:gd name="T0" fmla="*/ 2147483647 w 29"/>
                <a:gd name="T1" fmla="*/ 2147483647 h 56"/>
                <a:gd name="T2" fmla="*/ 2147483647 w 29"/>
                <a:gd name="T3" fmla="*/ 2147483647 h 56"/>
                <a:gd name="T4" fmla="*/ 0 w 29"/>
                <a:gd name="T5" fmla="*/ 2147483647 h 56"/>
                <a:gd name="T6" fmla="*/ 0 w 29"/>
                <a:gd name="T7" fmla="*/ 0 h 56"/>
                <a:gd name="T8" fmla="*/ 2147483647 w 29"/>
                <a:gd name="T9" fmla="*/ 2147483647 h 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"/>
                <a:gd name="T16" fmla="*/ 0 h 56"/>
                <a:gd name="T17" fmla="*/ 29 w 29"/>
                <a:gd name="T18" fmla="*/ 56 h 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" h="56">
                  <a:moveTo>
                    <a:pt x="29" y="29"/>
                  </a:moveTo>
                  <a:lnTo>
                    <a:pt x="29" y="56"/>
                  </a:lnTo>
                  <a:lnTo>
                    <a:pt x="0" y="28"/>
                  </a:lnTo>
                  <a:lnTo>
                    <a:pt x="0" y="0"/>
                  </a:lnTo>
                  <a:lnTo>
                    <a:pt x="29" y="29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74" name="Freeform 183"/>
            <p:cNvSpPr>
              <a:spLocks/>
            </p:cNvSpPr>
            <p:nvPr/>
          </p:nvSpPr>
          <p:spPr bwMode="auto">
            <a:xfrm>
              <a:off x="4248150" y="5585664"/>
              <a:ext cx="63500" cy="111125"/>
            </a:xfrm>
            <a:custGeom>
              <a:avLst/>
              <a:gdLst>
                <a:gd name="T0" fmla="*/ 2147483647 w 40"/>
                <a:gd name="T1" fmla="*/ 2147483647 h 70"/>
                <a:gd name="T2" fmla="*/ 2147483647 w 40"/>
                <a:gd name="T3" fmla="*/ 2147483647 h 70"/>
                <a:gd name="T4" fmla="*/ 0 w 40"/>
                <a:gd name="T5" fmla="*/ 2147483647 h 70"/>
                <a:gd name="T6" fmla="*/ 0 w 40"/>
                <a:gd name="T7" fmla="*/ 0 h 70"/>
                <a:gd name="T8" fmla="*/ 2147483647 w 40"/>
                <a:gd name="T9" fmla="*/ 2147483647 h 7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0"/>
                <a:gd name="T16" fmla="*/ 0 h 70"/>
                <a:gd name="T17" fmla="*/ 40 w 40"/>
                <a:gd name="T18" fmla="*/ 70 h 7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0" h="70">
                  <a:moveTo>
                    <a:pt x="40" y="38"/>
                  </a:moveTo>
                  <a:lnTo>
                    <a:pt x="40" y="70"/>
                  </a:lnTo>
                  <a:lnTo>
                    <a:pt x="0" y="31"/>
                  </a:lnTo>
                  <a:lnTo>
                    <a:pt x="0" y="0"/>
                  </a:lnTo>
                  <a:lnTo>
                    <a:pt x="40" y="38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75" name="Freeform 184"/>
            <p:cNvSpPr>
              <a:spLocks/>
            </p:cNvSpPr>
            <p:nvPr/>
          </p:nvSpPr>
          <p:spPr bwMode="auto">
            <a:xfrm>
              <a:off x="4194175" y="5534864"/>
              <a:ext cx="50800" cy="98425"/>
            </a:xfrm>
            <a:custGeom>
              <a:avLst/>
              <a:gdLst>
                <a:gd name="T0" fmla="*/ 2147483647 w 32"/>
                <a:gd name="T1" fmla="*/ 2147483647 h 62"/>
                <a:gd name="T2" fmla="*/ 2147483647 w 32"/>
                <a:gd name="T3" fmla="*/ 2147483647 h 62"/>
                <a:gd name="T4" fmla="*/ 0 w 32"/>
                <a:gd name="T5" fmla="*/ 2147483647 h 62"/>
                <a:gd name="T6" fmla="*/ 0 w 32"/>
                <a:gd name="T7" fmla="*/ 0 h 62"/>
                <a:gd name="T8" fmla="*/ 2147483647 w 32"/>
                <a:gd name="T9" fmla="*/ 2147483647 h 6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"/>
                <a:gd name="T16" fmla="*/ 0 h 62"/>
                <a:gd name="T17" fmla="*/ 32 w 32"/>
                <a:gd name="T18" fmla="*/ 62 h 6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" h="62">
                  <a:moveTo>
                    <a:pt x="32" y="31"/>
                  </a:moveTo>
                  <a:lnTo>
                    <a:pt x="32" y="62"/>
                  </a:lnTo>
                  <a:lnTo>
                    <a:pt x="0" y="30"/>
                  </a:lnTo>
                  <a:lnTo>
                    <a:pt x="0" y="0"/>
                  </a:lnTo>
                  <a:lnTo>
                    <a:pt x="32" y="31"/>
                  </a:lnTo>
                  <a:close/>
                </a:path>
              </a:pathLst>
            </a:custGeom>
            <a:solidFill>
              <a:srgbClr val="6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76" name="Freeform 185"/>
            <p:cNvSpPr>
              <a:spLocks/>
            </p:cNvSpPr>
            <p:nvPr/>
          </p:nvSpPr>
          <p:spPr bwMode="auto">
            <a:xfrm>
              <a:off x="4137025" y="5479301"/>
              <a:ext cx="53975" cy="98425"/>
            </a:xfrm>
            <a:custGeom>
              <a:avLst/>
              <a:gdLst>
                <a:gd name="T0" fmla="*/ 2147483647 w 34"/>
                <a:gd name="T1" fmla="*/ 2147483647 h 62"/>
                <a:gd name="T2" fmla="*/ 2147483647 w 34"/>
                <a:gd name="T3" fmla="*/ 2147483647 h 62"/>
                <a:gd name="T4" fmla="*/ 0 w 34"/>
                <a:gd name="T5" fmla="*/ 2147483647 h 62"/>
                <a:gd name="T6" fmla="*/ 0 w 34"/>
                <a:gd name="T7" fmla="*/ 0 h 62"/>
                <a:gd name="T8" fmla="*/ 2147483647 w 34"/>
                <a:gd name="T9" fmla="*/ 2147483647 h 6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4"/>
                <a:gd name="T16" fmla="*/ 0 h 62"/>
                <a:gd name="T17" fmla="*/ 34 w 34"/>
                <a:gd name="T18" fmla="*/ 62 h 6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4" h="62">
                  <a:moveTo>
                    <a:pt x="34" y="34"/>
                  </a:moveTo>
                  <a:lnTo>
                    <a:pt x="34" y="62"/>
                  </a:lnTo>
                  <a:lnTo>
                    <a:pt x="0" y="28"/>
                  </a:lnTo>
                  <a:lnTo>
                    <a:pt x="0" y="0"/>
                  </a:lnTo>
                  <a:lnTo>
                    <a:pt x="34" y="34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77" name="Freeform 186"/>
            <p:cNvSpPr>
              <a:spLocks/>
            </p:cNvSpPr>
            <p:nvPr/>
          </p:nvSpPr>
          <p:spPr bwMode="auto">
            <a:xfrm>
              <a:off x="4249738" y="5017339"/>
              <a:ext cx="60325" cy="85725"/>
            </a:xfrm>
            <a:custGeom>
              <a:avLst/>
              <a:gdLst>
                <a:gd name="T0" fmla="*/ 2147483647 w 38"/>
                <a:gd name="T1" fmla="*/ 2147483647 h 54"/>
                <a:gd name="T2" fmla="*/ 2147483647 w 38"/>
                <a:gd name="T3" fmla="*/ 2147483647 h 54"/>
                <a:gd name="T4" fmla="*/ 0 w 38"/>
                <a:gd name="T5" fmla="*/ 2147483647 h 54"/>
                <a:gd name="T6" fmla="*/ 0 w 38"/>
                <a:gd name="T7" fmla="*/ 0 h 54"/>
                <a:gd name="T8" fmla="*/ 2147483647 w 38"/>
                <a:gd name="T9" fmla="*/ 2147483647 h 5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8"/>
                <a:gd name="T16" fmla="*/ 0 h 54"/>
                <a:gd name="T17" fmla="*/ 38 w 38"/>
                <a:gd name="T18" fmla="*/ 54 h 5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8" h="54">
                  <a:moveTo>
                    <a:pt x="38" y="23"/>
                  </a:moveTo>
                  <a:lnTo>
                    <a:pt x="38" y="54"/>
                  </a:lnTo>
                  <a:lnTo>
                    <a:pt x="0" y="31"/>
                  </a:lnTo>
                  <a:lnTo>
                    <a:pt x="0" y="0"/>
                  </a:lnTo>
                  <a:lnTo>
                    <a:pt x="38" y="23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78" name="Freeform 187"/>
            <p:cNvSpPr>
              <a:spLocks/>
            </p:cNvSpPr>
            <p:nvPr/>
          </p:nvSpPr>
          <p:spPr bwMode="auto">
            <a:xfrm>
              <a:off x="4292600" y="5101476"/>
              <a:ext cx="19050" cy="60325"/>
            </a:xfrm>
            <a:custGeom>
              <a:avLst/>
              <a:gdLst>
                <a:gd name="T0" fmla="*/ 2147483647 w 12"/>
                <a:gd name="T1" fmla="*/ 2147483647 h 38"/>
                <a:gd name="T2" fmla="*/ 2147483647 w 12"/>
                <a:gd name="T3" fmla="*/ 2147483647 h 38"/>
                <a:gd name="T4" fmla="*/ 0 w 12"/>
                <a:gd name="T5" fmla="*/ 2147483647 h 38"/>
                <a:gd name="T6" fmla="*/ 0 w 12"/>
                <a:gd name="T7" fmla="*/ 0 h 38"/>
                <a:gd name="T8" fmla="*/ 2147483647 w 12"/>
                <a:gd name="T9" fmla="*/ 2147483647 h 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38"/>
                <a:gd name="T17" fmla="*/ 12 w 12"/>
                <a:gd name="T18" fmla="*/ 38 h 3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38">
                  <a:moveTo>
                    <a:pt x="12" y="8"/>
                  </a:moveTo>
                  <a:lnTo>
                    <a:pt x="12" y="38"/>
                  </a:lnTo>
                  <a:lnTo>
                    <a:pt x="0" y="30"/>
                  </a:lnTo>
                  <a:lnTo>
                    <a:pt x="0" y="0"/>
                  </a:lnTo>
                  <a:lnTo>
                    <a:pt x="12" y="8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79" name="Freeform 188"/>
            <p:cNvSpPr>
              <a:spLocks/>
            </p:cNvSpPr>
            <p:nvPr/>
          </p:nvSpPr>
          <p:spPr bwMode="auto">
            <a:xfrm>
              <a:off x="4249738" y="5245939"/>
              <a:ext cx="60325" cy="92075"/>
            </a:xfrm>
            <a:custGeom>
              <a:avLst/>
              <a:gdLst>
                <a:gd name="T0" fmla="*/ 2147483647 w 38"/>
                <a:gd name="T1" fmla="*/ 2147483647 h 58"/>
                <a:gd name="T2" fmla="*/ 2147483647 w 38"/>
                <a:gd name="T3" fmla="*/ 2147483647 h 58"/>
                <a:gd name="T4" fmla="*/ 0 w 38"/>
                <a:gd name="T5" fmla="*/ 2147483647 h 58"/>
                <a:gd name="T6" fmla="*/ 0 w 38"/>
                <a:gd name="T7" fmla="*/ 0 h 58"/>
                <a:gd name="T8" fmla="*/ 2147483647 w 38"/>
                <a:gd name="T9" fmla="*/ 2147483647 h 5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8"/>
                <a:gd name="T16" fmla="*/ 0 h 58"/>
                <a:gd name="T17" fmla="*/ 38 w 38"/>
                <a:gd name="T18" fmla="*/ 58 h 5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8" h="58">
                  <a:moveTo>
                    <a:pt x="38" y="27"/>
                  </a:moveTo>
                  <a:lnTo>
                    <a:pt x="38" y="58"/>
                  </a:lnTo>
                  <a:lnTo>
                    <a:pt x="0" y="30"/>
                  </a:lnTo>
                  <a:lnTo>
                    <a:pt x="0" y="0"/>
                  </a:lnTo>
                  <a:lnTo>
                    <a:pt x="38" y="27"/>
                  </a:lnTo>
                  <a:close/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80" name="Rectangle 189"/>
            <p:cNvSpPr>
              <a:spLocks noChangeArrowheads="1"/>
            </p:cNvSpPr>
            <p:nvPr/>
          </p:nvSpPr>
          <p:spPr bwMode="auto">
            <a:xfrm>
              <a:off x="4310063" y="5528514"/>
              <a:ext cx="28575" cy="50800"/>
            </a:xfrm>
            <a:prstGeom prst="rect">
              <a:avLst/>
            </a:prstGeom>
            <a:solidFill>
              <a:srgbClr val="6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81" name="Freeform 190"/>
            <p:cNvSpPr>
              <a:spLocks/>
            </p:cNvSpPr>
            <p:nvPr/>
          </p:nvSpPr>
          <p:spPr bwMode="auto">
            <a:xfrm>
              <a:off x="4048125" y="4787151"/>
              <a:ext cx="441325" cy="125413"/>
            </a:xfrm>
            <a:custGeom>
              <a:avLst/>
              <a:gdLst>
                <a:gd name="T0" fmla="*/ 0 w 278"/>
                <a:gd name="T1" fmla="*/ 0 h 79"/>
                <a:gd name="T2" fmla="*/ 2147483647 w 278"/>
                <a:gd name="T3" fmla="*/ 2147483647 h 79"/>
                <a:gd name="T4" fmla="*/ 2147483647 w 278"/>
                <a:gd name="T5" fmla="*/ 2147483647 h 79"/>
                <a:gd name="T6" fmla="*/ 2147483647 w 278"/>
                <a:gd name="T7" fmla="*/ 2147483647 h 79"/>
                <a:gd name="T8" fmla="*/ 0 w 278"/>
                <a:gd name="T9" fmla="*/ 0 h 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78"/>
                <a:gd name="T16" fmla="*/ 0 h 79"/>
                <a:gd name="T17" fmla="*/ 278 w 278"/>
                <a:gd name="T18" fmla="*/ 79 h 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78" h="79">
                  <a:moveTo>
                    <a:pt x="0" y="0"/>
                  </a:moveTo>
                  <a:lnTo>
                    <a:pt x="119" y="6"/>
                  </a:lnTo>
                  <a:lnTo>
                    <a:pt x="278" y="75"/>
                  </a:lnTo>
                  <a:lnTo>
                    <a:pt x="168" y="7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0C0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82" name="Freeform 191"/>
            <p:cNvSpPr>
              <a:spLocks/>
            </p:cNvSpPr>
            <p:nvPr/>
          </p:nvSpPr>
          <p:spPr bwMode="auto">
            <a:xfrm>
              <a:off x="4316413" y="4903039"/>
              <a:ext cx="171450" cy="93662"/>
            </a:xfrm>
            <a:custGeom>
              <a:avLst/>
              <a:gdLst>
                <a:gd name="T0" fmla="*/ 2147483647 w 108"/>
                <a:gd name="T1" fmla="*/ 2147483647 h 59"/>
                <a:gd name="T2" fmla="*/ 2147483647 w 108"/>
                <a:gd name="T3" fmla="*/ 0 h 59"/>
                <a:gd name="T4" fmla="*/ 2147483647 w 108"/>
                <a:gd name="T5" fmla="*/ 2147483647 h 59"/>
                <a:gd name="T6" fmla="*/ 0 w 108"/>
                <a:gd name="T7" fmla="*/ 2147483647 h 59"/>
                <a:gd name="T8" fmla="*/ 2147483647 w 108"/>
                <a:gd name="T9" fmla="*/ 2147483647 h 5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8"/>
                <a:gd name="T16" fmla="*/ 0 h 59"/>
                <a:gd name="T17" fmla="*/ 108 w 108"/>
                <a:gd name="T18" fmla="*/ 59 h 5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8" h="59">
                  <a:moveTo>
                    <a:pt x="1" y="1"/>
                  </a:moveTo>
                  <a:lnTo>
                    <a:pt x="108" y="0"/>
                  </a:lnTo>
                  <a:lnTo>
                    <a:pt x="108" y="59"/>
                  </a:lnTo>
                  <a:lnTo>
                    <a:pt x="0" y="59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83" name="Freeform 192"/>
            <p:cNvSpPr>
              <a:spLocks/>
            </p:cNvSpPr>
            <p:nvPr/>
          </p:nvSpPr>
          <p:spPr bwMode="auto">
            <a:xfrm>
              <a:off x="4049713" y="4787151"/>
              <a:ext cx="273050" cy="207963"/>
            </a:xfrm>
            <a:custGeom>
              <a:avLst/>
              <a:gdLst>
                <a:gd name="T0" fmla="*/ 0 w 172"/>
                <a:gd name="T1" fmla="*/ 0 h 131"/>
                <a:gd name="T2" fmla="*/ 0 w 172"/>
                <a:gd name="T3" fmla="*/ 2147483647 h 131"/>
                <a:gd name="T4" fmla="*/ 2147483647 w 172"/>
                <a:gd name="T5" fmla="*/ 2147483647 h 131"/>
                <a:gd name="T6" fmla="*/ 2147483647 w 172"/>
                <a:gd name="T7" fmla="*/ 2147483647 h 131"/>
                <a:gd name="T8" fmla="*/ 0 w 172"/>
                <a:gd name="T9" fmla="*/ 0 h 13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2"/>
                <a:gd name="T16" fmla="*/ 0 h 131"/>
                <a:gd name="T17" fmla="*/ 172 w 172"/>
                <a:gd name="T18" fmla="*/ 131 h 13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2" h="131">
                  <a:moveTo>
                    <a:pt x="0" y="0"/>
                  </a:moveTo>
                  <a:lnTo>
                    <a:pt x="0" y="45"/>
                  </a:lnTo>
                  <a:lnTo>
                    <a:pt x="172" y="131"/>
                  </a:lnTo>
                  <a:lnTo>
                    <a:pt x="172" y="7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0A0A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63854" name="Rectangle 198"/>
          <p:cNvSpPr>
            <a:spLocks noChangeArrowheads="1"/>
          </p:cNvSpPr>
          <p:nvPr/>
        </p:nvSpPr>
        <p:spPr bwMode="auto">
          <a:xfrm>
            <a:off x="4164013" y="4121150"/>
            <a:ext cx="41275" cy="19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300">
                <a:solidFill>
                  <a:srgbClr val="000000"/>
                </a:solidFill>
              </a:rPr>
              <a:t> </a:t>
            </a:r>
            <a:endParaRPr lang="en-US"/>
          </a:p>
        </p:txBody>
      </p:sp>
      <p:sp>
        <p:nvSpPr>
          <p:cNvPr id="163855" name="Line 334"/>
          <p:cNvSpPr>
            <a:spLocks noChangeShapeType="1"/>
          </p:cNvSpPr>
          <p:nvPr/>
        </p:nvSpPr>
        <p:spPr bwMode="auto">
          <a:xfrm>
            <a:off x="3389313" y="4148138"/>
            <a:ext cx="434975" cy="158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856" name="Freeform 346"/>
          <p:cNvSpPr>
            <a:spLocks/>
          </p:cNvSpPr>
          <p:nvPr/>
        </p:nvSpPr>
        <p:spPr bwMode="auto">
          <a:xfrm>
            <a:off x="4945063" y="3524250"/>
            <a:ext cx="1901825" cy="1141413"/>
          </a:xfrm>
          <a:custGeom>
            <a:avLst/>
            <a:gdLst>
              <a:gd name="T0" fmla="*/ 2147483647 w 1198"/>
              <a:gd name="T1" fmla="*/ 2147483647 h 719"/>
              <a:gd name="T2" fmla="*/ 2147483647 w 1198"/>
              <a:gd name="T3" fmla="*/ 0 h 719"/>
              <a:gd name="T4" fmla="*/ 2147483647 w 1198"/>
              <a:gd name="T5" fmla="*/ 2147483647 h 719"/>
              <a:gd name="T6" fmla="*/ 2147483647 w 1198"/>
              <a:gd name="T7" fmla="*/ 2147483647 h 719"/>
              <a:gd name="T8" fmla="*/ 2147483647 w 1198"/>
              <a:gd name="T9" fmla="*/ 2147483647 h 719"/>
              <a:gd name="T10" fmla="*/ 2147483647 w 1198"/>
              <a:gd name="T11" fmla="*/ 2147483647 h 719"/>
              <a:gd name="T12" fmla="*/ 2147483647 w 1198"/>
              <a:gd name="T13" fmla="*/ 2147483647 h 719"/>
              <a:gd name="T14" fmla="*/ 2147483647 w 1198"/>
              <a:gd name="T15" fmla="*/ 2147483647 h 719"/>
              <a:gd name="T16" fmla="*/ 2147483647 w 1198"/>
              <a:gd name="T17" fmla="*/ 2147483647 h 719"/>
              <a:gd name="T18" fmla="*/ 2147483647 w 1198"/>
              <a:gd name="T19" fmla="*/ 2147483647 h 719"/>
              <a:gd name="T20" fmla="*/ 2147483647 w 1198"/>
              <a:gd name="T21" fmla="*/ 2147483647 h 719"/>
              <a:gd name="T22" fmla="*/ 2147483647 w 1198"/>
              <a:gd name="T23" fmla="*/ 2147483647 h 719"/>
              <a:gd name="T24" fmla="*/ 2147483647 w 1198"/>
              <a:gd name="T25" fmla="*/ 2147483647 h 719"/>
              <a:gd name="T26" fmla="*/ 2147483647 w 1198"/>
              <a:gd name="T27" fmla="*/ 2147483647 h 719"/>
              <a:gd name="T28" fmla="*/ 2147483647 w 1198"/>
              <a:gd name="T29" fmla="*/ 2147483647 h 719"/>
              <a:gd name="T30" fmla="*/ 2147483647 w 1198"/>
              <a:gd name="T31" fmla="*/ 2147483647 h 719"/>
              <a:gd name="T32" fmla="*/ 2147483647 w 1198"/>
              <a:gd name="T33" fmla="*/ 2147483647 h 719"/>
              <a:gd name="T34" fmla="*/ 2147483647 w 1198"/>
              <a:gd name="T35" fmla="*/ 2147483647 h 719"/>
              <a:gd name="T36" fmla="*/ 2147483647 w 1198"/>
              <a:gd name="T37" fmla="*/ 2147483647 h 719"/>
              <a:gd name="T38" fmla="*/ 2147483647 w 1198"/>
              <a:gd name="T39" fmla="*/ 2147483647 h 719"/>
              <a:gd name="T40" fmla="*/ 2147483647 w 1198"/>
              <a:gd name="T41" fmla="*/ 2147483647 h 719"/>
              <a:gd name="T42" fmla="*/ 2147483647 w 1198"/>
              <a:gd name="T43" fmla="*/ 2147483647 h 719"/>
              <a:gd name="T44" fmla="*/ 0 w 1198"/>
              <a:gd name="T45" fmla="*/ 2147483647 h 719"/>
              <a:gd name="T46" fmla="*/ 2147483647 w 1198"/>
              <a:gd name="T47" fmla="*/ 2147483647 h 719"/>
              <a:gd name="T48" fmla="*/ 2147483647 w 1198"/>
              <a:gd name="T49" fmla="*/ 2147483647 h 719"/>
              <a:gd name="T50" fmla="*/ 2147483647 w 1198"/>
              <a:gd name="T51" fmla="*/ 2147483647 h 719"/>
              <a:gd name="T52" fmla="*/ 2147483647 w 1198"/>
              <a:gd name="T53" fmla="*/ 2147483647 h 719"/>
              <a:gd name="T54" fmla="*/ 2147483647 w 1198"/>
              <a:gd name="T55" fmla="*/ 2147483647 h 719"/>
              <a:gd name="T56" fmla="*/ 2147483647 w 1198"/>
              <a:gd name="T57" fmla="*/ 2147483647 h 719"/>
              <a:gd name="T58" fmla="*/ 2147483647 w 1198"/>
              <a:gd name="T59" fmla="*/ 2147483647 h 719"/>
              <a:gd name="T60" fmla="*/ 2147483647 w 1198"/>
              <a:gd name="T61" fmla="*/ 2147483647 h 719"/>
              <a:gd name="T62" fmla="*/ 2147483647 w 1198"/>
              <a:gd name="T63" fmla="*/ 2147483647 h 719"/>
              <a:gd name="T64" fmla="*/ 2147483647 w 1198"/>
              <a:gd name="T65" fmla="*/ 2147483647 h 719"/>
              <a:gd name="T66" fmla="*/ 2147483647 w 1198"/>
              <a:gd name="T67" fmla="*/ 2147483647 h 719"/>
              <a:gd name="T68" fmla="*/ 2147483647 w 1198"/>
              <a:gd name="T69" fmla="*/ 2147483647 h 719"/>
              <a:gd name="T70" fmla="*/ 2147483647 w 1198"/>
              <a:gd name="T71" fmla="*/ 2147483647 h 719"/>
              <a:gd name="T72" fmla="*/ 2147483647 w 1198"/>
              <a:gd name="T73" fmla="*/ 2147483647 h 719"/>
              <a:gd name="T74" fmla="*/ 2147483647 w 1198"/>
              <a:gd name="T75" fmla="*/ 2147483647 h 719"/>
              <a:gd name="T76" fmla="*/ 2147483647 w 1198"/>
              <a:gd name="T77" fmla="*/ 2147483647 h 719"/>
              <a:gd name="T78" fmla="*/ 2147483647 w 1198"/>
              <a:gd name="T79" fmla="*/ 2147483647 h 719"/>
              <a:gd name="T80" fmla="*/ 2147483647 w 1198"/>
              <a:gd name="T81" fmla="*/ 2147483647 h 719"/>
              <a:gd name="T82" fmla="*/ 2147483647 w 1198"/>
              <a:gd name="T83" fmla="*/ 2147483647 h 719"/>
              <a:gd name="T84" fmla="*/ 2147483647 w 1198"/>
              <a:gd name="T85" fmla="*/ 2147483647 h 719"/>
              <a:gd name="T86" fmla="*/ 2147483647 w 1198"/>
              <a:gd name="T87" fmla="*/ 2147483647 h 719"/>
              <a:gd name="T88" fmla="*/ 2147483647 w 1198"/>
              <a:gd name="T89" fmla="*/ 2147483647 h 719"/>
              <a:gd name="T90" fmla="*/ 2147483647 w 1198"/>
              <a:gd name="T91" fmla="*/ 2147483647 h 719"/>
              <a:gd name="T92" fmla="*/ 2147483647 w 1198"/>
              <a:gd name="T93" fmla="*/ 2147483647 h 719"/>
              <a:gd name="T94" fmla="*/ 2147483647 w 1198"/>
              <a:gd name="T95" fmla="*/ 2147483647 h 719"/>
              <a:gd name="T96" fmla="*/ 2147483647 w 1198"/>
              <a:gd name="T97" fmla="*/ 2147483647 h 719"/>
              <a:gd name="T98" fmla="*/ 2147483647 w 1198"/>
              <a:gd name="T99" fmla="*/ 2147483647 h 719"/>
              <a:gd name="T100" fmla="*/ 2147483647 w 1198"/>
              <a:gd name="T101" fmla="*/ 2147483647 h 719"/>
              <a:gd name="T102" fmla="*/ 2147483647 w 1198"/>
              <a:gd name="T103" fmla="*/ 2147483647 h 719"/>
              <a:gd name="T104" fmla="*/ 2147483647 w 1198"/>
              <a:gd name="T105" fmla="*/ 2147483647 h 719"/>
              <a:gd name="T106" fmla="*/ 2147483647 w 1198"/>
              <a:gd name="T107" fmla="*/ 2147483647 h 719"/>
              <a:gd name="T108" fmla="*/ 2147483647 w 1198"/>
              <a:gd name="T109" fmla="*/ 2147483647 h 719"/>
              <a:gd name="T110" fmla="*/ 2147483647 w 1198"/>
              <a:gd name="T111" fmla="*/ 2147483647 h 719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1198"/>
              <a:gd name="T169" fmla="*/ 0 h 719"/>
              <a:gd name="T170" fmla="*/ 1198 w 1198"/>
              <a:gd name="T171" fmla="*/ 719 h 719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1198" h="719">
                <a:moveTo>
                  <a:pt x="1160" y="13"/>
                </a:moveTo>
                <a:lnTo>
                  <a:pt x="1154" y="9"/>
                </a:lnTo>
                <a:lnTo>
                  <a:pt x="1149" y="5"/>
                </a:lnTo>
                <a:lnTo>
                  <a:pt x="1142" y="3"/>
                </a:lnTo>
                <a:lnTo>
                  <a:pt x="1137" y="2"/>
                </a:lnTo>
                <a:lnTo>
                  <a:pt x="1130" y="0"/>
                </a:lnTo>
                <a:lnTo>
                  <a:pt x="1123" y="0"/>
                </a:lnTo>
                <a:lnTo>
                  <a:pt x="1116" y="0"/>
                </a:lnTo>
                <a:lnTo>
                  <a:pt x="1107" y="2"/>
                </a:lnTo>
                <a:lnTo>
                  <a:pt x="1099" y="3"/>
                </a:lnTo>
                <a:lnTo>
                  <a:pt x="1091" y="5"/>
                </a:lnTo>
                <a:lnTo>
                  <a:pt x="1082" y="7"/>
                </a:lnTo>
                <a:lnTo>
                  <a:pt x="1074" y="10"/>
                </a:lnTo>
                <a:lnTo>
                  <a:pt x="1064" y="13"/>
                </a:lnTo>
                <a:lnTo>
                  <a:pt x="1055" y="17"/>
                </a:lnTo>
                <a:lnTo>
                  <a:pt x="1036" y="24"/>
                </a:lnTo>
                <a:lnTo>
                  <a:pt x="1016" y="32"/>
                </a:lnTo>
                <a:lnTo>
                  <a:pt x="997" y="40"/>
                </a:lnTo>
                <a:lnTo>
                  <a:pt x="977" y="49"/>
                </a:lnTo>
                <a:lnTo>
                  <a:pt x="956" y="56"/>
                </a:lnTo>
                <a:lnTo>
                  <a:pt x="936" y="65"/>
                </a:lnTo>
                <a:lnTo>
                  <a:pt x="925" y="67"/>
                </a:lnTo>
                <a:lnTo>
                  <a:pt x="915" y="70"/>
                </a:lnTo>
                <a:lnTo>
                  <a:pt x="904" y="73"/>
                </a:lnTo>
                <a:lnTo>
                  <a:pt x="895" y="75"/>
                </a:lnTo>
                <a:lnTo>
                  <a:pt x="885" y="76"/>
                </a:lnTo>
                <a:lnTo>
                  <a:pt x="875" y="77"/>
                </a:lnTo>
                <a:lnTo>
                  <a:pt x="866" y="77"/>
                </a:lnTo>
                <a:lnTo>
                  <a:pt x="855" y="79"/>
                </a:lnTo>
                <a:lnTo>
                  <a:pt x="837" y="77"/>
                </a:lnTo>
                <a:lnTo>
                  <a:pt x="817" y="76"/>
                </a:lnTo>
                <a:lnTo>
                  <a:pt x="798" y="75"/>
                </a:lnTo>
                <a:lnTo>
                  <a:pt x="778" y="73"/>
                </a:lnTo>
                <a:lnTo>
                  <a:pt x="758" y="70"/>
                </a:lnTo>
                <a:lnTo>
                  <a:pt x="739" y="67"/>
                </a:lnTo>
                <a:lnTo>
                  <a:pt x="719" y="65"/>
                </a:lnTo>
                <a:lnTo>
                  <a:pt x="698" y="61"/>
                </a:lnTo>
                <a:lnTo>
                  <a:pt x="677" y="59"/>
                </a:lnTo>
                <a:lnTo>
                  <a:pt x="655" y="58"/>
                </a:lnTo>
                <a:lnTo>
                  <a:pt x="632" y="56"/>
                </a:lnTo>
                <a:lnTo>
                  <a:pt x="610" y="56"/>
                </a:lnTo>
                <a:lnTo>
                  <a:pt x="599" y="56"/>
                </a:lnTo>
                <a:lnTo>
                  <a:pt x="586" y="56"/>
                </a:lnTo>
                <a:lnTo>
                  <a:pt x="574" y="58"/>
                </a:lnTo>
                <a:lnTo>
                  <a:pt x="562" y="59"/>
                </a:lnTo>
                <a:lnTo>
                  <a:pt x="550" y="61"/>
                </a:lnTo>
                <a:lnTo>
                  <a:pt x="537" y="63"/>
                </a:lnTo>
                <a:lnTo>
                  <a:pt x="524" y="65"/>
                </a:lnTo>
                <a:lnTo>
                  <a:pt x="510" y="68"/>
                </a:lnTo>
                <a:lnTo>
                  <a:pt x="495" y="70"/>
                </a:lnTo>
                <a:lnTo>
                  <a:pt x="480" y="73"/>
                </a:lnTo>
                <a:lnTo>
                  <a:pt x="464" y="76"/>
                </a:lnTo>
                <a:lnTo>
                  <a:pt x="448" y="79"/>
                </a:lnTo>
                <a:lnTo>
                  <a:pt x="432" y="82"/>
                </a:lnTo>
                <a:lnTo>
                  <a:pt x="415" y="86"/>
                </a:lnTo>
                <a:lnTo>
                  <a:pt x="398" y="89"/>
                </a:lnTo>
                <a:lnTo>
                  <a:pt x="380" y="93"/>
                </a:lnTo>
                <a:lnTo>
                  <a:pt x="345" y="100"/>
                </a:lnTo>
                <a:lnTo>
                  <a:pt x="310" y="108"/>
                </a:lnTo>
                <a:lnTo>
                  <a:pt x="274" y="117"/>
                </a:lnTo>
                <a:lnTo>
                  <a:pt x="240" y="128"/>
                </a:lnTo>
                <a:lnTo>
                  <a:pt x="223" y="132"/>
                </a:lnTo>
                <a:lnTo>
                  <a:pt x="206" y="138"/>
                </a:lnTo>
                <a:lnTo>
                  <a:pt x="190" y="144"/>
                </a:lnTo>
                <a:lnTo>
                  <a:pt x="175" y="150"/>
                </a:lnTo>
                <a:lnTo>
                  <a:pt x="159" y="156"/>
                </a:lnTo>
                <a:lnTo>
                  <a:pt x="145" y="163"/>
                </a:lnTo>
                <a:lnTo>
                  <a:pt x="131" y="169"/>
                </a:lnTo>
                <a:lnTo>
                  <a:pt x="117" y="176"/>
                </a:lnTo>
                <a:lnTo>
                  <a:pt x="104" y="183"/>
                </a:lnTo>
                <a:lnTo>
                  <a:pt x="92" y="191"/>
                </a:lnTo>
                <a:lnTo>
                  <a:pt x="82" y="198"/>
                </a:lnTo>
                <a:lnTo>
                  <a:pt x="71" y="206"/>
                </a:lnTo>
                <a:lnTo>
                  <a:pt x="62" y="214"/>
                </a:lnTo>
                <a:lnTo>
                  <a:pt x="54" y="222"/>
                </a:lnTo>
                <a:lnTo>
                  <a:pt x="47" y="232"/>
                </a:lnTo>
                <a:lnTo>
                  <a:pt x="40" y="241"/>
                </a:lnTo>
                <a:lnTo>
                  <a:pt x="34" y="250"/>
                </a:lnTo>
                <a:lnTo>
                  <a:pt x="28" y="262"/>
                </a:lnTo>
                <a:lnTo>
                  <a:pt x="23" y="273"/>
                </a:lnTo>
                <a:lnTo>
                  <a:pt x="19" y="284"/>
                </a:lnTo>
                <a:lnTo>
                  <a:pt x="14" y="297"/>
                </a:lnTo>
                <a:lnTo>
                  <a:pt x="10" y="310"/>
                </a:lnTo>
                <a:lnTo>
                  <a:pt x="8" y="323"/>
                </a:lnTo>
                <a:lnTo>
                  <a:pt x="6" y="336"/>
                </a:lnTo>
                <a:lnTo>
                  <a:pt x="3" y="350"/>
                </a:lnTo>
                <a:lnTo>
                  <a:pt x="2" y="364"/>
                </a:lnTo>
                <a:lnTo>
                  <a:pt x="1" y="378"/>
                </a:lnTo>
                <a:lnTo>
                  <a:pt x="0" y="391"/>
                </a:lnTo>
                <a:lnTo>
                  <a:pt x="0" y="406"/>
                </a:lnTo>
                <a:lnTo>
                  <a:pt x="0" y="420"/>
                </a:lnTo>
                <a:lnTo>
                  <a:pt x="0" y="434"/>
                </a:lnTo>
                <a:lnTo>
                  <a:pt x="1" y="448"/>
                </a:lnTo>
                <a:lnTo>
                  <a:pt x="2" y="461"/>
                </a:lnTo>
                <a:lnTo>
                  <a:pt x="5" y="475"/>
                </a:lnTo>
                <a:lnTo>
                  <a:pt x="6" y="489"/>
                </a:lnTo>
                <a:lnTo>
                  <a:pt x="8" y="502"/>
                </a:lnTo>
                <a:lnTo>
                  <a:pt x="12" y="514"/>
                </a:lnTo>
                <a:lnTo>
                  <a:pt x="14" y="526"/>
                </a:lnTo>
                <a:lnTo>
                  <a:pt x="17" y="539"/>
                </a:lnTo>
                <a:lnTo>
                  <a:pt x="21" y="551"/>
                </a:lnTo>
                <a:lnTo>
                  <a:pt x="24" y="561"/>
                </a:lnTo>
                <a:lnTo>
                  <a:pt x="28" y="572"/>
                </a:lnTo>
                <a:lnTo>
                  <a:pt x="33" y="582"/>
                </a:lnTo>
                <a:lnTo>
                  <a:pt x="37" y="590"/>
                </a:lnTo>
                <a:lnTo>
                  <a:pt x="42" y="600"/>
                </a:lnTo>
                <a:lnTo>
                  <a:pt x="47" y="607"/>
                </a:lnTo>
                <a:lnTo>
                  <a:pt x="51" y="615"/>
                </a:lnTo>
                <a:lnTo>
                  <a:pt x="57" y="621"/>
                </a:lnTo>
                <a:lnTo>
                  <a:pt x="63" y="627"/>
                </a:lnTo>
                <a:lnTo>
                  <a:pt x="70" y="632"/>
                </a:lnTo>
                <a:lnTo>
                  <a:pt x="77" y="638"/>
                </a:lnTo>
                <a:lnTo>
                  <a:pt x="85" y="643"/>
                </a:lnTo>
                <a:lnTo>
                  <a:pt x="92" y="648"/>
                </a:lnTo>
                <a:lnTo>
                  <a:pt x="101" y="651"/>
                </a:lnTo>
                <a:lnTo>
                  <a:pt x="110" y="656"/>
                </a:lnTo>
                <a:lnTo>
                  <a:pt x="119" y="659"/>
                </a:lnTo>
                <a:lnTo>
                  <a:pt x="128" y="662"/>
                </a:lnTo>
                <a:lnTo>
                  <a:pt x="138" y="665"/>
                </a:lnTo>
                <a:lnTo>
                  <a:pt x="159" y="670"/>
                </a:lnTo>
                <a:lnTo>
                  <a:pt x="180" y="673"/>
                </a:lnTo>
                <a:lnTo>
                  <a:pt x="202" y="677"/>
                </a:lnTo>
                <a:lnTo>
                  <a:pt x="225" y="680"/>
                </a:lnTo>
                <a:lnTo>
                  <a:pt x="248" y="683"/>
                </a:lnTo>
                <a:lnTo>
                  <a:pt x="272" y="685"/>
                </a:lnTo>
                <a:lnTo>
                  <a:pt x="295" y="686"/>
                </a:lnTo>
                <a:lnTo>
                  <a:pt x="319" y="689"/>
                </a:lnTo>
                <a:lnTo>
                  <a:pt x="342" y="692"/>
                </a:lnTo>
                <a:lnTo>
                  <a:pt x="365" y="696"/>
                </a:lnTo>
                <a:lnTo>
                  <a:pt x="377" y="697"/>
                </a:lnTo>
                <a:lnTo>
                  <a:pt x="389" y="698"/>
                </a:lnTo>
                <a:lnTo>
                  <a:pt x="401" y="700"/>
                </a:lnTo>
                <a:lnTo>
                  <a:pt x="413" y="701"/>
                </a:lnTo>
                <a:lnTo>
                  <a:pt x="439" y="704"/>
                </a:lnTo>
                <a:lnTo>
                  <a:pt x="466" y="707"/>
                </a:lnTo>
                <a:lnTo>
                  <a:pt x="492" y="710"/>
                </a:lnTo>
                <a:lnTo>
                  <a:pt x="520" y="711"/>
                </a:lnTo>
                <a:lnTo>
                  <a:pt x="576" y="714"/>
                </a:lnTo>
                <a:lnTo>
                  <a:pt x="604" y="715"/>
                </a:lnTo>
                <a:lnTo>
                  <a:pt x="631" y="717"/>
                </a:lnTo>
                <a:lnTo>
                  <a:pt x="658" y="718"/>
                </a:lnTo>
                <a:lnTo>
                  <a:pt x="684" y="719"/>
                </a:lnTo>
                <a:lnTo>
                  <a:pt x="695" y="719"/>
                </a:lnTo>
                <a:lnTo>
                  <a:pt x="708" y="719"/>
                </a:lnTo>
                <a:lnTo>
                  <a:pt x="720" y="719"/>
                </a:lnTo>
                <a:lnTo>
                  <a:pt x="732" y="719"/>
                </a:lnTo>
                <a:lnTo>
                  <a:pt x="742" y="719"/>
                </a:lnTo>
                <a:lnTo>
                  <a:pt x="753" y="719"/>
                </a:lnTo>
                <a:lnTo>
                  <a:pt x="763" y="719"/>
                </a:lnTo>
                <a:lnTo>
                  <a:pt x="773" y="719"/>
                </a:lnTo>
                <a:lnTo>
                  <a:pt x="782" y="719"/>
                </a:lnTo>
                <a:lnTo>
                  <a:pt x="791" y="719"/>
                </a:lnTo>
                <a:lnTo>
                  <a:pt x="801" y="719"/>
                </a:lnTo>
                <a:lnTo>
                  <a:pt x="809" y="718"/>
                </a:lnTo>
                <a:lnTo>
                  <a:pt x="816" y="718"/>
                </a:lnTo>
                <a:lnTo>
                  <a:pt x="824" y="718"/>
                </a:lnTo>
                <a:lnTo>
                  <a:pt x="839" y="717"/>
                </a:lnTo>
                <a:lnTo>
                  <a:pt x="852" y="715"/>
                </a:lnTo>
                <a:lnTo>
                  <a:pt x="865" y="713"/>
                </a:lnTo>
                <a:lnTo>
                  <a:pt x="876" y="712"/>
                </a:lnTo>
                <a:lnTo>
                  <a:pt x="888" y="710"/>
                </a:lnTo>
                <a:lnTo>
                  <a:pt x="900" y="707"/>
                </a:lnTo>
                <a:lnTo>
                  <a:pt x="910" y="705"/>
                </a:lnTo>
                <a:lnTo>
                  <a:pt x="931" y="700"/>
                </a:lnTo>
                <a:lnTo>
                  <a:pt x="943" y="697"/>
                </a:lnTo>
                <a:lnTo>
                  <a:pt x="953" y="693"/>
                </a:lnTo>
                <a:lnTo>
                  <a:pt x="965" y="691"/>
                </a:lnTo>
                <a:lnTo>
                  <a:pt x="977" y="687"/>
                </a:lnTo>
                <a:lnTo>
                  <a:pt x="990" y="683"/>
                </a:lnTo>
                <a:lnTo>
                  <a:pt x="1002" y="679"/>
                </a:lnTo>
                <a:lnTo>
                  <a:pt x="1015" y="676"/>
                </a:lnTo>
                <a:lnTo>
                  <a:pt x="1029" y="672"/>
                </a:lnTo>
                <a:lnTo>
                  <a:pt x="1056" y="665"/>
                </a:lnTo>
                <a:lnTo>
                  <a:pt x="1070" y="662"/>
                </a:lnTo>
                <a:lnTo>
                  <a:pt x="1083" y="657"/>
                </a:lnTo>
                <a:lnTo>
                  <a:pt x="1096" y="652"/>
                </a:lnTo>
                <a:lnTo>
                  <a:pt x="1109" y="647"/>
                </a:lnTo>
                <a:lnTo>
                  <a:pt x="1120" y="641"/>
                </a:lnTo>
                <a:lnTo>
                  <a:pt x="1132" y="635"/>
                </a:lnTo>
                <a:lnTo>
                  <a:pt x="1142" y="627"/>
                </a:lnTo>
                <a:lnTo>
                  <a:pt x="1152" y="620"/>
                </a:lnTo>
                <a:lnTo>
                  <a:pt x="1160" y="610"/>
                </a:lnTo>
                <a:lnTo>
                  <a:pt x="1165" y="606"/>
                </a:lnTo>
                <a:lnTo>
                  <a:pt x="1168" y="601"/>
                </a:lnTo>
                <a:lnTo>
                  <a:pt x="1174" y="590"/>
                </a:lnTo>
                <a:lnTo>
                  <a:pt x="1180" y="579"/>
                </a:lnTo>
                <a:lnTo>
                  <a:pt x="1184" y="567"/>
                </a:lnTo>
                <a:lnTo>
                  <a:pt x="1188" y="554"/>
                </a:lnTo>
                <a:lnTo>
                  <a:pt x="1191" y="541"/>
                </a:lnTo>
                <a:lnTo>
                  <a:pt x="1194" y="527"/>
                </a:lnTo>
                <a:lnTo>
                  <a:pt x="1195" y="513"/>
                </a:lnTo>
                <a:lnTo>
                  <a:pt x="1196" y="498"/>
                </a:lnTo>
                <a:lnTo>
                  <a:pt x="1197" y="483"/>
                </a:lnTo>
                <a:lnTo>
                  <a:pt x="1197" y="467"/>
                </a:lnTo>
                <a:lnTo>
                  <a:pt x="1197" y="450"/>
                </a:lnTo>
                <a:lnTo>
                  <a:pt x="1197" y="433"/>
                </a:lnTo>
                <a:lnTo>
                  <a:pt x="1197" y="415"/>
                </a:lnTo>
                <a:lnTo>
                  <a:pt x="1197" y="398"/>
                </a:lnTo>
                <a:lnTo>
                  <a:pt x="1197" y="380"/>
                </a:lnTo>
                <a:lnTo>
                  <a:pt x="1196" y="361"/>
                </a:lnTo>
                <a:lnTo>
                  <a:pt x="1196" y="352"/>
                </a:lnTo>
                <a:lnTo>
                  <a:pt x="1196" y="343"/>
                </a:lnTo>
                <a:lnTo>
                  <a:pt x="1196" y="331"/>
                </a:lnTo>
                <a:lnTo>
                  <a:pt x="1196" y="321"/>
                </a:lnTo>
                <a:lnTo>
                  <a:pt x="1197" y="309"/>
                </a:lnTo>
                <a:lnTo>
                  <a:pt x="1197" y="297"/>
                </a:lnTo>
                <a:lnTo>
                  <a:pt x="1197" y="284"/>
                </a:lnTo>
                <a:lnTo>
                  <a:pt x="1197" y="271"/>
                </a:lnTo>
                <a:lnTo>
                  <a:pt x="1198" y="246"/>
                </a:lnTo>
                <a:lnTo>
                  <a:pt x="1198" y="219"/>
                </a:lnTo>
                <a:lnTo>
                  <a:pt x="1198" y="192"/>
                </a:lnTo>
                <a:lnTo>
                  <a:pt x="1197" y="166"/>
                </a:lnTo>
                <a:lnTo>
                  <a:pt x="1196" y="141"/>
                </a:lnTo>
                <a:lnTo>
                  <a:pt x="1196" y="128"/>
                </a:lnTo>
                <a:lnTo>
                  <a:pt x="1195" y="116"/>
                </a:lnTo>
                <a:lnTo>
                  <a:pt x="1194" y="103"/>
                </a:lnTo>
                <a:lnTo>
                  <a:pt x="1191" y="93"/>
                </a:lnTo>
                <a:lnTo>
                  <a:pt x="1190" y="81"/>
                </a:lnTo>
                <a:lnTo>
                  <a:pt x="1188" y="70"/>
                </a:lnTo>
                <a:lnTo>
                  <a:pt x="1186" y="61"/>
                </a:lnTo>
                <a:lnTo>
                  <a:pt x="1183" y="52"/>
                </a:lnTo>
                <a:lnTo>
                  <a:pt x="1180" y="44"/>
                </a:lnTo>
                <a:lnTo>
                  <a:pt x="1176" y="35"/>
                </a:lnTo>
                <a:lnTo>
                  <a:pt x="1173" y="28"/>
                </a:lnTo>
                <a:lnTo>
                  <a:pt x="1169" y="23"/>
                </a:lnTo>
                <a:lnTo>
                  <a:pt x="1165" y="17"/>
                </a:lnTo>
                <a:lnTo>
                  <a:pt x="1160" y="13"/>
                </a:lnTo>
                <a:close/>
              </a:path>
            </a:pathLst>
          </a:custGeom>
          <a:gradFill rotWithShape="1">
            <a:gsLst>
              <a:gs pos="0">
                <a:srgbClr val="00CCFF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857" name="Line 347"/>
          <p:cNvSpPr>
            <a:spLocks noChangeShapeType="1"/>
          </p:cNvSpPr>
          <p:nvPr/>
        </p:nvSpPr>
        <p:spPr bwMode="auto">
          <a:xfrm flipV="1">
            <a:off x="4451350" y="4130675"/>
            <a:ext cx="490538" cy="3175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858" name="Rectangle 350"/>
          <p:cNvSpPr>
            <a:spLocks noChangeArrowheads="1"/>
          </p:cNvSpPr>
          <p:nvPr/>
        </p:nvSpPr>
        <p:spPr bwMode="auto">
          <a:xfrm>
            <a:off x="3508375" y="5219700"/>
            <a:ext cx="476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</a:rPr>
              <a:t> </a:t>
            </a:r>
            <a:endParaRPr lang="en-US"/>
          </a:p>
        </p:txBody>
      </p:sp>
      <p:sp>
        <p:nvSpPr>
          <p:cNvPr id="163859" name="Rectangle 352"/>
          <p:cNvSpPr>
            <a:spLocks noChangeArrowheads="1"/>
          </p:cNvSpPr>
          <p:nvPr/>
        </p:nvSpPr>
        <p:spPr bwMode="auto">
          <a:xfrm>
            <a:off x="3332163" y="5432425"/>
            <a:ext cx="476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</a:rPr>
              <a:t> </a:t>
            </a:r>
            <a:endParaRPr lang="en-US"/>
          </a:p>
        </p:txBody>
      </p:sp>
      <p:sp>
        <p:nvSpPr>
          <p:cNvPr id="163860" name="Rectangle 353"/>
          <p:cNvSpPr>
            <a:spLocks noChangeArrowheads="1"/>
          </p:cNvSpPr>
          <p:nvPr/>
        </p:nvSpPr>
        <p:spPr bwMode="auto">
          <a:xfrm>
            <a:off x="5167313" y="5162550"/>
            <a:ext cx="1449387" cy="5397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861" name="Rectangle 355"/>
          <p:cNvSpPr>
            <a:spLocks noChangeArrowheads="1"/>
          </p:cNvSpPr>
          <p:nvPr/>
        </p:nvSpPr>
        <p:spPr bwMode="auto">
          <a:xfrm>
            <a:off x="6210300" y="5219700"/>
            <a:ext cx="476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</a:rPr>
              <a:t> </a:t>
            </a:r>
            <a:endParaRPr lang="en-US"/>
          </a:p>
        </p:txBody>
      </p:sp>
      <p:sp>
        <p:nvSpPr>
          <p:cNvPr id="163862" name="Rectangle 357"/>
          <p:cNvSpPr>
            <a:spLocks noChangeArrowheads="1"/>
          </p:cNvSpPr>
          <p:nvPr/>
        </p:nvSpPr>
        <p:spPr bwMode="auto">
          <a:xfrm>
            <a:off x="6218238" y="5432425"/>
            <a:ext cx="476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</a:rPr>
              <a:t> </a:t>
            </a:r>
            <a:endParaRPr lang="en-US"/>
          </a:p>
        </p:txBody>
      </p:sp>
      <p:sp>
        <p:nvSpPr>
          <p:cNvPr id="163863" name="Freeform 358"/>
          <p:cNvSpPr>
            <a:spLocks noEditPoints="1"/>
          </p:cNvSpPr>
          <p:nvPr/>
        </p:nvSpPr>
        <p:spPr bwMode="auto">
          <a:xfrm>
            <a:off x="3463925" y="5394325"/>
            <a:ext cx="609600" cy="93663"/>
          </a:xfrm>
          <a:custGeom>
            <a:avLst/>
            <a:gdLst>
              <a:gd name="T0" fmla="*/ 2147483647 w 384"/>
              <a:gd name="T1" fmla="*/ 2147483647 h 59"/>
              <a:gd name="T2" fmla="*/ 2147483647 w 384"/>
              <a:gd name="T3" fmla="*/ 2147483647 h 59"/>
              <a:gd name="T4" fmla="*/ 2147483647 w 384"/>
              <a:gd name="T5" fmla="*/ 2147483647 h 59"/>
              <a:gd name="T6" fmla="*/ 2147483647 w 384"/>
              <a:gd name="T7" fmla="*/ 2147483647 h 59"/>
              <a:gd name="T8" fmla="*/ 2147483647 w 384"/>
              <a:gd name="T9" fmla="*/ 2147483647 h 59"/>
              <a:gd name="T10" fmla="*/ 2147483647 w 384"/>
              <a:gd name="T11" fmla="*/ 2147483647 h 59"/>
              <a:gd name="T12" fmla="*/ 2147483647 w 384"/>
              <a:gd name="T13" fmla="*/ 2147483647 h 59"/>
              <a:gd name="T14" fmla="*/ 2147483647 w 384"/>
              <a:gd name="T15" fmla="*/ 2147483647 h 59"/>
              <a:gd name="T16" fmla="*/ 2147483647 w 384"/>
              <a:gd name="T17" fmla="*/ 2147483647 h 59"/>
              <a:gd name="T18" fmla="*/ 2147483647 w 384"/>
              <a:gd name="T19" fmla="*/ 2147483647 h 59"/>
              <a:gd name="T20" fmla="*/ 2147483647 w 384"/>
              <a:gd name="T21" fmla="*/ 2147483647 h 59"/>
              <a:gd name="T22" fmla="*/ 2147483647 w 384"/>
              <a:gd name="T23" fmla="*/ 2147483647 h 59"/>
              <a:gd name="T24" fmla="*/ 2147483647 w 384"/>
              <a:gd name="T25" fmla="*/ 2147483647 h 59"/>
              <a:gd name="T26" fmla="*/ 2147483647 w 384"/>
              <a:gd name="T27" fmla="*/ 2147483647 h 59"/>
              <a:gd name="T28" fmla="*/ 0 w 384"/>
              <a:gd name="T29" fmla="*/ 2147483647 h 59"/>
              <a:gd name="T30" fmla="*/ 2147483647 w 384"/>
              <a:gd name="T31" fmla="*/ 2147483647 h 59"/>
              <a:gd name="T32" fmla="*/ 2147483647 w 384"/>
              <a:gd name="T33" fmla="*/ 2147483647 h 59"/>
              <a:gd name="T34" fmla="*/ 2147483647 w 384"/>
              <a:gd name="T35" fmla="*/ 2147483647 h 59"/>
              <a:gd name="T36" fmla="*/ 2147483647 w 384"/>
              <a:gd name="T37" fmla="*/ 2147483647 h 59"/>
              <a:gd name="T38" fmla="*/ 2147483647 w 384"/>
              <a:gd name="T39" fmla="*/ 2147483647 h 59"/>
              <a:gd name="T40" fmla="*/ 2147483647 w 384"/>
              <a:gd name="T41" fmla="*/ 0 h 59"/>
              <a:gd name="T42" fmla="*/ 2147483647 w 384"/>
              <a:gd name="T43" fmla="*/ 2147483647 h 59"/>
              <a:gd name="T44" fmla="*/ 2147483647 w 384"/>
              <a:gd name="T45" fmla="*/ 2147483647 h 59"/>
              <a:gd name="T46" fmla="*/ 2147483647 w 384"/>
              <a:gd name="T47" fmla="*/ 0 h 59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384"/>
              <a:gd name="T73" fmla="*/ 0 h 59"/>
              <a:gd name="T74" fmla="*/ 384 w 384"/>
              <a:gd name="T75" fmla="*/ 59 h 59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384" h="59">
                <a:moveTo>
                  <a:pt x="4" y="26"/>
                </a:moveTo>
                <a:lnTo>
                  <a:pt x="335" y="26"/>
                </a:lnTo>
                <a:lnTo>
                  <a:pt x="337" y="26"/>
                </a:lnTo>
                <a:lnTo>
                  <a:pt x="338" y="26"/>
                </a:lnTo>
                <a:lnTo>
                  <a:pt x="339" y="27"/>
                </a:lnTo>
                <a:lnTo>
                  <a:pt x="339" y="30"/>
                </a:lnTo>
                <a:lnTo>
                  <a:pt x="339" y="31"/>
                </a:lnTo>
                <a:lnTo>
                  <a:pt x="338" y="32"/>
                </a:lnTo>
                <a:lnTo>
                  <a:pt x="337" y="33"/>
                </a:lnTo>
                <a:lnTo>
                  <a:pt x="335" y="33"/>
                </a:lnTo>
                <a:lnTo>
                  <a:pt x="4" y="33"/>
                </a:lnTo>
                <a:lnTo>
                  <a:pt x="3" y="33"/>
                </a:lnTo>
                <a:lnTo>
                  <a:pt x="2" y="32"/>
                </a:lnTo>
                <a:lnTo>
                  <a:pt x="2" y="31"/>
                </a:lnTo>
                <a:lnTo>
                  <a:pt x="0" y="30"/>
                </a:lnTo>
                <a:lnTo>
                  <a:pt x="2" y="27"/>
                </a:lnTo>
                <a:lnTo>
                  <a:pt x="2" y="26"/>
                </a:lnTo>
                <a:lnTo>
                  <a:pt x="3" y="26"/>
                </a:lnTo>
                <a:lnTo>
                  <a:pt x="4" y="26"/>
                </a:lnTo>
                <a:close/>
                <a:moveTo>
                  <a:pt x="326" y="0"/>
                </a:moveTo>
                <a:lnTo>
                  <a:pt x="384" y="30"/>
                </a:lnTo>
                <a:lnTo>
                  <a:pt x="326" y="59"/>
                </a:lnTo>
                <a:lnTo>
                  <a:pt x="326" y="0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3864" name="Freeform 359"/>
          <p:cNvSpPr>
            <a:spLocks noEditPoints="1"/>
          </p:cNvSpPr>
          <p:nvPr/>
        </p:nvSpPr>
        <p:spPr bwMode="auto">
          <a:xfrm>
            <a:off x="1208088" y="5394325"/>
            <a:ext cx="868362" cy="74613"/>
          </a:xfrm>
          <a:custGeom>
            <a:avLst/>
            <a:gdLst>
              <a:gd name="T0" fmla="*/ 2147483647 w 384"/>
              <a:gd name="T1" fmla="*/ 2147483647 h 59"/>
              <a:gd name="T2" fmla="*/ 2147483647 w 384"/>
              <a:gd name="T3" fmla="*/ 2147483647 h 59"/>
              <a:gd name="T4" fmla="*/ 2147483647 w 384"/>
              <a:gd name="T5" fmla="*/ 2147483647 h 59"/>
              <a:gd name="T6" fmla="*/ 2147483647 w 384"/>
              <a:gd name="T7" fmla="*/ 2147483647 h 59"/>
              <a:gd name="T8" fmla="*/ 2147483647 w 384"/>
              <a:gd name="T9" fmla="*/ 2147483647 h 59"/>
              <a:gd name="T10" fmla="*/ 2147483647 w 384"/>
              <a:gd name="T11" fmla="*/ 2147483647 h 59"/>
              <a:gd name="T12" fmla="*/ 2147483647 w 384"/>
              <a:gd name="T13" fmla="*/ 2147483647 h 59"/>
              <a:gd name="T14" fmla="*/ 2147483647 w 384"/>
              <a:gd name="T15" fmla="*/ 2147483647 h 59"/>
              <a:gd name="T16" fmla="*/ 2147483647 w 384"/>
              <a:gd name="T17" fmla="*/ 2147483647 h 59"/>
              <a:gd name="T18" fmla="*/ 2147483647 w 384"/>
              <a:gd name="T19" fmla="*/ 2147483647 h 59"/>
              <a:gd name="T20" fmla="*/ 2147483647 w 384"/>
              <a:gd name="T21" fmla="*/ 2147483647 h 59"/>
              <a:gd name="T22" fmla="*/ 2147483647 w 384"/>
              <a:gd name="T23" fmla="*/ 2147483647 h 59"/>
              <a:gd name="T24" fmla="*/ 2147483647 w 384"/>
              <a:gd name="T25" fmla="*/ 2147483647 h 59"/>
              <a:gd name="T26" fmla="*/ 2147483647 w 384"/>
              <a:gd name="T27" fmla="*/ 2147483647 h 59"/>
              <a:gd name="T28" fmla="*/ 2147483647 w 384"/>
              <a:gd name="T29" fmla="*/ 2147483647 h 59"/>
              <a:gd name="T30" fmla="*/ 2147483647 w 384"/>
              <a:gd name="T31" fmla="*/ 2147483647 h 59"/>
              <a:gd name="T32" fmla="*/ 2147483647 w 384"/>
              <a:gd name="T33" fmla="*/ 2147483647 h 59"/>
              <a:gd name="T34" fmla="*/ 2147483647 w 384"/>
              <a:gd name="T35" fmla="*/ 2147483647 h 59"/>
              <a:gd name="T36" fmla="*/ 2147483647 w 384"/>
              <a:gd name="T37" fmla="*/ 2147483647 h 59"/>
              <a:gd name="T38" fmla="*/ 2147483647 w 384"/>
              <a:gd name="T39" fmla="*/ 2147483647 h 59"/>
              <a:gd name="T40" fmla="*/ 2147483647 w 384"/>
              <a:gd name="T41" fmla="*/ 2147483647 h 59"/>
              <a:gd name="T42" fmla="*/ 0 w 384"/>
              <a:gd name="T43" fmla="*/ 2147483647 h 59"/>
              <a:gd name="T44" fmla="*/ 2147483647 w 384"/>
              <a:gd name="T45" fmla="*/ 0 h 59"/>
              <a:gd name="T46" fmla="*/ 2147483647 w 384"/>
              <a:gd name="T47" fmla="*/ 2147483647 h 59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384"/>
              <a:gd name="T73" fmla="*/ 0 h 59"/>
              <a:gd name="T74" fmla="*/ 384 w 384"/>
              <a:gd name="T75" fmla="*/ 59 h 59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384" h="59">
                <a:moveTo>
                  <a:pt x="381" y="33"/>
                </a:moveTo>
                <a:lnTo>
                  <a:pt x="49" y="33"/>
                </a:lnTo>
                <a:lnTo>
                  <a:pt x="48" y="33"/>
                </a:lnTo>
                <a:lnTo>
                  <a:pt x="47" y="32"/>
                </a:lnTo>
                <a:lnTo>
                  <a:pt x="46" y="31"/>
                </a:lnTo>
                <a:lnTo>
                  <a:pt x="46" y="30"/>
                </a:lnTo>
                <a:lnTo>
                  <a:pt x="46" y="28"/>
                </a:lnTo>
                <a:lnTo>
                  <a:pt x="47" y="27"/>
                </a:lnTo>
                <a:lnTo>
                  <a:pt x="48" y="26"/>
                </a:lnTo>
                <a:lnTo>
                  <a:pt x="49" y="26"/>
                </a:lnTo>
                <a:lnTo>
                  <a:pt x="381" y="26"/>
                </a:lnTo>
                <a:lnTo>
                  <a:pt x="382" y="26"/>
                </a:lnTo>
                <a:lnTo>
                  <a:pt x="383" y="26"/>
                </a:lnTo>
                <a:lnTo>
                  <a:pt x="384" y="27"/>
                </a:lnTo>
                <a:lnTo>
                  <a:pt x="384" y="30"/>
                </a:lnTo>
                <a:lnTo>
                  <a:pt x="384" y="31"/>
                </a:lnTo>
                <a:lnTo>
                  <a:pt x="383" y="32"/>
                </a:lnTo>
                <a:lnTo>
                  <a:pt x="382" y="33"/>
                </a:lnTo>
                <a:lnTo>
                  <a:pt x="381" y="33"/>
                </a:lnTo>
                <a:close/>
                <a:moveTo>
                  <a:pt x="59" y="59"/>
                </a:moveTo>
                <a:lnTo>
                  <a:pt x="0" y="30"/>
                </a:lnTo>
                <a:lnTo>
                  <a:pt x="59" y="0"/>
                </a:lnTo>
                <a:lnTo>
                  <a:pt x="59" y="59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3865" name="Freeform 360"/>
          <p:cNvSpPr>
            <a:spLocks noEditPoints="1"/>
          </p:cNvSpPr>
          <p:nvPr/>
        </p:nvSpPr>
        <p:spPr bwMode="auto">
          <a:xfrm>
            <a:off x="6176963" y="5394325"/>
            <a:ext cx="1069975" cy="74613"/>
          </a:xfrm>
          <a:custGeom>
            <a:avLst/>
            <a:gdLst>
              <a:gd name="T0" fmla="*/ 2147483647 w 384"/>
              <a:gd name="T1" fmla="*/ 2147483647 h 59"/>
              <a:gd name="T2" fmla="*/ 2147483647 w 384"/>
              <a:gd name="T3" fmla="*/ 2147483647 h 59"/>
              <a:gd name="T4" fmla="*/ 2147483647 w 384"/>
              <a:gd name="T5" fmla="*/ 2147483647 h 59"/>
              <a:gd name="T6" fmla="*/ 2147483647 w 384"/>
              <a:gd name="T7" fmla="*/ 2147483647 h 59"/>
              <a:gd name="T8" fmla="*/ 2147483647 w 384"/>
              <a:gd name="T9" fmla="*/ 2147483647 h 59"/>
              <a:gd name="T10" fmla="*/ 2147483647 w 384"/>
              <a:gd name="T11" fmla="*/ 2147483647 h 59"/>
              <a:gd name="T12" fmla="*/ 2147483647 w 384"/>
              <a:gd name="T13" fmla="*/ 2147483647 h 59"/>
              <a:gd name="T14" fmla="*/ 2147483647 w 384"/>
              <a:gd name="T15" fmla="*/ 2147483647 h 59"/>
              <a:gd name="T16" fmla="*/ 2147483647 w 384"/>
              <a:gd name="T17" fmla="*/ 2147483647 h 59"/>
              <a:gd name="T18" fmla="*/ 2147483647 w 384"/>
              <a:gd name="T19" fmla="*/ 2147483647 h 59"/>
              <a:gd name="T20" fmla="*/ 2147483647 w 384"/>
              <a:gd name="T21" fmla="*/ 2147483647 h 59"/>
              <a:gd name="T22" fmla="*/ 2147483647 w 384"/>
              <a:gd name="T23" fmla="*/ 2147483647 h 59"/>
              <a:gd name="T24" fmla="*/ 2147483647 w 384"/>
              <a:gd name="T25" fmla="*/ 2147483647 h 59"/>
              <a:gd name="T26" fmla="*/ 0 w 384"/>
              <a:gd name="T27" fmla="*/ 2147483647 h 59"/>
              <a:gd name="T28" fmla="*/ 0 w 384"/>
              <a:gd name="T29" fmla="*/ 2147483647 h 59"/>
              <a:gd name="T30" fmla="*/ 0 w 384"/>
              <a:gd name="T31" fmla="*/ 2147483647 h 59"/>
              <a:gd name="T32" fmla="*/ 2147483647 w 384"/>
              <a:gd name="T33" fmla="*/ 2147483647 h 59"/>
              <a:gd name="T34" fmla="*/ 2147483647 w 384"/>
              <a:gd name="T35" fmla="*/ 2147483647 h 59"/>
              <a:gd name="T36" fmla="*/ 2147483647 w 384"/>
              <a:gd name="T37" fmla="*/ 2147483647 h 59"/>
              <a:gd name="T38" fmla="*/ 2147483647 w 384"/>
              <a:gd name="T39" fmla="*/ 2147483647 h 59"/>
              <a:gd name="T40" fmla="*/ 2147483647 w 384"/>
              <a:gd name="T41" fmla="*/ 0 h 59"/>
              <a:gd name="T42" fmla="*/ 2147483647 w 384"/>
              <a:gd name="T43" fmla="*/ 2147483647 h 59"/>
              <a:gd name="T44" fmla="*/ 2147483647 w 384"/>
              <a:gd name="T45" fmla="*/ 2147483647 h 59"/>
              <a:gd name="T46" fmla="*/ 2147483647 w 384"/>
              <a:gd name="T47" fmla="*/ 0 h 59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384"/>
              <a:gd name="T73" fmla="*/ 0 h 59"/>
              <a:gd name="T74" fmla="*/ 384 w 384"/>
              <a:gd name="T75" fmla="*/ 59 h 59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384" h="59">
                <a:moveTo>
                  <a:pt x="4" y="26"/>
                </a:moveTo>
                <a:lnTo>
                  <a:pt x="335" y="26"/>
                </a:lnTo>
                <a:lnTo>
                  <a:pt x="336" y="26"/>
                </a:lnTo>
                <a:lnTo>
                  <a:pt x="337" y="27"/>
                </a:lnTo>
                <a:lnTo>
                  <a:pt x="338" y="28"/>
                </a:lnTo>
                <a:lnTo>
                  <a:pt x="338" y="30"/>
                </a:lnTo>
                <a:lnTo>
                  <a:pt x="338" y="31"/>
                </a:lnTo>
                <a:lnTo>
                  <a:pt x="337" y="32"/>
                </a:lnTo>
                <a:lnTo>
                  <a:pt x="336" y="33"/>
                </a:lnTo>
                <a:lnTo>
                  <a:pt x="335" y="33"/>
                </a:lnTo>
                <a:lnTo>
                  <a:pt x="4" y="33"/>
                </a:lnTo>
                <a:lnTo>
                  <a:pt x="2" y="33"/>
                </a:lnTo>
                <a:lnTo>
                  <a:pt x="1" y="32"/>
                </a:lnTo>
                <a:lnTo>
                  <a:pt x="0" y="31"/>
                </a:lnTo>
                <a:lnTo>
                  <a:pt x="0" y="30"/>
                </a:lnTo>
                <a:lnTo>
                  <a:pt x="0" y="27"/>
                </a:lnTo>
                <a:lnTo>
                  <a:pt x="1" y="26"/>
                </a:lnTo>
                <a:lnTo>
                  <a:pt x="2" y="26"/>
                </a:lnTo>
                <a:lnTo>
                  <a:pt x="4" y="26"/>
                </a:lnTo>
                <a:close/>
                <a:moveTo>
                  <a:pt x="326" y="0"/>
                </a:moveTo>
                <a:lnTo>
                  <a:pt x="384" y="30"/>
                </a:lnTo>
                <a:lnTo>
                  <a:pt x="326" y="59"/>
                </a:lnTo>
                <a:lnTo>
                  <a:pt x="326" y="0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3866" name="Freeform 361"/>
          <p:cNvSpPr>
            <a:spLocks noEditPoints="1"/>
          </p:cNvSpPr>
          <p:nvPr/>
        </p:nvSpPr>
        <p:spPr bwMode="auto">
          <a:xfrm>
            <a:off x="4513263" y="5394325"/>
            <a:ext cx="831850" cy="93663"/>
          </a:xfrm>
          <a:custGeom>
            <a:avLst/>
            <a:gdLst>
              <a:gd name="T0" fmla="*/ 2147483647 w 671"/>
              <a:gd name="T1" fmla="*/ 2147483647 h 59"/>
              <a:gd name="T2" fmla="*/ 2147483647 w 671"/>
              <a:gd name="T3" fmla="*/ 2147483647 h 59"/>
              <a:gd name="T4" fmla="*/ 2147483647 w 671"/>
              <a:gd name="T5" fmla="*/ 2147483647 h 59"/>
              <a:gd name="T6" fmla="*/ 2147483647 w 671"/>
              <a:gd name="T7" fmla="*/ 2147483647 h 59"/>
              <a:gd name="T8" fmla="*/ 2147483647 w 671"/>
              <a:gd name="T9" fmla="*/ 2147483647 h 59"/>
              <a:gd name="T10" fmla="*/ 2147483647 w 671"/>
              <a:gd name="T11" fmla="*/ 2147483647 h 59"/>
              <a:gd name="T12" fmla="*/ 2147483647 w 671"/>
              <a:gd name="T13" fmla="*/ 2147483647 h 59"/>
              <a:gd name="T14" fmla="*/ 2147483647 w 671"/>
              <a:gd name="T15" fmla="*/ 2147483647 h 59"/>
              <a:gd name="T16" fmla="*/ 2147483647 w 671"/>
              <a:gd name="T17" fmla="*/ 2147483647 h 59"/>
              <a:gd name="T18" fmla="*/ 2147483647 w 671"/>
              <a:gd name="T19" fmla="*/ 2147483647 h 59"/>
              <a:gd name="T20" fmla="*/ 2147483647 w 671"/>
              <a:gd name="T21" fmla="*/ 2147483647 h 59"/>
              <a:gd name="T22" fmla="*/ 2147483647 w 671"/>
              <a:gd name="T23" fmla="*/ 2147483647 h 59"/>
              <a:gd name="T24" fmla="*/ 2147483647 w 671"/>
              <a:gd name="T25" fmla="*/ 2147483647 h 59"/>
              <a:gd name="T26" fmla="*/ 2147483647 w 671"/>
              <a:gd name="T27" fmla="*/ 2147483647 h 59"/>
              <a:gd name="T28" fmla="*/ 2147483647 w 671"/>
              <a:gd name="T29" fmla="*/ 2147483647 h 59"/>
              <a:gd name="T30" fmla="*/ 2147483647 w 671"/>
              <a:gd name="T31" fmla="*/ 2147483647 h 59"/>
              <a:gd name="T32" fmla="*/ 2147483647 w 671"/>
              <a:gd name="T33" fmla="*/ 2147483647 h 59"/>
              <a:gd name="T34" fmla="*/ 2147483647 w 671"/>
              <a:gd name="T35" fmla="*/ 2147483647 h 59"/>
              <a:gd name="T36" fmla="*/ 2147483647 w 671"/>
              <a:gd name="T37" fmla="*/ 2147483647 h 59"/>
              <a:gd name="T38" fmla="*/ 2147483647 w 671"/>
              <a:gd name="T39" fmla="*/ 2147483647 h 59"/>
              <a:gd name="T40" fmla="*/ 2147483647 w 671"/>
              <a:gd name="T41" fmla="*/ 2147483647 h 59"/>
              <a:gd name="T42" fmla="*/ 0 w 671"/>
              <a:gd name="T43" fmla="*/ 2147483647 h 59"/>
              <a:gd name="T44" fmla="*/ 2147483647 w 671"/>
              <a:gd name="T45" fmla="*/ 0 h 59"/>
              <a:gd name="T46" fmla="*/ 2147483647 w 671"/>
              <a:gd name="T47" fmla="*/ 2147483647 h 59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671"/>
              <a:gd name="T73" fmla="*/ 0 h 59"/>
              <a:gd name="T74" fmla="*/ 671 w 671"/>
              <a:gd name="T75" fmla="*/ 59 h 59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671" h="59">
                <a:moveTo>
                  <a:pt x="668" y="33"/>
                </a:moveTo>
                <a:lnTo>
                  <a:pt x="49" y="33"/>
                </a:lnTo>
                <a:lnTo>
                  <a:pt x="48" y="33"/>
                </a:lnTo>
                <a:lnTo>
                  <a:pt x="47" y="32"/>
                </a:lnTo>
                <a:lnTo>
                  <a:pt x="45" y="31"/>
                </a:lnTo>
                <a:lnTo>
                  <a:pt x="45" y="30"/>
                </a:lnTo>
                <a:lnTo>
                  <a:pt x="45" y="28"/>
                </a:lnTo>
                <a:lnTo>
                  <a:pt x="47" y="27"/>
                </a:lnTo>
                <a:lnTo>
                  <a:pt x="48" y="26"/>
                </a:lnTo>
                <a:lnTo>
                  <a:pt x="49" y="26"/>
                </a:lnTo>
                <a:lnTo>
                  <a:pt x="668" y="26"/>
                </a:lnTo>
                <a:lnTo>
                  <a:pt x="669" y="26"/>
                </a:lnTo>
                <a:lnTo>
                  <a:pt x="670" y="26"/>
                </a:lnTo>
                <a:lnTo>
                  <a:pt x="671" y="27"/>
                </a:lnTo>
                <a:lnTo>
                  <a:pt x="671" y="30"/>
                </a:lnTo>
                <a:lnTo>
                  <a:pt x="671" y="31"/>
                </a:lnTo>
                <a:lnTo>
                  <a:pt x="670" y="32"/>
                </a:lnTo>
                <a:lnTo>
                  <a:pt x="669" y="33"/>
                </a:lnTo>
                <a:lnTo>
                  <a:pt x="668" y="33"/>
                </a:lnTo>
                <a:close/>
                <a:moveTo>
                  <a:pt x="58" y="59"/>
                </a:moveTo>
                <a:lnTo>
                  <a:pt x="0" y="30"/>
                </a:lnTo>
                <a:lnTo>
                  <a:pt x="58" y="0"/>
                </a:lnTo>
                <a:lnTo>
                  <a:pt x="58" y="59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3867" name="Text Box 365"/>
          <p:cNvSpPr txBox="1">
            <a:spLocks noChangeArrowheads="1"/>
          </p:cNvSpPr>
          <p:nvPr/>
        </p:nvSpPr>
        <p:spPr bwMode="auto">
          <a:xfrm>
            <a:off x="1971675" y="5113338"/>
            <a:ext cx="1506538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1800">
                <a:latin typeface="Arial" charset="0"/>
                <a:cs typeface="Arial" charset="0"/>
              </a:rPr>
              <a:t>administered</a:t>
            </a:r>
          </a:p>
          <a:p>
            <a:pPr algn="ctr"/>
            <a:r>
              <a:rPr lang="en-US" sz="1800">
                <a:latin typeface="Arial" charset="0"/>
                <a:cs typeface="Arial" charset="0"/>
              </a:rPr>
              <a:t>network</a:t>
            </a:r>
          </a:p>
        </p:txBody>
      </p:sp>
      <p:sp>
        <p:nvSpPr>
          <p:cNvPr id="163868" name="Text Box 366"/>
          <p:cNvSpPr txBox="1">
            <a:spLocks noChangeArrowheads="1"/>
          </p:cNvSpPr>
          <p:nvPr/>
        </p:nvSpPr>
        <p:spPr bwMode="auto">
          <a:xfrm>
            <a:off x="5216525" y="5108575"/>
            <a:ext cx="10033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1800">
                <a:latin typeface="Arial" charset="0"/>
                <a:cs typeface="Arial" charset="0"/>
              </a:rPr>
              <a:t>public</a:t>
            </a:r>
          </a:p>
          <a:p>
            <a:pPr algn="ctr"/>
            <a:r>
              <a:rPr lang="en-US" sz="1800">
                <a:latin typeface="Arial" charset="0"/>
                <a:cs typeface="Arial" charset="0"/>
              </a:rPr>
              <a:t>Inter</a:t>
            </a:r>
            <a:r>
              <a:rPr lang="en-US" sz="1800"/>
              <a:t>net</a:t>
            </a:r>
          </a:p>
        </p:txBody>
      </p:sp>
      <p:sp>
        <p:nvSpPr>
          <p:cNvPr id="163869" name="Text Box 367"/>
          <p:cNvSpPr txBox="1">
            <a:spLocks noChangeArrowheads="1"/>
          </p:cNvSpPr>
          <p:nvPr/>
        </p:nvSpPr>
        <p:spPr bwMode="auto">
          <a:xfrm>
            <a:off x="3844925" y="5948363"/>
            <a:ext cx="12192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2400" i="1">
                <a:solidFill>
                  <a:srgbClr val="000099"/>
                </a:solidFill>
                <a:latin typeface="Arial" charset="0"/>
                <a:cs typeface="Arial" charset="0"/>
              </a:rPr>
              <a:t>firewall</a:t>
            </a:r>
          </a:p>
        </p:txBody>
      </p:sp>
      <p:grpSp>
        <p:nvGrpSpPr>
          <p:cNvPr id="163871" name="Group 332"/>
          <p:cNvGrpSpPr>
            <a:grpSpLocks/>
          </p:cNvGrpSpPr>
          <p:nvPr/>
        </p:nvGrpSpPr>
        <p:grpSpPr bwMode="auto">
          <a:xfrm>
            <a:off x="3749675" y="3932238"/>
            <a:ext cx="765175" cy="376237"/>
            <a:chOff x="2356" y="1300"/>
            <a:chExt cx="555" cy="194"/>
          </a:xfrm>
        </p:grpSpPr>
        <p:sp>
          <p:nvSpPr>
            <p:cNvPr id="163965" name="Oval 407"/>
            <p:cNvSpPr>
              <a:spLocks noChangeArrowheads="1"/>
            </p:cNvSpPr>
            <p:nvPr/>
          </p:nvSpPr>
          <p:spPr bwMode="auto">
            <a:xfrm>
              <a:off x="2357" y="1385"/>
              <a:ext cx="551" cy="109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Times New Roman" charset="0"/>
              </a:endParaRPr>
            </a:p>
          </p:txBody>
        </p:sp>
        <p:sp>
          <p:nvSpPr>
            <p:cNvPr id="163966" name="Rectangle 410"/>
            <p:cNvSpPr>
              <a:spLocks noChangeArrowheads="1"/>
            </p:cNvSpPr>
            <p:nvPr/>
          </p:nvSpPr>
          <p:spPr bwMode="auto">
            <a:xfrm>
              <a:off x="2357" y="1374"/>
              <a:ext cx="554" cy="66"/>
            </a:xfrm>
            <a:prstGeom prst="rect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charset="0"/>
              </a:endParaRPr>
            </a:p>
          </p:txBody>
        </p:sp>
        <p:sp>
          <p:nvSpPr>
            <p:cNvPr id="163967" name="Oval 411"/>
            <p:cNvSpPr>
              <a:spLocks noChangeArrowheads="1"/>
            </p:cNvSpPr>
            <p:nvPr/>
          </p:nvSpPr>
          <p:spPr bwMode="auto">
            <a:xfrm>
              <a:off x="2356" y="1300"/>
              <a:ext cx="551" cy="127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Times New Roman" charset="0"/>
              </a:endParaRPr>
            </a:p>
          </p:txBody>
        </p:sp>
        <p:grpSp>
          <p:nvGrpSpPr>
            <p:cNvPr id="163968" name="Group 329"/>
            <p:cNvGrpSpPr>
              <a:grpSpLocks/>
            </p:cNvGrpSpPr>
            <p:nvPr/>
          </p:nvGrpSpPr>
          <p:grpSpPr bwMode="auto">
            <a:xfrm>
              <a:off x="2468" y="1332"/>
              <a:ext cx="310" cy="60"/>
              <a:chOff x="2468" y="1332"/>
              <a:chExt cx="310" cy="60"/>
            </a:xfrm>
          </p:grpSpPr>
          <p:sp>
            <p:nvSpPr>
              <p:cNvPr id="163971" name="Freeform 326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3972" name="Freeform 327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24" name="Line 330"/>
            <p:cNvSpPr>
              <a:spLocks noChangeShapeType="1"/>
            </p:cNvSpPr>
            <p:nvPr/>
          </p:nvSpPr>
          <p:spPr bwMode="auto">
            <a:xfrm>
              <a:off x="2357" y="1361"/>
              <a:ext cx="0" cy="8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Arial" charset="0"/>
              </a:endParaRPr>
            </a:p>
          </p:txBody>
        </p:sp>
        <p:sp>
          <p:nvSpPr>
            <p:cNvPr id="425" name="Line 331"/>
            <p:cNvSpPr>
              <a:spLocks noChangeShapeType="1"/>
            </p:cNvSpPr>
            <p:nvPr/>
          </p:nvSpPr>
          <p:spPr bwMode="auto">
            <a:xfrm>
              <a:off x="2908" y="1363"/>
              <a:ext cx="0" cy="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Arial" charset="0"/>
              </a:endParaRPr>
            </a:p>
          </p:txBody>
        </p:sp>
      </p:grpSp>
      <p:grpSp>
        <p:nvGrpSpPr>
          <p:cNvPr id="163872" name="Group 906"/>
          <p:cNvGrpSpPr>
            <a:grpSpLocks/>
          </p:cNvGrpSpPr>
          <p:nvPr/>
        </p:nvGrpSpPr>
        <p:grpSpPr bwMode="auto">
          <a:xfrm>
            <a:off x="3968750" y="3448050"/>
            <a:ext cx="296863" cy="541338"/>
            <a:chOff x="4140" y="429"/>
            <a:chExt cx="1425" cy="2396"/>
          </a:xfrm>
        </p:grpSpPr>
        <p:sp>
          <p:nvSpPr>
            <p:cNvPr id="163933" name="Freeform 907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1 w 354"/>
                <a:gd name="T1" fmla="*/ 0 h 2742"/>
                <a:gd name="T2" fmla="*/ 116 w 354"/>
                <a:gd name="T3" fmla="*/ 137 h 2742"/>
                <a:gd name="T4" fmla="*/ 114 w 354"/>
                <a:gd name="T5" fmla="*/ 1057 h 2742"/>
                <a:gd name="T6" fmla="*/ 0 w 354"/>
                <a:gd name="T7" fmla="*/ 1105 h 2742"/>
                <a:gd name="T8" fmla="*/ 21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7" name="Rectangle 908"/>
            <p:cNvSpPr>
              <a:spLocks noChangeArrowheads="1"/>
            </p:cNvSpPr>
            <p:nvPr/>
          </p:nvSpPr>
          <p:spPr bwMode="auto">
            <a:xfrm>
              <a:off x="4209" y="429"/>
              <a:ext cx="1044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63935" name="Freeform 909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0 w 211"/>
                <a:gd name="T3" fmla="*/ 88 h 2537"/>
                <a:gd name="T4" fmla="*/ 2 w 211"/>
                <a:gd name="T5" fmla="*/ 1007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936" name="Freeform 910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09 w 328"/>
                <a:gd name="T3" fmla="*/ 52 h 226"/>
                <a:gd name="T4" fmla="*/ 108 w 328"/>
                <a:gd name="T5" fmla="*/ 92 h 226"/>
                <a:gd name="T6" fmla="*/ 0 w 328"/>
                <a:gd name="T7" fmla="*/ 41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0" name="Rectangle 911"/>
            <p:cNvSpPr>
              <a:spLocks noChangeArrowheads="1"/>
            </p:cNvSpPr>
            <p:nvPr/>
          </p:nvSpPr>
          <p:spPr bwMode="auto">
            <a:xfrm>
              <a:off x="4216" y="689"/>
              <a:ext cx="587" cy="4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grpSp>
          <p:nvGrpSpPr>
            <p:cNvPr id="163938" name="Group 912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416" name="AutoShape 913"/>
              <p:cNvSpPr>
                <a:spLocks noChangeArrowheads="1"/>
              </p:cNvSpPr>
              <p:nvPr/>
            </p:nvSpPr>
            <p:spPr bwMode="auto">
              <a:xfrm>
                <a:off x="615" y="2568"/>
                <a:ext cx="723" cy="12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417" name="AutoShape 914"/>
              <p:cNvSpPr>
                <a:spLocks noChangeArrowheads="1"/>
              </p:cNvSpPr>
              <p:nvPr/>
            </p:nvSpPr>
            <p:spPr bwMode="auto">
              <a:xfrm>
                <a:off x="634" y="2581"/>
                <a:ext cx="694" cy="10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392" name="Rectangle 915"/>
            <p:cNvSpPr>
              <a:spLocks noChangeArrowheads="1"/>
            </p:cNvSpPr>
            <p:nvPr/>
          </p:nvSpPr>
          <p:spPr bwMode="auto">
            <a:xfrm>
              <a:off x="4224" y="1019"/>
              <a:ext cx="594" cy="4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grpSp>
          <p:nvGrpSpPr>
            <p:cNvPr id="163940" name="Group 916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414" name="AutoShape 917"/>
              <p:cNvSpPr>
                <a:spLocks noChangeArrowheads="1"/>
              </p:cNvSpPr>
              <p:nvPr/>
            </p:nvSpPr>
            <p:spPr bwMode="auto">
              <a:xfrm>
                <a:off x="617" y="2565"/>
                <a:ext cx="723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415" name="AutoShape 918"/>
              <p:cNvSpPr>
                <a:spLocks noChangeArrowheads="1"/>
              </p:cNvSpPr>
              <p:nvPr/>
            </p:nvSpPr>
            <p:spPr bwMode="auto">
              <a:xfrm>
                <a:off x="627" y="2580"/>
                <a:ext cx="704" cy="10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394" name="Rectangle 919"/>
            <p:cNvSpPr>
              <a:spLocks noChangeArrowheads="1"/>
            </p:cNvSpPr>
            <p:nvPr/>
          </p:nvSpPr>
          <p:spPr bwMode="auto">
            <a:xfrm>
              <a:off x="4216" y="1364"/>
              <a:ext cx="594" cy="4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395" name="Rectangle 920"/>
            <p:cNvSpPr>
              <a:spLocks noChangeArrowheads="1"/>
            </p:cNvSpPr>
            <p:nvPr/>
          </p:nvSpPr>
          <p:spPr bwMode="auto">
            <a:xfrm>
              <a:off x="4224" y="1659"/>
              <a:ext cx="602" cy="4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grpSp>
          <p:nvGrpSpPr>
            <p:cNvPr id="163943" name="Group 921"/>
            <p:cNvGrpSpPr>
              <a:grpSpLocks/>
            </p:cNvGrpSpPr>
            <p:nvPr/>
          </p:nvGrpSpPr>
          <p:grpSpPr bwMode="auto">
            <a:xfrm>
              <a:off x="4733" y="1630"/>
              <a:ext cx="586" cy="151"/>
              <a:chOff x="611" y="2571"/>
              <a:chExt cx="730" cy="139"/>
            </a:xfrm>
          </p:grpSpPr>
          <p:sp>
            <p:nvSpPr>
              <p:cNvPr id="412" name="AutoShape 922"/>
              <p:cNvSpPr>
                <a:spLocks noChangeArrowheads="1"/>
              </p:cNvSpPr>
              <p:nvPr/>
            </p:nvSpPr>
            <p:spPr bwMode="auto">
              <a:xfrm>
                <a:off x="613" y="2571"/>
                <a:ext cx="731" cy="136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413" name="AutoShape 923"/>
              <p:cNvSpPr>
                <a:spLocks noChangeArrowheads="1"/>
              </p:cNvSpPr>
              <p:nvPr/>
            </p:nvSpPr>
            <p:spPr bwMode="auto">
              <a:xfrm>
                <a:off x="632" y="2591"/>
                <a:ext cx="693" cy="103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163944" name="Freeform 924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09 w 328"/>
                <a:gd name="T3" fmla="*/ 51 h 226"/>
                <a:gd name="T4" fmla="*/ 108 w 328"/>
                <a:gd name="T5" fmla="*/ 90 h 226"/>
                <a:gd name="T6" fmla="*/ 0 w 328"/>
                <a:gd name="T7" fmla="*/ 39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63945" name="Group 925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410" name="AutoShape 926"/>
              <p:cNvSpPr>
                <a:spLocks noChangeArrowheads="1"/>
              </p:cNvSpPr>
              <p:nvPr/>
            </p:nvSpPr>
            <p:spPr bwMode="auto">
              <a:xfrm>
                <a:off x="618" y="2569"/>
                <a:ext cx="712" cy="141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411" name="AutoShape 927"/>
              <p:cNvSpPr>
                <a:spLocks noChangeArrowheads="1"/>
              </p:cNvSpPr>
              <p:nvPr/>
            </p:nvSpPr>
            <p:spPr bwMode="auto">
              <a:xfrm>
                <a:off x="637" y="2583"/>
                <a:ext cx="683" cy="10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399" name="Rectangle 928"/>
            <p:cNvSpPr>
              <a:spLocks noChangeArrowheads="1"/>
            </p:cNvSpPr>
            <p:nvPr/>
          </p:nvSpPr>
          <p:spPr bwMode="auto">
            <a:xfrm>
              <a:off x="5253" y="429"/>
              <a:ext cx="69" cy="2291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63947" name="Freeform 929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96 w 296"/>
                <a:gd name="T3" fmla="*/ 57 h 256"/>
                <a:gd name="T4" fmla="*/ 98 w 296"/>
                <a:gd name="T5" fmla="*/ 102 h 256"/>
                <a:gd name="T6" fmla="*/ 0 w 296"/>
                <a:gd name="T7" fmla="*/ 39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948" name="Freeform 930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01 w 304"/>
                <a:gd name="T3" fmla="*/ 66 h 288"/>
                <a:gd name="T4" fmla="*/ 95 w 304"/>
                <a:gd name="T5" fmla="*/ 116 h 288"/>
                <a:gd name="T6" fmla="*/ 2 w 304"/>
                <a:gd name="T7" fmla="*/ 5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2" name="Oval 931"/>
            <p:cNvSpPr>
              <a:spLocks noChangeArrowheads="1"/>
            </p:cNvSpPr>
            <p:nvPr/>
          </p:nvSpPr>
          <p:spPr bwMode="auto">
            <a:xfrm>
              <a:off x="5519" y="2607"/>
              <a:ext cx="46" cy="98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63950" name="Freeform 932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43 h 240"/>
                <a:gd name="T2" fmla="*/ 2 w 306"/>
                <a:gd name="T3" fmla="*/ 97 h 240"/>
                <a:gd name="T4" fmla="*/ 101 w 306"/>
                <a:gd name="T5" fmla="*/ 44 h 240"/>
                <a:gd name="T6" fmla="*/ 98 w 306"/>
                <a:gd name="T7" fmla="*/ 0 h 240"/>
                <a:gd name="T8" fmla="*/ 0 w 306"/>
                <a:gd name="T9" fmla="*/ 43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" name="AutoShape 933"/>
            <p:cNvSpPr>
              <a:spLocks noChangeArrowheads="1"/>
            </p:cNvSpPr>
            <p:nvPr/>
          </p:nvSpPr>
          <p:spPr bwMode="auto">
            <a:xfrm>
              <a:off x="4140" y="2684"/>
              <a:ext cx="1196" cy="141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405" name="AutoShape 934"/>
            <p:cNvSpPr>
              <a:spLocks noChangeArrowheads="1"/>
            </p:cNvSpPr>
            <p:nvPr/>
          </p:nvSpPr>
          <p:spPr bwMode="auto">
            <a:xfrm>
              <a:off x="4209" y="2713"/>
              <a:ext cx="1067" cy="7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406" name="Oval 935"/>
            <p:cNvSpPr>
              <a:spLocks noChangeArrowheads="1"/>
            </p:cNvSpPr>
            <p:nvPr/>
          </p:nvSpPr>
          <p:spPr bwMode="auto">
            <a:xfrm>
              <a:off x="4308" y="2382"/>
              <a:ext cx="160" cy="141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407" name="Oval 936"/>
            <p:cNvSpPr>
              <a:spLocks noChangeArrowheads="1"/>
            </p:cNvSpPr>
            <p:nvPr/>
          </p:nvSpPr>
          <p:spPr bwMode="auto">
            <a:xfrm>
              <a:off x="4483" y="2382"/>
              <a:ext cx="160" cy="14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>
                <a:solidFill>
                  <a:srgbClr val="FF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408" name="Oval 937"/>
            <p:cNvSpPr>
              <a:spLocks noChangeArrowheads="1"/>
            </p:cNvSpPr>
            <p:nvPr/>
          </p:nvSpPr>
          <p:spPr bwMode="auto">
            <a:xfrm>
              <a:off x="4666" y="2382"/>
              <a:ext cx="152" cy="141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409" name="Rectangle 938"/>
            <p:cNvSpPr>
              <a:spLocks noChangeArrowheads="1"/>
            </p:cNvSpPr>
            <p:nvPr/>
          </p:nvSpPr>
          <p:spPr bwMode="auto">
            <a:xfrm>
              <a:off x="5062" y="1834"/>
              <a:ext cx="84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</p:grpSp>
      <p:grpSp>
        <p:nvGrpSpPr>
          <p:cNvPr id="163873" name="Group 2"/>
          <p:cNvGrpSpPr>
            <a:grpSpLocks/>
          </p:cNvGrpSpPr>
          <p:nvPr/>
        </p:nvGrpSpPr>
        <p:grpSpPr bwMode="auto">
          <a:xfrm>
            <a:off x="1128713" y="3273425"/>
            <a:ext cx="2365375" cy="1590675"/>
            <a:chOff x="-2187762" y="3855945"/>
            <a:chExt cx="2365375" cy="1590114"/>
          </a:xfrm>
        </p:grpSpPr>
        <p:sp>
          <p:nvSpPr>
            <p:cNvPr id="358" name="Line 20"/>
            <p:cNvSpPr>
              <a:spLocks noChangeShapeType="1"/>
            </p:cNvSpPr>
            <p:nvPr/>
          </p:nvSpPr>
          <p:spPr bwMode="auto">
            <a:xfrm flipH="1">
              <a:off x="-1732150" y="4232050"/>
              <a:ext cx="5556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59" name="Line 21"/>
            <p:cNvSpPr>
              <a:spLocks noChangeShapeType="1"/>
            </p:cNvSpPr>
            <p:nvPr/>
          </p:nvSpPr>
          <p:spPr bwMode="auto">
            <a:xfrm flipH="1">
              <a:off x="-1344800" y="4279659"/>
              <a:ext cx="271463" cy="31421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60" name="Line 22"/>
            <p:cNvSpPr>
              <a:spLocks noChangeShapeType="1"/>
            </p:cNvSpPr>
            <p:nvPr/>
          </p:nvSpPr>
          <p:spPr bwMode="auto">
            <a:xfrm>
              <a:off x="-925700" y="4308223"/>
              <a:ext cx="73025" cy="29517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163879" name="Group 44"/>
            <p:cNvGrpSpPr>
              <a:grpSpLocks/>
            </p:cNvGrpSpPr>
            <p:nvPr/>
          </p:nvGrpSpPr>
          <p:grpSpPr bwMode="auto">
            <a:xfrm>
              <a:off x="-2187762" y="4034772"/>
              <a:ext cx="568325" cy="481012"/>
              <a:chOff x="-44" y="1473"/>
              <a:chExt cx="981" cy="1105"/>
            </a:xfrm>
          </p:grpSpPr>
          <p:pic>
            <p:nvPicPr>
              <p:cNvPr id="163931" name="Picture 45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63932" name="Freeform 46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296 w 356"/>
                  <a:gd name="T3" fmla="*/ 69 h 368"/>
                  <a:gd name="T4" fmla="*/ 1537 w 356"/>
                  <a:gd name="T5" fmla="*/ 1447 h 368"/>
                  <a:gd name="T6" fmla="*/ 339 w 356"/>
                  <a:gd name="T7" fmla="*/ 1810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163880" name="Group 44"/>
            <p:cNvGrpSpPr>
              <a:grpSpLocks/>
            </p:cNvGrpSpPr>
            <p:nvPr/>
          </p:nvGrpSpPr>
          <p:grpSpPr bwMode="auto">
            <a:xfrm>
              <a:off x="-1252724" y="4523722"/>
              <a:ext cx="568325" cy="481012"/>
              <a:chOff x="-44" y="1473"/>
              <a:chExt cx="981" cy="1105"/>
            </a:xfrm>
          </p:grpSpPr>
          <p:pic>
            <p:nvPicPr>
              <p:cNvPr id="163929" name="Picture 45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63930" name="Freeform 46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296 w 356"/>
                  <a:gd name="T3" fmla="*/ 69 h 368"/>
                  <a:gd name="T4" fmla="*/ 1537 w 356"/>
                  <a:gd name="T5" fmla="*/ 1447 h 368"/>
                  <a:gd name="T6" fmla="*/ 339 w 356"/>
                  <a:gd name="T7" fmla="*/ 1810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370" name="Line 21"/>
            <p:cNvSpPr>
              <a:spLocks noChangeShapeType="1"/>
            </p:cNvSpPr>
            <p:nvPr/>
          </p:nvSpPr>
          <p:spPr bwMode="auto">
            <a:xfrm>
              <a:off x="-706625" y="4238398"/>
              <a:ext cx="377825" cy="30469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71" name="Line 22"/>
            <p:cNvSpPr>
              <a:spLocks noChangeShapeType="1"/>
            </p:cNvSpPr>
            <p:nvPr/>
          </p:nvSpPr>
          <p:spPr bwMode="auto">
            <a:xfrm flipH="1">
              <a:off x="-474850" y="4733523"/>
              <a:ext cx="120650" cy="29358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72" name="Line 22"/>
            <p:cNvSpPr>
              <a:spLocks noChangeShapeType="1"/>
            </p:cNvSpPr>
            <p:nvPr/>
          </p:nvSpPr>
          <p:spPr bwMode="auto">
            <a:xfrm>
              <a:off x="-70037" y="4744631"/>
              <a:ext cx="73025" cy="29517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73" name="Line 20"/>
            <p:cNvSpPr>
              <a:spLocks noChangeShapeType="1"/>
            </p:cNvSpPr>
            <p:nvPr/>
          </p:nvSpPr>
          <p:spPr bwMode="auto">
            <a:xfrm flipH="1">
              <a:off x="-873312" y="4192376"/>
              <a:ext cx="5556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163885" name="Group 44"/>
            <p:cNvGrpSpPr>
              <a:grpSpLocks/>
            </p:cNvGrpSpPr>
            <p:nvPr/>
          </p:nvGrpSpPr>
          <p:grpSpPr bwMode="auto">
            <a:xfrm>
              <a:off x="-847912" y="4896784"/>
              <a:ext cx="568325" cy="481013"/>
              <a:chOff x="-44" y="1473"/>
              <a:chExt cx="981" cy="1105"/>
            </a:xfrm>
          </p:grpSpPr>
          <p:pic>
            <p:nvPicPr>
              <p:cNvPr id="163927" name="Picture 45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63928" name="Freeform 46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296 w 356"/>
                  <a:gd name="T3" fmla="*/ 69 h 368"/>
                  <a:gd name="T4" fmla="*/ 1537 w 356"/>
                  <a:gd name="T5" fmla="*/ 1447 h 368"/>
                  <a:gd name="T6" fmla="*/ 339 w 356"/>
                  <a:gd name="T7" fmla="*/ 1810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163886" name="Group 44"/>
            <p:cNvGrpSpPr>
              <a:grpSpLocks/>
            </p:cNvGrpSpPr>
            <p:nvPr/>
          </p:nvGrpSpPr>
          <p:grpSpPr bwMode="auto">
            <a:xfrm>
              <a:off x="-390712" y="4965047"/>
              <a:ext cx="568325" cy="481012"/>
              <a:chOff x="-44" y="1473"/>
              <a:chExt cx="981" cy="1105"/>
            </a:xfrm>
          </p:grpSpPr>
          <p:pic>
            <p:nvPicPr>
              <p:cNvPr id="163925" name="Picture 45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63926" name="Freeform 46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296 w 356"/>
                  <a:gd name="T3" fmla="*/ 69 h 368"/>
                  <a:gd name="T4" fmla="*/ 1537 w 356"/>
                  <a:gd name="T5" fmla="*/ 1447 h 368"/>
                  <a:gd name="T6" fmla="*/ 339 w 356"/>
                  <a:gd name="T7" fmla="*/ 1810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pic>
          <p:nvPicPr>
            <p:cNvPr id="380" name="Picture 3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300350" y="4079704"/>
              <a:ext cx="677863" cy="3015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  <p:pic>
          <p:nvPicPr>
            <p:cNvPr id="381" name="Picture 3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549462" y="4495482"/>
              <a:ext cx="677862" cy="3015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  <p:grpSp>
          <p:nvGrpSpPr>
            <p:cNvPr id="163889" name="Group 44"/>
            <p:cNvGrpSpPr>
              <a:grpSpLocks/>
            </p:cNvGrpSpPr>
            <p:nvPr/>
          </p:nvGrpSpPr>
          <p:grpSpPr bwMode="auto">
            <a:xfrm>
              <a:off x="-568325" y="3855945"/>
              <a:ext cx="568325" cy="481013"/>
              <a:chOff x="-44" y="1473"/>
              <a:chExt cx="981" cy="1105"/>
            </a:xfrm>
          </p:grpSpPr>
          <p:pic>
            <p:nvPicPr>
              <p:cNvPr id="163923" name="Picture 45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63924" name="Freeform 46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296 w 356"/>
                  <a:gd name="T3" fmla="*/ 69 h 368"/>
                  <a:gd name="T4" fmla="*/ 1537 w 356"/>
                  <a:gd name="T5" fmla="*/ 1447 h 368"/>
                  <a:gd name="T6" fmla="*/ 339 w 356"/>
                  <a:gd name="T7" fmla="*/ 1810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163890" name="Group 906"/>
            <p:cNvGrpSpPr>
              <a:grpSpLocks/>
            </p:cNvGrpSpPr>
            <p:nvPr/>
          </p:nvGrpSpPr>
          <p:grpSpPr bwMode="auto">
            <a:xfrm>
              <a:off x="-1598706" y="4467413"/>
              <a:ext cx="285924" cy="537882"/>
              <a:chOff x="4140" y="429"/>
              <a:chExt cx="1425" cy="2396"/>
            </a:xfrm>
          </p:grpSpPr>
          <p:sp>
            <p:nvSpPr>
              <p:cNvPr id="163891" name="Freeform 907"/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21 w 354"/>
                  <a:gd name="T1" fmla="*/ 0 h 2742"/>
                  <a:gd name="T2" fmla="*/ 116 w 354"/>
                  <a:gd name="T3" fmla="*/ 137 h 2742"/>
                  <a:gd name="T4" fmla="*/ 114 w 354"/>
                  <a:gd name="T5" fmla="*/ 1057 h 2742"/>
                  <a:gd name="T6" fmla="*/ 0 w 354"/>
                  <a:gd name="T7" fmla="*/ 1105 h 2742"/>
                  <a:gd name="T8" fmla="*/ 21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1" name="Rectangle 908"/>
              <p:cNvSpPr>
                <a:spLocks noChangeArrowheads="1"/>
              </p:cNvSpPr>
              <p:nvPr/>
            </p:nvSpPr>
            <p:spPr bwMode="auto">
              <a:xfrm>
                <a:off x="4211" y="427"/>
                <a:ext cx="1036" cy="2283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163893" name="Freeform 909"/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2 w 211"/>
                  <a:gd name="T1" fmla="*/ 0 h 2537"/>
                  <a:gd name="T2" fmla="*/ 70 w 211"/>
                  <a:gd name="T3" fmla="*/ 88 h 2537"/>
                  <a:gd name="T4" fmla="*/ 2 w 211"/>
                  <a:gd name="T5" fmla="*/ 1007 h 2537"/>
                  <a:gd name="T6" fmla="*/ 2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3894" name="Freeform 910"/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109 w 328"/>
                  <a:gd name="T3" fmla="*/ 52 h 226"/>
                  <a:gd name="T4" fmla="*/ 108 w 328"/>
                  <a:gd name="T5" fmla="*/ 92 h 226"/>
                  <a:gd name="T6" fmla="*/ 0 w 328"/>
                  <a:gd name="T7" fmla="*/ 41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4" name="Rectangle 911"/>
              <p:cNvSpPr>
                <a:spLocks noChangeArrowheads="1"/>
              </p:cNvSpPr>
              <p:nvPr/>
            </p:nvSpPr>
            <p:spPr bwMode="auto">
              <a:xfrm>
                <a:off x="4211" y="688"/>
                <a:ext cx="593" cy="49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  <p:grpSp>
            <p:nvGrpSpPr>
              <p:cNvPr id="163896" name="Group 912"/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460" name="AutoShape 913"/>
                <p:cNvSpPr>
                  <a:spLocks noChangeArrowheads="1"/>
                </p:cNvSpPr>
                <p:nvPr/>
              </p:nvSpPr>
              <p:spPr bwMode="auto">
                <a:xfrm>
                  <a:off x="614" y="2567"/>
                  <a:ext cx="721" cy="12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latin typeface="Arial" charset="0"/>
                    <a:cs typeface="Arial" charset="0"/>
                  </a:endParaRPr>
                </a:p>
              </p:txBody>
            </p:sp>
            <p:sp>
              <p:nvSpPr>
                <p:cNvPr id="461" name="AutoShape 914"/>
                <p:cNvSpPr>
                  <a:spLocks noChangeArrowheads="1"/>
                </p:cNvSpPr>
                <p:nvPr/>
              </p:nvSpPr>
              <p:spPr bwMode="auto">
                <a:xfrm>
                  <a:off x="633" y="2581"/>
                  <a:ext cx="691" cy="102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latin typeface="Arial" charset="0"/>
                    <a:cs typeface="Arial" charset="0"/>
                  </a:endParaRPr>
                </a:p>
              </p:txBody>
            </p:sp>
          </p:grpSp>
          <p:sp>
            <p:nvSpPr>
              <p:cNvPr id="436" name="Rectangle 915"/>
              <p:cNvSpPr>
                <a:spLocks noChangeArrowheads="1"/>
              </p:cNvSpPr>
              <p:nvPr/>
            </p:nvSpPr>
            <p:spPr bwMode="auto">
              <a:xfrm>
                <a:off x="4227" y="1021"/>
                <a:ext cx="593" cy="42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  <p:grpSp>
            <p:nvGrpSpPr>
              <p:cNvPr id="163898" name="Group 916"/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458" name="AutoShape 917"/>
                <p:cNvSpPr>
                  <a:spLocks noChangeArrowheads="1"/>
                </p:cNvSpPr>
                <p:nvPr/>
              </p:nvSpPr>
              <p:spPr bwMode="auto">
                <a:xfrm>
                  <a:off x="616" y="2566"/>
                  <a:ext cx="721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latin typeface="Arial" charset="0"/>
                    <a:cs typeface="Arial" charset="0"/>
                  </a:endParaRPr>
                </a:p>
              </p:txBody>
            </p:sp>
            <p:sp>
              <p:nvSpPr>
                <p:cNvPr id="459" name="AutoShape 918"/>
                <p:cNvSpPr>
                  <a:spLocks noChangeArrowheads="1"/>
                </p:cNvSpPr>
                <p:nvPr/>
              </p:nvSpPr>
              <p:spPr bwMode="auto">
                <a:xfrm>
                  <a:off x="626" y="2581"/>
                  <a:ext cx="701" cy="110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latin typeface="Arial" charset="0"/>
                    <a:cs typeface="Arial" charset="0"/>
                  </a:endParaRPr>
                </a:p>
              </p:txBody>
            </p:sp>
          </p:grpSp>
          <p:sp>
            <p:nvSpPr>
              <p:cNvPr id="438" name="Rectangle 919"/>
              <p:cNvSpPr>
                <a:spLocks noChangeArrowheads="1"/>
              </p:cNvSpPr>
              <p:nvPr/>
            </p:nvSpPr>
            <p:spPr bwMode="auto">
              <a:xfrm>
                <a:off x="4211" y="1360"/>
                <a:ext cx="601" cy="42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439" name="Rectangle 920"/>
              <p:cNvSpPr>
                <a:spLocks noChangeArrowheads="1"/>
              </p:cNvSpPr>
              <p:nvPr/>
            </p:nvSpPr>
            <p:spPr bwMode="auto">
              <a:xfrm>
                <a:off x="4227" y="1657"/>
                <a:ext cx="593" cy="42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  <p:grpSp>
            <p:nvGrpSpPr>
              <p:cNvPr id="163901" name="Group 921"/>
              <p:cNvGrpSpPr>
                <a:grpSpLocks/>
              </p:cNvGrpSpPr>
              <p:nvPr/>
            </p:nvGrpSpPr>
            <p:grpSpPr bwMode="auto">
              <a:xfrm>
                <a:off x="4733" y="1630"/>
                <a:ext cx="586" cy="151"/>
                <a:chOff x="611" y="2571"/>
                <a:chExt cx="730" cy="139"/>
              </a:xfrm>
            </p:grpSpPr>
            <p:sp>
              <p:nvSpPr>
                <p:cNvPr id="456" name="AutoShape 922"/>
                <p:cNvSpPr>
                  <a:spLocks noChangeArrowheads="1"/>
                </p:cNvSpPr>
                <p:nvPr/>
              </p:nvSpPr>
              <p:spPr bwMode="auto">
                <a:xfrm>
                  <a:off x="611" y="2570"/>
                  <a:ext cx="729" cy="137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latin typeface="Arial" charset="0"/>
                    <a:cs typeface="Arial" charset="0"/>
                  </a:endParaRPr>
                </a:p>
              </p:txBody>
            </p:sp>
            <p:sp>
              <p:nvSpPr>
                <p:cNvPr id="457" name="AutoShape 923"/>
                <p:cNvSpPr>
                  <a:spLocks noChangeArrowheads="1"/>
                </p:cNvSpPr>
                <p:nvPr/>
              </p:nvSpPr>
              <p:spPr bwMode="auto">
                <a:xfrm>
                  <a:off x="631" y="2589"/>
                  <a:ext cx="690" cy="104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latin typeface="Arial" charset="0"/>
                    <a:cs typeface="Arial" charset="0"/>
                  </a:endParaRPr>
                </a:p>
              </p:txBody>
            </p:sp>
          </p:grpSp>
          <p:sp>
            <p:nvSpPr>
              <p:cNvPr id="163902" name="Freeform 924"/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109 w 328"/>
                  <a:gd name="T3" fmla="*/ 51 h 226"/>
                  <a:gd name="T4" fmla="*/ 108 w 328"/>
                  <a:gd name="T5" fmla="*/ 90 h 226"/>
                  <a:gd name="T6" fmla="*/ 0 w 328"/>
                  <a:gd name="T7" fmla="*/ 39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63903" name="Group 925"/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454" name="AutoShape 926"/>
                <p:cNvSpPr>
                  <a:spLocks noChangeArrowheads="1"/>
                </p:cNvSpPr>
                <p:nvPr/>
              </p:nvSpPr>
              <p:spPr bwMode="auto">
                <a:xfrm>
                  <a:off x="616" y="2566"/>
                  <a:ext cx="710" cy="141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latin typeface="Arial" charset="0"/>
                    <a:cs typeface="Arial" charset="0"/>
                  </a:endParaRPr>
                </a:p>
              </p:txBody>
            </p:sp>
            <p:sp>
              <p:nvSpPr>
                <p:cNvPr id="455" name="AutoShape 927"/>
                <p:cNvSpPr>
                  <a:spLocks noChangeArrowheads="1"/>
                </p:cNvSpPr>
                <p:nvPr/>
              </p:nvSpPr>
              <p:spPr bwMode="auto">
                <a:xfrm>
                  <a:off x="636" y="2580"/>
                  <a:ext cx="680" cy="106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latin typeface="Arial" charset="0"/>
                    <a:cs typeface="Arial" charset="0"/>
                  </a:endParaRPr>
                </a:p>
              </p:txBody>
            </p:sp>
          </p:grpSp>
          <p:sp>
            <p:nvSpPr>
              <p:cNvPr id="443" name="Rectangle 928"/>
              <p:cNvSpPr>
                <a:spLocks noChangeArrowheads="1"/>
              </p:cNvSpPr>
              <p:nvPr/>
            </p:nvSpPr>
            <p:spPr bwMode="auto">
              <a:xfrm>
                <a:off x="5247" y="427"/>
                <a:ext cx="71" cy="2290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163905" name="Freeform 929"/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96 w 296"/>
                  <a:gd name="T3" fmla="*/ 57 h 256"/>
                  <a:gd name="T4" fmla="*/ 98 w 296"/>
                  <a:gd name="T5" fmla="*/ 102 h 256"/>
                  <a:gd name="T6" fmla="*/ 0 w 296"/>
                  <a:gd name="T7" fmla="*/ 39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3906" name="Freeform 930"/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101 w 304"/>
                  <a:gd name="T3" fmla="*/ 66 h 288"/>
                  <a:gd name="T4" fmla="*/ 95 w 304"/>
                  <a:gd name="T5" fmla="*/ 116 h 288"/>
                  <a:gd name="T6" fmla="*/ 2 w 304"/>
                  <a:gd name="T7" fmla="*/ 50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6" name="Oval 931"/>
              <p:cNvSpPr>
                <a:spLocks noChangeArrowheads="1"/>
              </p:cNvSpPr>
              <p:nvPr/>
            </p:nvSpPr>
            <p:spPr bwMode="auto">
              <a:xfrm>
                <a:off x="5516" y="2604"/>
                <a:ext cx="47" cy="99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163908" name="Freeform 932"/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43 h 240"/>
                  <a:gd name="T2" fmla="*/ 2 w 306"/>
                  <a:gd name="T3" fmla="*/ 97 h 240"/>
                  <a:gd name="T4" fmla="*/ 101 w 306"/>
                  <a:gd name="T5" fmla="*/ 44 h 240"/>
                  <a:gd name="T6" fmla="*/ 98 w 306"/>
                  <a:gd name="T7" fmla="*/ 0 h 240"/>
                  <a:gd name="T8" fmla="*/ 0 w 306"/>
                  <a:gd name="T9" fmla="*/ 43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8" name="AutoShape 933"/>
              <p:cNvSpPr>
                <a:spLocks noChangeArrowheads="1"/>
              </p:cNvSpPr>
              <p:nvPr/>
            </p:nvSpPr>
            <p:spPr bwMode="auto">
              <a:xfrm>
                <a:off x="4140" y="2682"/>
                <a:ext cx="1195" cy="141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449" name="AutoShape 934"/>
              <p:cNvSpPr>
                <a:spLocks noChangeArrowheads="1"/>
              </p:cNvSpPr>
              <p:nvPr/>
            </p:nvSpPr>
            <p:spPr bwMode="auto">
              <a:xfrm>
                <a:off x="4211" y="2710"/>
                <a:ext cx="1060" cy="7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450" name="Oval 935"/>
              <p:cNvSpPr>
                <a:spLocks noChangeArrowheads="1"/>
              </p:cNvSpPr>
              <p:nvPr/>
            </p:nvSpPr>
            <p:spPr bwMode="auto">
              <a:xfrm>
                <a:off x="4306" y="2385"/>
                <a:ext cx="158" cy="134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451" name="Oval 936"/>
              <p:cNvSpPr>
                <a:spLocks noChangeArrowheads="1"/>
              </p:cNvSpPr>
              <p:nvPr/>
            </p:nvSpPr>
            <p:spPr bwMode="auto">
              <a:xfrm>
                <a:off x="4488" y="2385"/>
                <a:ext cx="158" cy="141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1" hangingPunct="1">
                  <a:defRPr/>
                </a:pPr>
                <a:endParaRPr lang="en-US">
                  <a:solidFill>
                    <a:srgbClr val="FF0000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452" name="Oval 937"/>
              <p:cNvSpPr>
                <a:spLocks noChangeArrowheads="1"/>
              </p:cNvSpPr>
              <p:nvPr/>
            </p:nvSpPr>
            <p:spPr bwMode="auto">
              <a:xfrm>
                <a:off x="4662" y="2378"/>
                <a:ext cx="158" cy="141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453" name="Rectangle 938"/>
              <p:cNvSpPr>
                <a:spLocks noChangeArrowheads="1"/>
              </p:cNvSpPr>
              <p:nvPr/>
            </p:nvSpPr>
            <p:spPr bwMode="auto">
              <a:xfrm>
                <a:off x="5057" y="1834"/>
                <a:ext cx="87" cy="756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Arial" charset="0"/>
                  <a:cs typeface="Arial" charset="0"/>
                </a:endParaRPr>
              </a:p>
            </p:txBody>
          </p:sp>
        </p:grpSp>
      </p:grpSp>
      <p:sp>
        <p:nvSpPr>
          <p:cNvPr id="163874" name="TextBox 4"/>
          <p:cNvSpPr txBox="1">
            <a:spLocks noChangeArrowheads="1"/>
          </p:cNvSpPr>
          <p:nvPr/>
        </p:nvSpPr>
        <p:spPr bwMode="auto">
          <a:xfrm>
            <a:off x="1463675" y="5648325"/>
            <a:ext cx="24447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2400" i="1">
                <a:solidFill>
                  <a:srgbClr val="CC0000"/>
                </a:solidFill>
                <a:latin typeface="Gill Sans MT" charset="0"/>
                <a:cs typeface="Gill Sans MT" charset="0"/>
              </a:rPr>
              <a:t>trusted “good guys” </a:t>
            </a:r>
          </a:p>
        </p:txBody>
      </p:sp>
      <p:sp>
        <p:nvSpPr>
          <p:cNvPr id="163875" name="TextBox 464"/>
          <p:cNvSpPr txBox="1">
            <a:spLocks noChangeArrowheads="1"/>
          </p:cNvSpPr>
          <p:nvPr/>
        </p:nvSpPr>
        <p:spPr bwMode="auto">
          <a:xfrm>
            <a:off x="5038725" y="5680075"/>
            <a:ext cx="26177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2400" i="1">
                <a:solidFill>
                  <a:srgbClr val="CC0000"/>
                </a:solidFill>
                <a:latin typeface="Gill Sans MT" charset="0"/>
                <a:cs typeface="Gill Sans MT" charset="0"/>
              </a:rPr>
              <a:t>untrusted “bad guys”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E63A6-80EA-A148-845C-2D8953828560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378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3"/>
          <p:cNvSpPr>
            <a:spLocks noGrp="1" noChangeArrowheads="1"/>
          </p:cNvSpPr>
          <p:nvPr>
            <p:ph type="title"/>
          </p:nvPr>
        </p:nvSpPr>
        <p:spPr>
          <a:xfrm>
            <a:off x="474663" y="180975"/>
            <a:ext cx="7772400" cy="1143000"/>
          </a:xfrm>
        </p:spPr>
        <p:txBody>
          <a:bodyPr/>
          <a:lstStyle/>
          <a:p>
            <a:r>
              <a:rPr lang="en-US">
                <a:latin typeface="Gill Sans MT" charset="0"/>
              </a:rPr>
              <a:t>Firewalls: why</a:t>
            </a:r>
          </a:p>
        </p:txBody>
      </p:sp>
      <p:sp>
        <p:nvSpPr>
          <p:cNvPr id="121860" name="Rectangle 6"/>
          <p:cNvSpPr>
            <a:spLocks noChangeArrowheads="1"/>
          </p:cNvSpPr>
          <p:nvPr/>
        </p:nvSpPr>
        <p:spPr bwMode="auto">
          <a:xfrm>
            <a:off x="363538" y="1357313"/>
            <a:ext cx="8421687" cy="459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None/>
              <a:defRPr/>
            </a:pPr>
            <a:r>
              <a:rPr lang="en-US" sz="2400" dirty="0">
                <a:solidFill>
                  <a:srgbClr val="CC0000"/>
                </a:solidFill>
                <a:latin typeface="Gill Sans MT"/>
                <a:cs typeface="Gill Sans MT"/>
              </a:rPr>
              <a:t>prevent denial of service attacks:</a:t>
            </a:r>
          </a:p>
          <a:p>
            <a:pPr marL="742950" lvl="1" indent="-285750">
              <a:spcBef>
                <a:spcPct val="20000"/>
              </a:spcBef>
              <a:buClr>
                <a:srgbClr val="000099"/>
              </a:buClr>
              <a:buSzPct val="75000"/>
              <a:buFont typeface="Wingdings" charset="0"/>
              <a:buChar char="v"/>
              <a:defRPr/>
            </a:pPr>
            <a:r>
              <a:rPr lang="en-US" sz="2400" dirty="0">
                <a:latin typeface="Gill Sans MT"/>
                <a:cs typeface="Gill Sans MT"/>
              </a:rPr>
              <a:t>SYN flooding: attacker establishes many bogus TCP connections, no resources left for </a:t>
            </a:r>
            <a:r>
              <a:rPr lang="ja-JP" altLang="en-US" sz="2400" dirty="0">
                <a:latin typeface="Gill Sans MT"/>
                <a:cs typeface="Gill Sans MT"/>
              </a:rPr>
              <a:t>“</a:t>
            </a:r>
            <a:r>
              <a:rPr lang="en-US" sz="2400" dirty="0">
                <a:latin typeface="Gill Sans MT"/>
                <a:cs typeface="Gill Sans MT"/>
              </a:rPr>
              <a:t>real</a:t>
            </a:r>
            <a:r>
              <a:rPr lang="ja-JP" altLang="en-US" sz="2400" dirty="0">
                <a:latin typeface="Gill Sans MT"/>
                <a:cs typeface="Gill Sans MT"/>
              </a:rPr>
              <a:t>”</a:t>
            </a:r>
            <a:r>
              <a:rPr lang="en-US" sz="2400" dirty="0">
                <a:latin typeface="Gill Sans MT"/>
                <a:cs typeface="Gill Sans MT"/>
              </a:rPr>
              <a:t> connections</a:t>
            </a:r>
          </a:p>
          <a:p>
            <a:pPr marL="342900" indent="-342900"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None/>
              <a:defRPr/>
            </a:pPr>
            <a:r>
              <a:rPr lang="en-US" sz="2400" dirty="0">
                <a:solidFill>
                  <a:srgbClr val="CC0000"/>
                </a:solidFill>
                <a:latin typeface="Gill Sans MT"/>
                <a:cs typeface="Gill Sans MT"/>
              </a:rPr>
              <a:t>prevent illegal modification/access of internal data</a:t>
            </a:r>
          </a:p>
          <a:p>
            <a:pPr marL="742950" lvl="1" indent="-285750">
              <a:spcBef>
                <a:spcPct val="20000"/>
              </a:spcBef>
              <a:buClr>
                <a:srgbClr val="000099"/>
              </a:buClr>
              <a:buSzPct val="75000"/>
              <a:buFont typeface="Wingdings" charset="0"/>
              <a:buChar char="v"/>
              <a:defRPr/>
            </a:pPr>
            <a:r>
              <a:rPr lang="en-US" sz="2400" dirty="0">
                <a:latin typeface="Gill Sans MT"/>
                <a:cs typeface="Gill Sans MT"/>
              </a:rPr>
              <a:t>e.g., attacker replaces CIA</a:t>
            </a:r>
            <a:r>
              <a:rPr lang="ja-JP" altLang="en-US" sz="2400" dirty="0">
                <a:latin typeface="Gill Sans MT"/>
                <a:cs typeface="Gill Sans MT"/>
              </a:rPr>
              <a:t>’</a:t>
            </a:r>
            <a:r>
              <a:rPr lang="en-US" sz="2400" dirty="0">
                <a:latin typeface="Gill Sans MT"/>
                <a:cs typeface="Gill Sans MT"/>
              </a:rPr>
              <a:t>s homepage with something else</a:t>
            </a:r>
          </a:p>
          <a:p>
            <a:pPr marL="342900" indent="-342900"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None/>
              <a:defRPr/>
            </a:pPr>
            <a:r>
              <a:rPr lang="en-US" sz="2400" dirty="0">
                <a:solidFill>
                  <a:srgbClr val="CC0000"/>
                </a:solidFill>
                <a:latin typeface="Gill Sans MT"/>
                <a:cs typeface="Gill Sans MT"/>
              </a:rPr>
              <a:t>allow only authorized access to inside network</a:t>
            </a:r>
          </a:p>
          <a:p>
            <a:pPr marL="800100" lvl="1" indent="-342900">
              <a:spcBef>
                <a:spcPct val="20000"/>
              </a:spcBef>
              <a:buClr>
                <a:schemeClr val="accent2"/>
              </a:buClr>
              <a:buSzPct val="85000"/>
              <a:buFont typeface="Wingdings" charset="2"/>
              <a:buChar char="v"/>
              <a:defRPr/>
            </a:pPr>
            <a:r>
              <a:rPr lang="en-US" sz="2400" dirty="0">
                <a:latin typeface="Gill Sans MT"/>
                <a:cs typeface="Gill Sans MT"/>
              </a:rPr>
              <a:t> set of authenticated users/hosts</a:t>
            </a:r>
          </a:p>
          <a:p>
            <a:pPr marL="342900" indent="-342900"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None/>
              <a:defRPr/>
            </a:pPr>
            <a:r>
              <a:rPr lang="en-US" sz="2400" dirty="0">
                <a:solidFill>
                  <a:srgbClr val="CC0000"/>
                </a:solidFill>
                <a:latin typeface="Gill Sans MT"/>
                <a:cs typeface="Gill Sans MT"/>
              </a:rPr>
              <a:t>three types of firewalls:</a:t>
            </a:r>
          </a:p>
          <a:p>
            <a:pPr marL="742950" lvl="1" indent="-285750">
              <a:spcBef>
                <a:spcPct val="20000"/>
              </a:spcBef>
              <a:buClr>
                <a:srgbClr val="000099"/>
              </a:buClr>
              <a:buSzPct val="75000"/>
              <a:buFont typeface="Wingdings" charset="0"/>
              <a:buChar char="v"/>
              <a:defRPr/>
            </a:pPr>
            <a:r>
              <a:rPr lang="en-US" sz="2400" dirty="0">
                <a:latin typeface="Gill Sans MT"/>
                <a:cs typeface="Gill Sans MT"/>
              </a:rPr>
              <a:t>stateless packet filters</a:t>
            </a:r>
          </a:p>
          <a:p>
            <a:pPr marL="742950" lvl="1" indent="-285750">
              <a:spcBef>
                <a:spcPct val="20000"/>
              </a:spcBef>
              <a:buClr>
                <a:srgbClr val="000099"/>
              </a:buClr>
              <a:buSzPct val="75000"/>
              <a:buFont typeface="Wingdings" charset="0"/>
              <a:buChar char="v"/>
              <a:defRPr/>
            </a:pPr>
            <a:r>
              <a:rPr lang="en-US" sz="2400" dirty="0" err="1">
                <a:latin typeface="Gill Sans MT"/>
                <a:cs typeface="Gill Sans MT"/>
              </a:rPr>
              <a:t>stateful</a:t>
            </a:r>
            <a:r>
              <a:rPr lang="en-US" sz="2400" dirty="0">
                <a:latin typeface="Gill Sans MT"/>
                <a:cs typeface="Gill Sans MT"/>
              </a:rPr>
              <a:t> packet filters</a:t>
            </a:r>
          </a:p>
          <a:p>
            <a:pPr marL="742950" lvl="1" indent="-285750">
              <a:spcBef>
                <a:spcPct val="20000"/>
              </a:spcBef>
              <a:buClr>
                <a:srgbClr val="000099"/>
              </a:buClr>
              <a:buSzPct val="75000"/>
              <a:buFont typeface="Wingdings" charset="0"/>
              <a:buChar char="v"/>
              <a:defRPr/>
            </a:pPr>
            <a:r>
              <a:rPr lang="en-US" sz="2400" dirty="0">
                <a:latin typeface="Gill Sans MT"/>
                <a:cs typeface="Gill Sans MT"/>
              </a:rPr>
              <a:t>application gateways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E63A6-80EA-A148-845C-2D8953828560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0606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err="1" smtClean="0"/>
              <a:t>i</a:t>
            </a:r>
            <a:r>
              <a:rPr lang="en-US" dirty="0" smtClean="0"/>
              <a:t>-clicker question review</a:t>
            </a:r>
          </a:p>
          <a:p>
            <a:pPr lvl="1"/>
            <a:r>
              <a:rPr lang="en-US" dirty="0" smtClean="0"/>
              <a:t>Monday April 27</a:t>
            </a:r>
          </a:p>
          <a:p>
            <a:r>
              <a:rPr lang="en-US" dirty="0" smtClean="0"/>
              <a:t>Final review</a:t>
            </a:r>
          </a:p>
          <a:p>
            <a:pPr lvl="1"/>
            <a:r>
              <a:rPr lang="en-US" dirty="0" smtClean="0"/>
              <a:t>Wednesday April 29</a:t>
            </a:r>
          </a:p>
          <a:p>
            <a:r>
              <a:rPr lang="en-US" dirty="0" smtClean="0"/>
              <a:t>Last office hours and assignment 6 demo</a:t>
            </a:r>
          </a:p>
          <a:p>
            <a:pPr lvl="1"/>
            <a:r>
              <a:rPr lang="en-US" dirty="0" smtClean="0"/>
              <a:t>Friday May 1, 11-2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Check and do course evaluation</a:t>
            </a:r>
          </a:p>
          <a:p>
            <a:r>
              <a:rPr lang="en-US" dirty="0" smtClean="0"/>
              <a:t>I-clicker scores </a:t>
            </a:r>
          </a:p>
          <a:p>
            <a:r>
              <a:rPr lang="en-US" dirty="0" smtClean="0"/>
              <a:t>Tentative final exam:</a:t>
            </a:r>
          </a:p>
          <a:p>
            <a:pPr lvl="1"/>
            <a:r>
              <a:rPr lang="en-US" dirty="0" smtClean="0"/>
              <a:t>Monday May 4, 1-3PM, SES 238</a:t>
            </a:r>
            <a:br>
              <a:rPr lang="en-US" dirty="0" smtClean="0"/>
            </a:br>
            <a:r>
              <a:rPr lang="en-US" dirty="0" smtClean="0"/>
              <a:t>(Will be officially confirmed)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E63A6-80EA-A148-845C-2D8953828560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0829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Gill Sans MT" charset="0"/>
              </a:rPr>
              <a:t>SSL and TCP/IP</a:t>
            </a:r>
          </a:p>
        </p:txBody>
      </p:sp>
      <p:grpSp>
        <p:nvGrpSpPr>
          <p:cNvPr id="99331" name="Group 3"/>
          <p:cNvGrpSpPr>
            <a:grpSpLocks/>
          </p:cNvGrpSpPr>
          <p:nvPr/>
        </p:nvGrpSpPr>
        <p:grpSpPr bwMode="auto">
          <a:xfrm>
            <a:off x="1443038" y="1603375"/>
            <a:ext cx="2325687" cy="2709863"/>
            <a:chOff x="727" y="1773"/>
            <a:chExt cx="1465" cy="1707"/>
          </a:xfrm>
        </p:grpSpPr>
        <p:sp>
          <p:nvSpPr>
            <p:cNvPr id="99344" name="Rectangle 4"/>
            <p:cNvSpPr>
              <a:spLocks noChangeArrowheads="1"/>
            </p:cNvSpPr>
            <p:nvPr/>
          </p:nvSpPr>
          <p:spPr bwMode="auto">
            <a:xfrm>
              <a:off x="909" y="1773"/>
              <a:ext cx="1198" cy="57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99345" name="Text Box 5"/>
            <p:cNvSpPr txBox="1">
              <a:spLocks noChangeArrowheads="1"/>
            </p:cNvSpPr>
            <p:nvPr/>
          </p:nvSpPr>
          <p:spPr bwMode="auto">
            <a:xfrm>
              <a:off x="1008" y="1931"/>
              <a:ext cx="908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>
                  <a:latin typeface="Arial" charset="0"/>
                  <a:cs typeface="Arial" charset="0"/>
                </a:rPr>
                <a:t>Application</a:t>
              </a:r>
            </a:p>
          </p:txBody>
        </p:sp>
        <p:sp>
          <p:nvSpPr>
            <p:cNvPr id="99346" name="Rectangle 6"/>
            <p:cNvSpPr>
              <a:spLocks noChangeArrowheads="1"/>
            </p:cNvSpPr>
            <p:nvPr/>
          </p:nvSpPr>
          <p:spPr bwMode="auto">
            <a:xfrm>
              <a:off x="909" y="2349"/>
              <a:ext cx="1198" cy="38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99347" name="Text Box 7"/>
            <p:cNvSpPr txBox="1">
              <a:spLocks noChangeArrowheads="1"/>
            </p:cNvSpPr>
            <p:nvPr/>
          </p:nvSpPr>
          <p:spPr bwMode="auto">
            <a:xfrm>
              <a:off x="1296" y="2427"/>
              <a:ext cx="440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>
                  <a:latin typeface="Arial" charset="0"/>
                  <a:cs typeface="Arial" charset="0"/>
                </a:rPr>
                <a:t>TCP</a:t>
              </a:r>
            </a:p>
          </p:txBody>
        </p:sp>
        <p:sp>
          <p:nvSpPr>
            <p:cNvPr id="99348" name="Rectangle 8"/>
            <p:cNvSpPr>
              <a:spLocks noChangeArrowheads="1"/>
            </p:cNvSpPr>
            <p:nvPr/>
          </p:nvSpPr>
          <p:spPr bwMode="auto">
            <a:xfrm>
              <a:off x="909" y="2736"/>
              <a:ext cx="1198" cy="38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99349" name="Text Box 9"/>
            <p:cNvSpPr txBox="1">
              <a:spLocks noChangeArrowheads="1"/>
            </p:cNvSpPr>
            <p:nvPr/>
          </p:nvSpPr>
          <p:spPr bwMode="auto">
            <a:xfrm>
              <a:off x="1382" y="2832"/>
              <a:ext cx="269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>
                  <a:latin typeface="Arial" charset="0"/>
                  <a:cs typeface="Arial" charset="0"/>
                </a:rPr>
                <a:t>IP</a:t>
              </a:r>
            </a:p>
          </p:txBody>
        </p:sp>
        <p:sp>
          <p:nvSpPr>
            <p:cNvPr id="99350" name="Text Box 10"/>
            <p:cNvSpPr txBox="1">
              <a:spLocks noChangeArrowheads="1"/>
            </p:cNvSpPr>
            <p:nvPr/>
          </p:nvSpPr>
          <p:spPr bwMode="auto">
            <a:xfrm>
              <a:off x="727" y="3228"/>
              <a:ext cx="1465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i="1">
                  <a:solidFill>
                    <a:srgbClr val="C00000"/>
                  </a:solidFill>
                  <a:latin typeface="Arial" charset="0"/>
                  <a:cs typeface="Arial" charset="0"/>
                </a:rPr>
                <a:t>normal application</a:t>
              </a:r>
            </a:p>
          </p:txBody>
        </p:sp>
      </p:grpSp>
      <p:grpSp>
        <p:nvGrpSpPr>
          <p:cNvPr id="99332" name="Group 11"/>
          <p:cNvGrpSpPr>
            <a:grpSpLocks/>
          </p:cNvGrpSpPr>
          <p:nvPr/>
        </p:nvGrpSpPr>
        <p:grpSpPr bwMode="auto">
          <a:xfrm>
            <a:off x="4822825" y="1603375"/>
            <a:ext cx="2628900" cy="2709863"/>
            <a:chOff x="2524" y="1773"/>
            <a:chExt cx="1653" cy="1707"/>
          </a:xfrm>
        </p:grpSpPr>
        <p:sp>
          <p:nvSpPr>
            <p:cNvPr id="99335" name="Rectangle 12"/>
            <p:cNvSpPr>
              <a:spLocks noChangeArrowheads="1"/>
            </p:cNvSpPr>
            <p:nvPr/>
          </p:nvSpPr>
          <p:spPr bwMode="auto">
            <a:xfrm>
              <a:off x="2688" y="1773"/>
              <a:ext cx="1200" cy="40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99336" name="Text Box 13"/>
            <p:cNvSpPr txBox="1">
              <a:spLocks noChangeArrowheads="1"/>
            </p:cNvSpPr>
            <p:nvPr/>
          </p:nvSpPr>
          <p:spPr bwMode="auto">
            <a:xfrm>
              <a:off x="2817" y="1875"/>
              <a:ext cx="908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>
                  <a:latin typeface="Arial" charset="0"/>
                  <a:cs typeface="Arial" charset="0"/>
                </a:rPr>
                <a:t>Application</a:t>
              </a:r>
            </a:p>
          </p:txBody>
        </p:sp>
        <p:sp>
          <p:nvSpPr>
            <p:cNvPr id="99337" name="Rectangle 14"/>
            <p:cNvSpPr>
              <a:spLocks noChangeArrowheads="1"/>
            </p:cNvSpPr>
            <p:nvPr/>
          </p:nvSpPr>
          <p:spPr bwMode="auto">
            <a:xfrm>
              <a:off x="2688" y="2181"/>
              <a:ext cx="1200" cy="315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99338" name="Rectangle 15"/>
            <p:cNvSpPr>
              <a:spLocks noChangeArrowheads="1"/>
            </p:cNvSpPr>
            <p:nvPr/>
          </p:nvSpPr>
          <p:spPr bwMode="auto">
            <a:xfrm>
              <a:off x="2688" y="2496"/>
              <a:ext cx="1200" cy="33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99339" name="Rectangle 16"/>
            <p:cNvSpPr>
              <a:spLocks noChangeArrowheads="1"/>
            </p:cNvSpPr>
            <p:nvPr/>
          </p:nvSpPr>
          <p:spPr bwMode="auto">
            <a:xfrm>
              <a:off x="2688" y="2832"/>
              <a:ext cx="1200" cy="2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99340" name="Text Box 17"/>
            <p:cNvSpPr txBox="1">
              <a:spLocks noChangeArrowheads="1"/>
            </p:cNvSpPr>
            <p:nvPr/>
          </p:nvSpPr>
          <p:spPr bwMode="auto">
            <a:xfrm>
              <a:off x="3049" y="2218"/>
              <a:ext cx="42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>
                  <a:latin typeface="Arial" charset="0"/>
                  <a:cs typeface="Arial" charset="0"/>
                </a:rPr>
                <a:t>SSL</a:t>
              </a:r>
            </a:p>
          </p:txBody>
        </p:sp>
        <p:sp>
          <p:nvSpPr>
            <p:cNvPr id="99341" name="Text Box 18"/>
            <p:cNvSpPr txBox="1">
              <a:spLocks noChangeArrowheads="1"/>
            </p:cNvSpPr>
            <p:nvPr/>
          </p:nvSpPr>
          <p:spPr bwMode="auto">
            <a:xfrm>
              <a:off x="3050" y="2545"/>
              <a:ext cx="440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>
                  <a:latin typeface="Arial" charset="0"/>
                  <a:cs typeface="Arial" charset="0"/>
                </a:rPr>
                <a:t>TCP</a:t>
              </a:r>
            </a:p>
          </p:txBody>
        </p:sp>
        <p:sp>
          <p:nvSpPr>
            <p:cNvPr id="99342" name="Text Box 19"/>
            <p:cNvSpPr txBox="1">
              <a:spLocks noChangeArrowheads="1"/>
            </p:cNvSpPr>
            <p:nvPr/>
          </p:nvSpPr>
          <p:spPr bwMode="auto">
            <a:xfrm>
              <a:off x="3158" y="2870"/>
              <a:ext cx="269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>
                  <a:latin typeface="Arial" charset="0"/>
                  <a:cs typeface="Arial" charset="0"/>
                </a:rPr>
                <a:t>IP</a:t>
              </a:r>
            </a:p>
          </p:txBody>
        </p:sp>
        <p:sp>
          <p:nvSpPr>
            <p:cNvPr id="99343" name="Text Box 20"/>
            <p:cNvSpPr txBox="1">
              <a:spLocks noChangeArrowheads="1"/>
            </p:cNvSpPr>
            <p:nvPr/>
          </p:nvSpPr>
          <p:spPr bwMode="auto">
            <a:xfrm>
              <a:off x="2524" y="3228"/>
              <a:ext cx="1653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i="1">
                  <a:solidFill>
                    <a:srgbClr val="C00000"/>
                  </a:solidFill>
                  <a:latin typeface="Arial" charset="0"/>
                  <a:cs typeface="Arial" charset="0"/>
                </a:rPr>
                <a:t>application  with SSL</a:t>
              </a:r>
            </a:p>
          </p:txBody>
        </p:sp>
      </p:grpSp>
      <p:sp>
        <p:nvSpPr>
          <p:cNvPr id="99333" name="Text Box 21"/>
          <p:cNvSpPr txBox="1">
            <a:spLocks noChangeArrowheads="1"/>
          </p:cNvSpPr>
          <p:nvPr/>
        </p:nvSpPr>
        <p:spPr bwMode="auto">
          <a:xfrm>
            <a:off x="679450" y="4724400"/>
            <a:ext cx="7700963" cy="1385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buClr>
                <a:srgbClr val="000099"/>
              </a:buClr>
              <a:buSzPct val="74000"/>
              <a:buFont typeface="Wingdings" charset="0"/>
              <a:buChar char="v"/>
            </a:pPr>
            <a:r>
              <a:rPr lang="en-US" sz="2800">
                <a:latin typeface="Gill Sans MT" charset="0"/>
              </a:rPr>
              <a:t> SSL provides application programming interface (API) to applications</a:t>
            </a:r>
          </a:p>
          <a:p>
            <a:pPr>
              <a:buClr>
                <a:srgbClr val="000099"/>
              </a:buClr>
              <a:buSzPct val="74000"/>
              <a:buFont typeface="Wingdings" charset="0"/>
              <a:buChar char="v"/>
            </a:pPr>
            <a:r>
              <a:rPr lang="en-US" sz="2800">
                <a:latin typeface="Gill Sans MT" charset="0"/>
              </a:rPr>
              <a:t> C and Java SSL libraries/classes readily available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E63A6-80EA-A148-845C-2D895382856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1393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6" name="Rectangle 4"/>
          <p:cNvSpPr>
            <a:spLocks noGrp="1" noChangeArrowheads="1"/>
          </p:cNvSpPr>
          <p:nvPr>
            <p:ph type="title"/>
          </p:nvPr>
        </p:nvSpPr>
        <p:spPr>
          <a:xfrm>
            <a:off x="684213" y="404813"/>
            <a:ext cx="7772400" cy="1008062"/>
          </a:xfrm>
        </p:spPr>
        <p:txBody>
          <a:bodyPr/>
          <a:lstStyle/>
          <a:p>
            <a:r>
              <a:rPr lang="en-US"/>
              <a:t>Where SSL Fits</a:t>
            </a:r>
          </a:p>
        </p:txBody>
      </p:sp>
      <p:sp>
        <p:nvSpPr>
          <p:cNvPr id="79877" name="Text Box 5"/>
          <p:cNvSpPr txBox="1">
            <a:spLocks noChangeArrowheads="1"/>
          </p:cNvSpPr>
          <p:nvPr/>
        </p:nvSpPr>
        <p:spPr bwMode="auto">
          <a:xfrm>
            <a:off x="1835150" y="1844675"/>
            <a:ext cx="2159000" cy="7127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HTTP   SMTP   POP3</a:t>
            </a:r>
          </a:p>
          <a:p>
            <a:pPr>
              <a:spcBef>
                <a:spcPct val="50000"/>
              </a:spcBef>
            </a:pPr>
            <a:r>
              <a:rPr lang="en-US"/>
              <a:t> 80          25          110</a:t>
            </a:r>
          </a:p>
        </p:txBody>
      </p:sp>
      <p:sp>
        <p:nvSpPr>
          <p:cNvPr id="79878" name="Text Box 6"/>
          <p:cNvSpPr txBox="1">
            <a:spLocks noChangeArrowheads="1"/>
          </p:cNvSpPr>
          <p:nvPr/>
        </p:nvSpPr>
        <p:spPr bwMode="auto">
          <a:xfrm>
            <a:off x="4500563" y="1844675"/>
            <a:ext cx="2449512" cy="7127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HTTPS   SSMTP   SPOP3</a:t>
            </a:r>
          </a:p>
          <a:p>
            <a:pPr>
              <a:spcBef>
                <a:spcPct val="50000"/>
              </a:spcBef>
            </a:pPr>
            <a:r>
              <a:rPr lang="en-US" dirty="0"/>
              <a:t> 443            465         995</a:t>
            </a:r>
          </a:p>
        </p:txBody>
      </p:sp>
      <p:sp>
        <p:nvSpPr>
          <p:cNvPr id="79879" name="Text Box 7"/>
          <p:cNvSpPr txBox="1">
            <a:spLocks noChangeArrowheads="1"/>
          </p:cNvSpPr>
          <p:nvPr/>
        </p:nvSpPr>
        <p:spPr bwMode="auto">
          <a:xfrm>
            <a:off x="4572000" y="2924175"/>
            <a:ext cx="2376488" cy="346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Secure Sockets Layer</a:t>
            </a:r>
          </a:p>
        </p:txBody>
      </p:sp>
      <p:sp>
        <p:nvSpPr>
          <p:cNvPr id="79880" name="Text Box 8"/>
          <p:cNvSpPr txBox="1">
            <a:spLocks noChangeArrowheads="1"/>
          </p:cNvSpPr>
          <p:nvPr/>
        </p:nvSpPr>
        <p:spPr bwMode="auto">
          <a:xfrm>
            <a:off x="1979613" y="3644900"/>
            <a:ext cx="4897437" cy="346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Transport</a:t>
            </a:r>
          </a:p>
        </p:txBody>
      </p:sp>
      <p:sp>
        <p:nvSpPr>
          <p:cNvPr id="79881" name="Text Box 9"/>
          <p:cNvSpPr txBox="1">
            <a:spLocks noChangeArrowheads="1"/>
          </p:cNvSpPr>
          <p:nvPr/>
        </p:nvSpPr>
        <p:spPr bwMode="auto">
          <a:xfrm>
            <a:off x="1979613" y="4375150"/>
            <a:ext cx="4897437" cy="346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Network</a:t>
            </a:r>
          </a:p>
        </p:txBody>
      </p:sp>
      <p:sp>
        <p:nvSpPr>
          <p:cNvPr id="79882" name="Text Box 10"/>
          <p:cNvSpPr txBox="1">
            <a:spLocks noChangeArrowheads="1"/>
          </p:cNvSpPr>
          <p:nvPr/>
        </p:nvSpPr>
        <p:spPr bwMode="auto">
          <a:xfrm>
            <a:off x="1979613" y="5095875"/>
            <a:ext cx="4968875" cy="346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Link</a:t>
            </a:r>
          </a:p>
        </p:txBody>
      </p:sp>
      <p:sp>
        <p:nvSpPr>
          <p:cNvPr id="79888" name="Line 16"/>
          <p:cNvSpPr>
            <a:spLocks noChangeShapeType="1"/>
          </p:cNvSpPr>
          <p:nvPr/>
        </p:nvSpPr>
        <p:spPr bwMode="auto">
          <a:xfrm>
            <a:off x="4356100" y="4014788"/>
            <a:ext cx="0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9889" name="Line 17"/>
          <p:cNvSpPr>
            <a:spLocks noChangeShapeType="1"/>
          </p:cNvSpPr>
          <p:nvPr/>
        </p:nvSpPr>
        <p:spPr bwMode="auto">
          <a:xfrm>
            <a:off x="4356100" y="4735513"/>
            <a:ext cx="0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9890" name="Line 18"/>
          <p:cNvSpPr>
            <a:spLocks noChangeShapeType="1"/>
          </p:cNvSpPr>
          <p:nvPr/>
        </p:nvSpPr>
        <p:spPr bwMode="auto">
          <a:xfrm>
            <a:off x="2916238" y="2565400"/>
            <a:ext cx="0" cy="1079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9891" name="Line 19"/>
          <p:cNvSpPr>
            <a:spLocks noChangeShapeType="1"/>
          </p:cNvSpPr>
          <p:nvPr/>
        </p:nvSpPr>
        <p:spPr bwMode="auto">
          <a:xfrm>
            <a:off x="5580063" y="2565400"/>
            <a:ext cx="0" cy="3587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9892" name="Line 20"/>
          <p:cNvSpPr>
            <a:spLocks noChangeShapeType="1"/>
          </p:cNvSpPr>
          <p:nvPr/>
        </p:nvSpPr>
        <p:spPr bwMode="auto">
          <a:xfrm>
            <a:off x="5580063" y="3284538"/>
            <a:ext cx="0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7698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1" name="Rectangle 2"/>
          <p:cNvSpPr>
            <a:spLocks noGrp="1" noChangeArrowheads="1"/>
          </p:cNvSpPr>
          <p:nvPr>
            <p:ph type="title"/>
          </p:nvPr>
        </p:nvSpPr>
        <p:spPr>
          <a:xfrm>
            <a:off x="306388" y="131763"/>
            <a:ext cx="7772400" cy="1143000"/>
          </a:xfrm>
        </p:spPr>
        <p:txBody>
          <a:bodyPr/>
          <a:lstStyle/>
          <a:p>
            <a:r>
              <a:rPr lang="en-US">
                <a:latin typeface="Gill Sans MT" charset="0"/>
              </a:rPr>
              <a:t>SSL cipher suite</a:t>
            </a:r>
          </a:p>
        </p:txBody>
      </p:sp>
      <p:sp>
        <p:nvSpPr>
          <p:cNvPr id="1095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0838" y="1308100"/>
            <a:ext cx="4556125" cy="4648200"/>
          </a:xfrm>
        </p:spPr>
        <p:txBody>
          <a:bodyPr>
            <a:normAutofit fontScale="92500"/>
          </a:bodyPr>
          <a:lstStyle/>
          <a:p>
            <a:r>
              <a:rPr lang="en-US">
                <a:latin typeface="Gill Sans MT" charset="0"/>
              </a:rPr>
              <a:t>cipher suite</a:t>
            </a:r>
          </a:p>
          <a:p>
            <a:pPr lvl="1"/>
            <a:r>
              <a:rPr lang="en-US" sz="2000">
                <a:latin typeface="Gill Sans MT" charset="0"/>
              </a:rPr>
              <a:t>public-key algorithm</a:t>
            </a:r>
          </a:p>
          <a:p>
            <a:pPr lvl="1"/>
            <a:r>
              <a:rPr lang="en-US" sz="2000">
                <a:latin typeface="Gill Sans MT" charset="0"/>
              </a:rPr>
              <a:t>symmetric encryption algorithm</a:t>
            </a:r>
          </a:p>
          <a:p>
            <a:pPr lvl="1"/>
            <a:r>
              <a:rPr lang="en-US" sz="2000">
                <a:latin typeface="Gill Sans MT" charset="0"/>
              </a:rPr>
              <a:t>MAC  algorithm</a:t>
            </a:r>
          </a:p>
          <a:p>
            <a:r>
              <a:rPr lang="en-US">
                <a:latin typeface="Gill Sans MT" charset="0"/>
              </a:rPr>
              <a:t>SSL supports several cipher suites</a:t>
            </a:r>
          </a:p>
          <a:p>
            <a:r>
              <a:rPr lang="en-US">
                <a:latin typeface="Gill Sans MT" charset="0"/>
              </a:rPr>
              <a:t>negotiation: client, server agree on cipher suite</a:t>
            </a:r>
          </a:p>
          <a:p>
            <a:pPr lvl="1"/>
            <a:r>
              <a:rPr lang="en-US">
                <a:latin typeface="Gill Sans MT" charset="0"/>
              </a:rPr>
              <a:t>client offers choice</a:t>
            </a:r>
          </a:p>
          <a:p>
            <a:pPr lvl="1"/>
            <a:r>
              <a:rPr lang="en-US">
                <a:latin typeface="Gill Sans MT" charset="0"/>
              </a:rPr>
              <a:t>server picks one</a:t>
            </a:r>
          </a:p>
        </p:txBody>
      </p:sp>
      <p:sp>
        <p:nvSpPr>
          <p:cNvPr id="109573" name="Rectangle 3"/>
          <p:cNvSpPr>
            <a:spLocks noChangeArrowheads="1"/>
          </p:cNvSpPr>
          <p:nvPr/>
        </p:nvSpPr>
        <p:spPr bwMode="auto">
          <a:xfrm>
            <a:off x="4879975" y="1462088"/>
            <a:ext cx="3952875" cy="3938587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marL="119063" indent="-119063">
              <a:spcBef>
                <a:spcPct val="20000"/>
              </a:spcBef>
              <a:buClr>
                <a:srgbClr val="000099"/>
              </a:buClr>
              <a:buSzPct val="75000"/>
              <a:buFont typeface="Wingdings" charset="0"/>
              <a:buNone/>
            </a:pPr>
            <a:r>
              <a:rPr lang="en-US" sz="2400">
                <a:latin typeface="Arial" charset="0"/>
                <a:cs typeface="Arial" charset="0"/>
              </a:rPr>
              <a:t>common SSL symmetric ciphers</a:t>
            </a:r>
          </a:p>
          <a:p>
            <a:pPr marL="461963" lvl="1" indent="-228600">
              <a:spcBef>
                <a:spcPct val="20000"/>
              </a:spcBef>
              <a:buClr>
                <a:srgbClr val="000099"/>
              </a:buClr>
              <a:buFont typeface="Wingdings" charset="0"/>
              <a:buChar char="§"/>
            </a:pPr>
            <a:r>
              <a:rPr lang="en-US">
                <a:latin typeface="Arial" charset="0"/>
                <a:cs typeface="Arial" charset="0"/>
              </a:rPr>
              <a:t>DES – Data Encryption Standard: block</a:t>
            </a:r>
          </a:p>
          <a:p>
            <a:pPr marL="461963" lvl="1" indent="-228600">
              <a:spcBef>
                <a:spcPct val="20000"/>
              </a:spcBef>
              <a:buClr>
                <a:srgbClr val="000099"/>
              </a:buClr>
              <a:buFont typeface="Wingdings" charset="0"/>
              <a:buChar char="§"/>
            </a:pPr>
            <a:r>
              <a:rPr lang="en-US">
                <a:latin typeface="Arial" charset="0"/>
                <a:cs typeface="Arial" charset="0"/>
              </a:rPr>
              <a:t>3DES – Triple strength: block</a:t>
            </a:r>
          </a:p>
          <a:p>
            <a:pPr marL="461963" lvl="1" indent="-228600">
              <a:spcBef>
                <a:spcPct val="20000"/>
              </a:spcBef>
              <a:buClr>
                <a:srgbClr val="000099"/>
              </a:buClr>
              <a:buFont typeface="Wingdings" charset="0"/>
              <a:buChar char="§"/>
            </a:pPr>
            <a:r>
              <a:rPr lang="en-US">
                <a:latin typeface="Arial" charset="0"/>
                <a:cs typeface="Arial" charset="0"/>
              </a:rPr>
              <a:t>RC2 – Rivest Cipher 2: block</a:t>
            </a:r>
          </a:p>
          <a:p>
            <a:pPr marL="461963" lvl="1" indent="-228600">
              <a:spcBef>
                <a:spcPct val="20000"/>
              </a:spcBef>
              <a:buClr>
                <a:srgbClr val="000099"/>
              </a:buClr>
              <a:buFont typeface="Wingdings" charset="0"/>
              <a:buChar char="§"/>
            </a:pPr>
            <a:r>
              <a:rPr lang="en-US">
                <a:latin typeface="Arial" charset="0"/>
                <a:cs typeface="Arial" charset="0"/>
              </a:rPr>
              <a:t>RC4 – Rivest Cipher 4: stream</a:t>
            </a:r>
          </a:p>
          <a:p>
            <a:pPr marL="119063" indent="-119063">
              <a:spcBef>
                <a:spcPct val="20000"/>
              </a:spcBef>
              <a:buClr>
                <a:srgbClr val="000099"/>
              </a:buClr>
              <a:buSzPct val="75000"/>
              <a:buFont typeface="Wingdings" charset="0"/>
              <a:buNone/>
            </a:pPr>
            <a:r>
              <a:rPr lang="en-US" sz="2400">
                <a:latin typeface="Arial" charset="0"/>
                <a:cs typeface="Arial" charset="0"/>
              </a:rPr>
              <a:t>SSL Public key encryption</a:t>
            </a:r>
          </a:p>
          <a:p>
            <a:pPr marL="461963" lvl="1" indent="-228600">
              <a:spcBef>
                <a:spcPct val="20000"/>
              </a:spcBef>
              <a:buClr>
                <a:srgbClr val="000099"/>
              </a:buClr>
              <a:buFont typeface="Wingdings" charset="0"/>
              <a:buChar char="§"/>
            </a:pPr>
            <a:r>
              <a:rPr lang="en-US" sz="2400">
                <a:latin typeface="Arial" charset="0"/>
                <a:cs typeface="Arial" charset="0"/>
              </a:rPr>
              <a:t>RSA</a:t>
            </a:r>
          </a:p>
          <a:p>
            <a:pPr marL="119063" indent="-119063">
              <a:spcBef>
                <a:spcPct val="20000"/>
              </a:spcBef>
              <a:buClr>
                <a:srgbClr val="000099"/>
              </a:buClr>
              <a:buSzPct val="75000"/>
              <a:buFont typeface="Wingdings" charset="0"/>
              <a:buChar char="v"/>
            </a:pPr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E63A6-80EA-A148-845C-2D895382856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6115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E63A6-80EA-A148-845C-2D8953828560}" type="slidenum">
              <a:rPr lang="en-US" smtClean="0"/>
              <a:t>5</a:t>
            </a:fld>
            <a:endParaRPr lang="en-US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78" b="10738"/>
          <a:stretch>
            <a:fillRect/>
          </a:stretch>
        </p:blipFill>
        <p:spPr bwMode="auto">
          <a:xfrm>
            <a:off x="177799" y="62794"/>
            <a:ext cx="6059312" cy="6717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 t="3578" b="10738"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9" name="Rectangle 27"/>
          <p:cNvSpPr>
            <a:spLocks noGrp="1" noChangeArrowheads="1"/>
          </p:cNvSpPr>
          <p:nvPr>
            <p:ph type="title"/>
          </p:nvPr>
        </p:nvSpPr>
        <p:spPr>
          <a:xfrm>
            <a:off x="6011332" y="274638"/>
            <a:ext cx="2675467" cy="1143000"/>
          </a:xfrm>
        </p:spPr>
        <p:txBody>
          <a:bodyPr>
            <a:normAutofit fontScale="90000"/>
          </a:bodyPr>
          <a:lstStyle/>
          <a:p>
            <a:pPr algn="l">
              <a:lnSpc>
                <a:spcPts val="4600"/>
              </a:lnSpc>
            </a:pPr>
            <a:r>
              <a:rPr lang="en-US" dirty="0" smtClean="0">
                <a:latin typeface="Gill Sans MT" charset="0"/>
              </a:rPr>
              <a:t>SSL</a:t>
            </a:r>
            <a:r>
              <a:rPr lang="en-US" dirty="0">
                <a:latin typeface="Gill Sans MT" charset="0"/>
              </a:rPr>
              <a:t/>
            </a:r>
            <a:br>
              <a:rPr lang="en-US" dirty="0">
                <a:latin typeface="Gill Sans MT" charset="0"/>
              </a:rPr>
            </a:br>
            <a:r>
              <a:rPr lang="en-US" dirty="0">
                <a:latin typeface="Gill Sans MT" charset="0"/>
              </a:rPr>
              <a:t>connection</a:t>
            </a:r>
          </a:p>
        </p:txBody>
      </p:sp>
    </p:spTree>
    <p:extLst>
      <p:ext uri="{BB962C8B-B14F-4D97-AF65-F5344CB8AC3E}">
        <p14:creationId xmlns:p14="http://schemas.microsoft.com/office/powerpoint/2010/main" val="22534364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Gill Sans MT" charset="0"/>
              </a:rPr>
              <a:t>Real SSL: handshake (1)</a:t>
            </a:r>
          </a:p>
        </p:txBody>
      </p:sp>
      <p:sp>
        <p:nvSpPr>
          <p:cNvPr id="11059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>
              <a:buFont typeface="Wingdings" charset="0"/>
              <a:buNone/>
            </a:pPr>
            <a:r>
              <a:rPr lang="en-US" i="1">
                <a:solidFill>
                  <a:srgbClr val="C00000"/>
                </a:solidFill>
                <a:latin typeface="Gill Sans MT" charset="0"/>
              </a:rPr>
              <a:t>Purpose</a:t>
            </a:r>
          </a:p>
          <a:p>
            <a:pPr marL="533400" indent="-533400">
              <a:buFont typeface="ZapfDingbats" charset="0"/>
              <a:buAutoNum type="arabicPeriod"/>
            </a:pPr>
            <a:r>
              <a:rPr lang="en-US">
                <a:latin typeface="Gill Sans MT" charset="0"/>
              </a:rPr>
              <a:t>server authentication</a:t>
            </a:r>
          </a:p>
          <a:p>
            <a:pPr marL="533400" indent="-533400">
              <a:buFont typeface="ZapfDingbats" charset="0"/>
              <a:buAutoNum type="arabicPeriod"/>
            </a:pPr>
            <a:r>
              <a:rPr lang="en-US">
                <a:latin typeface="Gill Sans MT" charset="0"/>
              </a:rPr>
              <a:t>negotiation: agree on crypto algorithms</a:t>
            </a:r>
          </a:p>
          <a:p>
            <a:pPr marL="533400" indent="-533400">
              <a:buFont typeface="ZapfDingbats" charset="0"/>
              <a:buAutoNum type="arabicPeriod"/>
            </a:pPr>
            <a:r>
              <a:rPr lang="en-US">
                <a:latin typeface="Gill Sans MT" charset="0"/>
              </a:rPr>
              <a:t>establish keys</a:t>
            </a:r>
          </a:p>
          <a:p>
            <a:pPr marL="533400" indent="-533400">
              <a:buFont typeface="ZapfDingbats" charset="0"/>
              <a:buAutoNum type="arabicPeriod"/>
            </a:pPr>
            <a:r>
              <a:rPr lang="en-US">
                <a:latin typeface="Gill Sans MT" charset="0"/>
              </a:rPr>
              <a:t>client authentication (optional)</a:t>
            </a:r>
          </a:p>
          <a:p>
            <a:pPr marL="533400" indent="-533400">
              <a:buFont typeface="Wingdings" charset="0"/>
              <a:buNone/>
            </a:pPr>
            <a:endParaRPr lang="en-US">
              <a:latin typeface="Gill Sans MT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E63A6-80EA-A148-845C-2D895382856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0187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Gill Sans MT" charset="0"/>
              </a:rPr>
              <a:t>Real SSL: handshake (2)</a:t>
            </a:r>
          </a:p>
        </p:txBody>
      </p:sp>
      <p:sp>
        <p:nvSpPr>
          <p:cNvPr id="1116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450975"/>
            <a:ext cx="7772400" cy="4648200"/>
          </a:xfrm>
        </p:spPr>
        <p:txBody>
          <a:bodyPr>
            <a:normAutofit lnSpcReduction="10000"/>
          </a:bodyPr>
          <a:lstStyle/>
          <a:p>
            <a:pPr marL="457200" indent="-457200">
              <a:buClr>
                <a:srgbClr val="C00000"/>
              </a:buClr>
              <a:buFont typeface="ZapfDingbats" charset="0"/>
              <a:buAutoNum type="arabicPeriod"/>
            </a:pPr>
            <a:r>
              <a:rPr lang="en-US" sz="2600">
                <a:latin typeface="Gill Sans MT" charset="0"/>
              </a:rPr>
              <a:t>client sends list of algorithms it supports, along with client nonce</a:t>
            </a:r>
          </a:p>
          <a:p>
            <a:pPr marL="457200" indent="-457200">
              <a:buClr>
                <a:srgbClr val="C00000"/>
              </a:buClr>
              <a:buFont typeface="ZapfDingbats" charset="0"/>
              <a:buAutoNum type="arabicPeriod"/>
            </a:pPr>
            <a:r>
              <a:rPr lang="en-US" sz="2600">
                <a:latin typeface="Gill Sans MT" charset="0"/>
              </a:rPr>
              <a:t>server chooses algorithms from list; sends back: choice + certificate + server nonce</a:t>
            </a:r>
          </a:p>
          <a:p>
            <a:pPr marL="457200" indent="-457200">
              <a:buClr>
                <a:srgbClr val="C00000"/>
              </a:buClr>
              <a:buFont typeface="ZapfDingbats" charset="0"/>
              <a:buAutoNum type="arabicPeriod"/>
            </a:pPr>
            <a:r>
              <a:rPr lang="en-US" sz="2600">
                <a:latin typeface="Gill Sans MT" charset="0"/>
              </a:rPr>
              <a:t>client verifies certificate, extracts server</a:t>
            </a:r>
            <a:r>
              <a:rPr lang="ja-JP" altLang="en-US" sz="2600">
                <a:latin typeface="Gill Sans MT" charset="0"/>
              </a:rPr>
              <a:t>’</a:t>
            </a:r>
            <a:r>
              <a:rPr lang="en-US" altLang="ja-JP" sz="2600">
                <a:latin typeface="Gill Sans MT" charset="0"/>
              </a:rPr>
              <a:t>s public key, generates pre_master_secret, encrypts with server</a:t>
            </a:r>
            <a:r>
              <a:rPr lang="ja-JP" altLang="en-US" sz="2600">
                <a:latin typeface="Gill Sans MT" charset="0"/>
              </a:rPr>
              <a:t>’</a:t>
            </a:r>
            <a:r>
              <a:rPr lang="en-US" altLang="ja-JP" sz="2600">
                <a:latin typeface="Gill Sans MT" charset="0"/>
              </a:rPr>
              <a:t>s public key, sends to server</a:t>
            </a:r>
          </a:p>
          <a:p>
            <a:pPr marL="457200" indent="-457200">
              <a:buClr>
                <a:srgbClr val="C00000"/>
              </a:buClr>
              <a:buFont typeface="ZapfDingbats" charset="0"/>
              <a:buAutoNum type="arabicPeriod"/>
            </a:pPr>
            <a:r>
              <a:rPr lang="en-US" sz="2600">
                <a:latin typeface="Gill Sans MT" charset="0"/>
              </a:rPr>
              <a:t>client and server independently compute encryption and MAC keys from pre_master_secret and nonces</a:t>
            </a:r>
          </a:p>
          <a:p>
            <a:pPr marL="457200" indent="-457200">
              <a:buClr>
                <a:srgbClr val="C00000"/>
              </a:buClr>
              <a:buFont typeface="ZapfDingbats" charset="0"/>
              <a:buAutoNum type="arabicPeriod"/>
            </a:pPr>
            <a:r>
              <a:rPr lang="en-US" sz="2600">
                <a:latin typeface="Gill Sans MT" charset="0"/>
              </a:rPr>
              <a:t>client sends a MAC of all the handshake messages</a:t>
            </a:r>
          </a:p>
          <a:p>
            <a:pPr marL="457200" indent="-457200">
              <a:buClr>
                <a:srgbClr val="C00000"/>
              </a:buClr>
              <a:buFont typeface="ZapfDingbats" charset="0"/>
              <a:buAutoNum type="arabicPeriod"/>
            </a:pPr>
            <a:r>
              <a:rPr lang="en-US" sz="2600">
                <a:latin typeface="Gill Sans MT" charset="0"/>
              </a:rPr>
              <a:t>server sends a MAC of all the handshake messages</a:t>
            </a:r>
          </a:p>
          <a:p>
            <a:pPr marL="457200" indent="-457200">
              <a:lnSpc>
                <a:spcPct val="80000"/>
              </a:lnSpc>
              <a:buClr>
                <a:srgbClr val="C00000"/>
              </a:buClr>
              <a:buFont typeface="ZapfDingbats" charset="0"/>
              <a:buAutoNum type="arabicPeriod"/>
            </a:pPr>
            <a:endParaRPr lang="en-US" sz="2400">
              <a:latin typeface="Gill Sans MT" charset="0"/>
            </a:endParaRPr>
          </a:p>
          <a:p>
            <a:pPr marL="457200" indent="-457200">
              <a:lnSpc>
                <a:spcPct val="80000"/>
              </a:lnSpc>
            </a:pPr>
            <a:endParaRPr lang="en-US" sz="2400">
              <a:latin typeface="Gill Sans MT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E63A6-80EA-A148-845C-2D895382856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814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Gill Sans MT" charset="0"/>
              </a:rPr>
              <a:t>Real SSL: handshaking (3)</a:t>
            </a:r>
          </a:p>
        </p:txBody>
      </p:sp>
      <p:sp>
        <p:nvSpPr>
          <p:cNvPr id="1126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600200"/>
            <a:ext cx="8305800" cy="4648200"/>
          </a:xfrm>
        </p:spPr>
        <p:txBody>
          <a:bodyPr/>
          <a:lstStyle/>
          <a:p>
            <a:pPr>
              <a:buFont typeface="Wingdings" charset="0"/>
              <a:buNone/>
            </a:pPr>
            <a:r>
              <a:rPr lang="en-US">
                <a:solidFill>
                  <a:srgbClr val="C00000"/>
                </a:solidFill>
                <a:latin typeface="Gill Sans MT" charset="0"/>
              </a:rPr>
              <a:t>last 2 steps protect handshake from tampering</a:t>
            </a:r>
          </a:p>
          <a:p>
            <a:r>
              <a:rPr lang="en-US">
                <a:latin typeface="Gill Sans MT" charset="0"/>
              </a:rPr>
              <a:t>client typically offers range of algorithms, some strong, some weak</a:t>
            </a:r>
          </a:p>
          <a:p>
            <a:r>
              <a:rPr lang="en-US">
                <a:latin typeface="Gill Sans MT" charset="0"/>
              </a:rPr>
              <a:t>man-in-the middle could delete stronger algorithms from list</a:t>
            </a:r>
          </a:p>
          <a:p>
            <a:r>
              <a:rPr lang="en-US">
                <a:latin typeface="Gill Sans MT" charset="0"/>
              </a:rPr>
              <a:t>last 2 steps prevent this</a:t>
            </a:r>
          </a:p>
          <a:p>
            <a:pPr lvl="1"/>
            <a:r>
              <a:rPr lang="en-US">
                <a:latin typeface="Gill Sans MT" charset="0"/>
              </a:rPr>
              <a:t>last two messages are encrypted</a:t>
            </a:r>
          </a:p>
          <a:p>
            <a:pPr lvl="1"/>
            <a:endParaRPr lang="en-US">
              <a:latin typeface="Gill Sans MT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E63A6-80EA-A148-845C-2D895382856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2884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53506</TotalTime>
  <Words>866</Words>
  <Application>Microsoft Macintosh PowerPoint</Application>
  <PresentationFormat>On-screen Show (4:3)</PresentationFormat>
  <Paragraphs>232</Paragraphs>
  <Slides>23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5" baseType="lpstr">
      <vt:lpstr>Office Theme</vt:lpstr>
      <vt:lpstr>Bitmap Image</vt:lpstr>
      <vt:lpstr>CS450 – Introduction to Networking Lecture 39 – Computer Network Security Overview</vt:lpstr>
      <vt:lpstr>SSL: Secure Sockets Layer</vt:lpstr>
      <vt:lpstr>SSL and TCP/IP</vt:lpstr>
      <vt:lpstr>Where SSL Fits</vt:lpstr>
      <vt:lpstr>SSL cipher suite</vt:lpstr>
      <vt:lpstr>SSL connection</vt:lpstr>
      <vt:lpstr>Real SSL: handshake (1)</vt:lpstr>
      <vt:lpstr>Real SSL: handshake (2)</vt:lpstr>
      <vt:lpstr>Real SSL: handshaking (3)</vt:lpstr>
      <vt:lpstr>Real SSL: handshaking (4)</vt:lpstr>
      <vt:lpstr>Key exchange and certificate</vt:lpstr>
      <vt:lpstr>Verify Certificate</vt:lpstr>
      <vt:lpstr>Not-recognizable Certificate</vt:lpstr>
      <vt:lpstr>SSL Session Key</vt:lpstr>
      <vt:lpstr>Secure Data on Network</vt:lpstr>
      <vt:lpstr>Integrating SSL/TLS with HTTP    HTTPS</vt:lpstr>
      <vt:lpstr>PowerPoint Presentation</vt:lpstr>
      <vt:lpstr>PowerPoint Presentation</vt:lpstr>
      <vt:lpstr>HTTPS example</vt:lpstr>
      <vt:lpstr>PowerPoint Presentation</vt:lpstr>
      <vt:lpstr>Firewalls</vt:lpstr>
      <vt:lpstr>Firewalls: why</vt:lpstr>
      <vt:lpstr>Notes</vt:lpstr>
    </vt:vector>
  </TitlesOfParts>
  <Company>UIC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CS450 – Introduction to Networking</dc:title>
  <dc:creator>Phu Phung</dc:creator>
  <cp:lastModifiedBy>Phu Phung</cp:lastModifiedBy>
  <cp:revision>819</cp:revision>
  <cp:lastPrinted>2015-02-06T20:29:11Z</cp:lastPrinted>
  <dcterms:created xsi:type="dcterms:W3CDTF">2015-01-05T21:34:04Z</dcterms:created>
  <dcterms:modified xsi:type="dcterms:W3CDTF">2015-04-26T04:17:07Z</dcterms:modified>
</cp:coreProperties>
</file>