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954" r:id="rId3"/>
    <p:sldId id="955" r:id="rId4"/>
    <p:sldId id="1016" r:id="rId5"/>
    <p:sldId id="965" r:id="rId6"/>
    <p:sldId id="1022" r:id="rId7"/>
    <p:sldId id="966" r:id="rId8"/>
    <p:sldId id="967" r:id="rId9"/>
    <p:sldId id="968" r:id="rId10"/>
    <p:sldId id="969" r:id="rId11"/>
    <p:sldId id="1008" r:id="rId12"/>
    <p:sldId id="1009" r:id="rId13"/>
    <p:sldId id="1021" r:id="rId14"/>
    <p:sldId id="1019" r:id="rId15"/>
    <p:sldId id="1020" r:id="rId16"/>
    <p:sldId id="991" r:id="rId17"/>
    <p:sldId id="992" r:id="rId18"/>
    <p:sldId id="993" r:id="rId19"/>
    <p:sldId id="995" r:id="rId20"/>
    <p:sldId id="1017" r:id="rId21"/>
    <p:sldId id="996" r:id="rId22"/>
    <p:sldId id="997" r:id="rId23"/>
    <p:sldId id="101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67" autoAdjust="0"/>
    <p:restoredTop sz="99784" autoAdjust="0"/>
  </p:normalViewPr>
  <p:slideViewPr>
    <p:cSldViewPr snapToGrid="0" snapToObjects="1">
      <p:cViewPr>
        <p:scale>
          <a:sx n="90" d="100"/>
          <a:sy n="90" d="100"/>
        </p:scale>
        <p:origin x="-10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0F725-914E-674B-B0FD-34AE509DEBD9}" type="datetimeFigureOut">
              <a:rPr lang="en-US" smtClean="0"/>
              <a:t>4/25/15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1E50B-DF40-8A45-9A08-39F64643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246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5CDFC-B4A2-A749-BB43-8734D22ABB61}" type="datetimeFigureOut">
              <a:rPr lang="en-US" smtClean="0"/>
              <a:t>4/25/15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2F4E8-6F28-C146-B626-A3414342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4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E0892A7-EDB5-6849-8FCE-1E02275A0B8D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515936B-4FB6-C24B-BD9A-A74CBBE96531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8093-A788-D543-AE4F-5EE794294A2D}" type="datetime1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5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103F-FC39-3C43-9EC0-D6D026F1527F}" type="datetime1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0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3A6B-F0CC-DB47-A40B-A27AD5B1DC90}" type="datetime1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0B9A-1811-2047-AB7F-C0544E1797D6}" type="datetime1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8344-998B-D140-9A05-2A312642A036}" type="datetime1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63D8-9362-7A40-8A2D-F3BD52CA71A4}" type="datetime1">
              <a:rPr lang="en-US" smtClean="0"/>
              <a:t>4/25/15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04A-00CB-1944-B58D-AA35F2FD41B4}" type="datetime1">
              <a:rPr lang="en-US" smtClean="0"/>
              <a:t>4/25/15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2C38-7977-ED41-947F-584A9064659E}" type="datetime1">
              <a:rPr lang="en-US" smtClean="0"/>
              <a:t>4/25/15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3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BED6-73D7-904D-BC78-F6062CCC9FDC}" type="datetime1">
              <a:rPr lang="en-US" smtClean="0"/>
              <a:t>4/25/15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7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4852-BAF7-3E42-9955-756ABDFB2640}" type="datetime1">
              <a:rPr lang="en-US" smtClean="0"/>
              <a:t>4/25/15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13C-3A6C-EB42-A5C9-B489CD882DBE}" type="datetime1">
              <a:rPr lang="en-US" smtClean="0"/>
              <a:t>4/25/15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1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41D3-AC67-BB41-8D16-D9F28E4E6BD4}" type="datetime1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Network 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E63A6-80EA-A148-845C-2D895382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688" y="1854980"/>
            <a:ext cx="8354500" cy="17454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CS450 – Introduction to Networking</a:t>
            </a:r>
            <a:br>
              <a:rPr lang="en-US" dirty="0" smtClean="0"/>
            </a:br>
            <a:r>
              <a:rPr lang="en-US" sz="4000" dirty="0" smtClean="0"/>
              <a:t>Lecture 39 – Computer Network Security Overview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Phu Phung</a:t>
            </a:r>
          </a:p>
          <a:p>
            <a:r>
              <a:rPr lang="en-US" dirty="0" smtClean="0"/>
              <a:t>April 24,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36" y="174579"/>
            <a:ext cx="4715071" cy="141452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6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 MT" charset="0"/>
              </a:rPr>
              <a:t>Real SSL: handshaking (4)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2442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Gill Sans MT" charset="0"/>
              </a:rPr>
              <a:t>why two random nonces? </a:t>
            </a:r>
          </a:p>
          <a:p>
            <a:pPr>
              <a:lnSpc>
                <a:spcPct val="90000"/>
              </a:lnSpc>
            </a:pPr>
            <a:r>
              <a:rPr lang="en-US">
                <a:latin typeface="Gill Sans MT" charset="0"/>
              </a:rPr>
              <a:t>suppose Trudy sniffs all messages between Alice &amp; Bob</a:t>
            </a:r>
          </a:p>
          <a:p>
            <a:pPr>
              <a:lnSpc>
                <a:spcPct val="90000"/>
              </a:lnSpc>
            </a:pPr>
            <a:r>
              <a:rPr lang="en-US">
                <a:latin typeface="Gill Sans MT" charset="0"/>
              </a:rPr>
              <a:t>next day, Trudy sets up TCP connection with Bob, sends exact same sequence of records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Gill Sans MT" charset="0"/>
              </a:rPr>
              <a:t>Bob (Amazon) thinks Alice made two separate orders for the same thing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Gill Sans MT" charset="0"/>
              </a:rPr>
              <a:t>solution: Bob sends different random nonce for each connection. This causes encryption keys to be different on the two days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Gill Sans MT" charset="0"/>
              </a:rPr>
              <a:t>Trudy</a:t>
            </a:r>
            <a:r>
              <a:rPr lang="ja-JP" altLang="en-US">
                <a:latin typeface="Gill Sans MT" charset="0"/>
              </a:rPr>
              <a:t>’</a:t>
            </a:r>
            <a:r>
              <a:rPr lang="en-US" altLang="ja-JP">
                <a:latin typeface="Gill Sans MT" charset="0"/>
              </a:rPr>
              <a:t>s messages will fail Bob</a:t>
            </a:r>
            <a:r>
              <a:rPr lang="ja-JP" altLang="en-US">
                <a:latin typeface="Gill Sans MT" charset="0"/>
              </a:rPr>
              <a:t>’</a:t>
            </a:r>
            <a:r>
              <a:rPr lang="en-US" altLang="ja-JP">
                <a:latin typeface="Gill Sans MT" charset="0"/>
              </a:rPr>
              <a:t>s integrity check</a:t>
            </a:r>
          </a:p>
          <a:p>
            <a:pPr lvl="1">
              <a:lnSpc>
                <a:spcPct val="90000"/>
              </a:lnSpc>
            </a:pPr>
            <a:endParaRPr lang="en-US">
              <a:latin typeface="Gill Sans M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8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algn="r"/>
            <a:fld id="{8B79AD7A-CD63-934D-9B29-9DA4F8FD954E}" type="slidenum">
              <a:rPr lang="en-US"/>
              <a:pPr algn="r"/>
              <a:t>10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exchange and certificate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319088" y="2281238"/>
            <a:ext cx="3289300" cy="3394075"/>
            <a:chOff x="257" y="1117"/>
            <a:chExt cx="2072" cy="2138"/>
          </a:xfrm>
        </p:grpSpPr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 flipV="1">
              <a:off x="2329" y="1117"/>
              <a:ext cx="0" cy="213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257" y="1752"/>
              <a:ext cx="1993" cy="86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SSL version number client supported (v2, v3)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Ciphers supported client </a:t>
              </a:r>
              <a:br>
                <a:rPr lang="en-US" sz="1400" dirty="0">
                  <a:latin typeface="Arial" charset="0"/>
                </a:rPr>
              </a:br>
              <a:r>
                <a:rPr lang="en-US" sz="1400" dirty="0" smtClean="0">
                  <a:latin typeface="Arial" charset="0"/>
                </a:rPr>
                <a:t>(DES, 3DES, </a:t>
              </a:r>
              <a:r>
                <a:rPr lang="en-US" sz="1400" dirty="0">
                  <a:latin typeface="Arial" charset="0"/>
                </a:rPr>
                <a:t>RC2, RC4)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Client Random Number</a:t>
              </a:r>
            </a:p>
          </p:txBody>
        </p:sp>
      </p:grp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5181600" y="2895600"/>
            <a:ext cx="3327400" cy="2384425"/>
            <a:chOff x="3363" y="1581"/>
            <a:chExt cx="2096" cy="1502"/>
          </a:xfrm>
        </p:grpSpPr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 rot="10800000" flipV="1">
              <a:off x="3363" y="1581"/>
              <a:ext cx="1" cy="150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3426" y="1847"/>
              <a:ext cx="2033" cy="86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SSL version number server picked (v2, v3)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Ciphers server picked </a:t>
              </a:r>
              <a:br>
                <a:rPr lang="en-US" sz="1400" dirty="0">
                  <a:latin typeface="Arial" charset="0"/>
                </a:rPr>
              </a:br>
              <a:r>
                <a:rPr lang="en-US" sz="1400" dirty="0" smtClean="0">
                  <a:latin typeface="Arial" charset="0"/>
                </a:rPr>
                <a:t>(DES, 3DES, RC2</a:t>
              </a:r>
              <a:r>
                <a:rPr lang="en-US" sz="1400" dirty="0">
                  <a:latin typeface="Arial" charset="0"/>
                </a:rPr>
                <a:t>, RC4)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Server Random Number</a:t>
              </a:r>
            </a:p>
          </p:txBody>
        </p:sp>
      </p:grpSp>
      <p:grpSp>
        <p:nvGrpSpPr>
          <p:cNvPr id="32780" name="Group 12"/>
          <p:cNvGrpSpPr>
            <a:grpSpLocks/>
          </p:cNvGrpSpPr>
          <p:nvPr/>
        </p:nvGrpSpPr>
        <p:grpSpPr bwMode="auto">
          <a:xfrm>
            <a:off x="3016250" y="1597025"/>
            <a:ext cx="1768475" cy="4746625"/>
            <a:chOff x="2266" y="756"/>
            <a:chExt cx="1114" cy="2990"/>
          </a:xfrm>
        </p:grpSpPr>
        <p:grpSp>
          <p:nvGrpSpPr>
            <p:cNvPr id="32781" name="Group 13"/>
            <p:cNvGrpSpPr>
              <a:grpSpLocks/>
            </p:cNvGrpSpPr>
            <p:nvPr/>
          </p:nvGrpSpPr>
          <p:grpSpPr bwMode="auto">
            <a:xfrm>
              <a:off x="2752" y="756"/>
              <a:ext cx="628" cy="2990"/>
              <a:chOff x="2752" y="756"/>
              <a:chExt cx="628" cy="2990"/>
            </a:xfrm>
          </p:grpSpPr>
          <p:sp>
            <p:nvSpPr>
              <p:cNvPr id="32782" name="Line 14"/>
              <p:cNvSpPr>
                <a:spLocks noChangeShapeType="1"/>
              </p:cNvSpPr>
              <p:nvPr/>
            </p:nvSpPr>
            <p:spPr bwMode="auto">
              <a:xfrm>
                <a:off x="3066" y="1194"/>
                <a:ext cx="0" cy="195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2783" name="Picture 15" descr="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2" y="756"/>
                <a:ext cx="628" cy="6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84" name="Picture 16" descr="User 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5" y="3124"/>
                <a:ext cx="622" cy="6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85" name="Picture 17" descr="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1" y="1959"/>
                <a:ext cx="610" cy="6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2266" y="963"/>
              <a:ext cx="4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400">
                  <a:latin typeface="Arial" charset="0"/>
                </a:rPr>
                <a:t>Server</a:t>
              </a:r>
              <a:endParaRPr lang="en-US">
                <a:latin typeface="Arial" charset="0"/>
              </a:endParaRPr>
            </a:p>
          </p:txBody>
        </p:sp>
        <p:sp>
          <p:nvSpPr>
            <p:cNvPr id="32787" name="Text Box 19"/>
            <p:cNvSpPr txBox="1">
              <a:spLocks noChangeArrowheads="1"/>
            </p:cNvSpPr>
            <p:nvPr/>
          </p:nvSpPr>
          <p:spPr bwMode="auto">
            <a:xfrm>
              <a:off x="2309" y="3336"/>
              <a:ext cx="4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400">
                  <a:latin typeface="Arial" charset="0"/>
                </a:rPr>
                <a:t>Client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5707063" y="1752600"/>
            <a:ext cx="777875" cy="1225550"/>
            <a:chOff x="621" y="1154"/>
            <a:chExt cx="490" cy="772"/>
          </a:xfrm>
        </p:grpSpPr>
        <p:pic>
          <p:nvPicPr>
            <p:cNvPr id="32789" name="Picture 21" descr="key publi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" y="1154"/>
              <a:ext cx="449" cy="4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90" name="Text Box 22"/>
            <p:cNvSpPr txBox="1">
              <a:spLocks noChangeArrowheads="1"/>
            </p:cNvSpPr>
            <p:nvPr/>
          </p:nvSpPr>
          <p:spPr bwMode="auto">
            <a:xfrm>
              <a:off x="621" y="1600"/>
              <a:ext cx="49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Public key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32791" name="Group 23"/>
          <p:cNvGrpSpPr>
            <a:grpSpLocks/>
          </p:cNvGrpSpPr>
          <p:nvPr/>
        </p:nvGrpSpPr>
        <p:grpSpPr bwMode="auto">
          <a:xfrm>
            <a:off x="4876800" y="1752600"/>
            <a:ext cx="777875" cy="1225550"/>
            <a:chOff x="1318" y="1154"/>
            <a:chExt cx="490" cy="772"/>
          </a:xfrm>
        </p:grpSpPr>
        <p:pic>
          <p:nvPicPr>
            <p:cNvPr id="32792" name="Picture 24" descr="key privat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" y="1154"/>
              <a:ext cx="455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93" name="Text Box 25"/>
            <p:cNvSpPr txBox="1">
              <a:spLocks noChangeArrowheads="1"/>
            </p:cNvSpPr>
            <p:nvPr/>
          </p:nvSpPr>
          <p:spPr bwMode="auto">
            <a:xfrm>
              <a:off x="1318" y="1600"/>
              <a:ext cx="49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Private key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32794" name="Group 26"/>
          <p:cNvGrpSpPr>
            <a:grpSpLocks/>
          </p:cNvGrpSpPr>
          <p:nvPr/>
        </p:nvGrpSpPr>
        <p:grpSpPr bwMode="auto">
          <a:xfrm>
            <a:off x="4706938" y="5492750"/>
            <a:ext cx="1095375" cy="1012825"/>
            <a:chOff x="3131" y="3100"/>
            <a:chExt cx="690" cy="638"/>
          </a:xfrm>
        </p:grpSpPr>
        <p:pic>
          <p:nvPicPr>
            <p:cNvPr id="32795" name="Picture 27" descr="key publi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1" y="3100"/>
              <a:ext cx="449" cy="4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96" name="Text Box 28"/>
            <p:cNvSpPr txBox="1">
              <a:spLocks noChangeArrowheads="1"/>
            </p:cNvSpPr>
            <p:nvPr/>
          </p:nvSpPr>
          <p:spPr bwMode="auto">
            <a:xfrm>
              <a:off x="3131" y="3546"/>
              <a:ext cx="6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Public key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32797" name="Group 29"/>
          <p:cNvGrpSpPr>
            <a:grpSpLocks/>
          </p:cNvGrpSpPr>
          <p:nvPr/>
        </p:nvGrpSpPr>
        <p:grpSpPr bwMode="auto">
          <a:xfrm>
            <a:off x="6400800" y="4724400"/>
            <a:ext cx="1143000" cy="981075"/>
            <a:chOff x="4080" y="2674"/>
            <a:chExt cx="720" cy="618"/>
          </a:xfrm>
        </p:grpSpPr>
        <p:pic>
          <p:nvPicPr>
            <p:cNvPr id="32798" name="Picture 30" descr="certificat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8" y="2674"/>
              <a:ext cx="449" cy="4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99" name="Text Box 31"/>
            <p:cNvSpPr txBox="1">
              <a:spLocks noChangeArrowheads="1"/>
            </p:cNvSpPr>
            <p:nvPr/>
          </p:nvSpPr>
          <p:spPr bwMode="auto">
            <a:xfrm>
              <a:off x="4080" y="3100"/>
              <a:ext cx="7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Certificate</a:t>
              </a:r>
              <a:endParaRPr lang="en-US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683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04E2DC5-FB13-0542-955E-AC1ACF80A9EA}" type="slidenum">
              <a:rPr lang="en-US"/>
              <a:pPr/>
              <a:t>11</a:t>
            </a:fld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/>
              <a:t>Verify Certificate</a:t>
            </a:r>
          </a:p>
        </p:txBody>
      </p:sp>
      <p:sp>
        <p:nvSpPr>
          <p:cNvPr id="42055" name="Text Box 71"/>
          <p:cNvSpPr txBox="1">
            <a:spLocks noChangeArrowheads="1"/>
          </p:cNvSpPr>
          <p:nvPr/>
        </p:nvSpPr>
        <p:spPr bwMode="auto">
          <a:xfrm>
            <a:off x="4314825" y="5502275"/>
            <a:ext cx="13716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70D07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Checking</a:t>
            </a:r>
          </a:p>
        </p:txBody>
      </p:sp>
      <p:grpSp>
        <p:nvGrpSpPr>
          <p:cNvPr id="42056" name="Group 72"/>
          <p:cNvGrpSpPr>
            <a:grpSpLocks/>
          </p:cNvGrpSpPr>
          <p:nvPr/>
        </p:nvGrpSpPr>
        <p:grpSpPr bwMode="auto">
          <a:xfrm>
            <a:off x="666750" y="1524000"/>
            <a:ext cx="1768475" cy="4746625"/>
            <a:chOff x="2266" y="756"/>
            <a:chExt cx="1114" cy="2990"/>
          </a:xfrm>
        </p:grpSpPr>
        <p:grpSp>
          <p:nvGrpSpPr>
            <p:cNvPr id="42057" name="Group 73"/>
            <p:cNvGrpSpPr>
              <a:grpSpLocks/>
            </p:cNvGrpSpPr>
            <p:nvPr/>
          </p:nvGrpSpPr>
          <p:grpSpPr bwMode="auto">
            <a:xfrm>
              <a:off x="2752" y="756"/>
              <a:ext cx="628" cy="2990"/>
              <a:chOff x="2752" y="756"/>
              <a:chExt cx="628" cy="2990"/>
            </a:xfrm>
          </p:grpSpPr>
          <p:sp>
            <p:nvSpPr>
              <p:cNvPr id="42058" name="Line 74"/>
              <p:cNvSpPr>
                <a:spLocks noChangeShapeType="1"/>
              </p:cNvSpPr>
              <p:nvPr/>
            </p:nvSpPr>
            <p:spPr bwMode="auto">
              <a:xfrm>
                <a:off x="3066" y="1194"/>
                <a:ext cx="0" cy="195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2059" name="Picture 75" descr="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2" y="756"/>
                <a:ext cx="628" cy="6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060" name="Picture 76" descr="User 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5" y="3124"/>
                <a:ext cx="622" cy="6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061" name="Picture 77" descr="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1" y="1959"/>
                <a:ext cx="610" cy="6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2062" name="Text Box 78"/>
            <p:cNvSpPr txBox="1">
              <a:spLocks noChangeArrowheads="1"/>
            </p:cNvSpPr>
            <p:nvPr/>
          </p:nvSpPr>
          <p:spPr bwMode="auto">
            <a:xfrm>
              <a:off x="2266" y="963"/>
              <a:ext cx="4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400">
                  <a:latin typeface="Arial" charset="0"/>
                </a:rPr>
                <a:t>Server</a:t>
              </a:r>
              <a:endParaRPr lang="en-US">
                <a:latin typeface="Arial" charset="0"/>
              </a:endParaRPr>
            </a:p>
          </p:txBody>
        </p:sp>
        <p:sp>
          <p:nvSpPr>
            <p:cNvPr id="42063" name="Text Box 79"/>
            <p:cNvSpPr txBox="1">
              <a:spLocks noChangeArrowheads="1"/>
            </p:cNvSpPr>
            <p:nvPr/>
          </p:nvSpPr>
          <p:spPr bwMode="auto">
            <a:xfrm>
              <a:off x="2309" y="3336"/>
              <a:ext cx="4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400">
                  <a:latin typeface="Arial" charset="0"/>
                </a:rPr>
                <a:t>Client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42064" name="Group 80"/>
          <p:cNvGrpSpPr>
            <a:grpSpLocks/>
          </p:cNvGrpSpPr>
          <p:nvPr/>
        </p:nvGrpSpPr>
        <p:grpSpPr bwMode="auto">
          <a:xfrm>
            <a:off x="2527300" y="1679575"/>
            <a:ext cx="1608138" cy="1225550"/>
            <a:chOff x="1172" y="784"/>
            <a:chExt cx="1013" cy="772"/>
          </a:xfrm>
        </p:grpSpPr>
        <p:grpSp>
          <p:nvGrpSpPr>
            <p:cNvPr id="42065" name="Group 81"/>
            <p:cNvGrpSpPr>
              <a:grpSpLocks/>
            </p:cNvGrpSpPr>
            <p:nvPr/>
          </p:nvGrpSpPr>
          <p:grpSpPr bwMode="auto">
            <a:xfrm>
              <a:off x="1695" y="784"/>
              <a:ext cx="490" cy="772"/>
              <a:chOff x="621" y="1154"/>
              <a:chExt cx="490" cy="772"/>
            </a:xfrm>
          </p:grpSpPr>
          <p:pic>
            <p:nvPicPr>
              <p:cNvPr id="42066" name="Picture 82" descr="key public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" y="1154"/>
                <a:ext cx="449" cy="4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067" name="Text Box 83"/>
              <p:cNvSpPr txBox="1">
                <a:spLocks noChangeArrowheads="1"/>
              </p:cNvSpPr>
              <p:nvPr/>
            </p:nvSpPr>
            <p:spPr bwMode="auto">
              <a:xfrm>
                <a:off x="621" y="1600"/>
                <a:ext cx="4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Public key</a:t>
                </a: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2068" name="Group 84"/>
            <p:cNvGrpSpPr>
              <a:grpSpLocks/>
            </p:cNvGrpSpPr>
            <p:nvPr/>
          </p:nvGrpSpPr>
          <p:grpSpPr bwMode="auto">
            <a:xfrm>
              <a:off x="1172" y="784"/>
              <a:ext cx="490" cy="772"/>
              <a:chOff x="1318" y="1154"/>
              <a:chExt cx="490" cy="772"/>
            </a:xfrm>
          </p:grpSpPr>
          <p:pic>
            <p:nvPicPr>
              <p:cNvPr id="42069" name="Picture 85" descr="key privat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5" y="1154"/>
                <a:ext cx="455" cy="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70" name="Text Box 86"/>
              <p:cNvSpPr txBox="1">
                <a:spLocks noChangeArrowheads="1"/>
              </p:cNvSpPr>
              <p:nvPr/>
            </p:nvSpPr>
            <p:spPr bwMode="auto">
              <a:xfrm>
                <a:off x="1318" y="1600"/>
                <a:ext cx="4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Private key</a:t>
                </a:r>
                <a:endParaRPr lang="en-US">
                  <a:latin typeface="Arial" charset="0"/>
                </a:endParaRPr>
              </a:p>
            </p:txBody>
          </p:sp>
        </p:grpSp>
      </p:grpSp>
      <p:grpSp>
        <p:nvGrpSpPr>
          <p:cNvPr id="42071" name="Group 87"/>
          <p:cNvGrpSpPr>
            <a:grpSpLocks/>
          </p:cNvGrpSpPr>
          <p:nvPr/>
        </p:nvGrpSpPr>
        <p:grpSpPr bwMode="auto">
          <a:xfrm>
            <a:off x="0" y="2212975"/>
            <a:ext cx="1257300" cy="3314700"/>
            <a:chOff x="1700" y="1190"/>
            <a:chExt cx="792" cy="2088"/>
          </a:xfrm>
        </p:grpSpPr>
        <p:sp>
          <p:nvSpPr>
            <p:cNvPr id="42072" name="Line 88"/>
            <p:cNvSpPr>
              <a:spLocks noChangeShapeType="1"/>
            </p:cNvSpPr>
            <p:nvPr/>
          </p:nvSpPr>
          <p:spPr bwMode="auto">
            <a:xfrm flipV="1">
              <a:off x="2492" y="1190"/>
              <a:ext cx="0" cy="20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3" name="Text Box 89"/>
            <p:cNvSpPr txBox="1">
              <a:spLocks noChangeArrowheads="1"/>
            </p:cNvSpPr>
            <p:nvPr/>
          </p:nvSpPr>
          <p:spPr bwMode="auto">
            <a:xfrm>
              <a:off x="1700" y="2071"/>
              <a:ext cx="72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Client request</a:t>
              </a: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2074" name="Group 90"/>
          <p:cNvGrpSpPr>
            <a:grpSpLocks/>
          </p:cNvGrpSpPr>
          <p:nvPr/>
        </p:nvGrpSpPr>
        <p:grpSpPr bwMode="auto">
          <a:xfrm>
            <a:off x="2863850" y="3086100"/>
            <a:ext cx="1143000" cy="2174875"/>
            <a:chOff x="1644" y="1670"/>
            <a:chExt cx="720" cy="1370"/>
          </a:xfrm>
        </p:grpSpPr>
        <p:grpSp>
          <p:nvGrpSpPr>
            <p:cNvPr id="42075" name="Group 91"/>
            <p:cNvGrpSpPr>
              <a:grpSpLocks/>
            </p:cNvGrpSpPr>
            <p:nvPr/>
          </p:nvGrpSpPr>
          <p:grpSpPr bwMode="auto">
            <a:xfrm>
              <a:off x="1644" y="2021"/>
              <a:ext cx="720" cy="668"/>
              <a:chOff x="2124" y="2584"/>
              <a:chExt cx="720" cy="668"/>
            </a:xfrm>
          </p:grpSpPr>
          <p:pic>
            <p:nvPicPr>
              <p:cNvPr id="42076" name="Picture 92" descr="certificate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1" y="2584"/>
                <a:ext cx="466" cy="4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077" name="Text Box 93"/>
              <p:cNvSpPr txBox="1">
                <a:spLocks noChangeArrowheads="1"/>
              </p:cNvSpPr>
              <p:nvPr/>
            </p:nvSpPr>
            <p:spPr bwMode="auto">
              <a:xfrm>
                <a:off x="2124" y="3060"/>
                <a:ext cx="72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Certificate</a:t>
                </a:r>
              </a:p>
            </p:txBody>
          </p:sp>
        </p:grpSp>
        <p:sp>
          <p:nvSpPr>
            <p:cNvPr id="42078" name="Line 94"/>
            <p:cNvSpPr>
              <a:spLocks noChangeShapeType="1"/>
            </p:cNvSpPr>
            <p:nvPr/>
          </p:nvSpPr>
          <p:spPr bwMode="auto">
            <a:xfrm>
              <a:off x="1670" y="1670"/>
              <a:ext cx="0" cy="13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79" name="Group 95"/>
          <p:cNvGrpSpPr>
            <a:grpSpLocks/>
          </p:cNvGrpSpPr>
          <p:nvPr/>
        </p:nvGrpSpPr>
        <p:grpSpPr bwMode="auto">
          <a:xfrm>
            <a:off x="2339975" y="5410200"/>
            <a:ext cx="1143000" cy="1060450"/>
            <a:chOff x="2124" y="2584"/>
            <a:chExt cx="720" cy="668"/>
          </a:xfrm>
        </p:grpSpPr>
        <p:pic>
          <p:nvPicPr>
            <p:cNvPr id="42080" name="Picture 96" descr="certificat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1" y="2584"/>
              <a:ext cx="466" cy="4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081" name="Text Box 97"/>
            <p:cNvSpPr txBox="1">
              <a:spLocks noChangeArrowheads="1"/>
            </p:cNvSpPr>
            <p:nvPr/>
          </p:nvSpPr>
          <p:spPr bwMode="auto">
            <a:xfrm>
              <a:off x="2124" y="3060"/>
              <a:ext cx="7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Certificate</a:t>
              </a:r>
            </a:p>
          </p:txBody>
        </p:sp>
      </p:grpSp>
      <p:sp>
        <p:nvSpPr>
          <p:cNvPr id="42082" name="Line 98"/>
          <p:cNvSpPr>
            <a:spLocks noChangeShapeType="1"/>
          </p:cNvSpPr>
          <p:nvPr/>
        </p:nvSpPr>
        <p:spPr bwMode="auto">
          <a:xfrm>
            <a:off x="3381375" y="5775325"/>
            <a:ext cx="8731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3" name="Text Box 99"/>
          <p:cNvSpPr txBox="1">
            <a:spLocks noChangeArrowheads="1"/>
          </p:cNvSpPr>
          <p:nvPr/>
        </p:nvSpPr>
        <p:spPr bwMode="auto">
          <a:xfrm>
            <a:off x="4311650" y="5499100"/>
            <a:ext cx="1327150" cy="5476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70D07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70D070"/>
                </a:solidFill>
                <a:latin typeface="Arial" charset="0"/>
              </a:rPr>
              <a:t>Valid</a:t>
            </a:r>
            <a:endParaRPr lang="en-US">
              <a:latin typeface="Arial" charset="0"/>
            </a:endParaRPr>
          </a:p>
        </p:txBody>
      </p:sp>
      <p:grpSp>
        <p:nvGrpSpPr>
          <p:cNvPr id="42084" name="Group 100"/>
          <p:cNvGrpSpPr>
            <a:grpSpLocks/>
          </p:cNvGrpSpPr>
          <p:nvPr/>
        </p:nvGrpSpPr>
        <p:grpSpPr bwMode="auto">
          <a:xfrm>
            <a:off x="2362200" y="5257800"/>
            <a:ext cx="3276600" cy="1158875"/>
            <a:chOff x="1325" y="3050"/>
            <a:chExt cx="1975" cy="730"/>
          </a:xfrm>
        </p:grpSpPr>
        <p:sp>
          <p:nvSpPr>
            <p:cNvPr id="42085" name="Rectangle 101"/>
            <p:cNvSpPr>
              <a:spLocks noChangeArrowheads="1"/>
            </p:cNvSpPr>
            <p:nvPr/>
          </p:nvSpPr>
          <p:spPr bwMode="auto">
            <a:xfrm>
              <a:off x="1400" y="3050"/>
              <a:ext cx="1900" cy="7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086" name="Group 102"/>
            <p:cNvGrpSpPr>
              <a:grpSpLocks/>
            </p:cNvGrpSpPr>
            <p:nvPr/>
          </p:nvGrpSpPr>
          <p:grpSpPr bwMode="auto">
            <a:xfrm>
              <a:off x="1325" y="3140"/>
              <a:ext cx="690" cy="638"/>
              <a:chOff x="3131" y="3100"/>
              <a:chExt cx="690" cy="638"/>
            </a:xfrm>
          </p:grpSpPr>
          <p:pic>
            <p:nvPicPr>
              <p:cNvPr id="42087" name="Picture 103" descr="key public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51" y="3100"/>
                <a:ext cx="449" cy="4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088" name="Text Box 104"/>
              <p:cNvSpPr txBox="1">
                <a:spLocks noChangeArrowheads="1"/>
              </p:cNvSpPr>
              <p:nvPr/>
            </p:nvSpPr>
            <p:spPr bwMode="auto">
              <a:xfrm>
                <a:off x="3131" y="3546"/>
                <a:ext cx="69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chemeClr val="bg1"/>
                    </a:solidFill>
                    <a:latin typeface="Arial" charset="0"/>
                  </a:rPr>
                  <a:t>Public key</a:t>
                </a:r>
                <a:endParaRPr lang="en-US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2094" name="Text Box 110"/>
          <p:cNvSpPr txBox="1">
            <a:spLocks noChangeArrowheads="1"/>
          </p:cNvSpPr>
          <p:nvPr/>
        </p:nvSpPr>
        <p:spPr bwMode="auto">
          <a:xfrm>
            <a:off x="4800600" y="2438400"/>
            <a:ext cx="314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Certificate  is Good and Valid</a:t>
            </a:r>
          </a:p>
        </p:txBody>
      </p:sp>
      <p:sp>
        <p:nvSpPr>
          <p:cNvPr id="42095" name="Text Box 111"/>
          <p:cNvSpPr txBox="1">
            <a:spLocks noChangeArrowheads="1"/>
          </p:cNvSpPr>
          <p:nvPr/>
        </p:nvSpPr>
        <p:spPr bwMode="auto">
          <a:xfrm>
            <a:off x="3581400" y="3048000"/>
            <a:ext cx="536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Server/vendor has been verified  and authenticated</a:t>
            </a:r>
          </a:p>
        </p:txBody>
      </p:sp>
      <p:sp>
        <p:nvSpPr>
          <p:cNvPr id="42096" name="Rectangle 112"/>
          <p:cNvSpPr>
            <a:spLocks noChangeArrowheads="1"/>
          </p:cNvSpPr>
          <p:nvPr/>
        </p:nvSpPr>
        <p:spPr bwMode="auto">
          <a:xfrm>
            <a:off x="4495800" y="3657600"/>
            <a:ext cx="3832225" cy="11572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en-GB" sz="18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Client has vendor’s public key and can now encrypt pre-master to send to server/vendor</a:t>
            </a:r>
          </a:p>
        </p:txBody>
      </p:sp>
    </p:spTree>
    <p:extLst>
      <p:ext uri="{BB962C8B-B14F-4D97-AF65-F5344CB8AC3E}">
        <p14:creationId xmlns:p14="http://schemas.microsoft.com/office/powerpoint/2010/main" val="34463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55" grpId="0" autoUpdateAnimBg="0"/>
      <p:bldP spid="42082" grpId="0" animBg="1"/>
      <p:bldP spid="42083" grpId="0" animBg="1" autoUpdateAnimBg="0"/>
      <p:bldP spid="42094" grpId="0" autoUpdateAnimBg="0"/>
      <p:bldP spid="42095" grpId="0" autoUpdateAnimBg="0"/>
      <p:bldP spid="4209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426F0394-0ACB-3E48-8805-15031659D052}" type="slidenum">
              <a:rPr lang="en-US"/>
              <a:pPr/>
              <a:t>12</a:t>
            </a:fld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914400"/>
          </a:xfrm>
        </p:spPr>
        <p:txBody>
          <a:bodyPr/>
          <a:lstStyle/>
          <a:p>
            <a:r>
              <a:rPr lang="en-US"/>
              <a:t>Not-recognizable Certificate</a:t>
            </a:r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1676400" y="1752600"/>
          <a:ext cx="6019800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Bitmap Image" r:id="rId3" imgW="3657143" imgH="2905531" progId="Paint.Picture">
                  <p:embed/>
                </p:oleObj>
              </mc:Choice>
              <mc:Fallback>
                <p:oleObj name="Bitmap Image" r:id="rId3" imgW="3657143" imgH="29055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752600"/>
                        <a:ext cx="6019800" cy="477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82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28330282-6656-B546-8B7B-851A3FFF2605}" type="slidenum">
              <a:rPr lang="en-US"/>
              <a:pPr/>
              <a:t>13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SSL Session Key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rot="5400000" flipV="1">
            <a:off x="4056857" y="5280819"/>
            <a:ext cx="1587" cy="6635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990600" y="1371600"/>
            <a:ext cx="1768475" cy="4746625"/>
            <a:chOff x="2266" y="756"/>
            <a:chExt cx="1114" cy="2990"/>
          </a:xfrm>
        </p:grpSpPr>
        <p:grpSp>
          <p:nvGrpSpPr>
            <p:cNvPr id="25608" name="Group 8"/>
            <p:cNvGrpSpPr>
              <a:grpSpLocks/>
            </p:cNvGrpSpPr>
            <p:nvPr/>
          </p:nvGrpSpPr>
          <p:grpSpPr bwMode="auto">
            <a:xfrm>
              <a:off x="2752" y="756"/>
              <a:ext cx="628" cy="2990"/>
              <a:chOff x="2752" y="756"/>
              <a:chExt cx="628" cy="2990"/>
            </a:xfrm>
          </p:grpSpPr>
          <p:sp>
            <p:nvSpPr>
              <p:cNvPr id="25609" name="Line 9"/>
              <p:cNvSpPr>
                <a:spLocks noChangeShapeType="1"/>
              </p:cNvSpPr>
              <p:nvPr/>
            </p:nvSpPr>
            <p:spPr bwMode="auto">
              <a:xfrm>
                <a:off x="3066" y="1194"/>
                <a:ext cx="0" cy="195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5610" name="Picture 10" descr="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2" y="756"/>
                <a:ext cx="628" cy="6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611" name="Picture 11" descr="User 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5" y="3124"/>
                <a:ext cx="622" cy="6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612" name="Picture 12" descr="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1" y="1959"/>
                <a:ext cx="610" cy="6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2266" y="963"/>
              <a:ext cx="4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400">
                  <a:latin typeface="Arial" charset="0"/>
                </a:rPr>
                <a:t>Server</a:t>
              </a:r>
              <a:endParaRPr lang="en-US">
                <a:latin typeface="Arial" charset="0"/>
              </a:endParaRPr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2309" y="3336"/>
              <a:ext cx="4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400">
                  <a:latin typeface="Arial" charset="0"/>
                </a:rPr>
                <a:t>Client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3681413" y="1527175"/>
            <a:ext cx="777875" cy="1225550"/>
            <a:chOff x="621" y="1154"/>
            <a:chExt cx="490" cy="772"/>
          </a:xfrm>
        </p:grpSpPr>
        <p:pic>
          <p:nvPicPr>
            <p:cNvPr id="25616" name="Picture 16" descr="key publi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" y="1154"/>
              <a:ext cx="449" cy="4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621" y="1600"/>
              <a:ext cx="49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Public key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2851150" y="1527175"/>
            <a:ext cx="777875" cy="1225550"/>
            <a:chOff x="1318" y="1154"/>
            <a:chExt cx="490" cy="772"/>
          </a:xfrm>
        </p:grpSpPr>
        <p:pic>
          <p:nvPicPr>
            <p:cNvPr id="25619" name="Picture 19" descr="key privat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" y="1154"/>
              <a:ext cx="455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1318" y="1600"/>
              <a:ext cx="49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Private key</a:t>
              </a:r>
              <a:endParaRPr lang="en-US">
                <a:latin typeface="Arial" charset="0"/>
              </a:endParaRPr>
            </a:p>
          </p:txBody>
        </p:sp>
      </p:grpSp>
      <p:pic>
        <p:nvPicPr>
          <p:cNvPr id="25621" name="Picture 21" descr="key publ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00" y="5270500"/>
            <a:ext cx="712788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709863" y="5997575"/>
            <a:ext cx="1031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latin typeface="Arial" charset="0"/>
              </a:rPr>
              <a:t>Public key</a:t>
            </a:r>
            <a:endParaRPr lang="en-US">
              <a:latin typeface="Arial" charset="0"/>
            </a:endParaRPr>
          </a:p>
        </p:txBody>
      </p:sp>
      <p:pic>
        <p:nvPicPr>
          <p:cNvPr id="25623" name="Picture 23" descr="key purp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50" y="5270500"/>
            <a:ext cx="712788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265613" y="5997575"/>
            <a:ext cx="1222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latin typeface="Arial" charset="0"/>
              </a:rPr>
              <a:t>Pre-Master</a:t>
            </a:r>
            <a:endParaRPr lang="en-US">
              <a:latin typeface="Arial" charset="0"/>
            </a:endParaRPr>
          </a:p>
        </p:txBody>
      </p:sp>
      <p:grpSp>
        <p:nvGrpSpPr>
          <p:cNvPr id="25625" name="Group 25"/>
          <p:cNvGrpSpPr>
            <a:grpSpLocks/>
          </p:cNvGrpSpPr>
          <p:nvPr/>
        </p:nvGrpSpPr>
        <p:grpSpPr bwMode="auto">
          <a:xfrm>
            <a:off x="4876800" y="2743200"/>
            <a:ext cx="1019175" cy="2401888"/>
            <a:chOff x="4417" y="1421"/>
            <a:chExt cx="639" cy="1642"/>
          </a:xfrm>
        </p:grpSpPr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 rot="10800000" flipV="1">
              <a:off x="4417" y="1421"/>
              <a:ext cx="1" cy="16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7" name="Group 27"/>
            <p:cNvGrpSpPr>
              <a:grpSpLocks/>
            </p:cNvGrpSpPr>
            <p:nvPr/>
          </p:nvGrpSpPr>
          <p:grpSpPr bwMode="auto">
            <a:xfrm>
              <a:off x="4516" y="2074"/>
              <a:ext cx="540" cy="800"/>
              <a:chOff x="1186" y="724"/>
              <a:chExt cx="540" cy="800"/>
            </a:xfrm>
          </p:grpSpPr>
          <p:pic>
            <p:nvPicPr>
              <p:cNvPr id="25628" name="Picture 28" descr="Key green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1" y="724"/>
                <a:ext cx="449" cy="4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629" name="Text Box 29"/>
              <p:cNvSpPr txBox="1">
                <a:spLocks noChangeArrowheads="1"/>
              </p:cNvSpPr>
              <p:nvPr/>
            </p:nvSpPr>
            <p:spPr bwMode="auto">
              <a:xfrm>
                <a:off x="1186" y="1170"/>
                <a:ext cx="540" cy="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Pre-Master</a:t>
                </a:r>
                <a:endParaRPr lang="en-US">
                  <a:latin typeface="Arial" charset="0"/>
                </a:endParaRPr>
              </a:p>
            </p:txBody>
          </p:sp>
        </p:grpSp>
      </p:grpSp>
      <p:grpSp>
        <p:nvGrpSpPr>
          <p:cNvPr id="25630" name="Group 30"/>
          <p:cNvGrpSpPr>
            <a:grpSpLocks/>
          </p:cNvGrpSpPr>
          <p:nvPr/>
        </p:nvGrpSpPr>
        <p:grpSpPr bwMode="auto">
          <a:xfrm>
            <a:off x="4451350" y="1527175"/>
            <a:ext cx="857250" cy="1225550"/>
            <a:chOff x="1186" y="724"/>
            <a:chExt cx="540" cy="772"/>
          </a:xfrm>
        </p:grpSpPr>
        <p:pic>
          <p:nvPicPr>
            <p:cNvPr id="25631" name="Picture 31" descr="Key gre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1" y="724"/>
              <a:ext cx="449" cy="4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1186" y="1170"/>
              <a:ext cx="54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Pre-Master</a:t>
              </a:r>
              <a:endParaRPr lang="en-US">
                <a:latin typeface="Arial" charset="0"/>
              </a:endParaRPr>
            </a:p>
          </p:txBody>
        </p:sp>
      </p:grpSp>
      <p:pic>
        <p:nvPicPr>
          <p:cNvPr id="25633" name="Picture 33" descr="Key gre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725" y="5272088"/>
            <a:ext cx="712788" cy="7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34" name="Line 34"/>
          <p:cNvSpPr>
            <a:spLocks noChangeShapeType="1"/>
          </p:cNvSpPr>
          <p:nvPr/>
        </p:nvSpPr>
        <p:spPr bwMode="auto">
          <a:xfrm rot="5400000" flipV="1">
            <a:off x="5850732" y="5266531"/>
            <a:ext cx="1588" cy="6635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35" name="Picture 35" descr="key purp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25" y="5256213"/>
            <a:ext cx="712788" cy="7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6059488" y="5983288"/>
            <a:ext cx="1222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latin typeface="Arial" charset="0"/>
              </a:rPr>
              <a:t>Session key</a:t>
            </a:r>
            <a:endParaRPr lang="en-US">
              <a:latin typeface="Arial" charset="0"/>
            </a:endParaRPr>
          </a:p>
        </p:txBody>
      </p:sp>
      <p:pic>
        <p:nvPicPr>
          <p:cNvPr id="25637" name="Picture 37" descr="Key gre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257800"/>
            <a:ext cx="712788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38" name="Line 38"/>
          <p:cNvSpPr>
            <a:spLocks noChangeShapeType="1"/>
          </p:cNvSpPr>
          <p:nvPr/>
        </p:nvSpPr>
        <p:spPr bwMode="auto">
          <a:xfrm rot="5400000" flipV="1">
            <a:off x="5774532" y="1532731"/>
            <a:ext cx="1588" cy="6635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39" name="Picture 39" descr="key purp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5" y="1522413"/>
            <a:ext cx="712788" cy="7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5983288" y="2249488"/>
            <a:ext cx="1222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latin typeface="Arial" charset="0"/>
              </a:rPr>
              <a:t>Session key</a:t>
            </a:r>
            <a:endParaRPr lang="en-US">
              <a:latin typeface="Arial" charset="0"/>
            </a:endParaRPr>
          </a:p>
        </p:txBody>
      </p:sp>
      <p:pic>
        <p:nvPicPr>
          <p:cNvPr id="25641" name="Picture 41" descr="Key gre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0"/>
            <a:ext cx="712788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924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34" grpId="0" animBg="1"/>
      <p:bldP spid="256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algn="r"/>
            <a:fld id="{D691FEDB-6FBC-7843-9BD3-4FC2B6FC6691}" type="slidenum">
              <a:rPr lang="en-US"/>
              <a:pPr algn="r"/>
              <a:t>14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838200"/>
          </a:xfrm>
        </p:spPr>
        <p:txBody>
          <a:bodyPr/>
          <a:lstStyle/>
          <a:p>
            <a:r>
              <a:rPr lang="en-US"/>
              <a:t>Secure Data on Network</a:t>
            </a: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838200" y="1524000"/>
            <a:ext cx="4318000" cy="4746625"/>
            <a:chOff x="1956" y="686"/>
            <a:chExt cx="2720" cy="2990"/>
          </a:xfrm>
        </p:grpSpPr>
        <p:grpSp>
          <p:nvGrpSpPr>
            <p:cNvPr id="27655" name="Group 7"/>
            <p:cNvGrpSpPr>
              <a:grpSpLocks/>
            </p:cNvGrpSpPr>
            <p:nvPr/>
          </p:nvGrpSpPr>
          <p:grpSpPr bwMode="auto">
            <a:xfrm>
              <a:off x="1956" y="686"/>
              <a:ext cx="1114" cy="2990"/>
              <a:chOff x="2266" y="756"/>
              <a:chExt cx="1114" cy="2990"/>
            </a:xfrm>
          </p:grpSpPr>
          <p:grpSp>
            <p:nvGrpSpPr>
              <p:cNvPr id="27656" name="Group 8"/>
              <p:cNvGrpSpPr>
                <a:grpSpLocks/>
              </p:cNvGrpSpPr>
              <p:nvPr/>
            </p:nvGrpSpPr>
            <p:grpSpPr bwMode="auto">
              <a:xfrm>
                <a:off x="2752" y="756"/>
                <a:ext cx="628" cy="2990"/>
                <a:chOff x="2752" y="756"/>
                <a:chExt cx="628" cy="2990"/>
              </a:xfrm>
            </p:grpSpPr>
            <p:sp>
              <p:nvSpPr>
                <p:cNvPr id="27657" name="Line 9"/>
                <p:cNvSpPr>
                  <a:spLocks noChangeShapeType="1"/>
                </p:cNvSpPr>
                <p:nvPr/>
              </p:nvSpPr>
              <p:spPr bwMode="auto">
                <a:xfrm>
                  <a:off x="3066" y="1194"/>
                  <a:ext cx="0" cy="1954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7658" name="Picture 10" descr="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52" y="756"/>
                  <a:ext cx="628" cy="6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7659" name="Picture 11" descr="User 1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55" y="3124"/>
                  <a:ext cx="622" cy="6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7660" name="Picture 12" descr="9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1" y="1959"/>
                  <a:ext cx="610" cy="6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7661" name="Text Box 13"/>
              <p:cNvSpPr txBox="1">
                <a:spLocks noChangeArrowheads="1"/>
              </p:cNvSpPr>
              <p:nvPr/>
            </p:nvSpPr>
            <p:spPr bwMode="auto">
              <a:xfrm>
                <a:off x="2266" y="963"/>
                <a:ext cx="44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400">
                    <a:latin typeface="Arial" charset="0"/>
                  </a:rPr>
                  <a:t>Server</a:t>
                </a:r>
                <a:endParaRPr lang="en-US">
                  <a:latin typeface="Arial" charset="0"/>
                </a:endParaRPr>
              </a:p>
            </p:txBody>
          </p:sp>
          <p:sp>
            <p:nvSpPr>
              <p:cNvPr id="27662" name="Text Box 14"/>
              <p:cNvSpPr txBox="1">
                <a:spLocks noChangeArrowheads="1"/>
              </p:cNvSpPr>
              <p:nvPr/>
            </p:nvSpPr>
            <p:spPr bwMode="auto">
              <a:xfrm>
                <a:off x="2309" y="3336"/>
                <a:ext cx="40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400">
                    <a:latin typeface="Arial" charset="0"/>
                  </a:rPr>
                  <a:t>Client</a:t>
                </a: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7663" name="Group 15"/>
            <p:cNvGrpSpPr>
              <a:grpSpLocks/>
            </p:cNvGrpSpPr>
            <p:nvPr/>
          </p:nvGrpSpPr>
          <p:grpSpPr bwMode="auto">
            <a:xfrm>
              <a:off x="3651" y="784"/>
              <a:ext cx="490" cy="772"/>
              <a:chOff x="621" y="1154"/>
              <a:chExt cx="490" cy="772"/>
            </a:xfrm>
          </p:grpSpPr>
          <p:pic>
            <p:nvPicPr>
              <p:cNvPr id="27664" name="Picture 16" descr="key public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" y="1154"/>
                <a:ext cx="449" cy="4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665" name="Text Box 17"/>
              <p:cNvSpPr txBox="1">
                <a:spLocks noChangeArrowheads="1"/>
              </p:cNvSpPr>
              <p:nvPr/>
            </p:nvSpPr>
            <p:spPr bwMode="auto">
              <a:xfrm>
                <a:off x="621" y="1600"/>
                <a:ext cx="4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Public key</a:t>
                </a: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7666" name="Group 18"/>
            <p:cNvGrpSpPr>
              <a:grpSpLocks/>
            </p:cNvGrpSpPr>
            <p:nvPr/>
          </p:nvGrpSpPr>
          <p:grpSpPr bwMode="auto">
            <a:xfrm>
              <a:off x="3128" y="784"/>
              <a:ext cx="490" cy="772"/>
              <a:chOff x="1318" y="1154"/>
              <a:chExt cx="490" cy="772"/>
            </a:xfrm>
          </p:grpSpPr>
          <p:pic>
            <p:nvPicPr>
              <p:cNvPr id="27667" name="Picture 19" descr="key privat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5" y="1154"/>
                <a:ext cx="455" cy="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68" name="Text Box 20"/>
              <p:cNvSpPr txBox="1">
                <a:spLocks noChangeArrowheads="1"/>
              </p:cNvSpPr>
              <p:nvPr/>
            </p:nvSpPr>
            <p:spPr bwMode="auto">
              <a:xfrm>
                <a:off x="1318" y="1600"/>
                <a:ext cx="4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Private key</a:t>
                </a: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7669" name="Group 21"/>
            <p:cNvGrpSpPr>
              <a:grpSpLocks/>
            </p:cNvGrpSpPr>
            <p:nvPr/>
          </p:nvGrpSpPr>
          <p:grpSpPr bwMode="auto">
            <a:xfrm>
              <a:off x="4136" y="784"/>
              <a:ext cx="540" cy="772"/>
              <a:chOff x="1186" y="724"/>
              <a:chExt cx="540" cy="772"/>
            </a:xfrm>
          </p:grpSpPr>
          <p:pic>
            <p:nvPicPr>
              <p:cNvPr id="27670" name="Picture 22" descr="Key green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1" y="724"/>
                <a:ext cx="449" cy="4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671" name="Text Box 23"/>
              <p:cNvSpPr txBox="1">
                <a:spLocks noChangeArrowheads="1"/>
              </p:cNvSpPr>
              <p:nvPr/>
            </p:nvSpPr>
            <p:spPr bwMode="auto">
              <a:xfrm>
                <a:off x="1186" y="1170"/>
                <a:ext cx="54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Session key</a:t>
                </a:r>
                <a:endParaRPr lang="en-US">
                  <a:latin typeface="Arial" charset="0"/>
                </a:endParaRPr>
              </a:p>
            </p:txBody>
          </p:sp>
        </p:grp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2670175" y="5386388"/>
            <a:ext cx="698500" cy="1068387"/>
            <a:chOff x="2000" y="3129"/>
            <a:chExt cx="440" cy="673"/>
          </a:xfrm>
        </p:grpSpPr>
        <p:pic>
          <p:nvPicPr>
            <p:cNvPr id="27673" name="Picture 25" descr="data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3" y="3129"/>
              <a:ext cx="375" cy="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74" name="Text Box 26"/>
            <p:cNvSpPr txBox="1">
              <a:spLocks noChangeArrowheads="1"/>
            </p:cNvSpPr>
            <p:nvPr/>
          </p:nvSpPr>
          <p:spPr bwMode="auto">
            <a:xfrm>
              <a:off x="2000" y="3610"/>
              <a:ext cx="4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Data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27675" name="Group 27"/>
          <p:cNvGrpSpPr>
            <a:grpSpLocks/>
          </p:cNvGrpSpPr>
          <p:nvPr/>
        </p:nvGrpSpPr>
        <p:grpSpPr bwMode="auto">
          <a:xfrm>
            <a:off x="3398838" y="5422900"/>
            <a:ext cx="2346325" cy="1031875"/>
            <a:chOff x="2539" y="3152"/>
            <a:chExt cx="1478" cy="650"/>
          </a:xfrm>
        </p:grpSpPr>
        <p:sp>
          <p:nvSpPr>
            <p:cNvPr id="27676" name="Line 28"/>
            <p:cNvSpPr>
              <a:spLocks noChangeShapeType="1"/>
            </p:cNvSpPr>
            <p:nvPr/>
          </p:nvSpPr>
          <p:spPr bwMode="auto">
            <a:xfrm rot="-5400000">
              <a:off x="3275" y="2622"/>
              <a:ext cx="6" cy="147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77" name="Group 29"/>
            <p:cNvGrpSpPr>
              <a:grpSpLocks/>
            </p:cNvGrpSpPr>
            <p:nvPr/>
          </p:nvGrpSpPr>
          <p:grpSpPr bwMode="auto">
            <a:xfrm>
              <a:off x="2839" y="3152"/>
              <a:ext cx="770" cy="650"/>
              <a:chOff x="4019" y="3142"/>
              <a:chExt cx="770" cy="650"/>
            </a:xfrm>
          </p:grpSpPr>
          <p:sp>
            <p:nvSpPr>
              <p:cNvPr id="27678" name="Text Box 30"/>
              <p:cNvSpPr txBox="1">
                <a:spLocks noChangeArrowheads="1"/>
              </p:cNvSpPr>
              <p:nvPr/>
            </p:nvSpPr>
            <p:spPr bwMode="auto">
              <a:xfrm>
                <a:off x="4019" y="3600"/>
                <a:ext cx="77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Session key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27679" name="Picture 31" descr="Key green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6" y="3142"/>
                <a:ext cx="449" cy="4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7680" name="Group 32"/>
          <p:cNvGrpSpPr>
            <a:grpSpLocks/>
          </p:cNvGrpSpPr>
          <p:nvPr/>
        </p:nvGrpSpPr>
        <p:grpSpPr bwMode="auto">
          <a:xfrm>
            <a:off x="5781675" y="5386388"/>
            <a:ext cx="698500" cy="1068387"/>
            <a:chOff x="3900" y="3129"/>
            <a:chExt cx="440" cy="673"/>
          </a:xfrm>
        </p:grpSpPr>
        <p:pic>
          <p:nvPicPr>
            <p:cNvPr id="27681" name="Picture 33" descr="data-incripted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3" y="3129"/>
              <a:ext cx="374" cy="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82" name="Text Box 34"/>
            <p:cNvSpPr txBox="1">
              <a:spLocks noChangeArrowheads="1"/>
            </p:cNvSpPr>
            <p:nvPr/>
          </p:nvSpPr>
          <p:spPr bwMode="auto">
            <a:xfrm>
              <a:off x="3900" y="3610"/>
              <a:ext cx="4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Data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27683" name="Group 35"/>
          <p:cNvGrpSpPr>
            <a:grpSpLocks/>
          </p:cNvGrpSpPr>
          <p:nvPr/>
        </p:nvGrpSpPr>
        <p:grpSpPr bwMode="auto">
          <a:xfrm>
            <a:off x="3041650" y="3071813"/>
            <a:ext cx="787400" cy="2146300"/>
            <a:chOff x="2234" y="1671"/>
            <a:chExt cx="496" cy="1352"/>
          </a:xfrm>
        </p:grpSpPr>
        <p:sp>
          <p:nvSpPr>
            <p:cNvPr id="27684" name="Line 36"/>
            <p:cNvSpPr>
              <a:spLocks noChangeShapeType="1"/>
            </p:cNvSpPr>
            <p:nvPr/>
          </p:nvSpPr>
          <p:spPr bwMode="auto">
            <a:xfrm flipV="1">
              <a:off x="2234" y="1671"/>
              <a:ext cx="1" cy="13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85" name="Group 37"/>
            <p:cNvGrpSpPr>
              <a:grpSpLocks/>
            </p:cNvGrpSpPr>
            <p:nvPr/>
          </p:nvGrpSpPr>
          <p:grpSpPr bwMode="auto">
            <a:xfrm>
              <a:off x="2290" y="2109"/>
              <a:ext cx="440" cy="673"/>
              <a:chOff x="3900" y="3129"/>
              <a:chExt cx="440" cy="673"/>
            </a:xfrm>
          </p:grpSpPr>
          <p:pic>
            <p:nvPicPr>
              <p:cNvPr id="27686" name="Picture 38" descr="data-incripted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3" y="3129"/>
                <a:ext cx="374" cy="4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687" name="Text Box 39"/>
              <p:cNvSpPr txBox="1">
                <a:spLocks noChangeArrowheads="1"/>
              </p:cNvSpPr>
              <p:nvPr/>
            </p:nvSpPr>
            <p:spPr bwMode="auto">
              <a:xfrm>
                <a:off x="3900" y="3610"/>
                <a:ext cx="4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Data</a:t>
                </a:r>
                <a:endParaRPr lang="en-US">
                  <a:latin typeface="Arial" charset="0"/>
                </a:endParaRPr>
              </a:p>
            </p:txBody>
          </p:sp>
        </p:grpSp>
      </p:grpSp>
      <p:grpSp>
        <p:nvGrpSpPr>
          <p:cNvPr id="27688" name="Group 40"/>
          <p:cNvGrpSpPr>
            <a:grpSpLocks/>
          </p:cNvGrpSpPr>
          <p:nvPr/>
        </p:nvGrpSpPr>
        <p:grpSpPr bwMode="auto">
          <a:xfrm>
            <a:off x="5130800" y="1639888"/>
            <a:ext cx="698500" cy="1068387"/>
            <a:chOff x="3900" y="3129"/>
            <a:chExt cx="440" cy="673"/>
          </a:xfrm>
        </p:grpSpPr>
        <p:pic>
          <p:nvPicPr>
            <p:cNvPr id="27689" name="Picture 41" descr="data-incripted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3" y="3129"/>
              <a:ext cx="374" cy="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90" name="Text Box 42"/>
            <p:cNvSpPr txBox="1">
              <a:spLocks noChangeArrowheads="1"/>
            </p:cNvSpPr>
            <p:nvPr/>
          </p:nvSpPr>
          <p:spPr bwMode="auto">
            <a:xfrm>
              <a:off x="3900" y="3610"/>
              <a:ext cx="4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Data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27691" name="Group 43"/>
          <p:cNvGrpSpPr>
            <a:grpSpLocks/>
          </p:cNvGrpSpPr>
          <p:nvPr/>
        </p:nvGrpSpPr>
        <p:grpSpPr bwMode="auto">
          <a:xfrm>
            <a:off x="5907088" y="1692275"/>
            <a:ext cx="1711325" cy="1031875"/>
            <a:chOff x="4029" y="852"/>
            <a:chExt cx="1078" cy="650"/>
          </a:xfrm>
        </p:grpSpPr>
        <p:sp>
          <p:nvSpPr>
            <p:cNvPr id="27692" name="Line 44"/>
            <p:cNvSpPr>
              <a:spLocks noChangeShapeType="1"/>
            </p:cNvSpPr>
            <p:nvPr/>
          </p:nvSpPr>
          <p:spPr bwMode="auto">
            <a:xfrm rot="-5400000">
              <a:off x="4566" y="523"/>
              <a:ext cx="4" cy="107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93" name="Group 45"/>
            <p:cNvGrpSpPr>
              <a:grpSpLocks/>
            </p:cNvGrpSpPr>
            <p:nvPr/>
          </p:nvGrpSpPr>
          <p:grpSpPr bwMode="auto">
            <a:xfrm>
              <a:off x="4159" y="852"/>
              <a:ext cx="770" cy="650"/>
              <a:chOff x="4019" y="3142"/>
              <a:chExt cx="770" cy="650"/>
            </a:xfrm>
          </p:grpSpPr>
          <p:sp>
            <p:nvSpPr>
              <p:cNvPr id="27694" name="Text Box 46"/>
              <p:cNvSpPr txBox="1">
                <a:spLocks noChangeArrowheads="1"/>
              </p:cNvSpPr>
              <p:nvPr/>
            </p:nvSpPr>
            <p:spPr bwMode="auto">
              <a:xfrm>
                <a:off x="4019" y="3600"/>
                <a:ext cx="77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>
                    <a:latin typeface="Arial" charset="0"/>
                  </a:rPr>
                  <a:t>Session key</a:t>
                </a:r>
                <a:endParaRPr lang="en-US">
                  <a:latin typeface="Arial" charset="0"/>
                </a:endParaRPr>
              </a:p>
            </p:txBody>
          </p:sp>
          <p:pic>
            <p:nvPicPr>
              <p:cNvPr id="27695" name="Picture 47" descr="Key green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6" y="3142"/>
                <a:ext cx="449" cy="4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7696" name="Group 48"/>
          <p:cNvGrpSpPr>
            <a:grpSpLocks/>
          </p:cNvGrpSpPr>
          <p:nvPr/>
        </p:nvGrpSpPr>
        <p:grpSpPr bwMode="auto">
          <a:xfrm>
            <a:off x="7686675" y="1639888"/>
            <a:ext cx="698500" cy="1068387"/>
            <a:chOff x="5160" y="769"/>
            <a:chExt cx="440" cy="673"/>
          </a:xfrm>
        </p:grpSpPr>
        <p:pic>
          <p:nvPicPr>
            <p:cNvPr id="27697" name="Picture 49" descr="data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" y="769"/>
              <a:ext cx="375" cy="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98" name="Text Box 50"/>
            <p:cNvSpPr txBox="1">
              <a:spLocks noChangeArrowheads="1"/>
            </p:cNvSpPr>
            <p:nvPr/>
          </p:nvSpPr>
          <p:spPr bwMode="auto">
            <a:xfrm>
              <a:off x="5160" y="1250"/>
              <a:ext cx="4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Data</a:t>
              </a:r>
              <a:endParaRPr lang="en-US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219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Integrating SSL/TLS with HTTP  </a:t>
            </a:r>
            <a:r>
              <a:rPr lang="en-US" dirty="0">
                <a:sym typeface="Symbol"/>
              </a:rPr>
              <a:t>  HTTPS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2051"/>
          <p:cNvSpPr>
            <a:spLocks noChangeArrowheads="1"/>
          </p:cNvSpPr>
          <p:nvPr/>
        </p:nvSpPr>
        <p:spPr bwMode="auto">
          <a:xfrm>
            <a:off x="1905000" y="2057400"/>
            <a:ext cx="51054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latin typeface="Arial" charset="0"/>
              </a:rPr>
              <a:t>HTTPS</a:t>
            </a:r>
            <a:endParaRPr lang="en-US" sz="4000" dirty="0"/>
          </a:p>
        </p:txBody>
      </p:sp>
      <p:sp>
        <p:nvSpPr>
          <p:cNvPr id="6" name="Rectangle 2052"/>
          <p:cNvSpPr>
            <a:spLocks noChangeArrowheads="1"/>
          </p:cNvSpPr>
          <p:nvPr/>
        </p:nvSpPr>
        <p:spPr bwMode="auto">
          <a:xfrm>
            <a:off x="1905000" y="3429000"/>
            <a:ext cx="51054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>
                <a:latin typeface="Arial" charset="0"/>
              </a:rPr>
              <a:t>SSL</a:t>
            </a:r>
            <a:endParaRPr lang="en-US" sz="4000"/>
          </a:p>
        </p:txBody>
      </p:sp>
      <p:sp>
        <p:nvSpPr>
          <p:cNvPr id="7" name="Rectangle 2053"/>
          <p:cNvSpPr>
            <a:spLocks noChangeArrowheads="1"/>
          </p:cNvSpPr>
          <p:nvPr/>
        </p:nvSpPr>
        <p:spPr bwMode="auto">
          <a:xfrm>
            <a:off x="1905000" y="4800600"/>
            <a:ext cx="51054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>
                <a:latin typeface="Arial" charset="0"/>
              </a:rPr>
              <a:t>TCP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03925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B4B5-9960-B24F-8F2A-BCD4628A747B}" type="slidenum">
              <a:rPr lang="en-US"/>
              <a:pPr/>
              <a:t>16</a:t>
            </a:fld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HTTP Transaction</a:t>
            </a:r>
          </a:p>
        </p:txBody>
      </p:sp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4038600" y="2124075"/>
            <a:ext cx="3505200" cy="4111625"/>
            <a:chOff x="2544" y="1188"/>
            <a:chExt cx="2208" cy="2988"/>
          </a:xfrm>
        </p:grpSpPr>
        <p:sp>
          <p:nvSpPr>
            <p:cNvPr id="41987" name="Line 3"/>
            <p:cNvSpPr>
              <a:spLocks noChangeShapeType="1"/>
            </p:cNvSpPr>
            <p:nvPr/>
          </p:nvSpPr>
          <p:spPr bwMode="auto">
            <a:xfrm>
              <a:off x="2544" y="1188"/>
              <a:ext cx="0" cy="29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8" name="Line 4"/>
            <p:cNvSpPr>
              <a:spLocks noChangeShapeType="1"/>
            </p:cNvSpPr>
            <p:nvPr/>
          </p:nvSpPr>
          <p:spPr bwMode="auto">
            <a:xfrm>
              <a:off x="4752" y="1188"/>
              <a:ext cx="0" cy="29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4038600" y="2255838"/>
            <a:ext cx="3479800" cy="974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387600" y="1333500"/>
            <a:ext cx="332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Arial" charset="0"/>
              </a:rPr>
              <a:t>Client Browser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096000" y="1333500"/>
            <a:ext cx="284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Arial" charset="0"/>
              </a:rPr>
              <a:t>Web Server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H="1">
            <a:off x="2032000" y="2255838"/>
            <a:ext cx="20066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4038600" y="4297363"/>
            <a:ext cx="3479800" cy="976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4038600" y="3282950"/>
            <a:ext cx="3479800" cy="976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4038600" y="5273675"/>
            <a:ext cx="3479800" cy="974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2197100" y="2282825"/>
            <a:ext cx="1588" cy="1976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1130300" y="2698750"/>
            <a:ext cx="2133600" cy="11049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3200">
                <a:latin typeface="Arial" charset="0"/>
              </a:rPr>
              <a:t>TCP</a:t>
            </a:r>
          </a:p>
          <a:p>
            <a:pPr algn="ctr"/>
            <a:r>
              <a:rPr lang="en-US" sz="3200">
                <a:latin typeface="Arial" charset="0"/>
              </a:rPr>
              <a:t>Connect</a:t>
            </a: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2044700" y="4232275"/>
            <a:ext cx="2006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2044700" y="6235700"/>
            <a:ext cx="2006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2209800" y="4259263"/>
            <a:ext cx="1588" cy="1976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2044700" y="6235700"/>
            <a:ext cx="2006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533400" y="4654550"/>
            <a:ext cx="3429000" cy="11049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HTTP GET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transaction</a:t>
            </a:r>
            <a:endParaRPr lang="en-US" sz="3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74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0FBC-6BC3-5F40-B253-888EF32B67F8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4038600" y="1905000"/>
            <a:ext cx="3505200" cy="4743450"/>
            <a:chOff x="2544" y="1188"/>
            <a:chExt cx="2208" cy="2988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auto">
            <a:xfrm>
              <a:off x="2544" y="1188"/>
              <a:ext cx="0" cy="29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auto">
            <a:xfrm>
              <a:off x="4752" y="1188"/>
              <a:ext cx="0" cy="29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4038600" y="2000250"/>
            <a:ext cx="3479800" cy="7048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387600" y="1333500"/>
            <a:ext cx="332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Client Browser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299200" y="13335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Web Server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H="1">
            <a:off x="2032000" y="2000250"/>
            <a:ext cx="2006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HTTPS Transaction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4038600" y="3476625"/>
            <a:ext cx="3479800" cy="7048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4038600" y="4876800"/>
            <a:ext cx="3479800" cy="7048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4038600" y="2743200"/>
            <a:ext cx="3479800" cy="7048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4038600" y="4181475"/>
            <a:ext cx="3479800" cy="7048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2197100" y="2019300"/>
            <a:ext cx="0" cy="1428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>
            <a:off x="4038600" y="5638800"/>
            <a:ext cx="3479800" cy="6762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1130300" y="2320925"/>
            <a:ext cx="21336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latin typeface="Arial" charset="0"/>
              </a:rPr>
              <a:t>TCP</a:t>
            </a:r>
          </a:p>
          <a:p>
            <a:pPr algn="ctr"/>
            <a:r>
              <a:rPr lang="en-US">
                <a:latin typeface="Arial" charset="0"/>
              </a:rPr>
              <a:t>Connect</a:t>
            </a:r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 flipH="1">
            <a:off x="2044700" y="3429000"/>
            <a:ext cx="2006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H="1">
            <a:off x="2044700" y="4876800"/>
            <a:ext cx="2006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2209800" y="3448050"/>
            <a:ext cx="0" cy="1428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1143000" y="3749675"/>
            <a:ext cx="21336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latin typeface="Arial" charset="0"/>
              </a:rPr>
              <a:t>SSL</a:t>
            </a:r>
          </a:p>
          <a:p>
            <a:pPr algn="ctr"/>
            <a:r>
              <a:rPr lang="en-US">
                <a:latin typeface="Arial" charset="0"/>
              </a:rPr>
              <a:t>Connect</a:t>
            </a:r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H="1">
            <a:off x="2044700" y="4876800"/>
            <a:ext cx="2006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 flipH="1">
            <a:off x="2044700" y="6324600"/>
            <a:ext cx="2006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2209800" y="4895850"/>
            <a:ext cx="0" cy="1428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1143000" y="5197475"/>
            <a:ext cx="2133600" cy="8223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HTTPS GET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transaction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88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199" y="1510801"/>
            <a:ext cx="6513689" cy="484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1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28588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SSL: Secure Sockets Layer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22375"/>
            <a:ext cx="4132263" cy="4648200"/>
          </a:xfrm>
        </p:spPr>
        <p:txBody>
          <a:bodyPr>
            <a:normAutofit fontScale="92500" lnSpcReduction="20000"/>
          </a:bodyPr>
          <a:lstStyle/>
          <a:p>
            <a:pPr marL="225425" indent="-225425"/>
            <a:r>
              <a:rPr lang="en-US" sz="2400">
                <a:latin typeface="Gill Sans MT" charset="0"/>
              </a:rPr>
              <a:t>widely deployed security protocol</a:t>
            </a:r>
          </a:p>
          <a:p>
            <a:pPr marL="569913" lvl="1" indent="-225425"/>
            <a:r>
              <a:rPr lang="en-US" sz="2000">
                <a:latin typeface="Gill Sans MT" charset="0"/>
              </a:rPr>
              <a:t>supported by almost all browsers, web servers</a:t>
            </a:r>
          </a:p>
          <a:p>
            <a:pPr marL="569913" lvl="1" indent="-225425"/>
            <a:r>
              <a:rPr lang="en-US" sz="2000">
                <a:latin typeface="Gill Sans MT" charset="0"/>
              </a:rPr>
              <a:t>https</a:t>
            </a:r>
          </a:p>
          <a:p>
            <a:pPr marL="569913" lvl="1" indent="-225425"/>
            <a:r>
              <a:rPr lang="en-US" sz="2000">
                <a:latin typeface="Gill Sans MT" charset="0"/>
              </a:rPr>
              <a:t>billions $/year over SSL</a:t>
            </a:r>
          </a:p>
          <a:p>
            <a:pPr marL="225425" indent="-225425"/>
            <a:r>
              <a:rPr lang="en-US" sz="2400">
                <a:latin typeface="Gill Sans MT" charset="0"/>
              </a:rPr>
              <a:t>mechanisms: [Woo 1994], implementation: Netscape</a:t>
            </a:r>
          </a:p>
          <a:p>
            <a:pPr marL="225425" indent="-225425"/>
            <a:r>
              <a:rPr lang="en-US" sz="2400">
                <a:latin typeface="Gill Sans MT" charset="0"/>
              </a:rPr>
              <a:t>variation -TLS: transport layer security, RFC 2246</a:t>
            </a:r>
          </a:p>
          <a:p>
            <a:pPr marL="225425" indent="-225425"/>
            <a:r>
              <a:rPr lang="en-US" sz="2400">
                <a:latin typeface="Gill Sans MT" charset="0"/>
              </a:rPr>
              <a:t>provides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>
                <a:solidFill>
                  <a:srgbClr val="C00000"/>
                </a:solidFill>
                <a:latin typeface="Gill Sans MT" charset="0"/>
              </a:rPr>
              <a:t>confidentiality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>
                <a:solidFill>
                  <a:srgbClr val="C00000"/>
                </a:solidFill>
                <a:latin typeface="Gill Sans MT" charset="0"/>
              </a:rPr>
              <a:t>integrity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>
                <a:solidFill>
                  <a:srgbClr val="C00000"/>
                </a:solidFill>
                <a:latin typeface="Gill Sans MT" charset="0"/>
              </a:rPr>
              <a:t>authentication</a:t>
            </a:r>
          </a:p>
        </p:txBody>
      </p:sp>
      <p:sp>
        <p:nvSpPr>
          <p:cNvPr id="983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3750" y="1384300"/>
            <a:ext cx="4143375" cy="5054600"/>
          </a:xfrm>
        </p:spPr>
        <p:txBody>
          <a:bodyPr/>
          <a:lstStyle/>
          <a:p>
            <a:pPr marL="225425" indent="-225425">
              <a:lnSpc>
                <a:spcPts val="2475"/>
              </a:lnSpc>
              <a:tabLst>
                <a:tab pos="225425" algn="l"/>
              </a:tabLst>
            </a:pPr>
            <a:r>
              <a:rPr lang="en-US" sz="2400">
                <a:latin typeface="Gill Sans MT" charset="0"/>
              </a:rPr>
              <a:t>original goals: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>
                <a:latin typeface="Gill Sans MT" charset="0"/>
              </a:rPr>
              <a:t>Web e-commerce transactions 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>
                <a:latin typeface="Gill Sans MT" charset="0"/>
              </a:rPr>
              <a:t>encryption (especially credit-card numbers)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>
                <a:latin typeface="Gill Sans MT" charset="0"/>
              </a:rPr>
              <a:t>Web-server authentication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>
                <a:latin typeface="Gill Sans MT" charset="0"/>
              </a:rPr>
              <a:t>optional client authentication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>
                <a:latin typeface="Gill Sans MT" charset="0"/>
              </a:rPr>
              <a:t>minimum hassle in doing business with new merchant</a:t>
            </a:r>
          </a:p>
          <a:p>
            <a:pPr marL="225425" indent="-225425">
              <a:lnSpc>
                <a:spcPts val="2475"/>
              </a:lnSpc>
              <a:tabLst>
                <a:tab pos="225425" algn="l"/>
              </a:tabLst>
            </a:pPr>
            <a:r>
              <a:rPr lang="en-US" sz="2400">
                <a:latin typeface="Gill Sans MT" charset="0"/>
              </a:rPr>
              <a:t>available to all TCP applications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>
                <a:latin typeface="Gill Sans MT" charset="0"/>
              </a:rPr>
              <a:t>secure socket interface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72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7"/>
            <a:ext cx="8229600" cy="1037695"/>
          </a:xfrm>
          <a:prstGeom prst="rect">
            <a:avLst/>
          </a:prstGeom>
          <a:solidFill>
            <a:srgbClr val="0080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ill Sans MT" charset="0"/>
              </a:rPr>
              <a:t>In HTTPS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67557"/>
            <a:ext cx="8229600" cy="4813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Both public key infrastructure and symmetric key mechanism are used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Both HTTP header fields and data are encrypted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Secret keys to encrypt data are exchanged between client and server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and B 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A, B and C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62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96888" y="1522413"/>
            <a:ext cx="8366125" cy="1235075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Firewalls</a:t>
            </a:r>
          </a:p>
        </p:txBody>
      </p:sp>
      <p:sp>
        <p:nvSpPr>
          <p:cNvPr id="163844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endParaRPr lang="en-US"/>
          </a:p>
        </p:txBody>
      </p:sp>
      <p:sp>
        <p:nvSpPr>
          <p:cNvPr id="163845" name="Text Box 7"/>
          <p:cNvSpPr txBox="1">
            <a:spLocks noChangeArrowheads="1"/>
          </p:cNvSpPr>
          <p:nvPr/>
        </p:nvSpPr>
        <p:spPr bwMode="auto">
          <a:xfrm>
            <a:off x="555625" y="1708150"/>
            <a:ext cx="83613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>
                <a:latin typeface="Gill Sans MT" charset="0"/>
                <a:cs typeface="Gill Sans MT" charset="0"/>
              </a:rPr>
              <a:t>isolates organization</a:t>
            </a:r>
            <a:r>
              <a:rPr lang="ja-JP" altLang="en-US" sz="2800">
                <a:latin typeface="Gill Sans MT" charset="0"/>
                <a:cs typeface="Gill Sans MT" charset="0"/>
              </a:rPr>
              <a:t>’</a:t>
            </a:r>
            <a:r>
              <a:rPr lang="en-US" altLang="ja-JP" sz="2800">
                <a:latin typeface="Gill Sans MT" charset="0"/>
                <a:cs typeface="Gill Sans MT" charset="0"/>
              </a:rPr>
              <a:t>s internal net from larger Internet, allowing some packets to pass, blocking others</a:t>
            </a:r>
            <a:endParaRPr lang="en-US" sz="2800">
              <a:latin typeface="Gill Sans MT" charset="0"/>
              <a:cs typeface="Gill Sans MT" charset="0"/>
            </a:endParaRPr>
          </a:p>
        </p:txBody>
      </p:sp>
      <p:grpSp>
        <p:nvGrpSpPr>
          <p:cNvPr id="163846" name="Group 8"/>
          <p:cNvGrpSpPr>
            <a:grpSpLocks/>
          </p:cNvGrpSpPr>
          <p:nvPr/>
        </p:nvGrpSpPr>
        <p:grpSpPr bwMode="auto">
          <a:xfrm>
            <a:off x="727075" y="1201738"/>
            <a:ext cx="1223963" cy="523875"/>
            <a:chOff x="1282" y="3611"/>
            <a:chExt cx="771" cy="330"/>
          </a:xfrm>
        </p:grpSpPr>
        <p:sp>
          <p:nvSpPr>
            <p:cNvPr id="164084" name="Rectangle 9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5" name="Text Box 10"/>
            <p:cNvSpPr txBox="1">
              <a:spLocks noChangeArrowheads="1"/>
            </p:cNvSpPr>
            <p:nvPr/>
          </p:nvSpPr>
          <p:spPr bwMode="auto">
            <a:xfrm>
              <a:off x="1282" y="3611"/>
              <a:ext cx="771" cy="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800" i="1">
                  <a:solidFill>
                    <a:srgbClr val="FF0000"/>
                  </a:solidFill>
                  <a:latin typeface="Gill Sans MT" charset="0"/>
                  <a:cs typeface="Gill Sans MT" charset="0"/>
                </a:rPr>
                <a:t>firewall</a:t>
              </a:r>
            </a:p>
          </p:txBody>
        </p:sp>
      </p:grpSp>
      <p:sp>
        <p:nvSpPr>
          <p:cNvPr id="163847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48" name="AutoShape 14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9" name="Rectangle 16"/>
          <p:cNvSpPr>
            <a:spLocks noChangeArrowheads="1"/>
          </p:cNvSpPr>
          <p:nvPr/>
        </p:nvSpPr>
        <p:spPr bwMode="auto">
          <a:xfrm>
            <a:off x="6910388" y="61642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50" name="Rectangle 362"/>
          <p:cNvSpPr>
            <a:spLocks noChangeArrowheads="1"/>
          </p:cNvSpPr>
          <p:nvPr/>
        </p:nvSpPr>
        <p:spPr bwMode="auto">
          <a:xfrm>
            <a:off x="3616325" y="6015038"/>
            <a:ext cx="1449388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51" name="Rectangle 364"/>
          <p:cNvSpPr>
            <a:spLocks noChangeArrowheads="1"/>
          </p:cNvSpPr>
          <p:nvPr/>
        </p:nvSpPr>
        <p:spPr bwMode="auto">
          <a:xfrm>
            <a:off x="4665663" y="60769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52" name="Freeform 17"/>
          <p:cNvSpPr>
            <a:spLocks/>
          </p:cNvSpPr>
          <p:nvPr/>
        </p:nvSpPr>
        <p:spPr bwMode="auto">
          <a:xfrm>
            <a:off x="1195388" y="3017838"/>
            <a:ext cx="3189287" cy="1808162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853" name="Group 3"/>
          <p:cNvGrpSpPr>
            <a:grpSpLocks/>
          </p:cNvGrpSpPr>
          <p:nvPr/>
        </p:nvGrpSpPr>
        <p:grpSpPr bwMode="auto">
          <a:xfrm>
            <a:off x="4048125" y="4906963"/>
            <a:ext cx="441325" cy="1095375"/>
            <a:chOff x="4048125" y="4787151"/>
            <a:chExt cx="441325" cy="1095375"/>
          </a:xfrm>
        </p:grpSpPr>
        <p:sp>
          <p:nvSpPr>
            <p:cNvPr id="163973" name="Freeform 83"/>
            <p:cNvSpPr>
              <a:spLocks/>
            </p:cNvSpPr>
            <p:nvPr/>
          </p:nvSpPr>
          <p:spPr bwMode="auto">
            <a:xfrm>
              <a:off x="4092575" y="4868114"/>
              <a:ext cx="219075" cy="1012825"/>
            </a:xfrm>
            <a:custGeom>
              <a:avLst/>
              <a:gdLst>
                <a:gd name="T0" fmla="*/ 0 w 138"/>
                <a:gd name="T1" fmla="*/ 2147483647 h 638"/>
                <a:gd name="T2" fmla="*/ 2147483647 w 138"/>
                <a:gd name="T3" fmla="*/ 2147483647 h 638"/>
                <a:gd name="T4" fmla="*/ 2147483647 w 138"/>
                <a:gd name="T5" fmla="*/ 2147483647 h 638"/>
                <a:gd name="T6" fmla="*/ 2147483647 w 138"/>
                <a:gd name="T7" fmla="*/ 2147483647 h 638"/>
                <a:gd name="T8" fmla="*/ 0 w 138"/>
                <a:gd name="T9" fmla="*/ 0 h 638"/>
                <a:gd name="T10" fmla="*/ 0 w 138"/>
                <a:gd name="T11" fmla="*/ 2147483647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4" name="Rectangle 82"/>
            <p:cNvSpPr>
              <a:spLocks noChangeArrowheads="1"/>
            </p:cNvSpPr>
            <p:nvPr/>
          </p:nvSpPr>
          <p:spPr bwMode="auto">
            <a:xfrm>
              <a:off x="4311650" y="4982414"/>
              <a:ext cx="133350" cy="900112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5" name="Freeform 84"/>
            <p:cNvSpPr>
              <a:spLocks/>
            </p:cNvSpPr>
            <p:nvPr/>
          </p:nvSpPr>
          <p:spPr bwMode="auto">
            <a:xfrm>
              <a:off x="4306888" y="4982414"/>
              <a:ext cx="136525" cy="101600"/>
            </a:xfrm>
            <a:custGeom>
              <a:avLst/>
              <a:gdLst>
                <a:gd name="T0" fmla="*/ 0 w 86"/>
                <a:gd name="T1" fmla="*/ 0 h 64"/>
                <a:gd name="T2" fmla="*/ 2147483647 w 86"/>
                <a:gd name="T3" fmla="*/ 0 h 64"/>
                <a:gd name="T4" fmla="*/ 2147483647 w 86"/>
                <a:gd name="T5" fmla="*/ 2147483647 h 64"/>
                <a:gd name="T6" fmla="*/ 0 w 86"/>
                <a:gd name="T7" fmla="*/ 2147483647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6" name="Rectangle 85"/>
            <p:cNvSpPr>
              <a:spLocks noChangeArrowheads="1"/>
            </p:cNvSpPr>
            <p:nvPr/>
          </p:nvSpPr>
          <p:spPr bwMode="auto">
            <a:xfrm>
              <a:off x="4311650" y="5114176"/>
              <a:ext cx="650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7" name="Rectangle 86"/>
            <p:cNvSpPr>
              <a:spLocks noChangeArrowheads="1"/>
            </p:cNvSpPr>
            <p:nvPr/>
          </p:nvSpPr>
          <p:spPr bwMode="auto">
            <a:xfrm>
              <a:off x="4379913" y="511258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8" name="Rectangle 87"/>
            <p:cNvSpPr>
              <a:spLocks noChangeArrowheads="1"/>
            </p:cNvSpPr>
            <p:nvPr/>
          </p:nvSpPr>
          <p:spPr bwMode="auto">
            <a:xfrm>
              <a:off x="4344988" y="5053851"/>
              <a:ext cx="68262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9" name="Rectangle 88"/>
            <p:cNvSpPr>
              <a:spLocks noChangeArrowheads="1"/>
            </p:cNvSpPr>
            <p:nvPr/>
          </p:nvSpPr>
          <p:spPr bwMode="auto">
            <a:xfrm>
              <a:off x="4414838" y="5053851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0" name="Rectangle 89"/>
            <p:cNvSpPr>
              <a:spLocks noChangeArrowheads="1"/>
            </p:cNvSpPr>
            <p:nvPr/>
          </p:nvSpPr>
          <p:spPr bwMode="auto">
            <a:xfrm>
              <a:off x="4305300" y="50538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1" name="Rectangle 90"/>
            <p:cNvSpPr>
              <a:spLocks noChangeArrowheads="1"/>
            </p:cNvSpPr>
            <p:nvPr/>
          </p:nvSpPr>
          <p:spPr bwMode="auto">
            <a:xfrm>
              <a:off x="4310063" y="499193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2" name="Rectangle 91"/>
            <p:cNvSpPr>
              <a:spLocks noChangeArrowheads="1"/>
            </p:cNvSpPr>
            <p:nvPr/>
          </p:nvSpPr>
          <p:spPr bwMode="auto">
            <a:xfrm>
              <a:off x="4381500" y="4993526"/>
              <a:ext cx="68263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3" name="Rectangle 92"/>
            <p:cNvSpPr>
              <a:spLocks noChangeArrowheads="1"/>
            </p:cNvSpPr>
            <p:nvPr/>
          </p:nvSpPr>
          <p:spPr bwMode="auto">
            <a:xfrm>
              <a:off x="4310063" y="5233239"/>
              <a:ext cx="63500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4" name="Rectangle 93"/>
            <p:cNvSpPr>
              <a:spLocks noChangeArrowheads="1"/>
            </p:cNvSpPr>
            <p:nvPr/>
          </p:nvSpPr>
          <p:spPr bwMode="auto">
            <a:xfrm>
              <a:off x="4379913" y="5233239"/>
              <a:ext cx="6667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5" name="Rectangle 94"/>
            <p:cNvSpPr>
              <a:spLocks noChangeArrowheads="1"/>
            </p:cNvSpPr>
            <p:nvPr/>
          </p:nvSpPr>
          <p:spPr bwMode="auto">
            <a:xfrm>
              <a:off x="4344988" y="5172914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6" name="Rectangle 95"/>
            <p:cNvSpPr>
              <a:spLocks noChangeArrowheads="1"/>
            </p:cNvSpPr>
            <p:nvPr/>
          </p:nvSpPr>
          <p:spPr bwMode="auto">
            <a:xfrm>
              <a:off x="4413250" y="5172914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7" name="Rectangle 96"/>
            <p:cNvSpPr>
              <a:spLocks noChangeArrowheads="1"/>
            </p:cNvSpPr>
            <p:nvPr/>
          </p:nvSpPr>
          <p:spPr bwMode="auto">
            <a:xfrm>
              <a:off x="4311650" y="5172914"/>
              <a:ext cx="26988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8" name="Rectangle 97"/>
            <p:cNvSpPr>
              <a:spLocks noChangeArrowheads="1"/>
            </p:cNvSpPr>
            <p:nvPr/>
          </p:nvSpPr>
          <p:spPr bwMode="auto">
            <a:xfrm>
              <a:off x="4310063" y="534912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9" name="Rectangle 98"/>
            <p:cNvSpPr>
              <a:spLocks noChangeArrowheads="1"/>
            </p:cNvSpPr>
            <p:nvPr/>
          </p:nvSpPr>
          <p:spPr bwMode="auto">
            <a:xfrm>
              <a:off x="4379913" y="534912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0" name="Rectangle 99"/>
            <p:cNvSpPr>
              <a:spLocks noChangeArrowheads="1"/>
            </p:cNvSpPr>
            <p:nvPr/>
          </p:nvSpPr>
          <p:spPr bwMode="auto">
            <a:xfrm>
              <a:off x="4344988" y="529038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1" name="Rectangle 100"/>
            <p:cNvSpPr>
              <a:spLocks noChangeArrowheads="1"/>
            </p:cNvSpPr>
            <p:nvPr/>
          </p:nvSpPr>
          <p:spPr bwMode="auto">
            <a:xfrm>
              <a:off x="4413250" y="5290389"/>
              <a:ext cx="3492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2" name="Rectangle 101"/>
            <p:cNvSpPr>
              <a:spLocks noChangeArrowheads="1"/>
            </p:cNvSpPr>
            <p:nvPr/>
          </p:nvSpPr>
          <p:spPr bwMode="auto">
            <a:xfrm>
              <a:off x="4310063" y="5290389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3" name="Rectangle 102"/>
            <p:cNvSpPr>
              <a:spLocks noChangeArrowheads="1"/>
            </p:cNvSpPr>
            <p:nvPr/>
          </p:nvSpPr>
          <p:spPr bwMode="auto">
            <a:xfrm>
              <a:off x="4310063" y="546977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4" name="Rectangle 103"/>
            <p:cNvSpPr>
              <a:spLocks noChangeArrowheads="1"/>
            </p:cNvSpPr>
            <p:nvPr/>
          </p:nvSpPr>
          <p:spPr bwMode="auto">
            <a:xfrm>
              <a:off x="4379913" y="546977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5" name="Rectangle 104"/>
            <p:cNvSpPr>
              <a:spLocks noChangeArrowheads="1"/>
            </p:cNvSpPr>
            <p:nvPr/>
          </p:nvSpPr>
          <p:spPr bwMode="auto">
            <a:xfrm>
              <a:off x="4343400" y="5409451"/>
              <a:ext cx="68263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6" name="Rectangle 105"/>
            <p:cNvSpPr>
              <a:spLocks noChangeArrowheads="1"/>
            </p:cNvSpPr>
            <p:nvPr/>
          </p:nvSpPr>
          <p:spPr bwMode="auto">
            <a:xfrm>
              <a:off x="4413250" y="5409451"/>
              <a:ext cx="3333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7" name="Rectangle 106"/>
            <p:cNvSpPr>
              <a:spLocks noChangeArrowheads="1"/>
            </p:cNvSpPr>
            <p:nvPr/>
          </p:nvSpPr>
          <p:spPr bwMode="auto">
            <a:xfrm>
              <a:off x="4311650" y="5409451"/>
              <a:ext cx="269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8" name="Rectangle 107"/>
            <p:cNvSpPr>
              <a:spLocks noChangeArrowheads="1"/>
            </p:cNvSpPr>
            <p:nvPr/>
          </p:nvSpPr>
          <p:spPr bwMode="auto">
            <a:xfrm>
              <a:off x="4310063" y="558883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9" name="Rectangle 108"/>
            <p:cNvSpPr>
              <a:spLocks noChangeArrowheads="1"/>
            </p:cNvSpPr>
            <p:nvPr/>
          </p:nvSpPr>
          <p:spPr bwMode="auto">
            <a:xfrm>
              <a:off x="4379913" y="5587251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0" name="Rectangle 109"/>
            <p:cNvSpPr>
              <a:spLocks noChangeArrowheads="1"/>
            </p:cNvSpPr>
            <p:nvPr/>
          </p:nvSpPr>
          <p:spPr bwMode="auto">
            <a:xfrm>
              <a:off x="4344988" y="5528514"/>
              <a:ext cx="68262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1" name="Rectangle 110"/>
            <p:cNvSpPr>
              <a:spLocks noChangeArrowheads="1"/>
            </p:cNvSpPr>
            <p:nvPr/>
          </p:nvSpPr>
          <p:spPr bwMode="auto">
            <a:xfrm>
              <a:off x="4414838" y="5528514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2" name="Rectangle 111"/>
            <p:cNvSpPr>
              <a:spLocks noChangeArrowheads="1"/>
            </p:cNvSpPr>
            <p:nvPr/>
          </p:nvSpPr>
          <p:spPr bwMode="auto">
            <a:xfrm>
              <a:off x="4310063" y="5707901"/>
              <a:ext cx="63500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3" name="Rectangle 112"/>
            <p:cNvSpPr>
              <a:spLocks noChangeArrowheads="1"/>
            </p:cNvSpPr>
            <p:nvPr/>
          </p:nvSpPr>
          <p:spPr bwMode="auto">
            <a:xfrm>
              <a:off x="4379913" y="5707901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4" name="Rectangle 113"/>
            <p:cNvSpPr>
              <a:spLocks noChangeArrowheads="1"/>
            </p:cNvSpPr>
            <p:nvPr/>
          </p:nvSpPr>
          <p:spPr bwMode="auto">
            <a:xfrm>
              <a:off x="4344988" y="5649164"/>
              <a:ext cx="66675" cy="4921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5" name="Rectangle 114"/>
            <p:cNvSpPr>
              <a:spLocks noChangeArrowheads="1"/>
            </p:cNvSpPr>
            <p:nvPr/>
          </p:nvSpPr>
          <p:spPr bwMode="auto">
            <a:xfrm>
              <a:off x="4413250" y="5645989"/>
              <a:ext cx="3492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6" name="Rectangle 115"/>
            <p:cNvSpPr>
              <a:spLocks noChangeArrowheads="1"/>
            </p:cNvSpPr>
            <p:nvPr/>
          </p:nvSpPr>
          <p:spPr bwMode="auto">
            <a:xfrm>
              <a:off x="4311650" y="5645989"/>
              <a:ext cx="26988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7" name="Rectangle 116"/>
            <p:cNvSpPr>
              <a:spLocks noChangeArrowheads="1"/>
            </p:cNvSpPr>
            <p:nvPr/>
          </p:nvSpPr>
          <p:spPr bwMode="auto">
            <a:xfrm>
              <a:off x="4310063" y="5825376"/>
              <a:ext cx="63500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8" name="Rectangle 117"/>
            <p:cNvSpPr>
              <a:spLocks noChangeArrowheads="1"/>
            </p:cNvSpPr>
            <p:nvPr/>
          </p:nvSpPr>
          <p:spPr bwMode="auto">
            <a:xfrm>
              <a:off x="4379913" y="5825376"/>
              <a:ext cx="66675" cy="50800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9" name="Rectangle 118"/>
            <p:cNvSpPr>
              <a:spLocks noChangeArrowheads="1"/>
            </p:cNvSpPr>
            <p:nvPr/>
          </p:nvSpPr>
          <p:spPr bwMode="auto">
            <a:xfrm>
              <a:off x="4344988" y="5765051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0" name="Rectangle 119"/>
            <p:cNvSpPr>
              <a:spLocks noChangeArrowheads="1"/>
            </p:cNvSpPr>
            <p:nvPr/>
          </p:nvSpPr>
          <p:spPr bwMode="auto">
            <a:xfrm>
              <a:off x="4413250" y="57650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1" name="Rectangle 120"/>
            <p:cNvSpPr>
              <a:spLocks noChangeArrowheads="1"/>
            </p:cNvSpPr>
            <p:nvPr/>
          </p:nvSpPr>
          <p:spPr bwMode="auto">
            <a:xfrm>
              <a:off x="4310063" y="5765051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2" name="Freeform 121"/>
            <p:cNvSpPr>
              <a:spLocks/>
            </p:cNvSpPr>
            <p:nvPr/>
          </p:nvSpPr>
          <p:spPr bwMode="auto">
            <a:xfrm>
              <a:off x="4292600" y="5807914"/>
              <a:ext cx="19050" cy="65087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3" name="Freeform 122"/>
            <p:cNvSpPr>
              <a:spLocks/>
            </p:cNvSpPr>
            <p:nvPr/>
          </p:nvSpPr>
          <p:spPr bwMode="auto">
            <a:xfrm>
              <a:off x="4233863" y="5741239"/>
              <a:ext cx="55562" cy="111125"/>
            </a:xfrm>
            <a:custGeom>
              <a:avLst/>
              <a:gdLst>
                <a:gd name="T0" fmla="*/ 2147483647 w 35"/>
                <a:gd name="T1" fmla="*/ 2147483647 h 70"/>
                <a:gd name="T2" fmla="*/ 2147483647 w 35"/>
                <a:gd name="T3" fmla="*/ 2147483647 h 70"/>
                <a:gd name="T4" fmla="*/ 0 w 35"/>
                <a:gd name="T5" fmla="*/ 2147483647 h 70"/>
                <a:gd name="T6" fmla="*/ 0 w 35"/>
                <a:gd name="T7" fmla="*/ 0 h 70"/>
                <a:gd name="T8" fmla="*/ 2147483647 w 35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4" name="Freeform 123"/>
            <p:cNvSpPr>
              <a:spLocks/>
            </p:cNvSpPr>
            <p:nvPr/>
          </p:nvSpPr>
          <p:spPr bwMode="auto">
            <a:xfrm>
              <a:off x="4176713" y="5679326"/>
              <a:ext cx="55562" cy="106363"/>
            </a:xfrm>
            <a:custGeom>
              <a:avLst/>
              <a:gdLst>
                <a:gd name="T0" fmla="*/ 2147483647 w 35"/>
                <a:gd name="T1" fmla="*/ 2147483647 h 67"/>
                <a:gd name="T2" fmla="*/ 2147483647 w 35"/>
                <a:gd name="T3" fmla="*/ 2147483647 h 67"/>
                <a:gd name="T4" fmla="*/ 0 w 35"/>
                <a:gd name="T5" fmla="*/ 2147483647 h 67"/>
                <a:gd name="T6" fmla="*/ 0 w 35"/>
                <a:gd name="T7" fmla="*/ 0 h 67"/>
                <a:gd name="T8" fmla="*/ 2147483647 w 35"/>
                <a:gd name="T9" fmla="*/ 214748364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5" name="Freeform 124"/>
            <p:cNvSpPr>
              <a:spLocks/>
            </p:cNvSpPr>
            <p:nvPr/>
          </p:nvSpPr>
          <p:spPr bwMode="auto">
            <a:xfrm>
              <a:off x="4117975" y="5617414"/>
              <a:ext cx="53975" cy="103187"/>
            </a:xfrm>
            <a:custGeom>
              <a:avLst/>
              <a:gdLst>
                <a:gd name="T0" fmla="*/ 2147483647 w 34"/>
                <a:gd name="T1" fmla="*/ 2147483647 h 65"/>
                <a:gd name="T2" fmla="*/ 2147483647 w 34"/>
                <a:gd name="T3" fmla="*/ 2147483647 h 65"/>
                <a:gd name="T4" fmla="*/ 0 w 34"/>
                <a:gd name="T5" fmla="*/ 2147483647 h 65"/>
                <a:gd name="T6" fmla="*/ 0 w 34"/>
                <a:gd name="T7" fmla="*/ 0 h 65"/>
                <a:gd name="T8" fmla="*/ 2147483647 w 34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6" name="Freeform 125"/>
            <p:cNvSpPr>
              <a:spLocks/>
            </p:cNvSpPr>
            <p:nvPr/>
          </p:nvSpPr>
          <p:spPr bwMode="auto">
            <a:xfrm>
              <a:off x="4087813" y="5584076"/>
              <a:ext cx="26987" cy="73025"/>
            </a:xfrm>
            <a:custGeom>
              <a:avLst/>
              <a:gdLst>
                <a:gd name="T0" fmla="*/ 2147483647 w 17"/>
                <a:gd name="T1" fmla="*/ 2147483647 h 46"/>
                <a:gd name="T2" fmla="*/ 2147483647 w 17"/>
                <a:gd name="T3" fmla="*/ 2147483647 h 46"/>
                <a:gd name="T4" fmla="*/ 0 w 17"/>
                <a:gd name="T5" fmla="*/ 2147483647 h 46"/>
                <a:gd name="T6" fmla="*/ 0 w 17"/>
                <a:gd name="T7" fmla="*/ 0 h 46"/>
                <a:gd name="T8" fmla="*/ 2147483647 w 17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7" name="Freeform 126"/>
            <p:cNvSpPr>
              <a:spLocks/>
            </p:cNvSpPr>
            <p:nvPr/>
          </p:nvSpPr>
          <p:spPr bwMode="auto">
            <a:xfrm>
              <a:off x="4292600" y="4984001"/>
              <a:ext cx="19050" cy="57150"/>
            </a:xfrm>
            <a:custGeom>
              <a:avLst/>
              <a:gdLst>
                <a:gd name="T0" fmla="*/ 2147483647 w 12"/>
                <a:gd name="T1" fmla="*/ 2147483647 h 36"/>
                <a:gd name="T2" fmla="*/ 2147483647 w 12"/>
                <a:gd name="T3" fmla="*/ 2147483647 h 36"/>
                <a:gd name="T4" fmla="*/ 0 w 12"/>
                <a:gd name="T5" fmla="*/ 2147483647 h 36"/>
                <a:gd name="T6" fmla="*/ 0 w 12"/>
                <a:gd name="T7" fmla="*/ 0 h 36"/>
                <a:gd name="T8" fmla="*/ 2147483647 w 12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8" name="Freeform 127"/>
            <p:cNvSpPr>
              <a:spLocks/>
            </p:cNvSpPr>
            <p:nvPr/>
          </p:nvSpPr>
          <p:spPr bwMode="auto">
            <a:xfrm>
              <a:off x="4233863" y="4952251"/>
              <a:ext cx="55562" cy="77788"/>
            </a:xfrm>
            <a:custGeom>
              <a:avLst/>
              <a:gdLst>
                <a:gd name="T0" fmla="*/ 2147483647 w 35"/>
                <a:gd name="T1" fmla="*/ 2147483647 h 49"/>
                <a:gd name="T2" fmla="*/ 2147483647 w 35"/>
                <a:gd name="T3" fmla="*/ 2147483647 h 49"/>
                <a:gd name="T4" fmla="*/ 0 w 35"/>
                <a:gd name="T5" fmla="*/ 2147483647 h 49"/>
                <a:gd name="T6" fmla="*/ 0 w 35"/>
                <a:gd name="T7" fmla="*/ 0 h 49"/>
                <a:gd name="T8" fmla="*/ 2147483647 w 35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9" name="Freeform 128"/>
            <p:cNvSpPr>
              <a:spLocks/>
            </p:cNvSpPr>
            <p:nvPr/>
          </p:nvSpPr>
          <p:spPr bwMode="auto">
            <a:xfrm>
              <a:off x="4176713" y="4922089"/>
              <a:ext cx="55562" cy="73025"/>
            </a:xfrm>
            <a:custGeom>
              <a:avLst/>
              <a:gdLst>
                <a:gd name="T0" fmla="*/ 2147483647 w 35"/>
                <a:gd name="T1" fmla="*/ 2147483647 h 46"/>
                <a:gd name="T2" fmla="*/ 2147483647 w 35"/>
                <a:gd name="T3" fmla="*/ 2147483647 h 46"/>
                <a:gd name="T4" fmla="*/ 0 w 35"/>
                <a:gd name="T5" fmla="*/ 2147483647 h 46"/>
                <a:gd name="T6" fmla="*/ 0 w 35"/>
                <a:gd name="T7" fmla="*/ 0 h 46"/>
                <a:gd name="T8" fmla="*/ 2147483647 w 35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0" name="Freeform 129"/>
            <p:cNvSpPr>
              <a:spLocks/>
            </p:cNvSpPr>
            <p:nvPr/>
          </p:nvSpPr>
          <p:spPr bwMode="auto">
            <a:xfrm>
              <a:off x="4117975" y="4890339"/>
              <a:ext cx="53975" cy="73025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0 w 34"/>
                <a:gd name="T5" fmla="*/ 2147483647 h 46"/>
                <a:gd name="T6" fmla="*/ 0 w 34"/>
                <a:gd name="T7" fmla="*/ 0 h 46"/>
                <a:gd name="T8" fmla="*/ 2147483647 w 34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1" name="Freeform 130"/>
            <p:cNvSpPr>
              <a:spLocks/>
            </p:cNvSpPr>
            <p:nvPr/>
          </p:nvSpPr>
          <p:spPr bwMode="auto">
            <a:xfrm>
              <a:off x="4087813" y="4872876"/>
              <a:ext cx="26987" cy="57150"/>
            </a:xfrm>
            <a:custGeom>
              <a:avLst/>
              <a:gdLst>
                <a:gd name="T0" fmla="*/ 2147483647 w 17"/>
                <a:gd name="T1" fmla="*/ 2147483647 h 36"/>
                <a:gd name="T2" fmla="*/ 2147483647 w 17"/>
                <a:gd name="T3" fmla="*/ 2147483647 h 36"/>
                <a:gd name="T4" fmla="*/ 0 w 17"/>
                <a:gd name="T5" fmla="*/ 2147483647 h 36"/>
                <a:gd name="T6" fmla="*/ 0 w 17"/>
                <a:gd name="T7" fmla="*/ 0 h 36"/>
                <a:gd name="T8" fmla="*/ 2147483647 w 17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2" name="Freeform 131"/>
            <p:cNvSpPr>
              <a:spLocks/>
            </p:cNvSpPr>
            <p:nvPr/>
          </p:nvSpPr>
          <p:spPr bwMode="auto">
            <a:xfrm>
              <a:off x="4233863" y="5064964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3" name="Freeform 132"/>
            <p:cNvSpPr>
              <a:spLocks/>
            </p:cNvSpPr>
            <p:nvPr/>
          </p:nvSpPr>
          <p:spPr bwMode="auto">
            <a:xfrm>
              <a:off x="4176713" y="5028451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4" name="Freeform 133"/>
            <p:cNvSpPr>
              <a:spLocks/>
            </p:cNvSpPr>
            <p:nvPr/>
          </p:nvSpPr>
          <p:spPr bwMode="auto">
            <a:xfrm>
              <a:off x="4117975" y="4993526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5" name="Freeform 134"/>
            <p:cNvSpPr>
              <a:spLocks/>
            </p:cNvSpPr>
            <p:nvPr/>
          </p:nvSpPr>
          <p:spPr bwMode="auto">
            <a:xfrm>
              <a:off x="4087813" y="4974476"/>
              <a:ext cx="26987" cy="61913"/>
            </a:xfrm>
            <a:custGeom>
              <a:avLst/>
              <a:gdLst>
                <a:gd name="T0" fmla="*/ 2147483647 w 17"/>
                <a:gd name="T1" fmla="*/ 2147483647 h 39"/>
                <a:gd name="T2" fmla="*/ 2147483647 w 17"/>
                <a:gd name="T3" fmla="*/ 2147483647 h 39"/>
                <a:gd name="T4" fmla="*/ 0 w 17"/>
                <a:gd name="T5" fmla="*/ 2147483647 h 39"/>
                <a:gd name="T6" fmla="*/ 0 w 17"/>
                <a:gd name="T7" fmla="*/ 0 h 39"/>
                <a:gd name="T8" fmla="*/ 2147483647 w 17"/>
                <a:gd name="T9" fmla="*/ 2147483647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6" name="Freeform 135"/>
            <p:cNvSpPr>
              <a:spLocks/>
            </p:cNvSpPr>
            <p:nvPr/>
          </p:nvSpPr>
          <p:spPr bwMode="auto">
            <a:xfrm>
              <a:off x="4292600" y="5220539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7" name="Freeform 136"/>
            <p:cNvSpPr>
              <a:spLocks/>
            </p:cNvSpPr>
            <p:nvPr/>
          </p:nvSpPr>
          <p:spPr bwMode="auto">
            <a:xfrm>
              <a:off x="4233863" y="5177676"/>
              <a:ext cx="55562" cy="87313"/>
            </a:xfrm>
            <a:custGeom>
              <a:avLst/>
              <a:gdLst>
                <a:gd name="T0" fmla="*/ 2147483647 w 35"/>
                <a:gd name="T1" fmla="*/ 2147483647 h 55"/>
                <a:gd name="T2" fmla="*/ 2147483647 w 35"/>
                <a:gd name="T3" fmla="*/ 2147483647 h 55"/>
                <a:gd name="T4" fmla="*/ 0 w 35"/>
                <a:gd name="T5" fmla="*/ 2147483647 h 55"/>
                <a:gd name="T6" fmla="*/ 0 w 35"/>
                <a:gd name="T7" fmla="*/ 0 h 55"/>
                <a:gd name="T8" fmla="*/ 2147483647 w 35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8" name="Freeform 137"/>
            <p:cNvSpPr>
              <a:spLocks/>
            </p:cNvSpPr>
            <p:nvPr/>
          </p:nvSpPr>
          <p:spPr bwMode="auto">
            <a:xfrm>
              <a:off x="4176713" y="5136401"/>
              <a:ext cx="55562" cy="85725"/>
            </a:xfrm>
            <a:custGeom>
              <a:avLst/>
              <a:gdLst>
                <a:gd name="T0" fmla="*/ 2147483647 w 35"/>
                <a:gd name="T1" fmla="*/ 2147483647 h 54"/>
                <a:gd name="T2" fmla="*/ 2147483647 w 35"/>
                <a:gd name="T3" fmla="*/ 2147483647 h 54"/>
                <a:gd name="T4" fmla="*/ 0 w 35"/>
                <a:gd name="T5" fmla="*/ 2147483647 h 54"/>
                <a:gd name="T6" fmla="*/ 0 w 35"/>
                <a:gd name="T7" fmla="*/ 0 h 54"/>
                <a:gd name="T8" fmla="*/ 2147483647 w 35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9" name="Freeform 138"/>
            <p:cNvSpPr>
              <a:spLocks/>
            </p:cNvSpPr>
            <p:nvPr/>
          </p:nvSpPr>
          <p:spPr bwMode="auto">
            <a:xfrm>
              <a:off x="4117975" y="5098301"/>
              <a:ext cx="53975" cy="82550"/>
            </a:xfrm>
            <a:custGeom>
              <a:avLst/>
              <a:gdLst>
                <a:gd name="T0" fmla="*/ 2147483647 w 34"/>
                <a:gd name="T1" fmla="*/ 2147483647 h 52"/>
                <a:gd name="T2" fmla="*/ 2147483647 w 34"/>
                <a:gd name="T3" fmla="*/ 2147483647 h 52"/>
                <a:gd name="T4" fmla="*/ 0 w 34"/>
                <a:gd name="T5" fmla="*/ 2147483647 h 52"/>
                <a:gd name="T6" fmla="*/ 0 w 34"/>
                <a:gd name="T7" fmla="*/ 0 h 52"/>
                <a:gd name="T8" fmla="*/ 2147483647 w 34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0" name="Freeform 139"/>
            <p:cNvSpPr>
              <a:spLocks/>
            </p:cNvSpPr>
            <p:nvPr/>
          </p:nvSpPr>
          <p:spPr bwMode="auto">
            <a:xfrm>
              <a:off x="4087813" y="5077664"/>
              <a:ext cx="26987" cy="60325"/>
            </a:xfrm>
            <a:custGeom>
              <a:avLst/>
              <a:gdLst>
                <a:gd name="T0" fmla="*/ 2147483647 w 17"/>
                <a:gd name="T1" fmla="*/ 2147483647 h 38"/>
                <a:gd name="T2" fmla="*/ 2147483647 w 17"/>
                <a:gd name="T3" fmla="*/ 2147483647 h 38"/>
                <a:gd name="T4" fmla="*/ 0 w 17"/>
                <a:gd name="T5" fmla="*/ 2147483647 h 38"/>
                <a:gd name="T6" fmla="*/ 0 w 17"/>
                <a:gd name="T7" fmla="*/ 0 h 38"/>
                <a:gd name="T8" fmla="*/ 2147483647 w 17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1" name="Freeform 140"/>
            <p:cNvSpPr>
              <a:spLocks/>
            </p:cNvSpPr>
            <p:nvPr/>
          </p:nvSpPr>
          <p:spPr bwMode="auto">
            <a:xfrm>
              <a:off x="4292600" y="5334839"/>
              <a:ext cx="17463" cy="63500"/>
            </a:xfrm>
            <a:custGeom>
              <a:avLst/>
              <a:gdLst>
                <a:gd name="T0" fmla="*/ 2147483647 w 11"/>
                <a:gd name="T1" fmla="*/ 2147483647 h 40"/>
                <a:gd name="T2" fmla="*/ 2147483647 w 11"/>
                <a:gd name="T3" fmla="*/ 2147483647 h 40"/>
                <a:gd name="T4" fmla="*/ 0 w 11"/>
                <a:gd name="T5" fmla="*/ 2147483647 h 40"/>
                <a:gd name="T6" fmla="*/ 0 w 11"/>
                <a:gd name="T7" fmla="*/ 0 h 40"/>
                <a:gd name="T8" fmla="*/ 2147483647 w 11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2" name="Freeform 141"/>
            <p:cNvSpPr>
              <a:spLocks/>
            </p:cNvSpPr>
            <p:nvPr/>
          </p:nvSpPr>
          <p:spPr bwMode="auto">
            <a:xfrm>
              <a:off x="4233863" y="5290389"/>
              <a:ext cx="55562" cy="90487"/>
            </a:xfrm>
            <a:custGeom>
              <a:avLst/>
              <a:gdLst>
                <a:gd name="T0" fmla="*/ 2147483647 w 35"/>
                <a:gd name="T1" fmla="*/ 2147483647 h 57"/>
                <a:gd name="T2" fmla="*/ 2147483647 w 35"/>
                <a:gd name="T3" fmla="*/ 2147483647 h 57"/>
                <a:gd name="T4" fmla="*/ 0 w 35"/>
                <a:gd name="T5" fmla="*/ 2147483647 h 57"/>
                <a:gd name="T6" fmla="*/ 0 w 35"/>
                <a:gd name="T7" fmla="*/ 0 h 57"/>
                <a:gd name="T8" fmla="*/ 2147483647 w 35"/>
                <a:gd name="T9" fmla="*/ 214748364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3" name="Freeform 142"/>
            <p:cNvSpPr>
              <a:spLocks/>
            </p:cNvSpPr>
            <p:nvPr/>
          </p:nvSpPr>
          <p:spPr bwMode="auto">
            <a:xfrm>
              <a:off x="4176713" y="5245939"/>
              <a:ext cx="55562" cy="88900"/>
            </a:xfrm>
            <a:custGeom>
              <a:avLst/>
              <a:gdLst>
                <a:gd name="T0" fmla="*/ 2147483647 w 35"/>
                <a:gd name="T1" fmla="*/ 2147483647 h 56"/>
                <a:gd name="T2" fmla="*/ 2147483647 w 35"/>
                <a:gd name="T3" fmla="*/ 2147483647 h 56"/>
                <a:gd name="T4" fmla="*/ 0 w 35"/>
                <a:gd name="T5" fmla="*/ 2147483647 h 56"/>
                <a:gd name="T6" fmla="*/ 0 w 35"/>
                <a:gd name="T7" fmla="*/ 0 h 56"/>
                <a:gd name="T8" fmla="*/ 2147483647 w 35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4" name="Freeform 143"/>
            <p:cNvSpPr>
              <a:spLocks/>
            </p:cNvSpPr>
            <p:nvPr/>
          </p:nvSpPr>
          <p:spPr bwMode="auto">
            <a:xfrm>
              <a:off x="4117975" y="5199901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5" name="Freeform 144"/>
            <p:cNvSpPr>
              <a:spLocks/>
            </p:cNvSpPr>
            <p:nvPr/>
          </p:nvSpPr>
          <p:spPr bwMode="auto">
            <a:xfrm>
              <a:off x="4087813" y="5177676"/>
              <a:ext cx="26987" cy="65088"/>
            </a:xfrm>
            <a:custGeom>
              <a:avLst/>
              <a:gdLst>
                <a:gd name="T0" fmla="*/ 2147483647 w 17"/>
                <a:gd name="T1" fmla="*/ 2147483647 h 41"/>
                <a:gd name="T2" fmla="*/ 2147483647 w 17"/>
                <a:gd name="T3" fmla="*/ 2147483647 h 41"/>
                <a:gd name="T4" fmla="*/ 0 w 17"/>
                <a:gd name="T5" fmla="*/ 2147483647 h 41"/>
                <a:gd name="T6" fmla="*/ 0 w 17"/>
                <a:gd name="T7" fmla="*/ 0 h 41"/>
                <a:gd name="T8" fmla="*/ 2147483647 w 17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6" name="Freeform 145"/>
            <p:cNvSpPr>
              <a:spLocks/>
            </p:cNvSpPr>
            <p:nvPr/>
          </p:nvSpPr>
          <p:spPr bwMode="auto">
            <a:xfrm>
              <a:off x="4292600" y="5453901"/>
              <a:ext cx="19050" cy="65088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7" name="Freeform 146"/>
            <p:cNvSpPr>
              <a:spLocks/>
            </p:cNvSpPr>
            <p:nvPr/>
          </p:nvSpPr>
          <p:spPr bwMode="auto">
            <a:xfrm>
              <a:off x="4233863" y="5403101"/>
              <a:ext cx="55562" cy="93663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8" name="Freeform 147"/>
            <p:cNvSpPr>
              <a:spLocks/>
            </p:cNvSpPr>
            <p:nvPr/>
          </p:nvSpPr>
          <p:spPr bwMode="auto">
            <a:xfrm>
              <a:off x="4176713" y="5353889"/>
              <a:ext cx="55562" cy="93662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9" name="Freeform 148"/>
            <p:cNvSpPr>
              <a:spLocks/>
            </p:cNvSpPr>
            <p:nvPr/>
          </p:nvSpPr>
          <p:spPr bwMode="auto">
            <a:xfrm>
              <a:off x="4117975" y="5303089"/>
              <a:ext cx="53975" cy="93662"/>
            </a:xfrm>
            <a:custGeom>
              <a:avLst/>
              <a:gdLst>
                <a:gd name="T0" fmla="*/ 2147483647 w 34"/>
                <a:gd name="T1" fmla="*/ 2147483647 h 59"/>
                <a:gd name="T2" fmla="*/ 2147483647 w 34"/>
                <a:gd name="T3" fmla="*/ 2147483647 h 59"/>
                <a:gd name="T4" fmla="*/ 0 w 34"/>
                <a:gd name="T5" fmla="*/ 2147483647 h 59"/>
                <a:gd name="T6" fmla="*/ 0 w 34"/>
                <a:gd name="T7" fmla="*/ 0 h 59"/>
                <a:gd name="T8" fmla="*/ 2147483647 w 34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0" name="Freeform 149"/>
            <p:cNvSpPr>
              <a:spLocks/>
            </p:cNvSpPr>
            <p:nvPr/>
          </p:nvSpPr>
          <p:spPr bwMode="auto">
            <a:xfrm>
              <a:off x="4087813" y="52792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1" name="Freeform 150"/>
            <p:cNvSpPr>
              <a:spLocks/>
            </p:cNvSpPr>
            <p:nvPr/>
          </p:nvSpPr>
          <p:spPr bwMode="auto">
            <a:xfrm>
              <a:off x="4292600" y="5574551"/>
              <a:ext cx="17463" cy="60325"/>
            </a:xfrm>
            <a:custGeom>
              <a:avLst/>
              <a:gdLst>
                <a:gd name="T0" fmla="*/ 2147483647 w 11"/>
                <a:gd name="T1" fmla="*/ 2147483647 h 38"/>
                <a:gd name="T2" fmla="*/ 2147483647 w 11"/>
                <a:gd name="T3" fmla="*/ 2147483647 h 38"/>
                <a:gd name="T4" fmla="*/ 0 w 11"/>
                <a:gd name="T5" fmla="*/ 2147483647 h 38"/>
                <a:gd name="T6" fmla="*/ 0 w 11"/>
                <a:gd name="T7" fmla="*/ 0 h 38"/>
                <a:gd name="T8" fmla="*/ 2147483647 w 11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2" name="Freeform 151"/>
            <p:cNvSpPr>
              <a:spLocks/>
            </p:cNvSpPr>
            <p:nvPr/>
          </p:nvSpPr>
          <p:spPr bwMode="auto">
            <a:xfrm>
              <a:off x="4233863" y="5517401"/>
              <a:ext cx="55562" cy="100013"/>
            </a:xfrm>
            <a:custGeom>
              <a:avLst/>
              <a:gdLst>
                <a:gd name="T0" fmla="*/ 2147483647 w 35"/>
                <a:gd name="T1" fmla="*/ 2147483647 h 63"/>
                <a:gd name="T2" fmla="*/ 2147483647 w 35"/>
                <a:gd name="T3" fmla="*/ 2147483647 h 63"/>
                <a:gd name="T4" fmla="*/ 0 w 35"/>
                <a:gd name="T5" fmla="*/ 2147483647 h 63"/>
                <a:gd name="T6" fmla="*/ 0 w 35"/>
                <a:gd name="T7" fmla="*/ 0 h 63"/>
                <a:gd name="T8" fmla="*/ 2147483647 w 35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3" name="Freeform 152"/>
            <p:cNvSpPr>
              <a:spLocks/>
            </p:cNvSpPr>
            <p:nvPr/>
          </p:nvSpPr>
          <p:spPr bwMode="auto">
            <a:xfrm>
              <a:off x="4176713" y="5463426"/>
              <a:ext cx="55562" cy="95250"/>
            </a:xfrm>
            <a:custGeom>
              <a:avLst/>
              <a:gdLst>
                <a:gd name="T0" fmla="*/ 2147483647 w 35"/>
                <a:gd name="T1" fmla="*/ 2147483647 h 60"/>
                <a:gd name="T2" fmla="*/ 2147483647 w 35"/>
                <a:gd name="T3" fmla="*/ 2147483647 h 60"/>
                <a:gd name="T4" fmla="*/ 0 w 35"/>
                <a:gd name="T5" fmla="*/ 2147483647 h 60"/>
                <a:gd name="T6" fmla="*/ 0 w 35"/>
                <a:gd name="T7" fmla="*/ 0 h 60"/>
                <a:gd name="T8" fmla="*/ 2147483647 w 35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4" name="Freeform 153"/>
            <p:cNvSpPr>
              <a:spLocks/>
            </p:cNvSpPr>
            <p:nvPr/>
          </p:nvSpPr>
          <p:spPr bwMode="auto">
            <a:xfrm>
              <a:off x="4116388" y="5406276"/>
              <a:ext cx="55562" cy="96838"/>
            </a:xfrm>
            <a:custGeom>
              <a:avLst/>
              <a:gdLst>
                <a:gd name="T0" fmla="*/ 2147483647 w 35"/>
                <a:gd name="T1" fmla="*/ 2147483647 h 61"/>
                <a:gd name="T2" fmla="*/ 2147483647 w 35"/>
                <a:gd name="T3" fmla="*/ 2147483647 h 61"/>
                <a:gd name="T4" fmla="*/ 0 w 35"/>
                <a:gd name="T5" fmla="*/ 2147483647 h 61"/>
                <a:gd name="T6" fmla="*/ 0 w 35"/>
                <a:gd name="T7" fmla="*/ 0 h 61"/>
                <a:gd name="T8" fmla="*/ 2147483647 w 35"/>
                <a:gd name="T9" fmla="*/ 2147483647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5" name="Freeform 154"/>
            <p:cNvSpPr>
              <a:spLocks/>
            </p:cNvSpPr>
            <p:nvPr/>
          </p:nvSpPr>
          <p:spPr bwMode="auto">
            <a:xfrm>
              <a:off x="4087813" y="53808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6" name="Freeform 155"/>
            <p:cNvSpPr>
              <a:spLocks/>
            </p:cNvSpPr>
            <p:nvPr/>
          </p:nvSpPr>
          <p:spPr bwMode="auto">
            <a:xfrm>
              <a:off x="4292600" y="5687264"/>
              <a:ext cx="17463" cy="69850"/>
            </a:xfrm>
            <a:custGeom>
              <a:avLst/>
              <a:gdLst>
                <a:gd name="T0" fmla="*/ 2147483647 w 11"/>
                <a:gd name="T1" fmla="*/ 2147483647 h 44"/>
                <a:gd name="T2" fmla="*/ 2147483647 w 11"/>
                <a:gd name="T3" fmla="*/ 2147483647 h 44"/>
                <a:gd name="T4" fmla="*/ 0 w 11"/>
                <a:gd name="T5" fmla="*/ 2147483647 h 44"/>
                <a:gd name="T6" fmla="*/ 0 w 11"/>
                <a:gd name="T7" fmla="*/ 0 h 44"/>
                <a:gd name="T8" fmla="*/ 2147483647 w 11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7" name="Freeform 156"/>
            <p:cNvSpPr>
              <a:spLocks/>
            </p:cNvSpPr>
            <p:nvPr/>
          </p:nvSpPr>
          <p:spPr bwMode="auto">
            <a:xfrm>
              <a:off x="4233863" y="5630114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8" name="Freeform 157"/>
            <p:cNvSpPr>
              <a:spLocks/>
            </p:cNvSpPr>
            <p:nvPr/>
          </p:nvSpPr>
          <p:spPr bwMode="auto">
            <a:xfrm>
              <a:off x="4176713" y="5569789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9" name="Freeform 158"/>
            <p:cNvSpPr>
              <a:spLocks/>
            </p:cNvSpPr>
            <p:nvPr/>
          </p:nvSpPr>
          <p:spPr bwMode="auto">
            <a:xfrm>
              <a:off x="4117975" y="5512639"/>
              <a:ext cx="53975" cy="100012"/>
            </a:xfrm>
            <a:custGeom>
              <a:avLst/>
              <a:gdLst>
                <a:gd name="T0" fmla="*/ 2147483647 w 34"/>
                <a:gd name="T1" fmla="*/ 2147483647 h 63"/>
                <a:gd name="T2" fmla="*/ 2147483647 w 34"/>
                <a:gd name="T3" fmla="*/ 2147483647 h 63"/>
                <a:gd name="T4" fmla="*/ 0 w 34"/>
                <a:gd name="T5" fmla="*/ 2147483647 h 63"/>
                <a:gd name="T6" fmla="*/ 0 w 34"/>
                <a:gd name="T7" fmla="*/ 0 h 63"/>
                <a:gd name="T8" fmla="*/ 2147483647 w 34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0" name="Freeform 159"/>
            <p:cNvSpPr>
              <a:spLocks/>
            </p:cNvSpPr>
            <p:nvPr/>
          </p:nvSpPr>
          <p:spPr bwMode="auto">
            <a:xfrm>
              <a:off x="4087813" y="5485651"/>
              <a:ext cx="26987" cy="69850"/>
            </a:xfrm>
            <a:custGeom>
              <a:avLst/>
              <a:gdLst>
                <a:gd name="T0" fmla="*/ 2147483647 w 17"/>
                <a:gd name="T1" fmla="*/ 2147483647 h 44"/>
                <a:gd name="T2" fmla="*/ 2147483647 w 17"/>
                <a:gd name="T3" fmla="*/ 2147483647 h 44"/>
                <a:gd name="T4" fmla="*/ 0 w 17"/>
                <a:gd name="T5" fmla="*/ 2147483647 h 44"/>
                <a:gd name="T6" fmla="*/ 0 w 17"/>
                <a:gd name="T7" fmla="*/ 0 h 44"/>
                <a:gd name="T8" fmla="*/ 2147483647 w 17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1" name="Freeform 160"/>
            <p:cNvSpPr>
              <a:spLocks/>
            </p:cNvSpPr>
            <p:nvPr/>
          </p:nvSpPr>
          <p:spPr bwMode="auto">
            <a:xfrm>
              <a:off x="4087813" y="5534864"/>
              <a:ext cx="46037" cy="87312"/>
            </a:xfrm>
            <a:custGeom>
              <a:avLst/>
              <a:gdLst>
                <a:gd name="T0" fmla="*/ 2147483647 w 29"/>
                <a:gd name="T1" fmla="*/ 2147483647 h 55"/>
                <a:gd name="T2" fmla="*/ 2147483647 w 29"/>
                <a:gd name="T3" fmla="*/ 2147483647 h 55"/>
                <a:gd name="T4" fmla="*/ 0 w 29"/>
                <a:gd name="T5" fmla="*/ 2147483647 h 55"/>
                <a:gd name="T6" fmla="*/ 0 w 29"/>
                <a:gd name="T7" fmla="*/ 0 h 55"/>
                <a:gd name="T8" fmla="*/ 2147483647 w 29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2" name="Freeform 161"/>
            <p:cNvSpPr>
              <a:spLocks/>
            </p:cNvSpPr>
            <p:nvPr/>
          </p:nvSpPr>
          <p:spPr bwMode="auto">
            <a:xfrm>
              <a:off x="4248150" y="5698376"/>
              <a:ext cx="61913" cy="112713"/>
            </a:xfrm>
            <a:custGeom>
              <a:avLst/>
              <a:gdLst>
                <a:gd name="T0" fmla="*/ 2147483647 w 39"/>
                <a:gd name="T1" fmla="*/ 2147483647 h 71"/>
                <a:gd name="T2" fmla="*/ 2147483647 w 39"/>
                <a:gd name="T3" fmla="*/ 2147483647 h 71"/>
                <a:gd name="T4" fmla="*/ 0 w 39"/>
                <a:gd name="T5" fmla="*/ 2147483647 h 71"/>
                <a:gd name="T6" fmla="*/ 0 w 39"/>
                <a:gd name="T7" fmla="*/ 0 h 71"/>
                <a:gd name="T8" fmla="*/ 2147483647 w 39"/>
                <a:gd name="T9" fmla="*/ 2147483647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3" name="Freeform 162"/>
            <p:cNvSpPr>
              <a:spLocks/>
            </p:cNvSpPr>
            <p:nvPr/>
          </p:nvSpPr>
          <p:spPr bwMode="auto">
            <a:xfrm>
              <a:off x="4194175" y="5642814"/>
              <a:ext cx="50800" cy="101600"/>
            </a:xfrm>
            <a:custGeom>
              <a:avLst/>
              <a:gdLst>
                <a:gd name="T0" fmla="*/ 2147483647 w 32"/>
                <a:gd name="T1" fmla="*/ 2147483647 h 64"/>
                <a:gd name="T2" fmla="*/ 2147483647 w 32"/>
                <a:gd name="T3" fmla="*/ 2147483647 h 64"/>
                <a:gd name="T4" fmla="*/ 0 w 32"/>
                <a:gd name="T5" fmla="*/ 2147483647 h 64"/>
                <a:gd name="T6" fmla="*/ 0 w 32"/>
                <a:gd name="T7" fmla="*/ 0 h 64"/>
                <a:gd name="T8" fmla="*/ 2147483647 w 32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4" name="Freeform 163"/>
            <p:cNvSpPr>
              <a:spLocks/>
            </p:cNvSpPr>
            <p:nvPr/>
          </p:nvSpPr>
          <p:spPr bwMode="auto">
            <a:xfrm>
              <a:off x="4137025" y="5585664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5" name="Freeform 164"/>
            <p:cNvSpPr>
              <a:spLocks/>
            </p:cNvSpPr>
            <p:nvPr/>
          </p:nvSpPr>
          <p:spPr bwMode="auto">
            <a:xfrm>
              <a:off x="4087813" y="4925264"/>
              <a:ext cx="47625" cy="69850"/>
            </a:xfrm>
            <a:custGeom>
              <a:avLst/>
              <a:gdLst>
                <a:gd name="T0" fmla="*/ 2147483647 w 30"/>
                <a:gd name="T1" fmla="*/ 2147483647 h 44"/>
                <a:gd name="T2" fmla="*/ 2147483647 w 30"/>
                <a:gd name="T3" fmla="*/ 2147483647 h 44"/>
                <a:gd name="T4" fmla="*/ 0 w 30"/>
                <a:gd name="T5" fmla="*/ 2147483647 h 44"/>
                <a:gd name="T6" fmla="*/ 0 w 30"/>
                <a:gd name="T7" fmla="*/ 0 h 44"/>
                <a:gd name="T8" fmla="*/ 2147483647 w 30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6" name="Freeform 165"/>
            <p:cNvSpPr>
              <a:spLocks/>
            </p:cNvSpPr>
            <p:nvPr/>
          </p:nvSpPr>
          <p:spPr bwMode="auto">
            <a:xfrm>
              <a:off x="4195763" y="4985589"/>
              <a:ext cx="52387" cy="79375"/>
            </a:xfrm>
            <a:custGeom>
              <a:avLst/>
              <a:gdLst>
                <a:gd name="T0" fmla="*/ 2147483647 w 33"/>
                <a:gd name="T1" fmla="*/ 2147483647 h 50"/>
                <a:gd name="T2" fmla="*/ 2147483647 w 33"/>
                <a:gd name="T3" fmla="*/ 2147483647 h 50"/>
                <a:gd name="T4" fmla="*/ 0 w 33"/>
                <a:gd name="T5" fmla="*/ 2147483647 h 50"/>
                <a:gd name="T6" fmla="*/ 0 w 33"/>
                <a:gd name="T7" fmla="*/ 0 h 50"/>
                <a:gd name="T8" fmla="*/ 2147483647 w 33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7" name="Freeform 166"/>
            <p:cNvSpPr>
              <a:spLocks/>
            </p:cNvSpPr>
            <p:nvPr/>
          </p:nvSpPr>
          <p:spPr bwMode="auto">
            <a:xfrm>
              <a:off x="4138613" y="4952251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8" name="Freeform 167"/>
            <p:cNvSpPr>
              <a:spLocks/>
            </p:cNvSpPr>
            <p:nvPr/>
          </p:nvSpPr>
          <p:spPr bwMode="auto">
            <a:xfrm>
              <a:off x="4087813" y="5025276"/>
              <a:ext cx="47625" cy="76200"/>
            </a:xfrm>
            <a:custGeom>
              <a:avLst/>
              <a:gdLst>
                <a:gd name="T0" fmla="*/ 2147483647 w 30"/>
                <a:gd name="T1" fmla="*/ 2147483647 h 48"/>
                <a:gd name="T2" fmla="*/ 2147483647 w 30"/>
                <a:gd name="T3" fmla="*/ 2147483647 h 48"/>
                <a:gd name="T4" fmla="*/ 0 w 30"/>
                <a:gd name="T5" fmla="*/ 2147483647 h 48"/>
                <a:gd name="T6" fmla="*/ 0 w 30"/>
                <a:gd name="T7" fmla="*/ 0 h 48"/>
                <a:gd name="T8" fmla="*/ 2147483647 w 30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9" name="Freeform 168"/>
            <p:cNvSpPr>
              <a:spLocks/>
            </p:cNvSpPr>
            <p:nvPr/>
          </p:nvSpPr>
          <p:spPr bwMode="auto">
            <a:xfrm>
              <a:off x="4249738" y="5133226"/>
              <a:ext cx="61912" cy="88900"/>
            </a:xfrm>
            <a:custGeom>
              <a:avLst/>
              <a:gdLst>
                <a:gd name="T0" fmla="*/ 2147483647 w 39"/>
                <a:gd name="T1" fmla="*/ 2147483647 h 56"/>
                <a:gd name="T2" fmla="*/ 2147483647 w 39"/>
                <a:gd name="T3" fmla="*/ 2147483647 h 56"/>
                <a:gd name="T4" fmla="*/ 0 w 39"/>
                <a:gd name="T5" fmla="*/ 2147483647 h 56"/>
                <a:gd name="T6" fmla="*/ 0 w 39"/>
                <a:gd name="T7" fmla="*/ 0 h 56"/>
                <a:gd name="T8" fmla="*/ 2147483647 w 3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0" name="Freeform 169"/>
            <p:cNvSpPr>
              <a:spLocks/>
            </p:cNvSpPr>
            <p:nvPr/>
          </p:nvSpPr>
          <p:spPr bwMode="auto">
            <a:xfrm>
              <a:off x="4195763" y="5098301"/>
              <a:ext cx="52387" cy="80963"/>
            </a:xfrm>
            <a:custGeom>
              <a:avLst/>
              <a:gdLst>
                <a:gd name="T0" fmla="*/ 2147483647 w 33"/>
                <a:gd name="T1" fmla="*/ 2147483647 h 51"/>
                <a:gd name="T2" fmla="*/ 2147483647 w 33"/>
                <a:gd name="T3" fmla="*/ 2147483647 h 51"/>
                <a:gd name="T4" fmla="*/ 0 w 33"/>
                <a:gd name="T5" fmla="*/ 2147483647 h 51"/>
                <a:gd name="T6" fmla="*/ 0 w 33"/>
                <a:gd name="T7" fmla="*/ 0 h 51"/>
                <a:gd name="T8" fmla="*/ 2147483647 w 33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1" name="Freeform 170"/>
            <p:cNvSpPr>
              <a:spLocks/>
            </p:cNvSpPr>
            <p:nvPr/>
          </p:nvSpPr>
          <p:spPr bwMode="auto">
            <a:xfrm>
              <a:off x="4138613" y="5060201"/>
              <a:ext cx="53975" cy="79375"/>
            </a:xfrm>
            <a:custGeom>
              <a:avLst/>
              <a:gdLst>
                <a:gd name="T0" fmla="*/ 2147483647 w 34"/>
                <a:gd name="T1" fmla="*/ 2147483647 h 50"/>
                <a:gd name="T2" fmla="*/ 2147483647 w 34"/>
                <a:gd name="T3" fmla="*/ 2147483647 h 50"/>
                <a:gd name="T4" fmla="*/ 0 w 34"/>
                <a:gd name="T5" fmla="*/ 2147483647 h 50"/>
                <a:gd name="T6" fmla="*/ 0 w 34"/>
                <a:gd name="T7" fmla="*/ 0 h 50"/>
                <a:gd name="T8" fmla="*/ 2147483647 w 34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2" name="Freeform 171"/>
            <p:cNvSpPr>
              <a:spLocks/>
            </p:cNvSpPr>
            <p:nvPr/>
          </p:nvSpPr>
          <p:spPr bwMode="auto">
            <a:xfrm>
              <a:off x="4087813" y="5126876"/>
              <a:ext cx="47625" cy="77788"/>
            </a:xfrm>
            <a:custGeom>
              <a:avLst/>
              <a:gdLst>
                <a:gd name="T0" fmla="*/ 2147483647 w 30"/>
                <a:gd name="T1" fmla="*/ 2147483647 h 49"/>
                <a:gd name="T2" fmla="*/ 2147483647 w 30"/>
                <a:gd name="T3" fmla="*/ 2147483647 h 49"/>
                <a:gd name="T4" fmla="*/ 0 w 30"/>
                <a:gd name="T5" fmla="*/ 2147483647 h 49"/>
                <a:gd name="T6" fmla="*/ 0 w 30"/>
                <a:gd name="T7" fmla="*/ 0 h 49"/>
                <a:gd name="T8" fmla="*/ 2147483647 w 30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3" name="Freeform 172"/>
            <p:cNvSpPr>
              <a:spLocks/>
            </p:cNvSpPr>
            <p:nvPr/>
          </p:nvSpPr>
          <p:spPr bwMode="auto">
            <a:xfrm>
              <a:off x="4195763" y="5206251"/>
              <a:ext cx="52387" cy="85725"/>
            </a:xfrm>
            <a:custGeom>
              <a:avLst/>
              <a:gdLst>
                <a:gd name="T0" fmla="*/ 2147483647 w 33"/>
                <a:gd name="T1" fmla="*/ 2147483647 h 54"/>
                <a:gd name="T2" fmla="*/ 2147483647 w 33"/>
                <a:gd name="T3" fmla="*/ 2147483647 h 54"/>
                <a:gd name="T4" fmla="*/ 0 w 33"/>
                <a:gd name="T5" fmla="*/ 2147483647 h 54"/>
                <a:gd name="T6" fmla="*/ 0 w 33"/>
                <a:gd name="T7" fmla="*/ 0 h 54"/>
                <a:gd name="T8" fmla="*/ 2147483647 w 33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4" name="Freeform 173"/>
            <p:cNvSpPr>
              <a:spLocks/>
            </p:cNvSpPr>
            <p:nvPr/>
          </p:nvSpPr>
          <p:spPr bwMode="auto">
            <a:xfrm>
              <a:off x="4138613" y="5164976"/>
              <a:ext cx="53975" cy="84138"/>
            </a:xfrm>
            <a:custGeom>
              <a:avLst/>
              <a:gdLst>
                <a:gd name="T0" fmla="*/ 2147483647 w 34"/>
                <a:gd name="T1" fmla="*/ 2147483647 h 53"/>
                <a:gd name="T2" fmla="*/ 2147483647 w 34"/>
                <a:gd name="T3" fmla="*/ 2147483647 h 53"/>
                <a:gd name="T4" fmla="*/ 0 w 34"/>
                <a:gd name="T5" fmla="*/ 2147483647 h 53"/>
                <a:gd name="T6" fmla="*/ 0 w 34"/>
                <a:gd name="T7" fmla="*/ 0 h 53"/>
                <a:gd name="T8" fmla="*/ 2147483647 w 34"/>
                <a:gd name="T9" fmla="*/ 2147483647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5" name="Freeform 174"/>
            <p:cNvSpPr>
              <a:spLocks/>
            </p:cNvSpPr>
            <p:nvPr/>
          </p:nvSpPr>
          <p:spPr bwMode="auto">
            <a:xfrm>
              <a:off x="4087813" y="5230064"/>
              <a:ext cx="46037" cy="79375"/>
            </a:xfrm>
            <a:custGeom>
              <a:avLst/>
              <a:gdLst>
                <a:gd name="T0" fmla="*/ 2147483647 w 29"/>
                <a:gd name="T1" fmla="*/ 2147483647 h 50"/>
                <a:gd name="T2" fmla="*/ 2147483647 w 29"/>
                <a:gd name="T3" fmla="*/ 2147483647 h 50"/>
                <a:gd name="T4" fmla="*/ 0 w 29"/>
                <a:gd name="T5" fmla="*/ 2147483647 h 50"/>
                <a:gd name="T6" fmla="*/ 0 w 29"/>
                <a:gd name="T7" fmla="*/ 0 h 50"/>
                <a:gd name="T8" fmla="*/ 2147483647 w 29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6" name="Freeform 175"/>
            <p:cNvSpPr>
              <a:spLocks/>
            </p:cNvSpPr>
            <p:nvPr/>
          </p:nvSpPr>
          <p:spPr bwMode="auto">
            <a:xfrm>
              <a:off x="4248150" y="5357064"/>
              <a:ext cx="63500" cy="100012"/>
            </a:xfrm>
            <a:custGeom>
              <a:avLst/>
              <a:gdLst>
                <a:gd name="T0" fmla="*/ 2147483647 w 40"/>
                <a:gd name="T1" fmla="*/ 2147483647 h 63"/>
                <a:gd name="T2" fmla="*/ 2147483647 w 40"/>
                <a:gd name="T3" fmla="*/ 2147483647 h 63"/>
                <a:gd name="T4" fmla="*/ 0 w 40"/>
                <a:gd name="T5" fmla="*/ 2147483647 h 63"/>
                <a:gd name="T6" fmla="*/ 0 w 40"/>
                <a:gd name="T7" fmla="*/ 0 h 63"/>
                <a:gd name="T8" fmla="*/ 2147483647 w 40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7" name="Freeform 176"/>
            <p:cNvSpPr>
              <a:spLocks/>
            </p:cNvSpPr>
            <p:nvPr/>
          </p:nvSpPr>
          <p:spPr bwMode="auto">
            <a:xfrm>
              <a:off x="4194175" y="5314201"/>
              <a:ext cx="50800" cy="92075"/>
            </a:xfrm>
            <a:custGeom>
              <a:avLst/>
              <a:gdLst>
                <a:gd name="T0" fmla="*/ 2147483647 w 32"/>
                <a:gd name="T1" fmla="*/ 2147483647 h 58"/>
                <a:gd name="T2" fmla="*/ 2147483647 w 32"/>
                <a:gd name="T3" fmla="*/ 2147483647 h 58"/>
                <a:gd name="T4" fmla="*/ 0 w 32"/>
                <a:gd name="T5" fmla="*/ 2147483647 h 58"/>
                <a:gd name="T6" fmla="*/ 0 w 32"/>
                <a:gd name="T7" fmla="*/ 0 h 58"/>
                <a:gd name="T8" fmla="*/ 2147483647 w 32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8" name="Freeform 177"/>
            <p:cNvSpPr>
              <a:spLocks/>
            </p:cNvSpPr>
            <p:nvPr/>
          </p:nvSpPr>
          <p:spPr bwMode="auto">
            <a:xfrm>
              <a:off x="4137025" y="5268164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9" name="Freeform 178"/>
            <p:cNvSpPr>
              <a:spLocks/>
            </p:cNvSpPr>
            <p:nvPr/>
          </p:nvSpPr>
          <p:spPr bwMode="auto">
            <a:xfrm>
              <a:off x="4087813" y="5331664"/>
              <a:ext cx="46037" cy="80962"/>
            </a:xfrm>
            <a:custGeom>
              <a:avLst/>
              <a:gdLst>
                <a:gd name="T0" fmla="*/ 2147483647 w 29"/>
                <a:gd name="T1" fmla="*/ 2147483647 h 51"/>
                <a:gd name="T2" fmla="*/ 2147483647 w 29"/>
                <a:gd name="T3" fmla="*/ 2147483647 h 51"/>
                <a:gd name="T4" fmla="*/ 0 w 29"/>
                <a:gd name="T5" fmla="*/ 2147483647 h 51"/>
                <a:gd name="T6" fmla="*/ 0 w 29"/>
                <a:gd name="T7" fmla="*/ 0 h 51"/>
                <a:gd name="T8" fmla="*/ 2147483647 w 29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0" name="Freeform 179"/>
            <p:cNvSpPr>
              <a:spLocks/>
            </p:cNvSpPr>
            <p:nvPr/>
          </p:nvSpPr>
          <p:spPr bwMode="auto">
            <a:xfrm>
              <a:off x="4248150" y="5472951"/>
              <a:ext cx="63500" cy="101600"/>
            </a:xfrm>
            <a:custGeom>
              <a:avLst/>
              <a:gdLst>
                <a:gd name="T0" fmla="*/ 2147483647 w 40"/>
                <a:gd name="T1" fmla="*/ 2147483647 h 64"/>
                <a:gd name="T2" fmla="*/ 2147483647 w 40"/>
                <a:gd name="T3" fmla="*/ 2147483647 h 64"/>
                <a:gd name="T4" fmla="*/ 0 w 40"/>
                <a:gd name="T5" fmla="*/ 2147483647 h 64"/>
                <a:gd name="T6" fmla="*/ 0 w 40"/>
                <a:gd name="T7" fmla="*/ 0 h 64"/>
                <a:gd name="T8" fmla="*/ 2147483647 w 40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1" name="Freeform 180"/>
            <p:cNvSpPr>
              <a:spLocks/>
            </p:cNvSpPr>
            <p:nvPr/>
          </p:nvSpPr>
          <p:spPr bwMode="auto">
            <a:xfrm>
              <a:off x="4194175" y="5423739"/>
              <a:ext cx="50800" cy="95250"/>
            </a:xfrm>
            <a:custGeom>
              <a:avLst/>
              <a:gdLst>
                <a:gd name="T0" fmla="*/ 2147483647 w 32"/>
                <a:gd name="T1" fmla="*/ 2147483647 h 60"/>
                <a:gd name="T2" fmla="*/ 2147483647 w 32"/>
                <a:gd name="T3" fmla="*/ 2147483647 h 60"/>
                <a:gd name="T4" fmla="*/ 0 w 32"/>
                <a:gd name="T5" fmla="*/ 2147483647 h 60"/>
                <a:gd name="T6" fmla="*/ 0 w 32"/>
                <a:gd name="T7" fmla="*/ 0 h 60"/>
                <a:gd name="T8" fmla="*/ 2147483647 w 32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2" name="Freeform 181"/>
            <p:cNvSpPr>
              <a:spLocks/>
            </p:cNvSpPr>
            <p:nvPr/>
          </p:nvSpPr>
          <p:spPr bwMode="auto">
            <a:xfrm>
              <a:off x="4137025" y="5371351"/>
              <a:ext cx="53975" cy="95250"/>
            </a:xfrm>
            <a:custGeom>
              <a:avLst/>
              <a:gdLst>
                <a:gd name="T0" fmla="*/ 2147483647 w 34"/>
                <a:gd name="T1" fmla="*/ 2147483647 h 60"/>
                <a:gd name="T2" fmla="*/ 2147483647 w 34"/>
                <a:gd name="T3" fmla="*/ 2147483647 h 60"/>
                <a:gd name="T4" fmla="*/ 0 w 34"/>
                <a:gd name="T5" fmla="*/ 2147483647 h 60"/>
                <a:gd name="T6" fmla="*/ 0 w 34"/>
                <a:gd name="T7" fmla="*/ 0 h 60"/>
                <a:gd name="T8" fmla="*/ 2147483647 w 34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3" name="Freeform 182"/>
            <p:cNvSpPr>
              <a:spLocks/>
            </p:cNvSpPr>
            <p:nvPr/>
          </p:nvSpPr>
          <p:spPr bwMode="auto">
            <a:xfrm>
              <a:off x="4087813" y="5431676"/>
              <a:ext cx="46037" cy="88900"/>
            </a:xfrm>
            <a:custGeom>
              <a:avLst/>
              <a:gdLst>
                <a:gd name="T0" fmla="*/ 2147483647 w 29"/>
                <a:gd name="T1" fmla="*/ 2147483647 h 56"/>
                <a:gd name="T2" fmla="*/ 2147483647 w 29"/>
                <a:gd name="T3" fmla="*/ 2147483647 h 56"/>
                <a:gd name="T4" fmla="*/ 0 w 29"/>
                <a:gd name="T5" fmla="*/ 2147483647 h 56"/>
                <a:gd name="T6" fmla="*/ 0 w 29"/>
                <a:gd name="T7" fmla="*/ 0 h 56"/>
                <a:gd name="T8" fmla="*/ 2147483647 w 2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4" name="Freeform 183"/>
            <p:cNvSpPr>
              <a:spLocks/>
            </p:cNvSpPr>
            <p:nvPr/>
          </p:nvSpPr>
          <p:spPr bwMode="auto">
            <a:xfrm>
              <a:off x="4248150" y="5585664"/>
              <a:ext cx="63500" cy="111125"/>
            </a:xfrm>
            <a:custGeom>
              <a:avLst/>
              <a:gdLst>
                <a:gd name="T0" fmla="*/ 2147483647 w 40"/>
                <a:gd name="T1" fmla="*/ 2147483647 h 70"/>
                <a:gd name="T2" fmla="*/ 2147483647 w 40"/>
                <a:gd name="T3" fmla="*/ 2147483647 h 70"/>
                <a:gd name="T4" fmla="*/ 0 w 40"/>
                <a:gd name="T5" fmla="*/ 2147483647 h 70"/>
                <a:gd name="T6" fmla="*/ 0 w 40"/>
                <a:gd name="T7" fmla="*/ 0 h 70"/>
                <a:gd name="T8" fmla="*/ 2147483647 w 40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5" name="Freeform 184"/>
            <p:cNvSpPr>
              <a:spLocks/>
            </p:cNvSpPr>
            <p:nvPr/>
          </p:nvSpPr>
          <p:spPr bwMode="auto">
            <a:xfrm>
              <a:off x="4194175" y="5534864"/>
              <a:ext cx="50800" cy="98425"/>
            </a:xfrm>
            <a:custGeom>
              <a:avLst/>
              <a:gdLst>
                <a:gd name="T0" fmla="*/ 2147483647 w 32"/>
                <a:gd name="T1" fmla="*/ 2147483647 h 62"/>
                <a:gd name="T2" fmla="*/ 2147483647 w 32"/>
                <a:gd name="T3" fmla="*/ 2147483647 h 62"/>
                <a:gd name="T4" fmla="*/ 0 w 32"/>
                <a:gd name="T5" fmla="*/ 2147483647 h 62"/>
                <a:gd name="T6" fmla="*/ 0 w 32"/>
                <a:gd name="T7" fmla="*/ 0 h 62"/>
                <a:gd name="T8" fmla="*/ 2147483647 w 32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6" name="Freeform 185"/>
            <p:cNvSpPr>
              <a:spLocks/>
            </p:cNvSpPr>
            <p:nvPr/>
          </p:nvSpPr>
          <p:spPr bwMode="auto">
            <a:xfrm>
              <a:off x="4137025" y="5479301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7" name="Freeform 186"/>
            <p:cNvSpPr>
              <a:spLocks/>
            </p:cNvSpPr>
            <p:nvPr/>
          </p:nvSpPr>
          <p:spPr bwMode="auto">
            <a:xfrm>
              <a:off x="4249738" y="5017339"/>
              <a:ext cx="60325" cy="85725"/>
            </a:xfrm>
            <a:custGeom>
              <a:avLst/>
              <a:gdLst>
                <a:gd name="T0" fmla="*/ 2147483647 w 38"/>
                <a:gd name="T1" fmla="*/ 2147483647 h 54"/>
                <a:gd name="T2" fmla="*/ 2147483647 w 38"/>
                <a:gd name="T3" fmla="*/ 2147483647 h 54"/>
                <a:gd name="T4" fmla="*/ 0 w 38"/>
                <a:gd name="T5" fmla="*/ 2147483647 h 54"/>
                <a:gd name="T6" fmla="*/ 0 w 38"/>
                <a:gd name="T7" fmla="*/ 0 h 54"/>
                <a:gd name="T8" fmla="*/ 2147483647 w 38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8" name="Freeform 187"/>
            <p:cNvSpPr>
              <a:spLocks/>
            </p:cNvSpPr>
            <p:nvPr/>
          </p:nvSpPr>
          <p:spPr bwMode="auto">
            <a:xfrm>
              <a:off x="4292600" y="5101476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9" name="Freeform 188"/>
            <p:cNvSpPr>
              <a:spLocks/>
            </p:cNvSpPr>
            <p:nvPr/>
          </p:nvSpPr>
          <p:spPr bwMode="auto">
            <a:xfrm>
              <a:off x="4249738" y="5245939"/>
              <a:ext cx="60325" cy="92075"/>
            </a:xfrm>
            <a:custGeom>
              <a:avLst/>
              <a:gdLst>
                <a:gd name="T0" fmla="*/ 2147483647 w 38"/>
                <a:gd name="T1" fmla="*/ 2147483647 h 58"/>
                <a:gd name="T2" fmla="*/ 2147483647 w 38"/>
                <a:gd name="T3" fmla="*/ 2147483647 h 58"/>
                <a:gd name="T4" fmla="*/ 0 w 38"/>
                <a:gd name="T5" fmla="*/ 2147483647 h 58"/>
                <a:gd name="T6" fmla="*/ 0 w 38"/>
                <a:gd name="T7" fmla="*/ 0 h 58"/>
                <a:gd name="T8" fmla="*/ 2147483647 w 38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0" name="Rectangle 189"/>
            <p:cNvSpPr>
              <a:spLocks noChangeArrowheads="1"/>
            </p:cNvSpPr>
            <p:nvPr/>
          </p:nvSpPr>
          <p:spPr bwMode="auto">
            <a:xfrm>
              <a:off x="4310063" y="5528514"/>
              <a:ext cx="285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1" name="Freeform 190"/>
            <p:cNvSpPr>
              <a:spLocks/>
            </p:cNvSpPr>
            <p:nvPr/>
          </p:nvSpPr>
          <p:spPr bwMode="auto">
            <a:xfrm>
              <a:off x="4048125" y="4787151"/>
              <a:ext cx="441325" cy="125413"/>
            </a:xfrm>
            <a:custGeom>
              <a:avLst/>
              <a:gdLst>
                <a:gd name="T0" fmla="*/ 0 w 278"/>
                <a:gd name="T1" fmla="*/ 0 h 79"/>
                <a:gd name="T2" fmla="*/ 2147483647 w 278"/>
                <a:gd name="T3" fmla="*/ 2147483647 h 79"/>
                <a:gd name="T4" fmla="*/ 2147483647 w 278"/>
                <a:gd name="T5" fmla="*/ 2147483647 h 79"/>
                <a:gd name="T6" fmla="*/ 2147483647 w 278"/>
                <a:gd name="T7" fmla="*/ 2147483647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2" name="Freeform 191"/>
            <p:cNvSpPr>
              <a:spLocks/>
            </p:cNvSpPr>
            <p:nvPr/>
          </p:nvSpPr>
          <p:spPr bwMode="auto">
            <a:xfrm>
              <a:off x="4316413" y="4903039"/>
              <a:ext cx="171450" cy="93662"/>
            </a:xfrm>
            <a:custGeom>
              <a:avLst/>
              <a:gdLst>
                <a:gd name="T0" fmla="*/ 2147483647 w 108"/>
                <a:gd name="T1" fmla="*/ 2147483647 h 59"/>
                <a:gd name="T2" fmla="*/ 2147483647 w 108"/>
                <a:gd name="T3" fmla="*/ 0 h 59"/>
                <a:gd name="T4" fmla="*/ 2147483647 w 108"/>
                <a:gd name="T5" fmla="*/ 2147483647 h 59"/>
                <a:gd name="T6" fmla="*/ 0 w 108"/>
                <a:gd name="T7" fmla="*/ 2147483647 h 59"/>
                <a:gd name="T8" fmla="*/ 2147483647 w 108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3" name="Freeform 192"/>
            <p:cNvSpPr>
              <a:spLocks/>
            </p:cNvSpPr>
            <p:nvPr/>
          </p:nvSpPr>
          <p:spPr bwMode="auto">
            <a:xfrm>
              <a:off x="4049713" y="4787151"/>
              <a:ext cx="273050" cy="207963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2147483647 h 131"/>
                <a:gd name="T4" fmla="*/ 2147483647 w 172"/>
                <a:gd name="T5" fmla="*/ 2147483647 h 131"/>
                <a:gd name="T6" fmla="*/ 2147483647 w 172"/>
                <a:gd name="T7" fmla="*/ 2147483647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54" name="Rectangle 198"/>
          <p:cNvSpPr>
            <a:spLocks noChangeArrowheads="1"/>
          </p:cNvSpPr>
          <p:nvPr/>
        </p:nvSpPr>
        <p:spPr bwMode="auto">
          <a:xfrm>
            <a:off x="4164013" y="4121150"/>
            <a:ext cx="41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55" name="Line 334"/>
          <p:cNvSpPr>
            <a:spLocks noChangeShapeType="1"/>
          </p:cNvSpPr>
          <p:nvPr/>
        </p:nvSpPr>
        <p:spPr bwMode="auto">
          <a:xfrm>
            <a:off x="3389313" y="4148138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56" name="Freeform 346"/>
          <p:cNvSpPr>
            <a:spLocks/>
          </p:cNvSpPr>
          <p:nvPr/>
        </p:nvSpPr>
        <p:spPr bwMode="auto">
          <a:xfrm>
            <a:off x="4945063" y="3524250"/>
            <a:ext cx="1901825" cy="1141413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57" name="Line 347"/>
          <p:cNvSpPr>
            <a:spLocks noChangeShapeType="1"/>
          </p:cNvSpPr>
          <p:nvPr/>
        </p:nvSpPr>
        <p:spPr bwMode="auto">
          <a:xfrm flipV="1">
            <a:off x="4451350" y="4130675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58" name="Rectangle 350"/>
          <p:cNvSpPr>
            <a:spLocks noChangeArrowheads="1"/>
          </p:cNvSpPr>
          <p:nvPr/>
        </p:nvSpPr>
        <p:spPr bwMode="auto">
          <a:xfrm>
            <a:off x="3508375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59" name="Rectangle 352"/>
          <p:cNvSpPr>
            <a:spLocks noChangeArrowheads="1"/>
          </p:cNvSpPr>
          <p:nvPr/>
        </p:nvSpPr>
        <p:spPr bwMode="auto">
          <a:xfrm>
            <a:off x="3332163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60" name="Rectangle 353"/>
          <p:cNvSpPr>
            <a:spLocks noChangeArrowheads="1"/>
          </p:cNvSpPr>
          <p:nvPr/>
        </p:nvSpPr>
        <p:spPr bwMode="auto">
          <a:xfrm>
            <a:off x="5167313" y="5162550"/>
            <a:ext cx="1449387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1" name="Rectangle 355"/>
          <p:cNvSpPr>
            <a:spLocks noChangeArrowheads="1"/>
          </p:cNvSpPr>
          <p:nvPr/>
        </p:nvSpPr>
        <p:spPr bwMode="auto">
          <a:xfrm>
            <a:off x="6210300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62" name="Rectangle 357"/>
          <p:cNvSpPr>
            <a:spLocks noChangeArrowheads="1"/>
          </p:cNvSpPr>
          <p:nvPr/>
        </p:nvSpPr>
        <p:spPr bwMode="auto">
          <a:xfrm>
            <a:off x="6218238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63" name="Freeform 358"/>
          <p:cNvSpPr>
            <a:spLocks noEditPoints="1"/>
          </p:cNvSpPr>
          <p:nvPr/>
        </p:nvSpPr>
        <p:spPr bwMode="auto">
          <a:xfrm>
            <a:off x="3463925" y="5394325"/>
            <a:ext cx="609600" cy="9366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0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4" name="Freeform 359"/>
          <p:cNvSpPr>
            <a:spLocks noEditPoints="1"/>
          </p:cNvSpPr>
          <p:nvPr/>
        </p:nvSpPr>
        <p:spPr bwMode="auto">
          <a:xfrm>
            <a:off x="1208088" y="5394325"/>
            <a:ext cx="868362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2147483647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2147483647 h 59"/>
              <a:gd name="T42" fmla="*/ 0 w 384"/>
              <a:gd name="T43" fmla="*/ 2147483647 h 59"/>
              <a:gd name="T44" fmla="*/ 2147483647 w 384"/>
              <a:gd name="T45" fmla="*/ 0 h 59"/>
              <a:gd name="T46" fmla="*/ 2147483647 w 384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5" name="Freeform 360"/>
          <p:cNvSpPr>
            <a:spLocks noEditPoints="1"/>
          </p:cNvSpPr>
          <p:nvPr/>
        </p:nvSpPr>
        <p:spPr bwMode="auto">
          <a:xfrm>
            <a:off x="6176963" y="5394325"/>
            <a:ext cx="1069975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0 w 384"/>
              <a:gd name="T27" fmla="*/ 2147483647 h 59"/>
              <a:gd name="T28" fmla="*/ 0 w 384"/>
              <a:gd name="T29" fmla="*/ 2147483647 h 59"/>
              <a:gd name="T30" fmla="*/ 0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6" name="Freeform 361"/>
          <p:cNvSpPr>
            <a:spLocks noEditPoints="1"/>
          </p:cNvSpPr>
          <p:nvPr/>
        </p:nvSpPr>
        <p:spPr bwMode="auto">
          <a:xfrm>
            <a:off x="4513263" y="5394325"/>
            <a:ext cx="831850" cy="93663"/>
          </a:xfrm>
          <a:custGeom>
            <a:avLst/>
            <a:gdLst>
              <a:gd name="T0" fmla="*/ 2147483647 w 671"/>
              <a:gd name="T1" fmla="*/ 2147483647 h 59"/>
              <a:gd name="T2" fmla="*/ 2147483647 w 671"/>
              <a:gd name="T3" fmla="*/ 2147483647 h 59"/>
              <a:gd name="T4" fmla="*/ 2147483647 w 671"/>
              <a:gd name="T5" fmla="*/ 2147483647 h 59"/>
              <a:gd name="T6" fmla="*/ 2147483647 w 671"/>
              <a:gd name="T7" fmla="*/ 2147483647 h 59"/>
              <a:gd name="T8" fmla="*/ 2147483647 w 671"/>
              <a:gd name="T9" fmla="*/ 2147483647 h 59"/>
              <a:gd name="T10" fmla="*/ 2147483647 w 671"/>
              <a:gd name="T11" fmla="*/ 2147483647 h 59"/>
              <a:gd name="T12" fmla="*/ 2147483647 w 671"/>
              <a:gd name="T13" fmla="*/ 2147483647 h 59"/>
              <a:gd name="T14" fmla="*/ 2147483647 w 671"/>
              <a:gd name="T15" fmla="*/ 2147483647 h 59"/>
              <a:gd name="T16" fmla="*/ 2147483647 w 671"/>
              <a:gd name="T17" fmla="*/ 2147483647 h 59"/>
              <a:gd name="T18" fmla="*/ 2147483647 w 671"/>
              <a:gd name="T19" fmla="*/ 2147483647 h 59"/>
              <a:gd name="T20" fmla="*/ 2147483647 w 671"/>
              <a:gd name="T21" fmla="*/ 2147483647 h 59"/>
              <a:gd name="T22" fmla="*/ 2147483647 w 671"/>
              <a:gd name="T23" fmla="*/ 2147483647 h 59"/>
              <a:gd name="T24" fmla="*/ 2147483647 w 671"/>
              <a:gd name="T25" fmla="*/ 2147483647 h 59"/>
              <a:gd name="T26" fmla="*/ 2147483647 w 671"/>
              <a:gd name="T27" fmla="*/ 2147483647 h 59"/>
              <a:gd name="T28" fmla="*/ 2147483647 w 671"/>
              <a:gd name="T29" fmla="*/ 2147483647 h 59"/>
              <a:gd name="T30" fmla="*/ 2147483647 w 671"/>
              <a:gd name="T31" fmla="*/ 2147483647 h 59"/>
              <a:gd name="T32" fmla="*/ 2147483647 w 671"/>
              <a:gd name="T33" fmla="*/ 2147483647 h 59"/>
              <a:gd name="T34" fmla="*/ 2147483647 w 671"/>
              <a:gd name="T35" fmla="*/ 2147483647 h 59"/>
              <a:gd name="T36" fmla="*/ 2147483647 w 671"/>
              <a:gd name="T37" fmla="*/ 2147483647 h 59"/>
              <a:gd name="T38" fmla="*/ 2147483647 w 671"/>
              <a:gd name="T39" fmla="*/ 2147483647 h 59"/>
              <a:gd name="T40" fmla="*/ 2147483647 w 671"/>
              <a:gd name="T41" fmla="*/ 2147483647 h 59"/>
              <a:gd name="T42" fmla="*/ 0 w 671"/>
              <a:gd name="T43" fmla="*/ 2147483647 h 59"/>
              <a:gd name="T44" fmla="*/ 2147483647 w 671"/>
              <a:gd name="T45" fmla="*/ 0 h 59"/>
              <a:gd name="T46" fmla="*/ 2147483647 w 671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7" name="Text Box 365"/>
          <p:cNvSpPr txBox="1">
            <a:spLocks noChangeArrowheads="1"/>
          </p:cNvSpPr>
          <p:nvPr/>
        </p:nvSpPr>
        <p:spPr bwMode="auto">
          <a:xfrm>
            <a:off x="1971675" y="5113338"/>
            <a:ext cx="1506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Arial" charset="0"/>
                <a:cs typeface="Arial" charset="0"/>
              </a:rPr>
              <a:t>administered</a:t>
            </a:r>
          </a:p>
          <a:p>
            <a:pPr algn="ctr"/>
            <a:r>
              <a:rPr lang="en-US" sz="180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163868" name="Text Box 366"/>
          <p:cNvSpPr txBox="1">
            <a:spLocks noChangeArrowheads="1"/>
          </p:cNvSpPr>
          <p:nvPr/>
        </p:nvSpPr>
        <p:spPr bwMode="auto">
          <a:xfrm>
            <a:off x="5216525" y="5108575"/>
            <a:ext cx="100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Arial" charset="0"/>
                <a:cs typeface="Arial" charset="0"/>
              </a:rPr>
              <a:t>public</a:t>
            </a:r>
          </a:p>
          <a:p>
            <a:pPr algn="ctr"/>
            <a:r>
              <a:rPr lang="en-US" sz="1800">
                <a:latin typeface="Arial" charset="0"/>
                <a:cs typeface="Arial" charset="0"/>
              </a:rPr>
              <a:t>Inter</a:t>
            </a:r>
            <a:r>
              <a:rPr lang="en-US" sz="1800"/>
              <a:t>net</a:t>
            </a:r>
          </a:p>
        </p:txBody>
      </p:sp>
      <p:sp>
        <p:nvSpPr>
          <p:cNvPr id="163869" name="Text Box 367"/>
          <p:cNvSpPr txBox="1">
            <a:spLocks noChangeArrowheads="1"/>
          </p:cNvSpPr>
          <p:nvPr/>
        </p:nvSpPr>
        <p:spPr bwMode="auto">
          <a:xfrm>
            <a:off x="3844925" y="59483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</a:rPr>
              <a:t>firewall</a:t>
            </a:r>
          </a:p>
        </p:txBody>
      </p:sp>
      <p:grpSp>
        <p:nvGrpSpPr>
          <p:cNvPr id="163871" name="Group 332"/>
          <p:cNvGrpSpPr>
            <a:grpSpLocks/>
          </p:cNvGrpSpPr>
          <p:nvPr/>
        </p:nvGrpSpPr>
        <p:grpSpPr bwMode="auto">
          <a:xfrm>
            <a:off x="3749675" y="3932238"/>
            <a:ext cx="765175" cy="376237"/>
            <a:chOff x="2356" y="1300"/>
            <a:chExt cx="555" cy="194"/>
          </a:xfrm>
        </p:grpSpPr>
        <p:sp>
          <p:nvSpPr>
            <p:cNvPr id="16396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6396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6396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163968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3971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2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4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25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163872" name="Group 906"/>
          <p:cNvGrpSpPr>
            <a:grpSpLocks/>
          </p:cNvGrpSpPr>
          <p:nvPr/>
        </p:nvGrpSpPr>
        <p:grpSpPr bwMode="auto">
          <a:xfrm>
            <a:off x="3968750" y="3448050"/>
            <a:ext cx="296863" cy="541338"/>
            <a:chOff x="4140" y="429"/>
            <a:chExt cx="1425" cy="2396"/>
          </a:xfrm>
        </p:grpSpPr>
        <p:sp>
          <p:nvSpPr>
            <p:cNvPr id="16393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3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Rectangle 911"/>
            <p:cNvSpPr>
              <a:spLocks noChangeArrowheads="1"/>
            </p:cNvSpPr>
            <p:nvPr/>
          </p:nvSpPr>
          <p:spPr bwMode="auto">
            <a:xfrm>
              <a:off x="4216" y="689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393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16" name="AutoShape 913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" name="AutoShape 914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92" name="Rectangle 915"/>
            <p:cNvSpPr>
              <a:spLocks noChangeArrowheads="1"/>
            </p:cNvSpPr>
            <p:nvPr/>
          </p:nvSpPr>
          <p:spPr bwMode="auto">
            <a:xfrm>
              <a:off x="4224" y="101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3940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14" name="AutoShape 917"/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" name="AutoShape 918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704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94" name="Rectangle 919"/>
            <p:cNvSpPr>
              <a:spLocks noChangeArrowheads="1"/>
            </p:cNvSpPr>
            <p:nvPr/>
          </p:nvSpPr>
          <p:spPr bwMode="auto">
            <a:xfrm>
              <a:off x="4216" y="1364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5" name="Rectangle 920"/>
            <p:cNvSpPr>
              <a:spLocks noChangeArrowheads="1"/>
            </p:cNvSpPr>
            <p:nvPr/>
          </p:nvSpPr>
          <p:spPr bwMode="auto">
            <a:xfrm>
              <a:off x="4224" y="1659"/>
              <a:ext cx="602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3943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12" name="AutoShape 922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" name="AutoShape 923"/>
              <p:cNvSpPr>
                <a:spLocks noChangeArrowheads="1"/>
              </p:cNvSpPr>
              <p:nvPr/>
            </p:nvSpPr>
            <p:spPr bwMode="auto">
              <a:xfrm>
                <a:off x="632" y="2591"/>
                <a:ext cx="693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394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45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0" name="AutoShape 926"/>
              <p:cNvSpPr>
                <a:spLocks noChangeArrowheads="1"/>
              </p:cNvSpPr>
              <p:nvPr/>
            </p:nvSpPr>
            <p:spPr bwMode="auto">
              <a:xfrm>
                <a:off x="618" y="2569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" name="AutoShape 927"/>
              <p:cNvSpPr>
                <a:spLocks noChangeArrowheads="1"/>
              </p:cNvSpPr>
              <p:nvPr/>
            </p:nvSpPr>
            <p:spPr bwMode="auto">
              <a:xfrm>
                <a:off x="637" y="2583"/>
                <a:ext cx="68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9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4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5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5" name="AutoShape 934"/>
            <p:cNvSpPr>
              <a:spLocks noChangeArrowheads="1"/>
            </p:cNvSpPr>
            <p:nvPr/>
          </p:nvSpPr>
          <p:spPr bwMode="auto">
            <a:xfrm>
              <a:off x="4209" y="2713"/>
              <a:ext cx="1067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6" name="Oval 935"/>
            <p:cNvSpPr>
              <a:spLocks noChangeArrowheads="1"/>
            </p:cNvSpPr>
            <p:nvPr/>
          </p:nvSpPr>
          <p:spPr bwMode="auto">
            <a:xfrm>
              <a:off x="4308" y="2382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7" name="Oval 936"/>
            <p:cNvSpPr>
              <a:spLocks noChangeArrowheads="1"/>
            </p:cNvSpPr>
            <p:nvPr/>
          </p:nvSpPr>
          <p:spPr bwMode="auto">
            <a:xfrm>
              <a:off x="4483" y="2382"/>
              <a:ext cx="160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8" name="Oval 937"/>
            <p:cNvSpPr>
              <a:spLocks noChangeArrowheads="1"/>
            </p:cNvSpPr>
            <p:nvPr/>
          </p:nvSpPr>
          <p:spPr bwMode="auto">
            <a:xfrm>
              <a:off x="4666" y="2382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9" name="Rectangle 938"/>
            <p:cNvSpPr>
              <a:spLocks noChangeArrowheads="1"/>
            </p:cNvSpPr>
            <p:nvPr/>
          </p:nvSpPr>
          <p:spPr bwMode="auto">
            <a:xfrm>
              <a:off x="5062" y="1834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3873" name="Group 2"/>
          <p:cNvGrpSpPr>
            <a:grpSpLocks/>
          </p:cNvGrpSpPr>
          <p:nvPr/>
        </p:nvGrpSpPr>
        <p:grpSpPr bwMode="auto">
          <a:xfrm>
            <a:off x="1128713" y="3273425"/>
            <a:ext cx="2365375" cy="1590675"/>
            <a:chOff x="-2187762" y="3855945"/>
            <a:chExt cx="2365375" cy="1590114"/>
          </a:xfrm>
        </p:grpSpPr>
        <p:sp>
          <p:nvSpPr>
            <p:cNvPr id="358" name="Line 20"/>
            <p:cNvSpPr>
              <a:spLocks noChangeShapeType="1"/>
            </p:cNvSpPr>
            <p:nvPr/>
          </p:nvSpPr>
          <p:spPr bwMode="auto">
            <a:xfrm flipH="1">
              <a:off x="-1732150" y="4232050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9" name="Line 21"/>
            <p:cNvSpPr>
              <a:spLocks noChangeShapeType="1"/>
            </p:cNvSpPr>
            <p:nvPr/>
          </p:nvSpPr>
          <p:spPr bwMode="auto">
            <a:xfrm flipH="1">
              <a:off x="-1344800" y="4279659"/>
              <a:ext cx="271463" cy="314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0" name="Line 22"/>
            <p:cNvSpPr>
              <a:spLocks noChangeShapeType="1"/>
            </p:cNvSpPr>
            <p:nvPr/>
          </p:nvSpPr>
          <p:spPr bwMode="auto">
            <a:xfrm>
              <a:off x="-925700" y="4308223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63879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393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3880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392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70" name="Line 21"/>
            <p:cNvSpPr>
              <a:spLocks noChangeShapeType="1"/>
            </p:cNvSpPr>
            <p:nvPr/>
          </p:nvSpPr>
          <p:spPr bwMode="auto">
            <a:xfrm>
              <a:off x="-706625" y="4238398"/>
              <a:ext cx="377825" cy="304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1" name="Line 22"/>
            <p:cNvSpPr>
              <a:spLocks noChangeShapeType="1"/>
            </p:cNvSpPr>
            <p:nvPr/>
          </p:nvSpPr>
          <p:spPr bwMode="auto">
            <a:xfrm flipH="1">
              <a:off x="-474850" y="4733523"/>
              <a:ext cx="120650" cy="293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2" name="Line 22"/>
            <p:cNvSpPr>
              <a:spLocks noChangeShapeType="1"/>
            </p:cNvSpPr>
            <p:nvPr/>
          </p:nvSpPr>
          <p:spPr bwMode="auto">
            <a:xfrm>
              <a:off x="-70037" y="4744631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3" name="Line 20"/>
            <p:cNvSpPr>
              <a:spLocks noChangeShapeType="1"/>
            </p:cNvSpPr>
            <p:nvPr/>
          </p:nvSpPr>
          <p:spPr bwMode="auto">
            <a:xfrm flipH="1">
              <a:off x="-873312" y="4192376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63885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392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3886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392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38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50" y="4079704"/>
              <a:ext cx="677863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8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5482"/>
              <a:ext cx="677862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3889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392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3890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3891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" name="Rectangle 908"/>
              <p:cNvSpPr>
                <a:spLocks noChangeArrowheads="1"/>
              </p:cNvSpPr>
              <p:nvPr/>
            </p:nvSpPr>
            <p:spPr bwMode="auto">
              <a:xfrm>
                <a:off x="4211" y="427"/>
                <a:ext cx="1036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893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94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" name="Rectangle 911"/>
              <p:cNvSpPr>
                <a:spLocks noChangeArrowheads="1"/>
              </p:cNvSpPr>
              <p:nvPr/>
            </p:nvSpPr>
            <p:spPr bwMode="auto">
              <a:xfrm>
                <a:off x="4211" y="688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3896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0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7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1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1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36" name="Rectangle 915"/>
              <p:cNvSpPr>
                <a:spLocks noChangeArrowheads="1"/>
              </p:cNvSpPr>
              <p:nvPr/>
            </p:nvSpPr>
            <p:spPr bwMode="auto">
              <a:xfrm>
                <a:off x="4227" y="102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3898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58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9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1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38" name="Rectangle 919"/>
              <p:cNvSpPr>
                <a:spLocks noChangeArrowheads="1"/>
              </p:cNvSpPr>
              <p:nvPr/>
            </p:nvSpPr>
            <p:spPr bwMode="auto">
              <a:xfrm>
                <a:off x="4211" y="1360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39" name="Rectangle 920"/>
              <p:cNvSpPr>
                <a:spLocks noChangeArrowheads="1"/>
              </p:cNvSpPr>
              <p:nvPr/>
            </p:nvSpPr>
            <p:spPr bwMode="auto">
              <a:xfrm>
                <a:off x="4227" y="1657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3901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456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0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7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89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63902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3903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54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5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0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43" name="Rectangle 928"/>
              <p:cNvSpPr>
                <a:spLocks noChangeArrowheads="1"/>
              </p:cNvSpPr>
              <p:nvPr/>
            </p:nvSpPr>
            <p:spPr bwMode="auto">
              <a:xfrm>
                <a:off x="5247" y="427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905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06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" name="Oval 931"/>
              <p:cNvSpPr>
                <a:spLocks noChangeArrowheads="1"/>
              </p:cNvSpPr>
              <p:nvPr/>
            </p:nvSpPr>
            <p:spPr bwMode="auto">
              <a:xfrm>
                <a:off x="5516" y="2604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908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AutoShape 933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49" name="AutoShape 934"/>
              <p:cNvSpPr>
                <a:spLocks noChangeArrowheads="1"/>
              </p:cNvSpPr>
              <p:nvPr/>
            </p:nvSpPr>
            <p:spPr bwMode="auto">
              <a:xfrm>
                <a:off x="4211" y="2710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0" name="Oval 935"/>
              <p:cNvSpPr>
                <a:spLocks noChangeArrowheads="1"/>
              </p:cNvSpPr>
              <p:nvPr/>
            </p:nvSpPr>
            <p:spPr bwMode="auto">
              <a:xfrm>
                <a:off x="4306" y="2385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1" name="Oval 936"/>
              <p:cNvSpPr>
                <a:spLocks noChangeArrowheads="1"/>
              </p:cNvSpPr>
              <p:nvPr/>
            </p:nvSpPr>
            <p:spPr bwMode="auto">
              <a:xfrm>
                <a:off x="4488" y="2385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2" name="Oval 937"/>
              <p:cNvSpPr>
                <a:spLocks noChangeArrowheads="1"/>
              </p:cNvSpPr>
              <p:nvPr/>
            </p:nvSpPr>
            <p:spPr bwMode="auto">
              <a:xfrm>
                <a:off x="4662" y="2378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3" name="Rectangle 938"/>
              <p:cNvSpPr>
                <a:spLocks noChangeArrowheads="1"/>
              </p:cNvSpPr>
              <p:nvPr/>
            </p:nvSpPr>
            <p:spPr bwMode="auto">
              <a:xfrm>
                <a:off x="5057" y="1834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63874" name="TextBox 4"/>
          <p:cNvSpPr txBox="1">
            <a:spLocks noChangeArrowheads="1"/>
          </p:cNvSpPr>
          <p:nvPr/>
        </p:nvSpPr>
        <p:spPr bwMode="auto">
          <a:xfrm>
            <a:off x="1463675" y="5648325"/>
            <a:ext cx="2444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>
                <a:solidFill>
                  <a:srgbClr val="CC0000"/>
                </a:solidFill>
                <a:latin typeface="Gill Sans MT" charset="0"/>
                <a:cs typeface="Gill Sans MT" charset="0"/>
              </a:rPr>
              <a:t>trusted “good guys” </a:t>
            </a:r>
          </a:p>
        </p:txBody>
      </p:sp>
      <p:sp>
        <p:nvSpPr>
          <p:cNvPr id="163875" name="TextBox 464"/>
          <p:cNvSpPr txBox="1">
            <a:spLocks noChangeArrowheads="1"/>
          </p:cNvSpPr>
          <p:nvPr/>
        </p:nvSpPr>
        <p:spPr bwMode="auto">
          <a:xfrm>
            <a:off x="5038725" y="5680075"/>
            <a:ext cx="261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>
                <a:solidFill>
                  <a:srgbClr val="CC0000"/>
                </a:solidFill>
                <a:latin typeface="Gill Sans MT" charset="0"/>
                <a:cs typeface="Gill Sans MT" charset="0"/>
              </a:rPr>
              <a:t>untrusted “bad guys”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Firewalls: why</a:t>
            </a:r>
          </a:p>
        </p:txBody>
      </p:sp>
      <p:sp>
        <p:nvSpPr>
          <p:cNvPr id="121860" name="Rectangle 6"/>
          <p:cNvSpPr>
            <a:spLocks noChangeArrowheads="1"/>
          </p:cNvSpPr>
          <p:nvPr/>
        </p:nvSpPr>
        <p:spPr bwMode="auto">
          <a:xfrm>
            <a:off x="363538" y="1357313"/>
            <a:ext cx="8421687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CC0000"/>
                </a:solidFill>
                <a:latin typeface="Gill Sans MT"/>
                <a:cs typeface="Gill Sans MT"/>
              </a:rPr>
              <a:t>prevent denial of service attacks: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>
                <a:latin typeface="Gill Sans MT"/>
                <a:cs typeface="Gill Sans MT"/>
              </a:rPr>
              <a:t>SYN flooding: attacker establishes many bogus TCP connections, no resources left for </a:t>
            </a:r>
            <a:r>
              <a:rPr lang="ja-JP" altLang="en-US" sz="2400" dirty="0">
                <a:latin typeface="Gill Sans MT"/>
                <a:cs typeface="Gill Sans MT"/>
              </a:rPr>
              <a:t>“</a:t>
            </a:r>
            <a:r>
              <a:rPr lang="en-US" sz="2400" dirty="0">
                <a:latin typeface="Gill Sans MT"/>
                <a:cs typeface="Gill Sans MT"/>
              </a:rPr>
              <a:t>real</a:t>
            </a:r>
            <a:r>
              <a:rPr lang="ja-JP" altLang="en-US" sz="2400" dirty="0">
                <a:latin typeface="Gill Sans MT"/>
                <a:cs typeface="Gill Sans MT"/>
              </a:rPr>
              <a:t>”</a:t>
            </a:r>
            <a:r>
              <a:rPr lang="en-US" sz="2400" dirty="0">
                <a:latin typeface="Gill Sans MT"/>
                <a:cs typeface="Gill Sans MT"/>
              </a:rPr>
              <a:t> connections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CC0000"/>
                </a:solidFill>
                <a:latin typeface="Gill Sans MT"/>
                <a:cs typeface="Gill Sans MT"/>
              </a:rPr>
              <a:t>prevent illegal modification/access of internal data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>
                <a:latin typeface="Gill Sans MT"/>
                <a:cs typeface="Gill Sans MT"/>
              </a:rPr>
              <a:t>e.g., attacker replaces CIA</a:t>
            </a:r>
            <a:r>
              <a:rPr lang="ja-JP" altLang="en-US" sz="2400" dirty="0">
                <a:latin typeface="Gill Sans MT"/>
                <a:cs typeface="Gill Sans MT"/>
              </a:rPr>
              <a:t>’</a:t>
            </a:r>
            <a:r>
              <a:rPr lang="en-US" sz="2400" dirty="0">
                <a:latin typeface="Gill Sans MT"/>
                <a:cs typeface="Gill Sans MT"/>
              </a:rPr>
              <a:t>s homepage with something else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CC0000"/>
                </a:solidFill>
                <a:latin typeface="Gill Sans MT"/>
                <a:cs typeface="Gill Sans MT"/>
              </a:rPr>
              <a:t>allow only authorized access to inside network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2"/>
              <a:buChar char="v"/>
              <a:defRPr/>
            </a:pPr>
            <a:r>
              <a:rPr lang="en-US" sz="2400" dirty="0">
                <a:latin typeface="Gill Sans MT"/>
                <a:cs typeface="Gill Sans MT"/>
              </a:rPr>
              <a:t> set of authenticated users/hosts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CC0000"/>
                </a:solidFill>
                <a:latin typeface="Gill Sans MT"/>
                <a:cs typeface="Gill Sans MT"/>
              </a:rPr>
              <a:t>three types of firewalls: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>
                <a:latin typeface="Gill Sans MT"/>
                <a:cs typeface="Gill Sans MT"/>
              </a:rPr>
              <a:t>stateless packet filters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 err="1">
                <a:latin typeface="Gill Sans MT"/>
                <a:cs typeface="Gill Sans MT"/>
              </a:rPr>
              <a:t>stateful</a:t>
            </a:r>
            <a:r>
              <a:rPr lang="en-US" sz="2400" dirty="0">
                <a:latin typeface="Gill Sans MT"/>
                <a:cs typeface="Gill Sans MT"/>
              </a:rPr>
              <a:t> packet filters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>
                <a:latin typeface="Gill Sans MT"/>
                <a:cs typeface="Gill Sans MT"/>
              </a:rPr>
              <a:t>application gateways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-clicker question review</a:t>
            </a:r>
          </a:p>
          <a:p>
            <a:pPr lvl="1"/>
            <a:r>
              <a:rPr lang="en-US" dirty="0" smtClean="0"/>
              <a:t>Monday April 27</a:t>
            </a:r>
          </a:p>
          <a:p>
            <a:r>
              <a:rPr lang="en-US" dirty="0" smtClean="0"/>
              <a:t>Final review</a:t>
            </a:r>
          </a:p>
          <a:p>
            <a:pPr lvl="1"/>
            <a:r>
              <a:rPr lang="en-US" dirty="0" smtClean="0"/>
              <a:t>Wednesday April 29</a:t>
            </a:r>
          </a:p>
          <a:p>
            <a:r>
              <a:rPr lang="en-US" dirty="0" smtClean="0"/>
              <a:t>Last office hours and assignment 6 demo</a:t>
            </a:r>
          </a:p>
          <a:p>
            <a:pPr lvl="1"/>
            <a:r>
              <a:rPr lang="en-US" dirty="0" smtClean="0"/>
              <a:t>Friday May 1, 11-2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Check and do course evaluation</a:t>
            </a:r>
          </a:p>
          <a:p>
            <a:r>
              <a:rPr lang="en-US" dirty="0" smtClean="0"/>
              <a:t>I-clicker scores </a:t>
            </a:r>
          </a:p>
          <a:p>
            <a:r>
              <a:rPr lang="en-US" dirty="0" smtClean="0"/>
              <a:t>Tentative final exam:</a:t>
            </a:r>
          </a:p>
          <a:p>
            <a:pPr lvl="1"/>
            <a:r>
              <a:rPr lang="en-US" dirty="0" smtClean="0"/>
              <a:t>Monday May 4, 1-3PM, SES 238</a:t>
            </a:r>
            <a:br>
              <a:rPr lang="en-US" dirty="0" smtClean="0"/>
            </a:br>
            <a:r>
              <a:rPr lang="en-US" dirty="0" smtClean="0"/>
              <a:t>(Will be officially confirmed)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8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 MT" charset="0"/>
              </a:rPr>
              <a:t>SSL and TCP/IP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1443038" y="1603375"/>
            <a:ext cx="2325687" cy="2709863"/>
            <a:chOff x="727" y="1773"/>
            <a:chExt cx="1465" cy="1707"/>
          </a:xfrm>
        </p:grpSpPr>
        <p:sp>
          <p:nvSpPr>
            <p:cNvPr id="99344" name="Rectangle 4"/>
            <p:cNvSpPr>
              <a:spLocks noChangeArrowheads="1"/>
            </p:cNvSpPr>
            <p:nvPr/>
          </p:nvSpPr>
          <p:spPr bwMode="auto">
            <a:xfrm>
              <a:off x="909" y="1773"/>
              <a:ext cx="119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9345" name="Text Box 5"/>
            <p:cNvSpPr txBox="1">
              <a:spLocks noChangeArrowheads="1"/>
            </p:cNvSpPr>
            <p:nvPr/>
          </p:nvSpPr>
          <p:spPr bwMode="auto">
            <a:xfrm>
              <a:off x="1008" y="1931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46" name="Rectangle 6"/>
            <p:cNvSpPr>
              <a:spLocks noChangeArrowheads="1"/>
            </p:cNvSpPr>
            <p:nvPr/>
          </p:nvSpPr>
          <p:spPr bwMode="auto">
            <a:xfrm>
              <a:off x="909" y="2349"/>
              <a:ext cx="1198" cy="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9347" name="Text Box 7"/>
            <p:cNvSpPr txBox="1">
              <a:spLocks noChangeArrowheads="1"/>
            </p:cNvSpPr>
            <p:nvPr/>
          </p:nvSpPr>
          <p:spPr bwMode="auto">
            <a:xfrm>
              <a:off x="1296" y="2427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8" name="Rectangle 8"/>
            <p:cNvSpPr>
              <a:spLocks noChangeArrowheads="1"/>
            </p:cNvSpPr>
            <p:nvPr/>
          </p:nvSpPr>
          <p:spPr bwMode="auto">
            <a:xfrm>
              <a:off x="909" y="2736"/>
              <a:ext cx="119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9349" name="Text Box 9"/>
            <p:cNvSpPr txBox="1">
              <a:spLocks noChangeArrowheads="1"/>
            </p:cNvSpPr>
            <p:nvPr/>
          </p:nvSpPr>
          <p:spPr bwMode="auto">
            <a:xfrm>
              <a:off x="1382" y="2832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50" name="Text Box 10"/>
            <p:cNvSpPr txBox="1">
              <a:spLocks noChangeArrowheads="1"/>
            </p:cNvSpPr>
            <p:nvPr/>
          </p:nvSpPr>
          <p:spPr bwMode="auto">
            <a:xfrm>
              <a:off x="727" y="3228"/>
              <a:ext cx="14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>
                  <a:solidFill>
                    <a:srgbClr val="C00000"/>
                  </a:solidFill>
                  <a:latin typeface="Arial" charset="0"/>
                  <a:cs typeface="Arial" charset="0"/>
                </a:rPr>
                <a:t>normal application</a:t>
              </a:r>
            </a:p>
          </p:txBody>
        </p:sp>
      </p:grpSp>
      <p:grpSp>
        <p:nvGrpSpPr>
          <p:cNvPr id="99332" name="Group 11"/>
          <p:cNvGrpSpPr>
            <a:grpSpLocks/>
          </p:cNvGrpSpPr>
          <p:nvPr/>
        </p:nvGrpSpPr>
        <p:grpSpPr bwMode="auto">
          <a:xfrm>
            <a:off x="4822825" y="1603375"/>
            <a:ext cx="2628900" cy="2709863"/>
            <a:chOff x="2524" y="1773"/>
            <a:chExt cx="1653" cy="1707"/>
          </a:xfrm>
        </p:grpSpPr>
        <p:sp>
          <p:nvSpPr>
            <p:cNvPr id="99335" name="Rectangle 12"/>
            <p:cNvSpPr>
              <a:spLocks noChangeArrowheads="1"/>
            </p:cNvSpPr>
            <p:nvPr/>
          </p:nvSpPr>
          <p:spPr bwMode="auto">
            <a:xfrm>
              <a:off x="2688" y="1773"/>
              <a:ext cx="1200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9336" name="Text Box 13"/>
            <p:cNvSpPr txBox="1">
              <a:spLocks noChangeArrowheads="1"/>
            </p:cNvSpPr>
            <p:nvPr/>
          </p:nvSpPr>
          <p:spPr bwMode="auto">
            <a:xfrm>
              <a:off x="2817" y="1875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37" name="Rectangle 14"/>
            <p:cNvSpPr>
              <a:spLocks noChangeArrowheads="1"/>
            </p:cNvSpPr>
            <p:nvPr/>
          </p:nvSpPr>
          <p:spPr bwMode="auto">
            <a:xfrm>
              <a:off x="2688" y="2181"/>
              <a:ext cx="1200" cy="3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9338" name="Rectangle 15"/>
            <p:cNvSpPr>
              <a:spLocks noChangeArrowheads="1"/>
            </p:cNvSpPr>
            <p:nvPr/>
          </p:nvSpPr>
          <p:spPr bwMode="auto">
            <a:xfrm>
              <a:off x="2688" y="2496"/>
              <a:ext cx="120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9339" name="Rectangle 16"/>
            <p:cNvSpPr>
              <a:spLocks noChangeArrowheads="1"/>
            </p:cNvSpPr>
            <p:nvPr/>
          </p:nvSpPr>
          <p:spPr bwMode="auto">
            <a:xfrm>
              <a:off x="2688" y="2832"/>
              <a:ext cx="12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9340" name="Text Box 17"/>
            <p:cNvSpPr txBox="1">
              <a:spLocks noChangeArrowheads="1"/>
            </p:cNvSpPr>
            <p:nvPr/>
          </p:nvSpPr>
          <p:spPr bwMode="auto">
            <a:xfrm>
              <a:off x="3049" y="2218"/>
              <a:ext cx="4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  <a:cs typeface="Arial" charset="0"/>
                </a:rPr>
                <a:t>SSL</a:t>
              </a:r>
            </a:p>
          </p:txBody>
        </p:sp>
        <p:sp>
          <p:nvSpPr>
            <p:cNvPr id="99341" name="Text Box 18"/>
            <p:cNvSpPr txBox="1">
              <a:spLocks noChangeArrowheads="1"/>
            </p:cNvSpPr>
            <p:nvPr/>
          </p:nvSpPr>
          <p:spPr bwMode="auto">
            <a:xfrm>
              <a:off x="3050" y="2545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2" name="Text Box 19"/>
            <p:cNvSpPr txBox="1">
              <a:spLocks noChangeArrowheads="1"/>
            </p:cNvSpPr>
            <p:nvPr/>
          </p:nvSpPr>
          <p:spPr bwMode="auto">
            <a:xfrm>
              <a:off x="3158" y="2870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43" name="Text Box 20"/>
            <p:cNvSpPr txBox="1">
              <a:spLocks noChangeArrowheads="1"/>
            </p:cNvSpPr>
            <p:nvPr/>
          </p:nvSpPr>
          <p:spPr bwMode="auto">
            <a:xfrm>
              <a:off x="2524" y="3228"/>
              <a:ext cx="16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>
                  <a:solidFill>
                    <a:srgbClr val="C00000"/>
                  </a:solidFill>
                  <a:latin typeface="Arial" charset="0"/>
                  <a:cs typeface="Arial" charset="0"/>
                </a:rPr>
                <a:t>application  with SSL</a:t>
              </a:r>
            </a:p>
          </p:txBody>
        </p:sp>
      </p:grpSp>
      <p:sp>
        <p:nvSpPr>
          <p:cNvPr id="99333" name="Text Box 21"/>
          <p:cNvSpPr txBox="1">
            <a:spLocks noChangeArrowheads="1"/>
          </p:cNvSpPr>
          <p:nvPr/>
        </p:nvSpPr>
        <p:spPr bwMode="auto">
          <a:xfrm>
            <a:off x="679450" y="4724400"/>
            <a:ext cx="770096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4000"/>
              <a:buFont typeface="Wingdings" charset="0"/>
              <a:buChar char="v"/>
            </a:pPr>
            <a:r>
              <a:rPr lang="en-US" sz="2800">
                <a:latin typeface="Gill Sans MT" charset="0"/>
              </a:rPr>
              <a:t> SSL provides application programming interface (API) to applications</a:t>
            </a:r>
          </a:p>
          <a:p>
            <a:pPr>
              <a:buClr>
                <a:srgbClr val="000099"/>
              </a:buClr>
              <a:buSzPct val="74000"/>
              <a:buFont typeface="Wingdings" charset="0"/>
              <a:buChar char="v"/>
            </a:pPr>
            <a:r>
              <a:rPr lang="en-US" sz="2800">
                <a:latin typeface="Gill Sans MT" charset="0"/>
              </a:rPr>
              <a:t> C and Java SSL libraries/classes readily available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39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008062"/>
          </a:xfrm>
        </p:spPr>
        <p:txBody>
          <a:bodyPr/>
          <a:lstStyle/>
          <a:p>
            <a:r>
              <a:rPr lang="en-US"/>
              <a:t>Where SSL Fits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835150" y="1844675"/>
            <a:ext cx="2159000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HTTP   SMTP   POP3</a:t>
            </a:r>
          </a:p>
          <a:p>
            <a:pPr>
              <a:spcBef>
                <a:spcPct val="50000"/>
              </a:spcBef>
            </a:pPr>
            <a:r>
              <a:rPr lang="en-US"/>
              <a:t> 80          25          110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500563" y="1844675"/>
            <a:ext cx="2449512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HTTPS   SSMTP   SPOP3</a:t>
            </a:r>
          </a:p>
          <a:p>
            <a:pPr>
              <a:spcBef>
                <a:spcPct val="50000"/>
              </a:spcBef>
            </a:pPr>
            <a:r>
              <a:rPr lang="en-US" dirty="0"/>
              <a:t> 443            465         995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4572000" y="2924175"/>
            <a:ext cx="23764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Secure Sockets Layer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979613" y="3644900"/>
            <a:ext cx="4897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Transport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979613" y="4375150"/>
            <a:ext cx="48974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Network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1979613" y="5095875"/>
            <a:ext cx="49688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Link</a:t>
            </a: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>
            <a:off x="4356100" y="40147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4356100" y="47355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2916238" y="25654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>
            <a:off x="5580063" y="2565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5580063" y="3284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6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6388" y="131763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SSL cipher suite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308100"/>
            <a:ext cx="4556125" cy="4648200"/>
          </a:xfrm>
        </p:spPr>
        <p:txBody>
          <a:bodyPr>
            <a:normAutofit fontScale="92500"/>
          </a:bodyPr>
          <a:lstStyle/>
          <a:p>
            <a:r>
              <a:rPr lang="en-US">
                <a:latin typeface="Gill Sans MT" charset="0"/>
              </a:rPr>
              <a:t>cipher suite</a:t>
            </a:r>
          </a:p>
          <a:p>
            <a:pPr lvl="1"/>
            <a:r>
              <a:rPr lang="en-US" sz="2000">
                <a:latin typeface="Gill Sans MT" charset="0"/>
              </a:rPr>
              <a:t>public-key algorithm</a:t>
            </a:r>
          </a:p>
          <a:p>
            <a:pPr lvl="1"/>
            <a:r>
              <a:rPr lang="en-US" sz="2000">
                <a:latin typeface="Gill Sans MT" charset="0"/>
              </a:rPr>
              <a:t>symmetric encryption algorithm</a:t>
            </a:r>
          </a:p>
          <a:p>
            <a:pPr lvl="1"/>
            <a:r>
              <a:rPr lang="en-US" sz="2000">
                <a:latin typeface="Gill Sans MT" charset="0"/>
              </a:rPr>
              <a:t>MAC  algorithm</a:t>
            </a:r>
          </a:p>
          <a:p>
            <a:r>
              <a:rPr lang="en-US">
                <a:latin typeface="Gill Sans MT" charset="0"/>
              </a:rPr>
              <a:t>SSL supports several cipher suites</a:t>
            </a:r>
          </a:p>
          <a:p>
            <a:r>
              <a:rPr lang="en-US">
                <a:latin typeface="Gill Sans MT" charset="0"/>
              </a:rPr>
              <a:t>negotiation: client, server agree on cipher suite</a:t>
            </a:r>
          </a:p>
          <a:p>
            <a:pPr lvl="1"/>
            <a:r>
              <a:rPr lang="en-US">
                <a:latin typeface="Gill Sans MT" charset="0"/>
              </a:rPr>
              <a:t>client offers choice</a:t>
            </a:r>
          </a:p>
          <a:p>
            <a:pPr lvl="1"/>
            <a:r>
              <a:rPr lang="en-US">
                <a:latin typeface="Gill Sans MT" charset="0"/>
              </a:rPr>
              <a:t>server picks one</a:t>
            </a:r>
          </a:p>
        </p:txBody>
      </p:sp>
      <p:sp>
        <p:nvSpPr>
          <p:cNvPr id="109573" name="Rectangle 3"/>
          <p:cNvSpPr>
            <a:spLocks noChangeArrowheads="1"/>
          </p:cNvSpPr>
          <p:nvPr/>
        </p:nvSpPr>
        <p:spPr bwMode="auto">
          <a:xfrm>
            <a:off x="4879975" y="1462088"/>
            <a:ext cx="3952875" cy="393858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119063" indent="-119063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common SSL symmetric ciphers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DES – Data Encryption Standard: block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3DES – Triple strength: block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RC2 – Rivest Cipher 2: block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RC4 – Rivest Cipher 4: stream</a:t>
            </a:r>
          </a:p>
          <a:p>
            <a:pPr marL="119063" indent="-119063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SSL Public key encryption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sz="2400">
                <a:latin typeface="Arial" charset="0"/>
                <a:cs typeface="Arial" charset="0"/>
              </a:rPr>
              <a:t>RSA</a:t>
            </a:r>
          </a:p>
          <a:p>
            <a:pPr marL="119063" indent="-119063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1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" b="10738"/>
          <a:stretch>
            <a:fillRect/>
          </a:stretch>
        </p:blipFill>
        <p:spPr bwMode="auto">
          <a:xfrm>
            <a:off x="177799" y="62794"/>
            <a:ext cx="6059312" cy="671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3578" b="107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6011332" y="274638"/>
            <a:ext cx="2675467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ts val="4600"/>
              </a:lnSpc>
            </a:pPr>
            <a:r>
              <a:rPr lang="en-US" dirty="0" smtClean="0">
                <a:latin typeface="Gill Sans MT" charset="0"/>
              </a:rPr>
              <a:t>SSL</a:t>
            </a:r>
            <a:r>
              <a:rPr lang="en-US" dirty="0">
                <a:latin typeface="Gill Sans MT" charset="0"/>
              </a:rPr>
              <a:t/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connection</a:t>
            </a:r>
          </a:p>
        </p:txBody>
      </p:sp>
    </p:spTree>
    <p:extLst>
      <p:ext uri="{BB962C8B-B14F-4D97-AF65-F5344CB8AC3E}">
        <p14:creationId xmlns:p14="http://schemas.microsoft.com/office/powerpoint/2010/main" val="2253436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 MT" charset="0"/>
              </a:rPr>
              <a:t>Real SSL: handshake (1)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None/>
            </a:pPr>
            <a:r>
              <a:rPr lang="en-US" i="1">
                <a:solidFill>
                  <a:srgbClr val="C00000"/>
                </a:solidFill>
                <a:latin typeface="Gill Sans MT" charset="0"/>
              </a:rPr>
              <a:t>Purpose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>
                <a:latin typeface="Gill Sans MT" charset="0"/>
              </a:rPr>
              <a:t>server authentication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>
                <a:latin typeface="Gill Sans MT" charset="0"/>
              </a:rPr>
              <a:t>negotiation: agree on crypto algorithms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>
                <a:latin typeface="Gill Sans MT" charset="0"/>
              </a:rPr>
              <a:t>establish keys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>
                <a:latin typeface="Gill Sans MT" charset="0"/>
              </a:rPr>
              <a:t>client authentication (optional)</a:t>
            </a:r>
          </a:p>
          <a:p>
            <a:pPr marL="533400" indent="-533400">
              <a:buFont typeface="Wingdings" charset="0"/>
              <a:buNone/>
            </a:pPr>
            <a:endParaRPr lang="en-US">
              <a:latin typeface="Gill Sans M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1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 MT" charset="0"/>
              </a:rPr>
              <a:t>Real SSL: handshake (2)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50975"/>
            <a:ext cx="7772400" cy="46482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>
                <a:latin typeface="Gill Sans MT" charset="0"/>
              </a:rPr>
              <a:t>client sends list of algorithms it supports, along with client nonce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>
                <a:latin typeface="Gill Sans MT" charset="0"/>
              </a:rPr>
              <a:t>server chooses algorithms from list; sends back: choice + certificate + server nonce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>
                <a:latin typeface="Gill Sans MT" charset="0"/>
              </a:rPr>
              <a:t>client verifies certificate, extracts server</a:t>
            </a:r>
            <a:r>
              <a:rPr lang="ja-JP" altLang="en-US" sz="2600">
                <a:latin typeface="Gill Sans MT" charset="0"/>
              </a:rPr>
              <a:t>’</a:t>
            </a:r>
            <a:r>
              <a:rPr lang="en-US" altLang="ja-JP" sz="2600">
                <a:latin typeface="Gill Sans MT" charset="0"/>
              </a:rPr>
              <a:t>s public key, generates pre_master_secret, encrypts with server</a:t>
            </a:r>
            <a:r>
              <a:rPr lang="ja-JP" altLang="en-US" sz="2600">
                <a:latin typeface="Gill Sans MT" charset="0"/>
              </a:rPr>
              <a:t>’</a:t>
            </a:r>
            <a:r>
              <a:rPr lang="en-US" altLang="ja-JP" sz="2600">
                <a:latin typeface="Gill Sans MT" charset="0"/>
              </a:rPr>
              <a:t>s public key, sends to server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>
                <a:latin typeface="Gill Sans MT" charset="0"/>
              </a:rPr>
              <a:t>client and server independently compute encryption and MAC keys from pre_master_secret and nonces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>
                <a:latin typeface="Gill Sans MT" charset="0"/>
              </a:rPr>
              <a:t>client sends a MAC of all the handshake messages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>
                <a:latin typeface="Gill Sans MT" charset="0"/>
              </a:rPr>
              <a:t>server sends a MAC of all the handshake messages</a:t>
            </a:r>
          </a:p>
          <a:p>
            <a:pPr marL="457200" indent="-457200">
              <a:lnSpc>
                <a:spcPct val="80000"/>
              </a:lnSpc>
              <a:buClr>
                <a:srgbClr val="C00000"/>
              </a:buClr>
              <a:buFont typeface="ZapfDingbats" charset="0"/>
              <a:buAutoNum type="arabicPeriod"/>
            </a:pPr>
            <a:endParaRPr lang="en-US" sz="2400">
              <a:latin typeface="Gill Sans MT" charset="0"/>
            </a:endParaRPr>
          </a:p>
          <a:p>
            <a:pPr marL="457200" indent="-457200">
              <a:lnSpc>
                <a:spcPct val="80000"/>
              </a:lnSpc>
            </a:pPr>
            <a:endParaRPr lang="en-US" sz="2400">
              <a:latin typeface="Gill Sans M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1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 MT" charset="0"/>
              </a:rPr>
              <a:t>Real SSL: handshaking (3)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solidFill>
                  <a:srgbClr val="C00000"/>
                </a:solidFill>
                <a:latin typeface="Gill Sans MT" charset="0"/>
              </a:rPr>
              <a:t>last 2 steps protect handshake from tampering</a:t>
            </a:r>
          </a:p>
          <a:p>
            <a:r>
              <a:rPr lang="en-US">
                <a:latin typeface="Gill Sans MT" charset="0"/>
              </a:rPr>
              <a:t>client typically offers range of algorithms, some strong, some weak</a:t>
            </a:r>
          </a:p>
          <a:p>
            <a:r>
              <a:rPr lang="en-US">
                <a:latin typeface="Gill Sans MT" charset="0"/>
              </a:rPr>
              <a:t>man-in-the middle could delete stronger algorithms from list</a:t>
            </a:r>
          </a:p>
          <a:p>
            <a:r>
              <a:rPr lang="en-US">
                <a:latin typeface="Gill Sans MT" charset="0"/>
              </a:rPr>
              <a:t>last 2 steps prevent this</a:t>
            </a:r>
          </a:p>
          <a:p>
            <a:pPr lvl="1"/>
            <a:r>
              <a:rPr lang="en-US">
                <a:latin typeface="Gill Sans MT" charset="0"/>
              </a:rPr>
              <a:t>last two messages are encrypted</a:t>
            </a:r>
          </a:p>
          <a:p>
            <a:pPr lvl="1"/>
            <a:endParaRPr lang="en-US">
              <a:latin typeface="Gill Sans M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63A6-80EA-A148-845C-2D89538285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8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53506</TotalTime>
  <Words>866</Words>
  <Application>Microsoft Macintosh PowerPoint</Application>
  <PresentationFormat>On-screen Show (4:3)</PresentationFormat>
  <Paragraphs>232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Bitmap Image</vt:lpstr>
      <vt:lpstr>CS450 – Introduction to Networking Lecture 39 – Computer Network Security Overview</vt:lpstr>
      <vt:lpstr>SSL: Secure Sockets Layer</vt:lpstr>
      <vt:lpstr>SSL and TCP/IP</vt:lpstr>
      <vt:lpstr>Where SSL Fits</vt:lpstr>
      <vt:lpstr>SSL cipher suite</vt:lpstr>
      <vt:lpstr>SSL connection</vt:lpstr>
      <vt:lpstr>Real SSL: handshake (1)</vt:lpstr>
      <vt:lpstr>Real SSL: handshake (2)</vt:lpstr>
      <vt:lpstr>Real SSL: handshaking (3)</vt:lpstr>
      <vt:lpstr>Real SSL: handshaking (4)</vt:lpstr>
      <vt:lpstr>Key exchange and certificate</vt:lpstr>
      <vt:lpstr>Verify Certificate</vt:lpstr>
      <vt:lpstr>Not-recognizable Certificate</vt:lpstr>
      <vt:lpstr>SSL Session Key</vt:lpstr>
      <vt:lpstr>Secure Data on Network</vt:lpstr>
      <vt:lpstr>Integrating SSL/TLS with HTTP    HTTPS</vt:lpstr>
      <vt:lpstr>PowerPoint Presentation</vt:lpstr>
      <vt:lpstr>PowerPoint Presentation</vt:lpstr>
      <vt:lpstr>HTTPS example</vt:lpstr>
      <vt:lpstr>PowerPoint Presentation</vt:lpstr>
      <vt:lpstr>Firewalls</vt:lpstr>
      <vt:lpstr>Firewalls: why</vt:lpstr>
      <vt:lpstr>Notes</vt:lpstr>
    </vt:vector>
  </TitlesOfParts>
  <Company>UIC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CS450 – Introduction to Networking</dc:title>
  <dc:creator>Phu Phung</dc:creator>
  <cp:lastModifiedBy>Phu Phung</cp:lastModifiedBy>
  <cp:revision>819</cp:revision>
  <cp:lastPrinted>2015-02-06T20:29:11Z</cp:lastPrinted>
  <dcterms:created xsi:type="dcterms:W3CDTF">2015-01-05T21:34:04Z</dcterms:created>
  <dcterms:modified xsi:type="dcterms:W3CDTF">2015-04-26T04:17:07Z</dcterms:modified>
</cp:coreProperties>
</file>