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68" r:id="rId3"/>
    <p:sldId id="631" r:id="rId4"/>
    <p:sldId id="573" r:id="rId5"/>
    <p:sldId id="608" r:id="rId6"/>
    <p:sldId id="590" r:id="rId7"/>
    <p:sldId id="632" r:id="rId8"/>
    <p:sldId id="616" r:id="rId9"/>
    <p:sldId id="617" r:id="rId10"/>
    <p:sldId id="618" r:id="rId11"/>
    <p:sldId id="642" r:id="rId12"/>
    <p:sldId id="643" r:id="rId13"/>
    <p:sldId id="644" r:id="rId14"/>
    <p:sldId id="619" r:id="rId15"/>
    <p:sldId id="620" r:id="rId16"/>
    <p:sldId id="621" r:id="rId17"/>
    <p:sldId id="622" r:id="rId18"/>
    <p:sldId id="623" r:id="rId19"/>
    <p:sldId id="624" r:id="rId20"/>
    <p:sldId id="625" r:id="rId21"/>
    <p:sldId id="629" r:id="rId22"/>
    <p:sldId id="630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15" r:id="rId33"/>
    <p:sldId id="64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7" autoAdjust="0"/>
    <p:restoredTop sz="99784" autoAdjust="0"/>
  </p:normalViewPr>
  <p:slideViewPr>
    <p:cSldViewPr snapToGrid="0" snapToObjects="1">
      <p:cViewPr>
        <p:scale>
          <a:sx n="70" d="100"/>
          <a:sy n="70" d="100"/>
        </p:scale>
        <p:origin x="-1648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0F725-914E-674B-B0FD-34AE509DEBD9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1E50B-DF40-8A45-9A08-39F646439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4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CDFC-B4A2-A749-BB43-8734D22ABB61}" type="datetimeFigureOut">
              <a:rPr lang="en-US" smtClean="0"/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2F4E8-6F28-C146-B626-A34143424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4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12066C-368E-F946-8931-2BAC4736FF5D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A9341E7-9595-D04E-B223-446CB772C31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25</a:t>
            </a:fld>
            <a:endParaRPr lang="en-US" i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4382C9C-3C8F-A24C-A5F9-38739C99A46F}" type="slidenum">
              <a:rPr lang="en-US" smtClean="0">
                <a:latin typeface="Times New Roman" charset="0"/>
              </a:rPr>
              <a:pPr>
                <a:defRPr/>
              </a:pPr>
              <a:t>27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298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C0C81A5-2DEE-C04C-B6B6-A50C53270546}" type="slidenum">
              <a:rPr lang="en-US" smtClean="0">
                <a:latin typeface="Times New Roman" charset="0"/>
              </a:rPr>
              <a:pPr>
                <a:defRPr/>
              </a:pPr>
              <a:t>28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0255F6-FB0B-F048-9FD7-661CF4A8BE13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A2268A-9CA2-4D48-9E2B-0585592D6891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83F5C4-EFDB-C749-9CC4-682452C70FB8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630233-A233-F84D-ABA9-59E8556C99FF}" type="slidenum">
              <a:rPr lang="en-US" sz="1200">
                <a:latin typeface="Times New Roman" charset="0"/>
              </a:rPr>
              <a:pPr/>
              <a:t>17</a:t>
            </a:fld>
            <a:endParaRPr lang="en-US" sz="12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8C2A396-BBDA-F548-890E-45FC520D6320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40CE8-F0C0-8B4C-8C02-CC94DC6924DF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ADAD218-E54A-BC40-A1D6-3721D0DCA34C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BC4B15F-FB74-C44C-8821-638A5B417D22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0210-833A-8845-BAB0-4076CF00F70E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2E1E-AB68-3145-8A94-0A571A49EC9E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15B0-5C99-5C41-ACA6-E8797D955572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8C37-DB46-7043-9397-9C7085FB2E29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4D02-D852-474B-9932-EA4907EEC103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84D6-51BA-8044-B838-4F4B63FF0C4F}" type="datetime1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2272-D1A0-0A4C-9333-1D06183219CC}" type="datetime1">
              <a:rPr lang="en-US" smtClean="0"/>
              <a:t>4/29/15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7FBE-6946-D848-8EF3-02B469DDFEC5}" type="datetime1">
              <a:rPr lang="en-US" smtClean="0"/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FBB9-90A2-094E-AB2B-B896E13A5581}" type="datetime1">
              <a:rPr lang="en-US" smtClean="0"/>
              <a:t>4/29/15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BE4F-108B-6A4C-B92A-FFBAEA77736C}" type="datetime1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1786-8312-C442-BB3E-9645B6A6482B}" type="datetime1">
              <a:rPr lang="en-US" smtClean="0"/>
              <a:t>4/29/15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B2C5B-F72B-E540-B2CE-BFDD393EE932}" type="datetime1">
              <a:rPr lang="en-US" smtClean="0"/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E63A6-80EA-A148-845C-2D895382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18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7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20" Type="http://schemas.openxmlformats.org/officeDocument/2006/relationships/image" Target="../media/image21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688" y="1854980"/>
            <a:ext cx="8354500" cy="1745469"/>
          </a:xfrm>
        </p:spPr>
        <p:txBody>
          <a:bodyPr>
            <a:normAutofit/>
          </a:bodyPr>
          <a:lstStyle/>
          <a:p>
            <a:r>
              <a:rPr lang="en-US" dirty="0" smtClean="0"/>
              <a:t>CS450 – Introduction to Networking</a:t>
            </a:r>
            <a:br>
              <a:rPr lang="en-US" dirty="0" smtClean="0"/>
            </a:br>
            <a:r>
              <a:rPr lang="en-US" sz="4000" dirty="0" smtClean="0"/>
              <a:t>Final review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Phu Phung</a:t>
            </a:r>
          </a:p>
          <a:p>
            <a:r>
              <a:rPr lang="en-US" dirty="0" smtClean="0"/>
              <a:t>April 29,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36" y="174579"/>
            <a:ext cx="4715071" cy="14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6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Gill Sans MT" charset="0"/>
              </a:rPr>
              <a:t>Router architecture overview</a:t>
            </a:r>
            <a:endParaRPr lang="en-US">
              <a:latin typeface="Gill Sans MT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052513"/>
            <a:ext cx="8126412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two key router functions:</a:t>
            </a:r>
            <a:r>
              <a:rPr lang="en-US" sz="18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run routing algorithms/protocol (RIP, OSPF, BGP)</a:t>
            </a:r>
          </a:p>
          <a:p>
            <a:pPr>
              <a:defRPr/>
            </a:pPr>
            <a:r>
              <a:rPr lang="en-US" sz="2400" i="1" dirty="0">
                <a:cs typeface="+mn-cs"/>
              </a:rPr>
              <a:t>forwarding </a:t>
            </a:r>
            <a:r>
              <a:rPr lang="en-US" sz="2400" dirty="0">
                <a:cs typeface="+mn-cs"/>
              </a:rPr>
              <a:t>datagrams from incoming to outgoing link</a:t>
            </a:r>
          </a:p>
        </p:txBody>
      </p:sp>
      <p:grpSp>
        <p:nvGrpSpPr>
          <p:cNvPr id="62469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62519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0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800"/>
                <a:t>high-seed 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/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/>
                <a:t>fabric</a:t>
              </a:r>
            </a:p>
          </p:txBody>
        </p:sp>
      </p:grpSp>
      <p:sp>
        <p:nvSpPr>
          <p:cNvPr id="62470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/>
              <a:t>routing 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processor</a:t>
            </a:r>
          </a:p>
        </p:txBody>
      </p:sp>
      <p:sp>
        <p:nvSpPr>
          <p:cNvPr id="62472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473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62514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5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6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7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8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2474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62509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1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2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2475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62505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6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8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6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router input ports</a:t>
            </a:r>
          </a:p>
        </p:txBody>
      </p:sp>
      <p:grpSp>
        <p:nvGrpSpPr>
          <p:cNvPr id="62477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62499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62501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3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4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0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2478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62493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62495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94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2479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62489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0" name="Text Box 58"/>
          <p:cNvSpPr txBox="1">
            <a:spLocks noChangeArrowheads="1"/>
          </p:cNvSpPr>
          <p:nvPr/>
        </p:nvSpPr>
        <p:spPr bwMode="auto">
          <a:xfrm>
            <a:off x="4664075" y="60864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router output ports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forwarding data plane  (hardware)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/>
              <a:t>routing, management</a:t>
            </a:r>
          </a:p>
          <a:p>
            <a:pPr algn="r"/>
            <a:r>
              <a:rPr lang="en-US" sz="1600"/>
              <a:t>control plane (software)</a:t>
            </a:r>
          </a:p>
        </p:txBody>
      </p:sp>
      <p:sp>
        <p:nvSpPr>
          <p:cNvPr id="62485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7748 w 512919"/>
              <a:gd name="T1" fmla="*/ 72069 h 73266"/>
              <a:gd name="T2" fmla="*/ 512134 w 512919"/>
              <a:gd name="T3" fmla="*/ 0 h 73266"/>
              <a:gd name="T4" fmla="*/ 146323 w 512919"/>
              <a:gd name="T5" fmla="*/ 12011 h 73266"/>
              <a:gd name="T6" fmla="*/ 97549 w 512919"/>
              <a:gd name="T7" fmla="*/ 24023 h 73266"/>
              <a:gd name="T8" fmla="*/ 0 w 512919"/>
              <a:gd name="T9" fmla="*/ 12011 h 73266"/>
              <a:gd name="T10" fmla="*/ 0 w 512919"/>
              <a:gd name="T11" fmla="*/ 12011 h 73266"/>
              <a:gd name="T12" fmla="*/ 512134 w 512919"/>
              <a:gd name="T13" fmla="*/ 1201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6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2681 w 8802811"/>
              <a:gd name="T1" fmla="*/ 0 h 2197979"/>
              <a:gd name="T2" fmla="*/ 8289313 w 8802811"/>
              <a:gd name="T3" fmla="*/ 353412 h 2197979"/>
              <a:gd name="T4" fmla="*/ 8301525 w 8802811"/>
              <a:gd name="T5" fmla="*/ 987114 h 2197979"/>
              <a:gd name="T6" fmla="*/ 8313737 w 8802811"/>
              <a:gd name="T7" fmla="*/ 1206473 h 2197979"/>
              <a:gd name="T8" fmla="*/ 8338158 w 8802811"/>
              <a:gd name="T9" fmla="*/ 1377086 h 2197979"/>
              <a:gd name="T10" fmla="*/ 8313737 w 8802811"/>
              <a:gd name="T11" fmla="*/ 1303965 h 2197979"/>
              <a:gd name="T12" fmla="*/ 8301525 w 8802811"/>
              <a:gd name="T13" fmla="*/ 1218659 h 2197979"/>
              <a:gd name="T14" fmla="*/ 8289313 w 8802811"/>
              <a:gd name="T15" fmla="*/ 1169914 h 2197979"/>
              <a:gd name="T16" fmla="*/ 8252681 w 8802811"/>
              <a:gd name="T17" fmla="*/ 987114 h 2197979"/>
              <a:gd name="T18" fmla="*/ 8240469 w 8802811"/>
              <a:gd name="T19" fmla="*/ 853062 h 2197979"/>
              <a:gd name="T20" fmla="*/ 8216041 w 8802811"/>
              <a:gd name="T21" fmla="*/ 682450 h 2197979"/>
              <a:gd name="T22" fmla="*/ 8203829 w 8802811"/>
              <a:gd name="T23" fmla="*/ 548397 h 2197979"/>
              <a:gd name="T24" fmla="*/ 8179409 w 8802811"/>
              <a:gd name="T25" fmla="*/ 548397 h 2197979"/>
              <a:gd name="T26" fmla="*/ 8179409 w 8802811"/>
              <a:gd name="T27" fmla="*/ 548397 h 2197979"/>
              <a:gd name="T28" fmla="*/ 8411428 w 8802811"/>
              <a:gd name="T29" fmla="*/ 621515 h 2197979"/>
              <a:gd name="T30" fmla="*/ 8472483 w 8802811"/>
              <a:gd name="T31" fmla="*/ 682450 h 2197979"/>
              <a:gd name="T32" fmla="*/ 8557963 w 8802811"/>
              <a:gd name="T33" fmla="*/ 792129 h 2197979"/>
              <a:gd name="T34" fmla="*/ 8582387 w 8802811"/>
              <a:gd name="T35" fmla="*/ 865249 h 2197979"/>
              <a:gd name="T36" fmla="*/ 8619027 w 8802811"/>
              <a:gd name="T37" fmla="*/ 950555 h 2197979"/>
              <a:gd name="T38" fmla="*/ 8692295 w 8802811"/>
              <a:gd name="T39" fmla="*/ 1182100 h 2197979"/>
              <a:gd name="T40" fmla="*/ 8704499 w 8802811"/>
              <a:gd name="T41" fmla="*/ 1255220 h 2197979"/>
              <a:gd name="T42" fmla="*/ 8716715 w 8802811"/>
              <a:gd name="T43" fmla="*/ 1340526 h 2197979"/>
              <a:gd name="T44" fmla="*/ 8741139 w 8802811"/>
              <a:gd name="T45" fmla="*/ 1401458 h 2197979"/>
              <a:gd name="T46" fmla="*/ 8802199 w 8802811"/>
              <a:gd name="T47" fmla="*/ 1401458 h 2197979"/>
              <a:gd name="T48" fmla="*/ 8802199 w 8802811"/>
              <a:gd name="T49" fmla="*/ 1401458 h 2197979"/>
              <a:gd name="T50" fmla="*/ 8789983 w 8802811"/>
              <a:gd name="T51" fmla="*/ 1669565 h 2197979"/>
              <a:gd name="T52" fmla="*/ 8789983 w 8802811"/>
              <a:gd name="T53" fmla="*/ 1669565 h 2197979"/>
              <a:gd name="T54" fmla="*/ 8704499 w 8802811"/>
              <a:gd name="T55" fmla="*/ 1572072 h 2197979"/>
              <a:gd name="T56" fmla="*/ 8643447 w 8802811"/>
              <a:gd name="T57" fmla="*/ 1511137 h 2197979"/>
              <a:gd name="T58" fmla="*/ 8582387 w 8802811"/>
              <a:gd name="T59" fmla="*/ 1413645 h 2197979"/>
              <a:gd name="T60" fmla="*/ 8509119 w 8802811"/>
              <a:gd name="T61" fmla="*/ 1328339 h 2197979"/>
              <a:gd name="T62" fmla="*/ 8435851 w 8802811"/>
              <a:gd name="T63" fmla="*/ 1230846 h 2197979"/>
              <a:gd name="T64" fmla="*/ 8301525 w 8802811"/>
              <a:gd name="T65" fmla="*/ 1035860 h 2197979"/>
              <a:gd name="T66" fmla="*/ 8228253 w 8802811"/>
              <a:gd name="T67" fmla="*/ 913994 h 2197979"/>
              <a:gd name="T68" fmla="*/ 8216041 w 8802811"/>
              <a:gd name="T69" fmla="*/ 877435 h 2197979"/>
              <a:gd name="T70" fmla="*/ 8191621 w 8802811"/>
              <a:gd name="T71" fmla="*/ 840874 h 2197979"/>
              <a:gd name="T72" fmla="*/ 8179409 w 8802811"/>
              <a:gd name="T73" fmla="*/ 792129 h 2197979"/>
              <a:gd name="T74" fmla="*/ 8130561 w 8802811"/>
              <a:gd name="T75" fmla="*/ 719008 h 2197979"/>
              <a:gd name="T76" fmla="*/ 8118353 w 8802811"/>
              <a:gd name="T77" fmla="*/ 706822 h 2197979"/>
              <a:gd name="T78" fmla="*/ 8216041 w 8802811"/>
              <a:gd name="T79" fmla="*/ 779942 h 2197979"/>
              <a:gd name="T80" fmla="*/ 8252681 w 8802811"/>
              <a:gd name="T81" fmla="*/ 816501 h 2197979"/>
              <a:gd name="T82" fmla="*/ 8362581 w 8802811"/>
              <a:gd name="T83" fmla="*/ 913994 h 2197979"/>
              <a:gd name="T84" fmla="*/ 8435851 w 8802811"/>
              <a:gd name="T85" fmla="*/ 1011487 h 2197979"/>
              <a:gd name="T86" fmla="*/ 8472483 w 8802811"/>
              <a:gd name="T87" fmla="*/ 1048048 h 2197979"/>
              <a:gd name="T88" fmla="*/ 8460275 w 8802811"/>
              <a:gd name="T89" fmla="*/ 1035860 h 2197979"/>
              <a:gd name="T90" fmla="*/ 632701 w 8802811"/>
              <a:gd name="T91" fmla="*/ 2157029 h 2197979"/>
              <a:gd name="T92" fmla="*/ 1524143 w 8802811"/>
              <a:gd name="T93" fmla="*/ 2193588 h 2197979"/>
              <a:gd name="T94" fmla="*/ 1035684 w 8802811"/>
              <a:gd name="T95" fmla="*/ 2157029 h 2197979"/>
              <a:gd name="T96" fmla="*/ 547221 w 8802811"/>
              <a:gd name="T97" fmla="*/ 2108282 h 2197979"/>
              <a:gd name="T98" fmla="*/ 70973 w 8802811"/>
              <a:gd name="T99" fmla="*/ 2083909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02811"/>
              <a:gd name="T151" fmla="*/ 0 h 2197979"/>
              <a:gd name="T152" fmla="*/ 8802811 w 8802811"/>
              <a:gd name="T153" fmla="*/ 2197979 h 21979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62512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675" y="2698750"/>
            <a:ext cx="215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/>
              <a:t>forwarding tables computed,</a:t>
            </a:r>
          </a:p>
          <a:p>
            <a:r>
              <a:rPr lang="en-US" sz="1200" i="1"/>
              <a:t>pushed to input ports</a:t>
            </a:r>
          </a:p>
        </p:txBody>
      </p:sp>
    </p:spTree>
    <p:extLst>
      <p:ext uri="{BB962C8B-B14F-4D97-AF65-F5344CB8AC3E}">
        <p14:creationId xmlns:p14="http://schemas.microsoft.com/office/powerpoint/2010/main" val="256784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Routing: </a:t>
            </a:r>
            <a:r>
              <a:rPr lang="en-US" sz="3600" dirty="0" smtClean="0">
                <a:cs typeface="+mj-cs"/>
              </a:rPr>
              <a:t>Comparison </a:t>
            </a:r>
            <a:r>
              <a:rPr lang="en-US" sz="3600" dirty="0">
                <a:cs typeface="+mj-cs"/>
              </a:rPr>
              <a:t>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 dirty="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 smtClean="0">
                <a:latin typeface="Gill Sans MT" charset="0"/>
              </a:rPr>
              <a:t>each node computes only its </a:t>
            </a:r>
            <a:r>
              <a:rPr lang="en-US" sz="2000" i="1" dirty="0" smtClean="0">
                <a:latin typeface="Gill Sans MT" charset="0"/>
              </a:rPr>
              <a:t>own</a:t>
            </a:r>
            <a:r>
              <a:rPr lang="en-US" sz="2000" dirty="0" smtClean="0">
                <a:latin typeface="Gill Sans MT" charset="0"/>
              </a:rPr>
              <a:t> table</a:t>
            </a:r>
            <a:endParaRPr lang="en-US" sz="2000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 dirty="0">
                <a:latin typeface="Gill Sans MT" charset="0"/>
              </a:rPr>
              <a:t>DV 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 dirty="0">
                <a:latin typeface="Comic Sans MS" charset="0"/>
              </a:rPr>
              <a:t>error propagate thru network</a:t>
            </a:r>
          </a:p>
        </p:txBody>
      </p:sp>
    </p:spTree>
    <p:extLst>
      <p:ext uri="{BB962C8B-B14F-4D97-AF65-F5344CB8AC3E}">
        <p14:creationId xmlns:p14="http://schemas.microsoft.com/office/powerpoint/2010/main" val="30487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routing</a:t>
            </a:r>
            <a:endParaRPr lang="en-US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>
                <a:latin typeface="Gill Sans MT" charset="0"/>
              </a:rPr>
              <a:t> with 600 million destinations:</a:t>
            </a:r>
          </a:p>
          <a:p>
            <a:r>
              <a:rPr lang="en-US" sz="2400">
                <a:latin typeface="Gill Sans MT" charset="0"/>
              </a:rPr>
              <a:t>can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store all dest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in routing tables!</a:t>
            </a:r>
          </a:p>
          <a:p>
            <a:r>
              <a:rPr lang="en-US" sz="2400">
                <a:latin typeface="Gill Sans MT" charset="0"/>
              </a:rPr>
              <a:t>routing table exchange would swamp links!</a:t>
            </a:r>
            <a:r>
              <a:rPr lang="en-US">
                <a:latin typeface="Gill Sans MT" charset="0"/>
              </a:rPr>
              <a:t> </a:t>
            </a:r>
          </a:p>
          <a:p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latin typeface="Gill Sans MT" charset="0"/>
              </a:rPr>
              <a:t>our routing study thus far - idealization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all routers identical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network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flat</a:t>
            </a:r>
            <a:r>
              <a:rPr lang="ja-JP" altLang="en-US" sz="2800">
                <a:latin typeface="Gill Sans MT" charset="0"/>
              </a:rPr>
              <a:t>”</a:t>
            </a:r>
            <a:endParaRPr lang="en-US" altLang="ja-JP" sz="280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latin typeface="Gill Sans MT" charset="0"/>
              </a:rPr>
              <a:t>… not</a:t>
            </a:r>
            <a:r>
              <a:rPr lang="en-US" sz="2800">
                <a:latin typeface="Gill Sans MT" charset="0"/>
              </a:rPr>
              <a:t> true in practice</a:t>
            </a:r>
          </a:p>
        </p:txBody>
      </p:sp>
    </p:spTree>
    <p:extLst>
      <p:ext uri="{BB962C8B-B14F-4D97-AF65-F5344CB8AC3E}">
        <p14:creationId xmlns:p14="http://schemas.microsoft.com/office/powerpoint/2010/main" val="164488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95425"/>
            <a:ext cx="3810000" cy="4210050"/>
          </a:xfrm>
        </p:spPr>
        <p:txBody>
          <a:bodyPr>
            <a:normAutofit fontScale="92500"/>
          </a:bodyPr>
          <a:lstStyle/>
          <a:p>
            <a:r>
              <a:rPr lang="en-US">
                <a:latin typeface="Gill Sans MT" charset="0"/>
              </a:rPr>
              <a:t>aggregate routers into regions,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autonomous systems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 (AS)</a:t>
            </a:r>
          </a:p>
          <a:p>
            <a:r>
              <a:rPr lang="en-US">
                <a:latin typeface="Gill Sans MT" charset="0"/>
              </a:rPr>
              <a:t>routers in same AS run same routing protocol</a:t>
            </a:r>
          </a:p>
          <a:p>
            <a:pPr lvl="1"/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intra-AS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 routing</a:t>
            </a:r>
            <a:r>
              <a:rPr lang="en-US" altLang="ja-JP">
                <a:latin typeface="Gill Sans MT" charset="0"/>
              </a:rPr>
              <a:t> protocol</a:t>
            </a:r>
          </a:p>
          <a:p>
            <a:pPr lvl="1"/>
            <a:r>
              <a:rPr lang="en-US">
                <a:latin typeface="Gill Sans MT" charset="0"/>
              </a:rPr>
              <a:t>routers in different AS can run different intra-AS routing protocol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500188"/>
            <a:ext cx="40005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gateway router:</a:t>
            </a:r>
          </a:p>
          <a:p>
            <a:r>
              <a:rPr lang="en-US" sz="2400">
                <a:latin typeface="Gill Sans MT" charset="0"/>
              </a:rPr>
              <a:t>at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edge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of its own AS</a:t>
            </a:r>
          </a:p>
          <a:p>
            <a:r>
              <a:rPr lang="en-US" sz="2400">
                <a:latin typeface="Gill Sans MT" charset="0"/>
              </a:rPr>
              <a:t>has  link to router in another AS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Hierarchical routing</a:t>
            </a:r>
          </a:p>
        </p:txBody>
      </p:sp>
    </p:spTree>
    <p:extLst>
      <p:ext uri="{BB962C8B-B14F-4D97-AF65-F5344CB8AC3E}">
        <p14:creationId xmlns:p14="http://schemas.microsoft.com/office/powerpoint/2010/main" val="159556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IP </a:t>
            </a:r>
            <a:r>
              <a:rPr lang="en-US" sz="4000" dirty="0" smtClean="0">
                <a:latin typeface="Gill Sans MT" charset="0"/>
              </a:rPr>
              <a:t>addressing</a:t>
            </a:r>
            <a:endParaRPr lang="en-US" dirty="0">
              <a:latin typeface="Gill Sans MT" charset="0"/>
            </a:endParaRPr>
          </a:p>
        </p:txBody>
      </p:sp>
      <p:sp>
        <p:nvSpPr>
          <p:cNvPr id="788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>
            <a:normAutofit lnSpcReduction="10000"/>
          </a:bodyPr>
          <a:lstStyle/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IP address:</a:t>
            </a:r>
            <a:r>
              <a:rPr lang="en-US" sz="2400">
                <a:latin typeface="Gill Sans MT" charset="0"/>
              </a:rPr>
              <a:t> 32-bit identifier for host, router </a:t>
            </a:r>
            <a:r>
              <a:rPr lang="en-US" sz="2400" i="1">
                <a:latin typeface="Gill Sans MT" charset="0"/>
              </a:rPr>
              <a:t>interface</a:t>
            </a:r>
            <a:r>
              <a:rPr lang="en-US" sz="2400">
                <a:latin typeface="Gill Sans MT" charset="0"/>
              </a:rPr>
              <a:t> 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interface:</a:t>
            </a:r>
            <a:r>
              <a:rPr lang="en-US" sz="2400">
                <a:latin typeface="Gill Sans MT" charset="0"/>
              </a:rPr>
              <a:t> connection between host/router and physical link</a:t>
            </a:r>
          </a:p>
          <a:p>
            <a:pPr lvl="1"/>
            <a:r>
              <a:rPr lang="en-US" sz="2000">
                <a:latin typeface="Gill Sans MT" charset="0"/>
              </a:rPr>
              <a:t>router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typically have multiple interfaces</a:t>
            </a:r>
          </a:p>
          <a:p>
            <a:pPr lvl="1"/>
            <a:r>
              <a:rPr lang="en-US" sz="2000">
                <a:latin typeface="Gill Sans MT" charset="0"/>
              </a:rPr>
              <a:t>host typically has one or two interfaces (e.g., wired Ethernet, wireless 802.11)</a:t>
            </a:r>
          </a:p>
          <a:p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IP addresses associated with each interface</a:t>
            </a:r>
          </a:p>
        </p:txBody>
      </p:sp>
      <p:sp>
        <p:nvSpPr>
          <p:cNvPr id="78856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223.1.1.1</a:t>
            </a:r>
            <a:endParaRPr lang="en-US" sz="1200">
              <a:latin typeface="Comic Sans MS" charset="0"/>
            </a:endParaRPr>
          </a:p>
        </p:txBody>
      </p:sp>
      <p:grpSp>
        <p:nvGrpSpPr>
          <p:cNvPr id="78857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78918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8919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223.1.1.2</a:t>
              </a:r>
              <a:endParaRPr lang="en-US" sz="1200">
                <a:latin typeface="Comic Sans MS" charset="0"/>
              </a:endParaRPr>
            </a:p>
          </p:txBody>
        </p:sp>
      </p:grpSp>
      <p:sp>
        <p:nvSpPr>
          <p:cNvPr id="78858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223.1.1.3</a:t>
            </a:r>
            <a:endParaRPr lang="en-US" sz="1200">
              <a:latin typeface="Comic Sans MS" charset="0"/>
            </a:endParaRPr>
          </a:p>
        </p:txBody>
      </p:sp>
      <p:sp>
        <p:nvSpPr>
          <p:cNvPr id="78859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223.1.1.4</a:t>
            </a:r>
            <a:endParaRPr lang="en-US" sz="1200">
              <a:latin typeface="Comic Sans MS" charset="0"/>
            </a:endParaRPr>
          </a:p>
        </p:txBody>
      </p:sp>
      <p:sp>
        <p:nvSpPr>
          <p:cNvPr id="78860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223.1.2.9</a:t>
            </a:r>
            <a:endParaRPr lang="en-US" sz="1200">
              <a:latin typeface="Comic Sans MS" charset="0"/>
            </a:endParaRPr>
          </a:p>
        </p:txBody>
      </p:sp>
      <p:sp>
        <p:nvSpPr>
          <p:cNvPr id="78862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223.1.2.2</a:t>
            </a:r>
            <a:endParaRPr lang="en-US" sz="1200">
              <a:latin typeface="Comic Sans MS" charset="0"/>
            </a:endParaRPr>
          </a:p>
        </p:txBody>
      </p:sp>
      <p:sp>
        <p:nvSpPr>
          <p:cNvPr id="78865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223.1.2.1</a:t>
            </a:r>
            <a:endParaRPr lang="en-US" sz="1200">
              <a:latin typeface="Comic Sans MS" charset="0"/>
            </a:endParaRPr>
          </a:p>
        </p:txBody>
      </p:sp>
      <p:sp>
        <p:nvSpPr>
          <p:cNvPr id="78866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8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223.1.3.2</a:t>
            </a:r>
            <a:endParaRPr lang="en-US" sz="1200">
              <a:latin typeface="Comic Sans MS" charset="0"/>
            </a:endParaRPr>
          </a:p>
        </p:txBody>
      </p:sp>
      <p:sp>
        <p:nvSpPr>
          <p:cNvPr id="78870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223.1.3.1</a:t>
            </a:r>
            <a:endParaRPr lang="en-US" sz="1200">
              <a:latin typeface="Comic Sans MS" charset="0"/>
            </a:endParaRPr>
          </a:p>
        </p:txBody>
      </p:sp>
      <p:grpSp>
        <p:nvGrpSpPr>
          <p:cNvPr id="78871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78916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8917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223.1.3.27</a:t>
              </a:r>
              <a:endParaRPr lang="en-US" sz="1200">
                <a:latin typeface="Comic Sans MS" charset="0"/>
              </a:endParaRPr>
            </a:p>
          </p:txBody>
        </p:sp>
      </p:grpSp>
      <p:sp>
        <p:nvSpPr>
          <p:cNvPr id="78872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223.1.1.1 = 11011111 00000001 00000001 00000001</a:t>
            </a:r>
            <a:endParaRPr lang="en-US" sz="1800">
              <a:latin typeface="Comic Sans MS" charset="0"/>
            </a:endParaRPr>
          </a:p>
        </p:txBody>
      </p:sp>
      <p:sp>
        <p:nvSpPr>
          <p:cNvPr id="78873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5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6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</a:t>
            </a:r>
            <a:endParaRPr lang="en-US" sz="1800">
              <a:latin typeface="Comic Sans MS" charset="0"/>
            </a:endParaRPr>
          </a:p>
        </p:txBody>
      </p:sp>
      <p:sp>
        <p:nvSpPr>
          <p:cNvPr id="78878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</a:t>
            </a:r>
            <a:endParaRPr lang="en-US" sz="1800">
              <a:latin typeface="Comic Sans MS" charset="0"/>
            </a:endParaRPr>
          </a:p>
        </p:txBody>
      </p:sp>
      <p:sp>
        <p:nvSpPr>
          <p:cNvPr id="78879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</a:t>
            </a:r>
            <a:endParaRPr lang="en-US" sz="1800">
              <a:latin typeface="Comic Sans MS" charset="0"/>
            </a:endParaRPr>
          </a:p>
        </p:txBody>
      </p:sp>
      <p:sp>
        <p:nvSpPr>
          <p:cNvPr id="78880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</a:t>
            </a:r>
            <a:endParaRPr lang="en-US" sz="1800">
              <a:latin typeface="Comic Sans MS" charset="0"/>
            </a:endParaRPr>
          </a:p>
        </p:txBody>
      </p:sp>
      <p:grpSp>
        <p:nvGrpSpPr>
          <p:cNvPr id="78881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78914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15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2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78912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13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3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78910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11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4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78908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09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5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78906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07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6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78904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05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7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78902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03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8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788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charset="0"/>
                <a:cs typeface="Arial" charset="0"/>
              </a:endParaRPr>
            </a:p>
          </p:txBody>
        </p:sp>
        <p:sp>
          <p:nvSpPr>
            <p:cNvPr id="788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latin typeface="Times New Roman" charset="0"/>
                <a:cs typeface="Arial" charset="0"/>
              </a:endParaRPr>
            </a:p>
          </p:txBody>
        </p:sp>
        <p:sp>
          <p:nvSpPr>
            <p:cNvPr id="788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charset="0"/>
                <a:cs typeface="Arial" charset="0"/>
              </a:endParaRPr>
            </a:p>
          </p:txBody>
        </p:sp>
        <p:grpSp>
          <p:nvGrpSpPr>
            <p:cNvPr id="78897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8900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898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90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1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2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3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>
            <a:normAutofit lnSpcReduction="10000"/>
          </a:bodyPr>
          <a:lstStyle/>
          <a:p>
            <a:pPr marL="234950" indent="-234950"/>
            <a:r>
              <a:rPr lang="en-US">
                <a:solidFill>
                  <a:srgbClr val="000099"/>
                </a:solidFill>
                <a:latin typeface="Gill Sans MT" charset="0"/>
              </a:rPr>
              <a:t>IP address:</a:t>
            </a:r>
            <a:r>
              <a:rPr lang="en-US">
                <a:latin typeface="Gill Sans MT" charset="0"/>
              </a:rPr>
              <a:t> </a:t>
            </a:r>
          </a:p>
          <a:p>
            <a:pPr marL="512763" lvl="1" indent="-163513"/>
            <a:r>
              <a:rPr lang="en-US">
                <a:latin typeface="Gill Sans MT" charset="0"/>
              </a:rPr>
              <a:t>subnet part - high order bits</a:t>
            </a:r>
          </a:p>
          <a:p>
            <a:pPr marL="512763" lvl="1" indent="-163513"/>
            <a:r>
              <a:rPr lang="en-US">
                <a:latin typeface="Gill Sans MT" charset="0"/>
              </a:rPr>
              <a:t>host part - low order bits </a:t>
            </a:r>
          </a:p>
          <a:p>
            <a:pPr marL="234950" indent="-234950"/>
            <a:r>
              <a:rPr lang="en-US" i="1">
                <a:solidFill>
                  <a:srgbClr val="000099"/>
                </a:solidFill>
                <a:latin typeface="Gill Sans MT" charset="0"/>
              </a:rPr>
              <a:t>what</a:t>
            </a:r>
            <a:r>
              <a:rPr lang="ja-JP" altLang="en-US" i="1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000099"/>
                </a:solidFill>
                <a:latin typeface="Gill Sans MT" charset="0"/>
              </a:rPr>
              <a:t>s a subnet ?</a:t>
            </a:r>
          </a:p>
          <a:p>
            <a:pPr marL="512763" lvl="1" indent="-163513"/>
            <a:r>
              <a:rPr lang="en-US">
                <a:latin typeface="Gill Sans MT" charset="0"/>
              </a:rPr>
              <a:t>device interfaces with same subnet part of IP address</a:t>
            </a:r>
          </a:p>
          <a:p>
            <a:pPr marL="512763" lvl="1" indent="-163513"/>
            <a:r>
              <a:rPr lang="en-US">
                <a:latin typeface="Gill Sans MT" charset="0"/>
              </a:rPr>
              <a:t>can physically reach each other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without intervening router</a:t>
            </a:r>
          </a:p>
        </p:txBody>
      </p:sp>
      <p:sp>
        <p:nvSpPr>
          <p:cNvPr id="80901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network consisting of 3 subnets</a:t>
            </a:r>
          </a:p>
        </p:txBody>
      </p:sp>
      <p:sp>
        <p:nvSpPr>
          <p:cNvPr id="80903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223.1.1.1</a:t>
            </a:r>
            <a:endParaRPr lang="en-US" sz="1800">
              <a:latin typeface="Comic Sans MS" charset="0"/>
            </a:endParaRPr>
          </a:p>
        </p:txBody>
      </p:sp>
      <p:sp>
        <p:nvSpPr>
          <p:cNvPr id="80912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223.1.1.3</a:t>
            </a:r>
            <a:endParaRPr lang="en-US" sz="1800">
              <a:latin typeface="Comic Sans MS" charset="0"/>
            </a:endParaRPr>
          </a:p>
        </p:txBody>
      </p:sp>
      <p:sp>
        <p:nvSpPr>
          <p:cNvPr id="80913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223.1.1.4</a:t>
            </a:r>
            <a:endParaRPr lang="en-US" sz="1800">
              <a:latin typeface="Comic Sans MS" charset="0"/>
            </a:endParaRPr>
          </a:p>
        </p:txBody>
      </p:sp>
      <p:sp>
        <p:nvSpPr>
          <p:cNvPr id="80914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223.1.2.9</a:t>
            </a:r>
            <a:endParaRPr lang="en-US" sz="1800">
              <a:latin typeface="Comic Sans MS" charset="0"/>
            </a:endParaRPr>
          </a:p>
        </p:txBody>
      </p:sp>
      <p:sp>
        <p:nvSpPr>
          <p:cNvPr id="80916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0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223.1.3.2</a:t>
            </a:r>
            <a:endParaRPr lang="en-US" sz="1800">
              <a:latin typeface="Comic Sans MS" charset="0"/>
            </a:endParaRPr>
          </a:p>
        </p:txBody>
      </p:sp>
      <p:sp>
        <p:nvSpPr>
          <p:cNvPr id="80922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223.1.3.1</a:t>
            </a:r>
            <a:endParaRPr lang="en-US" sz="1800">
              <a:latin typeface="Comic Sans MS" charset="0"/>
            </a:endParaRPr>
          </a:p>
        </p:txBody>
      </p:sp>
      <p:grpSp>
        <p:nvGrpSpPr>
          <p:cNvPr id="80923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80962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4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80960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5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80958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6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80956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7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80954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8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80952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29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80950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30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809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09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09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80945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49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46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31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80940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80941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32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3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223.1.1.2</a:t>
            </a:r>
            <a:endParaRPr lang="en-US" sz="1800">
              <a:latin typeface="Comic Sans MS" charset="0"/>
            </a:endParaRPr>
          </a:p>
        </p:txBody>
      </p:sp>
      <p:sp>
        <p:nvSpPr>
          <p:cNvPr id="80934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5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6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7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223.1.3.27</a:t>
            </a:r>
            <a:endParaRPr lang="en-US" sz="1800">
              <a:latin typeface="Comic Sans MS" charset="0"/>
            </a:endParaRPr>
          </a:p>
        </p:txBody>
      </p:sp>
      <p:sp>
        <p:nvSpPr>
          <p:cNvPr id="80938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223.1.2.2</a:t>
            </a:r>
            <a:endParaRPr lang="en-US" sz="1800">
              <a:latin typeface="Comic Sans MS" charset="0"/>
            </a:endParaRPr>
          </a:p>
        </p:txBody>
      </p:sp>
      <p:sp>
        <p:nvSpPr>
          <p:cNvPr id="80939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223.1.2.1</a:t>
            </a:r>
            <a:endParaRPr lang="en-US" sz="18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0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 dirty="0">
                <a:cs typeface="+mn-cs"/>
              </a:rPr>
              <a:t>lassless 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 dirty="0" err="1">
                <a:cs typeface="+mn-cs"/>
              </a:rPr>
              <a:t>nter</a:t>
            </a:r>
            <a:r>
              <a:rPr lang="en-US" sz="3200" dirty="0" err="1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 dirty="0" err="1">
                <a:cs typeface="+mn-cs"/>
              </a:rPr>
              <a:t>omain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 dirty="0">
                <a:cs typeface="+mn-cs"/>
              </a:rPr>
              <a:t>outing</a:t>
            </a:r>
          </a:p>
          <a:p>
            <a:pPr lvl="1">
              <a:defRPr/>
            </a:pPr>
            <a:r>
              <a:rPr lang="en-US" sz="2800" dirty="0"/>
              <a:t>subnet portion of address of arbitrary length</a:t>
            </a:r>
          </a:p>
          <a:p>
            <a:pPr lvl="1">
              <a:defRPr/>
            </a:pPr>
            <a:r>
              <a:rPr lang="en-US" sz="2800" dirty="0"/>
              <a:t>address format: </a:t>
            </a:r>
            <a:r>
              <a:rPr lang="en-US" sz="2800" dirty="0" err="1">
                <a:solidFill>
                  <a:srgbClr val="CC0000"/>
                </a:solidFill>
              </a:rPr>
              <a:t>a.b.c.d</a:t>
            </a:r>
            <a:r>
              <a:rPr lang="en-US" sz="2800" dirty="0">
                <a:solidFill>
                  <a:srgbClr val="CC0000"/>
                </a:solidFill>
              </a:rPr>
              <a:t>/x</a:t>
            </a:r>
            <a:r>
              <a:rPr lang="en-US" sz="2800" dirty="0"/>
              <a:t>, where x is # bits in subnet portion of address</a:t>
            </a:r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11001000  00010111  0001000</a:t>
            </a:r>
            <a:r>
              <a:rPr lang="en-US"/>
              <a:t>0  00000000</a:t>
            </a:r>
            <a:endParaRPr lang="en-US">
              <a:latin typeface="Times New Roman" charset="0"/>
            </a:endParaRPr>
          </a:p>
        </p:txBody>
      </p:sp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sz="1800" dirty="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host</a:t>
            </a:r>
          </a:p>
          <a:p>
            <a:pPr algn="ctr"/>
            <a:r>
              <a:rPr lang="en-US" sz="1800"/>
              <a:t>part</a:t>
            </a:r>
          </a:p>
        </p:txBody>
      </p:sp>
      <p:sp>
        <p:nvSpPr>
          <p:cNvPr id="83977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200.23.16.0/23</a:t>
            </a:r>
            <a:endParaRPr lang="en-US" sz="1800" dirty="0"/>
          </a:p>
        </p:txBody>
      </p:sp>
      <p:sp>
        <p:nvSpPr>
          <p:cNvPr id="83980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81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88070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i="1"/>
              <a:t>223.1.1.0/24</a:t>
            </a:r>
          </a:p>
        </p:txBody>
      </p:sp>
      <p:sp>
        <p:nvSpPr>
          <p:cNvPr id="88071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i="1"/>
              <a:t>223.1.2.0/24</a:t>
            </a:r>
          </a:p>
        </p:txBody>
      </p:sp>
      <p:sp>
        <p:nvSpPr>
          <p:cNvPr id="88072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i="1"/>
              <a:t>223.1.3.0/24</a:t>
            </a:r>
          </a:p>
        </p:txBody>
      </p:sp>
      <p:sp>
        <p:nvSpPr>
          <p:cNvPr id="88073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223.1.1.1</a:t>
            </a:r>
            <a:endParaRPr lang="en-US" sz="1400">
              <a:latin typeface="Comic Sans MS" charset="0"/>
            </a:endParaRPr>
          </a:p>
        </p:txBody>
      </p:sp>
      <p:sp>
        <p:nvSpPr>
          <p:cNvPr id="88082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223.1.1.3</a:t>
            </a:r>
            <a:endParaRPr lang="en-US" sz="1400">
              <a:latin typeface="Comic Sans MS" charset="0"/>
            </a:endParaRPr>
          </a:p>
        </p:txBody>
      </p:sp>
      <p:sp>
        <p:nvSpPr>
          <p:cNvPr id="88083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223.1.1.4</a:t>
            </a:r>
            <a:endParaRPr lang="en-US" sz="1400">
              <a:latin typeface="Comic Sans MS" charset="0"/>
            </a:endParaRPr>
          </a:p>
        </p:txBody>
      </p:sp>
      <p:sp>
        <p:nvSpPr>
          <p:cNvPr id="88084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223.1.2.9</a:t>
            </a:r>
            <a:endParaRPr lang="en-US" sz="1400">
              <a:latin typeface="Comic Sans MS" charset="0"/>
            </a:endParaRPr>
          </a:p>
        </p:txBody>
      </p:sp>
      <p:sp>
        <p:nvSpPr>
          <p:cNvPr id="88086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223.1.3.2</a:t>
            </a:r>
            <a:endParaRPr lang="en-US" sz="1400">
              <a:latin typeface="Comic Sans MS" charset="0"/>
            </a:endParaRPr>
          </a:p>
        </p:txBody>
      </p:sp>
      <p:sp>
        <p:nvSpPr>
          <p:cNvPr id="88092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223.1.3.1</a:t>
            </a:r>
            <a:endParaRPr lang="en-US" sz="1400">
              <a:latin typeface="Comic Sans MS" charset="0"/>
            </a:endParaRPr>
          </a:p>
        </p:txBody>
      </p:sp>
      <p:grpSp>
        <p:nvGrpSpPr>
          <p:cNvPr id="88093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88191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92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4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88189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90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5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88187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88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6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88185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86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7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88183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84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8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88181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82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099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88179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80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8100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881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  <a:cs typeface="Arial" charset="0"/>
              </a:endParaRPr>
            </a:p>
          </p:txBody>
        </p:sp>
        <p:sp>
          <p:nvSpPr>
            <p:cNvPr id="881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latin typeface="Times New Roman" charset="0"/>
                <a:cs typeface="Arial" charset="0"/>
              </a:endParaRPr>
            </a:p>
          </p:txBody>
        </p:sp>
        <p:sp>
          <p:nvSpPr>
            <p:cNvPr id="881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  <a:cs typeface="Arial" charset="0"/>
              </a:endParaRPr>
            </a:p>
          </p:txBody>
        </p:sp>
        <p:grpSp>
          <p:nvGrpSpPr>
            <p:cNvPr id="88174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8177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78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175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6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01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8102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223.1.1.2</a:t>
            </a:r>
            <a:endParaRPr lang="en-US" sz="1400">
              <a:latin typeface="Comic Sans MS" charset="0"/>
            </a:endParaRPr>
          </a:p>
        </p:txBody>
      </p:sp>
      <p:sp>
        <p:nvSpPr>
          <p:cNvPr id="88103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8104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88105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223.1.3.27</a:t>
            </a:r>
            <a:endParaRPr lang="en-US" sz="1400">
              <a:latin typeface="Comic Sans MS" charset="0"/>
            </a:endParaRPr>
          </a:p>
        </p:txBody>
      </p:sp>
      <p:sp>
        <p:nvSpPr>
          <p:cNvPr id="88106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223.1.2.2</a:t>
            </a:r>
            <a:endParaRPr lang="en-US" sz="1400">
              <a:latin typeface="Comic Sans MS" charset="0"/>
            </a:endParaRPr>
          </a:p>
        </p:txBody>
      </p:sp>
      <p:sp>
        <p:nvSpPr>
          <p:cNvPr id="88107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223.1.2.1</a:t>
            </a:r>
            <a:endParaRPr lang="en-US" sz="1400">
              <a:latin typeface="Comic Sans MS" charset="0"/>
            </a:endParaRPr>
          </a:p>
        </p:txBody>
      </p:sp>
      <p:sp>
        <p:nvSpPr>
          <p:cNvPr id="88108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88109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000" i="1"/>
              <a:t>arriving </a:t>
            </a:r>
            <a:r>
              <a:rPr lang="en-US" sz="2000" i="1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</a:pPr>
            <a:r>
              <a:rPr lang="en-US" sz="2000" i="1">
                <a:solidFill>
                  <a:srgbClr val="CC0000"/>
                </a:solidFill>
              </a:rPr>
              <a:t>client</a:t>
            </a:r>
            <a:r>
              <a:rPr lang="en-US" sz="2000" i="1"/>
              <a:t> needs </a:t>
            </a:r>
          </a:p>
          <a:p>
            <a:pPr>
              <a:lnSpc>
                <a:spcPct val="85000"/>
              </a:lnSpc>
            </a:pPr>
            <a:r>
              <a:rPr lang="en-US" sz="2000" i="1"/>
              <a:t>address in this</a:t>
            </a:r>
          </a:p>
          <a:p>
            <a:pPr>
              <a:lnSpc>
                <a:spcPct val="85000"/>
              </a:lnSpc>
            </a:pPr>
            <a:r>
              <a:rPr lang="en-US" sz="2000" i="1"/>
              <a:t>network</a:t>
            </a:r>
          </a:p>
        </p:txBody>
      </p:sp>
      <p:grpSp>
        <p:nvGrpSpPr>
          <p:cNvPr id="88110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88139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0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41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2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43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88144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69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88170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88145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88146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67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88168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88147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48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88149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65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88166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88150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151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63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88164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sp>
          <p:nvSpPr>
            <p:cNvPr id="88152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53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4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5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56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7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58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59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60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4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88161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8162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</p:grpSp>
      <p:grpSp>
        <p:nvGrpSpPr>
          <p:cNvPr id="88111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88115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88117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118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8119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120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1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3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4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5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8126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88133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4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5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6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7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38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127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8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9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0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1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2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116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8112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NAT: network address translation</a:t>
            </a:r>
          </a:p>
        </p:txBody>
      </p:sp>
      <p:sp>
        <p:nvSpPr>
          <p:cNvPr id="100357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59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0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1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100363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100364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10.0.0.3</a:t>
            </a:r>
          </a:p>
        </p:txBody>
      </p:sp>
      <p:sp>
        <p:nvSpPr>
          <p:cNvPr id="100365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100366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7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100368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6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70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local network</a:t>
            </a:r>
          </a:p>
          <a:p>
            <a:pPr algn="ctr"/>
            <a:r>
              <a:rPr lang="en-US" sz="1800"/>
              <a:t>(e.g., home network)</a:t>
            </a:r>
          </a:p>
          <a:p>
            <a:pPr algn="ctr"/>
            <a:r>
              <a:rPr lang="en-US" sz="1800"/>
              <a:t>10.0.0/24</a:t>
            </a:r>
          </a:p>
        </p:txBody>
      </p:sp>
      <p:sp>
        <p:nvSpPr>
          <p:cNvPr id="100371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72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73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74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75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76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rest of</a:t>
            </a:r>
          </a:p>
          <a:p>
            <a:pPr algn="ctr"/>
            <a:r>
              <a:rPr lang="en-US" sz="1800"/>
              <a:t>Internet</a:t>
            </a:r>
          </a:p>
        </p:txBody>
      </p:sp>
      <p:sp>
        <p:nvSpPr>
          <p:cNvPr id="100377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>
                <a:latin typeface="Gill Sans MT" charset="0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charset="0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charset="0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charset="0"/>
              </a:rPr>
              <a:t>source, destination (as usual)</a:t>
            </a:r>
          </a:p>
        </p:txBody>
      </p:sp>
      <p:sp>
        <p:nvSpPr>
          <p:cNvPr id="100378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all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datagrams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leaving</a:t>
            </a:r>
            <a:r>
              <a:rPr lang="en-US">
                <a:latin typeface="Gill Sans MT" charset="0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>
                <a:latin typeface="Gill Sans MT" charset="0"/>
              </a:rPr>
              <a:t>network have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same</a:t>
            </a:r>
            <a:r>
              <a:rPr lang="en-US">
                <a:latin typeface="Gill Sans MT" charset="0"/>
              </a:rPr>
              <a:t> single source NAT IP address: 138.76.29.7,different source port numbers</a:t>
            </a:r>
          </a:p>
        </p:txBody>
      </p:sp>
      <p:sp>
        <p:nvSpPr>
          <p:cNvPr id="100380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0381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0382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1003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003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003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00395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0398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9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396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97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383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100390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91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0384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100388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89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0385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100386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87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259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IPv6</a:t>
            </a:r>
            <a:endParaRPr lang="en-US" dirty="0">
              <a:cs typeface="+mj-cs"/>
            </a:endParaRP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initial motivation:</a:t>
            </a:r>
            <a:r>
              <a:rPr lang="en-US" i="1"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32-bit address space soon to be completely allocated.  </a:t>
            </a:r>
          </a:p>
          <a:p>
            <a:r>
              <a:rPr lang="en-US">
                <a:latin typeface="Gill Sans MT" charset="0"/>
              </a:rPr>
              <a:t>additional motivation:</a:t>
            </a:r>
          </a:p>
          <a:p>
            <a:pPr lvl="1"/>
            <a:r>
              <a:rPr lang="en-US">
                <a:latin typeface="Gill Sans MT" charset="0"/>
              </a:rPr>
              <a:t>header format helps speed processing/forwarding</a:t>
            </a:r>
          </a:p>
          <a:p>
            <a:pPr lvl="1"/>
            <a:r>
              <a:rPr lang="en-US">
                <a:latin typeface="Gill Sans MT" charset="0"/>
              </a:rPr>
              <a:t>header changes to facilitate QoS </a:t>
            </a:r>
          </a:p>
          <a:p>
            <a:pPr lvl="1"/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IPv6 datagram format: </a:t>
            </a:r>
          </a:p>
          <a:p>
            <a:pPr lvl="1"/>
            <a:r>
              <a:rPr lang="en-US">
                <a:latin typeface="Gill Sans MT" charset="0"/>
              </a:rPr>
              <a:t>fixed-length 40 byte header</a:t>
            </a:r>
          </a:p>
          <a:p>
            <a:pPr lvl="1"/>
            <a:r>
              <a:rPr lang="en-US">
                <a:latin typeface="Gill Sans MT" charset="0"/>
              </a:rPr>
              <a:t>no fragmentation allowed</a:t>
            </a:r>
            <a:endParaRPr lang="en-US" i="1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9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14300"/>
            <a:ext cx="7772400" cy="1028700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050" y="1333500"/>
            <a:ext cx="5554663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application:</a:t>
            </a:r>
            <a:r>
              <a:rPr lang="en-US">
                <a:latin typeface="Gill Sans MT" charset="0"/>
              </a:rPr>
              <a:t> supporting network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Gill Sans MT" charset="0"/>
                <a:cs typeface="Arial" charset="0"/>
              </a:rPr>
              <a:t>FTP, SMTP, HTTP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transport:</a:t>
            </a:r>
            <a:r>
              <a:rPr lang="en-US">
                <a:latin typeface="Gill Sans MT" charset="0"/>
              </a:rPr>
              <a:t> process-process data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Gill Sans MT" charset="0"/>
                <a:cs typeface="Arial" charset="0"/>
              </a:rPr>
              <a:t>TCP, UDP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network:</a:t>
            </a:r>
            <a:r>
              <a:rPr lang="en-US">
                <a:latin typeface="Gill Sans MT" charset="0"/>
              </a:rPr>
              <a:t> routing of datagrams from source to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Gill Sans MT" charset="0"/>
                <a:cs typeface="Arial" charset="0"/>
              </a:rPr>
              <a:t>IP, routing protocols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link:</a:t>
            </a:r>
            <a:r>
              <a:rPr lang="en-US">
                <a:latin typeface="Gill Sans MT" charset="0"/>
              </a:rPr>
              <a:t> data transfer between neighboring  network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Gill Sans MT" charset="0"/>
                <a:cs typeface="Arial" charset="0"/>
              </a:rPr>
              <a:t>Ethernet, 802.111 (WiFi), PPP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physical:</a:t>
            </a:r>
            <a:r>
              <a:rPr lang="en-US">
                <a:latin typeface="Gill Sans MT" charset="0"/>
              </a:rPr>
              <a:t> bits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on the wire</a:t>
            </a:r>
            <a:r>
              <a:rPr lang="ja-JP" altLang="en-US">
                <a:latin typeface="Gill Sans MT" charset="0"/>
              </a:rPr>
              <a:t>”</a:t>
            </a:r>
            <a:endParaRPr lang="en-US" altLang="ja-JP">
              <a:latin typeface="Gill Sans MT" charset="0"/>
            </a:endParaRPr>
          </a:p>
          <a:p>
            <a:pPr eaLnBrk="1" hangingPunct="1">
              <a:lnSpc>
                <a:spcPct val="80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application</a:t>
            </a:r>
          </a:p>
          <a:p>
            <a:pPr algn="ctr"/>
            <a:endParaRPr lang="en-US"/>
          </a:p>
          <a:p>
            <a:pPr algn="ctr"/>
            <a:r>
              <a:rPr lang="en-US"/>
              <a:t>transport</a:t>
            </a:r>
          </a:p>
          <a:p>
            <a:pPr algn="ctr"/>
            <a:endParaRPr lang="en-US"/>
          </a:p>
          <a:p>
            <a:pPr algn="ctr"/>
            <a:r>
              <a:rPr lang="en-US"/>
              <a:t>network</a:t>
            </a:r>
          </a:p>
          <a:p>
            <a:pPr algn="ctr"/>
            <a:endParaRPr lang="en-US"/>
          </a:p>
          <a:p>
            <a:pPr algn="ctr"/>
            <a:r>
              <a:rPr lang="en-US"/>
              <a:t>link</a:t>
            </a:r>
          </a:p>
          <a:p>
            <a:pPr algn="ctr"/>
            <a:endParaRPr lang="en-US"/>
          </a:p>
          <a:p>
            <a:pPr algn="ctr"/>
            <a:r>
              <a:rPr lang="en-US"/>
              <a:t>physical</a:t>
            </a: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2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116893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116897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98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  <p:sp>
          <p:nvSpPr>
            <p:cNvPr id="116894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95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A-to-B: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116896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116884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116888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889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6891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892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116890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116885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86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116887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116878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79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E-to-F: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</a:t>
              </a:r>
            </a:p>
          </p:txBody>
        </p:sp>
        <p:sp>
          <p:nvSpPr>
            <p:cNvPr id="116880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6881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116882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83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400"/>
                  <a:t>flow: X</a:t>
                </a:r>
              </a:p>
              <a:p>
                <a:r>
                  <a:rPr lang="en-US" sz="1400"/>
                  <a:t>src: A</a:t>
                </a:r>
              </a:p>
              <a:p>
                <a:r>
                  <a:rPr lang="en-US" sz="1400"/>
                  <a:t>dest: F</a:t>
                </a:r>
              </a:p>
              <a:p>
                <a:endParaRPr lang="en-US" sz="1400"/>
              </a:p>
              <a:p>
                <a:endParaRPr lang="en-US" sz="1400"/>
              </a:p>
              <a:p>
                <a:r>
                  <a:rPr lang="en-US" sz="1400"/>
                  <a:t>data</a:t>
                </a:r>
              </a:p>
            </p:txBody>
          </p:sp>
        </p:grpSp>
      </p:grpSp>
      <p:grpSp>
        <p:nvGrpSpPr>
          <p:cNvPr id="9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116869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70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/>
                <a:t>B-to-C: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IPv6 inside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/>
                <a:t>IPv4</a:t>
              </a:r>
            </a:p>
          </p:txBody>
        </p:sp>
        <p:sp>
          <p:nvSpPr>
            <p:cNvPr id="116871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6872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116873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6874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116876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877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/>
                    <a:t>Flow: X</a:t>
                  </a:r>
                </a:p>
                <a:p>
                  <a:r>
                    <a:rPr lang="en-US" sz="1400"/>
                    <a:t>Src: A</a:t>
                  </a:r>
                </a:p>
                <a:p>
                  <a:r>
                    <a:rPr lang="en-US" sz="1400"/>
                    <a:t>Dest: F</a:t>
                  </a:r>
                </a:p>
                <a:p>
                  <a:endParaRPr lang="en-US" sz="1400"/>
                </a:p>
                <a:p>
                  <a:endParaRPr lang="en-US" sz="1400"/>
                </a:p>
                <a:p>
                  <a:r>
                    <a:rPr lang="en-US" sz="1400"/>
                    <a:t>data</a:t>
                  </a:r>
                </a:p>
              </p:txBody>
            </p:sp>
          </p:grpSp>
          <p:sp>
            <p:nvSpPr>
              <p:cNvPr id="116875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chemeClr val="bg1"/>
                    </a:solidFill>
                  </a:rPr>
                  <a:t>src:B</a:t>
                </a:r>
              </a:p>
              <a:p>
                <a:r>
                  <a:rPr lang="en-US" sz="180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116743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physical view:</a:t>
            </a:r>
          </a:p>
        </p:txBody>
      </p:sp>
      <p:sp>
        <p:nvSpPr>
          <p:cNvPr id="116744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6745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1168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68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68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6864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6867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68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865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66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6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116838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</a:t>
              </a:r>
            </a:p>
          </p:txBody>
        </p:sp>
        <p:sp>
          <p:nvSpPr>
            <p:cNvPr id="116839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B</a:t>
              </a:r>
            </a:p>
          </p:txBody>
        </p:sp>
        <p:sp>
          <p:nvSpPr>
            <p:cNvPr id="116840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41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116842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116843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1168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16856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6859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60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857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8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844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11684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4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4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16848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6851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52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849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0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747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11683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683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683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6833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6836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37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834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35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8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116807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E</a:t>
              </a:r>
            </a:p>
          </p:txBody>
        </p:sp>
        <p:sp>
          <p:nvSpPr>
            <p:cNvPr id="116808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809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sp>
          <p:nvSpPr>
            <p:cNvPr id="116810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IPv6</a:t>
              </a:r>
            </a:p>
          </p:txBody>
        </p:sp>
        <p:grpSp>
          <p:nvGrpSpPr>
            <p:cNvPr id="116811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11682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2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2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16825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6828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29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826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7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812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11681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1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1681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16817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6820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21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818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19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813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F</a:t>
              </a:r>
            </a:p>
          </p:txBody>
        </p:sp>
      </p:grpSp>
      <p:sp>
        <p:nvSpPr>
          <p:cNvPr id="116749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</a:t>
            </a:r>
          </a:p>
        </p:txBody>
      </p:sp>
      <p:sp>
        <p:nvSpPr>
          <p:cNvPr id="116750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</a:t>
            </a:r>
          </a:p>
        </p:txBody>
      </p:sp>
      <p:grpSp>
        <p:nvGrpSpPr>
          <p:cNvPr id="116751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116756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logical view:</a:t>
              </a:r>
            </a:p>
          </p:txBody>
        </p:sp>
        <p:sp>
          <p:nvSpPr>
            <p:cNvPr id="116758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116759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116784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E</a:t>
                </a:r>
              </a:p>
            </p:txBody>
          </p:sp>
          <p:sp>
            <p:nvSpPr>
              <p:cNvPr id="116785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6786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116787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116788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11679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80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80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16802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6805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06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803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04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789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11679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79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79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16794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6797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798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795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96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6790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F</a:t>
                </a:r>
              </a:p>
            </p:txBody>
          </p:sp>
        </p:grpSp>
        <p:grpSp>
          <p:nvGrpSpPr>
            <p:cNvPr id="116760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116761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A</a:t>
                </a:r>
              </a:p>
            </p:txBody>
          </p:sp>
          <p:sp>
            <p:nvSpPr>
              <p:cNvPr id="116762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/>
                  <a:t>B</a:t>
                </a:r>
              </a:p>
            </p:txBody>
          </p:sp>
          <p:sp>
            <p:nvSpPr>
              <p:cNvPr id="116763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6764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sp>
            <p:nvSpPr>
              <p:cNvPr id="116765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/>
                  <a:t>IPv6</a:t>
                </a:r>
              </a:p>
            </p:txBody>
          </p:sp>
          <p:grpSp>
            <p:nvGrpSpPr>
              <p:cNvPr id="116766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11677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7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77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16779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6782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783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780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81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767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11676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7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1677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16771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16774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775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772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73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116754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116755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CC0000"/>
                </a:solidFill>
              </a:rPr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276454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host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568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Multiple access links, protocols</a:t>
            </a:r>
            <a:endParaRPr lang="en-US" sz="480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802.11 wireless LAN</a:t>
            </a:r>
            <a:endParaRPr lang="en-US">
              <a:latin typeface="Gill Sans MT" charset="0"/>
            </a:endParaRP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792340" y="5877806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640190" y="5866693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4929365" y="5874631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402565" y="5884156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403528" y="4706231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386065" y="5177718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251128" y="5514268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695628" y="5038018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667428" y="5546018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173840" y="5526968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553253" y="5555543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78" y="4833231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53" y="4752268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567040" y="4811006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567040" y="4811006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498778" y="5447593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836790" y="5323768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2897365" y="4369681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784778" y="4537956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167240" y="4798306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2868790" y="5223756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351390" y="5279318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990778" y="4879268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141590" y="4452231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814690" y="4839581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616253" y="5279318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348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384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>
                <a:latin typeface="Gill Sans MT" charset="0"/>
              </a:rPr>
              <a:t>s MAC address,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9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9235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17923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3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3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9240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9243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22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23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66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49" name="Group 86"/>
          <p:cNvGrpSpPr>
            <a:grpSpLocks/>
          </p:cNvGrpSpPr>
          <p:nvPr/>
        </p:nvGrpSpPr>
        <p:grpSpPr bwMode="auto">
          <a:xfrm>
            <a:off x="431800" y="1570038"/>
            <a:ext cx="4313238" cy="2789237"/>
            <a:chOff x="603606" y="1821224"/>
            <a:chExt cx="7473718" cy="4320390"/>
          </a:xfrm>
        </p:grpSpPr>
        <p:sp>
          <p:nvSpPr>
            <p:cNvPr id="181258" name="Freeform 81"/>
            <p:cNvSpPr>
              <a:spLocks/>
            </p:cNvSpPr>
            <p:nvPr/>
          </p:nvSpPr>
          <p:spPr bwMode="auto">
            <a:xfrm rot="5400000">
              <a:off x="2180270" y="244560"/>
              <a:ext cx="4320390" cy="7473718"/>
            </a:xfrm>
            <a:custGeom>
              <a:avLst/>
              <a:gdLst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Line 33"/>
            <p:cNvSpPr>
              <a:spLocks noChangeShapeType="1"/>
            </p:cNvSpPr>
            <p:nvPr/>
          </p:nvSpPr>
          <p:spPr bwMode="auto">
            <a:xfrm flipH="1">
              <a:off x="2152264" y="3387580"/>
              <a:ext cx="2046539" cy="1416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8" name="Line 34"/>
            <p:cNvSpPr>
              <a:spLocks noChangeShapeType="1"/>
            </p:cNvSpPr>
            <p:nvPr/>
          </p:nvSpPr>
          <p:spPr bwMode="auto">
            <a:xfrm>
              <a:off x="4391354" y="3375286"/>
              <a:ext cx="0" cy="1465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9" name="Line 35"/>
            <p:cNvSpPr>
              <a:spLocks noChangeShapeType="1"/>
            </p:cNvSpPr>
            <p:nvPr/>
          </p:nvSpPr>
          <p:spPr bwMode="auto">
            <a:xfrm flipH="1" flipV="1">
              <a:off x="4583905" y="3308893"/>
              <a:ext cx="1842985" cy="1622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0" name="Line 59"/>
            <p:cNvSpPr>
              <a:spLocks noChangeShapeType="1"/>
            </p:cNvSpPr>
            <p:nvPr/>
          </p:nvSpPr>
          <p:spPr bwMode="auto">
            <a:xfrm flipV="1">
              <a:off x="4688432" y="2691695"/>
              <a:ext cx="1224071" cy="425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1" name="Line 60"/>
            <p:cNvSpPr>
              <a:spLocks noChangeShapeType="1"/>
            </p:cNvSpPr>
            <p:nvPr/>
          </p:nvSpPr>
          <p:spPr bwMode="auto">
            <a:xfrm flipV="1">
              <a:off x="4482127" y="2369571"/>
              <a:ext cx="668427" cy="759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2" name="Line 77"/>
            <p:cNvSpPr>
              <a:spLocks noChangeShapeType="1"/>
            </p:cNvSpPr>
            <p:nvPr/>
          </p:nvSpPr>
          <p:spPr bwMode="auto">
            <a:xfrm>
              <a:off x="3387339" y="2524486"/>
              <a:ext cx="863727" cy="644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3" name="Line 78"/>
            <p:cNvSpPr>
              <a:spLocks noChangeShapeType="1"/>
            </p:cNvSpPr>
            <p:nvPr/>
          </p:nvSpPr>
          <p:spPr bwMode="auto">
            <a:xfrm flipH="1">
              <a:off x="1995472" y="2421210"/>
              <a:ext cx="849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4" name="Line 20"/>
            <p:cNvSpPr>
              <a:spLocks noChangeShapeType="1"/>
            </p:cNvSpPr>
            <p:nvPr/>
          </p:nvSpPr>
          <p:spPr bwMode="auto">
            <a:xfrm flipH="1">
              <a:off x="1464583" y="4754761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 flipH="1">
              <a:off x="1852435" y="4801482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2270545" y="4830990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1269" name="Group 44"/>
            <p:cNvGrpSpPr>
              <a:grpSpLocks/>
            </p:cNvGrpSpPr>
            <p:nvPr/>
          </p:nvGrpSpPr>
          <p:grpSpPr bwMode="auto">
            <a:xfrm>
              <a:off x="1009737" y="4558335"/>
              <a:ext cx="568960" cy="481140"/>
              <a:chOff x="-44" y="1473"/>
              <a:chExt cx="981" cy="1105"/>
            </a:xfrm>
          </p:grpSpPr>
          <p:pic>
            <p:nvPicPr>
              <p:cNvPr id="18139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0" name="Group 44"/>
            <p:cNvGrpSpPr>
              <a:grpSpLocks/>
            </p:cNvGrpSpPr>
            <p:nvPr/>
          </p:nvGrpSpPr>
          <p:grpSpPr bwMode="auto">
            <a:xfrm>
              <a:off x="1416137" y="5015535"/>
              <a:ext cx="568960" cy="481140"/>
              <a:chOff x="-44" y="1473"/>
              <a:chExt cx="981" cy="1105"/>
            </a:xfrm>
          </p:grpSpPr>
          <p:pic>
            <p:nvPicPr>
              <p:cNvPr id="18139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1" name="Group 44"/>
            <p:cNvGrpSpPr>
              <a:grpSpLocks/>
            </p:cNvGrpSpPr>
            <p:nvPr/>
          </p:nvGrpSpPr>
          <p:grpSpPr bwMode="auto">
            <a:xfrm>
              <a:off x="1944457" y="5046015"/>
              <a:ext cx="568960" cy="481140"/>
              <a:chOff x="-44" y="1473"/>
              <a:chExt cx="981" cy="1105"/>
            </a:xfrm>
          </p:grpSpPr>
          <p:pic>
            <p:nvPicPr>
              <p:cNvPr id="18139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30" name="Line 21"/>
            <p:cNvSpPr>
              <a:spLocks noChangeShapeType="1"/>
            </p:cNvSpPr>
            <p:nvPr/>
          </p:nvSpPr>
          <p:spPr bwMode="auto">
            <a:xfrm>
              <a:off x="2490603" y="4762139"/>
              <a:ext cx="379600" cy="304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31" name="Line 22"/>
            <p:cNvSpPr>
              <a:spLocks noChangeShapeType="1"/>
            </p:cNvSpPr>
            <p:nvPr/>
          </p:nvSpPr>
          <p:spPr bwMode="auto">
            <a:xfrm flipH="1">
              <a:off x="2721663" y="5256389"/>
              <a:ext cx="121032" cy="292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32" name="Line 22"/>
            <p:cNvSpPr>
              <a:spLocks noChangeShapeType="1"/>
            </p:cNvSpPr>
            <p:nvPr/>
          </p:nvSpPr>
          <p:spPr bwMode="auto">
            <a:xfrm>
              <a:off x="3128771" y="5266225"/>
              <a:ext cx="71519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33" name="Line 20"/>
            <p:cNvSpPr>
              <a:spLocks noChangeShapeType="1"/>
            </p:cNvSpPr>
            <p:nvPr/>
          </p:nvSpPr>
          <p:spPr bwMode="auto">
            <a:xfrm flipH="1">
              <a:off x="3024243" y="514819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1276" name="Group 44"/>
            <p:cNvGrpSpPr>
              <a:grpSpLocks/>
            </p:cNvGrpSpPr>
            <p:nvPr/>
          </p:nvGrpSpPr>
          <p:grpSpPr bwMode="auto">
            <a:xfrm>
              <a:off x="2349105" y="5419133"/>
              <a:ext cx="568960" cy="481140"/>
              <a:chOff x="-44" y="1473"/>
              <a:chExt cx="981" cy="1105"/>
            </a:xfrm>
          </p:grpSpPr>
          <p:pic>
            <p:nvPicPr>
              <p:cNvPr id="18139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77" name="Group 44"/>
            <p:cNvGrpSpPr>
              <a:grpSpLocks/>
            </p:cNvGrpSpPr>
            <p:nvPr/>
          </p:nvGrpSpPr>
          <p:grpSpPr bwMode="auto">
            <a:xfrm>
              <a:off x="2806305" y="5487451"/>
              <a:ext cx="568960" cy="481140"/>
              <a:chOff x="-44" y="1473"/>
              <a:chExt cx="981" cy="1105"/>
            </a:xfrm>
          </p:grpSpPr>
          <p:pic>
            <p:nvPicPr>
              <p:cNvPr id="18138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9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446" y="4602306"/>
              <a:ext cx="676678" cy="302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27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395" y="5017871"/>
              <a:ext cx="679428" cy="29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80" name="Group 44"/>
            <p:cNvGrpSpPr>
              <a:grpSpLocks/>
            </p:cNvGrpSpPr>
            <p:nvPr/>
          </p:nvGrpSpPr>
          <p:grpSpPr bwMode="auto">
            <a:xfrm>
              <a:off x="3231974" y="4946169"/>
              <a:ext cx="568960" cy="481140"/>
              <a:chOff x="-44" y="1473"/>
              <a:chExt cx="981" cy="1105"/>
            </a:xfrm>
          </p:grpSpPr>
          <p:pic>
            <p:nvPicPr>
              <p:cNvPr id="18138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39" name="Line 20"/>
            <p:cNvSpPr>
              <a:spLocks noChangeShapeType="1"/>
            </p:cNvSpPr>
            <p:nvPr/>
          </p:nvSpPr>
          <p:spPr bwMode="auto">
            <a:xfrm flipH="1">
              <a:off x="5684194" y="5022788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40" name="Line 21"/>
            <p:cNvSpPr>
              <a:spLocks noChangeShapeType="1"/>
            </p:cNvSpPr>
            <p:nvPr/>
          </p:nvSpPr>
          <p:spPr bwMode="auto">
            <a:xfrm flipH="1">
              <a:off x="6072045" y="506950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41" name="Line 22"/>
            <p:cNvSpPr>
              <a:spLocks noChangeShapeType="1"/>
            </p:cNvSpPr>
            <p:nvPr/>
          </p:nvSpPr>
          <p:spPr bwMode="auto">
            <a:xfrm>
              <a:off x="6490155" y="5099015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1284" name="Group 44"/>
            <p:cNvGrpSpPr>
              <a:grpSpLocks/>
            </p:cNvGrpSpPr>
            <p:nvPr/>
          </p:nvGrpSpPr>
          <p:grpSpPr bwMode="auto">
            <a:xfrm>
              <a:off x="5376787" y="4836859"/>
              <a:ext cx="568960" cy="481140"/>
              <a:chOff x="-44" y="1473"/>
              <a:chExt cx="981" cy="1105"/>
            </a:xfrm>
          </p:grpSpPr>
          <p:pic>
            <p:nvPicPr>
              <p:cNvPr id="18138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85" name="Group 44"/>
            <p:cNvGrpSpPr>
              <a:grpSpLocks/>
            </p:cNvGrpSpPr>
            <p:nvPr/>
          </p:nvGrpSpPr>
          <p:grpSpPr bwMode="auto">
            <a:xfrm>
              <a:off x="5636042" y="5283549"/>
              <a:ext cx="568960" cy="481140"/>
              <a:chOff x="-44" y="1473"/>
              <a:chExt cx="981" cy="1105"/>
            </a:xfrm>
          </p:grpSpPr>
          <p:pic>
            <p:nvPicPr>
              <p:cNvPr id="18138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86" name="Group 44"/>
            <p:cNvGrpSpPr>
              <a:grpSpLocks/>
            </p:cNvGrpSpPr>
            <p:nvPr/>
          </p:nvGrpSpPr>
          <p:grpSpPr bwMode="auto">
            <a:xfrm>
              <a:off x="6164362" y="5314029"/>
              <a:ext cx="568960" cy="481140"/>
              <a:chOff x="-44" y="1473"/>
              <a:chExt cx="981" cy="1105"/>
            </a:xfrm>
          </p:grpSpPr>
          <p:pic>
            <p:nvPicPr>
              <p:cNvPr id="18138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2745" name="Line 20"/>
            <p:cNvSpPr>
              <a:spLocks noChangeShapeType="1"/>
            </p:cNvSpPr>
            <p:nvPr/>
          </p:nvSpPr>
          <p:spPr bwMode="auto">
            <a:xfrm flipH="1" flipV="1">
              <a:off x="4660925" y="5069508"/>
              <a:ext cx="605159" cy="312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46" name="Line 21"/>
            <p:cNvSpPr>
              <a:spLocks noChangeShapeType="1"/>
            </p:cNvSpPr>
            <p:nvPr/>
          </p:nvSpPr>
          <p:spPr bwMode="auto">
            <a:xfrm flipH="1">
              <a:off x="4196052" y="502278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47" name="Line 22"/>
            <p:cNvSpPr>
              <a:spLocks noChangeShapeType="1"/>
            </p:cNvSpPr>
            <p:nvPr/>
          </p:nvSpPr>
          <p:spPr bwMode="auto">
            <a:xfrm>
              <a:off x="4614162" y="5052296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1290" name="Group 44"/>
            <p:cNvGrpSpPr>
              <a:grpSpLocks/>
            </p:cNvGrpSpPr>
            <p:nvPr/>
          </p:nvGrpSpPr>
          <p:grpSpPr bwMode="auto">
            <a:xfrm>
              <a:off x="4803973" y="5230996"/>
              <a:ext cx="568960" cy="481140"/>
              <a:chOff x="-44" y="1473"/>
              <a:chExt cx="981" cy="1105"/>
            </a:xfrm>
          </p:grpSpPr>
          <p:pic>
            <p:nvPicPr>
              <p:cNvPr id="18137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8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91" name="Group 44"/>
            <p:cNvGrpSpPr>
              <a:grpSpLocks/>
            </p:cNvGrpSpPr>
            <p:nvPr/>
          </p:nvGrpSpPr>
          <p:grpSpPr bwMode="auto">
            <a:xfrm>
              <a:off x="3759945" y="5236252"/>
              <a:ext cx="568960" cy="481140"/>
              <a:chOff x="-44" y="1473"/>
              <a:chExt cx="981" cy="1105"/>
            </a:xfrm>
          </p:grpSpPr>
          <p:pic>
            <p:nvPicPr>
              <p:cNvPr id="18137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1292" name="Group 44"/>
            <p:cNvGrpSpPr>
              <a:grpSpLocks/>
            </p:cNvGrpSpPr>
            <p:nvPr/>
          </p:nvGrpSpPr>
          <p:grpSpPr bwMode="auto">
            <a:xfrm>
              <a:off x="4288265" y="5266732"/>
              <a:ext cx="568960" cy="481140"/>
              <a:chOff x="-44" y="1473"/>
              <a:chExt cx="981" cy="1105"/>
            </a:xfrm>
          </p:grpSpPr>
          <p:pic>
            <p:nvPicPr>
              <p:cNvPr id="18137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063" y="4823612"/>
              <a:ext cx="679430" cy="29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2752" name="Line 20"/>
            <p:cNvSpPr>
              <a:spLocks noChangeShapeType="1"/>
            </p:cNvSpPr>
            <p:nvPr/>
          </p:nvSpPr>
          <p:spPr bwMode="auto">
            <a:xfrm flipH="1">
              <a:off x="6520414" y="510147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275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057" y="4870333"/>
              <a:ext cx="679430" cy="302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96" name="Group 44"/>
            <p:cNvGrpSpPr>
              <a:grpSpLocks/>
            </p:cNvGrpSpPr>
            <p:nvPr/>
          </p:nvGrpSpPr>
          <p:grpSpPr bwMode="auto">
            <a:xfrm>
              <a:off x="6685325" y="4884156"/>
              <a:ext cx="568960" cy="481140"/>
              <a:chOff x="-44" y="1473"/>
              <a:chExt cx="981" cy="1105"/>
            </a:xfrm>
          </p:grpSpPr>
          <p:pic>
            <p:nvPicPr>
              <p:cNvPr id="18137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37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241" y="3062997"/>
              <a:ext cx="935246" cy="415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1298" name="Group 906"/>
            <p:cNvGrpSpPr>
              <a:grpSpLocks/>
            </p:cNvGrpSpPr>
            <p:nvPr/>
          </p:nvGrpSpPr>
          <p:grpSpPr bwMode="auto">
            <a:xfrm>
              <a:off x="5140161" y="2111868"/>
              <a:ext cx="367260" cy="578780"/>
              <a:chOff x="4140" y="429"/>
              <a:chExt cx="1425" cy="2396"/>
            </a:xfrm>
          </p:grpSpPr>
          <p:sp>
            <p:nvSpPr>
              <p:cNvPr id="18134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0" name="Rectangle 908"/>
              <p:cNvSpPr>
                <a:spLocks noChangeArrowheads="1"/>
              </p:cNvSpPr>
              <p:nvPr/>
            </p:nvSpPr>
            <p:spPr bwMode="auto">
              <a:xfrm>
                <a:off x="4202" y="427"/>
                <a:ext cx="1057" cy="229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4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4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3" name="Rectangle 911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34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829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3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830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4" y="2591"/>
                  <a:ext cx="706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805" name="Rectangle 915"/>
              <p:cNvSpPr>
                <a:spLocks noChangeArrowheads="1"/>
              </p:cNvSpPr>
              <p:nvPr/>
            </p:nvSpPr>
            <p:spPr bwMode="auto">
              <a:xfrm>
                <a:off x="4223" y="1017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34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827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72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828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2"/>
                  <a:ext cx="70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807" name="Rectangle 919"/>
              <p:cNvSpPr>
                <a:spLocks noChangeArrowheads="1"/>
              </p:cNvSpPr>
              <p:nvPr/>
            </p:nvSpPr>
            <p:spPr bwMode="auto">
              <a:xfrm>
                <a:off x="4212" y="1363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08" name="Rectangle 920"/>
              <p:cNvSpPr>
                <a:spLocks noChangeArrowheads="1"/>
              </p:cNvSpPr>
              <p:nvPr/>
            </p:nvSpPr>
            <p:spPr bwMode="auto">
              <a:xfrm>
                <a:off x="4223" y="1659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351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825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3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826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74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135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135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823" name="AutoShape 926"/>
                <p:cNvSpPr>
                  <a:spLocks noChangeArrowheads="1"/>
                </p:cNvSpPr>
                <p:nvPr/>
              </p:nvSpPr>
              <p:spPr bwMode="auto">
                <a:xfrm>
                  <a:off x="609" y="2564"/>
                  <a:ext cx="73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824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3" y="2584"/>
                  <a:ext cx="705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812" name="Rectangle 928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5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5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5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5" name="Oval 931"/>
              <p:cNvSpPr>
                <a:spLocks noChangeArrowheads="1"/>
              </p:cNvSpPr>
              <p:nvPr/>
            </p:nvSpPr>
            <p:spPr bwMode="auto">
              <a:xfrm>
                <a:off x="5514" y="2616"/>
                <a:ext cx="53" cy="9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5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7" name="AutoShape 933"/>
              <p:cNvSpPr>
                <a:spLocks noChangeArrowheads="1"/>
              </p:cNvSpPr>
              <p:nvPr/>
            </p:nvSpPr>
            <p:spPr bwMode="auto">
              <a:xfrm>
                <a:off x="4138" y="2687"/>
                <a:ext cx="120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18" name="AutoShape 934"/>
              <p:cNvSpPr>
                <a:spLocks noChangeArrowheads="1"/>
              </p:cNvSpPr>
              <p:nvPr/>
            </p:nvSpPr>
            <p:spPr bwMode="auto">
              <a:xfrm>
                <a:off x="4202" y="2717"/>
                <a:ext cx="1078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19" name="Oval 935"/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60" cy="15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0" name="Oval 936"/>
              <p:cNvSpPr>
                <a:spLocks noChangeArrowheads="1"/>
              </p:cNvSpPr>
              <p:nvPr/>
            </p:nvSpPr>
            <p:spPr bwMode="auto">
              <a:xfrm>
                <a:off x="4490" y="239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1" name="Oval 937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2" name="Rectangle 938"/>
              <p:cNvSpPr>
                <a:spLocks noChangeArrowheads="1"/>
              </p:cNvSpPr>
              <p:nvPr/>
            </p:nvSpPr>
            <p:spPr bwMode="auto">
              <a:xfrm>
                <a:off x="5066" y="1832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1299" name="Group 1108"/>
            <p:cNvGrpSpPr>
              <a:grpSpLocks/>
            </p:cNvGrpSpPr>
            <p:nvPr/>
          </p:nvGrpSpPr>
          <p:grpSpPr bwMode="auto">
            <a:xfrm>
              <a:off x="2802867" y="2278719"/>
              <a:ext cx="812691" cy="359377"/>
              <a:chOff x="2356" y="1300"/>
              <a:chExt cx="555" cy="194"/>
            </a:xfrm>
          </p:grpSpPr>
          <p:sp>
            <p:nvSpPr>
              <p:cNvPr id="1813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336" name="Group 1112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1339" name="Freeform 111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40" name="Freeform 111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95" name="Line 1115"/>
              <p:cNvSpPr>
                <a:spLocks noChangeShapeType="1"/>
              </p:cNvSpPr>
              <p:nvPr/>
            </p:nvSpPr>
            <p:spPr bwMode="auto">
              <a:xfrm>
                <a:off x="2364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796" name="Line 1116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1300" name="Group 906"/>
            <p:cNvGrpSpPr>
              <a:grpSpLocks/>
            </p:cNvGrpSpPr>
            <p:nvPr/>
          </p:nvGrpSpPr>
          <p:grpSpPr bwMode="auto">
            <a:xfrm>
              <a:off x="5744506" y="2621620"/>
              <a:ext cx="367260" cy="578780"/>
              <a:chOff x="4140" y="429"/>
              <a:chExt cx="1425" cy="2396"/>
            </a:xfrm>
          </p:grpSpPr>
          <p:sp>
            <p:nvSpPr>
              <p:cNvPr id="18130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0" name="Rectangle 908"/>
              <p:cNvSpPr>
                <a:spLocks noChangeArrowheads="1"/>
              </p:cNvSpPr>
              <p:nvPr/>
            </p:nvSpPr>
            <p:spPr bwMode="auto">
              <a:xfrm>
                <a:off x="4205" y="434"/>
                <a:ext cx="1046" cy="228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0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3" name="Rectangle 911"/>
              <p:cNvSpPr>
                <a:spLocks noChangeArrowheads="1"/>
              </p:cNvSpPr>
              <p:nvPr/>
            </p:nvSpPr>
            <p:spPr bwMode="auto">
              <a:xfrm>
                <a:off x="4216" y="699"/>
                <a:ext cx="587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30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789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19" cy="1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790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93" cy="13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765" name="Rectangle 915"/>
              <p:cNvSpPr>
                <a:spLocks noChangeArrowheads="1"/>
              </p:cNvSpPr>
              <p:nvPr/>
            </p:nvSpPr>
            <p:spPr bwMode="auto">
              <a:xfrm>
                <a:off x="4226" y="1024"/>
                <a:ext cx="587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30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787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19" cy="1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788" name="AutoShape 918"/>
                <p:cNvSpPr>
                  <a:spLocks noChangeArrowheads="1"/>
                </p:cNvSpPr>
                <p:nvPr/>
              </p:nvSpPr>
              <p:spPr bwMode="auto">
                <a:xfrm>
                  <a:off x="630" y="2589"/>
                  <a:ext cx="693" cy="13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767" name="Rectangle 919"/>
              <p:cNvSpPr>
                <a:spLocks noChangeArrowheads="1"/>
              </p:cNvSpPr>
              <p:nvPr/>
            </p:nvSpPr>
            <p:spPr bwMode="auto">
              <a:xfrm>
                <a:off x="4216" y="1360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68" name="Rectangle 920"/>
              <p:cNvSpPr>
                <a:spLocks noChangeArrowheads="1"/>
              </p:cNvSpPr>
              <p:nvPr/>
            </p:nvSpPr>
            <p:spPr bwMode="auto">
              <a:xfrm>
                <a:off x="4226" y="1656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1311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785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8" y="2604"/>
                  <a:ext cx="718" cy="10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786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2" y="2622"/>
                  <a:ext cx="691" cy="6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131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131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783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678" cy="1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2784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7" y="2591"/>
                  <a:ext cx="651" cy="13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2772" name="Rectangle 928"/>
              <p:cNvSpPr>
                <a:spLocks noChangeArrowheads="1"/>
              </p:cNvSpPr>
              <p:nvPr/>
            </p:nvSpPr>
            <p:spPr bwMode="auto">
              <a:xfrm>
                <a:off x="5251" y="434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1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1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5" name="Oval 93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3" cy="9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1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7" name="AutoShape 933"/>
              <p:cNvSpPr>
                <a:spLocks noChangeArrowheads="1"/>
              </p:cNvSpPr>
              <p:nvPr/>
            </p:nvSpPr>
            <p:spPr bwMode="auto">
              <a:xfrm>
                <a:off x="4141" y="2684"/>
                <a:ext cx="1195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8" name="AutoShape 934"/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67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79" name="Oval 935"/>
              <p:cNvSpPr>
                <a:spLocks noChangeArrowheads="1"/>
              </p:cNvSpPr>
              <p:nvPr/>
            </p:nvSpPr>
            <p:spPr bwMode="auto">
              <a:xfrm>
                <a:off x="4312" y="2389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0" name="Oval 936"/>
              <p:cNvSpPr>
                <a:spLocks noChangeArrowheads="1"/>
              </p:cNvSpPr>
              <p:nvPr/>
            </p:nvSpPr>
            <p:spPr bwMode="auto">
              <a:xfrm>
                <a:off x="4482" y="2389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1" name="Oval 937"/>
              <p:cNvSpPr>
                <a:spLocks noChangeArrowheads="1"/>
              </p:cNvSpPr>
              <p:nvPr/>
            </p:nvSpPr>
            <p:spPr bwMode="auto">
              <a:xfrm>
                <a:off x="4664" y="2378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2" name="Rectangle 938"/>
              <p:cNvSpPr>
                <a:spLocks noChangeArrowheads="1"/>
              </p:cNvSpPr>
              <p:nvPr/>
            </p:nvSpPr>
            <p:spPr bwMode="auto">
              <a:xfrm>
                <a:off x="5059" y="1839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5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802.11 LAN architecture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984750" y="1390650"/>
            <a:ext cx="39655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solidFill>
                  <a:srgbClr val="C00000"/>
                </a:solidFill>
                <a:latin typeface="Gill Sans MT" charset="0"/>
                <a:cs typeface="+mn-cs"/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solidFill>
                  <a:srgbClr val="C00000"/>
                </a:solidFill>
                <a:latin typeface="Gill Sans MT" charset="0"/>
                <a:cs typeface="+mn-cs"/>
              </a:rPr>
              <a:t>Basic Service Set (BSS) </a:t>
            </a:r>
            <a:r>
              <a:rPr lang="en-US" sz="2400">
                <a:latin typeface="Gill Sans MT" charset="0"/>
                <a:cs typeface="+mn-cs"/>
              </a:rPr>
              <a:t>(aka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cell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) in infrastructure mode contains:</a:t>
            </a:r>
          </a:p>
          <a:p>
            <a:pPr marL="742950" lvl="1" indent="-285750">
              <a:lnSpc>
                <a:spcPts val="2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wireless hosts</a:t>
            </a:r>
          </a:p>
          <a:p>
            <a:pPr marL="742950" lvl="1" indent="-285750">
              <a:lnSpc>
                <a:spcPts val="2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access point (AP): base station</a:t>
            </a:r>
          </a:p>
          <a:p>
            <a:pPr marL="742950" lvl="1" indent="-285750">
              <a:lnSpc>
                <a:spcPts val="2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ad hoc mode: hosts only</a:t>
            </a:r>
          </a:p>
        </p:txBody>
      </p: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21556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57" name="Line 9"/>
            <p:cNvSpPr>
              <a:spLocks noChangeShapeType="1"/>
            </p:cNvSpPr>
            <p:nvPr/>
          </p:nvSpPr>
          <p:spPr bwMode="auto">
            <a:xfrm>
              <a:off x="3603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58" name="Line 10"/>
            <p:cNvSpPr>
              <a:spLocks noChangeShapeType="1"/>
            </p:cNvSpPr>
            <p:nvPr/>
          </p:nvSpPr>
          <p:spPr bwMode="auto">
            <a:xfrm>
              <a:off x="3960" y="288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59" name="Rectangle 11"/>
            <p:cNvSpPr>
              <a:spLocks noChangeArrowheads="1"/>
            </p:cNvSpPr>
            <p:nvPr/>
          </p:nvSpPr>
          <p:spPr bwMode="auto">
            <a:xfrm>
              <a:off x="3603" y="288"/>
              <a:ext cx="355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21560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6376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66" name="Line 14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67" name="Line 15"/>
              <p:cNvSpPr>
                <a:spLocks noChangeShapeType="1"/>
              </p:cNvSpPr>
              <p:nvPr/>
            </p:nvSpPr>
            <p:spPr bwMode="auto">
              <a:xfrm>
                <a:off x="2943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6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6377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3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64" name="Line 19"/>
              <p:cNvSpPr>
                <a:spLocks noChangeShapeType="1"/>
              </p:cNvSpPr>
              <p:nvPr/>
            </p:nvSpPr>
            <p:spPr bwMode="auto">
              <a:xfrm>
                <a:off x="2943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565" name="Line 20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1511" name="Text Box 24"/>
          <p:cNvSpPr txBox="1">
            <a:spLocks noChangeArrowheads="1"/>
          </p:cNvSpPr>
          <p:nvPr/>
        </p:nvSpPr>
        <p:spPr bwMode="auto">
          <a:xfrm>
            <a:off x="917575" y="4652963"/>
            <a:ext cx="1054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BSS 1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3211513" y="608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BSS 2</a:t>
            </a:r>
          </a:p>
        </p:txBody>
      </p:sp>
      <p:sp>
        <p:nvSpPr>
          <p:cNvPr id="21513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329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6369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727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latin typeface="Arial" charset="0"/>
                  <a:cs typeface="Arial" charset="0"/>
                </a:rPr>
                <a:t>Internet</a:t>
              </a:r>
            </a:p>
          </p:txBody>
        </p:sp>
      </p:grpSp>
      <p:sp>
        <p:nvSpPr>
          <p:cNvPr id="21515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hub, switch</a:t>
            </a:r>
          </a:p>
          <a:p>
            <a:pPr eaLnBrk="1" hangingPunct="1">
              <a:defRPr/>
            </a:pPr>
            <a:r>
              <a:rPr lang="en-US" smtClean="0">
                <a:latin typeface="Arial" charset="0"/>
                <a:cs typeface="Arial" charset="0"/>
              </a:rPr>
              <a:t>or router</a:t>
            </a:r>
          </a:p>
        </p:txBody>
      </p:sp>
      <p:sp>
        <p:nvSpPr>
          <p:cNvPr id="21516" name="Oval 23"/>
          <p:cNvSpPr>
            <a:spLocks noChangeArrowheads="1"/>
          </p:cNvSpPr>
          <p:nvPr/>
        </p:nvSpPr>
        <p:spPr bwMode="auto">
          <a:xfrm>
            <a:off x="487363" y="2874963"/>
            <a:ext cx="1960562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332" name="Group 361"/>
          <p:cNvGrpSpPr>
            <a:grpSpLocks/>
          </p:cNvGrpSpPr>
          <p:nvPr/>
        </p:nvGrpSpPr>
        <p:grpSpPr bwMode="auto">
          <a:xfrm>
            <a:off x="1554163" y="3302000"/>
            <a:ext cx="639762" cy="581025"/>
            <a:chOff x="2967" y="478"/>
            <a:chExt cx="788" cy="625"/>
          </a:xfrm>
        </p:grpSpPr>
        <p:pic>
          <p:nvPicPr>
            <p:cNvPr id="5636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3" name="Group 356"/>
          <p:cNvGrpSpPr>
            <a:grpSpLocks/>
          </p:cNvGrpSpPr>
          <p:nvPr/>
        </p:nvGrpSpPr>
        <p:grpSpPr bwMode="auto">
          <a:xfrm>
            <a:off x="1798638" y="3860800"/>
            <a:ext cx="436562" cy="498475"/>
            <a:chOff x="313" y="1497"/>
            <a:chExt cx="1152" cy="1014"/>
          </a:xfrm>
        </p:grpSpPr>
        <p:pic>
          <p:nvPicPr>
            <p:cNvPr id="5636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4" name="Group 403"/>
          <p:cNvGrpSpPr>
            <a:grpSpLocks/>
          </p:cNvGrpSpPr>
          <p:nvPr/>
        </p:nvGrpSpPr>
        <p:grpSpPr bwMode="auto">
          <a:xfrm>
            <a:off x="1127125" y="3068638"/>
            <a:ext cx="446088" cy="382587"/>
            <a:chOff x="2751" y="1851"/>
            <a:chExt cx="462" cy="478"/>
          </a:xfrm>
        </p:grpSpPr>
        <p:pic>
          <p:nvPicPr>
            <p:cNvPr id="56363" name="Picture 364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5" name="Group 356"/>
          <p:cNvGrpSpPr>
            <a:grpSpLocks/>
          </p:cNvGrpSpPr>
          <p:nvPr/>
        </p:nvGrpSpPr>
        <p:grpSpPr bwMode="auto">
          <a:xfrm>
            <a:off x="1147763" y="3738563"/>
            <a:ext cx="436562" cy="498475"/>
            <a:chOff x="313" y="1497"/>
            <a:chExt cx="1152" cy="1014"/>
          </a:xfrm>
        </p:grpSpPr>
        <p:pic>
          <p:nvPicPr>
            <p:cNvPr id="5636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36" name="Group 356"/>
          <p:cNvGrpSpPr>
            <a:grpSpLocks/>
          </p:cNvGrpSpPr>
          <p:nvPr/>
        </p:nvGrpSpPr>
        <p:grpSpPr bwMode="auto">
          <a:xfrm>
            <a:off x="720725" y="3352800"/>
            <a:ext cx="438150" cy="498475"/>
            <a:chOff x="313" y="1497"/>
            <a:chExt cx="1152" cy="1014"/>
          </a:xfrm>
        </p:grpSpPr>
        <p:pic>
          <p:nvPicPr>
            <p:cNvPr id="56359" name="Picture 354" descr="laptop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3" name="Oval 23"/>
          <p:cNvSpPr>
            <a:spLocks noChangeArrowheads="1"/>
          </p:cNvSpPr>
          <p:nvPr/>
        </p:nvSpPr>
        <p:spPr bwMode="auto">
          <a:xfrm>
            <a:off x="2682875" y="4195763"/>
            <a:ext cx="1960563" cy="1798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339" name="Group 361"/>
          <p:cNvGrpSpPr>
            <a:grpSpLocks/>
          </p:cNvGrpSpPr>
          <p:nvPr/>
        </p:nvGrpSpPr>
        <p:grpSpPr bwMode="auto">
          <a:xfrm>
            <a:off x="3749675" y="4622800"/>
            <a:ext cx="639763" cy="581025"/>
            <a:chOff x="2967" y="478"/>
            <a:chExt cx="788" cy="625"/>
          </a:xfrm>
        </p:grpSpPr>
        <p:pic>
          <p:nvPicPr>
            <p:cNvPr id="5635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356"/>
          <p:cNvGrpSpPr>
            <a:grpSpLocks/>
          </p:cNvGrpSpPr>
          <p:nvPr/>
        </p:nvGrpSpPr>
        <p:grpSpPr bwMode="auto">
          <a:xfrm>
            <a:off x="3992563" y="5181600"/>
            <a:ext cx="436562" cy="498475"/>
            <a:chOff x="313" y="1497"/>
            <a:chExt cx="1152" cy="1014"/>
          </a:xfrm>
        </p:grpSpPr>
        <p:pic>
          <p:nvPicPr>
            <p:cNvPr id="56355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6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1" name="Group 403"/>
          <p:cNvGrpSpPr>
            <a:grpSpLocks/>
          </p:cNvGrpSpPr>
          <p:nvPr/>
        </p:nvGrpSpPr>
        <p:grpSpPr bwMode="auto">
          <a:xfrm>
            <a:off x="3535363" y="5172075"/>
            <a:ext cx="569912" cy="544513"/>
            <a:chOff x="2751" y="1851"/>
            <a:chExt cx="462" cy="478"/>
          </a:xfrm>
        </p:grpSpPr>
        <p:pic>
          <p:nvPicPr>
            <p:cNvPr id="56353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 356"/>
          <p:cNvGrpSpPr>
            <a:grpSpLocks/>
          </p:cNvGrpSpPr>
          <p:nvPr/>
        </p:nvGrpSpPr>
        <p:grpSpPr bwMode="auto">
          <a:xfrm>
            <a:off x="3078163" y="5191125"/>
            <a:ext cx="436562" cy="498475"/>
            <a:chOff x="313" y="1497"/>
            <a:chExt cx="1152" cy="1014"/>
          </a:xfrm>
        </p:grpSpPr>
        <p:pic>
          <p:nvPicPr>
            <p:cNvPr id="56351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2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356"/>
          <p:cNvGrpSpPr>
            <a:grpSpLocks/>
          </p:cNvGrpSpPr>
          <p:nvPr/>
        </p:nvGrpSpPr>
        <p:grpSpPr bwMode="auto">
          <a:xfrm>
            <a:off x="3027363" y="4602163"/>
            <a:ext cx="436562" cy="498475"/>
            <a:chOff x="313" y="1497"/>
            <a:chExt cx="1152" cy="1014"/>
          </a:xfrm>
        </p:grpSpPr>
        <p:pic>
          <p:nvPicPr>
            <p:cNvPr id="56349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50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203575" y="3794125"/>
            <a:ext cx="73818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6345" name="Group 403"/>
          <p:cNvGrpSpPr>
            <a:grpSpLocks/>
          </p:cNvGrpSpPr>
          <p:nvPr/>
        </p:nvGrpSpPr>
        <p:grpSpPr bwMode="auto">
          <a:xfrm>
            <a:off x="3322638" y="4246563"/>
            <a:ext cx="568325" cy="544512"/>
            <a:chOff x="2751" y="1851"/>
            <a:chExt cx="462" cy="478"/>
          </a:xfrm>
        </p:grpSpPr>
        <p:pic>
          <p:nvPicPr>
            <p:cNvPr id="56347" name="Picture 364" descr="iphone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1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802.11: Channels, association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AP admin chooses frequency for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interference possible: channel can be same as that chosen by neighboring AP!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host: must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associate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with an AP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scans channels, listening for 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beacon frames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containing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name (SSID) and MAC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selects AP to associate with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may perform authentication [Chapter 8]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will typically run DHCP to get IP address in AP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dirty="0">
                <a:latin typeface="Gill Sans MT" charset="0"/>
              </a:rPr>
              <a:t>s subnet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17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038600" y="1905000"/>
            <a:ext cx="3505200" cy="4743450"/>
            <a:chOff x="2544" y="1188"/>
            <a:chExt cx="2208" cy="2988"/>
          </a:xfrm>
        </p:grpSpPr>
        <p:sp>
          <p:nvSpPr>
            <p:cNvPr id="40963" name="Line 3"/>
            <p:cNvSpPr>
              <a:spLocks noChangeShapeType="1"/>
            </p:cNvSpPr>
            <p:nvPr/>
          </p:nvSpPr>
          <p:spPr bwMode="auto">
            <a:xfrm>
              <a:off x="2544" y="1188"/>
              <a:ext cx="0" cy="29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>
              <a:off x="4752" y="1188"/>
              <a:ext cx="0" cy="29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038600" y="2000250"/>
            <a:ext cx="3479800" cy="704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387600" y="1333500"/>
            <a:ext cx="332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Client Browser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299200" y="13335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Web Server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2032000" y="2000250"/>
            <a:ext cx="2006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HTTPS Transaction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038600" y="3476625"/>
            <a:ext cx="3479800" cy="704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4038600" y="4876800"/>
            <a:ext cx="3479800" cy="704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4038600" y="2743200"/>
            <a:ext cx="3479800" cy="704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4038600" y="4181475"/>
            <a:ext cx="3479800" cy="704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197100" y="2019300"/>
            <a:ext cx="0" cy="1428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4038600" y="5638800"/>
            <a:ext cx="3479800" cy="676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1130300" y="2320925"/>
            <a:ext cx="2133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latin typeface="Arial" charset="0"/>
              </a:rPr>
              <a:t>TCP</a:t>
            </a:r>
          </a:p>
          <a:p>
            <a:pPr algn="ctr"/>
            <a:r>
              <a:rPr lang="en-US">
                <a:latin typeface="Arial" charset="0"/>
              </a:rPr>
              <a:t>Connect</a:t>
            </a: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>
            <a:off x="2044700" y="3429000"/>
            <a:ext cx="2006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2044700" y="4876800"/>
            <a:ext cx="2006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2209800" y="3448050"/>
            <a:ext cx="0" cy="1428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1143000" y="3749675"/>
            <a:ext cx="2133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latin typeface="Arial" charset="0"/>
              </a:rPr>
              <a:t>SSL</a:t>
            </a:r>
          </a:p>
          <a:p>
            <a:pPr algn="ctr"/>
            <a:r>
              <a:rPr lang="en-US">
                <a:latin typeface="Arial" charset="0"/>
              </a:rPr>
              <a:t>Connect</a:t>
            </a:r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2044700" y="4876800"/>
            <a:ext cx="2006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H="1">
            <a:off x="2044700" y="6324600"/>
            <a:ext cx="2006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2209800" y="4895850"/>
            <a:ext cx="0" cy="14287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1143000" y="5197475"/>
            <a:ext cx="2133600" cy="822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HTTPS GET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transaction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4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29" y="1088571"/>
            <a:ext cx="8989647" cy="53752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126" y="93391"/>
            <a:ext cx="85472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/>
              <a:t>A must remember diagram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2156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55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weighting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" y="1923143"/>
            <a:ext cx="8229515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420"/>
            <a:ext cx="8229600" cy="1797884"/>
          </a:xfrm>
        </p:spPr>
        <p:txBody>
          <a:bodyPr>
            <a:normAutofit/>
          </a:bodyPr>
          <a:lstStyle/>
          <a:p>
            <a:r>
              <a:rPr lang="en-US" dirty="0" smtClean="0"/>
              <a:t>Final Exam: 1-3PM </a:t>
            </a:r>
            <a:br>
              <a:rPr lang="en-US" dirty="0" smtClean="0"/>
            </a:br>
            <a:r>
              <a:rPr lang="en-US" dirty="0" smtClean="0"/>
              <a:t>Monday May 4, 2015 in SES 238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7296"/>
            <a:ext cx="8229600" cy="3828867"/>
          </a:xfrm>
        </p:spPr>
        <p:txBody>
          <a:bodyPr>
            <a:normAutofit fontScale="92500"/>
          </a:bodyPr>
          <a:lstStyle/>
          <a:p>
            <a:r>
              <a:rPr lang="en-US" sz="3400" dirty="0" smtClean="0"/>
              <a:t>35 points (+ 5 additional bonus points)</a:t>
            </a:r>
          </a:p>
          <a:p>
            <a:r>
              <a:rPr lang="en-US" sz="3400" dirty="0" smtClean="0"/>
              <a:t>One handwriting letter sheet of notes</a:t>
            </a:r>
          </a:p>
          <a:p>
            <a:r>
              <a:rPr lang="en-US" sz="3400" dirty="0" smtClean="0"/>
              <a:t>Content</a:t>
            </a:r>
          </a:p>
          <a:p>
            <a:pPr lvl="1"/>
            <a:r>
              <a:rPr lang="en-US" sz="3400" dirty="0" smtClean="0"/>
              <a:t>Everything in the lectures </a:t>
            </a:r>
            <a:r>
              <a:rPr lang="en-US" sz="3400" dirty="0" smtClean="0">
                <a:sym typeface="Wingdings"/>
              </a:rPr>
              <a:t></a:t>
            </a:r>
          </a:p>
          <a:p>
            <a:r>
              <a:rPr lang="en-US" sz="3400" dirty="0"/>
              <a:t>Grades </a:t>
            </a:r>
            <a:r>
              <a:rPr lang="en-US" sz="3400" dirty="0" smtClean="0"/>
              <a:t>(A, B, C …) are </a:t>
            </a:r>
            <a:r>
              <a:rPr lang="en-US" sz="3400" dirty="0"/>
              <a:t>curved based on an aggregate course </a:t>
            </a:r>
            <a:r>
              <a:rPr lang="en-US" sz="3400" dirty="0" smtClean="0"/>
              <a:t>score </a:t>
            </a:r>
          </a:p>
          <a:p>
            <a:pPr lvl="1"/>
            <a:r>
              <a:rPr lang="en-US" sz="3000" dirty="0" smtClean="0"/>
              <a:t>average score is calculated without bonus points</a:t>
            </a:r>
          </a:p>
        </p:txBody>
      </p:sp>
    </p:spTree>
    <p:extLst>
      <p:ext uri="{BB962C8B-B14F-4D97-AF65-F5344CB8AC3E}">
        <p14:creationId xmlns:p14="http://schemas.microsoft.com/office/powerpoint/2010/main" val="309053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hard and good luck to the exam</a:t>
            </a:r>
          </a:p>
          <a:p>
            <a:r>
              <a:rPr lang="en-US" dirty="0"/>
              <a:t>Exam: 1-3PM </a:t>
            </a:r>
            <a:r>
              <a:rPr lang="en-US" dirty="0" smtClean="0"/>
              <a:t>Monday </a:t>
            </a:r>
            <a:r>
              <a:rPr lang="en-US" dirty="0"/>
              <a:t>May 4, 2015 in </a:t>
            </a:r>
            <a:r>
              <a:rPr lang="en-US" dirty="0" smtClean="0"/>
              <a:t>this room</a:t>
            </a:r>
          </a:p>
          <a:p>
            <a:r>
              <a:rPr lang="en-US" dirty="0" smtClean="0"/>
              <a:t>Thank you for your participation, good luck to your future.</a:t>
            </a:r>
          </a:p>
          <a:p>
            <a:r>
              <a:rPr lang="en-US" dirty="0" smtClean="0"/>
              <a:t>Complete the course evaluation </a:t>
            </a:r>
          </a:p>
          <a:p>
            <a:r>
              <a:rPr lang="en-US" dirty="0" smtClean="0"/>
              <a:t>Email or visit me if you have questions/comments on the course, or job interviews related, or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4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HTTP connections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non-persistent HTTP</a:t>
            </a:r>
          </a:p>
          <a:p>
            <a:r>
              <a:rPr lang="en-US">
                <a:latin typeface="Gill Sans MT" charset="0"/>
              </a:rPr>
              <a:t>at most one object sent over TCP connection</a:t>
            </a:r>
          </a:p>
          <a:p>
            <a:pPr lvl="1"/>
            <a:r>
              <a:rPr lang="en-US" sz="2800">
                <a:latin typeface="Gill Sans MT" charset="0"/>
              </a:rPr>
              <a:t>connection then closed</a:t>
            </a:r>
          </a:p>
          <a:p>
            <a:r>
              <a:rPr lang="en-US">
                <a:latin typeface="Gill Sans MT" charset="0"/>
              </a:rPr>
              <a:t>downloading multiple objects required multiple connections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persistent HTTP</a:t>
            </a:r>
          </a:p>
          <a:p>
            <a:r>
              <a:rPr lang="en-US">
                <a:latin typeface="Gill Sans MT" charset="0"/>
              </a:rPr>
              <a:t>multiple objects can be sent over single TCP connection between client, server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2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DNS: services, structure </a:t>
            </a:r>
            <a:endParaRPr lang="en-US">
              <a:latin typeface="Gill Sans MT" charset="0"/>
            </a:endParaRP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31838" y="130016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DNS services</a:t>
            </a:r>
          </a:p>
          <a:p>
            <a:r>
              <a:rPr lang="en-US" sz="2400" dirty="0">
                <a:latin typeface="Gill Sans MT" charset="0"/>
              </a:rPr>
              <a:t>hostname to IP address translation</a:t>
            </a:r>
          </a:p>
          <a:p>
            <a:r>
              <a:rPr lang="en-US" sz="2400" dirty="0">
                <a:latin typeface="Gill Sans MT" charset="0"/>
              </a:rPr>
              <a:t>host aliasing</a:t>
            </a:r>
          </a:p>
          <a:p>
            <a:pPr lvl="1"/>
            <a:r>
              <a:rPr lang="en-US" sz="2000" dirty="0">
                <a:latin typeface="Gill Sans MT" charset="0"/>
              </a:rPr>
              <a:t>canonical, alias names</a:t>
            </a:r>
          </a:p>
          <a:p>
            <a:r>
              <a:rPr lang="en-US" sz="2400" dirty="0">
                <a:latin typeface="Gill Sans MT" charset="0"/>
              </a:rPr>
              <a:t>mail server aliasing</a:t>
            </a:r>
          </a:p>
          <a:p>
            <a:r>
              <a:rPr lang="en-US" sz="2400" dirty="0">
                <a:latin typeface="Gill Sans MT" charset="0"/>
              </a:rPr>
              <a:t>load distribution</a:t>
            </a:r>
          </a:p>
          <a:p>
            <a:pPr lvl="1"/>
            <a:r>
              <a:rPr lang="en-US" dirty="0">
                <a:latin typeface="Gill Sans MT" charset="0"/>
              </a:rPr>
              <a:t>replicated Web servers: many IP addresses correspond to one name</a:t>
            </a:r>
          </a:p>
          <a:p>
            <a:endParaRPr lang="en-US" sz="24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2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0613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898 w 1036"/>
                <a:gd name="T1" fmla="*/ 11 h 675"/>
                <a:gd name="T2" fmla="*/ 541 w 1036"/>
                <a:gd name="T3" fmla="*/ 53 h 675"/>
                <a:gd name="T4" fmla="*/ 286 w 1036"/>
                <a:gd name="T5" fmla="*/ 129 h 675"/>
                <a:gd name="T6" fmla="*/ 212 w 1036"/>
                <a:gd name="T7" fmla="*/ 229 h 675"/>
                <a:gd name="T8" fmla="*/ 29 w 1036"/>
                <a:gd name="T9" fmla="*/ 297 h 675"/>
                <a:gd name="T10" fmla="*/ 24 w 1036"/>
                <a:gd name="T11" fmla="*/ 459 h 675"/>
                <a:gd name="T12" fmla="*/ 183 w 1036"/>
                <a:gd name="T13" fmla="*/ 489 h 675"/>
                <a:gd name="T14" fmla="*/ 636 w 1036"/>
                <a:gd name="T15" fmla="*/ 489 h 675"/>
                <a:gd name="T16" fmla="*/ 828 w 1036"/>
                <a:gd name="T17" fmla="*/ 555 h 675"/>
                <a:gd name="T18" fmla="*/ 1042 w 1036"/>
                <a:gd name="T19" fmla="*/ 657 h 675"/>
                <a:gd name="T20" fmla="*/ 1206 w 1036"/>
                <a:gd name="T21" fmla="*/ 661 h 675"/>
                <a:gd name="T22" fmla="*/ 1319 w 1036"/>
                <a:gd name="T23" fmla="*/ 603 h 675"/>
                <a:gd name="T24" fmla="*/ 1376 w 1036"/>
                <a:gd name="T25" fmla="*/ 445 h 675"/>
                <a:gd name="T26" fmla="*/ 1412 w 1036"/>
                <a:gd name="T27" fmla="*/ 291 h 675"/>
                <a:gd name="T28" fmla="*/ 1416 w 1036"/>
                <a:gd name="T29" fmla="*/ 107 h 675"/>
                <a:gd name="T30" fmla="*/ 1295 w 1036"/>
                <a:gd name="T31" fmla="*/ 17 h 675"/>
                <a:gd name="T32" fmla="*/ 1075 w 1036"/>
                <a:gd name="T33" fmla="*/ 3 h 675"/>
                <a:gd name="T34" fmla="*/ 89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14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cs typeface="+mn-cs"/>
                </a:endParaRPr>
              </a:p>
            </p:txBody>
          </p:sp>
        </p:grpSp>
        <p:sp>
          <p:nvSpPr>
            <p:cNvPr id="20615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30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0990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91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31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3549 w 765"/>
                <a:gd name="T1" fmla="*/ 134 h 459"/>
                <a:gd name="T2" fmla="*/ 2405 w 765"/>
                <a:gd name="T3" fmla="*/ 952 h 459"/>
                <a:gd name="T4" fmla="*/ 804 w 765"/>
                <a:gd name="T5" fmla="*/ 1355 h 459"/>
                <a:gd name="T6" fmla="*/ 115 w 765"/>
                <a:gd name="T7" fmla="*/ 4566 h 459"/>
                <a:gd name="T8" fmla="*/ 1505 w 765"/>
                <a:gd name="T9" fmla="*/ 6033 h 459"/>
                <a:gd name="T10" fmla="*/ 2892 w 765"/>
                <a:gd name="T11" fmla="*/ 5783 h 459"/>
                <a:gd name="T12" fmla="*/ 4883 w 765"/>
                <a:gd name="T13" fmla="*/ 6033 h 459"/>
                <a:gd name="T14" fmla="*/ 5843 w 765"/>
                <a:gd name="T15" fmla="*/ 5893 h 459"/>
                <a:gd name="T16" fmla="*/ 6289 w 765"/>
                <a:gd name="T17" fmla="*/ 5056 h 459"/>
                <a:gd name="T18" fmla="*/ 6278 w 765"/>
                <a:gd name="T19" fmla="*/ 2146 h 459"/>
                <a:gd name="T20" fmla="*/ 5540 w 765"/>
                <a:gd name="T21" fmla="*/ 468 h 459"/>
                <a:gd name="T22" fmla="*/ 3549 w 765"/>
                <a:gd name="T23" fmla="*/ 13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50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097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7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98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20989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51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965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66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67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68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0971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2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2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09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59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62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3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3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09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51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54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5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4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09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43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46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7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5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09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35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8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9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6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09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27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30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1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58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09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19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22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3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59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09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11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14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5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0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09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9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903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906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7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1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08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895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8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9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2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08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887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90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1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3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08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208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20879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0882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3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64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0862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64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5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6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7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8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9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0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1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2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3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4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5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63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65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0848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0850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1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2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1 w 322"/>
                    <a:gd name="T31" fmla="*/ 0 h 378"/>
                    <a:gd name="T32" fmla="*/ 1 w 322"/>
                    <a:gd name="T33" fmla="*/ 0 h 378"/>
                    <a:gd name="T34" fmla="*/ 1 w 322"/>
                    <a:gd name="T35" fmla="*/ 0 h 378"/>
                    <a:gd name="T36" fmla="*/ 1 w 322"/>
                    <a:gd name="T37" fmla="*/ 0 h 378"/>
                    <a:gd name="T38" fmla="*/ 1 w 322"/>
                    <a:gd name="T39" fmla="*/ 0 h 378"/>
                    <a:gd name="T40" fmla="*/ 1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3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4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5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6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7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8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1 w 323"/>
                    <a:gd name="T33" fmla="*/ 0 h 379"/>
                    <a:gd name="T34" fmla="*/ 1 w 323"/>
                    <a:gd name="T35" fmla="*/ 0 h 379"/>
                    <a:gd name="T36" fmla="*/ 1 w 323"/>
                    <a:gd name="T37" fmla="*/ 0 h 379"/>
                    <a:gd name="T38" fmla="*/ 1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9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0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1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0849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67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0846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7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8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0844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5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69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0842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3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0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0840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41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0671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72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0838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9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73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0806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08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9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811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813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816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0817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18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0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1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823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74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0774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76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7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779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781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0784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0785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86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88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9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791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0675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0751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2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3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54" name="Picture 1227" descr="scree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5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9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61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68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2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0728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9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0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31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32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3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5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7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38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45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39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0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1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2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3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4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0705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6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7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08" name="Picture 1275" descr="screen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9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0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1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2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5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722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16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7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9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1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0703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4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679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0680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1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2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27 w 2982"/>
                  <a:gd name="T1" fmla="*/ 0 h 2442"/>
                  <a:gd name="T2" fmla="*/ 0 w 2982"/>
                  <a:gd name="T3" fmla="*/ 44 h 2442"/>
                  <a:gd name="T4" fmla="*/ 119 w 2982"/>
                  <a:gd name="T5" fmla="*/ 62 h 2442"/>
                  <a:gd name="T6" fmla="*/ 148 w 2982"/>
                  <a:gd name="T7" fmla="*/ 8 h 2442"/>
                  <a:gd name="T8" fmla="*/ 2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683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84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25 w 2528"/>
                  <a:gd name="T3" fmla="*/ 9 h 455"/>
                  <a:gd name="T4" fmla="*/ 122 w 2528"/>
                  <a:gd name="T5" fmla="*/ 11 h 455"/>
                  <a:gd name="T6" fmla="*/ 0 w 2528"/>
                  <a:gd name="T7" fmla="*/ 2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28 w 702"/>
                  <a:gd name="T1" fmla="*/ 0 h 1893"/>
                  <a:gd name="T2" fmla="*/ 0 w 702"/>
                  <a:gd name="T3" fmla="*/ 47 h 1893"/>
                  <a:gd name="T4" fmla="*/ 5 w 702"/>
                  <a:gd name="T5" fmla="*/ 48 h 1893"/>
                  <a:gd name="T6" fmla="*/ 35 w 702"/>
                  <a:gd name="T7" fmla="*/ 1 h 1893"/>
                  <a:gd name="T8" fmla="*/ 28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38 w 756"/>
                  <a:gd name="T1" fmla="*/ 0 h 2184"/>
                  <a:gd name="T2" fmla="*/ 7 w 756"/>
                  <a:gd name="T3" fmla="*/ 55 h 2184"/>
                  <a:gd name="T4" fmla="*/ 0 w 756"/>
                  <a:gd name="T5" fmla="*/ 54 h 2184"/>
                  <a:gd name="T6" fmla="*/ 30 w 756"/>
                  <a:gd name="T7" fmla="*/ 2 h 2184"/>
                  <a:gd name="T8" fmla="*/ 38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7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3 h 738"/>
                  <a:gd name="T4" fmla="*/ 121 w 2773"/>
                  <a:gd name="T5" fmla="*/ 18 h 738"/>
                  <a:gd name="T6" fmla="*/ 118 w 2773"/>
                  <a:gd name="T7" fmla="*/ 15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58 w 637"/>
                  <a:gd name="T1" fmla="*/ 0 h 1659"/>
                  <a:gd name="T2" fmla="*/ 59 w 637"/>
                  <a:gd name="T3" fmla="*/ 0 h 1659"/>
                  <a:gd name="T4" fmla="*/ 6 w 637"/>
                  <a:gd name="T5" fmla="*/ 223 h 1659"/>
                  <a:gd name="T6" fmla="*/ 0 w 637"/>
                  <a:gd name="T7" fmla="*/ 220 h 1659"/>
                  <a:gd name="T8" fmla="*/ 58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9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8 h 550"/>
                  <a:gd name="T4" fmla="*/ 203 w 2216"/>
                  <a:gd name="T5" fmla="*/ 75 h 550"/>
                  <a:gd name="T6" fmla="*/ 208 w 2216"/>
                  <a:gd name="T7" fmla="*/ 6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0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697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91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55 h 792"/>
                  <a:gd name="T2" fmla="*/ 56 w 990"/>
                  <a:gd name="T3" fmla="*/ 0 h 792"/>
                  <a:gd name="T4" fmla="*/ 56 w 990"/>
                  <a:gd name="T5" fmla="*/ 4 h 792"/>
                  <a:gd name="T6" fmla="*/ 0 w 990"/>
                  <a:gd name="T7" fmla="*/ 60 h 792"/>
                  <a:gd name="T8" fmla="*/ 1 w 990"/>
                  <a:gd name="T9" fmla="*/ 55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2 w 2532"/>
                  <a:gd name="T3" fmla="*/ 0 h 723"/>
                  <a:gd name="T4" fmla="*/ 145 w 2532"/>
                  <a:gd name="T5" fmla="*/ 51 h 723"/>
                  <a:gd name="T6" fmla="*/ 145 w 2532"/>
                  <a:gd name="T7" fmla="*/ 54 h 723"/>
                  <a:gd name="T8" fmla="*/ 0 w 2532"/>
                  <a:gd name="T9" fmla="*/ 2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3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2 w 26"/>
                  <a:gd name="T1" fmla="*/ 1 h 147"/>
                  <a:gd name="T2" fmla="*/ 2 w 26"/>
                  <a:gd name="T3" fmla="*/ 10 h 147"/>
                  <a:gd name="T4" fmla="*/ 0 w 26"/>
                  <a:gd name="T5" fmla="*/ 10 h 147"/>
                  <a:gd name="T6" fmla="*/ 1 w 26"/>
                  <a:gd name="T7" fmla="*/ 0 h 147"/>
                  <a:gd name="T8" fmla="*/ 2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67 w 1176"/>
                  <a:gd name="T1" fmla="*/ 0 h 606"/>
                  <a:gd name="T2" fmla="*/ 0 w 1176"/>
                  <a:gd name="T3" fmla="*/ 45 h 606"/>
                  <a:gd name="T4" fmla="*/ 1 w 1176"/>
                  <a:gd name="T5" fmla="*/ 45 h 606"/>
                  <a:gd name="T6" fmla="*/ 67 w 1176"/>
                  <a:gd name="T7" fmla="*/ 1 h 606"/>
                  <a:gd name="T8" fmla="*/ 6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5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05 w 2532"/>
                  <a:gd name="T5" fmla="*/ 40 h 723"/>
                  <a:gd name="T6" fmla="*/ 105 w 2532"/>
                  <a:gd name="T7" fmla="*/ 42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49 h 723"/>
                  <a:gd name="T6" fmla="*/ 0 w 2532"/>
                  <a:gd name="T7" fmla="*/ 52 h 723"/>
                  <a:gd name="T8" fmla="*/ 0 w 2532"/>
                  <a:gd name="T9" fmla="*/ 2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transport-layer protocols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reliable, in-order delivery (TCP)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congestion control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flow control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connection setup</a:t>
            </a:r>
            <a:endParaRPr lang="en-US" sz="2800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unreliable, unordered delivery: UDP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no-frills extension of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best-effort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IP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services not available: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delay guarantees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bandwidth guarantees</a:t>
            </a:r>
          </a:p>
        </p:txBody>
      </p: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0491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060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60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60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608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11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2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059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600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60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3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058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9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92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95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6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4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0581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82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83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84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87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0496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0573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74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75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76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9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7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056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6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56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568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0571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498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0556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transport</a:t>
                </a:r>
                <a:endParaRPr lang="en-US" sz="1000" smtClean="0">
                  <a:cs typeface="+mn-cs"/>
                </a:endParaRPr>
              </a:p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network</a:t>
                </a:r>
              </a:p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557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0547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transport</a:t>
                </a:r>
                <a:endParaRPr lang="en-US" sz="1000" smtClean="0">
                  <a:cs typeface="+mn-cs"/>
                </a:endParaRPr>
              </a:p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network</a:t>
                </a:r>
              </a:p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548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  <a:cs typeface="+mn-cs"/>
              </a:endParaRP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network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data link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physical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1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  <a:cs typeface="+mn-cs"/>
              </a:endParaRP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network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data link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physical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2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  <a:cs typeface="+mn-cs"/>
              </a:endParaRP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network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data link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physical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3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  <a:cs typeface="+mn-cs"/>
              </a:endParaRP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network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data link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physical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4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  <a:cs typeface="+mn-cs"/>
              </a:endParaRP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network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data link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physical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5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  <a:cs typeface="+mn-cs"/>
              </a:endParaRP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network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data link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physical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6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  <a:cs typeface="+mn-cs"/>
              </a:endParaRP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network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data link</a:t>
              </a:r>
            </a:p>
            <a:p>
              <a:pPr>
                <a:defRPr/>
              </a:pPr>
              <a:r>
                <a:rPr lang="en-US" sz="1000" smtClean="0">
                  <a:cs typeface="+mn-cs"/>
                </a:rPr>
                <a:t>physical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07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  <a:cs typeface="+mn-cs"/>
                </a:rPr>
                <a:t>logical end-end transport</a:t>
              </a:r>
              <a:endParaRPr lang="en-US" smtClean="0">
                <a:cs typeface="+mn-cs"/>
              </a:endParaRPr>
            </a:p>
          </p:txBody>
        </p:sp>
        <p:sp>
          <p:nvSpPr>
            <p:cNvPr id="20510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52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38125"/>
            <a:ext cx="7772400" cy="871538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Addressing processes</a:t>
            </a:r>
            <a:endParaRPr lang="en-US">
              <a:latin typeface="Gill Sans MT" charset="0"/>
            </a:endParaRP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353987"/>
            <a:ext cx="4125912" cy="5218112"/>
          </a:xfrm>
          <a:noFill/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identifier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includes both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IP address</a:t>
            </a:r>
            <a:r>
              <a:rPr lang="en-US" sz="2400" dirty="0">
                <a:latin typeface="Gill Sans MT" charset="0"/>
              </a:rPr>
              <a:t> and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port numbers</a:t>
            </a:r>
            <a:r>
              <a:rPr lang="en-US" sz="2400" dirty="0">
                <a:latin typeface="Gill Sans MT" charset="0"/>
              </a:rPr>
              <a:t> associated with process on host.</a:t>
            </a:r>
          </a:p>
          <a:p>
            <a:r>
              <a:rPr lang="en-US" sz="2400" dirty="0">
                <a:latin typeface="Gill Sans MT" charset="0"/>
              </a:rPr>
              <a:t>example port numbers:</a:t>
            </a:r>
          </a:p>
          <a:p>
            <a:pPr lvl="1"/>
            <a:r>
              <a:rPr lang="en-US" sz="2000" dirty="0">
                <a:latin typeface="Gill Sans MT" charset="0"/>
              </a:rPr>
              <a:t>HTTP server: 80</a:t>
            </a:r>
          </a:p>
          <a:p>
            <a:pPr lvl="1"/>
            <a:r>
              <a:rPr lang="en-US" sz="2000" dirty="0">
                <a:latin typeface="Gill Sans MT" charset="0"/>
              </a:rPr>
              <a:t>mail server: 25</a:t>
            </a:r>
          </a:p>
          <a:p>
            <a:r>
              <a:rPr lang="en-US" sz="2400" dirty="0">
                <a:latin typeface="Gill Sans MT" charset="0"/>
              </a:rPr>
              <a:t>to send HTTP message to </a:t>
            </a:r>
            <a:r>
              <a:rPr lang="en-US" sz="2400" dirty="0" err="1" smtClean="0">
                <a:latin typeface="Gill Sans MT" charset="0"/>
              </a:rPr>
              <a:t>www.cs.uic.edu</a:t>
            </a:r>
            <a:r>
              <a:rPr lang="en-US" sz="2400" dirty="0" smtClean="0"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web server:</a:t>
            </a:r>
          </a:p>
          <a:p>
            <a:pPr lvl="1"/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IP address:</a:t>
            </a:r>
            <a:r>
              <a:rPr lang="en-US" sz="2000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sz="2000" dirty="0" smtClean="0">
                <a:latin typeface="Gill Sans MT" charset="0"/>
              </a:rPr>
              <a:t>131.193.32.29</a:t>
            </a:r>
          </a:p>
          <a:p>
            <a:pPr lvl="1"/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port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number:</a:t>
            </a:r>
            <a:r>
              <a:rPr lang="en-US" sz="2000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80</a:t>
            </a:r>
          </a:p>
          <a:p>
            <a:r>
              <a:rPr lang="en-US" sz="2400" dirty="0">
                <a:latin typeface="Gill Sans MT" charset="0"/>
              </a:rPr>
              <a:t>more shortly…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92" b="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47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8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465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5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CCFF"/>
                </a:solidFill>
              </a:endParaRPr>
            </a:p>
          </p:txBody>
        </p:sp>
      </p:grpSp>
      <p:sp>
        <p:nvSpPr>
          <p:cNvPr id="44039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4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8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44652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3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69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44650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51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70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44648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9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71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44646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647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4072" name="Picture 1336" descr="car_icon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73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44644" name="Picture 1338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45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74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446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639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42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3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4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5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446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631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34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5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3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6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446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623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26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7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2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77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446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615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8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9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1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8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79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446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6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607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10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1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0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445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599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602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3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0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1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445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591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94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5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9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2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445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583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86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7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8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3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445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575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8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9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7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4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4456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6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6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567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70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1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5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4455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5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5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559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62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3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6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6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4454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4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455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4551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4554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87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44546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7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8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44544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45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9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44526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4452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3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54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4527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52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90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44494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96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499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52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2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50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501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52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2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50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0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504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52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2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505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506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1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1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50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08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11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1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1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1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451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1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91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4446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6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46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9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46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46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9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9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47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7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47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8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47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7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8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47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7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7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8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8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8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448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8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92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44439" name="Picture 1541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40" name="Picture 1542" descr="laptop_keyboar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1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42" name="Picture 1544" descr="scree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43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49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56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7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8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9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0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1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50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3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44416" name="Picture 156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17" name="Picture 1566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18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419" name="Picture 1568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420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26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33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4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5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6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7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8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27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4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44393" name="Picture 1589" descr="antenna_stylize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94" name="Picture 1590" descr="laptop_keyboar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5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96" name="Picture 1592" descr="scre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7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403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410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1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2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3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4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5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404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5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44391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92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4096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44368" name="Picture 1616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69" name="Picture 1617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0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6 w 2982"/>
                <a:gd name="T1" fmla="*/ 0 h 2442"/>
                <a:gd name="T2" fmla="*/ 0 w 2982"/>
                <a:gd name="T3" fmla="*/ 7 h 2442"/>
                <a:gd name="T4" fmla="*/ 27 w 2982"/>
                <a:gd name="T5" fmla="*/ 10 h 2442"/>
                <a:gd name="T6" fmla="*/ 33 w 2982"/>
                <a:gd name="T7" fmla="*/ 1 h 2442"/>
                <a:gd name="T8" fmla="*/ 6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4371" name="Picture 1619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372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8 w 2528"/>
                <a:gd name="T3" fmla="*/ 2 h 455"/>
                <a:gd name="T4" fmla="*/ 27 w 2528"/>
                <a:gd name="T5" fmla="*/ 2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6 w 702"/>
                <a:gd name="T1" fmla="*/ 0 h 1893"/>
                <a:gd name="T2" fmla="*/ 0 w 702"/>
                <a:gd name="T3" fmla="*/ 8 h 1893"/>
                <a:gd name="T4" fmla="*/ 1 w 702"/>
                <a:gd name="T5" fmla="*/ 8 h 1893"/>
                <a:gd name="T6" fmla="*/ 8 w 702"/>
                <a:gd name="T7" fmla="*/ 1 h 1893"/>
                <a:gd name="T8" fmla="*/ 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8 w 756"/>
                <a:gd name="T1" fmla="*/ 0 h 2184"/>
                <a:gd name="T2" fmla="*/ 1 w 756"/>
                <a:gd name="T3" fmla="*/ 9 h 2184"/>
                <a:gd name="T4" fmla="*/ 0 w 756"/>
                <a:gd name="T5" fmla="*/ 9 h 2184"/>
                <a:gd name="T6" fmla="*/ 7 w 756"/>
                <a:gd name="T7" fmla="*/ 1 h 2184"/>
                <a:gd name="T8" fmla="*/ 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7 w 2773"/>
                <a:gd name="T5" fmla="*/ 3 h 738"/>
                <a:gd name="T6" fmla="*/ 26 w 2773"/>
                <a:gd name="T7" fmla="*/ 2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8 w 637"/>
                <a:gd name="T1" fmla="*/ 0 h 1659"/>
                <a:gd name="T2" fmla="*/ 18 w 637"/>
                <a:gd name="T3" fmla="*/ 0 h 1659"/>
                <a:gd name="T4" fmla="*/ 2 w 637"/>
                <a:gd name="T5" fmla="*/ 82 h 1659"/>
                <a:gd name="T6" fmla="*/ 0 w 637"/>
                <a:gd name="T7" fmla="*/ 80 h 1659"/>
                <a:gd name="T8" fmla="*/ 1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3 h 550"/>
                <a:gd name="T4" fmla="*/ 62 w 2216"/>
                <a:gd name="T5" fmla="*/ 28 h 550"/>
                <a:gd name="T6" fmla="*/ 63 w 2216"/>
                <a:gd name="T7" fmla="*/ 2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78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4385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6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7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8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9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0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79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5 h 792"/>
                <a:gd name="T2" fmla="*/ 14 w 990"/>
                <a:gd name="T3" fmla="*/ 0 h 792"/>
                <a:gd name="T4" fmla="*/ 14 w 990"/>
                <a:gd name="T5" fmla="*/ 1 h 792"/>
                <a:gd name="T6" fmla="*/ 0 w 990"/>
                <a:gd name="T7" fmla="*/ 16 h 792"/>
                <a:gd name="T8" fmla="*/ 1 w 990"/>
                <a:gd name="T9" fmla="*/ 1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35 w 2532"/>
                <a:gd name="T5" fmla="*/ 14 h 723"/>
                <a:gd name="T6" fmla="*/ 35 w 2532"/>
                <a:gd name="T7" fmla="*/ 15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3 h 147"/>
                <a:gd name="T4" fmla="*/ 0 w 26"/>
                <a:gd name="T5" fmla="*/ 3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6 w 1176"/>
                <a:gd name="T1" fmla="*/ 0 h 606"/>
                <a:gd name="T2" fmla="*/ 0 w 1176"/>
                <a:gd name="T3" fmla="*/ 12 h 606"/>
                <a:gd name="T4" fmla="*/ 1 w 1176"/>
                <a:gd name="T5" fmla="*/ 12 h 606"/>
                <a:gd name="T6" fmla="*/ 16 w 1176"/>
                <a:gd name="T7" fmla="*/ 1 h 606"/>
                <a:gd name="T8" fmla="*/ 16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1 w 2532"/>
                <a:gd name="T5" fmla="*/ 10 h 723"/>
                <a:gd name="T6" fmla="*/ 21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14 h 723"/>
                <a:gd name="T6" fmla="*/ 0 w 2532"/>
                <a:gd name="T7" fmla="*/ 14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>
            <a:normAutofit fontScale="92500"/>
          </a:bodyPr>
          <a:lstStyle/>
          <a:p>
            <a:r>
              <a:rPr lang="en-US">
                <a:latin typeface="Gill Sans MT" charset="0"/>
              </a:rPr>
              <a:t>transport segment from sending to receiving host </a:t>
            </a:r>
          </a:p>
          <a:p>
            <a:r>
              <a:rPr lang="en-US">
                <a:latin typeface="Gill Sans MT" charset="0"/>
              </a:rPr>
              <a:t>on sending side encapsulates segments into datagrams</a:t>
            </a:r>
          </a:p>
          <a:p>
            <a:r>
              <a:rPr lang="en-US">
                <a:latin typeface="Gill Sans MT" charset="0"/>
              </a:rPr>
              <a:t>on receiving side, delivers segments to transport layer</a:t>
            </a:r>
          </a:p>
          <a:p>
            <a:r>
              <a:rPr lang="en-US">
                <a:latin typeface="Gill Sans MT" charset="0"/>
              </a:rPr>
              <a:t>network layer protocols in </a:t>
            </a:r>
            <a:r>
              <a:rPr lang="en-US" i="1">
                <a:solidFill>
                  <a:srgbClr val="000099"/>
                </a:solidFill>
                <a:latin typeface="Gill Sans MT" charset="0"/>
              </a:rPr>
              <a:t>every</a:t>
            </a:r>
            <a:r>
              <a:rPr lang="en-US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host, router</a:t>
            </a:r>
          </a:p>
          <a:p>
            <a:r>
              <a:rPr lang="en-US">
                <a:latin typeface="Gill Sans MT" charset="0"/>
              </a:rPr>
              <a:t>router examines header fields in all IP datagrams passing through it</a:t>
            </a:r>
            <a:endParaRPr lang="en-US" sz="2000">
              <a:latin typeface="Gill Sans MT" charset="0"/>
            </a:endParaRPr>
          </a:p>
          <a:p>
            <a:endParaRPr lang="en-US" sz="2400">
              <a:latin typeface="Gill Sans MT" charset="0"/>
            </a:endParaRPr>
          </a:p>
        </p:txBody>
      </p:sp>
      <p:grpSp>
        <p:nvGrpSpPr>
          <p:cNvPr id="1976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44358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59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60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1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2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3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  <p:sp>
            <p:nvSpPr>
              <p:cNvPr id="44364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5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6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7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69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44348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349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4350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1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2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3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000"/>
                  <a:t>application</a:t>
                </a:r>
              </a:p>
              <a:p>
                <a:pPr algn="ctr"/>
                <a:r>
                  <a:rPr lang="en-US" sz="1000"/>
                  <a:t>transport</a:t>
                </a:r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  <a:endParaRPr lang="en-US" sz="1000"/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  <p:sp>
            <p:nvSpPr>
              <p:cNvPr id="44354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5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6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7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771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44106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4327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8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9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0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1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2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333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34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45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6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7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35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4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4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36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7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8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9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0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CC0000"/>
                  </a:solidFill>
                  <a:latin typeface="Comic Sans MS" charset="0"/>
                </a:endParaRPr>
              </a:p>
            </p:txBody>
          </p:sp>
          <p:sp>
            <p:nvSpPr>
              <p:cNvPr id="44341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07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4306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7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8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9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0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1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312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313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24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5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6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314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21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2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23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315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6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7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8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9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0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08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4285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6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7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8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9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0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91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92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303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4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5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93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300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1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02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94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5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6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7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8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99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09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4264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5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6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7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8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9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70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71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8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3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4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72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79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0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81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73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4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5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6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7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8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10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4243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4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5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6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7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8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49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50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61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2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3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51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58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59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60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52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3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4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5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6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7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11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4222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3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4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5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6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7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28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29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40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1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42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30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37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8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39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31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2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3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4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5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6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12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4201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2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3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4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5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6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207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208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219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0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21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209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216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7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18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210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1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2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3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4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5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13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4180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1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2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3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4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5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186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87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98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9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00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88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95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6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97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89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0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1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2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3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4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14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4159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0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1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2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3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4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165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66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77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8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9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67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74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5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76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68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9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0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1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2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3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15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4138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144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45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56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7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8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46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53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4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5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47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8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9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2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  <p:grpSp>
          <p:nvGrpSpPr>
            <p:cNvPr id="44116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4117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0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123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124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4135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125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4132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3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4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26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000"/>
              </a:p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/>
                <a:r>
                  <a:rPr lang="en-US" sz="1000"/>
                  <a:t>data link</a:t>
                </a:r>
              </a:p>
              <a:p>
                <a:pPr algn="ctr"/>
                <a:r>
                  <a:rPr lang="en-US" sz="1000"/>
                  <a:t>physical</a:t>
                </a:r>
                <a:endParaRPr lang="en-US"/>
              </a:p>
            </p:txBody>
          </p:sp>
        </p:grpSp>
      </p:grp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Two key network-layer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192587" cy="4648200"/>
          </a:xfrm>
        </p:spPr>
        <p:txBody>
          <a:bodyPr>
            <a:normAutofit lnSpcReduction="10000"/>
          </a:bodyPr>
          <a:lstStyle/>
          <a:p>
            <a:r>
              <a:rPr lang="en-US" i="1">
                <a:solidFill>
                  <a:srgbClr val="000099"/>
                </a:solidFill>
                <a:latin typeface="Gill Sans MT" charset="0"/>
              </a:rPr>
              <a:t>forwarding:</a:t>
            </a:r>
            <a:r>
              <a:rPr lang="en-US">
                <a:latin typeface="Gill Sans MT" charset="0"/>
              </a:rPr>
              <a:t> move packets from router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input to appropriate router output</a:t>
            </a:r>
          </a:p>
          <a:p>
            <a:pPr>
              <a:spcBef>
                <a:spcPct val="70000"/>
              </a:spcBef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>
                <a:latin typeface="Gill Sans MT" charset="0"/>
              </a:rPr>
              <a:t> determine route taken by packets from source to dest. </a:t>
            </a:r>
          </a:p>
          <a:p>
            <a:pPr lvl="1">
              <a:spcBef>
                <a:spcPct val="70000"/>
              </a:spcBef>
            </a:pPr>
            <a:r>
              <a:rPr lang="en-US" i="1">
                <a:latin typeface="Gill Sans MT" charset="0"/>
              </a:rPr>
              <a:t>routing algorithms</a:t>
            </a: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analogy: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800">
                <a:latin typeface="Gill Sans MT" charset="0"/>
              </a:rPr>
              <a:t> process of planning trip from source to dest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i="1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800" i="1">
                <a:solidFill>
                  <a:schemeClr val="accent2"/>
                </a:solidFill>
                <a:latin typeface="Gill Sans MT" charset="0"/>
              </a:rPr>
              <a:t>:</a:t>
            </a:r>
            <a:r>
              <a:rPr lang="en-US" sz="2800">
                <a:latin typeface="Gill Sans MT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6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27139</TotalTime>
  <Words>1972</Words>
  <Application>Microsoft Macintosh PowerPoint</Application>
  <PresentationFormat>On-screen Show (4:3)</PresentationFormat>
  <Paragraphs>554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CS450 – Introduction to Networking Final review</vt:lpstr>
      <vt:lpstr>Internet protocol stack</vt:lpstr>
      <vt:lpstr>PowerPoint Presentation</vt:lpstr>
      <vt:lpstr>HTTP connections</vt:lpstr>
      <vt:lpstr>DNS: services, structure </vt:lpstr>
      <vt:lpstr>Internet transport-layer protocols</vt:lpstr>
      <vt:lpstr>Addressing processes</vt:lpstr>
      <vt:lpstr>Network layer</vt:lpstr>
      <vt:lpstr>Two key network-layer functions</vt:lpstr>
      <vt:lpstr>Router architecture overview</vt:lpstr>
      <vt:lpstr>Routing: Comparison of LS and DV algorithms</vt:lpstr>
      <vt:lpstr>Hierarchical routing</vt:lpstr>
      <vt:lpstr>Hierarchical routing</vt:lpstr>
      <vt:lpstr>IP addressing</vt:lpstr>
      <vt:lpstr>Subnets</vt:lpstr>
      <vt:lpstr>IP addressing: CIDR</vt:lpstr>
      <vt:lpstr>DHCP client-server scenario</vt:lpstr>
      <vt:lpstr>NAT: network address translation</vt:lpstr>
      <vt:lpstr>IPv6</vt:lpstr>
      <vt:lpstr>Tunneling</vt:lpstr>
      <vt:lpstr>Where is the link layer implemented?</vt:lpstr>
      <vt:lpstr>Multiple access links, protocols</vt:lpstr>
      <vt:lpstr>ARP: address resolution protocol</vt:lpstr>
      <vt:lpstr>Ethernet switch</vt:lpstr>
      <vt:lpstr>Switches vs. routers</vt:lpstr>
      <vt:lpstr>VLANs: motivation</vt:lpstr>
      <vt:lpstr>802.11 LAN architecture</vt:lpstr>
      <vt:lpstr>802.11: Channels, association</vt:lpstr>
      <vt:lpstr>PowerPoint Presentation</vt:lpstr>
      <vt:lpstr>A day in the life: scenario</vt:lpstr>
      <vt:lpstr>Grade weighting</vt:lpstr>
      <vt:lpstr>Final Exam: 1-3PM  Monday May 4, 2015 in SES 238</vt:lpstr>
      <vt:lpstr>Final words</vt:lpstr>
    </vt:vector>
  </TitlesOfParts>
  <Company>UIC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CS450 – Introduction to Networking</dc:title>
  <dc:creator>Phu Phung</dc:creator>
  <cp:lastModifiedBy>Phu Phung</cp:lastModifiedBy>
  <cp:revision>494</cp:revision>
  <cp:lastPrinted>2015-02-06T20:29:11Z</cp:lastPrinted>
  <dcterms:created xsi:type="dcterms:W3CDTF">2015-01-05T21:34:04Z</dcterms:created>
  <dcterms:modified xsi:type="dcterms:W3CDTF">2015-04-29T23:04:24Z</dcterms:modified>
</cp:coreProperties>
</file>