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83" r:id="rId3"/>
    <p:sldId id="256" r:id="rId4"/>
    <p:sldId id="264" r:id="rId5"/>
    <p:sldId id="257" r:id="rId6"/>
    <p:sldId id="259" r:id="rId7"/>
    <p:sldId id="260" r:id="rId8"/>
    <p:sldId id="261" r:id="rId9"/>
    <p:sldId id="262" r:id="rId10"/>
    <p:sldId id="263"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78" r:id="rId26"/>
    <p:sldId id="280" r:id="rId27"/>
    <p:sldId id="281" r:id="rId28"/>
    <p:sldId id="282"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02" y="-4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3E6041-9DFF-4AF3-A795-9B9A2371A302}" type="datetimeFigureOut">
              <a:rPr lang="en-US" smtClean="0"/>
              <a:pPr/>
              <a:t>11/13/2012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2A7A2-BF73-479F-8653-CAE7B9038D8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3E6041-9DFF-4AF3-A795-9B9A2371A302}" type="datetimeFigureOut">
              <a:rPr lang="en-US" smtClean="0"/>
              <a:pPr/>
              <a:t>11/13/2012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2A7A2-BF73-479F-8653-CAE7B9038D8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ae.illinois.edu/m-selig/ads/coord_database.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xflr5.com/xflr5.htm" TargetMode="External"/><Relationship Id="rId2" Type="http://schemas.openxmlformats.org/officeDocument/2006/relationships/hyperlink" Target="http://sourceforge.net/projects/xflr5/" TargetMode="External"/><Relationship Id="rId1" Type="http://schemas.openxmlformats.org/officeDocument/2006/relationships/slideLayout" Target="../slideLayouts/slideLayout2.xml"/><Relationship Id="rId4" Type="http://schemas.openxmlformats.org/officeDocument/2006/relationships/hyperlink" Target="http://web.mit.edu/drela/Public/web/xfoil/"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John Sullivan</a:t>
            </a:r>
            <a:endParaRPr lang="en-US" dirty="0"/>
          </a:p>
        </p:txBody>
      </p:sp>
      <p:sp>
        <p:nvSpPr>
          <p:cNvPr id="4" name="Title 1"/>
          <p:cNvSpPr>
            <a:spLocks noGrp="1"/>
          </p:cNvSpPr>
          <p:nvPr>
            <p:ph type="ctrTitle"/>
          </p:nvPr>
        </p:nvSpPr>
        <p:spPr>
          <a:xfrm>
            <a:off x="685800" y="2130425"/>
            <a:ext cx="7772400" cy="1470025"/>
          </a:xfrm>
        </p:spPr>
        <p:txBody>
          <a:bodyPr/>
          <a:lstStyle/>
          <a:p>
            <a:r>
              <a:rPr lang="en-US" dirty="0" smtClean="0"/>
              <a:t>XFLR5 </a:t>
            </a:r>
            <a:br>
              <a:rPr lang="en-US" dirty="0" smtClean="0"/>
            </a:br>
            <a:r>
              <a:rPr lang="en-US" dirty="0" smtClean="0"/>
              <a:t>Airfoil, Wing and Plane Analysis</a:t>
            </a:r>
            <a:endParaRPr lang="en-US" dirty="0"/>
          </a:p>
        </p:txBody>
      </p:sp>
    </p:spTree>
    <p:extLst>
      <p:ext uri="{BB962C8B-B14F-4D97-AF65-F5344CB8AC3E}">
        <p14:creationId xmlns:p14="http://schemas.microsoft.com/office/powerpoint/2010/main" val="18669949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#2 NACA 66(2)-215 </a:t>
            </a:r>
            <a:br>
              <a:rPr lang="en-US" dirty="0" smtClean="0"/>
            </a:br>
            <a:r>
              <a:rPr lang="en-US" dirty="0" smtClean="0"/>
              <a:t>Airfoil </a:t>
            </a:r>
            <a:r>
              <a:rPr lang="en-US" dirty="0"/>
              <a:t>A</a:t>
            </a:r>
            <a:r>
              <a:rPr lang="en-US" dirty="0" smtClean="0"/>
              <a:t>nalysis</a:t>
            </a:r>
            <a:endParaRPr lang="en-US" dirty="0"/>
          </a:p>
        </p:txBody>
      </p:sp>
      <p:sp>
        <p:nvSpPr>
          <p:cNvPr id="5" name="Content Placeholder 4"/>
          <p:cNvSpPr>
            <a:spLocks noGrp="1"/>
          </p:cNvSpPr>
          <p:nvPr>
            <p:ph idx="1"/>
          </p:nvPr>
        </p:nvSpPr>
        <p:spPr>
          <a:xfrm>
            <a:off x="457200" y="1600201"/>
            <a:ext cx="8229600" cy="1676400"/>
          </a:xfrm>
        </p:spPr>
        <p:txBody>
          <a:bodyPr>
            <a:normAutofit fontScale="85000" lnSpcReduction="20000"/>
          </a:bodyPr>
          <a:lstStyle/>
          <a:p>
            <a:r>
              <a:rPr lang="en-US" dirty="0" smtClean="0"/>
              <a:t>NACA 66(2)-215 laminar airfoil</a:t>
            </a:r>
          </a:p>
          <a:p>
            <a:r>
              <a:rPr lang="en-US" dirty="0" smtClean="0"/>
              <a:t>Reynolds number 1 million to 10 million in steps of 1 million</a:t>
            </a:r>
          </a:p>
          <a:p>
            <a:r>
              <a:rPr lang="en-US" dirty="0" smtClean="0"/>
              <a:t>Angle of attack  -5 to 10 degrees in steps of .2 degrees</a:t>
            </a:r>
          </a:p>
          <a:p>
            <a:endParaRPr lang="en-US" dirty="0"/>
          </a:p>
        </p:txBody>
      </p:sp>
      <p:pic>
        <p:nvPicPr>
          <p:cNvPr id="19458" name="Picture 2"/>
          <p:cNvPicPr>
            <a:picLocks noChangeAspect="1" noChangeArrowheads="1"/>
          </p:cNvPicPr>
          <p:nvPr/>
        </p:nvPicPr>
        <p:blipFill>
          <a:blip r:embed="rId2" cstate="print"/>
          <a:srcRect/>
          <a:stretch>
            <a:fillRect/>
          </a:stretch>
        </p:blipFill>
        <p:spPr bwMode="auto">
          <a:xfrm>
            <a:off x="228600" y="3581400"/>
            <a:ext cx="8724900" cy="2247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657600" cy="1143000"/>
          </a:xfrm>
        </p:spPr>
        <p:txBody>
          <a:bodyPr>
            <a:normAutofit/>
          </a:bodyPr>
          <a:lstStyle/>
          <a:p>
            <a:r>
              <a:rPr lang="en-US" sz="3200" dirty="0" smtClean="0"/>
              <a:t>Airfoil Coordinates for XFLR5</a:t>
            </a:r>
            <a:endParaRPr lang="en-US" sz="3200" dirty="0"/>
          </a:p>
        </p:txBody>
      </p:sp>
      <p:sp>
        <p:nvSpPr>
          <p:cNvPr id="3" name="Content Placeholder 2"/>
          <p:cNvSpPr>
            <a:spLocks noGrp="1"/>
          </p:cNvSpPr>
          <p:nvPr>
            <p:ph idx="1"/>
          </p:nvPr>
        </p:nvSpPr>
        <p:spPr>
          <a:xfrm>
            <a:off x="381000" y="1981200"/>
            <a:ext cx="5410200" cy="2667000"/>
          </a:xfrm>
        </p:spPr>
        <p:txBody>
          <a:bodyPr>
            <a:noAutofit/>
          </a:bodyPr>
          <a:lstStyle/>
          <a:p>
            <a:r>
              <a:rPr lang="en-US" sz="1400" dirty="0" smtClean="0"/>
              <a:t>XFLR5 reads coordinates from a *.dat file</a:t>
            </a:r>
          </a:p>
          <a:p>
            <a:r>
              <a:rPr lang="en-US" sz="1400" dirty="0" smtClean="0"/>
              <a:t>The </a:t>
            </a:r>
            <a:r>
              <a:rPr lang="en-US" sz="1400" dirty="0"/>
              <a:t>points must be in (</a:t>
            </a:r>
            <a:r>
              <a:rPr lang="en-US" sz="1400" dirty="0" err="1"/>
              <a:t>x,y</a:t>
            </a:r>
            <a:r>
              <a:rPr lang="en-US" sz="1400" dirty="0"/>
              <a:t>) pairs, starting at the trailing edge (TE), going to the leading edge (LE), and back to the TE.  The points may go over the upper surface and back along the lower surface, or vice versa (the code can figure that out</a:t>
            </a:r>
            <a:r>
              <a:rPr lang="en-US" sz="1400" dirty="0" smtClean="0"/>
              <a:t>).</a:t>
            </a:r>
          </a:p>
          <a:p>
            <a:r>
              <a:rPr lang="en-US" sz="1400" dirty="0" smtClean="0"/>
              <a:t>The first line is the airfoil name</a:t>
            </a:r>
          </a:p>
          <a:p>
            <a:r>
              <a:rPr lang="en-US" sz="1400" dirty="0" smtClean="0"/>
              <a:t>A good source of airfoil data is:</a:t>
            </a:r>
          </a:p>
          <a:p>
            <a:r>
              <a:rPr lang="en-US" sz="1400" u="sng" dirty="0" smtClean="0">
                <a:hlinkClick r:id="rId2"/>
              </a:rPr>
              <a:t>http</a:t>
            </a:r>
            <a:r>
              <a:rPr lang="en-US" sz="1400" u="sng" dirty="0">
                <a:hlinkClick r:id="rId2"/>
              </a:rPr>
              <a:t>://</a:t>
            </a:r>
            <a:r>
              <a:rPr lang="en-US" sz="1400" u="sng" dirty="0" smtClean="0">
                <a:hlinkClick r:id="rId2"/>
              </a:rPr>
              <a:t>www.ae.illinois.edu/m-selig/ads/coord_database.html</a:t>
            </a:r>
            <a:endParaRPr lang="en-US" sz="1400" u="sng" dirty="0" smtClean="0"/>
          </a:p>
          <a:p>
            <a:r>
              <a:rPr lang="en-US" sz="1400" dirty="0" smtClean="0"/>
              <a:t>Note that some of this data is in the wrong format and must be reordered</a:t>
            </a:r>
          </a:p>
          <a:p>
            <a:pPr>
              <a:buNone/>
            </a:pPr>
            <a:endParaRPr lang="en-US" sz="1400" dirty="0"/>
          </a:p>
        </p:txBody>
      </p:sp>
      <p:sp>
        <p:nvSpPr>
          <p:cNvPr id="4" name="Rectangle 3"/>
          <p:cNvSpPr/>
          <p:nvPr/>
        </p:nvSpPr>
        <p:spPr>
          <a:xfrm>
            <a:off x="6248400" y="762000"/>
            <a:ext cx="2895600" cy="6463308"/>
          </a:xfrm>
          <a:prstGeom prst="rect">
            <a:avLst/>
          </a:prstGeom>
        </p:spPr>
        <p:txBody>
          <a:bodyPr wrap="square">
            <a:spAutoFit/>
          </a:bodyPr>
          <a:lstStyle/>
          <a:p>
            <a:r>
              <a:rPr lang="en-US" dirty="0"/>
              <a:t>NACA 66(2)-215</a:t>
            </a:r>
          </a:p>
          <a:p>
            <a:r>
              <a:rPr lang="en-US" dirty="0"/>
              <a:t>     1.000000    0.000000</a:t>
            </a:r>
          </a:p>
          <a:p>
            <a:r>
              <a:rPr lang="en-US" dirty="0"/>
              <a:t>     0.993359    0.001014</a:t>
            </a:r>
          </a:p>
          <a:p>
            <a:r>
              <a:rPr lang="en-US" dirty="0"/>
              <a:t>     0.982368    0.002802</a:t>
            </a:r>
          </a:p>
          <a:p>
            <a:r>
              <a:rPr lang="en-US" dirty="0"/>
              <a:t>     0.969897    0.004996</a:t>
            </a:r>
          </a:p>
          <a:p>
            <a:r>
              <a:rPr lang="en-US" dirty="0"/>
              <a:t>     0.955711    0.007707</a:t>
            </a:r>
          </a:p>
          <a:p>
            <a:r>
              <a:rPr lang="en-US" dirty="0"/>
              <a:t>     0.939801    0.011019</a:t>
            </a:r>
          </a:p>
          <a:p>
            <a:r>
              <a:rPr lang="en-US" dirty="0"/>
              <a:t>     0.922598    0.014866</a:t>
            </a:r>
          </a:p>
          <a:p>
            <a:r>
              <a:rPr lang="en-US" dirty="0"/>
              <a:t>     0.904739    0.019047</a:t>
            </a:r>
          </a:p>
          <a:p>
            <a:r>
              <a:rPr lang="en-US" dirty="0"/>
              <a:t>     0.886614    0.023373</a:t>
            </a:r>
          </a:p>
          <a:p>
            <a:r>
              <a:rPr lang="en-US" dirty="0"/>
              <a:t>     0.868296    0.027778</a:t>
            </a:r>
          </a:p>
          <a:p>
            <a:r>
              <a:rPr lang="en-US" dirty="0"/>
              <a:t>     0.849849    </a:t>
            </a:r>
            <a:r>
              <a:rPr lang="en-US" dirty="0" smtClean="0"/>
              <a:t>0.032225</a:t>
            </a:r>
          </a:p>
          <a:p>
            <a:r>
              <a:rPr lang="en-US" dirty="0" smtClean="0"/>
              <a:t>………………………………….</a:t>
            </a:r>
            <a:endParaRPr lang="en-US" dirty="0"/>
          </a:p>
          <a:p>
            <a:r>
              <a:rPr lang="en-US" dirty="0" smtClean="0"/>
              <a:t>…………………………………</a:t>
            </a:r>
            <a:endParaRPr lang="en-US" dirty="0"/>
          </a:p>
          <a:p>
            <a:r>
              <a:rPr lang="en-US" dirty="0"/>
              <a:t>     0.909485   -0.008053</a:t>
            </a:r>
          </a:p>
          <a:p>
            <a:r>
              <a:rPr lang="en-US" dirty="0"/>
              <a:t>     0.926545   -0.005413</a:t>
            </a:r>
          </a:p>
          <a:p>
            <a:r>
              <a:rPr lang="en-US" dirty="0"/>
              <a:t>     0.942539   -0.003293</a:t>
            </a:r>
          </a:p>
          <a:p>
            <a:r>
              <a:rPr lang="en-US" dirty="0"/>
              <a:t>     0.957211   -0.001775</a:t>
            </a:r>
          </a:p>
          <a:p>
            <a:r>
              <a:rPr lang="en-US" dirty="0"/>
              <a:t>     0.970490   -0.000802</a:t>
            </a:r>
          </a:p>
          <a:p>
            <a:r>
              <a:rPr lang="en-US" dirty="0"/>
              <a:t>     0.982471   -0.000252</a:t>
            </a:r>
          </a:p>
          <a:p>
            <a:r>
              <a:rPr lang="en-US" dirty="0"/>
              <a:t>     0.993316   -0.000019</a:t>
            </a:r>
          </a:p>
          <a:p>
            <a:r>
              <a:rPr lang="en-US" dirty="0"/>
              <a:t>     1.000000    0.000000</a:t>
            </a:r>
          </a:p>
          <a:p>
            <a:endParaRPr lang="en-US" dirty="0"/>
          </a:p>
        </p:txBody>
      </p:sp>
      <p:sp>
        <p:nvSpPr>
          <p:cNvPr id="5" name="TextBox 4"/>
          <p:cNvSpPr txBox="1"/>
          <p:nvPr/>
        </p:nvSpPr>
        <p:spPr>
          <a:xfrm>
            <a:off x="6019800" y="152400"/>
            <a:ext cx="2926763" cy="369332"/>
          </a:xfrm>
          <a:prstGeom prst="rect">
            <a:avLst/>
          </a:prstGeom>
          <a:noFill/>
          <a:ln>
            <a:solidFill>
              <a:schemeClr val="tx1"/>
            </a:solidFill>
          </a:ln>
        </p:spPr>
        <p:txBody>
          <a:bodyPr wrap="none" rtlCol="0">
            <a:spAutoFit/>
          </a:bodyPr>
          <a:lstStyle/>
          <a:p>
            <a:r>
              <a:rPr lang="en-US" b="1" dirty="0" smtClean="0"/>
              <a:t>Example file naca662215.dat</a:t>
            </a:r>
            <a:endParaRPr lang="en-US"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Airfoil Analysis</a:t>
            </a:r>
            <a:endParaRPr lang="en-US" dirty="0"/>
          </a:p>
        </p:txBody>
      </p:sp>
      <p:sp>
        <p:nvSpPr>
          <p:cNvPr id="3" name="Content Placeholder 2"/>
          <p:cNvSpPr>
            <a:spLocks noGrp="1"/>
          </p:cNvSpPr>
          <p:nvPr>
            <p:ph idx="1"/>
          </p:nvPr>
        </p:nvSpPr>
        <p:spPr>
          <a:xfrm>
            <a:off x="457200" y="1600200"/>
            <a:ext cx="4876800" cy="4525963"/>
          </a:xfrm>
        </p:spPr>
        <p:txBody>
          <a:bodyPr>
            <a:normAutofit/>
          </a:bodyPr>
          <a:lstStyle/>
          <a:p>
            <a:pPr lvl="0"/>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&lt;File&gt; &lt; new</a:t>
            </a:r>
            <a:r>
              <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project&gt;</a:t>
            </a:r>
          </a:p>
          <a:p>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&lt;File&gt; &lt; open</a:t>
            </a:r>
            <a:r>
              <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&gt;   naca662215.dat</a:t>
            </a:r>
          </a:p>
          <a:p>
            <a:pPr lvl="0"/>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&lt;File&gt; &lt; direct foil</a:t>
            </a:r>
            <a:r>
              <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design&gt;     to see airfoil</a:t>
            </a:r>
          </a:p>
          <a:p>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&lt;File&gt; &lt; </a:t>
            </a:r>
            <a:r>
              <a:rPr kumimoji="0" lang="en-US" sz="18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Xfoil</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direct</a:t>
            </a:r>
            <a:r>
              <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analysis&gt;</a:t>
            </a:r>
          </a:p>
          <a:p>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&lt;Analysis&gt;  &lt;</a:t>
            </a:r>
            <a:r>
              <a:rPr kumimoji="0" lang="en-US" sz="18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BatchAnalysis</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&gt;.  </a:t>
            </a:r>
          </a:p>
          <a:p>
            <a:pPr lvl="0" eaLnBrk="0" fontAlgn="base" hangingPunct="0">
              <a:spcBef>
                <a:spcPct val="0"/>
              </a:spcBef>
              <a:spcAft>
                <a:spcPct val="0"/>
              </a:spcAft>
              <a:buFontTx/>
              <a:buChar char="•"/>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Choose Type 1.</a:t>
            </a:r>
          </a:p>
          <a:p>
            <a:pPr lvl="0" eaLnBrk="0" fontAlgn="base" hangingPunct="0">
              <a:spcBef>
                <a:spcPct val="0"/>
              </a:spcBef>
              <a:spcAft>
                <a:spcPct val="0"/>
              </a:spcAft>
              <a:buFontTx/>
              <a:buChar char="•"/>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Enter Reynolds number, Mach number and transition information. </a:t>
            </a:r>
            <a:endParaRPr kumimoji="0" lang="en-US" sz="18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buFontTx/>
              <a:buChar char="•"/>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Enter angles of attack</a:t>
            </a:r>
            <a:endParaRPr lang="en-US" sz="1800" dirty="0" smtClean="0">
              <a:latin typeface="Calibri" pitchFamily="34" charset="0"/>
              <a:ea typeface="Times New Roman" pitchFamily="18" charset="0"/>
              <a:cs typeface="Times New Roman" pitchFamily="18" charset="0"/>
            </a:endParaRPr>
          </a:p>
          <a:p>
            <a:pPr lvl="0" eaLnBrk="0" fontAlgn="base" hangingPunct="0">
              <a:spcBef>
                <a:spcPct val="0"/>
              </a:spcBef>
              <a:spcAft>
                <a:spcPct val="0"/>
              </a:spcAft>
              <a:buFontTx/>
              <a:buChar char="•"/>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p>
          <a:p>
            <a:pPr lvl="0" eaLnBrk="0" fontAlgn="base" hangingPunct="0">
              <a:spcBef>
                <a:spcPct val="0"/>
              </a:spcBef>
              <a:spcAft>
                <a:spcPct val="0"/>
              </a:spcAf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the &lt;Analyze&gt; button.  </a:t>
            </a:r>
            <a:endParaRPr kumimoji="0" lang="en-US" sz="1800" b="0" i="0" u="none" strike="noStrike" cap="none" normalizeH="0" baseline="0" dirty="0" smtClean="0">
              <a:ln>
                <a:noFill/>
              </a:ln>
              <a:solidFill>
                <a:schemeClr val="tx1"/>
              </a:solidFill>
              <a:effectLst/>
              <a:latin typeface="Arial" pitchFamily="34" charset="0"/>
            </a:endParaRPr>
          </a:p>
          <a:p>
            <a:endPar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endPar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endParaRPr>
          </a:p>
          <a:p>
            <a:pPr lvl="0"/>
            <a:endPar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endParaRPr>
          </a:p>
          <a:p>
            <a:endPar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endParaRPr>
          </a:p>
          <a:p>
            <a:pPr lvl="0"/>
            <a:endPar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endParaRPr lang="en-US" sz="1800" dirty="0"/>
          </a:p>
        </p:txBody>
      </p:sp>
      <p:sp>
        <p:nvSpPr>
          <p:cNvPr id="6" name="Right Brace 5"/>
          <p:cNvSpPr/>
          <p:nvPr/>
        </p:nvSpPr>
        <p:spPr>
          <a:xfrm>
            <a:off x="5638800" y="2667000"/>
            <a:ext cx="304800" cy="2438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6096000" y="3733800"/>
            <a:ext cx="2084866" cy="369332"/>
          </a:xfrm>
          <a:prstGeom prst="rect">
            <a:avLst/>
          </a:prstGeom>
          <a:noFill/>
        </p:spPr>
        <p:txBody>
          <a:bodyPr wrap="none" rtlCol="0">
            <a:spAutoFit/>
          </a:bodyPr>
          <a:lstStyle/>
          <a:p>
            <a:r>
              <a:rPr lang="en-US" dirty="0" smtClean="0"/>
              <a:t>Same as Example #1</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84238"/>
          </a:xfrm>
        </p:spPr>
        <p:txBody>
          <a:bodyPr>
            <a:normAutofit/>
          </a:bodyPr>
          <a:lstStyle/>
          <a:p>
            <a:r>
              <a:rPr lang="en-US" sz="3200" dirty="0" smtClean="0"/>
              <a:t>NACA 66(2)-215</a:t>
            </a:r>
            <a:endParaRPr lang="en-US" sz="3200" dirty="0"/>
          </a:p>
        </p:txBody>
      </p:sp>
      <p:pic>
        <p:nvPicPr>
          <p:cNvPr id="20482" name="Picture 2"/>
          <p:cNvPicPr>
            <a:picLocks noChangeAspect="1" noChangeArrowheads="1"/>
          </p:cNvPicPr>
          <p:nvPr/>
        </p:nvPicPr>
        <p:blipFill>
          <a:blip r:embed="rId2" cstate="print"/>
          <a:srcRect/>
          <a:stretch>
            <a:fillRect/>
          </a:stretch>
        </p:blipFill>
        <p:spPr bwMode="auto">
          <a:xfrm>
            <a:off x="0" y="1044751"/>
            <a:ext cx="9144000" cy="581324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1506" name="Picture 2"/>
          <p:cNvPicPr>
            <a:picLocks noChangeAspect="1" noChangeArrowheads="1"/>
          </p:cNvPicPr>
          <p:nvPr/>
        </p:nvPicPr>
        <p:blipFill>
          <a:blip r:embed="rId2" cstate="print"/>
          <a:srcRect/>
          <a:stretch>
            <a:fillRect/>
          </a:stretch>
        </p:blipFill>
        <p:spPr bwMode="auto">
          <a:xfrm>
            <a:off x="0" y="959653"/>
            <a:ext cx="9144000" cy="58983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fontScale="90000"/>
          </a:bodyPr>
          <a:lstStyle/>
          <a:p>
            <a:r>
              <a:rPr lang="en-US" dirty="0" smtClean="0"/>
              <a:t>Example #</a:t>
            </a:r>
            <a:r>
              <a:rPr lang="en-US" dirty="0" smtClean="0"/>
              <a:t>3a </a:t>
            </a:r>
            <a:r>
              <a:rPr lang="en-US" dirty="0" smtClean="0"/>
              <a:t>NACA 2415</a:t>
            </a:r>
            <a:br>
              <a:rPr lang="en-US" dirty="0" smtClean="0"/>
            </a:br>
            <a:r>
              <a:rPr lang="en-US" dirty="0" smtClean="0"/>
              <a:t>Rectangular Wing</a:t>
            </a:r>
            <a:br>
              <a:rPr lang="en-US" dirty="0" smtClean="0"/>
            </a:br>
            <a:r>
              <a:rPr lang="en-US" dirty="0" smtClean="0"/>
              <a:t>Lifting Line Theory</a:t>
            </a:r>
            <a:endParaRPr lang="en-US" dirty="0"/>
          </a:p>
        </p:txBody>
      </p:sp>
      <p:pic>
        <p:nvPicPr>
          <p:cNvPr id="5" name="Picture 4" descr="http://greenairdesigns.com/ejcgallery/albums/userpics/10002/christen_husky_3v.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5600" y="1752600"/>
            <a:ext cx="3910360" cy="4780344"/>
          </a:xfrm>
          <a:prstGeom prst="rect">
            <a:avLst/>
          </a:prstGeom>
          <a:noFill/>
          <a:ln>
            <a:noFill/>
          </a:ln>
        </p:spPr>
      </p:pic>
      <p:grpSp>
        <p:nvGrpSpPr>
          <p:cNvPr id="1026" name="Group 2"/>
          <p:cNvGrpSpPr>
            <a:grpSpLocks/>
          </p:cNvGrpSpPr>
          <p:nvPr/>
        </p:nvGrpSpPr>
        <p:grpSpPr bwMode="auto">
          <a:xfrm>
            <a:off x="2971800" y="2743200"/>
            <a:ext cx="4872037" cy="1762125"/>
            <a:chOff x="3263" y="2960"/>
            <a:chExt cx="7672" cy="2776"/>
          </a:xfrm>
        </p:grpSpPr>
        <p:grpSp>
          <p:nvGrpSpPr>
            <p:cNvPr id="1027" name="Group 3"/>
            <p:cNvGrpSpPr>
              <a:grpSpLocks/>
            </p:cNvGrpSpPr>
            <p:nvPr/>
          </p:nvGrpSpPr>
          <p:grpSpPr bwMode="auto">
            <a:xfrm>
              <a:off x="3263" y="5078"/>
              <a:ext cx="5765" cy="658"/>
              <a:chOff x="3263" y="5078"/>
              <a:chExt cx="5765" cy="658"/>
            </a:xfrm>
          </p:grpSpPr>
          <p:sp>
            <p:nvSpPr>
              <p:cNvPr id="1028" name="Straight Connector 23"/>
              <p:cNvSpPr>
                <a:spLocks noChangeShapeType="1"/>
              </p:cNvSpPr>
              <p:nvPr/>
            </p:nvSpPr>
            <p:spPr bwMode="auto">
              <a:xfrm flipV="1">
                <a:off x="3265" y="5078"/>
                <a:ext cx="0" cy="656"/>
              </a:xfrm>
              <a:prstGeom prst="line">
                <a:avLst/>
              </a:prstGeom>
              <a:noFill/>
              <a:ln w="9525">
                <a:solidFill>
                  <a:srgbClr val="4A7EBB"/>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9" name="Straight Connector 24"/>
              <p:cNvSpPr>
                <a:spLocks noChangeShapeType="1"/>
              </p:cNvSpPr>
              <p:nvPr/>
            </p:nvSpPr>
            <p:spPr bwMode="auto">
              <a:xfrm flipV="1">
                <a:off x="9028" y="5080"/>
                <a:ext cx="0" cy="656"/>
              </a:xfrm>
              <a:prstGeom prst="line">
                <a:avLst/>
              </a:prstGeom>
              <a:noFill/>
              <a:ln w="9525">
                <a:solidFill>
                  <a:srgbClr val="4A7EBB"/>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0" name="Text Box 6"/>
              <p:cNvSpPr txBox="1">
                <a:spLocks noChangeArrowheads="1"/>
              </p:cNvSpPr>
              <p:nvPr/>
            </p:nvSpPr>
            <p:spPr bwMode="auto">
              <a:xfrm>
                <a:off x="4687" y="5278"/>
                <a:ext cx="929" cy="41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smtClean="0">
                    <a:ln>
                      <a:noFill/>
                    </a:ln>
                    <a:solidFill>
                      <a:schemeClr val="tx1"/>
                    </a:solidFill>
                    <a:effectLst/>
                    <a:latin typeface="Calibri" pitchFamily="34" charset="0"/>
                  </a:rPr>
                  <a:t>13.8.0</a:t>
                </a:r>
                <a:endParaRPr kumimoji="0" lang="en-US" sz="1800" b="0" i="0" u="none" strike="noStrike" cap="none" normalizeH="0" baseline="0" smtClean="0">
                  <a:ln>
                    <a:noFill/>
                  </a:ln>
                  <a:solidFill>
                    <a:schemeClr val="tx1"/>
                  </a:solidFill>
                  <a:effectLst/>
                  <a:latin typeface="Arial" pitchFamily="34" charset="0"/>
                </a:endParaRPr>
              </a:p>
            </p:txBody>
          </p:sp>
          <p:cxnSp>
            <p:nvCxnSpPr>
              <p:cNvPr id="1031" name="Straight Arrow Connector 29"/>
              <p:cNvCxnSpPr>
                <a:cxnSpLocks noChangeShapeType="1"/>
              </p:cNvCxnSpPr>
              <p:nvPr/>
            </p:nvCxnSpPr>
            <p:spPr bwMode="auto">
              <a:xfrm>
                <a:off x="5614" y="5493"/>
                <a:ext cx="3409" cy="0"/>
              </a:xfrm>
              <a:prstGeom prst="straightConnector1">
                <a:avLst/>
              </a:prstGeom>
              <a:noFill/>
              <a:ln w="9525">
                <a:solidFill>
                  <a:srgbClr val="4A7EBB"/>
                </a:solidFill>
                <a:round/>
                <a:headEnd/>
                <a:tailEnd type="arrow" w="med" len="med"/>
              </a:ln>
            </p:spPr>
          </p:cxnSp>
          <p:cxnSp>
            <p:nvCxnSpPr>
              <p:cNvPr id="1032" name="Straight Arrow Connector 288"/>
              <p:cNvCxnSpPr>
                <a:cxnSpLocks noChangeShapeType="1"/>
              </p:cNvCxnSpPr>
              <p:nvPr/>
            </p:nvCxnSpPr>
            <p:spPr bwMode="auto">
              <a:xfrm flipH="1">
                <a:off x="3263" y="5475"/>
                <a:ext cx="1422" cy="0"/>
              </a:xfrm>
              <a:prstGeom prst="straightConnector1">
                <a:avLst/>
              </a:prstGeom>
              <a:noFill/>
              <a:ln w="9525">
                <a:solidFill>
                  <a:srgbClr val="4A7EBB"/>
                </a:solidFill>
                <a:round/>
                <a:headEnd/>
                <a:tailEnd type="arrow" w="med" len="med"/>
              </a:ln>
            </p:spPr>
          </p:cxnSp>
        </p:grpSp>
        <p:grpSp>
          <p:nvGrpSpPr>
            <p:cNvPr id="1033" name="Group 9"/>
            <p:cNvGrpSpPr>
              <a:grpSpLocks/>
            </p:cNvGrpSpPr>
            <p:nvPr/>
          </p:nvGrpSpPr>
          <p:grpSpPr bwMode="auto">
            <a:xfrm>
              <a:off x="9203" y="2960"/>
              <a:ext cx="1732" cy="1877"/>
              <a:chOff x="9203" y="2960"/>
              <a:chExt cx="1732" cy="1877"/>
            </a:xfrm>
          </p:grpSpPr>
          <p:sp>
            <p:nvSpPr>
              <p:cNvPr id="1034" name="Straight Connector 15"/>
              <p:cNvSpPr>
                <a:spLocks noChangeShapeType="1"/>
              </p:cNvSpPr>
              <p:nvPr/>
            </p:nvSpPr>
            <p:spPr bwMode="auto">
              <a:xfrm>
                <a:off x="9350" y="4363"/>
                <a:ext cx="1585" cy="0"/>
              </a:xfrm>
              <a:prstGeom prst="line">
                <a:avLst/>
              </a:prstGeom>
              <a:noFill/>
              <a:ln w="9525">
                <a:solidFill>
                  <a:srgbClr val="4579B8"/>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5" name="Straight Connector 16"/>
              <p:cNvSpPr>
                <a:spLocks noChangeShapeType="1"/>
              </p:cNvSpPr>
              <p:nvPr/>
            </p:nvSpPr>
            <p:spPr bwMode="auto">
              <a:xfrm>
                <a:off x="9278" y="3525"/>
                <a:ext cx="383" cy="0"/>
              </a:xfrm>
              <a:prstGeom prst="line">
                <a:avLst/>
              </a:prstGeom>
              <a:noFill/>
              <a:ln w="9525">
                <a:solidFill>
                  <a:srgbClr val="4A7EBB"/>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6" name="Text Box 12"/>
              <p:cNvSpPr txBox="1">
                <a:spLocks noChangeArrowheads="1"/>
              </p:cNvSpPr>
              <p:nvPr/>
            </p:nvSpPr>
            <p:spPr bwMode="auto">
              <a:xfrm>
                <a:off x="9203" y="3671"/>
                <a:ext cx="929" cy="41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smtClean="0">
                    <a:ln>
                      <a:noFill/>
                    </a:ln>
                    <a:solidFill>
                      <a:schemeClr val="tx1"/>
                    </a:solidFill>
                    <a:effectLst/>
                    <a:latin typeface="Calibri" pitchFamily="34" charset="0"/>
                  </a:rPr>
                  <a:t>1.725</a:t>
                </a:r>
                <a:endParaRPr kumimoji="0" lang="en-US" sz="1800" b="0" i="0" u="none" strike="noStrike" cap="none" normalizeH="0" baseline="0" smtClean="0">
                  <a:ln>
                    <a:noFill/>
                  </a:ln>
                  <a:solidFill>
                    <a:schemeClr val="tx1"/>
                  </a:solidFill>
                  <a:effectLst/>
                  <a:latin typeface="Arial" pitchFamily="34" charset="0"/>
                </a:endParaRPr>
              </a:p>
            </p:txBody>
          </p:sp>
          <p:cxnSp>
            <p:nvCxnSpPr>
              <p:cNvPr id="1037" name="Straight Arrow Connector 31"/>
              <p:cNvCxnSpPr>
                <a:cxnSpLocks noChangeShapeType="1"/>
              </p:cNvCxnSpPr>
              <p:nvPr/>
            </p:nvCxnSpPr>
            <p:spPr bwMode="auto">
              <a:xfrm>
                <a:off x="9442" y="2960"/>
                <a:ext cx="0" cy="565"/>
              </a:xfrm>
              <a:prstGeom prst="straightConnector1">
                <a:avLst/>
              </a:prstGeom>
              <a:noFill/>
              <a:ln w="9525">
                <a:solidFill>
                  <a:srgbClr val="4A7EBB"/>
                </a:solidFill>
                <a:round/>
                <a:headEnd/>
                <a:tailEnd type="arrow" w="med" len="med"/>
              </a:ln>
            </p:spPr>
          </p:cxnSp>
          <p:cxnSp>
            <p:nvCxnSpPr>
              <p:cNvPr id="1038" name="Straight Arrow Connector 292"/>
              <p:cNvCxnSpPr>
                <a:cxnSpLocks noChangeShapeType="1"/>
              </p:cNvCxnSpPr>
              <p:nvPr/>
            </p:nvCxnSpPr>
            <p:spPr bwMode="auto">
              <a:xfrm flipV="1">
                <a:off x="9551" y="4363"/>
                <a:ext cx="0" cy="474"/>
              </a:xfrm>
              <a:prstGeom prst="straightConnector1">
                <a:avLst/>
              </a:prstGeom>
              <a:noFill/>
              <a:ln w="9525">
                <a:solidFill>
                  <a:srgbClr val="4A7EBB"/>
                </a:solidFill>
                <a:round/>
                <a:headEnd/>
                <a:tailEnd type="arrow" w="med" len="med"/>
              </a:ln>
            </p:spPr>
          </p:cxnSp>
        </p:gr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5257800" cy="1143000"/>
          </a:xfrm>
        </p:spPr>
        <p:txBody>
          <a:bodyPr/>
          <a:lstStyle/>
          <a:p>
            <a:r>
              <a:rPr lang="en-US" dirty="0" smtClean="0"/>
              <a:t>Wing Analysis</a:t>
            </a:r>
            <a:endParaRPr lang="en-US" dirty="0"/>
          </a:p>
        </p:txBody>
      </p:sp>
      <p:sp>
        <p:nvSpPr>
          <p:cNvPr id="4" name="Content Placeholder 2"/>
          <p:cNvSpPr>
            <a:spLocks noGrp="1"/>
          </p:cNvSpPr>
          <p:nvPr>
            <p:ph idx="1"/>
          </p:nvPr>
        </p:nvSpPr>
        <p:spPr/>
        <p:txBody>
          <a:bodyPr>
            <a:normAutofit/>
          </a:bodyPr>
          <a:lstStyle/>
          <a:p>
            <a:pPr lvl="0"/>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&lt;File&gt; &lt; new</a:t>
            </a:r>
            <a:r>
              <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project&gt;</a:t>
            </a:r>
          </a:p>
          <a:p>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Run Example #1 NACA 2415 airfoil</a:t>
            </a:r>
          </a:p>
          <a:p>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&lt;file&gt; &lt;wing and plane Design</a:t>
            </a:r>
          </a:p>
          <a:p>
            <a:r>
              <a:rPr lang="en-US" sz="1800" dirty="0" smtClean="0">
                <a:latin typeface="Calibri" pitchFamily="34" charset="0"/>
                <a:ea typeface="Times New Roman" pitchFamily="18" charset="0"/>
                <a:cs typeface="Times New Roman" pitchFamily="18" charset="0"/>
              </a:rPr>
              <a:t>Click &lt;wing and plane&lt;new wing design&gt;</a:t>
            </a:r>
          </a:p>
          <a:p>
            <a:endPar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r>
              <a:rPr lang="en-US" sz="1800" dirty="0" smtClean="0">
                <a:latin typeface="Calibri" pitchFamily="34" charset="0"/>
                <a:ea typeface="Times New Roman" pitchFamily="18" charset="0"/>
                <a:cs typeface="Times New Roman" pitchFamily="18" charset="0"/>
              </a:rPr>
              <a:t>The wing edition window pops up</a:t>
            </a:r>
            <a:endPar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endPar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endParaRPr>
          </a:p>
          <a:p>
            <a:pPr lvl="0"/>
            <a:endPar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endParaRPr>
          </a:p>
          <a:p>
            <a:endParaRPr kumimoji="0" lang="en-US" sz="18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endParaRPr>
          </a:p>
          <a:p>
            <a:pPr lvl="0"/>
            <a:endPar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endParaRPr lang="en-US" sz="1800" dirty="0"/>
          </a:p>
        </p:txBody>
      </p:sp>
      <p:pic>
        <p:nvPicPr>
          <p:cNvPr id="2051" name="Picture 3"/>
          <p:cNvPicPr>
            <a:picLocks noChangeAspect="1" noChangeArrowheads="1"/>
          </p:cNvPicPr>
          <p:nvPr/>
        </p:nvPicPr>
        <p:blipFill>
          <a:blip r:embed="rId2" cstate="print"/>
          <a:srcRect/>
          <a:stretch>
            <a:fillRect/>
          </a:stretch>
        </p:blipFill>
        <p:spPr bwMode="auto">
          <a:xfrm>
            <a:off x="4862352" y="838200"/>
            <a:ext cx="4281648" cy="4205288"/>
          </a:xfrm>
          <a:prstGeom prst="rect">
            <a:avLst/>
          </a:prstGeom>
          <a:noFill/>
          <a:ln w="9525">
            <a:noFill/>
            <a:miter lim="800000"/>
            <a:headEnd/>
            <a:tailEnd/>
          </a:ln>
        </p:spPr>
      </p:pic>
      <p:pic>
        <p:nvPicPr>
          <p:cNvPr id="2054" name="Picture 6"/>
          <p:cNvPicPr>
            <a:picLocks noChangeAspect="1" noChangeArrowheads="1"/>
          </p:cNvPicPr>
          <p:nvPr/>
        </p:nvPicPr>
        <p:blipFill>
          <a:blip r:embed="rId3" cstate="print"/>
          <a:srcRect/>
          <a:stretch>
            <a:fillRect/>
          </a:stretch>
        </p:blipFill>
        <p:spPr bwMode="auto">
          <a:xfrm>
            <a:off x="5181600" y="2667000"/>
            <a:ext cx="4470400" cy="183991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ontent Placeholder 4"/>
          <p:cNvSpPr>
            <a:spLocks noGrp="1"/>
          </p:cNvSpPr>
          <p:nvPr>
            <p:ph idx="1"/>
          </p:nvPr>
        </p:nvSpPr>
        <p:spPr>
          <a:xfrm>
            <a:off x="0" y="5029201"/>
            <a:ext cx="8229600" cy="1447800"/>
          </a:xfrm>
        </p:spPr>
        <p:txBody>
          <a:bodyPr>
            <a:normAutofit fontScale="85000" lnSpcReduction="20000"/>
          </a:bodyPr>
          <a:lstStyle/>
          <a:p>
            <a:r>
              <a:rPr lang="en-US" sz="1800" dirty="0" smtClean="0"/>
              <a:t>Click Symmetry and right side</a:t>
            </a:r>
          </a:p>
          <a:p>
            <a:r>
              <a:rPr lang="en-US" sz="1800" dirty="0" smtClean="0"/>
              <a:t>Add dimensions for the  right half wing</a:t>
            </a:r>
          </a:p>
          <a:p>
            <a:r>
              <a:rPr lang="en-US" sz="1800" dirty="0" smtClean="0"/>
              <a:t>Click &lt;foil&gt; and choose NACA2415</a:t>
            </a:r>
          </a:p>
          <a:p>
            <a:r>
              <a:rPr lang="en-US" sz="1800" dirty="0" smtClean="0"/>
              <a:t>Add the panel numbers and click the distribution and choose cosine</a:t>
            </a:r>
          </a:p>
          <a:p>
            <a:r>
              <a:rPr lang="en-US" sz="1800" dirty="0" smtClean="0"/>
              <a:t>Check calculated quantities on right side</a:t>
            </a:r>
          </a:p>
          <a:p>
            <a:r>
              <a:rPr lang="en-US" sz="1800" dirty="0" smtClean="0"/>
              <a:t>Click ,save and close.</a:t>
            </a:r>
          </a:p>
          <a:p>
            <a:endParaRPr lang="en-US" sz="1800" dirty="0"/>
          </a:p>
        </p:txBody>
      </p:sp>
      <p:pic>
        <p:nvPicPr>
          <p:cNvPr id="3077" name="Picture 5"/>
          <p:cNvPicPr>
            <a:picLocks noChangeAspect="1" noChangeArrowheads="1"/>
          </p:cNvPicPr>
          <p:nvPr/>
        </p:nvPicPr>
        <p:blipFill>
          <a:blip r:embed="rId2" cstate="print"/>
          <a:srcRect/>
          <a:stretch>
            <a:fillRect/>
          </a:stretch>
        </p:blipFill>
        <p:spPr bwMode="auto">
          <a:xfrm>
            <a:off x="838200" y="0"/>
            <a:ext cx="7181850" cy="4924697"/>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3352800" cy="4525963"/>
          </a:xfrm>
        </p:spPr>
        <p:txBody>
          <a:bodyPr>
            <a:normAutofit/>
          </a:bodyPr>
          <a:lstStyle/>
          <a:p>
            <a:r>
              <a:rPr lang="en-US" sz="1800" dirty="0" smtClean="0"/>
              <a:t>Click &lt;</a:t>
            </a:r>
            <a:r>
              <a:rPr lang="en-US" sz="1800" dirty="0" err="1" smtClean="0"/>
              <a:t>polars</a:t>
            </a:r>
            <a:r>
              <a:rPr lang="en-US" sz="1800" dirty="0" smtClean="0"/>
              <a:t>&gt;&lt;define analysis</a:t>
            </a:r>
          </a:p>
          <a:p>
            <a:endParaRPr lang="en-US" sz="1800" dirty="0" smtClean="0"/>
          </a:p>
          <a:p>
            <a:r>
              <a:rPr lang="en-US" sz="1800" dirty="0" smtClean="0"/>
              <a:t>In pop-up window</a:t>
            </a:r>
          </a:p>
          <a:p>
            <a:pPr lvl="1"/>
            <a:r>
              <a:rPr lang="en-US" sz="1400" dirty="0" smtClean="0"/>
              <a:t>Choose auto </a:t>
            </a:r>
            <a:r>
              <a:rPr lang="en-US" sz="1400" dirty="0" err="1" smtClean="0"/>
              <a:t>name,Type</a:t>
            </a:r>
            <a:r>
              <a:rPr lang="en-US" sz="1400" dirty="0" smtClean="0"/>
              <a:t> 1</a:t>
            </a:r>
          </a:p>
          <a:p>
            <a:pPr lvl="1"/>
            <a:r>
              <a:rPr lang="en-US" sz="1400" dirty="0" smtClean="0"/>
              <a:t>Input Free stream speed</a:t>
            </a:r>
          </a:p>
          <a:p>
            <a:pPr lvl="2"/>
            <a:r>
              <a:rPr lang="en-US" sz="1000" dirty="0" smtClean="0"/>
              <a:t>Check calculated Re numbers to be sure they are in the range of the airfoil analysis . You will get an error if they are out of range.</a:t>
            </a:r>
          </a:p>
          <a:p>
            <a:pPr lvl="1"/>
            <a:r>
              <a:rPr lang="en-US" sz="1400" dirty="0" smtClean="0"/>
              <a:t>Choose international units</a:t>
            </a:r>
          </a:p>
          <a:p>
            <a:pPr lvl="1"/>
            <a:r>
              <a:rPr lang="en-US" sz="1400" dirty="0" smtClean="0"/>
              <a:t>Choose LLT – lifting Line Theory</a:t>
            </a:r>
          </a:p>
          <a:p>
            <a:r>
              <a:rPr lang="en-US" sz="1800" dirty="0" err="1" smtClean="0"/>
              <a:t>Clikck</a:t>
            </a:r>
            <a:r>
              <a:rPr lang="en-US" sz="1800" dirty="0" smtClean="0"/>
              <a:t> OK</a:t>
            </a:r>
            <a:endParaRPr lang="en-US" sz="1800" dirty="0"/>
          </a:p>
        </p:txBody>
      </p:sp>
      <p:pic>
        <p:nvPicPr>
          <p:cNvPr id="4098" name="Picture 2"/>
          <p:cNvPicPr>
            <a:picLocks noChangeAspect="1" noChangeArrowheads="1"/>
          </p:cNvPicPr>
          <p:nvPr/>
        </p:nvPicPr>
        <p:blipFill>
          <a:blip r:embed="rId2" cstate="print"/>
          <a:srcRect/>
          <a:stretch>
            <a:fillRect/>
          </a:stretch>
        </p:blipFill>
        <p:spPr bwMode="auto">
          <a:xfrm>
            <a:off x="3962401" y="0"/>
            <a:ext cx="2667000" cy="1982653"/>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3810000" y="2081212"/>
            <a:ext cx="4275384" cy="4776788"/>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19200"/>
            <a:ext cx="2971800" cy="4525963"/>
          </a:xfrm>
        </p:spPr>
        <p:txBody>
          <a:bodyPr>
            <a:normAutofit/>
          </a:bodyPr>
          <a:lstStyle/>
          <a:p>
            <a:r>
              <a:rPr lang="en-US" sz="1800" dirty="0" smtClean="0"/>
              <a:t>On Pop-up </a:t>
            </a:r>
          </a:p>
          <a:p>
            <a:r>
              <a:rPr lang="en-US" sz="1800" dirty="0" smtClean="0"/>
              <a:t>Set angle of attack range</a:t>
            </a:r>
          </a:p>
          <a:p>
            <a:r>
              <a:rPr lang="en-US" sz="1800" dirty="0" smtClean="0"/>
              <a:t>Click Analyze</a:t>
            </a:r>
            <a:endParaRPr lang="en-US" sz="1800" dirty="0"/>
          </a:p>
        </p:txBody>
      </p:sp>
      <p:pic>
        <p:nvPicPr>
          <p:cNvPr id="5123" name="Picture 3"/>
          <p:cNvPicPr>
            <a:picLocks noChangeAspect="1" noChangeArrowheads="1"/>
          </p:cNvPicPr>
          <p:nvPr/>
        </p:nvPicPr>
        <p:blipFill>
          <a:blip r:embed="rId2" cstate="print"/>
          <a:srcRect/>
          <a:stretch>
            <a:fillRect/>
          </a:stretch>
        </p:blipFill>
        <p:spPr bwMode="auto">
          <a:xfrm>
            <a:off x="5029200" y="598487"/>
            <a:ext cx="3049587" cy="6259513"/>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229600" cy="639762"/>
          </a:xfrm>
        </p:spPr>
        <p:txBody>
          <a:bodyPr>
            <a:normAutofit fontScale="90000"/>
          </a:bodyPr>
          <a:lstStyle/>
          <a:p>
            <a:r>
              <a:rPr lang="en-US" b="1" dirty="0" smtClean="0"/>
              <a:t>Description of XFLR5</a:t>
            </a:r>
            <a:r>
              <a:rPr lang="en-US" b="1" dirty="0"/>
              <a:t/>
            </a:r>
            <a:br>
              <a:rPr lang="en-US" b="1" dirty="0"/>
            </a:br>
            <a:endParaRPr lang="en-US" dirty="0"/>
          </a:p>
        </p:txBody>
      </p:sp>
      <p:sp>
        <p:nvSpPr>
          <p:cNvPr id="5" name="Content Placeholder 4"/>
          <p:cNvSpPr>
            <a:spLocks noGrp="1"/>
          </p:cNvSpPr>
          <p:nvPr>
            <p:ph idx="1"/>
          </p:nvPr>
        </p:nvSpPr>
        <p:spPr>
          <a:xfrm>
            <a:off x="152400" y="990600"/>
            <a:ext cx="8686800" cy="5257800"/>
          </a:xfrm>
        </p:spPr>
        <p:txBody>
          <a:bodyPr>
            <a:normAutofit fontScale="70000" lnSpcReduction="20000"/>
          </a:bodyPr>
          <a:lstStyle/>
          <a:p>
            <a:r>
              <a:rPr lang="en-US" dirty="0" smtClean="0"/>
              <a:t>XFLR5 </a:t>
            </a:r>
            <a:r>
              <a:rPr lang="en-US" dirty="0"/>
              <a:t>is an analysis tool for airfoils, wings and </a:t>
            </a:r>
            <a:r>
              <a:rPr lang="en-US" dirty="0" smtClean="0"/>
              <a:t>planes. </a:t>
            </a:r>
            <a:r>
              <a:rPr lang="en-US" dirty="0"/>
              <a:t>It includes: </a:t>
            </a:r>
            <a:endParaRPr lang="en-US" dirty="0" smtClean="0"/>
          </a:p>
          <a:p>
            <a:pPr lvl="1"/>
            <a:r>
              <a:rPr lang="en-US" dirty="0" err="1" smtClean="0"/>
              <a:t>XFoil's</a:t>
            </a:r>
            <a:r>
              <a:rPr lang="en-US" dirty="0" smtClean="0"/>
              <a:t> </a:t>
            </a:r>
            <a:r>
              <a:rPr lang="en-US" dirty="0"/>
              <a:t>Direct and Inverse analysis capabilities </a:t>
            </a:r>
          </a:p>
          <a:p>
            <a:pPr lvl="1"/>
            <a:r>
              <a:rPr lang="en-US" dirty="0"/>
              <a:t>Wing design and analysis capabilities based on the </a:t>
            </a:r>
            <a:r>
              <a:rPr lang="en-US" dirty="0" err="1"/>
              <a:t>Lifiting</a:t>
            </a:r>
            <a:r>
              <a:rPr lang="en-US" dirty="0"/>
              <a:t> Line Theory, on the Vortex Lattice Method, and on a 3D Panel Method</a:t>
            </a:r>
          </a:p>
          <a:p>
            <a:r>
              <a:rPr lang="en-US" dirty="0" smtClean="0"/>
              <a:t>The </a:t>
            </a:r>
            <a:r>
              <a:rPr lang="en-US" dirty="0"/>
              <a:t>airfoil analysis portion is based on the program XFOIL developed by Professor Mark </a:t>
            </a:r>
            <a:r>
              <a:rPr lang="en-US" dirty="0" err="1"/>
              <a:t>Drela</a:t>
            </a:r>
            <a:r>
              <a:rPr lang="en-US" dirty="0"/>
              <a:t> from MIT.  XFLR5 has an updated GUI, so the operation of it is somewhat different than that of XFOIL</a:t>
            </a:r>
            <a:r>
              <a:rPr lang="en-US" dirty="0" smtClean="0"/>
              <a:t>.</a:t>
            </a:r>
          </a:p>
          <a:p>
            <a:r>
              <a:rPr lang="en-US" dirty="0" smtClean="0"/>
              <a:t> </a:t>
            </a:r>
            <a:r>
              <a:rPr lang="en-US" dirty="0"/>
              <a:t>The XFLR5 program and Guidelines can be downloaded from the project web site:</a:t>
            </a:r>
          </a:p>
          <a:p>
            <a:r>
              <a:rPr lang="en-US" dirty="0"/>
              <a:t>	</a:t>
            </a:r>
            <a:r>
              <a:rPr lang="en-US" u="sng" dirty="0">
                <a:hlinkClick r:id="rId2"/>
              </a:rPr>
              <a:t>http://sourceforge.net/projects/xflr5</a:t>
            </a:r>
            <a:r>
              <a:rPr lang="en-US" u="sng" dirty="0" smtClean="0">
                <a:hlinkClick r:id="rId2"/>
              </a:rPr>
              <a:t>/</a:t>
            </a:r>
            <a:endParaRPr lang="en-US" dirty="0"/>
          </a:p>
          <a:p>
            <a:r>
              <a:rPr lang="en-US" dirty="0"/>
              <a:t>	</a:t>
            </a:r>
            <a:r>
              <a:rPr lang="en-US" u="sng" dirty="0">
                <a:hlinkClick r:id="rId3"/>
              </a:rPr>
              <a:t>http://www.xflr5.com/xflr5.htm</a:t>
            </a:r>
            <a:r>
              <a:rPr lang="en-US" dirty="0"/>
              <a:t> (links to related material)</a:t>
            </a:r>
          </a:p>
          <a:p>
            <a:pPr lvl="0"/>
            <a:r>
              <a:rPr lang="en-US" dirty="0"/>
              <a:t>More information on XFOIL is available at </a:t>
            </a:r>
            <a:r>
              <a:rPr lang="en-US" u="sng" dirty="0">
                <a:hlinkClick r:id="rId4"/>
              </a:rPr>
              <a:t>http://web.mit.edu/drela/Public/web/xfoil/</a:t>
            </a:r>
            <a:r>
              <a:rPr lang="en-US" dirty="0"/>
              <a:t> and a simple tutorial can be found on the course website in the file XFOIL_tutorial.pdf.</a:t>
            </a:r>
          </a:p>
          <a:p>
            <a:endParaRPr lang="en-US" dirty="0"/>
          </a:p>
        </p:txBody>
      </p:sp>
    </p:spTree>
    <p:extLst>
      <p:ext uri="{BB962C8B-B14F-4D97-AF65-F5344CB8AC3E}">
        <p14:creationId xmlns:p14="http://schemas.microsoft.com/office/powerpoint/2010/main" val="34051281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Polars</a:t>
            </a:r>
            <a:endParaRPr lang="en-US" dirty="0"/>
          </a:p>
        </p:txBody>
      </p:sp>
      <p:pic>
        <p:nvPicPr>
          <p:cNvPr id="6146" name="Picture 2"/>
          <p:cNvPicPr>
            <a:picLocks noChangeAspect="1" noChangeArrowheads="1"/>
          </p:cNvPicPr>
          <p:nvPr/>
        </p:nvPicPr>
        <p:blipFill>
          <a:blip r:embed="rId2" cstate="print"/>
          <a:srcRect/>
          <a:stretch>
            <a:fillRect/>
          </a:stretch>
        </p:blipFill>
        <p:spPr bwMode="auto">
          <a:xfrm>
            <a:off x="533400" y="1114425"/>
            <a:ext cx="7685701" cy="574357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170" name="Picture 2"/>
          <p:cNvPicPr>
            <a:picLocks noChangeAspect="1" noChangeArrowheads="1"/>
          </p:cNvPicPr>
          <p:nvPr/>
        </p:nvPicPr>
        <p:blipFill>
          <a:blip r:embed="rId2" cstate="print"/>
          <a:srcRect/>
          <a:stretch>
            <a:fillRect/>
          </a:stretch>
        </p:blipFill>
        <p:spPr bwMode="auto">
          <a:xfrm>
            <a:off x="381000" y="609600"/>
            <a:ext cx="8372475" cy="4860708"/>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59583" y="990600"/>
            <a:ext cx="9084417" cy="5124952"/>
          </a:xfrm>
          <a:prstGeom prst="rect">
            <a:avLst/>
          </a:prstGeom>
          <a:noFill/>
          <a:ln w="9525">
            <a:noFill/>
            <a:miter lim="800000"/>
            <a:headEnd/>
            <a:tailEnd/>
          </a:ln>
        </p:spPr>
      </p:pic>
      <p:sp>
        <p:nvSpPr>
          <p:cNvPr id="5" name="Oval 4"/>
          <p:cNvSpPr/>
          <p:nvPr/>
        </p:nvSpPr>
        <p:spPr>
          <a:xfrm>
            <a:off x="1371600" y="1143000"/>
            <a:ext cx="609600"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648200" y="990600"/>
            <a:ext cx="990600" cy="91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495800" y="609600"/>
            <a:ext cx="1657057" cy="369332"/>
          </a:xfrm>
          <a:prstGeom prst="rect">
            <a:avLst/>
          </a:prstGeom>
          <a:noFill/>
        </p:spPr>
        <p:txBody>
          <a:bodyPr wrap="none" rtlCol="0">
            <a:spAutoFit/>
          </a:bodyPr>
          <a:lstStyle/>
          <a:p>
            <a:r>
              <a:rPr lang="en-US" dirty="0" smtClean="0"/>
              <a:t>Operating Point</a:t>
            </a:r>
            <a:endParaRPr lang="en-US" dirty="0"/>
          </a:p>
        </p:txBody>
      </p:sp>
      <p:sp>
        <p:nvSpPr>
          <p:cNvPr id="9" name="Oval 8"/>
          <p:cNvSpPr/>
          <p:nvPr/>
        </p:nvSpPr>
        <p:spPr>
          <a:xfrm>
            <a:off x="1524000" y="1295400"/>
            <a:ext cx="609600"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411162"/>
          </a:xfrm>
        </p:spPr>
        <p:txBody>
          <a:bodyPr>
            <a:normAutofit fontScale="90000"/>
          </a:bodyPr>
          <a:lstStyle/>
          <a:p>
            <a:pPr algn="l"/>
            <a:r>
              <a:rPr lang="en-US" sz="1800" dirty="0" smtClean="0"/>
              <a:t>Right Click on graph, choose current op point, export</a:t>
            </a:r>
            <a:br>
              <a:rPr lang="en-US" sz="1800" dirty="0" smtClean="0"/>
            </a:br>
            <a:r>
              <a:rPr lang="en-US" sz="1800" dirty="0" smtClean="0"/>
              <a:t>Generates file of data </a:t>
            </a:r>
            <a:endParaRPr lang="en-US" sz="1800" dirty="0"/>
          </a:p>
        </p:txBody>
      </p:sp>
      <p:sp>
        <p:nvSpPr>
          <p:cNvPr id="4" name="Rectangle 3"/>
          <p:cNvSpPr/>
          <p:nvPr/>
        </p:nvSpPr>
        <p:spPr>
          <a:xfrm>
            <a:off x="609600" y="685800"/>
            <a:ext cx="7315200" cy="6709529"/>
          </a:xfrm>
          <a:prstGeom prst="rect">
            <a:avLst/>
          </a:prstGeom>
        </p:spPr>
        <p:txBody>
          <a:bodyPr wrap="square">
            <a:spAutoFit/>
          </a:bodyPr>
          <a:lstStyle/>
          <a:p>
            <a:r>
              <a:rPr lang="en-US" sz="1000" dirty="0" smtClean="0"/>
              <a:t>XFLR5 v6.06</a:t>
            </a:r>
          </a:p>
          <a:p>
            <a:endParaRPr lang="en-US" sz="1000" dirty="0" smtClean="0"/>
          </a:p>
          <a:p>
            <a:r>
              <a:rPr lang="en-US" sz="1000" dirty="0" smtClean="0"/>
              <a:t>Example #3</a:t>
            </a:r>
          </a:p>
          <a:p>
            <a:r>
              <a:rPr lang="en-US" sz="1000" dirty="0" smtClean="0"/>
              <a:t>T1-10.0 m/s-LLT</a:t>
            </a:r>
          </a:p>
          <a:p>
            <a:r>
              <a:rPr lang="en-US" sz="1000" dirty="0" err="1" smtClean="0"/>
              <a:t>QInf</a:t>
            </a:r>
            <a:r>
              <a:rPr lang="en-US" sz="1000" dirty="0" smtClean="0"/>
              <a:t>  =   10.000000 m/s</a:t>
            </a:r>
          </a:p>
          <a:p>
            <a:r>
              <a:rPr lang="en-US" sz="1000" dirty="0" smtClean="0"/>
              <a:t>Alpha =    4.000000</a:t>
            </a:r>
          </a:p>
          <a:p>
            <a:r>
              <a:rPr lang="en-US" sz="1000" dirty="0" smtClean="0"/>
              <a:t>Beta  =    0.000°</a:t>
            </a:r>
          </a:p>
          <a:p>
            <a:r>
              <a:rPr lang="en-US" sz="1000" dirty="0" smtClean="0"/>
              <a:t>Phi   =    0.000°</a:t>
            </a:r>
          </a:p>
          <a:p>
            <a:r>
              <a:rPr lang="en-US" sz="1000" dirty="0" smtClean="0"/>
              <a:t>Ctrl  =    0.000</a:t>
            </a:r>
          </a:p>
          <a:p>
            <a:r>
              <a:rPr lang="en-US" sz="1000" dirty="0" smtClean="0"/>
              <a:t>CL    =    0.516417</a:t>
            </a:r>
          </a:p>
          <a:p>
            <a:r>
              <a:rPr lang="en-US" sz="1000" dirty="0" smtClean="0"/>
              <a:t>Cy    =    0.000000</a:t>
            </a:r>
          </a:p>
          <a:p>
            <a:r>
              <a:rPr lang="en-US" sz="1000" dirty="0" err="1" smtClean="0"/>
              <a:t>Cd</a:t>
            </a:r>
            <a:r>
              <a:rPr lang="en-US" sz="1000" dirty="0" smtClean="0"/>
              <a:t>    =    0.017835     </a:t>
            </a:r>
            <a:r>
              <a:rPr lang="en-US" sz="1000" dirty="0" err="1" smtClean="0"/>
              <a:t>ICd</a:t>
            </a:r>
            <a:r>
              <a:rPr lang="en-US" sz="1000" dirty="0" smtClean="0"/>
              <a:t>   =    0.011280     </a:t>
            </a:r>
            <a:r>
              <a:rPr lang="en-US" sz="1000" dirty="0" err="1" smtClean="0"/>
              <a:t>PCd</a:t>
            </a:r>
            <a:r>
              <a:rPr lang="en-US" sz="1000" dirty="0" smtClean="0"/>
              <a:t>   =    0.006555</a:t>
            </a:r>
          </a:p>
          <a:p>
            <a:r>
              <a:rPr lang="en-US" sz="1000" dirty="0" err="1" smtClean="0"/>
              <a:t>Cl</a:t>
            </a:r>
            <a:r>
              <a:rPr lang="en-US" sz="1000" dirty="0" smtClean="0"/>
              <a:t>   = -3.62042e-17</a:t>
            </a:r>
          </a:p>
          <a:p>
            <a:r>
              <a:rPr lang="en-US" sz="1000" dirty="0" smtClean="0"/>
              <a:t>Cm   =   -0.176573</a:t>
            </a:r>
          </a:p>
          <a:p>
            <a:r>
              <a:rPr lang="en-US" sz="1000" dirty="0" err="1" smtClean="0"/>
              <a:t>ICn</a:t>
            </a:r>
            <a:r>
              <a:rPr lang="en-US" sz="1000" dirty="0" smtClean="0"/>
              <a:t>   =    0.000000     </a:t>
            </a:r>
            <a:r>
              <a:rPr lang="en-US" sz="1000" dirty="0" err="1" smtClean="0"/>
              <a:t>PCn</a:t>
            </a:r>
            <a:r>
              <a:rPr lang="en-US" sz="1000" dirty="0" smtClean="0"/>
              <a:t>   =    0.000000 </a:t>
            </a:r>
          </a:p>
          <a:p>
            <a:r>
              <a:rPr lang="en-US" sz="1000" dirty="0" smtClean="0"/>
              <a:t>XCP   =    0.580060     YCP   =    0.000000 </a:t>
            </a:r>
          </a:p>
          <a:p>
            <a:r>
              <a:rPr lang="en-US" sz="1000" dirty="0" smtClean="0"/>
              <a:t>XNP   =    0.000000</a:t>
            </a:r>
          </a:p>
          <a:p>
            <a:r>
              <a:rPr lang="en-US" sz="1000" dirty="0" smtClean="0"/>
              <a:t>Bend. = 1182.365112</a:t>
            </a:r>
          </a:p>
          <a:p>
            <a:endParaRPr lang="en-US" sz="1000" dirty="0" smtClean="0"/>
          </a:p>
          <a:p>
            <a:r>
              <a:rPr lang="en-US" sz="1000" dirty="0" smtClean="0"/>
              <a:t>Example #3</a:t>
            </a:r>
          </a:p>
          <a:p>
            <a:r>
              <a:rPr lang="en-US" sz="1000" dirty="0" smtClean="0"/>
              <a:t>  y-span        Chord      Ai         </a:t>
            </a:r>
            <a:r>
              <a:rPr lang="en-US" sz="1000" dirty="0" err="1" smtClean="0"/>
              <a:t>Cl</a:t>
            </a:r>
            <a:r>
              <a:rPr lang="en-US" sz="1000" dirty="0" smtClean="0"/>
              <a:t>        </a:t>
            </a:r>
            <a:r>
              <a:rPr lang="en-US" sz="1000" dirty="0" err="1" smtClean="0"/>
              <a:t>PCd</a:t>
            </a:r>
            <a:r>
              <a:rPr lang="en-US" sz="1000" dirty="0" smtClean="0"/>
              <a:t>          </a:t>
            </a:r>
            <a:r>
              <a:rPr lang="en-US" sz="1000" dirty="0" err="1" smtClean="0"/>
              <a:t>ICd</a:t>
            </a:r>
            <a:r>
              <a:rPr lang="en-US" sz="1000" dirty="0" smtClean="0"/>
              <a:t>        </a:t>
            </a:r>
            <a:r>
              <a:rPr lang="en-US" sz="1000" dirty="0" err="1" smtClean="0"/>
              <a:t>CmGeom</a:t>
            </a:r>
            <a:r>
              <a:rPr lang="en-US" sz="1000" dirty="0" smtClean="0"/>
              <a:t>      </a:t>
            </a:r>
            <a:r>
              <a:rPr lang="en-US" sz="1000" dirty="0" err="1" smtClean="0"/>
              <a:t>CmAirf</a:t>
            </a:r>
            <a:r>
              <a:rPr lang="en-US" sz="1000" dirty="0" smtClean="0"/>
              <a:t>      </a:t>
            </a:r>
            <a:r>
              <a:rPr lang="en-US" sz="1000" dirty="0" err="1" smtClean="0"/>
              <a:t>XTrtop</a:t>
            </a:r>
            <a:r>
              <a:rPr lang="en-US" sz="1000" dirty="0" smtClean="0"/>
              <a:t>    </a:t>
            </a:r>
            <a:r>
              <a:rPr lang="en-US" sz="1000" dirty="0" err="1" smtClean="0"/>
              <a:t>XTrBot</a:t>
            </a:r>
            <a:r>
              <a:rPr lang="en-US" sz="1000" dirty="0" smtClean="0"/>
              <a:t>      XCP       BM</a:t>
            </a:r>
          </a:p>
          <a:p>
            <a:r>
              <a:rPr lang="en-US" sz="1000" dirty="0" smtClean="0"/>
              <a:t>   -6.8150     1.7250    -4.594    0.172674    0.006612    0.013845   -0.094896   -0.051747     0.6109    0.4782    0.5500    0.0000</a:t>
            </a:r>
          </a:p>
          <a:p>
            <a:r>
              <a:rPr lang="en-US" sz="1000" dirty="0" smtClean="0"/>
              <a:t>   -6.5623     1.7250    -3.350    0.308041    0.006376    0.018009   -0.127697   -0.050674     0.5468    0.6522    0.4113    0.7787</a:t>
            </a:r>
          </a:p>
          <a:p>
            <a:r>
              <a:rPr lang="en-US" sz="1000" dirty="0" smtClean="0"/>
              <a:t>   -6.1479     1.7250    -2.458    0.404226    0.006369    0.017345   -0.150668   -0.049605     0.5049    0.7636    0.3682    6.5532</a:t>
            </a:r>
          </a:p>
          <a:p>
            <a:r>
              <a:rPr lang="en-US" sz="1000" dirty="0" smtClean="0"/>
              <a:t>   -5.5822     1.7250    -1.848    0.469725    0.006398    0.015152   -0.166086   -0.048677     0.4806    0.8337    0.3484   26.2776</a:t>
            </a:r>
          </a:p>
          <a:p>
            <a:r>
              <a:rPr lang="en-US" sz="1000" dirty="0" smtClean="0"/>
              <a:t>   -4.8790     1.7250    -1.438    0.513307    0.006472    0.012887   -0.176195   -0.047924     0.4645    0.8757    0.3377   72.9358</a:t>
            </a:r>
          </a:p>
          <a:p>
            <a:r>
              <a:rPr lang="en-US" sz="1000" dirty="0" smtClean="0"/>
              <a:t>   -4.0557     1.7250    -1.167    0.541930    0.006549    0.011034   -0.182737   -0.047339     0.4537    0.8999    0.3314   161.6461</a:t>
            </a:r>
          </a:p>
          <a:p>
            <a:r>
              <a:rPr lang="en-US" sz="1000" dirty="0" smtClean="0"/>
              <a:t>   -3.1325     1.7250    -0.989    0.560369    0.006636    0.009673   -0.186913   -0.046927     0.4451    0.9141    0.3276   307.2766</a:t>
            </a:r>
          </a:p>
          <a:p>
            <a:r>
              <a:rPr lang="en-US" sz="1000" dirty="0" smtClean="0"/>
              <a:t>   -2.1322     1.7250    -0.882    0.571906    0.006668    0.008799   -0.189599   -0.046744     0.4414    0.9222    0.3255   522.0347</a:t>
            </a:r>
          </a:p>
          <a:p>
            <a:r>
              <a:rPr lang="en-US" sz="1000" dirty="0" smtClean="0"/>
              <a:t>   -1.0794     1.7250    -0.823    0.578211    0.006685    0.008303   -0.191067   -0.046644     0.4394    0.9266    0.3244   813.3718</a:t>
            </a:r>
          </a:p>
          <a:p>
            <a:r>
              <a:rPr lang="en-US" sz="1000" dirty="0" smtClean="0"/>
              <a:t>   -0.0000     1.7250    -0.804    0.580211    0.006690    0.008143   -0.191532   -0.046612     0.4388    0.9280    0.3240   1182.3651</a:t>
            </a:r>
          </a:p>
          <a:p>
            <a:r>
              <a:rPr lang="en-US" sz="1000" dirty="0" smtClean="0"/>
              <a:t>    1.0794     1.7250    -0.823    0.578211    0.006685    0.008303   -0.191067   -0.046644     0.4394    0.9266    0.3244   813.3718</a:t>
            </a:r>
          </a:p>
          <a:p>
            <a:r>
              <a:rPr lang="en-US" sz="1000" dirty="0" smtClean="0"/>
              <a:t>    2.1322     1.7250    -0.882    0.571906    0.006668    0.008799   -0.189599   -0.046744     0.4414    0.9222    0.3255   522.0347</a:t>
            </a:r>
          </a:p>
          <a:p>
            <a:r>
              <a:rPr lang="en-US" sz="1000" dirty="0" smtClean="0"/>
              <a:t>    3.1325     1.7250    -0.989    0.560369    0.006636    0.009673   -0.186913   -0.046927     0.4451    0.9141    0.3276   307.2766</a:t>
            </a:r>
          </a:p>
          <a:p>
            <a:r>
              <a:rPr lang="en-US" sz="1000" dirty="0" smtClean="0"/>
              <a:t>    4.0557     1.7250    -1.167    0.541930    0.006549    0.011034   -0.182737   -0.047339     0.4537    0.8999    0.3314   161.6461</a:t>
            </a:r>
          </a:p>
          <a:p>
            <a:r>
              <a:rPr lang="en-US" sz="1000" dirty="0" smtClean="0"/>
              <a:t>    4.8790     1.7250    -1.438    0.513307    0.006472    0.012887   -0.176195   -0.047924     0.4645    0.8757    0.3377   72.9358</a:t>
            </a:r>
          </a:p>
          <a:p>
            <a:r>
              <a:rPr lang="en-US" sz="1000" dirty="0" smtClean="0"/>
              <a:t>    5.5822     1.7250    -1.848    0.469725    0.006398    0.015152   -0.166086   -0.048677     0.4806    0.8337    0.3484   26.2776</a:t>
            </a:r>
          </a:p>
          <a:p>
            <a:r>
              <a:rPr lang="en-US" sz="1000" dirty="0" smtClean="0"/>
              <a:t>    6.1479     1.7250    -2.458    0.404226    0.006369    0.017345   -0.150668   -0.049605     0.5049    0.7636    0.3682    6.5532</a:t>
            </a:r>
          </a:p>
          <a:p>
            <a:r>
              <a:rPr lang="en-US" sz="1000" dirty="0" smtClean="0"/>
              <a:t>    6.5623     1.7250    -3.350    0.308041    0.006376    0.018009   -0.127697   -0.050674     0.5468    0.6522    0.4113    0.7787</a:t>
            </a:r>
          </a:p>
          <a:p>
            <a:r>
              <a:rPr lang="en-US" sz="1000" dirty="0" smtClean="0"/>
              <a:t>    6.8150     1.7250    -4.594    0.172674    0.006612    0.013845   -0.094896   -0.051747     0.6109    0.4782    0.5500    0.0000</a:t>
            </a:r>
          </a:p>
          <a:p>
            <a:endParaRPr lang="en-US" sz="1000" dirty="0" smtClean="0"/>
          </a:p>
          <a:p>
            <a:endParaRPr lang="en-US" sz="1000" dirty="0" smtClean="0"/>
          </a:p>
          <a:p>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fontScale="90000"/>
          </a:bodyPr>
          <a:lstStyle/>
          <a:p>
            <a:r>
              <a:rPr lang="en-US" dirty="0" smtClean="0"/>
              <a:t>Example #</a:t>
            </a:r>
            <a:r>
              <a:rPr lang="en-US" dirty="0" smtClean="0"/>
              <a:t>3b </a:t>
            </a:r>
            <a:r>
              <a:rPr lang="en-US" dirty="0" smtClean="0"/>
              <a:t>NACA 2415</a:t>
            </a:r>
            <a:br>
              <a:rPr lang="en-US" dirty="0" smtClean="0"/>
            </a:br>
            <a:r>
              <a:rPr lang="en-US" dirty="0" smtClean="0"/>
              <a:t>Rectangular Wing</a:t>
            </a:r>
            <a:br>
              <a:rPr lang="en-US" dirty="0" smtClean="0"/>
            </a:br>
            <a:r>
              <a:rPr lang="en-US" dirty="0" smtClean="0"/>
              <a:t>3D Panel Method</a:t>
            </a:r>
            <a:endParaRPr lang="en-US" dirty="0"/>
          </a:p>
        </p:txBody>
      </p:sp>
      <p:pic>
        <p:nvPicPr>
          <p:cNvPr id="5" name="Picture 4" descr="http://greenairdesigns.com/ejcgallery/albums/userpics/10002/christen_husky_3v.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5600" y="1752600"/>
            <a:ext cx="3910360" cy="4780344"/>
          </a:xfrm>
          <a:prstGeom prst="rect">
            <a:avLst/>
          </a:prstGeom>
          <a:noFill/>
          <a:ln>
            <a:noFill/>
          </a:ln>
        </p:spPr>
      </p:pic>
      <p:grpSp>
        <p:nvGrpSpPr>
          <p:cNvPr id="2" name="Group 2"/>
          <p:cNvGrpSpPr>
            <a:grpSpLocks/>
          </p:cNvGrpSpPr>
          <p:nvPr/>
        </p:nvGrpSpPr>
        <p:grpSpPr bwMode="auto">
          <a:xfrm>
            <a:off x="2971800" y="2743200"/>
            <a:ext cx="4872037" cy="1762125"/>
            <a:chOff x="3263" y="2960"/>
            <a:chExt cx="7672" cy="2776"/>
          </a:xfrm>
        </p:grpSpPr>
        <p:grpSp>
          <p:nvGrpSpPr>
            <p:cNvPr id="3" name="Group 3"/>
            <p:cNvGrpSpPr>
              <a:grpSpLocks/>
            </p:cNvGrpSpPr>
            <p:nvPr/>
          </p:nvGrpSpPr>
          <p:grpSpPr bwMode="auto">
            <a:xfrm>
              <a:off x="3263" y="5078"/>
              <a:ext cx="5765" cy="658"/>
              <a:chOff x="3263" y="5078"/>
              <a:chExt cx="5765" cy="658"/>
            </a:xfrm>
          </p:grpSpPr>
          <p:sp>
            <p:nvSpPr>
              <p:cNvPr id="1028" name="Straight Connector 23"/>
              <p:cNvSpPr>
                <a:spLocks noChangeShapeType="1"/>
              </p:cNvSpPr>
              <p:nvPr/>
            </p:nvSpPr>
            <p:spPr bwMode="auto">
              <a:xfrm flipV="1">
                <a:off x="3265" y="5078"/>
                <a:ext cx="0" cy="656"/>
              </a:xfrm>
              <a:prstGeom prst="line">
                <a:avLst/>
              </a:prstGeom>
              <a:noFill/>
              <a:ln w="9525">
                <a:solidFill>
                  <a:srgbClr val="4A7EBB"/>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9" name="Straight Connector 24"/>
              <p:cNvSpPr>
                <a:spLocks noChangeShapeType="1"/>
              </p:cNvSpPr>
              <p:nvPr/>
            </p:nvSpPr>
            <p:spPr bwMode="auto">
              <a:xfrm flipV="1">
                <a:off x="9028" y="5080"/>
                <a:ext cx="0" cy="656"/>
              </a:xfrm>
              <a:prstGeom prst="line">
                <a:avLst/>
              </a:prstGeom>
              <a:noFill/>
              <a:ln w="9525">
                <a:solidFill>
                  <a:srgbClr val="4A7EBB"/>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0" name="Text Box 6"/>
              <p:cNvSpPr txBox="1">
                <a:spLocks noChangeArrowheads="1"/>
              </p:cNvSpPr>
              <p:nvPr/>
            </p:nvSpPr>
            <p:spPr bwMode="auto">
              <a:xfrm>
                <a:off x="4687" y="5278"/>
                <a:ext cx="929" cy="41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smtClean="0">
                    <a:ln>
                      <a:noFill/>
                    </a:ln>
                    <a:solidFill>
                      <a:schemeClr val="tx1"/>
                    </a:solidFill>
                    <a:effectLst/>
                    <a:latin typeface="Calibri" pitchFamily="34" charset="0"/>
                  </a:rPr>
                  <a:t>13.8.0</a:t>
                </a:r>
                <a:endParaRPr kumimoji="0" lang="en-US" sz="1800" b="0" i="0" u="none" strike="noStrike" cap="none" normalizeH="0" baseline="0" smtClean="0">
                  <a:ln>
                    <a:noFill/>
                  </a:ln>
                  <a:solidFill>
                    <a:schemeClr val="tx1"/>
                  </a:solidFill>
                  <a:effectLst/>
                  <a:latin typeface="Arial" pitchFamily="34" charset="0"/>
                </a:endParaRPr>
              </a:p>
            </p:txBody>
          </p:sp>
          <p:cxnSp>
            <p:nvCxnSpPr>
              <p:cNvPr id="1031" name="Straight Arrow Connector 29"/>
              <p:cNvCxnSpPr>
                <a:cxnSpLocks noChangeShapeType="1"/>
              </p:cNvCxnSpPr>
              <p:nvPr/>
            </p:nvCxnSpPr>
            <p:spPr bwMode="auto">
              <a:xfrm>
                <a:off x="5614" y="5493"/>
                <a:ext cx="3409" cy="0"/>
              </a:xfrm>
              <a:prstGeom prst="straightConnector1">
                <a:avLst/>
              </a:prstGeom>
              <a:noFill/>
              <a:ln w="9525">
                <a:solidFill>
                  <a:srgbClr val="4A7EBB"/>
                </a:solidFill>
                <a:round/>
                <a:headEnd/>
                <a:tailEnd type="arrow" w="med" len="med"/>
              </a:ln>
            </p:spPr>
          </p:cxnSp>
          <p:cxnSp>
            <p:nvCxnSpPr>
              <p:cNvPr id="1032" name="Straight Arrow Connector 288"/>
              <p:cNvCxnSpPr>
                <a:cxnSpLocks noChangeShapeType="1"/>
              </p:cNvCxnSpPr>
              <p:nvPr/>
            </p:nvCxnSpPr>
            <p:spPr bwMode="auto">
              <a:xfrm flipH="1">
                <a:off x="3263" y="5475"/>
                <a:ext cx="1422" cy="0"/>
              </a:xfrm>
              <a:prstGeom prst="straightConnector1">
                <a:avLst/>
              </a:prstGeom>
              <a:noFill/>
              <a:ln w="9525">
                <a:solidFill>
                  <a:srgbClr val="4A7EBB"/>
                </a:solidFill>
                <a:round/>
                <a:headEnd/>
                <a:tailEnd type="arrow" w="med" len="med"/>
              </a:ln>
            </p:spPr>
          </p:cxnSp>
        </p:grpSp>
        <p:grpSp>
          <p:nvGrpSpPr>
            <p:cNvPr id="6" name="Group 9"/>
            <p:cNvGrpSpPr>
              <a:grpSpLocks/>
            </p:cNvGrpSpPr>
            <p:nvPr/>
          </p:nvGrpSpPr>
          <p:grpSpPr bwMode="auto">
            <a:xfrm>
              <a:off x="9203" y="2960"/>
              <a:ext cx="1732" cy="1877"/>
              <a:chOff x="9203" y="2960"/>
              <a:chExt cx="1732" cy="1877"/>
            </a:xfrm>
          </p:grpSpPr>
          <p:sp>
            <p:nvSpPr>
              <p:cNvPr id="1034" name="Straight Connector 15"/>
              <p:cNvSpPr>
                <a:spLocks noChangeShapeType="1"/>
              </p:cNvSpPr>
              <p:nvPr/>
            </p:nvSpPr>
            <p:spPr bwMode="auto">
              <a:xfrm>
                <a:off x="9350" y="4363"/>
                <a:ext cx="1585" cy="0"/>
              </a:xfrm>
              <a:prstGeom prst="line">
                <a:avLst/>
              </a:prstGeom>
              <a:noFill/>
              <a:ln w="9525">
                <a:solidFill>
                  <a:srgbClr val="4579B8"/>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5" name="Straight Connector 16"/>
              <p:cNvSpPr>
                <a:spLocks noChangeShapeType="1"/>
              </p:cNvSpPr>
              <p:nvPr/>
            </p:nvSpPr>
            <p:spPr bwMode="auto">
              <a:xfrm>
                <a:off x="9278" y="3525"/>
                <a:ext cx="383" cy="0"/>
              </a:xfrm>
              <a:prstGeom prst="line">
                <a:avLst/>
              </a:prstGeom>
              <a:noFill/>
              <a:ln w="9525">
                <a:solidFill>
                  <a:srgbClr val="4A7EBB"/>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6" name="Text Box 12"/>
              <p:cNvSpPr txBox="1">
                <a:spLocks noChangeArrowheads="1"/>
              </p:cNvSpPr>
              <p:nvPr/>
            </p:nvSpPr>
            <p:spPr bwMode="auto">
              <a:xfrm>
                <a:off x="9203" y="3671"/>
                <a:ext cx="929" cy="41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smtClean="0">
                    <a:ln>
                      <a:noFill/>
                    </a:ln>
                    <a:solidFill>
                      <a:schemeClr val="tx1"/>
                    </a:solidFill>
                    <a:effectLst/>
                    <a:latin typeface="Calibri" pitchFamily="34" charset="0"/>
                  </a:rPr>
                  <a:t>1.725</a:t>
                </a:r>
                <a:endParaRPr kumimoji="0" lang="en-US" sz="1800" b="0" i="0" u="none" strike="noStrike" cap="none" normalizeH="0" baseline="0" smtClean="0">
                  <a:ln>
                    <a:noFill/>
                  </a:ln>
                  <a:solidFill>
                    <a:schemeClr val="tx1"/>
                  </a:solidFill>
                  <a:effectLst/>
                  <a:latin typeface="Arial" pitchFamily="34" charset="0"/>
                </a:endParaRPr>
              </a:p>
            </p:txBody>
          </p:sp>
          <p:cxnSp>
            <p:nvCxnSpPr>
              <p:cNvPr id="1037" name="Straight Arrow Connector 31"/>
              <p:cNvCxnSpPr>
                <a:cxnSpLocks noChangeShapeType="1"/>
              </p:cNvCxnSpPr>
              <p:nvPr/>
            </p:nvCxnSpPr>
            <p:spPr bwMode="auto">
              <a:xfrm>
                <a:off x="9442" y="2960"/>
                <a:ext cx="0" cy="565"/>
              </a:xfrm>
              <a:prstGeom prst="straightConnector1">
                <a:avLst/>
              </a:prstGeom>
              <a:noFill/>
              <a:ln w="9525">
                <a:solidFill>
                  <a:srgbClr val="4A7EBB"/>
                </a:solidFill>
                <a:round/>
                <a:headEnd/>
                <a:tailEnd type="arrow" w="med" len="med"/>
              </a:ln>
            </p:spPr>
          </p:cxnSp>
          <p:cxnSp>
            <p:nvCxnSpPr>
              <p:cNvPr id="1038" name="Straight Arrow Connector 292"/>
              <p:cNvCxnSpPr>
                <a:cxnSpLocks noChangeShapeType="1"/>
              </p:cNvCxnSpPr>
              <p:nvPr/>
            </p:nvCxnSpPr>
            <p:spPr bwMode="auto">
              <a:xfrm flipV="1">
                <a:off x="9551" y="4363"/>
                <a:ext cx="0" cy="474"/>
              </a:xfrm>
              <a:prstGeom prst="straightConnector1">
                <a:avLst/>
              </a:prstGeom>
              <a:noFill/>
              <a:ln w="9525">
                <a:solidFill>
                  <a:srgbClr val="4A7EBB"/>
                </a:solidFill>
                <a:round/>
                <a:headEnd/>
                <a:tailEnd type="arrow" w="med" len="med"/>
              </a:ln>
            </p:spPr>
          </p:cxnSp>
        </p:gr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2438400" cy="4525963"/>
          </a:xfrm>
        </p:spPr>
        <p:txBody>
          <a:bodyPr>
            <a:normAutofit/>
          </a:bodyPr>
          <a:lstStyle/>
          <a:p>
            <a:r>
              <a:rPr lang="en-US" sz="1800" dirty="0" smtClean="0"/>
              <a:t>Continuing from the LLT analysis</a:t>
            </a:r>
          </a:p>
          <a:p>
            <a:endParaRPr lang="en-US" sz="1800" dirty="0" smtClean="0"/>
          </a:p>
          <a:p>
            <a:r>
              <a:rPr lang="en-US" sz="1800" dirty="0" smtClean="0"/>
              <a:t>Click &lt;</a:t>
            </a:r>
            <a:r>
              <a:rPr lang="en-US" sz="1800" dirty="0" err="1" smtClean="0"/>
              <a:t>polars</a:t>
            </a:r>
            <a:r>
              <a:rPr lang="en-US" sz="1800" dirty="0" smtClean="0"/>
              <a:t>&gt;&lt;define an analysis</a:t>
            </a:r>
          </a:p>
          <a:p>
            <a:r>
              <a:rPr lang="en-US" sz="1800" dirty="0" smtClean="0"/>
              <a:t>Choose 3D Panels</a:t>
            </a:r>
          </a:p>
          <a:p>
            <a:r>
              <a:rPr lang="en-US" sz="1800" dirty="0" smtClean="0"/>
              <a:t>Click OK</a:t>
            </a:r>
          </a:p>
          <a:p>
            <a:r>
              <a:rPr lang="en-US" sz="1800" dirty="0" smtClean="0"/>
              <a:t>Set angle attack range</a:t>
            </a:r>
          </a:p>
          <a:p>
            <a:r>
              <a:rPr lang="en-US" sz="1800" dirty="0" smtClean="0"/>
              <a:t>Click Analyze</a:t>
            </a:r>
            <a:endParaRPr lang="en-US" sz="1800" dirty="0"/>
          </a:p>
        </p:txBody>
      </p:sp>
      <p:pic>
        <p:nvPicPr>
          <p:cNvPr id="9219" name="Picture 3"/>
          <p:cNvPicPr>
            <a:picLocks noChangeAspect="1" noChangeArrowheads="1"/>
          </p:cNvPicPr>
          <p:nvPr/>
        </p:nvPicPr>
        <p:blipFill>
          <a:blip r:embed="rId2" cstate="print"/>
          <a:srcRect/>
          <a:stretch>
            <a:fillRect/>
          </a:stretch>
        </p:blipFill>
        <p:spPr bwMode="auto">
          <a:xfrm>
            <a:off x="2514600" y="152400"/>
            <a:ext cx="3620528" cy="4038600"/>
          </a:xfrm>
          <a:prstGeom prst="rect">
            <a:avLst/>
          </a:prstGeom>
          <a:noFill/>
          <a:ln w="9525">
            <a:noFill/>
            <a:miter lim="800000"/>
            <a:headEnd/>
            <a:tailEnd/>
          </a:ln>
        </p:spPr>
      </p:pic>
      <p:pic>
        <p:nvPicPr>
          <p:cNvPr id="9220" name="Picture 4"/>
          <p:cNvPicPr>
            <a:picLocks noChangeAspect="1" noChangeArrowheads="1"/>
          </p:cNvPicPr>
          <p:nvPr/>
        </p:nvPicPr>
        <p:blipFill>
          <a:blip r:embed="rId3" cstate="print"/>
          <a:srcRect/>
          <a:stretch>
            <a:fillRect/>
          </a:stretch>
        </p:blipFill>
        <p:spPr bwMode="auto">
          <a:xfrm>
            <a:off x="6324600" y="152400"/>
            <a:ext cx="3009900" cy="6289675"/>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cstate="print"/>
          <a:srcRect/>
          <a:stretch>
            <a:fillRect/>
          </a:stretch>
        </p:blipFill>
        <p:spPr bwMode="auto">
          <a:xfrm>
            <a:off x="0" y="838200"/>
            <a:ext cx="9066643" cy="5114925"/>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cstate="print"/>
          <a:srcRect/>
          <a:stretch>
            <a:fillRect/>
          </a:stretch>
        </p:blipFill>
        <p:spPr bwMode="auto">
          <a:xfrm>
            <a:off x="107235" y="762000"/>
            <a:ext cx="9036765" cy="5074247"/>
          </a:xfrm>
          <a:prstGeom prst="rect">
            <a:avLst/>
          </a:prstGeom>
          <a:noFill/>
          <a:ln w="9525">
            <a:noFill/>
            <a:miter lim="800000"/>
            <a:headEnd/>
            <a:tailEnd/>
          </a:ln>
        </p:spPr>
      </p:pic>
      <p:sp>
        <p:nvSpPr>
          <p:cNvPr id="6" name="Title 1"/>
          <p:cNvSpPr txBox="1">
            <a:spLocks/>
          </p:cNvSpPr>
          <p:nvPr/>
        </p:nvSpPr>
        <p:spPr>
          <a:xfrm>
            <a:off x="609600" y="6019800"/>
            <a:ext cx="8229600" cy="411162"/>
          </a:xfrm>
          <a:prstGeom prst="rect">
            <a:avLst/>
          </a:prstGeom>
        </p:spPr>
        <p:txBody>
          <a:bodyPr vert="horz" lIns="91440" tIns="45720" rIns="91440" bIns="45720" rtlCol="0" anchor="ctr">
            <a:normAutofit fontScale="67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j-ea"/>
                <a:cs typeface="+mj-cs"/>
              </a:rPr>
              <a:t>Right Click on graph, choose current op point, export</a:t>
            </a:r>
            <a:br>
              <a:rPr kumimoji="0" lang="en-US" sz="1800" b="0" i="0" u="none" strike="noStrike" kern="1200" cap="none" spc="0" normalizeH="0" baseline="0" noProof="0" dirty="0" smtClean="0">
                <a:ln>
                  <a:noFill/>
                </a:ln>
                <a:solidFill>
                  <a:schemeClr val="tx1"/>
                </a:solidFill>
                <a:effectLst/>
                <a:uLnTx/>
                <a:uFillTx/>
                <a:latin typeface="+mj-lt"/>
                <a:ea typeface="+mj-ea"/>
                <a:cs typeface="+mj-cs"/>
              </a:rPr>
            </a:br>
            <a:r>
              <a:rPr kumimoji="0" lang="en-US" sz="1800" b="0" i="0" u="none" strike="noStrike" kern="1200" cap="none" spc="0" normalizeH="0" baseline="0" noProof="0" dirty="0" smtClean="0">
                <a:ln>
                  <a:noFill/>
                </a:ln>
                <a:solidFill>
                  <a:schemeClr val="tx1"/>
                </a:solidFill>
                <a:effectLst/>
                <a:uLnTx/>
                <a:uFillTx/>
                <a:latin typeface="+mj-lt"/>
                <a:ea typeface="+mj-ea"/>
                <a:cs typeface="+mj-cs"/>
              </a:rPr>
              <a:t>Generates file of data  with pressures on all panels</a:t>
            </a:r>
            <a:endParaRPr kumimoji="0" lang="en-US" sz="18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600200"/>
            <a:ext cx="7772400" cy="1470025"/>
          </a:xfrm>
        </p:spPr>
        <p:txBody>
          <a:bodyPr/>
          <a:lstStyle/>
          <a:p>
            <a:r>
              <a:rPr lang="en-US" dirty="0" smtClean="0"/>
              <a:t>XFLR5 Examples</a:t>
            </a:r>
            <a:endParaRPr lang="en-US" dirty="0"/>
          </a:p>
        </p:txBody>
      </p:sp>
      <p:sp>
        <p:nvSpPr>
          <p:cNvPr id="3" name="Subtitle 2"/>
          <p:cNvSpPr>
            <a:spLocks noGrp="1"/>
          </p:cNvSpPr>
          <p:nvPr>
            <p:ph type="subTitle" idx="1"/>
          </p:nvPr>
        </p:nvSpPr>
        <p:spPr>
          <a:xfrm>
            <a:off x="1752600" y="3657600"/>
            <a:ext cx="5715000" cy="2362200"/>
          </a:xfrm>
        </p:spPr>
        <p:txBody>
          <a:bodyPr>
            <a:normAutofit fontScale="85000" lnSpcReduction="10000"/>
          </a:bodyPr>
          <a:lstStyle/>
          <a:p>
            <a:pPr marL="514350" indent="-514350" algn="l">
              <a:buFont typeface="+mj-lt"/>
              <a:buAutoNum type="arabicPeriod"/>
            </a:pPr>
            <a:r>
              <a:rPr lang="en-US" dirty="0" smtClean="0">
                <a:solidFill>
                  <a:schemeClr val="tx2"/>
                </a:solidFill>
              </a:rPr>
              <a:t>NACA 2415</a:t>
            </a:r>
          </a:p>
          <a:p>
            <a:pPr marL="514350" indent="-514350" algn="l">
              <a:buFont typeface="+mj-lt"/>
              <a:buAutoNum type="arabicPeriod"/>
            </a:pPr>
            <a:r>
              <a:rPr lang="en-US" dirty="0" smtClean="0">
                <a:solidFill>
                  <a:schemeClr val="tx2"/>
                </a:solidFill>
              </a:rPr>
              <a:t>NACA 66(2)215 laminar flow airfoil</a:t>
            </a:r>
          </a:p>
          <a:p>
            <a:pPr marL="514350" indent="-514350" algn="l">
              <a:buFont typeface="+mj-lt"/>
              <a:buAutoNum type="arabicPeriod"/>
            </a:pPr>
            <a:r>
              <a:rPr lang="en-US" dirty="0" smtClean="0">
                <a:solidFill>
                  <a:schemeClr val="tx2"/>
                </a:solidFill>
              </a:rPr>
              <a:t>Rectangular Wing </a:t>
            </a:r>
          </a:p>
          <a:p>
            <a:pPr marL="971550" lvl="1" indent="-514350" algn="l">
              <a:buFont typeface="+mj-lt"/>
              <a:buAutoNum type="alphaLcParenR"/>
            </a:pPr>
            <a:r>
              <a:rPr lang="en-US" dirty="0" smtClean="0">
                <a:solidFill>
                  <a:schemeClr val="tx2"/>
                </a:solidFill>
              </a:rPr>
              <a:t>Lifting Line Theory</a:t>
            </a:r>
          </a:p>
          <a:p>
            <a:pPr marL="971550" lvl="1" indent="-514350" algn="l">
              <a:buFont typeface="+mj-lt"/>
              <a:buAutoNum type="alphaLcParenR"/>
            </a:pPr>
            <a:r>
              <a:rPr lang="en-US" dirty="0" smtClean="0">
                <a:solidFill>
                  <a:schemeClr val="tx2"/>
                </a:solidFill>
              </a:rPr>
              <a:t>3D Panel method</a:t>
            </a:r>
            <a:endParaRPr lang="en-US" dirty="0" smtClean="0">
              <a:solidFill>
                <a:schemeClr val="tx2"/>
              </a:solidFill>
            </a:endParaRPr>
          </a:p>
          <a:p>
            <a:pPr marL="514350" indent="-514350" algn="l">
              <a:buFont typeface="+mj-lt"/>
              <a:buAutoNum type="arabicPeriod"/>
            </a:pPr>
            <a:endParaRPr lang="en-US" dirty="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#1 NACA 4 digit </a:t>
            </a:r>
            <a:br>
              <a:rPr lang="en-US" dirty="0" smtClean="0"/>
            </a:br>
            <a:r>
              <a:rPr lang="en-US" dirty="0" smtClean="0"/>
              <a:t>Airfoil </a:t>
            </a:r>
            <a:r>
              <a:rPr lang="en-US" dirty="0"/>
              <a:t>A</a:t>
            </a:r>
            <a:r>
              <a:rPr lang="en-US" dirty="0" smtClean="0"/>
              <a:t>nalysis</a:t>
            </a:r>
            <a:endParaRPr lang="en-US" dirty="0"/>
          </a:p>
        </p:txBody>
      </p:sp>
      <p:sp>
        <p:nvSpPr>
          <p:cNvPr id="5" name="Content Placeholder 4"/>
          <p:cNvSpPr>
            <a:spLocks noGrp="1"/>
          </p:cNvSpPr>
          <p:nvPr>
            <p:ph idx="1"/>
          </p:nvPr>
        </p:nvSpPr>
        <p:spPr>
          <a:xfrm>
            <a:off x="457200" y="1600201"/>
            <a:ext cx="8229600" cy="1676400"/>
          </a:xfrm>
        </p:spPr>
        <p:txBody>
          <a:bodyPr>
            <a:normAutofit fontScale="85000" lnSpcReduction="20000"/>
          </a:bodyPr>
          <a:lstStyle/>
          <a:p>
            <a:r>
              <a:rPr lang="en-US" dirty="0" smtClean="0"/>
              <a:t>NACA 2412</a:t>
            </a:r>
          </a:p>
          <a:p>
            <a:r>
              <a:rPr lang="en-US" dirty="0" smtClean="0"/>
              <a:t>Reynolds number 1 million to 10 million in steps of 1 million</a:t>
            </a:r>
          </a:p>
          <a:p>
            <a:r>
              <a:rPr lang="en-US" dirty="0" smtClean="0"/>
              <a:t>Angle of attack  -5 to 10 degrees in steps of .2 degrees</a:t>
            </a:r>
          </a:p>
          <a:p>
            <a:endParaRPr lang="en-US" dirty="0"/>
          </a:p>
        </p:txBody>
      </p:sp>
      <p:pic>
        <p:nvPicPr>
          <p:cNvPr id="15363" name="Picture 3"/>
          <p:cNvPicPr>
            <a:picLocks noChangeAspect="1" noChangeArrowheads="1"/>
          </p:cNvPicPr>
          <p:nvPr/>
        </p:nvPicPr>
        <p:blipFill>
          <a:blip r:embed="rId2" cstate="print"/>
          <a:srcRect/>
          <a:stretch>
            <a:fillRect/>
          </a:stretch>
        </p:blipFill>
        <p:spPr bwMode="auto">
          <a:xfrm>
            <a:off x="990600" y="4343400"/>
            <a:ext cx="7119937" cy="1809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1219200" y="0"/>
            <a:ext cx="3415211" cy="3505200"/>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3810000" y="533400"/>
            <a:ext cx="3886200" cy="4402409"/>
          </a:xfrm>
          <a:prstGeom prst="rect">
            <a:avLst/>
          </a:prstGeom>
          <a:noFill/>
          <a:ln w="9525">
            <a:noFill/>
            <a:miter lim="800000"/>
            <a:headEnd/>
            <a:tailEnd/>
          </a:ln>
        </p:spPr>
      </p:pic>
      <p:pic>
        <p:nvPicPr>
          <p:cNvPr id="1031" name="Picture 7"/>
          <p:cNvPicPr>
            <a:picLocks noChangeAspect="1" noChangeArrowheads="1"/>
          </p:cNvPicPr>
          <p:nvPr/>
        </p:nvPicPr>
        <p:blipFill>
          <a:blip r:embed="rId4" cstate="print"/>
          <a:srcRect/>
          <a:stretch>
            <a:fillRect/>
          </a:stretch>
        </p:blipFill>
        <p:spPr bwMode="auto">
          <a:xfrm>
            <a:off x="4495800" y="3580383"/>
            <a:ext cx="4383476" cy="3277617"/>
          </a:xfrm>
          <a:prstGeom prst="rect">
            <a:avLst/>
          </a:prstGeom>
          <a:noFill/>
          <a:ln w="9525">
            <a:noFill/>
            <a:miter lim="800000"/>
            <a:headEnd/>
            <a:tailEnd/>
          </a:ln>
        </p:spPr>
      </p:pic>
      <p:pic>
        <p:nvPicPr>
          <p:cNvPr id="1030" name="Picture 6"/>
          <p:cNvPicPr>
            <a:picLocks noChangeAspect="1" noChangeArrowheads="1"/>
          </p:cNvPicPr>
          <p:nvPr/>
        </p:nvPicPr>
        <p:blipFill>
          <a:blip r:embed="rId5" cstate="print"/>
          <a:srcRect/>
          <a:stretch>
            <a:fillRect/>
          </a:stretch>
        </p:blipFill>
        <p:spPr bwMode="auto">
          <a:xfrm>
            <a:off x="7223516" y="3733800"/>
            <a:ext cx="1920484" cy="1395413"/>
          </a:xfrm>
          <a:prstGeom prst="rect">
            <a:avLst/>
          </a:prstGeom>
          <a:noFill/>
          <a:ln w="9525">
            <a:noFill/>
            <a:miter lim="800000"/>
            <a:headEnd/>
            <a:tailEnd/>
          </a:ln>
        </p:spPr>
      </p:pic>
      <p:sp>
        <p:nvSpPr>
          <p:cNvPr id="1032" name="Rectangle 8"/>
          <p:cNvSpPr>
            <a:spLocks noChangeArrowheads="1"/>
          </p:cNvSpPr>
          <p:nvPr/>
        </p:nvSpPr>
        <p:spPr bwMode="auto">
          <a:xfrm>
            <a:off x="304800" y="3610690"/>
            <a:ext cx="29718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Start XFLR5</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&lt;File&gt;&lt;Direct Foil Design&gt;</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&lt;Foil Design&gt;&lt;</a:t>
            </a:r>
            <a:r>
              <a:rPr kumimoji="0" lang="en-US" sz="16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Naca</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Foils&gt;</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Enter the 4- or 5-digit name of the airfoil and the number of panels to use</a:t>
            </a:r>
            <a:endParaRPr kumimoji="0" lang="en-US" sz="1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3"/>
          <p:cNvPicPr>
            <a:picLocks noChangeAspect="1" noChangeArrowheads="1"/>
          </p:cNvPicPr>
          <p:nvPr/>
        </p:nvPicPr>
        <p:blipFill>
          <a:blip r:embed="rId2" cstate="print"/>
          <a:srcRect/>
          <a:stretch>
            <a:fillRect/>
          </a:stretch>
        </p:blipFill>
        <p:spPr bwMode="auto">
          <a:xfrm>
            <a:off x="2362200" y="228600"/>
            <a:ext cx="1991526" cy="2387599"/>
          </a:xfrm>
          <a:prstGeom prst="rect">
            <a:avLst/>
          </a:prstGeom>
          <a:noFill/>
          <a:ln w="9525">
            <a:noFill/>
            <a:miter lim="800000"/>
            <a:headEnd/>
            <a:tailEnd/>
          </a:ln>
        </p:spPr>
      </p:pic>
      <p:sp>
        <p:nvSpPr>
          <p:cNvPr id="16388" name="Rectangle 4"/>
          <p:cNvSpPr>
            <a:spLocks noChangeArrowheads="1"/>
          </p:cNvSpPr>
          <p:nvPr/>
        </p:nvSpPr>
        <p:spPr bwMode="auto">
          <a:xfrm>
            <a:off x="304800" y="685800"/>
            <a:ext cx="20574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&lt;File&gt; &lt;XFOIL &lt;Direct Analysis&gt;</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b="0"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tabLst/>
            </a:pPr>
            <a:endParaRPr kumimoji="0" lang="en-US" b="0"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pPr>
            <a:endParaRPr lang="en-US" dirty="0">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b="0" i="0" u="none" strike="noStrike" cap="none" normalizeH="0" baseline="0" dirty="0" smtClean="0">
              <a:ln>
                <a:noFill/>
              </a:ln>
              <a:solidFill>
                <a:schemeClr val="tx1"/>
              </a:solidFill>
              <a:effectLst/>
              <a:latin typeface="Arial" pitchFamily="34" charset="0"/>
            </a:endParaRPr>
          </a:p>
          <a:p>
            <a:pPr eaLnBrk="0" fontAlgn="base" hangingPunct="0">
              <a:spcBef>
                <a:spcPct val="0"/>
              </a:spcBef>
              <a:spcAft>
                <a:spcPct val="0"/>
              </a:spcAft>
              <a:buFontTx/>
              <a:buChar char="•"/>
            </a:pPr>
            <a:r>
              <a:rPr kumimoji="0" lang="en-US"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&lt;Analysis&gt;          &lt;</a:t>
            </a:r>
            <a:r>
              <a:rPr kumimoji="0" lang="en-US"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BatchAnalysis</a:t>
            </a:r>
            <a:r>
              <a:rPr kumimoji="0" lang="en-US"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&gt;.  </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dirty="0" smtClean="0">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dirty="0">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dirty="0" smtClean="0">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dirty="0">
              <a:latin typeface="Calibri" pitchFamily="34" charset="0"/>
              <a:ea typeface="Times New Roman" pitchFamily="18" charset="0"/>
              <a:cs typeface="Times New Roman" pitchFamily="18" charset="0"/>
            </a:endParaRPr>
          </a:p>
        </p:txBody>
      </p:sp>
      <p:pic>
        <p:nvPicPr>
          <p:cNvPr id="16390" name="Picture 6"/>
          <p:cNvPicPr>
            <a:picLocks noChangeAspect="1" noChangeArrowheads="1"/>
          </p:cNvPicPr>
          <p:nvPr/>
        </p:nvPicPr>
        <p:blipFill>
          <a:blip r:embed="rId3" cstate="print"/>
          <a:srcRect/>
          <a:stretch>
            <a:fillRect/>
          </a:stretch>
        </p:blipFill>
        <p:spPr bwMode="auto">
          <a:xfrm>
            <a:off x="3657600" y="1371600"/>
            <a:ext cx="2362200" cy="1662195"/>
          </a:xfrm>
          <a:prstGeom prst="rect">
            <a:avLst/>
          </a:prstGeom>
          <a:noFill/>
          <a:ln w="9525">
            <a:noFill/>
            <a:miter lim="800000"/>
            <a:headEnd/>
            <a:tailEnd/>
          </a:ln>
        </p:spPr>
      </p:pic>
      <p:pic>
        <p:nvPicPr>
          <p:cNvPr id="16392" name="Picture 8"/>
          <p:cNvPicPr>
            <a:picLocks noChangeAspect="1" noChangeArrowheads="1"/>
          </p:cNvPicPr>
          <p:nvPr/>
        </p:nvPicPr>
        <p:blipFill>
          <a:blip r:embed="rId4" cstate="print"/>
          <a:srcRect/>
          <a:stretch>
            <a:fillRect/>
          </a:stretch>
        </p:blipFill>
        <p:spPr bwMode="auto">
          <a:xfrm>
            <a:off x="4051300" y="2735708"/>
            <a:ext cx="5092700" cy="4122292"/>
          </a:xfrm>
          <a:prstGeom prst="rect">
            <a:avLst/>
          </a:prstGeom>
          <a:noFill/>
          <a:ln w="9525">
            <a:noFill/>
            <a:miter lim="800000"/>
            <a:headEnd/>
            <a:tailEnd/>
          </a:ln>
        </p:spPr>
      </p:pic>
      <p:sp>
        <p:nvSpPr>
          <p:cNvPr id="9" name="Rectangle 8"/>
          <p:cNvSpPr/>
          <p:nvPr/>
        </p:nvSpPr>
        <p:spPr>
          <a:xfrm>
            <a:off x="1219200" y="3505200"/>
            <a:ext cx="2819400" cy="2031325"/>
          </a:xfrm>
          <a:prstGeom prst="rect">
            <a:avLst/>
          </a:prstGeom>
        </p:spPr>
        <p:txBody>
          <a:bodyPr wrap="square">
            <a:spAutoFit/>
          </a:bodyPr>
          <a:lstStyle/>
          <a:p>
            <a:pPr lvl="0" eaLnBrk="0" fontAlgn="base" hangingPunct="0">
              <a:spcBef>
                <a:spcPct val="0"/>
              </a:spcBef>
              <a:spcAft>
                <a:spcPct val="0"/>
              </a:spcAft>
              <a:buFontTx/>
              <a:buChar char="•"/>
            </a:pPr>
            <a:r>
              <a:rPr kumimoji="0" lang="en-US"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Choose Type 1.</a:t>
            </a:r>
          </a:p>
          <a:p>
            <a:pPr lvl="0" eaLnBrk="0" fontAlgn="base" hangingPunct="0">
              <a:spcBef>
                <a:spcPct val="0"/>
              </a:spcBef>
              <a:spcAft>
                <a:spcPct val="0"/>
              </a:spcAft>
              <a:buFontTx/>
              <a:buChar char="•"/>
            </a:pPr>
            <a:r>
              <a:rPr kumimoji="0" lang="en-US"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Enter Reynolds number, Mach number and transition information. </a:t>
            </a:r>
            <a:endParaRPr kumimoji="0" lang="en-US"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buFontTx/>
              <a:buChar char="•"/>
            </a:pPr>
            <a:r>
              <a:rPr kumimoji="0" lang="en-US"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Enter angles of attack</a:t>
            </a:r>
            <a:endParaRPr lang="en-US" dirty="0" smtClean="0">
              <a:latin typeface="Calibri" pitchFamily="34" charset="0"/>
              <a:ea typeface="Times New Roman" pitchFamily="18" charset="0"/>
              <a:cs typeface="Times New Roman" pitchFamily="18" charset="0"/>
            </a:endParaRPr>
          </a:p>
          <a:p>
            <a:pPr lvl="0" eaLnBrk="0" fontAlgn="base" hangingPunct="0">
              <a:spcBef>
                <a:spcPct val="0"/>
              </a:spcBef>
              <a:spcAft>
                <a:spcPct val="0"/>
              </a:spcAft>
              <a:buFontTx/>
              <a:buChar char="•"/>
            </a:pPr>
            <a:r>
              <a:rPr kumimoji="0" lang="en-US"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Click the &lt;Analyze&gt; button.  </a:t>
            </a:r>
            <a:endParaRPr kumimoji="0" lang="en-US" b="0" i="0" u="none" strike="noStrike" cap="none" normalizeH="0" baseline="0" dirty="0" smtClean="0">
              <a:ln>
                <a:noFill/>
              </a:ln>
              <a:solidFill>
                <a:schemeClr val="tx1"/>
              </a:solidFill>
              <a:effectLst/>
              <a:latin typeface="Arial" pitchFamily="34" charset="0"/>
            </a:endParaRPr>
          </a:p>
        </p:txBody>
      </p:sp>
      <p:sp>
        <p:nvSpPr>
          <p:cNvPr id="11" name="Rectangle 10"/>
          <p:cNvSpPr/>
          <p:nvPr/>
        </p:nvSpPr>
        <p:spPr>
          <a:xfrm>
            <a:off x="0" y="5715000"/>
            <a:ext cx="4038600" cy="923330"/>
          </a:xfrm>
          <a:prstGeom prst="rect">
            <a:avLst/>
          </a:prstGeom>
        </p:spPr>
        <p:txBody>
          <a:bodyPr wrap="square">
            <a:spAutoFit/>
          </a:bodyPr>
          <a:lstStyle/>
          <a:p>
            <a:r>
              <a:rPr lang="en-US" dirty="0"/>
              <a:t>The program runs through an iterative procedure to solve the problem at each angle of </a:t>
            </a:r>
            <a:r>
              <a:rPr lang="en-US" dirty="0" smtClean="0"/>
              <a:t>attack  Click close when finished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cstate="print"/>
          <a:srcRect/>
          <a:stretch>
            <a:fillRect/>
          </a:stretch>
        </p:blipFill>
        <p:spPr bwMode="auto">
          <a:xfrm>
            <a:off x="0" y="0"/>
            <a:ext cx="9477375" cy="7277100"/>
          </a:xfrm>
          <a:prstGeom prst="rect">
            <a:avLst/>
          </a:prstGeom>
          <a:noFill/>
          <a:ln w="9525">
            <a:noFill/>
            <a:miter lim="800000"/>
            <a:headEnd/>
            <a:tailEnd/>
          </a:ln>
        </p:spPr>
      </p:pic>
      <p:sp>
        <p:nvSpPr>
          <p:cNvPr id="3" name="TextBox 2"/>
          <p:cNvSpPr txBox="1"/>
          <p:nvPr/>
        </p:nvSpPr>
        <p:spPr>
          <a:xfrm>
            <a:off x="1219200" y="6172200"/>
            <a:ext cx="2438400" cy="369332"/>
          </a:xfrm>
          <a:prstGeom prst="rect">
            <a:avLst/>
          </a:prstGeom>
          <a:solidFill>
            <a:schemeClr val="bg1"/>
          </a:solidFill>
        </p:spPr>
        <p:txBody>
          <a:bodyPr wrap="square" rtlCol="0">
            <a:spAutoFit/>
          </a:bodyPr>
          <a:lstStyle/>
          <a:p>
            <a:pPr algn="ctr"/>
            <a:r>
              <a:rPr lang="en-US" dirty="0" smtClean="0"/>
              <a:t>Analysis Results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ChangeAspect="1" noChangeArrowheads="1"/>
          </p:cNvPicPr>
          <p:nvPr/>
        </p:nvPicPr>
        <p:blipFill>
          <a:blip r:embed="rId2" cstate="print"/>
          <a:srcRect/>
          <a:stretch>
            <a:fillRect/>
          </a:stretch>
        </p:blipFill>
        <p:spPr bwMode="auto">
          <a:xfrm>
            <a:off x="23964" y="914400"/>
            <a:ext cx="8925928" cy="5715000"/>
          </a:xfrm>
          <a:prstGeom prst="rect">
            <a:avLst/>
          </a:prstGeom>
          <a:noFill/>
          <a:ln w="9525">
            <a:noFill/>
            <a:miter lim="800000"/>
            <a:headEnd/>
            <a:tailEnd/>
          </a:ln>
        </p:spPr>
      </p:pic>
      <p:sp>
        <p:nvSpPr>
          <p:cNvPr id="3" name="TextBox 2"/>
          <p:cNvSpPr txBox="1"/>
          <p:nvPr/>
        </p:nvSpPr>
        <p:spPr>
          <a:xfrm>
            <a:off x="228600" y="0"/>
            <a:ext cx="2124684" cy="646331"/>
          </a:xfrm>
          <a:prstGeom prst="rect">
            <a:avLst/>
          </a:prstGeom>
          <a:noFill/>
        </p:spPr>
        <p:txBody>
          <a:bodyPr wrap="none" rtlCol="0">
            <a:spAutoFit/>
          </a:bodyPr>
          <a:lstStyle/>
          <a:p>
            <a:r>
              <a:rPr lang="en-US" dirty="0" smtClean="0"/>
              <a:t>1. Click the pressure </a:t>
            </a:r>
          </a:p>
          <a:p>
            <a:r>
              <a:rPr lang="en-US" dirty="0" smtClean="0"/>
              <a:t>distribution icon</a:t>
            </a:r>
            <a:endParaRPr lang="en-US" dirty="0"/>
          </a:p>
        </p:txBody>
      </p:sp>
      <p:sp>
        <p:nvSpPr>
          <p:cNvPr id="4" name="TextBox 3"/>
          <p:cNvSpPr txBox="1"/>
          <p:nvPr/>
        </p:nvSpPr>
        <p:spPr>
          <a:xfrm>
            <a:off x="6172200" y="3048000"/>
            <a:ext cx="1596206" cy="369332"/>
          </a:xfrm>
          <a:prstGeom prst="rect">
            <a:avLst/>
          </a:prstGeom>
          <a:solidFill>
            <a:schemeClr val="bg1"/>
          </a:solidFill>
        </p:spPr>
        <p:txBody>
          <a:bodyPr wrap="none" rtlCol="0">
            <a:spAutoFit/>
          </a:bodyPr>
          <a:lstStyle/>
          <a:p>
            <a:r>
              <a:rPr lang="en-US" dirty="0" smtClean="0"/>
              <a:t>2. Click analyze</a:t>
            </a:r>
            <a:endParaRPr lang="en-US" dirty="0"/>
          </a:p>
        </p:txBody>
      </p:sp>
      <p:sp>
        <p:nvSpPr>
          <p:cNvPr id="5" name="TextBox 4"/>
          <p:cNvSpPr txBox="1"/>
          <p:nvPr/>
        </p:nvSpPr>
        <p:spPr>
          <a:xfrm>
            <a:off x="2819400" y="685800"/>
            <a:ext cx="2819400" cy="369332"/>
          </a:xfrm>
          <a:prstGeom prst="rect">
            <a:avLst/>
          </a:prstGeom>
          <a:solidFill>
            <a:schemeClr val="bg1"/>
          </a:solidFill>
        </p:spPr>
        <p:txBody>
          <a:bodyPr wrap="square" rtlCol="0">
            <a:spAutoFit/>
          </a:bodyPr>
          <a:lstStyle/>
          <a:p>
            <a:r>
              <a:rPr lang="en-US" dirty="0" smtClean="0"/>
              <a:t>3. Change Angle of Attack</a:t>
            </a:r>
            <a:endParaRPr lang="en-US" dirty="0"/>
          </a:p>
        </p:txBody>
      </p:sp>
      <p:cxnSp>
        <p:nvCxnSpPr>
          <p:cNvPr id="7" name="Straight Arrow Connector 6"/>
          <p:cNvCxnSpPr>
            <a:stCxn id="3" idx="2"/>
          </p:cNvCxnSpPr>
          <p:nvPr/>
        </p:nvCxnSpPr>
        <p:spPr>
          <a:xfrm flipH="1">
            <a:off x="990601" y="646331"/>
            <a:ext cx="300341" cy="572869"/>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971800" y="0"/>
            <a:ext cx="3245697" cy="523220"/>
          </a:xfrm>
          <a:prstGeom prst="rect">
            <a:avLst/>
          </a:prstGeom>
          <a:noFill/>
        </p:spPr>
        <p:txBody>
          <a:bodyPr wrap="none" rtlCol="0">
            <a:spAutoFit/>
          </a:bodyPr>
          <a:lstStyle/>
          <a:p>
            <a:r>
              <a:rPr lang="en-US" sz="2800" dirty="0" smtClean="0"/>
              <a:t>Pressure Distribution</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8229600" cy="5410200"/>
          </a:xfrm>
        </p:spPr>
        <p:txBody>
          <a:bodyPr>
            <a:normAutofit fontScale="40000" lnSpcReduction="20000"/>
          </a:bodyPr>
          <a:lstStyle/>
          <a:p>
            <a:pPr lvl="0"/>
            <a:r>
              <a:rPr lang="en-US" dirty="0"/>
              <a:t>The program may not converge for a given angle of attack if the solution is particularly complex or if the change from the initial guess or the previous solution is too large.  You can increase the maximum number of iterations in the &lt;Analysis&gt;&lt;XFOIL Advanced Settings&gt; menu.  If there are a small number of angles of attack for which the solution did not converge, that is OK.  Just realize that the results for those angles of attack are more unreliable</a:t>
            </a:r>
            <a:r>
              <a:rPr lang="en-US" dirty="0" smtClean="0"/>
              <a:t>.</a:t>
            </a:r>
          </a:p>
          <a:p>
            <a:pPr lvl="0"/>
            <a:endParaRPr lang="en-US" dirty="0"/>
          </a:p>
          <a:p>
            <a:pPr lvl="0"/>
            <a:r>
              <a:rPr lang="en-US" dirty="0"/>
              <a:t>The airfoil is shown in the bottom part of the window at the angle of attack at the end of the sequence you chose.  In the upper part of the window is shown the pressure coefficient distribution.  To see Cp using an </a:t>
            </a:r>
            <a:r>
              <a:rPr lang="en-US" dirty="0" err="1"/>
              <a:t>inviscid</a:t>
            </a:r>
            <a:r>
              <a:rPr lang="en-US" dirty="0"/>
              <a:t> analysis (panel method), choose &lt;Operating Points&gt;&lt;Cp Graph&gt;&lt;Show </a:t>
            </a:r>
            <a:r>
              <a:rPr lang="en-US" dirty="0" err="1"/>
              <a:t>Inviscid</a:t>
            </a:r>
            <a:r>
              <a:rPr lang="en-US" dirty="0"/>
              <a:t> Curve&gt; (or &lt;right click&gt; on the Cp graph instead of &lt;Operating Points&gt;).  The </a:t>
            </a:r>
            <a:r>
              <a:rPr lang="en-US" dirty="0" err="1"/>
              <a:t>inviscid</a:t>
            </a:r>
            <a:r>
              <a:rPr lang="en-US" dirty="0"/>
              <a:t> Cp distribution shows up as a dashed line, while the solid line shows Cp accounting for viscous boundary layer effects.  You can choose a particular angle of attack by clicking on the button on the far right side of the tool bar</a:t>
            </a:r>
            <a:r>
              <a:rPr lang="en-US" dirty="0" smtClean="0"/>
              <a:t>.</a:t>
            </a:r>
          </a:p>
          <a:p>
            <a:pPr lvl="0"/>
            <a:endParaRPr lang="en-US" dirty="0"/>
          </a:p>
          <a:p>
            <a:pPr lvl="0"/>
            <a:r>
              <a:rPr lang="en-US" dirty="0"/>
              <a:t>Check the box in the </a:t>
            </a:r>
            <a:r>
              <a:rPr lang="en-US" dirty="0" err="1"/>
              <a:t>XDirect</a:t>
            </a:r>
            <a:r>
              <a:rPr lang="en-US" dirty="0"/>
              <a:t> pane for Show Pressure to see the local pressure distribution on the airfoil shown as force arrows.  Check the Show Boundary Layer box to see the boundary layer thickness on the airfoil surface.  Check the Animate box to see a sweep through the angles of attack and to watch the results change</a:t>
            </a:r>
            <a:r>
              <a:rPr lang="en-US" dirty="0" smtClean="0"/>
              <a:t>.</a:t>
            </a:r>
          </a:p>
          <a:p>
            <a:pPr lvl="0"/>
            <a:endParaRPr lang="en-US" dirty="0"/>
          </a:p>
          <a:p>
            <a:pPr lvl="0"/>
            <a:r>
              <a:rPr lang="en-US" dirty="0"/>
              <a:t>Click &lt;</a:t>
            </a:r>
            <a:r>
              <a:rPr lang="en-US" dirty="0" err="1"/>
              <a:t>Polars</a:t>
            </a:r>
            <a:r>
              <a:rPr lang="en-US" dirty="0"/>
              <a:t>&gt;&lt;Polar Graphs&gt;&lt;All Polar Graphs&gt; to see the five polar plots.  The menu that the choice &lt;All Polar Graphs&gt; is on shows what is plotted as figures (1) through (5).  (Note:  There is a short cut button in the tool bar at the top to switch between </a:t>
            </a:r>
            <a:r>
              <a:rPr lang="en-US" dirty="0" err="1"/>
              <a:t>polars</a:t>
            </a:r>
            <a:r>
              <a:rPr lang="en-US" dirty="0"/>
              <a:t> and the Cp plot</a:t>
            </a:r>
            <a:r>
              <a:rPr lang="en-US" dirty="0" smtClean="0"/>
              <a:t>.)</a:t>
            </a:r>
          </a:p>
          <a:p>
            <a:pPr lvl="0"/>
            <a:endParaRPr lang="en-US" dirty="0"/>
          </a:p>
          <a:p>
            <a:pPr lvl="0"/>
            <a:r>
              <a:rPr lang="en-US" dirty="0"/>
              <a:t>You can use the mouse to zoom in and out and to translate any of the plots</a:t>
            </a:r>
            <a:r>
              <a:rPr lang="en-US" dirty="0" smtClean="0"/>
              <a:t>.</a:t>
            </a:r>
          </a:p>
          <a:p>
            <a:pPr lvl="0"/>
            <a:endParaRPr lang="en-US" dirty="0"/>
          </a:p>
          <a:p>
            <a:pPr lvl="0"/>
            <a:r>
              <a:rPr lang="en-US" dirty="0"/>
              <a:t>To save a plot choose &lt;Right Click&gt;&lt;Save View to Image File&gt;.  Possible file formats are bitmap, jpeg and </a:t>
            </a:r>
            <a:r>
              <a:rPr lang="en-US" dirty="0" err="1"/>
              <a:t>png</a:t>
            </a:r>
            <a:r>
              <a:rPr lang="en-US" dirty="0" smtClean="0"/>
              <a:t>.</a:t>
            </a:r>
          </a:p>
          <a:p>
            <a:pPr lvl="0"/>
            <a:endParaRPr lang="en-US" dirty="0"/>
          </a:p>
          <a:p>
            <a:pPr lvl="0"/>
            <a:r>
              <a:rPr lang="en-US" dirty="0"/>
              <a:t>To plot other variables computed by XFOIL, on the Cp plot choose &lt;Right Click&gt;&lt;Cp Graph&gt;&lt;Current XFOIL Results&gt; and then the name of the variable you want to plot, e.g. &lt;Skin Friction Coefficient&gt;.  (The variables D* and Theta refer to d* = d</a:t>
            </a:r>
            <a:r>
              <a:rPr lang="en-US" baseline="-25000" dirty="0"/>
              <a:t>1</a:t>
            </a:r>
            <a:r>
              <a:rPr lang="en-US" dirty="0"/>
              <a:t> = boundary layer displacement thickness and q = d</a:t>
            </a:r>
            <a:r>
              <a:rPr lang="en-US" baseline="-25000" dirty="0"/>
              <a:t>2</a:t>
            </a:r>
            <a:r>
              <a:rPr lang="en-US" dirty="0"/>
              <a:t> = boundary layer momentum thickness.)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37966</TotalTime>
  <Words>1631</Words>
  <Application>Microsoft Office PowerPoint</Application>
  <PresentationFormat>On-screen Show (4:3)</PresentationFormat>
  <Paragraphs>195</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XFLR5  Airfoil, Wing and Plane Analysis</vt:lpstr>
      <vt:lpstr>Description of XFLR5 </vt:lpstr>
      <vt:lpstr>XFLR5 Examples</vt:lpstr>
      <vt:lpstr>Example #1 NACA 4 digit  Airfoil Analysis</vt:lpstr>
      <vt:lpstr>PowerPoint Presentation</vt:lpstr>
      <vt:lpstr>PowerPoint Presentation</vt:lpstr>
      <vt:lpstr>PowerPoint Presentation</vt:lpstr>
      <vt:lpstr>PowerPoint Presentation</vt:lpstr>
      <vt:lpstr>PowerPoint Presentation</vt:lpstr>
      <vt:lpstr>Example #2 NACA 66(2)-215  Airfoil Analysis</vt:lpstr>
      <vt:lpstr>Airfoil Coordinates for XFLR5</vt:lpstr>
      <vt:lpstr>Airfoil Analysis</vt:lpstr>
      <vt:lpstr>NACA 66(2)-215</vt:lpstr>
      <vt:lpstr>PowerPoint Presentation</vt:lpstr>
      <vt:lpstr>Example #3a NACA 2415 Rectangular Wing Lifting Line Theory</vt:lpstr>
      <vt:lpstr>Wing Analysis</vt:lpstr>
      <vt:lpstr>PowerPoint Presentation</vt:lpstr>
      <vt:lpstr>PowerPoint Presentation</vt:lpstr>
      <vt:lpstr>PowerPoint Presentation</vt:lpstr>
      <vt:lpstr>Polars</vt:lpstr>
      <vt:lpstr>PowerPoint Presentation</vt:lpstr>
      <vt:lpstr>PowerPoint Presentation</vt:lpstr>
      <vt:lpstr>Right Click on graph, choose current op point, export Generates file of data </vt:lpstr>
      <vt:lpstr>Example #3b NACA 2415 Rectangular Wing 3D Panel Method</vt:lpstr>
      <vt:lpstr>PowerPoint Presentation</vt:lpstr>
      <vt:lpstr>PowerPoint Presentation</vt:lpstr>
      <vt:lpstr>PowerPoint Presentation</vt:lpstr>
      <vt:lpstr>PowerPoint Presentation</vt:lpstr>
    </vt:vector>
  </TitlesOfParts>
  <Company>Purdue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Engineering Computer Network</dc:creator>
  <cp:lastModifiedBy>John P Sullivan</cp:lastModifiedBy>
  <cp:revision>44</cp:revision>
  <dcterms:created xsi:type="dcterms:W3CDTF">2012-10-17T18:14:37Z</dcterms:created>
  <dcterms:modified xsi:type="dcterms:W3CDTF">2012-11-14T00:18:37Z</dcterms:modified>
</cp:coreProperties>
</file>