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0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6" r:id="rId21"/>
    <p:sldId id="287" r:id="rId22"/>
    <p:sldId id="288" r:id="rId23"/>
    <p:sldId id="289" r:id="rId24"/>
    <p:sldId id="295" r:id="rId25"/>
    <p:sldId id="290" r:id="rId26"/>
    <p:sldId id="276" r:id="rId27"/>
    <p:sldId id="277" r:id="rId28"/>
    <p:sldId id="278" r:id="rId29"/>
    <p:sldId id="292" r:id="rId30"/>
    <p:sldId id="279" r:id="rId31"/>
    <p:sldId id="293" r:id="rId32"/>
    <p:sldId id="294" r:id="rId33"/>
    <p:sldId id="280" r:id="rId34"/>
    <p:sldId id="281" r:id="rId35"/>
    <p:sldId id="282" r:id="rId36"/>
    <p:sldId id="283" r:id="rId37"/>
    <p:sldId id="284" r:id="rId38"/>
    <p:sldId id="285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9E289-9460-9441-BC3A-A167D28B8517}" type="datetimeFigureOut">
              <a:rPr lang="en-US" smtClean="0"/>
              <a:pPr/>
              <a:t>1/7/15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431DD-62D2-D146-AA40-DAC230181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3565-C738-BD49-8B3B-546820D96901}" type="datetimeFigureOut">
              <a:rPr lang="en-US" smtClean="0"/>
              <a:pPr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D89E-1B37-4A47-9489-31F20D5D1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3565-C738-BD49-8B3B-546820D96901}" type="datetimeFigureOut">
              <a:rPr lang="en-US" smtClean="0"/>
              <a:pPr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D89E-1B37-4A47-9489-31F20D5D1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3565-C738-BD49-8B3B-546820D96901}" type="datetimeFigureOut">
              <a:rPr lang="en-US" smtClean="0"/>
              <a:pPr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D89E-1B37-4A47-9489-31F20D5D1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3565-C738-BD49-8B3B-546820D96901}" type="datetimeFigureOut">
              <a:rPr lang="en-US" smtClean="0"/>
              <a:pPr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D89E-1B37-4A47-9489-31F20D5D1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3565-C738-BD49-8B3B-546820D96901}" type="datetimeFigureOut">
              <a:rPr lang="en-US" smtClean="0"/>
              <a:pPr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D89E-1B37-4A47-9489-31F20D5D1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3565-C738-BD49-8B3B-546820D96901}" type="datetimeFigureOut">
              <a:rPr lang="en-US" smtClean="0"/>
              <a:pPr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D89E-1B37-4A47-9489-31F20D5D1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3565-C738-BD49-8B3B-546820D96901}" type="datetimeFigureOut">
              <a:rPr lang="en-US" smtClean="0"/>
              <a:pPr/>
              <a:t>1/7/15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D89E-1B37-4A47-9489-31F20D5D1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3565-C738-BD49-8B3B-546820D96901}" type="datetimeFigureOut">
              <a:rPr lang="en-US" smtClean="0"/>
              <a:pPr/>
              <a:t>1/7/15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D89E-1B37-4A47-9489-31F20D5D1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3565-C738-BD49-8B3B-546820D96901}" type="datetimeFigureOut">
              <a:rPr lang="en-US" smtClean="0"/>
              <a:pPr/>
              <a:t>1/7/15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D89E-1B37-4A47-9489-31F20D5D1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3565-C738-BD49-8B3B-546820D96901}" type="datetimeFigureOut">
              <a:rPr lang="en-US" smtClean="0"/>
              <a:pPr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D89E-1B37-4A47-9489-31F20D5D1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3565-C738-BD49-8B3B-546820D96901}" type="datetimeFigureOut">
              <a:rPr lang="en-US" smtClean="0"/>
              <a:pPr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D89E-1B37-4A47-9489-31F20D5D1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F3565-C738-BD49-8B3B-546820D96901}" type="datetimeFigureOut">
              <a:rPr lang="en-US" smtClean="0"/>
              <a:pPr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DD89E-1B37-4A47-9489-31F20D5D1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Database System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Architecture </a:t>
            </a:r>
            <a:r>
              <a:rPr lang="en-US" dirty="0" smtClean="0"/>
              <a:t>and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Disk Manager – 9.3 of </a:t>
            </a:r>
            <a:r>
              <a:rPr lang="en-US" dirty="0" err="1" smtClean="0"/>
              <a:t>Ramakrishnan/Gehrke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With thanks to Michael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Grossniklaus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1380101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352174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 smtClean="0">
                <a:latin typeface="OfficinaSansITCStd Book" panose="02000506040000020004" pitchFamily="50" charset="0"/>
                <a:sym typeface="Wingdings" panose="05000000000000000000" pitchFamily="2" charset="2"/>
              </a:rPr>
              <a:t> Recall</a:t>
            </a:r>
            <a:endParaRPr lang="en-US" b="1" dirty="0">
              <a:latin typeface="OfficinaSansITCStd Book" panose="02000506040000020004" pitchFamily="50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733174"/>
            <a:ext cx="8229600" cy="13715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t"/>
          <a:lstStyle/>
          <a:p>
            <a:pPr marL="111125"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endParaRPr lang="en-US" dirty="0" smtClean="0">
              <a:solidFill>
                <a:srgbClr val="000000"/>
              </a:solidFill>
              <a:latin typeface="OfficinaSansITCStd Book" panose="02000506040000020004" pitchFamily="50" charset="0"/>
              <a:cs typeface="Wingdings 2" charset="2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Manager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size of database on secondary storage</a:t>
            </a:r>
            <a:br>
              <a:rPr lang="en-US" dirty="0" smtClean="0"/>
            </a:b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≫</a:t>
            </a:r>
            <a:b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dirty="0"/>
              <a:t>s</a:t>
            </a:r>
            <a:r>
              <a:rPr lang="en-US" dirty="0" smtClean="0"/>
              <a:t>ize of available primary memory to hold user data</a:t>
            </a:r>
          </a:p>
          <a:p>
            <a:endParaRPr lang="en-US" dirty="0" smtClean="0"/>
          </a:p>
          <a:p>
            <a:r>
              <a:rPr lang="en-US" dirty="0" smtClean="0"/>
              <a:t>To scan the entire pages of a 50 GB table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* FROM …</a:t>
            </a:r>
            <a:r>
              <a:rPr lang="en-US" dirty="0" smtClean="0"/>
              <a:t>), the DBMS needs to</a:t>
            </a:r>
          </a:p>
          <a:p>
            <a:pPr lvl="1"/>
            <a:r>
              <a:rPr lang="en-US" b="1" dirty="0" smtClean="0"/>
              <a:t>bring pages into memory</a:t>
            </a:r>
            <a:r>
              <a:rPr lang="en-US" dirty="0" smtClean="0"/>
              <a:t> as they are needed for processing </a:t>
            </a:r>
          </a:p>
          <a:p>
            <a:pPr lvl="1"/>
            <a:r>
              <a:rPr lang="en-US" b="1" dirty="0" smtClean="0"/>
              <a:t>overwrite</a:t>
            </a:r>
            <a:r>
              <a:rPr lang="en-US" dirty="0" smtClean="0"/>
              <a:t> (replace) </a:t>
            </a:r>
            <a:r>
              <a:rPr lang="en-US" b="1" dirty="0" smtClean="0"/>
              <a:t>pages</a:t>
            </a:r>
            <a:r>
              <a:rPr lang="en-US" dirty="0" smtClean="0"/>
              <a:t> when they become obsolete and new pages are required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buffer manager </a:t>
            </a:r>
            <a:r>
              <a:rPr lang="en-US" dirty="0" smtClean="0"/>
              <a:t>mediates between external storage and main memory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5991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4648200" y="2133600"/>
            <a:ext cx="4038600" cy="167640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0" rIns="91440" bIns="0" rtlCol="0" anchor="t"/>
          <a:lstStyle/>
          <a:p>
            <a:pPr algn="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fficinaSansITCStd Book" panose="02000506040000020004" pitchFamily="50" charset="0"/>
              </a:rPr>
              <a:t>Main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fficinaSansITCStd Book" panose="02000506040000020004" pitchFamily="50" charset="0"/>
              </a:rPr>
              <a:t>Memory</a:t>
            </a:r>
            <a:b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fficinaSansITCStd Book" panose="02000506040000020004" pitchFamily="50" charset="0"/>
              </a:rPr>
            </a:b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fficinaSansITCStd Book" panose="02000506040000020004" pitchFamily="50" charset="0"/>
              </a:rPr>
              <a:t>(RAM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fficinaSansITCStd Book" panose="02000506040000020004" pitchFamily="50" charset="0"/>
              </a:rPr>
              <a:t>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Pool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Buffer pool </a:t>
            </a:r>
            <a:r>
              <a:rPr lang="en-US" dirty="0" smtClean="0"/>
              <a:t>is a </a:t>
            </a:r>
            <a:r>
              <a:rPr lang="en-US" dirty="0"/>
              <a:t>d</a:t>
            </a:r>
            <a:r>
              <a:rPr lang="en-US" dirty="0" smtClean="0"/>
              <a:t>esignated main memory area managed by the buffer manager</a:t>
            </a:r>
            <a:endParaRPr lang="en-US" b="1" dirty="0" smtClean="0"/>
          </a:p>
          <a:p>
            <a:pPr lvl="1"/>
            <a:r>
              <a:rPr lang="en-US" dirty="0" smtClean="0"/>
              <a:t>organized as a collection of </a:t>
            </a:r>
            <a:r>
              <a:rPr lang="en-US" b="1" dirty="0" smtClean="0"/>
              <a:t>frames</a:t>
            </a:r>
            <a:r>
              <a:rPr lang="en-US" dirty="0" smtClean="0"/>
              <a:t> (empty slots)</a:t>
            </a:r>
          </a:p>
          <a:p>
            <a:pPr lvl="1"/>
            <a:r>
              <a:rPr lang="en-US" dirty="0" smtClean="0"/>
              <a:t>pages brought into memory and are loaded into frames as needed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replacement policy </a:t>
            </a:r>
            <a:r>
              <a:rPr lang="en-US" dirty="0" smtClean="0"/>
              <a:t>decides, which page to evict whe</a:t>
            </a:r>
            <a:r>
              <a:rPr lang="en-US" dirty="0"/>
              <a:t>n</a:t>
            </a:r>
            <a:r>
              <a:rPr lang="en-US" dirty="0" smtClean="0"/>
              <a:t> the buffer is full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2" name="Can 11"/>
          <p:cNvSpPr/>
          <p:nvPr/>
        </p:nvSpPr>
        <p:spPr>
          <a:xfrm>
            <a:off x="5334000" y="4572000"/>
            <a:ext cx="1524000" cy="1066800"/>
          </a:xfrm>
          <a:prstGeom prst="can">
            <a:avLst>
              <a:gd name="adj" fmla="val 19021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0200" y="5257800"/>
            <a:ext cx="2286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7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38800" y="5257800"/>
            <a:ext cx="2286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8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67400" y="5257800"/>
            <a:ext cx="2286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9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0" y="5257800"/>
            <a:ext cx="2286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10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24600" y="5257800"/>
            <a:ext cx="2286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11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53200" y="5257800"/>
            <a:ext cx="2286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…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10200" y="4876800"/>
            <a:ext cx="2286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1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38800" y="4876800"/>
            <a:ext cx="2286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2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67400" y="4876800"/>
            <a:ext cx="2286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96000" y="4876800"/>
            <a:ext cx="2286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24600" y="4876800"/>
            <a:ext cx="2286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5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53200" y="4876800"/>
            <a:ext cx="228600" cy="22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6</a:t>
            </a:r>
            <a:endParaRPr lang="en-US" sz="14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0" y="49500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OfficinaSansITCStd Book" panose="02000506040000020004" pitchFamily="50" charset="0"/>
              </a:rPr>
              <a:t>Magnetic Disk</a:t>
            </a:r>
            <a:endParaRPr lang="en-US" sz="1400" b="1" dirty="0">
              <a:latin typeface="OfficinaSansITCStd Book" panose="02000506040000020004" pitchFamily="50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00600" y="3886200"/>
            <a:ext cx="25908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91400" y="3810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OfficinaSansITCStd Book" panose="02000506040000020004" pitchFamily="50" charset="0"/>
              </a:rPr>
              <a:t>Disk Space</a:t>
            </a:r>
          </a:p>
          <a:p>
            <a:r>
              <a:rPr lang="en-US" sz="1400" b="1" dirty="0" smtClean="0">
                <a:latin typeface="OfficinaSansITCStd Book" panose="02000506040000020004" pitchFamily="50" charset="0"/>
              </a:rPr>
              <a:t>Manager</a:t>
            </a:r>
            <a:endParaRPr lang="en-US" sz="1400" b="1" dirty="0">
              <a:latin typeface="OfficinaSansITCStd Book" panose="02000506040000020004" pitchFamily="50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91400" y="1447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OfficinaSansITCStd Book" panose="02000506040000020004" pitchFamily="50" charset="0"/>
              </a:rPr>
              <a:t>Upper DBMS Layers</a:t>
            </a:r>
            <a:endParaRPr lang="en-US" sz="1400" b="1" dirty="0">
              <a:latin typeface="OfficinaSansITCStd Book" panose="02000506040000020004" pitchFamily="50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8200" y="4886980"/>
            <a:ext cx="685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>
                <a:latin typeface="OfficinaSansITCStd Book" panose="02000506040000020004" pitchFamily="50" charset="0"/>
              </a:rPr>
              <a:t>Disk</a:t>
            </a:r>
          </a:p>
          <a:p>
            <a:pPr algn="r"/>
            <a:r>
              <a:rPr lang="en-US" sz="1400" i="1" dirty="0" smtClean="0">
                <a:latin typeface="OfficinaSansITCStd Book" panose="02000506040000020004" pitchFamily="50" charset="0"/>
              </a:rPr>
              <a:t>Blocks</a:t>
            </a:r>
            <a:endParaRPr lang="en-US" sz="1400" i="1" dirty="0">
              <a:latin typeface="OfficinaSansITCStd Book" panose="02000506040000020004" pitchFamily="50" charset="0"/>
            </a:endParaRPr>
          </a:p>
        </p:txBody>
      </p:sp>
      <p:sp>
        <p:nvSpPr>
          <p:cNvPr id="42" name="Flowchart: Document 41"/>
          <p:cNvSpPr/>
          <p:nvPr/>
        </p:nvSpPr>
        <p:spPr>
          <a:xfrm rot="10800000">
            <a:off x="4800600" y="1295401"/>
            <a:ext cx="2590800" cy="761999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724400" y="1219200"/>
            <a:ext cx="3886200" cy="3124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45" name="Straight Arrow Connector 44"/>
          <p:cNvCxnSpPr>
            <a:stCxn id="30" idx="2"/>
            <a:endCxn id="12" idx="1"/>
          </p:cNvCxnSpPr>
          <p:nvPr/>
        </p:nvCxnSpPr>
        <p:spPr>
          <a:xfrm>
            <a:off x="6096000" y="4267200"/>
            <a:ext cx="0" cy="3048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48" name="Rectangle 47"/>
          <p:cNvSpPr/>
          <p:nvPr/>
        </p:nvSpPr>
        <p:spPr>
          <a:xfrm>
            <a:off x="4804541" y="2372382"/>
            <a:ext cx="2590800" cy="120901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49" name="Straight Arrow Connector 48"/>
          <p:cNvCxnSpPr>
            <a:stCxn id="48" idx="2"/>
            <a:endCxn id="30" idx="0"/>
          </p:cNvCxnSpPr>
          <p:nvPr/>
        </p:nvCxnSpPr>
        <p:spPr>
          <a:xfrm flipH="1">
            <a:off x="6096000" y="3581400"/>
            <a:ext cx="3941" cy="3048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51" name="TextBox 50"/>
          <p:cNvSpPr txBox="1"/>
          <p:nvPr/>
        </p:nvSpPr>
        <p:spPr>
          <a:xfrm>
            <a:off x="7391400" y="2667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OfficinaSansITCStd Book" panose="02000506040000020004" pitchFamily="50" charset="0"/>
              </a:rPr>
              <a:t>Buffer Manager</a:t>
            </a:r>
            <a:endParaRPr lang="en-US" sz="1400" b="1" dirty="0">
              <a:latin typeface="OfficinaSansITCStd Book" panose="02000506040000020004" pitchFamily="50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29200" y="2514600"/>
            <a:ext cx="304800" cy="3048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029200" y="2819400"/>
            <a:ext cx="304800" cy="3048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029200" y="3124200"/>
            <a:ext cx="304800" cy="3048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334000" y="2514600"/>
            <a:ext cx="304800" cy="3048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334000" y="2819400"/>
            <a:ext cx="304800" cy="3048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4</a:t>
            </a:r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334000" y="3124200"/>
            <a:ext cx="304800" cy="3048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638800" y="2514600"/>
            <a:ext cx="304800" cy="3048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9</a:t>
            </a:r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638800" y="2819400"/>
            <a:ext cx="304800" cy="3048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638800" y="3124200"/>
            <a:ext cx="304800" cy="3048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943600" y="2514600"/>
            <a:ext cx="304800" cy="3048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943600" y="2819400"/>
            <a:ext cx="304800" cy="3048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943600" y="3124200"/>
            <a:ext cx="304800" cy="3048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248400" y="2514600"/>
            <a:ext cx="304800" cy="3048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5</a:t>
            </a:r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248400" y="2819400"/>
            <a:ext cx="304800" cy="3048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248400" y="3124200"/>
            <a:ext cx="304800" cy="3048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3</a:t>
            </a:r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553200" y="2514600"/>
            <a:ext cx="304800" cy="3048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6</a:t>
            </a:r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553200" y="2819400"/>
            <a:ext cx="304800" cy="3048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553200" y="3124200"/>
            <a:ext cx="304800" cy="3048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858000" y="2514600"/>
            <a:ext cx="304800" cy="3048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858000" y="2819400"/>
            <a:ext cx="304800" cy="3048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858000" y="3124200"/>
            <a:ext cx="304800" cy="3048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77" name="Straight Arrow Connector 76"/>
          <p:cNvCxnSpPr>
            <a:stCxn id="42" idx="0"/>
            <a:endCxn id="48" idx="0"/>
          </p:cNvCxnSpPr>
          <p:nvPr/>
        </p:nvCxnSpPr>
        <p:spPr>
          <a:xfrm>
            <a:off x="6096000" y="2057400"/>
            <a:ext cx="3941" cy="314982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78" name="TextBox 77"/>
          <p:cNvSpPr txBox="1"/>
          <p:nvPr/>
        </p:nvSpPr>
        <p:spPr>
          <a:xfrm>
            <a:off x="5410200" y="1752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OfficinaSansITCStd Book" panose="02000506040000020004" pitchFamily="50" charset="0"/>
              </a:rPr>
              <a:t>Page Requests</a:t>
            </a:r>
            <a:endParaRPr lang="en-US" sz="1400" i="1" dirty="0">
              <a:latin typeface="OfficinaSansITCStd Book" panose="02000506040000020004" pitchFamily="50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638800" y="280773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OfficinaSansITCStd Book" panose="02000506040000020004" pitchFamily="50" charset="0"/>
              </a:rPr>
              <a:t>Free Frames</a:t>
            </a:r>
            <a:endParaRPr lang="en-US" sz="1400" i="1" dirty="0">
              <a:latin typeface="OfficinaSansITCStd Book" panose="02000506040000020004" pitchFamily="50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800600" y="2146756"/>
            <a:ext cx="838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i="1" dirty="0" smtClean="0">
                <a:latin typeface="OfficinaSansITCStd Book" panose="02000506040000020004" pitchFamily="50" charset="0"/>
              </a:rPr>
              <a:t>Disk Pages</a:t>
            </a:r>
            <a:endParaRPr lang="en-US" sz="1400" i="1" dirty="0">
              <a:latin typeface="OfficinaSansITCStd Book" panose="02000506040000020004" pitchFamily="50" charset="0"/>
            </a:endParaRPr>
          </a:p>
        </p:txBody>
      </p:sp>
      <p:cxnSp>
        <p:nvCxnSpPr>
          <p:cNvPr id="81" name="Straight Arrow Connector 80"/>
          <p:cNvCxnSpPr>
            <a:stCxn id="80" idx="3"/>
            <a:endCxn id="64" idx="3"/>
          </p:cNvCxnSpPr>
          <p:nvPr/>
        </p:nvCxnSpPr>
        <p:spPr>
          <a:xfrm>
            <a:off x="5638800" y="2254478"/>
            <a:ext cx="609600" cy="412523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85" name="Straight Arrow Connector 84"/>
          <p:cNvCxnSpPr>
            <a:stCxn id="80" idx="3"/>
            <a:endCxn id="61" idx="0"/>
          </p:cNvCxnSpPr>
          <p:nvPr/>
        </p:nvCxnSpPr>
        <p:spPr>
          <a:xfrm>
            <a:off x="5638800" y="2254478"/>
            <a:ext cx="152400" cy="260122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lgDash"/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88" name="TextBox 87"/>
          <p:cNvSpPr txBox="1"/>
          <p:nvPr/>
        </p:nvSpPr>
        <p:spPr>
          <a:xfrm rot="16200000">
            <a:off x="4464278" y="2864078"/>
            <a:ext cx="9144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i="1" dirty="0" smtClean="0">
                <a:latin typeface="OfficinaSansITCStd Book" panose="02000506040000020004" pitchFamily="50" charset="0"/>
              </a:rPr>
              <a:t>Buffer Pool</a:t>
            </a:r>
            <a:endParaRPr lang="en-US" sz="1400" i="1" dirty="0">
              <a:latin typeface="OfficinaSansITCStd Book" panose="02000506040000020004" pitchFamily="50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6869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Manager Interface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Higher-level code requests (</a:t>
            </a:r>
            <a:r>
              <a:rPr lang="en-US" b="1" dirty="0" smtClean="0"/>
              <a:t>pins</a:t>
            </a:r>
            <a:r>
              <a:rPr lang="en-US" dirty="0" smtClean="0"/>
              <a:t>) pages from the buffer manager and releases (</a:t>
            </a:r>
            <a:r>
              <a:rPr lang="en-US" b="1" dirty="0" smtClean="0"/>
              <a:t>unpins</a:t>
            </a:r>
            <a:r>
              <a:rPr lang="en-US" dirty="0" smtClean="0"/>
              <a:t>) pages after use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pin(</a:t>
            </a:r>
            <a:r>
              <a:rPr lang="en-US" i="1" dirty="0" err="1" smtClean="0"/>
              <a:t>pageNo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request page number </a:t>
            </a:r>
            <a:r>
              <a:rPr lang="en-US" i="1" dirty="0" err="1" smtClean="0"/>
              <a:t>pageNo</a:t>
            </a:r>
            <a:r>
              <a:rPr lang="en-US" dirty="0" smtClean="0"/>
              <a:t> from the buffer manager</a:t>
            </a:r>
          </a:p>
          <a:p>
            <a:pPr lvl="1"/>
            <a:r>
              <a:rPr lang="en-US" dirty="0" smtClean="0"/>
              <a:t>if necessary, load page into memory</a:t>
            </a:r>
          </a:p>
          <a:p>
            <a:pPr lvl="1"/>
            <a:r>
              <a:rPr lang="en-US" dirty="0" smtClean="0"/>
              <a:t>mark page as clean (¬</a:t>
            </a:r>
            <a:r>
              <a:rPr lang="en-US" i="1" dirty="0" smtClean="0"/>
              <a:t>dirty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return a reference to the frame containing page number </a:t>
            </a:r>
            <a:r>
              <a:rPr lang="en-US" i="1" dirty="0" err="1" smtClean="0"/>
              <a:t>pageNo</a:t>
            </a:r>
            <a:endParaRPr lang="en-US" i="1" dirty="0" smtClean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unpin(</a:t>
            </a:r>
            <a:r>
              <a:rPr lang="en-US" i="1" dirty="0" err="1" smtClean="0"/>
              <a:t>pageNo</a:t>
            </a:r>
            <a:r>
              <a:rPr lang="en-US" dirty="0" smtClean="0"/>
              <a:t>, </a:t>
            </a:r>
            <a:r>
              <a:rPr lang="en-US" i="1" dirty="0" smtClean="0"/>
              <a:t>dirty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lvl="1"/>
            <a:r>
              <a:rPr lang="en-US" dirty="0" smtClean="0"/>
              <a:t>release page number </a:t>
            </a:r>
            <a:r>
              <a:rPr lang="en-US" i="1" dirty="0" err="1" smtClean="0"/>
              <a:t>pageNo</a:t>
            </a:r>
            <a:r>
              <a:rPr lang="en-US" dirty="0" smtClean="0"/>
              <a:t>, making it a candidate for eviction</a:t>
            </a:r>
          </a:p>
          <a:p>
            <a:pPr lvl="1"/>
            <a:r>
              <a:rPr lang="en-US" dirty="0" smtClean="0"/>
              <a:t>if page was modified, </a:t>
            </a:r>
            <a:r>
              <a:rPr lang="en-US" i="1" dirty="0" smtClean="0"/>
              <a:t>dirty</a:t>
            </a:r>
            <a:r>
              <a:rPr lang="en-US" dirty="0" smtClean="0"/>
              <a:t> must be set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5257800"/>
            <a:ext cx="8229600" cy="38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latin typeface="Wingdings" charset="2"/>
                <a:cs typeface="Wingdings" charset="2"/>
                <a:sym typeface="Wingdings"/>
              </a:rPr>
              <a:t>!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smtClean="0">
                <a:latin typeface="OfficinaSansITCStd Book" panose="02000506040000020004" pitchFamily="50" charset="0"/>
                <a:sym typeface="Wingdings"/>
              </a:rPr>
              <a:t>Why do we need the </a:t>
            </a:r>
            <a:r>
              <a:rPr lang="en-US" i="1" dirty="0" smtClean="0">
                <a:latin typeface="OfficinaSansITCStd Book" panose="02000506040000020004" pitchFamily="50" charset="0"/>
                <a:sym typeface="Wingdings"/>
              </a:rPr>
              <a:t>dirty</a:t>
            </a:r>
            <a:r>
              <a:rPr lang="en-US" b="1" dirty="0" smtClean="0">
                <a:latin typeface="OfficinaSansITCStd Book" panose="02000506040000020004" pitchFamily="50" charset="0"/>
                <a:sym typeface="Wingdings"/>
              </a:rPr>
              <a:t> bit?</a:t>
            </a:r>
            <a:endParaRPr lang="en-US" b="1" dirty="0">
              <a:latin typeface="OfficinaSansITCStd Book" panose="02000506040000020004" pitchFamily="50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638800"/>
            <a:ext cx="82296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000000"/>
              </a:solidFill>
              <a:cs typeface="Wingdings 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9144" y="6581001"/>
            <a:ext cx="9153144" cy="276999"/>
          </a:xfrm>
          <a:prstGeom prst="rect">
            <a:avLst/>
          </a:prstGeom>
          <a:noFill/>
        </p:spPr>
        <p:txBody>
          <a:bodyPr wrap="square" lIns="91440" tIns="45720" rIns="0" bIns="45720" rtlCol="0">
            <a:spAutoFit/>
          </a:bodyPr>
          <a:lstStyle/>
          <a:p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Slide </a:t>
            </a:r>
            <a:r>
              <a:rPr lang="en-US" sz="1200" i="1" dirty="0">
                <a:solidFill>
                  <a:srgbClr val="7F7F7F"/>
                </a:solidFill>
                <a:latin typeface="OfficinaSansITCStd Book" panose="02000506040000020004" pitchFamily="50" charset="0"/>
              </a:rPr>
              <a:t>Credit: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Torsten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Grust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, University of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Tübingen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, Germany</a:t>
            </a:r>
            <a:endParaRPr lang="en-US" sz="1200" i="1" dirty="0">
              <a:solidFill>
                <a:srgbClr val="7F7F7F"/>
              </a:solidFill>
              <a:latin typeface="OfficinaSansITCStd Book" panose="02000506040000020004" pitchFamily="50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62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Manager Interface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Higher-level code requests (</a:t>
            </a:r>
            <a:r>
              <a:rPr lang="en-US" b="1" dirty="0" smtClean="0"/>
              <a:t>pins</a:t>
            </a:r>
            <a:r>
              <a:rPr lang="en-US" dirty="0" smtClean="0"/>
              <a:t>) pages from the buffer manager and releases (</a:t>
            </a:r>
            <a:r>
              <a:rPr lang="en-US" b="1" dirty="0" smtClean="0"/>
              <a:t>unpins</a:t>
            </a:r>
            <a:r>
              <a:rPr lang="en-US" dirty="0" smtClean="0"/>
              <a:t>) pages after use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pin(</a:t>
            </a:r>
            <a:r>
              <a:rPr lang="en-US" i="1" dirty="0" err="1" smtClean="0"/>
              <a:t>pageNo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request page number </a:t>
            </a:r>
            <a:r>
              <a:rPr lang="en-US" i="1" dirty="0" err="1" smtClean="0"/>
              <a:t>pageNo</a:t>
            </a:r>
            <a:r>
              <a:rPr lang="en-US" dirty="0" smtClean="0"/>
              <a:t> from the buffer manager</a:t>
            </a:r>
          </a:p>
          <a:p>
            <a:pPr lvl="1"/>
            <a:r>
              <a:rPr lang="en-US" dirty="0" smtClean="0"/>
              <a:t>if necessary, load page into memory</a:t>
            </a:r>
          </a:p>
          <a:p>
            <a:pPr lvl="1"/>
            <a:r>
              <a:rPr lang="en-US" dirty="0" smtClean="0"/>
              <a:t>mark page as clean (¬</a:t>
            </a:r>
            <a:r>
              <a:rPr lang="en-US" i="1" dirty="0" smtClean="0"/>
              <a:t>dirty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return a reference to the frame containing page number </a:t>
            </a:r>
            <a:r>
              <a:rPr lang="en-US" i="1" dirty="0" err="1" smtClean="0"/>
              <a:t>pageNo</a:t>
            </a:r>
            <a:endParaRPr lang="en-US" i="1" dirty="0" smtClean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unpin(</a:t>
            </a:r>
            <a:r>
              <a:rPr lang="en-US" i="1" dirty="0" err="1" smtClean="0"/>
              <a:t>pageNo</a:t>
            </a:r>
            <a:r>
              <a:rPr lang="en-US" dirty="0" smtClean="0"/>
              <a:t>, </a:t>
            </a:r>
            <a:r>
              <a:rPr lang="en-US" i="1" dirty="0" smtClean="0"/>
              <a:t>dirty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lvl="1"/>
            <a:r>
              <a:rPr lang="en-US" dirty="0" smtClean="0"/>
              <a:t>release page number </a:t>
            </a:r>
            <a:r>
              <a:rPr lang="en-US" i="1" dirty="0" err="1" smtClean="0"/>
              <a:t>pageNo</a:t>
            </a:r>
            <a:r>
              <a:rPr lang="en-US" dirty="0" smtClean="0"/>
              <a:t>, making it a candidate for eviction</a:t>
            </a:r>
          </a:p>
          <a:p>
            <a:pPr lvl="1"/>
            <a:r>
              <a:rPr lang="en-US" dirty="0" smtClean="0"/>
              <a:t>if page was modified, </a:t>
            </a:r>
            <a:r>
              <a:rPr lang="en-US" i="1" dirty="0" smtClean="0"/>
              <a:t>dirty</a:t>
            </a:r>
            <a:r>
              <a:rPr lang="en-US" dirty="0" smtClean="0"/>
              <a:t> must be set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5257800"/>
            <a:ext cx="8229600" cy="38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latin typeface="Wingdings" charset="2"/>
                <a:cs typeface="Wingdings" charset="2"/>
                <a:sym typeface="Wingdings"/>
              </a:rPr>
              <a:t>!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smtClean="0">
                <a:latin typeface="OfficinaSansITCStd Book" panose="02000506040000020004" pitchFamily="50" charset="0"/>
                <a:sym typeface="Wingdings"/>
              </a:rPr>
              <a:t>Why do we need the </a:t>
            </a:r>
            <a:r>
              <a:rPr lang="en-US" i="1" dirty="0" smtClean="0">
                <a:latin typeface="OfficinaSansITCStd Book" panose="02000506040000020004" pitchFamily="50" charset="0"/>
                <a:sym typeface="Wingdings"/>
              </a:rPr>
              <a:t>dirty</a:t>
            </a:r>
            <a:r>
              <a:rPr lang="en-US" b="1" dirty="0" smtClean="0">
                <a:latin typeface="OfficinaSansITCStd Book" panose="02000506040000020004" pitchFamily="50" charset="0"/>
                <a:sym typeface="Wingdings"/>
              </a:rPr>
              <a:t> bit?</a:t>
            </a:r>
            <a:endParaRPr lang="en-US" b="1" dirty="0">
              <a:latin typeface="OfficinaSansITCStd Book" panose="02000506040000020004" pitchFamily="50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638800"/>
            <a:ext cx="82296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bIns="91440" rtlCol="0" anchor="t"/>
          <a:lstStyle/>
          <a:p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Only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modified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 pages need to be written back to disk upon eviction.</a:t>
            </a: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Wingdings 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9144" y="6581001"/>
            <a:ext cx="9153144" cy="276999"/>
          </a:xfrm>
          <a:prstGeom prst="rect">
            <a:avLst/>
          </a:prstGeom>
          <a:noFill/>
        </p:spPr>
        <p:txBody>
          <a:bodyPr wrap="square" lIns="91440" tIns="45720" rIns="0" bIns="45720" rtlCol="0">
            <a:spAutoFit/>
          </a:bodyPr>
          <a:lstStyle/>
          <a:p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Slide </a:t>
            </a:r>
            <a:r>
              <a:rPr lang="en-US" sz="1200" i="1" dirty="0">
                <a:solidFill>
                  <a:srgbClr val="7F7F7F"/>
                </a:solidFill>
                <a:latin typeface="OfficinaSansITCStd Book" panose="02000506040000020004" pitchFamily="50" charset="0"/>
              </a:rPr>
              <a:t>Credit: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Torsten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Grust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, University of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Tübingen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, Germany</a:t>
            </a:r>
            <a:endParaRPr lang="en-US" sz="1200" i="1" dirty="0">
              <a:solidFill>
                <a:srgbClr val="7F7F7F"/>
              </a:solidFill>
              <a:latin typeface="OfficinaSansITCStd Book" panose="02000506040000020004" pitchFamily="50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508035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5" y="-148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 Nesting of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pin()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unpin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3657600"/>
            <a:ext cx="8229600" cy="259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database transactions are required to </a:t>
            </a:r>
            <a:r>
              <a:rPr lang="en-US" dirty="0"/>
              <a:t>properly “</a:t>
            </a:r>
            <a:r>
              <a:rPr lang="en-US" dirty="0" smtClean="0"/>
              <a:t>bracket” page operations </a:t>
            </a:r>
            <a:r>
              <a:rPr lang="en-US" dirty="0"/>
              <a:t>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pin()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unpin()</a:t>
            </a:r>
            <a:r>
              <a:rPr lang="en-US" dirty="0"/>
              <a:t> </a:t>
            </a:r>
            <a:r>
              <a:rPr lang="en-US" dirty="0" smtClean="0"/>
              <a:t>calls</a:t>
            </a:r>
          </a:p>
          <a:p>
            <a:r>
              <a:rPr lang="en-US" dirty="0" smtClean="0"/>
              <a:t>Proper bracketing enables the system keeps a count of active users (e.g., transactions) accessing a page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pinCount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40386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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smtClean="0">
                <a:latin typeface="OfficinaSansITCStd Book" panose="02000506040000020004" pitchFamily="50" charset="0"/>
                <a:sym typeface="Wingdings"/>
              </a:rPr>
              <a:t>A read-only page operation</a:t>
            </a:r>
            <a:endParaRPr lang="en-US" b="1" dirty="0">
              <a:latin typeface="OfficinaSansITCStd Book" panose="02000506040000020004" pitchFamily="50" charset="0"/>
            </a:endParaRPr>
          </a:p>
        </p:txBody>
      </p:sp>
      <mc:AlternateContent>
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<p:sp>
            <p:nvSpPr>
              <p:cNvPr id="6" name="Rectangle 5"/>
              <p:cNvSpPr/>
              <p:nvPr/>
            </p:nvSpPr>
            <p:spPr>
              <a:xfrm>
                <a:off x="457200" y="1524000"/>
                <a:ext cx="4038600" cy="1828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82880" tIns="45720" rIns="91440" bIns="45720" rtlCol="0" anchor="t"/>
              <a:lstStyle/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a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Wingdings 2" charset="2"/>
                      </a:rPr>
                      <m:t>←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pin(</a:t>
                </a:r>
                <a:r>
                  <a:rPr lang="en-US" dirty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p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	</a:t>
                </a: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…</a:t>
                </a:r>
                <a:endParaRPr lang="en-US" dirty="0">
                  <a:solidFill>
                    <a:srgbClr val="000000"/>
                  </a:solidFill>
                  <a:latin typeface="OfficinaSansITCStd Book" panose="02000506040000020004" pitchFamily="50" charset="0"/>
                  <a:cs typeface="Wingdings 2" charset="2"/>
                </a:endParaRP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	read data on page at</a:t>
                </a:r>
                <a:b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</a:b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	memory address </a:t>
                </a:r>
                <a:r>
                  <a:rPr lang="en-US" i="1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a</a:t>
                </a: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	…</a:t>
                </a:r>
                <a:endParaRPr lang="en-US" dirty="0">
                  <a:solidFill>
                    <a:srgbClr val="000000"/>
                  </a:solidFill>
                  <a:latin typeface="OfficinaSansITCStd Book" panose="02000506040000020004" pitchFamily="50" charset="0"/>
                  <a:cs typeface="Wingdings 2" charset="2"/>
                </a:endParaRP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unpin(</a:t>
                </a:r>
                <a:r>
                  <a:rPr lang="en-US" dirty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p, </a:t>
                </a: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false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  <a:endParaRPr lang="en-US" b="1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0"/>
                <a:ext cx="4038600" cy="1828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Left Brace 6"/>
          <p:cNvSpPr/>
          <p:nvPr/>
        </p:nvSpPr>
        <p:spPr>
          <a:xfrm>
            <a:off x="609600" y="1828800"/>
            <a:ext cx="152400" cy="1143000"/>
          </a:xfrm>
          <a:prstGeom prst="leftBrace">
            <a:avLst>
              <a:gd name="adj1" fmla="val 2385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143000"/>
            <a:ext cx="40386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</a:t>
            </a:r>
            <a:r>
              <a:rPr lang="en-US" b="1" dirty="0">
                <a:sym typeface="Wingdings"/>
              </a:rPr>
              <a:t> </a:t>
            </a:r>
            <a:r>
              <a:rPr lang="en-US" b="1" dirty="0" smtClean="0">
                <a:latin typeface="OfficinaSansITCStd Book" panose="02000506040000020004" pitchFamily="50" charset="0"/>
                <a:sym typeface="Wingdings"/>
              </a:rPr>
              <a:t>A read/write page operation</a:t>
            </a:r>
            <a:endParaRPr lang="en-US" b="1" dirty="0">
              <a:latin typeface="OfficinaSansITCStd Book" panose="02000506040000020004" pitchFamily="50" charset="0"/>
            </a:endParaRPr>
          </a:p>
        </p:txBody>
      </p:sp>
      <mc:AlternateContent>
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<p:sp>
            <p:nvSpPr>
              <p:cNvPr id="9" name="Rectangle 8"/>
              <p:cNvSpPr/>
              <p:nvPr/>
            </p:nvSpPr>
            <p:spPr>
              <a:xfrm>
                <a:off x="4648200" y="1524000"/>
                <a:ext cx="4038600" cy="1828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82880" tIns="45720" rIns="91440" bIns="45720" rtlCol="0" anchor="t"/>
              <a:lstStyle/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a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Wingdings 2" charset="2"/>
                      </a:rPr>
                      <m:t>←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pin(</a:t>
                </a:r>
                <a:r>
                  <a:rPr lang="en-US" dirty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p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	</a:t>
                </a: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…</a:t>
                </a:r>
                <a:endParaRPr lang="en-US" dirty="0">
                  <a:solidFill>
                    <a:srgbClr val="000000"/>
                  </a:solidFill>
                  <a:latin typeface="OfficinaSansITCStd Book" panose="02000506040000020004" pitchFamily="50" charset="0"/>
                  <a:cs typeface="Wingdings 2" charset="2"/>
                </a:endParaRP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	read and modify data (records)</a:t>
                </a:r>
                <a:b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</a:b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	on page at memory address </a:t>
                </a:r>
                <a:r>
                  <a:rPr lang="en-US" i="1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a</a:t>
                </a: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	…</a:t>
                </a:r>
                <a:endParaRPr lang="en-US" dirty="0">
                  <a:solidFill>
                    <a:srgbClr val="000000"/>
                  </a:solidFill>
                  <a:latin typeface="OfficinaSansITCStd Book" panose="02000506040000020004" pitchFamily="50" charset="0"/>
                  <a:cs typeface="Wingdings 2" charset="2"/>
                </a:endParaRP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unpin(</a:t>
                </a:r>
                <a:r>
                  <a:rPr lang="en-US" dirty="0">
                    <a:solidFill>
                      <a:srgbClr val="000000"/>
                    </a:solidFill>
                    <a:latin typeface="OfficinaSansITCStd Book" panose="02000506040000020004" pitchFamily="50" charset="0"/>
                    <a:cs typeface="Wingdings 2" charset="2"/>
                  </a:rPr>
                  <a:t>p, </a:t>
                </a:r>
                <a:r>
                  <a:rPr lang="en-US" b="1" dirty="0" smtClean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true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  <a:endParaRPr lang="en-US" b="1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524000"/>
                <a:ext cx="4038600" cy="18288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eft Brace 9"/>
          <p:cNvSpPr/>
          <p:nvPr/>
        </p:nvSpPr>
        <p:spPr>
          <a:xfrm>
            <a:off x="4800600" y="1828800"/>
            <a:ext cx="152400" cy="1143000"/>
          </a:xfrm>
          <a:prstGeom prst="leftBrace">
            <a:avLst>
              <a:gd name="adj1" fmla="val 2385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47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Pages Back to Disk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Pages are written back to disk when evicted from buffer pool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“clean” victim pages are not written back to disk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call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unpin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does not trigger any I/O operations, even if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pinCount</a:t>
            </a:r>
            <a:r>
              <a:rPr lang="en-US" dirty="0"/>
              <a:t> of the page becomes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pages with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pinCount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cs typeface="Courier New" panose="02070309020205020404" pitchFamily="49" charset="0"/>
              </a:rPr>
              <a:t> are simply a suitable </a:t>
            </a:r>
            <a:r>
              <a:rPr lang="en-US" b="1" dirty="0" smtClean="0">
                <a:cs typeface="Courier New" panose="02070309020205020404" pitchFamily="49" charset="0"/>
              </a:rPr>
              <a:t>victim</a:t>
            </a:r>
            <a:r>
              <a:rPr lang="en-US" dirty="0" smtClean="0">
                <a:cs typeface="Courier New" panose="02070309020205020404" pitchFamily="49" charset="0"/>
              </a:rPr>
              <a:t> for eviction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37338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latin typeface="OfficinaSansITCStd Book" panose="02000506040000020004" pitchFamily="50" charset="0"/>
                <a:sym typeface="Wingdings" panose="05000000000000000000" pitchFamily="2" charset="2"/>
              </a:rPr>
              <a:t></a:t>
            </a:r>
            <a:r>
              <a:rPr lang="en-US" b="1" dirty="0" smtClean="0">
                <a:latin typeface="OfficinaSansITCStd Book" panose="02000506040000020004" pitchFamily="50" charset="0"/>
                <a:sym typeface="Wingdings" panose="05000000000000000000" pitchFamily="2" charset="2"/>
              </a:rPr>
              <a:t> Digression: Transaction Management</a:t>
            </a:r>
            <a:endParaRPr lang="en-US" b="1" dirty="0">
              <a:latin typeface="OfficinaSansITCStd Book" panose="02000506040000020004" pitchFamily="50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114800"/>
            <a:ext cx="82296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Wait! Stop! This makes no sense…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If pages are written only when they are evicted from the buffer pool, then how can we ensure proper transaction management, i.e., guarantee durability?</a:t>
            </a:r>
          </a:p>
          <a:p>
            <a:pPr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Wingdings 2" charset="2"/>
            </a:endParaRPr>
          </a:p>
          <a:p>
            <a:pPr marL="284163" indent="-284163"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  <a:sym typeface="Wingdings" panose="05000000000000000000" pitchFamily="2" charset="2"/>
              </a:rPr>
              <a:t>	A buffer manager typically offers at least one or more interface calls (e.g.,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flushPage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  <a:sym typeface="Wingdings" panose="05000000000000000000" pitchFamily="2" charset="2"/>
              </a:rPr>
              <a:t>p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  <a:sym typeface="Wingdings" panose="05000000000000000000" pitchFamily="2" charset="2"/>
              </a:rPr>
              <a:t>) to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  <a:sym typeface="Wingdings" panose="05000000000000000000" pitchFamily="2" charset="2"/>
              </a:rPr>
              <a:t>force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  <a:sym typeface="Wingdings" panose="05000000000000000000" pitchFamily="2" charset="2"/>
              </a:rPr>
              <a:t> a page </a:t>
            </a:r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  <a:sym typeface="Wingdings" panose="05000000000000000000" pitchFamily="2" charset="2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  <a:sym typeface="Wingdings" panose="05000000000000000000" pitchFamily="2" charset="2"/>
              </a:rPr>
              <a:t> (synchronously) back to disk</a:t>
            </a:r>
            <a:endParaRPr lang="en-US" dirty="0" smtClean="0">
              <a:solidFill>
                <a:srgbClr val="000000"/>
              </a:solidFill>
              <a:latin typeface="OfficinaSansITCStd Book" panose="02000506040000020004" pitchFamily="50" charset="0"/>
              <a:cs typeface="Wingdings 2" charset="2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865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</a:t>
            </a:r>
            <a:r>
              <a:rPr lang="en-US" b="1" dirty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Function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pin(</a:t>
            </a:r>
            <a:r>
              <a:rPr lang="en-US" b="1" i="1" dirty="0" err="1" smtClean="0">
                <a:sym typeface="Wingdings"/>
              </a:rPr>
              <a:t>pageNo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>
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<p:sp>
            <p:nvSpPr>
              <p:cNvPr id="6" name="Rectangle 5"/>
              <p:cNvSpPr/>
              <p:nvPr/>
            </p:nvSpPr>
            <p:spPr>
              <a:xfrm>
                <a:off x="457200" y="1524000"/>
                <a:ext cx="8229600" cy="3124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82880" tIns="45720" rIns="91440" bIns="45720" rtlCol="0" anchor="t"/>
              <a:lstStyle/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if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buffer pool already contains </a:t>
                </a:r>
                <a:r>
                  <a:rPr lang="en-US" i="1" dirty="0" err="1" smtClean="0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then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	</a:t>
                </a:r>
                <a:r>
                  <a:rPr lang="en-US" b="1" dirty="0" err="1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pinCount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i="1" dirty="0" err="1" smtClean="0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Wingdings 2" charset="2"/>
                      </a:rPr>
                      <m:t>←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 err="1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pinCount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i="1" dirty="0" err="1" smtClean="0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b="1" dirty="0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 +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	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return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address of frame holding </a:t>
                </a:r>
                <a:r>
                  <a:rPr lang="en-US" i="1" dirty="0" err="1" smtClean="0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;</a:t>
                </a: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else</a:t>
                </a: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	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select a victim frame </a:t>
                </a:r>
                <a:r>
                  <a:rPr lang="en-US" i="1" dirty="0" smtClean="0">
                    <a:solidFill>
                      <a:srgbClr val="000000"/>
                    </a:solidFill>
                    <a:cs typeface="Wingdings 2" charset="2"/>
                  </a:rPr>
                  <a:t>v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using the replacement policy</a:t>
                </a: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	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if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dirty(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page in </a:t>
                </a:r>
                <a:r>
                  <a:rPr lang="en-US" i="1" dirty="0" smtClean="0">
                    <a:solidFill>
                      <a:srgbClr val="000000"/>
                    </a:solidFill>
                    <a:cs typeface="Wingdings 2" charset="2"/>
                  </a:rPr>
                  <a:t>v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then</a:t>
                </a: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	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	write page in </a:t>
                </a:r>
                <a:r>
                  <a:rPr lang="en-US" i="1" dirty="0" smtClean="0">
                    <a:solidFill>
                      <a:srgbClr val="000000"/>
                    </a:solidFill>
                    <a:cs typeface="Wingdings 2" charset="2"/>
                  </a:rPr>
                  <a:t>v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to disk</a:t>
                </a: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	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read page </a:t>
                </a:r>
                <a:r>
                  <a:rPr lang="en-US" i="1" dirty="0" err="1" smtClean="0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from disk into frame </a:t>
                </a:r>
                <a:r>
                  <a:rPr lang="en-US" i="1" dirty="0" smtClean="0">
                    <a:solidFill>
                      <a:srgbClr val="000000"/>
                    </a:solidFill>
                    <a:cs typeface="Wingdings 2" charset="2"/>
                  </a:rPr>
                  <a:t>v</a:t>
                </a: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	</a:t>
                </a:r>
                <a:r>
                  <a:rPr lang="en-US" b="1" dirty="0" err="1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pinCount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i="1" dirty="0" err="1" smtClean="0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b="1" dirty="0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Wingdings 2" charset="2"/>
                      </a:rPr>
                      <m:t>←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	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dirty(</a:t>
                </a:r>
                <a:r>
                  <a:rPr lang="en-US" i="1" dirty="0" err="1" smtClean="0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Wingdings 2" charset="2"/>
                      </a:rPr>
                      <m:t>←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false</a:t>
                </a: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	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return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address of frame v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0"/>
                <a:ext cx="8229600" cy="31242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-9144" y="6581001"/>
            <a:ext cx="9153144" cy="276999"/>
          </a:xfrm>
          <a:prstGeom prst="rect">
            <a:avLst/>
          </a:prstGeom>
          <a:noFill/>
        </p:spPr>
        <p:txBody>
          <a:bodyPr wrap="square" lIns="91440" tIns="45720" rIns="0" bIns="45720" rtlCol="0">
            <a:spAutoFit/>
          </a:bodyPr>
          <a:lstStyle/>
          <a:p>
            <a:r>
              <a:rPr lang="en-US" sz="1200" i="1" dirty="0" smtClean="0">
                <a:solidFill>
                  <a:srgbClr val="7F7F7F"/>
                </a:solidFill>
              </a:rPr>
              <a:t>Slide </a:t>
            </a:r>
            <a:r>
              <a:rPr lang="en-US" sz="1200" i="1" dirty="0">
                <a:solidFill>
                  <a:srgbClr val="7F7F7F"/>
                </a:solidFill>
              </a:rPr>
              <a:t>Credit: </a:t>
            </a:r>
            <a:r>
              <a:rPr lang="en-US" sz="1200" i="1" dirty="0" err="1" smtClean="0">
                <a:solidFill>
                  <a:srgbClr val="7F7F7F"/>
                </a:solidFill>
              </a:rPr>
              <a:t>Torsten</a:t>
            </a:r>
            <a:r>
              <a:rPr lang="en-US" sz="1200" i="1" dirty="0" smtClean="0">
                <a:solidFill>
                  <a:srgbClr val="7F7F7F"/>
                </a:solidFill>
              </a:rPr>
              <a:t> </a:t>
            </a:r>
            <a:r>
              <a:rPr lang="en-US" sz="1200" i="1" dirty="0" err="1" smtClean="0">
                <a:solidFill>
                  <a:srgbClr val="7F7F7F"/>
                </a:solidFill>
              </a:rPr>
              <a:t>Grust</a:t>
            </a:r>
            <a:r>
              <a:rPr lang="en-US" sz="1200" i="1" dirty="0" smtClean="0">
                <a:solidFill>
                  <a:srgbClr val="7F7F7F"/>
                </a:solidFill>
              </a:rPr>
              <a:t>, University of </a:t>
            </a:r>
            <a:r>
              <a:rPr lang="en-US" sz="1200" i="1" dirty="0" err="1" smtClean="0">
                <a:solidFill>
                  <a:srgbClr val="7F7F7F"/>
                </a:solidFill>
              </a:rPr>
              <a:t>Tübingen</a:t>
            </a:r>
            <a:r>
              <a:rPr lang="en-US" sz="1200" i="1" dirty="0" smtClean="0">
                <a:solidFill>
                  <a:srgbClr val="7F7F7F"/>
                </a:solidFill>
              </a:rPr>
              <a:t>, Germany</a:t>
            </a:r>
            <a:endParaRPr lang="en-US" sz="1200" i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370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unpin()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</a:t>
            </a:r>
            <a:r>
              <a:rPr lang="en-US" b="1" dirty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Function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unpin(</a:t>
            </a:r>
            <a:r>
              <a:rPr lang="en-US" b="1" i="1" dirty="0" err="1" smtClean="0">
                <a:sym typeface="Wingdings"/>
              </a:rPr>
              <a:t>pageNo</a:t>
            </a:r>
            <a:r>
              <a:rPr lang="en-US" b="1" i="1" dirty="0" smtClean="0">
                <a:sym typeface="Wingdings"/>
              </a:rPr>
              <a:t>, dirty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>
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<p:sp>
            <p:nvSpPr>
              <p:cNvPr id="6" name="Rectangle 5"/>
              <p:cNvSpPr/>
              <p:nvPr/>
            </p:nvSpPr>
            <p:spPr>
              <a:xfrm>
                <a:off x="457200" y="1524000"/>
                <a:ext cx="8229600" cy="685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82880" tIns="45720" rIns="91440" bIns="45720" rtlCol="0" anchor="t"/>
              <a:lstStyle/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b="1" dirty="0" err="1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pinCount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i="1" dirty="0" err="1" smtClean="0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Wingdings 2" charset="2"/>
                      </a:rPr>
                      <m:t>←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 err="1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pinCount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i="1" dirty="0" err="1" smtClean="0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b="1" dirty="0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– 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endParaRPr lang="en-US" b="1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dirty(</a:t>
                </a:r>
                <a:r>
                  <a:rPr lang="en-US" i="1" dirty="0" err="1" smtClean="0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Wingdings 2" charset="2"/>
                      </a:rPr>
                      <m:t>←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dirty(</a:t>
                </a:r>
                <a:r>
                  <a:rPr lang="en-US" i="1" dirty="0" err="1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b="1" dirty="0" smtClean="0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⋁</a:t>
                </a:r>
                <a:r>
                  <a:rPr lang="en-US" i="1" dirty="0">
                    <a:solidFill>
                      <a:srgbClr val="000000"/>
                    </a:solidFill>
                    <a:cs typeface="Wingdings 2" charset="2"/>
                  </a:rPr>
                  <a:t> dirty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0"/>
                <a:ext cx="8229600" cy="685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-9144" y="6581001"/>
            <a:ext cx="9153144" cy="276999"/>
          </a:xfrm>
          <a:prstGeom prst="rect">
            <a:avLst/>
          </a:prstGeom>
          <a:noFill/>
        </p:spPr>
        <p:txBody>
          <a:bodyPr wrap="square" lIns="91440" tIns="45720" rIns="0" bIns="45720" rtlCol="0">
            <a:spAutoFit/>
          </a:bodyPr>
          <a:lstStyle/>
          <a:p>
            <a:r>
              <a:rPr lang="en-US" sz="1200" i="1" dirty="0" smtClean="0">
                <a:solidFill>
                  <a:srgbClr val="7F7F7F"/>
                </a:solidFill>
              </a:rPr>
              <a:t>Slide </a:t>
            </a:r>
            <a:r>
              <a:rPr lang="en-US" sz="1200" i="1" dirty="0">
                <a:solidFill>
                  <a:srgbClr val="7F7F7F"/>
                </a:solidFill>
              </a:rPr>
              <a:t>Credit: </a:t>
            </a:r>
            <a:r>
              <a:rPr lang="en-US" sz="1200" i="1" dirty="0" err="1" smtClean="0">
                <a:solidFill>
                  <a:srgbClr val="7F7F7F"/>
                </a:solidFill>
              </a:rPr>
              <a:t>Torsten</a:t>
            </a:r>
            <a:r>
              <a:rPr lang="en-US" sz="1200" i="1" dirty="0" smtClean="0">
                <a:solidFill>
                  <a:srgbClr val="7F7F7F"/>
                </a:solidFill>
              </a:rPr>
              <a:t> </a:t>
            </a:r>
            <a:r>
              <a:rPr lang="en-US" sz="1200" i="1" dirty="0" err="1" smtClean="0">
                <a:solidFill>
                  <a:srgbClr val="7F7F7F"/>
                </a:solidFill>
              </a:rPr>
              <a:t>Grust</a:t>
            </a:r>
            <a:r>
              <a:rPr lang="en-US" sz="1200" i="1" dirty="0" smtClean="0">
                <a:solidFill>
                  <a:srgbClr val="7F7F7F"/>
                </a:solidFill>
              </a:rPr>
              <a:t>, University of </a:t>
            </a:r>
            <a:r>
              <a:rPr lang="en-US" sz="1200" i="1" dirty="0" err="1" smtClean="0">
                <a:solidFill>
                  <a:srgbClr val="7F7F7F"/>
                </a:solidFill>
              </a:rPr>
              <a:t>Tübingen</a:t>
            </a:r>
            <a:r>
              <a:rPr lang="en-US" sz="1200" i="1" dirty="0" smtClean="0">
                <a:solidFill>
                  <a:srgbClr val="7F7F7F"/>
                </a:solidFill>
              </a:rPr>
              <a:t>, Germany</a:t>
            </a:r>
            <a:endParaRPr lang="en-US" sz="1200" i="1" dirty="0">
              <a:solidFill>
                <a:srgbClr val="7F7F7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2590800"/>
            <a:ext cx="8229600" cy="38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Wingdings" charset="2"/>
                <a:cs typeface="Wingdings" charset="2"/>
                <a:sym typeface="Wingdings"/>
              </a:rPr>
              <a:t>!</a:t>
            </a:r>
            <a:r>
              <a:rPr lang="en-US" b="1" dirty="0">
                <a:cs typeface="Wingdings" charset="2"/>
                <a:sym typeface="Wingdings" panose="05000000000000000000" pitchFamily="2" charset="2"/>
              </a:rPr>
              <a:t> But… Why don’t we write pages back to disk during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unpin()</a:t>
            </a:r>
            <a:r>
              <a:rPr lang="en-US" b="1" dirty="0">
                <a:cs typeface="Wingdings" charset="2"/>
                <a:sym typeface="Wingdings" panose="05000000000000000000" pitchFamily="2" charset="2"/>
              </a:rPr>
              <a:t>?</a:t>
            </a:r>
            <a:endParaRPr lang="en-US" b="1" dirty="0">
              <a:cs typeface="Wingdings" charset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971800"/>
            <a:ext cx="8229600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bIns="91440" rtlCol="0" anchor="t"/>
          <a:lstStyle/>
          <a:p>
            <a:pPr marL="346075" indent="-346075"/>
            <a:endParaRPr lang="en-US" dirty="0">
              <a:solidFill>
                <a:srgbClr val="000000"/>
              </a:solidFill>
              <a:cs typeface="Wingdings 2" charset="2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47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unpin()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</a:t>
            </a:r>
            <a:r>
              <a:rPr lang="en-US" b="1" dirty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Function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unpin(</a:t>
            </a:r>
            <a:r>
              <a:rPr lang="en-US" b="1" i="1" dirty="0" err="1" smtClean="0">
                <a:sym typeface="Wingdings"/>
              </a:rPr>
              <a:t>pageNo</a:t>
            </a:r>
            <a:r>
              <a:rPr lang="en-US" b="1" i="1" dirty="0" smtClean="0">
                <a:sym typeface="Wingdings"/>
              </a:rPr>
              <a:t>, dirty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>
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<p:sp>
            <p:nvSpPr>
              <p:cNvPr id="6" name="Rectangle 5"/>
              <p:cNvSpPr/>
              <p:nvPr/>
            </p:nvSpPr>
            <p:spPr>
              <a:xfrm>
                <a:off x="457200" y="1524000"/>
                <a:ext cx="8229600" cy="685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82880" tIns="45720" rIns="91440" bIns="45720" rtlCol="0" anchor="t"/>
              <a:lstStyle/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b="1" dirty="0" err="1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pinCount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i="1" dirty="0" err="1" smtClean="0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Wingdings 2" charset="2"/>
                      </a:rPr>
                      <m:t>←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 err="1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pinCount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i="1" dirty="0" err="1" smtClean="0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b="1" dirty="0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– 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endParaRPr lang="en-US" b="1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>
                  <a:tabLst>
                    <a:tab pos="228600" algn="l"/>
                    <a:tab pos="457200" algn="l"/>
                    <a:tab pos="685800" algn="l"/>
                    <a:tab pos="914400" algn="l"/>
                    <a:tab pos="1143000" algn="l"/>
                    <a:tab pos="1371600" algn="l"/>
                  </a:tabLst>
                </a:pP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dirty(</a:t>
                </a:r>
                <a:r>
                  <a:rPr lang="en-US" i="1" dirty="0" err="1" smtClean="0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Wingdings 2" charset="2"/>
                      </a:rPr>
                      <m:t>←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dirty(</a:t>
                </a:r>
                <a:r>
                  <a:rPr lang="en-US" i="1" dirty="0" err="1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b="1" dirty="0" smtClean="0">
                    <a:solidFill>
                      <a:srgbClr val="000000"/>
                    </a:solidFill>
                    <a:cs typeface="Courier New" panose="02070309020205020404" pitchFamily="49" charset="0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⋁</a:t>
                </a:r>
                <a:r>
                  <a:rPr lang="en-US" i="1" dirty="0">
                    <a:solidFill>
                      <a:srgbClr val="000000"/>
                    </a:solidFill>
                    <a:cs typeface="Wingdings 2" charset="2"/>
                  </a:rPr>
                  <a:t> dirty</a:t>
                </a: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0"/>
                <a:ext cx="8229600" cy="685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-9144" y="6581001"/>
            <a:ext cx="9153144" cy="276999"/>
          </a:xfrm>
          <a:prstGeom prst="rect">
            <a:avLst/>
          </a:prstGeom>
          <a:noFill/>
        </p:spPr>
        <p:txBody>
          <a:bodyPr wrap="square" lIns="91440" tIns="45720" rIns="0" bIns="45720" rtlCol="0">
            <a:spAutoFit/>
          </a:bodyPr>
          <a:lstStyle/>
          <a:p>
            <a:r>
              <a:rPr lang="en-US" sz="1200" i="1" dirty="0" smtClean="0">
                <a:solidFill>
                  <a:srgbClr val="7F7F7F"/>
                </a:solidFill>
              </a:rPr>
              <a:t>Slide </a:t>
            </a:r>
            <a:r>
              <a:rPr lang="en-US" sz="1200" i="1" dirty="0">
                <a:solidFill>
                  <a:srgbClr val="7F7F7F"/>
                </a:solidFill>
              </a:rPr>
              <a:t>Credit: </a:t>
            </a:r>
            <a:r>
              <a:rPr lang="en-US" sz="1200" i="1" dirty="0" err="1" smtClean="0">
                <a:solidFill>
                  <a:srgbClr val="7F7F7F"/>
                </a:solidFill>
              </a:rPr>
              <a:t>Torsten</a:t>
            </a:r>
            <a:r>
              <a:rPr lang="en-US" sz="1200" i="1" dirty="0" smtClean="0">
                <a:solidFill>
                  <a:srgbClr val="7F7F7F"/>
                </a:solidFill>
              </a:rPr>
              <a:t> </a:t>
            </a:r>
            <a:r>
              <a:rPr lang="en-US" sz="1200" i="1" dirty="0" err="1" smtClean="0">
                <a:solidFill>
                  <a:srgbClr val="7F7F7F"/>
                </a:solidFill>
              </a:rPr>
              <a:t>Grust</a:t>
            </a:r>
            <a:r>
              <a:rPr lang="en-US" sz="1200" i="1" dirty="0" smtClean="0">
                <a:solidFill>
                  <a:srgbClr val="7F7F7F"/>
                </a:solidFill>
              </a:rPr>
              <a:t>, University of </a:t>
            </a:r>
            <a:r>
              <a:rPr lang="en-US" sz="1200" i="1" dirty="0" err="1" smtClean="0">
                <a:solidFill>
                  <a:srgbClr val="7F7F7F"/>
                </a:solidFill>
              </a:rPr>
              <a:t>Tübingen</a:t>
            </a:r>
            <a:r>
              <a:rPr lang="en-US" sz="1200" i="1" dirty="0" smtClean="0">
                <a:solidFill>
                  <a:srgbClr val="7F7F7F"/>
                </a:solidFill>
              </a:rPr>
              <a:t>, Germany</a:t>
            </a:r>
            <a:endParaRPr lang="en-US" sz="1200" i="1" dirty="0">
              <a:solidFill>
                <a:srgbClr val="7F7F7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2590800"/>
            <a:ext cx="8229600" cy="38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Wingdings" charset="2"/>
                <a:cs typeface="Wingdings" charset="2"/>
                <a:sym typeface="Wingdings"/>
              </a:rPr>
              <a:t>!</a:t>
            </a:r>
            <a:r>
              <a:rPr lang="en-US" b="1" dirty="0">
                <a:cs typeface="Wingdings" charset="2"/>
                <a:sym typeface="Wingdings" panose="05000000000000000000" pitchFamily="2" charset="2"/>
              </a:rPr>
              <a:t> But… Why don’t we write pages back to disk during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unpin()</a:t>
            </a:r>
            <a:r>
              <a:rPr lang="en-US" b="1" dirty="0">
                <a:cs typeface="Wingdings" charset="2"/>
                <a:sym typeface="Wingdings" panose="05000000000000000000" pitchFamily="2" charset="2"/>
              </a:rPr>
              <a:t>?</a:t>
            </a:r>
            <a:endParaRPr lang="en-US" b="1" dirty="0">
              <a:cs typeface="Wingdings" charset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971800"/>
            <a:ext cx="8229600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bIns="91440" rtlCol="0" anchor="t"/>
          <a:lstStyle/>
          <a:p>
            <a:pPr marL="346075" indent="-346075"/>
            <a:r>
              <a:rPr lang="en-US" dirty="0">
                <a:solidFill>
                  <a:srgbClr val="000000"/>
                </a:solidFill>
                <a:cs typeface="Wingdings 2" charset="2"/>
              </a:rPr>
              <a:t>Of course, this is a possibility…</a:t>
            </a:r>
          </a:p>
          <a:p>
            <a:pPr marL="346075" indent="-346075"/>
            <a:r>
              <a:rPr lang="en-US" dirty="0">
                <a:solidFill>
                  <a:srgbClr val="00B050"/>
                </a:solidFill>
                <a:cs typeface="Wingdings 2" charset="2"/>
              </a:rPr>
              <a:t>⊕</a:t>
            </a:r>
            <a:r>
              <a:rPr lang="en-US" dirty="0">
                <a:solidFill>
                  <a:srgbClr val="000000"/>
                </a:solidFill>
                <a:cs typeface="Wingdings 2" charset="2"/>
              </a:rPr>
              <a:t>	recovery from failure would be </a:t>
            </a:r>
            <a:r>
              <a:rPr lang="en-US" b="1" dirty="0">
                <a:solidFill>
                  <a:srgbClr val="000000"/>
                </a:solidFill>
                <a:cs typeface="Wingdings 2" charset="2"/>
              </a:rPr>
              <a:t>a lot </a:t>
            </a:r>
            <a:r>
              <a:rPr lang="en-US" dirty="0">
                <a:solidFill>
                  <a:srgbClr val="000000"/>
                </a:solidFill>
                <a:cs typeface="Wingdings 2" charset="2"/>
              </a:rPr>
              <a:t>simpler</a:t>
            </a:r>
          </a:p>
          <a:p>
            <a:pPr marL="346075" indent="-346075"/>
            <a:r>
              <a:rPr lang="en-US" dirty="0">
                <a:solidFill>
                  <a:srgbClr val="C00000"/>
                </a:solidFill>
                <a:cs typeface="Wingdings 2" charset="2"/>
              </a:rPr>
              <a:t>⊖</a:t>
            </a:r>
            <a:r>
              <a:rPr lang="en-US" dirty="0">
                <a:solidFill>
                  <a:srgbClr val="000000"/>
                </a:solidFill>
                <a:cs typeface="Wingdings 2" charset="2"/>
              </a:rPr>
              <a:t>	higher I/O cost (</a:t>
            </a:r>
            <a:r>
              <a:rPr lang="en-US" b="1" dirty="0">
                <a:solidFill>
                  <a:srgbClr val="000000"/>
                </a:solidFill>
                <a:cs typeface="Wingdings 2" charset="2"/>
              </a:rPr>
              <a:t>every</a:t>
            </a:r>
            <a:r>
              <a:rPr lang="en-US" dirty="0">
                <a:solidFill>
                  <a:srgbClr val="000000"/>
                </a:solidFill>
                <a:cs typeface="Wingdings 2" charset="2"/>
              </a:rPr>
              <a:t> page write 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implies a write to disk)</a:t>
            </a:r>
          </a:p>
          <a:p>
            <a:pPr marL="346075" indent="-346075"/>
            <a:r>
              <a:rPr lang="en-US" dirty="0" smtClean="0">
                <a:solidFill>
                  <a:srgbClr val="C00000"/>
                </a:solidFill>
                <a:cs typeface="Wingdings 2" charset="2"/>
              </a:rPr>
              <a:t>⊖	</a:t>
            </a:r>
            <a:r>
              <a:rPr lang="en-US" b="1" dirty="0">
                <a:solidFill>
                  <a:srgbClr val="000000"/>
                </a:solidFill>
                <a:cs typeface="Wingdings 2" charset="2"/>
              </a:rPr>
              <a:t>bad response </a:t>
            </a:r>
            <a:r>
              <a:rPr lang="en-US" dirty="0">
                <a:solidFill>
                  <a:srgbClr val="000000"/>
                </a:solidFill>
                <a:cs typeface="Wingdings 2" charset="2"/>
              </a:rPr>
              <a:t>time for writing 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transactions</a:t>
            </a:r>
          </a:p>
          <a:p>
            <a:pPr marL="346075" indent="-346075"/>
            <a:endParaRPr lang="en-US" dirty="0">
              <a:solidFill>
                <a:srgbClr val="000000"/>
              </a:solidFill>
              <a:cs typeface="Wingdings 2" charset="2"/>
            </a:endParaRPr>
          </a:p>
          <a:p>
            <a:pPr marL="346075" indent="-346075">
              <a:buFont typeface="Wingdings" panose="05000000000000000000" pitchFamily="2" charset="2"/>
              <a:buChar char="Ä"/>
            </a:pP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This discussion is also know as </a:t>
            </a:r>
            <a:r>
              <a:rPr lang="en-US" b="1" dirty="0" smtClean="0">
                <a:solidFill>
                  <a:srgbClr val="000000"/>
                </a:solidFill>
                <a:cs typeface="Wingdings 2" charset="2"/>
              </a:rPr>
              <a:t>force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 (or </a:t>
            </a:r>
            <a:r>
              <a:rPr lang="en-US" b="1" dirty="0" smtClean="0">
                <a:solidFill>
                  <a:srgbClr val="000000"/>
                </a:solidFill>
                <a:cs typeface="Wingdings 2" charset="2"/>
              </a:rPr>
              <a:t>write-through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) vs. </a:t>
            </a:r>
            <a:r>
              <a:rPr lang="en-US" b="1" dirty="0" smtClean="0">
                <a:solidFill>
                  <a:srgbClr val="000000"/>
                </a:solidFill>
                <a:cs typeface="Wingdings 2" charset="2"/>
              </a:rPr>
              <a:t>write-back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. Actual database systems typically implement write-back.</a:t>
            </a:r>
          </a:p>
          <a:p>
            <a:pPr marL="346075" indent="-346075">
              <a:buFont typeface="Wingdings" panose="05000000000000000000" pitchFamily="2" charset="2"/>
              <a:buChar char="Ä"/>
            </a:pPr>
            <a:endParaRPr lang="en-US" dirty="0">
              <a:solidFill>
                <a:srgbClr val="000000"/>
              </a:solidFill>
              <a:cs typeface="Wingdings 2" charset="2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56231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Strategic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6075" indent="-346075">
              <a:buFont typeface="+mj-lt"/>
              <a:buAutoNum type="arabicPeriod"/>
            </a:pPr>
            <a:r>
              <a:rPr lang="en-US" b="1" dirty="0" smtClean="0"/>
              <a:t>Buffer Allocation Problem</a:t>
            </a:r>
            <a:r>
              <a:rPr lang="en-US" dirty="0" smtClean="0"/>
              <a:t>: How much precious buffer space should be allocated to each active transaction?</a:t>
            </a:r>
          </a:p>
          <a:p>
            <a:pPr marL="742950" lvl="1" indent="-346075"/>
            <a:r>
              <a:rPr lang="en-US" b="1" dirty="0" smtClean="0"/>
              <a:t>static</a:t>
            </a:r>
            <a:r>
              <a:rPr lang="en-US" dirty="0" smtClean="0"/>
              <a:t> assignment</a:t>
            </a:r>
          </a:p>
          <a:p>
            <a:pPr marL="742950" lvl="1" indent="-346075"/>
            <a:r>
              <a:rPr lang="en-US" b="1" dirty="0" smtClean="0"/>
              <a:t>dynamic</a:t>
            </a:r>
            <a:r>
              <a:rPr lang="en-US" dirty="0" smtClean="0"/>
              <a:t> assignment</a:t>
            </a:r>
          </a:p>
          <a:p>
            <a:pPr marL="346075" indent="-346075">
              <a:buFont typeface="+mj-lt"/>
              <a:buAutoNum type="arabicPeriod"/>
            </a:pPr>
            <a:r>
              <a:rPr lang="en-US" b="1" dirty="0" smtClean="0"/>
              <a:t>Page Replacement Problem</a:t>
            </a:r>
            <a:r>
              <a:rPr lang="en-US" dirty="0" smtClean="0"/>
              <a:t>: Which page will be replaced when a new request arrives and the buffer pool is full?</a:t>
            </a:r>
          </a:p>
          <a:p>
            <a:pPr marL="742950" lvl="1" indent="-346075"/>
            <a:r>
              <a:rPr lang="en-US" dirty="0" smtClean="0"/>
              <a:t>decide without knowledge of reference pattern</a:t>
            </a:r>
          </a:p>
          <a:p>
            <a:pPr marL="742950" lvl="1" indent="-346075"/>
            <a:r>
              <a:rPr lang="en-US" dirty="0" smtClean="0"/>
              <a:t>presume knowledge of (expected) reference pattern</a:t>
            </a:r>
          </a:p>
          <a:p>
            <a:r>
              <a:rPr lang="en-US" dirty="0" smtClean="0"/>
              <a:t>Additional complexity is introduced when we take into account that DBMS may manage “segments” of different page sizes</a:t>
            </a:r>
          </a:p>
          <a:p>
            <a:pPr lvl="1"/>
            <a:r>
              <a:rPr lang="en-US" b="1" dirty="0" smtClean="0"/>
              <a:t>one buffer pool</a:t>
            </a:r>
            <a:r>
              <a:rPr lang="en-US" dirty="0" smtClean="0"/>
              <a:t>: good space utilization, but fragmentation problem</a:t>
            </a:r>
          </a:p>
          <a:p>
            <a:pPr lvl="1"/>
            <a:r>
              <a:rPr lang="en-US" b="1" dirty="0" smtClean="0"/>
              <a:t>multiple buffer pools</a:t>
            </a:r>
            <a:r>
              <a:rPr lang="en-US" dirty="0" smtClean="0"/>
              <a:t>: no fragmentation, but worse utilization, global allocation/replacement strategy may get complicated</a:t>
            </a:r>
          </a:p>
          <a:p>
            <a:r>
              <a:rPr lang="en-US" dirty="0" smtClean="0"/>
              <a:t>A possible solution is to support set-oriented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pin(</a:t>
            </a:r>
            <a:r>
              <a:rPr lang="en-US" dirty="0" smtClean="0"/>
              <a:t>{</a:t>
            </a:r>
            <a:r>
              <a:rPr lang="en-US" i="1" dirty="0" smtClean="0"/>
              <a:t>p</a:t>
            </a:r>
            <a:r>
              <a:rPr lang="en-US" dirty="0" smtClean="0"/>
              <a:t>}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calls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69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90600" y="2133600"/>
            <a:ext cx="7162800" cy="3200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2286000"/>
            <a:ext cx="5029200" cy="12192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2438400"/>
            <a:ext cx="22860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Executor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8200" y="2438400"/>
            <a:ext cx="22860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Parser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9800" y="2971800"/>
            <a:ext cx="22860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Operator Evaluator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8200" y="2971800"/>
            <a:ext cx="22860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Optimizer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0400" y="3733800"/>
            <a:ext cx="27432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Files and Index Structures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00400" y="4267200"/>
            <a:ext cx="27432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Buffer Manager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00400" y="4800600"/>
            <a:ext cx="27432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Disk Space Manager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24600" y="3733800"/>
            <a:ext cx="1676400" cy="1447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Recovery</a:t>
            </a:r>
            <a:b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</a:br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Manager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43000" y="3733800"/>
            <a:ext cx="1676400" cy="1447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95400" y="3886200"/>
            <a:ext cx="1371600" cy="533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Transaction</a:t>
            </a:r>
            <a:b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</a:br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Manager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95400" y="4572000"/>
            <a:ext cx="1371600" cy="4572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Lock Manager</a:t>
            </a:r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943600" y="1143000"/>
            <a:ext cx="1828800" cy="381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SQL Interface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657600" y="1143000"/>
            <a:ext cx="1828800" cy="381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Applications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371600" y="1143000"/>
            <a:ext cx="1828800" cy="381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Web Forms</a:t>
            </a:r>
          </a:p>
        </p:txBody>
      </p:sp>
      <p:cxnSp>
        <p:nvCxnSpPr>
          <p:cNvPr id="22" name="Straight Arrow Connector 21"/>
          <p:cNvCxnSpPr>
            <a:stCxn id="9" idx="2"/>
            <a:endCxn id="10" idx="0"/>
          </p:cNvCxnSpPr>
          <p:nvPr/>
        </p:nvCxnSpPr>
        <p:spPr>
          <a:xfrm>
            <a:off x="4572000" y="3505200"/>
            <a:ext cx="0" cy="2286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3" name="Straight Arrow Connector 22"/>
          <p:cNvCxnSpPr>
            <a:stCxn id="10" idx="2"/>
            <a:endCxn id="11" idx="0"/>
          </p:cNvCxnSpPr>
          <p:nvPr/>
        </p:nvCxnSpPr>
        <p:spPr>
          <a:xfrm>
            <a:off x="4572000" y="4114800"/>
            <a:ext cx="0" cy="1524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6" name="Straight Arrow Connector 25"/>
          <p:cNvCxnSpPr>
            <a:stCxn id="11" idx="2"/>
            <a:endCxn id="12" idx="0"/>
          </p:cNvCxnSpPr>
          <p:nvPr/>
        </p:nvCxnSpPr>
        <p:spPr>
          <a:xfrm>
            <a:off x="4572000" y="4648200"/>
            <a:ext cx="0" cy="1524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7" name="TextBox 36"/>
          <p:cNvSpPr txBox="1"/>
          <p:nvPr/>
        </p:nvSpPr>
        <p:spPr>
          <a:xfrm>
            <a:off x="3891466" y="1676400"/>
            <a:ext cx="1351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OfficinaSansITCStd Book" panose="02000506040000020004" pitchFamily="50" charset="0"/>
              </a:rPr>
              <a:t>SQL Commands</a:t>
            </a:r>
            <a:endParaRPr lang="en-US" sz="1400" b="1" dirty="0">
              <a:latin typeface="OfficinaSansITCStd Book" panose="02000506040000020004" pitchFamily="50" charset="0"/>
            </a:endParaRPr>
          </a:p>
        </p:txBody>
      </p:sp>
      <p:cxnSp>
        <p:nvCxnSpPr>
          <p:cNvPr id="39" name="Straight Arrow Connector 38"/>
          <p:cNvCxnSpPr>
            <a:stCxn id="11" idx="3"/>
            <a:endCxn id="14" idx="1"/>
          </p:cNvCxnSpPr>
          <p:nvPr/>
        </p:nvCxnSpPr>
        <p:spPr>
          <a:xfrm>
            <a:off x="5943600" y="4457700"/>
            <a:ext cx="381000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8" name="Straight Arrow Connector 47"/>
          <p:cNvCxnSpPr>
            <a:stCxn id="15" idx="3"/>
            <a:endCxn id="11" idx="1"/>
          </p:cNvCxnSpPr>
          <p:nvPr/>
        </p:nvCxnSpPr>
        <p:spPr>
          <a:xfrm>
            <a:off x="2819400" y="4457700"/>
            <a:ext cx="381000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1" name="Straight Arrow Connector 50"/>
          <p:cNvCxnSpPr>
            <a:endCxn id="10" idx="1"/>
          </p:cNvCxnSpPr>
          <p:nvPr/>
        </p:nvCxnSpPr>
        <p:spPr>
          <a:xfrm>
            <a:off x="2819400" y="3922905"/>
            <a:ext cx="381000" cy="1395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2" name="Straight Arrow Connector 51"/>
          <p:cNvCxnSpPr>
            <a:endCxn id="12" idx="1"/>
          </p:cNvCxnSpPr>
          <p:nvPr/>
        </p:nvCxnSpPr>
        <p:spPr>
          <a:xfrm flipV="1">
            <a:off x="2819400" y="4991100"/>
            <a:ext cx="381000" cy="1395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7" name="Straight Arrow Connector 56"/>
          <p:cNvCxnSpPr>
            <a:stCxn id="12" idx="3"/>
          </p:cNvCxnSpPr>
          <p:nvPr/>
        </p:nvCxnSpPr>
        <p:spPr>
          <a:xfrm flipV="1">
            <a:off x="5943600" y="4989705"/>
            <a:ext cx="381000" cy="1395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63" name="Straight Arrow Connector 62"/>
          <p:cNvCxnSpPr>
            <a:stCxn id="10" idx="3"/>
          </p:cNvCxnSpPr>
          <p:nvPr/>
        </p:nvCxnSpPr>
        <p:spPr>
          <a:xfrm flipV="1">
            <a:off x="5943600" y="3922905"/>
            <a:ext cx="381000" cy="1395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66" name="Straight Arrow Connector 65"/>
          <p:cNvCxnSpPr>
            <a:stCxn id="18" idx="2"/>
            <a:endCxn id="37" idx="0"/>
          </p:cNvCxnSpPr>
          <p:nvPr/>
        </p:nvCxnSpPr>
        <p:spPr>
          <a:xfrm flipH="1">
            <a:off x="4567292" y="1524000"/>
            <a:ext cx="2290708" cy="1524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0" name="Straight Arrow Connector 69"/>
          <p:cNvCxnSpPr>
            <a:stCxn id="20" idx="2"/>
            <a:endCxn id="37" idx="0"/>
          </p:cNvCxnSpPr>
          <p:nvPr/>
        </p:nvCxnSpPr>
        <p:spPr>
          <a:xfrm>
            <a:off x="2286000" y="1524000"/>
            <a:ext cx="2281292" cy="1524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3" name="Straight Arrow Connector 72"/>
          <p:cNvCxnSpPr>
            <a:stCxn id="19" idx="2"/>
            <a:endCxn id="37" idx="0"/>
          </p:cNvCxnSpPr>
          <p:nvPr/>
        </p:nvCxnSpPr>
        <p:spPr>
          <a:xfrm flipH="1">
            <a:off x="4567292" y="1524000"/>
            <a:ext cx="4708" cy="1524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6" name="Straight Arrow Connector 75"/>
          <p:cNvCxnSpPr>
            <a:stCxn id="37" idx="2"/>
            <a:endCxn id="13" idx="0"/>
          </p:cNvCxnSpPr>
          <p:nvPr/>
        </p:nvCxnSpPr>
        <p:spPr>
          <a:xfrm>
            <a:off x="4567292" y="1984177"/>
            <a:ext cx="4708" cy="149423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79" name="Can 78"/>
          <p:cNvSpPr/>
          <p:nvPr/>
        </p:nvSpPr>
        <p:spPr>
          <a:xfrm>
            <a:off x="3200400" y="5486400"/>
            <a:ext cx="2743200" cy="685800"/>
          </a:xfrm>
          <a:prstGeom prst="can">
            <a:avLst>
              <a:gd name="adj" fmla="val 11084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Index and Data Files</a:t>
            </a:r>
            <a:b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</a:br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Catalog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019800" y="5638800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OfficinaSansITCStd Book" panose="02000506040000020004" pitchFamily="50" charset="0"/>
              </a:rPr>
              <a:t>Database</a:t>
            </a:r>
            <a:endParaRPr lang="en-US" sz="1400" b="1" dirty="0">
              <a:latin typeface="OfficinaSansITCStd Book" panose="02000506040000020004" pitchFamily="50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547145" y="2133600"/>
            <a:ext cx="6062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latin typeface="OfficinaSansITCStd Book" panose="02000506040000020004" pitchFamily="50" charset="0"/>
              </a:rPr>
              <a:t>DBMS</a:t>
            </a:r>
            <a:endParaRPr lang="en-US" sz="1400" b="1" dirty="0">
              <a:latin typeface="OfficinaSansITCStd Book" panose="02000506040000020004" pitchFamily="50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-9144" y="6581001"/>
            <a:ext cx="9153144" cy="276999"/>
          </a:xfrm>
          <a:prstGeom prst="rect">
            <a:avLst/>
          </a:prstGeom>
          <a:noFill/>
        </p:spPr>
        <p:txBody>
          <a:bodyPr wrap="square" lIns="91440" tIns="45720" rIns="0" bIns="45720" rtlCol="0">
            <a:spAutoFit/>
          </a:bodyPr>
          <a:lstStyle/>
          <a:p>
            <a:r>
              <a:rPr lang="en-US" sz="1200" i="1" dirty="0">
                <a:solidFill>
                  <a:srgbClr val="7F7F7F"/>
                </a:solidFill>
                <a:latin typeface="OfficinaSansITCStd Book" panose="02000506040000020004" pitchFamily="50" charset="0"/>
              </a:rPr>
              <a:t>Figure Credit: 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Raghu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Ramakrishnan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 and Johannes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Gehrke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: “Database Management Systems”, McGraw-Hill, 2003.</a:t>
            </a:r>
            <a:endParaRPr lang="en-US" sz="1200" i="1" dirty="0">
              <a:solidFill>
                <a:srgbClr val="7F7F7F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83" name="Straight Arrow Connector 82"/>
          <p:cNvCxnSpPr>
            <a:stCxn id="12" idx="2"/>
            <a:endCxn id="79" idx="1"/>
          </p:cNvCxnSpPr>
          <p:nvPr/>
        </p:nvCxnSpPr>
        <p:spPr>
          <a:xfrm>
            <a:off x="4572000" y="5181600"/>
            <a:ext cx="0" cy="3048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" name="Right Arrow 2"/>
          <p:cNvSpPr/>
          <p:nvPr/>
        </p:nvSpPr>
        <p:spPr>
          <a:xfrm rot="20700000">
            <a:off x="1447800" y="5007106"/>
            <a:ext cx="1676400" cy="612577"/>
          </a:xfrm>
          <a:prstGeom prst="rightArrow">
            <a:avLst>
              <a:gd name="adj1" fmla="val 61662"/>
              <a:gd name="adj2" fmla="val 50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</a:rPr>
              <a:t>We are here!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700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Allocation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Problem</a:t>
            </a:r>
            <a:r>
              <a:rPr lang="en-US" dirty="0" smtClean="0"/>
              <a:t>: allocate parts of buffer pool to each transaction (TX) or let replacement policy decide who gets how much space?</a:t>
            </a:r>
          </a:p>
          <a:p>
            <a:r>
              <a:rPr lang="en-US" b="1" dirty="0" smtClean="0"/>
              <a:t>Local</a:t>
            </a:r>
            <a:r>
              <a:rPr lang="en-US" dirty="0" smtClean="0"/>
              <a:t> policies…</a:t>
            </a:r>
          </a:p>
          <a:p>
            <a:pPr lvl="1"/>
            <a:r>
              <a:rPr lang="en-US" dirty="0" smtClean="0"/>
              <a:t>allocate </a:t>
            </a:r>
            <a:r>
              <a:rPr lang="en-US" dirty="0"/>
              <a:t>buffer frames to a specific </a:t>
            </a:r>
            <a:r>
              <a:rPr lang="en-US" dirty="0" smtClean="0"/>
              <a:t>TX </a:t>
            </a:r>
            <a:r>
              <a:rPr lang="en-US" b="1" dirty="0" smtClean="0"/>
              <a:t>without</a:t>
            </a:r>
            <a:r>
              <a:rPr lang="en-US" dirty="0" smtClean="0"/>
              <a:t> taking the reference behavior of </a:t>
            </a:r>
            <a:r>
              <a:rPr lang="en-US" dirty="0"/>
              <a:t>concurrent </a:t>
            </a:r>
            <a:r>
              <a:rPr lang="en-US" dirty="0" smtClean="0"/>
              <a:t>TX into account</a:t>
            </a:r>
          </a:p>
          <a:p>
            <a:pPr lvl="1"/>
            <a:r>
              <a:rPr lang="en-US" dirty="0"/>
              <a:t>have to be supplemented with a mechanism </a:t>
            </a:r>
            <a:r>
              <a:rPr lang="en-US" dirty="0" smtClean="0"/>
              <a:t>for handling </a:t>
            </a:r>
            <a:r>
              <a:rPr lang="en-US" dirty="0"/>
              <a:t>the allocation of buffer frames for shared </a:t>
            </a:r>
            <a:r>
              <a:rPr lang="en-US" dirty="0" smtClean="0"/>
              <a:t>pages</a:t>
            </a:r>
          </a:p>
          <a:p>
            <a:r>
              <a:rPr lang="en-US" b="1" dirty="0" smtClean="0"/>
              <a:t>Global</a:t>
            </a:r>
            <a:r>
              <a:rPr lang="en-US" dirty="0"/>
              <a:t> </a:t>
            </a:r>
            <a:r>
              <a:rPr lang="en-US" dirty="0" smtClean="0"/>
              <a:t>policies…</a:t>
            </a:r>
          </a:p>
          <a:p>
            <a:pPr lvl="1"/>
            <a:r>
              <a:rPr lang="en-US" dirty="0"/>
              <a:t>consider </a:t>
            </a:r>
            <a:r>
              <a:rPr lang="en-US" b="1" dirty="0"/>
              <a:t>not only </a:t>
            </a:r>
            <a:r>
              <a:rPr lang="en-US" dirty="0"/>
              <a:t>the reference pattern of </a:t>
            </a:r>
            <a:r>
              <a:rPr lang="en-US" dirty="0" smtClean="0"/>
              <a:t>the transaction </a:t>
            </a:r>
            <a:r>
              <a:rPr lang="en-US" dirty="0"/>
              <a:t>currently executing, </a:t>
            </a:r>
            <a:r>
              <a:rPr lang="en-US" b="1" dirty="0"/>
              <a:t>but also </a:t>
            </a:r>
            <a:r>
              <a:rPr lang="en-US" dirty="0"/>
              <a:t>the reference behavior of all </a:t>
            </a:r>
            <a:r>
              <a:rPr lang="en-US" dirty="0" smtClean="0"/>
              <a:t>other transactions</a:t>
            </a:r>
          </a:p>
          <a:p>
            <a:pPr lvl="1"/>
            <a:r>
              <a:rPr lang="en-US" dirty="0" smtClean="0"/>
              <a:t>based allocation </a:t>
            </a:r>
            <a:r>
              <a:rPr lang="en-US" dirty="0"/>
              <a:t>decision </a:t>
            </a:r>
            <a:r>
              <a:rPr lang="en-US" dirty="0" smtClean="0"/>
              <a:t>on data </a:t>
            </a:r>
            <a:r>
              <a:rPr lang="en-US" dirty="0"/>
              <a:t>obtained from all transactions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463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vs. Global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Properties</a:t>
            </a:r>
            <a:r>
              <a:rPr lang="en-US" dirty="0" smtClean="0"/>
              <a:t> of a local policy</a:t>
            </a:r>
          </a:p>
          <a:p>
            <a:pPr lvl="1">
              <a:buFont typeface="Arial Unicode MS" panose="020B0604020202020204" pitchFamily="34" charset="-128"/>
              <a:buChar char="⊕"/>
            </a:pPr>
            <a:r>
              <a:rPr lang="en-US" dirty="0" smtClean="0"/>
              <a:t>one TX </a:t>
            </a:r>
            <a:r>
              <a:rPr lang="en-US" b="1" dirty="0" smtClean="0"/>
              <a:t>cannot hurt</a:t>
            </a:r>
            <a:r>
              <a:rPr lang="en-US" dirty="0" smtClean="0"/>
              <a:t> other transactions</a:t>
            </a:r>
          </a:p>
          <a:p>
            <a:pPr lvl="1">
              <a:buFont typeface="Arial Unicode MS" panose="020B0604020202020204" pitchFamily="34" charset="-128"/>
              <a:buChar char="⊕"/>
            </a:pPr>
            <a:r>
              <a:rPr lang="en-US" dirty="0" smtClean="0"/>
              <a:t>all TX are treated </a:t>
            </a:r>
            <a:r>
              <a:rPr lang="en-US" b="1" dirty="0" smtClean="0"/>
              <a:t>equally</a:t>
            </a:r>
          </a:p>
          <a:p>
            <a:pPr lvl="1">
              <a:buFont typeface="Arial Unicode MS" panose="020B0604020202020204" pitchFamily="34" charset="-128"/>
              <a:buChar char="⊖"/>
            </a:pPr>
            <a:r>
              <a:rPr lang="en-US" dirty="0" smtClean="0"/>
              <a:t>possibly, bad </a:t>
            </a:r>
            <a:r>
              <a:rPr lang="en-US" b="1" dirty="0" smtClean="0"/>
              <a:t>overall</a:t>
            </a:r>
            <a:r>
              <a:rPr lang="en-US" dirty="0" smtClean="0"/>
              <a:t> utilization of buffer space</a:t>
            </a:r>
          </a:p>
          <a:p>
            <a:pPr lvl="1">
              <a:buFont typeface="Arial Unicode MS" panose="020B0604020202020204" pitchFamily="34" charset="-128"/>
              <a:buChar char="⊖"/>
            </a:pPr>
            <a:r>
              <a:rPr lang="en-US" dirty="0" smtClean="0"/>
              <a:t>some TX may occupy vast amounts of buffer space with “old” pages, while others suffer from too little space (</a:t>
            </a:r>
            <a:r>
              <a:rPr lang="en-US" b="1" dirty="0" smtClean="0"/>
              <a:t>“internal page thrashing”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Problem</a:t>
            </a:r>
            <a:r>
              <a:rPr lang="en-US" dirty="0" smtClean="0"/>
              <a:t> with a global policy </a:t>
            </a:r>
            <a:r>
              <a:rPr lang="en-US" i="1" dirty="0" smtClean="0"/>
              <a:t>(assume TX reading a </a:t>
            </a:r>
            <a:r>
              <a:rPr lang="en-US" i="1" dirty="0"/>
              <a:t>huge relation </a:t>
            </a:r>
            <a:r>
              <a:rPr lang="en-US" i="1" dirty="0" smtClean="0"/>
              <a:t>sequentially)</a:t>
            </a:r>
          </a:p>
          <a:p>
            <a:pPr lvl="1"/>
            <a:r>
              <a:rPr lang="en-US" dirty="0" smtClean="0"/>
              <a:t>all page accesses are references to </a:t>
            </a:r>
            <a:r>
              <a:rPr lang="en-US" b="1" dirty="0" smtClean="0"/>
              <a:t>newly loaded</a:t>
            </a:r>
            <a:r>
              <a:rPr lang="en-US" dirty="0" smtClean="0"/>
              <a:t> </a:t>
            </a:r>
            <a:r>
              <a:rPr lang="en-US" b="1" dirty="0" smtClean="0"/>
              <a:t>pages</a:t>
            </a:r>
          </a:p>
          <a:p>
            <a:pPr lvl="1"/>
            <a:r>
              <a:rPr lang="en-US" dirty="0" smtClean="0"/>
              <a:t>hence, almost </a:t>
            </a:r>
            <a:r>
              <a:rPr lang="en-US" b="1" dirty="0" smtClean="0"/>
              <a:t>all other pages</a:t>
            </a:r>
            <a:r>
              <a:rPr lang="en-US" dirty="0" smtClean="0"/>
              <a:t> are likely to be replaced (following a standard replacement policy)</a:t>
            </a:r>
          </a:p>
          <a:p>
            <a:pPr lvl="1"/>
            <a:r>
              <a:rPr lang="en-US" dirty="0" smtClean="0"/>
              <a:t>other TX cannot proceed without loading their pages again (</a:t>
            </a:r>
            <a:r>
              <a:rPr lang="en-US" b="1" dirty="0" smtClean="0"/>
              <a:t>“external page thrashing”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381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Allocation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tabLst>
                <a:tab pos="1257300" algn="l"/>
              </a:tabLst>
            </a:pPr>
            <a:r>
              <a:rPr lang="en-US" b="1" dirty="0" smtClean="0"/>
              <a:t>Global</a:t>
            </a:r>
            <a:r>
              <a:rPr lang="en-US" dirty="0" smtClean="0"/>
              <a:t> 	one buffer pool for all transactions</a:t>
            </a:r>
          </a:p>
          <a:p>
            <a:pPr>
              <a:tabLst>
                <a:tab pos="1257300" algn="l"/>
              </a:tabLst>
            </a:pPr>
            <a:r>
              <a:rPr lang="en-US" b="1" dirty="0" smtClean="0"/>
              <a:t>Local</a:t>
            </a:r>
            <a:r>
              <a:rPr lang="en-US" dirty="0" smtClean="0"/>
              <a:t> 	use various information (e.g., catalog, index, data, …)</a:t>
            </a:r>
          </a:p>
          <a:p>
            <a:pPr>
              <a:tabLst>
                <a:tab pos="1257300" algn="l"/>
              </a:tabLst>
            </a:pPr>
            <a:r>
              <a:rPr lang="en-US" b="1" dirty="0" smtClean="0"/>
              <a:t>Local</a:t>
            </a:r>
            <a:r>
              <a:rPr lang="en-US" dirty="0" smtClean="0"/>
              <a:t>	each TX gets a certain fraction of the buffer pool</a:t>
            </a:r>
          </a:p>
          <a:p>
            <a:pPr lvl="1">
              <a:tabLst>
                <a:tab pos="1257300" algn="l"/>
                <a:tab pos="3086100" algn="l"/>
              </a:tabLst>
            </a:pPr>
            <a:r>
              <a:rPr lang="en-US" b="1" dirty="0" smtClean="0"/>
              <a:t>static partitioning</a:t>
            </a:r>
            <a:r>
              <a:rPr lang="en-US" dirty="0" smtClean="0"/>
              <a:t>	</a:t>
            </a:r>
            <a:r>
              <a:rPr lang="en-US" i="1" dirty="0" smtClean="0"/>
              <a:t>assign buffer budget once for each TX</a:t>
            </a:r>
          </a:p>
          <a:p>
            <a:pPr lvl="1">
              <a:tabLst>
                <a:tab pos="1257300" algn="l"/>
                <a:tab pos="3086100" algn="l"/>
              </a:tabLst>
            </a:pPr>
            <a:r>
              <a:rPr lang="en-US" b="1" dirty="0" smtClean="0"/>
              <a:t>dynamic partitioning</a:t>
            </a:r>
            <a:r>
              <a:rPr lang="en-US" dirty="0" smtClean="0"/>
              <a:t>	</a:t>
            </a:r>
            <a:r>
              <a:rPr lang="en-US" i="1" dirty="0" smtClean="0"/>
              <a:t>adjust buffer budget of TX according to its </a:t>
            </a:r>
            <a:br>
              <a:rPr lang="en-US" i="1" dirty="0" smtClean="0"/>
            </a:br>
            <a:r>
              <a:rPr lang="en-US" i="1" dirty="0" smtClean="0"/>
              <a:t>		past reference pattern or some kind of</a:t>
            </a:r>
            <a:br>
              <a:rPr lang="en-US" i="1" dirty="0" smtClean="0"/>
            </a:br>
            <a:r>
              <a:rPr lang="en-US" i="1" dirty="0" smtClean="0"/>
              <a:t>		semantic information</a:t>
            </a:r>
          </a:p>
          <a:p>
            <a:pPr>
              <a:tabLst>
                <a:tab pos="1257300" algn="l"/>
                <a:tab pos="2971800" algn="l"/>
              </a:tabLst>
            </a:pPr>
            <a:r>
              <a:rPr lang="en-US" dirty="0" smtClean="0"/>
              <a:t>It is also possible to apply </a:t>
            </a:r>
            <a:r>
              <a:rPr lang="en-US" b="1" dirty="0" smtClean="0"/>
              <a:t>mixed</a:t>
            </a:r>
            <a:r>
              <a:rPr lang="en-US" dirty="0" smtClean="0"/>
              <a:t> policies</a:t>
            </a:r>
          </a:p>
          <a:p>
            <a:pPr lvl="1">
              <a:tabLst>
                <a:tab pos="1257300" algn="l"/>
                <a:tab pos="2971800" algn="l"/>
              </a:tabLst>
            </a:pPr>
            <a:r>
              <a:rPr lang="en-US" dirty="0" smtClean="0"/>
              <a:t>have </a:t>
            </a:r>
            <a:r>
              <a:rPr lang="en-US" b="1" dirty="0" smtClean="0"/>
              <a:t>different</a:t>
            </a:r>
            <a:r>
              <a:rPr lang="en-US" dirty="0" smtClean="0"/>
              <a:t> buffer pools with </a:t>
            </a:r>
            <a:r>
              <a:rPr lang="en-US" b="1" dirty="0" smtClean="0"/>
              <a:t>different</a:t>
            </a:r>
            <a:r>
              <a:rPr lang="en-US" dirty="0" smtClean="0"/>
              <a:t> approaches</a:t>
            </a:r>
          </a:p>
          <a:p>
            <a:pPr lvl="1">
              <a:tabLst>
                <a:tab pos="1257300" algn="l"/>
                <a:tab pos="2971800" algn="l"/>
              </a:tabLst>
            </a:pPr>
            <a:r>
              <a:rPr lang="en-US" dirty="0" smtClean="0"/>
              <a:t>mixed policies </a:t>
            </a:r>
            <a:r>
              <a:rPr lang="en-US" b="1" dirty="0" smtClean="0"/>
              <a:t>complicate</a:t>
            </a:r>
            <a:r>
              <a:rPr lang="en-US" dirty="0" smtClean="0"/>
              <a:t> matters significantly!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8941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Buffer Allocation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Local LRU</a:t>
            </a:r>
            <a:r>
              <a:rPr lang="en-US" dirty="0" smtClean="0"/>
              <a:t> </a:t>
            </a:r>
            <a:r>
              <a:rPr lang="en-US" i="1" dirty="0" smtClean="0"/>
              <a:t>(cf. LRU replacement policy, later)</a:t>
            </a:r>
          </a:p>
          <a:p>
            <a:pPr lvl="1"/>
            <a:r>
              <a:rPr lang="en-US" dirty="0" smtClean="0"/>
              <a:t>keep a separate </a:t>
            </a:r>
            <a:r>
              <a:rPr lang="en-US" b="1" dirty="0" smtClean="0"/>
              <a:t>LRU-stack</a:t>
            </a:r>
            <a:r>
              <a:rPr lang="en-US" dirty="0" smtClean="0"/>
              <a:t> for each active TX</a:t>
            </a:r>
          </a:p>
          <a:p>
            <a:pPr lvl="1"/>
            <a:r>
              <a:rPr lang="en-US" dirty="0" smtClean="0"/>
              <a:t>keep a global </a:t>
            </a:r>
            <a:r>
              <a:rPr lang="en-US" b="1" dirty="0" err="1" smtClean="0"/>
              <a:t>freelist</a:t>
            </a:r>
            <a:r>
              <a:rPr lang="en-US" dirty="0" smtClean="0"/>
              <a:t> for pages not pinned by any TX</a:t>
            </a:r>
          </a:p>
          <a:p>
            <a:pPr marL="228600" lvl="1" indent="0">
              <a:buNone/>
            </a:pPr>
            <a:r>
              <a:rPr lang="en-US" b="1" dirty="0" smtClean="0"/>
              <a:t>Strategy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replace a page from the </a:t>
            </a:r>
            <a:r>
              <a:rPr lang="en-US" dirty="0" err="1" smtClean="0"/>
              <a:t>freelist</a:t>
            </a:r>
            <a:endParaRPr lang="en-US" dirty="0" smtClean="0"/>
          </a:p>
          <a:p>
            <a:pPr lvl="1">
              <a:buFont typeface="+mj-lt"/>
              <a:buAutoNum type="arabicPeriod"/>
            </a:pPr>
            <a:r>
              <a:rPr lang="en-US" dirty="0" smtClean="0"/>
              <a:t>replace a page from the LRU-stack of the requesting TX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replace a page from the TX with the largest LRU-stack</a:t>
            </a:r>
          </a:p>
          <a:p>
            <a:r>
              <a:rPr lang="en-US" b="1" dirty="0" smtClean="0"/>
              <a:t>Working Set Model </a:t>
            </a:r>
            <a:r>
              <a:rPr lang="en-US" dirty="0" smtClean="0"/>
              <a:t>(cf. virtual memory management of OS)</a:t>
            </a:r>
          </a:p>
          <a:p>
            <a:pPr marL="342900" lvl="1" indent="0">
              <a:buNone/>
            </a:pPr>
            <a:r>
              <a:rPr lang="en-US" b="1" dirty="0" smtClean="0"/>
              <a:t>goal</a:t>
            </a:r>
            <a:r>
              <a:rPr lang="en-US" dirty="0"/>
              <a:t>:</a:t>
            </a:r>
            <a:r>
              <a:rPr lang="en-US" dirty="0" smtClean="0"/>
              <a:t> avoid thrashing by allocating “just enough” buffers to each TX</a:t>
            </a:r>
          </a:p>
          <a:p>
            <a:pPr marL="342900" lvl="1" indent="0">
              <a:buNone/>
            </a:pPr>
            <a:r>
              <a:rPr lang="en-US" b="1" dirty="0" smtClean="0"/>
              <a:t>approach</a:t>
            </a:r>
            <a:r>
              <a:rPr lang="en-US" dirty="0" smtClean="0"/>
              <a:t>: observe number of different page requests by each TX in a certain interval of time (window size </a:t>
            </a:r>
            <a:r>
              <a:rPr lang="en-US" dirty="0" smtClean="0">
                <a:sym typeface="Symbol" panose="05050102010706020507" pitchFamily="18" charset="2"/>
              </a:rPr>
              <a:t>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deduce “optimal” buffer budget from this observation</a:t>
            </a:r>
          </a:p>
          <a:p>
            <a:pPr lvl="1"/>
            <a:r>
              <a:rPr lang="en-US" dirty="0" smtClean="0"/>
              <a:t>allocate buffer budgets according to ratio between those optimal sizes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63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Replacement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 of </a:t>
            </a:r>
            <a:r>
              <a:rPr lang="en-US" b="1" dirty="0" smtClean="0"/>
              <a:t>buffer replacement policy </a:t>
            </a:r>
            <a:r>
              <a:rPr lang="en-US" dirty="0" smtClean="0"/>
              <a:t>(victim frame selection) can considerably affect DBMS performance</a:t>
            </a:r>
          </a:p>
          <a:p>
            <a:r>
              <a:rPr lang="en-US" dirty="0" smtClean="0"/>
              <a:t>Large number of policies in OS and DBMS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49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Replacement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 of </a:t>
            </a:r>
            <a:r>
              <a:rPr lang="en-US" b="1" dirty="0" smtClean="0"/>
              <a:t>buffer replacement policy </a:t>
            </a:r>
            <a:r>
              <a:rPr lang="en-US" dirty="0" smtClean="0"/>
              <a:t>(victim frame selection) can considerably affect DBMS performance</a:t>
            </a:r>
          </a:p>
          <a:p>
            <a:r>
              <a:rPr lang="en-US" dirty="0" smtClean="0"/>
              <a:t>Large number of policies in OS and DBMS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1329202"/>
              </p:ext>
            </p:extLst>
          </p:nvPr>
        </p:nvGraphicFramePr>
        <p:xfrm>
          <a:off x="609600" y="3001256"/>
          <a:ext cx="7924801" cy="3349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952500"/>
                <a:gridCol w="1828800"/>
                <a:gridCol w="1828800"/>
                <a:gridCol w="1828801"/>
              </a:tblGrid>
              <a:tr h="352221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Age of page in buffer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6386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since last reference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age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2221"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References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Random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FIFO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805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LRU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CLOCK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GCLOCK(V1)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638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LFU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GCLOCK(V2)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DGCLOCK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LRD(V1)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32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LRD(V2)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635061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Criteria for victim selection used in some policies</a:t>
            </a:r>
            <a:endParaRPr lang="en-US" b="1" i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49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Buffer Replacement Policies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DBMS typically implement more than one replacement policy</a:t>
            </a:r>
          </a:p>
          <a:p>
            <a:pPr lvl="1"/>
            <a:r>
              <a:rPr lang="en-US" b="1" dirty="0"/>
              <a:t>FIFO</a:t>
            </a:r>
            <a:r>
              <a:rPr lang="en-US" dirty="0"/>
              <a:t> (“first in, first out”)</a:t>
            </a:r>
          </a:p>
          <a:p>
            <a:pPr lvl="1"/>
            <a:r>
              <a:rPr lang="en-US" b="1" dirty="0" smtClean="0"/>
              <a:t>LRU</a:t>
            </a:r>
            <a:r>
              <a:rPr lang="en-US" dirty="0" smtClean="0"/>
              <a:t> (“least recently used”): evicts the page whose latest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unpin()</a:t>
            </a:r>
            <a:r>
              <a:rPr lang="en-US" dirty="0" smtClean="0"/>
              <a:t> is longest ago</a:t>
            </a:r>
          </a:p>
          <a:p>
            <a:pPr lvl="1"/>
            <a:r>
              <a:rPr lang="en-US" b="1" dirty="0" smtClean="0"/>
              <a:t>LRU-</a:t>
            </a:r>
            <a:r>
              <a:rPr lang="en-US" b="1" i="1" dirty="0" smtClean="0"/>
              <a:t>k</a:t>
            </a:r>
            <a:r>
              <a:rPr lang="en-US" dirty="0" smtClean="0"/>
              <a:t>: like LRU, but evicts the </a:t>
            </a:r>
            <a:r>
              <a:rPr lang="en-US" i="1" dirty="0" smtClean="0"/>
              <a:t>k</a:t>
            </a:r>
            <a:r>
              <a:rPr lang="en-US" dirty="0" smtClean="0"/>
              <a:t> latest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unpin()</a:t>
            </a:r>
            <a:r>
              <a:rPr lang="en-US" dirty="0" smtClean="0"/>
              <a:t> call, not just the latest</a:t>
            </a:r>
          </a:p>
          <a:p>
            <a:pPr lvl="1"/>
            <a:r>
              <a:rPr lang="en-US" b="1" dirty="0" smtClean="0"/>
              <a:t>MRU</a:t>
            </a:r>
            <a:r>
              <a:rPr lang="en-US" dirty="0" smtClean="0"/>
              <a:t> (“most recently used”): evicts the page that has been unpinned most recently</a:t>
            </a:r>
          </a:p>
          <a:p>
            <a:pPr lvl="1"/>
            <a:r>
              <a:rPr lang="en-US" b="1" dirty="0" smtClean="0"/>
              <a:t>LFU</a:t>
            </a:r>
            <a:r>
              <a:rPr lang="en-US" dirty="0" smtClean="0"/>
              <a:t> (“least frequently used”)</a:t>
            </a:r>
            <a:endParaRPr lang="en-US" b="1" dirty="0" smtClean="0"/>
          </a:p>
          <a:p>
            <a:pPr lvl="1"/>
            <a:r>
              <a:rPr lang="en-US" b="1" dirty="0"/>
              <a:t>LRD</a:t>
            </a:r>
            <a:r>
              <a:rPr lang="en-US" dirty="0"/>
              <a:t> (“least reference density”)</a:t>
            </a:r>
            <a:endParaRPr lang="en-US" b="1" dirty="0"/>
          </a:p>
          <a:p>
            <a:pPr lvl="1"/>
            <a:r>
              <a:rPr lang="en-US" b="1" dirty="0" smtClean="0"/>
              <a:t>CLOCK</a:t>
            </a:r>
            <a:r>
              <a:rPr lang="en-US" dirty="0" smtClean="0"/>
              <a:t> (“second chance”): simulates LRU with less overhead (no LRU queue reorganization on every frame reference)</a:t>
            </a:r>
          </a:p>
          <a:p>
            <a:pPr lvl="1"/>
            <a:r>
              <a:rPr lang="en-US" b="1" dirty="0" smtClean="0"/>
              <a:t>GCLOCK</a:t>
            </a:r>
            <a:r>
              <a:rPr lang="en-US" dirty="0" smtClean="0"/>
              <a:t> (“generalized clock”)</a:t>
            </a:r>
          </a:p>
          <a:p>
            <a:pPr lvl="1"/>
            <a:r>
              <a:rPr lang="en-US" b="1" dirty="0" smtClean="0"/>
              <a:t>WS, HS</a:t>
            </a:r>
            <a:r>
              <a:rPr lang="en-US" dirty="0"/>
              <a:t> </a:t>
            </a:r>
            <a:r>
              <a:rPr lang="en-US" dirty="0" smtClean="0"/>
              <a:t>(“working set”, “hot set”)</a:t>
            </a:r>
          </a:p>
          <a:p>
            <a:pPr lvl="1"/>
            <a:r>
              <a:rPr lang="en-US" b="1" dirty="0" smtClean="0"/>
              <a:t>Random</a:t>
            </a:r>
            <a:r>
              <a:rPr lang="en-US" dirty="0"/>
              <a:t>: evicts a random page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508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LRU and CLOCK Policy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</a:t>
            </a:r>
            <a:r>
              <a:rPr lang="en-US" b="1" dirty="0" smtClean="0">
                <a:sym typeface="Wingdings" panose="05000000000000000000" pitchFamily="2" charset="2"/>
              </a:rPr>
              <a:t> Example: LRU Buffer Replacement Policy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229600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 marL="285750" indent="-285750">
              <a:buFont typeface="+mj-lt"/>
              <a:buAutoNum type="arabicPeriod"/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keep a </a:t>
            </a:r>
            <a:r>
              <a:rPr lang="en-US" b="1" dirty="0" smtClean="0">
                <a:solidFill>
                  <a:srgbClr val="000000"/>
                </a:solidFill>
                <a:cs typeface="Wingdings 2" charset="2"/>
              </a:rPr>
              <a:t>queue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 (often described as a </a:t>
            </a:r>
            <a:r>
              <a:rPr lang="en-US" b="1" dirty="0" smtClean="0">
                <a:solidFill>
                  <a:srgbClr val="000000"/>
                </a:solidFill>
                <a:cs typeface="Wingdings 2" charset="2"/>
              </a:rPr>
              <a:t>stack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) of pointers to frames</a:t>
            </a:r>
          </a:p>
          <a:p>
            <a:pPr marL="285750" indent="-285750">
              <a:buFont typeface="+mj-lt"/>
              <a:buAutoNum type="arabicPeriod"/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in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unpin(</a:t>
            </a:r>
            <a:r>
              <a:rPr lang="en-US" i="1" dirty="0" err="1" smtClean="0">
                <a:solidFill>
                  <a:srgbClr val="000000"/>
                </a:solidFill>
                <a:cs typeface="Wingdings 2" charset="2"/>
              </a:rPr>
              <a:t>pageNo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, </a:t>
            </a:r>
            <a:r>
              <a:rPr lang="en-US" i="1" dirty="0" smtClean="0">
                <a:solidFill>
                  <a:srgbClr val="000000"/>
                </a:solidFill>
                <a:cs typeface="Wingdings 2" charset="2"/>
              </a:rPr>
              <a:t>dirty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, append </a:t>
            </a:r>
            <a:r>
              <a:rPr lang="en-US" i="1" dirty="0" smtClean="0">
                <a:solidFill>
                  <a:srgbClr val="000000"/>
                </a:solidFill>
                <a:cs typeface="Wingdings 2" charset="2"/>
              </a:rPr>
              <a:t>p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 to the </a:t>
            </a:r>
            <a:r>
              <a:rPr lang="en-US" b="1" dirty="0" smtClean="0">
                <a:solidFill>
                  <a:srgbClr val="000000"/>
                </a:solidFill>
                <a:cs typeface="Wingdings 2" charset="2"/>
              </a:rPr>
              <a:t>tail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 of queue, if </a:t>
            </a:r>
            <a:r>
              <a:rPr lang="en-US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pinCount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cs typeface="Wingdings 2" charset="2"/>
              </a:rPr>
              <a:t>pageNo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 is decremented to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285750" indent="-285750">
              <a:buFont typeface="+mj-lt"/>
              <a:buAutoNum type="arabicPeriod"/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to find next victim, search through the queue from its </a:t>
            </a:r>
            <a:r>
              <a:rPr lang="en-US" b="1" dirty="0" smtClean="0">
                <a:solidFill>
                  <a:srgbClr val="000000"/>
                </a:solidFill>
                <a:cs typeface="Wingdings 2" charset="2"/>
              </a:rPr>
              <a:t>head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 and find the </a:t>
            </a:r>
            <a:br>
              <a:rPr lang="en-US" dirty="0" smtClean="0">
                <a:solidFill>
                  <a:srgbClr val="000000"/>
                </a:solidFill>
                <a:cs typeface="Wingdings 2" charset="2"/>
              </a:rPr>
            </a:b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first page </a:t>
            </a:r>
            <a:r>
              <a:rPr lang="en-US" i="1" dirty="0" smtClean="0">
                <a:solidFill>
                  <a:srgbClr val="000000"/>
                </a:solidFill>
                <a:cs typeface="Wingdings 2" charset="2"/>
              </a:rPr>
              <a:t>p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 with </a:t>
            </a:r>
            <a:r>
              <a:rPr lang="en-US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pinCount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cs typeface="Wingdings 2" charset="2"/>
              </a:rPr>
              <a:t>pageNo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6576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</a:t>
            </a:r>
            <a:r>
              <a:rPr lang="en-US" b="1" dirty="0" smtClean="0">
                <a:sym typeface="Wingdings" panose="05000000000000000000" pitchFamily="2" charset="2"/>
              </a:rPr>
              <a:t> Example: CLOCK Buffer Replacement Policy</a:t>
            </a:r>
            <a:endParaRPr lang="en-US" b="1" dirty="0"/>
          </a:p>
        </p:txBody>
      </p:sp>
      <mc:AlternateContent>
        <mc:Choic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c="http://schemas.openxmlformats.org/markup-compatibility/2006" xmlns:mv="urn:schemas-microsoft-com:mac:vml" Requires="a14">
          <p:sp>
            <p:nvSpPr>
              <p:cNvPr id="8" name="Rectangle 7"/>
              <p:cNvSpPr/>
              <p:nvPr/>
            </p:nvSpPr>
            <p:spPr>
              <a:xfrm>
                <a:off x="457200" y="4038600"/>
                <a:ext cx="8229600" cy="21336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82880" tIns="91440" rIns="91440" bIns="45720" rtlCol="0" anchor="t"/>
              <a:lstStyle/>
              <a:p>
                <a:pPr marL="285750" indent="-285750">
                  <a:buFont typeface="+mj-lt"/>
                  <a:buAutoNum type="arabicPeriod"/>
                  <a:tabLst>
                    <a:tab pos="800100" algn="l"/>
                    <a:tab pos="5487988" algn="l"/>
                    <a:tab pos="5659438" algn="l"/>
                    <a:tab pos="5830888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number the </a:t>
                </a:r>
                <a:r>
                  <a:rPr lang="en-US" i="1" dirty="0" smtClean="0">
                    <a:solidFill>
                      <a:srgbClr val="000000"/>
                    </a:solidFill>
                    <a:cs typeface="Wingdings 2" charset="2"/>
                  </a:rPr>
                  <a:t>N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buffer frames 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… 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N-1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, initialize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current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Wingdings 2" charset="2"/>
                      </a:rPr>
                      <m:t>←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, maintain a bit array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referenced[0</a:t>
                </a: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 …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N-1]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, which is initialized to all 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  <a:p>
                <a:pPr marL="285750" indent="-285750">
                  <a:buFont typeface="+mj-lt"/>
                  <a:buAutoNum type="arabicPeriod"/>
                  <a:tabLst>
                    <a:tab pos="800100" algn="l"/>
                    <a:tab pos="5487988" algn="l"/>
                    <a:tab pos="5659438" algn="l"/>
                    <a:tab pos="5830888" algn="l"/>
                  </a:tabLst>
                </a:pP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in 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pin(</a:t>
                </a:r>
                <a:r>
                  <a:rPr lang="en-US" i="1" dirty="0" err="1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, do 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referenced[</a:t>
                </a:r>
                <a:r>
                  <a:rPr lang="en-US" i="1" dirty="0" err="1" smtClean="0">
                    <a:solidFill>
                      <a:srgbClr val="000000"/>
                    </a:solidFill>
                    <a:cs typeface="Wingdings 2" charset="2"/>
                  </a:rPr>
                  <a:t>pageNo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]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Wingdings 2" charset="2"/>
                      </a:rPr>
                      <m:t>←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</a:p>
              <a:p>
                <a:pPr marL="285750" indent="-285750">
                  <a:buFont typeface="+mj-lt"/>
                  <a:buAutoNum type="arabicPeriod"/>
                  <a:tabLst>
                    <a:tab pos="800100" algn="l"/>
                    <a:tab pos="5487988" algn="l"/>
                    <a:tab pos="5659438" algn="l"/>
                    <a:tab pos="5830888" algn="l"/>
                  </a:tabLst>
                </a:pP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to find the next 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victim, consider page 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current</a:t>
                </a:r>
                <a:r>
                  <a:rPr lang="en-US" dirty="0">
                    <a:solidFill>
                      <a:srgbClr val="000000"/>
                    </a:solidFill>
                    <a:cs typeface="Wingdings 2" charset="2"/>
                  </a:rPr>
                  <a:t>: 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/>
                </a:r>
                <a:b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</a:b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if </a:t>
                </a:r>
                <a:r>
                  <a:rPr lang="en-US" b="1" dirty="0" err="1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pinCount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(current)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and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referenced[current]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,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current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is the victim; otherwise,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referenced[current]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Wingdings 2" charset="2"/>
                      </a:rPr>
                      <m:t>← </m:t>
                    </m:r>
                  </m:oMath>
                </a14:m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,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current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Wingdings 2" charset="2"/>
                      </a:rPr>
                      <m:t>←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(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current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+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) </a:t>
                </a:r>
                <a:r>
                  <a:rPr lang="en-US" i="1" dirty="0" smtClean="0">
                    <a:solidFill>
                      <a:srgbClr val="000000"/>
                    </a:solidFill>
                    <a:cs typeface="Wingdings 2" charset="2"/>
                  </a:rPr>
                  <a:t>mod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 </a:t>
                </a:r>
                <a:r>
                  <a:rPr lang="en-US" b="1" dirty="0" smtClean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:r>
                  <a:rPr lang="en-US" dirty="0" smtClean="0">
                    <a:solidFill>
                      <a:srgbClr val="000000"/>
                    </a:solidFill>
                    <a:cs typeface="Wingdings 2" charset="2"/>
                  </a:rPr>
                  <a:t>; repeat 3.</a:t>
                </a:r>
                <a:endParaRPr lang="en-US" dirty="0">
                  <a:solidFill>
                    <a:srgbClr val="000000"/>
                  </a:solidFill>
                  <a:cs typeface="Wingdings 2" charset="2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038600"/>
                <a:ext cx="8229600" cy="21336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682238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Policies Can Fail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buffer replacement policies are </a:t>
            </a:r>
            <a:r>
              <a:rPr lang="en-US" b="1" dirty="0" smtClean="0"/>
              <a:t>heuristics</a:t>
            </a:r>
            <a:r>
              <a:rPr lang="en-US" dirty="0" smtClean="0"/>
              <a:t> only and can fail miserably in certain scenarios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272106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</a:t>
            </a:r>
            <a:r>
              <a:rPr lang="en-US" b="1" dirty="0" smtClean="0">
                <a:sym typeface="Wingdings" panose="05000000000000000000" pitchFamily="2" charset="2"/>
              </a:rPr>
              <a:t> Example: A Challenge for LRU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57200" y="3653106"/>
            <a:ext cx="8229600" cy="2209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A number of transactions want to scan the same sequence of pages (as for example a repeated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* FROM R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). Assume a buffer pool capacity of 10 pages.</a:t>
            </a:r>
          </a:p>
          <a:p>
            <a:pPr marL="285750" indent="-285750">
              <a:buFont typeface="+mj-lt"/>
              <a:buAutoNum type="arabicPeriod"/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Let the size of relation </a:t>
            </a:r>
            <a:r>
              <a:rPr lang="en-US" i="1" dirty="0" smtClean="0">
                <a:solidFill>
                  <a:srgbClr val="000000"/>
                </a:solidFill>
                <a:cs typeface="Wingdings 2" charset="2"/>
              </a:rPr>
              <a:t>R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 be 10 or less page.</a:t>
            </a:r>
            <a:br>
              <a:rPr lang="en-US" dirty="0" smtClean="0">
                <a:solidFill>
                  <a:srgbClr val="000000"/>
                </a:solidFill>
                <a:cs typeface="Wingdings 2" charset="2"/>
              </a:rPr>
            </a:b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How many I/O operations do you expect?</a:t>
            </a:r>
          </a:p>
          <a:p>
            <a:pPr marL="285750" indent="-285750">
              <a:buFont typeface="+mj-lt"/>
              <a:buAutoNum type="arabicPeriod"/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Let the size of the relation </a:t>
            </a:r>
            <a:r>
              <a:rPr lang="en-US" i="1" dirty="0" smtClean="0">
                <a:solidFill>
                  <a:srgbClr val="000000"/>
                </a:solidFill>
                <a:cs typeface="Wingdings 2" charset="2"/>
              </a:rPr>
              <a:t>R</a:t>
            </a: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 be 11 pages.</a:t>
            </a:r>
            <a:br>
              <a:rPr lang="en-US" dirty="0" smtClean="0">
                <a:solidFill>
                  <a:srgbClr val="000000"/>
                </a:solidFill>
                <a:cs typeface="Wingdings 2" charset="2"/>
              </a:rPr>
            </a:br>
            <a:r>
              <a:rPr lang="en-US" dirty="0" smtClean="0">
                <a:solidFill>
                  <a:srgbClr val="000000"/>
                </a:solidFill>
                <a:cs typeface="Wingdings 2" charset="2"/>
              </a:rPr>
              <a:t>What about the number of I/O operations in this case?</a:t>
            </a:r>
            <a:endParaRPr lang="en-US" dirty="0">
              <a:solidFill>
                <a:srgbClr val="000000"/>
              </a:solidFill>
              <a:cs typeface="Wingdings 2" charset="2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483361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LRD</a:t>
            </a:r>
            <a:endParaRPr lang="en-US" dirty="0"/>
          </a:p>
        </p:txBody>
      </p:sp>
      <mc:AlternateContent>
        <mc:Choice xmlns:mv="urn:schemas-microsoft-com:mac:vml"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Record the following three parameters</a:t>
                </a:r>
              </a:p>
              <a:p>
                <a:pPr lvl="1">
                  <a:tabLst>
                    <a:tab pos="1600200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𝑡𝑟𝑐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	total reference count of transaction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 smtClean="0"/>
              </a:p>
              <a:p>
                <a:pPr lvl="1">
                  <a:tabLst>
                    <a:tab pos="1600200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𝑎𝑔𝑒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	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𝑡𝑟𝑐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at the time of loading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 smtClean="0"/>
                  <a:t> into buffer</a:t>
                </a:r>
              </a:p>
              <a:p>
                <a:pPr lvl="1">
                  <a:tabLst>
                    <a:tab pos="1600200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	reference count of page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dirty="0" smtClean="0"/>
              </a:p>
              <a:p>
                <a:pPr>
                  <a:tabLst>
                    <a:tab pos="1600200" algn="l"/>
                  </a:tabLst>
                </a:pPr>
                <a:r>
                  <a:rPr lang="en-US" dirty="0" smtClean="0"/>
                  <a:t>Update these parameters during a transaction’s page references (</a:t>
                </a: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pin(</a:t>
                </a:r>
                <a:r>
                  <a:rPr lang="en-US" i="1" dirty="0" err="1" smtClean="0"/>
                  <a:t>pageNo</a:t>
                </a: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 smtClean="0"/>
                  <a:t> calls)</a:t>
                </a:r>
              </a:p>
              <a:p>
                <a:pPr>
                  <a:tabLst>
                    <a:tab pos="1600200" algn="l"/>
                  </a:tabLst>
                </a:pPr>
                <a:r>
                  <a:rPr lang="en-US" dirty="0" smtClean="0"/>
                  <a:t>Compute </a:t>
                </a:r>
                <a:r>
                  <a:rPr lang="en-US" b="1" dirty="0" smtClean="0"/>
                  <a:t>mean reference density </a:t>
                </a:r>
                <a:r>
                  <a:rPr lang="en-US" dirty="0" smtClean="0"/>
                  <a:t>of a page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 smtClean="0"/>
                  <a:t> at time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 as</a:t>
                </a:r>
              </a:p>
              <a:p>
                <a:pPr marL="0" indent="0" algn="ctr">
                  <a:buNone/>
                  <a:tabLst>
                    <a:tab pos="1600200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≔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𝑟𝑐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𝑡𝑟𝑐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𝑎𝑔𝑒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,  </a:t>
                </a:r>
                <a:r>
                  <a:rPr lang="en-US" i="1" dirty="0" smtClean="0"/>
                  <a:t>where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𝑡𝑟𝑐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𝑟𝑐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endParaRPr lang="en-US" dirty="0" smtClean="0"/>
              </a:p>
              <a:p>
                <a:pPr>
                  <a:tabLst>
                    <a:tab pos="1600200" algn="l"/>
                  </a:tabLst>
                </a:pPr>
                <a:r>
                  <a:rPr lang="en-US" b="1" dirty="0" smtClean="0"/>
                  <a:t>Strategy</a:t>
                </a:r>
                <a:r>
                  <a:rPr lang="en-US" dirty="0" smtClean="0"/>
                  <a:t> for victim selection</a:t>
                </a:r>
              </a:p>
              <a:p>
                <a:pPr lvl="1">
                  <a:tabLst>
                    <a:tab pos="1600200" algn="l"/>
                  </a:tabLst>
                </a:pPr>
                <a:r>
                  <a:rPr lang="en-US" dirty="0" smtClean="0"/>
                  <a:t>chose page with least reference density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>
                  <a:tabLst>
                    <a:tab pos="1600200" algn="l"/>
                  </a:tabLst>
                </a:pPr>
                <a:r>
                  <a:rPr lang="en-US" dirty="0" smtClean="0"/>
                  <a:t>many variants exist, e.g., for gradually disregarding old references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497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Space Manager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Abstracts from the gory details of the underlying storage</a:t>
            </a:r>
          </a:p>
          <a:p>
            <a:pPr lvl="1"/>
            <a:r>
              <a:rPr lang="en-US" dirty="0" smtClean="0"/>
              <a:t>disk space manager talks to disk controller and initiates I/O operations </a:t>
            </a:r>
          </a:p>
          <a:p>
            <a:pPr lvl="1"/>
            <a:r>
              <a:rPr lang="en-US" dirty="0" smtClean="0"/>
              <a:t>DBMS issues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allocate</a:t>
            </a:r>
            <a:r>
              <a:rPr lang="en-US" dirty="0" smtClean="0"/>
              <a:t>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deallocate</a:t>
            </a:r>
            <a:r>
              <a:rPr lang="en-US" dirty="0" smtClean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 smtClean="0"/>
              <a:t>/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 smtClean="0"/>
              <a:t> commands to disk space manager</a:t>
            </a:r>
          </a:p>
          <a:p>
            <a:r>
              <a:rPr lang="en-US" dirty="0" smtClean="0"/>
              <a:t>Provides the concept of a </a:t>
            </a:r>
            <a:r>
              <a:rPr lang="en-US" b="1" dirty="0" smtClean="0"/>
              <a:t>page</a:t>
            </a:r>
            <a:endParaRPr lang="en-US" dirty="0" smtClean="0"/>
          </a:p>
          <a:p>
            <a:pPr lvl="1"/>
            <a:r>
              <a:rPr lang="en-US" dirty="0" smtClean="0"/>
              <a:t>a page is a disk block that has been brought </a:t>
            </a:r>
            <a:r>
              <a:rPr lang="en-US" b="1" dirty="0" smtClean="0"/>
              <a:t>into memory</a:t>
            </a:r>
          </a:p>
          <a:p>
            <a:pPr lvl="1"/>
            <a:r>
              <a:rPr lang="en-US" dirty="0" smtClean="0"/>
              <a:t>disk blocks and pages are of the </a:t>
            </a:r>
            <a:r>
              <a:rPr lang="en-US" b="1" dirty="0" smtClean="0"/>
              <a:t>same size </a:t>
            </a:r>
            <a:r>
              <a:rPr lang="en-US" dirty="0" smtClean="0"/>
              <a:t>(usually)</a:t>
            </a:r>
          </a:p>
          <a:p>
            <a:pPr lvl="1"/>
            <a:r>
              <a:rPr lang="en-US" b="1" dirty="0" smtClean="0"/>
              <a:t>sequences</a:t>
            </a:r>
            <a:r>
              <a:rPr lang="en-US" dirty="0" smtClean="0"/>
              <a:t> of pages are mapped onto </a:t>
            </a:r>
            <a:r>
              <a:rPr lang="en-US" b="1" dirty="0" smtClean="0"/>
              <a:t>contiguous sequences </a:t>
            </a:r>
            <a:r>
              <a:rPr lang="en-US" dirty="0" smtClean="0"/>
              <a:t>of blocks</a:t>
            </a:r>
          </a:p>
          <a:p>
            <a:pPr lvl="1"/>
            <a:r>
              <a:rPr lang="en-US" b="1" dirty="0" smtClean="0"/>
              <a:t>unit of storage </a:t>
            </a:r>
            <a:r>
              <a:rPr lang="en-US" dirty="0" smtClean="0"/>
              <a:t>for all system components in higher layers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519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Semantic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Background</a:t>
            </a:r>
            <a:r>
              <a:rPr lang="en-US" dirty="0" smtClean="0"/>
              <a:t>: query compiler/optimizer already…</a:t>
            </a:r>
          </a:p>
          <a:p>
            <a:pPr lvl="1"/>
            <a:r>
              <a:rPr lang="en-US" dirty="0" smtClean="0"/>
              <a:t>selects access plan, e.g., sequential scan vs. index</a:t>
            </a:r>
          </a:p>
          <a:p>
            <a:pPr lvl="1"/>
            <a:r>
              <a:rPr lang="en-US" dirty="0" smtClean="0"/>
              <a:t>estimates number of page I/O operations for cost-based optimization</a:t>
            </a:r>
          </a:p>
          <a:p>
            <a:r>
              <a:rPr lang="en-US" b="1" dirty="0" smtClean="0"/>
              <a:t>Idea</a:t>
            </a:r>
            <a:r>
              <a:rPr lang="en-US" dirty="0" smtClean="0"/>
              <a:t>: use this information to determine query-specific, optimal buffer budget, i.e., a </a:t>
            </a:r>
            <a:r>
              <a:rPr lang="en-US" b="1" dirty="0" smtClean="0"/>
              <a:t>Hot Set</a:t>
            </a:r>
          </a:p>
          <a:p>
            <a:r>
              <a:rPr lang="en-US" dirty="0" smtClean="0"/>
              <a:t>Goals of </a:t>
            </a:r>
            <a:r>
              <a:rPr lang="en-US" b="1" dirty="0" smtClean="0"/>
              <a:t>Query Hot Set</a:t>
            </a:r>
            <a:r>
              <a:rPr lang="en-US" dirty="0" smtClean="0"/>
              <a:t> model</a:t>
            </a:r>
          </a:p>
          <a:p>
            <a:pPr lvl="1"/>
            <a:r>
              <a:rPr lang="en-US" dirty="0" smtClean="0"/>
              <a:t>optimize overall system throughput</a:t>
            </a:r>
          </a:p>
          <a:p>
            <a:pPr lvl="1"/>
            <a:r>
              <a:rPr lang="en-US" dirty="0" smtClean="0"/>
              <a:t>avoiding thrashing is the most important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437732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Set with Disjoint Page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200400"/>
          </a:xfrm>
        </p:spPr>
        <p:txBody>
          <a:bodyPr>
            <a:normAutofit fontScale="92500"/>
          </a:bodyPr>
          <a:lstStyle/>
          <a:p>
            <a:pPr marL="225425" indent="-279400"/>
            <a:r>
              <a:rPr lang="en-US" dirty="0" smtClean="0"/>
              <a:t>Properties</a:t>
            </a:r>
          </a:p>
          <a:p>
            <a:pPr lvl="1">
              <a:buFont typeface="Arial Unicode MS" panose="020B0604020202020204" pitchFamily="34" charset="-128"/>
              <a:buChar char="⊖"/>
            </a:pPr>
            <a:r>
              <a:rPr lang="en-US" b="1" dirty="0" smtClean="0"/>
              <a:t>no sharing</a:t>
            </a:r>
            <a:r>
              <a:rPr lang="en-US" dirty="0" smtClean="0"/>
              <a:t> of buffered pages between transactions</a:t>
            </a:r>
          </a:p>
          <a:p>
            <a:pPr lvl="1">
              <a:buFont typeface="Arial Unicode MS" panose="020B0604020202020204" pitchFamily="34" charset="-128"/>
              <a:buChar char="⊖"/>
            </a:pPr>
            <a:r>
              <a:rPr lang="en-US" dirty="0" smtClean="0"/>
              <a:t>risk of </a:t>
            </a:r>
            <a:r>
              <a:rPr lang="en-US" b="1" dirty="0" smtClean="0"/>
              <a:t>internal thrashing </a:t>
            </a:r>
            <a:r>
              <a:rPr lang="en-US" dirty="0" smtClean="0"/>
              <a:t>when Hot Set estimates are wrong</a:t>
            </a:r>
          </a:p>
          <a:p>
            <a:pPr lvl="1">
              <a:buFont typeface="Arial Unicode MS" panose="020B0604020202020204" pitchFamily="34" charset="-128"/>
              <a:buChar char="⊖"/>
            </a:pPr>
            <a:r>
              <a:rPr lang="en-US" dirty="0" smtClean="0"/>
              <a:t>queries with large Hot Sets </a:t>
            </a:r>
            <a:r>
              <a:rPr lang="en-US" b="1" dirty="0" smtClean="0"/>
              <a:t>block</a:t>
            </a:r>
            <a:r>
              <a:rPr lang="en-US" dirty="0" smtClean="0"/>
              <a:t> following small queries (or, if bypassing is permitted, many small queries can lead to </a:t>
            </a:r>
            <a:r>
              <a:rPr lang="en-US" b="1" dirty="0" smtClean="0"/>
              <a:t>starvation</a:t>
            </a:r>
            <a:r>
              <a:rPr lang="en-US" dirty="0" smtClean="0"/>
              <a:t> of large queries)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</a:t>
            </a:r>
            <a:r>
              <a:rPr lang="en-US" b="1" dirty="0" smtClean="0">
                <a:sym typeface="Wingdings" panose="05000000000000000000" pitchFamily="2" charset="2"/>
              </a:rPr>
              <a:t> Mode of Operation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229600" cy="137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 marL="285750" indent="-285750">
              <a:buFont typeface="+mj-lt"/>
              <a:buAutoNum type="arabicPeriod"/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only </a:t>
            </a:r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those queries are activated, whose Hot Set buffer budget can be satisfied immediately</a:t>
            </a:r>
          </a:p>
          <a:p>
            <a:pPr marL="285750" indent="-285750">
              <a:buFont typeface="+mj-lt"/>
              <a:buAutoNum type="arabicPeriod"/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queries with higher demand have to wait until their budget becomes available</a:t>
            </a:r>
          </a:p>
          <a:p>
            <a:pPr marL="285750" indent="-285750">
              <a:buFont typeface="+mj-lt"/>
              <a:buAutoNum type="arabicPeriod"/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within its own buffer budget, each transaction applies a local LRU policy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1585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Set with Non-Disjoint Page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 long as a page is in a local LRU stack, it cannot be replaced</a:t>
            </a:r>
          </a:p>
          <a:p>
            <a:r>
              <a:rPr lang="en-US" dirty="0" smtClean="0"/>
              <a:t>If a page drops out of a local LRU stack, it is pushed onto </a:t>
            </a:r>
            <a:r>
              <a:rPr lang="en-US" dirty="0" err="1" smtClean="0"/>
              <a:t>freelist</a:t>
            </a:r>
            <a:r>
              <a:rPr lang="en-US" dirty="0" smtClean="0"/>
              <a:t> stack</a:t>
            </a:r>
          </a:p>
          <a:p>
            <a:r>
              <a:rPr lang="en-US" dirty="0" smtClean="0"/>
              <a:t>A page is replaced only if it reaches the bottom of the </a:t>
            </a:r>
            <a:r>
              <a:rPr lang="en-US" dirty="0" err="1" smtClean="0"/>
              <a:t>freelist</a:t>
            </a:r>
            <a:r>
              <a:rPr lang="en-US" dirty="0" smtClean="0"/>
              <a:t> stack before some transaction pins it again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</a:t>
            </a:r>
            <a:r>
              <a:rPr lang="en-US" b="1" dirty="0" smtClean="0">
                <a:sym typeface="Wingdings" panose="05000000000000000000" pitchFamily="2" charset="2"/>
              </a:rPr>
              <a:t> Mode of Operation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229600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 marL="285750" indent="-285750">
              <a:buFont typeface="+mj-lt"/>
              <a:buAutoNum type="arabicPeriod"/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queries allocate their budget stepwise, up to the size of their Hot Set</a:t>
            </a:r>
          </a:p>
          <a:p>
            <a:pPr marL="285750" indent="-285750">
              <a:buFont typeface="+mj-lt"/>
              <a:buAutoNum type="arabicPeriod"/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local LRU stacks are used for replacement</a:t>
            </a:r>
          </a:p>
          <a:p>
            <a:pPr marL="285750" indent="-285750">
              <a:buFont typeface="+mj-lt"/>
              <a:buAutoNum type="arabicPeriod"/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request for a page </a:t>
            </a:r>
            <a:r>
              <a:rPr lang="en-US" i="1" dirty="0" smtClean="0">
                <a:solidFill>
                  <a:srgbClr val="000000"/>
                </a:solidFill>
                <a:cs typeface="Courier New" panose="02070309020205020404" pitchFamily="49" charset="0"/>
              </a:rPr>
              <a:t>p</a:t>
            </a:r>
          </a:p>
          <a:p>
            <a:pPr marL="742950" lvl="1" indent="-285750">
              <a:buFont typeface="+mj-lt"/>
              <a:buAutoNum type="romanLcPeriod"/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if found in </a:t>
            </a:r>
            <a:r>
              <a:rPr lang="en-US" b="1" dirty="0" smtClean="0">
                <a:solidFill>
                  <a:srgbClr val="000000"/>
                </a:solidFill>
                <a:cs typeface="Courier New" panose="02070309020205020404" pitchFamily="49" charset="0"/>
              </a:rPr>
              <a:t>own LRU stack</a:t>
            </a: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 update LRU stack</a:t>
            </a:r>
          </a:p>
          <a:p>
            <a:pPr marL="742950" lvl="1" indent="-285750">
              <a:buFont typeface="+mj-lt"/>
              <a:buAutoNum type="romanLcPeriod"/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if found in </a:t>
            </a:r>
            <a:r>
              <a:rPr lang="en-US" b="1" dirty="0" smtClean="0">
                <a:solidFill>
                  <a:srgbClr val="000000"/>
                </a:solidFill>
                <a:cs typeface="Courier New" panose="02070309020205020404" pitchFamily="49" charset="0"/>
              </a:rPr>
              <a:t>another transaction’s LRU stack</a:t>
            </a: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 access page, but do not update the other LRU stack</a:t>
            </a:r>
          </a:p>
          <a:p>
            <a:pPr marL="742950" lvl="1" indent="-285750">
              <a:buFont typeface="+mj-lt"/>
              <a:buAutoNum type="romanLcPeriod"/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if found in </a:t>
            </a:r>
            <a:r>
              <a:rPr lang="en-US" b="1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freelist</a:t>
            </a: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 push page on own LRU stack</a:t>
            </a:r>
          </a:p>
          <a:p>
            <a:pPr marL="285750" indent="-285750">
              <a:buFont typeface="+mj-lt"/>
              <a:buAutoNum type="arabicPeriod"/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call to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unpin(</a:t>
            </a:r>
            <a:r>
              <a:rPr lang="en-US" i="1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pageNo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 push page onto </a:t>
            </a:r>
            <a:r>
              <a:rPr lang="en-US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freelist</a:t>
            </a: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stack</a:t>
            </a:r>
          </a:p>
          <a:p>
            <a:pPr marL="285750" indent="-285750">
              <a:buFont typeface="+mj-lt"/>
              <a:buAutoNum type="arabicPeriod"/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filling empty buffer frames: taken from the bottom of the </a:t>
            </a:r>
            <a:r>
              <a:rPr lang="en-US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freelist</a:t>
            </a: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stack</a:t>
            </a:r>
            <a:endParaRPr lang="en-US" dirty="0">
              <a:solidFill>
                <a:srgbClr val="000000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73328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Priority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>
              <a:tabLst>
                <a:tab pos="2286000" algn="l"/>
              </a:tabLst>
            </a:pPr>
            <a:r>
              <a:rPr lang="en-US" b="1" dirty="0" smtClean="0"/>
              <a:t>Idea</a:t>
            </a:r>
            <a:r>
              <a:rPr lang="en-US" dirty="0" smtClean="0"/>
              <a:t>: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unpin(</a:t>
            </a:r>
            <a:r>
              <a:rPr lang="en-US" i="1" dirty="0" err="1" smtClean="0"/>
              <a:t>pageNo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, a transaction gives one of two possible indications to the buffer manager</a:t>
            </a:r>
          </a:p>
          <a:p>
            <a:pPr lvl="1">
              <a:tabLst>
                <a:tab pos="2400300" algn="l"/>
              </a:tabLst>
            </a:pPr>
            <a:r>
              <a:rPr lang="en-US" b="1" dirty="0" smtClean="0"/>
              <a:t>preferred page</a:t>
            </a:r>
            <a:r>
              <a:rPr lang="en-US" dirty="0" smtClean="0"/>
              <a:t>	managed in a transaction-local partition</a:t>
            </a:r>
          </a:p>
          <a:p>
            <a:pPr lvl="1">
              <a:tabLst>
                <a:tab pos="2400300" algn="l"/>
              </a:tabLst>
            </a:pPr>
            <a:r>
              <a:rPr lang="en-US" b="1" dirty="0" smtClean="0"/>
              <a:t>ordinary page</a:t>
            </a:r>
            <a:r>
              <a:rPr lang="en-US" dirty="0" smtClean="0"/>
              <a:t>	managed in a global partition</a:t>
            </a:r>
          </a:p>
          <a:p>
            <a:pPr>
              <a:tabLst>
                <a:tab pos="2400300" algn="l"/>
              </a:tabLst>
            </a:pPr>
            <a:r>
              <a:rPr lang="en-US" b="1" dirty="0" smtClean="0"/>
              <a:t>Strategy</a:t>
            </a:r>
            <a:r>
              <a:rPr lang="en-US" dirty="0" smtClean="0"/>
              <a:t>: when a page needs to be replaced…</a:t>
            </a:r>
          </a:p>
          <a:p>
            <a:pPr marL="685800" lvl="1" indent="-342900">
              <a:buFont typeface="+mj-lt"/>
              <a:buAutoNum type="arabicPeriod"/>
              <a:tabLst>
                <a:tab pos="2400300" algn="l"/>
              </a:tabLst>
            </a:pPr>
            <a:r>
              <a:rPr lang="en-US" dirty="0" smtClean="0"/>
              <a:t>try to replace an ordinary page from the global partition using LRU</a:t>
            </a:r>
          </a:p>
          <a:p>
            <a:pPr marL="685800" lvl="1" indent="-342900">
              <a:buFont typeface="+mj-lt"/>
              <a:buAutoNum type="arabicPeriod"/>
              <a:tabLst>
                <a:tab pos="2400300" algn="l"/>
              </a:tabLst>
            </a:pPr>
            <a:r>
              <a:rPr lang="en-US" dirty="0" smtClean="0"/>
              <a:t>replace a preferred page of the requesting transaction using MRU</a:t>
            </a:r>
          </a:p>
          <a:p>
            <a:pPr marL="228600" indent="-228600">
              <a:tabLst>
                <a:tab pos="2400300" algn="l"/>
              </a:tabLst>
            </a:pPr>
            <a:r>
              <a:rPr lang="en-US" b="1" dirty="0" smtClean="0"/>
              <a:t>Advantages</a:t>
            </a:r>
          </a:p>
          <a:p>
            <a:pPr marL="625475" lvl="1" indent="-228600">
              <a:tabLst>
                <a:tab pos="2400300" algn="l"/>
              </a:tabLst>
            </a:pPr>
            <a:r>
              <a:rPr lang="en-US" dirty="0" smtClean="0"/>
              <a:t>much simpler than Hot Set, but similar performance</a:t>
            </a:r>
          </a:p>
          <a:p>
            <a:pPr marL="625475" lvl="1" indent="-228600">
              <a:tabLst>
                <a:tab pos="2400300" algn="l"/>
              </a:tabLst>
            </a:pPr>
            <a:r>
              <a:rPr lang="en-US" dirty="0" smtClean="0"/>
              <a:t>easy to deal with “too small” partitions</a:t>
            </a:r>
          </a:p>
          <a:p>
            <a:pPr marL="625475" lvl="1" indent="-228600">
              <a:tabLst>
                <a:tab pos="2400300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5181600"/>
            <a:ext cx="8229600" cy="381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</a:t>
            </a:r>
            <a:r>
              <a:rPr lang="en-US" b="1" dirty="0" smtClean="0">
                <a:sym typeface="Wingdings" panose="05000000000000000000" pitchFamily="2" charset="2"/>
              </a:rPr>
              <a:t> Variant: Fixing and Hating Pages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57200" y="5562600"/>
            <a:ext cx="8229600" cy="129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>
              <a:tabLst>
                <a:tab pos="800100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Operator can </a:t>
            </a:r>
            <a:r>
              <a:rPr lang="en-US" b="1" dirty="0" smtClean="0">
                <a:solidFill>
                  <a:srgbClr val="000000"/>
                </a:solidFill>
                <a:cs typeface="Courier New" panose="02070309020205020404" pitchFamily="49" charset="0"/>
              </a:rPr>
              <a:t>fix</a:t>
            </a: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a page if it may be useful in the near future (e.g., </a:t>
            </a:r>
            <a:r>
              <a:rPr lang="en-US" i="1" dirty="0" smtClean="0">
                <a:solidFill>
                  <a:srgbClr val="000000"/>
                </a:solidFill>
                <a:cs typeface="Courier New" panose="02070309020205020404" pitchFamily="49" charset="0"/>
              </a:rPr>
              <a:t>nested-loop join</a:t>
            </a: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) </a:t>
            </a:r>
            <a:b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</a:b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or </a:t>
            </a:r>
            <a:r>
              <a:rPr lang="en-US" b="1" dirty="0" smtClean="0">
                <a:solidFill>
                  <a:srgbClr val="000000"/>
                </a:solidFill>
                <a:cs typeface="Courier New" panose="02070309020205020404" pitchFamily="49" charset="0"/>
              </a:rPr>
              <a:t>hate</a:t>
            </a: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a page it will not access any time soon (e.g., </a:t>
            </a:r>
            <a:r>
              <a:rPr lang="en-US" i="1" dirty="0" smtClean="0">
                <a:solidFill>
                  <a:srgbClr val="000000"/>
                </a:solidFill>
                <a:cs typeface="Courier New" panose="02070309020205020404" pitchFamily="49" charset="0"/>
              </a:rPr>
              <a:t>pages in a sequential scan</a:t>
            </a: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</a:rPr>
              <a:t>)</a:t>
            </a:r>
            <a:endParaRPr lang="en-US" dirty="0">
              <a:solidFill>
                <a:srgbClr val="000000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339246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Buffer manager can try to </a:t>
            </a:r>
            <a:r>
              <a:rPr lang="en-US" b="1" dirty="0" smtClean="0"/>
              <a:t>anticipate</a:t>
            </a:r>
            <a:r>
              <a:rPr lang="en-US" dirty="0" smtClean="0"/>
              <a:t> page requests</a:t>
            </a:r>
          </a:p>
          <a:p>
            <a:pPr lvl="1"/>
            <a:r>
              <a:rPr lang="en-US" dirty="0" smtClean="0"/>
              <a:t>asynchronously read ahead</a:t>
            </a:r>
            <a:r>
              <a:rPr lang="en-US" b="1" dirty="0" smtClean="0"/>
              <a:t> </a:t>
            </a:r>
            <a:r>
              <a:rPr lang="en-US" dirty="0" smtClean="0"/>
              <a:t>even if only a single page is requested</a:t>
            </a:r>
          </a:p>
          <a:p>
            <a:pPr lvl="1"/>
            <a:r>
              <a:rPr lang="en-US" dirty="0" smtClean="0"/>
              <a:t>improve performance by overlapping CPU and I/O operations</a:t>
            </a:r>
          </a:p>
          <a:p>
            <a:r>
              <a:rPr lang="en-US" dirty="0" smtClean="0"/>
              <a:t>Prefetching techniques</a:t>
            </a:r>
          </a:p>
          <a:p>
            <a:pPr lvl="1"/>
            <a:r>
              <a:rPr lang="en-US" b="1" dirty="0" smtClean="0"/>
              <a:t>prefetch lists: on-demand, asynchronous read-ahead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e.g., when traversing the sequence set of an index, during a sequential scan of a relation</a:t>
            </a:r>
          </a:p>
          <a:p>
            <a:pPr lvl="1"/>
            <a:r>
              <a:rPr lang="en-US" b="1" dirty="0" smtClean="0"/>
              <a:t>heuristic (speculative) prefetching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e.g., sequential </a:t>
            </a:r>
            <a:r>
              <a:rPr lang="en-US" i="1" dirty="0" smtClean="0"/>
              <a:t>n</a:t>
            </a:r>
            <a:r>
              <a:rPr lang="en-US" dirty="0" smtClean="0"/>
              <a:t>-block look-ahead (cf. drive or controller buffers in hard disks), semantically determined supersets, index prefetch,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6125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ym typeface="Webdings"/>
              </a:rPr>
              <a:t></a:t>
            </a:r>
            <a:r>
              <a:rPr lang="en-US" b="1" dirty="0" smtClean="0">
                <a:sym typeface="Wingdings" panose="05000000000000000000" pitchFamily="2" charset="2"/>
              </a:rPr>
              <a:t> The Real World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229600" cy="464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 marL="287338" indent="-287338">
              <a:buFont typeface="Wingdings"/>
              <a:buChar char="Ä"/>
              <a:tabLst>
                <a:tab pos="5487988" algn="l"/>
                <a:tab pos="5659438" algn="l"/>
                <a:tab pos="5830888" algn="l"/>
              </a:tabLst>
            </a:pPr>
            <a:r>
              <a:rPr lang="en-US" b="1" dirty="0" smtClean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IBM DB2</a:t>
            </a: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 </a:t>
            </a:r>
          </a:p>
          <a:p>
            <a:pPr marL="628650" lvl="1" indent="-285750">
              <a:buFont typeface="Arial" pitchFamily="34" charset="0"/>
              <a:buChar char="–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dirty="0">
                <a:solidFill>
                  <a:schemeClr val="tx1"/>
                </a:solidFill>
                <a:sym typeface="Wingdings"/>
              </a:rPr>
              <a:t>supports both 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sequential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and </a:t>
            </a:r>
            <a:r>
              <a:rPr lang="en-US" b="1" dirty="0">
                <a:solidFill>
                  <a:schemeClr val="tx1"/>
                </a:solidFill>
                <a:sym typeface="Wingdings"/>
              </a:rPr>
              <a:t>list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prefetch (prefetching a list of pages)</a:t>
            </a:r>
          </a:p>
          <a:p>
            <a:pPr marL="628650" lvl="1" indent="-285750">
              <a:buFont typeface="Arial" pitchFamily="34" charset="0"/>
              <a:buChar char="–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b="1" dirty="0" smtClean="0">
                <a:solidFill>
                  <a:schemeClr val="tx1"/>
                </a:solidFill>
                <a:sym typeface="Wingdings"/>
              </a:rPr>
              <a:t>default prefetch size 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is 32 4 kB pages (user-definable), but for some utilities (e.g., COPY, RUNSTAT) pages up to 64 4 kB are prefetched</a:t>
            </a:r>
          </a:p>
          <a:p>
            <a:pPr marL="628650" lvl="1" indent="-285750">
              <a:buFont typeface="Arial" pitchFamily="34" charset="0"/>
              <a:buChar char="–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chemeClr val="tx1"/>
                </a:solidFill>
                <a:sym typeface="Wingdings"/>
              </a:rPr>
              <a:t>for small buffer pools (i.e., &lt; 1000 buffers) prefetch adjusted to 8 or 16 pages</a:t>
            </a:r>
          </a:p>
          <a:p>
            <a:pPr marL="628650" lvl="1" indent="-285750">
              <a:buFont typeface="Arial" pitchFamily="34" charset="0"/>
              <a:buChar char="–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chemeClr val="tx1"/>
                </a:solidFill>
                <a:sym typeface="Wingdings"/>
              </a:rPr>
              <a:t>prefetch size can be defined by user (sometimes it makes sense to prefetch 1000 pages)</a:t>
            </a:r>
            <a:endParaRPr lang="en-US" dirty="0">
              <a:solidFill>
                <a:schemeClr val="tx1"/>
              </a:solidFill>
              <a:sym typeface="Wingdings"/>
            </a:endParaRPr>
          </a:p>
          <a:p>
            <a:pPr marL="287338" indent="-287338">
              <a:buFont typeface="Wingdings"/>
              <a:buChar char="Ä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b="1" dirty="0" smtClean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Oracle 8</a:t>
            </a:r>
          </a:p>
          <a:p>
            <a:pPr marL="628650" lvl="1" indent="-285750">
              <a:buFont typeface="Arial" pitchFamily="34" charset="0"/>
              <a:buChar char="–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chemeClr val="tx1"/>
                </a:solidFill>
                <a:sym typeface="Wingdings"/>
              </a:rPr>
              <a:t>uses prefetching for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sequential scan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, retrieving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large objects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, and certain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index scans</a:t>
            </a:r>
          </a:p>
          <a:p>
            <a:pPr marL="287338" indent="-287338">
              <a:buFont typeface="Wingdings"/>
              <a:buChar char="Ä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b="1" dirty="0" smtClean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Microsoft SQL Server</a:t>
            </a:r>
          </a:p>
          <a:p>
            <a:pPr marL="628650" lvl="1" indent="-285750">
              <a:buFont typeface="Arial" pitchFamily="34" charset="0"/>
              <a:buChar char="–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chemeClr val="tx1"/>
                </a:solidFill>
                <a:sym typeface="Wingdings"/>
              </a:rPr>
              <a:t>supports prefetching for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sequential scan 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and for scans along the leaf-level of a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B+ tree index</a:t>
            </a:r>
          </a:p>
          <a:p>
            <a:pPr marL="628650" lvl="1" indent="-285750">
              <a:buFont typeface="Arial" pitchFamily="34" charset="0"/>
              <a:buChar char="–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chemeClr val="tx1"/>
                </a:solidFill>
                <a:sym typeface="Wingdings"/>
              </a:rPr>
              <a:t>prefetch size can be adjusted during a scan</a:t>
            </a:r>
          </a:p>
          <a:p>
            <a:pPr marL="628650" lvl="1" indent="-285750">
              <a:buFont typeface="Arial" pitchFamily="34" charset="0"/>
              <a:buChar char="–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chemeClr val="tx1"/>
                </a:solidFill>
                <a:sym typeface="Wingdings"/>
              </a:rPr>
              <a:t>extensive use of asynchronous (speculative) prefetching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770885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vs. 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Stop!</a:t>
            </a:r>
            <a:r>
              <a:rPr lang="en-US" dirty="0" smtClean="0"/>
              <a:t> What you are describing is an </a:t>
            </a:r>
            <a:r>
              <a:rPr lang="en-US" b="1" dirty="0" smtClean="0"/>
              <a:t>operating system </a:t>
            </a:r>
            <a:r>
              <a:rPr lang="en-US" dirty="0" smtClean="0"/>
              <a:t>(OS)!</a:t>
            </a:r>
          </a:p>
          <a:p>
            <a:endParaRPr lang="en-US" dirty="0" smtClean="0"/>
          </a:p>
          <a:p>
            <a:r>
              <a:rPr lang="en-US" dirty="0" smtClean="0"/>
              <a:t>Well, yes…</a:t>
            </a:r>
          </a:p>
          <a:p>
            <a:pPr lvl="1"/>
            <a:r>
              <a:rPr lang="en-US" dirty="0" smtClean="0"/>
              <a:t>disk space management and buffer management very much look like </a:t>
            </a:r>
            <a:r>
              <a:rPr lang="en-US" b="1" dirty="0" smtClean="0"/>
              <a:t>file management </a:t>
            </a:r>
            <a:r>
              <a:rPr lang="en-US" dirty="0" smtClean="0"/>
              <a:t>and </a:t>
            </a:r>
            <a:r>
              <a:rPr lang="en-US" b="1" dirty="0" smtClean="0"/>
              <a:t>virtual memory</a:t>
            </a:r>
            <a:r>
              <a:rPr lang="en-US" dirty="0" smtClean="0"/>
              <a:t> (VM) in an operating system</a:t>
            </a:r>
          </a:p>
          <a:p>
            <a:r>
              <a:rPr lang="en-US" dirty="0" smtClean="0"/>
              <a:t>But, no…</a:t>
            </a:r>
          </a:p>
          <a:p>
            <a:pPr lvl="1"/>
            <a:r>
              <a:rPr lang="en-US" dirty="0" smtClean="0"/>
              <a:t>DBMS can predict the </a:t>
            </a:r>
            <a:r>
              <a:rPr lang="en-US" b="1" dirty="0" smtClean="0"/>
              <a:t>access patterns </a:t>
            </a:r>
            <a:r>
              <a:rPr lang="en-US" dirty="0" smtClean="0"/>
              <a:t>of certain operators a lot better than the operating system (prefetching, priority hints, etc.)</a:t>
            </a:r>
          </a:p>
          <a:p>
            <a:pPr lvl="1"/>
            <a:r>
              <a:rPr lang="en-US" b="1" dirty="0" smtClean="0"/>
              <a:t>concurrency control </a:t>
            </a:r>
            <a:r>
              <a:rPr lang="en-US" dirty="0" smtClean="0"/>
              <a:t>is based on protocols that prescribe the order in which pages have to be written back to disk</a:t>
            </a:r>
          </a:p>
          <a:p>
            <a:pPr lvl="1"/>
            <a:r>
              <a:rPr lang="en-US" b="1" dirty="0" smtClean="0"/>
              <a:t>technical reasons </a:t>
            </a:r>
            <a:r>
              <a:rPr lang="en-US" dirty="0" smtClean="0"/>
              <a:t>can make operating systems tools unsuitable for a database (e.g., file size limitation, platform independence)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985571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tabLst>
                <a:tab pos="914400" algn="l"/>
              </a:tabLst>
            </a:pPr>
            <a:r>
              <a:rPr lang="en-US" dirty="0" smtClean="0"/>
              <a:t>DBMS buffer manager within VM of DBMS server process can </a:t>
            </a:r>
            <a:r>
              <a:rPr lang="en-US" b="1" dirty="0" smtClean="0"/>
              <a:t>interfere</a:t>
            </a:r>
            <a:r>
              <a:rPr lang="en-US" dirty="0" smtClean="0"/>
              <a:t> with OS VM manager</a:t>
            </a:r>
          </a:p>
          <a:p>
            <a:pPr lvl="1">
              <a:tabLst>
                <a:tab pos="914400" algn="l"/>
              </a:tabLst>
            </a:pPr>
            <a:r>
              <a:rPr lang="en-US" b="1" dirty="0" smtClean="0"/>
              <a:t>virtual page fault</a:t>
            </a:r>
            <a:r>
              <a:rPr lang="en-US" dirty="0" smtClean="0"/>
              <a:t>: page resides in DBMS buffer, but the frame has been swapped out by operating system VM manager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	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one I/O operation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is necessary that is not visible to the DBMS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tabLst>
                <a:tab pos="914400" algn="l"/>
              </a:tabLst>
            </a:pPr>
            <a:r>
              <a:rPr lang="en-US" b="1" dirty="0" smtClean="0"/>
              <a:t>buffer fault</a:t>
            </a:r>
            <a:r>
              <a:rPr lang="en-US" dirty="0" smtClean="0"/>
              <a:t>: page does not reside in DBMS buffer, but frame is in physical memory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	regular DBMS page replacement requiring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one I/O operation</a:t>
            </a:r>
            <a:endParaRPr lang="en-US" b="1" dirty="0" smtClean="0"/>
          </a:p>
          <a:p>
            <a:pPr lvl="1">
              <a:tabLst>
                <a:tab pos="914400" algn="l"/>
              </a:tabLst>
            </a:pPr>
            <a:r>
              <a:rPr lang="en-US" b="1" dirty="0" smtClean="0"/>
              <a:t>double page fault</a:t>
            </a:r>
            <a:r>
              <a:rPr lang="en-US" dirty="0" smtClean="0"/>
              <a:t>: pages does not reside in DBMS buffer and frame has been swapped out of physical memory by operating system VM manager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	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two I/O operations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necessary: one to bring in the frame (OS) and</a:t>
            </a:r>
            <a:b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	another one to replace the page in that frame (DBMS)</a:t>
            </a:r>
          </a:p>
          <a:p>
            <a:pPr>
              <a:tabLst>
                <a:tab pos="914400" algn="l"/>
              </a:tabLst>
            </a:pPr>
            <a:r>
              <a:rPr lang="en-US" dirty="0" smtClean="0">
                <a:sym typeface="Wingdings" panose="05000000000000000000" pitchFamily="2" charset="2"/>
              </a:rPr>
              <a:t>DBMS buffer needs to be </a:t>
            </a:r>
            <a:r>
              <a:rPr lang="en-US" b="1" dirty="0" smtClean="0">
                <a:sym typeface="Wingdings" panose="05000000000000000000" pitchFamily="2" charset="2"/>
              </a:rPr>
              <a:t>memory resident </a:t>
            </a:r>
            <a:r>
              <a:rPr lang="en-US" dirty="0" smtClean="0">
                <a:sym typeface="Wingdings" panose="05000000000000000000" pitchFamily="2" charset="2"/>
              </a:rPr>
              <a:t>in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68912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Management in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ym typeface="Webdings"/>
              </a:rPr>
              <a:t></a:t>
            </a:r>
            <a:r>
              <a:rPr lang="en-US" b="1" dirty="0" smtClean="0">
                <a:sym typeface="Wingdings" panose="05000000000000000000" pitchFamily="2" charset="2"/>
              </a:rPr>
              <a:t> The Real World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229600" cy="3581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91440" rIns="91440" bIns="45720" rtlCol="0" anchor="t"/>
          <a:lstStyle/>
          <a:p>
            <a:pPr marL="287338" indent="-287338">
              <a:buFont typeface="Wingdings"/>
              <a:buChar char="Ä"/>
              <a:tabLst>
                <a:tab pos="5487988" algn="l"/>
                <a:tab pos="5659438" algn="l"/>
                <a:tab pos="5830888" algn="l"/>
              </a:tabLst>
            </a:pPr>
            <a:r>
              <a:rPr lang="en-US" b="1" dirty="0" smtClean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IBM DB2</a:t>
            </a:r>
            <a:r>
              <a:rPr lang="en-US" dirty="0" smtClean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 </a:t>
            </a:r>
          </a:p>
          <a:p>
            <a:pPr marL="628650" lvl="1" indent="-285750">
              <a:buFont typeface="Arial" pitchFamily="34" charset="0"/>
              <a:buChar char="–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chemeClr val="tx1"/>
                </a:solidFill>
                <a:sym typeface="Wingdings"/>
              </a:rPr>
              <a:t>buffers can be partitioned into named pools</a:t>
            </a:r>
          </a:p>
          <a:p>
            <a:pPr marL="628650" lvl="1" indent="-285750">
              <a:buFont typeface="Arial" pitchFamily="34" charset="0"/>
              <a:buChar char="–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chemeClr val="tx1"/>
                </a:solidFill>
                <a:sym typeface="Wingdings"/>
              </a:rPr>
              <a:t>each database, table, or index can be bound to a pool</a:t>
            </a:r>
          </a:p>
          <a:p>
            <a:pPr marL="628650" lvl="1" indent="-285750">
              <a:buFont typeface="Arial" pitchFamily="34" charset="0"/>
              <a:buChar char="–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chemeClr val="tx1"/>
                </a:solidFill>
                <a:sym typeface="Wingdings"/>
              </a:rPr>
              <a:t>each pool uses FIFO, LRU or (variant of) Clock buffer replacement policy</a:t>
            </a:r>
          </a:p>
          <a:p>
            <a:pPr marL="628650" lvl="1" indent="-285750">
              <a:buFont typeface="Arial" pitchFamily="34" charset="0"/>
              <a:buChar char="–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chemeClr val="tx1"/>
                </a:solidFill>
                <a:sym typeface="Wingdings"/>
              </a:rPr>
              <a:t>supports “hating” of pages</a:t>
            </a:r>
          </a:p>
          <a:p>
            <a:pPr marL="287338" indent="-287338">
              <a:buFont typeface="Wingdings"/>
              <a:buChar char="Ä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b="1" dirty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Oracle </a:t>
            </a:r>
            <a:r>
              <a:rPr lang="en-US" b="1" dirty="0" smtClean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7</a:t>
            </a:r>
            <a:endParaRPr lang="en-US" b="1" dirty="0">
              <a:solidFill>
                <a:srgbClr val="000000"/>
              </a:solidFill>
              <a:cs typeface="Courier New" panose="02070309020205020404" pitchFamily="49" charset="0"/>
              <a:sym typeface="Wingdings"/>
            </a:endParaRPr>
          </a:p>
          <a:p>
            <a:pPr marL="628650" lvl="1" indent="-285750">
              <a:buFont typeface="Arial" pitchFamily="34" charset="0"/>
              <a:buChar char="–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chemeClr val="tx1"/>
                </a:solidFill>
                <a:sym typeface="Wingdings"/>
              </a:rPr>
              <a:t>maintains a single global buffer pool using LRU</a:t>
            </a:r>
          </a:p>
          <a:p>
            <a:pPr marL="287338" indent="-287338">
              <a:buFont typeface="Wingdings"/>
              <a:buChar char="Ä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b="1" dirty="0" smtClean="0">
                <a:solidFill>
                  <a:srgbClr val="000000"/>
                </a:solidFill>
                <a:cs typeface="Courier New" panose="02070309020205020404" pitchFamily="49" charset="0"/>
                <a:sym typeface="Wingdings"/>
              </a:rPr>
              <a:t>Microsoft SQL Server</a:t>
            </a:r>
          </a:p>
          <a:p>
            <a:pPr marL="628650" lvl="1" indent="-285750">
              <a:buFont typeface="Arial" pitchFamily="34" charset="0"/>
              <a:buChar char="–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chemeClr val="tx1"/>
                </a:solidFill>
                <a:sym typeface="Wingdings"/>
              </a:rPr>
              <a:t>uses a single buffer pool with Clock replacement</a:t>
            </a:r>
          </a:p>
          <a:p>
            <a:pPr marL="628650" lvl="1" indent="-285750">
              <a:buFont typeface="Arial" pitchFamily="34" charset="0"/>
              <a:buChar char="–"/>
              <a:tabLst>
                <a:tab pos="287338" algn="l"/>
                <a:tab pos="5487988" algn="l"/>
                <a:tab pos="5659438" algn="l"/>
                <a:tab pos="5830888" algn="l"/>
              </a:tabLst>
            </a:pPr>
            <a:r>
              <a:rPr lang="en-US" dirty="0" smtClean="0">
                <a:solidFill>
                  <a:schemeClr val="tx1"/>
                </a:solidFill>
                <a:sym typeface="Wingdings"/>
              </a:rPr>
              <a:t>supports a “reservation” of pages by queries that require large amount of memory (e.g., queries involving sorting of hashing)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47880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648200" y="2209800"/>
            <a:ext cx="4038600" cy="160020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0" rIns="91440" bIns="0" rtlCol="0" anchor="t"/>
          <a:lstStyle/>
          <a:p>
            <a:pPr algn="r"/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fficinaSansITCStd Book" panose="02000506040000020004" pitchFamily="50" charset="0"/>
              </a:rPr>
              <a:t>Main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fficinaSansITCStd Book" panose="02000506040000020004" pitchFamily="50" charset="0"/>
              </a:rPr>
              <a:t>Memory</a:t>
            </a:r>
            <a:b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fficinaSansITCStd Book" panose="02000506040000020004" pitchFamily="50" charset="0"/>
              </a:rPr>
            </a:b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fficinaSansITCStd Book" panose="02000506040000020004" pitchFamily="50" charset="0"/>
              </a:rPr>
              <a:t>(RAM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fficinaSansITCStd Book" panose="02000506040000020004" pitchFamily="50" charset="0"/>
              </a:rPr>
              <a:t>)</a:t>
            </a:r>
          </a:p>
        </p:txBody>
      </p:sp>
      <p:sp>
        <p:nvSpPr>
          <p:cNvPr id="46" name="Folded Corner 45"/>
          <p:cNvSpPr/>
          <p:nvPr/>
        </p:nvSpPr>
        <p:spPr>
          <a:xfrm rot="10800000">
            <a:off x="6781800" y="2362200"/>
            <a:ext cx="533400" cy="609600"/>
          </a:xfrm>
          <a:prstGeom prst="foldedCorner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Space Manager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Locality-preserving mapping</a:t>
            </a:r>
          </a:p>
          <a:p>
            <a:pPr lvl="1"/>
            <a:r>
              <a:rPr lang="en-US" dirty="0" smtClean="0"/>
              <a:t>track page </a:t>
            </a:r>
            <a:r>
              <a:rPr lang="en-US" dirty="0"/>
              <a:t>locations and block </a:t>
            </a:r>
            <a:r>
              <a:rPr lang="en-US" dirty="0" smtClean="0"/>
              <a:t>usage internally</a:t>
            </a:r>
            <a:endParaRPr lang="en-US" dirty="0"/>
          </a:p>
          <a:p>
            <a:pPr lvl="1"/>
            <a:r>
              <a:rPr lang="en-US" dirty="0" smtClean="0"/>
              <a:t>page number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↔</a:t>
            </a:r>
            <a:r>
              <a:rPr lang="en-US" dirty="0" smtClean="0"/>
              <a:t> </a:t>
            </a:r>
            <a:r>
              <a:rPr lang="en-US" dirty="0"/>
              <a:t>physical </a:t>
            </a:r>
            <a:r>
              <a:rPr lang="en-US" dirty="0" smtClean="0"/>
              <a:t>location</a:t>
            </a:r>
          </a:p>
          <a:p>
            <a:r>
              <a:rPr lang="en-US" dirty="0" smtClean="0"/>
              <a:t>Abstract physical location</a:t>
            </a:r>
            <a:endParaRPr lang="en-US" dirty="0"/>
          </a:p>
          <a:p>
            <a:pPr lvl="1"/>
            <a:r>
              <a:rPr lang="en-US" dirty="0" smtClean="0"/>
              <a:t>OS file name and offset within that file</a:t>
            </a:r>
          </a:p>
          <a:p>
            <a:pPr lvl="1"/>
            <a:r>
              <a:rPr lang="en-US" dirty="0" smtClean="0"/>
              <a:t>head, sector, and track of a hard disk drive</a:t>
            </a:r>
          </a:p>
          <a:p>
            <a:pPr lvl="1"/>
            <a:r>
              <a:rPr lang="en-US" dirty="0" smtClean="0"/>
              <a:t>tape number and offset for data stored in tape library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Folded Corner 8"/>
          <p:cNvSpPr/>
          <p:nvPr/>
        </p:nvSpPr>
        <p:spPr>
          <a:xfrm rot="10800000">
            <a:off x="4876800" y="2743200"/>
            <a:ext cx="533400" cy="609600"/>
          </a:xfrm>
          <a:prstGeom prst="foldedCorner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0" name="Folded Corner 9"/>
          <p:cNvSpPr/>
          <p:nvPr/>
        </p:nvSpPr>
        <p:spPr>
          <a:xfrm rot="10800000">
            <a:off x="5486400" y="2362201"/>
            <a:ext cx="533400" cy="609600"/>
          </a:xfrm>
          <a:prstGeom prst="foldedCorner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1" name="Folded Corner 10"/>
          <p:cNvSpPr/>
          <p:nvPr/>
        </p:nvSpPr>
        <p:spPr>
          <a:xfrm rot="10800000">
            <a:off x="6705600" y="2438400"/>
            <a:ext cx="533400" cy="609600"/>
          </a:xfrm>
          <a:prstGeom prst="foldedCorner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2" name="Can 11"/>
          <p:cNvSpPr/>
          <p:nvPr/>
        </p:nvSpPr>
        <p:spPr>
          <a:xfrm>
            <a:off x="5334000" y="4572000"/>
            <a:ext cx="1524000" cy="1066800"/>
          </a:xfrm>
          <a:prstGeom prst="can">
            <a:avLst>
              <a:gd name="adj" fmla="val 19021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0200" y="5257800"/>
            <a:ext cx="2286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38800" y="5257800"/>
            <a:ext cx="2286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67400" y="5257800"/>
            <a:ext cx="2286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0" y="5257800"/>
            <a:ext cx="2286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24600" y="5257800"/>
            <a:ext cx="2286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53200" y="5257800"/>
            <a:ext cx="2286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10200" y="4876800"/>
            <a:ext cx="2286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38800" y="4876800"/>
            <a:ext cx="2286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67400" y="4876800"/>
            <a:ext cx="2286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96000" y="4876800"/>
            <a:ext cx="2286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24600" y="4876800"/>
            <a:ext cx="2286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53200" y="4876800"/>
            <a:ext cx="2286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0" y="4950023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OfficinaSansITCStd Book" panose="02000506040000020004" pitchFamily="50" charset="0"/>
              </a:rPr>
              <a:t>Magnetic Disk</a:t>
            </a:r>
            <a:endParaRPr lang="en-US" sz="1400" b="1" dirty="0">
              <a:latin typeface="OfficinaSansITCStd Book" panose="02000506040000020004" pitchFamily="50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00600" y="3886200"/>
            <a:ext cx="25908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4" name="Folded Corner 33"/>
          <p:cNvSpPr/>
          <p:nvPr/>
        </p:nvSpPr>
        <p:spPr>
          <a:xfrm rot="10800000">
            <a:off x="6096000" y="3048000"/>
            <a:ext cx="533400" cy="609600"/>
          </a:xfrm>
          <a:prstGeom prst="foldedCorner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91400" y="3810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OfficinaSansITCStd Book" panose="02000506040000020004" pitchFamily="50" charset="0"/>
              </a:rPr>
              <a:t>Disk Space</a:t>
            </a:r>
          </a:p>
          <a:p>
            <a:r>
              <a:rPr lang="en-US" sz="1400" b="1" dirty="0" smtClean="0">
                <a:latin typeface="OfficinaSansITCStd Book" panose="02000506040000020004" pitchFamily="50" charset="0"/>
              </a:rPr>
              <a:t>Manager</a:t>
            </a:r>
            <a:endParaRPr lang="en-US" sz="1400" b="1" dirty="0">
              <a:latin typeface="OfficinaSansITCStd Book" panose="02000506040000020004" pitchFamily="50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91400" y="1447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OfficinaSansITCStd Book" panose="02000506040000020004" pitchFamily="50" charset="0"/>
              </a:rPr>
              <a:t>Upper DBMS Layers</a:t>
            </a:r>
            <a:endParaRPr lang="en-US" sz="1400" b="1" dirty="0">
              <a:latin typeface="OfficinaSansITCStd Book" panose="02000506040000020004" pitchFamily="50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9801" y="2362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OfficinaSansITCStd Book" panose="02000506040000020004" pitchFamily="50" charset="0"/>
              </a:rPr>
              <a:t>Data</a:t>
            </a:r>
          </a:p>
          <a:p>
            <a:pPr algn="ctr"/>
            <a:r>
              <a:rPr lang="en-US" sz="1400" i="1" dirty="0" smtClean="0">
                <a:latin typeface="OfficinaSansITCStd Book" panose="02000506040000020004" pitchFamily="50" charset="0"/>
              </a:rPr>
              <a:t>Pages</a:t>
            </a:r>
            <a:endParaRPr lang="en-US" sz="1400" i="1" dirty="0">
              <a:latin typeface="OfficinaSansITCStd Book" panose="02000506040000020004" pitchFamily="50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8200" y="4886980"/>
            <a:ext cx="685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>
                <a:latin typeface="OfficinaSansITCStd Book" panose="02000506040000020004" pitchFamily="50" charset="0"/>
              </a:rPr>
              <a:t>Disk</a:t>
            </a:r>
          </a:p>
          <a:p>
            <a:pPr algn="r"/>
            <a:r>
              <a:rPr lang="en-US" sz="1400" i="1" dirty="0" smtClean="0">
                <a:latin typeface="OfficinaSansITCStd Book" panose="02000506040000020004" pitchFamily="50" charset="0"/>
              </a:rPr>
              <a:t>Blocks</a:t>
            </a:r>
            <a:endParaRPr lang="en-US" sz="1400" i="1" dirty="0">
              <a:latin typeface="OfficinaSansITCStd Book" panose="02000506040000020004" pitchFamily="50" charset="0"/>
            </a:endParaRPr>
          </a:p>
        </p:txBody>
      </p:sp>
      <p:sp>
        <p:nvSpPr>
          <p:cNvPr id="42" name="Flowchart: Document 41"/>
          <p:cNvSpPr/>
          <p:nvPr/>
        </p:nvSpPr>
        <p:spPr>
          <a:xfrm rot="10800000">
            <a:off x="4800600" y="1295401"/>
            <a:ext cx="2590800" cy="8382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43" name="Straight Arrow Connector 42"/>
          <p:cNvCxnSpPr>
            <a:stCxn id="23" idx="0"/>
            <a:endCxn id="11" idx="0"/>
          </p:cNvCxnSpPr>
          <p:nvPr/>
        </p:nvCxnSpPr>
        <p:spPr>
          <a:xfrm rot="5400000" flipH="1" flipV="1">
            <a:off x="5791200" y="3695700"/>
            <a:ext cx="1828800" cy="533400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triangl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7" name="Straight Arrow Connector 42"/>
          <p:cNvCxnSpPr>
            <a:stCxn id="24" idx="0"/>
            <a:endCxn id="11" idx="0"/>
          </p:cNvCxnSpPr>
          <p:nvPr/>
        </p:nvCxnSpPr>
        <p:spPr>
          <a:xfrm rot="5400000" flipH="1" flipV="1">
            <a:off x="5905500" y="3810000"/>
            <a:ext cx="1828800" cy="304800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triangl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0" name="Straight Arrow Connector 42"/>
          <p:cNvCxnSpPr>
            <a:stCxn id="14" idx="0"/>
            <a:endCxn id="9" idx="0"/>
          </p:cNvCxnSpPr>
          <p:nvPr/>
        </p:nvCxnSpPr>
        <p:spPr>
          <a:xfrm rot="16200000" flipV="1">
            <a:off x="4495800" y="4000500"/>
            <a:ext cx="1905000" cy="609600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triangl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4" name="Straight Arrow Connector 42"/>
          <p:cNvCxnSpPr>
            <a:stCxn id="16" idx="0"/>
            <a:endCxn id="34" idx="0"/>
          </p:cNvCxnSpPr>
          <p:nvPr/>
        </p:nvCxnSpPr>
        <p:spPr>
          <a:xfrm rot="5400000" flipH="1" flipV="1">
            <a:off x="5486400" y="4381500"/>
            <a:ext cx="1600200" cy="152400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triangl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8" name="Straight Arrow Connector 42"/>
          <p:cNvCxnSpPr>
            <a:stCxn id="21" idx="0"/>
            <a:endCxn id="10" idx="0"/>
          </p:cNvCxnSpPr>
          <p:nvPr/>
        </p:nvCxnSpPr>
        <p:spPr>
          <a:xfrm rot="16200000" flipV="1">
            <a:off x="4914901" y="3810001"/>
            <a:ext cx="1904999" cy="228600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triangle" w="med" len="med"/>
            <a:tailEnd type="triangl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68" name="Rectangle 67"/>
          <p:cNvSpPr/>
          <p:nvPr/>
        </p:nvSpPr>
        <p:spPr>
          <a:xfrm>
            <a:off x="4724400" y="1219200"/>
            <a:ext cx="3886200" cy="3124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17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Free Space</a:t>
            </a:r>
            <a:endParaRPr lang="en-US" dirty="0"/>
          </a:p>
        </p:txBody>
      </p:sp>
      <mc:AlternateContent>
        <mc:Choice xmlns:mv="urn:schemas-microsoft-com:mac:vml"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Disk space manager also keeps track of </a:t>
                </a:r>
                <a:r>
                  <a:rPr lang="en-US" b="1" dirty="0" smtClean="0"/>
                  <a:t>used</a:t>
                </a:r>
                <a:r>
                  <a:rPr lang="en-US" dirty="0" smtClean="0"/>
                  <a:t> and </a:t>
                </a:r>
                <a:r>
                  <a:rPr lang="en-US" b="1" dirty="0" smtClean="0"/>
                  <a:t>free blocks</a:t>
                </a:r>
                <a:r>
                  <a:rPr lang="en-US" dirty="0" smtClean="0"/>
                  <a:t> to reclaim space that has been freed</a:t>
                </a:r>
              </a:p>
              <a:p>
                <a:pPr lvl="1"/>
                <a:r>
                  <a:rPr lang="en-US" dirty="0"/>
                  <a:t>blocks can </a:t>
                </a:r>
                <a:r>
                  <a:rPr lang="en-US" dirty="0" smtClean="0"/>
                  <a:t>usually be </a:t>
                </a:r>
                <a:r>
                  <a:rPr lang="en-US" dirty="0"/>
                  <a:t>allocated contiguously </a:t>
                </a:r>
                <a:r>
                  <a:rPr lang="en-US" dirty="0" smtClean="0"/>
                  <a:t>on database/table creation</a:t>
                </a:r>
              </a:p>
              <a:p>
                <a:pPr lvl="1"/>
                <a:r>
                  <a:rPr lang="en-US" dirty="0" smtClean="0"/>
                  <a:t>subsequent de-allocation and new allocation may create </a:t>
                </a:r>
                <a:r>
                  <a:rPr lang="en-US" b="1" dirty="0" smtClean="0"/>
                  <a:t>holes</a:t>
                </a:r>
              </a:p>
              <a:p>
                <a:r>
                  <a:rPr lang="en-US" b="1" dirty="0" smtClean="0"/>
                  <a:t>Linked list </a:t>
                </a:r>
                <a:r>
                  <a:rPr lang="en-US" dirty="0" smtClean="0"/>
                  <a:t>of free blocks</a:t>
                </a:r>
              </a:p>
              <a:p>
                <a:pPr marL="685800" lvl="1" indent="-342900">
                  <a:buFont typeface="+mj-lt"/>
                  <a:buAutoNum type="arabicPeriod"/>
                </a:pPr>
                <a:r>
                  <a:rPr lang="en-US" dirty="0" smtClean="0"/>
                  <a:t>keep a pointer to the </a:t>
                </a:r>
                <a:r>
                  <a:rPr lang="en-US" b="1" dirty="0" smtClean="0"/>
                  <a:t>first free block </a:t>
                </a:r>
                <a:r>
                  <a:rPr lang="en-US" dirty="0" smtClean="0"/>
                  <a:t>in a known location on disk</a:t>
                </a:r>
              </a:p>
              <a:p>
                <a:pPr marL="685800" lvl="1" indent="-342900">
                  <a:buFont typeface="+mj-lt"/>
                  <a:buAutoNum type="arabicPeriod"/>
                </a:pPr>
                <a:r>
                  <a:rPr lang="en-US" dirty="0" smtClean="0"/>
                  <a:t>when a block is no longer needed, append/prepend it to the list</a:t>
                </a:r>
              </a:p>
              <a:p>
                <a:pPr marL="685800" lvl="1" indent="-342900">
                  <a:buFont typeface="+mj-lt"/>
                  <a:buAutoNum type="arabicPeriod"/>
                </a:pPr>
                <a:r>
                  <a:rPr lang="en-US" dirty="0" smtClean="0"/>
                  <a:t>the </a:t>
                </a: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next</a:t>
                </a:r>
                <a:r>
                  <a:rPr lang="en-US" dirty="0" smtClean="0"/>
                  <a:t> pointer may be stored in blocks themselves</a:t>
                </a:r>
              </a:p>
              <a:p>
                <a:r>
                  <a:rPr lang="en-US" dirty="0" smtClean="0"/>
                  <a:t>Free block </a:t>
                </a:r>
                <a:r>
                  <a:rPr lang="en-US" b="1" dirty="0" smtClean="0"/>
                  <a:t>bitmap</a:t>
                </a:r>
              </a:p>
              <a:p>
                <a:pPr marL="685800" lvl="1" indent="-342900">
                  <a:buFont typeface="+mj-lt"/>
                  <a:buAutoNum type="arabicPeriod"/>
                </a:pPr>
                <a:r>
                  <a:rPr lang="en-US" dirty="0" smtClean="0"/>
                  <a:t>reserve a block whose bytes are interpreted bitwise</a:t>
                </a:r>
                <a:br>
                  <a:rPr lang="en-US" dirty="0" smtClean="0"/>
                </a:br>
                <a:r>
                  <a:rPr lang="en-US" dirty="0" smtClean="0"/>
                  <a:t>(bit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0</m:t>
                    </m:r>
                  </m:oMath>
                </a14:m>
                <a:r>
                  <a:rPr lang="en-US" dirty="0" smtClean="0"/>
                  <a:t>: block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is free)</a:t>
                </a:r>
              </a:p>
              <a:p>
                <a:pPr marL="685800" lvl="1" indent="-342900">
                  <a:buFont typeface="+mj-lt"/>
                  <a:buAutoNum type="arabicPeriod"/>
                </a:pPr>
                <a:r>
                  <a:rPr lang="en-US" dirty="0" smtClean="0"/>
                  <a:t>toggle bit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whenever block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is (de-)allocated</a:t>
                </a: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970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7" name="Group 63"/>
          <p:cNvGrpSpPr/>
          <p:nvPr/>
        </p:nvGrpSpPr>
        <p:grpSpPr>
          <a:xfrm>
            <a:off x="6781800" y="2971266"/>
            <a:ext cx="1905000" cy="228600"/>
            <a:chOff x="6705600" y="2819400"/>
            <a:chExt cx="1905000" cy="228600"/>
          </a:xfrm>
        </p:grpSpPr>
        <p:sp>
          <p:nvSpPr>
            <p:cNvPr id="23" name="Rectangle 22"/>
            <p:cNvSpPr/>
            <p:nvPr/>
          </p:nvSpPr>
          <p:spPr>
            <a:xfrm>
              <a:off x="6705600" y="2819400"/>
              <a:ext cx="2286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934200" y="2819400"/>
              <a:ext cx="762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stCxn id="24" idx="3"/>
              <a:endCxn id="30" idx="1"/>
            </p:cNvCxnSpPr>
            <p:nvPr/>
          </p:nvCxnSpPr>
          <p:spPr>
            <a:xfrm>
              <a:off x="7010400" y="2933700"/>
              <a:ext cx="228600" cy="0"/>
            </a:xfrm>
            <a:prstGeom prst="straightConnector1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headEnd type="none"/>
              <a:tailEnd type="triangle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7239000" y="2819400"/>
              <a:ext cx="2286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67600" y="2819400"/>
              <a:ext cx="762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772400" y="2819400"/>
              <a:ext cx="2286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001000" y="2819400"/>
              <a:ext cx="762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Arrow Connector 34"/>
            <p:cNvCxnSpPr>
              <a:stCxn id="34" idx="3"/>
              <a:endCxn id="36" idx="1"/>
            </p:cNvCxnSpPr>
            <p:nvPr/>
          </p:nvCxnSpPr>
          <p:spPr>
            <a:xfrm>
              <a:off x="8077200" y="2933700"/>
              <a:ext cx="228600" cy="0"/>
            </a:xfrm>
            <a:prstGeom prst="straightConnector1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headEnd type="none"/>
              <a:tailEnd type="triangle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8305800" y="2819400"/>
              <a:ext cx="2286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534400" y="2819400"/>
              <a:ext cx="762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Arrow Connector 37"/>
            <p:cNvCxnSpPr>
              <a:stCxn id="31" idx="3"/>
              <a:endCxn id="33" idx="1"/>
            </p:cNvCxnSpPr>
            <p:nvPr/>
          </p:nvCxnSpPr>
          <p:spPr>
            <a:xfrm>
              <a:off x="7543800" y="2933700"/>
              <a:ext cx="228600" cy="0"/>
            </a:xfrm>
            <a:prstGeom prst="straightConnector1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headEnd type="none"/>
              <a:tailEnd type="triangle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1" name="Straight Arrow Connector 40"/>
            <p:cNvCxnSpPr>
              <a:stCxn id="37" idx="3"/>
              <a:endCxn id="37" idx="2"/>
            </p:cNvCxnSpPr>
            <p:nvPr/>
          </p:nvCxnSpPr>
          <p:spPr>
            <a:xfrm flipH="1">
              <a:off x="8572500" y="2933700"/>
              <a:ext cx="38100" cy="114300"/>
            </a:xfrm>
            <a:prstGeom prst="bentConnector4">
              <a:avLst>
                <a:gd name="adj1" fmla="val -262499"/>
                <a:gd name="adj2" fmla="val 212500"/>
              </a:avLst>
            </a:prstGeom>
            <a:solidFill>
              <a:schemeClr val="bg1"/>
            </a:solidFill>
            <a:ln w="6350">
              <a:solidFill>
                <a:schemeClr val="tx1"/>
              </a:solidFill>
              <a:headEnd type="none"/>
              <a:tailEnd type="triangle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8" name="Group 64"/>
          <p:cNvGrpSpPr/>
          <p:nvPr/>
        </p:nvGrpSpPr>
        <p:grpSpPr>
          <a:xfrm>
            <a:off x="6858000" y="4343400"/>
            <a:ext cx="1828800" cy="457200"/>
            <a:chOff x="6858000" y="4343400"/>
            <a:chExt cx="1828800" cy="457200"/>
          </a:xfrm>
        </p:grpSpPr>
        <p:sp>
          <p:nvSpPr>
            <p:cNvPr id="5" name="Rectangle 4"/>
            <p:cNvSpPr/>
            <p:nvPr/>
          </p:nvSpPr>
          <p:spPr>
            <a:xfrm>
              <a:off x="7315200" y="4572000"/>
              <a:ext cx="2286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543800" y="4572000"/>
              <a:ext cx="2286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772400" y="4572000"/>
              <a:ext cx="2286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001000" y="4572000"/>
              <a:ext cx="228600" cy="228600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8229600" y="4572000"/>
              <a:ext cx="228600" cy="228600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458200" y="4572000"/>
              <a:ext cx="2286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15200" y="4343400"/>
              <a:ext cx="2286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43800" y="4343400"/>
              <a:ext cx="228600" cy="228600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400" y="4343400"/>
              <a:ext cx="2286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001000" y="4343400"/>
              <a:ext cx="2286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229600" y="4343400"/>
              <a:ext cx="228600" cy="228600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458200" y="4343400"/>
              <a:ext cx="2286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858000" y="4343400"/>
              <a:ext cx="2286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086600" y="4343400"/>
              <a:ext cx="228600" cy="228600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858000" y="4572000"/>
              <a:ext cx="228600" cy="228600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086600" y="4572000"/>
              <a:ext cx="2286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196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Contiguous Sequences of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Wingdings" panose="05000000000000000000" pitchFamily="2" charset="2"/>
                <a:cs typeface="Wingdings" charset="2"/>
                <a:sym typeface="Wingdings"/>
              </a:rPr>
              <a:t>!</a:t>
            </a:r>
            <a:r>
              <a:rPr lang="en-US" b="1" dirty="0" smtClean="0">
                <a:latin typeface="OfficinaSansITCStd Book" panose="02000506040000020004" pitchFamily="50" charset="0"/>
                <a:sym typeface="Wingdings"/>
              </a:rPr>
              <a:t> Exercise</a:t>
            </a:r>
            <a:endParaRPr lang="en-US" b="1" dirty="0">
              <a:latin typeface="OfficinaSansITCStd Book" panose="02000506040000020004" pitchFamily="50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229600" cy="2514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To exploit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sequential access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, it is useful to allocate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contiguous sequences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of pages</a:t>
            </a:r>
          </a:p>
          <a:p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Wingdings 2" charset="2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Which technique would you use, a linked list or a bitmap of free blocks?</a:t>
            </a:r>
            <a:endParaRPr lang="en-US" i="1" dirty="0">
              <a:solidFill>
                <a:srgbClr val="000000"/>
              </a:solidFill>
              <a:latin typeface="OfficinaSansITCStd Book" panose="02000506040000020004" pitchFamily="50" charset="0"/>
              <a:cs typeface="Wingdings 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144" y="6581001"/>
            <a:ext cx="9153144" cy="276999"/>
          </a:xfrm>
          <a:prstGeom prst="rect">
            <a:avLst/>
          </a:prstGeom>
          <a:noFill/>
        </p:spPr>
        <p:txBody>
          <a:bodyPr wrap="square" lIns="91440" tIns="45720" rIns="0" bIns="45720" rtlCol="0">
            <a:spAutoFit/>
          </a:bodyPr>
          <a:lstStyle/>
          <a:p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Slide </a:t>
            </a:r>
            <a:r>
              <a:rPr lang="en-US" sz="1200" i="1" dirty="0">
                <a:solidFill>
                  <a:srgbClr val="7F7F7F"/>
                </a:solidFill>
                <a:latin typeface="OfficinaSansITCStd Book" panose="02000506040000020004" pitchFamily="50" charset="0"/>
              </a:rPr>
              <a:t>Credit: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Torsten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Grust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, University of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Tübingen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, Germany</a:t>
            </a:r>
            <a:endParaRPr lang="en-US" sz="1200" i="1" dirty="0">
              <a:solidFill>
                <a:srgbClr val="7F7F7F"/>
              </a:solidFill>
              <a:latin typeface="OfficinaSansITCStd Book" panose="02000506040000020004" pitchFamily="50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59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Contiguous Sequences of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8229600" cy="38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Wingdings" panose="05000000000000000000" pitchFamily="2" charset="2"/>
                <a:cs typeface="Wingdings" charset="2"/>
                <a:sym typeface="Wingdings"/>
              </a:rPr>
              <a:t>!</a:t>
            </a:r>
            <a:r>
              <a:rPr lang="en-US" b="1" dirty="0" smtClean="0">
                <a:latin typeface="OfficinaSansITCStd Book" panose="02000506040000020004" pitchFamily="50" charset="0"/>
                <a:sym typeface="Wingdings"/>
              </a:rPr>
              <a:t> Exercise</a:t>
            </a:r>
            <a:endParaRPr lang="en-US" b="1" dirty="0">
              <a:latin typeface="OfficinaSansITCStd Book" panose="02000506040000020004" pitchFamily="50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229600" cy="2514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To exploit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sequential access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, it is useful to allocate </a:t>
            </a:r>
            <a:r>
              <a:rPr lang="en-US" b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contiguous sequences 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of pages</a:t>
            </a:r>
          </a:p>
          <a:p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Wingdings 2" charset="2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</a:rPr>
              <a:t>Which technique would you use, a linked list or a bitmap of free blocks?</a:t>
            </a:r>
          </a:p>
          <a:p>
            <a:endParaRPr lang="en-US" i="1" dirty="0">
              <a:solidFill>
                <a:srgbClr val="000000"/>
              </a:solidFill>
              <a:latin typeface="OfficinaSansITCStd Book" panose="02000506040000020004" pitchFamily="50" charset="0"/>
              <a:cs typeface="Wingdings 2" charset="2"/>
            </a:endParaRPr>
          </a:p>
          <a:p>
            <a:pPr marL="342900" indent="-342900">
              <a:buFont typeface="Wingdings" panose="05000000000000000000" pitchFamily="2" charset="2"/>
              <a:buChar char="Ä"/>
            </a:pP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  <a:sym typeface="Wingdings" panose="05000000000000000000" pitchFamily="2" charset="2"/>
              </a:rPr>
              <a:t>Free block bitmaps support fast identification of contiguous </a:t>
            </a:r>
            <a:b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  <a:sym typeface="Wingdings" panose="05000000000000000000" pitchFamily="2" charset="2"/>
              </a:rPr>
            </a:b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  <a:sym typeface="Wingdings" panose="05000000000000000000" pitchFamily="2" charset="2"/>
              </a:rPr>
              <a:t>sequences of free blocks</a:t>
            </a:r>
          </a:p>
          <a:p>
            <a:pPr marL="342900" indent="-342900">
              <a:buFont typeface="Wingdings" panose="05000000000000000000" pitchFamily="2" charset="2"/>
              <a:buChar char="Ä"/>
            </a:pPr>
            <a:r>
              <a:rPr lang="en-US" b="1" dirty="0" err="1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  <a:sym typeface="Wingdings" panose="05000000000000000000" pitchFamily="2" charset="2"/>
              </a:rPr>
              <a:t>Minibase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  <a:sym typeface="Wingdings" panose="05000000000000000000" pitchFamily="2" charset="2"/>
              </a:rPr>
              <a:t> uses a bitmap of free blocks in its disk space manager (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DiskManager.java</a:t>
            </a:r>
            <a:r>
              <a:rPr lang="en-US" dirty="0" smtClean="0">
                <a:solidFill>
                  <a:srgbClr val="000000"/>
                </a:solidFill>
                <a:latin typeface="OfficinaSansITCStd Book" panose="02000506040000020004" pitchFamily="50" charset="0"/>
                <a:cs typeface="Wingdings 2" charset="2"/>
                <a:sym typeface="Wingdings" panose="05000000000000000000" pitchFamily="2" charset="2"/>
              </a:rPr>
              <a:t>)</a:t>
            </a:r>
            <a:endParaRPr lang="en-US" dirty="0">
              <a:solidFill>
                <a:srgbClr val="000000"/>
              </a:solidFill>
              <a:latin typeface="OfficinaSansITCStd Book" panose="02000506040000020004" pitchFamily="50" charset="0"/>
              <a:cs typeface="Wingdings 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144" y="6581001"/>
            <a:ext cx="9153144" cy="276999"/>
          </a:xfrm>
          <a:prstGeom prst="rect">
            <a:avLst/>
          </a:prstGeom>
          <a:noFill/>
        </p:spPr>
        <p:txBody>
          <a:bodyPr wrap="square" lIns="91440" tIns="45720" rIns="0" bIns="45720" rtlCol="0">
            <a:spAutoFit/>
          </a:bodyPr>
          <a:lstStyle/>
          <a:p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Slide </a:t>
            </a:r>
            <a:r>
              <a:rPr lang="en-US" sz="1200" i="1" dirty="0">
                <a:solidFill>
                  <a:srgbClr val="7F7F7F"/>
                </a:solidFill>
                <a:latin typeface="OfficinaSansITCStd Book" panose="02000506040000020004" pitchFamily="50" charset="0"/>
              </a:rPr>
              <a:t>Credit: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Torsten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Grust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, University of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Tübingen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, Germany</a:t>
            </a:r>
            <a:endParaRPr lang="en-US" sz="1200" i="1" dirty="0">
              <a:solidFill>
                <a:srgbClr val="7F7F7F"/>
              </a:solidFill>
              <a:latin typeface="OfficinaSansITCStd Book" panose="02000506040000020004" pitchFamily="50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0570382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Database System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Architecture </a:t>
            </a:r>
            <a:r>
              <a:rPr lang="en-US" dirty="0" smtClean="0"/>
              <a:t>and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Buffer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2138010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90600" y="2133600"/>
            <a:ext cx="7162800" cy="3200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2286000"/>
            <a:ext cx="5029200" cy="12192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03C4-5514-45FF-B2AE-047ACFB20D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2438400"/>
            <a:ext cx="22860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Executor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8200" y="2438400"/>
            <a:ext cx="22860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Parser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9800" y="2971800"/>
            <a:ext cx="22860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Operator Evaluator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8200" y="2971800"/>
            <a:ext cx="22860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Optimizer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0400" y="3733800"/>
            <a:ext cx="27432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Files and Index Structures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00400" y="4267200"/>
            <a:ext cx="27432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Buffer Manager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00400" y="4800600"/>
            <a:ext cx="27432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Disk Space Manager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24600" y="3733800"/>
            <a:ext cx="1676400" cy="1447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Recovery</a:t>
            </a:r>
            <a:b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</a:br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Manager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43000" y="3733800"/>
            <a:ext cx="1676400" cy="14478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95400" y="3886200"/>
            <a:ext cx="1371600" cy="533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Transaction</a:t>
            </a:r>
            <a:b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</a:br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Manager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95400" y="4572000"/>
            <a:ext cx="1371600" cy="4572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OfficinaSansITCStd Book" panose="02000506040000020004" pitchFamily="50" charset="0"/>
              </a:rPr>
              <a:t>Lock Manager</a:t>
            </a:r>
            <a:endParaRPr lang="en-US" sz="1600" dirty="0">
              <a:solidFill>
                <a:schemeClr val="tx1"/>
              </a:solidFill>
              <a:latin typeface="OfficinaSansITCStd Book" panose="02000506040000020004" pitchFamily="50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943600" y="1143000"/>
            <a:ext cx="1828800" cy="381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SQL Interface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657600" y="1143000"/>
            <a:ext cx="1828800" cy="381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Applications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371600" y="1143000"/>
            <a:ext cx="1828800" cy="381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Web Forms</a:t>
            </a:r>
          </a:p>
        </p:txBody>
      </p:sp>
      <p:cxnSp>
        <p:nvCxnSpPr>
          <p:cNvPr id="22" name="Straight Arrow Connector 21"/>
          <p:cNvCxnSpPr>
            <a:stCxn id="9" idx="2"/>
            <a:endCxn id="10" idx="0"/>
          </p:cNvCxnSpPr>
          <p:nvPr/>
        </p:nvCxnSpPr>
        <p:spPr>
          <a:xfrm>
            <a:off x="4572000" y="3505200"/>
            <a:ext cx="0" cy="2286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3" name="Straight Arrow Connector 22"/>
          <p:cNvCxnSpPr>
            <a:stCxn id="10" idx="2"/>
            <a:endCxn id="11" idx="0"/>
          </p:cNvCxnSpPr>
          <p:nvPr/>
        </p:nvCxnSpPr>
        <p:spPr>
          <a:xfrm>
            <a:off x="4572000" y="4114800"/>
            <a:ext cx="0" cy="1524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26" name="Straight Arrow Connector 25"/>
          <p:cNvCxnSpPr>
            <a:stCxn id="11" idx="2"/>
            <a:endCxn id="12" idx="0"/>
          </p:cNvCxnSpPr>
          <p:nvPr/>
        </p:nvCxnSpPr>
        <p:spPr>
          <a:xfrm>
            <a:off x="4572000" y="4648200"/>
            <a:ext cx="0" cy="1524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7" name="TextBox 36"/>
          <p:cNvSpPr txBox="1"/>
          <p:nvPr/>
        </p:nvSpPr>
        <p:spPr>
          <a:xfrm>
            <a:off x="3891466" y="1676400"/>
            <a:ext cx="1351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OfficinaSansITCStd Book" panose="02000506040000020004" pitchFamily="50" charset="0"/>
              </a:rPr>
              <a:t>SQL Commands</a:t>
            </a:r>
            <a:endParaRPr lang="en-US" sz="1400" b="1" dirty="0">
              <a:latin typeface="OfficinaSansITCStd Book" panose="02000506040000020004" pitchFamily="50" charset="0"/>
            </a:endParaRPr>
          </a:p>
        </p:txBody>
      </p:sp>
      <p:cxnSp>
        <p:nvCxnSpPr>
          <p:cNvPr id="39" name="Straight Arrow Connector 38"/>
          <p:cNvCxnSpPr>
            <a:stCxn id="11" idx="3"/>
            <a:endCxn id="14" idx="1"/>
          </p:cNvCxnSpPr>
          <p:nvPr/>
        </p:nvCxnSpPr>
        <p:spPr>
          <a:xfrm>
            <a:off x="5943600" y="4457700"/>
            <a:ext cx="381000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8" name="Straight Arrow Connector 47"/>
          <p:cNvCxnSpPr>
            <a:stCxn id="15" idx="3"/>
            <a:endCxn id="11" idx="1"/>
          </p:cNvCxnSpPr>
          <p:nvPr/>
        </p:nvCxnSpPr>
        <p:spPr>
          <a:xfrm>
            <a:off x="2819400" y="4457700"/>
            <a:ext cx="381000" cy="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1" name="Straight Arrow Connector 50"/>
          <p:cNvCxnSpPr>
            <a:endCxn id="10" idx="1"/>
          </p:cNvCxnSpPr>
          <p:nvPr/>
        </p:nvCxnSpPr>
        <p:spPr>
          <a:xfrm>
            <a:off x="2819400" y="3922905"/>
            <a:ext cx="381000" cy="1395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2" name="Straight Arrow Connector 51"/>
          <p:cNvCxnSpPr>
            <a:endCxn id="12" idx="1"/>
          </p:cNvCxnSpPr>
          <p:nvPr/>
        </p:nvCxnSpPr>
        <p:spPr>
          <a:xfrm flipV="1">
            <a:off x="2819400" y="4991100"/>
            <a:ext cx="381000" cy="1395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7" name="Straight Arrow Connector 56"/>
          <p:cNvCxnSpPr>
            <a:stCxn id="12" idx="3"/>
          </p:cNvCxnSpPr>
          <p:nvPr/>
        </p:nvCxnSpPr>
        <p:spPr>
          <a:xfrm flipV="1">
            <a:off x="5943600" y="4989705"/>
            <a:ext cx="381000" cy="1395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63" name="Straight Arrow Connector 62"/>
          <p:cNvCxnSpPr>
            <a:stCxn id="10" idx="3"/>
          </p:cNvCxnSpPr>
          <p:nvPr/>
        </p:nvCxnSpPr>
        <p:spPr>
          <a:xfrm flipV="1">
            <a:off x="5943600" y="3922905"/>
            <a:ext cx="381000" cy="1395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66" name="Straight Arrow Connector 65"/>
          <p:cNvCxnSpPr>
            <a:stCxn id="18" idx="2"/>
            <a:endCxn id="37" idx="0"/>
          </p:cNvCxnSpPr>
          <p:nvPr/>
        </p:nvCxnSpPr>
        <p:spPr>
          <a:xfrm flipH="1">
            <a:off x="4567292" y="1524000"/>
            <a:ext cx="2290708" cy="1524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0" name="Straight Arrow Connector 69"/>
          <p:cNvCxnSpPr>
            <a:stCxn id="20" idx="2"/>
            <a:endCxn id="37" idx="0"/>
          </p:cNvCxnSpPr>
          <p:nvPr/>
        </p:nvCxnSpPr>
        <p:spPr>
          <a:xfrm>
            <a:off x="2286000" y="1524000"/>
            <a:ext cx="2281292" cy="1524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3" name="Straight Arrow Connector 72"/>
          <p:cNvCxnSpPr>
            <a:stCxn id="19" idx="2"/>
            <a:endCxn id="37" idx="0"/>
          </p:cNvCxnSpPr>
          <p:nvPr/>
        </p:nvCxnSpPr>
        <p:spPr>
          <a:xfrm flipH="1">
            <a:off x="4567292" y="1524000"/>
            <a:ext cx="4708" cy="1524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6" name="Straight Arrow Connector 75"/>
          <p:cNvCxnSpPr>
            <a:stCxn id="37" idx="2"/>
            <a:endCxn id="13" idx="0"/>
          </p:cNvCxnSpPr>
          <p:nvPr/>
        </p:nvCxnSpPr>
        <p:spPr>
          <a:xfrm>
            <a:off x="4567292" y="1984177"/>
            <a:ext cx="4708" cy="149423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dash"/>
            <a:headEnd type="non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79" name="Can 78"/>
          <p:cNvSpPr/>
          <p:nvPr/>
        </p:nvSpPr>
        <p:spPr>
          <a:xfrm>
            <a:off x="3200400" y="5486400"/>
            <a:ext cx="2743200" cy="685800"/>
          </a:xfrm>
          <a:prstGeom prst="can">
            <a:avLst>
              <a:gd name="adj" fmla="val 11084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Index and Data Files</a:t>
            </a:r>
            <a:b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</a:br>
            <a:r>
              <a:rPr lang="en-US" sz="1600" dirty="0">
                <a:solidFill>
                  <a:schemeClr val="tx1"/>
                </a:solidFill>
                <a:latin typeface="OfficinaSansITCStd Book" panose="02000506040000020004" pitchFamily="50" charset="0"/>
              </a:rPr>
              <a:t>Catalog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019800" y="5638800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OfficinaSansITCStd Book" panose="02000506040000020004" pitchFamily="50" charset="0"/>
              </a:rPr>
              <a:t>Database</a:t>
            </a:r>
            <a:endParaRPr lang="en-US" sz="1400" b="1" dirty="0">
              <a:latin typeface="OfficinaSansITCStd Book" panose="02000506040000020004" pitchFamily="50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547145" y="2133600"/>
            <a:ext cx="6062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latin typeface="OfficinaSansITCStd Book" panose="02000506040000020004" pitchFamily="50" charset="0"/>
              </a:rPr>
              <a:t>DBMS</a:t>
            </a:r>
            <a:endParaRPr lang="en-US" sz="1400" b="1" dirty="0">
              <a:latin typeface="OfficinaSansITCStd Book" panose="02000506040000020004" pitchFamily="50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-9144" y="6581001"/>
            <a:ext cx="9153144" cy="276999"/>
          </a:xfrm>
          <a:prstGeom prst="rect">
            <a:avLst/>
          </a:prstGeom>
          <a:noFill/>
        </p:spPr>
        <p:txBody>
          <a:bodyPr wrap="square" lIns="91440" tIns="45720" rIns="0" bIns="45720" rtlCol="0">
            <a:spAutoFit/>
          </a:bodyPr>
          <a:lstStyle/>
          <a:p>
            <a:r>
              <a:rPr lang="en-US" sz="1200" i="1" dirty="0">
                <a:solidFill>
                  <a:srgbClr val="7F7F7F"/>
                </a:solidFill>
                <a:latin typeface="OfficinaSansITCStd Book" panose="02000506040000020004" pitchFamily="50" charset="0"/>
              </a:rPr>
              <a:t>Figure Credit: 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Raghu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Ramakrishnan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 and Johannes </a:t>
            </a:r>
            <a:r>
              <a:rPr lang="en-US" sz="1200" i="1" dirty="0" err="1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Gehrke</a:t>
            </a:r>
            <a:r>
              <a:rPr lang="en-US" sz="1200" i="1" dirty="0" smtClean="0">
                <a:solidFill>
                  <a:srgbClr val="7F7F7F"/>
                </a:solidFill>
                <a:latin typeface="OfficinaSansITCStd Book" panose="02000506040000020004" pitchFamily="50" charset="0"/>
              </a:rPr>
              <a:t>: “Database Management Systems”, McGraw-Hill, 2003.</a:t>
            </a:r>
            <a:endParaRPr lang="en-US" sz="1200" i="1" dirty="0">
              <a:solidFill>
                <a:srgbClr val="7F7F7F"/>
              </a:solidFill>
              <a:latin typeface="OfficinaSansITCStd Book" panose="02000506040000020004" pitchFamily="50" charset="0"/>
            </a:endParaRPr>
          </a:p>
        </p:txBody>
      </p:sp>
      <p:cxnSp>
        <p:nvCxnSpPr>
          <p:cNvPr id="83" name="Straight Arrow Connector 82"/>
          <p:cNvCxnSpPr>
            <a:stCxn id="12" idx="2"/>
            <a:endCxn id="79" idx="1"/>
          </p:cNvCxnSpPr>
          <p:nvPr/>
        </p:nvCxnSpPr>
        <p:spPr>
          <a:xfrm>
            <a:off x="4572000" y="5181600"/>
            <a:ext cx="0" cy="304800"/>
          </a:xfrm>
          <a:prstGeom prst="straightConnector1">
            <a:avLst/>
          </a:prstGeom>
          <a:solidFill>
            <a:schemeClr val="bg1"/>
          </a:solidFill>
          <a:ln w="635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" name="Right Arrow 2"/>
          <p:cNvSpPr/>
          <p:nvPr/>
        </p:nvSpPr>
        <p:spPr>
          <a:xfrm rot="20700000">
            <a:off x="1447800" y="4473706"/>
            <a:ext cx="1676400" cy="612577"/>
          </a:xfrm>
          <a:prstGeom prst="rightArrow">
            <a:avLst>
              <a:gd name="adj1" fmla="val 61662"/>
              <a:gd name="adj2" fmla="val 50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OfficinaSansITCStd Book" panose="02000506040000020004" pitchFamily="50" charset="0"/>
              </a:rPr>
              <a:t>We are here!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6955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3354</Words>
  <Application>Microsoft Macintosh PowerPoint</Application>
  <PresentationFormat>On-screen Show (4:3)</PresentationFormat>
  <Paragraphs>422</Paragraphs>
  <Slides>38</Slides>
  <Notes>0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Database System Architecture and Implementation</vt:lpstr>
      <vt:lpstr>Orientation</vt:lpstr>
      <vt:lpstr>Disk Space Manager</vt:lpstr>
      <vt:lpstr>Disk Space Manager</vt:lpstr>
      <vt:lpstr>Managing Free Space</vt:lpstr>
      <vt:lpstr>Contiguous Sequences of Pages</vt:lpstr>
      <vt:lpstr>Contiguous Sequences of Pages</vt:lpstr>
      <vt:lpstr>Database System Architecture and Implementation</vt:lpstr>
      <vt:lpstr>Orientation</vt:lpstr>
      <vt:lpstr>Buffer Manager</vt:lpstr>
      <vt:lpstr>Buffer Pool</vt:lpstr>
      <vt:lpstr>Buffer Manager Interface</vt:lpstr>
      <vt:lpstr>Buffer Manager Interface</vt:lpstr>
      <vt:lpstr>Proper Nesting of pin()and unpin()</vt:lpstr>
      <vt:lpstr>Writing Pages Back to Disk</vt:lpstr>
      <vt:lpstr>Implementation of pin()</vt:lpstr>
      <vt:lpstr>Implementation of unpin()</vt:lpstr>
      <vt:lpstr>Implementation of unpin()</vt:lpstr>
      <vt:lpstr>Two Strategic Questions</vt:lpstr>
      <vt:lpstr>Buffer Allocation Policies</vt:lpstr>
      <vt:lpstr>Local vs. Global Policies</vt:lpstr>
      <vt:lpstr>Buffer Allocation Policies</vt:lpstr>
      <vt:lpstr>Dynamic Buffer Allocation Policies</vt:lpstr>
      <vt:lpstr>Buffer Replacement Policies</vt:lpstr>
      <vt:lpstr>Buffer Replacement Policies</vt:lpstr>
      <vt:lpstr>Typical Buffer Replacement Policies</vt:lpstr>
      <vt:lpstr>Details of LRU and CLOCK Policy</vt:lpstr>
      <vt:lpstr>Heuristic Policies Can Fail</vt:lpstr>
      <vt:lpstr>Details of LRD</vt:lpstr>
      <vt:lpstr>Exploiting Semantic Knowledge</vt:lpstr>
      <vt:lpstr>Hot Set with Disjoint Page Sets</vt:lpstr>
      <vt:lpstr>Hot Set with Non-Disjoint Page Set</vt:lpstr>
      <vt:lpstr>Priority Hints</vt:lpstr>
      <vt:lpstr>Prefetching</vt:lpstr>
      <vt:lpstr>Prefetching</vt:lpstr>
      <vt:lpstr>Database vs. Operating System</vt:lpstr>
      <vt:lpstr>Double Buffering</vt:lpstr>
      <vt:lpstr>Buffer Management in Practice</vt:lpstr>
    </vt:vector>
  </TitlesOfParts>
  <Company>Portland State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 Architecture and Implementation</dc:title>
  <dc:creator>Kristin Tufte</dc:creator>
  <cp:lastModifiedBy>Kristin Tufte</cp:lastModifiedBy>
  <cp:revision>5</cp:revision>
  <dcterms:created xsi:type="dcterms:W3CDTF">2015-01-07T17:31:58Z</dcterms:created>
  <dcterms:modified xsi:type="dcterms:W3CDTF">2015-01-07T17:49:58Z</dcterms:modified>
</cp:coreProperties>
</file>