
<file path=[Content_Types].xml><?xml version="1.0" encoding="utf-8"?>
<Types xmlns="http://schemas.openxmlformats.org/package/2006/content-types">
  <Default Extension="rels" ContentType="application/vnd.openxmlformats-package.relationships+xml"/>
  <Override PartName="/ppt/slideLayouts/slideLayout1.xml" ContentType="application/vnd.openxmlformats-officedocument.presentationml.slideLayout+xml"/>
  <Default Extension="png" ContentType="image/png"/>
  <Override PartName="/ppt/slides/slide11.xml" ContentType="application/vnd.openxmlformats-officedocument.presentationml.slide+xml"/>
  <Default Extension="xml" ContentType="application/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8.xml" ContentType="application/vnd.openxmlformats-officedocument.presentationml.slideLayout+xml"/>
  <Override PartName="/ppt/slides/slide7.xml" ContentType="application/vnd.openxmlformats-officedocument.presentationml.slide+xml"/>
  <Override PartName="/ppt/slideLayouts/slideLayout6.xml" ContentType="application/vnd.openxmlformats-officedocument.presentationml.slideLayout+xml"/>
  <Override PartName="/ppt/slides/slide5.xml" ContentType="application/vnd.openxmlformats-officedocument.presentationml.slide+xml"/>
  <Override PartName="/ppt/slideLayouts/slideLayout12.xml" ContentType="application/vnd.openxmlformats-officedocument.presentationml.slideLayout+xml"/>
  <Override PartName="/ppt/slides/slide16.xml" ContentType="application/vnd.openxmlformats-officedocument.presentationml.slide+xml"/>
  <Override PartName="/ppt/theme/theme2.xml" ContentType="application/vnd.openxmlformats-officedocument.theme+xml"/>
  <Override PartName="/ppt/slideMasters/slideMaster1.xml" ContentType="application/vnd.openxmlformats-officedocument.presentationml.slideMaster+xml"/>
  <Override PartName="/ppt/slideLayouts/slideLayout4.xml" ContentType="application/vnd.openxmlformats-officedocument.presentationml.slideLayout+xml"/>
  <Override PartName="/ppt/slides/slide3.xml" ContentType="application/vnd.openxmlformats-officedocument.presentationml.slide+xml"/>
  <Override PartName="/ppt/slideLayouts/slideLayout10.xml" ContentType="application/vnd.openxmlformats-officedocument.presentationml.slideLayout+xml"/>
  <Override PartName="/ppt/slides/slide14.xml" ContentType="application/vnd.openxmlformats-officedocument.presentationml.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slideLayouts/slideLayout2.xml" ContentType="application/vnd.openxmlformats-officedocument.presentationml.slideLayout+xml"/>
  <Override PartName="/ppt/slides/slide1.xml" ContentType="application/vnd.openxmlformats-officedocument.presentationml.slide+xml"/>
  <Override PartName="/ppt/slides/slide12.xml" ContentType="application/vnd.openxmlformats-officedocument.presentationml.slide+xml"/>
  <Default Extension="bin" ContentType="application/vnd.openxmlformats-officedocument.presentationml.printerSettings"/>
  <Override PartName="/ppt/slides/slide10.xml" ContentType="application/vnd.openxmlformats-officedocument.presentationml.slide+xml"/>
  <Override PartName="/ppt/viewProps.xml" ContentType="application/vnd.openxmlformats-officedocument.presentationml.viewProps+xml"/>
  <Override PartName="/ppt/slides/slide8.xml" ContentType="application/vnd.openxmlformats-officedocument.presentationml.slide+xml"/>
  <Override PartName="/ppt/presentation.xml" ContentType="application/vnd.openxmlformats-officedocument.presentationml.presentation.main+xml"/>
  <Override PartName="/ppt/slideLayouts/slideLayout9.xml" ContentType="application/vnd.openxmlformats-officedocument.presentationml.slideLayout+xml"/>
  <Override PartName="/ppt/handoutMasters/handoutMaster1.xml" ContentType="application/vnd.openxmlformats-officedocument.presentationml.handoutMaster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theme/theme3.xml" ContentType="application/vnd.openxmlformats-officedocument.theme+xml"/>
  <Override PartName="/ppt/notesMasters/notesMaster1.xml" ContentType="application/vnd.openxmlformats-officedocument.presentationml.notesMaster+xml"/>
  <Override PartName="/ppt/slideLayouts/slideLayout5.xml" ContentType="application/vnd.openxmlformats-officedocument.presentationml.slideLayout+xml"/>
  <Override PartName="/ppt/slides/slide4.xml" ContentType="application/vnd.openxmlformats-officedocument.presentationml.slide+xml"/>
  <Override PartName="/ppt/slideLayouts/slideLayout11.xml" ContentType="application/vnd.openxmlformats-officedocument.presentationml.slideLayout+xml"/>
  <Override PartName="/ppt/slides/slide15.xml" ContentType="application/vnd.openxmlformats-officedocument.presentationml.slide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slideLayouts/slideLayout3.xml" ContentType="application/vnd.openxmlformats-officedocument.presentationml.slideLayout+xml"/>
  <Override PartName="/ppt/slides/slide2.xml" ContentType="application/vnd.openxmlformats-officedocument.presentationml.slide+xml"/>
  <Override PartName="/ppt/slides/slide13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saveSubsetFonts="1">
  <p:sldMasterIdLst>
    <p:sldMasterId id="2147483698" r:id="rId1"/>
  </p:sldMasterIdLst>
  <p:notesMasterIdLst>
    <p:notesMasterId r:id="rId18"/>
  </p:notesMasterIdLst>
  <p:handoutMasterIdLst>
    <p:handoutMasterId r:id="rId19"/>
  </p:handoutMasterIdLst>
  <p:sldIdLst>
    <p:sldId id="256" r:id="rId2"/>
    <p:sldId id="495" r:id="rId3"/>
    <p:sldId id="496" r:id="rId4"/>
    <p:sldId id="497" r:id="rId5"/>
    <p:sldId id="498" r:id="rId6"/>
    <p:sldId id="499" r:id="rId7"/>
    <p:sldId id="500" r:id="rId8"/>
    <p:sldId id="501" r:id="rId9"/>
    <p:sldId id="502" r:id="rId10"/>
    <p:sldId id="503" r:id="rId11"/>
    <p:sldId id="504" r:id="rId12"/>
    <p:sldId id="505" r:id="rId13"/>
    <p:sldId id="506" r:id="rId14"/>
    <p:sldId id="507" r:id="rId15"/>
    <p:sldId id="508" r:id="rId16"/>
    <p:sldId id="509" r:id="rId17"/>
  </p:sldIdLst>
  <p:sldSz cx="9144000" cy="6858000" type="screen4x3"/>
  <p:notesSz cx="6400800" cy="86868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mc="http://schemas.openxmlformats.org/markup-compatibility/2006" xmlns:mv="urn:schemas-microsoft-com:mac:vml" xmlns:p15="http://schemas.microsoft.com/office/powerpoint/2012/main" xmlns:p="http://schemas.openxmlformats.org/presentationml/2006/main" xmlns:r="http://schemas.openxmlformats.org/officeDocument/2006/relationships" xmlns:a="http://schemas.openxmlformats.org/drawingml/2006/main" xmlns="">
        <p15:guide id="2" pos="288" userDrawn="1">
          <p15:clr>
            <a:srgbClr val="A4A3A4"/>
          </p15:clr>
        </p15:guide>
        <p15:guide id="4" pos="2880" userDrawn="1">
          <p15:clr>
            <a:srgbClr val="A4A3A4"/>
          </p15:clr>
        </p15:guide>
        <p15:guide id="6" orient="horz" pos="720" userDrawn="1">
          <p15:clr>
            <a:srgbClr val="A4A3A4"/>
          </p15:clr>
        </p15:guide>
        <p15:guide id="12" orient="horz" pos="1296" userDrawn="1">
          <p15:clr>
            <a:srgbClr val="A4A3A4"/>
          </p15:clr>
        </p15:guide>
        <p15:guide id="14" orient="horz" pos="3168" userDrawn="1">
          <p15:clr>
            <a:srgbClr val="A4A3A4"/>
          </p15:clr>
        </p15:guide>
        <p15:guide id="16" pos="2928">
          <p15:clr>
            <a:srgbClr val="A4A3A4"/>
          </p15:clr>
        </p15:guide>
        <p15:guide id="17" pos="2832" userDrawn="1">
          <p15:clr>
            <a:srgbClr val="A4A3A4"/>
          </p15:clr>
        </p15:guide>
        <p15:guide id="20" orient="horz" pos="3888" userDrawn="1">
          <p15:clr>
            <a:srgbClr val="A4A3A4"/>
          </p15:clr>
        </p15:guide>
        <p15:guide id="22" orient="horz" pos="2256" userDrawn="1">
          <p15:clr>
            <a:srgbClr val="A4A3A4"/>
          </p15:clr>
        </p15:guide>
        <p15:guide id="23" orient="horz" pos="2877">
          <p15:clr>
            <a:srgbClr val="A4A3A4"/>
          </p15:clr>
        </p15:guide>
        <p15:guide id="24" orient="horz" pos="3936" userDrawn="1">
          <p15:clr>
            <a:srgbClr val="A4A3A4"/>
          </p15:clr>
        </p15:guide>
        <p15:guide id="25" pos="5474">
          <p15:clr>
            <a:srgbClr val="A4A3A4"/>
          </p15:clr>
        </p15:guide>
        <p15:guide id="26" orient="horz" pos="1344">
          <p15:clr>
            <a:srgbClr val="A4A3A4"/>
          </p15:clr>
        </p15:guide>
        <p15:guide id="27" orient="horz" pos="2736">
          <p15:clr>
            <a:srgbClr val="A4A3A4"/>
          </p15:clr>
        </p15:guide>
      </p15:sldGuideLst>
    </p:ext>
    <p:ext uri="{2D200454-40CA-4A62-9FC3-DE9A4176ACB9}">
      <p15:notesGuideLst xmlns:mc="http://schemas.openxmlformats.org/markup-compatibility/2006" xmlns:mv="urn:schemas-microsoft-com:mac:vml" xmlns:p15="http://schemas.microsoft.com/office/powerpoint/2012/main" xmlns:p="http://schemas.openxmlformats.org/presentationml/2006/main" xmlns:r="http://schemas.openxmlformats.org/officeDocument/2006/relationships" xmlns:a="http://schemas.openxmlformats.org/drawingml/2006/main" xmlns="">
        <p15:guide id="1" orient="horz" pos="2736" userDrawn="1">
          <p15:clr>
            <a:srgbClr val="A4A3A4"/>
          </p15:clr>
        </p15:guide>
        <p15:guide id="2" pos="2016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prnPr/>
  <p:clrMru>
    <a:srgbClr val="E9EDF4"/>
    <a:srgbClr val="C0504D"/>
    <a:srgbClr val="9BBB59"/>
    <a:srgbClr val="9B2D2A"/>
    <a:srgbClr val="FF0000"/>
    <a:srgbClr val="0000FF"/>
    <a:srgbClr val="00FF00"/>
    <a:srgbClr val="4A7EBB"/>
    <a:srgbClr val="1F497D"/>
    <a:srgbClr val="DCE6F2"/>
  </p:clrMru>
  <p:extLst>
    <p:ext uri="{E76CE94A-603C-4142-B9EB-6D1370010A27}">
      <p14:discardImageEditData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0"/>
    </p:ext>
    <p:ext uri="{D31A062A-798A-4329-ABDD-BBA856620510}">
      <p14:defaultImageDpi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20"/>
    </p:ext>
    <p:ext uri="{FD5EFAAD-0ECE-453E-9831-46B23BE46B34}">
      <p15:chartTrackingRefBased xmlns:mc="http://schemas.openxmlformats.org/markup-compatibility/2006" xmlns:mv="urn:schemas-microsoft-com:mac:vml" xmlns:p15="http://schemas.microsoft.com/office/powerpoint/2012/main" xmlns:p="http://schemas.openxmlformats.org/presentationml/2006/main" xmlns:r="http://schemas.openxmlformats.org/officeDocument/2006/relationships" xmlns:a="http://schemas.openxmlformats.org/drawingml/2006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lastView="sldThumbnailView">
  <p:normalViewPr>
    <p:restoredLeft sz="13453" autoAdjust="0"/>
    <p:restoredTop sz="96388" autoAdjust="0"/>
  </p:normalViewPr>
  <p:slideViewPr>
    <p:cSldViewPr>
      <p:cViewPr varScale="1">
        <p:scale>
          <a:sx n="64" d="100"/>
          <a:sy n="64" d="100"/>
        </p:scale>
        <p:origin x="-728" y="-96"/>
      </p:cViewPr>
      <p:guideLst>
        <p:guide orient="horz" pos="720"/>
        <p:guide orient="horz" pos="1296"/>
        <p:guide orient="horz" pos="3168"/>
        <p:guide orient="horz" pos="3888"/>
        <p:guide orient="horz" pos="2256"/>
        <p:guide orient="horz" pos="2877"/>
        <p:guide orient="horz" pos="3936"/>
        <p:guide orient="horz" pos="1344"/>
        <p:guide orient="horz" pos="2736"/>
        <p:guide pos="288"/>
        <p:guide pos="2880"/>
        <p:guide pos="2928"/>
        <p:guide pos="2832"/>
        <p:guide pos="5474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8322"/>
    </p:cViewPr>
  </p:sorterViewPr>
  <p:notesViewPr>
    <p:cSldViewPr>
      <p:cViewPr varScale="1">
        <p:scale>
          <a:sx n="124" d="100"/>
          <a:sy n="124" d="100"/>
        </p:scale>
        <p:origin x="-2940" y="-102"/>
      </p:cViewPr>
      <p:guideLst>
        <p:guide orient="horz" pos="2736"/>
        <p:guide pos="2016"/>
      </p:guideLst>
    </p:cSldViewPr>
  </p:notes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printerSettings" Target="printerSettings/printerSettings1.bin"/><Relationship Id="rId21" Type="http://schemas.openxmlformats.org/officeDocument/2006/relationships/presProps" Target="presProps.xml"/><Relationship Id="rId22" Type="http://schemas.openxmlformats.org/officeDocument/2006/relationships/viewProps" Target="viewProps.xml"/><Relationship Id="rId23" Type="http://schemas.openxmlformats.org/officeDocument/2006/relationships/theme" Target="theme/theme1.xml"/><Relationship Id="rId24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notesMaster" Target="notesMasters/notesMaster1.xml"/><Relationship Id="rId1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47039955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773680" cy="434340"/>
          </a:xfrm>
          <a:prstGeom prst="rect">
            <a:avLst/>
          </a:prstGeom>
        </p:spPr>
        <p:txBody>
          <a:bodyPr vert="horz" lIns="86207" tIns="43104" rIns="86207" bIns="43104" rtlCol="0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625639" y="0"/>
            <a:ext cx="2773680" cy="434340"/>
          </a:xfrm>
          <a:prstGeom prst="rect">
            <a:avLst/>
          </a:prstGeom>
        </p:spPr>
        <p:txBody>
          <a:bodyPr vert="horz" lIns="86207" tIns="43104" rIns="86207" bIns="43104" rtlCol="0"/>
          <a:lstStyle>
            <a:lvl1pPr algn="r">
              <a:defRPr sz="1100"/>
            </a:lvl1pPr>
          </a:lstStyle>
          <a:p>
            <a:fld id="{7E355FF1-8597-4F0C-9C88-5337CEE4A0ED}" type="datetimeFigureOut">
              <a:rPr lang="en-US" smtClean="0"/>
              <a:pPr/>
              <a:t>4/14/14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028700" y="650875"/>
            <a:ext cx="4343400" cy="32575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86207" tIns="43104" rIns="86207" bIns="43104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40080" y="4126230"/>
            <a:ext cx="5120640" cy="3909060"/>
          </a:xfrm>
          <a:prstGeom prst="rect">
            <a:avLst/>
          </a:prstGeom>
        </p:spPr>
        <p:txBody>
          <a:bodyPr vert="horz" lIns="86207" tIns="43104" rIns="86207" bIns="43104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250953"/>
            <a:ext cx="2773680" cy="434340"/>
          </a:xfrm>
          <a:prstGeom prst="rect">
            <a:avLst/>
          </a:prstGeom>
        </p:spPr>
        <p:txBody>
          <a:bodyPr vert="horz" lIns="86207" tIns="43104" rIns="86207" bIns="43104" rtlCol="0" anchor="b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625639" y="8250953"/>
            <a:ext cx="2773680" cy="434340"/>
          </a:xfrm>
          <a:prstGeom prst="rect">
            <a:avLst/>
          </a:prstGeom>
        </p:spPr>
        <p:txBody>
          <a:bodyPr vert="horz" lIns="86207" tIns="43104" rIns="86207" bIns="43104" rtlCol="0" anchor="b"/>
          <a:lstStyle>
            <a:lvl1pPr algn="r">
              <a:defRPr sz="1100"/>
            </a:lvl1pPr>
          </a:lstStyle>
          <a:p>
            <a:fld id="{97B96042-C107-49AD-989E-C62094559E66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79029229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>
            <a:lvl1pPr>
              <a:defRPr b="1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  <a:latin typeface="OfficinaSansITCStd Book" panose="02000506040000020004" pitchFamily="50" charset="0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2794DE13-A66F-E54C-8920-801414C09C83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146789086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  <a:lvl2pPr>
              <a:defRPr>
                <a:latin typeface="OfficinaSansITCStd Book" panose="02000506040000020004" pitchFamily="50" charset="0"/>
              </a:defRPr>
            </a:lvl2pPr>
            <a:lvl3pPr>
              <a:defRPr>
                <a:latin typeface="OfficinaSansITCStd Book" panose="02000506040000020004" pitchFamily="50" charset="0"/>
              </a:defRPr>
            </a:lvl3pPr>
            <a:lvl4pPr>
              <a:defRPr>
                <a:latin typeface="OfficinaSansITCStd Book" panose="02000506040000020004" pitchFamily="50" charset="0"/>
              </a:defRPr>
            </a:lvl4pPr>
            <a:lvl5pPr>
              <a:defRPr>
                <a:latin typeface="OfficinaSansITCStd Book" panose="02000506040000020004" pitchFamily="50" charset="0"/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57AC23A4-F18B-9B4E-A43E-55CFDFC5FA98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1583197456"/>
      </p:ext>
    </p:extLst>
  </p:cSld>
  <p:clrMapOvr>
    <a:masterClrMapping/>
  </p:clrMapOvr>
  <p:extLst mod="1">
    <p:ext uri="{DCECCB84-F9BA-43D5-87BE-67443E8EF086}">
      <p15:sldGuideLst xmlns:mc="http://schemas.openxmlformats.org/markup-compatibility/2006" xmlns:mv="urn:schemas-microsoft-com:mac:vml" xmlns:p15="http://schemas.microsoft.com/office/powerpoint/2012/main" xmlns:p="http://schemas.openxmlformats.org/presentationml/2006/main" xmlns:r="http://schemas.openxmlformats.org/officeDocument/2006/relationships" xmlns:a="http://schemas.openxmlformats.org/drawingml/2006/main" xmlns="">
        <p15:guide id="1" pos="2880">
          <p15:clr>
            <a:srgbClr val="FBAE40"/>
          </p15:clr>
        </p15:guide>
        <p15:guide id="2" pos="288">
          <p15:clr>
            <a:srgbClr val="FBAE40"/>
          </p15:clr>
        </p15:guide>
        <p15:guide id="3" pos="5472">
          <p15:clr>
            <a:srgbClr val="FBAE40"/>
          </p15:clr>
        </p15:guide>
        <p15:guide id="4" orient="horz" pos="2160">
          <p15:clr>
            <a:srgbClr val="FBAE40"/>
          </p15:clr>
        </p15:guide>
        <p15:guide id="5" orient="horz" pos="720">
          <p15:clr>
            <a:srgbClr val="FBAE40"/>
          </p15:clr>
        </p15:guide>
        <p15:guide id="6" orient="horz" pos="3888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  <a:latin typeface="OfficinaSansITCStd Book" panose="02000506040000020004" pitchFamily="50" charset="0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7B45391A-83C3-6E45-A021-87FE29916B23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6586719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143000"/>
            <a:ext cx="4038600" cy="4983163"/>
          </a:xfrm>
        </p:spPr>
        <p:txBody>
          <a:bodyPr>
            <a:normAutofit/>
          </a:bodyPr>
          <a:lstStyle>
            <a:lvl1pPr>
              <a:defRPr sz="2400">
                <a:latin typeface="OfficinaSansITCStd Book" panose="02000506040000020004" pitchFamily="50" charset="0"/>
              </a:defRPr>
            </a:lvl1pPr>
            <a:lvl2pPr>
              <a:defRPr sz="2000">
                <a:latin typeface="OfficinaSansITCStd Book" panose="02000506040000020004" pitchFamily="50" charset="0"/>
              </a:defRPr>
            </a:lvl2pPr>
            <a:lvl3pPr>
              <a:defRPr sz="1800">
                <a:latin typeface="OfficinaSansITCStd Book" panose="02000506040000020004" pitchFamily="50" charset="0"/>
              </a:defRPr>
            </a:lvl3pPr>
            <a:lvl4pPr>
              <a:defRPr sz="1600">
                <a:latin typeface="OfficinaSansITCStd Book" panose="02000506040000020004" pitchFamily="50" charset="0"/>
              </a:defRPr>
            </a:lvl4pPr>
            <a:lvl5pPr>
              <a:defRPr sz="1600">
                <a:latin typeface="OfficinaSansITCStd Book" panose="02000506040000020004" pitchFamily="50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143000"/>
            <a:ext cx="4038600" cy="4983163"/>
          </a:xfrm>
        </p:spPr>
        <p:txBody>
          <a:bodyPr>
            <a:normAutofit/>
          </a:bodyPr>
          <a:lstStyle>
            <a:lvl1pPr>
              <a:defRPr sz="2400">
                <a:latin typeface="OfficinaSansITCStd Book" panose="02000506040000020004" pitchFamily="50" charset="0"/>
              </a:defRPr>
            </a:lvl1pPr>
            <a:lvl2pPr>
              <a:defRPr sz="2000">
                <a:latin typeface="OfficinaSansITCStd Book" panose="02000506040000020004" pitchFamily="50" charset="0"/>
              </a:defRPr>
            </a:lvl2pPr>
            <a:lvl3pPr>
              <a:defRPr sz="1800">
                <a:latin typeface="OfficinaSansITCStd Book" panose="02000506040000020004" pitchFamily="50" charset="0"/>
              </a:defRPr>
            </a:lvl3pPr>
            <a:lvl4pPr>
              <a:defRPr sz="1600">
                <a:latin typeface="OfficinaSansITCStd Book" panose="02000506040000020004" pitchFamily="50" charset="0"/>
              </a:defRPr>
            </a:lvl4pPr>
            <a:lvl5pPr>
              <a:defRPr sz="1600">
                <a:latin typeface="OfficinaSansITCStd Book" panose="02000506040000020004" pitchFamily="50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2475DEA9-34A3-A54C-95B5-5D62D9767258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17961820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Obj" preserve="1">
  <p:cSld name="Two Content (Top and Bottom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143000"/>
            <a:ext cx="8229600" cy="2514599"/>
          </a:xfrm>
        </p:spPr>
        <p:txBody>
          <a:bodyPr>
            <a:normAutofit/>
          </a:bodyPr>
          <a:lstStyle>
            <a:lvl1pPr>
              <a:defRPr sz="2400">
                <a:latin typeface="OfficinaSansITCStd Book" panose="02000506040000020004" pitchFamily="50" charset="0"/>
              </a:defRPr>
            </a:lvl1pPr>
            <a:lvl2pPr>
              <a:defRPr sz="2000">
                <a:latin typeface="OfficinaSansITCStd Book" panose="02000506040000020004" pitchFamily="50" charset="0"/>
              </a:defRPr>
            </a:lvl2pPr>
            <a:lvl3pPr>
              <a:defRPr sz="1800">
                <a:latin typeface="OfficinaSansITCStd Book" panose="02000506040000020004" pitchFamily="50" charset="0"/>
              </a:defRPr>
            </a:lvl3pPr>
            <a:lvl4pPr>
              <a:defRPr sz="1600">
                <a:latin typeface="OfficinaSansITCStd Book" panose="02000506040000020004" pitchFamily="50" charset="0"/>
              </a:defRPr>
            </a:lvl4pPr>
            <a:lvl5pPr>
              <a:defRPr sz="1600">
                <a:latin typeface="OfficinaSansITCStd Book" panose="02000506040000020004" pitchFamily="50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3733800"/>
            <a:ext cx="8229600" cy="2514600"/>
          </a:xfrm>
        </p:spPr>
        <p:txBody>
          <a:bodyPr>
            <a:normAutofit/>
          </a:bodyPr>
          <a:lstStyle>
            <a:lvl1pPr>
              <a:defRPr sz="2400">
                <a:latin typeface="OfficinaSansITCStd Book" panose="02000506040000020004" pitchFamily="50" charset="0"/>
              </a:defRPr>
            </a:lvl1pPr>
            <a:lvl2pPr>
              <a:defRPr sz="2000">
                <a:latin typeface="OfficinaSansITCStd Book" panose="02000506040000020004" pitchFamily="50" charset="0"/>
              </a:defRPr>
            </a:lvl2pPr>
            <a:lvl3pPr>
              <a:defRPr sz="1800">
                <a:latin typeface="OfficinaSansITCStd Book" panose="02000506040000020004" pitchFamily="50" charset="0"/>
              </a:defRPr>
            </a:lvl3pPr>
            <a:lvl4pPr>
              <a:defRPr sz="1600">
                <a:latin typeface="OfficinaSansITCStd Book" panose="02000506040000020004" pitchFamily="50" charset="0"/>
              </a:defRPr>
            </a:lvl4pPr>
            <a:lvl5pPr>
              <a:defRPr sz="1600">
                <a:latin typeface="OfficinaSansITCStd Book" panose="02000506040000020004" pitchFamily="50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2DBA54FA-D4AE-6E45-A0CF-40841042668D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17139937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43000"/>
            <a:ext cx="4040188" cy="639762"/>
          </a:xfrm>
        </p:spPr>
        <p:txBody>
          <a:bodyPr anchor="b"/>
          <a:lstStyle>
            <a:lvl1pPr marL="0" indent="0">
              <a:buNone/>
              <a:defRPr sz="2400" b="1">
                <a:latin typeface="OfficinaSansITCStd Book" panose="02000506040000020004" pitchFamily="50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1828800"/>
            <a:ext cx="4040188" cy="4297363"/>
          </a:xfrm>
        </p:spPr>
        <p:txBody>
          <a:bodyPr/>
          <a:lstStyle>
            <a:lvl1pPr>
              <a:defRPr sz="2400">
                <a:latin typeface="OfficinaSansITCStd Book" panose="02000506040000020004" pitchFamily="50" charset="0"/>
              </a:defRPr>
            </a:lvl1pPr>
            <a:lvl2pPr>
              <a:defRPr sz="2000">
                <a:latin typeface="OfficinaSansITCStd Book" panose="02000506040000020004" pitchFamily="50" charset="0"/>
              </a:defRPr>
            </a:lvl2pPr>
            <a:lvl3pPr>
              <a:defRPr sz="1800">
                <a:latin typeface="OfficinaSansITCStd Book" panose="02000506040000020004" pitchFamily="50" charset="0"/>
              </a:defRPr>
            </a:lvl3pPr>
            <a:lvl4pPr>
              <a:defRPr sz="1600">
                <a:latin typeface="OfficinaSansITCStd Book" panose="02000506040000020004" pitchFamily="50" charset="0"/>
              </a:defRPr>
            </a:lvl4pPr>
            <a:lvl5pPr>
              <a:defRPr sz="1600">
                <a:latin typeface="OfficinaSansITCStd Book" panose="02000506040000020004" pitchFamily="50" charset="0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143000"/>
            <a:ext cx="4041775" cy="639762"/>
          </a:xfrm>
        </p:spPr>
        <p:txBody>
          <a:bodyPr anchor="b"/>
          <a:lstStyle>
            <a:lvl1pPr marL="0" indent="0">
              <a:buNone/>
              <a:defRPr sz="2400" b="1">
                <a:latin typeface="OfficinaSansITCStd Book" panose="02000506040000020004" pitchFamily="50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828800"/>
            <a:ext cx="4041775" cy="4297363"/>
          </a:xfrm>
        </p:spPr>
        <p:txBody>
          <a:bodyPr/>
          <a:lstStyle>
            <a:lvl1pPr>
              <a:defRPr sz="2400">
                <a:latin typeface="OfficinaSansITCStd Book" panose="02000506040000020004" pitchFamily="50" charset="0"/>
              </a:defRPr>
            </a:lvl1pPr>
            <a:lvl2pPr>
              <a:defRPr sz="2000">
                <a:latin typeface="OfficinaSansITCStd Book" panose="02000506040000020004" pitchFamily="50" charset="0"/>
              </a:defRPr>
            </a:lvl2pPr>
            <a:lvl3pPr>
              <a:defRPr sz="1800">
                <a:latin typeface="OfficinaSansITCStd Book" panose="02000506040000020004" pitchFamily="50" charset="0"/>
              </a:defRPr>
            </a:lvl3pPr>
            <a:lvl4pPr>
              <a:defRPr sz="1600">
                <a:latin typeface="OfficinaSansITCStd Book" panose="02000506040000020004" pitchFamily="50" charset="0"/>
              </a:defRPr>
            </a:lvl4pPr>
            <a:lvl5pPr>
              <a:defRPr sz="1600">
                <a:latin typeface="OfficinaSansITCStd Book" panose="02000506040000020004" pitchFamily="50" charset="0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E50E4D6F-779C-D846-A7E8-1A14D5837EAC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5573070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>
                <a:solidFill>
                  <a:schemeClr val="tx2"/>
                </a:solidFill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9AAB6512-34B0-9E4C-BB1D-FE727C5060B9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185402669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A01014A7-87A9-EC4E-92D8-7B73AB84FD9C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6949941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>
                <a:latin typeface="OfficinaSansITCStd Book" panose="02000506040000020004" pitchFamily="50" charset="0"/>
              </a:defRPr>
            </a:lvl1pPr>
            <a:lvl2pPr>
              <a:defRPr sz="2800">
                <a:latin typeface="OfficinaSansITCStd Book" panose="02000506040000020004" pitchFamily="50" charset="0"/>
              </a:defRPr>
            </a:lvl2pPr>
            <a:lvl3pPr>
              <a:defRPr sz="2400">
                <a:latin typeface="OfficinaSansITCStd Book" panose="02000506040000020004" pitchFamily="50" charset="0"/>
              </a:defRPr>
            </a:lvl3pPr>
            <a:lvl4pPr>
              <a:defRPr sz="2000">
                <a:latin typeface="OfficinaSansITCStd Book" panose="02000506040000020004" pitchFamily="50" charset="0"/>
              </a:defRPr>
            </a:lvl4pPr>
            <a:lvl5pPr>
              <a:defRPr sz="2000">
                <a:latin typeface="OfficinaSansITCStd Book" panose="02000506040000020004" pitchFamily="50" charset="0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>
                <a:latin typeface="OfficinaSansITCStd Book" panose="02000506040000020004" pitchFamily="50" charset="0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3462BE9D-189F-934A-A68E-ABD1495AC5CC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8229485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>
                <a:latin typeface="OfficinaSansITCStd Book" panose="02000506040000020004" pitchFamily="50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>
                <a:latin typeface="OfficinaSansITCStd Book" panose="02000506040000020004" pitchFamily="50" charset="0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58903448-BE3C-DF40-9973-A5C64E204A0A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68636284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>
                <a:latin typeface="OfficinaSansITCStd Book" panose="02000506040000020004" pitchFamily="50" charset="0"/>
              </a:defRPr>
            </a:lvl1pPr>
            <a:lvl2pPr>
              <a:defRPr>
                <a:latin typeface="OfficinaSansITCStd Book" panose="02000506040000020004" pitchFamily="50" charset="0"/>
              </a:defRPr>
            </a:lvl2pPr>
            <a:lvl3pPr>
              <a:defRPr>
                <a:latin typeface="OfficinaSansITCStd Book" panose="02000506040000020004" pitchFamily="50" charset="0"/>
              </a:defRPr>
            </a:lvl3pPr>
            <a:lvl4pPr>
              <a:defRPr>
                <a:latin typeface="OfficinaSansITCStd Book" panose="02000506040000020004" pitchFamily="50" charset="0"/>
              </a:defRPr>
            </a:lvl4pPr>
            <a:lvl5pPr>
              <a:defRPr>
                <a:latin typeface="OfficinaSansITCStd Book" panose="02000506040000020004" pitchFamily="50" charset="0"/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891DE37D-6E9E-7B4D-99BF-D46FC4E9F8B5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419490367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>
                <a:latin typeface="OfficinaSansITCStd Book" panose="02000506040000020004" pitchFamily="50" charset="0"/>
              </a:defRPr>
            </a:lvl1pPr>
            <a:lvl2pPr>
              <a:defRPr>
                <a:latin typeface="OfficinaSansITCStd Book" panose="02000506040000020004" pitchFamily="50" charset="0"/>
              </a:defRPr>
            </a:lvl2pPr>
            <a:lvl3pPr>
              <a:defRPr>
                <a:latin typeface="OfficinaSansITCStd Book" panose="02000506040000020004" pitchFamily="50" charset="0"/>
              </a:defRPr>
            </a:lvl3pPr>
            <a:lvl4pPr>
              <a:defRPr>
                <a:latin typeface="OfficinaSansITCStd Book" panose="02000506040000020004" pitchFamily="50" charset="0"/>
              </a:defRPr>
            </a:lvl4pPr>
            <a:lvl5pPr>
              <a:defRPr>
                <a:latin typeface="OfficinaSansITCStd Book" panose="02000506040000020004" pitchFamily="50" charset="0"/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D9CB04B2-6A79-0740-B334-FB79AFC7EFB0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OfficinaSansITCStd Book" panose="02000506040000020004" pitchFamily="50" charset="0"/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3658050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143000"/>
            <a:ext cx="8229600" cy="5029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F95E80-6984-4646-8612-90441575D893}" type="datetime1">
              <a:rPr lang="en-US" smtClean="0"/>
              <a:pPr/>
              <a:t>4/14/14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5703C4-5514-45FF-B2AE-047ACFB20DEA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4819146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9" r:id="rId1"/>
    <p:sldLayoutId id="2147483700" r:id="rId2"/>
    <p:sldLayoutId id="2147483701" r:id="rId3"/>
    <p:sldLayoutId id="2147483702" r:id="rId4"/>
    <p:sldLayoutId id="2147483703" r:id="rId5"/>
    <p:sldLayoutId id="2147483704" r:id="rId6"/>
    <p:sldLayoutId id="2147483705" r:id="rId7"/>
    <p:sldLayoutId id="2147483706" r:id="rId8"/>
    <p:sldLayoutId id="2147483707" r:id="rId9"/>
    <p:sldLayoutId id="2147483708" r:id="rId10"/>
    <p:sldLayoutId id="2147483709" r:id="rId11"/>
    <p:sldLayoutId id="2147483710" r:id="rId12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1775" indent="-231775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286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912813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54125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6002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Database System</a:t>
            </a:r>
            <a:r>
              <a:rPr lang="en-US" smtClean="0"/>
              <a:t/>
            </a:r>
            <a:br>
              <a:rPr lang="en-US" smtClean="0"/>
            </a:br>
            <a:r>
              <a:rPr lang="en-US" smtClean="0"/>
              <a:t>Architecture </a:t>
            </a:r>
            <a:r>
              <a:rPr lang="en-US" dirty="0" smtClean="0"/>
              <a:t>and Implementation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chemeClr val="tx1"/>
                </a:solidFill>
              </a:rPr>
              <a:t>Indices </a:t>
            </a:r>
            <a:r>
              <a:rPr lang="en-US" dirty="0" smtClean="0">
                <a:solidFill>
                  <a:schemeClr val="tx1"/>
                </a:solidFill>
              </a:rPr>
              <a:t>Overview</a:t>
            </a:r>
          </a:p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1521380101"/>
      </p:ext>
    </p:extLst>
  </p:cSld>
  <p:clrMapOvr>
    <a:masterClrMapping/>
  </p:clrMapOvr>
  <mc:AlternateContent>
    <mc:Choice xmlns:mv="urn:schemas-microsoft-com:mac:vml" xmlns:mc="http://schemas.openxmlformats.org/markup-compatibility/2006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Indexes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If the basic organization of a file does not support a specific operation, we can </a:t>
            </a:r>
            <a:r>
              <a:rPr lang="en-US" b="1" dirty="0" smtClean="0"/>
              <a:t>additionally</a:t>
            </a:r>
            <a:r>
              <a:rPr lang="en-US" dirty="0" smtClean="0"/>
              <a:t> maintain an auxiliary structure, an </a:t>
            </a:r>
            <a:r>
              <a:rPr lang="en-US" b="1" dirty="0" smtClean="0"/>
              <a:t>index</a:t>
            </a:r>
            <a:r>
              <a:rPr lang="en-US" dirty="0" smtClean="0"/>
              <a:t>, which adds the needed support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457200" y="29718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Example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457200" y="3352800"/>
            <a:ext cx="8229600" cy="19050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SELECT A, B, C</a:t>
            </a:r>
          </a:p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FROM   R</a:t>
            </a:r>
          </a:p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WHERE  A &gt; 0 AND A &lt;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100</a:t>
            </a:r>
          </a:p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endParaRPr lang="en-US" dirty="0" smtClean="0">
              <a:solidFill>
                <a:schemeClr val="tx1"/>
              </a:solidFill>
            </a:endParaRPr>
          </a:p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dirty="0" smtClean="0">
                <a:solidFill>
                  <a:schemeClr val="tx1"/>
                </a:solidFill>
              </a:rPr>
              <a:t>If </a:t>
            </a:r>
            <a:r>
              <a:rPr lang="en-US" dirty="0">
                <a:solidFill>
                  <a:schemeClr val="tx1"/>
                </a:solidFill>
              </a:rPr>
              <a:t>the file for table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</a:t>
            </a:r>
            <a:r>
              <a:rPr lang="en-US" dirty="0">
                <a:solidFill>
                  <a:schemeClr val="tx1"/>
                </a:solidFill>
              </a:rPr>
              <a:t> is sorted on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</a:t>
            </a:r>
            <a:r>
              <a:rPr lang="en-US" dirty="0">
                <a:solidFill>
                  <a:schemeClr val="tx1"/>
                </a:solidFill>
              </a:rPr>
              <a:t>, it </a:t>
            </a:r>
            <a:r>
              <a:rPr lang="en-US" b="1" dirty="0">
                <a:solidFill>
                  <a:schemeClr val="tx1"/>
                </a:solidFill>
              </a:rPr>
              <a:t>cannot</a:t>
            </a:r>
            <a:r>
              <a:rPr lang="en-US" dirty="0">
                <a:solidFill>
                  <a:schemeClr val="tx1"/>
                </a:solidFill>
              </a:rPr>
              <a:t> be used to evaluate </a:t>
            </a:r>
            <a:r>
              <a:rPr lang="en-US" i="1" dirty="0">
                <a:solidFill>
                  <a:schemeClr val="tx1"/>
                </a:solidFill>
              </a:rPr>
              <a:t>Q</a:t>
            </a:r>
            <a:r>
              <a:rPr lang="en-US" dirty="0">
                <a:solidFill>
                  <a:schemeClr val="tx1"/>
                </a:solidFill>
              </a:rPr>
              <a:t> more </a:t>
            </a:r>
            <a:r>
              <a:rPr lang="en-US" dirty="0" smtClean="0">
                <a:solidFill>
                  <a:schemeClr val="tx1"/>
                </a:solidFill>
              </a:rPr>
              <a:t>efficiently. A solution is to add an index </a:t>
            </a:r>
            <a:r>
              <a:rPr lang="en-US" i="1" dirty="0" smtClean="0">
                <a:solidFill>
                  <a:schemeClr val="tx1"/>
                </a:solidFill>
              </a:rPr>
              <a:t>that supports range queries </a:t>
            </a:r>
            <a:r>
              <a:rPr lang="en-US" dirty="0" smtClean="0">
                <a:solidFill>
                  <a:schemeClr val="tx1"/>
                </a:solidFill>
              </a:rPr>
              <a:t>on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.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8996392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Indexes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A DBMS uses indexes like </a:t>
            </a:r>
            <a:r>
              <a:rPr lang="en-US" b="1" dirty="0"/>
              <a:t>guides</a:t>
            </a:r>
            <a:r>
              <a:rPr lang="en-US" dirty="0"/>
              <a:t>, where each guide is specialized to accelerate searches on a specific attribute (or a combination of attributes) of the records in its associated file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200" y="2743200"/>
            <a:ext cx="8229600" cy="38986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Usage of index on attribute </a:t>
            </a:r>
            <a:r>
              <a:rPr lang="en-US" b="1" dirty="0" smtClean="0">
                <a:solidFill>
                  <a:schemeClr val="bg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 panose="05000000000000000000" pitchFamily="2" charset="2"/>
              </a:rPr>
              <a:t>A</a:t>
            </a:r>
            <a:endParaRPr lang="en-US" b="1" dirty="0">
              <a:solidFill>
                <a:schemeClr val="bg1"/>
              </a:solidFill>
              <a:latin typeface="Courier New" panose="02070309020205020404" pitchFamily="49" charset="0"/>
              <a:cs typeface="Courier New" panose="02070309020205020404" pitchFamily="49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57200" y="3124200"/>
            <a:ext cx="8229600" cy="33528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 marL="287338" indent="-287338">
              <a:buFont typeface="+mj-lt"/>
              <a:buAutoNum type="arabicPeriod"/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endParaRPr lang="en-US" dirty="0" smtClean="0">
              <a:solidFill>
                <a:schemeClr val="tx1"/>
              </a:solidFill>
            </a:endParaRPr>
          </a:p>
          <a:p>
            <a:pPr marL="287338" indent="-287338">
              <a:buFont typeface="+mj-lt"/>
              <a:buAutoNum type="arabicPeriod"/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endParaRPr lang="en-US" dirty="0">
              <a:solidFill>
                <a:schemeClr val="tx1"/>
              </a:solidFill>
            </a:endParaRPr>
          </a:p>
          <a:p>
            <a:pPr marL="287338" indent="-287338">
              <a:buFont typeface="+mj-lt"/>
              <a:buAutoNum type="arabicPeriod"/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endParaRPr lang="en-US" dirty="0" smtClean="0">
              <a:solidFill>
                <a:schemeClr val="tx1"/>
              </a:solidFill>
            </a:endParaRPr>
          </a:p>
          <a:p>
            <a:pPr marL="287338" indent="-287338">
              <a:buFont typeface="+mj-lt"/>
              <a:buAutoNum type="arabicPeriod"/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dirty="0" smtClean="0">
                <a:solidFill>
                  <a:schemeClr val="tx1"/>
                </a:solidFill>
              </a:rPr>
              <a:t>Query index for the location of a record with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 = </a:t>
            </a:r>
            <a:r>
              <a:rPr lang="en-US" i="1" dirty="0" smtClean="0">
                <a:solidFill>
                  <a:schemeClr val="tx1"/>
                </a:solidFill>
              </a:rPr>
              <a:t>k</a:t>
            </a:r>
            <a:r>
              <a:rPr lang="en-US" dirty="0" smtClean="0">
                <a:solidFill>
                  <a:schemeClr val="tx1"/>
                </a:solidFill>
              </a:rPr>
              <a:t> (</a:t>
            </a:r>
            <a:r>
              <a:rPr lang="en-US" i="1" dirty="0" smtClean="0">
                <a:solidFill>
                  <a:schemeClr val="tx1"/>
                </a:solidFill>
              </a:rPr>
              <a:t>k</a:t>
            </a:r>
            <a:r>
              <a:rPr lang="en-US" dirty="0" smtClean="0">
                <a:solidFill>
                  <a:schemeClr val="tx1"/>
                </a:solidFill>
              </a:rPr>
              <a:t> is the </a:t>
            </a:r>
            <a:r>
              <a:rPr lang="en-US" b="1" dirty="0" smtClean="0">
                <a:solidFill>
                  <a:schemeClr val="tx1"/>
                </a:solidFill>
              </a:rPr>
              <a:t>search key</a:t>
            </a:r>
            <a:r>
              <a:rPr lang="en-US" dirty="0" smtClean="0">
                <a:solidFill>
                  <a:schemeClr val="tx1"/>
                </a:solidFill>
              </a:rPr>
              <a:t>)</a:t>
            </a:r>
          </a:p>
          <a:p>
            <a:pPr marL="287338" indent="-287338">
              <a:buFont typeface="+mj-lt"/>
              <a:buAutoNum type="arabicPeriod"/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dirty="0" smtClean="0">
                <a:solidFill>
                  <a:schemeClr val="tx1"/>
                </a:solidFill>
              </a:rPr>
              <a:t>The index responds with an associated </a:t>
            </a:r>
            <a:r>
              <a:rPr lang="en-US" b="1" dirty="0" smtClean="0">
                <a:solidFill>
                  <a:schemeClr val="tx1"/>
                </a:solidFill>
              </a:rPr>
              <a:t>index entry </a:t>
            </a:r>
            <a:r>
              <a:rPr lang="en-US" i="1" dirty="0" smtClean="0">
                <a:solidFill>
                  <a:schemeClr val="tx1"/>
                </a:solidFill>
              </a:rPr>
              <a:t>k*</a:t>
            </a:r>
            <a:r>
              <a:rPr lang="en-US" dirty="0" smtClean="0">
                <a:solidFill>
                  <a:schemeClr val="tx1"/>
                </a:solidFill>
              </a:rPr>
              <a:t/>
            </a:r>
            <a:br>
              <a:rPr lang="en-US" dirty="0" smtClean="0">
                <a:solidFill>
                  <a:schemeClr val="tx1"/>
                </a:solidFill>
              </a:rPr>
            </a:br>
            <a:r>
              <a:rPr lang="en-US" dirty="0" smtClean="0">
                <a:solidFill>
                  <a:schemeClr val="tx1"/>
                </a:solidFill>
              </a:rPr>
              <a:t>(</a:t>
            </a:r>
            <a:r>
              <a:rPr lang="en-US" i="1" dirty="0" smtClean="0">
                <a:solidFill>
                  <a:schemeClr val="tx1"/>
                </a:solidFill>
              </a:rPr>
              <a:t>k*</a:t>
            </a:r>
            <a:r>
              <a:rPr lang="en-US" dirty="0" smtClean="0">
                <a:solidFill>
                  <a:schemeClr val="tx1"/>
                </a:solidFill>
              </a:rPr>
              <a:t> contains enough information to access the actual record in the file)</a:t>
            </a:r>
          </a:p>
          <a:p>
            <a:pPr marL="287338" indent="-287338">
              <a:buFont typeface="+mj-lt"/>
              <a:buAutoNum type="arabicPeriod"/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dirty="0" smtClean="0">
                <a:solidFill>
                  <a:schemeClr val="tx1"/>
                </a:solidFill>
              </a:rPr>
              <a:t>Read the actual record by using the guiding information in </a:t>
            </a:r>
            <a:r>
              <a:rPr lang="en-US" i="1" dirty="0" smtClean="0">
                <a:solidFill>
                  <a:schemeClr val="tx1"/>
                </a:solidFill>
              </a:rPr>
              <a:t>k*</a:t>
            </a:r>
            <a:r>
              <a:rPr lang="en-US" dirty="0" smtClean="0">
                <a:solidFill>
                  <a:schemeClr val="tx1"/>
                </a:solidFill>
              </a:rPr>
              <a:t>: the record will have an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-field with value </a:t>
            </a:r>
            <a:r>
              <a:rPr lang="en-US" i="1" dirty="0" smtClean="0">
                <a:solidFill>
                  <a:schemeClr val="tx1"/>
                </a:solidFill>
              </a:rPr>
              <a:t>k</a:t>
            </a:r>
            <a:r>
              <a:rPr lang="en-US" dirty="0" smtClean="0">
                <a:solidFill>
                  <a:schemeClr val="tx1"/>
                </a:solidFill>
              </a:rPr>
              <a:t>.</a:t>
            </a:r>
          </a:p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endParaRPr lang="en-US" sz="1600" dirty="0" smtClean="0">
              <a:solidFill>
                <a:schemeClr val="tx1"/>
              </a:solidFill>
            </a:endParaRPr>
          </a:p>
          <a:p>
            <a:pPr>
              <a:tabLst>
                <a:tab pos="228600" algn="l"/>
                <a:tab pos="457200" algn="l"/>
                <a:tab pos="685800" algn="l"/>
                <a:tab pos="914400" algn="l"/>
                <a:tab pos="1143000" algn="l"/>
                <a:tab pos="1371600" algn="l"/>
                <a:tab pos="4000500" algn="l"/>
              </a:tabLst>
            </a:pPr>
            <a:r>
              <a:rPr lang="en-US" sz="1600" b="1" dirty="0" smtClean="0">
                <a:solidFill>
                  <a:schemeClr val="tx1"/>
                </a:solidFill>
              </a:rPr>
              <a:t>The Small Print</a:t>
            </a:r>
            <a:r>
              <a:rPr lang="en-US" sz="1600" dirty="0" smtClean="0">
                <a:solidFill>
                  <a:schemeClr val="tx1"/>
                </a:solidFill>
              </a:rPr>
              <a:t>: Only “exact match” indexes will return records that contain the value </a:t>
            </a:r>
            <a:r>
              <a:rPr lang="en-US" sz="1600" i="1" dirty="0" smtClean="0">
                <a:solidFill>
                  <a:schemeClr val="tx1"/>
                </a:solidFill>
              </a:rPr>
              <a:t>k</a:t>
            </a:r>
            <a:r>
              <a:rPr lang="en-US" sz="1600" dirty="0" smtClean="0">
                <a:solidFill>
                  <a:schemeClr val="tx1"/>
                </a:solidFill>
              </a:rPr>
              <a:t> for field </a:t>
            </a:r>
            <a:r>
              <a:rPr lang="en-US" sz="1600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sz="1600" dirty="0" smtClean="0">
                <a:solidFill>
                  <a:schemeClr val="tx1"/>
                </a:solidFill>
              </a:rPr>
              <a:t>. In the more general case of “similarity” indexes, the records are not guaranteed to contain the value </a:t>
            </a:r>
            <a:r>
              <a:rPr lang="en-US" sz="1600" i="1" dirty="0" smtClean="0">
                <a:solidFill>
                  <a:schemeClr val="tx1"/>
                </a:solidFill>
              </a:rPr>
              <a:t>k</a:t>
            </a:r>
            <a:r>
              <a:rPr lang="en-US" sz="1600" dirty="0" smtClean="0">
                <a:solidFill>
                  <a:schemeClr val="tx1"/>
                </a:solidFill>
              </a:rPr>
              <a:t>, they are only candidates for having this value</a:t>
            </a:r>
            <a:r>
              <a:rPr lang="en-US" sz="1600" i="1" dirty="0" smtClean="0">
                <a:solidFill>
                  <a:schemeClr val="tx1"/>
                </a:solidFill>
              </a:rPr>
              <a:t>.</a:t>
            </a:r>
            <a:endParaRPr lang="en-US" sz="1600" i="1" dirty="0">
              <a:solidFill>
                <a:schemeClr val="tx1"/>
              </a:solidFill>
            </a:endParaRPr>
          </a:p>
        </p:txBody>
      </p:sp>
      <p:grpSp>
        <p:nvGrpSpPr>
          <p:cNvPr id="10" name="Group 24"/>
          <p:cNvGrpSpPr/>
          <p:nvPr/>
        </p:nvGrpSpPr>
        <p:grpSpPr>
          <a:xfrm>
            <a:off x="1828800" y="3352799"/>
            <a:ext cx="5427090" cy="537931"/>
            <a:chOff x="1828800" y="3124200"/>
            <a:chExt cx="5427090" cy="525705"/>
          </a:xfrm>
        </p:grpSpPr>
        <p:sp>
          <p:nvSpPr>
            <p:cNvPr id="7" name="TextBox 6"/>
            <p:cNvSpPr txBox="1"/>
            <p:nvPr/>
          </p:nvSpPr>
          <p:spPr>
            <a:xfrm>
              <a:off x="1828800" y="3124200"/>
              <a:ext cx="28886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i="1" dirty="0" smtClean="0"/>
                <a:t>k</a:t>
              </a:r>
              <a:endParaRPr lang="en-US" i="1" dirty="0"/>
            </a:p>
          </p:txBody>
        </p:sp>
        <p:sp>
          <p:nvSpPr>
            <p:cNvPr id="8" name="Rectangle 7"/>
            <p:cNvSpPr/>
            <p:nvPr/>
          </p:nvSpPr>
          <p:spPr>
            <a:xfrm>
              <a:off x="2895600" y="3156466"/>
              <a:ext cx="838200" cy="304800"/>
            </a:xfrm>
            <a:prstGeom prst="rect">
              <a:avLst/>
            </a:prstGeom>
            <a:solidFill>
              <a:schemeClr val="bg1"/>
            </a:solidFill>
            <a:ln w="6350">
              <a:solidFill>
                <a:schemeClr val="tx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lIns="0" tIns="0" rIns="0" bIns="0" rtlCol="0" anchor="ctr"/>
            <a:lstStyle/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index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cxnSp>
          <p:nvCxnSpPr>
            <p:cNvPr id="9" name="Elbow Connector 9"/>
            <p:cNvCxnSpPr>
              <a:stCxn id="7" idx="3"/>
              <a:endCxn id="8" idx="1"/>
            </p:cNvCxnSpPr>
            <p:nvPr/>
          </p:nvCxnSpPr>
          <p:spPr>
            <a:xfrm>
              <a:off x="2117662" y="3308866"/>
              <a:ext cx="777938" cy="0"/>
            </a:xfrm>
            <a:prstGeom prst="straightConnector1">
              <a:avLst/>
            </a:prstGeom>
            <a:solidFill>
              <a:schemeClr val="bg1"/>
            </a:solidFill>
            <a:ln w="6350">
              <a:solidFill>
                <a:schemeClr val="tx1"/>
              </a:solidFill>
              <a:prstDash val="solid"/>
              <a:headEnd type="none" w="med" len="med"/>
              <a:tailEnd type="triangl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cxnSp>
        <p:sp>
          <p:nvSpPr>
            <p:cNvPr id="14" name="TextBox 13"/>
            <p:cNvSpPr txBox="1"/>
            <p:nvPr/>
          </p:nvSpPr>
          <p:spPr>
            <a:xfrm>
              <a:off x="4624922" y="3124200"/>
              <a:ext cx="40427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i="1" dirty="0" smtClean="0"/>
                <a:t>k*</a:t>
              </a:r>
              <a:endParaRPr lang="en-US" i="1" dirty="0"/>
            </a:p>
          </p:txBody>
        </p:sp>
        <p:cxnSp>
          <p:nvCxnSpPr>
            <p:cNvPr id="15" name="Elbow Connector 9"/>
            <p:cNvCxnSpPr>
              <a:stCxn id="8" idx="3"/>
              <a:endCxn id="14" idx="1"/>
            </p:cNvCxnSpPr>
            <p:nvPr/>
          </p:nvCxnSpPr>
          <p:spPr>
            <a:xfrm>
              <a:off x="3733800" y="3308866"/>
              <a:ext cx="891122" cy="0"/>
            </a:xfrm>
            <a:prstGeom prst="straightConnector1">
              <a:avLst/>
            </a:prstGeom>
            <a:solidFill>
              <a:schemeClr val="bg1"/>
            </a:solidFill>
            <a:ln w="6350">
              <a:solidFill>
                <a:schemeClr val="tx1"/>
              </a:solidFill>
              <a:prstDash val="solid"/>
              <a:headEnd type="none" w="med" len="med"/>
              <a:tailEnd type="triangl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cxnSp>
        <p:sp>
          <p:nvSpPr>
            <p:cNvPr id="18" name="TextBox 17"/>
            <p:cNvSpPr txBox="1"/>
            <p:nvPr/>
          </p:nvSpPr>
          <p:spPr>
            <a:xfrm>
              <a:off x="5902634" y="3124200"/>
              <a:ext cx="1353256" cy="36093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dirty="0"/>
                <a:t>〈</a:t>
              </a:r>
              <a:r>
                <a:rPr lang="en-US" dirty="0" smtClean="0"/>
                <a:t>…, </a:t>
              </a:r>
              <a:r>
                <a:rPr lang="en-US" b="1" dirty="0">
                  <a:latin typeface="Courier New" panose="02070309020205020404" pitchFamily="49" charset="0"/>
                  <a:cs typeface="Courier New" panose="02070309020205020404" pitchFamily="49" charset="0"/>
                </a:rPr>
                <a:t>A</a:t>
              </a:r>
              <a:r>
                <a:rPr lang="en-US" dirty="0" smtClean="0"/>
                <a:t> = </a:t>
              </a:r>
              <a:r>
                <a:rPr lang="en-US" i="1" dirty="0" smtClean="0"/>
                <a:t>k</a:t>
              </a:r>
              <a:r>
                <a:rPr lang="en-US" dirty="0" smtClean="0"/>
                <a:t>, …</a:t>
              </a:r>
              <a:r>
                <a:rPr lang="en-GB" dirty="0"/>
                <a:t>〉</a:t>
              </a:r>
              <a:endParaRPr lang="en-US" i="1" dirty="0"/>
            </a:p>
          </p:txBody>
        </p:sp>
        <p:cxnSp>
          <p:nvCxnSpPr>
            <p:cNvPr id="19" name="Elbow Connector 9"/>
            <p:cNvCxnSpPr>
              <a:stCxn id="14" idx="3"/>
              <a:endCxn id="18" idx="1"/>
            </p:cNvCxnSpPr>
            <p:nvPr/>
          </p:nvCxnSpPr>
          <p:spPr>
            <a:xfrm flipV="1">
              <a:off x="5029200" y="3304669"/>
              <a:ext cx="873434" cy="4197"/>
            </a:xfrm>
            <a:prstGeom prst="straightConnector1">
              <a:avLst/>
            </a:prstGeom>
            <a:solidFill>
              <a:schemeClr val="bg1"/>
            </a:solidFill>
            <a:ln w="6350">
              <a:solidFill>
                <a:schemeClr val="tx1"/>
              </a:solidFill>
              <a:prstDash val="solid"/>
              <a:headEnd type="none" w="med" len="med"/>
              <a:tailEnd type="triangle" w="med" len="med"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cxnSp>
        <p:sp>
          <p:nvSpPr>
            <p:cNvPr id="22" name="TextBox 21"/>
            <p:cNvSpPr txBox="1"/>
            <p:nvPr/>
          </p:nvSpPr>
          <p:spPr>
            <a:xfrm>
              <a:off x="2286000" y="3319046"/>
              <a:ext cx="389850" cy="33085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600" dirty="0">
                  <a:latin typeface="Arial Unicode MS" panose="020B0604020202020204" pitchFamily="34" charset="-128"/>
                  <a:ea typeface="Arial Unicode MS" panose="020B0604020202020204" pitchFamily="34" charset="-128"/>
                  <a:cs typeface="Arial Unicode MS" panose="020B0604020202020204" pitchFamily="34" charset="-128"/>
                </a:rPr>
                <a:t>①</a:t>
              </a:r>
              <a:endParaRPr lang="en-US" sz="1600" dirty="0"/>
            </a:p>
          </p:txBody>
        </p:sp>
        <p:sp>
          <p:nvSpPr>
            <p:cNvPr id="23" name="TextBox 22"/>
            <p:cNvSpPr txBox="1"/>
            <p:nvPr/>
          </p:nvSpPr>
          <p:spPr>
            <a:xfrm>
              <a:off x="4003242" y="3319046"/>
              <a:ext cx="389850" cy="33085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600" dirty="0" smtClean="0">
                  <a:latin typeface="Arial Unicode MS" panose="020B0604020202020204" pitchFamily="34" charset="-128"/>
                  <a:ea typeface="Arial Unicode MS" panose="020B0604020202020204" pitchFamily="34" charset="-128"/>
                  <a:cs typeface="Arial Unicode MS" panose="020B0604020202020204" pitchFamily="34" charset="-128"/>
                </a:rPr>
                <a:t>②</a:t>
              </a:r>
              <a:endParaRPr lang="en-US" sz="1600" dirty="0"/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5222442" y="3319046"/>
              <a:ext cx="389850" cy="33085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600" dirty="0">
                  <a:latin typeface="Arial Unicode MS" panose="020B0604020202020204" pitchFamily="34" charset="-128"/>
                  <a:ea typeface="Arial Unicode MS" panose="020B0604020202020204" pitchFamily="34" charset="-128"/>
                  <a:cs typeface="Arial Unicode MS" panose="020B0604020202020204" pitchFamily="34" charset="-128"/>
                </a:rPr>
                <a:t>③</a:t>
              </a:r>
              <a:endParaRPr lang="en-US" sz="1600" dirty="0"/>
            </a:p>
          </p:txBody>
        </p:sp>
      </p:grpSp>
      <p:sp>
        <p:nvSpPr>
          <p:cNvPr id="20" name="TextBox 19"/>
          <p:cNvSpPr txBox="1"/>
          <p:nvPr/>
        </p:nvSpPr>
        <p:spPr>
          <a:xfrm>
            <a:off x="2743200" y="6504801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5745167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Index Entries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048000"/>
            <a:ext cx="8229600" cy="3124200"/>
          </a:xfrm>
        </p:spPr>
        <p:txBody>
          <a:bodyPr/>
          <a:lstStyle/>
          <a:p>
            <a:r>
              <a:rPr lang="en-US" dirty="0" smtClean="0"/>
              <a:t>Remarks</a:t>
            </a:r>
          </a:p>
          <a:p>
            <a:pPr lvl="1"/>
            <a:r>
              <a:rPr lang="en-US" dirty="0" smtClean="0"/>
              <a:t>With variant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US" dirty="0" smtClean="0"/>
              <a:t>, there is no need to store the data records in addition to the index—the index itself is a special file organization</a:t>
            </a:r>
          </a:p>
          <a:p>
            <a:pPr lvl="1"/>
            <a:r>
              <a:rPr lang="en-US" dirty="0" smtClean="0"/>
              <a:t>If we build multiple indexes for a file, at most one of these should use variant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US" dirty="0">
                <a:solidFill>
                  <a:schemeClr val="accent6"/>
                </a:solidFill>
                <a:ea typeface="Arial Unicode MS" panose="020B0604020202020204" pitchFamily="34" charset="-128"/>
                <a:cs typeface="Arial Unicode MS" panose="020B0604020202020204" pitchFamily="34" charset="-128"/>
              </a:rPr>
              <a:t> </a:t>
            </a:r>
            <a:r>
              <a:rPr lang="en-US" dirty="0" smtClean="0"/>
              <a:t>to avoid redundant storage of records</a:t>
            </a:r>
          </a:p>
          <a:p>
            <a:pPr lvl="1"/>
            <a:r>
              <a:rPr lang="en-US" dirty="0" smtClean="0"/>
              <a:t>Variants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➋</a:t>
            </a:r>
            <a:r>
              <a:rPr lang="en-US" dirty="0" smtClean="0"/>
              <a:t> and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➌</a:t>
            </a:r>
            <a:r>
              <a:rPr lang="en-US" dirty="0" smtClean="0"/>
              <a:t> use </a:t>
            </a:r>
            <a:r>
              <a:rPr lang="en-US" i="1" dirty="0" smtClean="0"/>
              <a:t>rid</a:t>
            </a:r>
            <a:r>
              <a:rPr lang="en-US" dirty="0" smtClean="0"/>
              <a:t>(s) to point into the actual data file</a:t>
            </a:r>
          </a:p>
          <a:p>
            <a:pPr lvl="1"/>
            <a:r>
              <a:rPr lang="en-US" dirty="0" smtClean="0"/>
              <a:t>Variant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➌</a:t>
            </a:r>
            <a:r>
              <a:rPr lang="en-US" dirty="0" smtClean="0"/>
              <a:t> leads to fewer index entries if multiple records match a search key </a:t>
            </a:r>
            <a:r>
              <a:rPr lang="en-US" i="1" dirty="0" smtClean="0"/>
              <a:t>k</a:t>
            </a:r>
            <a:r>
              <a:rPr lang="en-US" dirty="0" smtClean="0"/>
              <a:t>, but index entries are of variable length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Index Entry Design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57200" y="1524000"/>
            <a:ext cx="8229600" cy="13716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b="1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Variant	Index entry </a:t>
            </a:r>
            <a:r>
              <a:rPr lang="en-US" b="1" i="1" dirty="0" smtClean="0">
                <a:solidFill>
                  <a:srgbClr val="000000"/>
                </a:solidFill>
                <a:cs typeface="Courier New" panose="02070309020205020404" pitchFamily="49" charset="0"/>
              </a:rPr>
              <a:t>k*</a:t>
            </a: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i="1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US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</a:t>
            </a:r>
            <a:r>
              <a:rPr lang="en-GB" dirty="0" smtClean="0">
                <a:solidFill>
                  <a:schemeClr val="tx1"/>
                </a:solidFill>
              </a:rPr>
              <a:t>〈</a:t>
            </a:r>
            <a:r>
              <a:rPr lang="en-GB" i="1" dirty="0" smtClean="0">
                <a:solidFill>
                  <a:schemeClr val="tx1"/>
                </a:solidFill>
              </a:rPr>
              <a:t>k</a:t>
            </a:r>
            <a:r>
              <a:rPr lang="en-GB" dirty="0" smtClean="0">
                <a:solidFill>
                  <a:schemeClr val="tx1"/>
                </a:solidFill>
              </a:rPr>
              <a:t>,	〈…, </a:t>
            </a:r>
            <a:r>
              <a:rPr lang="en-GB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GB" dirty="0" smtClean="0">
                <a:solidFill>
                  <a:schemeClr val="tx1"/>
                </a:solidFill>
              </a:rPr>
              <a:t> = </a:t>
            </a:r>
            <a:r>
              <a:rPr lang="en-GB" i="1" dirty="0" smtClean="0">
                <a:solidFill>
                  <a:schemeClr val="tx1"/>
                </a:solidFill>
              </a:rPr>
              <a:t>k</a:t>
            </a:r>
            <a:r>
              <a:rPr lang="en-GB" dirty="0" smtClean="0">
                <a:solidFill>
                  <a:schemeClr val="tx1"/>
                </a:solidFill>
              </a:rPr>
              <a:t>, …〉〉</a:t>
            </a:r>
            <a:endParaRPr lang="en-US" dirty="0" smtClean="0">
              <a:solidFill>
                <a:srgbClr val="000000"/>
              </a:solidFill>
              <a:cs typeface="Courier New" panose="02070309020205020404" pitchFamily="49" charset="0"/>
            </a:endParaRP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i="1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➋</a:t>
            </a:r>
            <a:r>
              <a:rPr lang="en-US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</a:t>
            </a:r>
            <a:r>
              <a:rPr lang="en-GB" dirty="0" smtClean="0">
                <a:solidFill>
                  <a:schemeClr val="tx1"/>
                </a:solidFill>
              </a:rPr>
              <a:t>〈</a:t>
            </a:r>
            <a:r>
              <a:rPr lang="en-GB" i="1" dirty="0">
                <a:solidFill>
                  <a:schemeClr val="tx1"/>
                </a:solidFill>
              </a:rPr>
              <a:t>k</a:t>
            </a:r>
            <a:r>
              <a:rPr lang="en-GB" dirty="0">
                <a:solidFill>
                  <a:schemeClr val="tx1"/>
                </a:solidFill>
              </a:rPr>
              <a:t>,	</a:t>
            </a:r>
            <a:r>
              <a:rPr lang="en-GB" i="1" dirty="0" smtClean="0">
                <a:solidFill>
                  <a:schemeClr val="tx1"/>
                </a:solidFill>
              </a:rPr>
              <a:t>rid</a:t>
            </a:r>
            <a:r>
              <a:rPr lang="en-GB" dirty="0" smtClean="0">
                <a:solidFill>
                  <a:schemeClr val="tx1"/>
                </a:solidFill>
              </a:rPr>
              <a:t>〉</a:t>
            </a:r>
            <a:endParaRPr lang="en-US" dirty="0" smtClean="0">
              <a:solidFill>
                <a:srgbClr val="000000"/>
              </a:solidFill>
              <a:cs typeface="Courier New" panose="02070309020205020404" pitchFamily="49" charset="0"/>
            </a:endParaRP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i="1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➌</a:t>
            </a:r>
            <a:r>
              <a:rPr lang="en-US" dirty="0" smtClean="0">
                <a:solidFill>
                  <a:srgbClr val="000000"/>
                </a:solidFill>
                <a:cs typeface="Courier New" panose="02070309020205020404" pitchFamily="49" charset="0"/>
              </a:rPr>
              <a:t>	</a:t>
            </a:r>
            <a:r>
              <a:rPr lang="en-GB" dirty="0" smtClean="0">
                <a:solidFill>
                  <a:schemeClr val="tx1"/>
                </a:solidFill>
              </a:rPr>
              <a:t>〈k,	[</a:t>
            </a:r>
            <a:r>
              <a:rPr lang="en-GB" i="1" dirty="0" smtClean="0">
                <a:solidFill>
                  <a:schemeClr val="tx1"/>
                </a:solidFill>
              </a:rPr>
              <a:t>rid</a:t>
            </a:r>
            <a:r>
              <a:rPr lang="en-GB" baseline="-25000" dirty="0" smtClean="0">
                <a:solidFill>
                  <a:schemeClr val="tx1"/>
                </a:solidFill>
              </a:rPr>
              <a:t>1</a:t>
            </a:r>
            <a:r>
              <a:rPr lang="en-GB" dirty="0" smtClean="0">
                <a:solidFill>
                  <a:schemeClr val="tx1"/>
                </a:solidFill>
              </a:rPr>
              <a:t>, </a:t>
            </a:r>
            <a:r>
              <a:rPr lang="en-GB" i="1" dirty="0" smtClean="0">
                <a:solidFill>
                  <a:schemeClr val="tx1"/>
                </a:solidFill>
              </a:rPr>
              <a:t>rid</a:t>
            </a:r>
            <a:r>
              <a:rPr lang="en-GB" baseline="-25000" dirty="0">
                <a:solidFill>
                  <a:schemeClr val="tx1"/>
                </a:solidFill>
              </a:rPr>
              <a:t>2</a:t>
            </a:r>
            <a:r>
              <a:rPr lang="en-GB" dirty="0" smtClean="0">
                <a:solidFill>
                  <a:schemeClr val="tx1"/>
                </a:solidFill>
              </a:rPr>
              <a:t>, …]〉</a:t>
            </a:r>
            <a:endParaRPr lang="en-US" dirty="0" smtClean="0">
              <a:solidFill>
                <a:schemeClr val="tx1"/>
              </a:solidFill>
              <a:cs typeface="Courier New" panose="02070309020205020404" pitchFamily="49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3974084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Index Example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1"/>
          </p:nvPr>
        </p:nvSpPr>
        <p:spPr>
          <a:xfrm>
            <a:off x="457200" y="4149923"/>
            <a:ext cx="8229600" cy="2098477"/>
          </a:xfrm>
        </p:spPr>
        <p:txBody>
          <a:bodyPr>
            <a:normAutofit/>
          </a:bodyPr>
          <a:lstStyle/>
          <a:p>
            <a:r>
              <a:rPr lang="en-US" sz="2000" b="1" dirty="0" smtClean="0"/>
              <a:t>Data file</a:t>
            </a:r>
            <a:r>
              <a:rPr lang="en-US" sz="2000" dirty="0" smtClean="0"/>
              <a:t> contains</a:t>
            </a:r>
            <a:r>
              <a:rPr lang="en-GB" sz="2000" dirty="0"/>
              <a:t> </a:t>
            </a:r>
            <a:r>
              <a:rPr lang="en-GB" sz="2000" dirty="0" smtClean="0"/>
              <a:t>〈</a:t>
            </a:r>
            <a:r>
              <a:rPr lang="en-GB" sz="2000" i="1" dirty="0" smtClean="0"/>
              <a:t>name</a:t>
            </a:r>
            <a:r>
              <a:rPr lang="en-GB" sz="2000" dirty="0" smtClean="0"/>
              <a:t>, </a:t>
            </a:r>
            <a:r>
              <a:rPr lang="en-GB" sz="2000" i="1" dirty="0" smtClean="0"/>
              <a:t>age</a:t>
            </a:r>
            <a:r>
              <a:rPr lang="en-GB" sz="2000" dirty="0" smtClean="0"/>
              <a:t>, </a:t>
            </a:r>
            <a:r>
              <a:rPr lang="en-GB" sz="2000" i="1" dirty="0" err="1" smtClean="0"/>
              <a:t>sal</a:t>
            </a:r>
            <a:r>
              <a:rPr lang="en-GB" sz="2000" dirty="0" smtClean="0"/>
              <a:t>〉 records and is hashed on age, using hash function h</a:t>
            </a:r>
            <a:r>
              <a:rPr lang="en-GB" sz="2000" baseline="-25000" dirty="0" smtClean="0"/>
              <a:t>1</a:t>
            </a:r>
            <a:r>
              <a:rPr lang="en-GB" sz="2000" dirty="0" smtClean="0"/>
              <a:t> </a:t>
            </a:r>
            <a:r>
              <a:rPr lang="en-GB" sz="2000" dirty="0"/>
              <a:t>(index entry variant </a:t>
            </a:r>
            <a:r>
              <a:rPr lang="en-US" sz="2000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GB" sz="2000" dirty="0"/>
              <a:t>)</a:t>
            </a:r>
            <a:endParaRPr lang="en-GB" sz="2000" dirty="0" smtClean="0"/>
          </a:p>
          <a:p>
            <a:r>
              <a:rPr lang="en-GB" sz="2000" b="1" dirty="0" smtClean="0"/>
              <a:t>Index file</a:t>
            </a:r>
            <a:r>
              <a:rPr lang="en-GB" sz="2000" dirty="0" smtClean="0"/>
              <a:t> contains </a:t>
            </a:r>
            <a:r>
              <a:rPr lang="en-GB" sz="2000" dirty="0"/>
              <a:t>〈</a:t>
            </a:r>
            <a:r>
              <a:rPr lang="en-GB" sz="2000" i="1" dirty="0" err="1"/>
              <a:t>sal</a:t>
            </a:r>
            <a:r>
              <a:rPr lang="en-GB" sz="2000" dirty="0"/>
              <a:t>, </a:t>
            </a:r>
            <a:r>
              <a:rPr lang="en-GB" sz="2000" i="1" dirty="0"/>
              <a:t>rid</a:t>
            </a:r>
            <a:r>
              <a:rPr lang="en-GB" sz="2000" dirty="0"/>
              <a:t>〉 </a:t>
            </a:r>
            <a:r>
              <a:rPr lang="en-GB" sz="2000" dirty="0" smtClean="0"/>
              <a:t>index entries (variant </a:t>
            </a:r>
            <a:r>
              <a:rPr lang="en-US" sz="2000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➋</a:t>
            </a:r>
            <a:r>
              <a:rPr lang="en-GB" sz="2000" dirty="0" smtClean="0"/>
              <a:t>), pointing to data file (</a:t>
            </a:r>
            <a:r>
              <a:rPr lang="en-GB" sz="2000" dirty="0"/>
              <a:t>hash function </a:t>
            </a:r>
            <a:r>
              <a:rPr lang="en-GB" sz="2000" dirty="0" smtClean="0"/>
              <a:t>h</a:t>
            </a:r>
            <a:r>
              <a:rPr lang="en-GB" sz="2000" baseline="-25000" dirty="0" smtClean="0"/>
              <a:t>2</a:t>
            </a:r>
            <a:r>
              <a:rPr lang="en-GB" sz="2000" dirty="0" smtClean="0"/>
              <a:t>)</a:t>
            </a:r>
          </a:p>
          <a:p>
            <a:r>
              <a:rPr lang="en-GB" sz="2000" dirty="0" smtClean="0"/>
              <a:t>This file organization plus index </a:t>
            </a:r>
            <a:r>
              <a:rPr lang="en-GB" sz="2000" b="1" dirty="0" smtClean="0"/>
              <a:t>efficiently</a:t>
            </a:r>
            <a:r>
              <a:rPr lang="en-GB" sz="2000" dirty="0" smtClean="0"/>
              <a:t> supports equality searches on both key </a:t>
            </a:r>
            <a:r>
              <a:rPr lang="en-GB" sz="2000" i="1" dirty="0" smtClean="0"/>
              <a:t>age</a:t>
            </a:r>
            <a:r>
              <a:rPr lang="en-GB" sz="2000" dirty="0" smtClean="0"/>
              <a:t> </a:t>
            </a:r>
            <a:r>
              <a:rPr lang="en-GB" sz="2000" b="1" dirty="0" smtClean="0"/>
              <a:t>and</a:t>
            </a:r>
            <a:r>
              <a:rPr lang="en-GB" sz="2000" dirty="0" smtClean="0"/>
              <a:t> key </a:t>
            </a:r>
            <a:r>
              <a:rPr lang="en-GB" sz="2000" i="1" dirty="0" err="1" smtClean="0"/>
              <a:t>sal</a:t>
            </a:r>
            <a:endParaRPr lang="en-US" sz="2000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2971800" y="1292422"/>
            <a:ext cx="1524000" cy="2365177"/>
          </a:xfrm>
          <a:prstGeom prst="rect">
            <a:avLst/>
          </a:prstGeom>
          <a:noFill/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600" dirty="0">
              <a:solidFill>
                <a:schemeClr val="tx1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1067624" y="3349823"/>
            <a:ext cx="190417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sz="1400" b="1" dirty="0" smtClean="0"/>
              <a:t>data file </a:t>
            </a:r>
            <a:r>
              <a:rPr lang="en-US" sz="1400" dirty="0" smtClean="0"/>
              <a:t>hashed on </a:t>
            </a:r>
            <a:r>
              <a:rPr lang="en-US" sz="1400" i="1" dirty="0" smtClean="0"/>
              <a:t>age</a:t>
            </a:r>
            <a:endParaRPr lang="en-US" sz="1400" i="1" dirty="0"/>
          </a:p>
        </p:txBody>
      </p:sp>
      <p:sp>
        <p:nvSpPr>
          <p:cNvPr id="9" name="Rectangle 8"/>
          <p:cNvSpPr/>
          <p:nvPr/>
        </p:nvSpPr>
        <p:spPr>
          <a:xfrm>
            <a:off x="3048000" y="13716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Smith, 44, 3000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3048000" y="16002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Jones, 40, 6000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048000" y="18288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Tracy, 44, 5500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048000" y="21336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Ashby, 25, 3000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3048000" y="23622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Bacon, 33, 4000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3048000" y="25908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Bristow, 29, 2700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3048000" y="28956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Casey, 50, 5500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3048000" y="31242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300" dirty="0" smtClean="0">
                <a:solidFill>
                  <a:schemeClr val="tx1"/>
                </a:solidFill>
              </a:rPr>
              <a:t>Daniels, 22, 6000</a:t>
            </a:r>
            <a:endParaRPr lang="en-US" sz="1300" dirty="0">
              <a:solidFill>
                <a:schemeClr val="tx1"/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3048000" y="3352800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5334000" y="1371600"/>
            <a:ext cx="838200" cy="2133600"/>
          </a:xfrm>
          <a:prstGeom prst="rect">
            <a:avLst/>
          </a:prstGeom>
          <a:noFill/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600" dirty="0">
              <a:solidFill>
                <a:schemeClr val="tx1"/>
              </a:solidFill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5410200" y="14478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3000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5410200" y="16764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3000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5410200" y="19050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5500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5410200" y="21336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5500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4" name="Rectangle 23"/>
          <p:cNvSpPr/>
          <p:nvPr/>
        </p:nvSpPr>
        <p:spPr>
          <a:xfrm>
            <a:off x="5410200" y="25146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4000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5410200" y="27432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2700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5410200" y="29718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6000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7" name="Rectangle 26"/>
          <p:cNvSpPr/>
          <p:nvPr/>
        </p:nvSpPr>
        <p:spPr>
          <a:xfrm>
            <a:off x="5410200" y="32004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6000</a:t>
            </a:r>
            <a:endParaRPr lang="en-US" sz="1400" dirty="0">
              <a:solidFill>
                <a:schemeClr val="tx1"/>
              </a:solidFill>
            </a:endParaRPr>
          </a:p>
        </p:txBody>
      </p:sp>
      <p:cxnSp>
        <p:nvCxnSpPr>
          <p:cNvPr id="28" name="Elbow Connector 9"/>
          <p:cNvCxnSpPr>
            <a:stCxn id="20" idx="1"/>
            <a:endCxn id="9" idx="3"/>
          </p:cNvCxnSpPr>
          <p:nvPr/>
        </p:nvCxnSpPr>
        <p:spPr>
          <a:xfrm flipH="1" flipV="1">
            <a:off x="4419600" y="1485900"/>
            <a:ext cx="990600" cy="762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1" name="Elbow Connector 9"/>
          <p:cNvCxnSpPr>
            <a:stCxn id="21" idx="1"/>
            <a:endCxn id="13" idx="3"/>
          </p:cNvCxnSpPr>
          <p:nvPr/>
        </p:nvCxnSpPr>
        <p:spPr>
          <a:xfrm flipH="1">
            <a:off x="4419600" y="1790700"/>
            <a:ext cx="990600" cy="4572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4" name="Elbow Connector 9"/>
          <p:cNvCxnSpPr>
            <a:stCxn id="22" idx="1"/>
            <a:endCxn id="16" idx="3"/>
          </p:cNvCxnSpPr>
          <p:nvPr/>
        </p:nvCxnSpPr>
        <p:spPr>
          <a:xfrm flipH="1">
            <a:off x="4419600" y="2019300"/>
            <a:ext cx="990600" cy="9906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7" name="Elbow Connector 9"/>
          <p:cNvCxnSpPr>
            <a:stCxn id="23" idx="1"/>
            <a:endCxn id="11" idx="3"/>
          </p:cNvCxnSpPr>
          <p:nvPr/>
        </p:nvCxnSpPr>
        <p:spPr>
          <a:xfrm flipH="1" flipV="1">
            <a:off x="4419600" y="1943100"/>
            <a:ext cx="99060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1" name="Elbow Connector 9"/>
          <p:cNvCxnSpPr>
            <a:stCxn id="24" idx="1"/>
            <a:endCxn id="14" idx="3"/>
          </p:cNvCxnSpPr>
          <p:nvPr/>
        </p:nvCxnSpPr>
        <p:spPr>
          <a:xfrm flipH="1" flipV="1">
            <a:off x="4419600" y="2476500"/>
            <a:ext cx="990600" cy="1524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4" name="Elbow Connector 9"/>
          <p:cNvCxnSpPr>
            <a:stCxn id="25" idx="1"/>
            <a:endCxn id="15" idx="3"/>
          </p:cNvCxnSpPr>
          <p:nvPr/>
        </p:nvCxnSpPr>
        <p:spPr>
          <a:xfrm flipH="1" flipV="1">
            <a:off x="4419600" y="2705100"/>
            <a:ext cx="990600" cy="1524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7" name="Elbow Connector 9"/>
          <p:cNvCxnSpPr>
            <a:stCxn id="26" idx="1"/>
            <a:endCxn id="10" idx="3"/>
          </p:cNvCxnSpPr>
          <p:nvPr/>
        </p:nvCxnSpPr>
        <p:spPr>
          <a:xfrm flipH="1" flipV="1">
            <a:off x="4419600" y="1714500"/>
            <a:ext cx="990600" cy="13716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0" name="Elbow Connector 9"/>
          <p:cNvCxnSpPr>
            <a:stCxn id="27" idx="1"/>
            <a:endCxn id="17" idx="3"/>
          </p:cNvCxnSpPr>
          <p:nvPr/>
        </p:nvCxnSpPr>
        <p:spPr>
          <a:xfrm rot="10800000">
            <a:off x="4419600" y="3238500"/>
            <a:ext cx="990600" cy="762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53" name="Oval 52"/>
          <p:cNvSpPr/>
          <p:nvPr/>
        </p:nvSpPr>
        <p:spPr>
          <a:xfrm>
            <a:off x="1448624" y="2057400"/>
            <a:ext cx="380176" cy="381000"/>
          </a:xfrm>
          <a:prstGeom prst="ellipse">
            <a:avLst/>
          </a:prstGeom>
          <a:noFill/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dirty="0" smtClean="0">
                <a:solidFill>
                  <a:schemeClr val="tx1"/>
                </a:solidFill>
              </a:rPr>
              <a:t>h</a:t>
            </a:r>
            <a:r>
              <a:rPr lang="en-US" sz="1600" baseline="-25000" dirty="0" smtClean="0">
                <a:solidFill>
                  <a:schemeClr val="tx1"/>
                </a:solidFill>
              </a:rPr>
              <a:t>1</a:t>
            </a:r>
            <a:endParaRPr lang="en-US" sz="1600" baseline="-25000" dirty="0">
              <a:solidFill>
                <a:schemeClr val="tx1"/>
              </a:solidFill>
            </a:endParaRPr>
          </a:p>
        </p:txBody>
      </p:sp>
      <p:sp>
        <p:nvSpPr>
          <p:cNvPr id="54" name="Oval 53"/>
          <p:cNvSpPr/>
          <p:nvPr/>
        </p:nvSpPr>
        <p:spPr>
          <a:xfrm>
            <a:off x="7315200" y="2057400"/>
            <a:ext cx="380176" cy="381000"/>
          </a:xfrm>
          <a:prstGeom prst="ellipse">
            <a:avLst/>
          </a:prstGeom>
          <a:noFill/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dirty="0" smtClean="0">
                <a:solidFill>
                  <a:schemeClr val="tx1"/>
                </a:solidFill>
              </a:rPr>
              <a:t>h</a:t>
            </a:r>
            <a:r>
              <a:rPr lang="en-US" sz="1600" baseline="-25000" dirty="0" smtClean="0">
                <a:solidFill>
                  <a:schemeClr val="tx1"/>
                </a:solidFill>
              </a:rPr>
              <a:t>2</a:t>
            </a:r>
            <a:endParaRPr lang="en-US" sz="1600" baseline="-25000" dirty="0">
              <a:solidFill>
                <a:schemeClr val="tx1"/>
              </a:solidFill>
            </a:endParaRPr>
          </a:p>
        </p:txBody>
      </p:sp>
      <p:cxnSp>
        <p:nvCxnSpPr>
          <p:cNvPr id="55" name="Elbow Connector 9"/>
          <p:cNvCxnSpPr>
            <a:stCxn id="53" idx="6"/>
            <a:endCxn id="13" idx="1"/>
          </p:cNvCxnSpPr>
          <p:nvPr/>
        </p:nvCxnSpPr>
        <p:spPr>
          <a:xfrm>
            <a:off x="1828800" y="2247900"/>
            <a:ext cx="12192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9" name="Elbow Connector 9"/>
          <p:cNvCxnSpPr>
            <a:stCxn id="53" idx="7"/>
            <a:endCxn id="9" idx="1"/>
          </p:cNvCxnSpPr>
          <p:nvPr/>
        </p:nvCxnSpPr>
        <p:spPr>
          <a:xfrm flipV="1">
            <a:off x="1773125" y="1485900"/>
            <a:ext cx="1274875" cy="627296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2" name="Elbow Connector 9"/>
          <p:cNvCxnSpPr>
            <a:stCxn id="53" idx="5"/>
            <a:endCxn id="16" idx="1"/>
          </p:cNvCxnSpPr>
          <p:nvPr/>
        </p:nvCxnSpPr>
        <p:spPr>
          <a:xfrm>
            <a:off x="1773125" y="2382604"/>
            <a:ext cx="1274875" cy="627296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5" name="Elbow Connector 9"/>
          <p:cNvCxnSpPr>
            <a:endCxn id="53" idx="2"/>
          </p:cNvCxnSpPr>
          <p:nvPr/>
        </p:nvCxnSpPr>
        <p:spPr>
          <a:xfrm>
            <a:off x="610424" y="2247900"/>
            <a:ext cx="8382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8" name="Elbow Connector 9"/>
          <p:cNvCxnSpPr>
            <a:stCxn id="54" idx="1"/>
            <a:endCxn id="20" idx="3"/>
          </p:cNvCxnSpPr>
          <p:nvPr/>
        </p:nvCxnSpPr>
        <p:spPr>
          <a:xfrm flipH="1" flipV="1">
            <a:off x="6096000" y="1562100"/>
            <a:ext cx="1274875" cy="551096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1" name="Elbow Connector 9"/>
          <p:cNvCxnSpPr>
            <a:stCxn id="54" idx="3"/>
            <a:endCxn id="24" idx="3"/>
          </p:cNvCxnSpPr>
          <p:nvPr/>
        </p:nvCxnSpPr>
        <p:spPr>
          <a:xfrm flipH="1">
            <a:off x="6096000" y="2382604"/>
            <a:ext cx="1274875" cy="246296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4" name="Elbow Connector 9"/>
          <p:cNvCxnSpPr>
            <a:endCxn id="54" idx="6"/>
          </p:cNvCxnSpPr>
          <p:nvPr/>
        </p:nvCxnSpPr>
        <p:spPr>
          <a:xfrm flipH="1">
            <a:off x="7695376" y="2247900"/>
            <a:ext cx="839024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lgDash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80" name="TextBox 79"/>
          <p:cNvSpPr txBox="1"/>
          <p:nvPr/>
        </p:nvSpPr>
        <p:spPr>
          <a:xfrm>
            <a:off x="6172200" y="3200400"/>
            <a:ext cx="247407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index file </a:t>
            </a:r>
            <a:r>
              <a:rPr lang="en-US" sz="1400" dirty="0" smtClean="0"/>
              <a:t>with</a:t>
            </a:r>
            <a:r>
              <a:rPr lang="en-GB" sz="1400" dirty="0"/>
              <a:t> </a:t>
            </a:r>
            <a:r>
              <a:rPr lang="en-GB" sz="1400" dirty="0" smtClean="0"/>
              <a:t>〈</a:t>
            </a:r>
            <a:r>
              <a:rPr lang="en-GB" sz="1400" i="1" dirty="0" err="1" smtClean="0"/>
              <a:t>sal</a:t>
            </a:r>
            <a:r>
              <a:rPr lang="en-GB" sz="1400" dirty="0" smtClean="0"/>
              <a:t>, </a:t>
            </a:r>
            <a:r>
              <a:rPr lang="en-GB" sz="1400" i="1" dirty="0" smtClean="0"/>
              <a:t>rid</a:t>
            </a:r>
            <a:r>
              <a:rPr lang="en-GB" sz="1400" dirty="0" smtClean="0"/>
              <a:t>〉 entries</a:t>
            </a:r>
            <a:r>
              <a:rPr lang="en-US" sz="1400" dirty="0" smtClean="0"/>
              <a:t> </a:t>
            </a:r>
            <a:endParaRPr lang="en-US" sz="1400" i="1" dirty="0"/>
          </a:p>
        </p:txBody>
      </p:sp>
      <p:sp>
        <p:nvSpPr>
          <p:cNvPr id="81" name="Rectangle 80"/>
          <p:cNvSpPr/>
          <p:nvPr/>
        </p:nvSpPr>
        <p:spPr>
          <a:xfrm>
            <a:off x="630125" y="1978223"/>
            <a:ext cx="818499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i="1" dirty="0"/>
              <a:t>age</a:t>
            </a:r>
          </a:p>
        </p:txBody>
      </p:sp>
      <p:sp>
        <p:nvSpPr>
          <p:cNvPr id="82" name="Rectangle 81"/>
          <p:cNvSpPr/>
          <p:nvPr/>
        </p:nvSpPr>
        <p:spPr>
          <a:xfrm>
            <a:off x="7715901" y="1981200"/>
            <a:ext cx="818499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i="1" dirty="0" err="1" smtClean="0"/>
              <a:t>sal</a:t>
            </a:r>
            <a:endParaRPr lang="en-US" sz="1400" i="1" dirty="0"/>
          </a:p>
        </p:txBody>
      </p:sp>
      <p:sp>
        <p:nvSpPr>
          <p:cNvPr id="83" name="Rectangle 82"/>
          <p:cNvSpPr/>
          <p:nvPr/>
        </p:nvSpPr>
        <p:spPr>
          <a:xfrm>
            <a:off x="6400800" y="1444823"/>
            <a:ext cx="990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i="1" dirty="0" smtClean="0"/>
              <a:t>h(</a:t>
            </a:r>
            <a:r>
              <a:rPr lang="en-US" sz="1400" i="1" dirty="0" err="1" smtClean="0"/>
              <a:t>sal</a:t>
            </a:r>
            <a:r>
              <a:rPr lang="en-US" sz="1400" i="1" dirty="0" smtClean="0"/>
              <a:t>) = 0</a:t>
            </a:r>
            <a:endParaRPr lang="en-US" sz="1400" i="1" dirty="0"/>
          </a:p>
        </p:txBody>
      </p:sp>
      <p:sp>
        <p:nvSpPr>
          <p:cNvPr id="84" name="Rectangle 83"/>
          <p:cNvSpPr/>
          <p:nvPr/>
        </p:nvSpPr>
        <p:spPr>
          <a:xfrm>
            <a:off x="6400800" y="2514600"/>
            <a:ext cx="990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i="1" dirty="0" smtClean="0"/>
              <a:t>h(</a:t>
            </a:r>
            <a:r>
              <a:rPr lang="en-US" sz="1400" i="1" dirty="0" err="1" smtClean="0"/>
              <a:t>sal</a:t>
            </a:r>
            <a:r>
              <a:rPr lang="en-US" sz="1400" i="1" dirty="0" smtClean="0"/>
              <a:t>) = 1</a:t>
            </a:r>
            <a:endParaRPr lang="en-US" sz="1400" i="1" dirty="0"/>
          </a:p>
        </p:txBody>
      </p:sp>
      <p:sp>
        <p:nvSpPr>
          <p:cNvPr id="85" name="Rectangle 84"/>
          <p:cNvSpPr/>
          <p:nvPr/>
        </p:nvSpPr>
        <p:spPr>
          <a:xfrm>
            <a:off x="1828800" y="1981200"/>
            <a:ext cx="990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i="1" dirty="0" smtClean="0"/>
              <a:t>h(age) = 1</a:t>
            </a:r>
            <a:endParaRPr lang="en-US" sz="1400" i="1" dirty="0"/>
          </a:p>
        </p:txBody>
      </p:sp>
      <p:sp>
        <p:nvSpPr>
          <p:cNvPr id="86" name="Rectangle 85"/>
          <p:cNvSpPr/>
          <p:nvPr/>
        </p:nvSpPr>
        <p:spPr>
          <a:xfrm>
            <a:off x="1828800" y="1368623"/>
            <a:ext cx="990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i="1" dirty="0" smtClean="0"/>
              <a:t>h(age) = 0</a:t>
            </a:r>
            <a:endParaRPr lang="en-US" sz="1400" i="1" dirty="0"/>
          </a:p>
        </p:txBody>
      </p:sp>
      <p:sp>
        <p:nvSpPr>
          <p:cNvPr id="87" name="Rectangle 86"/>
          <p:cNvSpPr/>
          <p:nvPr/>
        </p:nvSpPr>
        <p:spPr>
          <a:xfrm>
            <a:off x="1828800" y="2819400"/>
            <a:ext cx="990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400" i="1" dirty="0" smtClean="0"/>
              <a:t>h(age) = 2</a:t>
            </a:r>
            <a:endParaRPr lang="en-US" sz="1400" i="1" dirty="0"/>
          </a:p>
        </p:txBody>
      </p:sp>
      <p:sp>
        <p:nvSpPr>
          <p:cNvPr id="88" name="TextBox 87"/>
          <p:cNvSpPr txBox="1"/>
          <p:nvPr/>
        </p:nvSpPr>
        <p:spPr>
          <a:xfrm>
            <a:off x="867450" y="1033046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①</a:t>
            </a:r>
            <a:endParaRPr lang="en-US" sz="1600" dirty="0">
              <a:solidFill>
                <a:schemeClr val="tx2"/>
              </a:solidFill>
            </a:endParaRPr>
          </a:p>
        </p:txBody>
      </p:sp>
      <p:sp>
        <p:nvSpPr>
          <p:cNvPr id="89" name="TextBox 88"/>
          <p:cNvSpPr txBox="1"/>
          <p:nvPr/>
        </p:nvSpPr>
        <p:spPr>
          <a:xfrm>
            <a:off x="2224775" y="1033046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>
                <a:solidFill>
                  <a:schemeClr val="tx2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②</a:t>
            </a:r>
            <a:endParaRPr lang="en-US" sz="1600" dirty="0">
              <a:solidFill>
                <a:schemeClr val="tx2"/>
              </a:solidFill>
            </a:endParaRPr>
          </a:p>
        </p:txBody>
      </p:sp>
      <p:sp>
        <p:nvSpPr>
          <p:cNvPr id="90" name="TextBox 89"/>
          <p:cNvSpPr txBox="1"/>
          <p:nvPr/>
        </p:nvSpPr>
        <p:spPr>
          <a:xfrm>
            <a:off x="4715550" y="1033046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③</a:t>
            </a:r>
            <a:endParaRPr lang="en-US" sz="1600" dirty="0">
              <a:solidFill>
                <a:schemeClr val="tx2"/>
              </a:solidFill>
            </a:endParaRPr>
          </a:p>
        </p:txBody>
      </p:sp>
      <p:sp>
        <p:nvSpPr>
          <p:cNvPr id="91" name="TextBox 90"/>
          <p:cNvSpPr txBox="1"/>
          <p:nvPr/>
        </p:nvSpPr>
        <p:spPr>
          <a:xfrm>
            <a:off x="6620550" y="1033046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>
                <a:solidFill>
                  <a:schemeClr val="tx2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②</a:t>
            </a:r>
            <a:endParaRPr lang="en-US" sz="1600" dirty="0">
              <a:solidFill>
                <a:schemeClr val="tx2"/>
              </a:solidFill>
            </a:endParaRPr>
          </a:p>
        </p:txBody>
      </p:sp>
      <p:sp>
        <p:nvSpPr>
          <p:cNvPr id="92" name="TextBox 91"/>
          <p:cNvSpPr txBox="1"/>
          <p:nvPr/>
        </p:nvSpPr>
        <p:spPr>
          <a:xfrm>
            <a:off x="7924800" y="1033046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2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①</a:t>
            </a:r>
            <a:endParaRPr lang="en-US" sz="1600" dirty="0">
              <a:solidFill>
                <a:schemeClr val="tx2"/>
              </a:solidFill>
            </a:endParaRPr>
          </a:p>
        </p:txBody>
      </p:sp>
      <p:sp>
        <p:nvSpPr>
          <p:cNvPr id="56" name="TextBox 55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4905618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Clustered vs. Unclustered Indexes</a:t>
            </a:r>
            <a:endParaRPr lang="en-US" dirty="0"/>
          </a:p>
        </p:txBody>
      </p:sp>
      <mc:AlternateContent>
        <mc:Choice xmlns:mv="urn:schemas-microsoft-com:mac:vml" xmlns:mc="http://schemas.openxmlformats.org/markup-compatibility/2006" xmlns:a14="http://schemas.microsoft.com/office/drawing/2010/main" xmlns:p="http://schemas.openxmlformats.org/presentationml/2006/main" xmlns:r="http://schemas.openxmlformats.org/officeDocument/2006/relationships" xmlns:a="http://schemas.openxmlformats.org/drawingml/2006/main" xmlns="" Requires="a14">
          <p:sp>
            <p:nvSpPr>
              <p:cNvPr id="7" name="Content Placeholder 6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r>
                  <a:rPr lang="en-US" dirty="0" smtClean="0"/>
                  <a:t>Suppose, </a:t>
                </a:r>
                <a:r>
                  <a:rPr lang="en-US" b="1" dirty="0" smtClean="0"/>
                  <a:t>range selections</a:t>
                </a:r>
                <a:r>
                  <a:rPr lang="en-US" dirty="0" smtClean="0"/>
                  <a:t> such as </a:t>
                </a:r>
                <a:r>
                  <a:rPr lang="en-US" i="1" dirty="0" smtClean="0"/>
                  <a:t>lower</a:t>
                </a:r>
                <a:r>
                  <a:rPr lang="en-US" dirty="0" smtClean="0"/>
                  <a:t>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≤</m:t>
                    </m:r>
                  </m:oMath>
                </a14:m>
                <a:r>
                  <a:rPr lang="en-US" dirty="0" smtClean="0"/>
                  <a:t> </a:t>
                </a:r>
                <a:r>
                  <a:rPr lang="en-US" b="1" dirty="0" smtClean="0">
                    <a:latin typeface="Courier New" panose="02070309020205020404" pitchFamily="49" charset="0"/>
                    <a:cs typeface="Courier New" panose="02070309020205020404" pitchFamily="49" charset="0"/>
                  </a:rPr>
                  <a:t>A</a:t>
                </a:r>
                <a:r>
                  <a:rPr lang="en-US" dirty="0" smtClean="0"/>
                  <a:t> </a:t>
                </a:r>
                <a14:m>
                  <m:oMath xmlns:m="http://schemas.openxmlformats.org/officeDocument/2006/math">
                    <m:r>
                      <a:rPr lang="en-US" b="0" i="1" dirty="0" smtClean="0">
                        <a:latin typeface="Cambria Math" panose="02040503050406030204" pitchFamily="18" charset="0"/>
                      </a:rPr>
                      <m:t>≤</m:t>
                    </m:r>
                  </m:oMath>
                </a14:m>
                <a:r>
                  <a:rPr lang="en-US" dirty="0" smtClean="0"/>
                  <a:t> </a:t>
                </a:r>
                <a:r>
                  <a:rPr lang="en-US" i="1" dirty="0" smtClean="0"/>
                  <a:t>upper</a:t>
                </a:r>
                <a:r>
                  <a:rPr lang="en-US" dirty="0" smtClean="0"/>
                  <a:t> need to be supported on records of a data file</a:t>
                </a:r>
              </a:p>
              <a:p>
                <a:r>
                  <a:rPr lang="en-US" dirty="0" smtClean="0"/>
                  <a:t>If an index on field </a:t>
                </a:r>
                <a:r>
                  <a:rPr lang="en-US" b="1" dirty="0" smtClean="0">
                    <a:latin typeface="Courier New" panose="02070309020205020404" pitchFamily="49" charset="0"/>
                    <a:cs typeface="Courier New" panose="02070309020205020404" pitchFamily="49" charset="0"/>
                  </a:rPr>
                  <a:t>A</a:t>
                </a:r>
                <a:r>
                  <a:rPr lang="en-US" dirty="0" smtClean="0"/>
                  <a:t> is maintained, range selection queries could be evaluated using the following algorithm</a:t>
                </a:r>
              </a:p>
              <a:p>
                <a:pPr marL="685800" lvl="1" indent="-342900">
                  <a:buFont typeface="+mj-lt"/>
                  <a:buAutoNum type="arabicPeriod"/>
                </a:pPr>
                <a:r>
                  <a:rPr lang="en-US" b="1" dirty="0" smtClean="0"/>
                  <a:t>query the index </a:t>
                </a:r>
                <a:r>
                  <a:rPr lang="en-US" i="1" dirty="0" smtClean="0"/>
                  <a:t>once</a:t>
                </a:r>
                <a:r>
                  <a:rPr lang="en-US" dirty="0" smtClean="0"/>
                  <a:t> for a record with field </a:t>
                </a:r>
                <a:r>
                  <a:rPr lang="en-US" b="1" dirty="0" smtClean="0">
                    <a:latin typeface="Courier New" panose="02070309020205020404" pitchFamily="49" charset="0"/>
                    <a:cs typeface="Courier New" panose="02070309020205020404" pitchFamily="49" charset="0"/>
                  </a:rPr>
                  <a:t>A</a:t>
                </a:r>
                <a:r>
                  <a:rPr lang="en-US" dirty="0" smtClean="0"/>
                  <a:t> = </a:t>
                </a:r>
                <a:r>
                  <a:rPr lang="en-US" i="1" dirty="0" smtClean="0"/>
                  <a:t>lower</a:t>
                </a:r>
                <a:endParaRPr lang="en-US" dirty="0" smtClean="0"/>
              </a:p>
              <a:p>
                <a:pPr marL="685800" lvl="1" indent="-342900">
                  <a:buFont typeface="+mj-lt"/>
                  <a:buAutoNum type="arabicPeriod"/>
                </a:pPr>
                <a:r>
                  <a:rPr lang="en-US" b="1" dirty="0" smtClean="0"/>
                  <a:t>sequentially scan the data file </a:t>
                </a:r>
                <a:r>
                  <a:rPr lang="en-US" dirty="0" smtClean="0"/>
                  <a:t>from there until we encounter a record with field </a:t>
                </a:r>
                <a:r>
                  <a:rPr lang="en-US" b="1" dirty="0">
                    <a:latin typeface="Courier New" panose="02070309020205020404" pitchFamily="49" charset="0"/>
                    <a:cs typeface="Courier New" panose="02070309020205020404" pitchFamily="49" charset="0"/>
                  </a:rPr>
                  <a:t>A</a:t>
                </a:r>
                <a:r>
                  <a:rPr lang="en-US" dirty="0" smtClean="0"/>
                  <a:t> &gt; </a:t>
                </a:r>
                <a:r>
                  <a:rPr lang="en-US" i="1" dirty="0" smtClean="0"/>
                  <a:t>upper</a:t>
                </a:r>
              </a:p>
            </p:txBody>
          </p:sp>
        </mc:Choice>
        <mc:Fallback>
          <p:sp>
            <p:nvSpPr>
              <p:cNvPr id="7" name="Content Placeholder 6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963" t="-121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457200" y="3962400"/>
            <a:ext cx="8229600" cy="381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>
                <a:latin typeface="Wingdings" charset="2"/>
                <a:cs typeface="Wingdings" charset="2"/>
                <a:sym typeface="Wingdings"/>
              </a:rPr>
              <a:t>!</a:t>
            </a:r>
            <a:r>
              <a:rPr lang="en-US" b="1" dirty="0">
                <a:cs typeface="Wingdings" charset="2"/>
                <a:sym typeface="Wingdings" panose="05000000000000000000" pitchFamily="2" charset="2"/>
              </a:rPr>
              <a:t> </a:t>
            </a:r>
            <a:r>
              <a:rPr lang="en-US" b="1" dirty="0" smtClean="0">
                <a:cs typeface="Wingdings" charset="2"/>
                <a:sym typeface="Wingdings" panose="05000000000000000000" pitchFamily="2" charset="2"/>
              </a:rPr>
              <a:t>Name the assumption!</a:t>
            </a:r>
            <a:endParaRPr lang="en-US" b="1" dirty="0">
              <a:cs typeface="Wingdings" charset="2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457200" y="4343400"/>
            <a:ext cx="8229600" cy="18288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bIns="91440" rtlCol="0" anchor="t"/>
          <a:lstStyle/>
          <a:p>
            <a:r>
              <a:rPr lang="en-US" dirty="0" smtClean="0">
                <a:solidFill>
                  <a:srgbClr val="000000"/>
                </a:solidFill>
                <a:cs typeface="Wingdings 2" charset="2"/>
              </a:rPr>
              <a:t>Which important assumption does the above algorithm make in order for this </a:t>
            </a:r>
            <a:r>
              <a:rPr lang="en-US" b="1" dirty="0" smtClean="0">
                <a:solidFill>
                  <a:srgbClr val="000000"/>
                </a:solidFill>
                <a:cs typeface="Wingdings 2" charset="2"/>
              </a:rPr>
              <a:t>switch from index to data file</a:t>
            </a:r>
            <a:r>
              <a:rPr lang="en-US" dirty="0" smtClean="0">
                <a:solidFill>
                  <a:srgbClr val="000000"/>
                </a:solidFill>
                <a:cs typeface="Wingdings 2" charset="2"/>
              </a:rPr>
              <a:t> to work efficiently?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0192127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Clustered vs. Unclustered Indexes</a:t>
            </a:r>
            <a:endParaRPr lang="en-US" dirty="0"/>
          </a:p>
        </p:txBody>
      </p:sp>
      <p:sp>
        <p:nvSpPr>
          <p:cNvPr id="180" name="Content Placeholder 179"/>
          <p:cNvSpPr>
            <a:spLocks noGrp="1"/>
          </p:cNvSpPr>
          <p:nvPr>
            <p:ph sz="half" idx="1"/>
          </p:nvPr>
        </p:nvSpPr>
        <p:spPr>
          <a:xfrm>
            <a:off x="457200" y="4495798"/>
            <a:ext cx="8229600" cy="1752602"/>
          </a:xfrm>
        </p:spPr>
        <p:txBody>
          <a:bodyPr/>
          <a:lstStyle/>
          <a:p>
            <a:r>
              <a:rPr lang="en-US" dirty="0" smtClean="0"/>
              <a:t>Remark</a:t>
            </a:r>
          </a:p>
          <a:p>
            <a:pPr lvl="1"/>
            <a:r>
              <a:rPr lang="en-US" dirty="0" smtClean="0"/>
              <a:t>in a B+ tree, for example, the index entries </a:t>
            </a:r>
            <a:r>
              <a:rPr lang="en-US" i="1" dirty="0" smtClean="0"/>
              <a:t>k*</a:t>
            </a:r>
            <a:r>
              <a:rPr lang="en-US" dirty="0" smtClean="0"/>
              <a:t> stored in the leaves are sorted on the key </a:t>
            </a:r>
            <a:r>
              <a:rPr lang="en-US" i="1" dirty="0" smtClean="0"/>
              <a:t>k</a:t>
            </a:r>
            <a:endParaRPr lang="en-US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Index over data file with matching sort order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57200" y="1524000"/>
            <a:ext cx="8229600" cy="28194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endParaRPr lang="en-US" dirty="0" smtClean="0">
              <a:solidFill>
                <a:schemeClr val="tx1"/>
              </a:solidFill>
              <a:cs typeface="Courier New" panose="02070309020205020404" pitchFamily="49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4495800" y="1752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i="1" dirty="0" smtClean="0">
                <a:solidFill>
                  <a:schemeClr val="tx1"/>
                </a:solidFill>
              </a:rPr>
              <a:t>root</a:t>
            </a:r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23" name="Rectangle 6"/>
          <p:cNvSpPr/>
          <p:nvPr/>
        </p:nvSpPr>
        <p:spPr>
          <a:xfrm>
            <a:off x="4495800" y="22860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cxnSp>
        <p:nvCxnSpPr>
          <p:cNvPr id="24" name="Elbow Connector 9"/>
          <p:cNvCxnSpPr>
            <a:stCxn id="7" idx="10"/>
            <a:endCxn id="23" idx="2"/>
          </p:cNvCxnSpPr>
          <p:nvPr/>
        </p:nvCxnSpPr>
        <p:spPr>
          <a:xfrm>
            <a:off x="4876800" y="1981200"/>
            <a:ext cx="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27" name="Rectangle 6"/>
          <p:cNvSpPr/>
          <p:nvPr/>
        </p:nvSpPr>
        <p:spPr>
          <a:xfrm>
            <a:off x="1676400" y="22860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cxnSp>
        <p:nvCxnSpPr>
          <p:cNvPr id="28" name="Elbow Connector 9"/>
          <p:cNvCxnSpPr>
            <a:stCxn id="7" idx="13"/>
            <a:endCxn id="27" idx="4"/>
          </p:cNvCxnSpPr>
          <p:nvPr/>
        </p:nvCxnSpPr>
        <p:spPr>
          <a:xfrm flipH="1">
            <a:off x="2438400" y="1924050"/>
            <a:ext cx="2057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6" name="Elbow Connector 9"/>
          <p:cNvCxnSpPr>
            <a:stCxn id="27" idx="13"/>
            <a:endCxn id="33" idx="2"/>
          </p:cNvCxnSpPr>
          <p:nvPr/>
        </p:nvCxnSpPr>
        <p:spPr>
          <a:xfrm flipH="1">
            <a:off x="11430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9" name="Elbow Connector 9"/>
          <p:cNvCxnSpPr>
            <a:stCxn id="27" idx="7"/>
            <a:endCxn id="35" idx="2"/>
          </p:cNvCxnSpPr>
          <p:nvPr/>
        </p:nvCxnSpPr>
        <p:spPr>
          <a:xfrm>
            <a:off x="24384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3" name="Elbow Connector 9"/>
          <p:cNvCxnSpPr>
            <a:stCxn id="27" idx="10"/>
            <a:endCxn id="34" idx="2"/>
          </p:cNvCxnSpPr>
          <p:nvPr/>
        </p:nvCxnSpPr>
        <p:spPr>
          <a:xfrm>
            <a:off x="2057400" y="2514600"/>
            <a:ext cx="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9" name="Elbow Connector 9"/>
          <p:cNvCxnSpPr>
            <a:stCxn id="23" idx="10"/>
            <a:endCxn id="47" idx="2"/>
          </p:cNvCxnSpPr>
          <p:nvPr/>
        </p:nvCxnSpPr>
        <p:spPr>
          <a:xfrm>
            <a:off x="4876800" y="2514600"/>
            <a:ext cx="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2" name="Elbow Connector 9"/>
          <p:cNvCxnSpPr>
            <a:stCxn id="23" idx="7"/>
            <a:endCxn id="48" idx="2"/>
          </p:cNvCxnSpPr>
          <p:nvPr/>
        </p:nvCxnSpPr>
        <p:spPr>
          <a:xfrm>
            <a:off x="52578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5" name="Elbow Connector 9"/>
          <p:cNvCxnSpPr>
            <a:stCxn id="23" idx="13"/>
            <a:endCxn id="46" idx="2"/>
          </p:cNvCxnSpPr>
          <p:nvPr/>
        </p:nvCxnSpPr>
        <p:spPr>
          <a:xfrm flipH="1">
            <a:off x="39624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2" name="Elbow Connector 9"/>
          <p:cNvCxnSpPr>
            <a:stCxn id="46" idx="13"/>
            <a:endCxn id="35" idx="7"/>
          </p:cNvCxnSpPr>
          <p:nvPr/>
        </p:nvCxnSpPr>
        <p:spPr>
          <a:xfrm flipH="1">
            <a:off x="3352800" y="2990850"/>
            <a:ext cx="2286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5" name="Elbow Connector 9"/>
          <p:cNvCxnSpPr>
            <a:stCxn id="35" idx="5"/>
            <a:endCxn id="46" idx="15"/>
          </p:cNvCxnSpPr>
          <p:nvPr/>
        </p:nvCxnSpPr>
        <p:spPr>
          <a:xfrm>
            <a:off x="3352800" y="2874764"/>
            <a:ext cx="2286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9" name="Elbow Connector 9"/>
          <p:cNvCxnSpPr>
            <a:stCxn id="34" idx="5"/>
            <a:endCxn id="35" idx="15"/>
          </p:cNvCxnSpPr>
          <p:nvPr/>
        </p:nvCxnSpPr>
        <p:spPr>
          <a:xfrm>
            <a:off x="24384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2" name="Elbow Connector 9"/>
          <p:cNvCxnSpPr>
            <a:stCxn id="35" idx="13"/>
            <a:endCxn id="34" idx="7"/>
          </p:cNvCxnSpPr>
          <p:nvPr/>
        </p:nvCxnSpPr>
        <p:spPr>
          <a:xfrm flipH="1">
            <a:off x="24384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5" name="Elbow Connector 9"/>
          <p:cNvCxnSpPr>
            <a:stCxn id="33" idx="5"/>
            <a:endCxn id="34" idx="15"/>
          </p:cNvCxnSpPr>
          <p:nvPr/>
        </p:nvCxnSpPr>
        <p:spPr>
          <a:xfrm>
            <a:off x="15240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8" name="Elbow Connector 9"/>
          <p:cNvCxnSpPr>
            <a:stCxn id="34" idx="13"/>
            <a:endCxn id="33" idx="7"/>
          </p:cNvCxnSpPr>
          <p:nvPr/>
        </p:nvCxnSpPr>
        <p:spPr>
          <a:xfrm flipH="1">
            <a:off x="15240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81" name="Elbow Connector 9"/>
          <p:cNvCxnSpPr>
            <a:stCxn id="47" idx="13"/>
            <a:endCxn id="46" idx="7"/>
          </p:cNvCxnSpPr>
          <p:nvPr/>
        </p:nvCxnSpPr>
        <p:spPr>
          <a:xfrm flipH="1">
            <a:off x="43434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85" name="Elbow Connector 9"/>
          <p:cNvCxnSpPr>
            <a:stCxn id="46" idx="5"/>
            <a:endCxn id="47" idx="15"/>
          </p:cNvCxnSpPr>
          <p:nvPr/>
        </p:nvCxnSpPr>
        <p:spPr>
          <a:xfrm>
            <a:off x="43434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89" name="Elbow Connector 9"/>
          <p:cNvCxnSpPr>
            <a:stCxn id="47" idx="5"/>
            <a:endCxn id="48" idx="15"/>
          </p:cNvCxnSpPr>
          <p:nvPr/>
        </p:nvCxnSpPr>
        <p:spPr>
          <a:xfrm>
            <a:off x="52578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92" name="Elbow Connector 9"/>
          <p:cNvCxnSpPr>
            <a:stCxn id="48" idx="13"/>
            <a:endCxn id="47" idx="7"/>
          </p:cNvCxnSpPr>
          <p:nvPr/>
        </p:nvCxnSpPr>
        <p:spPr>
          <a:xfrm flipH="1">
            <a:off x="52578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96" name="Straight Connector 95"/>
          <p:cNvCxnSpPr/>
          <p:nvPr/>
        </p:nvCxnSpPr>
        <p:spPr>
          <a:xfrm>
            <a:off x="685800" y="3352800"/>
            <a:ext cx="6705600" cy="20835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7" name="Rectangle 6"/>
          <p:cNvSpPr/>
          <p:nvPr/>
        </p:nvSpPr>
        <p:spPr>
          <a:xfrm>
            <a:off x="7620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98" name="Rectangle 6"/>
          <p:cNvSpPr/>
          <p:nvPr/>
        </p:nvSpPr>
        <p:spPr>
          <a:xfrm>
            <a:off x="16002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99" name="Rectangle 6"/>
          <p:cNvSpPr/>
          <p:nvPr/>
        </p:nvSpPr>
        <p:spPr>
          <a:xfrm>
            <a:off x="24384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0" name="Rectangle 6"/>
          <p:cNvSpPr/>
          <p:nvPr/>
        </p:nvSpPr>
        <p:spPr>
          <a:xfrm>
            <a:off x="32766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1" name="Rectangle 6"/>
          <p:cNvSpPr/>
          <p:nvPr/>
        </p:nvSpPr>
        <p:spPr>
          <a:xfrm>
            <a:off x="41148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2" name="Rectangle 6"/>
          <p:cNvSpPr/>
          <p:nvPr/>
        </p:nvSpPr>
        <p:spPr>
          <a:xfrm>
            <a:off x="49530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3" name="Rectangle 6"/>
          <p:cNvSpPr/>
          <p:nvPr/>
        </p:nvSpPr>
        <p:spPr>
          <a:xfrm>
            <a:off x="57912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4" name="Rectangle 6"/>
          <p:cNvSpPr/>
          <p:nvPr/>
        </p:nvSpPr>
        <p:spPr>
          <a:xfrm>
            <a:off x="66294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noFill/>
          <a:ln w="635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· · ·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06" name="Rectangle 6"/>
          <p:cNvSpPr/>
          <p:nvPr/>
        </p:nvSpPr>
        <p:spPr>
          <a:xfrm>
            <a:off x="63246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noFill/>
          <a:ln w="635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· · ·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07" name="Rectangle 6"/>
          <p:cNvSpPr/>
          <p:nvPr/>
        </p:nvSpPr>
        <p:spPr>
          <a:xfrm>
            <a:off x="6477000" y="22860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noFill/>
          <a:ln w="635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· · ·</a:t>
            </a:r>
            <a:endParaRPr lang="en-US" sz="1600" b="1" dirty="0">
              <a:solidFill>
                <a:schemeClr val="tx1"/>
              </a:solidFill>
            </a:endParaRPr>
          </a:p>
        </p:txBody>
      </p:sp>
      <p:cxnSp>
        <p:nvCxnSpPr>
          <p:cNvPr id="108" name="Elbow Connector 9"/>
          <p:cNvCxnSpPr>
            <a:stCxn id="7" idx="7"/>
            <a:endCxn id="107" idx="0"/>
          </p:cNvCxnSpPr>
          <p:nvPr/>
        </p:nvCxnSpPr>
        <p:spPr>
          <a:xfrm>
            <a:off x="5257800" y="1924050"/>
            <a:ext cx="12192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13" name="Elbow Connector 9"/>
          <p:cNvCxnSpPr>
            <a:stCxn id="48" idx="5"/>
            <a:endCxn id="106" idx="15"/>
          </p:cNvCxnSpPr>
          <p:nvPr/>
        </p:nvCxnSpPr>
        <p:spPr>
          <a:xfrm>
            <a:off x="61722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16" name="Elbow Connector 9"/>
          <p:cNvCxnSpPr>
            <a:stCxn id="106" idx="13"/>
            <a:endCxn id="48" idx="7"/>
          </p:cNvCxnSpPr>
          <p:nvPr/>
        </p:nvCxnSpPr>
        <p:spPr>
          <a:xfrm flipH="1">
            <a:off x="61722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120" name="Left Brace 119"/>
          <p:cNvSpPr/>
          <p:nvPr/>
        </p:nvSpPr>
        <p:spPr>
          <a:xfrm rot="10800000">
            <a:off x="7418274" y="1676398"/>
            <a:ext cx="152401" cy="1676401"/>
          </a:xfrm>
          <a:prstGeom prst="leftBrace">
            <a:avLst>
              <a:gd name="adj1" fmla="val 23850"/>
              <a:gd name="adj2" fmla="val 50000"/>
            </a:avLst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1" name="Left Brace 120"/>
          <p:cNvSpPr/>
          <p:nvPr/>
        </p:nvSpPr>
        <p:spPr>
          <a:xfrm rot="10800000">
            <a:off x="7418274" y="3386554"/>
            <a:ext cx="152401" cy="575846"/>
          </a:xfrm>
          <a:prstGeom prst="leftBrace">
            <a:avLst>
              <a:gd name="adj1" fmla="val 23850"/>
              <a:gd name="adj2" fmla="val 50000"/>
            </a:avLst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4" name="TextBox 123"/>
          <p:cNvSpPr txBox="1"/>
          <p:nvPr/>
        </p:nvSpPr>
        <p:spPr>
          <a:xfrm>
            <a:off x="7570675" y="2328446"/>
            <a:ext cx="96372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index file</a:t>
            </a:r>
            <a:endParaRPr lang="en-US" sz="1600" dirty="0"/>
          </a:p>
        </p:txBody>
      </p:sp>
      <p:sp>
        <p:nvSpPr>
          <p:cNvPr id="125" name="TextBox 124"/>
          <p:cNvSpPr txBox="1"/>
          <p:nvPr/>
        </p:nvSpPr>
        <p:spPr>
          <a:xfrm>
            <a:off x="7570675" y="3471446"/>
            <a:ext cx="87806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data file</a:t>
            </a:r>
            <a:endParaRPr lang="en-US" sz="1600" dirty="0"/>
          </a:p>
        </p:txBody>
      </p:sp>
      <p:cxnSp>
        <p:nvCxnSpPr>
          <p:cNvPr id="126" name="Elbow Connector 9"/>
          <p:cNvCxnSpPr>
            <a:stCxn id="33" idx="11"/>
            <a:endCxn id="97" idx="1"/>
          </p:cNvCxnSpPr>
          <p:nvPr/>
        </p:nvCxnSpPr>
        <p:spPr>
          <a:xfrm>
            <a:off x="952500" y="3048000"/>
            <a:ext cx="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29" name="Elbow Connector 9"/>
          <p:cNvCxnSpPr>
            <a:stCxn id="33" idx="10"/>
            <a:endCxn id="97" idx="3"/>
          </p:cNvCxnSpPr>
          <p:nvPr/>
        </p:nvCxnSpPr>
        <p:spPr>
          <a:xfrm>
            <a:off x="1143000" y="3048000"/>
            <a:ext cx="1905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32" name="Elbow Connector 9"/>
          <p:cNvCxnSpPr>
            <a:stCxn id="33" idx="9"/>
            <a:endCxn id="98" idx="1"/>
          </p:cNvCxnSpPr>
          <p:nvPr/>
        </p:nvCxnSpPr>
        <p:spPr>
          <a:xfrm>
            <a:off x="1336476" y="3048000"/>
            <a:ext cx="4542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35" name="Elbow Connector 9"/>
          <p:cNvCxnSpPr>
            <a:stCxn id="34" idx="10"/>
            <a:endCxn id="98" idx="2"/>
          </p:cNvCxnSpPr>
          <p:nvPr/>
        </p:nvCxnSpPr>
        <p:spPr>
          <a:xfrm flipH="1">
            <a:off x="1981200" y="3048000"/>
            <a:ext cx="762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38" name="Elbow Connector 9"/>
          <p:cNvCxnSpPr>
            <a:stCxn id="34" idx="9"/>
            <a:endCxn id="99" idx="1"/>
          </p:cNvCxnSpPr>
          <p:nvPr/>
        </p:nvCxnSpPr>
        <p:spPr>
          <a:xfrm>
            <a:off x="2250876" y="3048000"/>
            <a:ext cx="3780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41" name="Elbow Connector 9"/>
          <p:cNvCxnSpPr>
            <a:stCxn id="35" idx="11"/>
            <a:endCxn id="99" idx="2"/>
          </p:cNvCxnSpPr>
          <p:nvPr/>
        </p:nvCxnSpPr>
        <p:spPr>
          <a:xfrm>
            <a:off x="2781300" y="3048000"/>
            <a:ext cx="381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44" name="Elbow Connector 9"/>
          <p:cNvCxnSpPr>
            <a:stCxn id="35" idx="10"/>
            <a:endCxn id="99" idx="3"/>
          </p:cNvCxnSpPr>
          <p:nvPr/>
        </p:nvCxnSpPr>
        <p:spPr>
          <a:xfrm>
            <a:off x="2971800" y="3048000"/>
            <a:ext cx="381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47" name="Elbow Connector 9"/>
          <p:cNvCxnSpPr>
            <a:stCxn id="35" idx="9"/>
            <a:endCxn id="100" idx="1"/>
          </p:cNvCxnSpPr>
          <p:nvPr/>
        </p:nvCxnSpPr>
        <p:spPr>
          <a:xfrm>
            <a:off x="3165276" y="3048000"/>
            <a:ext cx="3018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50" name="Elbow Connector 9"/>
          <p:cNvCxnSpPr>
            <a:stCxn id="46" idx="11"/>
            <a:endCxn id="100" idx="2"/>
          </p:cNvCxnSpPr>
          <p:nvPr/>
        </p:nvCxnSpPr>
        <p:spPr>
          <a:xfrm flipH="1">
            <a:off x="3657600" y="3048000"/>
            <a:ext cx="1143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53" name="Elbow Connector 9"/>
          <p:cNvCxnSpPr>
            <a:stCxn id="46" idx="10"/>
            <a:endCxn id="100" idx="3"/>
          </p:cNvCxnSpPr>
          <p:nvPr/>
        </p:nvCxnSpPr>
        <p:spPr>
          <a:xfrm flipH="1">
            <a:off x="3848100" y="3048000"/>
            <a:ext cx="1143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56" name="Elbow Connector 9"/>
          <p:cNvCxnSpPr>
            <a:stCxn id="46" idx="9"/>
            <a:endCxn id="101" idx="1"/>
          </p:cNvCxnSpPr>
          <p:nvPr/>
        </p:nvCxnSpPr>
        <p:spPr>
          <a:xfrm>
            <a:off x="4155876" y="3048000"/>
            <a:ext cx="1494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0" name="Elbow Connector 9"/>
          <p:cNvCxnSpPr>
            <a:stCxn id="47" idx="11"/>
            <a:endCxn id="101" idx="2"/>
          </p:cNvCxnSpPr>
          <p:nvPr/>
        </p:nvCxnSpPr>
        <p:spPr>
          <a:xfrm flipH="1">
            <a:off x="4495800" y="3048000"/>
            <a:ext cx="1905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3" name="Elbow Connector 9"/>
          <p:cNvCxnSpPr>
            <a:stCxn id="47" idx="10"/>
            <a:endCxn id="101" idx="3"/>
          </p:cNvCxnSpPr>
          <p:nvPr/>
        </p:nvCxnSpPr>
        <p:spPr>
          <a:xfrm flipH="1">
            <a:off x="4686300" y="3048000"/>
            <a:ext cx="1905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6" name="Elbow Connector 9"/>
          <p:cNvCxnSpPr>
            <a:stCxn id="47" idx="9"/>
            <a:endCxn id="102" idx="1"/>
          </p:cNvCxnSpPr>
          <p:nvPr/>
        </p:nvCxnSpPr>
        <p:spPr>
          <a:xfrm>
            <a:off x="5070276" y="3048000"/>
            <a:ext cx="732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9" name="Elbow Connector 9"/>
          <p:cNvCxnSpPr>
            <a:stCxn id="48" idx="11"/>
            <a:endCxn id="102" idx="3"/>
          </p:cNvCxnSpPr>
          <p:nvPr/>
        </p:nvCxnSpPr>
        <p:spPr>
          <a:xfrm flipH="1">
            <a:off x="5524500" y="3048000"/>
            <a:ext cx="762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72" name="Elbow Connector 9"/>
          <p:cNvCxnSpPr>
            <a:stCxn id="48" idx="10"/>
            <a:endCxn id="103" idx="1"/>
          </p:cNvCxnSpPr>
          <p:nvPr/>
        </p:nvCxnSpPr>
        <p:spPr>
          <a:xfrm>
            <a:off x="5791200" y="3048000"/>
            <a:ext cx="1905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75" name="Elbow Connector 9"/>
          <p:cNvCxnSpPr>
            <a:stCxn id="48" idx="9"/>
            <a:endCxn id="103" idx="3"/>
          </p:cNvCxnSpPr>
          <p:nvPr/>
        </p:nvCxnSpPr>
        <p:spPr>
          <a:xfrm>
            <a:off x="5984676" y="3048000"/>
            <a:ext cx="3780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181" name="TextBox 180"/>
          <p:cNvSpPr txBox="1"/>
          <p:nvPr/>
        </p:nvSpPr>
        <p:spPr>
          <a:xfrm>
            <a:off x="685800" y="1749623"/>
            <a:ext cx="71968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B+ tree</a:t>
            </a:r>
            <a:endParaRPr lang="en-US" sz="1400" i="1" dirty="0"/>
          </a:p>
        </p:txBody>
      </p:sp>
      <p:sp>
        <p:nvSpPr>
          <p:cNvPr id="182" name="TextBox 181"/>
          <p:cNvSpPr txBox="1"/>
          <p:nvPr/>
        </p:nvSpPr>
        <p:spPr>
          <a:xfrm>
            <a:off x="685800" y="3886200"/>
            <a:ext cx="110915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data records</a:t>
            </a:r>
            <a:endParaRPr lang="en-US" sz="1400" i="1" dirty="0"/>
          </a:p>
        </p:txBody>
      </p:sp>
      <p:sp>
        <p:nvSpPr>
          <p:cNvPr id="183" name="TextBox 182"/>
          <p:cNvSpPr txBox="1"/>
          <p:nvPr/>
        </p:nvSpPr>
        <p:spPr>
          <a:xfrm>
            <a:off x="2831012" y="2511623"/>
            <a:ext cx="135998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400" b="1" dirty="0" smtClean="0"/>
              <a:t>index entries</a:t>
            </a:r>
            <a:r>
              <a:rPr lang="en-US" sz="1400" dirty="0" smtClean="0"/>
              <a:t> </a:t>
            </a:r>
            <a:r>
              <a:rPr lang="en-US" sz="1400" i="1" dirty="0" smtClean="0"/>
              <a:t>k*</a:t>
            </a:r>
            <a:endParaRPr lang="en-US" sz="1400" i="1" dirty="0"/>
          </a:p>
        </p:txBody>
      </p:sp>
      <p:sp>
        <p:nvSpPr>
          <p:cNvPr id="33" name="Rectangle 6"/>
          <p:cNvSpPr/>
          <p:nvPr/>
        </p:nvSpPr>
        <p:spPr>
          <a:xfrm>
            <a:off x="7620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34" name="Rectangle 6"/>
          <p:cNvSpPr/>
          <p:nvPr/>
        </p:nvSpPr>
        <p:spPr>
          <a:xfrm>
            <a:off x="16764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35" name="Rectangle 6"/>
          <p:cNvSpPr/>
          <p:nvPr/>
        </p:nvSpPr>
        <p:spPr>
          <a:xfrm>
            <a:off x="25908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46" name="Rectangle 6"/>
          <p:cNvSpPr/>
          <p:nvPr/>
        </p:nvSpPr>
        <p:spPr>
          <a:xfrm>
            <a:off x="35814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47" name="Rectangle 6"/>
          <p:cNvSpPr/>
          <p:nvPr/>
        </p:nvSpPr>
        <p:spPr>
          <a:xfrm>
            <a:off x="44958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48" name="Rectangle 6"/>
          <p:cNvSpPr/>
          <p:nvPr/>
        </p:nvSpPr>
        <p:spPr>
          <a:xfrm>
            <a:off x="54102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73" name="TextBox 72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3797568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Clustered vs. Unclustered Indexes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457200" y="2438400"/>
            <a:ext cx="8229600" cy="3733800"/>
          </a:xfrm>
        </p:spPr>
        <p:txBody>
          <a:bodyPr>
            <a:normAutofit fontScale="92500"/>
          </a:bodyPr>
          <a:lstStyle/>
          <a:p>
            <a:r>
              <a:rPr lang="en-US" dirty="0" smtClean="0"/>
              <a:t>In general, the cost for a range selection grows tremendously if the index on </a:t>
            </a:r>
            <a:r>
              <a:rPr lang="en-US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/>
              <a:t> is </a:t>
            </a:r>
            <a:r>
              <a:rPr lang="en-US" b="1" dirty="0" smtClean="0"/>
              <a:t>unclustered</a:t>
            </a:r>
          </a:p>
          <a:p>
            <a:pPr lvl="1"/>
            <a:r>
              <a:rPr lang="en-US" dirty="0" smtClean="0"/>
              <a:t>proximity of index entries </a:t>
            </a:r>
            <a:r>
              <a:rPr lang="en-US" b="1" dirty="0" smtClean="0"/>
              <a:t>does not</a:t>
            </a:r>
            <a:r>
              <a:rPr lang="en-US" dirty="0" smtClean="0"/>
              <a:t> imply proximity of data records</a:t>
            </a:r>
          </a:p>
          <a:p>
            <a:pPr lvl="1"/>
            <a:r>
              <a:rPr lang="en-US" dirty="0" smtClean="0"/>
              <a:t>as before, the index can be queried for a record with </a:t>
            </a:r>
            <a:r>
              <a:rPr lang="en-US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/>
              <a:t> = </a:t>
            </a:r>
            <a:r>
              <a:rPr lang="en-US" i="1" dirty="0" smtClean="0"/>
              <a:t>lower</a:t>
            </a:r>
          </a:p>
          <a:p>
            <a:pPr lvl="1"/>
            <a:r>
              <a:rPr lang="en-US" dirty="0" smtClean="0"/>
              <a:t>however, to continue the scan it is necessary to </a:t>
            </a:r>
            <a:r>
              <a:rPr lang="en-US" b="1" dirty="0" smtClean="0"/>
              <a:t>revisit the index entries</a:t>
            </a:r>
            <a:r>
              <a:rPr lang="en-US" dirty="0" smtClean="0"/>
              <a:t>, which point to </a:t>
            </a:r>
            <a:r>
              <a:rPr lang="en-US" b="1" dirty="0" smtClean="0"/>
              <a:t>data pages scattered</a:t>
            </a:r>
            <a:r>
              <a:rPr lang="en-US" dirty="0" smtClean="0"/>
              <a:t> all over the data file</a:t>
            </a:r>
          </a:p>
          <a:p>
            <a:r>
              <a:rPr lang="en-US" dirty="0" smtClean="0"/>
              <a:t>Remarks</a:t>
            </a:r>
          </a:p>
          <a:p>
            <a:pPr lvl="1"/>
            <a:r>
              <a:rPr lang="en-US" dirty="0" smtClean="0"/>
              <a:t>an index that uses entries </a:t>
            </a:r>
            <a:r>
              <a:rPr lang="en-US" i="1" dirty="0" smtClean="0"/>
              <a:t>k*</a:t>
            </a:r>
            <a:r>
              <a:rPr lang="en-US" dirty="0" smtClean="0"/>
              <a:t> of variant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US" dirty="0" smtClean="0"/>
              <a:t>, is clustered by definition</a:t>
            </a:r>
          </a:p>
          <a:p>
            <a:pPr lvl="1"/>
            <a:r>
              <a:rPr lang="en-US" dirty="0" smtClean="0"/>
              <a:t>a data file can have at most one clustered index (but any number of unclustered indexes)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Definition: Clustered Index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457200" y="1524000"/>
            <a:ext cx="8229600" cy="7620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If the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data file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associated with an index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is sorted on the index search key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, </a:t>
            </a:r>
            <a:b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</a:b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the index is said to be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clustered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4294016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Clustered vs. Unclustered Indexes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Unclustered index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57200" y="1524000"/>
            <a:ext cx="8229600" cy="28194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endParaRPr lang="en-US" dirty="0" smtClean="0">
              <a:solidFill>
                <a:schemeClr val="tx1"/>
              </a:solidFill>
              <a:cs typeface="Courier New" panose="02070309020205020404" pitchFamily="49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4495800" y="1752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i="1" dirty="0" smtClean="0">
                <a:solidFill>
                  <a:schemeClr val="tx1"/>
                </a:solidFill>
              </a:rPr>
              <a:t>root</a:t>
            </a:r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23" name="Rectangle 6"/>
          <p:cNvSpPr/>
          <p:nvPr/>
        </p:nvSpPr>
        <p:spPr>
          <a:xfrm>
            <a:off x="4495800" y="22860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cxnSp>
        <p:nvCxnSpPr>
          <p:cNvPr id="24" name="Elbow Connector 9"/>
          <p:cNvCxnSpPr>
            <a:stCxn id="7" idx="10"/>
            <a:endCxn id="23" idx="2"/>
          </p:cNvCxnSpPr>
          <p:nvPr/>
        </p:nvCxnSpPr>
        <p:spPr>
          <a:xfrm>
            <a:off x="4876800" y="1981200"/>
            <a:ext cx="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27" name="Rectangle 6"/>
          <p:cNvSpPr/>
          <p:nvPr/>
        </p:nvSpPr>
        <p:spPr>
          <a:xfrm>
            <a:off x="1676400" y="22860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cxnSp>
        <p:nvCxnSpPr>
          <p:cNvPr id="28" name="Elbow Connector 9"/>
          <p:cNvCxnSpPr>
            <a:stCxn id="7" idx="13"/>
            <a:endCxn id="27" idx="4"/>
          </p:cNvCxnSpPr>
          <p:nvPr/>
        </p:nvCxnSpPr>
        <p:spPr>
          <a:xfrm flipH="1">
            <a:off x="2438400" y="1924050"/>
            <a:ext cx="2057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6" name="Elbow Connector 9"/>
          <p:cNvCxnSpPr>
            <a:stCxn id="27" idx="13"/>
            <a:endCxn id="33" idx="2"/>
          </p:cNvCxnSpPr>
          <p:nvPr/>
        </p:nvCxnSpPr>
        <p:spPr>
          <a:xfrm flipH="1">
            <a:off x="11430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39" name="Elbow Connector 9"/>
          <p:cNvCxnSpPr>
            <a:stCxn id="27" idx="7"/>
            <a:endCxn id="35" idx="2"/>
          </p:cNvCxnSpPr>
          <p:nvPr/>
        </p:nvCxnSpPr>
        <p:spPr>
          <a:xfrm>
            <a:off x="24384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3" name="Elbow Connector 9"/>
          <p:cNvCxnSpPr>
            <a:stCxn id="27" idx="10"/>
            <a:endCxn id="34" idx="2"/>
          </p:cNvCxnSpPr>
          <p:nvPr/>
        </p:nvCxnSpPr>
        <p:spPr>
          <a:xfrm>
            <a:off x="2057400" y="2514600"/>
            <a:ext cx="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49" name="Elbow Connector 9"/>
          <p:cNvCxnSpPr>
            <a:stCxn id="23" idx="10"/>
            <a:endCxn id="47" idx="2"/>
          </p:cNvCxnSpPr>
          <p:nvPr/>
        </p:nvCxnSpPr>
        <p:spPr>
          <a:xfrm>
            <a:off x="4876800" y="2514600"/>
            <a:ext cx="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2" name="Elbow Connector 9"/>
          <p:cNvCxnSpPr>
            <a:stCxn id="23" idx="7"/>
            <a:endCxn id="48" idx="2"/>
          </p:cNvCxnSpPr>
          <p:nvPr/>
        </p:nvCxnSpPr>
        <p:spPr>
          <a:xfrm>
            <a:off x="52578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5" name="Elbow Connector 9"/>
          <p:cNvCxnSpPr>
            <a:stCxn id="23" idx="13"/>
            <a:endCxn id="46" idx="2"/>
          </p:cNvCxnSpPr>
          <p:nvPr/>
        </p:nvCxnSpPr>
        <p:spPr>
          <a:xfrm flipH="1">
            <a:off x="3962400" y="2457450"/>
            <a:ext cx="5334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2" name="Elbow Connector 9"/>
          <p:cNvCxnSpPr>
            <a:stCxn id="46" idx="13"/>
            <a:endCxn id="35" idx="7"/>
          </p:cNvCxnSpPr>
          <p:nvPr/>
        </p:nvCxnSpPr>
        <p:spPr>
          <a:xfrm flipH="1">
            <a:off x="3352800" y="2990850"/>
            <a:ext cx="2286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5" name="Elbow Connector 9"/>
          <p:cNvCxnSpPr>
            <a:stCxn id="35" idx="5"/>
            <a:endCxn id="46" idx="15"/>
          </p:cNvCxnSpPr>
          <p:nvPr/>
        </p:nvCxnSpPr>
        <p:spPr>
          <a:xfrm>
            <a:off x="3352800" y="2874764"/>
            <a:ext cx="2286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9" name="Elbow Connector 9"/>
          <p:cNvCxnSpPr>
            <a:stCxn id="34" idx="5"/>
            <a:endCxn id="35" idx="15"/>
          </p:cNvCxnSpPr>
          <p:nvPr/>
        </p:nvCxnSpPr>
        <p:spPr>
          <a:xfrm>
            <a:off x="24384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2" name="Elbow Connector 9"/>
          <p:cNvCxnSpPr>
            <a:stCxn id="35" idx="13"/>
            <a:endCxn id="34" idx="7"/>
          </p:cNvCxnSpPr>
          <p:nvPr/>
        </p:nvCxnSpPr>
        <p:spPr>
          <a:xfrm flipH="1">
            <a:off x="24384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5" name="Elbow Connector 9"/>
          <p:cNvCxnSpPr>
            <a:stCxn id="33" idx="5"/>
            <a:endCxn id="34" idx="15"/>
          </p:cNvCxnSpPr>
          <p:nvPr/>
        </p:nvCxnSpPr>
        <p:spPr>
          <a:xfrm>
            <a:off x="15240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8" name="Elbow Connector 9"/>
          <p:cNvCxnSpPr>
            <a:stCxn id="34" idx="13"/>
            <a:endCxn id="33" idx="7"/>
          </p:cNvCxnSpPr>
          <p:nvPr/>
        </p:nvCxnSpPr>
        <p:spPr>
          <a:xfrm flipH="1">
            <a:off x="15240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81" name="Elbow Connector 9"/>
          <p:cNvCxnSpPr>
            <a:stCxn id="47" idx="13"/>
            <a:endCxn id="46" idx="7"/>
          </p:cNvCxnSpPr>
          <p:nvPr/>
        </p:nvCxnSpPr>
        <p:spPr>
          <a:xfrm flipH="1">
            <a:off x="43434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85" name="Elbow Connector 9"/>
          <p:cNvCxnSpPr>
            <a:stCxn id="46" idx="5"/>
            <a:endCxn id="47" idx="15"/>
          </p:cNvCxnSpPr>
          <p:nvPr/>
        </p:nvCxnSpPr>
        <p:spPr>
          <a:xfrm>
            <a:off x="43434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89" name="Elbow Connector 9"/>
          <p:cNvCxnSpPr>
            <a:stCxn id="47" idx="5"/>
            <a:endCxn id="48" idx="15"/>
          </p:cNvCxnSpPr>
          <p:nvPr/>
        </p:nvCxnSpPr>
        <p:spPr>
          <a:xfrm>
            <a:off x="52578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92" name="Elbow Connector 9"/>
          <p:cNvCxnSpPr>
            <a:stCxn id="48" idx="13"/>
            <a:endCxn id="47" idx="7"/>
          </p:cNvCxnSpPr>
          <p:nvPr/>
        </p:nvCxnSpPr>
        <p:spPr>
          <a:xfrm flipH="1">
            <a:off x="52578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96" name="Straight Connector 95"/>
          <p:cNvCxnSpPr/>
          <p:nvPr/>
        </p:nvCxnSpPr>
        <p:spPr>
          <a:xfrm>
            <a:off x="685800" y="3352800"/>
            <a:ext cx="6705600" cy="20835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7" name="Rectangle 6"/>
          <p:cNvSpPr/>
          <p:nvPr/>
        </p:nvSpPr>
        <p:spPr>
          <a:xfrm>
            <a:off x="7620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98" name="Rectangle 6"/>
          <p:cNvSpPr/>
          <p:nvPr/>
        </p:nvSpPr>
        <p:spPr>
          <a:xfrm>
            <a:off x="16002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99" name="Rectangle 6"/>
          <p:cNvSpPr/>
          <p:nvPr/>
        </p:nvSpPr>
        <p:spPr>
          <a:xfrm>
            <a:off x="24384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0" name="Rectangle 6"/>
          <p:cNvSpPr/>
          <p:nvPr/>
        </p:nvSpPr>
        <p:spPr>
          <a:xfrm>
            <a:off x="32766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1" name="Rectangle 6"/>
          <p:cNvSpPr/>
          <p:nvPr/>
        </p:nvSpPr>
        <p:spPr>
          <a:xfrm>
            <a:off x="41148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2" name="Rectangle 6"/>
          <p:cNvSpPr/>
          <p:nvPr/>
        </p:nvSpPr>
        <p:spPr>
          <a:xfrm>
            <a:off x="49530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3" name="Rectangle 6"/>
          <p:cNvSpPr/>
          <p:nvPr/>
        </p:nvSpPr>
        <p:spPr>
          <a:xfrm>
            <a:off x="57912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104" name="Rectangle 6"/>
          <p:cNvSpPr/>
          <p:nvPr/>
        </p:nvSpPr>
        <p:spPr>
          <a:xfrm>
            <a:off x="6629400" y="36576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noFill/>
          <a:ln w="635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· · ·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06" name="Rectangle 6"/>
          <p:cNvSpPr/>
          <p:nvPr/>
        </p:nvSpPr>
        <p:spPr>
          <a:xfrm>
            <a:off x="63246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noFill/>
          <a:ln w="635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· · ·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07" name="Rectangle 6"/>
          <p:cNvSpPr/>
          <p:nvPr/>
        </p:nvSpPr>
        <p:spPr>
          <a:xfrm>
            <a:off x="6477000" y="22860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noFill/>
          <a:ln w="635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· · ·</a:t>
            </a:r>
            <a:endParaRPr lang="en-US" sz="1600" b="1" dirty="0">
              <a:solidFill>
                <a:schemeClr val="tx1"/>
              </a:solidFill>
            </a:endParaRPr>
          </a:p>
        </p:txBody>
      </p:sp>
      <p:cxnSp>
        <p:nvCxnSpPr>
          <p:cNvPr id="108" name="Elbow Connector 9"/>
          <p:cNvCxnSpPr>
            <a:stCxn id="7" idx="7"/>
            <a:endCxn id="107" idx="0"/>
          </p:cNvCxnSpPr>
          <p:nvPr/>
        </p:nvCxnSpPr>
        <p:spPr>
          <a:xfrm>
            <a:off x="5257800" y="1924050"/>
            <a:ext cx="1219200" cy="3619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13" name="Elbow Connector 9"/>
          <p:cNvCxnSpPr>
            <a:stCxn id="48" idx="5"/>
            <a:endCxn id="106" idx="15"/>
          </p:cNvCxnSpPr>
          <p:nvPr/>
        </p:nvCxnSpPr>
        <p:spPr>
          <a:xfrm>
            <a:off x="6172200" y="2874764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16" name="Elbow Connector 9"/>
          <p:cNvCxnSpPr>
            <a:stCxn id="106" idx="13"/>
            <a:endCxn id="48" idx="7"/>
          </p:cNvCxnSpPr>
          <p:nvPr/>
        </p:nvCxnSpPr>
        <p:spPr>
          <a:xfrm flipH="1">
            <a:off x="6172200" y="2990850"/>
            <a:ext cx="152400" cy="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120" name="Left Brace 119"/>
          <p:cNvSpPr/>
          <p:nvPr/>
        </p:nvSpPr>
        <p:spPr>
          <a:xfrm rot="10800000">
            <a:off x="7418274" y="1676398"/>
            <a:ext cx="152401" cy="1676401"/>
          </a:xfrm>
          <a:prstGeom prst="leftBrace">
            <a:avLst>
              <a:gd name="adj1" fmla="val 23850"/>
              <a:gd name="adj2" fmla="val 50000"/>
            </a:avLst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1" name="Left Brace 120"/>
          <p:cNvSpPr/>
          <p:nvPr/>
        </p:nvSpPr>
        <p:spPr>
          <a:xfrm rot="10800000">
            <a:off x="7418274" y="3386554"/>
            <a:ext cx="152401" cy="575846"/>
          </a:xfrm>
          <a:prstGeom prst="leftBrace">
            <a:avLst>
              <a:gd name="adj1" fmla="val 23850"/>
              <a:gd name="adj2" fmla="val 50000"/>
            </a:avLst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4" name="TextBox 123"/>
          <p:cNvSpPr txBox="1"/>
          <p:nvPr/>
        </p:nvSpPr>
        <p:spPr>
          <a:xfrm>
            <a:off x="7570675" y="2328446"/>
            <a:ext cx="96372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index file</a:t>
            </a:r>
            <a:endParaRPr lang="en-US" sz="1600" dirty="0"/>
          </a:p>
        </p:txBody>
      </p:sp>
      <p:sp>
        <p:nvSpPr>
          <p:cNvPr id="125" name="TextBox 124"/>
          <p:cNvSpPr txBox="1"/>
          <p:nvPr/>
        </p:nvSpPr>
        <p:spPr>
          <a:xfrm>
            <a:off x="7570675" y="3471446"/>
            <a:ext cx="87806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/>
              <a:t>data file</a:t>
            </a:r>
            <a:endParaRPr lang="en-US" sz="1600" dirty="0"/>
          </a:p>
        </p:txBody>
      </p:sp>
      <p:cxnSp>
        <p:nvCxnSpPr>
          <p:cNvPr id="126" name="Elbow Connector 9"/>
          <p:cNvCxnSpPr>
            <a:stCxn id="33" idx="11"/>
            <a:endCxn id="99" idx="3"/>
          </p:cNvCxnSpPr>
          <p:nvPr/>
        </p:nvCxnSpPr>
        <p:spPr>
          <a:xfrm>
            <a:off x="952500" y="3048000"/>
            <a:ext cx="20574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29" name="Elbow Connector 9"/>
          <p:cNvCxnSpPr>
            <a:stCxn id="33" idx="10"/>
            <a:endCxn id="99" idx="1"/>
          </p:cNvCxnSpPr>
          <p:nvPr/>
        </p:nvCxnSpPr>
        <p:spPr>
          <a:xfrm>
            <a:off x="1143000" y="3048000"/>
            <a:ext cx="14859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32" name="Elbow Connector 9"/>
          <p:cNvCxnSpPr>
            <a:stCxn id="33" idx="9"/>
            <a:endCxn id="102" idx="1"/>
          </p:cNvCxnSpPr>
          <p:nvPr/>
        </p:nvCxnSpPr>
        <p:spPr>
          <a:xfrm>
            <a:off x="1336476" y="3048000"/>
            <a:ext cx="38070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35" name="Elbow Connector 9"/>
          <p:cNvCxnSpPr>
            <a:stCxn id="34" idx="10"/>
            <a:endCxn id="101" idx="1"/>
          </p:cNvCxnSpPr>
          <p:nvPr/>
        </p:nvCxnSpPr>
        <p:spPr>
          <a:xfrm>
            <a:off x="2057400" y="3048000"/>
            <a:ext cx="22479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38" name="Elbow Connector 9"/>
          <p:cNvCxnSpPr>
            <a:stCxn id="34" idx="9"/>
            <a:endCxn id="103" idx="1"/>
          </p:cNvCxnSpPr>
          <p:nvPr/>
        </p:nvCxnSpPr>
        <p:spPr>
          <a:xfrm>
            <a:off x="2250876" y="3048000"/>
            <a:ext cx="3730824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41" name="Elbow Connector 9"/>
          <p:cNvCxnSpPr>
            <a:stCxn id="35" idx="11"/>
            <a:endCxn id="100" idx="1"/>
          </p:cNvCxnSpPr>
          <p:nvPr/>
        </p:nvCxnSpPr>
        <p:spPr>
          <a:xfrm>
            <a:off x="2781300" y="3048000"/>
            <a:ext cx="6858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44" name="Elbow Connector 9"/>
          <p:cNvCxnSpPr>
            <a:stCxn id="35" idx="10"/>
            <a:endCxn id="102" idx="3"/>
          </p:cNvCxnSpPr>
          <p:nvPr/>
        </p:nvCxnSpPr>
        <p:spPr>
          <a:xfrm>
            <a:off x="2971800" y="3048000"/>
            <a:ext cx="25527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47" name="Elbow Connector 9"/>
          <p:cNvCxnSpPr>
            <a:stCxn id="35" idx="9"/>
            <a:endCxn id="99" idx="2"/>
          </p:cNvCxnSpPr>
          <p:nvPr/>
        </p:nvCxnSpPr>
        <p:spPr>
          <a:xfrm flipH="1">
            <a:off x="2819400" y="3048000"/>
            <a:ext cx="345876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50" name="Elbow Connector 9"/>
          <p:cNvCxnSpPr>
            <a:stCxn id="46" idx="11"/>
            <a:endCxn id="97" idx="2"/>
          </p:cNvCxnSpPr>
          <p:nvPr/>
        </p:nvCxnSpPr>
        <p:spPr>
          <a:xfrm flipH="1">
            <a:off x="1143000" y="3048000"/>
            <a:ext cx="26289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53" name="Elbow Connector 9"/>
          <p:cNvCxnSpPr>
            <a:stCxn id="46" idx="10"/>
            <a:endCxn id="98" idx="1"/>
          </p:cNvCxnSpPr>
          <p:nvPr/>
        </p:nvCxnSpPr>
        <p:spPr>
          <a:xfrm flipH="1">
            <a:off x="1790700" y="3048000"/>
            <a:ext cx="21717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56" name="Elbow Connector 9"/>
          <p:cNvCxnSpPr>
            <a:stCxn id="46" idx="9"/>
            <a:endCxn id="100" idx="2"/>
          </p:cNvCxnSpPr>
          <p:nvPr/>
        </p:nvCxnSpPr>
        <p:spPr>
          <a:xfrm flipH="1">
            <a:off x="3657600" y="3048000"/>
            <a:ext cx="498276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0" name="Elbow Connector 9"/>
          <p:cNvCxnSpPr>
            <a:stCxn id="47" idx="11"/>
            <a:endCxn id="98" idx="3"/>
          </p:cNvCxnSpPr>
          <p:nvPr/>
        </p:nvCxnSpPr>
        <p:spPr>
          <a:xfrm flipH="1">
            <a:off x="2171700" y="3048000"/>
            <a:ext cx="25146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3" name="Elbow Connector 9"/>
          <p:cNvCxnSpPr>
            <a:stCxn id="47" idx="10"/>
            <a:endCxn id="103" idx="2"/>
          </p:cNvCxnSpPr>
          <p:nvPr/>
        </p:nvCxnSpPr>
        <p:spPr>
          <a:xfrm>
            <a:off x="4876800" y="3048000"/>
            <a:ext cx="12954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6" name="Elbow Connector 9"/>
          <p:cNvCxnSpPr>
            <a:stCxn id="47" idx="9"/>
            <a:endCxn id="101" idx="2"/>
          </p:cNvCxnSpPr>
          <p:nvPr/>
        </p:nvCxnSpPr>
        <p:spPr>
          <a:xfrm flipH="1">
            <a:off x="4495800" y="3048000"/>
            <a:ext cx="574476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69" name="Elbow Connector 9"/>
          <p:cNvCxnSpPr>
            <a:stCxn id="48" idx="11"/>
            <a:endCxn id="100" idx="3"/>
          </p:cNvCxnSpPr>
          <p:nvPr/>
        </p:nvCxnSpPr>
        <p:spPr>
          <a:xfrm flipH="1">
            <a:off x="3848100" y="3048000"/>
            <a:ext cx="17526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72" name="Elbow Connector 9"/>
          <p:cNvCxnSpPr>
            <a:stCxn id="48" idx="10"/>
            <a:endCxn id="97" idx="3"/>
          </p:cNvCxnSpPr>
          <p:nvPr/>
        </p:nvCxnSpPr>
        <p:spPr>
          <a:xfrm flipH="1">
            <a:off x="1333500" y="3048000"/>
            <a:ext cx="4457700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75" name="Elbow Connector 9"/>
          <p:cNvCxnSpPr>
            <a:stCxn id="48" idx="9"/>
            <a:endCxn id="101" idx="3"/>
          </p:cNvCxnSpPr>
          <p:nvPr/>
        </p:nvCxnSpPr>
        <p:spPr>
          <a:xfrm flipH="1">
            <a:off x="4686300" y="3048000"/>
            <a:ext cx="1298376" cy="609600"/>
          </a:xfrm>
          <a:prstGeom prst="straightConnector1">
            <a:avLst/>
          </a:prstGeom>
          <a:solidFill>
            <a:schemeClr val="bg1"/>
          </a:solidFill>
          <a:ln w="12700">
            <a:solidFill>
              <a:srgbClr val="FF0000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181" name="TextBox 180"/>
          <p:cNvSpPr txBox="1"/>
          <p:nvPr/>
        </p:nvSpPr>
        <p:spPr>
          <a:xfrm>
            <a:off x="685800" y="1749623"/>
            <a:ext cx="71968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B+ tree</a:t>
            </a:r>
            <a:endParaRPr lang="en-US" sz="1400" i="1" dirty="0"/>
          </a:p>
        </p:txBody>
      </p:sp>
      <p:sp>
        <p:nvSpPr>
          <p:cNvPr id="182" name="TextBox 181"/>
          <p:cNvSpPr txBox="1"/>
          <p:nvPr/>
        </p:nvSpPr>
        <p:spPr>
          <a:xfrm>
            <a:off x="685800" y="3886200"/>
            <a:ext cx="110915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data records</a:t>
            </a:r>
            <a:endParaRPr lang="en-US" sz="1400" i="1" dirty="0"/>
          </a:p>
        </p:txBody>
      </p:sp>
      <p:sp>
        <p:nvSpPr>
          <p:cNvPr id="183" name="TextBox 182"/>
          <p:cNvSpPr txBox="1"/>
          <p:nvPr/>
        </p:nvSpPr>
        <p:spPr>
          <a:xfrm>
            <a:off x="2831012" y="2511623"/>
            <a:ext cx="135998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400" b="1" dirty="0" smtClean="0"/>
              <a:t>index entries</a:t>
            </a:r>
            <a:r>
              <a:rPr lang="en-US" sz="1400" dirty="0" smtClean="0"/>
              <a:t> </a:t>
            </a:r>
            <a:r>
              <a:rPr lang="en-US" sz="1400" i="1" dirty="0" smtClean="0"/>
              <a:t>k*</a:t>
            </a:r>
            <a:endParaRPr lang="en-US" sz="1400" i="1" dirty="0"/>
          </a:p>
        </p:txBody>
      </p:sp>
      <p:sp>
        <p:nvSpPr>
          <p:cNvPr id="33" name="Rectangle 6"/>
          <p:cNvSpPr/>
          <p:nvPr/>
        </p:nvSpPr>
        <p:spPr>
          <a:xfrm>
            <a:off x="7620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34" name="Rectangle 6"/>
          <p:cNvSpPr/>
          <p:nvPr/>
        </p:nvSpPr>
        <p:spPr>
          <a:xfrm>
            <a:off x="16764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35" name="Rectangle 6"/>
          <p:cNvSpPr/>
          <p:nvPr/>
        </p:nvSpPr>
        <p:spPr>
          <a:xfrm>
            <a:off x="25908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46" name="Rectangle 6"/>
          <p:cNvSpPr/>
          <p:nvPr/>
        </p:nvSpPr>
        <p:spPr>
          <a:xfrm>
            <a:off x="35814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47" name="Rectangle 6"/>
          <p:cNvSpPr/>
          <p:nvPr/>
        </p:nvSpPr>
        <p:spPr>
          <a:xfrm>
            <a:off x="44958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48" name="Rectangle 6"/>
          <p:cNvSpPr/>
          <p:nvPr/>
        </p:nvSpPr>
        <p:spPr>
          <a:xfrm>
            <a:off x="5410200" y="2819400"/>
            <a:ext cx="762000" cy="228600"/>
          </a:xfrm>
          <a:custGeom>
            <a:avLst/>
            <a:gdLst>
              <a:gd name="connsiteX0" fmla="*/ 0 w 609600"/>
              <a:gd name="connsiteY0" fmla="*/ 0 h 304800"/>
              <a:gd name="connsiteX1" fmla="*/ 609600 w 609600"/>
              <a:gd name="connsiteY1" fmla="*/ 0 h 304800"/>
              <a:gd name="connsiteX2" fmla="*/ 609600 w 609600"/>
              <a:gd name="connsiteY2" fmla="*/ 304800 h 304800"/>
              <a:gd name="connsiteX3" fmla="*/ 0 w 609600"/>
              <a:gd name="connsiteY3" fmla="*/ 304800 h 304800"/>
              <a:gd name="connsiteX4" fmla="*/ 0 w 609600"/>
              <a:gd name="connsiteY4" fmla="*/ 0 h 304800"/>
              <a:gd name="connsiteX0" fmla="*/ 0 w 609600"/>
              <a:gd name="connsiteY0" fmla="*/ 0 h 304800"/>
              <a:gd name="connsiteX1" fmla="*/ 457200 w 609600"/>
              <a:gd name="connsiteY1" fmla="*/ 0 h 304800"/>
              <a:gd name="connsiteX2" fmla="*/ 609600 w 609600"/>
              <a:gd name="connsiteY2" fmla="*/ 0 h 304800"/>
              <a:gd name="connsiteX3" fmla="*/ 609600 w 609600"/>
              <a:gd name="connsiteY3" fmla="*/ 304800 h 304800"/>
              <a:gd name="connsiteX4" fmla="*/ 0 w 609600"/>
              <a:gd name="connsiteY4" fmla="*/ 304800 h 304800"/>
              <a:gd name="connsiteX5" fmla="*/ 0 w 609600"/>
              <a:gd name="connsiteY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304800 h 304800"/>
              <a:gd name="connsiteX5" fmla="*/ 0 w 609600"/>
              <a:gd name="connsiteY5" fmla="*/ 304800 h 304800"/>
              <a:gd name="connsiteX6" fmla="*/ 0 w 609600"/>
              <a:gd name="connsiteY6" fmla="*/ 73819 h 304800"/>
              <a:gd name="connsiteX7" fmla="*/ 0 w 609600"/>
              <a:gd name="connsiteY7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304800 h 304800"/>
              <a:gd name="connsiteX6" fmla="*/ 0 w 609600"/>
              <a:gd name="connsiteY6" fmla="*/ 304800 h 304800"/>
              <a:gd name="connsiteX7" fmla="*/ 0 w 609600"/>
              <a:gd name="connsiteY7" fmla="*/ 73819 h 304800"/>
              <a:gd name="connsiteX8" fmla="*/ 0 w 609600"/>
              <a:gd name="connsiteY8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0 w 609600"/>
              <a:gd name="connsiteY7" fmla="*/ 304800 h 304800"/>
              <a:gd name="connsiteX8" fmla="*/ 0 w 609600"/>
              <a:gd name="connsiteY8" fmla="*/ 73819 h 304800"/>
              <a:gd name="connsiteX9" fmla="*/ 0 w 609600"/>
              <a:gd name="connsiteY9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0 w 609600"/>
              <a:gd name="connsiteY8" fmla="*/ 304800 h 304800"/>
              <a:gd name="connsiteX9" fmla="*/ 0 w 609600"/>
              <a:gd name="connsiteY9" fmla="*/ 73819 h 304800"/>
              <a:gd name="connsiteX10" fmla="*/ 0 w 609600"/>
              <a:gd name="connsiteY10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73819 h 304800"/>
              <a:gd name="connsiteX11" fmla="*/ 0 w 609600"/>
              <a:gd name="connsiteY11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457200 w 609600"/>
              <a:gd name="connsiteY2" fmla="*/ 0 h 304800"/>
              <a:gd name="connsiteX3" fmla="*/ 609600 w 609600"/>
              <a:gd name="connsiteY3" fmla="*/ 0 h 304800"/>
              <a:gd name="connsiteX4" fmla="*/ 609600 w 609600"/>
              <a:gd name="connsiteY4" fmla="*/ 73819 h 304800"/>
              <a:gd name="connsiteX5" fmla="*/ 609600 w 609600"/>
              <a:gd name="connsiteY5" fmla="*/ 228600 h 304800"/>
              <a:gd name="connsiteX6" fmla="*/ 609600 w 609600"/>
              <a:gd name="connsiteY6" fmla="*/ 304800 h 304800"/>
              <a:gd name="connsiteX7" fmla="*/ 459581 w 609600"/>
              <a:gd name="connsiteY7" fmla="*/ 304800 h 304800"/>
              <a:gd name="connsiteX8" fmla="*/ 152400 w 609600"/>
              <a:gd name="connsiteY8" fmla="*/ 304800 h 304800"/>
              <a:gd name="connsiteX9" fmla="*/ 0 w 609600"/>
              <a:gd name="connsiteY9" fmla="*/ 304800 h 304800"/>
              <a:gd name="connsiteX10" fmla="*/ 0 w 609600"/>
              <a:gd name="connsiteY10" fmla="*/ 228600 h 304800"/>
              <a:gd name="connsiteX11" fmla="*/ 0 w 609600"/>
              <a:gd name="connsiteY11" fmla="*/ 73819 h 304800"/>
              <a:gd name="connsiteX12" fmla="*/ 0 w 609600"/>
              <a:gd name="connsiteY12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73819 h 304800"/>
              <a:gd name="connsiteX13" fmla="*/ 0 w 609600"/>
              <a:gd name="connsiteY13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152400 w 609600"/>
              <a:gd name="connsiteY9" fmla="*/ 304800 h 304800"/>
              <a:gd name="connsiteX10" fmla="*/ 0 w 609600"/>
              <a:gd name="connsiteY10" fmla="*/ 304800 h 304800"/>
              <a:gd name="connsiteX11" fmla="*/ 0 w 609600"/>
              <a:gd name="connsiteY11" fmla="*/ 228600 h 304800"/>
              <a:gd name="connsiteX12" fmla="*/ 0 w 609600"/>
              <a:gd name="connsiteY12" fmla="*/ 152400 h 304800"/>
              <a:gd name="connsiteX13" fmla="*/ 0 w 609600"/>
              <a:gd name="connsiteY13" fmla="*/ 73819 h 304800"/>
              <a:gd name="connsiteX14" fmla="*/ 0 w 609600"/>
              <a:gd name="connsiteY14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228600 h 304800"/>
              <a:gd name="connsiteX7" fmla="*/ 609600 w 609600"/>
              <a:gd name="connsiteY7" fmla="*/ 304800 h 304800"/>
              <a:gd name="connsiteX8" fmla="*/ 459581 w 609600"/>
              <a:gd name="connsiteY8" fmla="*/ 304800 h 304800"/>
              <a:gd name="connsiteX9" fmla="*/ 304800 w 609600"/>
              <a:gd name="connsiteY9" fmla="*/ 304800 h 304800"/>
              <a:gd name="connsiteX10" fmla="*/ 152400 w 609600"/>
              <a:gd name="connsiteY10" fmla="*/ 304800 h 304800"/>
              <a:gd name="connsiteX11" fmla="*/ 0 w 609600"/>
              <a:gd name="connsiteY11" fmla="*/ 304800 h 304800"/>
              <a:gd name="connsiteX12" fmla="*/ 0 w 609600"/>
              <a:gd name="connsiteY12" fmla="*/ 228600 h 304800"/>
              <a:gd name="connsiteX13" fmla="*/ 0 w 609600"/>
              <a:gd name="connsiteY13" fmla="*/ 152400 h 304800"/>
              <a:gd name="connsiteX14" fmla="*/ 0 w 609600"/>
              <a:gd name="connsiteY14" fmla="*/ 73819 h 304800"/>
              <a:gd name="connsiteX15" fmla="*/ 0 w 609600"/>
              <a:gd name="connsiteY15" fmla="*/ 0 h 304800"/>
              <a:gd name="connsiteX0" fmla="*/ 0 w 609600"/>
              <a:gd name="connsiteY0" fmla="*/ 0 h 304800"/>
              <a:gd name="connsiteX1" fmla="*/ 152400 w 609600"/>
              <a:gd name="connsiteY1" fmla="*/ 0 h 304800"/>
              <a:gd name="connsiteX2" fmla="*/ 304800 w 609600"/>
              <a:gd name="connsiteY2" fmla="*/ 0 h 304800"/>
              <a:gd name="connsiteX3" fmla="*/ 457200 w 609600"/>
              <a:gd name="connsiteY3" fmla="*/ 0 h 304800"/>
              <a:gd name="connsiteX4" fmla="*/ 609600 w 609600"/>
              <a:gd name="connsiteY4" fmla="*/ 0 h 304800"/>
              <a:gd name="connsiteX5" fmla="*/ 609600 w 609600"/>
              <a:gd name="connsiteY5" fmla="*/ 73819 h 304800"/>
              <a:gd name="connsiteX6" fmla="*/ 609600 w 609600"/>
              <a:gd name="connsiteY6" fmla="*/ 152400 h 304800"/>
              <a:gd name="connsiteX7" fmla="*/ 609600 w 609600"/>
              <a:gd name="connsiteY7" fmla="*/ 228600 h 304800"/>
              <a:gd name="connsiteX8" fmla="*/ 609600 w 609600"/>
              <a:gd name="connsiteY8" fmla="*/ 304800 h 304800"/>
              <a:gd name="connsiteX9" fmla="*/ 459581 w 609600"/>
              <a:gd name="connsiteY9" fmla="*/ 304800 h 304800"/>
              <a:gd name="connsiteX10" fmla="*/ 304800 w 609600"/>
              <a:gd name="connsiteY10" fmla="*/ 304800 h 304800"/>
              <a:gd name="connsiteX11" fmla="*/ 152400 w 609600"/>
              <a:gd name="connsiteY11" fmla="*/ 304800 h 304800"/>
              <a:gd name="connsiteX12" fmla="*/ 0 w 609600"/>
              <a:gd name="connsiteY12" fmla="*/ 304800 h 304800"/>
              <a:gd name="connsiteX13" fmla="*/ 0 w 609600"/>
              <a:gd name="connsiteY13" fmla="*/ 228600 h 304800"/>
              <a:gd name="connsiteX14" fmla="*/ 0 w 609600"/>
              <a:gd name="connsiteY14" fmla="*/ 152400 h 304800"/>
              <a:gd name="connsiteX15" fmla="*/ 0 w 609600"/>
              <a:gd name="connsiteY15" fmla="*/ 73819 h 304800"/>
              <a:gd name="connsiteX16" fmla="*/ 0 w 609600"/>
              <a:gd name="connsiteY16" fmla="*/ 0 h 304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609600" h="304800">
                <a:moveTo>
                  <a:pt x="0" y="0"/>
                </a:moveTo>
                <a:lnTo>
                  <a:pt x="152400" y="0"/>
                </a:lnTo>
                <a:lnTo>
                  <a:pt x="304800" y="0"/>
                </a:lnTo>
                <a:lnTo>
                  <a:pt x="457200" y="0"/>
                </a:lnTo>
                <a:lnTo>
                  <a:pt x="609600" y="0"/>
                </a:lnTo>
                <a:lnTo>
                  <a:pt x="609600" y="73819"/>
                </a:lnTo>
                <a:lnTo>
                  <a:pt x="609600" y="152400"/>
                </a:lnTo>
                <a:lnTo>
                  <a:pt x="609600" y="228600"/>
                </a:lnTo>
                <a:lnTo>
                  <a:pt x="609600" y="304800"/>
                </a:lnTo>
                <a:lnTo>
                  <a:pt x="459581" y="304800"/>
                </a:lnTo>
                <a:lnTo>
                  <a:pt x="304800" y="304800"/>
                </a:lnTo>
                <a:lnTo>
                  <a:pt x="152400" y="304800"/>
                </a:lnTo>
                <a:lnTo>
                  <a:pt x="0" y="304800"/>
                </a:lnTo>
                <a:lnTo>
                  <a:pt x="0" y="228600"/>
                </a:lnTo>
                <a:lnTo>
                  <a:pt x="0" y="152400"/>
                </a:lnTo>
                <a:lnTo>
                  <a:pt x="0" y="73819"/>
                </a:lnTo>
                <a:lnTo>
                  <a:pt x="0" y="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i="1" dirty="0">
              <a:solidFill>
                <a:schemeClr val="tx1"/>
              </a:solidFill>
            </a:endParaRPr>
          </a:p>
        </p:txBody>
      </p:sp>
      <p:sp>
        <p:nvSpPr>
          <p:cNvPr id="71" name="TextBox 70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6983600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Clustered vs. Unclustered Indexes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ym typeface="Webdings"/>
              </a:rPr>
              <a:t></a:t>
            </a:r>
            <a:r>
              <a:rPr lang="en-US" b="1" dirty="0" smtClean="0">
                <a:sym typeface="Wingdings" panose="05000000000000000000" pitchFamily="2" charset="2"/>
              </a:rPr>
              <a:t> Variant </a:t>
            </a:r>
            <a:r>
              <a:rPr lang="en-US" dirty="0">
                <a:solidFill>
                  <a:schemeClr val="bg1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US" b="1" dirty="0" smtClean="0">
                <a:sym typeface="Wingdings" panose="05000000000000000000" pitchFamily="2" charset="2"/>
              </a:rPr>
              <a:t> </a:t>
            </a:r>
            <a:r>
              <a:rPr lang="en-US" b="1" dirty="0">
                <a:sym typeface="Wingdings" panose="05000000000000000000" pitchFamily="2" charset="2"/>
              </a:rPr>
              <a:t>in Oracle 8i</a:t>
            </a:r>
            <a:endParaRPr lang="en-US" b="1" dirty="0"/>
          </a:p>
        </p:txBody>
      </p:sp>
      <p:sp>
        <p:nvSpPr>
          <p:cNvPr id="5" name="Rectangle 4"/>
          <p:cNvSpPr/>
          <p:nvPr/>
        </p:nvSpPr>
        <p:spPr>
          <a:xfrm>
            <a:off x="457200" y="1524000"/>
            <a:ext cx="8229600" cy="533400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87338" algn="l"/>
                <a:tab pos="628650" algn="l"/>
                <a:tab pos="5487988" algn="l"/>
                <a:tab pos="5659438" algn="l"/>
                <a:tab pos="5830888" algn="l"/>
              </a:tabLst>
            </a:pP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CREATE TABLE … ( … PRIMARY KEY ( … )) ORGANIZATION INDEX;</a:t>
            </a:r>
          </a:p>
        </p:txBody>
      </p:sp>
      <p:sp>
        <p:nvSpPr>
          <p:cNvPr id="6" name="Rectangle 5"/>
          <p:cNvSpPr/>
          <p:nvPr/>
        </p:nvSpPr>
        <p:spPr>
          <a:xfrm>
            <a:off x="457200" y="2410599"/>
            <a:ext cx="8229600" cy="38100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ym typeface="Webdings"/>
              </a:rPr>
              <a:t></a:t>
            </a:r>
            <a:r>
              <a:rPr lang="en-US" b="1" dirty="0" smtClean="0">
                <a:sym typeface="Wingdings" panose="05000000000000000000" pitchFamily="2" charset="2"/>
              </a:rPr>
              <a:t> Clustered indexes in DB2</a:t>
            </a:r>
            <a:endParaRPr lang="en-US" b="1" dirty="0"/>
          </a:p>
        </p:txBody>
      </p:sp>
      <p:sp>
        <p:nvSpPr>
          <p:cNvPr id="7" name="Rectangle 6"/>
          <p:cNvSpPr/>
          <p:nvPr/>
        </p:nvSpPr>
        <p:spPr>
          <a:xfrm>
            <a:off x="457200" y="2791599"/>
            <a:ext cx="8229600" cy="338060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87338" algn="l"/>
                <a:tab pos="628650" algn="l"/>
                <a:tab pos="5487988" algn="l"/>
                <a:tab pos="5659438" algn="l"/>
                <a:tab pos="5830888" algn="l"/>
              </a:tabLst>
            </a:pP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Create a clustered index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IXR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 on table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R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, index key is attribute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A</a:t>
            </a:r>
          </a:p>
          <a:p>
            <a:pPr>
              <a:tabLst>
                <a:tab pos="287338" algn="l"/>
                <a:tab pos="628650" algn="l"/>
                <a:tab pos="5487988" algn="l"/>
                <a:tab pos="5659438" algn="l"/>
                <a:tab pos="5830888" algn="l"/>
              </a:tabLst>
            </a:pPr>
            <a:endParaRPr lang="en-US" b="1" dirty="0">
              <a:solidFill>
                <a:schemeClr val="tx1"/>
              </a:solidFill>
              <a:latin typeface="Courier New" panose="02070309020205020404" pitchFamily="49" charset="0"/>
              <a:cs typeface="Courier New" panose="02070309020205020404" pitchFamily="49" charset="0"/>
              <a:sym typeface="Wingdings"/>
            </a:endParaRPr>
          </a:p>
          <a:p>
            <a:pPr algn="ctr">
              <a:tabLst>
                <a:tab pos="287338" algn="l"/>
                <a:tab pos="628650" algn="l"/>
                <a:tab pos="5487988" algn="l"/>
                <a:tab pos="5659438" algn="l"/>
                <a:tab pos="5830888" algn="l"/>
              </a:tabLst>
            </a:pP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CREATE INDEX IXR ON R(A ASC) CLUSTER;</a:t>
            </a:r>
          </a:p>
          <a:p>
            <a:endParaRPr lang="en-US" dirty="0" smtClean="0">
              <a:solidFill>
                <a:schemeClr val="tx1"/>
              </a:solidFill>
            </a:endParaRPr>
          </a:p>
          <a:p>
            <a:r>
              <a:rPr lang="en-US" dirty="0" smtClean="0">
                <a:solidFill>
                  <a:schemeClr val="tx1"/>
                </a:solidFill>
              </a:rPr>
              <a:t>From the </a:t>
            </a:r>
            <a:r>
              <a:rPr lang="en-US" dirty="0">
                <a:solidFill>
                  <a:schemeClr val="tx1"/>
                </a:solidFill>
              </a:rPr>
              <a:t>DB2 V9.5 </a:t>
            </a:r>
            <a:r>
              <a:rPr lang="en-US" dirty="0" smtClean="0">
                <a:solidFill>
                  <a:schemeClr val="tx1"/>
                </a:solidFill>
              </a:rPr>
              <a:t>manual</a:t>
            </a:r>
          </a:p>
          <a:p>
            <a:pPr marL="342900"/>
            <a:r>
              <a:rPr lang="en-US" sz="1600" i="1" dirty="0" smtClean="0">
                <a:solidFill>
                  <a:schemeClr val="tx1"/>
                </a:solidFill>
              </a:rPr>
              <a:t>“[ </a:t>
            </a:r>
            <a:r>
              <a:rPr lang="en-US" sz="1600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CLUSTER</a:t>
            </a:r>
            <a:r>
              <a:rPr lang="en-US" sz="1600" i="1" dirty="0">
                <a:solidFill>
                  <a:schemeClr val="tx1"/>
                </a:solidFill>
              </a:rPr>
              <a:t> ] specifies that the index is </a:t>
            </a:r>
            <a:r>
              <a:rPr lang="en-US" sz="1600" b="1" i="1" dirty="0">
                <a:solidFill>
                  <a:schemeClr val="tx1"/>
                </a:solidFill>
              </a:rPr>
              <a:t>the </a:t>
            </a:r>
            <a:r>
              <a:rPr lang="en-US" sz="1600" i="1" dirty="0">
                <a:solidFill>
                  <a:schemeClr val="tx1"/>
                </a:solidFill>
              </a:rPr>
              <a:t>clustering index of </a:t>
            </a:r>
            <a:r>
              <a:rPr lang="en-US" sz="1600" i="1" dirty="0" smtClean="0">
                <a:solidFill>
                  <a:schemeClr val="tx1"/>
                </a:solidFill>
              </a:rPr>
              <a:t>the table</a:t>
            </a:r>
            <a:r>
              <a:rPr lang="en-US" sz="1600" i="1" dirty="0">
                <a:solidFill>
                  <a:schemeClr val="tx1"/>
                </a:solidFill>
              </a:rPr>
              <a:t>. The </a:t>
            </a:r>
            <a:r>
              <a:rPr lang="en-US" sz="1600" b="1" i="1" dirty="0">
                <a:solidFill>
                  <a:schemeClr val="tx1"/>
                </a:solidFill>
              </a:rPr>
              <a:t>cluster factor </a:t>
            </a:r>
            <a:r>
              <a:rPr lang="en-US" sz="1600" i="1" dirty="0">
                <a:solidFill>
                  <a:schemeClr val="tx1"/>
                </a:solidFill>
              </a:rPr>
              <a:t>of a clustering index is maintained </a:t>
            </a:r>
            <a:r>
              <a:rPr lang="en-US" sz="1600" i="1" dirty="0" smtClean="0">
                <a:solidFill>
                  <a:schemeClr val="tx1"/>
                </a:solidFill>
              </a:rPr>
              <a:t>or improved </a:t>
            </a:r>
            <a:r>
              <a:rPr lang="en-US" sz="1600" i="1" dirty="0">
                <a:solidFill>
                  <a:schemeClr val="tx1"/>
                </a:solidFill>
              </a:rPr>
              <a:t>dynamically as data is inserted into the </a:t>
            </a:r>
            <a:r>
              <a:rPr lang="en-US" sz="1600" i="1" dirty="0" smtClean="0">
                <a:solidFill>
                  <a:schemeClr val="tx1"/>
                </a:solidFill>
              </a:rPr>
              <a:t>associated table</a:t>
            </a:r>
            <a:r>
              <a:rPr lang="en-US" sz="1600" i="1" dirty="0">
                <a:solidFill>
                  <a:schemeClr val="tx1"/>
                </a:solidFill>
              </a:rPr>
              <a:t>, by attempting to </a:t>
            </a:r>
            <a:r>
              <a:rPr lang="en-US" sz="1600" b="1" i="1" dirty="0">
                <a:solidFill>
                  <a:schemeClr val="tx1"/>
                </a:solidFill>
              </a:rPr>
              <a:t>insert new rows physically close to </a:t>
            </a:r>
            <a:r>
              <a:rPr lang="en-US" sz="1600" b="1" i="1" dirty="0" smtClean="0">
                <a:solidFill>
                  <a:schemeClr val="tx1"/>
                </a:solidFill>
              </a:rPr>
              <a:t>the rows </a:t>
            </a:r>
            <a:r>
              <a:rPr lang="en-US" sz="1600" b="1" i="1" dirty="0">
                <a:solidFill>
                  <a:schemeClr val="tx1"/>
                </a:solidFill>
              </a:rPr>
              <a:t>for which the key values of this index are in the </a:t>
            </a:r>
            <a:r>
              <a:rPr lang="en-US" sz="1600" b="1" i="1" dirty="0" smtClean="0">
                <a:solidFill>
                  <a:schemeClr val="tx1"/>
                </a:solidFill>
              </a:rPr>
              <a:t>same range</a:t>
            </a:r>
            <a:r>
              <a:rPr lang="en-US" sz="1600" i="1" dirty="0">
                <a:solidFill>
                  <a:schemeClr val="tx1"/>
                </a:solidFill>
              </a:rPr>
              <a:t>. Only one clustering index may exist for a table </a:t>
            </a:r>
            <a:r>
              <a:rPr lang="en-US" sz="1600" i="1" dirty="0" smtClean="0">
                <a:solidFill>
                  <a:schemeClr val="tx1"/>
                </a:solidFill>
              </a:rPr>
              <a:t>so </a:t>
            </a:r>
            <a:r>
              <a:rPr lang="en-US" sz="1600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CLUSTER</a:t>
            </a:r>
            <a:r>
              <a:rPr lang="en-US" sz="1600" i="1" dirty="0" smtClean="0">
                <a:solidFill>
                  <a:schemeClr val="tx1"/>
                </a:solidFill>
              </a:rPr>
              <a:t> </a:t>
            </a:r>
            <a:r>
              <a:rPr lang="en-US" sz="1600" i="1" dirty="0">
                <a:solidFill>
                  <a:schemeClr val="tx1"/>
                </a:solidFill>
              </a:rPr>
              <a:t>may not be specified if it was used in the definition </a:t>
            </a:r>
            <a:r>
              <a:rPr lang="en-US" sz="1600" i="1" dirty="0" smtClean="0">
                <a:solidFill>
                  <a:schemeClr val="tx1"/>
                </a:solidFill>
              </a:rPr>
              <a:t>of any </a:t>
            </a:r>
            <a:r>
              <a:rPr lang="en-US" sz="1600" i="1" dirty="0">
                <a:solidFill>
                  <a:schemeClr val="tx1"/>
                </a:solidFill>
              </a:rPr>
              <a:t>existing index on the table (SQLSTATE 55012). A </a:t>
            </a:r>
            <a:r>
              <a:rPr lang="en-US" sz="1600" i="1" dirty="0" smtClean="0">
                <a:solidFill>
                  <a:schemeClr val="tx1"/>
                </a:solidFill>
              </a:rPr>
              <a:t>clustering index </a:t>
            </a:r>
            <a:r>
              <a:rPr lang="en-US" sz="1600" i="1" dirty="0">
                <a:solidFill>
                  <a:schemeClr val="tx1"/>
                </a:solidFill>
              </a:rPr>
              <a:t>may not be created on a table that is defined to </a:t>
            </a:r>
            <a:r>
              <a:rPr lang="en-US" sz="1600" i="1" dirty="0" smtClean="0">
                <a:solidFill>
                  <a:schemeClr val="tx1"/>
                </a:solidFill>
              </a:rPr>
              <a:t>use append </a:t>
            </a:r>
            <a:r>
              <a:rPr lang="en-US" sz="1600" i="1" dirty="0">
                <a:solidFill>
                  <a:schemeClr val="tx1"/>
                </a:solidFill>
              </a:rPr>
              <a:t>mode (SQLSTATE 428D8).”</a:t>
            </a:r>
            <a:endParaRPr lang="en-US" sz="1600" b="1" i="1" dirty="0" smtClean="0">
              <a:solidFill>
                <a:schemeClr val="tx1"/>
              </a:solidFill>
              <a:latin typeface="Courier New" panose="02070309020205020404" pitchFamily="49" charset="0"/>
              <a:cs typeface="Courier New" panose="02070309020205020404" pitchFamily="49" charset="0"/>
              <a:sym typeface="Wingdings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-9144" y="6581001"/>
            <a:ext cx="9153144" cy="276999"/>
          </a:xfrm>
          <a:prstGeom prst="rect">
            <a:avLst/>
          </a:prstGeom>
          <a:noFill/>
        </p:spPr>
        <p:txBody>
          <a:bodyPr wrap="square" lIns="91440" tIns="45720" rIns="0" bIns="45720" rtlCol="0">
            <a:spAutoFit/>
          </a:bodyPr>
          <a:lstStyle/>
          <a:p>
            <a:r>
              <a:rPr lang="en-US" sz="1200" i="1" dirty="0" smtClean="0">
                <a:solidFill>
                  <a:srgbClr val="7F7F7F"/>
                </a:solidFill>
              </a:rPr>
              <a:t>Slide Credit</a:t>
            </a:r>
            <a:r>
              <a:rPr lang="en-US" sz="1200" i="1" dirty="0">
                <a:solidFill>
                  <a:srgbClr val="7F7F7F"/>
                </a:solidFill>
              </a:rPr>
              <a:t>: </a:t>
            </a:r>
            <a:r>
              <a:rPr lang="en-US" sz="1200" i="1" dirty="0" err="1" smtClean="0">
                <a:solidFill>
                  <a:srgbClr val="7F7F7F"/>
                </a:solidFill>
              </a:rPr>
              <a:t>Torsten</a:t>
            </a:r>
            <a:r>
              <a:rPr lang="en-US" sz="1200" i="1" dirty="0" smtClean="0">
                <a:solidFill>
                  <a:srgbClr val="7F7F7F"/>
                </a:solidFill>
              </a:rPr>
              <a:t> </a:t>
            </a:r>
            <a:r>
              <a:rPr lang="en-US" sz="1200" i="1" dirty="0" err="1" smtClean="0">
                <a:solidFill>
                  <a:srgbClr val="7F7F7F"/>
                </a:solidFill>
              </a:rPr>
              <a:t>Grust</a:t>
            </a:r>
            <a:r>
              <a:rPr lang="en-US" sz="1200" i="1" dirty="0" smtClean="0">
                <a:solidFill>
                  <a:srgbClr val="7F7F7F"/>
                </a:solidFill>
              </a:rPr>
              <a:t>, University of </a:t>
            </a:r>
            <a:r>
              <a:rPr lang="en-US" sz="1200" i="1" dirty="0" err="1" smtClean="0">
                <a:solidFill>
                  <a:srgbClr val="7F7F7F"/>
                </a:solidFill>
              </a:rPr>
              <a:t>Tübingen</a:t>
            </a:r>
            <a:r>
              <a:rPr lang="en-US" sz="1200" i="1" dirty="0" smtClean="0">
                <a:solidFill>
                  <a:srgbClr val="7F7F7F"/>
                </a:solidFill>
              </a:rPr>
              <a:t>, Germany</a:t>
            </a:r>
            <a:endParaRPr lang="en-US" sz="1200" i="1" dirty="0">
              <a:solidFill>
                <a:srgbClr val="7F7F7F"/>
              </a:solidFill>
            </a:endParaRP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861209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Clustered vs. Unclustered Indexes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ym typeface="Webdings"/>
              </a:rPr>
              <a:t></a:t>
            </a:r>
            <a:r>
              <a:rPr lang="en-US" b="1" dirty="0" smtClean="0">
                <a:sym typeface="Wingdings" panose="05000000000000000000" pitchFamily="2" charset="2"/>
              </a:rPr>
              <a:t> Cluster a table based on an existing index in </a:t>
            </a:r>
            <a:r>
              <a:rPr lang="en-US" b="1" dirty="0" err="1" smtClean="0">
                <a:sym typeface="Wingdings" panose="05000000000000000000" pitchFamily="2" charset="2"/>
              </a:rPr>
              <a:t>PostgreSQL</a:t>
            </a:r>
            <a:endParaRPr lang="en-US" b="1" dirty="0"/>
          </a:p>
        </p:txBody>
      </p:sp>
      <p:sp>
        <p:nvSpPr>
          <p:cNvPr id="7" name="Rectangle 6"/>
          <p:cNvSpPr/>
          <p:nvPr/>
        </p:nvSpPr>
        <p:spPr>
          <a:xfrm>
            <a:off x="457200" y="1524000"/>
            <a:ext cx="8229600" cy="3200400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87338" algn="l"/>
                <a:tab pos="628650" algn="l"/>
                <a:tab pos="5487988" algn="l"/>
                <a:tab pos="5659438" algn="l"/>
                <a:tab pos="5830888" algn="l"/>
              </a:tabLst>
            </a:pP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Reorganize the rows of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table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R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 so that their physical order matches the </a:t>
            </a:r>
            <a:r>
              <a:rPr lang="en-US" i="1" dirty="0" smtClean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existing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  <a:sym typeface="Wingdings"/>
              </a:rPr>
              <a:t> index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IXR</a:t>
            </a:r>
            <a:endParaRPr lang="en-US" b="1" dirty="0">
              <a:solidFill>
                <a:schemeClr val="tx1"/>
              </a:solidFill>
              <a:latin typeface="Courier New" panose="02070309020205020404" pitchFamily="49" charset="0"/>
              <a:cs typeface="Courier New" panose="02070309020205020404" pitchFamily="49" charset="0"/>
              <a:sym typeface="Wingdings"/>
            </a:endParaRPr>
          </a:p>
          <a:p>
            <a:pPr algn="ctr">
              <a:tabLst>
                <a:tab pos="287338" algn="l"/>
                <a:tab pos="628650" algn="l"/>
                <a:tab pos="5487988" algn="l"/>
                <a:tab pos="5659438" algn="l"/>
                <a:tab pos="5830888" algn="l"/>
              </a:tabLst>
            </a:pP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/>
              </a:rPr>
              <a:t>CLUSTER R USING IXR;</a:t>
            </a:r>
          </a:p>
          <a:p>
            <a:endParaRPr lang="en-US" dirty="0" smtClean="0">
              <a:solidFill>
                <a:schemeClr val="tx1"/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>
                <a:solidFill>
                  <a:schemeClr val="tx1"/>
                </a:solidFill>
              </a:rPr>
              <a:t>If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IXR</a:t>
            </a:r>
            <a:r>
              <a:rPr lang="en-US" dirty="0" smtClean="0">
                <a:solidFill>
                  <a:schemeClr val="tx1"/>
                </a:solidFill>
              </a:rPr>
              <a:t> indexes attribute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 of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</a:t>
            </a:r>
            <a:r>
              <a:rPr lang="en-US" dirty="0" smtClean="0">
                <a:solidFill>
                  <a:schemeClr val="tx1"/>
                </a:solidFill>
              </a:rPr>
              <a:t>, rows will be sorted in ascending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 order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>
                <a:solidFill>
                  <a:schemeClr val="tx1"/>
                </a:solidFill>
              </a:rPr>
              <a:t>Range queries will touch less pages, which additionally, will be physically adjacent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 smtClean="0">
                <a:solidFill>
                  <a:schemeClr val="tx1"/>
                </a:solidFill>
              </a:rPr>
              <a:t>Note</a:t>
            </a:r>
            <a:r>
              <a:rPr lang="en-US" dirty="0" smtClean="0">
                <a:solidFill>
                  <a:schemeClr val="tx1"/>
                </a:solidFill>
              </a:rPr>
              <a:t>: Generally, future insertions will compromise the perfect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 order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>
                <a:solidFill>
                  <a:schemeClr val="tx1"/>
                </a:solidFill>
              </a:rPr>
              <a:t>may issue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CLUSTER R</a:t>
            </a:r>
            <a:r>
              <a:rPr lang="en-US" dirty="0" smtClean="0">
                <a:solidFill>
                  <a:schemeClr val="tx1"/>
                </a:solidFill>
              </a:rPr>
              <a:t> again to re-cluster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>
                <a:solidFill>
                  <a:schemeClr val="tx1"/>
                </a:solidFill>
              </a:rPr>
              <a:t>in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CREATE TABLE</a:t>
            </a:r>
            <a:r>
              <a:rPr lang="en-US" dirty="0" smtClean="0">
                <a:solidFill>
                  <a:schemeClr val="tx1"/>
                </a:solidFill>
              </a:rPr>
              <a:t>, use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WITH(</a:t>
            </a:r>
            <a:r>
              <a:rPr lang="en-US" b="1" dirty="0" err="1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fillfactor</a:t>
            </a:r>
            <a:r>
              <a:rPr lang="en-US" i="1" dirty="0">
                <a:solidFill>
                  <a:schemeClr val="tx1"/>
                </a:solidFill>
              </a:rPr>
              <a:t>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=</a:t>
            </a:r>
            <a:r>
              <a:rPr lang="en-US" i="1" dirty="0" smtClean="0">
                <a:solidFill>
                  <a:schemeClr val="tx1"/>
                </a:solidFill>
              </a:rPr>
              <a:t> f </a:t>
            </a:r>
            <a:r>
              <a:rPr lang="en-US" b="1" dirty="0" smtClean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</a:t>
            </a:r>
            <a:r>
              <a:rPr lang="en-US" dirty="0" smtClean="0">
                <a:solidFill>
                  <a:schemeClr val="tx1"/>
                </a:solidFill>
              </a:rPr>
              <a:t>, </a:t>
            </a:r>
            <a:r>
              <a:rPr lang="en-US" i="1" dirty="0" smtClean="0">
                <a:solidFill>
                  <a:schemeClr val="tx1"/>
                </a:solidFill>
              </a:rPr>
              <a:t>f</a:t>
            </a: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l-GR" dirty="0" smtClean="0">
                <a:solidFill>
                  <a:schemeClr val="tx1"/>
                </a:solidFill>
              </a:rPr>
              <a:t>ϵ</a:t>
            </a: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</a:t>
            </a:r>
            <a:r>
              <a:rPr lang="en-US" dirty="0" smtClean="0">
                <a:solidFill>
                  <a:schemeClr val="tx1"/>
                </a:solidFill>
              </a:rPr>
              <a:t>…</a:t>
            </a:r>
            <a:r>
              <a:rPr lang="en-US" b="1" dirty="0">
                <a:solidFill>
                  <a:schemeClr val="tx1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100</a:t>
            </a:r>
            <a:r>
              <a:rPr lang="en-US" dirty="0" smtClean="0">
                <a:solidFill>
                  <a:schemeClr val="tx1"/>
                </a:solidFill>
              </a:rPr>
              <a:t>, to reserve space for subsequent insertions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-9144" y="6581001"/>
            <a:ext cx="9153144" cy="276999"/>
          </a:xfrm>
          <a:prstGeom prst="rect">
            <a:avLst/>
          </a:prstGeom>
          <a:noFill/>
        </p:spPr>
        <p:txBody>
          <a:bodyPr wrap="square" lIns="91440" tIns="45720" rIns="0" bIns="45720" rtlCol="0">
            <a:spAutoFit/>
          </a:bodyPr>
          <a:lstStyle/>
          <a:p>
            <a:r>
              <a:rPr lang="en-US" sz="1200" i="1" dirty="0" smtClean="0">
                <a:solidFill>
                  <a:srgbClr val="7F7F7F"/>
                </a:solidFill>
              </a:rPr>
              <a:t>Slide Credit</a:t>
            </a:r>
            <a:r>
              <a:rPr lang="en-US" sz="1200" i="1" dirty="0">
                <a:solidFill>
                  <a:srgbClr val="7F7F7F"/>
                </a:solidFill>
              </a:rPr>
              <a:t>: </a:t>
            </a:r>
            <a:r>
              <a:rPr lang="en-US" sz="1200" i="1" dirty="0" err="1" smtClean="0">
                <a:solidFill>
                  <a:srgbClr val="7F7F7F"/>
                </a:solidFill>
              </a:rPr>
              <a:t>Torsten</a:t>
            </a:r>
            <a:r>
              <a:rPr lang="en-US" sz="1200" i="1" dirty="0" smtClean="0">
                <a:solidFill>
                  <a:srgbClr val="7F7F7F"/>
                </a:solidFill>
              </a:rPr>
              <a:t> </a:t>
            </a:r>
            <a:r>
              <a:rPr lang="en-US" sz="1200" i="1" dirty="0" err="1" smtClean="0">
                <a:solidFill>
                  <a:srgbClr val="7F7F7F"/>
                </a:solidFill>
              </a:rPr>
              <a:t>Grust</a:t>
            </a:r>
            <a:r>
              <a:rPr lang="en-US" sz="1200" i="1" dirty="0" smtClean="0">
                <a:solidFill>
                  <a:srgbClr val="7F7F7F"/>
                </a:solidFill>
              </a:rPr>
              <a:t>, University of </a:t>
            </a:r>
            <a:r>
              <a:rPr lang="en-US" sz="1200" i="1" dirty="0" err="1" smtClean="0">
                <a:solidFill>
                  <a:srgbClr val="7F7F7F"/>
                </a:solidFill>
              </a:rPr>
              <a:t>Tübingen</a:t>
            </a:r>
            <a:r>
              <a:rPr lang="en-US" sz="1200" i="1" dirty="0" smtClean="0">
                <a:solidFill>
                  <a:srgbClr val="7F7F7F"/>
                </a:solidFill>
              </a:rPr>
              <a:t>, Germany</a:t>
            </a:r>
            <a:endParaRPr lang="en-US" sz="1200" i="1" dirty="0">
              <a:solidFill>
                <a:srgbClr val="7F7F7F"/>
              </a:solidFill>
            </a:endParaRPr>
          </a:p>
        </p:txBody>
      </p:sp>
      <p:sp>
        <p:nvSpPr>
          <p:cNvPr id="9" name="Content Placeholder 3"/>
          <p:cNvSpPr txBox="1">
            <a:spLocks/>
          </p:cNvSpPr>
          <p:nvPr/>
        </p:nvSpPr>
        <p:spPr>
          <a:xfrm>
            <a:off x="457200" y="4800600"/>
            <a:ext cx="8229600" cy="1600200"/>
          </a:xfrm>
          <a:prstGeom prst="rect">
            <a:avLst/>
          </a:prstGeom>
        </p:spPr>
        <p:txBody>
          <a:bodyPr>
            <a:normAutofit fontScale="92500" lnSpcReduction="20000"/>
          </a:bodyPr>
          <a:lstStyle>
            <a:lvl1pPr marL="231775" indent="-231775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286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2813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54125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The SQL-92 and SQL-99 standard do not include any statement for the specification (creation, dropping) of index structures</a:t>
            </a:r>
          </a:p>
          <a:p>
            <a:pPr lvl="1"/>
            <a:r>
              <a:rPr lang="en-US" dirty="0" smtClean="0"/>
              <a:t>SQL </a:t>
            </a:r>
            <a:r>
              <a:rPr lang="en-US" b="1" dirty="0" smtClean="0"/>
              <a:t>does not even require</a:t>
            </a:r>
            <a:r>
              <a:rPr lang="en-US" dirty="0" smtClean="0"/>
              <a:t> SQL systems to provide indexes at all!</a:t>
            </a:r>
          </a:p>
          <a:p>
            <a:pPr lvl="1"/>
            <a:r>
              <a:rPr lang="en-US" dirty="0" smtClean="0"/>
              <a:t>almost all SQL implementations support one or more kinds of indexes</a:t>
            </a:r>
          </a:p>
          <a:p>
            <a:pPr marL="0" indent="0">
              <a:buFont typeface="Arial" pitchFamily="34" charset="0"/>
              <a:buNone/>
            </a:pPr>
            <a:endParaRPr lang="en-US" dirty="0"/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8044806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Dense vs. Sparse Indexes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914400"/>
            <a:ext cx="8229600" cy="5029200"/>
          </a:xfrm>
        </p:spPr>
        <p:txBody>
          <a:bodyPr/>
          <a:lstStyle/>
          <a:p>
            <a:r>
              <a:rPr lang="en-US" dirty="0" smtClean="0"/>
              <a:t>Another advantage of a </a:t>
            </a:r>
            <a:r>
              <a:rPr lang="en-US" b="1" dirty="0" smtClean="0"/>
              <a:t>clustered index </a:t>
            </a:r>
            <a:r>
              <a:rPr lang="en-US" dirty="0" smtClean="0"/>
              <a:t>is the fact that it can be designed to be </a:t>
            </a:r>
            <a:r>
              <a:rPr lang="en-US" b="1" dirty="0" smtClean="0"/>
              <a:t>space efficient</a:t>
            </a:r>
            <a:endParaRPr lang="en-US" b="1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200" y="17526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Definition: Sparse Index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57200" y="2133600"/>
            <a:ext cx="8229600" cy="17526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To keep the size of the index small, maintain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one index entry </a:t>
            </a:r>
            <a:r>
              <a:rPr lang="en-US" i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k*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 per data file page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(not one index entry per data record). The key </a:t>
            </a:r>
            <a:r>
              <a:rPr lang="en-US" i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k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is the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smallest key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on that page.</a:t>
            </a: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endParaRPr lang="en-US" b="1" dirty="0">
              <a:solidFill>
                <a:schemeClr val="tx1"/>
              </a:solidFill>
              <a:cs typeface="Courier New" panose="02070309020205020404" pitchFamily="49" charset="0"/>
            </a:endParaRP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Indexes of this kind are called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sparse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. Otherwise indexes are referred to as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dense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.</a:t>
            </a:r>
          </a:p>
        </p:txBody>
      </p:sp>
      <p:sp>
        <p:nvSpPr>
          <p:cNvPr id="7" name="Rectangle 6"/>
          <p:cNvSpPr/>
          <p:nvPr/>
        </p:nvSpPr>
        <p:spPr>
          <a:xfrm>
            <a:off x="457200" y="39624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Search a record with field </a:t>
            </a:r>
            <a:r>
              <a:rPr lang="en-US" b="1" dirty="0" smtClean="0">
                <a:solidFill>
                  <a:schemeClr val="bg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 panose="05000000000000000000" pitchFamily="2" charset="2"/>
              </a:rPr>
              <a:t>A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= </a:t>
            </a:r>
            <a:r>
              <a:rPr lang="en-US" b="1" i="1" dirty="0" smtClean="0">
                <a:solidFill>
                  <a:schemeClr val="bg1"/>
                </a:solidFill>
                <a:sym typeface="Wingdings" panose="05000000000000000000" pitchFamily="2" charset="2"/>
              </a:rPr>
              <a:t>k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in a sparse </a:t>
            </a:r>
            <a:r>
              <a:rPr lang="en-US" b="1" dirty="0">
                <a:solidFill>
                  <a:schemeClr val="bg1"/>
                </a:solidFill>
                <a:latin typeface="Courier New" panose="02070309020205020404" pitchFamily="49" charset="0"/>
                <a:cs typeface="Courier New" panose="02070309020205020404" pitchFamily="49" charset="0"/>
                <a:sym typeface="Wingdings" panose="05000000000000000000" pitchFamily="2" charset="2"/>
              </a:rPr>
              <a:t>A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-index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8" name="Rectangle 7"/>
          <p:cNvSpPr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457200" y="4267200"/>
            <a:ext cx="8229600" cy="1905000"/>
          </a:xfrm>
          <a:prstGeom prst="rect">
            <a:avLst/>
          </a:prstGeom>
          <a:blipFill rotWithShape="0">
            <a:blip r:embed="rId2"/>
            <a:stretch>
              <a:fillRect/>
            </a:stretch>
          </a:blipFill>
          <a:ln>
            <a:noFill/>
          </a:ln>
        </p:spPr>
        <p:txBody>
          <a:bodyPr/>
          <a:lstStyle/>
          <a:p>
            <a:r>
              <a:rPr lang="en-US">
                <a:noFill/>
              </a:rPr>
              <a:t> 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15102466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Dense vs. Sparse Index Example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1"/>
          </p:nvPr>
        </p:nvSpPr>
        <p:spPr>
          <a:xfrm>
            <a:off x="457200" y="3810000"/>
            <a:ext cx="8229600" cy="2438400"/>
          </a:xfrm>
        </p:spPr>
        <p:txBody>
          <a:bodyPr/>
          <a:lstStyle/>
          <a:p>
            <a:r>
              <a:rPr lang="en-US" dirty="0" smtClean="0"/>
              <a:t>Again, the data file contains</a:t>
            </a:r>
            <a:r>
              <a:rPr lang="en-GB" dirty="0"/>
              <a:t> </a:t>
            </a:r>
            <a:r>
              <a:rPr lang="en-GB" dirty="0" smtClean="0"/>
              <a:t>〈</a:t>
            </a:r>
            <a:r>
              <a:rPr lang="en-GB" i="1" dirty="0" smtClean="0"/>
              <a:t>name</a:t>
            </a:r>
            <a:r>
              <a:rPr lang="en-GB" dirty="0" smtClean="0"/>
              <a:t>, </a:t>
            </a:r>
            <a:r>
              <a:rPr lang="en-GB" i="1" dirty="0" smtClean="0"/>
              <a:t>age</a:t>
            </a:r>
            <a:r>
              <a:rPr lang="en-GB" dirty="0" smtClean="0"/>
              <a:t>, </a:t>
            </a:r>
            <a:r>
              <a:rPr lang="en-GB" i="1" dirty="0" err="1" smtClean="0"/>
              <a:t>sal</a:t>
            </a:r>
            <a:r>
              <a:rPr lang="en-GB" dirty="0" smtClean="0"/>
              <a:t>〉 records</a:t>
            </a:r>
          </a:p>
          <a:p>
            <a:r>
              <a:rPr lang="en-GB" dirty="0" smtClean="0"/>
              <a:t>Two indexes are maintained for the data file</a:t>
            </a:r>
          </a:p>
          <a:p>
            <a:pPr lvl="1"/>
            <a:r>
              <a:rPr lang="en-GB" b="1" dirty="0" smtClean="0"/>
              <a:t>clustered sparse index</a:t>
            </a:r>
            <a:r>
              <a:rPr lang="en-GB" dirty="0" smtClean="0"/>
              <a:t> on field </a:t>
            </a:r>
            <a:r>
              <a:rPr lang="en-GB" i="1" dirty="0" smtClean="0"/>
              <a:t>name</a:t>
            </a:r>
            <a:endParaRPr lang="en-GB" dirty="0" smtClean="0"/>
          </a:p>
          <a:p>
            <a:pPr lvl="1"/>
            <a:r>
              <a:rPr lang="en-GB" b="1" dirty="0" smtClean="0"/>
              <a:t>unclustered dense index</a:t>
            </a:r>
            <a:r>
              <a:rPr lang="en-GB" dirty="0" smtClean="0"/>
              <a:t> on field </a:t>
            </a:r>
            <a:r>
              <a:rPr lang="en-GB" i="1" dirty="0" smtClean="0"/>
              <a:t>age</a:t>
            </a:r>
            <a:endParaRPr lang="en-GB" dirty="0"/>
          </a:p>
          <a:p>
            <a:r>
              <a:rPr lang="en-GB" dirty="0" smtClean="0"/>
              <a:t>Both indexes use entry variant </a:t>
            </a:r>
            <a:r>
              <a:rPr lang="en-US" dirty="0" smtClean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➋</a:t>
            </a:r>
            <a:r>
              <a:rPr lang="en-GB" dirty="0" smtClean="0"/>
              <a:t> to point into the data file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3810000" y="1219200"/>
            <a:ext cx="1524000" cy="2365177"/>
          </a:xfrm>
          <a:prstGeom prst="rect">
            <a:avLst/>
          </a:prstGeom>
          <a:noFill/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600" dirty="0">
              <a:solidFill>
                <a:schemeClr val="tx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3886200" y="28223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Smith, 44, 3000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3886200" y="25175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Jones, 40, 6000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886200" y="30509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Tracy, 44, 5500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886200" y="12983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Ashby, 25, 3000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3886200" y="15269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Bacon, 33, 4000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3886200" y="17555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Bristow, 29, 2700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3886200" y="20603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Casey, 50, 5500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3886200" y="22889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Daniel, </a:t>
            </a:r>
            <a:r>
              <a:rPr lang="en-US" sz="1400" dirty="0" smtClean="0">
                <a:solidFill>
                  <a:schemeClr val="tx1"/>
                </a:solidFill>
              </a:rPr>
              <a:t>22, 6000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3886200" y="3279578"/>
            <a:ext cx="13716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6172200" y="1298378"/>
            <a:ext cx="838200" cy="2133600"/>
          </a:xfrm>
          <a:prstGeom prst="rect">
            <a:avLst/>
          </a:prstGeom>
          <a:noFill/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600" dirty="0">
              <a:solidFill>
                <a:schemeClr val="tx1"/>
              </a:solidFill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6248400" y="13745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22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6248400" y="16031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25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6248400" y="18317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29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248400" y="20603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33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4" name="Rectangle 23"/>
          <p:cNvSpPr/>
          <p:nvPr/>
        </p:nvSpPr>
        <p:spPr>
          <a:xfrm>
            <a:off x="6248400" y="24413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40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6248400" y="26699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44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6248400" y="28985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44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27" name="Rectangle 26"/>
          <p:cNvSpPr/>
          <p:nvPr/>
        </p:nvSpPr>
        <p:spPr>
          <a:xfrm>
            <a:off x="6248400" y="3127178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50</a:t>
            </a:r>
            <a:endParaRPr lang="en-US" sz="1400" dirty="0">
              <a:solidFill>
                <a:schemeClr val="tx1"/>
              </a:solidFill>
            </a:endParaRPr>
          </a:p>
        </p:txBody>
      </p:sp>
      <p:cxnSp>
        <p:nvCxnSpPr>
          <p:cNvPr id="28" name="Elbow Connector 9"/>
          <p:cNvCxnSpPr>
            <a:endCxn id="17" idx="3"/>
          </p:cNvCxnSpPr>
          <p:nvPr/>
        </p:nvCxnSpPr>
        <p:spPr>
          <a:xfrm flipH="1">
            <a:off x="5257800" y="1495228"/>
            <a:ext cx="990600" cy="90805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57" name="Elbow Connector 9"/>
          <p:cNvCxnSpPr>
            <a:stCxn id="21" idx="1"/>
            <a:endCxn id="13" idx="3"/>
          </p:cNvCxnSpPr>
          <p:nvPr/>
        </p:nvCxnSpPr>
        <p:spPr>
          <a:xfrm flipH="1" flipV="1">
            <a:off x="5257800" y="1412678"/>
            <a:ext cx="990600" cy="304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1" name="Elbow Connector 9"/>
          <p:cNvCxnSpPr>
            <a:stCxn id="22" idx="1"/>
            <a:endCxn id="15" idx="3"/>
          </p:cNvCxnSpPr>
          <p:nvPr/>
        </p:nvCxnSpPr>
        <p:spPr>
          <a:xfrm flipH="1" flipV="1">
            <a:off x="5257800" y="1869878"/>
            <a:ext cx="990600" cy="762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6" name="Elbow Connector 9"/>
          <p:cNvCxnSpPr>
            <a:stCxn id="23" idx="1"/>
            <a:endCxn id="14" idx="3"/>
          </p:cNvCxnSpPr>
          <p:nvPr/>
        </p:nvCxnSpPr>
        <p:spPr>
          <a:xfrm flipH="1" flipV="1">
            <a:off x="5257800" y="1641278"/>
            <a:ext cx="990600" cy="5334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69" name="Elbow Connector 9"/>
          <p:cNvCxnSpPr>
            <a:stCxn id="24" idx="1"/>
            <a:endCxn id="10" idx="3"/>
          </p:cNvCxnSpPr>
          <p:nvPr/>
        </p:nvCxnSpPr>
        <p:spPr>
          <a:xfrm flipH="1">
            <a:off x="5257800" y="2555678"/>
            <a:ext cx="990600" cy="762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2" name="Elbow Connector 9"/>
          <p:cNvCxnSpPr>
            <a:stCxn id="27" idx="1"/>
            <a:endCxn id="16" idx="3"/>
          </p:cNvCxnSpPr>
          <p:nvPr/>
        </p:nvCxnSpPr>
        <p:spPr>
          <a:xfrm flipH="1" flipV="1">
            <a:off x="5257800" y="2174678"/>
            <a:ext cx="990600" cy="10668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5" name="Elbow Connector 9"/>
          <p:cNvCxnSpPr>
            <a:stCxn id="25" idx="1"/>
            <a:endCxn id="9" idx="3"/>
          </p:cNvCxnSpPr>
          <p:nvPr/>
        </p:nvCxnSpPr>
        <p:spPr>
          <a:xfrm flipH="1">
            <a:off x="5257800" y="2784278"/>
            <a:ext cx="990600" cy="1524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77" name="Elbow Connector 9"/>
          <p:cNvCxnSpPr>
            <a:stCxn id="26" idx="1"/>
            <a:endCxn id="11" idx="3"/>
          </p:cNvCxnSpPr>
          <p:nvPr/>
        </p:nvCxnSpPr>
        <p:spPr>
          <a:xfrm flipH="1">
            <a:off x="5257800" y="3012878"/>
            <a:ext cx="990600" cy="152400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93" name="Rectangle 92"/>
          <p:cNvSpPr/>
          <p:nvPr/>
        </p:nvSpPr>
        <p:spPr>
          <a:xfrm>
            <a:off x="2133600" y="1828800"/>
            <a:ext cx="838200" cy="1066800"/>
          </a:xfrm>
          <a:prstGeom prst="rect">
            <a:avLst/>
          </a:prstGeom>
          <a:noFill/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600" dirty="0">
              <a:solidFill>
                <a:schemeClr val="tx1"/>
              </a:solidFill>
            </a:endParaRPr>
          </a:p>
        </p:txBody>
      </p:sp>
      <p:sp>
        <p:nvSpPr>
          <p:cNvPr id="94" name="Rectangle 93"/>
          <p:cNvSpPr/>
          <p:nvPr/>
        </p:nvSpPr>
        <p:spPr>
          <a:xfrm>
            <a:off x="2209800" y="19050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Ashby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95" name="Rectangle 94"/>
          <p:cNvSpPr/>
          <p:nvPr/>
        </p:nvSpPr>
        <p:spPr>
          <a:xfrm>
            <a:off x="2209800" y="21336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Casey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96" name="Rectangle 95"/>
          <p:cNvSpPr/>
          <p:nvPr/>
        </p:nvSpPr>
        <p:spPr>
          <a:xfrm>
            <a:off x="2209800" y="23622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Smith</a:t>
            </a: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97" name="Rectangle 96"/>
          <p:cNvSpPr/>
          <p:nvPr/>
        </p:nvSpPr>
        <p:spPr>
          <a:xfrm>
            <a:off x="2209800" y="2590800"/>
            <a:ext cx="685800" cy="228600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1400" dirty="0">
              <a:solidFill>
                <a:schemeClr val="tx1"/>
              </a:solidFill>
            </a:endParaRPr>
          </a:p>
        </p:txBody>
      </p:sp>
      <p:cxnSp>
        <p:nvCxnSpPr>
          <p:cNvPr id="102" name="Elbow Connector 9"/>
          <p:cNvCxnSpPr>
            <a:stCxn id="94" idx="3"/>
            <a:endCxn id="13" idx="1"/>
          </p:cNvCxnSpPr>
          <p:nvPr/>
        </p:nvCxnSpPr>
        <p:spPr>
          <a:xfrm flipV="1">
            <a:off x="2895600" y="1412678"/>
            <a:ext cx="990600" cy="606622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03" name="Elbow Connector 9"/>
          <p:cNvCxnSpPr>
            <a:stCxn id="95" idx="3"/>
            <a:endCxn id="16" idx="1"/>
          </p:cNvCxnSpPr>
          <p:nvPr/>
        </p:nvCxnSpPr>
        <p:spPr>
          <a:xfrm flipV="1">
            <a:off x="2895600" y="2174678"/>
            <a:ext cx="990600" cy="73222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cxnSp>
        <p:nvCxnSpPr>
          <p:cNvPr id="104" name="Elbow Connector 9"/>
          <p:cNvCxnSpPr>
            <a:stCxn id="96" idx="3"/>
            <a:endCxn id="9" idx="1"/>
          </p:cNvCxnSpPr>
          <p:nvPr/>
        </p:nvCxnSpPr>
        <p:spPr>
          <a:xfrm>
            <a:off x="2895600" y="2476500"/>
            <a:ext cx="990600" cy="460178"/>
          </a:xfrm>
          <a:prstGeom prst="straightConnector1">
            <a:avLst/>
          </a:prstGeom>
          <a:solidFill>
            <a:schemeClr val="bg1"/>
          </a:solidFill>
          <a:ln w="6350">
            <a:solidFill>
              <a:schemeClr val="tx1"/>
            </a:solidFill>
            <a:prstDash val="solid"/>
            <a:headEnd type="none" w="med" len="med"/>
            <a:tailEnd type="triangle" w="med" len="me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cxnSp>
      <p:sp>
        <p:nvSpPr>
          <p:cNvPr id="105" name="TextBox 104"/>
          <p:cNvSpPr txBox="1"/>
          <p:nvPr/>
        </p:nvSpPr>
        <p:spPr>
          <a:xfrm>
            <a:off x="3017988" y="3273623"/>
            <a:ext cx="79201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sz="1400" b="1" dirty="0" smtClean="0"/>
              <a:t>data file</a:t>
            </a:r>
            <a:endParaRPr lang="en-US" sz="1400" i="1" dirty="0"/>
          </a:p>
        </p:txBody>
      </p:sp>
      <p:sp>
        <p:nvSpPr>
          <p:cNvPr id="106" name="TextBox 105"/>
          <p:cNvSpPr txBox="1"/>
          <p:nvPr/>
        </p:nvSpPr>
        <p:spPr>
          <a:xfrm>
            <a:off x="1022527" y="2372380"/>
            <a:ext cx="111107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sz="1400" b="1" dirty="0" smtClean="0"/>
              <a:t>sparse index</a:t>
            </a:r>
            <a:br>
              <a:rPr lang="en-US" sz="1400" b="1" dirty="0" smtClean="0"/>
            </a:br>
            <a:r>
              <a:rPr lang="en-US" sz="1400" b="1" dirty="0" smtClean="0"/>
              <a:t>on </a:t>
            </a:r>
            <a:r>
              <a:rPr lang="en-US" sz="1400" i="1" dirty="0" smtClean="0"/>
              <a:t>name</a:t>
            </a:r>
            <a:endParaRPr lang="en-US" sz="1400" i="1" dirty="0"/>
          </a:p>
        </p:txBody>
      </p:sp>
      <p:sp>
        <p:nvSpPr>
          <p:cNvPr id="107" name="TextBox 106"/>
          <p:cNvSpPr txBox="1"/>
          <p:nvPr/>
        </p:nvSpPr>
        <p:spPr>
          <a:xfrm>
            <a:off x="7010400" y="2905780"/>
            <a:ext cx="107471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dense index</a:t>
            </a:r>
            <a:br>
              <a:rPr lang="en-US" sz="1400" b="1" dirty="0" smtClean="0"/>
            </a:br>
            <a:r>
              <a:rPr lang="en-US" sz="1400" b="1" dirty="0" smtClean="0"/>
              <a:t>on </a:t>
            </a:r>
            <a:r>
              <a:rPr lang="en-US" sz="1400" i="1" dirty="0" smtClean="0"/>
              <a:t>age</a:t>
            </a:r>
            <a:endParaRPr lang="en-US" sz="1400" i="1" dirty="0"/>
          </a:p>
        </p:txBody>
      </p:sp>
      <p:sp>
        <p:nvSpPr>
          <p:cNvPr id="43" name="TextBox 42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717464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Dense vs. Sparse Indexes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Final remarks</a:t>
            </a:r>
          </a:p>
          <a:p>
            <a:pPr lvl="1"/>
            <a:r>
              <a:rPr lang="en-US" dirty="0" smtClean="0"/>
              <a:t>sparse indexes need 2-3 orders of magnitude </a:t>
            </a:r>
            <a:r>
              <a:rPr lang="en-US" b="1" dirty="0" smtClean="0"/>
              <a:t>less space </a:t>
            </a:r>
            <a:r>
              <a:rPr lang="en-US" dirty="0" smtClean="0"/>
              <a:t>that </a:t>
            </a:r>
            <a:br>
              <a:rPr lang="en-US" dirty="0" smtClean="0"/>
            </a:br>
            <a:r>
              <a:rPr lang="en-US" dirty="0" smtClean="0"/>
              <a:t>dense indexes</a:t>
            </a:r>
          </a:p>
          <a:p>
            <a:pPr lvl="1"/>
            <a:r>
              <a:rPr lang="en-US" dirty="0" smtClean="0"/>
              <a:t>it is </a:t>
            </a:r>
            <a:r>
              <a:rPr lang="en-US" b="1" dirty="0" smtClean="0"/>
              <a:t>not possible </a:t>
            </a:r>
            <a:r>
              <a:rPr lang="en-US" dirty="0" smtClean="0"/>
              <a:t>to build a sparse index that is </a:t>
            </a:r>
            <a:r>
              <a:rPr lang="en-US" smtClean="0"/>
              <a:t>unclustered </a:t>
            </a:r>
            <a:br>
              <a:rPr lang="en-US" smtClean="0"/>
            </a:br>
            <a:r>
              <a:rPr lang="en-US" smtClean="0"/>
              <a:t>(</a:t>
            </a:r>
            <a:r>
              <a:rPr lang="en-US" dirty="0" smtClean="0"/>
              <a:t>i.e., there is at most one sparse index per file)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14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457200" y="3429000"/>
            <a:ext cx="8229600" cy="381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>
                <a:latin typeface="Wingdings" charset="2"/>
                <a:cs typeface="Wingdings" charset="2"/>
                <a:sym typeface="Wingdings"/>
              </a:rPr>
              <a:t>!</a:t>
            </a:r>
            <a:r>
              <a:rPr lang="en-US" b="1" dirty="0">
                <a:cs typeface="Wingdings" charset="2"/>
                <a:sym typeface="Wingdings" panose="05000000000000000000" pitchFamily="2" charset="2"/>
              </a:rPr>
              <a:t> </a:t>
            </a:r>
            <a:r>
              <a:rPr lang="en-US" b="1" dirty="0" smtClean="0">
                <a:cs typeface="Wingdings" charset="2"/>
                <a:sym typeface="Wingdings" panose="05000000000000000000" pitchFamily="2" charset="2"/>
              </a:rPr>
              <a:t>SQL queries and index exploitation</a:t>
            </a:r>
            <a:endParaRPr lang="en-US" b="1" dirty="0">
              <a:cs typeface="Wingdings" charset="2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457200" y="3810000"/>
            <a:ext cx="8229600" cy="23622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bIns="91440" rtlCol="0" anchor="t"/>
          <a:lstStyle/>
          <a:p>
            <a:r>
              <a:rPr lang="en-US" dirty="0" smtClean="0">
                <a:solidFill>
                  <a:srgbClr val="000000"/>
                </a:solidFill>
                <a:cs typeface="Wingdings 2" charset="2"/>
              </a:rPr>
              <a:t>How do you propose to evaluate the following SQL queries?</a:t>
            </a:r>
          </a:p>
          <a:p>
            <a:endParaRPr lang="en-US" dirty="0">
              <a:solidFill>
                <a:srgbClr val="000000"/>
              </a:solidFill>
              <a:cs typeface="Wingdings 2" charset="2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 smtClean="0">
                <a:solidFill>
                  <a:srgbClr val="00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SELECT MAX(age)</a:t>
            </a:r>
            <a:br>
              <a:rPr lang="en-US" b="1" dirty="0" smtClean="0">
                <a:solidFill>
                  <a:srgbClr val="00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</a:br>
            <a:r>
              <a:rPr lang="en-US" b="1" dirty="0" smtClean="0">
                <a:solidFill>
                  <a:srgbClr val="00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FROM   employees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 smtClean="0">
              <a:solidFill>
                <a:srgbClr val="000000"/>
              </a:solidFill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 smtClean="0">
                <a:solidFill>
                  <a:srgbClr val="00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SELECT MAX(name) </a:t>
            </a:r>
            <a:br>
              <a:rPr lang="en-US" b="1" dirty="0" smtClean="0">
                <a:solidFill>
                  <a:srgbClr val="00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</a:br>
            <a:r>
              <a:rPr lang="en-US" b="1" dirty="0" smtClean="0">
                <a:solidFill>
                  <a:srgbClr val="00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FROM   employees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25785047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Primary vs. Secondary Indexes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15</a:t>
            </a:fld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457200" y="1143000"/>
            <a:ext cx="8229600" cy="3810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en-US" dirty="0" smtClean="0">
                <a:solidFill>
                  <a:schemeClr val="bg1"/>
                </a:solidFill>
                <a:sym typeface="Wingdings" panose="05000000000000000000" pitchFamily="2" charset="2"/>
              </a:rPr>
              <a:t></a:t>
            </a:r>
            <a:r>
              <a:rPr lang="en-US" b="1" dirty="0" smtClean="0">
                <a:solidFill>
                  <a:schemeClr val="bg1"/>
                </a:solidFill>
                <a:sym typeface="Wingdings" panose="05000000000000000000" pitchFamily="2" charset="2"/>
              </a:rPr>
              <a:t> Terminology</a:t>
            </a:r>
            <a:endParaRPr lang="en-US" b="1" dirty="0">
              <a:solidFill>
                <a:schemeClr val="bg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57200" y="1524000"/>
            <a:ext cx="8229600" cy="274320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82880" tIns="91440" rIns="91440" bIns="45720" rtlCol="0" anchor="t"/>
          <a:lstStyle/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In the literature,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there is often a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distinction between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primary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(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mostly used for indexes on the primary key) and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secondary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(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mostly used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for indexes on other attributes) indexes. </a:t>
            </a:r>
            <a:endParaRPr lang="en-US" dirty="0" smtClean="0">
              <a:solidFill>
                <a:schemeClr val="tx1"/>
              </a:solidFill>
              <a:cs typeface="Courier New" panose="02070309020205020404" pitchFamily="49" charset="0"/>
            </a:endParaRP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endParaRPr lang="en-US" dirty="0">
              <a:solidFill>
                <a:schemeClr val="tx1"/>
              </a:solidFill>
              <a:cs typeface="Courier New" panose="02070309020205020404" pitchFamily="49" charset="0"/>
            </a:endParaRP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This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terminology,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however, is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not very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uniform and some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text books may use those terms for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different properties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.</a:t>
            </a: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endParaRPr lang="en-US" dirty="0" smtClean="0">
              <a:solidFill>
                <a:schemeClr val="tx1"/>
              </a:solidFill>
              <a:cs typeface="Courier New" panose="02070309020205020404" pitchFamily="49" charset="0"/>
            </a:endParaRPr>
          </a:p>
          <a:p>
            <a:pPr>
              <a:tabLst>
                <a:tab pos="2743200" algn="ctr"/>
                <a:tab pos="3771900" algn="l"/>
                <a:tab pos="4229100" algn="l"/>
                <a:tab pos="7943850" algn="r"/>
              </a:tabLst>
            </a:pP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For example, some text books use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primary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to denote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variant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➊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of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indexes, whereas </a:t>
            </a:r>
            <a:r>
              <a:rPr lang="en-US" b="1" dirty="0" smtClean="0">
                <a:solidFill>
                  <a:schemeClr val="tx1"/>
                </a:solidFill>
                <a:cs typeface="Courier New" panose="02070309020205020404" pitchFamily="49" charset="0"/>
              </a:rPr>
              <a:t>secondary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is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used to characterize the 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other two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variants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➋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 </a:t>
            </a:r>
            <a:r>
              <a:rPr lang="en-US" dirty="0">
                <a:solidFill>
                  <a:schemeClr val="tx1"/>
                </a:solidFill>
                <a:cs typeface="Courier New" panose="02070309020205020404" pitchFamily="49" charset="0"/>
              </a:rPr>
              <a:t>and </a:t>
            </a:r>
            <a:r>
              <a:rPr lang="en-US" dirty="0">
                <a:solidFill>
                  <a:schemeClr val="accent6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➌</a:t>
            </a:r>
            <a:r>
              <a:rPr lang="en-US" dirty="0" smtClean="0">
                <a:solidFill>
                  <a:schemeClr val="tx1"/>
                </a:solidFill>
                <a:cs typeface="Courier New" panose="02070309020205020404" pitchFamily="49" charset="0"/>
              </a:rPr>
              <a:t>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3136899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Multi-Attribute Indexes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dirty="0"/>
              <a:t>Each of the </a:t>
            </a:r>
            <a:r>
              <a:rPr lang="en-US" dirty="0" smtClean="0"/>
              <a:t>indexing techniques </a:t>
            </a:r>
            <a:r>
              <a:rPr lang="en-US" dirty="0"/>
              <a:t>sketched so far </a:t>
            </a:r>
            <a:r>
              <a:rPr lang="en-US" dirty="0" smtClean="0"/>
              <a:t>can be applied </a:t>
            </a:r>
            <a:r>
              <a:rPr lang="en-US" dirty="0"/>
              <a:t>to a </a:t>
            </a:r>
            <a:r>
              <a:rPr lang="en-US" b="1" dirty="0"/>
              <a:t>combination of attribute values </a:t>
            </a:r>
            <a:r>
              <a:rPr lang="en-US" dirty="0"/>
              <a:t>in </a:t>
            </a:r>
            <a:r>
              <a:rPr lang="en-US" dirty="0" smtClean="0"/>
              <a:t>a straightforward way</a:t>
            </a:r>
          </a:p>
          <a:p>
            <a:pPr lvl="1"/>
            <a:r>
              <a:rPr lang="en-US" dirty="0" smtClean="0"/>
              <a:t>concatenate </a:t>
            </a:r>
            <a:r>
              <a:rPr lang="en-US" dirty="0"/>
              <a:t>indexed attributes to form an index </a:t>
            </a:r>
            <a:r>
              <a:rPr lang="en-US" dirty="0" smtClean="0"/>
              <a:t>key, </a:t>
            </a:r>
            <a:br>
              <a:rPr lang="en-US" dirty="0" smtClean="0"/>
            </a:br>
            <a:r>
              <a:rPr lang="en-US" dirty="0" smtClean="0"/>
              <a:t>e.g., </a:t>
            </a:r>
            <a:r>
              <a:rPr lang="en-GB" dirty="0"/>
              <a:t>〈</a:t>
            </a:r>
            <a:r>
              <a:rPr lang="en-US" b="1" dirty="0" err="1" smtClean="0">
                <a:latin typeface="Courier New" panose="02070309020205020404" pitchFamily="49" charset="0"/>
                <a:cs typeface="Courier New" panose="02070309020205020404" pitchFamily="49" charset="0"/>
              </a:rPr>
              <a:t>lastname</a:t>
            </a:r>
            <a:r>
              <a:rPr lang="en-US" dirty="0" smtClean="0"/>
              <a:t>, </a:t>
            </a:r>
            <a:r>
              <a:rPr lang="en-US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firstname</a:t>
            </a:r>
            <a:r>
              <a:rPr lang="en-GB" dirty="0"/>
              <a:t>〉</a:t>
            </a:r>
            <a:r>
              <a:rPr lang="en-US" dirty="0" smtClean="0"/>
              <a:t> </a:t>
            </a:r>
            <a:r>
              <a:rPr lang="en-US" dirty="0">
                <a:solidFill>
                  <a:srgbClr val="000000"/>
                </a:solidFill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→</a:t>
            </a:r>
            <a:r>
              <a:rPr lang="en-US" dirty="0" smtClean="0"/>
              <a:t> </a:t>
            </a:r>
            <a:r>
              <a:rPr lang="en-US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searchkey</a:t>
            </a:r>
            <a:endParaRPr lang="en-US" b="1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pPr lvl="1"/>
            <a:r>
              <a:rPr lang="en-US" dirty="0" smtClean="0"/>
              <a:t>define </a:t>
            </a:r>
            <a:r>
              <a:rPr lang="en-US" dirty="0"/>
              <a:t>index on </a:t>
            </a:r>
            <a:r>
              <a:rPr lang="en-US" b="1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searchkey</a:t>
            </a:r>
            <a:r>
              <a:rPr lang="en-US" dirty="0" smtClean="0"/>
              <a:t> </a:t>
            </a:r>
          </a:p>
          <a:p>
            <a:pPr lvl="1"/>
            <a:r>
              <a:rPr lang="en-US" dirty="0" smtClean="0"/>
              <a:t>index will </a:t>
            </a:r>
            <a:r>
              <a:rPr lang="en-US" dirty="0"/>
              <a:t>support lookup based on both attribute </a:t>
            </a:r>
            <a:r>
              <a:rPr lang="en-US" dirty="0" smtClean="0"/>
              <a:t>values,</a:t>
            </a:r>
            <a:br>
              <a:rPr lang="en-US" dirty="0" smtClean="0"/>
            </a:br>
            <a:r>
              <a:rPr lang="en-US" dirty="0" smtClean="0"/>
              <a:t>e.g., …</a:t>
            </a:r>
            <a:r>
              <a:rPr lang="en-US" dirty="0"/>
              <a:t> </a:t>
            </a:r>
            <a:r>
              <a:rPr lang="en-US" b="1" dirty="0">
                <a:latin typeface="Courier New" panose="02070309020205020404" pitchFamily="49" charset="0"/>
                <a:cs typeface="Courier New" panose="02070309020205020404" pitchFamily="49" charset="0"/>
              </a:rPr>
              <a:t>WHERE </a:t>
            </a:r>
            <a:r>
              <a:rPr lang="en-US" b="1" dirty="0" err="1" smtClean="0">
                <a:latin typeface="Courier New" panose="02070309020205020404" pitchFamily="49" charset="0"/>
                <a:cs typeface="Courier New" panose="02070309020205020404" pitchFamily="49" charset="0"/>
              </a:rPr>
              <a:t>lastname</a:t>
            </a:r>
            <a:r>
              <a:rPr lang="en-US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=‘Doe</a:t>
            </a:r>
            <a:r>
              <a:rPr lang="en-US" b="1" dirty="0">
                <a:latin typeface="Courier New" panose="02070309020205020404" pitchFamily="49" charset="0"/>
                <a:cs typeface="Courier New" panose="02070309020205020404" pitchFamily="49" charset="0"/>
              </a:rPr>
              <a:t>’ AND </a:t>
            </a:r>
            <a:r>
              <a:rPr lang="en-US" b="1" dirty="0" err="1" smtClean="0">
                <a:latin typeface="Courier New" panose="02070309020205020404" pitchFamily="49" charset="0"/>
                <a:cs typeface="Courier New" panose="02070309020205020404" pitchFamily="49" charset="0"/>
              </a:rPr>
              <a:t>firstname</a:t>
            </a:r>
            <a:r>
              <a:rPr lang="en-US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=‘John</a:t>
            </a:r>
            <a:r>
              <a:rPr lang="en-US" b="1" dirty="0">
                <a:latin typeface="Courier New" panose="02070309020205020404" pitchFamily="49" charset="0"/>
                <a:cs typeface="Courier New" panose="02070309020205020404" pitchFamily="49" charset="0"/>
              </a:rPr>
              <a:t>’</a:t>
            </a:r>
            <a:r>
              <a:rPr lang="en-US" dirty="0"/>
              <a:t> </a:t>
            </a:r>
            <a:r>
              <a:rPr lang="en-US" dirty="0" smtClean="0"/>
              <a:t>…</a:t>
            </a:r>
            <a:endParaRPr lang="en-US" dirty="0"/>
          </a:p>
          <a:p>
            <a:pPr lvl="1"/>
            <a:r>
              <a:rPr lang="en-US" dirty="0" smtClean="0"/>
              <a:t>possibly, it will </a:t>
            </a:r>
            <a:r>
              <a:rPr lang="en-US" dirty="0"/>
              <a:t>also support lookup based on </a:t>
            </a:r>
            <a:r>
              <a:rPr lang="en-US" dirty="0" smtClean="0"/>
              <a:t>a “prefix</a:t>
            </a:r>
            <a:r>
              <a:rPr lang="en-US" dirty="0"/>
              <a:t>” of </a:t>
            </a:r>
            <a:r>
              <a:rPr lang="en-US" dirty="0" smtClean="0"/>
              <a:t>values,</a:t>
            </a:r>
            <a:br>
              <a:rPr lang="en-US" dirty="0" smtClean="0"/>
            </a:br>
            <a:r>
              <a:rPr lang="en-US" dirty="0" smtClean="0"/>
              <a:t>e.g., …</a:t>
            </a:r>
            <a:r>
              <a:rPr lang="en-US" dirty="0"/>
              <a:t> </a:t>
            </a:r>
            <a:r>
              <a:rPr lang="en-US" b="1" dirty="0">
                <a:latin typeface="Courier New" panose="02070309020205020404" pitchFamily="49" charset="0"/>
                <a:cs typeface="Courier New" panose="02070309020205020404" pitchFamily="49" charset="0"/>
              </a:rPr>
              <a:t>WHERE </a:t>
            </a:r>
            <a:r>
              <a:rPr lang="en-US" b="1" dirty="0" err="1" smtClean="0">
                <a:latin typeface="Courier New" panose="02070309020205020404" pitchFamily="49" charset="0"/>
                <a:cs typeface="Courier New" panose="02070309020205020404" pitchFamily="49" charset="0"/>
              </a:rPr>
              <a:t>lastname</a:t>
            </a:r>
            <a:r>
              <a:rPr lang="en-US" b="1" dirty="0" smtClean="0">
                <a:latin typeface="Courier New" panose="02070309020205020404" pitchFamily="49" charset="0"/>
                <a:cs typeface="Courier New" panose="02070309020205020404" pitchFamily="49" charset="0"/>
              </a:rPr>
              <a:t>=‘Doe</a:t>
            </a:r>
            <a:r>
              <a:rPr lang="en-US" b="1" dirty="0">
                <a:latin typeface="Courier New" panose="02070309020205020404" pitchFamily="49" charset="0"/>
                <a:cs typeface="Courier New" panose="02070309020205020404" pitchFamily="49" charset="0"/>
              </a:rPr>
              <a:t>’</a:t>
            </a:r>
            <a:r>
              <a:rPr lang="en-US" dirty="0"/>
              <a:t> </a:t>
            </a:r>
            <a:r>
              <a:rPr lang="en-US" dirty="0" smtClean="0"/>
              <a:t>…</a:t>
            </a:r>
            <a:endParaRPr lang="en-US" dirty="0"/>
          </a:p>
          <a:p>
            <a:r>
              <a:rPr lang="en-US" dirty="0" smtClean="0"/>
              <a:t>So-called </a:t>
            </a:r>
            <a:r>
              <a:rPr lang="en-US" b="1" dirty="0"/>
              <a:t>multi-dimensional indexes </a:t>
            </a:r>
            <a:r>
              <a:rPr lang="en-US" dirty="0" smtClean="0"/>
              <a:t>provide </a:t>
            </a:r>
            <a:r>
              <a:rPr lang="en-US" dirty="0"/>
              <a:t>support for </a:t>
            </a:r>
            <a:r>
              <a:rPr lang="en-US" b="1" dirty="0" smtClean="0"/>
              <a:t>symmetric</a:t>
            </a:r>
            <a:r>
              <a:rPr lang="en-US" dirty="0" smtClean="0"/>
              <a:t> lookups </a:t>
            </a:r>
            <a:r>
              <a:rPr lang="en-US" dirty="0"/>
              <a:t>for </a:t>
            </a:r>
            <a:r>
              <a:rPr lang="en-US" dirty="0" smtClean="0"/>
              <a:t>all </a:t>
            </a:r>
            <a:r>
              <a:rPr lang="en-US" dirty="0"/>
              <a:t>subsets </a:t>
            </a:r>
            <a:r>
              <a:rPr lang="en-US" dirty="0" smtClean="0"/>
              <a:t>of the indexed attributes</a:t>
            </a:r>
          </a:p>
          <a:p>
            <a:r>
              <a:rPr lang="en-US" dirty="0" smtClean="0"/>
              <a:t>Numerous such </a:t>
            </a:r>
            <a:r>
              <a:rPr lang="en-US" dirty="0"/>
              <a:t>indexes have been proposed, </a:t>
            </a:r>
            <a:r>
              <a:rPr lang="en-US" dirty="0" smtClean="0"/>
              <a:t>in particular </a:t>
            </a:r>
            <a:r>
              <a:rPr lang="en-US" dirty="0"/>
              <a:t>for </a:t>
            </a:r>
            <a:r>
              <a:rPr lang="en-US" dirty="0" smtClean="0"/>
              <a:t>geographical and geometric applications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5703C4-5514-45FF-B2AE-047ACFB20DEA}" type="slidenum">
              <a:rPr lang="en-US" smtClean="0"/>
              <a:pPr/>
              <a:t>16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2743200" y="6324600"/>
            <a:ext cx="37338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Slides Credit: Michael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Grossniklaus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 – </a:t>
            </a:r>
            <a:r>
              <a:rPr lang="en-US" sz="1200" dirty="0" err="1" smtClean="0">
                <a:solidFill>
                  <a:schemeClr val="bg1">
                    <a:lumMod val="50000"/>
                  </a:schemeClr>
                </a:solidFill>
              </a:rPr>
              <a:t>Uni</a:t>
            </a:r>
            <a:r>
              <a:rPr lang="en-US" sz="1200" dirty="0" smtClean="0">
                <a:solidFill>
                  <a:schemeClr val="bg1">
                    <a:lumMod val="50000"/>
                  </a:schemeClr>
                </a:solidFill>
              </a:rPr>
              <a:t>-Konstanz</a:t>
            </a:r>
          </a:p>
        </p:txBody>
      </p:sp>
    </p:spTree>
    <p:extLst>
      <p:ext uri="{BB962C8B-B14F-4D97-AF65-F5344CB8AC3E}">
        <p14:creationId xmlns:mc="http://schemas.openxmlformats.org/markup-compatibility/2006" xmlns:mv="urn:schemas-microsoft-com:mac:vml" xmlns:p14="http://schemas.microsoft.com/office/powerpoint/2010/main" xmlns:p="http://schemas.openxmlformats.org/presentationml/2006/main" xmlns:r="http://schemas.openxmlformats.org/officeDocument/2006/relationships" xmlns:a="http://schemas.openxmlformats.org/drawingml/2006/main" xmlns="" val="963413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unik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Universität Konstanz">
      <a:majorFont>
        <a:latin typeface="OfficinaSansITCStd Book"/>
        <a:ea typeface=""/>
        <a:cs typeface=""/>
      </a:majorFont>
      <a:minorFont>
        <a:latin typeface="OfficinaSansITCStd Book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:a="http://schemas.openxmlformats.org/drawingml/2006/main" xmlns="" name="unikn" id="{EFD8E165-80F2-4868-A75D-B2640C32ABB6}" vid="{5415FDD0-1E75-4CA7-91C7-D54A073C1475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unikn</Template>
  <TotalTime>171</TotalTime>
  <Words>1881</Words>
  <Application>Microsoft Macintosh PowerPoint</Application>
  <PresentationFormat>On-screen Show (4:3)</PresentationFormat>
  <Paragraphs>232</Paragraphs>
  <Slides>16</Slides>
  <Notes>0</Notes>
  <HiddenSlides>0</HiddenSlides>
  <MMClips>0</MMClips>
  <ScaleCrop>false</ScaleCrop>
  <HeadingPairs>
    <vt:vector size="4" baseType="variant">
      <vt:variant>
        <vt:lpstr>Design Template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unikn</vt:lpstr>
      <vt:lpstr>Database System Architecture and Implementation</vt:lpstr>
      <vt:lpstr>Indexes</vt:lpstr>
      <vt:lpstr>Indexes</vt:lpstr>
      <vt:lpstr>Index Entries</vt:lpstr>
      <vt:lpstr>Index Example</vt:lpstr>
      <vt:lpstr>Clustered vs. Unclustered Indexes</vt:lpstr>
      <vt:lpstr>Clustered vs. Unclustered Indexes</vt:lpstr>
      <vt:lpstr>Clustered vs. Unclustered Indexes</vt:lpstr>
      <vt:lpstr>Clustered vs. Unclustered Indexes</vt:lpstr>
      <vt:lpstr>Clustered vs. Unclustered Indexes</vt:lpstr>
      <vt:lpstr>Clustered vs. Unclustered Indexes</vt:lpstr>
      <vt:lpstr>Dense vs. Sparse Indexes</vt:lpstr>
      <vt:lpstr>Dense vs. Sparse Index Example</vt:lpstr>
      <vt:lpstr>Dense vs. Sparse Indexes</vt:lpstr>
      <vt:lpstr>Primary vs. Secondary Indexes</vt:lpstr>
      <vt:lpstr>Multi-Attribute Indexes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Database System Architecture and Implementation</dc:title>
  <dc:creator>Michael Grossniklaus</dc:creator>
  <cp:lastModifiedBy>Kristin Tufte</cp:lastModifiedBy>
  <cp:revision>2558</cp:revision>
  <cp:lastPrinted>2013-11-28T15:43:36Z</cp:lastPrinted>
  <dcterms:created xsi:type="dcterms:W3CDTF">2014-04-14T16:33:53Z</dcterms:created>
  <dcterms:modified xsi:type="dcterms:W3CDTF">2014-04-14T19:03:38Z</dcterms:modified>
</cp:coreProperties>
</file>