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1" r:id="rId1"/>
  </p:sldMasterIdLst>
  <p:notesMasterIdLst>
    <p:notesMasterId r:id="rId53"/>
  </p:notesMasterIdLst>
  <p:handoutMasterIdLst>
    <p:handoutMasterId r:id="rId54"/>
  </p:handoutMasterIdLst>
  <p:sldIdLst>
    <p:sldId id="256" r:id="rId2"/>
    <p:sldId id="34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3" r:id="rId19"/>
    <p:sldId id="421" r:id="rId20"/>
    <p:sldId id="414" r:id="rId21"/>
    <p:sldId id="412" r:id="rId22"/>
    <p:sldId id="415" r:id="rId23"/>
    <p:sldId id="416" r:id="rId24"/>
    <p:sldId id="418" r:id="rId25"/>
    <p:sldId id="419" r:id="rId26"/>
    <p:sldId id="417" r:id="rId27"/>
    <p:sldId id="420" r:id="rId28"/>
    <p:sldId id="422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431" r:id="rId38"/>
    <p:sldId id="432" r:id="rId39"/>
    <p:sldId id="433" r:id="rId40"/>
    <p:sldId id="434" r:id="rId41"/>
    <p:sldId id="435" r:id="rId42"/>
    <p:sldId id="436" r:id="rId43"/>
    <p:sldId id="437" r:id="rId44"/>
    <p:sldId id="442" r:id="rId45"/>
    <p:sldId id="439" r:id="rId46"/>
    <p:sldId id="440" r:id="rId47"/>
    <p:sldId id="441" r:id="rId48"/>
    <p:sldId id="443" r:id="rId49"/>
    <p:sldId id="444" r:id="rId50"/>
    <p:sldId id="445" r:id="rId51"/>
    <p:sldId id="446" r:id="rId52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2" pos="288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6" orient="horz" pos="720" userDrawn="1">
          <p15:clr>
            <a:srgbClr val="A4A3A4"/>
          </p15:clr>
        </p15:guide>
        <p15:guide id="16" pos="2928">
          <p15:clr>
            <a:srgbClr val="A4A3A4"/>
          </p15:clr>
        </p15:guide>
        <p15:guide id="17" pos="2832" userDrawn="1">
          <p15:clr>
            <a:srgbClr val="A4A3A4"/>
          </p15:clr>
        </p15:guide>
        <p15:guide id="25" pos="5472" userDrawn="1">
          <p15:clr>
            <a:srgbClr val="A4A3A4"/>
          </p15:clr>
        </p15:guide>
        <p15:guide id="29" orient="horz" pos="960" userDrawn="1">
          <p15:clr>
            <a:srgbClr val="A4A3A4"/>
          </p15:clr>
        </p15:guide>
        <p15:guide id="31" orient="horz" pos="3936" userDrawn="1">
          <p15:clr>
            <a:srgbClr val="A4A3A4"/>
          </p15:clr>
        </p15:guide>
        <p15:guide id="32" orient="horz" pos="3888" userDrawn="1">
          <p15:clr>
            <a:srgbClr val="A4A3A4"/>
          </p15:clr>
        </p15:guide>
        <p15:guide id="35" orient="horz" pos="2160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736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9EDF4"/>
    <a:srgbClr val="C0504D"/>
    <a:srgbClr val="9BBB59"/>
    <a:srgbClr val="9B2D2A"/>
    <a:srgbClr val="FF0000"/>
    <a:srgbClr val="0000FF"/>
    <a:srgbClr val="00FF00"/>
    <a:srgbClr val="4A7EBB"/>
    <a:srgbClr val="1F497D"/>
    <a:srgbClr val="DCE6F2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453" autoAdjust="0"/>
    <p:restoredTop sz="96388" autoAdjust="0"/>
  </p:normalViewPr>
  <p:slideViewPr>
    <p:cSldViewPr>
      <p:cViewPr varScale="1">
        <p:scale>
          <a:sx n="95" d="100"/>
          <a:sy n="95" d="100"/>
        </p:scale>
        <p:origin x="-712" y="-104"/>
      </p:cViewPr>
      <p:guideLst>
        <p:guide orient="horz" pos="720"/>
        <p:guide orient="horz" pos="960"/>
        <p:guide orient="horz" pos="3936"/>
        <p:guide orient="horz" pos="3888"/>
        <p:guide orient="horz" pos="2160"/>
        <p:guide pos="288"/>
        <p:guide pos="2880"/>
        <p:guide pos="2928"/>
        <p:guide pos="2832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62"/>
    </p:cViewPr>
  </p:sorterViewPr>
  <p:notesViewPr>
    <p:cSldViewPr>
      <p:cViewPr varScale="1">
        <p:scale>
          <a:sx n="124" d="100"/>
          <a:sy n="124" d="100"/>
        </p:scale>
        <p:origin x="-2940" y="-102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039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195" tIns="43098" rIns="86195" bIns="4309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195" tIns="43098" rIns="86195" bIns="43098" rtlCol="0"/>
          <a:lstStyle>
            <a:lvl1pPr algn="r">
              <a:defRPr sz="1100"/>
            </a:lvl1pPr>
          </a:lstStyle>
          <a:p>
            <a:fld id="{7E355FF1-8597-4F0C-9C88-5337CEE4A0ED}" type="datetimeFigureOut">
              <a:rPr lang="en-US" smtClean="0"/>
              <a:pPr/>
              <a:t>4/21/14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195" tIns="43098" rIns="86195" bIns="430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195" tIns="43098" rIns="86195" bIns="430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4340"/>
          </a:xfrm>
          <a:prstGeom prst="rect">
            <a:avLst/>
          </a:prstGeom>
        </p:spPr>
        <p:txBody>
          <a:bodyPr vert="horz" lIns="86195" tIns="43098" rIns="86195" bIns="4309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3"/>
            <a:ext cx="2773680" cy="434340"/>
          </a:xfrm>
          <a:prstGeom prst="rect">
            <a:avLst/>
          </a:prstGeom>
        </p:spPr>
        <p:txBody>
          <a:bodyPr vert="horz" lIns="86195" tIns="43098" rIns="86195" bIns="43098" rtlCol="0" anchor="b"/>
          <a:lstStyle>
            <a:lvl1pPr algn="r">
              <a:defRPr sz="1100"/>
            </a:lvl1pPr>
          </a:lstStyle>
          <a:p>
            <a:fld id="{97B96042-C107-49AD-989E-C62094559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2922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fficinaSansITCStd Book" panose="02000506040000020004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2794DE13-A66F-E54C-8920-801414C09C83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677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OfficinaSansITCStd Book" panose="02000506040000020004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OfficinaSansITCStd Book" panose="02000506040000020004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58903448-BE3C-DF40-9973-A5C64E204A0A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864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fficinaSansITCStd Book" panose="02000506040000020004" pitchFamily="50" charset="0"/>
              </a:defRPr>
            </a:lvl1pPr>
            <a:lvl2pPr>
              <a:defRPr>
                <a:latin typeface="OfficinaSansITCStd Book" panose="02000506040000020004" pitchFamily="50" charset="0"/>
              </a:defRPr>
            </a:lvl2pPr>
            <a:lvl3pPr>
              <a:defRPr>
                <a:latin typeface="OfficinaSansITCStd Book" panose="02000506040000020004" pitchFamily="50" charset="0"/>
              </a:defRPr>
            </a:lvl3pPr>
            <a:lvl4pPr>
              <a:defRPr>
                <a:latin typeface="OfficinaSansITCStd Book" panose="02000506040000020004" pitchFamily="50" charset="0"/>
              </a:defRPr>
            </a:lvl4pPr>
            <a:lvl5pPr>
              <a:defRPr>
                <a:latin typeface="OfficinaSansITCStd Book" panose="02000506040000020004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891DE37D-6E9E-7B4D-99BF-D46FC4E9F8B5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55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OfficinaSansITCStd Book" panose="02000506040000020004" pitchFamily="50" charset="0"/>
              </a:defRPr>
            </a:lvl1pPr>
            <a:lvl2pPr>
              <a:defRPr>
                <a:latin typeface="OfficinaSansITCStd Book" panose="02000506040000020004" pitchFamily="50" charset="0"/>
              </a:defRPr>
            </a:lvl2pPr>
            <a:lvl3pPr>
              <a:defRPr>
                <a:latin typeface="OfficinaSansITCStd Book" panose="02000506040000020004" pitchFamily="50" charset="0"/>
              </a:defRPr>
            </a:lvl3pPr>
            <a:lvl4pPr>
              <a:defRPr>
                <a:latin typeface="OfficinaSansITCStd Book" panose="02000506040000020004" pitchFamily="50" charset="0"/>
              </a:defRPr>
            </a:lvl4pPr>
            <a:lvl5pPr>
              <a:defRPr>
                <a:latin typeface="OfficinaSansITCStd Book" panose="02000506040000020004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D9CB04B2-6A79-0740-B334-FB79AFC7EFB0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010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  <a:lvl2pPr>
              <a:defRPr>
                <a:latin typeface="OfficinaSansITCStd Book" panose="02000506040000020004" pitchFamily="50" charset="0"/>
              </a:defRPr>
            </a:lvl2pPr>
            <a:lvl3pPr>
              <a:defRPr>
                <a:latin typeface="OfficinaSansITCStd Book" panose="02000506040000020004" pitchFamily="50" charset="0"/>
              </a:defRPr>
            </a:lvl3pPr>
            <a:lvl4pPr>
              <a:defRPr>
                <a:latin typeface="OfficinaSansITCStd Book" panose="02000506040000020004" pitchFamily="50" charset="0"/>
              </a:defRPr>
            </a:lvl4pPr>
            <a:lvl5pPr>
              <a:defRPr>
                <a:latin typeface="OfficinaSansITCStd Book" panose="02000506040000020004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57AC23A4-F18B-9B4E-A43E-55CFDFC5FA98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749475"/>
      </p:ext>
    </p:extLst>
  </p:cSld>
  <p:clrMapOvr>
    <a:masterClrMapping/>
  </p:clrMapOvr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pos="2880">
          <p15:clr>
            <a:srgbClr val="FBAE40"/>
          </p15:clr>
        </p15:guide>
        <p15:guide id="2" pos="288">
          <p15:clr>
            <a:srgbClr val="FBAE40"/>
          </p15:clr>
        </p15:guide>
        <p15:guide id="3" pos="5472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720">
          <p15:clr>
            <a:srgbClr val="FBAE40"/>
          </p15:clr>
        </p15:guide>
        <p15:guide id="6" orient="horz" pos="38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fficinaSansITCStd Book" panose="02000506040000020004" pitchFamily="50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7B45391A-83C3-6E45-A021-87FE29916B23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3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>
            <a:normAutofit/>
          </a:bodyPr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/>
          </a:bodyPr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2475DEA9-34A3-A54C-95B5-5D62D9767258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289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 (Top and Bot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514599"/>
          </a:xfrm>
        </p:spPr>
        <p:txBody>
          <a:bodyPr>
            <a:normAutofit/>
          </a:bodyPr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33800"/>
            <a:ext cx="8229600" cy="2514600"/>
          </a:xfrm>
        </p:spPr>
        <p:txBody>
          <a:bodyPr>
            <a:normAutofit/>
          </a:bodyPr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2DBA54FA-D4AE-6E45-A0CF-40841042668D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705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OfficinaSansITCStd Book" panose="0200050604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OfficinaSansITCStd Book" panose="0200050604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>
            <a:lvl1pPr>
              <a:defRPr sz="2400">
                <a:latin typeface="OfficinaSansITCStd Book" panose="02000506040000020004" pitchFamily="50" charset="0"/>
              </a:defRPr>
            </a:lvl1pPr>
            <a:lvl2pPr>
              <a:defRPr sz="2000">
                <a:latin typeface="OfficinaSansITCStd Book" panose="02000506040000020004" pitchFamily="50" charset="0"/>
              </a:defRPr>
            </a:lvl2pPr>
            <a:lvl3pPr>
              <a:defRPr sz="1800">
                <a:latin typeface="OfficinaSansITCStd Book" panose="02000506040000020004" pitchFamily="50" charset="0"/>
              </a:defRPr>
            </a:lvl3pPr>
            <a:lvl4pPr>
              <a:defRPr sz="1600">
                <a:latin typeface="OfficinaSansITCStd Book" panose="02000506040000020004" pitchFamily="50" charset="0"/>
              </a:defRPr>
            </a:lvl4pPr>
            <a:lvl5pPr>
              <a:defRPr sz="1600">
                <a:latin typeface="OfficinaSansITCStd Book" panose="02000506040000020004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E50E4D6F-779C-D846-A7E8-1A14D5837EAC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941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9AAB6512-34B0-9E4C-BB1D-FE727C5060B9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254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A01014A7-87A9-EC4E-92D8-7B73AB84FD9C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483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OfficinaSansITCStd Book" panose="02000506040000020004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OfficinaSansITCStd Book" panose="02000506040000020004" pitchFamily="50" charset="0"/>
              </a:defRPr>
            </a:lvl1pPr>
            <a:lvl2pPr>
              <a:defRPr sz="2800">
                <a:latin typeface="OfficinaSansITCStd Book" panose="02000506040000020004" pitchFamily="50" charset="0"/>
              </a:defRPr>
            </a:lvl2pPr>
            <a:lvl3pPr>
              <a:defRPr sz="2400">
                <a:latin typeface="OfficinaSansITCStd Book" panose="02000506040000020004" pitchFamily="50" charset="0"/>
              </a:defRPr>
            </a:lvl3pPr>
            <a:lvl4pPr>
              <a:defRPr sz="2000">
                <a:latin typeface="OfficinaSansITCStd Book" panose="02000506040000020004" pitchFamily="50" charset="0"/>
              </a:defRPr>
            </a:lvl4pPr>
            <a:lvl5pPr>
              <a:defRPr sz="2000">
                <a:latin typeface="OfficinaSansITCStd Book" panose="0200050604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OfficinaSansITCStd Book" panose="02000506040000020004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3462BE9D-189F-934A-A68E-ABD1495AC5CC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fficinaSansITCStd Book" panose="02000506040000020004" pitchFamily="50" charset="0"/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996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5E80-6984-4646-8612-90441575D893}" type="datetime1">
              <a:rPr lang="en-US" smtClean="0"/>
              <a:pPr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03C4-5514-45FF-B2AE-047ACFB20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6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System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Architecture </a:t>
            </a:r>
            <a:r>
              <a:rPr lang="en-US" dirty="0" smtClean="0"/>
              <a:t>and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Hash-Based Indexes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138010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 and Overflow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for static hashing, </a:t>
            </a:r>
            <a:r>
              <a:rPr lang="en-US" b="1" dirty="0" smtClean="0"/>
              <a:t>overflow chain management </a:t>
            </a:r>
            <a:r>
              <a:rPr lang="en-US" dirty="0" smtClean="0"/>
              <a:t>is important</a:t>
            </a:r>
          </a:p>
          <a:p>
            <a:pPr lvl="1">
              <a:tabLst>
                <a:tab pos="3998913" algn="ctr"/>
              </a:tabLst>
            </a:pPr>
            <a:r>
              <a:rPr lang="en-US" dirty="0" smtClean="0"/>
              <a:t>generally, we do </a:t>
            </a:r>
            <a:r>
              <a:rPr lang="en-US" b="1" dirty="0" smtClean="0"/>
              <a:t>not</a:t>
            </a:r>
            <a:r>
              <a:rPr lang="en-US" dirty="0" smtClean="0"/>
              <a:t> want hash function </a:t>
            </a:r>
            <a:r>
              <a:rPr lang="en-US" i="1" dirty="0" smtClean="0"/>
              <a:t>h</a:t>
            </a:r>
            <a:r>
              <a:rPr lang="en-US" dirty="0" smtClean="0"/>
              <a:t> to avoid collisions, i.e.,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’)   even if   </a:t>
            </a:r>
            <a:r>
              <a:rPr lang="en-US" i="1" dirty="0" smtClean="0"/>
              <a:t>k</a:t>
            </a:r>
            <a:r>
              <a:rPr lang="en-US" dirty="0" smtClean="0"/>
              <a:t> ≠ </a:t>
            </a:r>
            <a:r>
              <a:rPr lang="en-US" i="1" dirty="0" smtClean="0"/>
              <a:t>k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(otherwise as many primary buckets as different keys in the data file or even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’s domain would be required)</a:t>
            </a:r>
          </a:p>
          <a:p>
            <a:pPr lvl="1">
              <a:tabLst>
                <a:tab pos="3998913" algn="ctr"/>
              </a:tabLst>
            </a:pPr>
            <a:r>
              <a:rPr lang="en-US" dirty="0" smtClean="0"/>
              <a:t>however, it is important that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b="1" dirty="0" smtClean="0"/>
              <a:t>scatters</a:t>
            </a:r>
            <a:r>
              <a:rPr lang="en-US" dirty="0" smtClean="0"/>
              <a:t> the domain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</a:t>
            </a:r>
            <a:r>
              <a:rPr lang="en-US" b="1" dirty="0" smtClean="0"/>
              <a:t>evenly across </a:t>
            </a:r>
            <a:br>
              <a:rPr lang="en-US" b="1" dirty="0" smtClean="0"/>
            </a:br>
            <a:r>
              <a:rPr lang="en-US" dirty="0" smtClean="0"/>
              <a:t>[1, …, N – 1] in order to avoid long overflow chains for few buckets</a:t>
            </a:r>
          </a:p>
          <a:p>
            <a:pPr lvl="1">
              <a:tabLst>
                <a:tab pos="3998913" algn="ctr"/>
              </a:tabLst>
            </a:pPr>
            <a:r>
              <a:rPr lang="en-US" dirty="0" smtClean="0"/>
              <a:t>otherwise, the I/O behavior of the hash table becomes non-uniform and unpredictable for a query optimizer</a:t>
            </a:r>
          </a:p>
          <a:p>
            <a:pPr lvl="1">
              <a:tabLst>
                <a:tab pos="3998913" algn="ctr"/>
              </a:tabLst>
            </a:pPr>
            <a:r>
              <a:rPr lang="en-US" dirty="0" smtClean="0"/>
              <a:t>unfortunately, such “good” hash functions are hard to discover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568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Collisions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The birthday paradox</a:t>
            </a:r>
            <a:endParaRPr lang="en-US" b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Rectangle 5"/>
              <p:cNvSpPr/>
              <p:nvPr/>
            </p:nvSpPr>
            <p:spPr>
              <a:xfrm>
                <a:off x="457200" y="1523999"/>
                <a:ext cx="8229600" cy="388620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91440" bIns="45720" rtlCol="0" anchor="t"/>
              <a:lstStyle/>
              <a:p>
                <a:pPr>
                  <a:spcBef>
                    <a:spcPts val="300"/>
                  </a:spcBef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Consider the people in a group as the </a:t>
                </a: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domain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and use their birthday as </a:t>
                </a: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hash function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h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(i.e.,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h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: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Person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ea typeface="Arial Unicode MS"/>
                    <a:cs typeface="Arial Unicode MS"/>
                  </a:rPr>
                  <a:t>→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[0, …, 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364])</a:t>
                </a:r>
              </a:p>
              <a:p>
                <a:pPr marL="460375">
                  <a:spcBef>
                    <a:spcPts val="300"/>
                  </a:spcBef>
                  <a:tabLst>
                    <a:tab pos="1600200" algn="l"/>
                    <a:tab pos="7943850" algn="r"/>
                  </a:tabLst>
                </a:pP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If the group has 23 or more members, chances are 50% that two people share the same birthday </a:t>
                </a: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(collision)</a:t>
                </a:r>
              </a:p>
              <a:p>
                <a:pPr>
                  <a:spcBef>
                    <a:spcPts val="300"/>
                  </a:spcBef>
                  <a:tabLst>
                    <a:tab pos="1600200" algn="l"/>
                    <a:tab pos="7943850" algn="r"/>
                  </a:tabLst>
                </a:pPr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>
                  <a:spcBef>
                    <a:spcPts val="300"/>
                  </a:spcBef>
                  <a:tabLst>
                    <a:tab pos="1600200" algn="l"/>
                    <a:tab pos="7943850" algn="r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Check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for yourself</a:t>
                </a:r>
              </a:p>
              <a:p>
                <a:pPr marL="342900" indent="-342900">
                  <a:spcBef>
                    <a:spcPts val="300"/>
                  </a:spcBef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Compute the probability that n people all have different birthdays</a:t>
                </a:r>
                <a:b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365−(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−1)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Courier New" panose="02070309020205020404" pitchFamily="49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&gt;1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342900" indent="-342900">
                  <a:spcBef>
                    <a:spcPts val="300"/>
                  </a:spcBef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342900" indent="-342900">
                  <a:spcBef>
                    <a:spcPts val="300"/>
                  </a:spcBef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Try to find “birthday mates” at the next larger party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3999"/>
                <a:ext cx="8229600" cy="38862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836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key values were purely </a:t>
            </a:r>
            <a:r>
              <a:rPr lang="en-US" b="1" dirty="0" smtClean="0"/>
              <a:t>random</a:t>
            </a:r>
            <a:r>
              <a:rPr lang="en-US" dirty="0" smtClean="0"/>
              <a:t>, a “good” hash function could simply extract a few bits and use them as a hash value</a:t>
            </a:r>
          </a:p>
          <a:p>
            <a:pPr lvl="1"/>
            <a:r>
              <a:rPr lang="en-US" dirty="0" smtClean="0"/>
              <a:t>key value distributions found in databases are </a:t>
            </a:r>
            <a:r>
              <a:rPr lang="en-US" b="1" dirty="0" smtClean="0"/>
              <a:t>not</a:t>
            </a:r>
            <a:r>
              <a:rPr lang="en-US" dirty="0" smtClean="0"/>
              <a:t> random</a:t>
            </a:r>
          </a:p>
          <a:p>
            <a:pPr lvl="1"/>
            <a:r>
              <a:rPr lang="en-US" dirty="0" smtClean="0"/>
              <a:t>it is </a:t>
            </a:r>
            <a:r>
              <a:rPr lang="en-US" b="1" dirty="0" smtClean="0"/>
              <a:t>impossible</a:t>
            </a:r>
            <a:r>
              <a:rPr lang="en-US" dirty="0" smtClean="0"/>
              <a:t> to generate truly random hash values from non-random key values</a:t>
            </a:r>
          </a:p>
          <a:p>
            <a:r>
              <a:rPr lang="en-US" dirty="0" smtClean="0"/>
              <a:t>But is it possible to define hash functions that scatter even better than a random function?</a:t>
            </a:r>
          </a:p>
          <a:p>
            <a:r>
              <a:rPr lang="en-US" dirty="0" smtClean="0"/>
              <a:t>Fairly good hash functions can be found rather easily by</a:t>
            </a:r>
          </a:p>
          <a:p>
            <a:pPr lvl="1"/>
            <a:r>
              <a:rPr lang="en-US" b="1" dirty="0" smtClean="0"/>
              <a:t>division</a:t>
            </a:r>
            <a:r>
              <a:rPr lang="en-US" dirty="0" smtClean="0"/>
              <a:t> of the key value</a:t>
            </a:r>
          </a:p>
          <a:p>
            <a:pPr lvl="1"/>
            <a:r>
              <a:rPr lang="en-US" b="1" dirty="0" smtClean="0"/>
              <a:t>multiplication</a:t>
            </a:r>
            <a:r>
              <a:rPr lang="en-US" dirty="0" smtClean="0"/>
              <a:t> of the key value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06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Design of a hash function</a:t>
            </a:r>
            <a:endParaRPr lang="en-US" b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Rectangle 5"/>
              <p:cNvSpPr/>
              <p:nvPr/>
            </p:nvSpPr>
            <p:spPr>
              <a:xfrm>
                <a:off x="457200" y="1524000"/>
                <a:ext cx="8229600" cy="472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91440" bIns="45720" rtlCol="0" anchor="t"/>
              <a:lstStyle/>
              <a:p>
                <a:pPr marL="284163" indent="-284163"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By division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: simply define</a:t>
                </a:r>
                <a:b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</a:b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𝒉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𝒌</m:t>
                        </m:r>
                      </m:e>
                    </m:d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𝒌</m:t>
                    </m:r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𝒎𝒐𝒅</m:t>
                    </m:r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𝑵</m:t>
                    </m:r>
                  </m:oMath>
                </a14:m>
                <a:endParaRPr lang="en-US" b="1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this guarantees that range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to be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0, …,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prime </a:t>
                </a:r>
                <a:r>
                  <a:rPr lang="en-US" b="1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numbers 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work best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𝑁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choosing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𝑁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effectively considers the least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bits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only </a:t>
                </a: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284163" indent="-284163"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endParaRPr lang="en-US" b="1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284163" indent="-284163">
                  <a:buFont typeface="+mj-lt"/>
                  <a:buAutoNum type="arabicPeriod"/>
                  <a:tabLst>
                    <a:tab pos="1600200" algn="l"/>
                    <a:tab pos="7943850" algn="r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By multiplication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: extract the fractional part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(for a specific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𝑍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) and multiply by hash table size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/>
                </a:r>
                <a:b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</a:b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𝒉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𝒌</m:t>
                        </m:r>
                      </m:e>
                    </m:d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𝑵</m:t>
                        </m:r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∙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𝒁</m:t>
                            </m:r>
                            <m: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∙</m:t>
                            </m:r>
                            <m: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𝒌</m:t>
                            </m:r>
                            <m:r>
                              <a:rPr lang="en-US" b="1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−</m:t>
                            </m:r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Courier New" panose="02070309020205020404" pitchFamily="49" charset="0"/>
                                  </a:rPr>
                                  <m:t>𝒁</m:t>
                                </m:r>
                                <m:r>
                                  <a:rPr lang="en-US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Courier New" panose="02070309020205020404" pitchFamily="49" charset="0"/>
                                  </a:rPr>
                                  <m:t>∙</m:t>
                                </m:r>
                                <m:r>
                                  <a:rPr lang="en-US" b="1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Courier New" panose="02070309020205020404" pitchFamily="49" charset="0"/>
                                  </a:rPr>
                                  <m:t>𝒌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b="1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the (inverse) </a:t>
                </a: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golden ratio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5</m:t>
                            </m:r>
                          </m:e>
                        </m:rad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Courier New" panose="02070309020205020404" pitchFamily="49" charset="0"/>
                      </a:rPr>
                      <m:t>≈0.6180339887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is a good choice (according to D. E. Knuth,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“Sorting and Searching”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𝑍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𝑍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𝑤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𝑁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𝑤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is the number of bits in a CPU word), we simply have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𝑚𝑠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acc>
                          <m:accPr>
                            <m:chr m:val="̇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Courier New" panose="02070309020205020404" pitchFamily="49" charset="0"/>
                              </a:rPr>
                              <m:t>𝑍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𝑚𝑠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denotes the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most significant bits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(e.g.,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𝑚𝑠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42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cs typeface="Courier New" panose="02070309020205020404" pitchFamily="49" charset="0"/>
                      </a:rPr>
                      <m:t>=5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)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4724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549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Hashing and Dynamic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dynamic files on static hashing</a:t>
            </a:r>
          </a:p>
          <a:p>
            <a:pPr lvl="1"/>
            <a:r>
              <a:rPr lang="en-US" dirty="0" smtClean="0"/>
              <a:t>if the underlying </a:t>
            </a:r>
            <a:r>
              <a:rPr lang="en-US" b="1" dirty="0" smtClean="0"/>
              <a:t>data file grows</a:t>
            </a:r>
            <a:r>
              <a:rPr lang="en-US" dirty="0" smtClean="0"/>
              <a:t>, developing overflow chains spoil the otherwise predictable I/O behavior (1-2 I/O operations)</a:t>
            </a:r>
          </a:p>
          <a:p>
            <a:pPr lvl="1"/>
            <a:r>
              <a:rPr lang="en-US" dirty="0" smtClean="0"/>
              <a:t>if the underlying </a:t>
            </a:r>
            <a:r>
              <a:rPr lang="en-US" b="1" dirty="0" smtClean="0"/>
              <a:t>data file shrinks</a:t>
            </a:r>
            <a:r>
              <a:rPr lang="en-US" dirty="0" smtClean="0"/>
              <a:t>, a significant fraction of primary hash buckets may be (almost) empty and waste space</a:t>
            </a:r>
          </a:p>
          <a:p>
            <a:pPr lvl="1"/>
            <a:r>
              <a:rPr lang="en-US" dirty="0" smtClean="0"/>
              <a:t>in the worst case, a hash table can </a:t>
            </a:r>
            <a:r>
              <a:rPr lang="en-US" b="1" dirty="0" smtClean="0"/>
              <a:t>degrade into a linear list </a:t>
            </a:r>
            <a:r>
              <a:rPr lang="en-US" dirty="0" smtClean="0"/>
              <a:t>(one long chain of overflow buckets)</a:t>
            </a:r>
          </a:p>
          <a:p>
            <a:r>
              <a:rPr lang="en-US" dirty="0" smtClean="0"/>
              <a:t>As in the case of ISAM case, static hashing has </a:t>
            </a:r>
            <a:r>
              <a:rPr lang="en-US" b="1" dirty="0" smtClean="0"/>
              <a:t>advantages</a:t>
            </a:r>
            <a:r>
              <a:rPr lang="en-US" dirty="0" smtClean="0"/>
              <a:t> when it comes to concurrent access</a:t>
            </a:r>
          </a:p>
          <a:p>
            <a:pPr lvl="1"/>
            <a:r>
              <a:rPr lang="en-US" dirty="0" smtClean="0"/>
              <a:t>allocating a hash table of size 125% of the expected data capacity, i.e., only 80% full, will typically give good results</a:t>
            </a:r>
          </a:p>
          <a:p>
            <a:pPr lvl="1"/>
            <a:r>
              <a:rPr lang="en-US" dirty="0" smtClean="0"/>
              <a:t>data file could be rehashed periodically to restore this ideal situation (</a:t>
            </a:r>
            <a:r>
              <a:rPr lang="en-US" b="1" dirty="0" smtClean="0"/>
              <a:t>expensive</a:t>
            </a:r>
            <a:r>
              <a:rPr lang="en-US" dirty="0" smtClean="0"/>
              <a:t> operation and the index </a:t>
            </a:r>
            <a:r>
              <a:rPr lang="en-US" b="1" dirty="0" smtClean="0"/>
              <a:t>cannot be used </a:t>
            </a:r>
            <a:r>
              <a:rPr lang="en-US" dirty="0" smtClean="0"/>
              <a:t>during rehashing)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187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830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Dynamic hashing scheme have been devised to overcome these limitations of static hashing by</a:t>
            </a:r>
          </a:p>
          <a:p>
            <a:pPr lvl="1"/>
            <a:r>
              <a:rPr lang="en-US" b="1" dirty="0" smtClean="0"/>
              <a:t>combining</a:t>
            </a:r>
            <a:r>
              <a:rPr lang="en-US" dirty="0" smtClean="0"/>
              <a:t> the use of hash functions with directories that guide the way to the data records (e.g., extendible hashing)</a:t>
            </a:r>
          </a:p>
          <a:p>
            <a:pPr lvl="1"/>
            <a:r>
              <a:rPr lang="en-US" b="1" dirty="0" smtClean="0"/>
              <a:t>adapting</a:t>
            </a:r>
            <a:r>
              <a:rPr lang="en-US" dirty="0" smtClean="0"/>
              <a:t> the hash function (e.g., linear hashing)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048000"/>
            <a:ext cx="8229600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OfficinaSansITCStd Book" panose="02000506040000020004" pitchFamily="50" charset="0"/>
                <a:sym typeface="Webdings"/>
              </a:rPr>
              <a:t></a:t>
            </a:r>
            <a:r>
              <a:rPr lang="en-US" b="1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 Curb your enthusiasm!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429000"/>
            <a:ext cx="8229600" cy="2895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Stand-alone hash indexes are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very rare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Microsoft SQL Server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Oracle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, and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DB2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: support for B+ tree indexes only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b="1" dirty="0" err="1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PostgreSQL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: support for both B+ tree and hash indexes (linear hashing)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MySQL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: depending on storage engine, both B+ tree and hash indexes are supported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Berkeley DB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: support for both B+ tree and hash indexes (linear hashing)</a:t>
            </a:r>
          </a:p>
          <a:p>
            <a:pPr marL="285750" indent="-285750">
              <a:buFont typeface="Wingdings"/>
              <a:buChar char="Ä"/>
              <a:tabLst>
                <a:tab pos="287338" algn="l"/>
                <a:tab pos="62865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However, almost all of these systems implement the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Hybrid Hash Join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(physical) operator that uses hashing to compute the equijoin of two relations (see L. D. Shapiro: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“Join Processing in Database Systems with Large Main Memories”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, 1986)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6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Extendible hashing </a:t>
            </a:r>
            <a:r>
              <a:rPr lang="en-US" dirty="0" smtClean="0"/>
              <a:t>adapts to growing (or shrinking) data files</a:t>
            </a:r>
          </a:p>
          <a:p>
            <a:r>
              <a:rPr lang="en-US" dirty="0" smtClean="0"/>
              <a:t>To keep track of the actual primary buckets that are part of the current hash table, an </a:t>
            </a:r>
            <a:r>
              <a:rPr lang="en-US" b="1" dirty="0" smtClean="0"/>
              <a:t>in-memory bucket directory </a:t>
            </a:r>
            <a:r>
              <a:rPr lang="en-US" dirty="0" smtClean="0"/>
              <a:t>is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11871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Example: Extendible hash table setup (ignore the         fields for now)</a:t>
            </a:r>
            <a:endParaRPr lang="en-US" b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499710"/>
            <a:ext cx="8229600" cy="3282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87649" y="3879477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667000" y="4114136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54419" y="4829356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11" name="Elbow Connector 9"/>
          <p:cNvCxnSpPr>
            <a:stCxn id="9" idx="6"/>
            <a:endCxn id="21" idx="14"/>
          </p:cNvCxnSpPr>
          <p:nvPr/>
        </p:nvCxnSpPr>
        <p:spPr>
          <a:xfrm flipV="1">
            <a:off x="1834595" y="4567776"/>
            <a:ext cx="531265" cy="45208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" name="Elbow Connector 9"/>
          <p:cNvCxnSpPr>
            <a:stCxn id="9" idx="6"/>
            <a:endCxn id="24" idx="14"/>
          </p:cNvCxnSpPr>
          <p:nvPr/>
        </p:nvCxnSpPr>
        <p:spPr>
          <a:xfrm>
            <a:off x="1834595" y="5019856"/>
            <a:ext cx="531265" cy="46212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3" name="Elbow Connector 9"/>
          <p:cNvCxnSpPr>
            <a:endCxn id="9" idx="2"/>
          </p:cNvCxnSpPr>
          <p:nvPr/>
        </p:nvCxnSpPr>
        <p:spPr>
          <a:xfrm>
            <a:off x="1035319" y="5019856"/>
            <a:ext cx="4191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6" name="Rectangle 6"/>
          <p:cNvSpPr/>
          <p:nvPr/>
        </p:nvSpPr>
        <p:spPr>
          <a:xfrm>
            <a:off x="2667002" y="441420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7" name="Rectangle 6"/>
          <p:cNvSpPr/>
          <p:nvPr/>
        </p:nvSpPr>
        <p:spPr>
          <a:xfrm>
            <a:off x="2667002" y="471432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6"/>
          <p:cNvSpPr/>
          <p:nvPr/>
        </p:nvSpPr>
        <p:spPr>
          <a:xfrm>
            <a:off x="2667002" y="501444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2667002" y="531456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6324600" y="3124200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1" name="Rectangle 6"/>
          <p:cNvSpPr/>
          <p:nvPr/>
        </p:nvSpPr>
        <p:spPr>
          <a:xfrm>
            <a:off x="2365860" y="4417716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2365860" y="4724756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2365860" y="5028336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2365860" y="5331916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7" name="Rectangle 6"/>
          <p:cNvSpPr/>
          <p:nvPr/>
        </p:nvSpPr>
        <p:spPr>
          <a:xfrm>
            <a:off x="4187648" y="3582925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4492448" y="3879477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5102046" y="3879477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4797247" y="3879477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4187649" y="4555612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4187649" y="4264168"/>
            <a:ext cx="303580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4492448" y="4555612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5102046" y="4555612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797247" y="4555612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187649" y="593210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Rectangle 6"/>
          <p:cNvSpPr/>
          <p:nvPr/>
        </p:nvSpPr>
        <p:spPr>
          <a:xfrm>
            <a:off x="4186430" y="5632036"/>
            <a:ext cx="306018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4492448" y="593210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5102046" y="593210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4797247" y="593210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187649" y="52490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187649" y="4948981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492448" y="52490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4" name="Rectangle 6"/>
          <p:cNvSpPr/>
          <p:nvPr/>
        </p:nvSpPr>
        <p:spPr>
          <a:xfrm>
            <a:off x="5102046" y="52490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5" name="Rectangle 6"/>
          <p:cNvSpPr/>
          <p:nvPr/>
        </p:nvSpPr>
        <p:spPr>
          <a:xfrm>
            <a:off x="4797247" y="52490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6" name="Straight Arrow Connector 45"/>
          <p:cNvCxnSpPr>
            <a:stCxn id="16" idx="6"/>
            <a:endCxn id="7" idx="14"/>
          </p:cNvCxnSpPr>
          <p:nvPr/>
        </p:nvCxnSpPr>
        <p:spPr>
          <a:xfrm flipV="1">
            <a:off x="3276600" y="4034754"/>
            <a:ext cx="911049" cy="529508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48"/>
          <p:cNvCxnSpPr>
            <a:stCxn id="17" idx="6"/>
            <a:endCxn id="31" idx="14"/>
          </p:cNvCxnSpPr>
          <p:nvPr/>
        </p:nvCxnSpPr>
        <p:spPr>
          <a:xfrm flipV="1">
            <a:off x="3276600" y="4714349"/>
            <a:ext cx="911049" cy="15003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1"/>
          <p:cNvCxnSpPr>
            <a:stCxn id="18" idx="6"/>
            <a:endCxn id="41" idx="14"/>
          </p:cNvCxnSpPr>
          <p:nvPr/>
        </p:nvCxnSpPr>
        <p:spPr>
          <a:xfrm>
            <a:off x="3276600" y="5164502"/>
            <a:ext cx="911049" cy="23809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5" name="Straight Arrow Connector 54"/>
          <p:cNvCxnSpPr>
            <a:stCxn id="19" idx="6"/>
            <a:endCxn id="36" idx="14"/>
          </p:cNvCxnSpPr>
          <p:nvPr/>
        </p:nvCxnSpPr>
        <p:spPr>
          <a:xfrm>
            <a:off x="3276600" y="5464622"/>
            <a:ext cx="911049" cy="62102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8" name="TextBox 57"/>
          <p:cNvSpPr txBox="1"/>
          <p:nvPr/>
        </p:nvSpPr>
        <p:spPr>
          <a:xfrm>
            <a:off x="5406845" y="3882308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06845" y="4565363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06845" y="5252615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C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06845" y="5935670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D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92525" y="6239250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data pages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71045" y="5632090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directory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72955" y="5707985"/>
            <a:ext cx="1745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OfficinaSansITCStd Book" panose="02000506040000020004" pitchFamily="50" charset="0"/>
              </a:rPr>
              <a:t>Note</a:t>
            </a:r>
            <a:r>
              <a:rPr lang="en-US" sz="1600" dirty="0" smtClean="0">
                <a:latin typeface="OfficinaSansITCStd Book" panose="02000506040000020004" pitchFamily="50" charset="0"/>
              </a:rPr>
              <a:t>: This figure depicts the entries as </a:t>
            </a:r>
            <a:r>
              <a:rPr lang="en-US" sz="1600" i="1" dirty="0" smtClean="0">
                <a:latin typeface="OfficinaSansITCStd Book" panose="02000506040000020004" pitchFamily="50" charset="0"/>
              </a:rPr>
              <a:t>h</a:t>
            </a:r>
            <a:r>
              <a:rPr lang="en-US" sz="1600" dirty="0" smtClean="0">
                <a:latin typeface="OfficinaSansITCStd Book" panose="02000506040000020004" pitchFamily="50" charset="0"/>
              </a:rPr>
              <a:t>(</a:t>
            </a:r>
            <a:r>
              <a:rPr lang="en-US" sz="1600" i="1" dirty="0" smtClean="0">
                <a:latin typeface="OfficinaSansITCStd Book" panose="02000506040000020004" pitchFamily="50" charset="0"/>
              </a:rPr>
              <a:t>k</a:t>
            </a:r>
            <a:r>
              <a:rPr lang="en-US" sz="1600" dirty="0" smtClean="0">
                <a:latin typeface="OfficinaSansITCStd Book" panose="02000506040000020004" pitchFamily="50" charset="0"/>
              </a:rPr>
              <a:t>)*, not </a:t>
            </a:r>
            <a:r>
              <a:rPr lang="en-US" sz="1600" i="1" dirty="0" smtClean="0">
                <a:latin typeface="OfficinaSansITCStd Book" panose="02000506040000020004" pitchFamily="50" charset="0"/>
              </a:rPr>
              <a:t>k</a:t>
            </a:r>
            <a:r>
              <a:rPr lang="en-US" sz="1600" dirty="0" smtClean="0">
                <a:latin typeface="OfficinaSansITCStd Book" panose="02000506040000020004" pitchFamily="50" charset="0"/>
              </a:rPr>
              <a:t>*</a:t>
            </a:r>
            <a:endParaRPr lang="en-US" sz="1600" dirty="0">
              <a:latin typeface="OfficinaSansITCStd Book" panose="02000506040000020004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650480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Search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>
          <a:xfrm>
            <a:off x="457200" y="2670050"/>
            <a:ext cx="8229600" cy="35021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meaning of the       fields might become clear now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Search for a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4"/>
            <a:ext cx="8229600" cy="1062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4163" indent="-284163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Apply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i.e., compute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4163" indent="-284163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Consider the last        bits of h(k) and follow the corresponding directory pointer to find the bucket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89280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3505201" y="3204829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0" y="3654792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Global and local depth annotations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" y="4035792"/>
            <a:ext cx="8229600" cy="1594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Global depth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(        at hash directory)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Use the last n bits of 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to lookup a bucket pointer in the directory</a:t>
            </a:r>
            <a:b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(the directory size is 2</a:t>
            </a:r>
            <a:r>
              <a:rPr lang="en-US" baseline="30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Local depth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(        at individual buckets)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The hash values 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of all entries in this bucket agree on their last d bits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2514601" y="4115569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362201" y="4950414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d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4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 Example: 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 panose="05000000000000000000" pitchFamily="2" charset="2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ind 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 record with key </a:t>
            </a:r>
            <a:r>
              <a:rPr lang="en-US" b="1" i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such that </a:t>
            </a:r>
            <a:r>
              <a:rPr lang="en-US" b="1" i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=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5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5"/>
            <a:ext cx="8229600" cy="4098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Example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: To find a record with key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such that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= 5 = 101</a:t>
            </a:r>
            <a:r>
              <a:rPr lang="en-US" baseline="-25000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follow the second directory pointer (101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∧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= 01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to bucket B, then use entry 5* to access the record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4643020" y="2810615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127558" y="3045274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14975" y="3760494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13" name="Elbow Connector 9"/>
          <p:cNvCxnSpPr>
            <a:stCxn id="12" idx="6"/>
            <a:endCxn id="21" idx="14"/>
          </p:cNvCxnSpPr>
          <p:nvPr/>
        </p:nvCxnSpPr>
        <p:spPr>
          <a:xfrm flipV="1">
            <a:off x="2295151" y="3498914"/>
            <a:ext cx="531265" cy="45208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4" name="Elbow Connector 9"/>
          <p:cNvCxnSpPr>
            <a:stCxn id="12" idx="6"/>
            <a:endCxn id="24" idx="14"/>
          </p:cNvCxnSpPr>
          <p:nvPr/>
        </p:nvCxnSpPr>
        <p:spPr>
          <a:xfrm>
            <a:off x="2295151" y="3950994"/>
            <a:ext cx="531265" cy="46212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5" name="Elbow Connector 9"/>
          <p:cNvCxnSpPr>
            <a:endCxn id="12" idx="2"/>
          </p:cNvCxnSpPr>
          <p:nvPr/>
        </p:nvCxnSpPr>
        <p:spPr>
          <a:xfrm>
            <a:off x="1495875" y="3950994"/>
            <a:ext cx="4191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6" name="Rectangle 6"/>
          <p:cNvSpPr/>
          <p:nvPr/>
        </p:nvSpPr>
        <p:spPr>
          <a:xfrm>
            <a:off x="3127558" y="3345340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7" name="Rectangle 6"/>
          <p:cNvSpPr/>
          <p:nvPr/>
        </p:nvSpPr>
        <p:spPr>
          <a:xfrm>
            <a:off x="3127558" y="3645460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6"/>
          <p:cNvSpPr/>
          <p:nvPr/>
        </p:nvSpPr>
        <p:spPr>
          <a:xfrm>
            <a:off x="3127558" y="3945580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127558" y="4245700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1" name="Rectangle 6"/>
          <p:cNvSpPr/>
          <p:nvPr/>
        </p:nvSpPr>
        <p:spPr>
          <a:xfrm>
            <a:off x="2826416" y="3348854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2826416" y="3655894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2826416" y="3959474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2826416" y="4263054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5" name="Rectangle 6"/>
          <p:cNvSpPr/>
          <p:nvPr/>
        </p:nvSpPr>
        <p:spPr>
          <a:xfrm>
            <a:off x="4643019" y="2514063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4947819" y="2810615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7" name="Rectangle 6"/>
          <p:cNvSpPr/>
          <p:nvPr/>
        </p:nvSpPr>
        <p:spPr>
          <a:xfrm>
            <a:off x="5557417" y="2810615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5252618" y="2810615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4643020" y="3486750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4643020" y="3195306"/>
            <a:ext cx="303580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4947819" y="3486750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5557417" y="3486750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5252618" y="3486750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643020" y="4863240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641801" y="4563174"/>
            <a:ext cx="306018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947819" y="4863240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Rectangle 6"/>
          <p:cNvSpPr/>
          <p:nvPr/>
        </p:nvSpPr>
        <p:spPr>
          <a:xfrm>
            <a:off x="5557417" y="4863240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5252618" y="4863240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4643020" y="4180185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4643020" y="3880119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947819" y="4180185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557417" y="4180185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252618" y="4180185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4" name="Straight Arrow Connector 43"/>
          <p:cNvCxnSpPr>
            <a:stCxn id="16" idx="6"/>
            <a:endCxn id="10" idx="14"/>
          </p:cNvCxnSpPr>
          <p:nvPr/>
        </p:nvCxnSpPr>
        <p:spPr>
          <a:xfrm flipV="1">
            <a:off x="3737156" y="2965892"/>
            <a:ext cx="905864" cy="529508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/>
          <p:cNvCxnSpPr>
            <a:stCxn id="17" idx="6"/>
            <a:endCxn id="29" idx="14"/>
          </p:cNvCxnSpPr>
          <p:nvPr/>
        </p:nvCxnSpPr>
        <p:spPr>
          <a:xfrm flipV="1">
            <a:off x="3737156" y="3645487"/>
            <a:ext cx="905864" cy="15003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6" name="Straight Arrow Connector 45"/>
          <p:cNvCxnSpPr>
            <a:stCxn id="18" idx="6"/>
            <a:endCxn id="39" idx="14"/>
          </p:cNvCxnSpPr>
          <p:nvPr/>
        </p:nvCxnSpPr>
        <p:spPr>
          <a:xfrm>
            <a:off x="3737156" y="4095640"/>
            <a:ext cx="905864" cy="23809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6"/>
          <p:cNvCxnSpPr>
            <a:stCxn id="19" idx="6"/>
            <a:endCxn id="34" idx="14"/>
          </p:cNvCxnSpPr>
          <p:nvPr/>
        </p:nvCxnSpPr>
        <p:spPr>
          <a:xfrm>
            <a:off x="3737156" y="4395760"/>
            <a:ext cx="905864" cy="62102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8" name="TextBox 47"/>
          <p:cNvSpPr txBox="1"/>
          <p:nvPr/>
        </p:nvSpPr>
        <p:spPr>
          <a:xfrm>
            <a:off x="5862215" y="2813446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62215" y="3496501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62215" y="4183753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C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62215" y="4866808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D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7896" y="5170388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data pages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416" y="4559031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directory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54100" y="2362273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local depth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cxnSp>
        <p:nvCxnSpPr>
          <p:cNvPr id="55" name="Elbow Connector 9"/>
          <p:cNvCxnSpPr>
            <a:stCxn id="54" idx="3"/>
            <a:endCxn id="25" idx="14"/>
          </p:cNvCxnSpPr>
          <p:nvPr/>
        </p:nvCxnSpPr>
        <p:spPr>
          <a:xfrm>
            <a:off x="4116630" y="2516162"/>
            <a:ext cx="526389" cy="14617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6" name="TextBox 55"/>
          <p:cNvSpPr txBox="1"/>
          <p:nvPr/>
        </p:nvSpPr>
        <p:spPr>
          <a:xfrm>
            <a:off x="1495875" y="2889341"/>
            <a:ext cx="1102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global depth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cxnSp>
        <p:nvCxnSpPr>
          <p:cNvPr id="57" name="Elbow Connector 9"/>
          <p:cNvCxnSpPr>
            <a:stCxn id="56" idx="3"/>
            <a:endCxn id="11" idx="14"/>
          </p:cNvCxnSpPr>
          <p:nvPr/>
        </p:nvCxnSpPr>
        <p:spPr>
          <a:xfrm>
            <a:off x="2598730" y="3043230"/>
            <a:ext cx="528828" cy="15207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8" name="TextBox 5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81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Search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354020"/>
            <a:ext cx="8229600" cy="3046780"/>
          </a:xfrm>
        </p:spPr>
        <p:txBody>
          <a:bodyPr/>
          <a:lstStyle/>
          <a:p>
            <a:r>
              <a:rPr lang="en-US" dirty="0" smtClean="0"/>
              <a:t>Remarks</a:t>
            </a:r>
          </a:p>
          <a:p>
            <a:pPr lvl="1"/>
            <a:r>
              <a:rPr lang="en-US" i="1" dirty="0" smtClean="0">
                <a:cs typeface="Courier New" panose="02070309020205020404" pitchFamily="49" charset="0"/>
              </a:rPr>
              <a:t>bucket</a:t>
            </a:r>
            <a:r>
              <a:rPr lang="en-US" dirty="0" smtClean="0">
                <a:cs typeface="Courier New" panose="02070309020205020404" pitchFamily="49" charset="0"/>
              </a:rPr>
              <a:t>[0, …, 2</a:t>
            </a:r>
            <a:r>
              <a:rPr lang="en-US" baseline="30000" dirty="0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– 1] is an </a:t>
            </a:r>
            <a:r>
              <a:rPr lang="en-US" b="1" dirty="0" smtClean="0">
                <a:cs typeface="Courier New" panose="02070309020205020404" pitchFamily="49" charset="0"/>
              </a:rPr>
              <a:t>in-memory array</a:t>
            </a:r>
            <a:r>
              <a:rPr lang="en-US" dirty="0" smtClean="0">
                <a:cs typeface="Courier New" panose="02070309020205020404" pitchFamily="49" charset="0"/>
              </a:rPr>
              <a:t> whose entries point to the hash buckets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search returns a pointer to hash bucket containing </a:t>
            </a:r>
            <a:r>
              <a:rPr lang="en-US" b="1" dirty="0" smtClean="0">
                <a:cs typeface="Courier New" panose="02070309020205020404" pitchFamily="49" charset="0"/>
              </a:rPr>
              <a:t>potential</a:t>
            </a:r>
            <a:r>
              <a:rPr lang="en-US" dirty="0" smtClean="0">
                <a:cs typeface="Courier New" panose="02070309020205020404" pitchFamily="49" charset="0"/>
              </a:rPr>
              <a:t> hit(s)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>
                <a:cs typeface="Courier New" panose="02070309020205020404" pitchFamily="49" charset="0"/>
              </a:rPr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>
                <a:cs typeface="Courier New" panose="02070309020205020404" pitchFamily="49" charset="0"/>
              </a:rPr>
              <a:t> denote </a:t>
            </a:r>
            <a:r>
              <a:rPr lang="en-US" b="1" dirty="0" smtClean="0">
                <a:cs typeface="Courier New" panose="02070309020205020404" pitchFamily="49" charset="0"/>
              </a:rPr>
              <a:t>bit-wise and </a:t>
            </a:r>
            <a:r>
              <a:rPr lang="en-US" dirty="0" err="1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cs typeface="Courier New" panose="02070309020205020404" pitchFamily="49" charset="0"/>
              </a:rPr>
              <a:t>bit-wise or </a:t>
            </a:r>
            <a:r>
              <a:rPr lang="en-US" dirty="0" smtClean="0">
                <a:cs typeface="Courier New" panose="02070309020205020404" pitchFamily="49" charset="0"/>
              </a:rPr>
              <a:t>(like in C, C++, Java,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5215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Searching in extendible hashing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31625"/>
            <a:ext cx="8229600" cy="1821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↑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(global depth of hash directory)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h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ea typeface="Arial Unicode MS"/>
                <a:cs typeface="Courier New" panose="02070309020205020404" pitchFamily="49" charset="0"/>
              </a:rPr>
              <a:t>&amp;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(2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mask all but the low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bits)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↑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bucket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Rectangle 6"/>
          <p:cNvSpPr/>
          <p:nvPr/>
        </p:nvSpPr>
        <p:spPr>
          <a:xfrm>
            <a:off x="1269170" y="1835205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24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0600" y="2133600"/>
            <a:ext cx="7162800" cy="3200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286000"/>
            <a:ext cx="5029200" cy="1219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Executor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Parser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Operator Evaluator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Optimizer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733800"/>
            <a:ext cx="2743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Files and Index Structures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42672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Buffer Manager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00400" y="48006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Disk Space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Recovery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3886200"/>
            <a:ext cx="1371600" cy="533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Transaction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572000"/>
            <a:ext cx="1371600" cy="457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Lock Manager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3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SQL Interface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57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Applications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371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Web Forms</a:t>
            </a:r>
          </a:p>
        </p:txBody>
      </p: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572000" y="3505200"/>
            <a:ext cx="0" cy="2286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>
            <a:off x="4572000" y="41148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>
          <a:xfrm>
            <a:off x="4572000" y="46482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3891466" y="1676400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SQL Commands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cxnSp>
        <p:nvCxnSpPr>
          <p:cNvPr id="39" name="Straight Arrow Connector 38"/>
          <p:cNvCxnSpPr>
            <a:stCxn id="11" idx="3"/>
            <a:endCxn id="14" idx="1"/>
          </p:cNvCxnSpPr>
          <p:nvPr/>
        </p:nvCxnSpPr>
        <p:spPr>
          <a:xfrm>
            <a:off x="59436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7"/>
          <p:cNvCxnSpPr>
            <a:stCxn id="15" idx="3"/>
            <a:endCxn id="11" idx="1"/>
          </p:cNvCxnSpPr>
          <p:nvPr/>
        </p:nvCxnSpPr>
        <p:spPr>
          <a:xfrm>
            <a:off x="28194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0"/>
          <p:cNvCxnSpPr>
            <a:endCxn id="10" idx="1"/>
          </p:cNvCxnSpPr>
          <p:nvPr/>
        </p:nvCxnSpPr>
        <p:spPr>
          <a:xfrm>
            <a:off x="28194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1"/>
          <p:cNvCxnSpPr>
            <a:endCxn id="12" idx="1"/>
          </p:cNvCxnSpPr>
          <p:nvPr/>
        </p:nvCxnSpPr>
        <p:spPr>
          <a:xfrm flipV="1">
            <a:off x="2819400" y="4991100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" name="Straight Arrow Connector 56"/>
          <p:cNvCxnSpPr>
            <a:stCxn id="12" idx="3"/>
          </p:cNvCxnSpPr>
          <p:nvPr/>
        </p:nvCxnSpPr>
        <p:spPr>
          <a:xfrm flipV="1">
            <a:off x="5943600" y="49897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3" name="Straight Arrow Connector 62"/>
          <p:cNvCxnSpPr>
            <a:stCxn id="10" idx="3"/>
          </p:cNvCxnSpPr>
          <p:nvPr/>
        </p:nvCxnSpPr>
        <p:spPr>
          <a:xfrm flipV="1">
            <a:off x="59436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6" name="Straight Arrow Connector 65"/>
          <p:cNvCxnSpPr>
            <a:stCxn id="18" idx="2"/>
            <a:endCxn id="37" idx="0"/>
          </p:cNvCxnSpPr>
          <p:nvPr/>
        </p:nvCxnSpPr>
        <p:spPr>
          <a:xfrm flipH="1">
            <a:off x="4567292" y="1524000"/>
            <a:ext cx="2290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0" name="Straight Arrow Connector 69"/>
          <p:cNvCxnSpPr>
            <a:stCxn id="20" idx="2"/>
            <a:endCxn id="37" idx="0"/>
          </p:cNvCxnSpPr>
          <p:nvPr/>
        </p:nvCxnSpPr>
        <p:spPr>
          <a:xfrm>
            <a:off x="2286000" y="1524000"/>
            <a:ext cx="2281292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3" name="Straight Arrow Connector 72"/>
          <p:cNvCxnSpPr>
            <a:stCxn id="19" idx="2"/>
            <a:endCxn id="37" idx="0"/>
          </p:cNvCxnSpPr>
          <p:nvPr/>
        </p:nvCxnSpPr>
        <p:spPr>
          <a:xfrm flipH="1">
            <a:off x="4567292" y="1524000"/>
            <a:ext cx="4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6" name="Straight Arrow Connector 75"/>
          <p:cNvCxnSpPr>
            <a:stCxn id="37" idx="2"/>
            <a:endCxn id="13" idx="0"/>
          </p:cNvCxnSpPr>
          <p:nvPr/>
        </p:nvCxnSpPr>
        <p:spPr>
          <a:xfrm>
            <a:off x="4567292" y="1984177"/>
            <a:ext cx="4708" cy="14942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9" name="Can 78"/>
          <p:cNvSpPr/>
          <p:nvPr/>
        </p:nvSpPr>
        <p:spPr>
          <a:xfrm>
            <a:off x="3200400" y="5486400"/>
            <a:ext cx="2743200" cy="685800"/>
          </a:xfrm>
          <a:prstGeom prst="can">
            <a:avLst>
              <a:gd name="adj" fmla="val 1108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Index and Data Files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Catalog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19800" y="56388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Database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7145" y="2133600"/>
            <a:ext cx="606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latin typeface="OfficinaSansITCStd Book" panose="02000506040000020004" pitchFamily="50" charset="0"/>
              </a:rPr>
              <a:t>DBMS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Figure Credit: 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Raghu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Ramakrishnan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and Johannes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Gehrke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: “Database Management Systems”, McGraw-Hill, 2003.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83" name="Straight Arrow Connector 82"/>
          <p:cNvCxnSpPr>
            <a:stCxn id="12" idx="2"/>
            <a:endCxn id="79" idx="1"/>
          </p:cNvCxnSpPr>
          <p:nvPr/>
        </p:nvCxnSpPr>
        <p:spPr>
          <a:xfrm>
            <a:off x="4572000" y="5181600"/>
            <a:ext cx="0" cy="3048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" name="Right Arrow 2"/>
          <p:cNvSpPr/>
          <p:nvPr/>
        </p:nvSpPr>
        <p:spPr>
          <a:xfrm rot="20700000">
            <a:off x="1031341" y="3995133"/>
            <a:ext cx="2100077" cy="612577"/>
          </a:xfrm>
          <a:prstGeom prst="rightArrow">
            <a:avLst>
              <a:gd name="adj1" fmla="val 61662"/>
              <a:gd name="adj2" fmla="val 50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</a:rPr>
              <a:t>We are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</a:rPr>
              <a:t>still here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</a:rPr>
              <a:t>!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30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897734"/>
            <a:ext cx="8229600" cy="3274465"/>
          </a:xfrm>
        </p:spPr>
        <p:txBody>
          <a:bodyPr/>
          <a:lstStyle/>
          <a:p>
            <a:r>
              <a:rPr lang="en-US" dirty="0"/>
              <a:t>We </a:t>
            </a:r>
            <a:r>
              <a:rPr lang="en-US" i="1" dirty="0"/>
              <a:t>cannot</a:t>
            </a:r>
            <a:r>
              <a:rPr lang="en-US" dirty="0"/>
              <a:t> start an overflow chain hanging off </a:t>
            </a:r>
            <a:r>
              <a:rPr lang="en-US" dirty="0" smtClean="0"/>
              <a:t>the primary bucket as that would compromise uniform I/O behavior</a:t>
            </a:r>
          </a:p>
          <a:p>
            <a:r>
              <a:rPr lang="en-US" dirty="0" smtClean="0"/>
              <a:t>We </a:t>
            </a:r>
            <a:r>
              <a:rPr lang="en-US" i="1" dirty="0"/>
              <a:t>cannot </a:t>
            </a:r>
            <a:r>
              <a:rPr lang="en-US" dirty="0"/>
              <a:t>place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)* in another primary bucket since that would invalidate the hashing principle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Insert a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31624"/>
            <a:ext cx="8229600" cy="1290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4163" indent="-284163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Apply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i.e., compute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4163" indent="-284163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Use the last         bits of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to lookup the bucket pointer in the directory</a:t>
            </a:r>
          </a:p>
          <a:p>
            <a:pPr marL="284163" indent="-284163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If 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primary bucket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still has capacity, store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)* in it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Otherwise…?</a:t>
            </a:r>
          </a:p>
        </p:txBody>
      </p:sp>
      <p:sp>
        <p:nvSpPr>
          <p:cNvPr id="6" name="Rectangle 6"/>
          <p:cNvSpPr/>
          <p:nvPr/>
        </p:nvSpPr>
        <p:spPr>
          <a:xfrm>
            <a:off x="2286001" y="1903488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42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Example: Insert a record with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13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4"/>
            <a:ext cx="8229600" cy="4022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To insert a record with key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such that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= 13 = 11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follow the second directory pointer (entry 01) to bucket B (which still has empty slots) and place 13* there</a:t>
            </a:r>
          </a:p>
        </p:txBody>
      </p:sp>
      <p:sp>
        <p:nvSpPr>
          <p:cNvPr id="10" name="Rectangle 6"/>
          <p:cNvSpPr/>
          <p:nvPr/>
        </p:nvSpPr>
        <p:spPr>
          <a:xfrm>
            <a:off x="4643020" y="26630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127558" y="2897681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14975" y="3612901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13" name="Elbow Connector 9"/>
          <p:cNvCxnSpPr>
            <a:stCxn id="12" idx="6"/>
            <a:endCxn id="21" idx="14"/>
          </p:cNvCxnSpPr>
          <p:nvPr/>
        </p:nvCxnSpPr>
        <p:spPr>
          <a:xfrm flipV="1">
            <a:off x="2295151" y="3351321"/>
            <a:ext cx="531265" cy="45208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4" name="Elbow Connector 9"/>
          <p:cNvCxnSpPr>
            <a:stCxn id="12" idx="6"/>
            <a:endCxn id="24" idx="14"/>
          </p:cNvCxnSpPr>
          <p:nvPr/>
        </p:nvCxnSpPr>
        <p:spPr>
          <a:xfrm>
            <a:off x="2295151" y="3803401"/>
            <a:ext cx="531265" cy="46212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5" name="Elbow Connector 9"/>
          <p:cNvCxnSpPr>
            <a:endCxn id="12" idx="2"/>
          </p:cNvCxnSpPr>
          <p:nvPr/>
        </p:nvCxnSpPr>
        <p:spPr>
          <a:xfrm>
            <a:off x="1495875" y="3803401"/>
            <a:ext cx="4191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6" name="Rectangle 6"/>
          <p:cNvSpPr/>
          <p:nvPr/>
        </p:nvSpPr>
        <p:spPr>
          <a:xfrm>
            <a:off x="3127558" y="3197747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7" name="Rectangle 6"/>
          <p:cNvSpPr/>
          <p:nvPr/>
        </p:nvSpPr>
        <p:spPr>
          <a:xfrm>
            <a:off x="3127558" y="3497867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6"/>
          <p:cNvSpPr/>
          <p:nvPr/>
        </p:nvSpPr>
        <p:spPr>
          <a:xfrm>
            <a:off x="3127558" y="3797987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127558" y="4098107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1" name="Rectangle 6"/>
          <p:cNvSpPr/>
          <p:nvPr/>
        </p:nvSpPr>
        <p:spPr>
          <a:xfrm>
            <a:off x="2826416" y="3201261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2826416" y="3508301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2826416" y="3811881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2826416" y="4115461"/>
            <a:ext cx="303580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5" name="Rectangle 6"/>
          <p:cNvSpPr/>
          <p:nvPr/>
        </p:nvSpPr>
        <p:spPr>
          <a:xfrm>
            <a:off x="4643019" y="236647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4947819" y="26630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7" name="Rectangle 6"/>
          <p:cNvSpPr/>
          <p:nvPr/>
        </p:nvSpPr>
        <p:spPr>
          <a:xfrm>
            <a:off x="5557417" y="26630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5252618" y="26630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4643020" y="333915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4643019" y="3047713"/>
            <a:ext cx="304799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4947819" y="333915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5557417" y="333915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5252618" y="333915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643020" y="47156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641801" y="4415581"/>
            <a:ext cx="306018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947819" y="47156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Rectangle 6"/>
          <p:cNvSpPr/>
          <p:nvPr/>
        </p:nvSpPr>
        <p:spPr>
          <a:xfrm>
            <a:off x="5557417" y="47156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5252618" y="4715647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4643020" y="403259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4643020" y="3732526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947819" y="403259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557417" y="403259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252618" y="4032592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4" name="Straight Arrow Connector 43"/>
          <p:cNvCxnSpPr>
            <a:stCxn id="16" idx="6"/>
            <a:endCxn id="10" idx="14"/>
          </p:cNvCxnSpPr>
          <p:nvPr/>
        </p:nvCxnSpPr>
        <p:spPr>
          <a:xfrm flipV="1">
            <a:off x="3737156" y="2818299"/>
            <a:ext cx="905864" cy="529508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/>
          <p:cNvCxnSpPr>
            <a:stCxn id="17" idx="6"/>
            <a:endCxn id="29" idx="14"/>
          </p:cNvCxnSpPr>
          <p:nvPr/>
        </p:nvCxnSpPr>
        <p:spPr>
          <a:xfrm flipV="1">
            <a:off x="3737156" y="3497894"/>
            <a:ext cx="905864" cy="15003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6" name="Straight Arrow Connector 45"/>
          <p:cNvCxnSpPr>
            <a:stCxn id="18" idx="6"/>
            <a:endCxn id="39" idx="14"/>
          </p:cNvCxnSpPr>
          <p:nvPr/>
        </p:nvCxnSpPr>
        <p:spPr>
          <a:xfrm>
            <a:off x="3737156" y="3948047"/>
            <a:ext cx="905864" cy="23809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6"/>
          <p:cNvCxnSpPr>
            <a:stCxn id="19" idx="6"/>
            <a:endCxn id="34" idx="14"/>
          </p:cNvCxnSpPr>
          <p:nvPr/>
        </p:nvCxnSpPr>
        <p:spPr>
          <a:xfrm>
            <a:off x="3737156" y="4248167"/>
            <a:ext cx="905864" cy="62102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8" name="TextBox 47"/>
          <p:cNvSpPr txBox="1"/>
          <p:nvPr/>
        </p:nvSpPr>
        <p:spPr>
          <a:xfrm>
            <a:off x="5862215" y="2665853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62215" y="3348908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62215" y="4036160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C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62215" y="4719215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D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7896" y="5094493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hash table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416" y="4487333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directory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2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Example: Insert a record with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20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4"/>
            <a:ext cx="8229600" cy="4326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Inserting a record with key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such that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= 20 = 101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causes an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overflow in primary bucket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A and therefore a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 split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for A</a:t>
            </a:r>
          </a:p>
          <a:p>
            <a:pPr marL="284163" indent="-284163">
              <a:buFont typeface="+mj-lt"/>
              <a:buAutoNum type="arabicPeriod"/>
              <a:tabLst>
                <a:tab pos="3657600" algn="r"/>
                <a:tab pos="4572000" algn="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Split bucket A by creating a new bucket A2 and use bit position         + 1 to redistribute the entries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4 =	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12 =	1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32 =	100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16 =	10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20 =	10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Note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that now         bits are used to discriminate between the old bucket A and the new split bucket A2 </a:t>
            </a:r>
            <a:endParaRPr lang="en-US" baseline="-25000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54" name="Rectangle 6"/>
          <p:cNvSpPr/>
          <p:nvPr/>
        </p:nvSpPr>
        <p:spPr>
          <a:xfrm>
            <a:off x="7391401" y="2145813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d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5" name="Rectangle 6"/>
          <p:cNvSpPr/>
          <p:nvPr/>
        </p:nvSpPr>
        <p:spPr>
          <a:xfrm>
            <a:off x="3276909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3581708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7" name="Rectangle 6"/>
          <p:cNvSpPr/>
          <p:nvPr/>
        </p:nvSpPr>
        <p:spPr>
          <a:xfrm>
            <a:off x="4191306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3886507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4647895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4952694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5562292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5257493" y="4639806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63" name="Elbow Connector 9"/>
          <p:cNvCxnSpPr>
            <a:endCxn id="56" idx="4"/>
          </p:cNvCxnSpPr>
          <p:nvPr/>
        </p:nvCxnSpPr>
        <p:spPr>
          <a:xfrm flipH="1">
            <a:off x="3886507" y="4187950"/>
            <a:ext cx="609293" cy="451856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4" name="Elbow Connector 9"/>
          <p:cNvCxnSpPr>
            <a:endCxn id="62" idx="0"/>
          </p:cNvCxnSpPr>
          <p:nvPr/>
        </p:nvCxnSpPr>
        <p:spPr>
          <a:xfrm>
            <a:off x="4647895" y="4187950"/>
            <a:ext cx="609598" cy="451856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8" name="TextBox 67"/>
          <p:cNvSpPr txBox="1"/>
          <p:nvPr/>
        </p:nvSpPr>
        <p:spPr>
          <a:xfrm>
            <a:off x="5862215" y="4639123"/>
            <a:ext cx="910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71045" y="4643320"/>
            <a:ext cx="910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88945" y="4187950"/>
            <a:ext cx="303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OfficinaSansITCStd Book" panose="02000506040000020004" pitchFamily="50" charset="0"/>
              </a:rPr>
              <a:t>0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75580" y="4187950"/>
            <a:ext cx="303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OfficinaSansITCStd Book" panose="02000506040000020004" pitchFamily="50" charset="0"/>
              </a:rPr>
              <a:t>1</a:t>
            </a:r>
          </a:p>
        </p:txBody>
      </p:sp>
      <p:sp>
        <p:nvSpPr>
          <p:cNvPr id="72" name="Rectangle 6"/>
          <p:cNvSpPr/>
          <p:nvPr/>
        </p:nvSpPr>
        <p:spPr>
          <a:xfrm>
            <a:off x="2438400" y="5174585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74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Example: Insert a record with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20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4"/>
            <a:ext cx="8229600" cy="4640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342900" indent="-342900">
              <a:buFont typeface="+mj-lt"/>
              <a:buAutoNum type="arabicPeriod" startAt="2"/>
              <a:tabLst>
                <a:tab pos="3657600" algn="r"/>
                <a:tab pos="4572000" algn="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To address the new bucket, the directory needs to be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doubled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by simply copying its original pages (bucket pointer lookups now use         + 1 =         bits)</a:t>
            </a:r>
          </a:p>
          <a:p>
            <a:pPr marL="342900" indent="-342900">
              <a:buFont typeface="+mj-lt"/>
              <a:buAutoNum type="arabicPeriod" startAt="2"/>
              <a:tabLst>
                <a:tab pos="3657600" algn="r"/>
                <a:tab pos="4572000" algn="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Let bucket pointer for 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point to A2, whereas the directory pointer for 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still points to A</a:t>
            </a:r>
          </a:p>
        </p:txBody>
      </p:sp>
      <p:sp>
        <p:nvSpPr>
          <p:cNvPr id="54" name="Rectangle 6"/>
          <p:cNvSpPr/>
          <p:nvPr/>
        </p:nvSpPr>
        <p:spPr>
          <a:xfrm>
            <a:off x="7124701" y="189280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8001001" y="189280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4643020" y="296130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3127558" y="2892437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14975" y="4182706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26" name="Elbow Connector 9"/>
          <p:cNvCxnSpPr>
            <a:stCxn id="25" idx="6"/>
            <a:endCxn id="33" idx="14"/>
          </p:cNvCxnSpPr>
          <p:nvPr/>
        </p:nvCxnSpPr>
        <p:spPr>
          <a:xfrm flipV="1">
            <a:off x="2295151" y="3346077"/>
            <a:ext cx="455370" cy="1027129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7" name="Elbow Connector 9"/>
          <p:cNvCxnSpPr>
            <a:stCxn id="25" idx="6"/>
            <a:endCxn id="96" idx="14"/>
          </p:cNvCxnSpPr>
          <p:nvPr/>
        </p:nvCxnSpPr>
        <p:spPr>
          <a:xfrm>
            <a:off x="2295151" y="4373206"/>
            <a:ext cx="455369" cy="108755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8" name="Elbow Connector 9"/>
          <p:cNvCxnSpPr>
            <a:endCxn id="25" idx="2"/>
          </p:cNvCxnSpPr>
          <p:nvPr/>
        </p:nvCxnSpPr>
        <p:spPr>
          <a:xfrm>
            <a:off x="1495875" y="4373206"/>
            <a:ext cx="4191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9" name="Rectangle 6"/>
          <p:cNvSpPr/>
          <p:nvPr/>
        </p:nvSpPr>
        <p:spPr>
          <a:xfrm>
            <a:off x="3127558" y="319250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3127558" y="349262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3127558" y="379274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127558" y="409286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2750521" y="319601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2750521" y="350305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2750521" y="380663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2750521" y="411021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Rectangle 6"/>
          <p:cNvSpPr/>
          <p:nvPr/>
        </p:nvSpPr>
        <p:spPr>
          <a:xfrm>
            <a:off x="4643019" y="2664752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</a:p>
        </p:txBody>
      </p:sp>
      <p:sp>
        <p:nvSpPr>
          <p:cNvPr id="38" name="Rectangle 6"/>
          <p:cNvSpPr/>
          <p:nvPr/>
        </p:nvSpPr>
        <p:spPr>
          <a:xfrm>
            <a:off x="4947819" y="296130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5557417" y="296130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5252618" y="296130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643020" y="363743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643020" y="3345995"/>
            <a:ext cx="304798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947819" y="363743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4" name="Rectangle 6"/>
          <p:cNvSpPr/>
          <p:nvPr/>
        </p:nvSpPr>
        <p:spPr>
          <a:xfrm>
            <a:off x="5557417" y="363743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5" name="Rectangle 6"/>
          <p:cNvSpPr/>
          <p:nvPr/>
        </p:nvSpPr>
        <p:spPr>
          <a:xfrm>
            <a:off x="5252618" y="363743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4643020" y="501392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7" name="Rectangle 6"/>
          <p:cNvSpPr/>
          <p:nvPr/>
        </p:nvSpPr>
        <p:spPr>
          <a:xfrm>
            <a:off x="4641801" y="4713863"/>
            <a:ext cx="306018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8" name="Rectangle 6"/>
          <p:cNvSpPr/>
          <p:nvPr/>
        </p:nvSpPr>
        <p:spPr>
          <a:xfrm>
            <a:off x="4947819" y="501392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9" name="Rectangle 6"/>
          <p:cNvSpPr/>
          <p:nvPr/>
        </p:nvSpPr>
        <p:spPr>
          <a:xfrm>
            <a:off x="5557417" y="501392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0" name="Rectangle 6"/>
          <p:cNvSpPr/>
          <p:nvPr/>
        </p:nvSpPr>
        <p:spPr>
          <a:xfrm>
            <a:off x="5252618" y="501392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1" name="Rectangle 6"/>
          <p:cNvSpPr/>
          <p:nvPr/>
        </p:nvSpPr>
        <p:spPr>
          <a:xfrm>
            <a:off x="4643020" y="433087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2" name="Rectangle 6"/>
          <p:cNvSpPr/>
          <p:nvPr/>
        </p:nvSpPr>
        <p:spPr>
          <a:xfrm>
            <a:off x="4643020" y="4030808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3" name="Rectangle 6"/>
          <p:cNvSpPr/>
          <p:nvPr/>
        </p:nvSpPr>
        <p:spPr>
          <a:xfrm>
            <a:off x="4947819" y="433087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5557417" y="433087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5252618" y="433087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67" name="Straight Arrow Connector 66"/>
          <p:cNvCxnSpPr>
            <a:stCxn id="29" idx="6"/>
            <a:endCxn id="23" idx="14"/>
          </p:cNvCxnSpPr>
          <p:nvPr/>
        </p:nvCxnSpPr>
        <p:spPr>
          <a:xfrm flipV="1">
            <a:off x="3737156" y="3116581"/>
            <a:ext cx="905864" cy="22598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3" name="Straight Arrow Connector 72"/>
          <p:cNvCxnSpPr>
            <a:stCxn id="30" idx="6"/>
            <a:endCxn id="41" idx="14"/>
          </p:cNvCxnSpPr>
          <p:nvPr/>
        </p:nvCxnSpPr>
        <p:spPr>
          <a:xfrm>
            <a:off x="3737156" y="3642683"/>
            <a:ext cx="905864" cy="15349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4" name="Straight Arrow Connector 73"/>
          <p:cNvCxnSpPr>
            <a:stCxn id="31" idx="6"/>
            <a:endCxn id="51" idx="14"/>
          </p:cNvCxnSpPr>
          <p:nvPr/>
        </p:nvCxnSpPr>
        <p:spPr>
          <a:xfrm>
            <a:off x="3737156" y="3942803"/>
            <a:ext cx="905864" cy="541618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5" name="Straight Arrow Connector 74"/>
          <p:cNvCxnSpPr>
            <a:stCxn id="32" idx="6"/>
            <a:endCxn id="46" idx="14"/>
          </p:cNvCxnSpPr>
          <p:nvPr/>
        </p:nvCxnSpPr>
        <p:spPr>
          <a:xfrm>
            <a:off x="3737156" y="4242923"/>
            <a:ext cx="905864" cy="92455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6" name="TextBox 75"/>
          <p:cNvSpPr txBox="1"/>
          <p:nvPr/>
        </p:nvSpPr>
        <p:spPr>
          <a:xfrm>
            <a:off x="5862215" y="2964135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62215" y="3647190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62215" y="4334442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C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62215" y="5017497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D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26416" y="5620514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directory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2" name="Rectangle 6"/>
          <p:cNvSpPr/>
          <p:nvPr/>
        </p:nvSpPr>
        <p:spPr>
          <a:xfrm>
            <a:off x="4643019" y="56988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4643018" y="540227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4" name="Rectangle 6"/>
          <p:cNvSpPr/>
          <p:nvPr/>
        </p:nvSpPr>
        <p:spPr>
          <a:xfrm>
            <a:off x="4947818" y="56988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5" name="Rectangle 6"/>
          <p:cNvSpPr/>
          <p:nvPr/>
        </p:nvSpPr>
        <p:spPr>
          <a:xfrm>
            <a:off x="5557416" y="56988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5252617" y="569882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87" name="Straight Arrow Connector 86"/>
          <p:cNvCxnSpPr>
            <a:stCxn id="89" idx="6"/>
            <a:endCxn id="82" idx="14"/>
          </p:cNvCxnSpPr>
          <p:nvPr/>
        </p:nvCxnSpPr>
        <p:spPr>
          <a:xfrm>
            <a:off x="3737155" y="4543043"/>
            <a:ext cx="905864" cy="1311056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8" name="TextBox 87"/>
          <p:cNvSpPr txBox="1"/>
          <p:nvPr/>
        </p:nvSpPr>
        <p:spPr>
          <a:xfrm>
            <a:off x="5862214" y="5701653"/>
            <a:ext cx="910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3127557" y="439298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3127557" y="469310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3127557" y="499322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3127557" y="5293343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2750520" y="439649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4" name="Rectangle 6"/>
          <p:cNvSpPr/>
          <p:nvPr/>
        </p:nvSpPr>
        <p:spPr>
          <a:xfrm>
            <a:off x="2750520" y="470353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5" name="Rectangle 6"/>
          <p:cNvSpPr/>
          <p:nvPr/>
        </p:nvSpPr>
        <p:spPr>
          <a:xfrm>
            <a:off x="2750520" y="500711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6" name="Rectangle 6"/>
          <p:cNvSpPr/>
          <p:nvPr/>
        </p:nvSpPr>
        <p:spPr>
          <a:xfrm>
            <a:off x="2750520" y="5310697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97" name="Straight Arrow Connector 96"/>
          <p:cNvCxnSpPr>
            <a:stCxn id="90" idx="6"/>
            <a:endCxn id="41" idx="14"/>
          </p:cNvCxnSpPr>
          <p:nvPr/>
        </p:nvCxnSpPr>
        <p:spPr>
          <a:xfrm flipV="1">
            <a:off x="3737155" y="3796176"/>
            <a:ext cx="905865" cy="104698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8" name="Straight Arrow Connector 97"/>
          <p:cNvCxnSpPr>
            <a:stCxn id="91" idx="6"/>
            <a:endCxn id="51" idx="14"/>
          </p:cNvCxnSpPr>
          <p:nvPr/>
        </p:nvCxnSpPr>
        <p:spPr>
          <a:xfrm flipV="1">
            <a:off x="3737155" y="4484421"/>
            <a:ext cx="905865" cy="65886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9" name="Straight Arrow Connector 98"/>
          <p:cNvCxnSpPr>
            <a:stCxn id="92" idx="6"/>
            <a:endCxn id="46" idx="14"/>
          </p:cNvCxnSpPr>
          <p:nvPr/>
        </p:nvCxnSpPr>
        <p:spPr>
          <a:xfrm flipV="1">
            <a:off x="3737155" y="5167476"/>
            <a:ext cx="905865" cy="27592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8" name="TextBox 6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16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52150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Doubling the directory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33150"/>
            <a:ext cx="8229600" cy="1895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the previous example, the directory had to be double to address the new split bucket. Is doubling the directory always necessary when a bucket is split? Or, how could you tell whether directory doubling is required or not?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5828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52150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Doubling the directory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33150"/>
            <a:ext cx="8229600" cy="1895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the previous example, the directory had to be double to address the new split bucket. Is doubling the directory always necessary when a bucket is split? Or, how could you tell whether directory doubling is required or not?</a:t>
            </a:r>
          </a:p>
          <a:p>
            <a:pPr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Wingdings"/>
              <a:buChar char="Ä"/>
              <a:tabLst>
                <a:tab pos="284163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If the local depth of the split bucket is smaller than then global depth,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i.e.,         &lt;        , directory doubling is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not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necessary </a:t>
            </a: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2057400" y="2973630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973630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d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237108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If the local depth of the split bucket is smaller than then global 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depth, i.e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.,       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&lt;      , 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directory doubling is </a:t>
            </a:r>
            <a:r>
              <a:rPr lang="en-US" b="1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not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necessary</a:t>
            </a: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28966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Example: Insert a record with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9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670660"/>
            <a:ext cx="8229600" cy="36539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Insert record with key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such that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= 9 = 1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001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The associated bucket B is split by creating a new bucket B2 and redistributing the entries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The new local depth of B and B2 is         and thus does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not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exceed the global depth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of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Ä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Modifying the directory’s bucket pointer for </a:t>
            </a:r>
            <a:r>
              <a:rPr lang="en-US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101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is sufficient (see next slide) 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2" name="Rectangle 6"/>
          <p:cNvSpPr/>
          <p:nvPr/>
        </p:nvSpPr>
        <p:spPr>
          <a:xfrm>
            <a:off x="4076701" y="479511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3877965" y="1585560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3276600" y="1585560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d</a:t>
            </a:r>
            <a:endParaRPr lang="en-US" sz="1400" i="1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91570" y="3353105"/>
            <a:ext cx="5165736" cy="1290215"/>
            <a:chOff x="2442064" y="3429000"/>
            <a:chExt cx="5165736" cy="1290215"/>
          </a:xfrm>
        </p:grpSpPr>
        <p:sp>
          <p:nvSpPr>
            <p:cNvPr id="25" name="Rectangle 6"/>
            <p:cNvSpPr/>
            <p:nvPr/>
          </p:nvSpPr>
          <p:spPr>
            <a:xfrm>
              <a:off x="2442065" y="394631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6" name="Rectangle 6"/>
            <p:cNvSpPr/>
            <p:nvPr/>
          </p:nvSpPr>
          <p:spPr>
            <a:xfrm>
              <a:off x="2442064" y="3654873"/>
              <a:ext cx="304799" cy="29144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7" name="Rectangle 6"/>
            <p:cNvSpPr/>
            <p:nvPr/>
          </p:nvSpPr>
          <p:spPr>
            <a:xfrm>
              <a:off x="2746864" y="394631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5*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8" name="Rectangle 6"/>
            <p:cNvSpPr/>
            <p:nvPr/>
          </p:nvSpPr>
          <p:spPr>
            <a:xfrm>
              <a:off x="3356462" y="394631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13*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9" name="Rectangle 6"/>
            <p:cNvSpPr/>
            <p:nvPr/>
          </p:nvSpPr>
          <p:spPr>
            <a:xfrm>
              <a:off x="3051663" y="394631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21*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61260" y="3956068"/>
              <a:ext cx="8348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OfficinaSansITCStd Book" panose="02000506040000020004" pitchFamily="50" charset="0"/>
                </a:rPr>
                <a:t>bucket B</a:t>
              </a:r>
              <a:endParaRPr lang="en-US" sz="1400" dirty="0">
                <a:latin typeface="OfficinaSansITCStd Book" panose="02000506040000020004" pitchFamily="50" charset="0"/>
              </a:endParaRPr>
            </a:p>
          </p:txBody>
        </p:sp>
        <p:sp>
          <p:nvSpPr>
            <p:cNvPr id="31" name="Rectangle 6"/>
            <p:cNvSpPr/>
            <p:nvPr/>
          </p:nvSpPr>
          <p:spPr>
            <a:xfrm>
              <a:off x="5482741" y="3720444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2" name="Rectangle 6"/>
            <p:cNvSpPr/>
            <p:nvPr/>
          </p:nvSpPr>
          <p:spPr>
            <a:xfrm>
              <a:off x="5482740" y="3429000"/>
              <a:ext cx="304799" cy="29144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3</a:t>
              </a:r>
            </a:p>
          </p:txBody>
        </p:sp>
        <p:sp>
          <p:nvSpPr>
            <p:cNvPr id="33" name="Rectangle 6"/>
            <p:cNvSpPr/>
            <p:nvPr/>
          </p:nvSpPr>
          <p:spPr>
            <a:xfrm>
              <a:off x="5787540" y="3720444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9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4" name="Rectangle 6"/>
            <p:cNvSpPr/>
            <p:nvPr/>
          </p:nvSpPr>
          <p:spPr>
            <a:xfrm>
              <a:off x="6397138" y="3720444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5" name="Rectangle 6"/>
            <p:cNvSpPr/>
            <p:nvPr/>
          </p:nvSpPr>
          <p:spPr>
            <a:xfrm>
              <a:off x="6092339" y="3720444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01936" y="3730195"/>
              <a:ext cx="8348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OfficinaSansITCStd Book" panose="02000506040000020004" pitchFamily="50" charset="0"/>
                </a:rPr>
                <a:t>bucket B</a:t>
              </a:r>
              <a:endParaRPr lang="en-US" sz="1400" dirty="0">
                <a:latin typeface="OfficinaSansITCStd Book" panose="02000506040000020004" pitchFamily="50" charset="0"/>
              </a:endParaRPr>
            </a:p>
          </p:txBody>
        </p:sp>
        <p:sp>
          <p:nvSpPr>
            <p:cNvPr id="37" name="Rectangle 6"/>
            <p:cNvSpPr/>
            <p:nvPr/>
          </p:nvSpPr>
          <p:spPr>
            <a:xfrm>
              <a:off x="5482741" y="440168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5*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8" name="Rectangle 6"/>
            <p:cNvSpPr/>
            <p:nvPr/>
          </p:nvSpPr>
          <p:spPr>
            <a:xfrm>
              <a:off x="5482740" y="4110243"/>
              <a:ext cx="304799" cy="29144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3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9" name="Rectangle 6"/>
            <p:cNvSpPr/>
            <p:nvPr/>
          </p:nvSpPr>
          <p:spPr>
            <a:xfrm>
              <a:off x="5787540" y="440168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21*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0" name="Rectangle 6"/>
            <p:cNvSpPr/>
            <p:nvPr/>
          </p:nvSpPr>
          <p:spPr>
            <a:xfrm>
              <a:off x="6397138" y="440168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1" name="Rectangle 6"/>
            <p:cNvSpPr/>
            <p:nvPr/>
          </p:nvSpPr>
          <p:spPr>
            <a:xfrm>
              <a:off x="6092339" y="4401687"/>
              <a:ext cx="304799" cy="317474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13*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01936" y="4411438"/>
              <a:ext cx="905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OfficinaSansITCStd Book" panose="02000506040000020004" pitchFamily="50" charset="0"/>
                </a:rPr>
                <a:t>bucket B2</a:t>
              </a:r>
              <a:endParaRPr lang="en-US" sz="1400" dirty="0">
                <a:latin typeface="OfficinaSansITCStd Book" panose="02000506040000020004" pitchFamily="50" charset="0"/>
              </a:endParaRPr>
            </a:p>
          </p:txBody>
        </p:sp>
        <p:cxnSp>
          <p:nvCxnSpPr>
            <p:cNvPr id="43" name="Elbow Connector 9"/>
            <p:cNvCxnSpPr>
              <a:stCxn id="30" idx="3"/>
              <a:endCxn id="32" idx="12"/>
            </p:cNvCxnSpPr>
            <p:nvPr/>
          </p:nvCxnSpPr>
          <p:spPr>
            <a:xfrm flipV="1">
              <a:off x="4496105" y="3720443"/>
              <a:ext cx="986635" cy="389514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Elbow Connector 9"/>
            <p:cNvCxnSpPr>
              <a:stCxn id="30" idx="3"/>
              <a:endCxn id="37" idx="0"/>
            </p:cNvCxnSpPr>
            <p:nvPr/>
          </p:nvCxnSpPr>
          <p:spPr>
            <a:xfrm>
              <a:off x="4496105" y="4109957"/>
              <a:ext cx="986636" cy="29173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3" name="Rectangle 6"/>
          <p:cNvSpPr/>
          <p:nvPr/>
        </p:nvSpPr>
        <p:spPr>
          <a:xfrm>
            <a:off x="1181100" y="5080415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93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50625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a record with </a:t>
            </a:r>
            <a:r>
              <a:rPr lang="en-US" b="1" i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9 (cont’d)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1624"/>
            <a:ext cx="8229600" cy="4477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3657600" algn="r"/>
                <a:tab pos="4572000" algn="r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4643020" y="205056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3127558" y="2214626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14975" y="3504895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26" name="Elbow Connector 9"/>
          <p:cNvCxnSpPr>
            <a:stCxn id="25" idx="6"/>
            <a:endCxn id="33" idx="14"/>
          </p:cNvCxnSpPr>
          <p:nvPr/>
        </p:nvCxnSpPr>
        <p:spPr>
          <a:xfrm flipV="1">
            <a:off x="2295151" y="2668266"/>
            <a:ext cx="455370" cy="1027129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7" name="Elbow Connector 9"/>
          <p:cNvCxnSpPr>
            <a:stCxn id="25" idx="6"/>
            <a:endCxn id="96" idx="14"/>
          </p:cNvCxnSpPr>
          <p:nvPr/>
        </p:nvCxnSpPr>
        <p:spPr>
          <a:xfrm>
            <a:off x="2295151" y="3695395"/>
            <a:ext cx="455369" cy="108755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8" name="Elbow Connector 9"/>
          <p:cNvCxnSpPr>
            <a:endCxn id="25" idx="2"/>
          </p:cNvCxnSpPr>
          <p:nvPr/>
        </p:nvCxnSpPr>
        <p:spPr>
          <a:xfrm>
            <a:off x="1495875" y="3695395"/>
            <a:ext cx="4191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9" name="Rectangle 6"/>
          <p:cNvSpPr/>
          <p:nvPr/>
        </p:nvSpPr>
        <p:spPr>
          <a:xfrm>
            <a:off x="3127558" y="251469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3127558" y="281481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3127558" y="311493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127558" y="341505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2750521" y="251820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2750521" y="282524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2750521" y="312882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2750521" y="343240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Rectangle 6"/>
          <p:cNvSpPr/>
          <p:nvPr/>
        </p:nvSpPr>
        <p:spPr>
          <a:xfrm>
            <a:off x="4643019" y="1754012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</a:p>
        </p:txBody>
      </p:sp>
      <p:sp>
        <p:nvSpPr>
          <p:cNvPr id="38" name="Rectangle 6"/>
          <p:cNvSpPr/>
          <p:nvPr/>
        </p:nvSpPr>
        <p:spPr>
          <a:xfrm>
            <a:off x="4947819" y="205056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5557417" y="205056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5252618" y="2050564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643020" y="272669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643020" y="2435255"/>
            <a:ext cx="304798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</a:p>
        </p:txBody>
      </p:sp>
      <p:sp>
        <p:nvSpPr>
          <p:cNvPr id="43" name="Rectangle 6"/>
          <p:cNvSpPr/>
          <p:nvPr/>
        </p:nvSpPr>
        <p:spPr>
          <a:xfrm>
            <a:off x="4947819" y="272669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9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4" name="Rectangle 6"/>
          <p:cNvSpPr/>
          <p:nvPr/>
        </p:nvSpPr>
        <p:spPr>
          <a:xfrm>
            <a:off x="5557417" y="272669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5" name="Rectangle 6"/>
          <p:cNvSpPr/>
          <p:nvPr/>
        </p:nvSpPr>
        <p:spPr>
          <a:xfrm>
            <a:off x="5252618" y="2726699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4643020" y="410318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7" name="Rectangle 6"/>
          <p:cNvSpPr/>
          <p:nvPr/>
        </p:nvSpPr>
        <p:spPr>
          <a:xfrm>
            <a:off x="4641801" y="3803123"/>
            <a:ext cx="306018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8" name="Rectangle 6"/>
          <p:cNvSpPr/>
          <p:nvPr/>
        </p:nvSpPr>
        <p:spPr>
          <a:xfrm>
            <a:off x="4947819" y="410318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9" name="Rectangle 6"/>
          <p:cNvSpPr/>
          <p:nvPr/>
        </p:nvSpPr>
        <p:spPr>
          <a:xfrm>
            <a:off x="5557417" y="410318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0" name="Rectangle 6"/>
          <p:cNvSpPr/>
          <p:nvPr/>
        </p:nvSpPr>
        <p:spPr>
          <a:xfrm>
            <a:off x="5252618" y="4103189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1" name="Rectangle 6"/>
          <p:cNvSpPr/>
          <p:nvPr/>
        </p:nvSpPr>
        <p:spPr>
          <a:xfrm>
            <a:off x="4643020" y="342013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2" name="Rectangle 6"/>
          <p:cNvSpPr/>
          <p:nvPr/>
        </p:nvSpPr>
        <p:spPr>
          <a:xfrm>
            <a:off x="4643020" y="3120068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3" name="Rectangle 6"/>
          <p:cNvSpPr/>
          <p:nvPr/>
        </p:nvSpPr>
        <p:spPr>
          <a:xfrm>
            <a:off x="4947819" y="342013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5557417" y="342013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5252618" y="3420134"/>
            <a:ext cx="304799" cy="3070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67" name="Straight Arrow Connector 66"/>
          <p:cNvCxnSpPr>
            <a:stCxn id="29" idx="6"/>
            <a:endCxn id="23" idx="14"/>
          </p:cNvCxnSpPr>
          <p:nvPr/>
        </p:nvCxnSpPr>
        <p:spPr>
          <a:xfrm flipV="1">
            <a:off x="3737156" y="2205841"/>
            <a:ext cx="905864" cy="45891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3" name="Straight Arrow Connector 72"/>
          <p:cNvCxnSpPr>
            <a:stCxn id="30" idx="6"/>
            <a:endCxn id="41" idx="14"/>
          </p:cNvCxnSpPr>
          <p:nvPr/>
        </p:nvCxnSpPr>
        <p:spPr>
          <a:xfrm flipV="1">
            <a:off x="3737156" y="2885436"/>
            <a:ext cx="905864" cy="79436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4" name="Straight Arrow Connector 73"/>
          <p:cNvCxnSpPr>
            <a:stCxn id="31" idx="6"/>
            <a:endCxn id="51" idx="14"/>
          </p:cNvCxnSpPr>
          <p:nvPr/>
        </p:nvCxnSpPr>
        <p:spPr>
          <a:xfrm>
            <a:off x="3737156" y="3264992"/>
            <a:ext cx="905864" cy="308689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5" name="Straight Arrow Connector 74"/>
          <p:cNvCxnSpPr>
            <a:stCxn id="32" idx="6"/>
            <a:endCxn id="46" idx="14"/>
          </p:cNvCxnSpPr>
          <p:nvPr/>
        </p:nvCxnSpPr>
        <p:spPr>
          <a:xfrm>
            <a:off x="3737156" y="3565112"/>
            <a:ext cx="905864" cy="691624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6" name="TextBox 75"/>
          <p:cNvSpPr txBox="1"/>
          <p:nvPr/>
        </p:nvSpPr>
        <p:spPr>
          <a:xfrm>
            <a:off x="5862215" y="2053395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62215" y="2736450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62215" y="3423702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C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62215" y="4106757"/>
            <a:ext cx="834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D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26416" y="4942703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directory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2" name="Rectangle 6"/>
          <p:cNvSpPr/>
          <p:nvPr/>
        </p:nvSpPr>
        <p:spPr>
          <a:xfrm>
            <a:off x="4643019" y="478808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4643018" y="4491530"/>
            <a:ext cx="304799" cy="29655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4" name="Rectangle 6"/>
          <p:cNvSpPr/>
          <p:nvPr/>
        </p:nvSpPr>
        <p:spPr>
          <a:xfrm>
            <a:off x="4947818" y="478808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5" name="Rectangle 6"/>
          <p:cNvSpPr/>
          <p:nvPr/>
        </p:nvSpPr>
        <p:spPr>
          <a:xfrm>
            <a:off x="5557416" y="478808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5252617" y="4788082"/>
            <a:ext cx="304799" cy="31055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87" name="Straight Arrow Connector 86"/>
          <p:cNvCxnSpPr>
            <a:stCxn id="89" idx="6"/>
            <a:endCxn id="82" idx="14"/>
          </p:cNvCxnSpPr>
          <p:nvPr/>
        </p:nvCxnSpPr>
        <p:spPr>
          <a:xfrm>
            <a:off x="3737155" y="3865232"/>
            <a:ext cx="905864" cy="1078127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8" name="TextBox 87"/>
          <p:cNvSpPr txBox="1"/>
          <p:nvPr/>
        </p:nvSpPr>
        <p:spPr>
          <a:xfrm>
            <a:off x="5862214" y="4790913"/>
            <a:ext cx="910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A2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3127557" y="371517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3127557" y="401529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3127557" y="431541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3127557" y="4615532"/>
            <a:ext cx="609598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2750520" y="371868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4" name="Rectangle 6"/>
          <p:cNvSpPr/>
          <p:nvPr/>
        </p:nvSpPr>
        <p:spPr>
          <a:xfrm>
            <a:off x="2750520" y="402572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5" name="Rectangle 6"/>
          <p:cNvSpPr/>
          <p:nvPr/>
        </p:nvSpPr>
        <p:spPr>
          <a:xfrm>
            <a:off x="2750520" y="432930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6" name="Rectangle 6"/>
          <p:cNvSpPr/>
          <p:nvPr/>
        </p:nvSpPr>
        <p:spPr>
          <a:xfrm>
            <a:off x="2750520" y="4632886"/>
            <a:ext cx="379475" cy="30012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97" name="Straight Arrow Connector 96"/>
          <p:cNvCxnSpPr>
            <a:stCxn id="90" idx="6"/>
            <a:endCxn id="68" idx="14"/>
          </p:cNvCxnSpPr>
          <p:nvPr/>
        </p:nvCxnSpPr>
        <p:spPr>
          <a:xfrm>
            <a:off x="3737155" y="4165352"/>
            <a:ext cx="905864" cy="145760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8" name="Straight Arrow Connector 97"/>
          <p:cNvCxnSpPr>
            <a:stCxn id="91" idx="6"/>
            <a:endCxn id="51" idx="14"/>
          </p:cNvCxnSpPr>
          <p:nvPr/>
        </p:nvCxnSpPr>
        <p:spPr>
          <a:xfrm flipV="1">
            <a:off x="3737155" y="3573681"/>
            <a:ext cx="905865" cy="89179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9" name="Straight Arrow Connector 98"/>
          <p:cNvCxnSpPr>
            <a:stCxn id="92" idx="6"/>
            <a:endCxn id="46" idx="14"/>
          </p:cNvCxnSpPr>
          <p:nvPr/>
        </p:nvCxnSpPr>
        <p:spPr>
          <a:xfrm flipV="1">
            <a:off x="3737155" y="4256736"/>
            <a:ext cx="905865" cy="508856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8" name="Rectangle 6"/>
          <p:cNvSpPr/>
          <p:nvPr/>
        </p:nvSpPr>
        <p:spPr>
          <a:xfrm>
            <a:off x="4643019" y="546421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4643018" y="5172773"/>
            <a:ext cx="304799" cy="29144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4947818" y="546421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1" name="Rectangle 6"/>
          <p:cNvSpPr/>
          <p:nvPr/>
        </p:nvSpPr>
        <p:spPr>
          <a:xfrm>
            <a:off x="5557416" y="546421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2" name="Rectangle 6"/>
          <p:cNvSpPr/>
          <p:nvPr/>
        </p:nvSpPr>
        <p:spPr>
          <a:xfrm>
            <a:off x="5252617" y="5464217"/>
            <a:ext cx="304799" cy="3174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67091" y="5473968"/>
            <a:ext cx="905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 B2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43200" y="635240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76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Insert in extendible hashing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2960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(global depth of hash directory)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has capacity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place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bucket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...</a:t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Rectangle 6"/>
          <p:cNvSpPr/>
          <p:nvPr/>
        </p:nvSpPr>
        <p:spPr>
          <a:xfrm>
            <a:off x="1269170" y="1835205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532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Insert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5215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Insert in extendible hashing (cont’d)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31626"/>
            <a:ext cx="8229600" cy="4553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(global depth of hash directory)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has capacity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...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(local depth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of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create a new empty bucket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in bucket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	(redistribute entries of bucket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 including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 New" panose="02070309020205020404" pitchFamily="49" charset="0"/>
              </a:rPr>
              <a:t>*)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if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h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2</a:t>
            </a:r>
            <a:r>
              <a:rPr lang="en-US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≠ 0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move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to bucket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       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+ 1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(new local depths for buckets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and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2)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&lt;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+ 1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(directory has to be doubled)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		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allocate 2</a:t>
            </a:r>
            <a:r>
              <a:rPr lang="en-US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directory entries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[2</a:t>
            </a:r>
            <a:r>
              <a:rPr lang="en-US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…, 2</a:t>
            </a:r>
            <a:r>
              <a:rPr lang="en-US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n+1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		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copy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[0,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…, 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– 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 into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[2</a:t>
            </a:r>
            <a:r>
              <a:rPr lang="en-US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…, 2</a:t>
            </a:r>
            <a:r>
              <a:rPr lang="en-US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n+1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       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+ 1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(2</a:t>
            </a:r>
            <a:r>
              <a:rPr lang="en-US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1))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2</a:t>
            </a:r>
            <a:r>
              <a:rPr lang="en-US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←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Rectangle 6"/>
          <p:cNvSpPr/>
          <p:nvPr/>
        </p:nvSpPr>
        <p:spPr>
          <a:xfrm>
            <a:off x="1269170" y="1835205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499600" y="2936909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d</a:t>
            </a:r>
          </a:p>
        </p:txBody>
      </p:sp>
      <p:sp>
        <p:nvSpPr>
          <p:cNvPr id="10" name="Rectangle 6"/>
          <p:cNvSpPr/>
          <p:nvPr/>
        </p:nvSpPr>
        <p:spPr>
          <a:xfrm>
            <a:off x="1115550" y="4039674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d</a:t>
            </a:r>
          </a:p>
        </p:txBody>
      </p:sp>
      <p:sp>
        <p:nvSpPr>
          <p:cNvPr id="11" name="Rectangle 6"/>
          <p:cNvSpPr/>
          <p:nvPr/>
        </p:nvSpPr>
        <p:spPr>
          <a:xfrm>
            <a:off x="1348421" y="5125994"/>
            <a:ext cx="304799" cy="30006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58100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321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hash-based indexing</a:t>
            </a:r>
          </a:p>
          <a:p>
            <a:r>
              <a:rPr lang="en-US" dirty="0" smtClean="0"/>
              <a:t>Static hashing</a:t>
            </a:r>
          </a:p>
          <a:p>
            <a:r>
              <a:rPr lang="en-US" dirty="0" smtClean="0"/>
              <a:t>Extendible </a:t>
            </a:r>
            <a:r>
              <a:rPr lang="en-US" dirty="0"/>
              <a:t>h</a:t>
            </a:r>
            <a:r>
              <a:rPr lang="en-US" dirty="0" smtClean="0"/>
              <a:t>ashing</a:t>
            </a:r>
          </a:p>
          <a:p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/>
              <a:t>h</a:t>
            </a:r>
            <a:r>
              <a:rPr lang="en-US" dirty="0" smtClean="0"/>
              <a:t>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876800" y="1368622"/>
            <a:ext cx="3580576" cy="2974778"/>
            <a:chOff x="4876800" y="1368622"/>
            <a:chExt cx="3580576" cy="2974778"/>
          </a:xfrm>
        </p:grpSpPr>
        <p:sp>
          <p:nvSpPr>
            <p:cNvPr id="8" name="Rectangle 7"/>
            <p:cNvSpPr/>
            <p:nvPr/>
          </p:nvSpPr>
          <p:spPr>
            <a:xfrm>
              <a:off x="6780976" y="1368622"/>
              <a:ext cx="838200" cy="297477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7176" y="14478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7176" y="16764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57176" y="19050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7176" y="22098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7176" y="24384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7176" y="26670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7176" y="35814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57176" y="38100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57176" y="40386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715000" y="2133600"/>
              <a:ext cx="380176" cy="381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h</a:t>
              </a:r>
              <a:endParaRPr lang="en-US" sz="1600" baseline="-250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20" name="Elbow Connector 9"/>
            <p:cNvCxnSpPr>
              <a:stCxn id="19" idx="6"/>
              <a:endCxn id="13" idx="1"/>
            </p:cNvCxnSpPr>
            <p:nvPr/>
          </p:nvCxnSpPr>
          <p:spPr>
            <a:xfrm>
              <a:off x="6095176" y="2324100"/>
              <a:ext cx="7620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Elbow Connector 9"/>
            <p:cNvCxnSpPr>
              <a:stCxn id="19" idx="7"/>
              <a:endCxn id="10" idx="1"/>
            </p:cNvCxnSpPr>
            <p:nvPr/>
          </p:nvCxnSpPr>
          <p:spPr>
            <a:xfrm flipV="1">
              <a:off x="6039501" y="1562100"/>
              <a:ext cx="817675" cy="627296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Elbow Connector 9"/>
            <p:cNvCxnSpPr>
              <a:stCxn id="19" idx="5"/>
              <a:endCxn id="16" idx="1"/>
            </p:cNvCxnSpPr>
            <p:nvPr/>
          </p:nvCxnSpPr>
          <p:spPr>
            <a:xfrm>
              <a:off x="6039501" y="2458804"/>
              <a:ext cx="817675" cy="1236896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Elbow Connector 9"/>
            <p:cNvCxnSpPr>
              <a:endCxn id="19" idx="2"/>
            </p:cNvCxnSpPr>
            <p:nvPr/>
          </p:nvCxnSpPr>
          <p:spPr>
            <a:xfrm>
              <a:off x="4876800" y="2324100"/>
              <a:ext cx="8382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896501" y="2054423"/>
              <a:ext cx="8184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 smtClean="0">
                  <a:latin typeface="OfficinaSansITCStd Book" panose="02000506040000020004" pitchFamily="50" charset="0"/>
                </a:rPr>
                <a:t>k</a:t>
              </a:r>
              <a:endParaRPr lang="en-US" sz="1400" i="1" dirty="0">
                <a:latin typeface="OfficinaSansITCStd Book" panose="02000506040000020004" pitchFamily="50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1576" y="2209800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29" name="Straight Arrow Connector 28"/>
            <p:cNvCxnSpPr>
              <a:stCxn id="13" idx="3"/>
              <a:endCxn id="28" idx="1"/>
            </p:cNvCxnSpPr>
            <p:nvPr/>
          </p:nvCxnSpPr>
          <p:spPr>
            <a:xfrm>
              <a:off x="7542976" y="2324100"/>
              <a:ext cx="2286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7771576" y="4031243"/>
              <a:ext cx="685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33" name="Straight Arrow Connector 32"/>
            <p:cNvCxnSpPr>
              <a:stCxn id="18" idx="3"/>
              <a:endCxn id="32" idx="1"/>
            </p:cNvCxnSpPr>
            <p:nvPr/>
          </p:nvCxnSpPr>
          <p:spPr>
            <a:xfrm flipV="1">
              <a:off x="7542976" y="4145543"/>
              <a:ext cx="228600" cy="7357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0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Overflow Chains in Extendible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2999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Overflow chains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Extendible hashing uses overflow chains hanging off a bucket only as a last resort. Under which circumstances will extendible hashing create an overflow chain?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274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Overflow Chains in Extendible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2999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Overflow chains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Extendible hashing uses overflow chains hanging off a bucket only as a last resort. Under which circumstances will extendible hashing create an overflow chain?</a:t>
            </a:r>
          </a:p>
          <a:p>
            <a:pPr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Wingdings"/>
              <a:buChar char="Ä"/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If considering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+ 1 bits does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not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lead to a satisfying record distribution in procedure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(skewed data, hash collisions)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58511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Delete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hdelete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dirty="0" smtClean="0"/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locates and removes entry </a:t>
            </a:r>
            <a:r>
              <a:rPr lang="en-US" i="1" dirty="0" smtClean="0"/>
              <a:t>k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deleting an entry </a:t>
            </a:r>
            <a:r>
              <a:rPr lang="en-US" i="1" dirty="0" smtClean="0"/>
              <a:t>k</a:t>
            </a:r>
            <a:r>
              <a:rPr lang="en-US" dirty="0" smtClean="0"/>
              <a:t>* from a bucket may leave this bucket </a:t>
            </a:r>
            <a:r>
              <a:rPr lang="en-US" b="1" dirty="0" smtClean="0"/>
              <a:t>empty</a:t>
            </a:r>
          </a:p>
          <a:p>
            <a:pPr lvl="1"/>
            <a:r>
              <a:rPr lang="en-US" dirty="0" smtClean="0"/>
              <a:t>an empty buckets can be </a:t>
            </a:r>
            <a:r>
              <a:rPr lang="en-US" b="1" dirty="0" smtClean="0"/>
              <a:t>merged</a:t>
            </a:r>
            <a:r>
              <a:rPr lang="en-US" dirty="0" smtClean="0"/>
              <a:t> with its split bucket</a:t>
            </a:r>
          </a:p>
          <a:p>
            <a:pPr lvl="1"/>
            <a:r>
              <a:rPr lang="en-US" dirty="0" smtClean="0"/>
              <a:t>however, this step is often </a:t>
            </a:r>
            <a:r>
              <a:rPr lang="en-US" b="1" dirty="0" smtClean="0"/>
              <a:t>omitted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897735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Delete in extendible hashing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8734"/>
            <a:ext cx="8229600" cy="2893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When is 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local depth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decreased? </a:t>
            </a: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When is 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global depth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decreased?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934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Hashing Delete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hdelete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dirty="0" smtClean="0"/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locates and removes entry </a:t>
            </a:r>
            <a:r>
              <a:rPr lang="en-US" i="1" dirty="0" smtClean="0"/>
              <a:t>k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deleting an entry </a:t>
            </a:r>
            <a:r>
              <a:rPr lang="en-US" i="1" dirty="0" smtClean="0"/>
              <a:t>k</a:t>
            </a:r>
            <a:r>
              <a:rPr lang="en-US" dirty="0" smtClean="0"/>
              <a:t>* from a bucket may leave this bucket </a:t>
            </a:r>
            <a:r>
              <a:rPr lang="en-US" b="1" dirty="0" smtClean="0"/>
              <a:t>empty</a:t>
            </a:r>
          </a:p>
          <a:p>
            <a:pPr lvl="1"/>
            <a:r>
              <a:rPr lang="en-US" dirty="0" smtClean="0"/>
              <a:t>an empty buckets can be </a:t>
            </a:r>
            <a:r>
              <a:rPr lang="en-US" b="1" dirty="0" smtClean="0"/>
              <a:t>merged</a:t>
            </a:r>
            <a:r>
              <a:rPr lang="en-US" dirty="0" smtClean="0"/>
              <a:t> with its split bucket</a:t>
            </a:r>
          </a:p>
          <a:p>
            <a:pPr lvl="1"/>
            <a:r>
              <a:rPr lang="en-US" dirty="0" smtClean="0"/>
              <a:t>however, this step is often </a:t>
            </a:r>
            <a:r>
              <a:rPr lang="en-US" b="1" dirty="0" smtClean="0"/>
              <a:t>omitted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897735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Delete in extendible hashing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8734"/>
            <a:ext cx="8229600" cy="2893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When is 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local depth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decreased? </a:t>
            </a:r>
          </a:p>
          <a:p>
            <a:pPr marL="285750" indent="-285750">
              <a:buFont typeface="Wingdings"/>
              <a:buChar char="Ä"/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when a bucket is merged with its split bucket, the local depth of the merged bucket is decreased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When is 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global depth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decreased?</a:t>
            </a:r>
          </a:p>
          <a:p>
            <a:pPr marL="285750" indent="-285750">
              <a:buFont typeface="Wingdings"/>
              <a:buChar char="Ä"/>
              <a:tabLst>
                <a:tab pos="284163" algn="l"/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if every directory entry points to the same bucket as its split directory entry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(i.e., 0 and 2</a:t>
            </a:r>
            <a:r>
              <a:rPr lang="en-US" baseline="30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point to bucket A, 1 and 2</a:t>
            </a:r>
            <a:r>
              <a:rPr lang="en-US" baseline="30000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  <a:sym typeface="Wingdings"/>
              </a:rPr>
              <a:t> + 1 point to bucket B, etc.), the directory can be halved and the global depth decreased</a:t>
            </a: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2917590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extendible hashing, </a:t>
            </a:r>
            <a:r>
              <a:rPr lang="en-US" b="1" dirty="0" smtClean="0"/>
              <a:t>linear hashing </a:t>
            </a:r>
            <a:r>
              <a:rPr lang="en-US" dirty="0" smtClean="0"/>
              <a:t>can adapt its underlying data structure to record insertions and deletions</a:t>
            </a:r>
          </a:p>
          <a:p>
            <a:pPr lvl="1"/>
            <a:r>
              <a:rPr lang="en-US" dirty="0" smtClean="0"/>
              <a:t>linear hashing </a:t>
            </a:r>
            <a:r>
              <a:rPr lang="en-US" b="1" dirty="0" smtClean="0"/>
              <a:t>does not need a hash directory </a:t>
            </a:r>
            <a:r>
              <a:rPr lang="en-US" dirty="0" smtClean="0"/>
              <a:t>in addition to the actual hash table buckets</a:t>
            </a:r>
          </a:p>
          <a:p>
            <a:pPr lvl="1"/>
            <a:r>
              <a:rPr lang="en-US" dirty="0" smtClean="0"/>
              <a:t>linear hashing can define </a:t>
            </a:r>
            <a:r>
              <a:rPr lang="en-US" b="1" dirty="0" smtClean="0"/>
              <a:t>flexible criteria </a:t>
            </a:r>
            <a:r>
              <a:rPr lang="en-US" dirty="0" smtClean="0"/>
              <a:t>that determine when a bucket is to be split</a:t>
            </a:r>
          </a:p>
          <a:p>
            <a:pPr lvl="1"/>
            <a:r>
              <a:rPr lang="en-US" dirty="0" smtClean="0"/>
              <a:t>linear hashing may perform bad if the </a:t>
            </a:r>
            <a:r>
              <a:rPr lang="en-US" b="1" dirty="0" smtClean="0"/>
              <a:t>key distribution is skewed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4942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hashing uses an </a:t>
            </a:r>
            <a:r>
              <a:rPr lang="en-US" b="1" dirty="0" smtClean="0"/>
              <a:t>ordered family of hash functions</a:t>
            </a:r>
            <a:endParaRPr lang="en-US" dirty="0"/>
          </a:p>
          <a:p>
            <a:pPr lvl="1"/>
            <a:r>
              <a:rPr lang="en-US" dirty="0" smtClean="0"/>
              <a:t>sequence of hash functions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, …. (subscript is often called </a:t>
            </a:r>
            <a:r>
              <a:rPr lang="en-US" i="1" dirty="0" smtClean="0"/>
              <a:t>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range of </a:t>
            </a:r>
            <a:r>
              <a:rPr lang="en-US" i="1" dirty="0" smtClean="0"/>
              <a:t>h</a:t>
            </a:r>
            <a:r>
              <a:rPr lang="en-US" i="1" baseline="-25000" dirty="0" smtClean="0"/>
              <a:t>level</a:t>
            </a:r>
            <a:r>
              <a:rPr lang="en-US" baseline="-25000" dirty="0" smtClean="0"/>
              <a:t>+1</a:t>
            </a:r>
            <a:r>
              <a:rPr lang="en-US" dirty="0" smtClean="0"/>
              <a:t> is </a:t>
            </a:r>
            <a:r>
              <a:rPr lang="en-US" b="1" dirty="0" smtClean="0"/>
              <a:t>twice as large </a:t>
            </a:r>
            <a:r>
              <a:rPr lang="en-US" dirty="0" smtClean="0"/>
              <a:t>as range of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level</a:t>
            </a:r>
            <a:r>
              <a:rPr lang="en-US" dirty="0" smtClean="0"/>
              <a:t> (for </a:t>
            </a:r>
            <a:r>
              <a:rPr lang="en-US" i="1" dirty="0" smtClean="0"/>
              <a:t>level</a:t>
            </a:r>
            <a:r>
              <a:rPr lang="en-US" dirty="0" smtClean="0"/>
              <a:t> = 0, 1, 2, …)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664192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Hash Function Family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Rectangle 5"/>
              <p:cNvSpPr/>
              <p:nvPr/>
            </p:nvSpPr>
            <p:spPr>
              <a:xfrm>
                <a:off x="457200" y="3045192"/>
                <a:ext cx="8229600" cy="19078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91440" bIns="45720" rtlCol="0" anchor="t"/>
              <a:lstStyle/>
              <a:p>
                <a:pPr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Given an initial hash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h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and an initial hash table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, one approach to define such a family of hash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, …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 would be</a:t>
                </a:r>
              </a:p>
              <a:p>
                <a:pPr>
                  <a:tabLst>
                    <a:tab pos="1600200" algn="l"/>
                    <a:tab pos="7943850" algn="r"/>
                  </a:tabLst>
                </a:pPr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1600200" algn="l"/>
                    <a:tab pos="794385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𝑙𝑒𝑣𝑒𝑙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𝑚𝑜𝑑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𝑙𝑒𝑣𝑒𝑙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1600200" algn="l"/>
                    <a:tab pos="7943850" algn="r"/>
                  </a:tabLst>
                </a:pP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1600200" algn="l"/>
                    <a:tab pos="7943850" algn="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Courier New" panose="020703090202050204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𝑙𝑒𝑣𝑒𝑙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=0, 1, 2, …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5192"/>
                <a:ext cx="8229600" cy="19078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97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</a:t>
            </a:r>
            <a:r>
              <a:rPr lang="en-US" b="1" i="1" dirty="0" err="1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err="1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level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with range [0, …, N – 1]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411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295400" y="1752600"/>
            <a:ext cx="2971800" cy="1828800"/>
            <a:chOff x="1143000" y="1752600"/>
            <a:chExt cx="2971800" cy="1828800"/>
          </a:xfrm>
        </p:grpSpPr>
        <p:sp>
          <p:nvSpPr>
            <p:cNvPr id="7" name="Rectangle 6"/>
            <p:cNvSpPr/>
            <p:nvPr/>
          </p:nvSpPr>
          <p:spPr>
            <a:xfrm>
              <a:off x="2743200" y="17526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3" name="Rectangle 6"/>
            <p:cNvSpPr/>
            <p:nvPr/>
          </p:nvSpPr>
          <p:spPr>
            <a:xfrm>
              <a:off x="2743200" y="19812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4" name="Rectangle 6"/>
            <p:cNvSpPr/>
            <p:nvPr/>
          </p:nvSpPr>
          <p:spPr>
            <a:xfrm>
              <a:off x="2743200" y="22098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6" name="Rectangle 6"/>
            <p:cNvSpPr/>
            <p:nvPr/>
          </p:nvSpPr>
          <p:spPr>
            <a:xfrm>
              <a:off x="2743200" y="2667000"/>
              <a:ext cx="685800" cy="914400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25" name="Rectangle 6"/>
            <p:cNvSpPr/>
            <p:nvPr/>
          </p:nvSpPr>
          <p:spPr>
            <a:xfrm>
              <a:off x="2743200" y="24384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743200" y="28956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743200" y="31242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43200" y="33528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6" name="Rectangle 6"/>
            <p:cNvSpPr/>
            <p:nvPr/>
          </p:nvSpPr>
          <p:spPr>
            <a:xfrm>
              <a:off x="3506725" y="1752600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0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7" name="Rectangle 6"/>
            <p:cNvSpPr/>
            <p:nvPr/>
          </p:nvSpPr>
          <p:spPr>
            <a:xfrm>
              <a:off x="3505200" y="2438897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– 1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8" name="Rectangle 6"/>
            <p:cNvSpPr/>
            <p:nvPr/>
          </p:nvSpPr>
          <p:spPr>
            <a:xfrm>
              <a:off x="3505200" y="2667497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39" name="Rectangle 6"/>
            <p:cNvSpPr/>
            <p:nvPr/>
          </p:nvSpPr>
          <p:spPr>
            <a:xfrm>
              <a:off x="3505200" y="3353297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 · </a:t>
              </a:r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– 1 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0" name="Left Brace 39"/>
            <p:cNvSpPr/>
            <p:nvPr/>
          </p:nvSpPr>
          <p:spPr>
            <a:xfrm>
              <a:off x="2514600" y="1753667"/>
              <a:ext cx="152400" cy="912836"/>
            </a:xfrm>
            <a:prstGeom prst="leftBrace">
              <a:avLst>
                <a:gd name="adj1" fmla="val 23850"/>
                <a:gd name="adj2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OfficinaSansITCStd Book" panose="02000506040000020004" pitchFamily="50" charset="0"/>
              </a:endParaRPr>
            </a:p>
          </p:txBody>
        </p:sp>
        <p:sp>
          <p:nvSpPr>
            <p:cNvPr id="41" name="Rectangle 6"/>
            <p:cNvSpPr/>
            <p:nvPr/>
          </p:nvSpPr>
          <p:spPr>
            <a:xfrm>
              <a:off x="1905000" y="2095251"/>
              <a:ext cx="5318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400" i="1" dirty="0" err="1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h</a:t>
              </a:r>
              <a:r>
                <a:rPr lang="en-US" sz="1400" i="1" baseline="-25000" dirty="0" err="1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level</a:t>
              </a:r>
              <a:endParaRPr lang="en-US" sz="1400" i="1" baseline="-250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2" name="Left Brace 41"/>
            <p:cNvSpPr/>
            <p:nvPr/>
          </p:nvSpPr>
          <p:spPr>
            <a:xfrm>
              <a:off x="1752600" y="1752600"/>
              <a:ext cx="152400" cy="1828800"/>
            </a:xfrm>
            <a:prstGeom prst="leftBrace">
              <a:avLst>
                <a:gd name="adj1" fmla="val 23850"/>
                <a:gd name="adj2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OfficinaSansITCStd Book" panose="02000506040000020004" pitchFamily="50" charset="0"/>
              </a:endParaRPr>
            </a:p>
          </p:txBody>
        </p:sp>
        <p:sp>
          <p:nvSpPr>
            <p:cNvPr id="43" name="Rectangle 6"/>
            <p:cNvSpPr/>
            <p:nvPr/>
          </p:nvSpPr>
          <p:spPr>
            <a:xfrm>
              <a:off x="1143000" y="2553197"/>
              <a:ext cx="5318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h</a:t>
              </a:r>
              <a:r>
                <a:rPr lang="en-US" sz="1400" i="1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level</a:t>
              </a:r>
              <a:r>
                <a:rPr lang="en-US" sz="1400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+1</a:t>
              </a:r>
              <a:endParaRPr lang="en-US" sz="1400" i="1" baseline="-250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00600" y="1752600"/>
            <a:ext cx="2971800" cy="3657600"/>
            <a:chOff x="4800600" y="1752600"/>
            <a:chExt cx="2971800" cy="3657600"/>
          </a:xfrm>
        </p:grpSpPr>
        <p:sp>
          <p:nvSpPr>
            <p:cNvPr id="44" name="Rectangle 6"/>
            <p:cNvSpPr/>
            <p:nvPr/>
          </p:nvSpPr>
          <p:spPr>
            <a:xfrm>
              <a:off x="6400800" y="17526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5" name="Rectangle 6"/>
            <p:cNvSpPr/>
            <p:nvPr/>
          </p:nvSpPr>
          <p:spPr>
            <a:xfrm>
              <a:off x="6400800" y="19812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6" name="Rectangle 6"/>
            <p:cNvSpPr/>
            <p:nvPr/>
          </p:nvSpPr>
          <p:spPr>
            <a:xfrm>
              <a:off x="6400800" y="22098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7" name="Rectangle 6"/>
            <p:cNvSpPr/>
            <p:nvPr/>
          </p:nvSpPr>
          <p:spPr>
            <a:xfrm>
              <a:off x="6400800" y="24384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8" name="Rectangle 6"/>
            <p:cNvSpPr/>
            <p:nvPr/>
          </p:nvSpPr>
          <p:spPr>
            <a:xfrm>
              <a:off x="6400800" y="26670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49" name="Rectangle 6"/>
            <p:cNvSpPr/>
            <p:nvPr/>
          </p:nvSpPr>
          <p:spPr>
            <a:xfrm>
              <a:off x="6400800" y="28956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50" name="Rectangle 6"/>
            <p:cNvSpPr/>
            <p:nvPr/>
          </p:nvSpPr>
          <p:spPr>
            <a:xfrm>
              <a:off x="6400800" y="3124200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52" name="Rectangle 6"/>
            <p:cNvSpPr/>
            <p:nvPr/>
          </p:nvSpPr>
          <p:spPr>
            <a:xfrm>
              <a:off x="6400800" y="3581400"/>
              <a:ext cx="685800" cy="1828800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400800" y="38100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400800" y="40386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00800" y="42672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51" name="Rectangle 6"/>
            <p:cNvSpPr/>
            <p:nvPr/>
          </p:nvSpPr>
          <p:spPr>
            <a:xfrm>
              <a:off x="6400800" y="3353297"/>
              <a:ext cx="685800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6400800" y="44958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00800" y="47244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400800" y="49530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400800" y="5181600"/>
              <a:ext cx="6858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60" name="Rectangle 6"/>
            <p:cNvSpPr/>
            <p:nvPr/>
          </p:nvSpPr>
          <p:spPr>
            <a:xfrm>
              <a:off x="7164325" y="1752600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0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61" name="Rectangle 6"/>
            <p:cNvSpPr/>
            <p:nvPr/>
          </p:nvSpPr>
          <p:spPr>
            <a:xfrm>
              <a:off x="7164325" y="3352800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 · </a:t>
              </a:r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– 1 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62" name="Rectangle 6"/>
            <p:cNvSpPr/>
            <p:nvPr/>
          </p:nvSpPr>
          <p:spPr>
            <a:xfrm>
              <a:off x="7164325" y="3581400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2 · </a:t>
              </a:r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63" name="Rectangle 6"/>
            <p:cNvSpPr/>
            <p:nvPr/>
          </p:nvSpPr>
          <p:spPr>
            <a:xfrm>
              <a:off x="7164325" y="5182097"/>
              <a:ext cx="6080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4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· </a:t>
              </a:r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N</a:t>
              </a:r>
              <a:r>
                <a:rPr lang="en-US" sz="14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 – 1 </a:t>
              </a:r>
              <a:endPara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64" name="Left Brace 63"/>
            <p:cNvSpPr/>
            <p:nvPr/>
          </p:nvSpPr>
          <p:spPr>
            <a:xfrm>
              <a:off x="6172200" y="1752600"/>
              <a:ext cx="152400" cy="1828800"/>
            </a:xfrm>
            <a:prstGeom prst="leftBrace">
              <a:avLst>
                <a:gd name="adj1" fmla="val 23850"/>
                <a:gd name="adj2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OfficinaSansITCStd Book" panose="02000506040000020004" pitchFamily="50" charset="0"/>
              </a:endParaRPr>
            </a:p>
          </p:txBody>
        </p:sp>
        <p:sp>
          <p:nvSpPr>
            <p:cNvPr id="65" name="Rectangle 6"/>
            <p:cNvSpPr/>
            <p:nvPr/>
          </p:nvSpPr>
          <p:spPr>
            <a:xfrm>
              <a:off x="5562600" y="2553197"/>
              <a:ext cx="5318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h</a:t>
              </a:r>
              <a:r>
                <a:rPr lang="en-US" sz="1400" i="1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level</a:t>
              </a:r>
              <a:r>
                <a:rPr lang="en-US" sz="1400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+1</a:t>
              </a:r>
              <a:endParaRPr lang="en-US" sz="1400" i="1" baseline="-250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  <p:sp>
          <p:nvSpPr>
            <p:cNvPr id="66" name="Left Brace 65"/>
            <p:cNvSpPr/>
            <p:nvPr/>
          </p:nvSpPr>
          <p:spPr>
            <a:xfrm>
              <a:off x="5410200" y="1752600"/>
              <a:ext cx="152400" cy="3657600"/>
            </a:xfrm>
            <a:prstGeom prst="leftBrace">
              <a:avLst>
                <a:gd name="adj1" fmla="val 23850"/>
                <a:gd name="adj2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OfficinaSansITCStd Book" panose="02000506040000020004" pitchFamily="50" charset="0"/>
              </a:endParaRPr>
            </a:p>
          </p:txBody>
        </p:sp>
        <p:sp>
          <p:nvSpPr>
            <p:cNvPr id="67" name="Rectangle 6"/>
            <p:cNvSpPr/>
            <p:nvPr/>
          </p:nvSpPr>
          <p:spPr>
            <a:xfrm>
              <a:off x="4800600" y="3467597"/>
              <a:ext cx="531875" cy="228103"/>
            </a:xfrm>
            <a:custGeom>
              <a:avLst/>
              <a:gdLst>
                <a:gd name="connsiteX0" fmla="*/ 0 w 609600"/>
                <a:gd name="connsiteY0" fmla="*/ 0 h 304800"/>
                <a:gd name="connsiteX1" fmla="*/ 609600 w 609600"/>
                <a:gd name="connsiteY1" fmla="*/ 0 h 304800"/>
                <a:gd name="connsiteX2" fmla="*/ 609600 w 609600"/>
                <a:gd name="connsiteY2" fmla="*/ 304800 h 304800"/>
                <a:gd name="connsiteX3" fmla="*/ 0 w 609600"/>
                <a:gd name="connsiteY3" fmla="*/ 304800 h 304800"/>
                <a:gd name="connsiteX4" fmla="*/ 0 w 609600"/>
                <a:gd name="connsiteY4" fmla="*/ 0 h 304800"/>
                <a:gd name="connsiteX0" fmla="*/ 0 w 609600"/>
                <a:gd name="connsiteY0" fmla="*/ 0 h 304800"/>
                <a:gd name="connsiteX1" fmla="*/ 457200 w 609600"/>
                <a:gd name="connsiteY1" fmla="*/ 0 h 304800"/>
                <a:gd name="connsiteX2" fmla="*/ 609600 w 609600"/>
                <a:gd name="connsiteY2" fmla="*/ 0 h 304800"/>
                <a:gd name="connsiteX3" fmla="*/ 609600 w 609600"/>
                <a:gd name="connsiteY3" fmla="*/ 304800 h 304800"/>
                <a:gd name="connsiteX4" fmla="*/ 0 w 609600"/>
                <a:gd name="connsiteY4" fmla="*/ 304800 h 304800"/>
                <a:gd name="connsiteX5" fmla="*/ 0 w 609600"/>
                <a:gd name="connsiteY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304800 h 304800"/>
                <a:gd name="connsiteX5" fmla="*/ 0 w 609600"/>
                <a:gd name="connsiteY5" fmla="*/ 304800 h 304800"/>
                <a:gd name="connsiteX6" fmla="*/ 0 w 609600"/>
                <a:gd name="connsiteY6" fmla="*/ 73819 h 304800"/>
                <a:gd name="connsiteX7" fmla="*/ 0 w 609600"/>
                <a:gd name="connsiteY7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304800 h 304800"/>
                <a:gd name="connsiteX6" fmla="*/ 0 w 609600"/>
                <a:gd name="connsiteY6" fmla="*/ 304800 h 304800"/>
                <a:gd name="connsiteX7" fmla="*/ 0 w 609600"/>
                <a:gd name="connsiteY7" fmla="*/ 73819 h 304800"/>
                <a:gd name="connsiteX8" fmla="*/ 0 w 609600"/>
                <a:gd name="connsiteY8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0 w 609600"/>
                <a:gd name="connsiteY7" fmla="*/ 304800 h 304800"/>
                <a:gd name="connsiteX8" fmla="*/ 0 w 609600"/>
                <a:gd name="connsiteY8" fmla="*/ 73819 h 304800"/>
                <a:gd name="connsiteX9" fmla="*/ 0 w 609600"/>
                <a:gd name="connsiteY9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0 w 609600"/>
                <a:gd name="connsiteY8" fmla="*/ 304800 h 304800"/>
                <a:gd name="connsiteX9" fmla="*/ 0 w 609600"/>
                <a:gd name="connsiteY9" fmla="*/ 73819 h 304800"/>
                <a:gd name="connsiteX10" fmla="*/ 0 w 609600"/>
                <a:gd name="connsiteY10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73819 h 304800"/>
                <a:gd name="connsiteX11" fmla="*/ 0 w 609600"/>
                <a:gd name="connsiteY11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457200 w 609600"/>
                <a:gd name="connsiteY2" fmla="*/ 0 h 304800"/>
                <a:gd name="connsiteX3" fmla="*/ 609600 w 609600"/>
                <a:gd name="connsiteY3" fmla="*/ 0 h 304800"/>
                <a:gd name="connsiteX4" fmla="*/ 609600 w 609600"/>
                <a:gd name="connsiteY4" fmla="*/ 73819 h 304800"/>
                <a:gd name="connsiteX5" fmla="*/ 609600 w 609600"/>
                <a:gd name="connsiteY5" fmla="*/ 228600 h 304800"/>
                <a:gd name="connsiteX6" fmla="*/ 609600 w 609600"/>
                <a:gd name="connsiteY6" fmla="*/ 304800 h 304800"/>
                <a:gd name="connsiteX7" fmla="*/ 459581 w 609600"/>
                <a:gd name="connsiteY7" fmla="*/ 304800 h 304800"/>
                <a:gd name="connsiteX8" fmla="*/ 152400 w 609600"/>
                <a:gd name="connsiteY8" fmla="*/ 304800 h 304800"/>
                <a:gd name="connsiteX9" fmla="*/ 0 w 609600"/>
                <a:gd name="connsiteY9" fmla="*/ 304800 h 304800"/>
                <a:gd name="connsiteX10" fmla="*/ 0 w 609600"/>
                <a:gd name="connsiteY10" fmla="*/ 228600 h 304800"/>
                <a:gd name="connsiteX11" fmla="*/ 0 w 609600"/>
                <a:gd name="connsiteY11" fmla="*/ 73819 h 304800"/>
                <a:gd name="connsiteX12" fmla="*/ 0 w 609600"/>
                <a:gd name="connsiteY12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73819 h 304800"/>
                <a:gd name="connsiteX13" fmla="*/ 0 w 609600"/>
                <a:gd name="connsiteY13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152400 w 609600"/>
                <a:gd name="connsiteY9" fmla="*/ 304800 h 304800"/>
                <a:gd name="connsiteX10" fmla="*/ 0 w 609600"/>
                <a:gd name="connsiteY10" fmla="*/ 304800 h 304800"/>
                <a:gd name="connsiteX11" fmla="*/ 0 w 609600"/>
                <a:gd name="connsiteY11" fmla="*/ 228600 h 304800"/>
                <a:gd name="connsiteX12" fmla="*/ 0 w 609600"/>
                <a:gd name="connsiteY12" fmla="*/ 152400 h 304800"/>
                <a:gd name="connsiteX13" fmla="*/ 0 w 609600"/>
                <a:gd name="connsiteY13" fmla="*/ 73819 h 304800"/>
                <a:gd name="connsiteX14" fmla="*/ 0 w 609600"/>
                <a:gd name="connsiteY14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228600 h 304800"/>
                <a:gd name="connsiteX7" fmla="*/ 609600 w 609600"/>
                <a:gd name="connsiteY7" fmla="*/ 304800 h 304800"/>
                <a:gd name="connsiteX8" fmla="*/ 459581 w 609600"/>
                <a:gd name="connsiteY8" fmla="*/ 304800 h 304800"/>
                <a:gd name="connsiteX9" fmla="*/ 304800 w 609600"/>
                <a:gd name="connsiteY9" fmla="*/ 304800 h 304800"/>
                <a:gd name="connsiteX10" fmla="*/ 152400 w 609600"/>
                <a:gd name="connsiteY10" fmla="*/ 304800 h 304800"/>
                <a:gd name="connsiteX11" fmla="*/ 0 w 609600"/>
                <a:gd name="connsiteY11" fmla="*/ 304800 h 304800"/>
                <a:gd name="connsiteX12" fmla="*/ 0 w 609600"/>
                <a:gd name="connsiteY12" fmla="*/ 228600 h 304800"/>
                <a:gd name="connsiteX13" fmla="*/ 0 w 609600"/>
                <a:gd name="connsiteY13" fmla="*/ 152400 h 304800"/>
                <a:gd name="connsiteX14" fmla="*/ 0 w 609600"/>
                <a:gd name="connsiteY14" fmla="*/ 73819 h 304800"/>
                <a:gd name="connsiteX15" fmla="*/ 0 w 609600"/>
                <a:gd name="connsiteY15" fmla="*/ 0 h 304800"/>
                <a:gd name="connsiteX0" fmla="*/ 0 w 609600"/>
                <a:gd name="connsiteY0" fmla="*/ 0 h 304800"/>
                <a:gd name="connsiteX1" fmla="*/ 152400 w 609600"/>
                <a:gd name="connsiteY1" fmla="*/ 0 h 304800"/>
                <a:gd name="connsiteX2" fmla="*/ 304800 w 609600"/>
                <a:gd name="connsiteY2" fmla="*/ 0 h 304800"/>
                <a:gd name="connsiteX3" fmla="*/ 457200 w 609600"/>
                <a:gd name="connsiteY3" fmla="*/ 0 h 304800"/>
                <a:gd name="connsiteX4" fmla="*/ 609600 w 609600"/>
                <a:gd name="connsiteY4" fmla="*/ 0 h 304800"/>
                <a:gd name="connsiteX5" fmla="*/ 609600 w 609600"/>
                <a:gd name="connsiteY5" fmla="*/ 73819 h 304800"/>
                <a:gd name="connsiteX6" fmla="*/ 609600 w 609600"/>
                <a:gd name="connsiteY6" fmla="*/ 152400 h 304800"/>
                <a:gd name="connsiteX7" fmla="*/ 609600 w 609600"/>
                <a:gd name="connsiteY7" fmla="*/ 228600 h 304800"/>
                <a:gd name="connsiteX8" fmla="*/ 609600 w 609600"/>
                <a:gd name="connsiteY8" fmla="*/ 304800 h 304800"/>
                <a:gd name="connsiteX9" fmla="*/ 459581 w 609600"/>
                <a:gd name="connsiteY9" fmla="*/ 304800 h 304800"/>
                <a:gd name="connsiteX10" fmla="*/ 304800 w 609600"/>
                <a:gd name="connsiteY10" fmla="*/ 304800 h 304800"/>
                <a:gd name="connsiteX11" fmla="*/ 152400 w 609600"/>
                <a:gd name="connsiteY11" fmla="*/ 304800 h 304800"/>
                <a:gd name="connsiteX12" fmla="*/ 0 w 609600"/>
                <a:gd name="connsiteY12" fmla="*/ 304800 h 304800"/>
                <a:gd name="connsiteX13" fmla="*/ 0 w 609600"/>
                <a:gd name="connsiteY13" fmla="*/ 228600 h 304800"/>
                <a:gd name="connsiteX14" fmla="*/ 0 w 609600"/>
                <a:gd name="connsiteY14" fmla="*/ 152400 h 304800"/>
                <a:gd name="connsiteX15" fmla="*/ 0 w 609600"/>
                <a:gd name="connsiteY15" fmla="*/ 73819 h 304800"/>
                <a:gd name="connsiteX16" fmla="*/ 0 w 609600"/>
                <a:gd name="connsiteY16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600" h="304800">
                  <a:moveTo>
                    <a:pt x="0" y="0"/>
                  </a:moveTo>
                  <a:lnTo>
                    <a:pt x="152400" y="0"/>
                  </a:lnTo>
                  <a:lnTo>
                    <a:pt x="304800" y="0"/>
                  </a:lnTo>
                  <a:lnTo>
                    <a:pt x="457200" y="0"/>
                  </a:lnTo>
                  <a:lnTo>
                    <a:pt x="609600" y="0"/>
                  </a:lnTo>
                  <a:lnTo>
                    <a:pt x="609600" y="73819"/>
                  </a:lnTo>
                  <a:lnTo>
                    <a:pt x="609600" y="152400"/>
                  </a:lnTo>
                  <a:lnTo>
                    <a:pt x="609600" y="228600"/>
                  </a:lnTo>
                  <a:lnTo>
                    <a:pt x="609600" y="304800"/>
                  </a:lnTo>
                  <a:lnTo>
                    <a:pt x="459581" y="304800"/>
                  </a:lnTo>
                  <a:lnTo>
                    <a:pt x="304800" y="304800"/>
                  </a:lnTo>
                  <a:lnTo>
                    <a:pt x="152400" y="304800"/>
                  </a:lnTo>
                  <a:lnTo>
                    <a:pt x="0" y="304800"/>
                  </a:lnTo>
                  <a:lnTo>
                    <a:pt x="0" y="228600"/>
                  </a:lnTo>
                  <a:lnTo>
                    <a:pt x="0" y="152400"/>
                  </a:lnTo>
                  <a:lnTo>
                    <a:pt x="0" y="738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400" i="1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h</a:t>
              </a:r>
              <a:r>
                <a:rPr lang="en-US" sz="1400" i="1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level</a:t>
              </a:r>
              <a:r>
                <a:rPr lang="en-US" sz="1400" baseline="-25000" dirty="0" smtClean="0">
                  <a:solidFill>
                    <a:schemeClr val="tx1"/>
                  </a:solidFill>
                  <a:latin typeface="OfficinaSansITCStd Book" panose="02000506040000020004" pitchFamily="50" charset="0"/>
                </a:rPr>
                <a:t>+2</a:t>
              </a:r>
              <a:endParaRPr lang="en-US" sz="1400" i="1" baseline="-25000" dirty="0">
                <a:solidFill>
                  <a:schemeClr val="tx1"/>
                </a:solidFill>
                <a:latin typeface="OfficinaSansITCStd Book" panose="02000506040000020004" pitchFamily="50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0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Basic linear hashing scheme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Initialize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0 and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0</a:t>
            </a: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current hash function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use for searches (insertions/deletions) is </a:t>
            </a:r>
            <a:r>
              <a:rPr lang="en-US" i="1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active hash buckets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are those in the range of </a:t>
            </a:r>
            <a:r>
              <a:rPr lang="en-US" i="1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i.e., [0, …, 2</a:t>
            </a:r>
            <a:r>
              <a:rPr lang="en-US" i="1" baseline="30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N – 1]</a:t>
            </a: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Whenever the current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hash table overflows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insertions filled a primary bucket beyond c% occupancy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overflow chain of a bucket grew longer than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pages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insert your criterion here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the bucket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at hash table position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is split</a:t>
            </a:r>
          </a:p>
          <a:p>
            <a:pPr marL="285750"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Note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: In general the bucket that is split is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 bucket that triggered the split!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01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Bucket split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411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Allocate a new bucket and append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it to the hash table at position 2</a:t>
            </a:r>
            <a:r>
              <a:rPr lang="en-US" i="1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=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Redistribute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 entries in bucket next by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rehashing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them via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+1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(some entries will remain in bucket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some will move to bucket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i="1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+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Increment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by 1</a:t>
            </a:r>
          </a:p>
          <a:p>
            <a:pPr marL="285750" indent="-285750">
              <a:buFont typeface="+mj-lt"/>
              <a:buAutoNum type="arabicPeriod"/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Ä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 buckets with positions &lt;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have been rehashed</a:t>
            </a:r>
            <a:endParaRPr lang="en-US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3048497"/>
            <a:ext cx="9144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4114800" y="3277097"/>
            <a:ext cx="9144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4114800" y="4420097"/>
            <a:ext cx="9144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5106925" y="4191497"/>
            <a:ext cx="12176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r>
              <a:rPr lang="en-US" sz="1400" i="1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· </a:t>
            </a:r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– 1 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4114800" y="4191994"/>
            <a:ext cx="9144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5106925" y="4420097"/>
            <a:ext cx="12176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r>
              <a:rPr lang="en-US" sz="1400" i="1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· </a:t>
            </a:r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+ </a:t>
            </a:r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4114801" y="3504703"/>
            <a:ext cx="914400" cy="4576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⁞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5106925" y="3048497"/>
            <a:ext cx="12176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 </a:t>
            </a:r>
            <a:r>
              <a:rPr lang="en-US" sz="1400" dirty="0" smtClean="0">
                <a:solidFill>
                  <a:srgbClr val="000000"/>
                </a:solidFill>
                <a:latin typeface="OfficinaSansITCStd Book" panose="02000506040000020004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← </a:t>
            </a:r>
            <a:r>
              <a:rPr lang="en-US" sz="1400" i="1" dirty="0" smtClean="0">
                <a:solidFill>
                  <a:srgbClr val="000000"/>
                </a:solidFill>
                <a:latin typeface="OfficinaSansITCStd Book" panose="02000506040000020004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next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4114800" y="3962897"/>
            <a:ext cx="9144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16" name="Straight Arrow Connector 15"/>
          <p:cNvCxnSpPr>
            <a:stCxn id="7" idx="13"/>
            <a:endCxn id="7" idx="15"/>
          </p:cNvCxnSpPr>
          <p:nvPr/>
        </p:nvCxnSpPr>
        <p:spPr>
          <a:xfrm flipV="1">
            <a:off x="4114800" y="3103741"/>
            <a:ext cx="12700" cy="115833"/>
          </a:xfrm>
          <a:prstGeom prst="curvedConnector3">
            <a:avLst>
              <a:gd name="adj1" fmla="val -1800000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2" name="Straight Arrow Connector 15"/>
          <p:cNvCxnSpPr>
            <a:stCxn id="7" idx="13"/>
            <a:endCxn id="9" idx="15"/>
          </p:cNvCxnSpPr>
          <p:nvPr/>
        </p:nvCxnSpPr>
        <p:spPr>
          <a:xfrm>
            <a:off x="4114800" y="3219574"/>
            <a:ext cx="12700" cy="1255767"/>
          </a:xfrm>
          <a:prstGeom prst="curvedConnector3">
            <a:avLst>
              <a:gd name="adj1" fmla="val -1800000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0" name="Rectangle 29"/>
          <p:cNvSpPr/>
          <p:nvPr/>
        </p:nvSpPr>
        <p:spPr>
          <a:xfrm>
            <a:off x="3342487" y="3124200"/>
            <a:ext cx="61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sz="1400" i="1" baseline="-25000" dirty="0"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sz="1400" baseline="-25000" dirty="0">
                <a:latin typeface="OfficinaSansITCStd Book" panose="02000506040000020004" pitchFamily="50" charset="0"/>
                <a:cs typeface="Courier New" panose="02070309020205020404" pitchFamily="49" charset="0"/>
              </a:rPr>
              <a:t>+1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89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Rehashing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487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With every bucket split, next walks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down the hash table. Therefore,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hashing via </a:t>
            </a:r>
            <a:r>
              <a:rPr lang="en-US" i="1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(search, insert,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and delete) needs to take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current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position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into account.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44" name="Rectangle 6"/>
          <p:cNvSpPr/>
          <p:nvPr/>
        </p:nvSpPr>
        <p:spPr>
          <a:xfrm>
            <a:off x="6018275" y="16764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5" name="Rectangle 6"/>
          <p:cNvSpPr/>
          <p:nvPr/>
        </p:nvSpPr>
        <p:spPr>
          <a:xfrm>
            <a:off x="6018275" y="19050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6018275" y="21336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7" name="Rectangle 6"/>
          <p:cNvSpPr/>
          <p:nvPr/>
        </p:nvSpPr>
        <p:spPr>
          <a:xfrm>
            <a:off x="6018275" y="23622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8" name="Rectangle 6"/>
          <p:cNvSpPr/>
          <p:nvPr/>
        </p:nvSpPr>
        <p:spPr>
          <a:xfrm>
            <a:off x="6018275" y="25908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9" name="Rectangle 6"/>
          <p:cNvSpPr/>
          <p:nvPr/>
        </p:nvSpPr>
        <p:spPr>
          <a:xfrm>
            <a:off x="6018275" y="28194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0" name="Rectangle 6"/>
          <p:cNvSpPr/>
          <p:nvPr/>
        </p:nvSpPr>
        <p:spPr>
          <a:xfrm>
            <a:off x="6018275" y="3048000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2" name="Rectangle 6"/>
          <p:cNvSpPr/>
          <p:nvPr/>
        </p:nvSpPr>
        <p:spPr>
          <a:xfrm>
            <a:off x="6018275" y="3505200"/>
            <a:ext cx="685800" cy="1828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018275" y="3733800"/>
            <a:ext cx="6858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018275" y="3962400"/>
            <a:ext cx="6858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18275" y="4191000"/>
            <a:ext cx="6858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1" name="Rectangle 6"/>
          <p:cNvSpPr/>
          <p:nvPr/>
        </p:nvSpPr>
        <p:spPr>
          <a:xfrm>
            <a:off x="6018275" y="3277097"/>
            <a:ext cx="685800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5332475" y="1676400"/>
            <a:ext cx="6080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5027675" y="3276600"/>
            <a:ext cx="9128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r>
              <a:rPr lang="en-US" sz="1400" i="1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· </a:t>
            </a:r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– 1 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Left Brace 63"/>
          <p:cNvSpPr/>
          <p:nvPr/>
        </p:nvSpPr>
        <p:spPr>
          <a:xfrm>
            <a:off x="4953000" y="1676400"/>
            <a:ext cx="152400" cy="1828800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 rot="16200000">
            <a:off x="4247653" y="2457947"/>
            <a:ext cx="1066800" cy="26570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range of </a:t>
            </a:r>
            <a:r>
              <a:rPr lang="en-US" sz="1400" i="1" dirty="0" err="1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i="1" baseline="-25000" dirty="0" err="1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endParaRPr lang="en-US" sz="1400" i="1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Left Brace 65"/>
          <p:cNvSpPr/>
          <p:nvPr/>
        </p:nvSpPr>
        <p:spPr>
          <a:xfrm>
            <a:off x="4495800" y="1676400"/>
            <a:ext cx="152400" cy="3657600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 rot="16200000">
            <a:off x="3734314" y="3391397"/>
            <a:ext cx="1141475" cy="2281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range of </a:t>
            </a:r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+1</a:t>
            </a:r>
            <a:endParaRPr lang="en-US" sz="1400" i="1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Left Brace 69"/>
          <p:cNvSpPr/>
          <p:nvPr/>
        </p:nvSpPr>
        <p:spPr>
          <a:xfrm flipH="1">
            <a:off x="6780275" y="1676400"/>
            <a:ext cx="153925" cy="685303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71" name="Left Brace 70"/>
          <p:cNvSpPr/>
          <p:nvPr/>
        </p:nvSpPr>
        <p:spPr>
          <a:xfrm flipH="1">
            <a:off x="6780275" y="3505200"/>
            <a:ext cx="153925" cy="685303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72" name="Left Brace 71"/>
          <p:cNvSpPr/>
          <p:nvPr/>
        </p:nvSpPr>
        <p:spPr>
          <a:xfrm flipH="1">
            <a:off x="6780274" y="2362200"/>
            <a:ext cx="153925" cy="1142503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73" name="Rectangle 6"/>
          <p:cNvSpPr/>
          <p:nvPr/>
        </p:nvSpPr>
        <p:spPr>
          <a:xfrm>
            <a:off x="7011925" y="1752600"/>
            <a:ext cx="1141475" cy="5334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buckets already split (h</a:t>
            </a:r>
            <a:r>
              <a:rPr lang="en-US" sz="1400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+1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)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4" name="Rectangle 6"/>
          <p:cNvSpPr/>
          <p:nvPr/>
        </p:nvSpPr>
        <p:spPr>
          <a:xfrm>
            <a:off x="7010400" y="3581400"/>
            <a:ext cx="1524000" cy="5334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images of already split buckets (h</a:t>
            </a:r>
            <a:r>
              <a:rPr lang="en-US" sz="1400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+1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)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7010400" y="2667000"/>
            <a:ext cx="1142505" cy="5334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unsplit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buckets (</a:t>
            </a:r>
            <a:r>
              <a:rPr lang="en-US" sz="1400" dirty="0" err="1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i="1" baseline="-25000" dirty="0" err="1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)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76" name="Straight Arrow Connector 15"/>
          <p:cNvCxnSpPr>
            <a:stCxn id="77" idx="14"/>
            <a:endCxn id="47" idx="6"/>
          </p:cNvCxnSpPr>
          <p:nvPr/>
        </p:nvCxnSpPr>
        <p:spPr>
          <a:xfrm flipH="1" flipV="1">
            <a:off x="6704075" y="2476252"/>
            <a:ext cx="307850" cy="248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7" name="Rectangle 6"/>
          <p:cNvSpPr/>
          <p:nvPr/>
        </p:nvSpPr>
        <p:spPr>
          <a:xfrm>
            <a:off x="7011925" y="2209800"/>
            <a:ext cx="1446273" cy="5334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bucket to split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600700"/>
            <a:ext cx="834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err="1" smtClean="0">
                <a:latin typeface="OfficinaSansITCStd Book" panose="02000506040000020004" pitchFamily="50" charset="0"/>
              </a:rPr>
              <a:t>h</a:t>
            </a:r>
            <a:r>
              <a:rPr lang="en-US" i="1" baseline="-25000" dirty="0" err="1" smtClean="0">
                <a:latin typeface="OfficinaSansITCStd Book" panose="02000506040000020004" pitchFamily="50" charset="0"/>
              </a:rPr>
              <a:t>level</a:t>
            </a:r>
            <a:r>
              <a:rPr lang="en-US" dirty="0" smtClean="0">
                <a:latin typeface="OfficinaSansITCStd Book" panose="02000506040000020004" pitchFamily="50" charset="0"/>
              </a:rPr>
              <a:t>(</a:t>
            </a:r>
            <a:r>
              <a:rPr lang="en-US" i="1" dirty="0" smtClean="0">
                <a:latin typeface="OfficinaSansITCStd Book" panose="02000506040000020004" pitchFamily="50" charset="0"/>
              </a:rPr>
              <a:t>k</a:t>
            </a:r>
            <a:r>
              <a:rPr lang="en-US" dirty="0" smtClean="0">
                <a:latin typeface="OfficinaSansITCStd Book" panose="02000506040000020004" pitchFamily="50" charset="0"/>
              </a:rPr>
              <a:t>)</a:t>
            </a:r>
            <a:endParaRPr lang="en-US" dirty="0">
              <a:latin typeface="OfficinaSansITCStd Book" panose="02000506040000020004" pitchFamily="50" charset="0"/>
            </a:endParaRPr>
          </a:p>
        </p:txBody>
      </p:sp>
      <p:sp>
        <p:nvSpPr>
          <p:cNvPr id="78" name="Left Brace 77"/>
          <p:cNvSpPr/>
          <p:nvPr/>
        </p:nvSpPr>
        <p:spPr>
          <a:xfrm>
            <a:off x="1371600" y="5486400"/>
            <a:ext cx="156076" cy="609600"/>
          </a:xfrm>
          <a:prstGeom prst="leftBrace">
            <a:avLst>
              <a:gd name="adj1" fmla="val 2385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fficinaSansITCStd Book" panose="02000506040000020004" pitchFamily="50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527676" y="5449669"/>
            <a:ext cx="6397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tabLst>
                <a:tab pos="742950" algn="l"/>
              </a:tabLst>
            </a:pPr>
            <a:r>
              <a:rPr lang="en-US" dirty="0" smtClean="0">
                <a:latin typeface="OfficinaSansITCStd Book" panose="02000506040000020004" pitchFamily="50" charset="0"/>
              </a:rPr>
              <a:t>&lt; </a:t>
            </a:r>
            <a:r>
              <a:rPr lang="en-US" i="1" dirty="0" smtClean="0">
                <a:latin typeface="OfficinaSansITCStd Book" panose="02000506040000020004" pitchFamily="50" charset="0"/>
              </a:rPr>
              <a:t>next</a:t>
            </a:r>
            <a:r>
              <a:rPr lang="en-US" dirty="0" smtClean="0">
                <a:latin typeface="OfficinaSansITCStd Book" panose="02000506040000020004" pitchFamily="50" charset="0"/>
              </a:rPr>
              <a:t>:	bucket already split, </a:t>
            </a:r>
            <a:r>
              <a:rPr lang="en-US" b="1" dirty="0" smtClean="0">
                <a:latin typeface="OfficinaSansITCStd Book" panose="02000506040000020004" pitchFamily="50" charset="0"/>
              </a:rPr>
              <a:t>rehash</a:t>
            </a:r>
            <a:r>
              <a:rPr lang="en-US" dirty="0" smtClean="0">
                <a:latin typeface="OfficinaSansITCStd Book" panose="02000506040000020004" pitchFamily="50" charset="0"/>
              </a:rPr>
              <a:t>: find record in bucket </a:t>
            </a:r>
            <a:r>
              <a:rPr lang="en-US" i="1" dirty="0" smtClean="0">
                <a:latin typeface="OfficinaSansITCStd Book" panose="02000506040000020004" pitchFamily="50" charset="0"/>
              </a:rPr>
              <a:t>h</a:t>
            </a:r>
            <a:r>
              <a:rPr lang="en-US" i="1" baseline="-25000" dirty="0" smtClean="0">
                <a:latin typeface="OfficinaSansITCStd Book" panose="02000506040000020004" pitchFamily="50" charset="0"/>
              </a:rPr>
              <a:t>level</a:t>
            </a:r>
            <a:r>
              <a:rPr lang="en-US" baseline="-25000" dirty="0" smtClean="0">
                <a:latin typeface="OfficinaSansITCStd Book" panose="02000506040000020004" pitchFamily="50" charset="0"/>
              </a:rPr>
              <a:t>+1</a:t>
            </a:r>
            <a:r>
              <a:rPr lang="en-US" dirty="0" smtClean="0">
                <a:latin typeface="OfficinaSansITCStd Book" panose="02000506040000020004" pitchFamily="50" charset="0"/>
              </a:rPr>
              <a:t>(</a:t>
            </a:r>
            <a:r>
              <a:rPr lang="en-US" i="1" dirty="0" smtClean="0">
                <a:latin typeface="OfficinaSansITCStd Book" panose="02000506040000020004" pitchFamily="50" charset="0"/>
              </a:rPr>
              <a:t>k</a:t>
            </a:r>
            <a:r>
              <a:rPr lang="en-US" dirty="0" smtClean="0">
                <a:latin typeface="OfficinaSansITCStd Book" panose="02000506040000020004" pitchFamily="50" charset="0"/>
              </a:rPr>
              <a:t>)</a:t>
            </a:r>
          </a:p>
          <a:p>
            <a:pPr marL="742950" indent="-742950">
              <a:tabLst>
                <a:tab pos="742950" algn="l"/>
              </a:tabLst>
            </a:pPr>
            <a:r>
              <a:rPr lang="en-US" dirty="0" smtClean="0">
                <a:latin typeface="OfficinaSansITCStd Book" panose="02000506040000020004" pitchFamily="50" charset="0"/>
              </a:rPr>
              <a:t>≥ </a:t>
            </a:r>
            <a:r>
              <a:rPr lang="en-US" i="1" dirty="0" smtClean="0">
                <a:latin typeface="OfficinaSansITCStd Book" panose="02000506040000020004" pitchFamily="50" charset="0"/>
              </a:rPr>
              <a:t>next</a:t>
            </a:r>
            <a:r>
              <a:rPr lang="en-US" dirty="0" smtClean="0">
                <a:latin typeface="OfficinaSansITCStd Book" panose="02000506040000020004" pitchFamily="50" charset="0"/>
              </a:rPr>
              <a:t>:	bucket not yet split, i.e., </a:t>
            </a:r>
            <a:r>
              <a:rPr lang="en-US" b="1" dirty="0" smtClean="0">
                <a:latin typeface="OfficinaSansITCStd Book" panose="02000506040000020004" pitchFamily="50" charset="0"/>
              </a:rPr>
              <a:t>bucket found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3200" y="650480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75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tree-structured indexes (B+ trees), typical DBMS also provide support for </a:t>
            </a:r>
            <a:r>
              <a:rPr lang="en-US" b="1" dirty="0" smtClean="0"/>
              <a:t>hash-based index structures</a:t>
            </a:r>
          </a:p>
          <a:p>
            <a:pPr lvl="1"/>
            <a:r>
              <a:rPr lang="en-US" dirty="0" smtClean="0"/>
              <a:t>“unbeatable” when it comes to support </a:t>
            </a:r>
            <a:r>
              <a:rPr lang="en-US" b="1" dirty="0" smtClean="0"/>
              <a:t>equality selections</a:t>
            </a:r>
          </a:p>
          <a:p>
            <a:pPr lvl="1"/>
            <a:r>
              <a:rPr lang="en-US" dirty="0" smtClean="0"/>
              <a:t>can answer equality such queries using a </a:t>
            </a:r>
            <a:r>
              <a:rPr lang="en-US" b="1" dirty="0" smtClean="0"/>
              <a:t>single I/O operation </a:t>
            </a:r>
            <a:r>
              <a:rPr lang="en-US" dirty="0" smtClean="0"/>
              <a:t>(more precisely 1.2 operations), if the hash index is carefully maintained while the underlying data file for relation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grows and shrinks</a:t>
            </a:r>
          </a:p>
          <a:p>
            <a:pPr lvl="1"/>
            <a:r>
              <a:rPr lang="en-US" dirty="0" smtClean="0"/>
              <a:t>other query operations, like (equality joins) internally require </a:t>
            </a:r>
            <a:r>
              <a:rPr lang="en-US" b="1" dirty="0" smtClean="0"/>
              <a:t>a large number of equality tests</a:t>
            </a:r>
          </a:p>
          <a:p>
            <a:pPr lvl="1"/>
            <a:r>
              <a:rPr lang="en-US" dirty="0" smtClean="0"/>
              <a:t>presence (or absence) of support for hash indexes can make a real difference in such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Equality selection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  R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US" b="1" u="sng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i="1" u="sng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endParaRPr lang="en-US" i="1" u="sng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6593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8610600" cy="4593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Split rounds: what happens if </a:t>
            </a:r>
            <a:r>
              <a:rPr lang="en-US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next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is incremented beyond the hash table size?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830935"/>
            <a:ext cx="8610600" cy="3807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3943350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 bucket split increments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by 1 to mark the next bucket to be split. How would you propose to handle the situation when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is incremented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beyond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 currently last hash table position, i.e.,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&gt; 2</a:t>
            </a:r>
            <a:r>
              <a:rPr lang="en-US" i="1" baseline="30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98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5136"/>
            <a:ext cx="8229600" cy="381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>
                <a:latin typeface="OfficinaSansITCStd Book" panose="02000506040000020004" pitchFamily="50" charset="0"/>
                <a:cs typeface="Wingdings" charset="2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Split rounds: what happens if </a:t>
            </a:r>
            <a:r>
              <a:rPr lang="en-US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next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is incremented beyond the hash table size?</a:t>
            </a:r>
            <a:endParaRPr lang="en-US" b="1" dirty="0">
              <a:latin typeface="OfficinaSansITCStd Book" panose="02000506040000020004" pitchFamily="50" charset="0"/>
              <a:cs typeface="Wingdings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6135"/>
            <a:ext cx="8229600" cy="3807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>
              <a:tabLst>
                <a:tab pos="3943350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 bucket split increments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by 1 to mark the next bucket to be split. How would you propose to handle the situation when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is incremented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beyond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 currently last hash table position, i.e.,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&gt; 2</a:t>
            </a:r>
            <a:r>
              <a:rPr lang="en-US" i="1" baseline="30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1?</a:t>
            </a:r>
          </a:p>
          <a:p>
            <a:pPr>
              <a:tabLst>
                <a:tab pos="3943350" algn="ctr"/>
                <a:tab pos="7943850" algn="r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&gt; 2</a:t>
            </a:r>
            <a:r>
              <a:rPr lang="en-US" i="1" baseline="30000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1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 buckets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the current hash table are hashed via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function h</a:t>
            </a:r>
            <a:r>
              <a:rPr lang="en-US" i="1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baseline="-25000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+1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Linear hashing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proceeds in a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round-robin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fashion: if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&gt; 2</a:t>
            </a:r>
            <a:r>
              <a:rPr lang="en-US" i="1" baseline="30000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</a:t>
            </a:r>
          </a:p>
          <a:p>
            <a:pPr marL="742950" lvl="1" indent="-285750">
              <a:buFont typeface="+mj-lt"/>
              <a:buAutoNum type="arabicPeriod"/>
              <a:tabLst>
                <a:tab pos="3943350" algn="ctr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increment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+ 1</a:t>
            </a:r>
          </a:p>
          <a:p>
            <a:pPr marL="742950" lvl="1" indent="-285750">
              <a:buFont typeface="+mj-lt"/>
              <a:buAutoNum type="arabicPeriod"/>
              <a:tabLst>
                <a:tab pos="3943350" algn="ctr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reset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←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0 (start splitting from top of hash table again)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ctr"/>
                <a:tab pos="7943850" algn="r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Ä"/>
              <a:tabLst>
                <a:tab pos="3943350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 general, an overflowing bucket is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not split immediately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but—due to round-robin splitting—no later than in the following round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112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3080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Setup of linear hash table used in running example</a:t>
            </a:r>
          </a:p>
          <a:p>
            <a:pPr lvl="1"/>
            <a:r>
              <a:rPr lang="en-US" dirty="0" smtClean="0"/>
              <a:t>bucket capacity of 4, initial hash table size </a:t>
            </a:r>
            <a:r>
              <a:rPr lang="en-US" i="1" dirty="0" smtClean="0"/>
              <a:t>N</a:t>
            </a:r>
            <a:r>
              <a:rPr lang="en-US" dirty="0" smtClean="0"/>
              <a:t> = 4, </a:t>
            </a:r>
            <a:r>
              <a:rPr lang="en-US" i="1" dirty="0" smtClean="0"/>
              <a:t>level</a:t>
            </a:r>
            <a:r>
              <a:rPr lang="en-US" dirty="0" smtClean="0"/>
              <a:t> = 0, </a:t>
            </a:r>
            <a:r>
              <a:rPr lang="en-US" i="1" dirty="0" smtClean="0"/>
              <a:t>next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split criterion: allocation of a page in an overflow 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25146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linear hash table (</a:t>
            </a:r>
            <a:r>
              <a:rPr lang="en-US" b="1" i="1" dirty="0" err="1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i="1" baseline="-25000" dirty="0" err="1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level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)* shown)</a:t>
            </a:r>
            <a:endParaRPr lang="en-US" b="1" i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895600"/>
            <a:ext cx="82296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51083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5108377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51083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51083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105396" y="5349651"/>
            <a:ext cx="152400" cy="139726"/>
            <a:chOff x="5105400" y="4127474"/>
            <a:chExt cx="152400" cy="13972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0" name="Rectangle 6"/>
          <p:cNvSpPr/>
          <p:nvPr/>
        </p:nvSpPr>
        <p:spPr>
          <a:xfrm>
            <a:off x="3962404" y="4571993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4571993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4571996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4571993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105400" y="4816251"/>
            <a:ext cx="152400" cy="139726"/>
            <a:chOff x="5105400" y="4127474"/>
            <a:chExt cx="152400" cy="13972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3967280" y="5562600"/>
            <a:ext cx="121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hash buckets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5000" y="5562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overflow pages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5257804" y="3736778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5565658" y="3584377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3124200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0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2743200" y="3124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3200400" y="3124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590800" y="35814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200400" y="3581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2667000" y="4041578"/>
            <a:ext cx="533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3200400" y="4041578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2590800" y="45720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3200400" y="4572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2590800" y="51054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3200400" y="5105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3825651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40415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40415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40415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40415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4282852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3200400" y="3124200"/>
            <a:ext cx="0" cy="236220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57600" y="3127177"/>
            <a:ext cx="0" cy="2359222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35843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35843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3584376"/>
            <a:ext cx="304799" cy="3047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35843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25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such that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43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822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3508176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3962404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3047997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5257804" y="2746179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5565658" y="2593778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1676400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0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27432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32004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590800" y="2136581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200400" y="2136581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2590800" y="25908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3200400" y="25908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2590800" y="30480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3200400" y="3048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2590800" y="35052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3200400" y="3505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2380832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25937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2835052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3200400" y="1679377"/>
            <a:ext cx="0" cy="266700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57600" y="1682354"/>
            <a:ext cx="0" cy="2664023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2136577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05400" y="4206651"/>
            <a:ext cx="152400" cy="139726"/>
            <a:chOff x="5105400" y="4127474"/>
            <a:chExt cx="152400" cy="13972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5" name="Rectangle 6"/>
          <p:cNvSpPr/>
          <p:nvPr/>
        </p:nvSpPr>
        <p:spPr>
          <a:xfrm>
            <a:off x="3962400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4267199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4876800" y="3962396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4571998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2667000" y="3965377"/>
            <a:ext cx="533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5791200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6095999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6705600" y="3508178"/>
            <a:ext cx="304799" cy="3047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6400798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934200" y="3749451"/>
            <a:ext cx="152400" cy="139726"/>
            <a:chOff x="5105400" y="4127474"/>
            <a:chExt cx="152400" cy="13972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7" name="Straight Arrow Connector 96"/>
          <p:cNvCxnSpPr>
            <a:stCxn id="35" idx="6"/>
            <a:endCxn id="90" idx="14"/>
          </p:cNvCxnSpPr>
          <p:nvPr/>
        </p:nvCxnSpPr>
        <p:spPr>
          <a:xfrm>
            <a:off x="5181596" y="3660577"/>
            <a:ext cx="609604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4" name="Rectangle 13"/>
          <p:cNvSpPr/>
          <p:nvPr/>
        </p:nvSpPr>
        <p:spPr>
          <a:xfrm>
            <a:off x="7387932" y="1676400"/>
            <a:ext cx="1093313" cy="30777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43 = 101011</a:t>
            </a:r>
            <a:r>
              <a:rPr lang="en-US" sz="1400" baseline="-250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5105400" y="3292251"/>
            <a:ext cx="152400" cy="139726"/>
            <a:chOff x="5105400" y="4127474"/>
            <a:chExt cx="152400" cy="13972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20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such that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37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822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3508176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3962404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3047997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30479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5257804" y="2746179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5565658" y="2593778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1676400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0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27432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32004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590800" y="2136581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200400" y="2136581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2667000" y="25908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3200400" y="25908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2590800" y="30480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3200400" y="3048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2590800" y="35052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3200400" y="3505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2380832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25937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2593777"/>
            <a:ext cx="304799" cy="30480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2835052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3200400" y="1679377"/>
            <a:ext cx="0" cy="266700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57600" y="1682354"/>
            <a:ext cx="0" cy="2664023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2136577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05400" y="4206651"/>
            <a:ext cx="152400" cy="139726"/>
            <a:chOff x="5105400" y="4127474"/>
            <a:chExt cx="152400" cy="13972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5" name="Rectangle 6"/>
          <p:cNvSpPr/>
          <p:nvPr/>
        </p:nvSpPr>
        <p:spPr>
          <a:xfrm>
            <a:off x="3962400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4267199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4876800" y="3962396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4571998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2590800" y="3965377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1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5791200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6095999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6705600" y="3508178"/>
            <a:ext cx="304799" cy="3047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6400798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934200" y="3749451"/>
            <a:ext cx="152400" cy="139726"/>
            <a:chOff x="5105400" y="4127474"/>
            <a:chExt cx="152400" cy="13972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7" name="Straight Arrow Connector 96"/>
          <p:cNvCxnSpPr>
            <a:stCxn id="35" idx="6"/>
            <a:endCxn id="90" idx="14"/>
          </p:cNvCxnSpPr>
          <p:nvPr/>
        </p:nvCxnSpPr>
        <p:spPr>
          <a:xfrm>
            <a:off x="5181596" y="3660577"/>
            <a:ext cx="609604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grpSp>
        <p:nvGrpSpPr>
          <p:cNvPr id="99" name="Group 98"/>
          <p:cNvGrpSpPr/>
          <p:nvPr/>
        </p:nvGrpSpPr>
        <p:grpSpPr>
          <a:xfrm>
            <a:off x="5105400" y="3292251"/>
            <a:ext cx="152400" cy="139726"/>
            <a:chOff x="5105400" y="4127474"/>
            <a:chExt cx="152400" cy="13972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7391400" y="1676400"/>
            <a:ext cx="1097095" cy="30777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37 = 100101</a:t>
            </a:r>
            <a:r>
              <a:rPr lang="en-US" sz="1400" baseline="-250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54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such that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29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8229600" cy="342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3508176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35081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3962404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3050980"/>
            <a:ext cx="304799" cy="3047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105400" y="3292251"/>
            <a:ext cx="152400" cy="139726"/>
            <a:chOff x="5105400" y="4127474"/>
            <a:chExt cx="152400" cy="13972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5257804" y="3203378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5565658" y="3050977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1676400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0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27432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32004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590800" y="2136581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200400" y="2136581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2667000" y="25908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3200400" y="25908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2667000" y="30480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3200400" y="3048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2590800" y="35052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3200400" y="3505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2377851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2590798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2590798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2590799"/>
            <a:ext cx="304799" cy="30777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2590798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2835051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3200400" y="1679377"/>
            <a:ext cx="0" cy="312420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57600" y="1682354"/>
            <a:ext cx="0" cy="3121223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2136577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2136577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05400" y="4206651"/>
            <a:ext cx="152400" cy="139726"/>
            <a:chOff x="5105400" y="4127474"/>
            <a:chExt cx="152400" cy="13972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5" name="Rectangle 6"/>
          <p:cNvSpPr/>
          <p:nvPr/>
        </p:nvSpPr>
        <p:spPr>
          <a:xfrm>
            <a:off x="3962400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4267199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4876800" y="3962396"/>
            <a:ext cx="304799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4571998" y="3962396"/>
            <a:ext cx="304799" cy="30778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2667000" y="39624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5791200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6095999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6705600" y="3508178"/>
            <a:ext cx="304799" cy="30479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6400798" y="3508178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934200" y="3749451"/>
            <a:ext cx="152400" cy="139726"/>
            <a:chOff x="5105400" y="4127474"/>
            <a:chExt cx="152400" cy="13972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7" name="Straight Arrow Connector 96"/>
          <p:cNvCxnSpPr>
            <a:stCxn id="35" idx="6"/>
          </p:cNvCxnSpPr>
          <p:nvPr/>
        </p:nvCxnSpPr>
        <p:spPr>
          <a:xfrm>
            <a:off x="5181596" y="3660577"/>
            <a:ext cx="609604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1" name="Rectangle 6"/>
          <p:cNvSpPr/>
          <p:nvPr/>
        </p:nvSpPr>
        <p:spPr>
          <a:xfrm>
            <a:off x="3962400" y="4422578"/>
            <a:ext cx="304799" cy="30480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5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4267199" y="4422578"/>
            <a:ext cx="304799" cy="30480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4876800" y="4422578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8" name="Rectangle 6"/>
          <p:cNvSpPr/>
          <p:nvPr/>
        </p:nvSpPr>
        <p:spPr>
          <a:xfrm>
            <a:off x="4571998" y="4422578"/>
            <a:ext cx="304799" cy="304802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5105396" y="4663851"/>
            <a:ext cx="152400" cy="139726"/>
            <a:chOff x="5105400" y="4127474"/>
            <a:chExt cx="152400" cy="13972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2" name="Rectangle 6"/>
          <p:cNvSpPr/>
          <p:nvPr/>
        </p:nvSpPr>
        <p:spPr>
          <a:xfrm>
            <a:off x="2590800" y="44196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1676400"/>
            <a:ext cx="1004249" cy="30777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29 = 11101</a:t>
            </a:r>
            <a:r>
              <a:rPr lang="en-US" sz="1400" baseline="-250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06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such that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22, 66, and 34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8229600" cy="3886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3508177"/>
            <a:ext cx="304799" cy="304805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3508177"/>
            <a:ext cx="304799" cy="30480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3508177"/>
            <a:ext cx="304799" cy="304805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3508177"/>
            <a:ext cx="304799" cy="304805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3962404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66*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3050980"/>
            <a:ext cx="304799" cy="3047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30509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105400" y="3292251"/>
            <a:ext cx="152400" cy="139726"/>
            <a:chOff x="5105400" y="4127474"/>
            <a:chExt cx="152400" cy="13972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7086604" y="3657601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7394458" y="3505200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1676400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0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27432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32004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2590800" y="2136577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200400" y="2136577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2667000" y="25908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"/>
          <p:cNvSpPr/>
          <p:nvPr/>
        </p:nvSpPr>
        <p:spPr>
          <a:xfrm>
            <a:off x="3200400" y="25908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2590800" y="3048000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3200400" y="3048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2590800" y="3505201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"/>
          <p:cNvSpPr/>
          <p:nvPr/>
        </p:nvSpPr>
        <p:spPr>
          <a:xfrm>
            <a:off x="3200400" y="35052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2377851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25937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25937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2593777"/>
            <a:ext cx="304799" cy="3047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25937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2835051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3200400" y="1679377"/>
            <a:ext cx="0" cy="358140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57600" y="1682354"/>
            <a:ext cx="0" cy="3578423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21365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21365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2136577"/>
            <a:ext cx="304799" cy="30479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21365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05400" y="4206651"/>
            <a:ext cx="152400" cy="139726"/>
            <a:chOff x="5105400" y="4127474"/>
            <a:chExt cx="152400" cy="13972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5" name="Rectangle 6"/>
          <p:cNvSpPr/>
          <p:nvPr/>
        </p:nvSpPr>
        <p:spPr>
          <a:xfrm>
            <a:off x="3962400" y="3962394"/>
            <a:ext cx="304799" cy="30778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4267199" y="3962394"/>
            <a:ext cx="304799" cy="30778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4876800" y="3962394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4571998" y="3962394"/>
            <a:ext cx="304799" cy="30778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2667000" y="3965377"/>
            <a:ext cx="533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5791200" y="3508178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6095999" y="3508178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6705600" y="3508178"/>
            <a:ext cx="304799" cy="30479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6400798" y="3508178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934200" y="3749451"/>
            <a:ext cx="152400" cy="139726"/>
            <a:chOff x="5105400" y="4127474"/>
            <a:chExt cx="152400" cy="13972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7" name="Straight Arrow Connector 96"/>
          <p:cNvCxnSpPr>
            <a:stCxn id="35" idx="6"/>
            <a:endCxn id="90" idx="14"/>
          </p:cNvCxnSpPr>
          <p:nvPr/>
        </p:nvCxnSpPr>
        <p:spPr>
          <a:xfrm>
            <a:off x="5181596" y="3660580"/>
            <a:ext cx="609604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1" name="Rectangle 6"/>
          <p:cNvSpPr/>
          <p:nvPr/>
        </p:nvSpPr>
        <p:spPr>
          <a:xfrm>
            <a:off x="3962400" y="44225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5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4267199" y="44225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4876800" y="44225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8" name="Rectangle 6"/>
          <p:cNvSpPr/>
          <p:nvPr/>
        </p:nvSpPr>
        <p:spPr>
          <a:xfrm>
            <a:off x="4571998" y="4422577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5105396" y="4663851"/>
            <a:ext cx="152400" cy="139726"/>
            <a:chOff x="5105400" y="4127474"/>
            <a:chExt cx="152400" cy="13972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2" name="Rectangle 6"/>
          <p:cNvSpPr/>
          <p:nvPr/>
        </p:nvSpPr>
        <p:spPr>
          <a:xfrm>
            <a:off x="2590800" y="44196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1676400"/>
            <a:ext cx="1237838" cy="73866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22 = </a:t>
            </a:r>
            <a:r>
              <a:rPr lang="en-US" sz="14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10110</a:t>
            </a:r>
            <a:r>
              <a:rPr lang="en-US" sz="1400" baseline="-250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</a:p>
          <a:p>
            <a:pPr algn="r"/>
            <a:r>
              <a:rPr lang="en-US" sz="1400" dirty="0">
                <a:latin typeface="OfficinaSansITCStd Book" panose="02000506040000020004" pitchFamily="50" charset="0"/>
                <a:sym typeface="Wingdings" panose="05000000000000000000" pitchFamily="2" charset="2"/>
              </a:rPr>
              <a:t>66 = </a:t>
            </a:r>
            <a:r>
              <a:rPr lang="en-US" sz="14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1000010</a:t>
            </a:r>
            <a:r>
              <a:rPr lang="en-US" sz="1400" baseline="-250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</a:p>
          <a:p>
            <a:pPr algn="r"/>
            <a:r>
              <a:rPr lang="en-US" sz="1400" dirty="0">
                <a:latin typeface="OfficinaSansITCStd Book" panose="02000506040000020004" pitchFamily="50" charset="0"/>
              </a:rPr>
              <a:t>34 = </a:t>
            </a:r>
            <a:r>
              <a:rPr lang="en-US" sz="1400" dirty="0" smtClean="0">
                <a:latin typeface="OfficinaSansITCStd Book" panose="02000506040000020004" pitchFamily="50" charset="0"/>
              </a:rPr>
              <a:t>100010</a:t>
            </a:r>
            <a:r>
              <a:rPr lang="en-US" sz="1400" baseline="-25000" dirty="0" smtClean="0">
                <a:latin typeface="OfficinaSansITCStd Book" panose="02000506040000020004" pitchFamily="50" charset="0"/>
              </a:rPr>
              <a:t>2</a:t>
            </a:r>
            <a:endParaRPr lang="en-US" sz="1400" baseline="-25000" dirty="0">
              <a:latin typeface="OfficinaSansITCStd Book" panose="02000506040000020004" pitchFamily="50" charset="0"/>
            </a:endParaRPr>
          </a:p>
        </p:txBody>
      </p:sp>
      <p:sp>
        <p:nvSpPr>
          <p:cNvPr id="103" name="Rectangle 6"/>
          <p:cNvSpPr/>
          <p:nvPr/>
        </p:nvSpPr>
        <p:spPr>
          <a:xfrm>
            <a:off x="3962400" y="4879776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4" name="Rectangle 6"/>
          <p:cNvSpPr/>
          <p:nvPr/>
        </p:nvSpPr>
        <p:spPr>
          <a:xfrm>
            <a:off x="4267199" y="4879776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5" name="Rectangle 6"/>
          <p:cNvSpPr/>
          <p:nvPr/>
        </p:nvSpPr>
        <p:spPr>
          <a:xfrm>
            <a:off x="4876800" y="4879777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6" name="Rectangle 6"/>
          <p:cNvSpPr/>
          <p:nvPr/>
        </p:nvSpPr>
        <p:spPr>
          <a:xfrm>
            <a:off x="4571998" y="4879776"/>
            <a:ext cx="304799" cy="30480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5105396" y="5121051"/>
            <a:ext cx="152400" cy="139726"/>
            <a:chOff x="5105400" y="4127474"/>
            <a:chExt cx="152400" cy="139726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0" name="Rectangle 6"/>
          <p:cNvSpPr/>
          <p:nvPr/>
        </p:nvSpPr>
        <p:spPr>
          <a:xfrm>
            <a:off x="2590800" y="4873823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7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142999"/>
            <a:ext cx="8229600" cy="3824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Example: insert record with key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such that 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k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) = 50</a:t>
            </a:r>
            <a:endParaRPr lang="en-US" b="1" i="1" baseline="-25000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8229600" cy="4648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1600200" algn="l"/>
                <a:tab pos="7943850" algn="r"/>
              </a:tabLst>
            </a:pP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3962400" y="3511152"/>
            <a:ext cx="304799" cy="30182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43*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4267201" y="3511151"/>
            <a:ext cx="304799" cy="301825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4876797" y="3511152"/>
            <a:ext cx="304799" cy="30182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4571998" y="3511152"/>
            <a:ext cx="304799" cy="30182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3962404" y="3050969"/>
            <a:ext cx="304799" cy="30779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66*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4267203" y="3050969"/>
            <a:ext cx="304799" cy="30779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18*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876800" y="3050972"/>
            <a:ext cx="304799" cy="30778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4572002" y="3050969"/>
            <a:ext cx="304799" cy="30779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105400" y="3749451"/>
            <a:ext cx="152400" cy="139726"/>
            <a:chOff x="5105400" y="4127474"/>
            <a:chExt cx="152400" cy="13972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9" name="Straight Arrow Connector 15"/>
          <p:cNvCxnSpPr>
            <a:stCxn id="50" idx="14"/>
          </p:cNvCxnSpPr>
          <p:nvPr/>
        </p:nvCxnSpPr>
        <p:spPr>
          <a:xfrm flipH="1">
            <a:off x="5257804" y="2286001"/>
            <a:ext cx="307854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Rectangle 6"/>
          <p:cNvSpPr/>
          <p:nvPr/>
        </p:nvSpPr>
        <p:spPr>
          <a:xfrm>
            <a:off x="5565658" y="2133600"/>
            <a:ext cx="530342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next</a:t>
            </a:r>
          </a:p>
        </p:txBody>
      </p:sp>
      <p:sp>
        <p:nvSpPr>
          <p:cNvPr id="57" name="Rectangle 6"/>
          <p:cNvSpPr/>
          <p:nvPr/>
        </p:nvSpPr>
        <p:spPr>
          <a:xfrm>
            <a:off x="1828800" y="1679377"/>
            <a:ext cx="9144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level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 = 1</a:t>
            </a:r>
            <a:endParaRPr lang="en-US" sz="1400" i="1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8" name="Rectangle 6"/>
          <p:cNvSpPr/>
          <p:nvPr/>
        </p:nvSpPr>
        <p:spPr>
          <a:xfrm>
            <a:off x="3200400" y="16764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r>
              <a:rPr lang="en-US" sz="1400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3048000" y="21336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3124200" y="25908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3048000" y="3050977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3048000" y="3505201"/>
            <a:ext cx="6096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2377851"/>
            <a:ext cx="152400" cy="139726"/>
            <a:chOff x="5105400" y="4127474"/>
            <a:chExt cx="152400" cy="1397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Rectangle 6"/>
          <p:cNvSpPr/>
          <p:nvPr/>
        </p:nvSpPr>
        <p:spPr>
          <a:xfrm>
            <a:off x="3962400" y="2593779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4267199" y="2593779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25*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4876800" y="2593779"/>
            <a:ext cx="304799" cy="304795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4571998" y="2593779"/>
            <a:ext cx="304799" cy="30479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05396" y="2835051"/>
            <a:ext cx="152400" cy="139726"/>
            <a:chOff x="5105400" y="4127474"/>
            <a:chExt cx="152400" cy="13972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4" name="Straight Connector 83"/>
          <p:cNvCxnSpPr/>
          <p:nvPr/>
        </p:nvCxnSpPr>
        <p:spPr>
          <a:xfrm>
            <a:off x="3657600" y="1682354"/>
            <a:ext cx="0" cy="4035623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5" name="Rectangle 6"/>
          <p:cNvSpPr/>
          <p:nvPr/>
        </p:nvSpPr>
        <p:spPr>
          <a:xfrm>
            <a:off x="3962400" y="2136578"/>
            <a:ext cx="304799" cy="30480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4267199" y="2136578"/>
            <a:ext cx="304799" cy="30480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876800" y="21365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8" name="Rectangle 6"/>
          <p:cNvSpPr/>
          <p:nvPr/>
        </p:nvSpPr>
        <p:spPr>
          <a:xfrm>
            <a:off x="4571998" y="2136578"/>
            <a:ext cx="304799" cy="30480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05400" y="4206651"/>
            <a:ext cx="152400" cy="139726"/>
            <a:chOff x="5105400" y="4127474"/>
            <a:chExt cx="152400" cy="13972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5" name="Rectangle 6"/>
          <p:cNvSpPr/>
          <p:nvPr/>
        </p:nvSpPr>
        <p:spPr>
          <a:xfrm>
            <a:off x="3962400" y="3966866"/>
            <a:ext cx="304799" cy="30331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4267199" y="3966866"/>
            <a:ext cx="304799" cy="30331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36*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4876800" y="3966866"/>
            <a:ext cx="304799" cy="30330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4571998" y="3966866"/>
            <a:ext cx="304799" cy="303311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2971800" y="3965377"/>
            <a:ext cx="6858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5791200" y="3050977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6095999" y="3050977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6705600" y="3050977"/>
            <a:ext cx="304799" cy="307774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6400798" y="3050977"/>
            <a:ext cx="304799" cy="307778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934200" y="3292251"/>
            <a:ext cx="152400" cy="139726"/>
            <a:chOff x="5105400" y="4127474"/>
            <a:chExt cx="152400" cy="13972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7" name="Straight Arrow Connector 96"/>
          <p:cNvCxnSpPr>
            <a:stCxn id="42" idx="6"/>
            <a:endCxn id="90" idx="14"/>
          </p:cNvCxnSpPr>
          <p:nvPr/>
        </p:nvCxnSpPr>
        <p:spPr>
          <a:xfrm>
            <a:off x="5181599" y="3204864"/>
            <a:ext cx="609601" cy="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1" name="Rectangle 6"/>
          <p:cNvSpPr/>
          <p:nvPr/>
        </p:nvSpPr>
        <p:spPr>
          <a:xfrm>
            <a:off x="3962400" y="4421084"/>
            <a:ext cx="304799" cy="30629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5</a:t>
            </a:r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4267199" y="4421084"/>
            <a:ext cx="304799" cy="30629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4876800" y="4421084"/>
            <a:ext cx="304799" cy="306293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8" name="Rectangle 6"/>
          <p:cNvSpPr/>
          <p:nvPr/>
        </p:nvSpPr>
        <p:spPr>
          <a:xfrm>
            <a:off x="4571998" y="4421084"/>
            <a:ext cx="304799" cy="30629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29*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5105396" y="4663851"/>
            <a:ext cx="152400" cy="139726"/>
            <a:chOff x="5105400" y="4127474"/>
            <a:chExt cx="152400" cy="13972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2" name="Rectangle 6"/>
          <p:cNvSpPr/>
          <p:nvPr/>
        </p:nvSpPr>
        <p:spPr>
          <a:xfrm>
            <a:off x="3124200" y="4419601"/>
            <a:ext cx="533400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38080" y="1676400"/>
            <a:ext cx="1099788" cy="30777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50 = 110010</a:t>
            </a:r>
            <a:r>
              <a:rPr lang="en-US" sz="1400" baseline="-25000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03" name="Rectangle 6"/>
          <p:cNvSpPr/>
          <p:nvPr/>
        </p:nvSpPr>
        <p:spPr>
          <a:xfrm>
            <a:off x="3962400" y="4879777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14*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4" name="Rectangle 6"/>
          <p:cNvSpPr/>
          <p:nvPr/>
        </p:nvSpPr>
        <p:spPr>
          <a:xfrm>
            <a:off x="4267199" y="4879777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30*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5" name="Rectangle 6"/>
          <p:cNvSpPr/>
          <p:nvPr/>
        </p:nvSpPr>
        <p:spPr>
          <a:xfrm>
            <a:off x="4876800" y="4879778"/>
            <a:ext cx="304799" cy="307776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6" name="Rectangle 6"/>
          <p:cNvSpPr/>
          <p:nvPr/>
        </p:nvSpPr>
        <p:spPr>
          <a:xfrm>
            <a:off x="4571998" y="4879777"/>
            <a:ext cx="304799" cy="30777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22*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5105396" y="5121051"/>
            <a:ext cx="152400" cy="139726"/>
            <a:chOff x="5105400" y="4127474"/>
            <a:chExt cx="152400" cy="139726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0" name="Rectangle 6"/>
          <p:cNvSpPr/>
          <p:nvPr/>
        </p:nvSpPr>
        <p:spPr>
          <a:xfrm>
            <a:off x="3048000" y="4879777"/>
            <a:ext cx="6096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110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1" name="Rectangle 6"/>
          <p:cNvSpPr/>
          <p:nvPr/>
        </p:nvSpPr>
        <p:spPr>
          <a:xfrm>
            <a:off x="3962400" y="53369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31*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2" name="Rectangle 6"/>
          <p:cNvSpPr/>
          <p:nvPr/>
        </p:nvSpPr>
        <p:spPr>
          <a:xfrm>
            <a:off x="4267199" y="53369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7*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3" name="Rectangle 6"/>
          <p:cNvSpPr/>
          <p:nvPr/>
        </p:nvSpPr>
        <p:spPr>
          <a:xfrm>
            <a:off x="4876800" y="5336978"/>
            <a:ext cx="304799" cy="30479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4" name="Rectangle 6"/>
          <p:cNvSpPr/>
          <p:nvPr/>
        </p:nvSpPr>
        <p:spPr>
          <a:xfrm>
            <a:off x="4571998" y="5336978"/>
            <a:ext cx="304799" cy="304800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5105396" y="5578251"/>
            <a:ext cx="152400" cy="139726"/>
            <a:chOff x="5105400" y="4127474"/>
            <a:chExt cx="152400" cy="139726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181596" y="4127474"/>
              <a:ext cx="0" cy="139726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5105400" y="4267200"/>
              <a:ext cx="152400" cy="0"/>
            </a:xfrm>
            <a:prstGeom prst="lin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8" name="Rectangle 6"/>
          <p:cNvSpPr/>
          <p:nvPr/>
        </p:nvSpPr>
        <p:spPr>
          <a:xfrm>
            <a:off x="3200400" y="5334000"/>
            <a:ext cx="457200" cy="307777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111</a:t>
            </a:r>
            <a:endParaRPr lang="en-US" sz="14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5802868"/>
            <a:ext cx="6700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b="1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Note</a:t>
            </a:r>
            <a:r>
              <a:rPr lang="en-US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: Rehashing a bucket means to </a:t>
            </a:r>
            <a:r>
              <a:rPr lang="en-US" b="1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rehash its overflow chain </a:t>
            </a:r>
            <a:r>
              <a:rPr lang="en-US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as well.</a:t>
            </a:r>
            <a:endParaRPr lang="en-US" b="1" dirty="0"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7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581400"/>
            <a:ext cx="8229600" cy="2819400"/>
          </a:xfrm>
        </p:spPr>
        <p:txBody>
          <a:bodyPr/>
          <a:lstStyle/>
          <a:p>
            <a:r>
              <a:rPr lang="en-US" dirty="0" smtClean="0"/>
              <a:t>Remarks</a:t>
            </a:r>
          </a:p>
          <a:p>
            <a:pPr lvl="1"/>
            <a:r>
              <a:rPr lang="en-US" i="1" dirty="0">
                <a:cs typeface="Courier New" panose="02070309020205020404" pitchFamily="49" charset="0"/>
              </a:rPr>
              <a:t>bucket</a:t>
            </a:r>
            <a:r>
              <a:rPr lang="en-US" dirty="0">
                <a:cs typeface="Courier New" panose="02070309020205020404" pitchFamily="49" charset="0"/>
              </a:rPr>
              <a:t>[0, …, </a:t>
            </a:r>
            <a:r>
              <a:rPr lang="en-US" dirty="0" smtClean="0">
                <a:cs typeface="Courier New" panose="02070309020205020404" pitchFamily="49" charset="0"/>
              </a:rPr>
              <a:t>2</a:t>
            </a:r>
            <a:r>
              <a:rPr lang="en-US" i="1" baseline="30000" dirty="0" smtClean="0">
                <a:cs typeface="Courier New" panose="02070309020205020404" pitchFamily="49" charset="0"/>
              </a:rPr>
              <a:t>level</a:t>
            </a:r>
            <a:r>
              <a:rPr lang="en-US" dirty="0" smtClean="0"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– </a:t>
            </a:r>
            <a:r>
              <a:rPr lang="en-US" dirty="0">
                <a:cs typeface="Courier New" panose="02070309020205020404" pitchFamily="49" charset="0"/>
              </a:rPr>
              <a:t>1] is an </a:t>
            </a:r>
            <a:r>
              <a:rPr lang="en-US" b="1" dirty="0">
                <a:cs typeface="Courier New" panose="02070309020205020404" pitchFamily="49" charset="0"/>
              </a:rPr>
              <a:t>in-memory array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containing hash table bucket (page) addresses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variables </a:t>
            </a:r>
            <a:r>
              <a:rPr lang="en-US" i="1" dirty="0" smtClean="0">
                <a:cs typeface="Courier New" panose="02070309020205020404" pitchFamily="49" charset="0"/>
              </a:rPr>
              <a:t>level</a:t>
            </a:r>
            <a:r>
              <a:rPr lang="en-US" dirty="0" smtClean="0">
                <a:cs typeface="Courier New" panose="02070309020205020404" pitchFamily="49" charset="0"/>
              </a:rPr>
              <a:t> and </a:t>
            </a:r>
            <a:r>
              <a:rPr lang="en-US" i="1" dirty="0" smtClean="0">
                <a:cs typeface="Courier New" panose="02070309020205020404" pitchFamily="49" charset="0"/>
              </a:rPr>
              <a:t>next</a:t>
            </a:r>
            <a:r>
              <a:rPr lang="en-US" dirty="0" smtClean="0">
                <a:cs typeface="Courier New" panose="02070309020205020404" pitchFamily="49" charset="0"/>
              </a:rPr>
              <a:t> are </a:t>
            </a:r>
            <a:r>
              <a:rPr lang="en-US" b="1" dirty="0" smtClean="0">
                <a:cs typeface="Courier New" panose="02070309020205020404" pitchFamily="49" charset="0"/>
              </a:rPr>
              <a:t>global variables </a:t>
            </a:r>
            <a:r>
              <a:rPr lang="en-US" dirty="0" smtClean="0">
                <a:cs typeface="Courier New" panose="02070309020205020404" pitchFamily="49" charset="0"/>
              </a:rPr>
              <a:t>of the linear hash table,</a:t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i="1" dirty="0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is constant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2999"/>
            <a:ext cx="8229600" cy="3901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Search in linear hashing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33150"/>
            <a:ext cx="8229600" cy="2048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h</a:t>
            </a:r>
            <a:r>
              <a:rPr lang="en-US" i="1" baseline="-25000" dirty="0" err="1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&lt;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(b has already been split, record for key may be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h</a:t>
            </a:r>
            <a:r>
              <a:rPr lang="en-US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+1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in bucket b or bucket 2</a:t>
            </a:r>
            <a:r>
              <a:rPr lang="en-US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→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rehash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77570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 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229600" cy="390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Insert in linear hashing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33150"/>
            <a:ext cx="8229600" cy="4639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*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h</a:t>
            </a:r>
            <a:r>
              <a:rPr lang="en-US" i="1" baseline="-25000" dirty="0" err="1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&lt;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(rehash)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h</a:t>
            </a:r>
            <a:r>
              <a:rPr lang="en-US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+1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place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in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overflow(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(last insertion triggered 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split of bucket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allocate a new bucket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’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[2</a:t>
            </a:r>
            <a:r>
              <a:rPr lang="en-US" i="1" baseline="30000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’)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(grow hash table by one page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entry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in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(rehash to redistribute entries)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place entry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* in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h</a:t>
            </a:r>
            <a:r>
              <a:rPr lang="en-US" i="1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baseline="-25000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+1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k’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)]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+ 1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next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&gt; 2</a:t>
            </a:r>
            <a:r>
              <a:rPr lang="en-US" i="1" baseline="30000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–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1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(every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 of the hash table been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split)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+ 1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0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	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(hash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table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size has doubled, start a new round)</a:t>
            </a:r>
            <a:endParaRPr lang="en-US" b="1" dirty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580286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600200" algn="l"/>
                <a:tab pos="7943850" algn="r"/>
              </a:tabLst>
            </a:pPr>
            <a:r>
              <a:rPr lang="en-US" b="1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Note</a:t>
            </a:r>
            <a:r>
              <a:rPr lang="en-US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: Predicate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overflow(</a:t>
            </a:r>
            <a:r>
              <a:rPr lang="en-US" dirty="0">
                <a:latin typeface="OfficinaSansITCStd Book" panose="02000506040000020004" pitchFamily="50" charset="0"/>
                <a:cs typeface="Courier New" panose="02070309020205020404" pitchFamily="49" charset="0"/>
              </a:rPr>
              <a:t>·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OfficinaSansITCStd Book" panose="02000506040000020004" pitchFamily="50" charset="0"/>
                <a:cs typeface="Courier New" panose="02070309020205020404" pitchFamily="49" charset="0"/>
              </a:rPr>
              <a:t> is a tunable parameter to control triggering of splits. </a:t>
            </a:r>
            <a:endParaRPr lang="en-US" b="1" dirty="0"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35240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35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Indexes vs. B+ Tree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Locating a record with key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/>
              <a:t>B+ tree search </a:t>
            </a:r>
            <a:r>
              <a:rPr lang="en-US" b="1" dirty="0" smtClean="0"/>
              <a:t>compares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to other keys </a:t>
            </a:r>
            <a:r>
              <a:rPr lang="en-US" i="1" dirty="0" smtClean="0"/>
              <a:t>k’</a:t>
            </a:r>
            <a:r>
              <a:rPr lang="en-US" dirty="0" smtClean="0"/>
              <a:t> organized in a (tree-shaped) search data structure</a:t>
            </a:r>
          </a:p>
          <a:p>
            <a:pPr lvl="1"/>
            <a:r>
              <a:rPr lang="en-US" dirty="0" smtClean="0"/>
              <a:t>hash indexes </a:t>
            </a:r>
            <a:r>
              <a:rPr lang="en-US" b="1" dirty="0" smtClean="0"/>
              <a:t>use the bits of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b="1" dirty="0" smtClean="0"/>
              <a:t>itself</a:t>
            </a:r>
            <a:r>
              <a:rPr lang="en-US" dirty="0" smtClean="0"/>
              <a:t> (independent of all other stored records and their keys) to find (i.e., </a:t>
            </a:r>
            <a:r>
              <a:rPr lang="en-US" b="1" dirty="0" smtClean="0"/>
              <a:t>compute the address of</a:t>
            </a:r>
            <a:r>
              <a:rPr lang="en-US" dirty="0" smtClean="0"/>
              <a:t>) the record</a:t>
            </a:r>
          </a:p>
          <a:p>
            <a:r>
              <a:rPr lang="en-US" dirty="0" smtClean="0"/>
              <a:t>Range queries</a:t>
            </a:r>
          </a:p>
          <a:p>
            <a:pPr lvl="1"/>
            <a:r>
              <a:rPr lang="en-US" dirty="0" smtClean="0"/>
              <a:t>B+ trees handle range queries efficiently by leveraging the </a:t>
            </a:r>
            <a:r>
              <a:rPr lang="en-US" b="1" dirty="0" smtClean="0"/>
              <a:t>sequence set</a:t>
            </a:r>
          </a:p>
          <a:p>
            <a:pPr lvl="1"/>
            <a:r>
              <a:rPr lang="en-US" dirty="0" smtClean="0"/>
              <a:t>hash indexes provide </a:t>
            </a:r>
            <a:r>
              <a:rPr lang="en-US" b="1" dirty="0" smtClean="0"/>
              <a:t>no support for range queries</a:t>
            </a:r>
            <a:r>
              <a:rPr lang="en-US" dirty="0" smtClean="0"/>
              <a:t> (hash indexes are also known as </a:t>
            </a:r>
            <a:r>
              <a:rPr lang="en-US" b="1" dirty="0" smtClean="0"/>
              <a:t>scatter storage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14243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 Delete (Sketch)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4267200"/>
            <a:ext cx="8229600" cy="1981200"/>
          </a:xfrm>
        </p:spPr>
        <p:txBody>
          <a:bodyPr/>
          <a:lstStyle/>
          <a:p>
            <a:r>
              <a:rPr lang="en-US" dirty="0" smtClean="0"/>
              <a:t>Remarks</a:t>
            </a:r>
          </a:p>
          <a:p>
            <a:pPr lvl="1"/>
            <a:r>
              <a:rPr lang="en-US" dirty="0" smtClean="0"/>
              <a:t>linear hashing deletion is essentially the “inverse”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cs typeface="Courier New" panose="02070309020205020404" pitchFamily="49" charset="0"/>
              </a:rPr>
              <a:t>·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possible to replace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cs typeface="Courier New" panose="02070309020205020404" pitchFamily="49" charset="0"/>
              </a:rPr>
              <a:t>·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with a suitable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underflow(</a:t>
            </a:r>
            <a:r>
              <a:rPr lang="en-US" dirty="0" smtClean="0">
                <a:cs typeface="Courier New" panose="02070309020205020404" pitchFamily="49" charset="0"/>
              </a:rPr>
              <a:t>·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predicate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229600" cy="390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sym typeface="Wingdings"/>
              </a:rPr>
              <a:t> Insert in linear hashing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1533151"/>
            <a:ext cx="8229600" cy="2657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45720" rIns="91440" bIns="45720" rtlCol="0" anchor="t"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hdelete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⁞</a:t>
            </a:r>
            <a:b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empty(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[2</a:t>
            </a:r>
            <a:r>
              <a:rPr lang="en-US" i="1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(deletion left last bucket empty)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remove page pointed to by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[2</a:t>
            </a:r>
            <a:r>
              <a:rPr lang="en-US" i="1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] from hash table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next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– 1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solidFill>
                <a:schemeClr val="tx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i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next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&lt; 0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(round-robin scheme for deletion)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 </a:t>
            </a: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level</a:t>
            </a:r>
            <a:r>
              <a:rPr lang="en-US" dirty="0" smtClean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– 1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1" dirty="0">
                <a:solidFill>
                  <a:schemeClr val="tx1"/>
                </a:solidFill>
                <a:cs typeface="Courier New" panose="02070309020205020404" pitchFamily="49" charset="0"/>
              </a:rPr>
              <a:t>next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←</a:t>
            </a:r>
            <a:r>
              <a:rPr lang="en-US" b="1" dirty="0">
                <a:solidFill>
                  <a:schemeClr val="tx1"/>
                </a:solidFill>
                <a:latin typeface="OfficinaSansITCStd Book" panose="02000506040000020004" pitchFamily="50" charset="0"/>
                <a:ea typeface="Arial Unicode MS"/>
                <a:cs typeface="Arial Unicode MS"/>
              </a:rPr>
              <a:t> 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2</a:t>
            </a:r>
            <a:r>
              <a:rPr lang="en-US" i="1" baseline="30000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level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·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next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7945438" algn="r"/>
              </a:tabLst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44156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Extendible vs. Linear 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Directory vs. no directory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uppose linear hashing also used a directory with elements [0, …, </a:t>
            </a:r>
            <a:r>
              <a:rPr lang="en-US" i="1" dirty="0" smtClean="0"/>
              <a:t>N</a:t>
            </a:r>
            <a:r>
              <a:rPr lang="en-US" dirty="0" smtClean="0"/>
              <a:t> – 1]</a:t>
            </a:r>
          </a:p>
          <a:p>
            <a:pPr lvl="1"/>
            <a:r>
              <a:rPr lang="en-US" dirty="0" smtClean="0"/>
              <a:t>since first split is at bucket 0, element </a:t>
            </a:r>
            <a:r>
              <a:rPr lang="en-US" i="1" dirty="0" smtClean="0"/>
              <a:t>N</a:t>
            </a:r>
            <a:r>
              <a:rPr lang="en-US" dirty="0" smtClean="0"/>
              <a:t> is added to the directory</a:t>
            </a:r>
          </a:p>
          <a:p>
            <a:pPr lvl="1"/>
            <a:r>
              <a:rPr lang="en-US" dirty="0" smtClean="0"/>
              <a:t>imagine the directory is actually doubled at this point</a:t>
            </a:r>
          </a:p>
          <a:p>
            <a:pPr lvl="1"/>
            <a:r>
              <a:rPr lang="en-US" dirty="0" smtClean="0"/>
              <a:t>since element 1 is the same as element N + 1, element 2 is the same as element N + 2, and so on, copying these elements can be avoided</a:t>
            </a:r>
          </a:p>
          <a:p>
            <a:pPr lvl="1"/>
            <a:r>
              <a:rPr lang="en-US" dirty="0" smtClean="0"/>
              <a:t>at end of the round, all </a:t>
            </a:r>
            <a:r>
              <a:rPr lang="en-US" i="1" dirty="0" smtClean="0"/>
              <a:t>N</a:t>
            </a:r>
            <a:r>
              <a:rPr lang="en-US" dirty="0" smtClean="0"/>
              <a:t> buckets are split and directory doubled in size</a:t>
            </a:r>
          </a:p>
          <a:p>
            <a:r>
              <a:rPr lang="en-US" dirty="0" smtClean="0"/>
              <a:t>Directory vs. hash function family</a:t>
            </a:r>
          </a:p>
          <a:p>
            <a:pPr lvl="1"/>
            <a:r>
              <a:rPr lang="en-US" dirty="0" smtClean="0"/>
              <a:t>choice of hashing functions is very similar to effect of directories</a:t>
            </a:r>
          </a:p>
          <a:p>
            <a:pPr lvl="1"/>
            <a:r>
              <a:rPr lang="en-US" dirty="0" smtClean="0"/>
              <a:t>moving from </a:t>
            </a:r>
            <a:r>
              <a:rPr lang="en-US" i="1" dirty="0" smtClean="0"/>
              <a:t>h</a:t>
            </a:r>
            <a:r>
              <a:rPr lang="en-US" i="1" baseline="-25000" dirty="0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h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+1</a:t>
            </a:r>
            <a:r>
              <a:rPr lang="en-US" dirty="0" smtClean="0"/>
              <a:t> corresponds to doubling the directory: both operations double effective range into which key values are hashed</a:t>
            </a:r>
          </a:p>
          <a:p>
            <a:pPr lvl="1"/>
            <a:r>
              <a:rPr lang="en-US" dirty="0" smtClean="0"/>
              <a:t>doubling range in a single step vs. doubling range gradually</a:t>
            </a:r>
          </a:p>
          <a:p>
            <a:r>
              <a:rPr lang="en-US" dirty="0" smtClean="0"/>
              <a:t>New idea behind linear hashing is that directory </a:t>
            </a:r>
            <a:r>
              <a:rPr lang="en-US" b="1" dirty="0" smtClean="0"/>
              <a:t>can be avoided</a:t>
            </a:r>
            <a:r>
              <a:rPr lang="en-US" dirty="0" smtClean="0"/>
              <a:t> by a clever choice of the bucket to split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133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Hash-Based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hashing</a:t>
            </a:r>
          </a:p>
          <a:p>
            <a:pPr lvl="1"/>
            <a:r>
              <a:rPr lang="en-US" dirty="0" smtClean="0"/>
              <a:t>used to illustrate </a:t>
            </a:r>
            <a:r>
              <a:rPr lang="en-US" b="1" dirty="0" smtClean="0"/>
              <a:t>basic concepts</a:t>
            </a:r>
            <a:r>
              <a:rPr lang="en-US" dirty="0" smtClean="0"/>
              <a:t> of hashing</a:t>
            </a:r>
          </a:p>
          <a:p>
            <a:pPr lvl="1"/>
            <a:r>
              <a:rPr lang="en-US" dirty="0" smtClean="0"/>
              <a:t>much like ISAM, static hashing does </a:t>
            </a:r>
            <a:r>
              <a:rPr lang="en-US" b="1" dirty="0" smtClean="0"/>
              <a:t>not</a:t>
            </a:r>
            <a:r>
              <a:rPr lang="en-US" dirty="0" smtClean="0"/>
              <a:t> handle updates well</a:t>
            </a:r>
          </a:p>
          <a:p>
            <a:r>
              <a:rPr lang="en-US" dirty="0" smtClean="0"/>
              <a:t>Dynamic hashing</a:t>
            </a:r>
          </a:p>
          <a:p>
            <a:pPr lvl="1"/>
            <a:r>
              <a:rPr lang="en-US" b="1" dirty="0"/>
              <a:t>extendible hashing</a:t>
            </a:r>
            <a:r>
              <a:rPr lang="en-US" dirty="0"/>
              <a:t> and </a:t>
            </a:r>
            <a:r>
              <a:rPr lang="en-US" b="1" dirty="0"/>
              <a:t>linear hashing</a:t>
            </a:r>
          </a:p>
          <a:p>
            <a:pPr lvl="1"/>
            <a:r>
              <a:rPr lang="en-US" dirty="0" smtClean="0"/>
              <a:t>refine the hashing principle and adapt well to record insertions and deletions</a:t>
            </a:r>
          </a:p>
          <a:p>
            <a:r>
              <a:rPr lang="en-US" dirty="0" smtClean="0"/>
              <a:t>Hashing granularity</a:t>
            </a:r>
          </a:p>
          <a:p>
            <a:pPr lvl="1"/>
            <a:r>
              <a:rPr lang="en-US" dirty="0" smtClean="0"/>
              <a:t>in contrast to in-memory applications where record-oriented hashing prevails, DBMS typically use </a:t>
            </a:r>
            <a:r>
              <a:rPr lang="en-US" b="1" dirty="0" smtClean="0"/>
              <a:t>bucket-oriented hashing</a:t>
            </a:r>
          </a:p>
          <a:p>
            <a:pPr lvl="1"/>
            <a:r>
              <a:rPr lang="en-US" dirty="0" smtClean="0"/>
              <a:t>a bucket </a:t>
            </a:r>
            <a:r>
              <a:rPr lang="en-US" b="1" dirty="0" smtClean="0"/>
              <a:t>can contain several records</a:t>
            </a:r>
            <a:r>
              <a:rPr lang="en-US" dirty="0" smtClean="0"/>
              <a:t> and may have an </a:t>
            </a:r>
            <a:r>
              <a:rPr lang="en-US" b="1" dirty="0" smtClean="0"/>
              <a:t>overflow chain</a:t>
            </a:r>
          </a:p>
          <a:p>
            <a:pPr lvl="1"/>
            <a:r>
              <a:rPr lang="en-US" dirty="0" smtClean="0"/>
              <a:t>a bucket is a</a:t>
            </a:r>
            <a:r>
              <a:rPr lang="en-US" b="1" dirty="0" smtClean="0"/>
              <a:t> (set of) page(s)</a:t>
            </a:r>
            <a:r>
              <a:rPr lang="en-US" dirty="0" smtClean="0"/>
              <a:t> on secondary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963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Hashing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8229600" cy="2133600"/>
          </a:xfrm>
        </p:spPr>
        <p:txBody>
          <a:bodyPr/>
          <a:lstStyle/>
          <a:p>
            <a:r>
              <a:rPr lang="en-US" dirty="0" smtClean="0"/>
              <a:t>Evaluating the hash function </a:t>
            </a:r>
            <a:r>
              <a:rPr lang="en-US" i="1" dirty="0" smtClean="0"/>
              <a:t>h</a:t>
            </a:r>
            <a:r>
              <a:rPr lang="en-US" dirty="0" smtClean="0"/>
              <a:t> on a given data value is </a:t>
            </a:r>
            <a:r>
              <a:rPr lang="en-US" b="1" dirty="0" smtClean="0"/>
              <a:t>cheap</a:t>
            </a:r>
            <a:r>
              <a:rPr lang="en-US" dirty="0" smtClean="0"/>
              <a:t>: it only involves a few CPU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Build a static hash index on attribute 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Allocate a fixed area of N (successive) disk pages, the so-called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primary buckets</a:t>
            </a:r>
          </a:p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n each bucket, install a pointer to a chain of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overflow pages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initially, set this pointer to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3941763" algn="ctr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Define a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hash function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with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range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[0, …, N – 1], the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domain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of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is the type of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e.g.,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→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[0, …, N – 1]</a:t>
            </a:r>
            <a:b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if A has the SQL type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58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Static hash table</a:t>
            </a:r>
            <a:endParaRPr lang="en-US" b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29600" cy="464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endParaRPr lang="en-US" dirty="0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 primary bucket and its chain of overflow pages is referred to as a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bucket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600200" algn="l"/>
                <a:tab pos="7943850" algn="r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Each bucket contains index entries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k*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which can be implemented using any of the variants </a:t>
            </a:r>
            <a:r>
              <a:rPr lang="en-US" dirty="0">
                <a:solidFill>
                  <a:schemeClr val="accent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➊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➋</a:t>
            </a:r>
            <a:r>
              <a:rPr lang="en-US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, and </a:t>
            </a:r>
            <a:r>
              <a:rPr lang="en-US" dirty="0" smtClean="0">
                <a:solidFill>
                  <a:schemeClr val="accent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➌</a:t>
            </a: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668830" y="2809129"/>
            <a:ext cx="380176" cy="381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h</a:t>
            </a:r>
            <a:endParaRPr lang="en-US" sz="1600" baseline="-250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20" name="Elbow Connector 9"/>
          <p:cNvCxnSpPr>
            <a:stCxn id="19" idx="6"/>
            <a:endCxn id="38" idx="14"/>
          </p:cNvCxnSpPr>
          <p:nvPr/>
        </p:nvCxnSpPr>
        <p:spPr>
          <a:xfrm flipV="1">
            <a:off x="3049006" y="2473384"/>
            <a:ext cx="612254" cy="52624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1" name="Elbow Connector 9"/>
          <p:cNvCxnSpPr>
            <a:stCxn id="19" idx="6"/>
            <a:endCxn id="36" idx="14"/>
          </p:cNvCxnSpPr>
          <p:nvPr/>
        </p:nvCxnSpPr>
        <p:spPr>
          <a:xfrm flipV="1">
            <a:off x="3049006" y="2093909"/>
            <a:ext cx="613033" cy="90572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2" name="Elbow Connector 9"/>
          <p:cNvCxnSpPr>
            <a:stCxn id="19" idx="6"/>
            <a:endCxn id="40" idx="14"/>
          </p:cNvCxnSpPr>
          <p:nvPr/>
        </p:nvCxnSpPr>
        <p:spPr>
          <a:xfrm>
            <a:off x="3049006" y="2999629"/>
            <a:ext cx="612254" cy="137113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Elbow Connector 9"/>
          <p:cNvCxnSpPr>
            <a:endCxn id="19" idx="2"/>
          </p:cNvCxnSpPr>
          <p:nvPr/>
        </p:nvCxnSpPr>
        <p:spPr>
          <a:xfrm>
            <a:off x="1830630" y="2999629"/>
            <a:ext cx="8382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4" name="Rectangle 23"/>
          <p:cNvSpPr/>
          <p:nvPr/>
        </p:nvSpPr>
        <p:spPr>
          <a:xfrm>
            <a:off x="1850331" y="2729952"/>
            <a:ext cx="8184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k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61259" y="3045328"/>
            <a:ext cx="909181" cy="113296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662039" y="1901439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0" rIns="0" bIns="0" rtlCol="0" anchor="t"/>
          <a:lstStyle/>
          <a:p>
            <a:r>
              <a:rPr lang="en-US" sz="11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0</a:t>
            </a:r>
            <a:endParaRPr lang="en-US" sz="11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3661260" y="2280914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0" rIns="0" bIns="0" rtlCol="0" anchor="t"/>
          <a:lstStyle/>
          <a:p>
            <a:r>
              <a:rPr lang="en-US" sz="11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</a:p>
        </p:txBody>
      </p:sp>
      <p:sp>
        <p:nvSpPr>
          <p:cNvPr id="39" name="Rectangle 6"/>
          <p:cNvSpPr/>
          <p:nvPr/>
        </p:nvSpPr>
        <p:spPr>
          <a:xfrm>
            <a:off x="3661260" y="2665853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0" rIns="0" bIns="0" rtlCol="0" anchor="t"/>
          <a:lstStyle/>
          <a:p>
            <a:r>
              <a:rPr lang="en-US" sz="11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</a:p>
        </p:txBody>
      </p:sp>
      <p:sp>
        <p:nvSpPr>
          <p:cNvPr id="40" name="Rectangle 6"/>
          <p:cNvSpPr/>
          <p:nvPr/>
        </p:nvSpPr>
        <p:spPr>
          <a:xfrm>
            <a:off x="3661260" y="4178289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0" rIns="0" bIns="0" rtlCol="0" anchor="t"/>
          <a:lstStyle/>
          <a:p>
            <a:r>
              <a:rPr lang="en-US" sz="11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N-1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85366" y="1588198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hash table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48" name="Rectangle 6"/>
          <p:cNvSpPr/>
          <p:nvPr/>
        </p:nvSpPr>
        <p:spPr>
          <a:xfrm>
            <a:off x="5482740" y="2280914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9" name="Straight Arrow Connector 48"/>
          <p:cNvCxnSpPr>
            <a:stCxn id="38" idx="6"/>
            <a:endCxn id="48" idx="14"/>
          </p:cNvCxnSpPr>
          <p:nvPr/>
        </p:nvCxnSpPr>
        <p:spPr>
          <a:xfrm>
            <a:off x="4570441" y="2473384"/>
            <a:ext cx="912299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2" name="Rectangle 6"/>
          <p:cNvSpPr/>
          <p:nvPr/>
        </p:nvSpPr>
        <p:spPr>
          <a:xfrm>
            <a:off x="3585365" y="2207154"/>
            <a:ext cx="2884010" cy="51946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69375" y="2316327"/>
            <a:ext cx="10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OfficinaSansITCStd Book" panose="02000506040000020004" pitchFamily="50" charset="0"/>
              </a:rPr>
              <a:t>bucket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33575" y="4563228"/>
            <a:ext cx="136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primary buckets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5" name="Rectangle 6"/>
          <p:cNvSpPr/>
          <p:nvPr/>
        </p:nvSpPr>
        <p:spPr>
          <a:xfrm>
            <a:off x="5484299" y="4178289"/>
            <a:ext cx="909181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56" name="Straight Arrow Connector 55"/>
          <p:cNvCxnSpPr>
            <a:stCxn id="40" idx="6"/>
            <a:endCxn id="55" idx="14"/>
          </p:cNvCxnSpPr>
          <p:nvPr/>
        </p:nvCxnSpPr>
        <p:spPr>
          <a:xfrm>
            <a:off x="4570441" y="4370759"/>
            <a:ext cx="913858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8" name="TextBox 57"/>
          <p:cNvSpPr txBox="1"/>
          <p:nvPr/>
        </p:nvSpPr>
        <p:spPr>
          <a:xfrm>
            <a:off x="5255055" y="4563228"/>
            <a:ext cx="136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OfficinaSansITCStd Book" panose="02000506040000020004" pitchFamily="50" charset="0"/>
              </a:rPr>
              <a:t>overflow pages</a:t>
            </a:r>
            <a:endParaRPr lang="en-US" sz="1400" dirty="0">
              <a:latin typeface="OfficinaSansITCStd Book" panose="02000506040000020004" pitchFamily="50" charset="0"/>
            </a:endParaRPr>
          </a:p>
        </p:txBody>
      </p:sp>
      <p:sp>
        <p:nvSpPr>
          <p:cNvPr id="59" name="Rectangle 6"/>
          <p:cNvSpPr/>
          <p:nvPr/>
        </p:nvSpPr>
        <p:spPr>
          <a:xfrm>
            <a:off x="6924745" y="4178288"/>
            <a:ext cx="379475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· · ·</a:t>
            </a:r>
          </a:p>
        </p:txBody>
      </p:sp>
      <p:cxnSp>
        <p:nvCxnSpPr>
          <p:cNvPr id="60" name="Straight Arrow Connector 59"/>
          <p:cNvCxnSpPr>
            <a:stCxn id="55" idx="6"/>
            <a:endCxn id="59" idx="14"/>
          </p:cNvCxnSpPr>
          <p:nvPr/>
        </p:nvCxnSpPr>
        <p:spPr>
          <a:xfrm flipV="1">
            <a:off x="6393480" y="4370758"/>
            <a:ext cx="531265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3" name="Rectangle 6"/>
          <p:cNvSpPr/>
          <p:nvPr/>
        </p:nvSpPr>
        <p:spPr>
          <a:xfrm>
            <a:off x="5482740" y="2665852"/>
            <a:ext cx="379475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· · ·</a:t>
            </a:r>
          </a:p>
        </p:txBody>
      </p:sp>
      <p:cxnSp>
        <p:nvCxnSpPr>
          <p:cNvPr id="64" name="Straight Arrow Connector 63"/>
          <p:cNvCxnSpPr>
            <a:stCxn id="39" idx="6"/>
            <a:endCxn id="63" idx="14"/>
          </p:cNvCxnSpPr>
          <p:nvPr/>
        </p:nvCxnSpPr>
        <p:spPr>
          <a:xfrm flipV="1">
            <a:off x="4570441" y="2858322"/>
            <a:ext cx="912299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3" name="Rectangle 6"/>
          <p:cNvSpPr/>
          <p:nvPr/>
        </p:nvSpPr>
        <p:spPr>
          <a:xfrm>
            <a:off x="5484299" y="1901438"/>
            <a:ext cx="379475" cy="384939"/>
          </a:xfrm>
          <a:custGeom>
            <a:avLst/>
            <a:gdLst>
              <a:gd name="connsiteX0" fmla="*/ 0 w 609600"/>
              <a:gd name="connsiteY0" fmla="*/ 0 h 304800"/>
              <a:gd name="connsiteX1" fmla="*/ 609600 w 609600"/>
              <a:gd name="connsiteY1" fmla="*/ 0 h 304800"/>
              <a:gd name="connsiteX2" fmla="*/ 609600 w 609600"/>
              <a:gd name="connsiteY2" fmla="*/ 304800 h 304800"/>
              <a:gd name="connsiteX3" fmla="*/ 0 w 609600"/>
              <a:gd name="connsiteY3" fmla="*/ 304800 h 304800"/>
              <a:gd name="connsiteX4" fmla="*/ 0 w 609600"/>
              <a:gd name="connsiteY4" fmla="*/ 0 h 304800"/>
              <a:gd name="connsiteX0" fmla="*/ 0 w 609600"/>
              <a:gd name="connsiteY0" fmla="*/ 0 h 304800"/>
              <a:gd name="connsiteX1" fmla="*/ 457200 w 609600"/>
              <a:gd name="connsiteY1" fmla="*/ 0 h 304800"/>
              <a:gd name="connsiteX2" fmla="*/ 609600 w 609600"/>
              <a:gd name="connsiteY2" fmla="*/ 0 h 304800"/>
              <a:gd name="connsiteX3" fmla="*/ 609600 w 609600"/>
              <a:gd name="connsiteY3" fmla="*/ 304800 h 304800"/>
              <a:gd name="connsiteX4" fmla="*/ 0 w 609600"/>
              <a:gd name="connsiteY4" fmla="*/ 304800 h 304800"/>
              <a:gd name="connsiteX5" fmla="*/ 0 w 609600"/>
              <a:gd name="connsiteY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304800 h 304800"/>
              <a:gd name="connsiteX5" fmla="*/ 0 w 609600"/>
              <a:gd name="connsiteY5" fmla="*/ 304800 h 304800"/>
              <a:gd name="connsiteX6" fmla="*/ 0 w 609600"/>
              <a:gd name="connsiteY6" fmla="*/ 73819 h 304800"/>
              <a:gd name="connsiteX7" fmla="*/ 0 w 609600"/>
              <a:gd name="connsiteY7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304800 h 304800"/>
              <a:gd name="connsiteX6" fmla="*/ 0 w 609600"/>
              <a:gd name="connsiteY6" fmla="*/ 304800 h 304800"/>
              <a:gd name="connsiteX7" fmla="*/ 0 w 609600"/>
              <a:gd name="connsiteY7" fmla="*/ 73819 h 304800"/>
              <a:gd name="connsiteX8" fmla="*/ 0 w 609600"/>
              <a:gd name="connsiteY8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0 w 609600"/>
              <a:gd name="connsiteY7" fmla="*/ 304800 h 304800"/>
              <a:gd name="connsiteX8" fmla="*/ 0 w 609600"/>
              <a:gd name="connsiteY8" fmla="*/ 73819 h 304800"/>
              <a:gd name="connsiteX9" fmla="*/ 0 w 609600"/>
              <a:gd name="connsiteY9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0 w 609600"/>
              <a:gd name="connsiteY8" fmla="*/ 304800 h 304800"/>
              <a:gd name="connsiteX9" fmla="*/ 0 w 609600"/>
              <a:gd name="connsiteY9" fmla="*/ 73819 h 304800"/>
              <a:gd name="connsiteX10" fmla="*/ 0 w 609600"/>
              <a:gd name="connsiteY10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73819 h 304800"/>
              <a:gd name="connsiteX11" fmla="*/ 0 w 609600"/>
              <a:gd name="connsiteY11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457200 w 609600"/>
              <a:gd name="connsiteY2" fmla="*/ 0 h 304800"/>
              <a:gd name="connsiteX3" fmla="*/ 609600 w 609600"/>
              <a:gd name="connsiteY3" fmla="*/ 0 h 304800"/>
              <a:gd name="connsiteX4" fmla="*/ 609600 w 609600"/>
              <a:gd name="connsiteY4" fmla="*/ 73819 h 304800"/>
              <a:gd name="connsiteX5" fmla="*/ 609600 w 609600"/>
              <a:gd name="connsiteY5" fmla="*/ 228600 h 304800"/>
              <a:gd name="connsiteX6" fmla="*/ 609600 w 609600"/>
              <a:gd name="connsiteY6" fmla="*/ 304800 h 304800"/>
              <a:gd name="connsiteX7" fmla="*/ 459581 w 609600"/>
              <a:gd name="connsiteY7" fmla="*/ 304800 h 304800"/>
              <a:gd name="connsiteX8" fmla="*/ 152400 w 609600"/>
              <a:gd name="connsiteY8" fmla="*/ 304800 h 304800"/>
              <a:gd name="connsiteX9" fmla="*/ 0 w 609600"/>
              <a:gd name="connsiteY9" fmla="*/ 304800 h 304800"/>
              <a:gd name="connsiteX10" fmla="*/ 0 w 609600"/>
              <a:gd name="connsiteY10" fmla="*/ 228600 h 304800"/>
              <a:gd name="connsiteX11" fmla="*/ 0 w 609600"/>
              <a:gd name="connsiteY11" fmla="*/ 73819 h 304800"/>
              <a:gd name="connsiteX12" fmla="*/ 0 w 609600"/>
              <a:gd name="connsiteY12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73819 h 304800"/>
              <a:gd name="connsiteX13" fmla="*/ 0 w 609600"/>
              <a:gd name="connsiteY13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152400 w 609600"/>
              <a:gd name="connsiteY9" fmla="*/ 304800 h 304800"/>
              <a:gd name="connsiteX10" fmla="*/ 0 w 609600"/>
              <a:gd name="connsiteY10" fmla="*/ 304800 h 304800"/>
              <a:gd name="connsiteX11" fmla="*/ 0 w 609600"/>
              <a:gd name="connsiteY11" fmla="*/ 228600 h 304800"/>
              <a:gd name="connsiteX12" fmla="*/ 0 w 609600"/>
              <a:gd name="connsiteY12" fmla="*/ 152400 h 304800"/>
              <a:gd name="connsiteX13" fmla="*/ 0 w 609600"/>
              <a:gd name="connsiteY13" fmla="*/ 73819 h 304800"/>
              <a:gd name="connsiteX14" fmla="*/ 0 w 609600"/>
              <a:gd name="connsiteY14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228600 h 304800"/>
              <a:gd name="connsiteX7" fmla="*/ 609600 w 609600"/>
              <a:gd name="connsiteY7" fmla="*/ 304800 h 304800"/>
              <a:gd name="connsiteX8" fmla="*/ 459581 w 609600"/>
              <a:gd name="connsiteY8" fmla="*/ 304800 h 304800"/>
              <a:gd name="connsiteX9" fmla="*/ 304800 w 609600"/>
              <a:gd name="connsiteY9" fmla="*/ 304800 h 304800"/>
              <a:gd name="connsiteX10" fmla="*/ 152400 w 609600"/>
              <a:gd name="connsiteY10" fmla="*/ 304800 h 304800"/>
              <a:gd name="connsiteX11" fmla="*/ 0 w 609600"/>
              <a:gd name="connsiteY11" fmla="*/ 304800 h 304800"/>
              <a:gd name="connsiteX12" fmla="*/ 0 w 609600"/>
              <a:gd name="connsiteY12" fmla="*/ 228600 h 304800"/>
              <a:gd name="connsiteX13" fmla="*/ 0 w 609600"/>
              <a:gd name="connsiteY13" fmla="*/ 152400 h 304800"/>
              <a:gd name="connsiteX14" fmla="*/ 0 w 609600"/>
              <a:gd name="connsiteY14" fmla="*/ 73819 h 304800"/>
              <a:gd name="connsiteX15" fmla="*/ 0 w 609600"/>
              <a:gd name="connsiteY15" fmla="*/ 0 h 304800"/>
              <a:gd name="connsiteX0" fmla="*/ 0 w 609600"/>
              <a:gd name="connsiteY0" fmla="*/ 0 h 304800"/>
              <a:gd name="connsiteX1" fmla="*/ 152400 w 609600"/>
              <a:gd name="connsiteY1" fmla="*/ 0 h 304800"/>
              <a:gd name="connsiteX2" fmla="*/ 304800 w 609600"/>
              <a:gd name="connsiteY2" fmla="*/ 0 h 304800"/>
              <a:gd name="connsiteX3" fmla="*/ 457200 w 609600"/>
              <a:gd name="connsiteY3" fmla="*/ 0 h 304800"/>
              <a:gd name="connsiteX4" fmla="*/ 609600 w 609600"/>
              <a:gd name="connsiteY4" fmla="*/ 0 h 304800"/>
              <a:gd name="connsiteX5" fmla="*/ 609600 w 609600"/>
              <a:gd name="connsiteY5" fmla="*/ 73819 h 304800"/>
              <a:gd name="connsiteX6" fmla="*/ 609600 w 609600"/>
              <a:gd name="connsiteY6" fmla="*/ 152400 h 304800"/>
              <a:gd name="connsiteX7" fmla="*/ 609600 w 609600"/>
              <a:gd name="connsiteY7" fmla="*/ 228600 h 304800"/>
              <a:gd name="connsiteX8" fmla="*/ 609600 w 609600"/>
              <a:gd name="connsiteY8" fmla="*/ 304800 h 304800"/>
              <a:gd name="connsiteX9" fmla="*/ 459581 w 609600"/>
              <a:gd name="connsiteY9" fmla="*/ 304800 h 304800"/>
              <a:gd name="connsiteX10" fmla="*/ 304800 w 609600"/>
              <a:gd name="connsiteY10" fmla="*/ 304800 h 304800"/>
              <a:gd name="connsiteX11" fmla="*/ 152400 w 609600"/>
              <a:gd name="connsiteY11" fmla="*/ 304800 h 304800"/>
              <a:gd name="connsiteX12" fmla="*/ 0 w 609600"/>
              <a:gd name="connsiteY12" fmla="*/ 304800 h 304800"/>
              <a:gd name="connsiteX13" fmla="*/ 0 w 609600"/>
              <a:gd name="connsiteY13" fmla="*/ 228600 h 304800"/>
              <a:gd name="connsiteX14" fmla="*/ 0 w 609600"/>
              <a:gd name="connsiteY14" fmla="*/ 152400 h 304800"/>
              <a:gd name="connsiteX15" fmla="*/ 0 w 609600"/>
              <a:gd name="connsiteY15" fmla="*/ 73819 h 304800"/>
              <a:gd name="connsiteX16" fmla="*/ 0 w 609600"/>
              <a:gd name="connsiteY1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600" h="304800">
                <a:moveTo>
                  <a:pt x="0" y="0"/>
                </a:moveTo>
                <a:lnTo>
                  <a:pt x="152400" y="0"/>
                </a:lnTo>
                <a:lnTo>
                  <a:pt x="304800" y="0"/>
                </a:lnTo>
                <a:lnTo>
                  <a:pt x="457200" y="0"/>
                </a:lnTo>
                <a:lnTo>
                  <a:pt x="609600" y="0"/>
                </a:lnTo>
                <a:lnTo>
                  <a:pt x="609600" y="73819"/>
                </a:lnTo>
                <a:lnTo>
                  <a:pt x="609600" y="152400"/>
                </a:lnTo>
                <a:lnTo>
                  <a:pt x="609600" y="228600"/>
                </a:lnTo>
                <a:lnTo>
                  <a:pt x="609600" y="304800"/>
                </a:lnTo>
                <a:lnTo>
                  <a:pt x="459581" y="304800"/>
                </a:lnTo>
                <a:lnTo>
                  <a:pt x="304800" y="304800"/>
                </a:lnTo>
                <a:lnTo>
                  <a:pt x="152400" y="304800"/>
                </a:lnTo>
                <a:lnTo>
                  <a:pt x="0" y="304800"/>
                </a:lnTo>
                <a:lnTo>
                  <a:pt x="0" y="228600"/>
                </a:lnTo>
                <a:lnTo>
                  <a:pt x="0" y="152400"/>
                </a:lnTo>
                <a:lnTo>
                  <a:pt x="0" y="73819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· · ·</a:t>
            </a:r>
          </a:p>
        </p:txBody>
      </p:sp>
      <p:cxnSp>
        <p:nvCxnSpPr>
          <p:cNvPr id="74" name="Straight Arrow Connector 73"/>
          <p:cNvCxnSpPr>
            <a:stCxn id="36" idx="6"/>
            <a:endCxn id="73" idx="14"/>
          </p:cNvCxnSpPr>
          <p:nvPr/>
        </p:nvCxnSpPr>
        <p:spPr>
          <a:xfrm flipV="1">
            <a:off x="4571220" y="2093908"/>
            <a:ext cx="913079" cy="1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2" name="TextBox 31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69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hdelete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for a record with key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r>
              <a:rPr lang="en-US" dirty="0" smtClean="0"/>
              <a:t> depend on the </a:t>
            </a:r>
            <a:r>
              <a:rPr lang="en-US" b="1" dirty="0" smtClean="0"/>
              <a:t>hashing scheme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hashing scheme works well and overflow chain access can be avoided altogether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hsearch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/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requires a </a:t>
            </a:r>
            <a:r>
              <a:rPr lang="en-US" b="1" dirty="0" smtClean="0"/>
              <a:t>single I/O operation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hinsert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hdelete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/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require </a:t>
            </a:r>
            <a:r>
              <a:rPr lang="en-US" b="1" dirty="0" smtClean="0"/>
              <a:t>two I/O operations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4384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OfficinaSansITCStd Book" panose="02000506040000020004" pitchFamily="50" charset="0"/>
                <a:sym typeface="Wingdings" panose="05000000000000000000" pitchFamily="2" charset="2"/>
              </a:rPr>
              <a:t>tatic hashing scheme</a:t>
            </a:r>
            <a:endParaRPr lang="en-US" b="1" dirty="0">
              <a:solidFill>
                <a:schemeClr val="bg1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819399"/>
            <a:ext cx="8229600" cy="1452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apply hash </a:t>
            </a:r>
            <a:r>
              <a:rPr lang="en-US" b="1" dirty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function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to key value, i.e., compute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access primary bucket page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with number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</a:p>
          <a:p>
            <a:pPr marL="284163" indent="-284163">
              <a:spcBef>
                <a:spcPts val="300"/>
              </a:spcBef>
              <a:buFont typeface="+mj-lt"/>
              <a:buAutoNum type="arabicPeriod"/>
              <a:tabLst>
                <a:tab pos="1600200" algn="l"/>
                <a:tab pos="7943850" algn="r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search, insert, or delete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the record with key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on that page or, if necessary,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access the overflow chain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 of bucket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rgbClr val="000000"/>
              </a:solidFill>
              <a:latin typeface="OfficinaSansITCStd Book" panose="02000506040000020004" pitchFamily="50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3246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Slides Credit: Michael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Grossniklaus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Uni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-Konstanz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5145"/>
      </p:ext>
    </p:extLst>
  </p:cSld>
  <p:clrMapOvr>
    <a:masterClrMapping/>
  </p:clrMapOvr>
</p:sld>
</file>

<file path=ppt/theme/theme1.xml><?xml version="1.0" encoding="utf-8"?>
<a:theme xmlns:a="http://schemas.openxmlformats.org/drawingml/2006/main" name="unik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iversität Konstanz">
      <a:majorFont>
        <a:latin typeface="OfficinaSansITCStd Book"/>
        <a:ea typeface=""/>
        <a:cs typeface=""/>
      </a:majorFont>
      <a:minorFont>
        <a:latin typeface="OfficinaSansITCSt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unikn" id="{EFD8E165-80F2-4868-A75D-B2640C32ABB6}" vid="{5415FDD0-1E75-4CA7-91C7-D54A073C14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unikn</Template>
  <TotalTime>473</TotalTime>
  <Words>5541</Words>
  <Application>Microsoft Macintosh PowerPoint</Application>
  <PresentationFormat>On-screen Show (4:3)</PresentationFormat>
  <Paragraphs>902</Paragraphs>
  <Slides>51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unikn</vt:lpstr>
      <vt:lpstr>Database System Architecture and Implementation</vt:lpstr>
      <vt:lpstr>Orientation</vt:lpstr>
      <vt:lpstr>Module Overview</vt:lpstr>
      <vt:lpstr>Hash-Based Indexing</vt:lpstr>
      <vt:lpstr>Hash Indexes vs. B+ Tree Indexes</vt:lpstr>
      <vt:lpstr>Overview of Hash-Based Indexing</vt:lpstr>
      <vt:lpstr>Static Hashing</vt:lpstr>
      <vt:lpstr>Static Hashing</vt:lpstr>
      <vt:lpstr>Static Hashing</vt:lpstr>
      <vt:lpstr>Collisions and Overflow Chains</vt:lpstr>
      <vt:lpstr>Probability of Collisions</vt:lpstr>
      <vt:lpstr>Hash Functions</vt:lpstr>
      <vt:lpstr>Hash Functions</vt:lpstr>
      <vt:lpstr>Static Hashing and Dynamic Files</vt:lpstr>
      <vt:lpstr>Dynamic Hashing</vt:lpstr>
      <vt:lpstr>Extendible Hashing</vt:lpstr>
      <vt:lpstr>Extendible Hashing Search</vt:lpstr>
      <vt:lpstr>Extendible Hashing Search</vt:lpstr>
      <vt:lpstr>Extendible Hashing Search</vt:lpstr>
      <vt:lpstr>Extendible Hashing</vt:lpstr>
      <vt:lpstr>Extendible Hashing Insert</vt:lpstr>
      <vt:lpstr>Extendible Hashing Insert</vt:lpstr>
      <vt:lpstr>Extendible Hashing Insert</vt:lpstr>
      <vt:lpstr>Extendible Hashing Insert</vt:lpstr>
      <vt:lpstr>Extendible Hashing Insert</vt:lpstr>
      <vt:lpstr>Extendible Hashing Insert</vt:lpstr>
      <vt:lpstr>Extendible Hashing Insert</vt:lpstr>
      <vt:lpstr>Extendible Hashing Insert</vt:lpstr>
      <vt:lpstr>Extendible Hashing Insert</vt:lpstr>
      <vt:lpstr>Overflow Chains in Extendible Hashing</vt:lpstr>
      <vt:lpstr>Overflow Chains in Extendible Hashing</vt:lpstr>
      <vt:lpstr>Extendible Hashing Delete</vt:lpstr>
      <vt:lpstr>Extendible Hashing Delete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</vt:lpstr>
      <vt:lpstr>Linear Hashing Search</vt:lpstr>
      <vt:lpstr>Linear Hashing Search</vt:lpstr>
      <vt:lpstr>Linear Hashing Delete (Sketch)</vt:lpstr>
      <vt:lpstr>Extendible vs. Linear Hashing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 Architecture and Implementation</dc:title>
  <dc:creator>Michael Grossniklaus</dc:creator>
  <cp:lastModifiedBy>Kristin Tufte</cp:lastModifiedBy>
  <cp:revision>2797</cp:revision>
  <cp:lastPrinted>2013-12-03T20:16:21Z</cp:lastPrinted>
  <dcterms:created xsi:type="dcterms:W3CDTF">2014-04-21T16:32:38Z</dcterms:created>
  <dcterms:modified xsi:type="dcterms:W3CDTF">2014-04-21T16:53:31Z</dcterms:modified>
</cp:coreProperties>
</file>