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6" r:id="rId2"/>
    <p:sldId id="258" r:id="rId3"/>
    <p:sldId id="259" r:id="rId4"/>
    <p:sldId id="260" r:id="rId5"/>
    <p:sldId id="334" r:id="rId6"/>
    <p:sldId id="335" r:id="rId7"/>
    <p:sldId id="302" r:id="rId8"/>
    <p:sldId id="261" r:id="rId9"/>
    <p:sldId id="309" r:id="rId10"/>
    <p:sldId id="310" r:id="rId11"/>
    <p:sldId id="311" r:id="rId12"/>
    <p:sldId id="312" r:id="rId13"/>
    <p:sldId id="337" r:id="rId14"/>
    <p:sldId id="262" r:id="rId15"/>
    <p:sldId id="264" r:id="rId16"/>
    <p:sldId id="265" r:id="rId17"/>
    <p:sldId id="336"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5" r:id="rId36"/>
    <p:sldId id="303" r:id="rId37"/>
    <p:sldId id="304" r:id="rId38"/>
    <p:sldId id="286" r:id="rId39"/>
    <p:sldId id="287" r:id="rId40"/>
    <p:sldId id="305" r:id="rId41"/>
    <p:sldId id="289" r:id="rId42"/>
    <p:sldId id="293" r:id="rId43"/>
    <p:sldId id="290" r:id="rId44"/>
    <p:sldId id="306" r:id="rId45"/>
    <p:sldId id="294" r:id="rId46"/>
    <p:sldId id="307" r:id="rId47"/>
    <p:sldId id="308" r:id="rId48"/>
    <p:sldId id="295" r:id="rId49"/>
    <p:sldId id="296" r:id="rId50"/>
    <p:sldId id="297" r:id="rId51"/>
    <p:sldId id="298" r:id="rId52"/>
    <p:sldId id="299" r:id="rId53"/>
    <p:sldId id="300" r:id="rId54"/>
    <p:sldId id="301" r:id="rId55"/>
    <p:sldId id="313" r:id="rId56"/>
    <p:sldId id="314" r:id="rId57"/>
    <p:sldId id="315" r:id="rId58"/>
    <p:sldId id="316" r:id="rId59"/>
    <p:sldId id="317" r:id="rId60"/>
    <p:sldId id="318" r:id="rId61"/>
    <p:sldId id="319" r:id="rId62"/>
    <p:sldId id="323" r:id="rId63"/>
    <p:sldId id="322" r:id="rId64"/>
    <p:sldId id="320" r:id="rId65"/>
    <p:sldId id="324" r:id="rId66"/>
    <p:sldId id="325" r:id="rId67"/>
    <p:sldId id="326" r:id="rId68"/>
    <p:sldId id="327" r:id="rId69"/>
    <p:sldId id="328" r:id="rId70"/>
    <p:sldId id="329" r:id="rId71"/>
    <p:sldId id="330" r:id="rId72"/>
    <p:sldId id="331" r:id="rId73"/>
    <p:sldId id="332" r:id="rId74"/>
    <p:sldId id="333"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77" autoAdjust="0"/>
  </p:normalViewPr>
  <p:slideViewPr>
    <p:cSldViewPr snapToGrid="0" snapToObjects="1">
      <p:cViewPr varScale="1">
        <p:scale>
          <a:sx n="87" d="100"/>
          <a:sy n="87" d="100"/>
        </p:scale>
        <p:origin x="-2264" y="-96"/>
      </p:cViewPr>
      <p:guideLst>
        <p:guide orient="horz" pos="2160"/>
        <p:guide pos="2880"/>
      </p:guideLst>
    </p:cSldViewPr>
  </p:slideViewPr>
  <p:notesTextViewPr>
    <p:cViewPr>
      <p:scale>
        <a:sx n="100" d="100"/>
        <a:sy n="100" d="100"/>
      </p:scale>
      <p:origin x="0" y="0"/>
    </p:cViewPr>
  </p:notesTextViewPr>
  <p:notesViewPr>
    <p:cSldViewPr snapToGrid="0" snapToObjects="1">
      <p:cViewPr>
        <p:scale>
          <a:sx n="200" d="100"/>
          <a:sy n="200" d="100"/>
        </p:scale>
        <p:origin x="-1376" y="60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zaher\Documents\Research\Presentations\Powerpoint%20Presentations\Media.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zaher\Documents\Research\Presentations\Powerpoint%20Presentations\Media.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zaher\Documents\Research\Presentations\Powerpoint%20Presentations\Med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strRef>
              <c:f>Sheet1!$B$1</c:f>
              <c:strCache>
                <c:ptCount val="1"/>
                <c:pt idx="0">
                  <c:v>Facebook</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Sheet1!$B$2:$B$7</c:f>
              <c:numCache>
                <c:formatCode>General</c:formatCode>
                <c:ptCount val="6"/>
                <c:pt idx="0">
                  <c:v>12.0</c:v>
                </c:pt>
                <c:pt idx="1">
                  <c:v>50.0</c:v>
                </c:pt>
                <c:pt idx="2">
                  <c:v>100.0</c:v>
                </c:pt>
                <c:pt idx="3">
                  <c:v>350.0</c:v>
                </c:pt>
                <c:pt idx="4">
                  <c:v>600.0</c:v>
                </c:pt>
                <c:pt idx="5">
                  <c:v>800.0</c:v>
                </c:pt>
              </c:numCache>
            </c:numRef>
          </c:val>
        </c:ser>
        <c:ser>
          <c:idx val="2"/>
          <c:order val="1"/>
          <c:tx>
            <c:strRef>
              <c:f>Sheet1!$C$1</c:f>
              <c:strCache>
                <c:ptCount val="1"/>
                <c:pt idx="0">
                  <c:v>Twitter</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Sheet1!$C$2:$C$7</c:f>
              <c:numCache>
                <c:formatCode>General</c:formatCode>
                <c:ptCount val="6"/>
                <c:pt idx="0">
                  <c:v>0.0</c:v>
                </c:pt>
                <c:pt idx="1">
                  <c:v>0.750000000000001</c:v>
                </c:pt>
                <c:pt idx="2">
                  <c:v>5.0</c:v>
                </c:pt>
                <c:pt idx="3">
                  <c:v>75.0</c:v>
                </c:pt>
                <c:pt idx="4">
                  <c:v>145.0</c:v>
                </c:pt>
                <c:pt idx="5">
                  <c:v>300.0</c:v>
                </c:pt>
              </c:numCache>
            </c:numRef>
          </c:val>
        </c:ser>
        <c:ser>
          <c:idx val="3"/>
          <c:order val="2"/>
          <c:tx>
            <c:strRef>
              <c:f>Sheet1!$D$1</c:f>
              <c:strCache>
                <c:ptCount val="1"/>
                <c:pt idx="0">
                  <c:v>LinkedIn</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Sheet1!$D$2:$D$7</c:f>
              <c:numCache>
                <c:formatCode>General</c:formatCode>
                <c:ptCount val="6"/>
                <c:pt idx="0">
                  <c:v>8.0</c:v>
                </c:pt>
                <c:pt idx="1">
                  <c:v>15.0</c:v>
                </c:pt>
                <c:pt idx="2">
                  <c:v>33.0</c:v>
                </c:pt>
                <c:pt idx="3">
                  <c:v>50.0</c:v>
                </c:pt>
                <c:pt idx="4">
                  <c:v>75.0</c:v>
                </c:pt>
                <c:pt idx="5">
                  <c:v>135.0</c:v>
                </c:pt>
              </c:numCache>
            </c:numRef>
          </c:val>
        </c:ser>
        <c:dLbls>
          <c:showLegendKey val="0"/>
          <c:showVal val="0"/>
          <c:showCatName val="0"/>
          <c:showSerName val="0"/>
          <c:showPercent val="0"/>
          <c:showBubbleSize val="0"/>
        </c:dLbls>
        <c:gapWidth val="150"/>
        <c:overlap val="100"/>
        <c:axId val="2147225896"/>
        <c:axId val="2147236760"/>
      </c:barChart>
      <c:catAx>
        <c:axId val="2147225896"/>
        <c:scaling>
          <c:orientation val="minMax"/>
        </c:scaling>
        <c:delete val="0"/>
        <c:axPos val="b"/>
        <c:numFmt formatCode="General" sourceLinked="1"/>
        <c:majorTickMark val="out"/>
        <c:minorTickMark val="none"/>
        <c:tickLblPos val="nextTo"/>
        <c:txPr>
          <a:bodyPr/>
          <a:lstStyle/>
          <a:p>
            <a:pPr>
              <a:defRPr sz="1600" baseline="0"/>
            </a:pPr>
            <a:endParaRPr lang="en-US"/>
          </a:p>
        </c:txPr>
        <c:crossAx val="2147236760"/>
        <c:crosses val="autoZero"/>
        <c:auto val="1"/>
        <c:lblAlgn val="ctr"/>
        <c:lblOffset val="100"/>
        <c:noMultiLvlLbl val="0"/>
      </c:catAx>
      <c:valAx>
        <c:axId val="2147236760"/>
        <c:scaling>
          <c:orientation val="minMax"/>
        </c:scaling>
        <c:delete val="0"/>
        <c:axPos val="l"/>
        <c:majorGridlines/>
        <c:numFmt formatCode="General" sourceLinked="1"/>
        <c:majorTickMark val="out"/>
        <c:minorTickMark val="none"/>
        <c:tickLblPos val="nextTo"/>
        <c:txPr>
          <a:bodyPr/>
          <a:lstStyle/>
          <a:p>
            <a:pPr>
              <a:defRPr sz="1600" baseline="0"/>
            </a:pPr>
            <a:endParaRPr lang="en-US"/>
          </a:p>
        </c:txPr>
        <c:crossAx val="2147225896"/>
        <c:crosses val="autoZero"/>
        <c:crossBetween val="between"/>
      </c:valAx>
    </c:plotArea>
    <c:legend>
      <c:legendPos val="r"/>
      <c:layout/>
      <c:overlay val="0"/>
      <c:txPr>
        <a:bodyPr/>
        <a:lstStyle/>
        <a:p>
          <a:pPr>
            <a:defRPr sz="1500" baseline="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strRef>
              <c:f>Sheet1!$B$1</c:f>
              <c:strCache>
                <c:ptCount val="1"/>
                <c:pt idx="0">
                  <c:v>Facebook</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Sheet1!$B$2:$B$7</c:f>
              <c:numCache>
                <c:formatCode>General</c:formatCode>
                <c:ptCount val="6"/>
                <c:pt idx="0">
                  <c:v>12.0</c:v>
                </c:pt>
                <c:pt idx="1">
                  <c:v>50.0</c:v>
                </c:pt>
                <c:pt idx="2">
                  <c:v>100.0</c:v>
                </c:pt>
                <c:pt idx="3">
                  <c:v>350.0</c:v>
                </c:pt>
                <c:pt idx="4">
                  <c:v>600.0</c:v>
                </c:pt>
                <c:pt idx="5">
                  <c:v>800.0</c:v>
                </c:pt>
              </c:numCache>
            </c:numRef>
          </c:val>
        </c:ser>
        <c:ser>
          <c:idx val="2"/>
          <c:order val="1"/>
          <c:tx>
            <c:strRef>
              <c:f>Sheet1!$C$1</c:f>
              <c:strCache>
                <c:ptCount val="1"/>
                <c:pt idx="0">
                  <c:v>Twitter</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Sheet1!$C$2:$C$7</c:f>
              <c:numCache>
                <c:formatCode>General</c:formatCode>
                <c:ptCount val="6"/>
                <c:pt idx="0">
                  <c:v>0.0</c:v>
                </c:pt>
                <c:pt idx="1">
                  <c:v>0.750000000000001</c:v>
                </c:pt>
                <c:pt idx="2">
                  <c:v>5.0</c:v>
                </c:pt>
                <c:pt idx="3">
                  <c:v>75.0</c:v>
                </c:pt>
                <c:pt idx="4">
                  <c:v>145.0</c:v>
                </c:pt>
                <c:pt idx="5">
                  <c:v>300.0</c:v>
                </c:pt>
              </c:numCache>
            </c:numRef>
          </c:val>
        </c:ser>
        <c:ser>
          <c:idx val="3"/>
          <c:order val="2"/>
          <c:tx>
            <c:strRef>
              <c:f>Sheet1!$D$1</c:f>
              <c:strCache>
                <c:ptCount val="1"/>
                <c:pt idx="0">
                  <c:v>LinkedIn</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Sheet1!$D$2:$D$7</c:f>
              <c:numCache>
                <c:formatCode>General</c:formatCode>
                <c:ptCount val="6"/>
                <c:pt idx="0">
                  <c:v>8.0</c:v>
                </c:pt>
                <c:pt idx="1">
                  <c:v>15.0</c:v>
                </c:pt>
                <c:pt idx="2">
                  <c:v>33.0</c:v>
                </c:pt>
                <c:pt idx="3">
                  <c:v>50.0</c:v>
                </c:pt>
                <c:pt idx="4">
                  <c:v>75.0</c:v>
                </c:pt>
                <c:pt idx="5">
                  <c:v>135.0</c:v>
                </c:pt>
              </c:numCache>
            </c:numRef>
          </c:val>
        </c:ser>
        <c:dLbls>
          <c:showLegendKey val="0"/>
          <c:showVal val="0"/>
          <c:showCatName val="0"/>
          <c:showSerName val="0"/>
          <c:showPercent val="0"/>
          <c:showBubbleSize val="0"/>
        </c:dLbls>
        <c:gapWidth val="150"/>
        <c:overlap val="100"/>
        <c:axId val="2145897528"/>
        <c:axId val="2145880872"/>
      </c:barChart>
      <c:catAx>
        <c:axId val="2145897528"/>
        <c:scaling>
          <c:orientation val="minMax"/>
        </c:scaling>
        <c:delete val="0"/>
        <c:axPos val="b"/>
        <c:numFmt formatCode="General" sourceLinked="1"/>
        <c:majorTickMark val="out"/>
        <c:minorTickMark val="none"/>
        <c:tickLblPos val="nextTo"/>
        <c:txPr>
          <a:bodyPr/>
          <a:lstStyle/>
          <a:p>
            <a:pPr>
              <a:defRPr sz="1200" baseline="0"/>
            </a:pPr>
            <a:endParaRPr lang="en-US"/>
          </a:p>
        </c:txPr>
        <c:crossAx val="2145880872"/>
        <c:crosses val="autoZero"/>
        <c:auto val="1"/>
        <c:lblAlgn val="ctr"/>
        <c:lblOffset val="100"/>
        <c:noMultiLvlLbl val="0"/>
      </c:catAx>
      <c:valAx>
        <c:axId val="2145880872"/>
        <c:scaling>
          <c:orientation val="minMax"/>
        </c:scaling>
        <c:delete val="0"/>
        <c:axPos val="l"/>
        <c:majorGridlines/>
        <c:numFmt formatCode="General" sourceLinked="1"/>
        <c:majorTickMark val="out"/>
        <c:minorTickMark val="none"/>
        <c:tickLblPos val="nextTo"/>
        <c:txPr>
          <a:bodyPr/>
          <a:lstStyle/>
          <a:p>
            <a:pPr>
              <a:defRPr sz="1200" baseline="0"/>
            </a:pPr>
            <a:endParaRPr lang="en-US"/>
          </a:p>
        </c:txPr>
        <c:crossAx val="2145897528"/>
        <c:crosses val="autoZero"/>
        <c:crossBetween val="between"/>
      </c:valAx>
    </c:plotArea>
    <c:legend>
      <c:legendPos val="r"/>
      <c:layout/>
      <c:overlay val="0"/>
      <c:txPr>
        <a:bodyPr/>
        <a:lstStyle/>
        <a:p>
          <a:pPr>
            <a:defRPr sz="1100" baseline="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Sheet1!$A$18:$A$27</c:f>
              <c:strCache>
                <c:ptCount val="10"/>
                <c:pt idx="0">
                  <c:v>Average Tweets per Second</c:v>
                </c:pt>
                <c:pt idx="1">
                  <c:v>Superbowl (Feb 6)</c:v>
                </c:pt>
                <c:pt idx="2">
                  <c:v>Japan Earthquake and Tsunami (Mar 11)</c:v>
                </c:pt>
                <c:pt idx="3">
                  <c:v>UK Royal Wedding (Apr 29)</c:v>
                </c:pt>
                <c:pt idx="4">
                  <c:v>Raid on Osama bin Laden (May 2)</c:v>
                </c:pt>
                <c:pt idx="5">
                  <c:v>NBA Finals (Jun 13)</c:v>
                </c:pt>
                <c:pt idx="6">
                  <c:v>BET Awards (Jun 27)</c:v>
                </c:pt>
                <c:pt idx="7">
                  <c:v>End of FIFA Women's World Cup (Jul 17)</c:v>
                </c:pt>
                <c:pt idx="8">
                  <c:v>Steve Jobs Resigns (Aug 25)</c:v>
                </c:pt>
                <c:pt idx="9">
                  <c:v>MTV Video Music Awards (Aug 28)</c:v>
                </c:pt>
              </c:strCache>
            </c:strRef>
          </c:cat>
          <c:val>
            <c:numRef>
              <c:f>Sheet1!$B$18:$B$27</c:f>
              <c:numCache>
                <c:formatCode>General</c:formatCode>
                <c:ptCount val="10"/>
                <c:pt idx="0">
                  <c:v>2000.0</c:v>
                </c:pt>
                <c:pt idx="1">
                  <c:v>4064.0</c:v>
                </c:pt>
                <c:pt idx="2">
                  <c:v>5530.0</c:v>
                </c:pt>
                <c:pt idx="3">
                  <c:v>3966.0</c:v>
                </c:pt>
                <c:pt idx="4">
                  <c:v>5106.0</c:v>
                </c:pt>
                <c:pt idx="5">
                  <c:v>5531.0</c:v>
                </c:pt>
                <c:pt idx="6">
                  <c:v>6436.0</c:v>
                </c:pt>
                <c:pt idx="7">
                  <c:v>7196.0</c:v>
                </c:pt>
                <c:pt idx="8">
                  <c:v>7064.0</c:v>
                </c:pt>
                <c:pt idx="9">
                  <c:v>8868.0</c:v>
                </c:pt>
              </c:numCache>
            </c:numRef>
          </c:val>
        </c:ser>
        <c:dLbls>
          <c:showLegendKey val="0"/>
          <c:showVal val="0"/>
          <c:showCatName val="0"/>
          <c:showSerName val="0"/>
          <c:showPercent val="0"/>
          <c:showBubbleSize val="0"/>
        </c:dLbls>
        <c:gapWidth val="150"/>
        <c:axId val="2146893752"/>
        <c:axId val="2146896728"/>
      </c:barChart>
      <c:catAx>
        <c:axId val="2146893752"/>
        <c:scaling>
          <c:orientation val="minMax"/>
        </c:scaling>
        <c:delete val="0"/>
        <c:axPos val="l"/>
        <c:majorTickMark val="out"/>
        <c:minorTickMark val="none"/>
        <c:tickLblPos val="nextTo"/>
        <c:txPr>
          <a:bodyPr/>
          <a:lstStyle/>
          <a:p>
            <a:pPr>
              <a:defRPr sz="1600" baseline="0"/>
            </a:pPr>
            <a:endParaRPr lang="en-US"/>
          </a:p>
        </c:txPr>
        <c:crossAx val="2146896728"/>
        <c:crosses val="autoZero"/>
        <c:auto val="1"/>
        <c:lblAlgn val="ctr"/>
        <c:lblOffset val="100"/>
        <c:noMultiLvlLbl val="0"/>
      </c:catAx>
      <c:valAx>
        <c:axId val="2146896728"/>
        <c:scaling>
          <c:orientation val="minMax"/>
        </c:scaling>
        <c:delete val="0"/>
        <c:axPos val="b"/>
        <c:majorGridlines/>
        <c:numFmt formatCode="General" sourceLinked="1"/>
        <c:majorTickMark val="out"/>
        <c:minorTickMark val="none"/>
        <c:tickLblPos val="nextTo"/>
        <c:txPr>
          <a:bodyPr/>
          <a:lstStyle/>
          <a:p>
            <a:pPr>
              <a:defRPr sz="1400" baseline="0"/>
            </a:pPr>
            <a:endParaRPr lang="en-US"/>
          </a:p>
        </c:txPr>
        <c:crossAx val="214689375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D4C91-23F3-5A42-A9A3-E0A4D82EF3B8}" type="datetimeFigureOut">
              <a:rPr lang="en-US" smtClean="0"/>
              <a:t>1/13/15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45C39-3933-F44B-B74E-12BA7C0B82AF}" type="slidenum">
              <a:rPr lang="en-US" smtClean="0"/>
              <a:t>‹#›</a:t>
            </a:fld>
            <a:endParaRPr lang="en-US"/>
          </a:p>
        </p:txBody>
      </p:sp>
    </p:spTree>
    <p:extLst>
      <p:ext uri="{BB962C8B-B14F-4D97-AF65-F5344CB8AC3E}">
        <p14:creationId xmlns:p14="http://schemas.microsoft.com/office/powerpoint/2010/main" val="695192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9</a:t>
            </a:fld>
            <a:endParaRPr lang="en-US"/>
          </a:p>
        </p:txBody>
      </p:sp>
    </p:spTree>
    <p:extLst>
      <p:ext uri="{BB962C8B-B14F-4D97-AF65-F5344CB8AC3E}">
        <p14:creationId xmlns:p14="http://schemas.microsoft.com/office/powerpoint/2010/main" val="13768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22</a:t>
            </a:fld>
            <a:endParaRPr lang="en-US"/>
          </a:p>
        </p:txBody>
      </p:sp>
    </p:spTree>
    <p:extLst>
      <p:ext uri="{BB962C8B-B14F-4D97-AF65-F5344CB8AC3E}">
        <p14:creationId xmlns:p14="http://schemas.microsoft.com/office/powerpoint/2010/main" val="206078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23</a:t>
            </a:fld>
            <a:endParaRPr lang="en-US"/>
          </a:p>
        </p:txBody>
      </p:sp>
    </p:spTree>
    <p:extLst>
      <p:ext uri="{BB962C8B-B14F-4D97-AF65-F5344CB8AC3E}">
        <p14:creationId xmlns:p14="http://schemas.microsoft.com/office/powerpoint/2010/main" val="136419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24</a:t>
            </a:fld>
            <a:endParaRPr lang="en-US"/>
          </a:p>
        </p:txBody>
      </p:sp>
    </p:spTree>
    <p:extLst>
      <p:ext uri="{BB962C8B-B14F-4D97-AF65-F5344CB8AC3E}">
        <p14:creationId xmlns:p14="http://schemas.microsoft.com/office/powerpoint/2010/main" val="256047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25</a:t>
            </a:fld>
            <a:endParaRPr lang="en-US"/>
          </a:p>
        </p:txBody>
      </p:sp>
    </p:spTree>
    <p:extLst>
      <p:ext uri="{BB962C8B-B14F-4D97-AF65-F5344CB8AC3E}">
        <p14:creationId xmlns:p14="http://schemas.microsoft.com/office/powerpoint/2010/main" val="321415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26</a:t>
            </a:fld>
            <a:endParaRPr lang="en-US"/>
          </a:p>
        </p:txBody>
      </p:sp>
    </p:spTree>
    <p:extLst>
      <p:ext uri="{BB962C8B-B14F-4D97-AF65-F5344CB8AC3E}">
        <p14:creationId xmlns:p14="http://schemas.microsoft.com/office/powerpoint/2010/main" val="244056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Gulim" charset="0"/>
                <a:cs typeface="Gulim" charset="0"/>
              </a:defRPr>
            </a:lvl1pPr>
            <a:lvl2pPr marL="702756" indent="-270291">
              <a:defRPr>
                <a:solidFill>
                  <a:schemeClr val="tx1"/>
                </a:solidFill>
                <a:latin typeface="Tahoma" charset="0"/>
                <a:ea typeface="Gulim" charset="0"/>
                <a:cs typeface="Gulim" charset="0"/>
              </a:defRPr>
            </a:lvl2pPr>
            <a:lvl3pPr marL="1081164" indent="-216233">
              <a:defRPr>
                <a:solidFill>
                  <a:schemeClr val="tx1"/>
                </a:solidFill>
                <a:latin typeface="Tahoma" charset="0"/>
                <a:ea typeface="Gulim" charset="0"/>
                <a:cs typeface="Gulim" charset="0"/>
              </a:defRPr>
            </a:lvl3pPr>
            <a:lvl4pPr marL="1513629" indent="-216233">
              <a:defRPr>
                <a:solidFill>
                  <a:schemeClr val="tx1"/>
                </a:solidFill>
                <a:latin typeface="Tahoma" charset="0"/>
                <a:ea typeface="Gulim" charset="0"/>
                <a:cs typeface="Gulim" charset="0"/>
              </a:defRPr>
            </a:lvl4pPr>
            <a:lvl5pPr marL="1946095" indent="-216233">
              <a:defRPr>
                <a:solidFill>
                  <a:schemeClr val="tx1"/>
                </a:solidFill>
                <a:latin typeface="Tahoma" charset="0"/>
                <a:ea typeface="Gulim" charset="0"/>
                <a:cs typeface="Gulim" charset="0"/>
              </a:defRPr>
            </a:lvl5pPr>
            <a:lvl6pPr marL="2378560" indent="-216233" eaLnBrk="0" fontAlgn="base" hangingPunct="0">
              <a:spcBef>
                <a:spcPct val="0"/>
              </a:spcBef>
              <a:spcAft>
                <a:spcPct val="0"/>
              </a:spcAft>
              <a:defRPr>
                <a:solidFill>
                  <a:schemeClr val="tx1"/>
                </a:solidFill>
                <a:latin typeface="Tahoma" charset="0"/>
                <a:ea typeface="Gulim" charset="0"/>
                <a:cs typeface="Gulim" charset="0"/>
              </a:defRPr>
            </a:lvl6pPr>
            <a:lvl7pPr marL="2811026" indent="-216233" eaLnBrk="0" fontAlgn="base" hangingPunct="0">
              <a:spcBef>
                <a:spcPct val="0"/>
              </a:spcBef>
              <a:spcAft>
                <a:spcPct val="0"/>
              </a:spcAft>
              <a:defRPr>
                <a:solidFill>
                  <a:schemeClr val="tx1"/>
                </a:solidFill>
                <a:latin typeface="Tahoma" charset="0"/>
                <a:ea typeface="Gulim" charset="0"/>
                <a:cs typeface="Gulim" charset="0"/>
              </a:defRPr>
            </a:lvl7pPr>
            <a:lvl8pPr marL="3243491" indent="-216233" eaLnBrk="0" fontAlgn="base" hangingPunct="0">
              <a:spcBef>
                <a:spcPct val="0"/>
              </a:spcBef>
              <a:spcAft>
                <a:spcPct val="0"/>
              </a:spcAft>
              <a:defRPr>
                <a:solidFill>
                  <a:schemeClr val="tx1"/>
                </a:solidFill>
                <a:latin typeface="Tahoma" charset="0"/>
                <a:ea typeface="Gulim" charset="0"/>
                <a:cs typeface="Gulim" charset="0"/>
              </a:defRPr>
            </a:lvl8pPr>
            <a:lvl9pPr marL="3675957" indent="-216233" eaLnBrk="0" fontAlgn="base" hangingPunct="0">
              <a:spcBef>
                <a:spcPct val="0"/>
              </a:spcBef>
              <a:spcAft>
                <a:spcPct val="0"/>
              </a:spcAft>
              <a:defRPr>
                <a:solidFill>
                  <a:schemeClr val="tx1"/>
                </a:solidFill>
                <a:latin typeface="Tahoma" charset="0"/>
                <a:ea typeface="Gulim" charset="0"/>
                <a:cs typeface="Gulim" charset="0"/>
              </a:defRPr>
            </a:lvl9pPr>
          </a:lstStyle>
          <a:p>
            <a:fld id="{FD34016D-F82B-B943-83D6-FE51FEAB8EFD}" type="slidenum">
              <a:rPr lang="en-US">
                <a:latin typeface="Gulim" charset="0"/>
              </a:rPr>
              <a:pPr/>
              <a:t>27</a:t>
            </a:fld>
            <a:endParaRPr lang="en-US">
              <a:latin typeface="Gulim" charset="0"/>
            </a:endParaRPr>
          </a:p>
        </p:txBody>
      </p:sp>
      <p:sp>
        <p:nvSpPr>
          <p:cNvPr id="51203" name="Rectangle 2"/>
          <p:cNvSpPr>
            <a:spLocks noGrp="1" noRot="1" noChangeAspect="1" noChangeArrowheads="1" noTextEdit="1"/>
          </p:cNvSpPr>
          <p:nvPr>
            <p:ph type="sldImg"/>
          </p:nvPr>
        </p:nvSpPr>
        <p:spPr>
          <a:xfrm>
            <a:off x="1144588" y="684213"/>
            <a:ext cx="4570412"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Gulim" charset="0"/>
              <a:ea typeface="Gulim"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29</a:t>
            </a:fld>
            <a:endParaRPr lang="en-US"/>
          </a:p>
        </p:txBody>
      </p:sp>
    </p:spTree>
    <p:extLst>
      <p:ext uri="{BB962C8B-B14F-4D97-AF65-F5344CB8AC3E}">
        <p14:creationId xmlns:p14="http://schemas.microsoft.com/office/powerpoint/2010/main" val="129572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32</a:t>
            </a:fld>
            <a:endParaRPr lang="en-US"/>
          </a:p>
        </p:txBody>
      </p:sp>
    </p:spTree>
    <p:extLst>
      <p:ext uri="{BB962C8B-B14F-4D97-AF65-F5344CB8AC3E}">
        <p14:creationId xmlns:p14="http://schemas.microsoft.com/office/powerpoint/2010/main" val="913281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33</a:t>
            </a:fld>
            <a:endParaRPr lang="en-US"/>
          </a:p>
        </p:txBody>
      </p:sp>
    </p:spTree>
    <p:extLst>
      <p:ext uri="{BB962C8B-B14F-4D97-AF65-F5344CB8AC3E}">
        <p14:creationId xmlns:p14="http://schemas.microsoft.com/office/powerpoint/2010/main" val="120059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34</a:t>
            </a:fld>
            <a:endParaRPr lang="en-US"/>
          </a:p>
        </p:txBody>
      </p:sp>
    </p:spTree>
    <p:extLst>
      <p:ext uri="{BB962C8B-B14F-4D97-AF65-F5344CB8AC3E}">
        <p14:creationId xmlns:p14="http://schemas.microsoft.com/office/powerpoint/2010/main" val="384126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145C39-3933-F44B-B74E-12BA7C0B82AF}" type="slidenum">
              <a:rPr lang="en-US" smtClean="0"/>
              <a:t>12</a:t>
            </a:fld>
            <a:endParaRPr lang="en-US"/>
          </a:p>
        </p:txBody>
      </p:sp>
    </p:spTree>
    <p:extLst>
      <p:ext uri="{BB962C8B-B14F-4D97-AF65-F5344CB8AC3E}">
        <p14:creationId xmlns:p14="http://schemas.microsoft.com/office/powerpoint/2010/main" val="190848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35</a:t>
            </a:fld>
            <a:endParaRPr lang="en-US"/>
          </a:p>
        </p:txBody>
      </p:sp>
      <p:sp>
        <p:nvSpPr>
          <p:cNvPr id="5" name="Rectangle 4"/>
          <p:cNvSpPr/>
          <p:nvPr/>
        </p:nvSpPr>
        <p:spPr>
          <a:xfrm>
            <a:off x="1282700" y="3835400"/>
            <a:ext cx="2724150" cy="184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79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41</a:t>
            </a:fld>
            <a:endParaRPr lang="en-US"/>
          </a:p>
        </p:txBody>
      </p:sp>
    </p:spTree>
    <p:extLst>
      <p:ext uri="{BB962C8B-B14F-4D97-AF65-F5344CB8AC3E}">
        <p14:creationId xmlns:p14="http://schemas.microsoft.com/office/powerpoint/2010/main" val="1626886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42</a:t>
            </a:fld>
            <a:endParaRPr lang="en-US"/>
          </a:p>
        </p:txBody>
      </p:sp>
    </p:spTree>
    <p:extLst>
      <p:ext uri="{BB962C8B-B14F-4D97-AF65-F5344CB8AC3E}">
        <p14:creationId xmlns:p14="http://schemas.microsoft.com/office/powerpoint/2010/main" val="1766191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C4418-E929-7245-A428-73886A01E957}" type="slidenum">
              <a:rPr lang="en-US" smtClean="0"/>
              <a:t>46</a:t>
            </a:fld>
            <a:endParaRPr lang="en-US"/>
          </a:p>
        </p:txBody>
      </p:sp>
    </p:spTree>
    <p:extLst>
      <p:ext uri="{BB962C8B-B14F-4D97-AF65-F5344CB8AC3E}">
        <p14:creationId xmlns:p14="http://schemas.microsoft.com/office/powerpoint/2010/main" val="3925226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C4418-E929-7245-A428-73886A01E957}" type="slidenum">
              <a:rPr lang="en-US" smtClean="0"/>
              <a:t>47</a:t>
            </a:fld>
            <a:endParaRPr lang="en-US"/>
          </a:p>
        </p:txBody>
      </p:sp>
    </p:spTree>
    <p:extLst>
      <p:ext uri="{BB962C8B-B14F-4D97-AF65-F5344CB8AC3E}">
        <p14:creationId xmlns:p14="http://schemas.microsoft.com/office/powerpoint/2010/main" val="502032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48</a:t>
            </a:fld>
            <a:endParaRPr lang="en-US"/>
          </a:p>
        </p:txBody>
      </p:sp>
    </p:spTree>
    <p:extLst>
      <p:ext uri="{BB962C8B-B14F-4D97-AF65-F5344CB8AC3E}">
        <p14:creationId xmlns:p14="http://schemas.microsoft.com/office/powerpoint/2010/main" val="316758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14</a:t>
            </a:fld>
            <a:endParaRPr lang="en-US"/>
          </a:p>
        </p:txBody>
      </p:sp>
    </p:spTree>
    <p:extLst>
      <p:ext uri="{BB962C8B-B14F-4D97-AF65-F5344CB8AC3E}">
        <p14:creationId xmlns:p14="http://schemas.microsoft.com/office/powerpoint/2010/main" val="1363836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ulim" charset="0"/>
              <a:ea typeface="Gulim"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Gulim" charset="0"/>
                <a:cs typeface="Gulim" charset="0"/>
              </a:defRPr>
            </a:lvl1pPr>
            <a:lvl2pPr marL="702756" indent="-270291">
              <a:defRPr>
                <a:solidFill>
                  <a:schemeClr val="tx1"/>
                </a:solidFill>
                <a:latin typeface="Tahoma" charset="0"/>
                <a:ea typeface="Gulim" charset="0"/>
                <a:cs typeface="Gulim" charset="0"/>
              </a:defRPr>
            </a:lvl2pPr>
            <a:lvl3pPr marL="1081164" indent="-216233">
              <a:defRPr>
                <a:solidFill>
                  <a:schemeClr val="tx1"/>
                </a:solidFill>
                <a:latin typeface="Tahoma" charset="0"/>
                <a:ea typeface="Gulim" charset="0"/>
                <a:cs typeface="Gulim" charset="0"/>
              </a:defRPr>
            </a:lvl3pPr>
            <a:lvl4pPr marL="1513629" indent="-216233">
              <a:defRPr>
                <a:solidFill>
                  <a:schemeClr val="tx1"/>
                </a:solidFill>
                <a:latin typeface="Tahoma" charset="0"/>
                <a:ea typeface="Gulim" charset="0"/>
                <a:cs typeface="Gulim" charset="0"/>
              </a:defRPr>
            </a:lvl4pPr>
            <a:lvl5pPr marL="1946095" indent="-216233">
              <a:defRPr>
                <a:solidFill>
                  <a:schemeClr val="tx1"/>
                </a:solidFill>
                <a:latin typeface="Tahoma" charset="0"/>
                <a:ea typeface="Gulim" charset="0"/>
                <a:cs typeface="Gulim" charset="0"/>
              </a:defRPr>
            </a:lvl5pPr>
            <a:lvl6pPr marL="2378560" indent="-216233" eaLnBrk="0" fontAlgn="base" hangingPunct="0">
              <a:spcBef>
                <a:spcPct val="0"/>
              </a:spcBef>
              <a:spcAft>
                <a:spcPct val="0"/>
              </a:spcAft>
              <a:defRPr>
                <a:solidFill>
                  <a:schemeClr val="tx1"/>
                </a:solidFill>
                <a:latin typeface="Tahoma" charset="0"/>
                <a:ea typeface="Gulim" charset="0"/>
                <a:cs typeface="Gulim" charset="0"/>
              </a:defRPr>
            </a:lvl6pPr>
            <a:lvl7pPr marL="2811026" indent="-216233" eaLnBrk="0" fontAlgn="base" hangingPunct="0">
              <a:spcBef>
                <a:spcPct val="0"/>
              </a:spcBef>
              <a:spcAft>
                <a:spcPct val="0"/>
              </a:spcAft>
              <a:defRPr>
                <a:solidFill>
                  <a:schemeClr val="tx1"/>
                </a:solidFill>
                <a:latin typeface="Tahoma" charset="0"/>
                <a:ea typeface="Gulim" charset="0"/>
                <a:cs typeface="Gulim" charset="0"/>
              </a:defRPr>
            </a:lvl7pPr>
            <a:lvl8pPr marL="3243491" indent="-216233" eaLnBrk="0" fontAlgn="base" hangingPunct="0">
              <a:spcBef>
                <a:spcPct val="0"/>
              </a:spcBef>
              <a:spcAft>
                <a:spcPct val="0"/>
              </a:spcAft>
              <a:defRPr>
                <a:solidFill>
                  <a:schemeClr val="tx1"/>
                </a:solidFill>
                <a:latin typeface="Tahoma" charset="0"/>
                <a:ea typeface="Gulim" charset="0"/>
                <a:cs typeface="Gulim" charset="0"/>
              </a:defRPr>
            </a:lvl8pPr>
            <a:lvl9pPr marL="3675957" indent="-216233" eaLnBrk="0" fontAlgn="base" hangingPunct="0">
              <a:spcBef>
                <a:spcPct val="0"/>
              </a:spcBef>
              <a:spcAft>
                <a:spcPct val="0"/>
              </a:spcAft>
              <a:defRPr>
                <a:solidFill>
                  <a:schemeClr val="tx1"/>
                </a:solidFill>
                <a:latin typeface="Tahoma" charset="0"/>
                <a:ea typeface="Gulim" charset="0"/>
                <a:cs typeface="Gulim" charset="0"/>
              </a:defRPr>
            </a:lvl9pPr>
          </a:lstStyle>
          <a:p>
            <a:fld id="{2A5B32D1-319D-024D-9B66-FB62395A292D}" type="slidenum">
              <a:rPr lang="en-US">
                <a:latin typeface="Gulim" charset="0"/>
              </a:rPr>
              <a:pPr/>
              <a:t>50</a:t>
            </a:fld>
            <a:endParaRPr lang="en-US">
              <a:latin typeface="Gulim"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53</a:t>
            </a:fld>
            <a:endParaRPr lang="en-US"/>
          </a:p>
        </p:txBody>
      </p:sp>
    </p:spTree>
    <p:extLst>
      <p:ext uri="{BB962C8B-B14F-4D97-AF65-F5344CB8AC3E}">
        <p14:creationId xmlns:p14="http://schemas.microsoft.com/office/powerpoint/2010/main" val="4030652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54</a:t>
            </a:fld>
            <a:endParaRPr lang="en-US"/>
          </a:p>
        </p:txBody>
      </p:sp>
    </p:spTree>
    <p:extLst>
      <p:ext uri="{BB962C8B-B14F-4D97-AF65-F5344CB8AC3E}">
        <p14:creationId xmlns:p14="http://schemas.microsoft.com/office/powerpoint/2010/main" val="3209669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55</a:t>
            </a:fld>
            <a:endParaRPr lang="en-US"/>
          </a:p>
        </p:txBody>
      </p:sp>
    </p:spTree>
    <p:extLst>
      <p:ext uri="{BB962C8B-B14F-4D97-AF65-F5344CB8AC3E}">
        <p14:creationId xmlns:p14="http://schemas.microsoft.com/office/powerpoint/2010/main" val="1195074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57</a:t>
            </a:fld>
            <a:endParaRPr lang="en-US"/>
          </a:p>
        </p:txBody>
      </p:sp>
    </p:spTree>
    <p:extLst>
      <p:ext uri="{BB962C8B-B14F-4D97-AF65-F5344CB8AC3E}">
        <p14:creationId xmlns:p14="http://schemas.microsoft.com/office/powerpoint/2010/main" val="870278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58</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60</a:t>
            </a:fld>
            <a:endParaRPr lang="en-US"/>
          </a:p>
        </p:txBody>
      </p:sp>
    </p:spTree>
    <p:extLst>
      <p:ext uri="{BB962C8B-B14F-4D97-AF65-F5344CB8AC3E}">
        <p14:creationId xmlns:p14="http://schemas.microsoft.com/office/powerpoint/2010/main" val="835500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61</a:t>
            </a:fld>
            <a:endParaRPr lang="en-US"/>
          </a:p>
        </p:txBody>
      </p:sp>
    </p:spTree>
    <p:extLst>
      <p:ext uri="{BB962C8B-B14F-4D97-AF65-F5344CB8AC3E}">
        <p14:creationId xmlns:p14="http://schemas.microsoft.com/office/powerpoint/2010/main" val="835500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71550" lvl="1" indent="-514350">
              <a:buFont typeface="Arial" charset="0"/>
              <a:buNone/>
            </a:pPr>
            <a:endParaRPr lang="en-US"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62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71550" lvl="1" indent="-514350">
              <a:buFont typeface="Arial" charset="0"/>
              <a:buNone/>
            </a:pPr>
            <a:endParaRPr lang="en-US"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63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145C39-3933-F44B-B74E-12BA7C0B82AF}" type="slidenum">
              <a:rPr lang="en-US" smtClean="0"/>
              <a:t>16</a:t>
            </a:fld>
            <a:endParaRPr lang="en-US"/>
          </a:p>
        </p:txBody>
      </p:sp>
    </p:spTree>
    <p:extLst>
      <p:ext uri="{BB962C8B-B14F-4D97-AF65-F5344CB8AC3E}">
        <p14:creationId xmlns:p14="http://schemas.microsoft.com/office/powerpoint/2010/main" val="3619453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64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65</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66</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67</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68</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69</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70</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71</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72</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73</a:t>
            </a:fld>
            <a:endParaRPr lang="en-US"/>
          </a:p>
        </p:txBody>
      </p:sp>
    </p:spTree>
    <p:extLst>
      <p:ext uri="{BB962C8B-B14F-4D97-AF65-F5344CB8AC3E}">
        <p14:creationId xmlns:p14="http://schemas.microsoft.com/office/powerpoint/2010/main" val="99710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145C39-3933-F44B-B74E-12BA7C0B82AF}" type="slidenum">
              <a:rPr lang="en-US" smtClean="0"/>
              <a:t>17</a:t>
            </a:fld>
            <a:endParaRPr lang="en-US"/>
          </a:p>
        </p:txBody>
      </p:sp>
    </p:spTree>
    <p:extLst>
      <p:ext uri="{BB962C8B-B14F-4D97-AF65-F5344CB8AC3E}">
        <p14:creationId xmlns:p14="http://schemas.microsoft.com/office/powerpoint/2010/main" val="361945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18</a:t>
            </a:fld>
            <a:endParaRPr lang="en-US"/>
          </a:p>
        </p:txBody>
      </p:sp>
    </p:spTree>
    <p:extLst>
      <p:ext uri="{BB962C8B-B14F-4D97-AF65-F5344CB8AC3E}">
        <p14:creationId xmlns:p14="http://schemas.microsoft.com/office/powerpoint/2010/main" val="33571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19</a:t>
            </a:fld>
            <a:endParaRPr lang="en-US"/>
          </a:p>
        </p:txBody>
      </p:sp>
    </p:spTree>
    <p:extLst>
      <p:ext uri="{BB962C8B-B14F-4D97-AF65-F5344CB8AC3E}">
        <p14:creationId xmlns:p14="http://schemas.microsoft.com/office/powerpoint/2010/main" val="117049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20</a:t>
            </a:fld>
            <a:endParaRPr lang="en-US"/>
          </a:p>
        </p:txBody>
      </p:sp>
    </p:spTree>
    <p:extLst>
      <p:ext uri="{BB962C8B-B14F-4D97-AF65-F5344CB8AC3E}">
        <p14:creationId xmlns:p14="http://schemas.microsoft.com/office/powerpoint/2010/main" val="399924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45C39-3933-F44B-B74E-12BA7C0B82AF}" type="slidenum">
              <a:rPr lang="en-US" smtClean="0"/>
              <a:t>21</a:t>
            </a:fld>
            <a:endParaRPr lang="en-US"/>
          </a:p>
        </p:txBody>
      </p:sp>
    </p:spTree>
    <p:extLst>
      <p:ext uri="{BB962C8B-B14F-4D97-AF65-F5344CB8AC3E}">
        <p14:creationId xmlns:p14="http://schemas.microsoft.com/office/powerpoint/2010/main" val="271344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7456C1-2E80-F04A-BCC7-5153DE2C01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334969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456C1-2E80-F04A-BCC7-5153DE2C01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241966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456C1-2E80-F04A-BCC7-5153DE2C01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90871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456C1-2E80-F04A-BCC7-5153DE2C01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184609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7456C1-2E80-F04A-BCC7-5153DE2C01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130774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7456C1-2E80-F04A-BCC7-5153DE2C0113}"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114166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7456C1-2E80-F04A-BCC7-5153DE2C0113}" type="datetimeFigureOut">
              <a:rPr lang="en-US" smtClean="0"/>
              <a:t>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94136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456C1-2E80-F04A-BCC7-5153DE2C0113}" type="datetimeFigureOut">
              <a:rPr lang="en-US" smtClean="0"/>
              <a:t>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106575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456C1-2E80-F04A-BCC7-5153DE2C0113}" type="datetimeFigureOut">
              <a:rPr lang="en-US" smtClean="0"/>
              <a:t>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16469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456C1-2E80-F04A-BCC7-5153DE2C0113}"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402852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456C1-2E80-F04A-BCC7-5153DE2C0113}"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1ABA8-44AF-9843-80B6-6CBD9D305C38}" type="slidenum">
              <a:rPr lang="en-US" smtClean="0"/>
              <a:t>‹#›</a:t>
            </a:fld>
            <a:endParaRPr lang="en-US"/>
          </a:p>
        </p:txBody>
      </p:sp>
    </p:spTree>
    <p:extLst>
      <p:ext uri="{BB962C8B-B14F-4D97-AF65-F5344CB8AC3E}">
        <p14:creationId xmlns:p14="http://schemas.microsoft.com/office/powerpoint/2010/main" val="2876037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456C1-2E80-F04A-BCC7-5153DE2C0113}" type="datetimeFigureOut">
              <a:rPr lang="en-US" smtClean="0"/>
              <a:t>1/13/15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1ABA8-44AF-9843-80B6-6CBD9D305C38}" type="slidenum">
              <a:rPr lang="en-US" smtClean="0"/>
              <a:t>‹#›</a:t>
            </a:fld>
            <a:endParaRPr lang="en-US"/>
          </a:p>
        </p:txBody>
      </p:sp>
    </p:spTree>
    <p:extLst>
      <p:ext uri="{BB962C8B-B14F-4D97-AF65-F5344CB8AC3E}">
        <p14:creationId xmlns:p14="http://schemas.microsoft.com/office/powerpoint/2010/main" val="114004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3.nd.edu/~dwang5/courses/spring15/"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3.nd.edu/~dwang5/courses/spring15/project/project.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3.nd.edu/~dwang5/teach/spring15/index.html" TargetMode="External"/><Relationship Id="rId3" Type="http://schemas.openxmlformats.org/officeDocument/2006/relationships/hyperlink" Target="https://piazza.com/nd/spring2015/cse4043760437/resour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wang5@nd.edu" TargetMode="External"/><Relationship Id="rId3" Type="http://schemas.openxmlformats.org/officeDocument/2006/relationships/hyperlink" Target="mailto:Chao.Huang.109@nd.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xcel_97_-_2004_Worksheet1.xls"/><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xcel_97_-_2004_Worksheet2.xls"/><Relationship Id="rId5"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xcel_97_-_2004_Worksheet3.xls"/><Relationship Id="rId5"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jpeg"/><Relationship Id="rId14" Type="http://schemas.openxmlformats.org/officeDocument/2006/relationships/image" Target="../media/image16.jpeg"/><Relationship Id="rId15" Type="http://schemas.openxmlformats.org/officeDocument/2006/relationships/image" Target="../media/image17.jpeg"/><Relationship Id="rId16" Type="http://schemas.openxmlformats.org/officeDocument/2006/relationships/hyperlink" Target="http://www.eecs.harvard.edu/~mdw/proj/codeblue/pics/pluto3.jpg" TargetMode="External"/><Relationship Id="rId17" Type="http://schemas.openxmlformats.org/officeDocument/2006/relationships/image" Target="../media/image18.jpeg"/><Relationship Id="rId18" Type="http://schemas.openxmlformats.org/officeDocument/2006/relationships/image" Target="../media/image19.jpeg"/><Relationship Id="rId1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classroomclipart.com/cgi-bin/kids/imageFolio.cgi?action=view&amp;link=Plants/Agriculture&amp;image=DSC_3036w.jpg&amp;img=&amp;tt=" TargetMode="Externa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hyperlink" Target="http://www.pipelineaction.org/modules.php?set_albumName=album03&amp;op=modload&amp;name=Gallery&amp;file=index&amp;include=view_album.php" TargetMode="External"/><Relationship Id="rId7" Type="http://schemas.openxmlformats.org/officeDocument/2006/relationships/image" Target="../media/image11.jpeg"/><Relationship Id="rId8" Type="http://schemas.openxmlformats.org/officeDocument/2006/relationships/hyperlink" Target="http://www.fs.fed.us/r5/lassen/fire/gallery/fire/index.htm" TargetMode="External"/><Relationship Id="rId9" Type="http://schemas.openxmlformats.org/officeDocument/2006/relationships/image" Target="../media/image12.jpeg"/><Relationship Id="rId10" Type="http://schemas.openxmlformats.org/officeDocument/2006/relationships/hyperlink" Target="http://www-bsac.eecs.berkeley.edu/~pister/29Palms0103/DragonWagon.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fs.fed.us/r5/lassen/fire/gallery/fire/index.htm" TargetMode="External"/><Relationship Id="rId4" Type="http://schemas.openxmlformats.org/officeDocument/2006/relationships/image" Target="../media/image21.jpeg"/><Relationship Id="rId5" Type="http://schemas.openxmlformats.org/officeDocument/2006/relationships/image" Target="../media/image22.wmf"/><Relationship Id="rId6" Type="http://schemas.openxmlformats.org/officeDocument/2006/relationships/image" Target="../media/image23.png"/><Relationship Id="rId7" Type="http://schemas.openxmlformats.org/officeDocument/2006/relationships/hyperlink" Target="http://classroomclipart.com/cgi-bin/kids/imageFolio.cgi?action=view&amp;link=Plants/Agriculture&amp;image=DSC_3036w.jpg&amp;img=&amp;tt=" TargetMode="External"/><Relationship Id="rId8" Type="http://schemas.openxmlformats.org/officeDocument/2006/relationships/image" Target="../media/image24.jpeg"/><Relationship Id="rId9" Type="http://schemas.openxmlformats.org/officeDocument/2006/relationships/hyperlink" Target="http://www.pipelineaction.org/modules.php?set_albumName=album03&amp;op=modload&amp;name=Gallery&amp;file=index&amp;include=view_album.php" TargetMode="External"/><Relationship Id="rId10"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3.nd.edu/~dwang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jpeg"/><Relationship Id="rId6" Type="http://schemas.openxmlformats.org/officeDocument/2006/relationships/image" Target="../media/image49.png"/><Relationship Id="rId7"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jpeg"/><Relationship Id="rId8" Type="http://schemas.openxmlformats.org/officeDocument/2006/relationships/image" Target="../media/image55.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4.png"/><Relationship Id="rId13" Type="http://schemas.openxmlformats.org/officeDocument/2006/relationships/image" Target="../media/image65.jpeg"/><Relationship Id="rId14" Type="http://schemas.openxmlformats.org/officeDocument/2006/relationships/image" Target="../media/image66.jpe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2.xml"/><Relationship Id="rId4" Type="http://schemas.openxmlformats.org/officeDocument/2006/relationships/image" Target="../media/image56.jpe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jpeg"/><Relationship Id="rId9" Type="http://schemas.openxmlformats.org/officeDocument/2006/relationships/image" Target="../media/image61.png"/><Relationship Id="rId10"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6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image" Target="../media/image70.jpeg"/><Relationship Id="rId12" Type="http://schemas.openxmlformats.org/officeDocument/2006/relationships/image" Target="../media/image71.jpeg"/><Relationship Id="rId13" Type="http://schemas.openxmlformats.org/officeDocument/2006/relationships/image" Target="../media/image72.jpeg"/><Relationship Id="rId14" Type="http://schemas.openxmlformats.org/officeDocument/2006/relationships/image" Target="../media/image73.jpe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3.xml"/><Relationship Id="rId4" Type="http://schemas.openxmlformats.org/officeDocument/2006/relationships/hyperlink" Target="http://www.internetlivestats.com/twitter-statistics/" TargetMode="External"/><Relationship Id="rId5" Type="http://schemas.openxmlformats.org/officeDocument/2006/relationships/hyperlink" Target="http://www.themarketingbit.com/infographics/online-for-one-minute/" TargetMode="External"/><Relationship Id="rId6" Type="http://schemas.openxmlformats.org/officeDocument/2006/relationships/hyperlink" Target="http://www.pcmag.com" TargetMode="External"/><Relationship Id="rId7" Type="http://schemas.openxmlformats.org/officeDocument/2006/relationships/hyperlink" Target="http://articles.businessinsider.com" TargetMode="External"/><Relationship Id="rId8" Type="http://schemas.openxmlformats.org/officeDocument/2006/relationships/hyperlink" Target="http://www.youtube.com/t/press_statistics" TargetMode="External"/><Relationship Id="rId9" Type="http://schemas.openxmlformats.org/officeDocument/2006/relationships/image" Target="../media/image68.jpeg"/><Relationship Id="rId10" Type="http://schemas.openxmlformats.org/officeDocument/2006/relationships/image" Target="../media/image6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jpeg"/><Relationship Id="rId5"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78.jpeg"/><Relationship Id="rId5" Type="http://schemas.openxmlformats.org/officeDocument/2006/relationships/image" Target="../media/image79.jpeg"/><Relationship Id="rId6" Type="http://schemas.openxmlformats.org/officeDocument/2006/relationships/image" Target="../media/image80.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 Id="rId3" Type="http://schemas.openxmlformats.org/officeDocument/2006/relationships/image" Target="../media/image8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1" Type="http://schemas.openxmlformats.org/officeDocument/2006/relationships/image" Target="../media/image98.png"/><Relationship Id="rId12" Type="http://schemas.openxmlformats.org/officeDocument/2006/relationships/image" Target="../media/image99.png"/><Relationship Id="rId13" Type="http://schemas.openxmlformats.org/officeDocument/2006/relationships/image" Target="../media/image100.png"/><Relationship Id="rId14" Type="http://schemas.openxmlformats.org/officeDocument/2006/relationships/image" Target="../media/image101.jpeg"/><Relationship Id="rId15"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0.png"/><Relationship Id="rId4" Type="http://schemas.openxmlformats.org/officeDocument/2006/relationships/image" Target="../media/image91.jpe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 Id="rId8" Type="http://schemas.openxmlformats.org/officeDocument/2006/relationships/image" Target="../media/image95.png"/><Relationship Id="rId9" Type="http://schemas.openxmlformats.org/officeDocument/2006/relationships/image" Target="../media/image96.png"/><Relationship Id="rId10" Type="http://schemas.openxmlformats.org/officeDocument/2006/relationships/image" Target="../media/image9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png"/><Relationship Id="rId3"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09.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07.png"/><Relationship Id="rId6" Type="http://schemas.openxmlformats.org/officeDocument/2006/relationships/image" Target="../media/image11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 Id="rId3" Type="http://schemas.openxmlformats.org/officeDocument/2006/relationships/image" Target="../media/image1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3" Type="http://schemas.openxmlformats.org/officeDocument/2006/relationships/image" Target="../media/image115.png"/><Relationship Id="rId4"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1" Type="http://schemas.openxmlformats.org/officeDocument/2006/relationships/slideLayout" Target="../slideLayouts/slideLayout2.xml"/><Relationship Id="rId2" Type="http://schemas.openxmlformats.org/officeDocument/2006/relationships/image" Target="../media/image1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121.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image" Target="../media/image125.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image" Target="../media/image126.jpeg"/><Relationship Id="rId5" Type="http://schemas.openxmlformats.org/officeDocument/2006/relationships/image" Target="../media/image127.jpeg"/><Relationship Id="rId6" Type="http://schemas.openxmlformats.org/officeDocument/2006/relationships/image" Target="../media/image128.jpeg"/><Relationship Id="rId7" Type="http://schemas.openxmlformats.org/officeDocument/2006/relationships/image" Target="../media/image129.jpeg"/><Relationship Id="rId8" Type="http://schemas.openxmlformats.org/officeDocument/2006/relationships/image" Target="../media/image130.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4.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132.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5.xml.rels><?xml version="1.0" encoding="UTF-8" standalone="yes"?>
<Relationships xmlns="http://schemas.openxmlformats.org/package/2006/relationships"><Relationship Id="rId3" Type="http://schemas.openxmlformats.org/officeDocument/2006/relationships/image" Target="../media/image133.png"/><Relationship Id="rId4" Type="http://schemas.openxmlformats.org/officeDocument/2006/relationships/image" Target="../media/image13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6.xml.rels><?xml version="1.0" encoding="UTF-8" standalone="yes"?>
<Relationships xmlns="http://schemas.openxmlformats.org/package/2006/relationships"><Relationship Id="rId3" Type="http://schemas.openxmlformats.org/officeDocument/2006/relationships/image" Target="../media/image135.png"/><Relationship Id="rId4" Type="http://schemas.openxmlformats.org/officeDocument/2006/relationships/image" Target="../media/image136.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7.xml.rels><?xml version="1.0" encoding="UTF-8" standalone="yes"?>
<Relationships xmlns="http://schemas.openxmlformats.org/package/2006/relationships"><Relationship Id="rId3" Type="http://schemas.openxmlformats.org/officeDocument/2006/relationships/image" Target="../media/image137.png"/><Relationship Id="rId4" Type="http://schemas.openxmlformats.org/officeDocument/2006/relationships/image" Target="../media/image138.png"/><Relationship Id="rId5" Type="http://schemas.openxmlformats.org/officeDocument/2006/relationships/image" Target="../media/image139.png"/><Relationship Id="rId6"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4.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5.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3" Type="http://schemas.openxmlformats.org/officeDocument/2006/relationships/image" Target="../media/image146.png"/><Relationship Id="rId4" Type="http://schemas.openxmlformats.org/officeDocument/2006/relationships/image" Target="../media/image147.png"/><Relationship Id="rId5" Type="http://schemas.openxmlformats.org/officeDocument/2006/relationships/image" Target="../media/image148.png"/><Relationship Id="rId6" Type="http://schemas.openxmlformats.org/officeDocument/2006/relationships/image" Target="../media/image149.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057415"/>
            <a:ext cx="9144000" cy="1470025"/>
          </a:xfrm>
        </p:spPr>
        <p:txBody>
          <a:bodyPr>
            <a:noAutofit/>
          </a:bodyPr>
          <a:lstStyle/>
          <a:p>
            <a:r>
              <a:rPr lang="en-US" sz="4000" dirty="0" smtClean="0"/>
              <a:t>Social Sensing and Cyber-Physical Systems</a:t>
            </a:r>
            <a:br>
              <a:rPr lang="en-US" sz="4000" dirty="0" smtClean="0"/>
            </a:br>
            <a:endParaRPr lang="en-US" sz="4000" dirty="0"/>
          </a:p>
        </p:txBody>
      </p:sp>
      <p:sp>
        <p:nvSpPr>
          <p:cNvPr id="4" name="Subtitle 2"/>
          <p:cNvSpPr txBox="1">
            <a:spLocks/>
          </p:cNvSpPr>
          <p:nvPr/>
        </p:nvSpPr>
        <p:spPr>
          <a:xfrm>
            <a:off x="1214480" y="5322535"/>
            <a:ext cx="6602191" cy="1374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000000"/>
                </a:solidFill>
              </a:rPr>
              <a:t>CSE 40437/60437-Spring 2015</a:t>
            </a:r>
          </a:p>
          <a:p>
            <a:r>
              <a:rPr lang="en-US" dirty="0" smtClean="0">
                <a:solidFill>
                  <a:srgbClr val="000000"/>
                </a:solidFill>
              </a:rPr>
              <a:t> Prof. Dong Wang</a:t>
            </a:r>
          </a:p>
        </p:txBody>
      </p:sp>
      <p:pic>
        <p:nvPicPr>
          <p:cNvPr id="6" name="Picture 5"/>
          <p:cNvPicPr>
            <a:picLocks noChangeAspect="1"/>
          </p:cNvPicPr>
          <p:nvPr/>
        </p:nvPicPr>
        <p:blipFill>
          <a:blip r:embed="rId2"/>
          <a:stretch>
            <a:fillRect/>
          </a:stretch>
        </p:blipFill>
        <p:spPr>
          <a:xfrm>
            <a:off x="175180" y="2562939"/>
            <a:ext cx="2876589" cy="1735542"/>
          </a:xfrm>
          <a:prstGeom prst="rect">
            <a:avLst/>
          </a:prstGeom>
        </p:spPr>
      </p:pic>
      <p:pic>
        <p:nvPicPr>
          <p:cNvPr id="7" name="Picture 6"/>
          <p:cNvPicPr>
            <a:picLocks noChangeAspect="1"/>
          </p:cNvPicPr>
          <p:nvPr/>
        </p:nvPicPr>
        <p:blipFill>
          <a:blip r:embed="rId3"/>
          <a:stretch>
            <a:fillRect/>
          </a:stretch>
        </p:blipFill>
        <p:spPr>
          <a:xfrm>
            <a:off x="3474391" y="2562939"/>
            <a:ext cx="2472923" cy="1735542"/>
          </a:xfrm>
          <a:prstGeom prst="rect">
            <a:avLst/>
          </a:prstGeom>
        </p:spPr>
      </p:pic>
      <p:pic>
        <p:nvPicPr>
          <p:cNvPr id="8" name="Picture 7"/>
          <p:cNvPicPr>
            <a:picLocks noChangeAspect="1"/>
          </p:cNvPicPr>
          <p:nvPr/>
        </p:nvPicPr>
        <p:blipFill>
          <a:blip r:embed="rId4"/>
          <a:stretch>
            <a:fillRect/>
          </a:stretch>
        </p:blipFill>
        <p:spPr>
          <a:xfrm>
            <a:off x="6583825" y="2562939"/>
            <a:ext cx="2321128" cy="1933634"/>
          </a:xfrm>
          <a:prstGeom prst="rect">
            <a:avLst/>
          </a:prstGeom>
        </p:spPr>
      </p:pic>
      <p:sp>
        <p:nvSpPr>
          <p:cNvPr id="9" name="TextBox 8"/>
          <p:cNvSpPr txBox="1"/>
          <p:nvPr/>
        </p:nvSpPr>
        <p:spPr>
          <a:xfrm>
            <a:off x="1006177" y="4668267"/>
            <a:ext cx="7494359" cy="523220"/>
          </a:xfrm>
          <a:prstGeom prst="rect">
            <a:avLst/>
          </a:prstGeom>
          <a:noFill/>
        </p:spPr>
        <p:txBody>
          <a:bodyPr wrap="none" rtlCol="0">
            <a:spAutoFit/>
          </a:bodyPr>
          <a:lstStyle/>
          <a:p>
            <a:r>
              <a:rPr lang="en-US" sz="2800" dirty="0">
                <a:hlinkClick r:id="rId5"/>
              </a:rPr>
              <a:t>http://www3.nd.edu/~dwang5</a:t>
            </a:r>
            <a:r>
              <a:rPr lang="en-US" sz="2800" dirty="0" smtClean="0">
                <a:hlinkClick r:id="rId5"/>
              </a:rPr>
              <a:t>/courses/</a:t>
            </a:r>
            <a:r>
              <a:rPr lang="en-US" sz="2800" dirty="0">
                <a:hlinkClick r:id="rId5"/>
              </a:rPr>
              <a:t>spring15</a:t>
            </a:r>
            <a:r>
              <a:rPr lang="en-US" sz="2800" dirty="0" smtClean="0">
                <a:hlinkClick r:id="rId5"/>
              </a:rPr>
              <a:t>/</a:t>
            </a:r>
            <a:r>
              <a:rPr lang="en-US" sz="2800" dirty="0"/>
              <a:t> </a:t>
            </a:r>
            <a:r>
              <a:rPr lang="en-US" sz="2800" dirty="0" smtClean="0"/>
              <a:t> </a:t>
            </a:r>
            <a:endParaRPr lang="en-US" sz="2800" dirty="0"/>
          </a:p>
        </p:txBody>
      </p:sp>
    </p:spTree>
    <p:extLst>
      <p:ext uri="{BB962C8B-B14F-4D97-AF65-F5344CB8AC3E}">
        <p14:creationId xmlns:p14="http://schemas.microsoft.com/office/powerpoint/2010/main" val="4248183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Paper Presentation</a:t>
            </a:r>
            <a:endParaRPr lang="en-US" dirty="0"/>
          </a:p>
        </p:txBody>
      </p:sp>
      <p:sp>
        <p:nvSpPr>
          <p:cNvPr id="3" name="Content Placeholder 2"/>
          <p:cNvSpPr>
            <a:spLocks noGrp="1"/>
          </p:cNvSpPr>
          <p:nvPr>
            <p:ph idx="1"/>
          </p:nvPr>
        </p:nvSpPr>
        <p:spPr>
          <a:xfrm>
            <a:off x="457200" y="1600200"/>
            <a:ext cx="8229600" cy="4839906"/>
          </a:xfrm>
        </p:spPr>
        <p:txBody>
          <a:bodyPr>
            <a:normAutofit fontScale="92500" lnSpcReduction="20000"/>
          </a:bodyPr>
          <a:lstStyle/>
          <a:p>
            <a:r>
              <a:rPr lang="en-US" dirty="0" smtClean="0"/>
              <a:t>Form a group of up to three people for a in-class presentation of a selected technical paper (the group can be the same as your project group).</a:t>
            </a:r>
          </a:p>
          <a:p>
            <a:r>
              <a:rPr lang="en-US" dirty="0" smtClean="0"/>
              <a:t>Exercise your critical thinking ability, understand how to present and challenge other’s work, and learn how to lead technical discussions.</a:t>
            </a:r>
          </a:p>
          <a:p>
            <a:r>
              <a:rPr lang="en-US" dirty="0" smtClean="0"/>
              <a:t>It contains a presentation part and Q&amp;A part (about 25 min).</a:t>
            </a:r>
          </a:p>
          <a:p>
            <a:r>
              <a:rPr lang="en-US" dirty="0" smtClean="0"/>
              <a:t>It is scheduled in the second half of the semester. Detailed instructions on preparation and sign-up will be announced later.</a:t>
            </a:r>
          </a:p>
          <a:p>
            <a:endParaRPr lang="en-US" dirty="0"/>
          </a:p>
        </p:txBody>
      </p:sp>
    </p:spTree>
    <p:extLst>
      <p:ext uri="{BB962C8B-B14F-4D97-AF65-F5344CB8AC3E}">
        <p14:creationId xmlns:p14="http://schemas.microsoft.com/office/powerpoint/2010/main" val="26839811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dirty="0">
                <a:latin typeface="Tahoma" charset="0"/>
              </a:rPr>
              <a:t>Collaborative Projects </a:t>
            </a:r>
            <a:br>
              <a:rPr lang="en-US" dirty="0">
                <a:latin typeface="Tahoma" charset="0"/>
              </a:rPr>
            </a:br>
            <a:r>
              <a:rPr lang="en-US" sz="3600" dirty="0" smtClean="0">
                <a:latin typeface="Tahoma" charset="0"/>
              </a:rPr>
              <a:t>(up to 3 </a:t>
            </a:r>
            <a:r>
              <a:rPr lang="en-US" sz="3600" dirty="0">
                <a:latin typeface="Tahoma" charset="0"/>
              </a:rPr>
              <a:t>people per group)</a:t>
            </a:r>
            <a:endParaRPr lang="en-US" dirty="0">
              <a:latin typeface="Tahoma" charset="0"/>
            </a:endParaRPr>
          </a:p>
        </p:txBody>
      </p:sp>
      <p:sp>
        <p:nvSpPr>
          <p:cNvPr id="9219" name="Content Placeholder 2"/>
          <p:cNvSpPr>
            <a:spLocks noGrp="1"/>
          </p:cNvSpPr>
          <p:nvPr>
            <p:ph idx="1"/>
          </p:nvPr>
        </p:nvSpPr>
        <p:spPr>
          <a:xfrm>
            <a:off x="228600" y="1852988"/>
            <a:ext cx="8726488" cy="4470495"/>
          </a:xfrm>
        </p:spPr>
        <p:txBody>
          <a:bodyPr>
            <a:normAutofit fontScale="85000" lnSpcReduction="10000"/>
          </a:bodyPr>
          <a:lstStyle/>
          <a:p>
            <a:pPr>
              <a:lnSpc>
                <a:spcPct val="120000"/>
              </a:lnSpc>
            </a:pPr>
            <a:r>
              <a:rPr lang="en-US" sz="2400" dirty="0" smtClean="0">
                <a:latin typeface="Tahoma" charset="0"/>
              </a:rPr>
              <a:t>It is a group based collaborative project. </a:t>
            </a:r>
            <a:r>
              <a:rPr lang="en-US" sz="2400" dirty="0">
                <a:latin typeface="Tahoma" charset="0"/>
              </a:rPr>
              <a:t>Y</a:t>
            </a:r>
            <a:r>
              <a:rPr lang="en-US" sz="2400" dirty="0" smtClean="0">
                <a:latin typeface="Tahoma" charset="0"/>
              </a:rPr>
              <a:t>ou can form your group of </a:t>
            </a:r>
            <a:r>
              <a:rPr lang="en-US" sz="2400" i="1" dirty="0" smtClean="0">
                <a:latin typeface="Tahoma" charset="0"/>
              </a:rPr>
              <a:t>up to three people </a:t>
            </a:r>
            <a:r>
              <a:rPr lang="en-US" sz="2400" dirty="0" smtClean="0">
                <a:latin typeface="Tahoma" charset="0"/>
              </a:rPr>
              <a:t>in the first couple of weeks. Feel free to use Piazza to find your partner.</a:t>
            </a:r>
          </a:p>
          <a:p>
            <a:pPr>
              <a:lnSpc>
                <a:spcPct val="120000"/>
              </a:lnSpc>
            </a:pPr>
            <a:r>
              <a:rPr lang="en-US" sz="2400" dirty="0" smtClean="0">
                <a:latin typeface="Tahoma" charset="0"/>
              </a:rPr>
              <a:t>The only </a:t>
            </a:r>
            <a:r>
              <a:rPr lang="en-US" sz="2400" i="1" dirty="0" smtClean="0">
                <a:latin typeface="Tahoma" charset="0"/>
              </a:rPr>
              <a:t>restriction</a:t>
            </a:r>
            <a:r>
              <a:rPr lang="en-US" sz="2400" dirty="0" smtClean="0">
                <a:latin typeface="Tahoma" charset="0"/>
              </a:rPr>
              <a:t> is the the project should use the </a:t>
            </a:r>
            <a:r>
              <a:rPr lang="en-US" sz="2400" b="1" i="1" dirty="0" smtClean="0">
                <a:latin typeface="Tahoma" charset="0"/>
              </a:rPr>
              <a:t>online social media data</a:t>
            </a:r>
            <a:r>
              <a:rPr lang="en-US" sz="2400" b="1" dirty="0" smtClean="0">
                <a:latin typeface="Tahoma" charset="0"/>
              </a:rPr>
              <a:t> </a:t>
            </a:r>
            <a:r>
              <a:rPr lang="en-US" sz="2400" dirty="0" smtClean="0">
                <a:latin typeface="Tahoma" charset="0"/>
              </a:rPr>
              <a:t>(e.g., Twitter, Flickr, Foursquare, Facebook, etc.) to solve some interesting problem in social sensing.</a:t>
            </a:r>
          </a:p>
          <a:p>
            <a:pPr>
              <a:lnSpc>
                <a:spcPct val="120000"/>
              </a:lnSpc>
            </a:pPr>
            <a:r>
              <a:rPr lang="en-US" sz="2400" dirty="0" smtClean="0">
                <a:latin typeface="Tahoma" charset="0"/>
              </a:rPr>
              <a:t>Some example ideas are on the course website, and you are always </a:t>
            </a:r>
            <a:r>
              <a:rPr lang="en-US" sz="2400" b="1" dirty="0" smtClean="0">
                <a:latin typeface="Tahoma" charset="0"/>
              </a:rPr>
              <a:t>encouraged to come up with your own ideas!</a:t>
            </a:r>
          </a:p>
          <a:p>
            <a:pPr>
              <a:lnSpc>
                <a:spcPct val="120000"/>
              </a:lnSpc>
            </a:pPr>
            <a:r>
              <a:rPr lang="en-US" sz="2400" dirty="0">
                <a:latin typeface="Tahoma" charset="0"/>
                <a:hlinkClick r:id="rId2"/>
              </a:rPr>
              <a:t>http://www3.nd.edu/~dwang5/courses/spring15/project/</a:t>
            </a:r>
            <a:r>
              <a:rPr lang="en-US" sz="2400" dirty="0" smtClean="0">
                <a:latin typeface="Tahoma" charset="0"/>
                <a:hlinkClick r:id="rId2"/>
              </a:rPr>
              <a:t>project.html</a:t>
            </a:r>
            <a:r>
              <a:rPr lang="en-US" sz="2400" dirty="0" smtClean="0">
                <a:latin typeface="Tahoma" charset="0"/>
              </a:rPr>
              <a:t> </a:t>
            </a:r>
          </a:p>
          <a:p>
            <a:pPr>
              <a:lnSpc>
                <a:spcPct val="120000"/>
              </a:lnSpc>
            </a:pPr>
            <a:r>
              <a:rPr lang="en-US" sz="2400" dirty="0">
                <a:latin typeface="Tahoma" charset="0"/>
              </a:rPr>
              <a:t>However, if you do have a cool idea that does not meet the above requirement, please schedule a meeting with the instructor to discuss about it.</a:t>
            </a:r>
          </a:p>
          <a:p>
            <a:pPr>
              <a:lnSpc>
                <a:spcPct val="120000"/>
              </a:lnSpc>
            </a:pPr>
            <a:endParaRPr lang="en-US" sz="2400" dirty="0">
              <a:latin typeface="Tahoma" charset="0"/>
            </a:endParaRPr>
          </a:p>
        </p:txBody>
      </p:sp>
    </p:spTree>
    <p:extLst>
      <p:ext uri="{BB962C8B-B14F-4D97-AF65-F5344CB8AC3E}">
        <p14:creationId xmlns:p14="http://schemas.microsoft.com/office/powerpoint/2010/main" val="20466558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dirty="0">
                <a:latin typeface="Tahoma" charset="0"/>
              </a:rPr>
              <a:t>Collaborative Projects </a:t>
            </a:r>
            <a:br>
              <a:rPr lang="en-US" dirty="0">
                <a:latin typeface="Tahoma" charset="0"/>
              </a:rPr>
            </a:br>
            <a:r>
              <a:rPr lang="en-US" sz="3600" dirty="0" smtClean="0">
                <a:latin typeface="Tahoma" charset="0"/>
              </a:rPr>
              <a:t>(</a:t>
            </a:r>
            <a:r>
              <a:rPr lang="en-US" sz="3600" b="1" dirty="0" smtClean="0">
                <a:latin typeface="Tahoma" charset="0"/>
              </a:rPr>
              <a:t>Milestones</a:t>
            </a:r>
            <a:r>
              <a:rPr lang="en-US" sz="3600" dirty="0" smtClean="0">
                <a:latin typeface="Tahoma" charset="0"/>
              </a:rPr>
              <a:t>)</a:t>
            </a:r>
            <a:endParaRPr lang="en-US" dirty="0">
              <a:latin typeface="Tahoma" charset="0"/>
            </a:endParaRPr>
          </a:p>
        </p:txBody>
      </p:sp>
      <p:sp>
        <p:nvSpPr>
          <p:cNvPr id="9219" name="Content Placeholder 2"/>
          <p:cNvSpPr>
            <a:spLocks noGrp="1"/>
          </p:cNvSpPr>
          <p:nvPr>
            <p:ph idx="1"/>
          </p:nvPr>
        </p:nvSpPr>
        <p:spPr>
          <a:xfrm>
            <a:off x="228600" y="1384557"/>
            <a:ext cx="8726488" cy="4690782"/>
          </a:xfrm>
        </p:spPr>
        <p:txBody>
          <a:bodyPr>
            <a:normAutofit fontScale="70000" lnSpcReduction="20000"/>
          </a:bodyPr>
          <a:lstStyle/>
          <a:p>
            <a:pPr marL="0" indent="0">
              <a:lnSpc>
                <a:spcPct val="120000"/>
              </a:lnSpc>
              <a:buNone/>
            </a:pPr>
            <a:endParaRPr lang="en-US" sz="2400" dirty="0" smtClean="0">
              <a:latin typeface="Tahoma" charset="0"/>
            </a:endParaRPr>
          </a:p>
          <a:p>
            <a:pPr>
              <a:lnSpc>
                <a:spcPct val="120000"/>
              </a:lnSpc>
            </a:pPr>
            <a:r>
              <a:rPr lang="en-US" sz="3100" dirty="0" smtClean="0">
                <a:latin typeface="Tahoma" charset="0"/>
              </a:rPr>
              <a:t>Project </a:t>
            </a:r>
            <a:r>
              <a:rPr lang="en-US" sz="3100" dirty="0">
                <a:latin typeface="Tahoma" charset="0"/>
              </a:rPr>
              <a:t>title, abstract, and member list is due </a:t>
            </a:r>
            <a:r>
              <a:rPr lang="en-US" sz="3100" b="1" dirty="0" smtClean="0">
                <a:latin typeface="Tahoma" charset="0"/>
              </a:rPr>
              <a:t>Jan 30</a:t>
            </a:r>
            <a:r>
              <a:rPr lang="en-US" sz="3100" b="1" baseline="30000" dirty="0" smtClean="0">
                <a:latin typeface="Tahoma" charset="0"/>
              </a:rPr>
              <a:t>th</a:t>
            </a:r>
            <a:r>
              <a:rPr lang="en-US" sz="3100" dirty="0">
                <a:latin typeface="Tahoma" charset="0"/>
              </a:rPr>
              <a:t>.</a:t>
            </a:r>
          </a:p>
          <a:p>
            <a:pPr>
              <a:lnSpc>
                <a:spcPct val="120000"/>
              </a:lnSpc>
            </a:pPr>
            <a:r>
              <a:rPr lang="en-US" sz="3100" dirty="0" smtClean="0">
                <a:latin typeface="Tahoma" charset="0"/>
              </a:rPr>
              <a:t>Meetings </a:t>
            </a:r>
            <a:r>
              <a:rPr lang="en-US" sz="3100" dirty="0">
                <a:latin typeface="Tahoma" charset="0"/>
              </a:rPr>
              <a:t>to discuss progress and problems on </a:t>
            </a:r>
            <a:r>
              <a:rPr lang="en-US" sz="3100" dirty="0" smtClean="0">
                <a:latin typeface="Tahoma" charset="0"/>
              </a:rPr>
              <a:t>your </a:t>
            </a:r>
            <a:r>
              <a:rPr lang="en-US" sz="3100" dirty="0">
                <a:latin typeface="Tahoma" charset="0"/>
              </a:rPr>
              <a:t>project of interest. </a:t>
            </a:r>
          </a:p>
          <a:p>
            <a:pPr>
              <a:lnSpc>
                <a:spcPct val="120000"/>
              </a:lnSpc>
            </a:pPr>
            <a:r>
              <a:rPr lang="en-US" sz="3100" dirty="0">
                <a:latin typeface="Tahoma" charset="0"/>
              </a:rPr>
              <a:t>2-page project proposal by </a:t>
            </a:r>
            <a:r>
              <a:rPr lang="en-US" sz="3100" b="1" dirty="0">
                <a:latin typeface="Tahoma" charset="0"/>
              </a:rPr>
              <a:t>Feb 20</a:t>
            </a:r>
            <a:r>
              <a:rPr lang="en-US" sz="3100" b="1" baseline="30000" dirty="0">
                <a:latin typeface="Tahoma" charset="0"/>
              </a:rPr>
              <a:t>th</a:t>
            </a:r>
            <a:r>
              <a:rPr lang="en-US" sz="3100" dirty="0">
                <a:latin typeface="Tahoma" charset="0"/>
              </a:rPr>
              <a:t>. </a:t>
            </a:r>
          </a:p>
          <a:p>
            <a:pPr>
              <a:lnSpc>
                <a:spcPct val="120000"/>
              </a:lnSpc>
            </a:pPr>
            <a:r>
              <a:rPr lang="en-US" sz="3100" dirty="0" smtClean="0">
                <a:latin typeface="Tahoma" charset="0"/>
              </a:rPr>
              <a:t>Mid-term project </a:t>
            </a:r>
            <a:r>
              <a:rPr lang="en-US" sz="3100" dirty="0">
                <a:latin typeface="Tahoma" charset="0"/>
              </a:rPr>
              <a:t>presentation, </a:t>
            </a:r>
            <a:r>
              <a:rPr lang="en-US" sz="3100" b="1" dirty="0">
                <a:latin typeface="Tahoma" charset="0"/>
              </a:rPr>
              <a:t>March </a:t>
            </a:r>
            <a:r>
              <a:rPr lang="en-US" sz="3100" b="1" dirty="0" smtClean="0">
                <a:latin typeface="Tahoma" charset="0"/>
              </a:rPr>
              <a:t>17</a:t>
            </a:r>
            <a:r>
              <a:rPr lang="en-US" sz="3100" b="1" baseline="30000" dirty="0" smtClean="0">
                <a:latin typeface="Tahoma" charset="0"/>
              </a:rPr>
              <a:t>th</a:t>
            </a:r>
            <a:r>
              <a:rPr lang="en-US" sz="3100" b="1" dirty="0">
                <a:latin typeface="Tahoma" charset="0"/>
              </a:rPr>
              <a:t>-</a:t>
            </a:r>
            <a:r>
              <a:rPr lang="en-US" sz="3100" b="1" dirty="0" smtClean="0">
                <a:latin typeface="Tahoma" charset="0"/>
              </a:rPr>
              <a:t>19</a:t>
            </a:r>
            <a:r>
              <a:rPr lang="en-US" sz="3100" b="1" baseline="30000" dirty="0" smtClean="0">
                <a:latin typeface="Tahoma" charset="0"/>
              </a:rPr>
              <a:t>th</a:t>
            </a:r>
            <a:r>
              <a:rPr lang="en-US" sz="3100" dirty="0">
                <a:latin typeface="Tahoma" charset="0"/>
              </a:rPr>
              <a:t>. </a:t>
            </a:r>
            <a:endParaRPr lang="en-US" sz="3100" dirty="0" smtClean="0">
              <a:latin typeface="Tahoma" charset="0"/>
            </a:endParaRPr>
          </a:p>
          <a:p>
            <a:pPr>
              <a:lnSpc>
                <a:spcPct val="120000"/>
              </a:lnSpc>
            </a:pPr>
            <a:r>
              <a:rPr lang="en-US" sz="3100" dirty="0" smtClean="0">
                <a:latin typeface="Tahoma" charset="0"/>
              </a:rPr>
              <a:t>4-page </a:t>
            </a:r>
            <a:r>
              <a:rPr lang="en-US" sz="3100" dirty="0">
                <a:latin typeface="Tahoma" charset="0"/>
              </a:rPr>
              <a:t>m</a:t>
            </a:r>
            <a:r>
              <a:rPr lang="en-US" sz="3100" dirty="0" smtClean="0">
                <a:latin typeface="Tahoma" charset="0"/>
              </a:rPr>
              <a:t>id-term project report due: </a:t>
            </a:r>
            <a:r>
              <a:rPr lang="en-US" sz="3100" b="1" dirty="0" smtClean="0">
                <a:latin typeface="Tahoma" charset="0"/>
              </a:rPr>
              <a:t>March 20</a:t>
            </a:r>
            <a:r>
              <a:rPr lang="en-US" sz="3100" b="1" baseline="30000" dirty="0" smtClean="0">
                <a:latin typeface="Tahoma" charset="0"/>
              </a:rPr>
              <a:t>th</a:t>
            </a:r>
            <a:r>
              <a:rPr lang="en-US" sz="3100" b="1" dirty="0" smtClean="0">
                <a:latin typeface="Tahoma" charset="0"/>
              </a:rPr>
              <a:t> </a:t>
            </a:r>
            <a:endParaRPr lang="en-US" sz="3100" b="1" dirty="0">
              <a:latin typeface="Tahoma" charset="0"/>
            </a:endParaRPr>
          </a:p>
          <a:p>
            <a:pPr>
              <a:lnSpc>
                <a:spcPct val="120000"/>
              </a:lnSpc>
            </a:pPr>
            <a:r>
              <a:rPr lang="en-US" sz="3100" dirty="0">
                <a:latin typeface="Tahoma" charset="0"/>
              </a:rPr>
              <a:t>Final project presentation, </a:t>
            </a:r>
            <a:r>
              <a:rPr lang="en-US" sz="3100" dirty="0" smtClean="0">
                <a:latin typeface="Tahoma" charset="0"/>
              </a:rPr>
              <a:t>starting from the </a:t>
            </a:r>
            <a:r>
              <a:rPr lang="en-US" sz="3100" b="1" dirty="0" smtClean="0">
                <a:latin typeface="Tahoma" charset="0"/>
              </a:rPr>
              <a:t>week </a:t>
            </a:r>
            <a:r>
              <a:rPr lang="en-US" sz="3100" b="1" dirty="0">
                <a:latin typeface="Tahoma" charset="0"/>
              </a:rPr>
              <a:t>of </a:t>
            </a:r>
            <a:r>
              <a:rPr lang="en-US" sz="3100" b="1" dirty="0" smtClean="0">
                <a:latin typeface="Tahoma" charset="0"/>
              </a:rPr>
              <a:t>April 21th  </a:t>
            </a:r>
            <a:endParaRPr lang="en-US" sz="3100" b="1" dirty="0">
              <a:latin typeface="Tahoma" charset="0"/>
            </a:endParaRPr>
          </a:p>
          <a:p>
            <a:pPr>
              <a:lnSpc>
                <a:spcPct val="120000"/>
              </a:lnSpc>
            </a:pPr>
            <a:r>
              <a:rPr lang="en-US" sz="3100" dirty="0">
                <a:latin typeface="Tahoma" charset="0"/>
              </a:rPr>
              <a:t>Final project </a:t>
            </a:r>
            <a:r>
              <a:rPr lang="en-US" sz="3100" dirty="0" smtClean="0">
                <a:latin typeface="Tahoma" charset="0"/>
              </a:rPr>
              <a:t>paper is due </a:t>
            </a:r>
            <a:r>
              <a:rPr lang="en-US" sz="3100" b="1" dirty="0" smtClean="0">
                <a:latin typeface="Tahoma" charset="0"/>
              </a:rPr>
              <a:t>May 4th</a:t>
            </a:r>
            <a:r>
              <a:rPr lang="en-US" sz="3100" dirty="0" smtClean="0">
                <a:latin typeface="Tahoma" charset="0"/>
              </a:rPr>
              <a:t>. </a:t>
            </a:r>
            <a:r>
              <a:rPr lang="en-US" sz="3100" dirty="0">
                <a:latin typeface="Tahoma" charset="0"/>
              </a:rPr>
              <a:t>The </a:t>
            </a:r>
            <a:r>
              <a:rPr lang="en-US" sz="3100" dirty="0" smtClean="0">
                <a:latin typeface="Tahoma" charset="0"/>
              </a:rPr>
              <a:t>paper </a:t>
            </a:r>
            <a:r>
              <a:rPr lang="en-US" sz="3100" dirty="0">
                <a:latin typeface="Tahoma" charset="0"/>
              </a:rPr>
              <a:t>follows the standard technical paper format.</a:t>
            </a:r>
          </a:p>
          <a:p>
            <a:pPr>
              <a:lnSpc>
                <a:spcPct val="120000"/>
              </a:lnSpc>
            </a:pPr>
            <a:r>
              <a:rPr lang="en-US" sz="3100" dirty="0">
                <a:latin typeface="Tahoma" charset="0"/>
              </a:rPr>
              <a:t>Successful projects </a:t>
            </a:r>
            <a:r>
              <a:rPr lang="en-US" sz="3100" dirty="0" smtClean="0">
                <a:latin typeface="Tahoma" charset="0"/>
              </a:rPr>
              <a:t>could </a:t>
            </a:r>
            <a:r>
              <a:rPr lang="en-US" sz="3100" dirty="0">
                <a:latin typeface="Tahoma" charset="0"/>
              </a:rPr>
              <a:t>result in a </a:t>
            </a:r>
            <a:r>
              <a:rPr lang="en-US" sz="3100" dirty="0" smtClean="0">
                <a:latin typeface="Tahoma" charset="0"/>
              </a:rPr>
              <a:t>conference or journal quality research </a:t>
            </a:r>
            <a:r>
              <a:rPr lang="en-US" sz="3100" dirty="0">
                <a:latin typeface="Tahoma" charset="0"/>
              </a:rPr>
              <a:t>paper</a:t>
            </a:r>
            <a:r>
              <a:rPr lang="en-US" sz="3100" dirty="0" smtClean="0">
                <a:latin typeface="Tahoma" charset="0"/>
              </a:rPr>
              <a:t>.</a:t>
            </a:r>
            <a:endParaRPr lang="en-US" sz="3100" dirty="0">
              <a:latin typeface="Tahoma" charset="0"/>
            </a:endParaRPr>
          </a:p>
        </p:txBody>
      </p:sp>
      <p:sp>
        <p:nvSpPr>
          <p:cNvPr id="2" name="Rectangle 1"/>
          <p:cNvSpPr/>
          <p:nvPr/>
        </p:nvSpPr>
        <p:spPr>
          <a:xfrm>
            <a:off x="408751" y="5912698"/>
            <a:ext cx="8351039" cy="817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All project documents (abstract, proposal, report and final paper) are due </a:t>
            </a:r>
            <a:r>
              <a:rPr lang="en-US" sz="2400" b="1" dirty="0" smtClean="0">
                <a:solidFill>
                  <a:schemeClr val="tx1"/>
                </a:solidFill>
              </a:rPr>
              <a:t>at Noon of the due day.</a:t>
            </a:r>
            <a:endParaRPr lang="en-US" sz="2400" b="1" dirty="0">
              <a:solidFill>
                <a:schemeClr val="tx1"/>
              </a:solidFill>
            </a:endParaRPr>
          </a:p>
        </p:txBody>
      </p:sp>
    </p:spTree>
    <p:extLst>
      <p:ext uri="{BB962C8B-B14F-4D97-AF65-F5344CB8AC3E}">
        <p14:creationId xmlns:p14="http://schemas.microsoft.com/office/powerpoint/2010/main" val="237334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a:t>
            </a:r>
            <a:endParaRPr lang="en-US" dirty="0"/>
          </a:p>
        </p:txBody>
      </p:sp>
      <p:sp>
        <p:nvSpPr>
          <p:cNvPr id="3" name="Content Placeholder 2"/>
          <p:cNvSpPr>
            <a:spLocks noGrp="1"/>
          </p:cNvSpPr>
          <p:nvPr>
            <p:ph idx="1"/>
          </p:nvPr>
        </p:nvSpPr>
        <p:spPr>
          <a:xfrm>
            <a:off x="121439" y="1682271"/>
            <a:ext cx="8686800" cy="4525963"/>
          </a:xfrm>
        </p:spPr>
        <p:txBody>
          <a:bodyPr/>
          <a:lstStyle/>
          <a:p>
            <a:r>
              <a:rPr lang="en-US" b="1" dirty="0" smtClean="0"/>
              <a:t>Office </a:t>
            </a:r>
            <a:r>
              <a:rPr lang="en-US" b="1" dirty="0"/>
              <a:t>Hours </a:t>
            </a:r>
            <a:r>
              <a:rPr lang="en-US" dirty="0" smtClean="0"/>
              <a:t>– Schedule on the course website</a:t>
            </a:r>
            <a:endParaRPr lang="en-US" dirty="0"/>
          </a:p>
          <a:p>
            <a:r>
              <a:rPr lang="en-US" b="1" dirty="0"/>
              <a:t>Email</a:t>
            </a:r>
            <a:r>
              <a:rPr lang="en-US" dirty="0"/>
              <a:t> - Contact Prof. Wang for questions about grades, course policies, etc</a:t>
            </a:r>
            <a:r>
              <a:rPr lang="en-US" dirty="0" smtClean="0"/>
              <a:t>.</a:t>
            </a:r>
          </a:p>
          <a:p>
            <a:r>
              <a:rPr lang="en-US" b="1" dirty="0"/>
              <a:t>Piazza Discussion Page </a:t>
            </a:r>
            <a:r>
              <a:rPr lang="en-US" dirty="0"/>
              <a:t>- General announcement, lecture notes and Q&amp;A after </a:t>
            </a:r>
            <a:r>
              <a:rPr lang="en-US" dirty="0" smtClean="0"/>
              <a:t>class</a:t>
            </a:r>
            <a:endParaRPr lang="en-US" dirty="0"/>
          </a:p>
          <a:p>
            <a:r>
              <a:rPr lang="en-US" b="1" dirty="0"/>
              <a:t>Grades</a:t>
            </a:r>
            <a:r>
              <a:rPr lang="en-US" dirty="0"/>
              <a:t> are available in Sakai.</a:t>
            </a:r>
          </a:p>
        </p:txBody>
      </p:sp>
    </p:spTree>
    <p:extLst>
      <p:ext uri="{BB962C8B-B14F-4D97-AF65-F5344CB8AC3E}">
        <p14:creationId xmlns:p14="http://schemas.microsoft.com/office/powerpoint/2010/main" val="19320254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atin typeface="Tahoma" charset="0"/>
              </a:rPr>
              <a:t>Readings</a:t>
            </a:r>
          </a:p>
        </p:txBody>
      </p:sp>
      <p:sp>
        <p:nvSpPr>
          <p:cNvPr id="8195" name="Content Placeholder 2"/>
          <p:cNvSpPr>
            <a:spLocks noGrp="1"/>
          </p:cNvSpPr>
          <p:nvPr>
            <p:ph idx="1"/>
          </p:nvPr>
        </p:nvSpPr>
        <p:spPr>
          <a:xfrm>
            <a:off x="381000" y="2017713"/>
            <a:ext cx="8574088" cy="4114800"/>
          </a:xfrm>
        </p:spPr>
        <p:txBody>
          <a:bodyPr/>
          <a:lstStyle/>
          <a:p>
            <a:r>
              <a:rPr lang="en-US" dirty="0">
                <a:latin typeface="Tahoma" charset="0"/>
              </a:rPr>
              <a:t>First week, </a:t>
            </a:r>
            <a:r>
              <a:rPr lang="en-US" dirty="0" smtClean="0">
                <a:latin typeface="Tahoma" charset="0"/>
              </a:rPr>
              <a:t>2 overview papers  </a:t>
            </a:r>
            <a:endParaRPr lang="en-US" dirty="0">
              <a:latin typeface="Tahoma" charset="0"/>
            </a:endParaRPr>
          </a:p>
          <a:p>
            <a:r>
              <a:rPr lang="en-US" dirty="0">
                <a:latin typeface="Tahoma" charset="0"/>
              </a:rPr>
              <a:t>Starting next week</a:t>
            </a:r>
          </a:p>
          <a:p>
            <a:pPr lvl="1"/>
            <a:r>
              <a:rPr lang="en-US" dirty="0" smtClean="0">
                <a:latin typeface="Tahoma" charset="0"/>
              </a:rPr>
              <a:t>Papers are </a:t>
            </a:r>
            <a:r>
              <a:rPr lang="en-US" dirty="0">
                <a:latin typeface="Tahoma" charset="0"/>
              </a:rPr>
              <a:t>posted </a:t>
            </a:r>
            <a:r>
              <a:rPr lang="en-US" dirty="0" smtClean="0">
                <a:latin typeface="Tahoma" charset="0"/>
              </a:rPr>
              <a:t>on the course </a:t>
            </a:r>
            <a:r>
              <a:rPr lang="en-US" dirty="0">
                <a:latin typeface="Tahoma" charset="0"/>
              </a:rPr>
              <a:t>website </a:t>
            </a:r>
            <a:r>
              <a:rPr lang="en-US" dirty="0" smtClean="0">
                <a:latin typeface="Tahoma" charset="0"/>
              </a:rPr>
              <a:t>(about 4 </a:t>
            </a:r>
            <a:r>
              <a:rPr lang="en-US" dirty="0">
                <a:latin typeface="Tahoma" charset="0"/>
              </a:rPr>
              <a:t>papers per week)</a:t>
            </a:r>
          </a:p>
        </p:txBody>
      </p:sp>
    </p:spTree>
    <p:extLst>
      <p:ext uri="{BB962C8B-B14F-4D97-AF65-F5344CB8AC3E}">
        <p14:creationId xmlns:p14="http://schemas.microsoft.com/office/powerpoint/2010/main" val="12252408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latin typeface="Tahoma" charset="0"/>
              </a:rPr>
              <a:t>Schedule</a:t>
            </a:r>
          </a:p>
        </p:txBody>
      </p:sp>
      <p:sp>
        <p:nvSpPr>
          <p:cNvPr id="10243" name="Content Placeholder 2"/>
          <p:cNvSpPr>
            <a:spLocks noGrp="1"/>
          </p:cNvSpPr>
          <p:nvPr>
            <p:ph idx="1"/>
          </p:nvPr>
        </p:nvSpPr>
        <p:spPr>
          <a:xfrm>
            <a:off x="609600" y="2017713"/>
            <a:ext cx="8345488" cy="4114800"/>
          </a:xfrm>
        </p:spPr>
        <p:txBody>
          <a:bodyPr>
            <a:normAutofit lnSpcReduction="10000"/>
          </a:bodyPr>
          <a:lstStyle/>
          <a:p>
            <a:r>
              <a:rPr lang="en-US" dirty="0">
                <a:latin typeface="Tahoma" charset="0"/>
              </a:rPr>
              <a:t>See </a:t>
            </a:r>
            <a:r>
              <a:rPr lang="en-US" dirty="0" smtClean="0">
                <a:latin typeface="Tahoma" charset="0"/>
              </a:rPr>
              <a:t>Course </a:t>
            </a:r>
            <a:r>
              <a:rPr lang="en-US" dirty="0" err="1" smtClean="0">
                <a:latin typeface="Tahoma" charset="0"/>
              </a:rPr>
              <a:t>Website:</a:t>
            </a:r>
            <a:r>
              <a:rPr lang="en-US" dirty="0" err="1" smtClean="0">
                <a:latin typeface="Tahoma" charset="0"/>
                <a:hlinkClick r:id="rId2"/>
              </a:rPr>
              <a:t>http</a:t>
            </a:r>
            <a:r>
              <a:rPr lang="en-US" dirty="0">
                <a:latin typeface="Tahoma" charset="0"/>
                <a:hlinkClick r:id="rId2"/>
              </a:rPr>
              <a:t>://www3.nd.edu/~dwang5/teach/spring15</a:t>
            </a:r>
            <a:r>
              <a:rPr lang="en-US" dirty="0" smtClean="0">
                <a:latin typeface="Tahoma" charset="0"/>
                <a:hlinkClick r:id="rId2"/>
              </a:rPr>
              <a:t>/</a:t>
            </a:r>
            <a:endParaRPr lang="en-US" dirty="0">
              <a:latin typeface="Tahoma" charset="0"/>
            </a:endParaRPr>
          </a:p>
          <a:p>
            <a:r>
              <a:rPr lang="en-US" dirty="0" smtClean="0">
                <a:latin typeface="Tahoma" charset="0"/>
              </a:rPr>
              <a:t>Lectures, Project Meetings, and Presentations</a:t>
            </a:r>
          </a:p>
          <a:p>
            <a:r>
              <a:rPr lang="en-US" dirty="0" smtClean="0">
                <a:latin typeface="Tahoma" charset="0"/>
              </a:rPr>
              <a:t>Lecture notes will be available </a:t>
            </a:r>
            <a:r>
              <a:rPr lang="en-US" dirty="0" err="1" smtClean="0">
                <a:latin typeface="Tahoma" charset="0"/>
              </a:rPr>
              <a:t>at:</a:t>
            </a:r>
            <a:r>
              <a:rPr lang="en-US" dirty="0" err="1" smtClean="0">
                <a:latin typeface="Tahoma" charset="0"/>
                <a:hlinkClick r:id="rId3"/>
              </a:rPr>
              <a:t>https</a:t>
            </a:r>
            <a:r>
              <a:rPr lang="en-US" dirty="0">
                <a:latin typeface="Tahoma" charset="0"/>
                <a:hlinkClick r:id="rId3"/>
              </a:rPr>
              <a:t>://piazza.com/nd/</a:t>
            </a:r>
            <a:r>
              <a:rPr lang="en-US" dirty="0" smtClean="0">
                <a:latin typeface="Tahoma" charset="0"/>
                <a:hlinkClick r:id="rId3"/>
              </a:rPr>
              <a:t>spring2015/cse4043760437</a:t>
            </a:r>
            <a:r>
              <a:rPr lang="en-US" dirty="0">
                <a:latin typeface="Tahoma" charset="0"/>
                <a:hlinkClick r:id="rId3"/>
              </a:rPr>
              <a:t>/</a:t>
            </a:r>
            <a:r>
              <a:rPr lang="en-US" dirty="0" smtClean="0">
                <a:latin typeface="Tahoma" charset="0"/>
                <a:hlinkClick r:id="rId3"/>
              </a:rPr>
              <a:t>resources</a:t>
            </a:r>
            <a:r>
              <a:rPr lang="en-US" dirty="0" smtClean="0">
                <a:latin typeface="Tahoma" charset="0"/>
              </a:rPr>
              <a:t> </a:t>
            </a:r>
            <a:endParaRPr lang="en-US" dirty="0">
              <a:latin typeface="Tahoma" charset="0"/>
            </a:endParaRPr>
          </a:p>
        </p:txBody>
      </p:sp>
    </p:spTree>
    <p:extLst>
      <p:ext uri="{BB962C8B-B14F-4D97-AF65-F5344CB8AC3E}">
        <p14:creationId xmlns:p14="http://schemas.microsoft.com/office/powerpoint/2010/main" val="3424674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dirty="0">
                <a:latin typeface="Tahoma" charset="0"/>
              </a:rPr>
              <a:t>Where is Computer Science Research Going?</a:t>
            </a:r>
          </a:p>
        </p:txBody>
      </p:sp>
      <p:sp>
        <p:nvSpPr>
          <p:cNvPr id="11273" name="Text Box 9"/>
          <p:cNvSpPr txBox="1">
            <a:spLocks noChangeArrowheads="1"/>
          </p:cNvSpPr>
          <p:nvPr/>
        </p:nvSpPr>
        <p:spPr bwMode="auto">
          <a:xfrm>
            <a:off x="250770" y="1736027"/>
            <a:ext cx="77788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The first general purpose computer in the world</a:t>
            </a:r>
            <a:endParaRPr lang="en-US" sz="2800" dirty="0"/>
          </a:p>
        </p:txBody>
      </p:sp>
      <p:sp>
        <p:nvSpPr>
          <p:cNvPr id="12" name="Text Box 9"/>
          <p:cNvSpPr txBox="1">
            <a:spLocks noChangeArrowheads="1"/>
          </p:cNvSpPr>
          <p:nvPr/>
        </p:nvSpPr>
        <p:spPr bwMode="auto">
          <a:xfrm>
            <a:off x="93064" y="2480339"/>
            <a:ext cx="9043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dirty="0"/>
              <a:t>ENIAC</a:t>
            </a:r>
            <a:r>
              <a:rPr lang="en-US" sz="2800" dirty="0"/>
              <a:t> (Electronic Numerical Integrator And Computer)</a:t>
            </a:r>
          </a:p>
        </p:txBody>
      </p:sp>
      <p:sp>
        <p:nvSpPr>
          <p:cNvPr id="13" name="Text Box 9"/>
          <p:cNvSpPr txBox="1">
            <a:spLocks noChangeArrowheads="1"/>
          </p:cNvSpPr>
          <p:nvPr/>
        </p:nvSpPr>
        <p:spPr bwMode="auto">
          <a:xfrm>
            <a:off x="250770" y="3155959"/>
            <a:ext cx="7924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Born in Feb. 1946 at University of Pennsylvania </a:t>
            </a:r>
            <a:endParaRPr lang="en-US" sz="2800" dirty="0"/>
          </a:p>
        </p:txBody>
      </p:sp>
      <p:pic>
        <p:nvPicPr>
          <p:cNvPr id="2" name="Picture 1"/>
          <p:cNvPicPr>
            <a:picLocks noChangeAspect="1"/>
          </p:cNvPicPr>
          <p:nvPr/>
        </p:nvPicPr>
        <p:blipFill>
          <a:blip r:embed="rId3"/>
          <a:stretch>
            <a:fillRect/>
          </a:stretch>
        </p:blipFill>
        <p:spPr>
          <a:xfrm>
            <a:off x="622383" y="4014794"/>
            <a:ext cx="3619681" cy="2384163"/>
          </a:xfrm>
          <a:prstGeom prst="rect">
            <a:avLst/>
          </a:prstGeom>
        </p:spPr>
      </p:pic>
      <p:pic>
        <p:nvPicPr>
          <p:cNvPr id="3" name="Picture 2"/>
          <p:cNvPicPr>
            <a:picLocks noChangeAspect="1"/>
          </p:cNvPicPr>
          <p:nvPr/>
        </p:nvPicPr>
        <p:blipFill>
          <a:blip r:embed="rId4"/>
          <a:stretch>
            <a:fillRect/>
          </a:stretch>
        </p:blipFill>
        <p:spPr>
          <a:xfrm>
            <a:off x="5065604" y="4014794"/>
            <a:ext cx="3621195" cy="2384163"/>
          </a:xfrm>
          <a:prstGeom prst="rect">
            <a:avLst/>
          </a:prstGeom>
        </p:spPr>
      </p:pic>
    </p:spTree>
    <p:extLst>
      <p:ext uri="{BB962C8B-B14F-4D97-AF65-F5344CB8AC3E}">
        <p14:creationId xmlns:p14="http://schemas.microsoft.com/office/powerpoint/2010/main" val="2461537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a:latin typeface="Tahoma" charset="0"/>
              </a:rPr>
              <a:t>Where is Computer Science Research Going?</a:t>
            </a:r>
          </a:p>
        </p:txBody>
      </p:sp>
      <p:sp>
        <p:nvSpPr>
          <p:cNvPr id="11267" name="Oval 3"/>
          <p:cNvSpPr>
            <a:spLocks noChangeArrowheads="1"/>
          </p:cNvSpPr>
          <p:nvPr/>
        </p:nvSpPr>
        <p:spPr bwMode="auto">
          <a:xfrm>
            <a:off x="2438400" y="3886200"/>
            <a:ext cx="2438400" cy="18288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1268" name="Text Box 4"/>
          <p:cNvSpPr txBox="1">
            <a:spLocks noChangeArrowheads="1"/>
          </p:cNvSpPr>
          <p:nvPr/>
        </p:nvSpPr>
        <p:spPr bwMode="auto">
          <a:xfrm rot="-2283351">
            <a:off x="2362200" y="41910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Languages</a:t>
            </a:r>
          </a:p>
        </p:txBody>
      </p:sp>
      <p:sp>
        <p:nvSpPr>
          <p:cNvPr id="11269" name="Text Box 5"/>
          <p:cNvSpPr txBox="1">
            <a:spLocks noChangeArrowheads="1"/>
          </p:cNvSpPr>
          <p:nvPr/>
        </p:nvSpPr>
        <p:spPr bwMode="auto">
          <a:xfrm rot="872264">
            <a:off x="2667000" y="4953000"/>
            <a:ext cx="1508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nSpc>
                <a:spcPct val="80000"/>
              </a:lnSpc>
            </a:pPr>
            <a:r>
              <a:rPr lang="en-US"/>
              <a:t>Operating</a:t>
            </a:r>
          </a:p>
          <a:p>
            <a:pPr>
              <a:lnSpc>
                <a:spcPct val="80000"/>
              </a:lnSpc>
            </a:pPr>
            <a:r>
              <a:rPr lang="en-US"/>
              <a:t>Systems</a:t>
            </a:r>
          </a:p>
        </p:txBody>
      </p:sp>
      <p:sp>
        <p:nvSpPr>
          <p:cNvPr id="11270" name="Text Box 6"/>
          <p:cNvSpPr txBox="1">
            <a:spLocks noChangeArrowheads="1"/>
          </p:cNvSpPr>
          <p:nvPr/>
        </p:nvSpPr>
        <p:spPr bwMode="auto">
          <a:xfrm rot="1559728">
            <a:off x="3733800" y="4038600"/>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Theory</a:t>
            </a:r>
          </a:p>
        </p:txBody>
      </p:sp>
      <p:sp>
        <p:nvSpPr>
          <p:cNvPr id="11271" name="Text Box 7"/>
          <p:cNvSpPr txBox="1">
            <a:spLocks noChangeArrowheads="1"/>
          </p:cNvSpPr>
          <p:nvPr/>
        </p:nvSpPr>
        <p:spPr bwMode="auto">
          <a:xfrm>
            <a:off x="3200400" y="46640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Core</a:t>
            </a:r>
          </a:p>
        </p:txBody>
      </p:sp>
      <p:sp>
        <p:nvSpPr>
          <p:cNvPr id="11272" name="Text Box 8"/>
          <p:cNvSpPr txBox="1">
            <a:spLocks noChangeArrowheads="1"/>
          </p:cNvSpPr>
          <p:nvPr/>
        </p:nvSpPr>
        <p:spPr bwMode="auto">
          <a:xfrm rot="285970">
            <a:off x="3124200" y="4419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Architecture</a:t>
            </a:r>
          </a:p>
        </p:txBody>
      </p:sp>
      <p:sp>
        <p:nvSpPr>
          <p:cNvPr id="11273" name="Text Box 9"/>
          <p:cNvSpPr txBox="1">
            <a:spLocks noChangeArrowheads="1"/>
          </p:cNvSpPr>
          <p:nvPr/>
        </p:nvSpPr>
        <p:spPr bwMode="auto">
          <a:xfrm>
            <a:off x="746125" y="2243138"/>
            <a:ext cx="2571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a:t>The beginning:</a:t>
            </a:r>
          </a:p>
        </p:txBody>
      </p:sp>
      <p:sp>
        <p:nvSpPr>
          <p:cNvPr id="11274" name="Oval 10"/>
          <p:cNvSpPr>
            <a:spLocks noChangeArrowheads="1"/>
          </p:cNvSpPr>
          <p:nvPr/>
        </p:nvSpPr>
        <p:spPr bwMode="auto">
          <a:xfrm>
            <a:off x="6248400" y="2286000"/>
            <a:ext cx="2286000" cy="9144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1275" name="Text Box 11"/>
          <p:cNvSpPr txBox="1">
            <a:spLocks noChangeArrowheads="1"/>
          </p:cNvSpPr>
          <p:nvPr/>
        </p:nvSpPr>
        <p:spPr bwMode="auto">
          <a:xfrm>
            <a:off x="6553200" y="2362200"/>
            <a:ext cx="167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Centralized</a:t>
            </a:r>
          </a:p>
          <a:p>
            <a:r>
              <a:rPr lang="en-US"/>
              <a:t>machines</a:t>
            </a:r>
          </a:p>
        </p:txBody>
      </p:sp>
      <p:sp>
        <p:nvSpPr>
          <p:cNvPr id="12" name="Text Box 9"/>
          <p:cNvSpPr txBox="1">
            <a:spLocks noChangeArrowheads="1"/>
          </p:cNvSpPr>
          <p:nvPr/>
        </p:nvSpPr>
        <p:spPr bwMode="auto">
          <a:xfrm>
            <a:off x="267423" y="1548781"/>
            <a:ext cx="2170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1946-1970s:</a:t>
            </a:r>
            <a:endParaRPr lang="en-US" sz="2800" dirty="0"/>
          </a:p>
        </p:txBody>
      </p:sp>
    </p:spTree>
    <p:extLst>
      <p:ext uri="{BB962C8B-B14F-4D97-AF65-F5344CB8AC3E}">
        <p14:creationId xmlns:p14="http://schemas.microsoft.com/office/powerpoint/2010/main" val="17207860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1"/>
          <p:cNvSpPr>
            <a:spLocks noChangeArrowheads="1"/>
          </p:cNvSpPr>
          <p:nvPr/>
        </p:nvSpPr>
        <p:spPr bwMode="auto">
          <a:xfrm>
            <a:off x="5410200" y="1752600"/>
            <a:ext cx="3352800" cy="17526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2291" name="Oval 2"/>
          <p:cNvSpPr>
            <a:spLocks noChangeArrowheads="1"/>
          </p:cNvSpPr>
          <p:nvPr/>
        </p:nvSpPr>
        <p:spPr bwMode="auto">
          <a:xfrm>
            <a:off x="1447800" y="3505200"/>
            <a:ext cx="4191000" cy="28194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2292" name="Rectangle 3"/>
          <p:cNvSpPr>
            <a:spLocks noGrp="1" noChangeArrowheads="1"/>
          </p:cNvSpPr>
          <p:nvPr>
            <p:ph type="title"/>
          </p:nvPr>
        </p:nvSpPr>
        <p:spPr/>
        <p:txBody>
          <a:bodyPr>
            <a:normAutofit fontScale="90000"/>
          </a:bodyPr>
          <a:lstStyle/>
          <a:p>
            <a:pPr eaLnBrk="1" hangingPunct="1"/>
            <a:r>
              <a:rPr lang="en-US" sz="4000">
                <a:latin typeface="Tahoma" charset="0"/>
              </a:rPr>
              <a:t>Where is Computer Science Research Going?</a:t>
            </a:r>
          </a:p>
        </p:txBody>
      </p:sp>
      <p:sp>
        <p:nvSpPr>
          <p:cNvPr id="12293" name="Text Box 9"/>
          <p:cNvSpPr txBox="1">
            <a:spLocks noChangeArrowheads="1"/>
          </p:cNvSpPr>
          <p:nvPr/>
        </p:nvSpPr>
        <p:spPr bwMode="auto">
          <a:xfrm rot="-1791290">
            <a:off x="1981200" y="381000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Graphics</a:t>
            </a:r>
          </a:p>
        </p:txBody>
      </p:sp>
      <p:sp>
        <p:nvSpPr>
          <p:cNvPr id="12294" name="Text Box 10"/>
          <p:cNvSpPr txBox="1">
            <a:spLocks noChangeArrowheads="1"/>
          </p:cNvSpPr>
          <p:nvPr/>
        </p:nvSpPr>
        <p:spPr bwMode="auto">
          <a:xfrm rot="767202">
            <a:off x="3505200" y="35814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Databases</a:t>
            </a:r>
          </a:p>
        </p:txBody>
      </p:sp>
      <p:sp>
        <p:nvSpPr>
          <p:cNvPr id="12295" name="Text Box 11"/>
          <p:cNvSpPr txBox="1">
            <a:spLocks noChangeArrowheads="1"/>
          </p:cNvSpPr>
          <p:nvPr/>
        </p:nvSpPr>
        <p:spPr bwMode="auto">
          <a:xfrm rot="-2194633">
            <a:off x="4495800" y="5105400"/>
            <a:ext cx="1154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MANET</a:t>
            </a:r>
          </a:p>
        </p:txBody>
      </p:sp>
      <p:sp>
        <p:nvSpPr>
          <p:cNvPr id="12296" name="Text Box 13"/>
          <p:cNvSpPr txBox="1">
            <a:spLocks noChangeArrowheads="1"/>
          </p:cNvSpPr>
          <p:nvPr/>
        </p:nvSpPr>
        <p:spPr bwMode="auto">
          <a:xfrm rot="-272520">
            <a:off x="3429000" y="56388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Security</a:t>
            </a:r>
          </a:p>
        </p:txBody>
      </p:sp>
      <p:sp>
        <p:nvSpPr>
          <p:cNvPr id="12297" name="Line 14"/>
          <p:cNvSpPr>
            <a:spLocks noChangeShapeType="1"/>
          </p:cNvSpPr>
          <p:nvPr/>
        </p:nvSpPr>
        <p:spPr bwMode="auto">
          <a:xfrm flipV="1">
            <a:off x="4724400" y="4114800"/>
            <a:ext cx="533400" cy="2286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298" name="Line 15"/>
          <p:cNvSpPr>
            <a:spLocks noChangeShapeType="1"/>
          </p:cNvSpPr>
          <p:nvPr/>
        </p:nvSpPr>
        <p:spPr bwMode="auto">
          <a:xfrm flipH="1" flipV="1">
            <a:off x="1676400" y="4343400"/>
            <a:ext cx="762000" cy="2286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299" name="Text Box 17"/>
          <p:cNvSpPr txBox="1">
            <a:spLocks noChangeArrowheads="1"/>
          </p:cNvSpPr>
          <p:nvPr/>
        </p:nvSpPr>
        <p:spPr bwMode="auto">
          <a:xfrm rot="2688813">
            <a:off x="1143000" y="5029200"/>
            <a:ext cx="240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High-performance</a:t>
            </a:r>
          </a:p>
          <a:p>
            <a:r>
              <a:rPr lang="en-US" sz="2200"/>
              <a:t>     Computing</a:t>
            </a:r>
          </a:p>
        </p:txBody>
      </p:sp>
      <p:sp>
        <p:nvSpPr>
          <p:cNvPr id="12300" name="Line 18"/>
          <p:cNvSpPr>
            <a:spLocks noChangeShapeType="1"/>
          </p:cNvSpPr>
          <p:nvPr/>
        </p:nvSpPr>
        <p:spPr bwMode="auto">
          <a:xfrm flipH="1">
            <a:off x="3352800" y="5715000"/>
            <a:ext cx="76200" cy="6096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01" name="Oval 19"/>
          <p:cNvSpPr>
            <a:spLocks noChangeArrowheads="1"/>
          </p:cNvSpPr>
          <p:nvPr/>
        </p:nvSpPr>
        <p:spPr bwMode="auto">
          <a:xfrm>
            <a:off x="6248400" y="2286000"/>
            <a:ext cx="2286000" cy="9144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2302" name="Text Box 20"/>
          <p:cNvSpPr txBox="1">
            <a:spLocks noChangeArrowheads="1"/>
          </p:cNvSpPr>
          <p:nvPr/>
        </p:nvSpPr>
        <p:spPr bwMode="auto">
          <a:xfrm>
            <a:off x="6553200" y="2362200"/>
            <a:ext cx="167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dirty="0"/>
              <a:t>Centralized</a:t>
            </a:r>
          </a:p>
          <a:p>
            <a:r>
              <a:rPr lang="en-US" dirty="0"/>
              <a:t>machines</a:t>
            </a:r>
          </a:p>
        </p:txBody>
      </p:sp>
      <p:sp>
        <p:nvSpPr>
          <p:cNvPr id="12303" name="Text Box 22"/>
          <p:cNvSpPr txBox="1">
            <a:spLocks noChangeArrowheads="1"/>
          </p:cNvSpPr>
          <p:nvPr/>
        </p:nvSpPr>
        <p:spPr bwMode="auto">
          <a:xfrm rot="-389330">
            <a:off x="5638800" y="1905000"/>
            <a:ext cx="251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Parallel machines</a:t>
            </a:r>
          </a:p>
        </p:txBody>
      </p:sp>
      <p:sp>
        <p:nvSpPr>
          <p:cNvPr id="12304" name="Line 24"/>
          <p:cNvSpPr>
            <a:spLocks noChangeShapeType="1"/>
          </p:cNvSpPr>
          <p:nvPr/>
        </p:nvSpPr>
        <p:spPr bwMode="auto">
          <a:xfrm flipH="1" flipV="1">
            <a:off x="5410200" y="2667000"/>
            <a:ext cx="838200" cy="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05" name="Text Box 26"/>
          <p:cNvSpPr txBox="1">
            <a:spLocks noChangeArrowheads="1"/>
          </p:cNvSpPr>
          <p:nvPr/>
        </p:nvSpPr>
        <p:spPr bwMode="auto">
          <a:xfrm rot="-380436">
            <a:off x="3276600" y="1752600"/>
            <a:ext cx="2005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Towards</a:t>
            </a:r>
          </a:p>
          <a:p>
            <a:r>
              <a:rPr lang="en-US" b="1">
                <a:solidFill>
                  <a:schemeClr val="hlink"/>
                </a:solidFill>
              </a:rPr>
              <a:t>Distribution</a:t>
            </a:r>
          </a:p>
        </p:txBody>
      </p:sp>
      <p:sp>
        <p:nvSpPr>
          <p:cNvPr id="12306" name="Text Box 27"/>
          <p:cNvSpPr txBox="1">
            <a:spLocks noChangeArrowheads="1"/>
          </p:cNvSpPr>
          <p:nvPr/>
        </p:nvSpPr>
        <p:spPr bwMode="auto">
          <a:xfrm rot="492681">
            <a:off x="5715000" y="2895600"/>
            <a:ext cx="803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LANs</a:t>
            </a:r>
          </a:p>
        </p:txBody>
      </p:sp>
      <p:sp>
        <p:nvSpPr>
          <p:cNvPr id="12307" name="Text Box 28"/>
          <p:cNvSpPr txBox="1">
            <a:spLocks noChangeArrowheads="1"/>
          </p:cNvSpPr>
          <p:nvPr/>
        </p:nvSpPr>
        <p:spPr bwMode="auto">
          <a:xfrm rot="1444324">
            <a:off x="5029200" y="4495800"/>
            <a:ext cx="2063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Towards</a:t>
            </a:r>
          </a:p>
          <a:p>
            <a:r>
              <a:rPr lang="en-US" b="1">
                <a:solidFill>
                  <a:schemeClr val="hlink"/>
                </a:solidFill>
              </a:rPr>
              <a:t>Applications</a:t>
            </a:r>
          </a:p>
        </p:txBody>
      </p:sp>
      <p:sp>
        <p:nvSpPr>
          <p:cNvPr id="12308" name="Oval 29"/>
          <p:cNvSpPr>
            <a:spLocks noChangeArrowheads="1"/>
          </p:cNvSpPr>
          <p:nvPr/>
        </p:nvSpPr>
        <p:spPr bwMode="auto">
          <a:xfrm>
            <a:off x="2438400" y="3886200"/>
            <a:ext cx="2438400" cy="18288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2309" name="Text Box 30"/>
          <p:cNvSpPr txBox="1">
            <a:spLocks noChangeArrowheads="1"/>
          </p:cNvSpPr>
          <p:nvPr/>
        </p:nvSpPr>
        <p:spPr bwMode="auto">
          <a:xfrm rot="-2283351">
            <a:off x="2362200" y="41910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Languages</a:t>
            </a:r>
          </a:p>
        </p:txBody>
      </p:sp>
      <p:sp>
        <p:nvSpPr>
          <p:cNvPr id="12310" name="Text Box 31"/>
          <p:cNvSpPr txBox="1">
            <a:spLocks noChangeArrowheads="1"/>
          </p:cNvSpPr>
          <p:nvPr/>
        </p:nvSpPr>
        <p:spPr bwMode="auto">
          <a:xfrm rot="872264">
            <a:off x="2667000" y="4953000"/>
            <a:ext cx="1508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nSpc>
                <a:spcPct val="80000"/>
              </a:lnSpc>
            </a:pPr>
            <a:r>
              <a:rPr lang="en-US"/>
              <a:t>Operating</a:t>
            </a:r>
          </a:p>
          <a:p>
            <a:pPr>
              <a:lnSpc>
                <a:spcPct val="80000"/>
              </a:lnSpc>
            </a:pPr>
            <a:r>
              <a:rPr lang="en-US"/>
              <a:t>Systems</a:t>
            </a:r>
          </a:p>
        </p:txBody>
      </p:sp>
      <p:sp>
        <p:nvSpPr>
          <p:cNvPr id="12311" name="Text Box 32"/>
          <p:cNvSpPr txBox="1">
            <a:spLocks noChangeArrowheads="1"/>
          </p:cNvSpPr>
          <p:nvPr/>
        </p:nvSpPr>
        <p:spPr bwMode="auto">
          <a:xfrm rot="1559728">
            <a:off x="3733800" y="4038600"/>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Theory</a:t>
            </a:r>
          </a:p>
        </p:txBody>
      </p:sp>
      <p:sp>
        <p:nvSpPr>
          <p:cNvPr id="12312" name="Text Box 33"/>
          <p:cNvSpPr txBox="1">
            <a:spLocks noChangeArrowheads="1"/>
          </p:cNvSpPr>
          <p:nvPr/>
        </p:nvSpPr>
        <p:spPr bwMode="auto">
          <a:xfrm>
            <a:off x="3200400" y="46640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Core</a:t>
            </a:r>
          </a:p>
        </p:txBody>
      </p:sp>
      <p:sp>
        <p:nvSpPr>
          <p:cNvPr id="12313" name="Text Box 34"/>
          <p:cNvSpPr txBox="1">
            <a:spLocks noChangeArrowheads="1"/>
          </p:cNvSpPr>
          <p:nvPr/>
        </p:nvSpPr>
        <p:spPr bwMode="auto">
          <a:xfrm rot="285970">
            <a:off x="3124200" y="4419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Architecture</a:t>
            </a:r>
          </a:p>
        </p:txBody>
      </p:sp>
      <p:sp>
        <p:nvSpPr>
          <p:cNvPr id="26" name="Text Box 9"/>
          <p:cNvSpPr txBox="1">
            <a:spLocks noChangeArrowheads="1"/>
          </p:cNvSpPr>
          <p:nvPr/>
        </p:nvSpPr>
        <p:spPr bwMode="auto">
          <a:xfrm>
            <a:off x="267423" y="1548781"/>
            <a:ext cx="2170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1970s-2007:</a:t>
            </a:r>
            <a:endParaRPr lang="en-US" sz="2800" dirty="0"/>
          </a:p>
        </p:txBody>
      </p:sp>
    </p:spTree>
    <p:extLst>
      <p:ext uri="{BB962C8B-B14F-4D97-AF65-F5344CB8AC3E}">
        <p14:creationId xmlns:p14="http://schemas.microsoft.com/office/powerpoint/2010/main" val="3259122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34"/>
          <p:cNvSpPr>
            <a:spLocks noChangeArrowheads="1"/>
          </p:cNvSpPr>
          <p:nvPr/>
        </p:nvSpPr>
        <p:spPr bwMode="auto">
          <a:xfrm>
            <a:off x="5105400" y="1219200"/>
            <a:ext cx="3810000" cy="28956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3315" name="Oval 19"/>
          <p:cNvSpPr>
            <a:spLocks noChangeArrowheads="1"/>
          </p:cNvSpPr>
          <p:nvPr/>
        </p:nvSpPr>
        <p:spPr bwMode="auto">
          <a:xfrm>
            <a:off x="685800" y="2971800"/>
            <a:ext cx="5410200" cy="37338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3316" name="Text Box 21"/>
          <p:cNvSpPr txBox="1">
            <a:spLocks noChangeArrowheads="1"/>
          </p:cNvSpPr>
          <p:nvPr/>
        </p:nvSpPr>
        <p:spPr bwMode="auto">
          <a:xfrm rot="225466">
            <a:off x="2667000" y="3048000"/>
            <a:ext cx="2281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Grid Computing</a:t>
            </a:r>
          </a:p>
        </p:txBody>
      </p:sp>
      <p:sp>
        <p:nvSpPr>
          <p:cNvPr id="13317" name="Text Box 22"/>
          <p:cNvSpPr txBox="1">
            <a:spLocks noChangeArrowheads="1"/>
          </p:cNvSpPr>
          <p:nvPr/>
        </p:nvSpPr>
        <p:spPr bwMode="auto">
          <a:xfrm rot="-1096978">
            <a:off x="4114800" y="6019800"/>
            <a:ext cx="121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Bio-info</a:t>
            </a:r>
          </a:p>
        </p:txBody>
      </p:sp>
      <p:sp>
        <p:nvSpPr>
          <p:cNvPr id="13318" name="Text Box 23"/>
          <p:cNvSpPr txBox="1">
            <a:spLocks noChangeArrowheads="1"/>
          </p:cNvSpPr>
          <p:nvPr/>
        </p:nvSpPr>
        <p:spPr bwMode="auto">
          <a:xfrm rot="3005008">
            <a:off x="658018" y="5209382"/>
            <a:ext cx="142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Quantum</a:t>
            </a:r>
          </a:p>
        </p:txBody>
      </p:sp>
      <p:sp>
        <p:nvSpPr>
          <p:cNvPr id="13319" name="Text Box 24"/>
          <p:cNvSpPr txBox="1">
            <a:spLocks noChangeArrowheads="1"/>
          </p:cNvSpPr>
          <p:nvPr/>
        </p:nvSpPr>
        <p:spPr bwMode="auto">
          <a:xfrm rot="-3338406">
            <a:off x="862806" y="3328194"/>
            <a:ext cx="1535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Brain</a:t>
            </a:r>
          </a:p>
          <a:p>
            <a:r>
              <a:rPr lang="en-US"/>
              <a:t>Interfaces</a:t>
            </a:r>
          </a:p>
        </p:txBody>
      </p:sp>
      <p:sp>
        <p:nvSpPr>
          <p:cNvPr id="13320" name="Rectangle 3"/>
          <p:cNvSpPr>
            <a:spLocks noGrp="1" noChangeArrowheads="1"/>
          </p:cNvSpPr>
          <p:nvPr>
            <p:ph type="title"/>
          </p:nvPr>
        </p:nvSpPr>
        <p:spPr/>
        <p:txBody>
          <a:bodyPr>
            <a:normAutofit fontScale="90000"/>
          </a:bodyPr>
          <a:lstStyle/>
          <a:p>
            <a:pPr eaLnBrk="1" hangingPunct="1"/>
            <a:r>
              <a:rPr lang="en-US" sz="4000">
                <a:latin typeface="Tahoma" charset="0"/>
              </a:rPr>
              <a:t>Where is Computer Science Research Going?</a:t>
            </a:r>
          </a:p>
        </p:txBody>
      </p:sp>
      <p:sp>
        <p:nvSpPr>
          <p:cNvPr id="13321" name="Text Box 27"/>
          <p:cNvSpPr txBox="1">
            <a:spLocks noChangeArrowheads="1"/>
          </p:cNvSpPr>
          <p:nvPr/>
        </p:nvSpPr>
        <p:spPr bwMode="auto">
          <a:xfrm rot="1355731">
            <a:off x="1676400" y="6019800"/>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Computing</a:t>
            </a:r>
          </a:p>
        </p:txBody>
      </p:sp>
      <p:sp>
        <p:nvSpPr>
          <p:cNvPr id="13322" name="Text Box 28"/>
          <p:cNvSpPr txBox="1">
            <a:spLocks noChangeArrowheads="1"/>
          </p:cNvSpPr>
          <p:nvPr/>
        </p:nvSpPr>
        <p:spPr bwMode="auto">
          <a:xfrm rot="1383094">
            <a:off x="5500688" y="4495800"/>
            <a:ext cx="29892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   Interdisciplinary</a:t>
            </a:r>
          </a:p>
          <a:p>
            <a:r>
              <a:rPr lang="en-US" b="1">
                <a:solidFill>
                  <a:schemeClr val="hlink"/>
                </a:solidFill>
              </a:rPr>
              <a:t>      Application</a:t>
            </a:r>
          </a:p>
          <a:p>
            <a:r>
              <a:rPr lang="en-US" b="1">
                <a:solidFill>
                  <a:schemeClr val="hlink"/>
                </a:solidFill>
              </a:rPr>
              <a:t>        Research</a:t>
            </a:r>
          </a:p>
        </p:txBody>
      </p:sp>
      <p:sp>
        <p:nvSpPr>
          <p:cNvPr id="13323" name="Text Box 38"/>
          <p:cNvSpPr txBox="1">
            <a:spLocks noChangeArrowheads="1"/>
          </p:cNvSpPr>
          <p:nvPr/>
        </p:nvSpPr>
        <p:spPr bwMode="auto">
          <a:xfrm rot="-380436">
            <a:off x="3276600" y="1752600"/>
            <a:ext cx="2005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Towards</a:t>
            </a:r>
          </a:p>
          <a:p>
            <a:r>
              <a:rPr lang="en-US" b="1">
                <a:solidFill>
                  <a:schemeClr val="hlink"/>
                </a:solidFill>
              </a:rPr>
              <a:t>Distribution</a:t>
            </a:r>
          </a:p>
        </p:txBody>
      </p:sp>
      <p:sp>
        <p:nvSpPr>
          <p:cNvPr id="13324" name="Text Box 44"/>
          <p:cNvSpPr txBox="1">
            <a:spLocks noChangeArrowheads="1"/>
          </p:cNvSpPr>
          <p:nvPr/>
        </p:nvSpPr>
        <p:spPr bwMode="auto">
          <a:xfrm rot="2285284">
            <a:off x="5105400" y="3124200"/>
            <a:ext cx="127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Internet</a:t>
            </a:r>
          </a:p>
        </p:txBody>
      </p:sp>
      <p:sp>
        <p:nvSpPr>
          <p:cNvPr id="13325" name="Text Box 45"/>
          <p:cNvSpPr txBox="1">
            <a:spLocks noChangeArrowheads="1"/>
          </p:cNvSpPr>
          <p:nvPr/>
        </p:nvSpPr>
        <p:spPr bwMode="auto">
          <a:xfrm rot="767202">
            <a:off x="6172200" y="3505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WWW</a:t>
            </a:r>
          </a:p>
        </p:txBody>
      </p:sp>
      <p:sp>
        <p:nvSpPr>
          <p:cNvPr id="13326" name="Text Box 47"/>
          <p:cNvSpPr txBox="1">
            <a:spLocks noChangeArrowheads="1"/>
          </p:cNvSpPr>
          <p:nvPr/>
        </p:nvSpPr>
        <p:spPr bwMode="auto">
          <a:xfrm rot="-1374663">
            <a:off x="5867400" y="1447800"/>
            <a:ext cx="671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GIS</a:t>
            </a:r>
          </a:p>
        </p:txBody>
      </p:sp>
      <p:sp>
        <p:nvSpPr>
          <p:cNvPr id="13327" name="Text Box 48"/>
          <p:cNvSpPr txBox="1">
            <a:spLocks noChangeArrowheads="1"/>
          </p:cNvSpPr>
          <p:nvPr/>
        </p:nvSpPr>
        <p:spPr bwMode="auto">
          <a:xfrm rot="465471">
            <a:off x="6704013" y="1306513"/>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Infosphere</a:t>
            </a:r>
          </a:p>
        </p:txBody>
      </p:sp>
      <p:sp>
        <p:nvSpPr>
          <p:cNvPr id="13328" name="Oval 50"/>
          <p:cNvSpPr>
            <a:spLocks noChangeArrowheads="1"/>
          </p:cNvSpPr>
          <p:nvPr/>
        </p:nvSpPr>
        <p:spPr bwMode="auto">
          <a:xfrm>
            <a:off x="5410200" y="1752600"/>
            <a:ext cx="3352800" cy="17526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3329" name="Oval 51"/>
          <p:cNvSpPr>
            <a:spLocks noChangeArrowheads="1"/>
          </p:cNvSpPr>
          <p:nvPr/>
        </p:nvSpPr>
        <p:spPr bwMode="auto">
          <a:xfrm>
            <a:off x="1447800" y="3505200"/>
            <a:ext cx="4191000" cy="28194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3330" name="Text Box 53"/>
          <p:cNvSpPr txBox="1">
            <a:spLocks noChangeArrowheads="1"/>
          </p:cNvSpPr>
          <p:nvPr/>
        </p:nvSpPr>
        <p:spPr bwMode="auto">
          <a:xfrm rot="-1791290">
            <a:off x="1981200" y="381000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Graphics</a:t>
            </a:r>
          </a:p>
        </p:txBody>
      </p:sp>
      <p:sp>
        <p:nvSpPr>
          <p:cNvPr id="13331" name="Text Box 54"/>
          <p:cNvSpPr txBox="1">
            <a:spLocks noChangeArrowheads="1"/>
          </p:cNvSpPr>
          <p:nvPr/>
        </p:nvSpPr>
        <p:spPr bwMode="auto">
          <a:xfrm rot="767202">
            <a:off x="3505200" y="35814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Databases</a:t>
            </a:r>
          </a:p>
        </p:txBody>
      </p:sp>
      <p:sp>
        <p:nvSpPr>
          <p:cNvPr id="13332" name="Text Box 55"/>
          <p:cNvSpPr txBox="1">
            <a:spLocks noChangeArrowheads="1"/>
          </p:cNvSpPr>
          <p:nvPr/>
        </p:nvSpPr>
        <p:spPr bwMode="auto">
          <a:xfrm rot="-2194633">
            <a:off x="4495800" y="5105400"/>
            <a:ext cx="1154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MANET</a:t>
            </a:r>
          </a:p>
        </p:txBody>
      </p:sp>
      <p:sp>
        <p:nvSpPr>
          <p:cNvPr id="13333" name="Text Box 56"/>
          <p:cNvSpPr txBox="1">
            <a:spLocks noChangeArrowheads="1"/>
          </p:cNvSpPr>
          <p:nvPr/>
        </p:nvSpPr>
        <p:spPr bwMode="auto">
          <a:xfrm rot="-272520">
            <a:off x="3429000" y="56388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Security</a:t>
            </a:r>
          </a:p>
        </p:txBody>
      </p:sp>
      <p:sp>
        <p:nvSpPr>
          <p:cNvPr id="13334" name="Line 57"/>
          <p:cNvSpPr>
            <a:spLocks noChangeShapeType="1"/>
          </p:cNvSpPr>
          <p:nvPr/>
        </p:nvSpPr>
        <p:spPr bwMode="auto">
          <a:xfrm flipV="1">
            <a:off x="5181600" y="3810000"/>
            <a:ext cx="457200" cy="2286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335" name="Line 58"/>
          <p:cNvSpPr>
            <a:spLocks noChangeShapeType="1"/>
          </p:cNvSpPr>
          <p:nvPr/>
        </p:nvSpPr>
        <p:spPr bwMode="auto">
          <a:xfrm flipH="1" flipV="1">
            <a:off x="685800" y="4724400"/>
            <a:ext cx="762000" cy="762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336" name="Text Box 59"/>
          <p:cNvSpPr txBox="1">
            <a:spLocks noChangeArrowheads="1"/>
          </p:cNvSpPr>
          <p:nvPr/>
        </p:nvSpPr>
        <p:spPr bwMode="auto">
          <a:xfrm rot="2688813">
            <a:off x="1143000" y="5029200"/>
            <a:ext cx="240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High-performance</a:t>
            </a:r>
          </a:p>
          <a:p>
            <a:r>
              <a:rPr lang="en-US" sz="2200"/>
              <a:t>     Computing</a:t>
            </a:r>
          </a:p>
        </p:txBody>
      </p:sp>
      <p:sp>
        <p:nvSpPr>
          <p:cNvPr id="13337" name="Line 60"/>
          <p:cNvSpPr>
            <a:spLocks noChangeShapeType="1"/>
          </p:cNvSpPr>
          <p:nvPr/>
        </p:nvSpPr>
        <p:spPr bwMode="auto">
          <a:xfrm flipH="1">
            <a:off x="3276600" y="6324600"/>
            <a:ext cx="76200" cy="3810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338" name="Oval 61"/>
          <p:cNvSpPr>
            <a:spLocks noChangeArrowheads="1"/>
          </p:cNvSpPr>
          <p:nvPr/>
        </p:nvSpPr>
        <p:spPr bwMode="auto">
          <a:xfrm>
            <a:off x="6248400" y="2286000"/>
            <a:ext cx="2286000" cy="9144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3339" name="Text Box 62"/>
          <p:cNvSpPr txBox="1">
            <a:spLocks noChangeArrowheads="1"/>
          </p:cNvSpPr>
          <p:nvPr/>
        </p:nvSpPr>
        <p:spPr bwMode="auto">
          <a:xfrm>
            <a:off x="6553200" y="2362200"/>
            <a:ext cx="167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Centralized</a:t>
            </a:r>
          </a:p>
          <a:p>
            <a:r>
              <a:rPr lang="en-US"/>
              <a:t>machines</a:t>
            </a:r>
          </a:p>
        </p:txBody>
      </p:sp>
      <p:sp>
        <p:nvSpPr>
          <p:cNvPr id="13340" name="Text Box 63"/>
          <p:cNvSpPr txBox="1">
            <a:spLocks noChangeArrowheads="1"/>
          </p:cNvSpPr>
          <p:nvPr/>
        </p:nvSpPr>
        <p:spPr bwMode="auto">
          <a:xfrm rot="-389330">
            <a:off x="5638800" y="1905000"/>
            <a:ext cx="251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Parallel machines</a:t>
            </a:r>
          </a:p>
        </p:txBody>
      </p:sp>
      <p:sp>
        <p:nvSpPr>
          <p:cNvPr id="13341" name="Oval 68"/>
          <p:cNvSpPr>
            <a:spLocks noChangeArrowheads="1"/>
          </p:cNvSpPr>
          <p:nvPr/>
        </p:nvSpPr>
        <p:spPr bwMode="auto">
          <a:xfrm>
            <a:off x="2438400" y="3886200"/>
            <a:ext cx="2438400" cy="18288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3342" name="Text Box 69"/>
          <p:cNvSpPr txBox="1">
            <a:spLocks noChangeArrowheads="1"/>
          </p:cNvSpPr>
          <p:nvPr/>
        </p:nvSpPr>
        <p:spPr bwMode="auto">
          <a:xfrm rot="-2283351">
            <a:off x="2362200" y="41910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Languages</a:t>
            </a:r>
          </a:p>
        </p:txBody>
      </p:sp>
      <p:sp>
        <p:nvSpPr>
          <p:cNvPr id="13343" name="Text Box 70"/>
          <p:cNvSpPr txBox="1">
            <a:spLocks noChangeArrowheads="1"/>
          </p:cNvSpPr>
          <p:nvPr/>
        </p:nvSpPr>
        <p:spPr bwMode="auto">
          <a:xfrm rot="872264">
            <a:off x="2667000" y="4953000"/>
            <a:ext cx="1508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nSpc>
                <a:spcPct val="80000"/>
              </a:lnSpc>
            </a:pPr>
            <a:r>
              <a:rPr lang="en-US"/>
              <a:t>Operating</a:t>
            </a:r>
          </a:p>
          <a:p>
            <a:pPr>
              <a:lnSpc>
                <a:spcPct val="80000"/>
              </a:lnSpc>
            </a:pPr>
            <a:r>
              <a:rPr lang="en-US"/>
              <a:t>Systems</a:t>
            </a:r>
          </a:p>
        </p:txBody>
      </p:sp>
      <p:sp>
        <p:nvSpPr>
          <p:cNvPr id="13344" name="Text Box 71"/>
          <p:cNvSpPr txBox="1">
            <a:spLocks noChangeArrowheads="1"/>
          </p:cNvSpPr>
          <p:nvPr/>
        </p:nvSpPr>
        <p:spPr bwMode="auto">
          <a:xfrm rot="1559728">
            <a:off x="3733800" y="4038600"/>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Theory</a:t>
            </a:r>
          </a:p>
        </p:txBody>
      </p:sp>
      <p:sp>
        <p:nvSpPr>
          <p:cNvPr id="13345" name="Text Box 72"/>
          <p:cNvSpPr txBox="1">
            <a:spLocks noChangeArrowheads="1"/>
          </p:cNvSpPr>
          <p:nvPr/>
        </p:nvSpPr>
        <p:spPr bwMode="auto">
          <a:xfrm>
            <a:off x="3200400" y="46640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Core</a:t>
            </a:r>
          </a:p>
        </p:txBody>
      </p:sp>
      <p:sp>
        <p:nvSpPr>
          <p:cNvPr id="13346" name="Text Box 73"/>
          <p:cNvSpPr txBox="1">
            <a:spLocks noChangeArrowheads="1"/>
          </p:cNvSpPr>
          <p:nvPr/>
        </p:nvSpPr>
        <p:spPr bwMode="auto">
          <a:xfrm rot="285970">
            <a:off x="3124200" y="4419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Architecture</a:t>
            </a:r>
          </a:p>
        </p:txBody>
      </p:sp>
      <p:sp>
        <p:nvSpPr>
          <p:cNvPr id="13347" name="Line 74"/>
          <p:cNvSpPr>
            <a:spLocks noChangeShapeType="1"/>
          </p:cNvSpPr>
          <p:nvPr/>
        </p:nvSpPr>
        <p:spPr bwMode="auto">
          <a:xfrm flipH="1" flipV="1">
            <a:off x="5105400" y="2667000"/>
            <a:ext cx="1143000" cy="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348" name="Text Box 75"/>
          <p:cNvSpPr txBox="1">
            <a:spLocks noChangeArrowheads="1"/>
          </p:cNvSpPr>
          <p:nvPr/>
        </p:nvSpPr>
        <p:spPr bwMode="auto">
          <a:xfrm rot="492681">
            <a:off x="5715000" y="2895600"/>
            <a:ext cx="803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LANs</a:t>
            </a:r>
          </a:p>
        </p:txBody>
      </p:sp>
      <p:sp>
        <p:nvSpPr>
          <p:cNvPr id="37" name="Text Box 9"/>
          <p:cNvSpPr txBox="1">
            <a:spLocks noChangeArrowheads="1"/>
          </p:cNvSpPr>
          <p:nvPr/>
        </p:nvSpPr>
        <p:spPr bwMode="auto">
          <a:xfrm>
            <a:off x="267423" y="1548781"/>
            <a:ext cx="2170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1970s-2007:</a:t>
            </a:r>
            <a:endParaRPr lang="en-US" sz="2800" dirty="0"/>
          </a:p>
        </p:txBody>
      </p:sp>
    </p:spTree>
    <p:extLst>
      <p:ext uri="{BB962C8B-B14F-4D97-AF65-F5344CB8AC3E}">
        <p14:creationId xmlns:p14="http://schemas.microsoft.com/office/powerpoint/2010/main" val="34393720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Tahoma" charset="0"/>
              </a:rPr>
              <a:t>Logistics</a:t>
            </a:r>
          </a:p>
        </p:txBody>
      </p:sp>
      <p:sp>
        <p:nvSpPr>
          <p:cNvPr id="4099" name="Content Placeholder 2"/>
          <p:cNvSpPr>
            <a:spLocks noGrp="1"/>
          </p:cNvSpPr>
          <p:nvPr>
            <p:ph idx="1"/>
          </p:nvPr>
        </p:nvSpPr>
        <p:spPr>
          <a:xfrm>
            <a:off x="533399" y="1632703"/>
            <a:ext cx="8356955" cy="4499810"/>
          </a:xfrm>
        </p:spPr>
        <p:txBody>
          <a:bodyPr>
            <a:normAutofit fontScale="70000" lnSpcReduction="20000"/>
          </a:bodyPr>
          <a:lstStyle/>
          <a:p>
            <a:pPr>
              <a:lnSpc>
                <a:spcPct val="140000"/>
              </a:lnSpc>
            </a:pPr>
            <a:r>
              <a:rPr lang="en-US" b="1" dirty="0">
                <a:latin typeface="Tahoma" charset="0"/>
              </a:rPr>
              <a:t>Instructor </a:t>
            </a:r>
            <a:r>
              <a:rPr lang="en-US" dirty="0">
                <a:latin typeface="Tahoma" charset="0"/>
              </a:rPr>
              <a:t/>
            </a:r>
            <a:br>
              <a:rPr lang="en-US" dirty="0">
                <a:latin typeface="Tahoma" charset="0"/>
              </a:rPr>
            </a:br>
            <a:r>
              <a:rPr lang="en-US" sz="3500" dirty="0" smtClean="0">
                <a:latin typeface="Tahoma" charset="0"/>
              </a:rPr>
              <a:t>Dong Wang, Office: 214 B Cushing, </a:t>
            </a:r>
            <a:r>
              <a:rPr lang="en-US" sz="3500" dirty="0">
                <a:latin typeface="Tahoma" charset="0"/>
              </a:rPr>
              <a:t>Tel: </a:t>
            </a:r>
            <a:r>
              <a:rPr lang="en-US" sz="3500" dirty="0" smtClean="0">
                <a:latin typeface="Tahoma" charset="0"/>
              </a:rPr>
              <a:t>631-3749 </a:t>
            </a:r>
            <a:r>
              <a:rPr lang="en-US" sz="3500" dirty="0">
                <a:latin typeface="Tahoma" charset="0"/>
              </a:rPr>
              <a:t/>
            </a:r>
            <a:br>
              <a:rPr lang="en-US" sz="3500" dirty="0">
                <a:latin typeface="Tahoma" charset="0"/>
              </a:rPr>
            </a:br>
            <a:r>
              <a:rPr lang="en-US" sz="3500" dirty="0">
                <a:latin typeface="Tahoma" charset="0"/>
              </a:rPr>
              <a:t>Office Hours: </a:t>
            </a:r>
            <a:r>
              <a:rPr lang="en-US" sz="3500" dirty="0" smtClean="0">
                <a:latin typeface="Tahoma" charset="0"/>
              </a:rPr>
              <a:t>Tue, 3:15-5:15 PM</a:t>
            </a:r>
            <a:endParaRPr lang="en-US" sz="3500" dirty="0">
              <a:latin typeface="Tahoma" charset="0"/>
            </a:endParaRPr>
          </a:p>
          <a:p>
            <a:pPr marL="0" indent="0">
              <a:lnSpc>
                <a:spcPct val="140000"/>
              </a:lnSpc>
              <a:buNone/>
            </a:pPr>
            <a:r>
              <a:rPr lang="en-US" sz="3500" dirty="0" smtClean="0">
                <a:latin typeface="Tahoma" charset="0"/>
              </a:rPr>
              <a:t>    Email:</a:t>
            </a:r>
            <a:r>
              <a:rPr lang="en-US" sz="3500" dirty="0" smtClean="0">
                <a:latin typeface="Tahoma" charset="0"/>
                <a:hlinkClick r:id="rId2"/>
              </a:rPr>
              <a:t>dwang5@nd.edu</a:t>
            </a:r>
            <a:endParaRPr lang="en-US" sz="3500" dirty="0" smtClean="0">
              <a:latin typeface="Tahoma" charset="0"/>
            </a:endParaRPr>
          </a:p>
          <a:p>
            <a:endParaRPr lang="en-US" dirty="0" smtClean="0">
              <a:latin typeface="Tahoma" charset="0"/>
            </a:endParaRPr>
          </a:p>
          <a:p>
            <a:r>
              <a:rPr lang="en-US" b="1" dirty="0" smtClean="0">
                <a:latin typeface="Tahoma" charset="0"/>
              </a:rPr>
              <a:t>TA</a:t>
            </a:r>
          </a:p>
          <a:p>
            <a:pPr marL="0" indent="0">
              <a:lnSpc>
                <a:spcPct val="140000"/>
              </a:lnSpc>
              <a:buNone/>
            </a:pPr>
            <a:r>
              <a:rPr lang="en-US" sz="3500" b="1" dirty="0">
                <a:latin typeface="Tahoma" charset="0"/>
              </a:rPr>
              <a:t> </a:t>
            </a:r>
            <a:r>
              <a:rPr lang="en-US" sz="3500" b="1" dirty="0" smtClean="0">
                <a:latin typeface="Tahoma" charset="0"/>
              </a:rPr>
              <a:t>   </a:t>
            </a:r>
            <a:r>
              <a:rPr lang="en-US" sz="3500" dirty="0" smtClean="0">
                <a:latin typeface="Tahoma" charset="0"/>
              </a:rPr>
              <a:t>Chao Huang, Office: 254 </a:t>
            </a:r>
            <a:r>
              <a:rPr lang="en-US" sz="3500" dirty="0">
                <a:latin typeface="Tahoma" charset="0"/>
              </a:rPr>
              <a:t>Fitzpatrick Hall</a:t>
            </a:r>
            <a:endParaRPr lang="en-US" sz="3500" dirty="0" smtClean="0">
              <a:latin typeface="Tahoma" charset="0"/>
            </a:endParaRPr>
          </a:p>
          <a:p>
            <a:pPr marL="0" indent="0">
              <a:lnSpc>
                <a:spcPct val="140000"/>
              </a:lnSpc>
              <a:buNone/>
            </a:pPr>
            <a:r>
              <a:rPr lang="en-US" sz="3500" dirty="0">
                <a:latin typeface="Tahoma" charset="0"/>
              </a:rPr>
              <a:t> </a:t>
            </a:r>
            <a:r>
              <a:rPr lang="en-US" sz="3500" dirty="0" smtClean="0">
                <a:latin typeface="Tahoma" charset="0"/>
              </a:rPr>
              <a:t>   Office Hours: Mon: 4-6 PM; Thu: 4-6 PM. </a:t>
            </a:r>
          </a:p>
          <a:p>
            <a:pPr marL="0" indent="0">
              <a:lnSpc>
                <a:spcPct val="140000"/>
              </a:lnSpc>
              <a:buNone/>
            </a:pPr>
            <a:r>
              <a:rPr lang="en-US" sz="3500" dirty="0">
                <a:latin typeface="Tahoma" charset="0"/>
              </a:rPr>
              <a:t> </a:t>
            </a:r>
            <a:r>
              <a:rPr lang="en-US" sz="3500" dirty="0" smtClean="0">
                <a:latin typeface="Tahoma" charset="0"/>
              </a:rPr>
              <a:t>   Email</a:t>
            </a:r>
            <a:r>
              <a:rPr lang="en-US" sz="3500" dirty="0">
                <a:latin typeface="Tahoma" charset="0"/>
              </a:rPr>
              <a:t>: </a:t>
            </a:r>
            <a:r>
              <a:rPr lang="en-US" sz="3500" dirty="0" smtClean="0">
                <a:latin typeface="Tahoma" charset="0"/>
                <a:hlinkClick r:id="rId3"/>
              </a:rPr>
              <a:t>chuang7@nd.edu</a:t>
            </a:r>
            <a:r>
              <a:rPr lang="en-US" sz="3500" dirty="0" smtClean="0">
                <a:latin typeface="Tahoma" charset="0"/>
              </a:rPr>
              <a:t> </a:t>
            </a:r>
          </a:p>
          <a:p>
            <a:pPr marL="0" indent="0">
              <a:buNone/>
            </a:pPr>
            <a:endParaRPr lang="en-US" dirty="0">
              <a:latin typeface="Tahoma" charset="0"/>
            </a:endParaRPr>
          </a:p>
        </p:txBody>
      </p:sp>
    </p:spTree>
    <p:extLst>
      <p:ext uri="{BB962C8B-B14F-4D97-AF65-F5344CB8AC3E}">
        <p14:creationId xmlns:p14="http://schemas.microsoft.com/office/powerpoint/2010/main" val="2669564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5105400" y="1219200"/>
            <a:ext cx="3810000" cy="28956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4339" name="Oval 16"/>
          <p:cNvSpPr>
            <a:spLocks noChangeArrowheads="1"/>
          </p:cNvSpPr>
          <p:nvPr/>
        </p:nvSpPr>
        <p:spPr bwMode="auto">
          <a:xfrm>
            <a:off x="5410200" y="1752600"/>
            <a:ext cx="3352800" cy="17526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4340" name="Oval 37"/>
          <p:cNvSpPr>
            <a:spLocks noChangeArrowheads="1"/>
          </p:cNvSpPr>
          <p:nvPr/>
        </p:nvSpPr>
        <p:spPr bwMode="auto">
          <a:xfrm>
            <a:off x="228600" y="1981200"/>
            <a:ext cx="6400800" cy="4875213"/>
          </a:xfrm>
          <a:prstGeom prst="ellipse">
            <a:avLst/>
          </a:prstGeom>
          <a:solidFill>
            <a:srgbClr val="FFCC99"/>
          </a:solidFill>
          <a:ln w="9525">
            <a:solidFill>
              <a:schemeClr val="tx1"/>
            </a:solidFill>
            <a:miter lim="800000"/>
            <a:headEnd/>
            <a:tailEnd/>
          </a:ln>
        </p:spPr>
        <p:txBody>
          <a:bodyPr wrap="none" anchor="ctr"/>
          <a:lstStyle/>
          <a:p>
            <a:pPr algn="ctr"/>
            <a:endParaRPr lang="en-US">
              <a:solidFill>
                <a:schemeClr val="hlink"/>
              </a:solidFill>
            </a:endParaRPr>
          </a:p>
        </p:txBody>
      </p:sp>
      <p:sp>
        <p:nvSpPr>
          <p:cNvPr id="14341" name="Oval 3"/>
          <p:cNvSpPr>
            <a:spLocks noChangeArrowheads="1"/>
          </p:cNvSpPr>
          <p:nvPr/>
        </p:nvSpPr>
        <p:spPr bwMode="auto">
          <a:xfrm>
            <a:off x="685800" y="2971800"/>
            <a:ext cx="5410200" cy="37338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4342" name="Text Box 4"/>
          <p:cNvSpPr txBox="1">
            <a:spLocks noChangeArrowheads="1"/>
          </p:cNvSpPr>
          <p:nvPr/>
        </p:nvSpPr>
        <p:spPr bwMode="auto">
          <a:xfrm rot="225466">
            <a:off x="2667000" y="3048000"/>
            <a:ext cx="2281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Grid Computing</a:t>
            </a:r>
          </a:p>
        </p:txBody>
      </p:sp>
      <p:sp>
        <p:nvSpPr>
          <p:cNvPr id="14343" name="Text Box 5"/>
          <p:cNvSpPr txBox="1">
            <a:spLocks noChangeArrowheads="1"/>
          </p:cNvSpPr>
          <p:nvPr/>
        </p:nvSpPr>
        <p:spPr bwMode="auto">
          <a:xfrm rot="-1096978">
            <a:off x="4114800" y="6019800"/>
            <a:ext cx="121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Bio-info</a:t>
            </a:r>
          </a:p>
        </p:txBody>
      </p:sp>
      <p:sp>
        <p:nvSpPr>
          <p:cNvPr id="14344" name="Text Box 6"/>
          <p:cNvSpPr txBox="1">
            <a:spLocks noChangeArrowheads="1"/>
          </p:cNvSpPr>
          <p:nvPr/>
        </p:nvSpPr>
        <p:spPr bwMode="auto">
          <a:xfrm rot="3005008">
            <a:off x="658018" y="5209382"/>
            <a:ext cx="142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Quantum</a:t>
            </a:r>
          </a:p>
        </p:txBody>
      </p:sp>
      <p:sp>
        <p:nvSpPr>
          <p:cNvPr id="14345" name="Text Box 7"/>
          <p:cNvSpPr txBox="1">
            <a:spLocks noChangeArrowheads="1"/>
          </p:cNvSpPr>
          <p:nvPr/>
        </p:nvSpPr>
        <p:spPr bwMode="auto">
          <a:xfrm rot="-3338406">
            <a:off x="862806" y="3328194"/>
            <a:ext cx="1535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Brain</a:t>
            </a:r>
          </a:p>
          <a:p>
            <a:r>
              <a:rPr lang="en-US"/>
              <a:t>Interfaces</a:t>
            </a:r>
          </a:p>
        </p:txBody>
      </p:sp>
      <p:sp>
        <p:nvSpPr>
          <p:cNvPr id="14346" name="Rectangle 8"/>
          <p:cNvSpPr>
            <a:spLocks noGrp="1" noChangeArrowheads="1"/>
          </p:cNvSpPr>
          <p:nvPr>
            <p:ph type="title"/>
          </p:nvPr>
        </p:nvSpPr>
        <p:spPr/>
        <p:txBody>
          <a:bodyPr>
            <a:normAutofit fontScale="90000"/>
          </a:bodyPr>
          <a:lstStyle/>
          <a:p>
            <a:pPr eaLnBrk="1" hangingPunct="1"/>
            <a:r>
              <a:rPr lang="en-US" sz="4000">
                <a:latin typeface="Tahoma" charset="0"/>
              </a:rPr>
              <a:t>Where is Computer Science Research Going?</a:t>
            </a:r>
          </a:p>
        </p:txBody>
      </p:sp>
      <p:sp>
        <p:nvSpPr>
          <p:cNvPr id="14347" name="Text Box 9"/>
          <p:cNvSpPr txBox="1">
            <a:spLocks noChangeArrowheads="1"/>
          </p:cNvSpPr>
          <p:nvPr/>
        </p:nvSpPr>
        <p:spPr bwMode="auto">
          <a:xfrm rot="1355731">
            <a:off x="1676400" y="6019800"/>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Computing</a:t>
            </a:r>
          </a:p>
        </p:txBody>
      </p:sp>
      <p:sp>
        <p:nvSpPr>
          <p:cNvPr id="14348" name="Text Box 10"/>
          <p:cNvSpPr txBox="1">
            <a:spLocks noChangeArrowheads="1"/>
          </p:cNvSpPr>
          <p:nvPr/>
        </p:nvSpPr>
        <p:spPr bwMode="auto">
          <a:xfrm rot="1383094">
            <a:off x="5499100" y="4495800"/>
            <a:ext cx="29892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   Interdisciplinary</a:t>
            </a:r>
          </a:p>
          <a:p>
            <a:r>
              <a:rPr lang="en-US" b="1">
                <a:solidFill>
                  <a:schemeClr val="hlink"/>
                </a:solidFill>
              </a:rPr>
              <a:t>      Application</a:t>
            </a:r>
          </a:p>
          <a:p>
            <a:r>
              <a:rPr lang="en-US" b="1">
                <a:solidFill>
                  <a:schemeClr val="hlink"/>
                </a:solidFill>
              </a:rPr>
              <a:t>        Research</a:t>
            </a:r>
          </a:p>
        </p:txBody>
      </p:sp>
      <p:sp>
        <p:nvSpPr>
          <p:cNvPr id="14349" name="Text Box 12"/>
          <p:cNvSpPr txBox="1">
            <a:spLocks noChangeArrowheads="1"/>
          </p:cNvSpPr>
          <p:nvPr/>
        </p:nvSpPr>
        <p:spPr bwMode="auto">
          <a:xfrm rot="2285284">
            <a:off x="5105400" y="3124200"/>
            <a:ext cx="127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Internet</a:t>
            </a:r>
          </a:p>
        </p:txBody>
      </p:sp>
      <p:sp>
        <p:nvSpPr>
          <p:cNvPr id="14350" name="Text Box 14"/>
          <p:cNvSpPr txBox="1">
            <a:spLocks noChangeArrowheads="1"/>
          </p:cNvSpPr>
          <p:nvPr/>
        </p:nvSpPr>
        <p:spPr bwMode="auto">
          <a:xfrm rot="-1374663">
            <a:off x="5867400" y="1447800"/>
            <a:ext cx="671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GIS</a:t>
            </a:r>
          </a:p>
        </p:txBody>
      </p:sp>
      <p:sp>
        <p:nvSpPr>
          <p:cNvPr id="14351" name="Text Box 15"/>
          <p:cNvSpPr txBox="1">
            <a:spLocks noChangeArrowheads="1"/>
          </p:cNvSpPr>
          <p:nvPr/>
        </p:nvSpPr>
        <p:spPr bwMode="auto">
          <a:xfrm rot="465471">
            <a:off x="6704013" y="1306513"/>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Infosphere</a:t>
            </a:r>
          </a:p>
        </p:txBody>
      </p:sp>
      <p:sp>
        <p:nvSpPr>
          <p:cNvPr id="14352" name="Oval 17"/>
          <p:cNvSpPr>
            <a:spLocks noChangeArrowheads="1"/>
          </p:cNvSpPr>
          <p:nvPr/>
        </p:nvSpPr>
        <p:spPr bwMode="auto">
          <a:xfrm>
            <a:off x="1447800" y="3505200"/>
            <a:ext cx="4191000" cy="28194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4353" name="Text Box 18"/>
          <p:cNvSpPr txBox="1">
            <a:spLocks noChangeArrowheads="1"/>
          </p:cNvSpPr>
          <p:nvPr/>
        </p:nvSpPr>
        <p:spPr bwMode="auto">
          <a:xfrm rot="-1791290">
            <a:off x="1981200" y="381000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Graphics</a:t>
            </a:r>
          </a:p>
        </p:txBody>
      </p:sp>
      <p:sp>
        <p:nvSpPr>
          <p:cNvPr id="14354" name="Text Box 19"/>
          <p:cNvSpPr txBox="1">
            <a:spLocks noChangeArrowheads="1"/>
          </p:cNvSpPr>
          <p:nvPr/>
        </p:nvSpPr>
        <p:spPr bwMode="auto">
          <a:xfrm rot="767202">
            <a:off x="3505200" y="35814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Databases</a:t>
            </a:r>
          </a:p>
        </p:txBody>
      </p:sp>
      <p:sp>
        <p:nvSpPr>
          <p:cNvPr id="14355" name="Text Box 20"/>
          <p:cNvSpPr txBox="1">
            <a:spLocks noChangeArrowheads="1"/>
          </p:cNvSpPr>
          <p:nvPr/>
        </p:nvSpPr>
        <p:spPr bwMode="auto">
          <a:xfrm rot="-2194633">
            <a:off x="4495800" y="5105400"/>
            <a:ext cx="1154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MANET</a:t>
            </a:r>
          </a:p>
        </p:txBody>
      </p:sp>
      <p:sp>
        <p:nvSpPr>
          <p:cNvPr id="14356" name="Text Box 21"/>
          <p:cNvSpPr txBox="1">
            <a:spLocks noChangeArrowheads="1"/>
          </p:cNvSpPr>
          <p:nvPr/>
        </p:nvSpPr>
        <p:spPr bwMode="auto">
          <a:xfrm rot="-272520">
            <a:off x="3429000" y="56388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Security</a:t>
            </a:r>
          </a:p>
        </p:txBody>
      </p:sp>
      <p:sp>
        <p:nvSpPr>
          <p:cNvPr id="14357" name="Line 22"/>
          <p:cNvSpPr>
            <a:spLocks noChangeShapeType="1"/>
          </p:cNvSpPr>
          <p:nvPr/>
        </p:nvSpPr>
        <p:spPr bwMode="auto">
          <a:xfrm flipV="1">
            <a:off x="5181600" y="3810000"/>
            <a:ext cx="457200" cy="2286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58" name="Line 23"/>
          <p:cNvSpPr>
            <a:spLocks noChangeShapeType="1"/>
          </p:cNvSpPr>
          <p:nvPr/>
        </p:nvSpPr>
        <p:spPr bwMode="auto">
          <a:xfrm flipH="1" flipV="1">
            <a:off x="685800" y="4724400"/>
            <a:ext cx="762000" cy="762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59" name="Text Box 24"/>
          <p:cNvSpPr txBox="1">
            <a:spLocks noChangeArrowheads="1"/>
          </p:cNvSpPr>
          <p:nvPr/>
        </p:nvSpPr>
        <p:spPr bwMode="auto">
          <a:xfrm rot="2688813">
            <a:off x="1143000" y="5029200"/>
            <a:ext cx="240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High-performance</a:t>
            </a:r>
          </a:p>
          <a:p>
            <a:r>
              <a:rPr lang="en-US" sz="2200"/>
              <a:t>     Computing</a:t>
            </a:r>
          </a:p>
        </p:txBody>
      </p:sp>
      <p:sp>
        <p:nvSpPr>
          <p:cNvPr id="14360" name="Line 25"/>
          <p:cNvSpPr>
            <a:spLocks noChangeShapeType="1"/>
          </p:cNvSpPr>
          <p:nvPr/>
        </p:nvSpPr>
        <p:spPr bwMode="auto">
          <a:xfrm flipH="1">
            <a:off x="3276600" y="6324600"/>
            <a:ext cx="76200" cy="3810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61" name="Oval 26"/>
          <p:cNvSpPr>
            <a:spLocks noChangeArrowheads="1"/>
          </p:cNvSpPr>
          <p:nvPr/>
        </p:nvSpPr>
        <p:spPr bwMode="auto">
          <a:xfrm>
            <a:off x="6248400" y="2286000"/>
            <a:ext cx="2286000" cy="9144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4362" name="Text Box 27"/>
          <p:cNvSpPr txBox="1">
            <a:spLocks noChangeArrowheads="1"/>
          </p:cNvSpPr>
          <p:nvPr/>
        </p:nvSpPr>
        <p:spPr bwMode="auto">
          <a:xfrm>
            <a:off x="6553200" y="2362200"/>
            <a:ext cx="167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Centralized</a:t>
            </a:r>
          </a:p>
          <a:p>
            <a:r>
              <a:rPr lang="en-US"/>
              <a:t>machines</a:t>
            </a:r>
          </a:p>
        </p:txBody>
      </p:sp>
      <p:sp>
        <p:nvSpPr>
          <p:cNvPr id="14363" name="Text Box 28"/>
          <p:cNvSpPr txBox="1">
            <a:spLocks noChangeArrowheads="1"/>
          </p:cNvSpPr>
          <p:nvPr/>
        </p:nvSpPr>
        <p:spPr bwMode="auto">
          <a:xfrm rot="-389330">
            <a:off x="5638800" y="1905000"/>
            <a:ext cx="251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Parallel machines</a:t>
            </a:r>
          </a:p>
        </p:txBody>
      </p:sp>
      <p:sp>
        <p:nvSpPr>
          <p:cNvPr id="14364" name="Oval 30"/>
          <p:cNvSpPr>
            <a:spLocks noChangeArrowheads="1"/>
          </p:cNvSpPr>
          <p:nvPr/>
        </p:nvSpPr>
        <p:spPr bwMode="auto">
          <a:xfrm>
            <a:off x="2438400" y="3886200"/>
            <a:ext cx="2438400" cy="18288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4365" name="Text Box 31"/>
          <p:cNvSpPr txBox="1">
            <a:spLocks noChangeArrowheads="1"/>
          </p:cNvSpPr>
          <p:nvPr/>
        </p:nvSpPr>
        <p:spPr bwMode="auto">
          <a:xfrm rot="-2283351">
            <a:off x="2362200" y="41910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Languages</a:t>
            </a:r>
          </a:p>
        </p:txBody>
      </p:sp>
      <p:sp>
        <p:nvSpPr>
          <p:cNvPr id="14366" name="Text Box 32"/>
          <p:cNvSpPr txBox="1">
            <a:spLocks noChangeArrowheads="1"/>
          </p:cNvSpPr>
          <p:nvPr/>
        </p:nvSpPr>
        <p:spPr bwMode="auto">
          <a:xfrm rot="872264">
            <a:off x="2667000" y="4953000"/>
            <a:ext cx="1508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nSpc>
                <a:spcPct val="80000"/>
              </a:lnSpc>
            </a:pPr>
            <a:r>
              <a:rPr lang="en-US"/>
              <a:t>Operating</a:t>
            </a:r>
          </a:p>
          <a:p>
            <a:pPr>
              <a:lnSpc>
                <a:spcPct val="80000"/>
              </a:lnSpc>
            </a:pPr>
            <a:r>
              <a:rPr lang="en-US"/>
              <a:t>Systems</a:t>
            </a:r>
          </a:p>
        </p:txBody>
      </p:sp>
      <p:sp>
        <p:nvSpPr>
          <p:cNvPr id="14367" name="Text Box 33"/>
          <p:cNvSpPr txBox="1">
            <a:spLocks noChangeArrowheads="1"/>
          </p:cNvSpPr>
          <p:nvPr/>
        </p:nvSpPr>
        <p:spPr bwMode="auto">
          <a:xfrm rot="1559728">
            <a:off x="3733800" y="4038600"/>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Theory</a:t>
            </a:r>
          </a:p>
        </p:txBody>
      </p:sp>
      <p:sp>
        <p:nvSpPr>
          <p:cNvPr id="14368" name="Text Box 34"/>
          <p:cNvSpPr txBox="1">
            <a:spLocks noChangeArrowheads="1"/>
          </p:cNvSpPr>
          <p:nvPr/>
        </p:nvSpPr>
        <p:spPr bwMode="auto">
          <a:xfrm>
            <a:off x="3200400" y="46640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Core</a:t>
            </a:r>
          </a:p>
        </p:txBody>
      </p:sp>
      <p:sp>
        <p:nvSpPr>
          <p:cNvPr id="14369" name="Text Box 35"/>
          <p:cNvSpPr txBox="1">
            <a:spLocks noChangeArrowheads="1"/>
          </p:cNvSpPr>
          <p:nvPr/>
        </p:nvSpPr>
        <p:spPr bwMode="auto">
          <a:xfrm rot="285970">
            <a:off x="3124200" y="4419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Architecture</a:t>
            </a:r>
          </a:p>
        </p:txBody>
      </p:sp>
      <p:sp>
        <p:nvSpPr>
          <p:cNvPr id="14370" name="Line 36"/>
          <p:cNvSpPr>
            <a:spLocks noChangeShapeType="1"/>
          </p:cNvSpPr>
          <p:nvPr/>
        </p:nvSpPr>
        <p:spPr bwMode="auto">
          <a:xfrm flipH="1" flipV="1">
            <a:off x="5105400" y="2667000"/>
            <a:ext cx="1143000" cy="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71" name="Text Box 38"/>
          <p:cNvSpPr txBox="1">
            <a:spLocks noChangeArrowheads="1"/>
          </p:cNvSpPr>
          <p:nvPr/>
        </p:nvSpPr>
        <p:spPr bwMode="auto">
          <a:xfrm>
            <a:off x="2057400" y="2133600"/>
            <a:ext cx="283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a:solidFill>
                  <a:schemeClr val="hlink"/>
                </a:solidFill>
              </a:rPr>
              <a:t>Cyber-Physical</a:t>
            </a:r>
          </a:p>
        </p:txBody>
      </p:sp>
      <p:sp>
        <p:nvSpPr>
          <p:cNvPr id="14372" name="Text Box 40"/>
          <p:cNvSpPr txBox="1">
            <a:spLocks noChangeArrowheads="1"/>
          </p:cNvSpPr>
          <p:nvPr/>
        </p:nvSpPr>
        <p:spPr bwMode="auto">
          <a:xfrm>
            <a:off x="2438400" y="2514600"/>
            <a:ext cx="213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a:solidFill>
                  <a:schemeClr val="hlink"/>
                </a:solidFill>
              </a:rPr>
              <a:t>Computing</a:t>
            </a:r>
          </a:p>
        </p:txBody>
      </p:sp>
      <p:sp>
        <p:nvSpPr>
          <p:cNvPr id="14373" name="Oval 41"/>
          <p:cNvSpPr>
            <a:spLocks noChangeArrowheads="1"/>
          </p:cNvSpPr>
          <p:nvPr/>
        </p:nvSpPr>
        <p:spPr bwMode="auto">
          <a:xfrm>
            <a:off x="228600" y="1982788"/>
            <a:ext cx="6400800" cy="487521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
        <p:nvSpPr>
          <p:cNvPr id="14374" name="Oval 43"/>
          <p:cNvSpPr>
            <a:spLocks noChangeArrowheads="1"/>
          </p:cNvSpPr>
          <p:nvPr/>
        </p:nvSpPr>
        <p:spPr bwMode="auto">
          <a:xfrm>
            <a:off x="5105400" y="1219200"/>
            <a:ext cx="3810000" cy="289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4375" name="Text Box 44"/>
          <p:cNvSpPr txBox="1">
            <a:spLocks noChangeArrowheads="1"/>
          </p:cNvSpPr>
          <p:nvPr/>
        </p:nvSpPr>
        <p:spPr bwMode="auto">
          <a:xfrm rot="767202">
            <a:off x="6172200" y="3505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WWW</a:t>
            </a:r>
          </a:p>
        </p:txBody>
      </p:sp>
      <p:sp>
        <p:nvSpPr>
          <p:cNvPr id="14376" name="Text Box 45"/>
          <p:cNvSpPr txBox="1">
            <a:spLocks noChangeArrowheads="1"/>
          </p:cNvSpPr>
          <p:nvPr/>
        </p:nvSpPr>
        <p:spPr bwMode="auto">
          <a:xfrm rot="492681">
            <a:off x="5715000" y="2895600"/>
            <a:ext cx="803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LANs</a:t>
            </a:r>
          </a:p>
        </p:txBody>
      </p:sp>
      <p:sp>
        <p:nvSpPr>
          <p:cNvPr id="41" name="Text Box 9"/>
          <p:cNvSpPr txBox="1">
            <a:spLocks noChangeArrowheads="1"/>
          </p:cNvSpPr>
          <p:nvPr/>
        </p:nvSpPr>
        <p:spPr bwMode="auto">
          <a:xfrm>
            <a:off x="267423" y="1548781"/>
            <a:ext cx="188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2007-now:</a:t>
            </a:r>
            <a:endParaRPr lang="en-US" sz="2800" dirty="0"/>
          </a:p>
        </p:txBody>
      </p:sp>
    </p:spTree>
    <p:extLst>
      <p:ext uri="{BB962C8B-B14F-4D97-AF65-F5344CB8AC3E}">
        <p14:creationId xmlns:p14="http://schemas.microsoft.com/office/powerpoint/2010/main" val="20801330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5105400" y="1219200"/>
            <a:ext cx="3810000" cy="28956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5363" name="Oval 3"/>
          <p:cNvSpPr>
            <a:spLocks noChangeArrowheads="1"/>
          </p:cNvSpPr>
          <p:nvPr/>
        </p:nvSpPr>
        <p:spPr bwMode="auto">
          <a:xfrm>
            <a:off x="5410200" y="1752600"/>
            <a:ext cx="3352800" cy="17526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5364" name="Oval 4"/>
          <p:cNvSpPr>
            <a:spLocks noChangeArrowheads="1"/>
          </p:cNvSpPr>
          <p:nvPr/>
        </p:nvSpPr>
        <p:spPr bwMode="auto">
          <a:xfrm>
            <a:off x="228600" y="1981200"/>
            <a:ext cx="6400800" cy="4875213"/>
          </a:xfrm>
          <a:prstGeom prst="ellipse">
            <a:avLst/>
          </a:prstGeom>
          <a:solidFill>
            <a:srgbClr val="FFCC99"/>
          </a:solidFill>
          <a:ln w="9525">
            <a:solidFill>
              <a:schemeClr val="tx1"/>
            </a:solidFill>
            <a:miter lim="800000"/>
            <a:headEnd/>
            <a:tailEnd/>
          </a:ln>
        </p:spPr>
        <p:txBody>
          <a:bodyPr wrap="none" anchor="ctr"/>
          <a:lstStyle/>
          <a:p>
            <a:pPr algn="ctr"/>
            <a:endParaRPr lang="en-US">
              <a:solidFill>
                <a:schemeClr val="hlink"/>
              </a:solidFill>
            </a:endParaRPr>
          </a:p>
        </p:txBody>
      </p:sp>
      <p:sp>
        <p:nvSpPr>
          <p:cNvPr id="15365" name="Oval 5"/>
          <p:cNvSpPr>
            <a:spLocks noChangeArrowheads="1"/>
          </p:cNvSpPr>
          <p:nvPr/>
        </p:nvSpPr>
        <p:spPr bwMode="auto">
          <a:xfrm>
            <a:off x="685800" y="2971800"/>
            <a:ext cx="5410200" cy="37338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5366" name="Text Box 6"/>
          <p:cNvSpPr txBox="1">
            <a:spLocks noChangeArrowheads="1"/>
          </p:cNvSpPr>
          <p:nvPr/>
        </p:nvSpPr>
        <p:spPr bwMode="auto">
          <a:xfrm rot="225466">
            <a:off x="2667000" y="3048000"/>
            <a:ext cx="2281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Grid Computing</a:t>
            </a:r>
          </a:p>
        </p:txBody>
      </p:sp>
      <p:sp>
        <p:nvSpPr>
          <p:cNvPr id="15367" name="Text Box 7"/>
          <p:cNvSpPr txBox="1">
            <a:spLocks noChangeArrowheads="1"/>
          </p:cNvSpPr>
          <p:nvPr/>
        </p:nvSpPr>
        <p:spPr bwMode="auto">
          <a:xfrm rot="-1096978">
            <a:off x="4114800" y="6019800"/>
            <a:ext cx="121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Bio-info</a:t>
            </a:r>
          </a:p>
        </p:txBody>
      </p:sp>
      <p:sp>
        <p:nvSpPr>
          <p:cNvPr id="15368" name="Text Box 8"/>
          <p:cNvSpPr txBox="1">
            <a:spLocks noChangeArrowheads="1"/>
          </p:cNvSpPr>
          <p:nvPr/>
        </p:nvSpPr>
        <p:spPr bwMode="auto">
          <a:xfrm rot="3005008">
            <a:off x="658018" y="5209382"/>
            <a:ext cx="142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Quantum</a:t>
            </a:r>
          </a:p>
        </p:txBody>
      </p:sp>
      <p:sp>
        <p:nvSpPr>
          <p:cNvPr id="15369" name="Text Box 9"/>
          <p:cNvSpPr txBox="1">
            <a:spLocks noChangeArrowheads="1"/>
          </p:cNvSpPr>
          <p:nvPr/>
        </p:nvSpPr>
        <p:spPr bwMode="auto">
          <a:xfrm rot="-3338406">
            <a:off x="862806" y="3328194"/>
            <a:ext cx="1535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Brain</a:t>
            </a:r>
          </a:p>
          <a:p>
            <a:r>
              <a:rPr lang="en-US"/>
              <a:t>Interfaces</a:t>
            </a:r>
          </a:p>
        </p:txBody>
      </p:sp>
      <p:sp>
        <p:nvSpPr>
          <p:cNvPr id="15370" name="Rectangle 10"/>
          <p:cNvSpPr>
            <a:spLocks noGrp="1" noChangeArrowheads="1"/>
          </p:cNvSpPr>
          <p:nvPr>
            <p:ph type="title"/>
          </p:nvPr>
        </p:nvSpPr>
        <p:spPr/>
        <p:txBody>
          <a:bodyPr>
            <a:normAutofit fontScale="90000"/>
          </a:bodyPr>
          <a:lstStyle/>
          <a:p>
            <a:pPr eaLnBrk="1" hangingPunct="1"/>
            <a:r>
              <a:rPr lang="en-US" sz="4000">
                <a:latin typeface="Tahoma" charset="0"/>
              </a:rPr>
              <a:t>Where is Computer Science Research Going?</a:t>
            </a:r>
          </a:p>
        </p:txBody>
      </p:sp>
      <p:sp>
        <p:nvSpPr>
          <p:cNvPr id="15371" name="Text Box 11"/>
          <p:cNvSpPr txBox="1">
            <a:spLocks noChangeArrowheads="1"/>
          </p:cNvSpPr>
          <p:nvPr/>
        </p:nvSpPr>
        <p:spPr bwMode="auto">
          <a:xfrm rot="1355731">
            <a:off x="1676400" y="6019800"/>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Computing</a:t>
            </a:r>
          </a:p>
        </p:txBody>
      </p:sp>
      <p:sp>
        <p:nvSpPr>
          <p:cNvPr id="15372" name="Text Box 12"/>
          <p:cNvSpPr txBox="1">
            <a:spLocks noChangeArrowheads="1"/>
          </p:cNvSpPr>
          <p:nvPr/>
        </p:nvSpPr>
        <p:spPr bwMode="auto">
          <a:xfrm rot="1383094">
            <a:off x="5499100" y="4495800"/>
            <a:ext cx="29892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   Interdisciplinary</a:t>
            </a:r>
          </a:p>
          <a:p>
            <a:r>
              <a:rPr lang="en-US" b="1">
                <a:solidFill>
                  <a:schemeClr val="hlink"/>
                </a:solidFill>
              </a:rPr>
              <a:t>      Application</a:t>
            </a:r>
          </a:p>
          <a:p>
            <a:r>
              <a:rPr lang="en-US" b="1">
                <a:solidFill>
                  <a:schemeClr val="hlink"/>
                </a:solidFill>
              </a:rPr>
              <a:t>        Research</a:t>
            </a:r>
          </a:p>
        </p:txBody>
      </p:sp>
      <p:sp>
        <p:nvSpPr>
          <p:cNvPr id="15373" name="Text Box 13"/>
          <p:cNvSpPr txBox="1">
            <a:spLocks noChangeArrowheads="1"/>
          </p:cNvSpPr>
          <p:nvPr/>
        </p:nvSpPr>
        <p:spPr bwMode="auto">
          <a:xfrm rot="2285284">
            <a:off x="5105400" y="3124200"/>
            <a:ext cx="127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Internet</a:t>
            </a:r>
          </a:p>
        </p:txBody>
      </p:sp>
      <p:sp>
        <p:nvSpPr>
          <p:cNvPr id="15374" name="Text Box 14"/>
          <p:cNvSpPr txBox="1">
            <a:spLocks noChangeArrowheads="1"/>
          </p:cNvSpPr>
          <p:nvPr/>
        </p:nvSpPr>
        <p:spPr bwMode="auto">
          <a:xfrm rot="-1374663">
            <a:off x="5867400" y="1447800"/>
            <a:ext cx="671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GIS</a:t>
            </a:r>
          </a:p>
        </p:txBody>
      </p:sp>
      <p:sp>
        <p:nvSpPr>
          <p:cNvPr id="15375" name="Text Box 15"/>
          <p:cNvSpPr txBox="1">
            <a:spLocks noChangeArrowheads="1"/>
          </p:cNvSpPr>
          <p:nvPr/>
        </p:nvSpPr>
        <p:spPr bwMode="auto">
          <a:xfrm rot="465471">
            <a:off x="6704013" y="1306513"/>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Infosphere</a:t>
            </a:r>
          </a:p>
        </p:txBody>
      </p:sp>
      <p:sp>
        <p:nvSpPr>
          <p:cNvPr id="15376" name="Oval 16"/>
          <p:cNvSpPr>
            <a:spLocks noChangeArrowheads="1"/>
          </p:cNvSpPr>
          <p:nvPr/>
        </p:nvSpPr>
        <p:spPr bwMode="auto">
          <a:xfrm>
            <a:off x="1447800" y="3505200"/>
            <a:ext cx="4191000" cy="28194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5377" name="Text Box 17"/>
          <p:cNvSpPr txBox="1">
            <a:spLocks noChangeArrowheads="1"/>
          </p:cNvSpPr>
          <p:nvPr/>
        </p:nvSpPr>
        <p:spPr bwMode="auto">
          <a:xfrm rot="-1791290">
            <a:off x="1981200" y="381000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Graphics</a:t>
            </a:r>
          </a:p>
        </p:txBody>
      </p:sp>
      <p:sp>
        <p:nvSpPr>
          <p:cNvPr id="15378" name="Text Box 18"/>
          <p:cNvSpPr txBox="1">
            <a:spLocks noChangeArrowheads="1"/>
          </p:cNvSpPr>
          <p:nvPr/>
        </p:nvSpPr>
        <p:spPr bwMode="auto">
          <a:xfrm rot="767202">
            <a:off x="3505200" y="35814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Databases</a:t>
            </a:r>
          </a:p>
        </p:txBody>
      </p:sp>
      <p:sp>
        <p:nvSpPr>
          <p:cNvPr id="15379" name="Text Box 19"/>
          <p:cNvSpPr txBox="1">
            <a:spLocks noChangeArrowheads="1"/>
          </p:cNvSpPr>
          <p:nvPr/>
        </p:nvSpPr>
        <p:spPr bwMode="auto">
          <a:xfrm rot="-2194633">
            <a:off x="4495800" y="5105400"/>
            <a:ext cx="1154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MANET</a:t>
            </a:r>
          </a:p>
        </p:txBody>
      </p:sp>
      <p:sp>
        <p:nvSpPr>
          <p:cNvPr id="15380" name="Text Box 20"/>
          <p:cNvSpPr txBox="1">
            <a:spLocks noChangeArrowheads="1"/>
          </p:cNvSpPr>
          <p:nvPr/>
        </p:nvSpPr>
        <p:spPr bwMode="auto">
          <a:xfrm rot="-272520">
            <a:off x="3429000" y="56388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Security</a:t>
            </a:r>
          </a:p>
        </p:txBody>
      </p:sp>
      <p:sp>
        <p:nvSpPr>
          <p:cNvPr id="15381" name="Line 21"/>
          <p:cNvSpPr>
            <a:spLocks noChangeShapeType="1"/>
          </p:cNvSpPr>
          <p:nvPr/>
        </p:nvSpPr>
        <p:spPr bwMode="auto">
          <a:xfrm flipV="1">
            <a:off x="5181600" y="3810000"/>
            <a:ext cx="457200" cy="2286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2" name="Line 22"/>
          <p:cNvSpPr>
            <a:spLocks noChangeShapeType="1"/>
          </p:cNvSpPr>
          <p:nvPr/>
        </p:nvSpPr>
        <p:spPr bwMode="auto">
          <a:xfrm flipH="1" flipV="1">
            <a:off x="685800" y="4724400"/>
            <a:ext cx="762000" cy="762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3" name="Text Box 23"/>
          <p:cNvSpPr txBox="1">
            <a:spLocks noChangeArrowheads="1"/>
          </p:cNvSpPr>
          <p:nvPr/>
        </p:nvSpPr>
        <p:spPr bwMode="auto">
          <a:xfrm rot="2688813">
            <a:off x="1143000" y="5029200"/>
            <a:ext cx="240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High-performance</a:t>
            </a:r>
          </a:p>
          <a:p>
            <a:r>
              <a:rPr lang="en-US" sz="2200"/>
              <a:t>     Computing</a:t>
            </a:r>
          </a:p>
        </p:txBody>
      </p:sp>
      <p:sp>
        <p:nvSpPr>
          <p:cNvPr id="15384" name="Line 24"/>
          <p:cNvSpPr>
            <a:spLocks noChangeShapeType="1"/>
          </p:cNvSpPr>
          <p:nvPr/>
        </p:nvSpPr>
        <p:spPr bwMode="auto">
          <a:xfrm flipH="1">
            <a:off x="3276600" y="6324600"/>
            <a:ext cx="76200" cy="3810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5" name="Oval 25"/>
          <p:cNvSpPr>
            <a:spLocks noChangeArrowheads="1"/>
          </p:cNvSpPr>
          <p:nvPr/>
        </p:nvSpPr>
        <p:spPr bwMode="auto">
          <a:xfrm>
            <a:off x="6248400" y="2286000"/>
            <a:ext cx="2286000" cy="9144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5386" name="Text Box 26"/>
          <p:cNvSpPr txBox="1">
            <a:spLocks noChangeArrowheads="1"/>
          </p:cNvSpPr>
          <p:nvPr/>
        </p:nvSpPr>
        <p:spPr bwMode="auto">
          <a:xfrm>
            <a:off x="6553200" y="2362200"/>
            <a:ext cx="167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Centralized</a:t>
            </a:r>
          </a:p>
          <a:p>
            <a:r>
              <a:rPr lang="en-US"/>
              <a:t>machines</a:t>
            </a:r>
          </a:p>
        </p:txBody>
      </p:sp>
      <p:sp>
        <p:nvSpPr>
          <p:cNvPr id="15387" name="Text Box 27"/>
          <p:cNvSpPr txBox="1">
            <a:spLocks noChangeArrowheads="1"/>
          </p:cNvSpPr>
          <p:nvPr/>
        </p:nvSpPr>
        <p:spPr bwMode="auto">
          <a:xfrm rot="-389330">
            <a:off x="5638800" y="1905000"/>
            <a:ext cx="251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Parallel machines</a:t>
            </a:r>
          </a:p>
        </p:txBody>
      </p:sp>
      <p:sp>
        <p:nvSpPr>
          <p:cNvPr id="15388" name="Oval 28"/>
          <p:cNvSpPr>
            <a:spLocks noChangeArrowheads="1"/>
          </p:cNvSpPr>
          <p:nvPr/>
        </p:nvSpPr>
        <p:spPr bwMode="auto">
          <a:xfrm>
            <a:off x="2438400" y="3886200"/>
            <a:ext cx="2438400" cy="18288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5389" name="Text Box 29"/>
          <p:cNvSpPr txBox="1">
            <a:spLocks noChangeArrowheads="1"/>
          </p:cNvSpPr>
          <p:nvPr/>
        </p:nvSpPr>
        <p:spPr bwMode="auto">
          <a:xfrm rot="-2283351">
            <a:off x="2362200" y="41910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Languages</a:t>
            </a:r>
          </a:p>
        </p:txBody>
      </p:sp>
      <p:sp>
        <p:nvSpPr>
          <p:cNvPr id="15390" name="Text Box 30"/>
          <p:cNvSpPr txBox="1">
            <a:spLocks noChangeArrowheads="1"/>
          </p:cNvSpPr>
          <p:nvPr/>
        </p:nvSpPr>
        <p:spPr bwMode="auto">
          <a:xfrm rot="872264">
            <a:off x="2667000" y="4953000"/>
            <a:ext cx="1508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nSpc>
                <a:spcPct val="80000"/>
              </a:lnSpc>
            </a:pPr>
            <a:r>
              <a:rPr lang="en-US"/>
              <a:t>Operating</a:t>
            </a:r>
          </a:p>
          <a:p>
            <a:pPr>
              <a:lnSpc>
                <a:spcPct val="80000"/>
              </a:lnSpc>
            </a:pPr>
            <a:r>
              <a:rPr lang="en-US"/>
              <a:t>Systems</a:t>
            </a:r>
          </a:p>
        </p:txBody>
      </p:sp>
      <p:sp>
        <p:nvSpPr>
          <p:cNvPr id="15391" name="Text Box 31"/>
          <p:cNvSpPr txBox="1">
            <a:spLocks noChangeArrowheads="1"/>
          </p:cNvSpPr>
          <p:nvPr/>
        </p:nvSpPr>
        <p:spPr bwMode="auto">
          <a:xfrm rot="1559728">
            <a:off x="3733800" y="4038600"/>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Theory</a:t>
            </a:r>
          </a:p>
        </p:txBody>
      </p:sp>
      <p:sp>
        <p:nvSpPr>
          <p:cNvPr id="15392" name="Text Box 32"/>
          <p:cNvSpPr txBox="1">
            <a:spLocks noChangeArrowheads="1"/>
          </p:cNvSpPr>
          <p:nvPr/>
        </p:nvSpPr>
        <p:spPr bwMode="auto">
          <a:xfrm>
            <a:off x="3200400" y="46640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Core</a:t>
            </a:r>
          </a:p>
        </p:txBody>
      </p:sp>
      <p:sp>
        <p:nvSpPr>
          <p:cNvPr id="15393" name="Text Box 33"/>
          <p:cNvSpPr txBox="1">
            <a:spLocks noChangeArrowheads="1"/>
          </p:cNvSpPr>
          <p:nvPr/>
        </p:nvSpPr>
        <p:spPr bwMode="auto">
          <a:xfrm rot="285970">
            <a:off x="3124200" y="4419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Architecture</a:t>
            </a:r>
          </a:p>
        </p:txBody>
      </p:sp>
      <p:sp>
        <p:nvSpPr>
          <p:cNvPr id="15394" name="Line 34"/>
          <p:cNvSpPr>
            <a:spLocks noChangeShapeType="1"/>
          </p:cNvSpPr>
          <p:nvPr/>
        </p:nvSpPr>
        <p:spPr bwMode="auto">
          <a:xfrm flipH="1" flipV="1">
            <a:off x="5105400" y="2667000"/>
            <a:ext cx="1143000" cy="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95" name="Text Box 35"/>
          <p:cNvSpPr txBox="1">
            <a:spLocks noChangeArrowheads="1"/>
          </p:cNvSpPr>
          <p:nvPr/>
        </p:nvSpPr>
        <p:spPr bwMode="auto">
          <a:xfrm>
            <a:off x="2057400" y="2133600"/>
            <a:ext cx="283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a:solidFill>
                  <a:schemeClr val="hlink"/>
                </a:solidFill>
              </a:rPr>
              <a:t>Cyber-Physical</a:t>
            </a:r>
          </a:p>
        </p:txBody>
      </p:sp>
      <p:sp>
        <p:nvSpPr>
          <p:cNvPr id="15396" name="Text Box 36"/>
          <p:cNvSpPr txBox="1">
            <a:spLocks noChangeArrowheads="1"/>
          </p:cNvSpPr>
          <p:nvPr/>
        </p:nvSpPr>
        <p:spPr bwMode="auto">
          <a:xfrm>
            <a:off x="1219200" y="2566988"/>
            <a:ext cx="394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(Distributed) Computing</a:t>
            </a:r>
          </a:p>
        </p:txBody>
      </p:sp>
      <p:sp>
        <p:nvSpPr>
          <p:cNvPr id="15397" name="Oval 37"/>
          <p:cNvSpPr>
            <a:spLocks noChangeArrowheads="1"/>
          </p:cNvSpPr>
          <p:nvPr/>
        </p:nvSpPr>
        <p:spPr bwMode="auto">
          <a:xfrm>
            <a:off x="228600" y="1982788"/>
            <a:ext cx="6400800" cy="487521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
        <p:nvSpPr>
          <p:cNvPr id="15398" name="Oval 38"/>
          <p:cNvSpPr>
            <a:spLocks noChangeArrowheads="1"/>
          </p:cNvSpPr>
          <p:nvPr/>
        </p:nvSpPr>
        <p:spPr bwMode="auto">
          <a:xfrm>
            <a:off x="5105400" y="1219200"/>
            <a:ext cx="3810000" cy="289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5399" name="Text Box 39"/>
          <p:cNvSpPr txBox="1">
            <a:spLocks noChangeArrowheads="1"/>
          </p:cNvSpPr>
          <p:nvPr/>
        </p:nvSpPr>
        <p:spPr bwMode="auto">
          <a:xfrm rot="767202">
            <a:off x="6172200" y="3505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WWW</a:t>
            </a:r>
          </a:p>
        </p:txBody>
      </p:sp>
      <p:sp>
        <p:nvSpPr>
          <p:cNvPr id="15400" name="Text Box 40"/>
          <p:cNvSpPr txBox="1">
            <a:spLocks noChangeArrowheads="1"/>
          </p:cNvSpPr>
          <p:nvPr/>
        </p:nvSpPr>
        <p:spPr bwMode="auto">
          <a:xfrm rot="492681">
            <a:off x="5715000" y="2895600"/>
            <a:ext cx="803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LANs</a:t>
            </a:r>
          </a:p>
        </p:txBody>
      </p:sp>
      <p:sp>
        <p:nvSpPr>
          <p:cNvPr id="41" name="Text Box 9"/>
          <p:cNvSpPr txBox="1">
            <a:spLocks noChangeArrowheads="1"/>
          </p:cNvSpPr>
          <p:nvPr/>
        </p:nvSpPr>
        <p:spPr bwMode="auto">
          <a:xfrm>
            <a:off x="267423" y="1548781"/>
            <a:ext cx="188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2007-now:</a:t>
            </a:r>
            <a:endParaRPr lang="en-US" sz="2800" dirty="0"/>
          </a:p>
        </p:txBody>
      </p:sp>
    </p:spTree>
    <p:extLst>
      <p:ext uri="{BB962C8B-B14F-4D97-AF65-F5344CB8AC3E}">
        <p14:creationId xmlns:p14="http://schemas.microsoft.com/office/powerpoint/2010/main" val="26869134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p:txBody>
          <a:bodyPr>
            <a:normAutofit fontScale="90000"/>
          </a:bodyPr>
          <a:lstStyle/>
          <a:p>
            <a:pPr eaLnBrk="1" hangingPunct="1"/>
            <a:r>
              <a:rPr lang="en-US" sz="4000">
                <a:latin typeface="Tahoma" charset="0"/>
              </a:rPr>
              <a:t>Where is Computer Science Research Going?</a:t>
            </a:r>
          </a:p>
        </p:txBody>
      </p:sp>
      <p:sp>
        <p:nvSpPr>
          <p:cNvPr id="16387" name="Oval 42"/>
          <p:cNvSpPr>
            <a:spLocks noChangeArrowheads="1"/>
          </p:cNvSpPr>
          <p:nvPr/>
        </p:nvSpPr>
        <p:spPr bwMode="auto">
          <a:xfrm>
            <a:off x="228600" y="1982788"/>
            <a:ext cx="6400800" cy="4875212"/>
          </a:xfrm>
          <a:prstGeom prst="ellipse">
            <a:avLst/>
          </a:prstGeom>
          <a:solidFill>
            <a:srgbClr val="FFCC99"/>
          </a:solidFill>
          <a:ln w="9525">
            <a:solidFill>
              <a:schemeClr val="tx1"/>
            </a:solidFill>
            <a:miter lim="800000"/>
            <a:headEnd/>
            <a:tailEnd/>
          </a:ln>
        </p:spPr>
        <p:txBody>
          <a:bodyPr wrap="none" anchor="ctr"/>
          <a:lstStyle/>
          <a:p>
            <a:pPr algn="ctr"/>
            <a:endParaRPr lang="en-US">
              <a:solidFill>
                <a:schemeClr val="hlink"/>
              </a:solidFill>
            </a:endParaRPr>
          </a:p>
        </p:txBody>
      </p:sp>
      <p:sp>
        <p:nvSpPr>
          <p:cNvPr id="16388" name="Text Box 43"/>
          <p:cNvSpPr txBox="1">
            <a:spLocks noChangeArrowheads="1"/>
          </p:cNvSpPr>
          <p:nvPr/>
        </p:nvSpPr>
        <p:spPr bwMode="auto">
          <a:xfrm>
            <a:off x="1353574" y="2652713"/>
            <a:ext cx="283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dirty="0">
                <a:solidFill>
                  <a:schemeClr val="hlink"/>
                </a:solidFill>
              </a:rPr>
              <a:t>Cyber-Physical</a:t>
            </a:r>
          </a:p>
        </p:txBody>
      </p:sp>
      <p:sp>
        <p:nvSpPr>
          <p:cNvPr id="16389" name="Text Box 44"/>
          <p:cNvSpPr txBox="1">
            <a:spLocks noChangeArrowheads="1"/>
          </p:cNvSpPr>
          <p:nvPr/>
        </p:nvSpPr>
        <p:spPr bwMode="auto">
          <a:xfrm>
            <a:off x="4066444" y="2648606"/>
            <a:ext cx="1693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dirty="0" smtClean="0">
                <a:solidFill>
                  <a:schemeClr val="hlink"/>
                </a:solidFill>
              </a:rPr>
              <a:t>Systems</a:t>
            </a:r>
            <a:endParaRPr lang="en-US" sz="2800" b="1" dirty="0">
              <a:solidFill>
                <a:schemeClr val="hlink"/>
              </a:solidFill>
            </a:endParaRPr>
          </a:p>
        </p:txBody>
      </p:sp>
      <p:sp>
        <p:nvSpPr>
          <p:cNvPr id="16390" name="Text Box 41"/>
          <p:cNvSpPr txBox="1">
            <a:spLocks noChangeArrowheads="1"/>
          </p:cNvSpPr>
          <p:nvPr/>
        </p:nvSpPr>
        <p:spPr bwMode="auto">
          <a:xfrm>
            <a:off x="685800" y="3429000"/>
            <a:ext cx="194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For example:</a:t>
            </a:r>
          </a:p>
        </p:txBody>
      </p:sp>
      <p:sp>
        <p:nvSpPr>
          <p:cNvPr id="16391" name="Text Box 45"/>
          <p:cNvSpPr txBox="1">
            <a:spLocks noChangeArrowheads="1"/>
          </p:cNvSpPr>
          <p:nvPr/>
        </p:nvSpPr>
        <p:spPr bwMode="auto">
          <a:xfrm>
            <a:off x="1050925" y="3995738"/>
            <a:ext cx="5426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000" dirty="0"/>
              <a:t>In the US, in 2007, the </a:t>
            </a:r>
            <a:r>
              <a:rPr lang="en-US" sz="2000" b="1" dirty="0"/>
              <a:t>Presidential Counsel of Advisors in Science and Technology </a:t>
            </a:r>
            <a:r>
              <a:rPr lang="en-US" sz="2000" dirty="0"/>
              <a:t>named systems that interact with the physical world the</a:t>
            </a:r>
          </a:p>
          <a:p>
            <a:endParaRPr lang="en-US" sz="2000" dirty="0"/>
          </a:p>
          <a:p>
            <a:r>
              <a:rPr lang="en-US" dirty="0"/>
              <a:t> </a:t>
            </a:r>
            <a:r>
              <a:rPr lang="en-US" b="1" dirty="0"/>
              <a:t>#1 Research Priority in the US  </a:t>
            </a:r>
          </a:p>
        </p:txBody>
      </p:sp>
      <p:sp>
        <p:nvSpPr>
          <p:cNvPr id="8" name="Text Box 9"/>
          <p:cNvSpPr txBox="1">
            <a:spLocks noChangeArrowheads="1"/>
          </p:cNvSpPr>
          <p:nvPr/>
        </p:nvSpPr>
        <p:spPr bwMode="auto">
          <a:xfrm>
            <a:off x="267423" y="1548781"/>
            <a:ext cx="188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2007-now:</a:t>
            </a:r>
            <a:endParaRPr lang="en-US" sz="2800" dirty="0"/>
          </a:p>
        </p:txBody>
      </p:sp>
    </p:spTree>
    <p:extLst>
      <p:ext uri="{BB962C8B-B14F-4D97-AF65-F5344CB8AC3E}">
        <p14:creationId xmlns:p14="http://schemas.microsoft.com/office/powerpoint/2010/main" val="41465566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dirty="0">
                <a:latin typeface="Tahoma" charset="0"/>
              </a:rPr>
              <a:t>Keyword Trends (on INSPEC) in Computers/Control Eng.</a:t>
            </a:r>
          </a:p>
        </p:txBody>
      </p:sp>
      <p:graphicFrame>
        <p:nvGraphicFramePr>
          <p:cNvPr id="17411" name="Chart 3"/>
          <p:cNvGraphicFramePr>
            <a:graphicFrameLocks/>
          </p:cNvGraphicFramePr>
          <p:nvPr/>
        </p:nvGraphicFramePr>
        <p:xfrm>
          <a:off x="939800" y="1930400"/>
          <a:ext cx="7340600" cy="4749800"/>
        </p:xfrm>
        <a:graphic>
          <a:graphicData uri="http://schemas.openxmlformats.org/presentationml/2006/ole">
            <mc:AlternateContent xmlns:mc="http://schemas.openxmlformats.org/markup-compatibility/2006">
              <mc:Choice xmlns:v="urn:schemas-microsoft-com:vml" Requires="v">
                <p:oleObj spid="_x0000_s16646" name="Chart" r:id="rId4" imgW="7340220" imgH="4749196" progId="Excel.Chart.8">
                  <p:embed/>
                </p:oleObj>
              </mc:Choice>
              <mc:Fallback>
                <p:oleObj name="Chart" r:id="rId4" imgW="7340220"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1930400"/>
                        <a:ext cx="73406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Freeform 4"/>
          <p:cNvSpPr>
            <a:spLocks/>
          </p:cNvSpPr>
          <p:nvPr/>
        </p:nvSpPr>
        <p:spPr bwMode="auto">
          <a:xfrm>
            <a:off x="1885950" y="1841500"/>
            <a:ext cx="5214938" cy="4178300"/>
          </a:xfrm>
          <a:custGeom>
            <a:avLst/>
            <a:gdLst>
              <a:gd name="T0" fmla="*/ 0 w 5214937"/>
              <a:gd name="T1" fmla="*/ 4178300 h 4178300"/>
              <a:gd name="T2" fmla="*/ 933450 w 5214937"/>
              <a:gd name="T3" fmla="*/ 4102100 h 4178300"/>
              <a:gd name="T4" fmla="*/ 2400301 w 5214937"/>
              <a:gd name="T5" fmla="*/ 3816350 h 4178300"/>
              <a:gd name="T6" fmla="*/ 3448050 w 5214937"/>
              <a:gd name="T7" fmla="*/ 2959100 h 4178300"/>
              <a:gd name="T8" fmla="*/ 4914901 w 5214937"/>
              <a:gd name="T9" fmla="*/ 558800 h 4178300"/>
              <a:gd name="T10" fmla="*/ 5162549 w 5214937"/>
              <a:gd name="T11" fmla="*/ 25400 h 4178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4937" h="4178300">
                <a:moveTo>
                  <a:pt x="0" y="4178300"/>
                </a:moveTo>
                <a:cubicBezTo>
                  <a:pt x="266700" y="4170362"/>
                  <a:pt x="533400" y="4162425"/>
                  <a:pt x="933450" y="4102100"/>
                </a:cubicBezTo>
                <a:cubicBezTo>
                  <a:pt x="1333500" y="4041775"/>
                  <a:pt x="1981200" y="4006850"/>
                  <a:pt x="2400300" y="3816350"/>
                </a:cubicBezTo>
                <a:cubicBezTo>
                  <a:pt x="2819400" y="3625850"/>
                  <a:pt x="3028950" y="3502025"/>
                  <a:pt x="3448050" y="2959100"/>
                </a:cubicBezTo>
                <a:cubicBezTo>
                  <a:pt x="3867150" y="2416175"/>
                  <a:pt x="4629150" y="1047750"/>
                  <a:pt x="4914900" y="558800"/>
                </a:cubicBezTo>
                <a:cubicBezTo>
                  <a:pt x="5200650" y="69850"/>
                  <a:pt x="5214937" y="0"/>
                  <a:pt x="5162550" y="25400"/>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7416534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atin typeface="Tahoma" charset="0"/>
              </a:rPr>
              <a:t>Keyword Trends (Continued):</a:t>
            </a:r>
            <a:br>
              <a:rPr lang="en-US">
                <a:latin typeface="Tahoma" charset="0"/>
              </a:rPr>
            </a:br>
            <a:r>
              <a:rPr lang="en-US" sz="4000">
                <a:latin typeface="Tahoma" charset="0"/>
              </a:rPr>
              <a:t>2011/2006 Multiplicative Factor</a:t>
            </a:r>
            <a:endParaRPr lang="en-US">
              <a:latin typeface="Tahoma" charset="0"/>
            </a:endParaRPr>
          </a:p>
        </p:txBody>
      </p:sp>
      <p:graphicFrame>
        <p:nvGraphicFramePr>
          <p:cNvPr id="18435" name="Chart 3"/>
          <p:cNvGraphicFramePr>
            <a:graphicFrameLocks/>
          </p:cNvGraphicFramePr>
          <p:nvPr/>
        </p:nvGraphicFramePr>
        <p:xfrm>
          <a:off x="1295400" y="1828800"/>
          <a:ext cx="6096000" cy="5029200"/>
        </p:xfrm>
        <a:graphic>
          <a:graphicData uri="http://schemas.openxmlformats.org/presentationml/2006/ole">
            <mc:AlternateContent xmlns:mc="http://schemas.openxmlformats.org/markup-compatibility/2006">
              <mc:Choice xmlns:v="urn:schemas-microsoft-com:vml" Requires="v">
                <p:oleObj spid="_x0000_s17670" name="Chart" r:id="rId4" imgW="6096528" imgH="5029636" progId="Excel.Chart.8">
                  <p:embed/>
                </p:oleObj>
              </mc:Choice>
              <mc:Fallback>
                <p:oleObj name="Chart" r:id="rId4" imgW="6096528" imgH="502963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28800"/>
                        <a:ext cx="6096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38271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atin typeface="Tahoma" charset="0"/>
              </a:rPr>
              <a:t>Keyword Trends (Continued):</a:t>
            </a:r>
            <a:br>
              <a:rPr lang="en-US">
                <a:latin typeface="Tahoma" charset="0"/>
              </a:rPr>
            </a:br>
            <a:r>
              <a:rPr lang="en-US" sz="4000">
                <a:latin typeface="Tahoma" charset="0"/>
              </a:rPr>
              <a:t>2011/2006 Multiplicative Factor</a:t>
            </a:r>
            <a:endParaRPr lang="en-US">
              <a:latin typeface="Tahoma" charset="0"/>
            </a:endParaRPr>
          </a:p>
        </p:txBody>
      </p:sp>
      <p:graphicFrame>
        <p:nvGraphicFramePr>
          <p:cNvPr id="19459" name="Chart 3"/>
          <p:cNvGraphicFramePr>
            <a:graphicFrameLocks/>
          </p:cNvGraphicFramePr>
          <p:nvPr/>
        </p:nvGraphicFramePr>
        <p:xfrm>
          <a:off x="1295400" y="1828800"/>
          <a:ext cx="6096000" cy="5029200"/>
        </p:xfrm>
        <a:graphic>
          <a:graphicData uri="http://schemas.openxmlformats.org/presentationml/2006/ole">
            <mc:AlternateContent xmlns:mc="http://schemas.openxmlformats.org/markup-compatibility/2006">
              <mc:Choice xmlns:v="urn:schemas-microsoft-com:vml" Requires="v">
                <p:oleObj spid="_x0000_s18694" name="Chart" r:id="rId4" imgW="6096528" imgH="5029636" progId="Excel.Chart.8">
                  <p:embed/>
                </p:oleObj>
              </mc:Choice>
              <mc:Fallback>
                <p:oleObj name="Chart" r:id="rId4" imgW="6096528" imgH="502963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28800"/>
                        <a:ext cx="6096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97024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3886200" y="1676400"/>
            <a:ext cx="2209800" cy="1676400"/>
          </a:xfrm>
          <a:prstGeom prst="ellipse">
            <a:avLst/>
          </a:prstGeom>
          <a:solidFill>
            <a:schemeClr val="accent6"/>
          </a:solidFill>
          <a:ln w="9525">
            <a:solidFill>
              <a:schemeClr val="tx1"/>
            </a:solidFill>
            <a:round/>
            <a:headEnd/>
            <a:tailEnd/>
          </a:ln>
        </p:spPr>
        <p:txBody>
          <a:bodyPr wrap="none" anchor="ctr"/>
          <a:lstStyle/>
          <a:p>
            <a:pPr algn="ctr"/>
            <a:r>
              <a:rPr lang="en-US" sz="2800">
                <a:cs typeface="Arial" charset="0"/>
              </a:rPr>
              <a:t>Cyber</a:t>
            </a:r>
          </a:p>
          <a:p>
            <a:pPr algn="ctr"/>
            <a:r>
              <a:rPr lang="en-US" sz="2800">
                <a:cs typeface="Arial" charset="0"/>
              </a:rPr>
              <a:t>Physical</a:t>
            </a:r>
          </a:p>
          <a:p>
            <a:pPr algn="ctr"/>
            <a:r>
              <a:rPr lang="en-US" sz="2800">
                <a:cs typeface="Arial" charset="0"/>
              </a:rPr>
              <a:t>Networks</a:t>
            </a:r>
          </a:p>
          <a:p>
            <a:pPr algn="ctr"/>
            <a:endParaRPr lang="en-US" sz="800">
              <a:cs typeface="Arial" charset="0"/>
            </a:endParaRPr>
          </a:p>
        </p:txBody>
      </p:sp>
      <p:sp>
        <p:nvSpPr>
          <p:cNvPr id="20483" name="Oval 3"/>
          <p:cNvSpPr>
            <a:spLocks noChangeArrowheads="1"/>
          </p:cNvSpPr>
          <p:nvPr/>
        </p:nvSpPr>
        <p:spPr bwMode="auto">
          <a:xfrm rot="746031">
            <a:off x="14288" y="2047875"/>
            <a:ext cx="3109912" cy="1995488"/>
          </a:xfrm>
          <a:prstGeom prst="ellipse">
            <a:avLst/>
          </a:prstGeom>
          <a:solidFill>
            <a:srgbClr val="FFFFCC"/>
          </a:solidFill>
          <a:ln w="9525">
            <a:solidFill>
              <a:schemeClr val="hlink"/>
            </a:solidFill>
            <a:round/>
            <a:headEnd/>
            <a:tailEnd/>
          </a:ln>
        </p:spPr>
        <p:txBody>
          <a:bodyPr wrap="none" anchor="ctr"/>
          <a:lstStyle/>
          <a:p>
            <a:endParaRPr lang="en-US"/>
          </a:p>
        </p:txBody>
      </p:sp>
      <p:sp>
        <p:nvSpPr>
          <p:cNvPr id="20484" name="Rectangle 4"/>
          <p:cNvSpPr>
            <a:spLocks noChangeArrowheads="1"/>
          </p:cNvSpPr>
          <p:nvPr/>
        </p:nvSpPr>
        <p:spPr bwMode="auto">
          <a:xfrm>
            <a:off x="0" y="-304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0485" name="Picture 5" descr="Click to view">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2133600"/>
            <a:ext cx="4587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pet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2286000"/>
            <a:ext cx="4270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lh_sf26">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19200" y="3124200"/>
            <a:ext cx="6413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image and Link]  Fire Photos">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00200" y="2209800"/>
            <a:ext cx="4159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DragonWagon">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1000" y="3048000"/>
            <a:ext cx="7096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BH031904VanFa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057400" y="28956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1"/>
          <p:cNvSpPr>
            <a:spLocks noChangeArrowheads="1"/>
          </p:cNvSpPr>
          <p:nvPr/>
        </p:nvSpPr>
        <p:spPr bwMode="auto">
          <a:xfrm>
            <a:off x="762000" y="2438400"/>
            <a:ext cx="9906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folHlink"/>
              </a:buClr>
              <a:buSzPct val="60000"/>
              <a:buFont typeface="Wingdings" charset="0"/>
              <a:buNone/>
            </a:pPr>
            <a:r>
              <a:rPr lang="en-US" sz="2800"/>
              <a:t> </a:t>
            </a:r>
            <a:r>
              <a:rPr lang="en-US" sz="800"/>
              <a:t>Applications</a:t>
            </a:r>
          </a:p>
        </p:txBody>
      </p:sp>
      <p:sp>
        <p:nvSpPr>
          <p:cNvPr id="20492" name="Text Box 12"/>
          <p:cNvSpPr txBox="1">
            <a:spLocks noChangeArrowheads="1"/>
          </p:cNvSpPr>
          <p:nvPr/>
        </p:nvSpPr>
        <p:spPr bwMode="auto">
          <a:xfrm>
            <a:off x="0" y="3962400"/>
            <a:ext cx="23066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cs typeface="Arial" charset="0"/>
              </a:rPr>
              <a:t>“Classical”</a:t>
            </a:r>
          </a:p>
          <a:p>
            <a:pPr>
              <a:buFontTx/>
              <a:buChar char="•"/>
            </a:pPr>
            <a:r>
              <a:rPr lang="en-US">
                <a:cs typeface="Arial" charset="0"/>
              </a:rPr>
              <a:t> </a:t>
            </a:r>
            <a:r>
              <a:rPr lang="en-US" sz="1600">
                <a:cs typeface="Arial" charset="0"/>
              </a:rPr>
              <a:t>Unattended multihop </a:t>
            </a:r>
          </a:p>
          <a:p>
            <a:r>
              <a:rPr lang="en-US" sz="1600">
                <a:cs typeface="Arial" charset="0"/>
              </a:rPr>
              <a:t>   ad hoc wireless</a:t>
            </a:r>
          </a:p>
        </p:txBody>
      </p:sp>
      <p:pic>
        <p:nvPicPr>
          <p:cNvPr id="20493" name="Picture 14" descr="wpc3f31c80.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19800" y="4724400"/>
            <a:ext cx="28194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5" descr="0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010400" y="3276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Oval 16"/>
          <p:cNvSpPr>
            <a:spLocks noChangeArrowheads="1"/>
          </p:cNvSpPr>
          <p:nvPr/>
        </p:nvSpPr>
        <p:spPr bwMode="auto">
          <a:xfrm>
            <a:off x="5943600" y="3124200"/>
            <a:ext cx="3048000" cy="35814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6" name="AutoShape 17"/>
          <p:cNvSpPr>
            <a:spLocks noChangeArrowheads="1"/>
          </p:cNvSpPr>
          <p:nvPr/>
        </p:nvSpPr>
        <p:spPr bwMode="auto">
          <a:xfrm rot="-965239">
            <a:off x="2971800" y="2514600"/>
            <a:ext cx="976313" cy="485775"/>
          </a:xfrm>
          <a:prstGeom prst="leftArrow">
            <a:avLst>
              <a:gd name="adj1" fmla="val 50000"/>
              <a:gd name="adj2" fmla="val 50245"/>
            </a:avLst>
          </a:prstGeom>
          <a:solidFill>
            <a:schemeClr val="accent6"/>
          </a:solidFill>
          <a:ln w="9525">
            <a:solidFill>
              <a:schemeClr val="tx1"/>
            </a:solidFill>
            <a:miter lim="800000"/>
            <a:headEnd/>
            <a:tailEnd/>
          </a:ln>
        </p:spPr>
        <p:txBody>
          <a:bodyPr wrap="none" anchor="ctr"/>
          <a:lstStyle/>
          <a:p>
            <a:endParaRPr lang="en-US"/>
          </a:p>
        </p:txBody>
      </p:sp>
      <p:sp>
        <p:nvSpPr>
          <p:cNvPr id="20497" name="AutoShape 18"/>
          <p:cNvSpPr>
            <a:spLocks noChangeArrowheads="1"/>
          </p:cNvSpPr>
          <p:nvPr/>
        </p:nvSpPr>
        <p:spPr bwMode="auto">
          <a:xfrm rot="3056566">
            <a:off x="5622131" y="3140869"/>
            <a:ext cx="976313" cy="485775"/>
          </a:xfrm>
          <a:prstGeom prst="rightArrow">
            <a:avLst>
              <a:gd name="adj1" fmla="val 50000"/>
              <a:gd name="adj2" fmla="val 50245"/>
            </a:avLst>
          </a:prstGeom>
          <a:solidFill>
            <a:schemeClr val="accent6"/>
          </a:solidFill>
          <a:ln w="9525">
            <a:solidFill>
              <a:schemeClr val="tx1"/>
            </a:solidFill>
            <a:miter lim="800000"/>
            <a:headEnd/>
            <a:tailEnd/>
          </a:ln>
        </p:spPr>
        <p:txBody>
          <a:bodyPr wrap="none" anchor="ctr"/>
          <a:lstStyle/>
          <a:p>
            <a:endParaRPr lang="en-US"/>
          </a:p>
        </p:txBody>
      </p:sp>
      <p:sp>
        <p:nvSpPr>
          <p:cNvPr id="20498" name="Text Box 19"/>
          <p:cNvSpPr txBox="1">
            <a:spLocks noChangeArrowheads="1"/>
          </p:cNvSpPr>
          <p:nvPr/>
        </p:nvSpPr>
        <p:spPr bwMode="auto">
          <a:xfrm>
            <a:off x="6765925" y="1676400"/>
            <a:ext cx="23780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cs typeface="Arial" charset="0"/>
              </a:rPr>
              <a:t>Industrial </a:t>
            </a:r>
          </a:p>
          <a:p>
            <a:pPr>
              <a:buFontTx/>
              <a:buChar char="•"/>
            </a:pPr>
            <a:r>
              <a:rPr lang="en-US">
                <a:cs typeface="Arial" charset="0"/>
              </a:rPr>
              <a:t> </a:t>
            </a:r>
            <a:r>
              <a:rPr lang="en-US" sz="1600">
                <a:cs typeface="Arial" charset="0"/>
              </a:rPr>
              <a:t>Single-hop: monitor</a:t>
            </a:r>
          </a:p>
          <a:p>
            <a:r>
              <a:rPr lang="en-US" sz="1600">
                <a:cs typeface="Arial" charset="0"/>
              </a:rPr>
              <a:t>  cargo, machinery</a:t>
            </a:r>
          </a:p>
          <a:p>
            <a:r>
              <a:rPr lang="en-US" sz="1600">
                <a:cs typeface="Arial" charset="0"/>
              </a:rPr>
              <a:t>  factory floor, …</a:t>
            </a:r>
          </a:p>
          <a:p>
            <a:pPr>
              <a:buFontTx/>
              <a:buChar char="•"/>
            </a:pPr>
            <a:r>
              <a:rPr lang="en-US" sz="1600">
                <a:cs typeface="Arial" charset="0"/>
              </a:rPr>
              <a:t> Send to base.</a:t>
            </a:r>
          </a:p>
        </p:txBody>
      </p:sp>
      <p:pic>
        <p:nvPicPr>
          <p:cNvPr id="20499" name="Picture 20" descr="645123625684544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191000" y="4419600"/>
            <a:ext cx="13096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1" descr="pluto3-small">
            <a:hlinkClick r:id="rId16"/>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85800" y="53340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Oval 22"/>
          <p:cNvSpPr>
            <a:spLocks noChangeArrowheads="1"/>
          </p:cNvSpPr>
          <p:nvPr/>
        </p:nvSpPr>
        <p:spPr bwMode="auto">
          <a:xfrm>
            <a:off x="2895600" y="4038600"/>
            <a:ext cx="2743200" cy="22860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2" name="AutoShape 23"/>
          <p:cNvSpPr>
            <a:spLocks noChangeArrowheads="1"/>
          </p:cNvSpPr>
          <p:nvPr/>
        </p:nvSpPr>
        <p:spPr bwMode="auto">
          <a:xfrm rot="717908">
            <a:off x="4648200" y="3276600"/>
            <a:ext cx="485775" cy="976313"/>
          </a:xfrm>
          <a:prstGeom prst="downArrow">
            <a:avLst>
              <a:gd name="adj1" fmla="val 50000"/>
              <a:gd name="adj2" fmla="val 50245"/>
            </a:avLst>
          </a:prstGeom>
          <a:solidFill>
            <a:schemeClr val="accent6"/>
          </a:solidFill>
          <a:ln w="9525">
            <a:solidFill>
              <a:schemeClr val="tx1"/>
            </a:solidFill>
            <a:miter lim="800000"/>
            <a:headEnd/>
            <a:tailEnd/>
          </a:ln>
        </p:spPr>
        <p:txBody>
          <a:bodyPr vert="eaVert" wrap="none" anchor="ctr"/>
          <a:lstStyle/>
          <a:p>
            <a:endParaRPr lang="en-US"/>
          </a:p>
        </p:txBody>
      </p:sp>
      <p:pic>
        <p:nvPicPr>
          <p:cNvPr id="20503" name="Picture 24" descr="simpill"/>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4800" y="5029200"/>
            <a:ext cx="6556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5" descr="sketch of a kitchen"/>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971800" y="4572000"/>
            <a:ext cx="12096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Text Box 26"/>
          <p:cNvSpPr txBox="1">
            <a:spLocks noChangeArrowheads="1"/>
          </p:cNvSpPr>
          <p:nvPr/>
        </p:nvSpPr>
        <p:spPr bwMode="auto">
          <a:xfrm>
            <a:off x="2574925" y="6356350"/>
            <a:ext cx="274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cs typeface="Arial" charset="0"/>
              </a:rPr>
              <a:t>Ubiquitous Computing</a:t>
            </a:r>
          </a:p>
        </p:txBody>
      </p:sp>
      <p:sp>
        <p:nvSpPr>
          <p:cNvPr id="20506" name="Oval 27"/>
          <p:cNvSpPr>
            <a:spLocks noChangeArrowheads="1"/>
          </p:cNvSpPr>
          <p:nvPr/>
        </p:nvSpPr>
        <p:spPr bwMode="auto">
          <a:xfrm>
            <a:off x="152400" y="4953000"/>
            <a:ext cx="2209800" cy="15240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7" name="AutoShape 28"/>
          <p:cNvSpPr>
            <a:spLocks noChangeArrowheads="1"/>
          </p:cNvSpPr>
          <p:nvPr/>
        </p:nvSpPr>
        <p:spPr bwMode="auto">
          <a:xfrm rot="-2761945">
            <a:off x="1450975" y="3959225"/>
            <a:ext cx="3222625" cy="485775"/>
          </a:xfrm>
          <a:prstGeom prst="leftArrow">
            <a:avLst>
              <a:gd name="adj1" fmla="val 52343"/>
              <a:gd name="adj2" fmla="val 60873"/>
            </a:avLst>
          </a:prstGeom>
          <a:solidFill>
            <a:schemeClr val="accent6"/>
          </a:solidFill>
          <a:ln w="9525">
            <a:solidFill>
              <a:schemeClr val="tx1"/>
            </a:solidFill>
            <a:miter lim="800000"/>
            <a:headEnd/>
            <a:tailEnd/>
          </a:ln>
        </p:spPr>
        <p:txBody>
          <a:bodyPr wrap="none" anchor="ctr"/>
          <a:lstStyle/>
          <a:p>
            <a:endParaRPr lang="en-US"/>
          </a:p>
        </p:txBody>
      </p:sp>
      <p:sp>
        <p:nvSpPr>
          <p:cNvPr id="20508" name="Text Box 29"/>
          <p:cNvSpPr txBox="1">
            <a:spLocks noChangeArrowheads="1"/>
          </p:cNvSpPr>
          <p:nvPr/>
        </p:nvSpPr>
        <p:spPr bwMode="auto">
          <a:xfrm>
            <a:off x="228600" y="6491288"/>
            <a:ext cx="1063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cs typeface="Arial" charset="0"/>
              </a:rPr>
              <a:t>Medical</a:t>
            </a:r>
          </a:p>
        </p:txBody>
      </p:sp>
      <p:sp>
        <p:nvSpPr>
          <p:cNvPr id="20509" name="Rectangle 30"/>
          <p:cNvSpPr>
            <a:spLocks noGrp="1" noChangeArrowheads="1"/>
          </p:cNvSpPr>
          <p:nvPr>
            <p:ph type="title"/>
          </p:nvPr>
        </p:nvSpPr>
        <p:spPr>
          <a:xfrm>
            <a:off x="304800" y="-145527"/>
            <a:ext cx="7924800" cy="1676400"/>
          </a:xfrm>
          <a:noFill/>
        </p:spPr>
        <p:txBody>
          <a:bodyPr>
            <a:normAutofit fontScale="90000"/>
          </a:bodyPr>
          <a:lstStyle/>
          <a:p>
            <a:pPr eaLnBrk="1" hangingPunct="1"/>
            <a:r>
              <a:rPr lang="en-US" sz="5400" dirty="0">
                <a:latin typeface="Tahoma" charset="0"/>
              </a:rPr>
              <a:t/>
            </a:r>
            <a:br>
              <a:rPr lang="en-US" sz="5400" dirty="0">
                <a:latin typeface="Tahoma" charset="0"/>
              </a:rPr>
            </a:br>
            <a:r>
              <a:rPr lang="en-US" sz="4000" b="1" dirty="0">
                <a:latin typeface="Tahoma" charset="0"/>
              </a:rPr>
              <a:t>Force #1:</a:t>
            </a:r>
            <a:r>
              <a:rPr lang="en-US" sz="4000" dirty="0">
                <a:latin typeface="Tahoma" charset="0"/>
              </a:rPr>
              <a:t> Moore’s Law </a:t>
            </a:r>
            <a:br>
              <a:rPr lang="en-US" sz="4000" dirty="0">
                <a:latin typeface="Tahoma" charset="0"/>
              </a:rPr>
            </a:br>
            <a:r>
              <a:rPr lang="en-US" sz="3200" dirty="0">
                <a:latin typeface="Tahoma" charset="0"/>
              </a:rPr>
              <a:t>(Device proliferation)</a:t>
            </a:r>
          </a:p>
        </p:txBody>
      </p:sp>
    </p:spTree>
    <p:extLst>
      <p:ext uri="{BB962C8B-B14F-4D97-AF65-F5344CB8AC3E}">
        <p14:creationId xmlns:p14="http://schemas.microsoft.com/office/powerpoint/2010/main" val="2499762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noFill/>
          <a:ln>
            <a:noFill/>
          </a:ln>
        </p:spPr>
        <p:txBody>
          <a:bodyPr wrap="none" anchor="ctr"/>
          <a:lstStyle/>
          <a:p>
            <a:pPr algn="ctr"/>
            <a:endParaRPr lang="en-US">
              <a:cs typeface="Arial" charset="0"/>
            </a:endParaRPr>
          </a:p>
        </p:txBody>
      </p:sp>
      <p:pic>
        <p:nvPicPr>
          <p:cNvPr id="21507" name="Picture 3" descr="[image and Link]  Fire Photos">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2209800"/>
            <a:ext cx="11588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a:xfrm>
            <a:off x="142875" y="101600"/>
            <a:ext cx="8839200" cy="711200"/>
          </a:xfrm>
        </p:spPr>
        <p:txBody>
          <a:bodyPr>
            <a:normAutofit fontScale="90000"/>
          </a:bodyPr>
          <a:lstStyle/>
          <a:p>
            <a:pPr eaLnBrk="1" hangingPunct="1"/>
            <a:r>
              <a:rPr lang="en-US" dirty="0">
                <a:latin typeface="Tahoma" charset="0"/>
              </a:rPr>
              <a:t/>
            </a:r>
            <a:br>
              <a:rPr lang="en-US" dirty="0">
                <a:latin typeface="Tahoma" charset="0"/>
              </a:rPr>
            </a:br>
            <a:r>
              <a:rPr lang="en-US" sz="4000" b="1" dirty="0">
                <a:latin typeface="Tahoma" charset="0"/>
              </a:rPr>
              <a:t>Force #2:</a:t>
            </a:r>
            <a:r>
              <a:rPr lang="en-US" sz="4000" dirty="0">
                <a:latin typeface="Tahoma" charset="0"/>
              </a:rPr>
              <a:t> Integration at Scale</a:t>
            </a:r>
            <a:r>
              <a:rPr lang="en-US" sz="2800" dirty="0">
                <a:latin typeface="Tahoma" charset="0"/>
              </a:rPr>
              <a:t> </a:t>
            </a:r>
            <a:br>
              <a:rPr lang="en-US" sz="2800" dirty="0">
                <a:latin typeface="Tahoma" charset="0"/>
              </a:rPr>
            </a:br>
            <a:r>
              <a:rPr lang="en-US" sz="2800" dirty="0">
                <a:latin typeface="Tahoma" charset="0"/>
              </a:rPr>
              <a:t>(Isolation has cost!)</a:t>
            </a:r>
          </a:p>
        </p:txBody>
      </p:sp>
      <p:sp>
        <p:nvSpPr>
          <p:cNvPr id="21509" name="Rectangle 5"/>
          <p:cNvSpPr>
            <a:spLocks noChangeArrowheads="1"/>
          </p:cNvSpPr>
          <p:nvPr/>
        </p:nvSpPr>
        <p:spPr bwMode="auto">
          <a:xfrm>
            <a:off x="3124200" y="3505200"/>
            <a:ext cx="3186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5725" tIns="41275" rIns="85725" bIns="41275"/>
          <a:lstStyle/>
          <a:p>
            <a:pPr marL="57150" indent="-57150" defTabSz="844550">
              <a:spcBef>
                <a:spcPct val="20000"/>
              </a:spcBef>
              <a:spcAft>
                <a:spcPct val="15000"/>
              </a:spcAft>
              <a:buClr>
                <a:srgbClr val="FF0000"/>
              </a:buClr>
            </a:pPr>
            <a:r>
              <a:rPr lang="en-US" sz="1400">
                <a:latin typeface="Arial" charset="0"/>
                <a:cs typeface="Arial" charset="0"/>
              </a:rPr>
              <a:t>Total Ship Computing Environment (TSCE)</a:t>
            </a:r>
          </a:p>
        </p:txBody>
      </p:sp>
      <p:pic>
        <p:nvPicPr>
          <p:cNvPr id="21510" name="Picture 6"/>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2438400"/>
            <a:ext cx="3338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1" name="Arc 7"/>
          <p:cNvSpPr>
            <a:spLocks/>
          </p:cNvSpPr>
          <p:nvPr/>
        </p:nvSpPr>
        <p:spPr bwMode="auto">
          <a:xfrm>
            <a:off x="3519488" y="1927225"/>
            <a:ext cx="5319712" cy="3455988"/>
          </a:xfrm>
          <a:custGeom>
            <a:avLst/>
            <a:gdLst>
              <a:gd name="T0" fmla="*/ 1307242403 w 21600"/>
              <a:gd name="T1" fmla="*/ 0 h 17483"/>
              <a:gd name="T2" fmla="*/ 876893374 w 21600"/>
              <a:gd name="T3" fmla="*/ 683169432 h 17483"/>
              <a:gd name="T4" fmla="*/ 0 w 21600"/>
              <a:gd name="T5" fmla="*/ 56035318 h 17483"/>
              <a:gd name="T6" fmla="*/ 0 60000 65536"/>
              <a:gd name="T7" fmla="*/ 0 60000 65536"/>
              <a:gd name="T8" fmla="*/ 0 60000 65536"/>
              <a:gd name="T9" fmla="*/ 0 w 21600"/>
              <a:gd name="T10" fmla="*/ 0 h 17483"/>
              <a:gd name="T11" fmla="*/ 21600 w 21600"/>
              <a:gd name="T12" fmla="*/ 17483 h 17483"/>
            </a:gdLst>
            <a:ahLst/>
            <a:cxnLst>
              <a:cxn ang="T6">
                <a:pos x="T0" y="T1"/>
              </a:cxn>
              <a:cxn ang="T7">
                <a:pos x="T2" y="T3"/>
              </a:cxn>
              <a:cxn ang="T8">
                <a:pos x="T4" y="T5"/>
              </a:cxn>
            </a:cxnLst>
            <a:rect l="T9" t="T10" r="T11" b="T12"/>
            <a:pathLst>
              <a:path w="21600" h="17483" fill="none" extrusionOk="0">
                <a:moveTo>
                  <a:pt x="21552" y="-1"/>
                </a:moveTo>
                <a:cubicBezTo>
                  <a:pt x="21584" y="477"/>
                  <a:pt x="21600" y="955"/>
                  <a:pt x="21600" y="1434"/>
                </a:cubicBezTo>
                <a:cubicBezTo>
                  <a:pt x="21600" y="7553"/>
                  <a:pt x="19003" y="13386"/>
                  <a:pt x="14456" y="17482"/>
                </a:cubicBezTo>
              </a:path>
              <a:path w="21600" h="17483" stroke="0" extrusionOk="0">
                <a:moveTo>
                  <a:pt x="21552" y="-1"/>
                </a:moveTo>
                <a:cubicBezTo>
                  <a:pt x="21584" y="477"/>
                  <a:pt x="21600" y="955"/>
                  <a:pt x="21600" y="1434"/>
                </a:cubicBezTo>
                <a:cubicBezTo>
                  <a:pt x="21600" y="7553"/>
                  <a:pt x="19003" y="13386"/>
                  <a:pt x="14456" y="17482"/>
                </a:cubicBezTo>
                <a:lnTo>
                  <a:pt x="0" y="1434"/>
                </a:lnTo>
                <a:close/>
              </a:path>
            </a:pathLst>
          </a:custGeom>
          <a:noFill/>
          <a:ln w="12700" cap="rnd">
            <a:solidFill>
              <a:srgbClr val="FF737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512" name="Picture 8" descr="gi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67400" y="3657600"/>
            <a:ext cx="3048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9"/>
          <p:cNvSpPr>
            <a:spLocks noChangeArrowheads="1"/>
          </p:cNvSpPr>
          <p:nvPr/>
        </p:nvSpPr>
        <p:spPr bwMode="auto">
          <a:xfrm>
            <a:off x="5562600" y="1295400"/>
            <a:ext cx="358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charset="0"/>
              <a:buChar char="n"/>
            </a:pPr>
            <a:r>
              <a:rPr lang="en-US"/>
              <a:t>High end: complex systems with global integration </a:t>
            </a:r>
          </a:p>
          <a:p>
            <a:pPr marL="742950" lvl="1" indent="-285750">
              <a:spcBef>
                <a:spcPct val="20000"/>
              </a:spcBef>
              <a:buClr>
                <a:schemeClr val="hlink"/>
              </a:buClr>
              <a:buSzPct val="55000"/>
              <a:buFont typeface="Wingdings" charset="0"/>
              <a:buChar char="n"/>
            </a:pPr>
            <a:r>
              <a:rPr lang="en-US" sz="1600"/>
              <a:t>Examples: Global Information Grid, Total Ship Computing Environment</a:t>
            </a:r>
          </a:p>
        </p:txBody>
      </p:sp>
      <p:sp>
        <p:nvSpPr>
          <p:cNvPr id="21514" name="Text Box 10"/>
          <p:cNvSpPr txBox="1">
            <a:spLocks noChangeArrowheads="1"/>
          </p:cNvSpPr>
          <p:nvPr/>
        </p:nvSpPr>
        <p:spPr bwMode="auto">
          <a:xfrm>
            <a:off x="7543800" y="649128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High End</a:t>
            </a:r>
          </a:p>
        </p:txBody>
      </p:sp>
      <p:sp>
        <p:nvSpPr>
          <p:cNvPr id="21515" name="Text Box 11"/>
          <p:cNvSpPr txBox="1">
            <a:spLocks noChangeArrowheads="1"/>
          </p:cNvSpPr>
          <p:nvPr/>
        </p:nvSpPr>
        <p:spPr bwMode="auto">
          <a:xfrm>
            <a:off x="457200" y="6491288"/>
            <a:ext cx="1046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Low End</a:t>
            </a:r>
          </a:p>
        </p:txBody>
      </p:sp>
      <p:sp>
        <p:nvSpPr>
          <p:cNvPr id="21516" name="Oval 12"/>
          <p:cNvSpPr>
            <a:spLocks noChangeArrowheads="1"/>
          </p:cNvSpPr>
          <p:nvPr/>
        </p:nvSpPr>
        <p:spPr bwMode="auto">
          <a:xfrm>
            <a:off x="1066800" y="4419600"/>
            <a:ext cx="152400" cy="152400"/>
          </a:xfrm>
          <a:prstGeom prst="ellipse">
            <a:avLst/>
          </a:prstGeom>
          <a:solidFill>
            <a:schemeClr val="hlink"/>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17" name="Oval 13"/>
          <p:cNvSpPr>
            <a:spLocks noChangeArrowheads="1"/>
          </p:cNvSpPr>
          <p:nvPr/>
        </p:nvSpPr>
        <p:spPr bwMode="auto">
          <a:xfrm>
            <a:off x="0" y="44958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18" name="Oval 14"/>
          <p:cNvSpPr>
            <a:spLocks noChangeArrowheads="1"/>
          </p:cNvSpPr>
          <p:nvPr/>
        </p:nvSpPr>
        <p:spPr bwMode="auto">
          <a:xfrm>
            <a:off x="609600" y="46482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19" name="Oval 15"/>
          <p:cNvSpPr>
            <a:spLocks noChangeArrowheads="1"/>
          </p:cNvSpPr>
          <p:nvPr/>
        </p:nvSpPr>
        <p:spPr bwMode="auto">
          <a:xfrm>
            <a:off x="152400" y="48768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0" name="Oval 16"/>
          <p:cNvSpPr>
            <a:spLocks noChangeArrowheads="1"/>
          </p:cNvSpPr>
          <p:nvPr/>
        </p:nvSpPr>
        <p:spPr bwMode="auto">
          <a:xfrm>
            <a:off x="1524000" y="35814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1" name="Oval 17"/>
          <p:cNvSpPr>
            <a:spLocks noChangeArrowheads="1"/>
          </p:cNvSpPr>
          <p:nvPr/>
        </p:nvSpPr>
        <p:spPr bwMode="auto">
          <a:xfrm>
            <a:off x="1905000" y="42672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2" name="Oval 18"/>
          <p:cNvSpPr>
            <a:spLocks noChangeArrowheads="1"/>
          </p:cNvSpPr>
          <p:nvPr/>
        </p:nvSpPr>
        <p:spPr bwMode="auto">
          <a:xfrm>
            <a:off x="762000" y="39624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3" name="Oval 19"/>
          <p:cNvSpPr>
            <a:spLocks noChangeArrowheads="1"/>
          </p:cNvSpPr>
          <p:nvPr/>
        </p:nvSpPr>
        <p:spPr bwMode="auto">
          <a:xfrm>
            <a:off x="1447800" y="46482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4" name="Oval 20"/>
          <p:cNvSpPr>
            <a:spLocks noChangeArrowheads="1"/>
          </p:cNvSpPr>
          <p:nvPr/>
        </p:nvSpPr>
        <p:spPr bwMode="auto">
          <a:xfrm>
            <a:off x="1295400" y="40386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5" name="Oval 21"/>
          <p:cNvSpPr>
            <a:spLocks noChangeArrowheads="1"/>
          </p:cNvSpPr>
          <p:nvPr/>
        </p:nvSpPr>
        <p:spPr bwMode="auto">
          <a:xfrm>
            <a:off x="2057400" y="45720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6" name="Oval 22"/>
          <p:cNvSpPr>
            <a:spLocks noChangeArrowheads="1"/>
          </p:cNvSpPr>
          <p:nvPr/>
        </p:nvSpPr>
        <p:spPr bwMode="auto">
          <a:xfrm>
            <a:off x="2057400" y="48006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cs typeface="Arial" charset="0"/>
            </a:endParaRPr>
          </a:p>
        </p:txBody>
      </p:sp>
      <p:sp>
        <p:nvSpPr>
          <p:cNvPr id="21527" name="Line 23"/>
          <p:cNvSpPr>
            <a:spLocks noChangeShapeType="1"/>
          </p:cNvSpPr>
          <p:nvPr/>
        </p:nvSpPr>
        <p:spPr bwMode="auto">
          <a:xfrm flipV="1">
            <a:off x="762000" y="4572000"/>
            <a:ext cx="30480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28" name="Line 24"/>
          <p:cNvSpPr>
            <a:spLocks noChangeShapeType="1"/>
          </p:cNvSpPr>
          <p:nvPr/>
        </p:nvSpPr>
        <p:spPr bwMode="auto">
          <a:xfrm>
            <a:off x="228600" y="4572000"/>
            <a:ext cx="30480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29" name="Line 25"/>
          <p:cNvSpPr>
            <a:spLocks noChangeShapeType="1"/>
          </p:cNvSpPr>
          <p:nvPr/>
        </p:nvSpPr>
        <p:spPr bwMode="auto">
          <a:xfrm>
            <a:off x="990600" y="4038600"/>
            <a:ext cx="228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30" name="Line 26"/>
          <p:cNvSpPr>
            <a:spLocks noChangeShapeType="1"/>
          </p:cNvSpPr>
          <p:nvPr/>
        </p:nvSpPr>
        <p:spPr bwMode="auto">
          <a:xfrm flipH="1">
            <a:off x="1219200" y="4191000"/>
            <a:ext cx="762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31" name="Line 27"/>
          <p:cNvSpPr>
            <a:spLocks noChangeShapeType="1"/>
          </p:cNvSpPr>
          <p:nvPr/>
        </p:nvSpPr>
        <p:spPr bwMode="auto">
          <a:xfrm flipH="1">
            <a:off x="1447800" y="3733800"/>
            <a:ext cx="76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32" name="Line 28"/>
          <p:cNvSpPr>
            <a:spLocks noChangeShapeType="1"/>
          </p:cNvSpPr>
          <p:nvPr/>
        </p:nvSpPr>
        <p:spPr bwMode="auto">
          <a:xfrm flipH="1" flipV="1">
            <a:off x="1447800" y="4191000"/>
            <a:ext cx="45720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33" name="Line 29"/>
          <p:cNvSpPr>
            <a:spLocks noChangeShapeType="1"/>
          </p:cNvSpPr>
          <p:nvPr/>
        </p:nvSpPr>
        <p:spPr bwMode="auto">
          <a:xfrm flipV="1">
            <a:off x="304800" y="4800600"/>
            <a:ext cx="228600" cy="76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34" name="Line 30"/>
          <p:cNvSpPr>
            <a:spLocks noChangeShapeType="1"/>
          </p:cNvSpPr>
          <p:nvPr/>
        </p:nvSpPr>
        <p:spPr bwMode="auto">
          <a:xfrm flipH="1" flipV="1">
            <a:off x="1600200" y="4724400"/>
            <a:ext cx="45720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35" name="Line 31"/>
          <p:cNvSpPr>
            <a:spLocks noChangeShapeType="1"/>
          </p:cNvSpPr>
          <p:nvPr/>
        </p:nvSpPr>
        <p:spPr bwMode="auto">
          <a:xfrm flipH="1" flipV="1">
            <a:off x="1676400" y="4648200"/>
            <a:ext cx="304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36" name="Line 32"/>
          <p:cNvSpPr>
            <a:spLocks noChangeShapeType="1"/>
          </p:cNvSpPr>
          <p:nvPr/>
        </p:nvSpPr>
        <p:spPr bwMode="auto">
          <a:xfrm flipH="1" flipV="1">
            <a:off x="1219200" y="4572000"/>
            <a:ext cx="228600" cy="76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1537" name="Picture 33" descr="Click to view">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200" y="2133600"/>
            <a:ext cx="152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34" descr="lh_sf26">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 y="2971800"/>
            <a:ext cx="12192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9" name="Rectangle 35"/>
          <p:cNvSpPr>
            <a:spLocks noChangeArrowheads="1"/>
          </p:cNvSpPr>
          <p:nvPr/>
        </p:nvSpPr>
        <p:spPr bwMode="auto">
          <a:xfrm>
            <a:off x="0" y="1371600"/>
            <a:ext cx="541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60000"/>
              <a:buFont typeface="Wingdings" charset="0"/>
              <a:buChar char="n"/>
            </a:pPr>
            <a:r>
              <a:rPr lang="en-US"/>
              <a:t>Low end: ubiquitous embedded devices</a:t>
            </a:r>
          </a:p>
          <a:p>
            <a:pPr marL="742950" lvl="1" indent="-285750">
              <a:lnSpc>
                <a:spcPct val="80000"/>
              </a:lnSpc>
              <a:spcBef>
                <a:spcPct val="20000"/>
              </a:spcBef>
              <a:buClr>
                <a:schemeClr val="hlink"/>
              </a:buClr>
              <a:buSzPct val="55000"/>
              <a:buFont typeface="Wingdings" charset="0"/>
              <a:buChar char="n"/>
            </a:pPr>
            <a:r>
              <a:rPr lang="en-US" sz="1600"/>
              <a:t>Large-scale networked embedded systems</a:t>
            </a:r>
          </a:p>
          <a:p>
            <a:pPr marL="742950" lvl="1" indent="-285750">
              <a:lnSpc>
                <a:spcPct val="80000"/>
              </a:lnSpc>
              <a:spcBef>
                <a:spcPct val="20000"/>
              </a:spcBef>
              <a:buClr>
                <a:schemeClr val="hlink"/>
              </a:buClr>
              <a:buSzPct val="55000"/>
              <a:buFont typeface="Wingdings" charset="0"/>
              <a:buChar char="n"/>
            </a:pPr>
            <a:r>
              <a:rPr lang="en-US" sz="1600"/>
              <a:t>Seamless integration with a physical environment</a:t>
            </a:r>
            <a:endParaRPr lang="en-US" sz="1600" i="1"/>
          </a:p>
        </p:txBody>
      </p:sp>
      <p:sp>
        <p:nvSpPr>
          <p:cNvPr id="21540" name="AutoShape 36"/>
          <p:cNvSpPr>
            <a:spLocks noChangeArrowheads="1"/>
          </p:cNvSpPr>
          <p:nvPr/>
        </p:nvSpPr>
        <p:spPr bwMode="auto">
          <a:xfrm>
            <a:off x="152400" y="6172200"/>
            <a:ext cx="8839200" cy="485775"/>
          </a:xfrm>
          <a:prstGeom prst="leftRightArrow">
            <a:avLst>
              <a:gd name="adj1" fmla="val 49676"/>
              <a:gd name="adj2" fmla="val 78092"/>
            </a:avLst>
          </a:prstGeom>
          <a:gradFill rotWithShape="1">
            <a:gsLst>
              <a:gs pos="0">
                <a:srgbClr val="D4E400"/>
              </a:gs>
              <a:gs pos="100000">
                <a:schemeClr val="hlink"/>
              </a:gs>
            </a:gsLst>
            <a:lin ang="0" scaled="1"/>
          </a:gradFill>
          <a:ln w="9525">
            <a:solidFill>
              <a:schemeClr val="tx1"/>
            </a:solidFill>
            <a:miter lim="800000"/>
            <a:headEnd/>
            <a:tailEnd/>
          </a:ln>
        </p:spPr>
        <p:txBody>
          <a:bodyPr wrap="none" anchor="ctr"/>
          <a:lstStyle/>
          <a:p>
            <a:endParaRPr lang="en-US"/>
          </a:p>
        </p:txBody>
      </p:sp>
      <p:sp>
        <p:nvSpPr>
          <p:cNvPr id="21541" name="Rectangle 37"/>
          <p:cNvSpPr>
            <a:spLocks noChangeArrowheads="1"/>
          </p:cNvSpPr>
          <p:nvPr/>
        </p:nvSpPr>
        <p:spPr bwMode="auto">
          <a:xfrm>
            <a:off x="2286000" y="28956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50000"/>
              </a:lnSpc>
              <a:spcBef>
                <a:spcPct val="20000"/>
              </a:spcBef>
              <a:buClr>
                <a:schemeClr val="hlink"/>
              </a:buClr>
              <a:buSzPct val="55000"/>
              <a:buFont typeface="Wingdings" charset="0"/>
              <a:buNone/>
            </a:pPr>
            <a:r>
              <a:rPr lang="en-US" sz="1600"/>
              <a:t>     </a:t>
            </a:r>
            <a:r>
              <a:rPr lang="en-US" sz="1000"/>
              <a:t>Picture courtesy of </a:t>
            </a:r>
          </a:p>
          <a:p>
            <a:pPr marL="742950" lvl="1" indent="-285750">
              <a:lnSpc>
                <a:spcPct val="50000"/>
              </a:lnSpc>
              <a:spcBef>
                <a:spcPct val="20000"/>
              </a:spcBef>
              <a:buClr>
                <a:schemeClr val="hlink"/>
              </a:buClr>
              <a:buSzPct val="55000"/>
              <a:buFont typeface="Wingdings" charset="0"/>
              <a:buNone/>
            </a:pPr>
            <a:r>
              <a:rPr lang="en-US" sz="1000"/>
              <a:t>        Patrick Lardieri</a:t>
            </a:r>
          </a:p>
        </p:txBody>
      </p:sp>
      <p:sp>
        <p:nvSpPr>
          <p:cNvPr id="21542" name="Text Box 38"/>
          <p:cNvSpPr txBox="1">
            <a:spLocks noChangeArrowheads="1"/>
          </p:cNvSpPr>
          <p:nvPr/>
        </p:nvSpPr>
        <p:spPr bwMode="auto">
          <a:xfrm>
            <a:off x="6629400" y="3352800"/>
            <a:ext cx="228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600">
                <a:cs typeface="Arial" charset="0"/>
              </a:rPr>
              <a:t>Global Information Grid</a:t>
            </a:r>
          </a:p>
        </p:txBody>
      </p:sp>
      <p:sp>
        <p:nvSpPr>
          <p:cNvPr id="21543" name="AutoShape 39"/>
          <p:cNvSpPr>
            <a:spLocks noChangeArrowheads="1"/>
          </p:cNvSpPr>
          <p:nvPr/>
        </p:nvSpPr>
        <p:spPr bwMode="auto">
          <a:xfrm rot="3359997">
            <a:off x="5503069" y="4936331"/>
            <a:ext cx="485775" cy="976313"/>
          </a:xfrm>
          <a:prstGeom prst="downArrow">
            <a:avLst>
              <a:gd name="adj1" fmla="val 50000"/>
              <a:gd name="adj2" fmla="val 50245"/>
            </a:avLst>
          </a:prstGeom>
          <a:solidFill>
            <a:schemeClr val="accent3"/>
          </a:solidFill>
          <a:ln w="9525">
            <a:solidFill>
              <a:schemeClr val="tx1"/>
            </a:solidFill>
            <a:miter lim="800000"/>
            <a:headEnd/>
            <a:tailEnd/>
          </a:ln>
        </p:spPr>
        <p:txBody>
          <a:bodyPr wrap="none" anchor="ctr"/>
          <a:lstStyle/>
          <a:p>
            <a:endParaRPr lang="en-US"/>
          </a:p>
        </p:txBody>
      </p:sp>
      <p:sp>
        <p:nvSpPr>
          <p:cNvPr id="21544" name="AutoShape 40"/>
          <p:cNvSpPr>
            <a:spLocks noChangeArrowheads="1"/>
          </p:cNvSpPr>
          <p:nvPr/>
        </p:nvSpPr>
        <p:spPr bwMode="auto">
          <a:xfrm>
            <a:off x="3886200" y="3962400"/>
            <a:ext cx="485775" cy="976313"/>
          </a:xfrm>
          <a:prstGeom prst="downArrow">
            <a:avLst>
              <a:gd name="adj1" fmla="val 50000"/>
              <a:gd name="adj2" fmla="val 50245"/>
            </a:avLst>
          </a:prstGeom>
          <a:solidFill>
            <a:schemeClr val="accent3"/>
          </a:solidFill>
          <a:ln w="9525">
            <a:solidFill>
              <a:schemeClr val="tx1"/>
            </a:solidFill>
            <a:miter lim="800000"/>
            <a:headEnd/>
            <a:tailEnd/>
          </a:ln>
        </p:spPr>
        <p:txBody>
          <a:bodyPr wrap="none" anchor="ctr"/>
          <a:lstStyle/>
          <a:p>
            <a:endParaRPr lang="en-US"/>
          </a:p>
        </p:txBody>
      </p:sp>
      <p:sp>
        <p:nvSpPr>
          <p:cNvPr id="21545" name="AutoShape 41"/>
          <p:cNvSpPr>
            <a:spLocks noChangeArrowheads="1"/>
          </p:cNvSpPr>
          <p:nvPr/>
        </p:nvSpPr>
        <p:spPr bwMode="auto">
          <a:xfrm rot="-3165489">
            <a:off x="2337594" y="4825206"/>
            <a:ext cx="485775" cy="893763"/>
          </a:xfrm>
          <a:prstGeom prst="downArrow">
            <a:avLst>
              <a:gd name="adj1" fmla="val 50000"/>
              <a:gd name="adj2" fmla="val 45997"/>
            </a:avLst>
          </a:prstGeom>
          <a:solidFill>
            <a:schemeClr val="accent3"/>
          </a:solidFill>
          <a:ln w="9525">
            <a:solidFill>
              <a:schemeClr val="tx1"/>
            </a:solidFill>
            <a:miter lim="800000"/>
            <a:headEnd/>
            <a:tailEnd/>
          </a:ln>
        </p:spPr>
        <p:txBody>
          <a:bodyPr wrap="none" anchor="ctr"/>
          <a:lstStyle/>
          <a:p>
            <a:endParaRPr lang="en-US"/>
          </a:p>
        </p:txBody>
      </p:sp>
      <p:sp>
        <p:nvSpPr>
          <p:cNvPr id="21546" name="Oval 42"/>
          <p:cNvSpPr>
            <a:spLocks noChangeArrowheads="1"/>
          </p:cNvSpPr>
          <p:nvPr/>
        </p:nvSpPr>
        <p:spPr bwMode="auto">
          <a:xfrm>
            <a:off x="3048000" y="5029200"/>
            <a:ext cx="2209800" cy="1219200"/>
          </a:xfrm>
          <a:prstGeom prst="ellipse">
            <a:avLst/>
          </a:prstGeom>
          <a:solidFill>
            <a:schemeClr val="accent3"/>
          </a:solidFill>
          <a:ln w="9525">
            <a:solidFill>
              <a:schemeClr val="tx1"/>
            </a:solidFill>
            <a:round/>
            <a:headEnd/>
            <a:tailEnd/>
          </a:ln>
        </p:spPr>
        <p:txBody>
          <a:bodyPr wrap="none" anchor="ctr"/>
          <a:lstStyle/>
          <a:p>
            <a:pPr algn="ctr"/>
            <a:r>
              <a:rPr lang="en-US" sz="2000">
                <a:cs typeface="Arial" charset="0"/>
              </a:rPr>
              <a:t>Integration </a:t>
            </a:r>
          </a:p>
          <a:p>
            <a:pPr algn="ctr"/>
            <a:r>
              <a:rPr lang="en-US" sz="2000">
                <a:cs typeface="Arial" charset="0"/>
              </a:rPr>
              <a:t>and Scaling</a:t>
            </a:r>
          </a:p>
          <a:p>
            <a:pPr algn="ctr"/>
            <a:r>
              <a:rPr lang="en-US" sz="2000">
                <a:cs typeface="Arial" charset="0"/>
              </a:rPr>
              <a:t>Challenges</a:t>
            </a:r>
          </a:p>
        </p:txBody>
      </p:sp>
      <p:sp>
        <p:nvSpPr>
          <p:cNvPr id="21547" name="Text Box 43"/>
          <p:cNvSpPr txBox="1">
            <a:spLocks noChangeArrowheads="1"/>
          </p:cNvSpPr>
          <p:nvPr/>
        </p:nvSpPr>
        <p:spPr bwMode="auto">
          <a:xfrm>
            <a:off x="0" y="5181600"/>
            <a:ext cx="2355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600">
                <a:cs typeface="Arial" charset="0"/>
              </a:rPr>
              <a:t>World Wide Sensor Web</a:t>
            </a:r>
          </a:p>
          <a:p>
            <a:r>
              <a:rPr lang="en-US" sz="1400">
                <a:cs typeface="Arial" charset="0"/>
              </a:rPr>
              <a:t>(Feng Zhao)</a:t>
            </a:r>
          </a:p>
        </p:txBody>
      </p:sp>
      <p:sp>
        <p:nvSpPr>
          <p:cNvPr id="21548" name="Text Box 44"/>
          <p:cNvSpPr txBox="1">
            <a:spLocks noChangeArrowheads="1"/>
          </p:cNvSpPr>
          <p:nvPr/>
        </p:nvSpPr>
        <p:spPr bwMode="auto">
          <a:xfrm>
            <a:off x="7010400" y="5334000"/>
            <a:ext cx="1971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400">
                <a:cs typeface="Arial" charset="0"/>
              </a:rPr>
              <a:t>Future Combat System</a:t>
            </a:r>
          </a:p>
          <a:p>
            <a:r>
              <a:rPr lang="en-US" sz="1400">
                <a:cs typeface="Arial" charset="0"/>
              </a:rPr>
              <a:t>(Rob Gold)</a:t>
            </a:r>
          </a:p>
        </p:txBody>
      </p:sp>
    </p:spTree>
    <p:extLst>
      <p:ext uri="{BB962C8B-B14F-4D97-AF65-F5344CB8AC3E}">
        <p14:creationId xmlns:p14="http://schemas.microsoft.com/office/powerpoint/2010/main" val="935650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b="1">
                <a:latin typeface="Tahoma" charset="0"/>
              </a:rPr>
              <a:t>Force #3:</a:t>
            </a:r>
            <a:r>
              <a:rPr lang="en-US" sz="4000">
                <a:latin typeface="Tahoma" charset="0"/>
              </a:rPr>
              <a:t> Biological Evolution</a:t>
            </a:r>
          </a:p>
        </p:txBody>
      </p:sp>
      <p:pic>
        <p:nvPicPr>
          <p:cNvPr id="22531" name="Picture 3" descr="Neanderthal Man, Cro-Magnon Man, Modern M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1981200"/>
            <a:ext cx="38862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3870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b="1">
                <a:latin typeface="Tahoma" charset="0"/>
              </a:rPr>
              <a:t>Force #3:</a:t>
            </a:r>
            <a:r>
              <a:rPr lang="en-US" sz="4000">
                <a:latin typeface="Tahoma" charset="0"/>
              </a:rPr>
              <a:t> Biological Evolution</a:t>
            </a:r>
          </a:p>
        </p:txBody>
      </p:sp>
      <p:sp>
        <p:nvSpPr>
          <p:cNvPr id="23555" name="Rectangle 3"/>
          <p:cNvSpPr>
            <a:spLocks noGrp="1" noChangeArrowheads="1"/>
          </p:cNvSpPr>
          <p:nvPr>
            <p:ph type="body" idx="1"/>
          </p:nvPr>
        </p:nvSpPr>
        <p:spPr>
          <a:xfrm>
            <a:off x="0" y="4800600"/>
            <a:ext cx="9144000" cy="1905000"/>
          </a:xfrm>
        </p:spPr>
        <p:txBody>
          <a:bodyPr>
            <a:normAutofit lnSpcReduction="10000"/>
          </a:bodyPr>
          <a:lstStyle/>
          <a:p>
            <a:pPr eaLnBrk="1" hangingPunct="1">
              <a:lnSpc>
                <a:spcPct val="80000"/>
              </a:lnSpc>
            </a:pPr>
            <a:r>
              <a:rPr lang="en-US" sz="2400" b="1">
                <a:latin typeface="Tahoma" charset="0"/>
              </a:rPr>
              <a:t>It’s too slow!</a:t>
            </a:r>
          </a:p>
          <a:p>
            <a:pPr lvl="1" eaLnBrk="1" hangingPunct="1">
              <a:lnSpc>
                <a:spcPct val="80000"/>
              </a:lnSpc>
            </a:pPr>
            <a:r>
              <a:rPr lang="en-US" sz="2000">
                <a:latin typeface="Tahoma" charset="0"/>
              </a:rPr>
              <a:t>The exponential proliferation of data sources (afforded by Moore’s Law) </a:t>
            </a:r>
          </a:p>
          <a:p>
            <a:pPr lvl="1" eaLnBrk="1" hangingPunct="1">
              <a:lnSpc>
                <a:spcPct val="80000"/>
              </a:lnSpc>
              <a:buFont typeface="Wingdings" charset="0"/>
              <a:buNone/>
            </a:pPr>
            <a:r>
              <a:rPr lang="en-US" sz="2000">
                <a:latin typeface="Tahoma" charset="0"/>
              </a:rPr>
              <a:t>              is </a:t>
            </a:r>
            <a:r>
              <a:rPr lang="en-US" sz="2000" b="1" i="1">
                <a:latin typeface="Tahoma" charset="0"/>
              </a:rPr>
              <a:t>not  </a:t>
            </a:r>
            <a:r>
              <a:rPr lang="en-US" sz="2000">
                <a:latin typeface="Tahoma" charset="0"/>
              </a:rPr>
              <a:t>matched by </a:t>
            </a:r>
          </a:p>
          <a:p>
            <a:pPr lvl="1" eaLnBrk="1" hangingPunct="1">
              <a:lnSpc>
                <a:spcPct val="80000"/>
              </a:lnSpc>
              <a:buFont typeface="Wingdings" charset="0"/>
              <a:buNone/>
            </a:pPr>
            <a:r>
              <a:rPr lang="en-US" sz="2000">
                <a:latin typeface="Tahoma" charset="0"/>
              </a:rPr>
              <a:t>  a corresponding increase in human ability to consume information!</a:t>
            </a:r>
          </a:p>
          <a:p>
            <a:pPr lvl="1" eaLnBrk="1" hangingPunct="1">
              <a:lnSpc>
                <a:spcPct val="80000"/>
              </a:lnSpc>
              <a:buFont typeface="Wingdings" charset="0"/>
              <a:buNone/>
            </a:pPr>
            <a:endParaRPr lang="en-US" sz="2000">
              <a:latin typeface="Tahoma" charset="0"/>
            </a:endParaRPr>
          </a:p>
          <a:p>
            <a:pPr lvl="1" eaLnBrk="1" hangingPunct="1">
              <a:lnSpc>
                <a:spcPct val="80000"/>
              </a:lnSpc>
              <a:buFont typeface="Wingdings" charset="0"/>
              <a:buNone/>
            </a:pPr>
            <a:r>
              <a:rPr lang="en-US" sz="2000">
                <a:latin typeface="Tahoma" charset="0"/>
                <a:sym typeface="Wingdings" charset="0"/>
              </a:rPr>
              <a:t> Increasing focus on information distillation to support decision making</a:t>
            </a:r>
            <a:endParaRPr lang="en-US" sz="2000">
              <a:latin typeface="Tahoma" charset="0"/>
            </a:endParaRPr>
          </a:p>
        </p:txBody>
      </p:sp>
      <p:pic>
        <p:nvPicPr>
          <p:cNvPr id="23556" name="Picture 4" descr="Neanderthal Man, Cro-Magnon Man, Modern 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1981200"/>
            <a:ext cx="38862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2104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Tahoma" charset="0"/>
              </a:rPr>
              <a:t>A Little About Me</a:t>
            </a:r>
          </a:p>
        </p:txBody>
      </p:sp>
      <p:sp>
        <p:nvSpPr>
          <p:cNvPr id="4" name="Rectangle 3"/>
          <p:cNvSpPr txBox="1">
            <a:spLocks noChangeArrowheads="1"/>
          </p:cNvSpPr>
          <p:nvPr/>
        </p:nvSpPr>
        <p:spPr bwMode="auto">
          <a:xfrm>
            <a:off x="228600" y="1417638"/>
            <a:ext cx="8650288" cy="4841056"/>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folHlink"/>
              </a:buClr>
              <a:buSzPct val="60000"/>
              <a:buFont typeface="Wingdings" pitchFamily="2" charset="2"/>
              <a:buChar char="n"/>
              <a:defRPr/>
            </a:pPr>
            <a:r>
              <a:rPr lang="en-US" sz="3200" kern="0" dirty="0"/>
              <a:t>Ph.D. in </a:t>
            </a:r>
            <a:r>
              <a:rPr lang="en-US" sz="3200" i="1" kern="0" dirty="0" smtClean="0"/>
              <a:t>Quantifying the </a:t>
            </a:r>
            <a:r>
              <a:rPr lang="en-US" sz="3200" i="1" kern="0" dirty="0" err="1" smtClean="0"/>
              <a:t>QoI</a:t>
            </a:r>
            <a:r>
              <a:rPr lang="en-US" sz="3200" i="1" kern="0" dirty="0" smtClean="0"/>
              <a:t> in Social Sensing</a:t>
            </a:r>
            <a:r>
              <a:rPr lang="en-US" sz="3200" kern="0" dirty="0" smtClean="0"/>
              <a:t>, </a:t>
            </a:r>
            <a:r>
              <a:rPr lang="en-US" sz="3200" kern="0" dirty="0"/>
              <a:t>Department of Computer Science, University of </a:t>
            </a:r>
            <a:r>
              <a:rPr lang="en-US" sz="3200" kern="0" dirty="0" smtClean="0"/>
              <a:t>Illinois at Urbana-Champaign, 2012.</a:t>
            </a:r>
          </a:p>
          <a:p>
            <a:pPr marL="342900" indent="-342900" eaLnBrk="1" hangingPunct="1">
              <a:lnSpc>
                <a:spcPct val="80000"/>
              </a:lnSpc>
              <a:spcBef>
                <a:spcPct val="20000"/>
              </a:spcBef>
              <a:buClr>
                <a:schemeClr val="folHlink"/>
              </a:buClr>
              <a:buSzPct val="60000"/>
              <a:buFont typeface="Wingdings" pitchFamily="2" charset="2"/>
              <a:buChar char="n"/>
              <a:defRPr/>
            </a:pPr>
            <a:r>
              <a:rPr lang="en-US" sz="3200" kern="0" dirty="0" smtClean="0"/>
              <a:t>2014-</a:t>
            </a:r>
            <a:r>
              <a:rPr lang="en-US" sz="3200" kern="0" dirty="0"/>
              <a:t>present</a:t>
            </a:r>
            <a:r>
              <a:rPr lang="en-US" sz="3200" kern="0" dirty="0" smtClean="0"/>
              <a:t>: Assistant </a:t>
            </a:r>
            <a:r>
              <a:rPr lang="en-US" sz="3200" kern="0" dirty="0"/>
              <a:t>Professor, Department of Computer </a:t>
            </a:r>
            <a:r>
              <a:rPr lang="en-US" sz="3200" kern="0" dirty="0" smtClean="0"/>
              <a:t>Science and Engineering, University of Notre Dame</a:t>
            </a:r>
            <a:endParaRPr lang="en-US" sz="3200" kern="0" dirty="0"/>
          </a:p>
          <a:p>
            <a:pPr marL="342900" indent="-342900" eaLnBrk="1" hangingPunct="1">
              <a:lnSpc>
                <a:spcPct val="80000"/>
              </a:lnSpc>
              <a:spcBef>
                <a:spcPct val="20000"/>
              </a:spcBef>
              <a:buClr>
                <a:schemeClr val="folHlink"/>
              </a:buClr>
              <a:buSzPct val="60000"/>
              <a:buFont typeface="Wingdings" pitchFamily="2" charset="2"/>
              <a:buChar char="n"/>
              <a:defRPr/>
            </a:pPr>
            <a:r>
              <a:rPr lang="en-US" sz="3200" kern="0" dirty="0"/>
              <a:t>Research Interests: </a:t>
            </a:r>
            <a:r>
              <a:rPr lang="en-US" sz="3200" kern="0" dirty="0" smtClean="0"/>
              <a:t>Big Data Analytics, Social Sensing and Cyber-Physical Systems, Trust Analysis in Information and Social Networks</a:t>
            </a:r>
          </a:p>
          <a:p>
            <a:pPr marL="342900" indent="-342900">
              <a:lnSpc>
                <a:spcPct val="80000"/>
              </a:lnSpc>
              <a:spcBef>
                <a:spcPct val="20000"/>
              </a:spcBef>
              <a:buClr>
                <a:schemeClr val="folHlink"/>
              </a:buClr>
              <a:buSzPct val="60000"/>
              <a:buFont typeface="Wingdings" pitchFamily="2" charset="2"/>
              <a:buChar char="n"/>
              <a:defRPr/>
            </a:pPr>
            <a:r>
              <a:rPr lang="en-US" sz="3200" kern="0" dirty="0" smtClean="0"/>
              <a:t>Homepage</a:t>
            </a:r>
            <a:r>
              <a:rPr lang="en-US" sz="3200" kern="0" dirty="0"/>
              <a:t>: </a:t>
            </a:r>
            <a:r>
              <a:rPr lang="en-US" sz="3200" kern="0" dirty="0">
                <a:hlinkClick r:id="rId2"/>
              </a:rPr>
              <a:t>http://www3.nd.edu/~dwang5</a:t>
            </a:r>
            <a:r>
              <a:rPr lang="en-US" sz="3200" kern="0" dirty="0" smtClean="0">
                <a:hlinkClick r:id="rId2"/>
              </a:rPr>
              <a:t>/</a:t>
            </a:r>
            <a:r>
              <a:rPr lang="en-US" sz="3200" kern="0" dirty="0" smtClean="0"/>
              <a:t> </a:t>
            </a:r>
            <a:endParaRPr lang="en-US" sz="3200" kern="0" dirty="0"/>
          </a:p>
        </p:txBody>
      </p:sp>
    </p:spTree>
    <p:extLst>
      <p:ext uri="{BB962C8B-B14F-4D97-AF65-F5344CB8AC3E}">
        <p14:creationId xmlns:p14="http://schemas.microsoft.com/office/powerpoint/2010/main" val="33900985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a:latin typeface="Tahoma" charset="0"/>
              </a:rPr>
              <a:t>Confluence of Trends</a:t>
            </a:r>
            <a:br>
              <a:rPr lang="en-US">
                <a:latin typeface="Tahoma" charset="0"/>
              </a:rPr>
            </a:br>
            <a:r>
              <a:rPr lang="en-US" sz="3200">
                <a:latin typeface="Tahoma" charset="0"/>
              </a:rPr>
              <a:t>The Overarching Challenge</a:t>
            </a:r>
          </a:p>
        </p:txBody>
      </p:sp>
      <p:sp>
        <p:nvSpPr>
          <p:cNvPr id="24579" name="AutoShape 3"/>
          <p:cNvSpPr>
            <a:spLocks noChangeArrowheads="1"/>
          </p:cNvSpPr>
          <p:nvPr/>
        </p:nvSpPr>
        <p:spPr bwMode="auto">
          <a:xfrm>
            <a:off x="2133600" y="3962400"/>
            <a:ext cx="1433513" cy="485775"/>
          </a:xfrm>
          <a:prstGeom prst="rightArrow">
            <a:avLst>
              <a:gd name="adj1" fmla="val 49676"/>
              <a:gd name="adj2" fmla="val 53268"/>
            </a:avLst>
          </a:prstGeom>
          <a:solidFill>
            <a:schemeClr val="accent2"/>
          </a:solidFill>
          <a:ln w="9525">
            <a:solidFill>
              <a:schemeClr val="tx1"/>
            </a:solidFill>
            <a:miter lim="800000"/>
            <a:headEnd/>
            <a:tailEnd/>
          </a:ln>
        </p:spPr>
        <p:txBody>
          <a:bodyPr wrap="none" anchor="ctr"/>
          <a:lstStyle/>
          <a:p>
            <a:endParaRPr lang="en-US"/>
          </a:p>
        </p:txBody>
      </p:sp>
      <p:sp>
        <p:nvSpPr>
          <p:cNvPr id="24580" name="AutoShape 4"/>
          <p:cNvSpPr>
            <a:spLocks noChangeArrowheads="1"/>
          </p:cNvSpPr>
          <p:nvPr/>
        </p:nvSpPr>
        <p:spPr bwMode="auto">
          <a:xfrm rot="-7469553">
            <a:off x="4631531" y="5274469"/>
            <a:ext cx="1433513" cy="485775"/>
          </a:xfrm>
          <a:prstGeom prst="rightArrow">
            <a:avLst>
              <a:gd name="adj1" fmla="val 49676"/>
              <a:gd name="adj2" fmla="val 53268"/>
            </a:avLst>
          </a:prstGeom>
          <a:solidFill>
            <a:schemeClr val="accent2"/>
          </a:solidFill>
          <a:ln w="9525">
            <a:solidFill>
              <a:schemeClr val="tx1"/>
            </a:solidFill>
            <a:miter lim="800000"/>
            <a:headEnd/>
            <a:tailEnd/>
          </a:ln>
        </p:spPr>
        <p:txBody>
          <a:bodyPr wrap="none" anchor="ctr"/>
          <a:lstStyle/>
          <a:p>
            <a:endParaRPr lang="en-US"/>
          </a:p>
        </p:txBody>
      </p:sp>
      <p:sp>
        <p:nvSpPr>
          <p:cNvPr id="24581" name="AutoShape 5"/>
          <p:cNvSpPr>
            <a:spLocks noChangeArrowheads="1"/>
          </p:cNvSpPr>
          <p:nvPr/>
        </p:nvSpPr>
        <p:spPr bwMode="auto">
          <a:xfrm rot="7191555">
            <a:off x="4707731" y="2683669"/>
            <a:ext cx="1433513" cy="485775"/>
          </a:xfrm>
          <a:prstGeom prst="rightArrow">
            <a:avLst>
              <a:gd name="adj1" fmla="val 49676"/>
              <a:gd name="adj2" fmla="val 53268"/>
            </a:avLst>
          </a:prstGeom>
          <a:solidFill>
            <a:schemeClr val="accent2"/>
          </a:solidFill>
          <a:ln w="9525">
            <a:solidFill>
              <a:schemeClr val="tx1"/>
            </a:solidFill>
            <a:miter lim="800000"/>
            <a:headEnd/>
            <a:tailEnd/>
          </a:ln>
        </p:spPr>
        <p:txBody>
          <a:bodyPr wrap="none" anchor="ctr"/>
          <a:lstStyle/>
          <a:p>
            <a:endParaRPr lang="en-US"/>
          </a:p>
        </p:txBody>
      </p:sp>
      <p:sp>
        <p:nvSpPr>
          <p:cNvPr id="24582" name="Text Box 6"/>
          <p:cNvSpPr txBox="1">
            <a:spLocks noChangeArrowheads="1"/>
          </p:cNvSpPr>
          <p:nvPr/>
        </p:nvSpPr>
        <p:spPr bwMode="auto">
          <a:xfrm>
            <a:off x="0" y="441960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    Trend1: Device/Data Proliferation</a:t>
            </a:r>
          </a:p>
          <a:p>
            <a:r>
              <a:rPr lang="en-US">
                <a:cs typeface="Arial" charset="0"/>
              </a:rPr>
              <a:t>           (by Moore’s Law)</a:t>
            </a:r>
          </a:p>
        </p:txBody>
      </p:sp>
      <p:sp>
        <p:nvSpPr>
          <p:cNvPr id="24583" name="Text Box 7"/>
          <p:cNvSpPr txBox="1">
            <a:spLocks noChangeArrowheads="1"/>
          </p:cNvSpPr>
          <p:nvPr/>
        </p:nvSpPr>
        <p:spPr bwMode="auto">
          <a:xfrm>
            <a:off x="5257800" y="1752600"/>
            <a:ext cx="3322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    Trend2: Integration at Scale</a:t>
            </a:r>
          </a:p>
          <a:p>
            <a:r>
              <a:rPr lang="en-US">
                <a:cs typeface="Arial" charset="0"/>
              </a:rPr>
              <a:t>           (Isolation has cost)</a:t>
            </a:r>
          </a:p>
        </p:txBody>
      </p:sp>
      <p:sp>
        <p:nvSpPr>
          <p:cNvPr id="24584" name="Text Box 8"/>
          <p:cNvSpPr txBox="1">
            <a:spLocks noChangeArrowheads="1"/>
          </p:cNvSpPr>
          <p:nvPr/>
        </p:nvSpPr>
        <p:spPr bwMode="auto">
          <a:xfrm>
            <a:off x="4953000" y="6216650"/>
            <a:ext cx="3398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         Trend3: Autonomy</a:t>
            </a:r>
          </a:p>
          <a:p>
            <a:r>
              <a:rPr lang="en-US">
                <a:cs typeface="Arial" charset="0"/>
              </a:rPr>
              <a:t>(Humans are not getting faster)</a:t>
            </a:r>
          </a:p>
        </p:txBody>
      </p:sp>
    </p:spTree>
    <p:extLst>
      <p:ext uri="{BB962C8B-B14F-4D97-AF65-F5344CB8AC3E}">
        <p14:creationId xmlns:p14="http://schemas.microsoft.com/office/powerpoint/2010/main" val="7804788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atin typeface="Tahoma" charset="0"/>
              </a:rPr>
              <a:t>Confluence of Trends</a:t>
            </a:r>
            <a:br>
              <a:rPr lang="en-US">
                <a:latin typeface="Tahoma" charset="0"/>
              </a:rPr>
            </a:br>
            <a:r>
              <a:rPr lang="en-US" sz="3200">
                <a:latin typeface="Tahoma" charset="0"/>
              </a:rPr>
              <a:t>The Overarching Challenge</a:t>
            </a:r>
          </a:p>
        </p:txBody>
      </p:sp>
      <p:sp>
        <p:nvSpPr>
          <p:cNvPr id="25603" name="AutoShape 3"/>
          <p:cNvSpPr>
            <a:spLocks noChangeArrowheads="1"/>
          </p:cNvSpPr>
          <p:nvPr/>
        </p:nvSpPr>
        <p:spPr bwMode="auto">
          <a:xfrm>
            <a:off x="2133600" y="3962400"/>
            <a:ext cx="1433513" cy="485775"/>
          </a:xfrm>
          <a:prstGeom prst="rightArrow">
            <a:avLst>
              <a:gd name="adj1" fmla="val 49676"/>
              <a:gd name="adj2" fmla="val 53268"/>
            </a:avLst>
          </a:prstGeom>
          <a:solidFill>
            <a:schemeClr val="accent6"/>
          </a:solidFill>
          <a:ln w="9525">
            <a:solidFill>
              <a:schemeClr val="tx1"/>
            </a:solidFill>
            <a:miter lim="800000"/>
            <a:headEnd/>
            <a:tailEnd/>
          </a:ln>
        </p:spPr>
        <p:txBody>
          <a:bodyPr wrap="none" anchor="ctr"/>
          <a:lstStyle/>
          <a:p>
            <a:endParaRPr lang="en-US"/>
          </a:p>
        </p:txBody>
      </p:sp>
      <p:sp>
        <p:nvSpPr>
          <p:cNvPr id="25604" name="AutoShape 4"/>
          <p:cNvSpPr>
            <a:spLocks noChangeArrowheads="1"/>
          </p:cNvSpPr>
          <p:nvPr/>
        </p:nvSpPr>
        <p:spPr bwMode="auto">
          <a:xfrm rot="-7469553">
            <a:off x="4631531" y="5274469"/>
            <a:ext cx="1433513" cy="485775"/>
          </a:xfrm>
          <a:prstGeom prst="rightArrow">
            <a:avLst>
              <a:gd name="adj1" fmla="val 49676"/>
              <a:gd name="adj2" fmla="val 53268"/>
            </a:avLst>
          </a:prstGeom>
          <a:solidFill>
            <a:schemeClr val="accent6"/>
          </a:solidFill>
          <a:ln w="9525">
            <a:solidFill>
              <a:schemeClr val="tx1"/>
            </a:solidFill>
            <a:miter lim="800000"/>
            <a:headEnd/>
            <a:tailEnd/>
          </a:ln>
        </p:spPr>
        <p:txBody>
          <a:bodyPr wrap="none" anchor="ctr"/>
          <a:lstStyle/>
          <a:p>
            <a:endParaRPr lang="en-US"/>
          </a:p>
        </p:txBody>
      </p:sp>
      <p:sp>
        <p:nvSpPr>
          <p:cNvPr id="25605" name="AutoShape 5"/>
          <p:cNvSpPr>
            <a:spLocks noChangeArrowheads="1"/>
          </p:cNvSpPr>
          <p:nvPr/>
        </p:nvSpPr>
        <p:spPr bwMode="auto">
          <a:xfrm rot="7191555">
            <a:off x="4707731" y="2683669"/>
            <a:ext cx="1433513" cy="485775"/>
          </a:xfrm>
          <a:prstGeom prst="rightArrow">
            <a:avLst>
              <a:gd name="adj1" fmla="val 49676"/>
              <a:gd name="adj2" fmla="val 53268"/>
            </a:avLst>
          </a:prstGeom>
          <a:solidFill>
            <a:schemeClr val="accent6"/>
          </a:solidFill>
          <a:ln w="9525">
            <a:solidFill>
              <a:schemeClr val="tx1"/>
            </a:solidFill>
            <a:miter lim="800000"/>
            <a:headEnd/>
            <a:tailEnd/>
          </a:ln>
        </p:spPr>
        <p:txBody>
          <a:bodyPr wrap="none" anchor="ctr"/>
          <a:lstStyle/>
          <a:p>
            <a:endParaRPr lang="en-US"/>
          </a:p>
        </p:txBody>
      </p:sp>
      <p:sp>
        <p:nvSpPr>
          <p:cNvPr id="25606" name="Text Box 6"/>
          <p:cNvSpPr txBox="1">
            <a:spLocks noChangeArrowheads="1"/>
          </p:cNvSpPr>
          <p:nvPr/>
        </p:nvSpPr>
        <p:spPr bwMode="auto">
          <a:xfrm>
            <a:off x="0" y="441960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    Trend1: Device/Data Proliferation</a:t>
            </a:r>
          </a:p>
          <a:p>
            <a:r>
              <a:rPr lang="en-US">
                <a:cs typeface="Arial" charset="0"/>
              </a:rPr>
              <a:t>           (by Moore’s Law)</a:t>
            </a:r>
          </a:p>
        </p:txBody>
      </p:sp>
      <p:sp>
        <p:nvSpPr>
          <p:cNvPr id="25607" name="Text Box 7"/>
          <p:cNvSpPr txBox="1">
            <a:spLocks noChangeArrowheads="1"/>
          </p:cNvSpPr>
          <p:nvPr/>
        </p:nvSpPr>
        <p:spPr bwMode="auto">
          <a:xfrm>
            <a:off x="5257800" y="1752600"/>
            <a:ext cx="3322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    Trend2: Integration at Scale</a:t>
            </a:r>
          </a:p>
          <a:p>
            <a:r>
              <a:rPr lang="en-US">
                <a:cs typeface="Arial" charset="0"/>
              </a:rPr>
              <a:t>           (Isolation has cost)</a:t>
            </a:r>
          </a:p>
        </p:txBody>
      </p:sp>
      <p:sp>
        <p:nvSpPr>
          <p:cNvPr id="25608" name="Text Box 8"/>
          <p:cNvSpPr txBox="1">
            <a:spLocks noChangeArrowheads="1"/>
          </p:cNvSpPr>
          <p:nvPr/>
        </p:nvSpPr>
        <p:spPr bwMode="auto">
          <a:xfrm>
            <a:off x="4953000" y="621665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cs typeface="Arial" charset="0"/>
              </a:rPr>
              <a:t>   Trend3: Relative autonomy</a:t>
            </a:r>
          </a:p>
          <a:p>
            <a:r>
              <a:rPr lang="en-US">
                <a:cs typeface="Arial" charset="0"/>
              </a:rPr>
              <a:t>(Humans are not getting faster)</a:t>
            </a:r>
          </a:p>
        </p:txBody>
      </p:sp>
      <p:sp>
        <p:nvSpPr>
          <p:cNvPr id="25609" name="Text Box 9"/>
          <p:cNvSpPr txBox="1">
            <a:spLocks noChangeArrowheads="1"/>
          </p:cNvSpPr>
          <p:nvPr/>
        </p:nvSpPr>
        <p:spPr bwMode="auto">
          <a:xfrm>
            <a:off x="4141788" y="3733800"/>
            <a:ext cx="2503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gn="ctr"/>
            <a:r>
              <a:rPr lang="en-US">
                <a:cs typeface="Arial" charset="0"/>
              </a:rPr>
              <a:t>Core Challenges:</a:t>
            </a:r>
          </a:p>
          <a:p>
            <a:pPr algn="ctr"/>
            <a:r>
              <a:rPr lang="en-US">
                <a:cs typeface="Arial" charset="0"/>
              </a:rPr>
              <a:t>Distributed CPS</a:t>
            </a:r>
          </a:p>
          <a:p>
            <a:pPr algn="ctr"/>
            <a:r>
              <a:rPr lang="en-US">
                <a:cs typeface="Arial" charset="0"/>
              </a:rPr>
              <a:t>Information Distillation</a:t>
            </a:r>
          </a:p>
        </p:txBody>
      </p:sp>
    </p:spTree>
    <p:extLst>
      <p:ext uri="{BB962C8B-B14F-4D97-AF65-F5344CB8AC3E}">
        <p14:creationId xmlns:p14="http://schemas.microsoft.com/office/powerpoint/2010/main" val="24122751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atin typeface="Tahoma" charset="0"/>
              </a:rPr>
              <a:t>Traditional Embedded Computing (Cyber+Physical) </a:t>
            </a:r>
          </a:p>
        </p:txBody>
      </p:sp>
      <p:pic>
        <p:nvPicPr>
          <p:cNvPr id="26627" name="Picture 2" descr="http://1.bp.blogspot.com/_kxPG6y8Qctk/S5KloRt3zTI/AAAAAAAAX4Q/EArwOMlpwRA/s800/Boeing+777+%283%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89150"/>
            <a:ext cx="1371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www.automotiveinsights.com/images/Ghos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2590800"/>
            <a:ext cx="250348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descr="http://jasonjeffrey.files.wordpress.com/2009/04/air_f-35b_cutaway_l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1879600"/>
            <a:ext cx="36576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2" descr="http://www.ccaonline.cn/editer/UploadFile/2006410156461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 y="4038600"/>
            <a:ext cx="22431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http://www.columbiasurgery.org/vascular/img/pic_virtual_or.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90800" y="5410200"/>
            <a:ext cx="2286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http://i.zdnet.com/gallery/21813-500-42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00600" y="4572000"/>
            <a:ext cx="21336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Content Placeholder 2"/>
          <p:cNvSpPr>
            <a:spLocks noGrp="1"/>
          </p:cNvSpPr>
          <p:nvPr>
            <p:ph idx="1"/>
          </p:nvPr>
        </p:nvSpPr>
        <p:spPr>
          <a:xfrm>
            <a:off x="2819400" y="3886200"/>
            <a:ext cx="3733800" cy="2017713"/>
          </a:xfrm>
        </p:spPr>
        <p:txBody>
          <a:bodyPr/>
          <a:lstStyle/>
          <a:p>
            <a:pPr>
              <a:buFont typeface="Wingdings" charset="0"/>
              <a:buNone/>
            </a:pPr>
            <a:r>
              <a:rPr lang="en-US" sz="2400">
                <a:latin typeface="Tahoma" charset="0"/>
              </a:rPr>
              <a:t> Embedded Computing Systems</a:t>
            </a:r>
          </a:p>
        </p:txBody>
      </p:sp>
    </p:spTree>
    <p:extLst>
      <p:ext uri="{BB962C8B-B14F-4D97-AF65-F5344CB8AC3E}">
        <p14:creationId xmlns:p14="http://schemas.microsoft.com/office/powerpoint/2010/main" val="26572700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atin typeface="Tahoma" charset="0"/>
              </a:rPr>
              <a:t>Emerging Directions</a:t>
            </a:r>
          </a:p>
        </p:txBody>
      </p:sp>
      <p:pic>
        <p:nvPicPr>
          <p:cNvPr id="27651" name="Picture 2" descr="http://1.bp.blogspot.com/_kxPG6y8Qctk/S5KloRt3zTI/AAAAAAAAX4Q/EArwOMlpwRA/s800/Boeing+777+%283%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89150"/>
            <a:ext cx="60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www.automotiveinsights.com/images/Ghos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2514600"/>
            <a:ext cx="1468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http://jasonjeffrey.files.wordpress.com/2009/04/air_f-35b_cutaway_l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1981200"/>
            <a:ext cx="15589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2" descr="http://www.ccaonline.cn/editer/UploadFile/2006410156461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3276600"/>
            <a:ext cx="815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http://www.columbiasurgery.org/vascular/img/pic_virtual_o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 y="4038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http://i.zdnet.com/gallery/21813-500-42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47800" y="3124200"/>
            <a:ext cx="893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10"/>
          <p:cNvSpPr txBox="1">
            <a:spLocks noChangeArrowheads="1"/>
          </p:cNvSpPr>
          <p:nvPr/>
        </p:nvSpPr>
        <p:spPr bwMode="auto">
          <a:xfrm rot="-1238243">
            <a:off x="500063" y="3697288"/>
            <a:ext cx="83042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gn="ctr"/>
            <a:r>
              <a:rPr lang="en-US" sz="3600" b="1">
                <a:solidFill>
                  <a:srgbClr val="FF0000"/>
                </a:solidFill>
              </a:rPr>
              <a:t>Distribution,</a:t>
            </a:r>
          </a:p>
          <a:p>
            <a:pPr algn="ctr"/>
            <a:r>
              <a:rPr lang="en-US" sz="3600" b="1">
                <a:solidFill>
                  <a:srgbClr val="FF0000"/>
                </a:solidFill>
              </a:rPr>
              <a:t>Humans in the Loop,</a:t>
            </a:r>
          </a:p>
          <a:p>
            <a:pPr algn="ctr"/>
            <a:r>
              <a:rPr lang="en-US" sz="3600" b="1">
                <a:solidFill>
                  <a:srgbClr val="FF0000"/>
                </a:solidFill>
              </a:rPr>
              <a:t>“Big” Data from the Physical World</a:t>
            </a:r>
          </a:p>
        </p:txBody>
      </p:sp>
    </p:spTree>
    <p:extLst>
      <p:ext uri="{BB962C8B-B14F-4D97-AF65-F5344CB8AC3E}">
        <p14:creationId xmlns:p14="http://schemas.microsoft.com/office/powerpoint/2010/main" val="7643718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atin typeface="Tahoma" charset="0"/>
              </a:rPr>
              <a:t>Emergence of Social Sensing</a:t>
            </a:r>
            <a:br>
              <a:rPr lang="en-US">
                <a:latin typeface="Tahoma" charset="0"/>
              </a:rPr>
            </a:br>
            <a:r>
              <a:rPr lang="en-US" sz="3200">
                <a:latin typeface="Tahoma" charset="0"/>
              </a:rPr>
              <a:t>Information Services for a Smarter World </a:t>
            </a:r>
            <a:endParaRPr lang="en-US">
              <a:latin typeface="Tahoma" charset="0"/>
            </a:endParaRPr>
          </a:p>
        </p:txBody>
      </p:sp>
      <p:sp>
        <p:nvSpPr>
          <p:cNvPr id="28675" name="Content Placeholder 2"/>
          <p:cNvSpPr>
            <a:spLocks noGrp="1"/>
          </p:cNvSpPr>
          <p:nvPr>
            <p:ph idx="1"/>
          </p:nvPr>
        </p:nvSpPr>
        <p:spPr>
          <a:xfrm>
            <a:off x="1295400" y="2133600"/>
            <a:ext cx="2286000" cy="725488"/>
          </a:xfrm>
        </p:spPr>
        <p:txBody>
          <a:bodyPr/>
          <a:lstStyle/>
          <a:p>
            <a:pPr>
              <a:buFont typeface="Wingdings" charset="0"/>
              <a:buNone/>
            </a:pPr>
            <a:r>
              <a:rPr lang="en-US" sz="2400">
                <a:latin typeface="Tahoma" charset="0"/>
              </a:rPr>
              <a:t>People</a:t>
            </a: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667000"/>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4953000"/>
            <a:ext cx="8477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6400" y="5638800"/>
            <a:ext cx="952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336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1676400" y="4572000"/>
            <a:ext cx="2286000" cy="725488"/>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None/>
              <a:defRPr/>
            </a:pPr>
            <a:r>
              <a:rPr lang="en-US" sz="2400" kern="0" dirty="0">
                <a:latin typeface="+mn-lt"/>
                <a:ea typeface="Gulim" pitchFamily="34" charset="-127"/>
                <a:cs typeface="+mn-cs"/>
              </a:rPr>
              <a:t>Sensors</a:t>
            </a:r>
          </a:p>
        </p:txBody>
      </p:sp>
      <p:sp>
        <p:nvSpPr>
          <p:cNvPr id="11" name="Right Brace 10"/>
          <p:cNvSpPr/>
          <p:nvPr/>
        </p:nvSpPr>
        <p:spPr>
          <a:xfrm>
            <a:off x="3124200" y="2590800"/>
            <a:ext cx="304800" cy="3886200"/>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868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5200" y="2971800"/>
            <a:ext cx="2362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3962400" y="2590800"/>
            <a:ext cx="2286000" cy="725488"/>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None/>
              <a:defRPr/>
            </a:pPr>
            <a:r>
              <a:rPr lang="en-US" sz="2400" kern="0" dirty="0">
                <a:latin typeface="+mn-lt"/>
                <a:ea typeface="Gulim" pitchFamily="34" charset="-127"/>
                <a:cs typeface="+mn-cs"/>
              </a:rPr>
              <a:t>Analytics</a:t>
            </a:r>
          </a:p>
        </p:txBody>
      </p:sp>
      <p:pic>
        <p:nvPicPr>
          <p:cNvPr id="28684"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81400" y="4419600"/>
            <a:ext cx="21383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4191000" y="5334000"/>
            <a:ext cx="1219200" cy="725488"/>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None/>
              <a:defRPr/>
            </a:pPr>
            <a:r>
              <a:rPr lang="en-US" sz="2400" kern="0" dirty="0">
                <a:latin typeface="+mn-lt"/>
                <a:ea typeface="Gulim" pitchFamily="34" charset="-127"/>
                <a:cs typeface="+mn-cs"/>
              </a:rPr>
              <a:t>Data</a:t>
            </a:r>
          </a:p>
        </p:txBody>
      </p:sp>
      <p:sp>
        <p:nvSpPr>
          <p:cNvPr id="16" name="Right Brace 15"/>
          <p:cNvSpPr/>
          <p:nvPr/>
        </p:nvSpPr>
        <p:spPr>
          <a:xfrm>
            <a:off x="5791200" y="2971800"/>
            <a:ext cx="304800" cy="2819400"/>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Content Placeholder 2"/>
          <p:cNvSpPr txBox="1">
            <a:spLocks/>
          </p:cNvSpPr>
          <p:nvPr/>
        </p:nvSpPr>
        <p:spPr bwMode="auto">
          <a:xfrm>
            <a:off x="5943600" y="4648200"/>
            <a:ext cx="3200400" cy="725488"/>
          </a:xfrm>
          <a:prstGeom prst="rect">
            <a:avLst/>
          </a:prstGeom>
          <a:noFill/>
          <a:ln w="9525">
            <a:noFill/>
            <a:miter lim="800000"/>
            <a:headEnd/>
            <a:tailEnd/>
          </a:ln>
        </p:spPr>
        <p:txBody>
          <a:bodyPr/>
          <a:lstStyle/>
          <a:p>
            <a:pPr marL="342900" indent="-342900" algn="ctr">
              <a:spcBef>
                <a:spcPct val="20000"/>
              </a:spcBef>
              <a:buClr>
                <a:schemeClr val="folHlink"/>
              </a:buClr>
              <a:buSzPct val="60000"/>
              <a:buFont typeface="Wingdings" pitchFamily="2" charset="2"/>
              <a:buNone/>
              <a:defRPr/>
            </a:pPr>
            <a:r>
              <a:rPr lang="en-US" sz="2400" kern="0" dirty="0">
                <a:latin typeface="+mn-lt"/>
                <a:ea typeface="Gulim" pitchFamily="34" charset="-127"/>
                <a:cs typeface="+mn-cs"/>
              </a:rPr>
              <a:t>Future Applications</a:t>
            </a:r>
          </a:p>
        </p:txBody>
      </p:sp>
      <p:pic>
        <p:nvPicPr>
          <p:cNvPr id="28688" name="Picture 288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8400" y="3276600"/>
            <a:ext cx="2452688" cy="1338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9" name="TextBox 373"/>
          <p:cNvSpPr txBox="1">
            <a:spLocks noChangeArrowheads="1"/>
          </p:cNvSpPr>
          <p:nvPr/>
        </p:nvSpPr>
        <p:spPr bwMode="auto">
          <a:xfrm>
            <a:off x="7391400" y="4419600"/>
            <a:ext cx="1301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800" b="1"/>
              <a:t>fantasyartdesign.com</a:t>
            </a:r>
          </a:p>
        </p:txBody>
      </p:sp>
    </p:spTree>
    <p:extLst>
      <p:ext uri="{BB962C8B-B14F-4D97-AF65-F5344CB8AC3E}">
        <p14:creationId xmlns:p14="http://schemas.microsoft.com/office/powerpoint/2010/main" val="28453612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
          <p:cNvGrpSpPr>
            <a:grpSpLocks/>
          </p:cNvGrpSpPr>
          <p:nvPr/>
        </p:nvGrpSpPr>
        <p:grpSpPr bwMode="auto">
          <a:xfrm>
            <a:off x="3276600" y="2057400"/>
            <a:ext cx="5570538" cy="3041650"/>
            <a:chOff x="0" y="0"/>
            <a:chExt cx="4512" cy="2520"/>
          </a:xfrm>
        </p:grpSpPr>
        <p:pic>
          <p:nvPicPr>
            <p:cNvPr id="3175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 y="72"/>
              <a:ext cx="4288"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3" name="Picture 3"/>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512"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1747" name="AutoShape 5"/>
          <p:cNvSpPr>
            <a:spLocks/>
          </p:cNvSpPr>
          <p:nvPr/>
        </p:nvSpPr>
        <p:spPr bwMode="auto">
          <a:xfrm>
            <a:off x="609600" y="2133600"/>
            <a:ext cx="2714625" cy="488950"/>
          </a:xfrm>
          <a:custGeom>
            <a:avLst/>
            <a:gdLst>
              <a:gd name="T0" fmla="*/ 0 w 18940"/>
              <a:gd name="T1" fmla="*/ 0 h 16769"/>
              <a:gd name="T2" fmla="*/ 18940 w 18940"/>
              <a:gd name="T3" fmla="*/ 16769 h 16769"/>
            </a:gdLst>
            <a:ahLst/>
            <a:cxnLst/>
            <a:rect l="T0" t="T1" r="T2" b="T3"/>
            <a:pathLst>
              <a:path w="18940" h="16769">
                <a:moveTo>
                  <a:pt x="1102" y="0"/>
                </a:moveTo>
                <a:cubicBezTo>
                  <a:pt x="494" y="0"/>
                  <a:pt x="0" y="1080"/>
                  <a:pt x="0" y="2411"/>
                </a:cubicBezTo>
                <a:lnTo>
                  <a:pt x="0" y="14357"/>
                </a:lnTo>
                <a:cubicBezTo>
                  <a:pt x="0" y="15689"/>
                  <a:pt x="494" y="16769"/>
                  <a:pt x="1102" y="16769"/>
                </a:cubicBezTo>
                <a:lnTo>
                  <a:pt x="15296" y="16769"/>
                </a:lnTo>
                <a:lnTo>
                  <a:pt x="21600" y="21600"/>
                </a:lnTo>
                <a:lnTo>
                  <a:pt x="18189" y="16632"/>
                </a:lnTo>
                <a:cubicBezTo>
                  <a:pt x="18624" y="16310"/>
                  <a:pt x="18940" y="15419"/>
                  <a:pt x="18940" y="14357"/>
                </a:cubicBezTo>
                <a:lnTo>
                  <a:pt x="18940" y="2411"/>
                </a:lnTo>
                <a:cubicBezTo>
                  <a:pt x="18940" y="1080"/>
                  <a:pt x="18447" y="0"/>
                  <a:pt x="17838" y="0"/>
                </a:cubicBezTo>
                <a:lnTo>
                  <a:pt x="1102" y="0"/>
                </a:lnTo>
                <a:close/>
                <a:moveTo>
                  <a:pt x="1102" y="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spcBef>
                <a:spcPts val="1688"/>
              </a:spcBef>
            </a:pPr>
            <a:r>
              <a:rPr lang="en-US" sz="1300">
                <a:latin typeface="Helvetica" charset="0"/>
                <a:cs typeface="Helvetica" charset="0"/>
                <a:sym typeface="Helvetica" charset="0"/>
              </a:rPr>
              <a:t>The number perhaps already is much higher now</a:t>
            </a:r>
          </a:p>
        </p:txBody>
      </p:sp>
      <p:sp>
        <p:nvSpPr>
          <p:cNvPr id="31748" name="Title 1"/>
          <p:cNvSpPr>
            <a:spLocks noGrp="1"/>
          </p:cNvSpPr>
          <p:nvPr>
            <p:ph type="title"/>
          </p:nvPr>
        </p:nvSpPr>
        <p:spPr/>
        <p:txBody>
          <a:bodyPr>
            <a:normAutofit fontScale="90000"/>
          </a:bodyPr>
          <a:lstStyle/>
          <a:p>
            <a:r>
              <a:rPr lang="en-US">
                <a:latin typeface="Tahoma" charset="0"/>
              </a:rPr>
              <a:t>Growth Statistics of Mobile “Sensors”</a:t>
            </a:r>
          </a:p>
        </p:txBody>
      </p:sp>
      <p:pic>
        <p:nvPicPr>
          <p:cNvPr id="31749" name="Picture 2" descr="https://encrypted-tbn2.google.com/images?q=tbn:ANd9GcR8N59VdtAqxWpDd-0YY0bSO3zEHuT4RLSdM9lLYNSLfIIa9tgU"/>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200" y="28956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0" y="5181600"/>
            <a:ext cx="5145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descr="https://encrypted-tbn0.google.com/images?q=tbn:ANd9GcSiGC9yuL_eF47Q6nAdetzXn7IEht1fk3q7hoz2z3BDC1UT_J3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400" y="5181600"/>
            <a:ext cx="18526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98459" y="6336077"/>
            <a:ext cx="1109470" cy="26792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6409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smtClean="0"/>
              <a:pPr/>
              <a:t>36</a:t>
            </a:fld>
            <a:endParaRPr lang="en-US"/>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143125"/>
            <a:ext cx="3276600" cy="1730977"/>
          </a:xfrm>
          <a:prstGeom prst="rect">
            <a:avLst/>
          </a:prstGeom>
          <a:noFill/>
          <a:ln w="9525">
            <a:noFill/>
            <a:miter lim="800000"/>
            <a:headEnd/>
            <a:tailEnd/>
          </a:ln>
        </p:spPr>
      </p:pic>
      <p:sp>
        <p:nvSpPr>
          <p:cNvPr id="10" name="Title 1"/>
          <p:cNvSpPr txBox="1">
            <a:spLocks/>
          </p:cNvSpPr>
          <p:nvPr/>
        </p:nvSpPr>
        <p:spPr>
          <a:xfrm>
            <a:off x="762000" y="3676650"/>
            <a:ext cx="3810000" cy="44767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1200" cap="none" spc="0" dirty="0" smtClean="0">
                <a:ln w="12700">
                  <a:solidFill>
                    <a:schemeClr val="tx2">
                      <a:satMod val="155000"/>
                    </a:schemeClr>
                  </a:solidFill>
                  <a:prstDash val="solid"/>
                </a:ln>
                <a:solidFill>
                  <a:schemeClr val="tx1"/>
                </a:solidFill>
                <a:latin typeface="+mn-lt"/>
              </a:rPr>
              <a:t>Twitter Mood Predicts Stock Market, 2011</a:t>
            </a:r>
            <a:endParaRPr lang="en-US" sz="1200" cap="none" spc="0" dirty="0">
              <a:ln w="12700">
                <a:solidFill>
                  <a:schemeClr val="tx2">
                    <a:satMod val="155000"/>
                  </a:schemeClr>
                </a:solidFill>
                <a:prstDash val="solid"/>
              </a:ln>
              <a:solidFill>
                <a:schemeClr val="tx1"/>
              </a:solidFill>
              <a:latin typeface="+mn-lt"/>
            </a:endParaRPr>
          </a:p>
        </p:txBody>
      </p:sp>
      <p:pic>
        <p:nvPicPr>
          <p:cNvPr id="9"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4505325"/>
            <a:ext cx="2819400" cy="1371600"/>
          </a:xfrm>
          <a:prstGeom prst="rect">
            <a:avLst/>
          </a:prstGeom>
          <a:noFill/>
          <a:ln w="9525">
            <a:noFill/>
            <a:miter lim="800000"/>
            <a:headEnd/>
            <a:tailEnd/>
          </a:ln>
        </p:spPr>
      </p:pic>
      <p:sp>
        <p:nvSpPr>
          <p:cNvPr id="13" name="Title 1"/>
          <p:cNvSpPr txBox="1">
            <a:spLocks/>
          </p:cNvSpPr>
          <p:nvPr/>
        </p:nvSpPr>
        <p:spPr>
          <a:xfrm>
            <a:off x="685800" y="6172200"/>
            <a:ext cx="2743200" cy="2286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1200" cap="none" spc="0" dirty="0" smtClean="0">
                <a:ln w="12700">
                  <a:solidFill>
                    <a:schemeClr val="tx2">
                      <a:satMod val="155000"/>
                    </a:schemeClr>
                  </a:solidFill>
                  <a:prstDash val="solid"/>
                </a:ln>
                <a:solidFill>
                  <a:schemeClr val="tx1"/>
                </a:solidFill>
                <a:latin typeface="+mn-lt"/>
              </a:rPr>
              <a:t>Japan Tsunami and Nuclear Event, 2011</a:t>
            </a:r>
            <a:endParaRPr lang="en-US" sz="1200" cap="none" spc="0" dirty="0">
              <a:ln w="12700">
                <a:solidFill>
                  <a:schemeClr val="tx2">
                    <a:satMod val="155000"/>
                  </a:schemeClr>
                </a:solidFill>
                <a:prstDash val="solid"/>
              </a:ln>
              <a:solidFill>
                <a:schemeClr val="tx1"/>
              </a:solidFill>
              <a:latin typeface="+mn-lt"/>
            </a:endParaRPr>
          </a:p>
        </p:txBody>
      </p:sp>
      <p:pic>
        <p:nvPicPr>
          <p:cNvPr id="1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33600" y="4581525"/>
            <a:ext cx="1219200" cy="759484"/>
          </a:xfrm>
          <a:prstGeom prst="rect">
            <a:avLst/>
          </a:prstGeom>
          <a:noFill/>
          <a:ln w="9525">
            <a:noFill/>
            <a:miter lim="800000"/>
            <a:headEnd/>
            <a:tailEnd/>
          </a:ln>
        </p:spPr>
      </p:pic>
      <p:pic>
        <p:nvPicPr>
          <p:cNvPr id="15" name="Content Placeholder 4" descr="blindsquare.jpg"/>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5257800" y="4495800"/>
            <a:ext cx="2514600" cy="1357741"/>
          </a:xfrm>
        </p:spPr>
      </p:pic>
      <p:sp>
        <p:nvSpPr>
          <p:cNvPr id="16" name="Title 1"/>
          <p:cNvSpPr txBox="1">
            <a:spLocks/>
          </p:cNvSpPr>
          <p:nvPr/>
        </p:nvSpPr>
        <p:spPr>
          <a:xfrm>
            <a:off x="4800600" y="5953125"/>
            <a:ext cx="3581400" cy="44767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1200" cap="none" spc="0" dirty="0" err="1" smtClean="0">
                <a:ln w="12700">
                  <a:solidFill>
                    <a:schemeClr val="tx2">
                      <a:satMod val="155000"/>
                    </a:schemeClr>
                  </a:solidFill>
                  <a:prstDash val="solid"/>
                </a:ln>
                <a:solidFill>
                  <a:schemeClr val="tx1"/>
                </a:solidFill>
                <a:latin typeface="+mn-lt"/>
              </a:rPr>
              <a:t>FourSquare</a:t>
            </a:r>
            <a:r>
              <a:rPr lang="en-US" sz="1200" cap="none" spc="0" dirty="0" smtClean="0">
                <a:ln w="12700">
                  <a:solidFill>
                    <a:schemeClr val="tx2">
                      <a:satMod val="155000"/>
                    </a:schemeClr>
                  </a:solidFill>
                  <a:prstDash val="solid"/>
                </a:ln>
                <a:solidFill>
                  <a:schemeClr val="tx1"/>
                </a:solidFill>
                <a:latin typeface="+mn-lt"/>
              </a:rPr>
              <a:t> helps blind people navigate , 2012</a:t>
            </a:r>
            <a:endParaRPr lang="en-US" sz="1200" cap="none" spc="0" dirty="0">
              <a:ln w="12700">
                <a:solidFill>
                  <a:schemeClr val="tx2">
                    <a:satMod val="155000"/>
                  </a:schemeClr>
                </a:solidFill>
                <a:prstDash val="solid"/>
              </a:ln>
              <a:solidFill>
                <a:schemeClr val="tx1"/>
              </a:solidFill>
              <a:latin typeface="+mn-lt"/>
            </a:endParaRPr>
          </a:p>
        </p:txBody>
      </p:sp>
      <p:pic>
        <p:nvPicPr>
          <p:cNvPr id="17" name="Picture 6" descr="http://t1.gstatic.com/images?q=tbn:ANd9GcTEN5c1TojvGn45QFPo3O0eN-I7vgikTZGFXhPBuvgZky0bsH-FxZiJnN8K"/>
          <p:cNvPicPr>
            <a:picLocks noChangeAspect="1" noChangeArrowheads="1"/>
          </p:cNvPicPr>
          <p:nvPr/>
        </p:nvPicPr>
        <p:blipFill>
          <a:blip r:embed="rId8" cstate="print"/>
          <a:srcRect/>
          <a:stretch>
            <a:fillRect/>
          </a:stretch>
        </p:blipFill>
        <p:spPr bwMode="auto">
          <a:xfrm>
            <a:off x="4648200" y="2286000"/>
            <a:ext cx="3352800" cy="1397000"/>
          </a:xfrm>
          <a:prstGeom prst="rect">
            <a:avLst/>
          </a:prstGeom>
          <a:noFill/>
          <a:ln w="9525">
            <a:noFill/>
            <a:miter lim="800000"/>
            <a:headEnd/>
            <a:tailEnd/>
          </a:ln>
        </p:spPr>
      </p:pic>
      <p:sp>
        <p:nvSpPr>
          <p:cNvPr id="18" name="Title 1"/>
          <p:cNvSpPr txBox="1">
            <a:spLocks/>
          </p:cNvSpPr>
          <p:nvPr/>
        </p:nvSpPr>
        <p:spPr>
          <a:xfrm>
            <a:off x="4114800" y="3733800"/>
            <a:ext cx="4419600" cy="44767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defRPr/>
            </a:pPr>
            <a:r>
              <a:rPr lang="en-US" sz="1200" cap="none" spc="0" dirty="0" smtClean="0">
                <a:ln w="12700">
                  <a:solidFill>
                    <a:schemeClr val="tx2">
                      <a:satMod val="155000"/>
                    </a:schemeClr>
                  </a:solidFill>
                  <a:prstDash val="solid"/>
                </a:ln>
                <a:solidFill>
                  <a:schemeClr val="tx1"/>
                </a:solidFill>
                <a:latin typeface="+mn-lt"/>
              </a:rPr>
              <a:t>Help Pilgrims utilize schedule in Hajj , 2012</a:t>
            </a:r>
            <a:endParaRPr lang="en-US" sz="1200" cap="none" spc="0" dirty="0">
              <a:ln w="12700">
                <a:solidFill>
                  <a:schemeClr val="tx2">
                    <a:satMod val="155000"/>
                  </a:schemeClr>
                </a:solidFill>
                <a:prstDash val="solid"/>
              </a:ln>
              <a:solidFill>
                <a:schemeClr val="tx1"/>
              </a:solidFill>
              <a:latin typeface="+mn-lt"/>
            </a:endParaRPr>
          </a:p>
        </p:txBody>
      </p:sp>
      <p:sp>
        <p:nvSpPr>
          <p:cNvPr id="23" name="Title 1"/>
          <p:cNvSpPr>
            <a:spLocks noGrp="1"/>
          </p:cNvSpPr>
          <p:nvPr>
            <p:ph type="title"/>
          </p:nvPr>
        </p:nvSpPr>
        <p:spPr>
          <a:xfrm>
            <a:off x="533400" y="76200"/>
            <a:ext cx="8153400" cy="776287"/>
          </a:xfrm>
        </p:spPr>
        <p:txBody>
          <a:bodyPr/>
          <a:lstStyle/>
          <a:p>
            <a:r>
              <a:rPr lang="en-US" dirty="0" smtClean="0"/>
              <a:t>Social Sensing</a:t>
            </a:r>
          </a:p>
        </p:txBody>
      </p:sp>
      <p:sp>
        <p:nvSpPr>
          <p:cNvPr id="24" name="Title 1"/>
          <p:cNvSpPr txBox="1">
            <a:spLocks/>
          </p:cNvSpPr>
          <p:nvPr/>
        </p:nvSpPr>
        <p:spPr>
          <a:xfrm>
            <a:off x="533400" y="697885"/>
            <a:ext cx="85344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 set of applications where data are collected from </a:t>
            </a:r>
            <a:r>
              <a:rPr lang="en-US" sz="2800" b="1" i="1" dirty="0" smtClean="0">
                <a:latin typeface="+mj-lt"/>
                <a:ea typeface="+mj-ea"/>
                <a:cs typeface="+mj-cs"/>
              </a:rPr>
              <a:t>human sources </a:t>
            </a:r>
            <a:r>
              <a:rPr lang="en-US" sz="2800" dirty="0" smtClean="0">
                <a:latin typeface="+mj-lt"/>
                <a:ea typeface="+mj-ea"/>
                <a:cs typeface="+mj-cs"/>
              </a:rPr>
              <a:t>or devices on their behalf.</a:t>
            </a:r>
            <a:r>
              <a:rPr kumimoji="0" lang="en-US" sz="2800" b="0" i="0" u="none" strike="noStrike" kern="1200" cap="none" spc="0" normalizeH="0" noProof="0" dirty="0" smtClean="0">
                <a:ln>
                  <a:noFill/>
                </a:ln>
                <a:solidFill>
                  <a:schemeClr val="tx1"/>
                </a:solidFill>
                <a:effectLst/>
                <a:uLnTx/>
                <a:uFillTx/>
                <a:latin typeface="+mj-lt"/>
                <a:ea typeface="+mj-ea"/>
                <a:cs typeface="+mj-cs"/>
              </a:rPr>
              <a:t> </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5" name="Rounded Rectangle 24"/>
          <p:cNvSpPr/>
          <p:nvPr/>
        </p:nvSpPr>
        <p:spPr>
          <a:xfrm>
            <a:off x="990600" y="3352800"/>
            <a:ext cx="6477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00"/>
                </a:solidFill>
              </a:rPr>
              <a:t>Human</a:t>
            </a:r>
            <a:r>
              <a:rPr lang="en-US" sz="3600" b="1" dirty="0" smtClean="0"/>
              <a:t> + Cyber + Physical</a:t>
            </a:r>
            <a:endParaRPr lang="en-US" sz="3600" b="1" dirty="0"/>
          </a:p>
        </p:txBody>
      </p:sp>
    </p:spTree>
    <p:custDataLst>
      <p:tags r:id="rId1"/>
    </p:custDataLst>
    <p:extLst>
      <p:ext uri="{BB962C8B-B14F-4D97-AF65-F5344CB8AC3E}">
        <p14:creationId xmlns:p14="http://schemas.microsoft.com/office/powerpoint/2010/main" val="237719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304800"/>
            <a:ext cx="8077200" cy="1462088"/>
          </a:xfrm>
        </p:spPr>
        <p:txBody>
          <a:bodyPr/>
          <a:lstStyle/>
          <a:p>
            <a:r>
              <a:rPr lang="en-US" dirty="0" smtClean="0"/>
              <a:t>Why Social Sensing?</a:t>
            </a:r>
            <a:br>
              <a:rPr lang="en-US" dirty="0" smtClean="0"/>
            </a:br>
            <a:r>
              <a:rPr lang="en-US" sz="3600" dirty="0" smtClean="0"/>
              <a:t>A Confluence of Three Trends</a:t>
            </a:r>
            <a:endParaRPr lang="en-US" dirty="0" smtClean="0"/>
          </a:p>
        </p:txBody>
      </p:sp>
      <p:pic>
        <p:nvPicPr>
          <p:cNvPr id="1126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971800"/>
            <a:ext cx="1600200" cy="1064465"/>
          </a:xfrm>
          <a:prstGeom prst="rect">
            <a:avLst/>
          </a:prstGeom>
          <a:noFill/>
          <a:ln w="9525">
            <a:noFill/>
            <a:miter lim="800000"/>
            <a:headEnd/>
            <a:tailEnd/>
          </a:ln>
        </p:spPr>
      </p:pic>
      <p:sp>
        <p:nvSpPr>
          <p:cNvPr id="11269" name="TextBox 10"/>
          <p:cNvSpPr txBox="1">
            <a:spLocks noChangeArrowheads="1"/>
          </p:cNvSpPr>
          <p:nvPr/>
        </p:nvSpPr>
        <p:spPr bwMode="auto">
          <a:xfrm>
            <a:off x="4800600" y="4191000"/>
            <a:ext cx="1663700" cy="338138"/>
          </a:xfrm>
          <a:prstGeom prst="rect">
            <a:avLst/>
          </a:prstGeom>
          <a:noFill/>
          <a:ln w="9525">
            <a:noFill/>
            <a:miter lim="800000"/>
            <a:headEnd/>
            <a:tailEnd/>
          </a:ln>
        </p:spPr>
        <p:txBody>
          <a:bodyPr wrap="none">
            <a:spAutoFit/>
          </a:bodyPr>
          <a:lstStyle/>
          <a:p>
            <a:pPr algn="ctr"/>
            <a:r>
              <a:rPr lang="en-US" sz="1600" dirty="0"/>
              <a:t>Cars on Internet</a:t>
            </a:r>
          </a:p>
        </p:txBody>
      </p:sp>
      <p:sp>
        <p:nvSpPr>
          <p:cNvPr id="11270" name="TextBox 11"/>
          <p:cNvSpPr txBox="1">
            <a:spLocks noChangeArrowheads="1"/>
          </p:cNvSpPr>
          <p:nvPr/>
        </p:nvSpPr>
        <p:spPr bwMode="auto">
          <a:xfrm>
            <a:off x="1143000" y="6324600"/>
            <a:ext cx="2057400" cy="338138"/>
          </a:xfrm>
          <a:prstGeom prst="rect">
            <a:avLst/>
          </a:prstGeom>
          <a:noFill/>
          <a:ln w="9525">
            <a:noFill/>
            <a:miter lim="800000"/>
            <a:headEnd/>
            <a:tailEnd/>
          </a:ln>
        </p:spPr>
        <p:txBody>
          <a:bodyPr>
            <a:spAutoFit/>
          </a:bodyPr>
          <a:lstStyle/>
          <a:p>
            <a:pPr algn="ctr"/>
            <a:r>
              <a:rPr lang="en-US" sz="1600" dirty="0"/>
              <a:t>Cell-phones</a:t>
            </a:r>
          </a:p>
        </p:txBody>
      </p:sp>
      <p:sp>
        <p:nvSpPr>
          <p:cNvPr id="11277" name="TextBox 23"/>
          <p:cNvSpPr txBox="1">
            <a:spLocks noChangeArrowheads="1"/>
          </p:cNvSpPr>
          <p:nvPr/>
        </p:nvSpPr>
        <p:spPr bwMode="auto">
          <a:xfrm>
            <a:off x="6400800" y="5486400"/>
            <a:ext cx="1092200" cy="584200"/>
          </a:xfrm>
          <a:prstGeom prst="rect">
            <a:avLst/>
          </a:prstGeom>
          <a:noFill/>
          <a:ln w="9525">
            <a:noFill/>
            <a:miter lim="800000"/>
            <a:headEnd/>
            <a:tailEnd/>
          </a:ln>
        </p:spPr>
        <p:txBody>
          <a:bodyPr>
            <a:spAutoFit/>
          </a:bodyPr>
          <a:lstStyle/>
          <a:p>
            <a:pPr algn="ctr"/>
            <a:r>
              <a:rPr lang="en-US" sz="1600" dirty="0"/>
              <a:t>Smart Meter</a:t>
            </a:r>
          </a:p>
        </p:txBody>
      </p:sp>
      <p:sp>
        <p:nvSpPr>
          <p:cNvPr id="35" name="Freeform 34"/>
          <p:cNvSpPr/>
          <p:nvPr/>
        </p:nvSpPr>
        <p:spPr>
          <a:xfrm>
            <a:off x="0" y="1752600"/>
            <a:ext cx="6477000" cy="4724400"/>
          </a:xfrm>
          <a:custGeom>
            <a:avLst/>
            <a:gdLst>
              <a:gd name="connsiteX0" fmla="*/ 0 w 6416566"/>
              <a:gd name="connsiteY0" fmla="*/ 4099034 h 4099034"/>
              <a:gd name="connsiteX1" fmla="*/ 1387366 w 6416566"/>
              <a:gd name="connsiteY1" fmla="*/ 3799489 h 4099034"/>
              <a:gd name="connsiteX2" fmla="*/ 2144111 w 6416566"/>
              <a:gd name="connsiteY2" fmla="*/ 2427889 h 4099034"/>
              <a:gd name="connsiteX3" fmla="*/ 3783724 w 6416566"/>
              <a:gd name="connsiteY3" fmla="*/ 1813034 h 4099034"/>
              <a:gd name="connsiteX4" fmla="*/ 4256690 w 6416566"/>
              <a:gd name="connsiteY4" fmla="*/ 851337 h 4099034"/>
              <a:gd name="connsiteX5" fmla="*/ 6416566 w 6416566"/>
              <a:gd name="connsiteY5" fmla="*/ 0 h 409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6566" h="4099034">
                <a:moveTo>
                  <a:pt x="0" y="4099034"/>
                </a:moveTo>
                <a:cubicBezTo>
                  <a:pt x="515007" y="4088523"/>
                  <a:pt x="1030014" y="4078013"/>
                  <a:pt x="1387366" y="3799489"/>
                </a:cubicBezTo>
                <a:cubicBezTo>
                  <a:pt x="1744718" y="3520965"/>
                  <a:pt x="1744718" y="2758965"/>
                  <a:pt x="2144111" y="2427889"/>
                </a:cubicBezTo>
                <a:cubicBezTo>
                  <a:pt x="2543504" y="2096813"/>
                  <a:pt x="3431627" y="2075793"/>
                  <a:pt x="3783724" y="1813034"/>
                </a:cubicBezTo>
                <a:cubicBezTo>
                  <a:pt x="4135821" y="1550275"/>
                  <a:pt x="3817883" y="1153509"/>
                  <a:pt x="4256690" y="851337"/>
                </a:cubicBezTo>
                <a:cubicBezTo>
                  <a:pt x="4695497" y="549165"/>
                  <a:pt x="5556031" y="274582"/>
                  <a:pt x="6416566"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279" name="TextBox 37"/>
          <p:cNvSpPr txBox="1">
            <a:spLocks noChangeArrowheads="1"/>
          </p:cNvSpPr>
          <p:nvPr/>
        </p:nvSpPr>
        <p:spPr bwMode="auto">
          <a:xfrm>
            <a:off x="5334000" y="2209800"/>
            <a:ext cx="2286000" cy="523220"/>
          </a:xfrm>
          <a:prstGeom prst="rect">
            <a:avLst/>
          </a:prstGeom>
          <a:noFill/>
          <a:ln w="9525">
            <a:noFill/>
            <a:miter lim="800000"/>
            <a:headEnd/>
            <a:tailEnd/>
          </a:ln>
        </p:spPr>
        <p:txBody>
          <a:bodyPr wrap="square">
            <a:spAutoFit/>
          </a:bodyPr>
          <a:lstStyle/>
          <a:p>
            <a:r>
              <a:rPr lang="en-US" sz="2800" b="1" dirty="0">
                <a:solidFill>
                  <a:srgbClr val="FF0000"/>
                </a:solidFill>
              </a:rPr>
              <a:t>Connectivity</a:t>
            </a:r>
          </a:p>
        </p:txBody>
      </p:sp>
      <p:sp>
        <p:nvSpPr>
          <p:cNvPr id="11280" name="TextBox 38"/>
          <p:cNvSpPr txBox="1">
            <a:spLocks noChangeArrowheads="1"/>
          </p:cNvSpPr>
          <p:nvPr/>
        </p:nvSpPr>
        <p:spPr bwMode="auto">
          <a:xfrm>
            <a:off x="7814341" y="2133600"/>
            <a:ext cx="1329659" cy="523220"/>
          </a:xfrm>
          <a:prstGeom prst="rect">
            <a:avLst/>
          </a:prstGeom>
          <a:noFill/>
          <a:ln w="9525">
            <a:noFill/>
            <a:miter lim="800000"/>
            <a:headEnd/>
            <a:tailEnd/>
          </a:ln>
        </p:spPr>
        <p:txBody>
          <a:bodyPr wrap="none">
            <a:spAutoFit/>
          </a:bodyPr>
          <a:lstStyle/>
          <a:p>
            <a:r>
              <a:rPr lang="en-US" sz="2800" b="1" dirty="0">
                <a:solidFill>
                  <a:srgbClr val="FF0000"/>
                </a:solidFill>
              </a:rPr>
              <a:t>Sensors</a:t>
            </a:r>
          </a:p>
        </p:txBody>
      </p:sp>
      <p:sp>
        <p:nvSpPr>
          <p:cNvPr id="41" name="Freeform 40"/>
          <p:cNvSpPr/>
          <p:nvPr/>
        </p:nvSpPr>
        <p:spPr>
          <a:xfrm>
            <a:off x="4191000" y="1924050"/>
            <a:ext cx="3594100" cy="4933950"/>
          </a:xfrm>
          <a:custGeom>
            <a:avLst/>
            <a:gdLst>
              <a:gd name="connsiteX0" fmla="*/ 3594538 w 3594538"/>
              <a:gd name="connsiteY0" fmla="*/ 0 h 4934607"/>
              <a:gd name="connsiteX1" fmla="*/ 3137338 w 3594538"/>
              <a:gd name="connsiteY1" fmla="*/ 1592317 h 4934607"/>
              <a:gd name="connsiteX2" fmla="*/ 2222938 w 3594538"/>
              <a:gd name="connsiteY2" fmla="*/ 3042745 h 4934607"/>
              <a:gd name="connsiteX3" fmla="*/ 709448 w 3594538"/>
              <a:gd name="connsiteY3" fmla="*/ 3484179 h 4934607"/>
              <a:gd name="connsiteX4" fmla="*/ 0 w 3594538"/>
              <a:gd name="connsiteY4" fmla="*/ 4934607 h 4934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538" h="4934607">
                <a:moveTo>
                  <a:pt x="3594538" y="0"/>
                </a:moveTo>
                <a:cubicBezTo>
                  <a:pt x="3480238" y="542596"/>
                  <a:pt x="3365938" y="1085193"/>
                  <a:pt x="3137338" y="1592317"/>
                </a:cubicBezTo>
                <a:cubicBezTo>
                  <a:pt x="2908738" y="2099441"/>
                  <a:pt x="2627586" y="2727435"/>
                  <a:pt x="2222938" y="3042745"/>
                </a:cubicBezTo>
                <a:cubicBezTo>
                  <a:pt x="1818290" y="3358055"/>
                  <a:pt x="1079938" y="3168869"/>
                  <a:pt x="709448" y="3484179"/>
                </a:cubicBezTo>
                <a:cubicBezTo>
                  <a:pt x="338958" y="3799489"/>
                  <a:pt x="169479" y="4367048"/>
                  <a:pt x="0" y="493460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6177" name="Picture 33"/>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152400" y="2819400"/>
            <a:ext cx="1905000" cy="352425"/>
          </a:xfrm>
          <a:prstGeom prst="rect">
            <a:avLst/>
          </a:prstGeom>
          <a:solidFill>
            <a:schemeClr val="accent1"/>
          </a:solidFill>
          <a:ln w="9525">
            <a:noFill/>
            <a:miter lim="800000"/>
            <a:headEnd/>
            <a:tailEnd/>
          </a:ln>
        </p:spPr>
      </p:pic>
      <p:pic>
        <p:nvPicPr>
          <p:cNvPr id="11285" name="Picture 3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505200"/>
            <a:ext cx="1350963" cy="957263"/>
          </a:xfrm>
          <a:prstGeom prst="rect">
            <a:avLst/>
          </a:prstGeom>
          <a:noFill/>
          <a:ln w="9525">
            <a:noFill/>
            <a:miter lim="800000"/>
            <a:headEnd/>
            <a:tailEnd/>
          </a:ln>
        </p:spPr>
      </p:pic>
      <p:pic>
        <p:nvPicPr>
          <p:cNvPr id="11286" name="Picture 3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00200" y="3200400"/>
            <a:ext cx="1743075" cy="652463"/>
          </a:xfrm>
          <a:prstGeom prst="rect">
            <a:avLst/>
          </a:prstGeom>
          <a:noFill/>
          <a:ln w="9525">
            <a:noFill/>
            <a:miter lim="800000"/>
            <a:headEnd/>
            <a:tailEnd/>
          </a:ln>
        </p:spPr>
      </p:pic>
      <p:pic>
        <p:nvPicPr>
          <p:cNvPr id="11287" name="Picture 36"/>
          <p:cNvPicPr>
            <a:picLocks noChangeAspect="1" noChangeArrowheads="1"/>
          </p:cNvPicPr>
          <p:nvPr/>
        </p:nvPicPr>
        <p:blipFill>
          <a:blip r:embed="rId8" cstate="print"/>
          <a:srcRect/>
          <a:stretch>
            <a:fillRect/>
          </a:stretch>
        </p:blipFill>
        <p:spPr bwMode="auto">
          <a:xfrm>
            <a:off x="228600" y="4419600"/>
            <a:ext cx="1552575" cy="504825"/>
          </a:xfrm>
          <a:prstGeom prst="rect">
            <a:avLst/>
          </a:prstGeom>
          <a:noFill/>
          <a:ln w="9525">
            <a:noFill/>
            <a:miter lim="800000"/>
            <a:headEnd/>
            <a:tailEnd/>
          </a:ln>
        </p:spPr>
      </p:pic>
      <p:sp>
        <p:nvSpPr>
          <p:cNvPr id="11288" name="TextBox 38"/>
          <p:cNvSpPr txBox="1">
            <a:spLocks noChangeArrowheads="1"/>
          </p:cNvSpPr>
          <p:nvPr/>
        </p:nvSpPr>
        <p:spPr bwMode="auto">
          <a:xfrm>
            <a:off x="228600" y="2057400"/>
            <a:ext cx="4800600" cy="523220"/>
          </a:xfrm>
          <a:prstGeom prst="rect">
            <a:avLst/>
          </a:prstGeom>
          <a:noFill/>
          <a:ln w="9525">
            <a:noFill/>
            <a:miter lim="800000"/>
            <a:headEnd/>
            <a:tailEnd/>
          </a:ln>
        </p:spPr>
        <p:txBody>
          <a:bodyPr>
            <a:spAutoFit/>
          </a:bodyPr>
          <a:lstStyle/>
          <a:p>
            <a:r>
              <a:rPr lang="en-US" sz="2800" b="1" dirty="0">
                <a:solidFill>
                  <a:srgbClr val="FF0000"/>
                </a:solidFill>
              </a:rPr>
              <a:t>Mass Dissemination Media</a:t>
            </a:r>
          </a:p>
        </p:txBody>
      </p:sp>
      <p:pic>
        <p:nvPicPr>
          <p:cNvPr id="11289" name="Picture 3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19987" y="4495800"/>
            <a:ext cx="1624013" cy="1179513"/>
          </a:xfrm>
          <a:prstGeom prst="rect">
            <a:avLst/>
          </a:prstGeom>
          <a:noFill/>
          <a:ln w="9525">
            <a:noFill/>
            <a:miter lim="800000"/>
            <a:headEnd/>
            <a:tailEnd/>
          </a:ln>
        </p:spPr>
      </p:pic>
      <p:sp>
        <p:nvSpPr>
          <p:cNvPr id="11290" name="TextBox 14"/>
          <p:cNvSpPr txBox="1">
            <a:spLocks noChangeArrowheads="1"/>
          </p:cNvSpPr>
          <p:nvPr/>
        </p:nvSpPr>
        <p:spPr bwMode="auto">
          <a:xfrm>
            <a:off x="7315200" y="5791200"/>
            <a:ext cx="1828800" cy="338138"/>
          </a:xfrm>
          <a:prstGeom prst="rect">
            <a:avLst/>
          </a:prstGeom>
          <a:noFill/>
          <a:ln w="9525">
            <a:noFill/>
            <a:miter lim="800000"/>
            <a:headEnd/>
            <a:tailEnd/>
          </a:ln>
        </p:spPr>
        <p:txBody>
          <a:bodyPr>
            <a:spAutoFit/>
          </a:bodyPr>
          <a:lstStyle/>
          <a:p>
            <a:pPr algn="ctr"/>
            <a:r>
              <a:rPr lang="en-US" sz="1600" dirty="0"/>
              <a:t>GPS</a:t>
            </a:r>
          </a:p>
        </p:txBody>
      </p:sp>
      <p:pic>
        <p:nvPicPr>
          <p:cNvPr id="11291" name="Picture 39"/>
          <p:cNvPicPr>
            <a:picLocks noChangeAspect="1" noChangeArrowheads="1"/>
          </p:cNvPicPr>
          <p:nvPr/>
        </p:nvPicPr>
        <p:blipFill>
          <a:blip r:embed="rId10" cstate="print"/>
          <a:srcRect/>
          <a:stretch>
            <a:fillRect/>
          </a:stretch>
        </p:blipFill>
        <p:spPr bwMode="auto">
          <a:xfrm>
            <a:off x="5486400" y="5410200"/>
            <a:ext cx="1038225" cy="1057275"/>
          </a:xfrm>
          <a:prstGeom prst="rect">
            <a:avLst/>
          </a:prstGeom>
          <a:noFill/>
          <a:ln w="9525">
            <a:noFill/>
            <a:miter lim="800000"/>
            <a:headEnd/>
            <a:tailEnd/>
          </a:ln>
        </p:spPr>
      </p:pic>
      <p:pic>
        <p:nvPicPr>
          <p:cNvPr id="11292" name="Picture 4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81400" y="4267200"/>
            <a:ext cx="990600" cy="1049338"/>
          </a:xfrm>
          <a:prstGeom prst="rect">
            <a:avLst/>
          </a:prstGeom>
          <a:noFill/>
          <a:ln w="9525">
            <a:noFill/>
            <a:miter lim="800000"/>
            <a:headEnd/>
            <a:tailEnd/>
          </a:ln>
        </p:spPr>
      </p:pic>
      <p:pic>
        <p:nvPicPr>
          <p:cNvPr id="11293" name="Picture 2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362200" y="2743200"/>
            <a:ext cx="1447800" cy="568325"/>
          </a:xfrm>
          <a:prstGeom prst="rect">
            <a:avLst/>
          </a:prstGeom>
          <a:noFill/>
          <a:ln w="9525">
            <a:noFill/>
            <a:miter lim="800000"/>
            <a:headEnd/>
            <a:tailEnd/>
          </a:ln>
        </p:spPr>
      </p:pic>
      <p:pic>
        <p:nvPicPr>
          <p:cNvPr id="30" name="Picture 4" descr="Android-2-1-Smart-Phon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96200" y="2971800"/>
            <a:ext cx="1005556" cy="990600"/>
          </a:xfrm>
          <a:prstGeom prst="rect">
            <a:avLst/>
          </a:prstGeom>
          <a:noFill/>
          <a:ln w="9525">
            <a:noFill/>
            <a:miter lim="800000"/>
            <a:headEnd/>
            <a:tailEnd/>
          </a:ln>
        </p:spPr>
      </p:pic>
      <p:sp>
        <p:nvSpPr>
          <p:cNvPr id="31" name="TextBox 19"/>
          <p:cNvSpPr txBox="1">
            <a:spLocks noChangeArrowheads="1"/>
          </p:cNvSpPr>
          <p:nvPr/>
        </p:nvSpPr>
        <p:spPr bwMode="auto">
          <a:xfrm>
            <a:off x="7620000" y="3962400"/>
            <a:ext cx="1260281" cy="338554"/>
          </a:xfrm>
          <a:prstGeom prst="rect">
            <a:avLst/>
          </a:prstGeom>
          <a:noFill/>
          <a:ln w="9525">
            <a:noFill/>
            <a:miter lim="800000"/>
            <a:headEnd/>
            <a:tailEnd/>
          </a:ln>
        </p:spPr>
        <p:txBody>
          <a:bodyPr wrap="none">
            <a:spAutoFit/>
          </a:bodyPr>
          <a:lstStyle/>
          <a:p>
            <a:pPr algn="ctr"/>
            <a:r>
              <a:rPr lang="en-US" sz="1600" dirty="0" smtClean="0"/>
              <a:t>Smart Phone</a:t>
            </a:r>
            <a:endParaRPr lang="en-US" sz="1600" dirty="0"/>
          </a:p>
        </p:txBody>
      </p:sp>
      <p:sp>
        <p:nvSpPr>
          <p:cNvPr id="24" name="Slide Number Placeholder 23"/>
          <p:cNvSpPr>
            <a:spLocks noGrp="1"/>
          </p:cNvSpPr>
          <p:nvPr>
            <p:ph type="sldNum" sz="quarter" idx="12"/>
          </p:nvPr>
        </p:nvSpPr>
        <p:spPr/>
        <p:txBody>
          <a:bodyPr/>
          <a:lstStyle/>
          <a:p>
            <a:fld id="{B6F15528-21DE-4FAA-801E-634DDDAF4B2B}" type="slidenum">
              <a:rPr lang="en-US" smtClean="0"/>
              <a:pPr/>
              <a:t>37</a:t>
            </a:fld>
            <a:endParaRPr lang="en-US"/>
          </a:p>
        </p:txBody>
      </p:sp>
      <p:pic>
        <p:nvPicPr>
          <p:cNvPr id="25" name="Picture 4" descr="Android-2-1-Smart-Phon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81200" y="5257800"/>
            <a:ext cx="1005556" cy="990600"/>
          </a:xfrm>
          <a:prstGeom prst="rect">
            <a:avLst/>
          </a:prstGeom>
          <a:noFill/>
          <a:ln w="9525">
            <a:noFill/>
            <a:miter lim="800000"/>
            <a:headEnd/>
            <a:tailEnd/>
          </a:ln>
        </p:spPr>
      </p:pic>
      <p:pic>
        <p:nvPicPr>
          <p:cNvPr id="26" name="Picture 25" descr="4G.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200400" y="5715000"/>
            <a:ext cx="1020535" cy="571500"/>
          </a:xfrm>
          <a:prstGeom prst="rect">
            <a:avLst/>
          </a:prstGeom>
        </p:spPr>
      </p:pic>
    </p:spTree>
    <p:custDataLst>
      <p:tags r:id="rId1"/>
    </p:custDataLst>
    <p:extLst>
      <p:ext uri="{BB962C8B-B14F-4D97-AF65-F5344CB8AC3E}">
        <p14:creationId xmlns:p14="http://schemas.microsoft.com/office/powerpoint/2010/main" val="21379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2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8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7" grpId="0"/>
      <p:bldP spid="35" grpId="0" animBg="1"/>
      <p:bldP spid="11279" grpId="0"/>
      <p:bldP spid="11280" grpId="0"/>
      <p:bldP spid="41" grpId="0" animBg="1"/>
      <p:bldP spid="11288" grpId="0"/>
      <p:bldP spid="11290"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50938" y="214313"/>
            <a:ext cx="7993062" cy="1462087"/>
          </a:xfrm>
        </p:spPr>
        <p:txBody>
          <a:bodyPr/>
          <a:lstStyle/>
          <a:p>
            <a:r>
              <a:rPr lang="en-US">
                <a:latin typeface="Tahoma" charset="0"/>
              </a:rPr>
              <a:t>The Rise of Social Media</a:t>
            </a:r>
            <a:br>
              <a:rPr lang="en-US">
                <a:latin typeface="Tahoma" charset="0"/>
              </a:rPr>
            </a:br>
            <a:r>
              <a:rPr lang="en-US" sz="3200">
                <a:latin typeface="Tahoma" charset="0"/>
              </a:rPr>
              <a:t>Platforms for Information Dissemination</a:t>
            </a:r>
            <a:endParaRPr lang="en-US">
              <a:latin typeface="Tahoma" charset="0"/>
            </a:endParaRPr>
          </a:p>
        </p:txBody>
      </p:sp>
      <p:sp>
        <p:nvSpPr>
          <p:cNvPr id="32771" name="Content Placeholder 2"/>
          <p:cNvSpPr>
            <a:spLocks noGrp="1"/>
          </p:cNvSpPr>
          <p:nvPr>
            <p:ph idx="1"/>
          </p:nvPr>
        </p:nvSpPr>
        <p:spPr>
          <a:xfrm>
            <a:off x="304800" y="2017713"/>
            <a:ext cx="8650288" cy="725487"/>
          </a:xfrm>
        </p:spPr>
        <p:txBody>
          <a:bodyPr/>
          <a:lstStyle/>
          <a:p>
            <a:r>
              <a:rPr lang="en-US" sz="2400" dirty="0">
                <a:latin typeface="Tahoma" charset="0"/>
              </a:rPr>
              <a:t>Significant growth in social networks over the last </a:t>
            </a:r>
            <a:r>
              <a:rPr lang="en-US" sz="2400" dirty="0" smtClean="0">
                <a:latin typeface="Tahoma" charset="0"/>
              </a:rPr>
              <a:t>decade</a:t>
            </a:r>
            <a:endParaRPr lang="en-US" sz="2400" dirty="0">
              <a:latin typeface="Tahoma" charset="0"/>
            </a:endParaRPr>
          </a:p>
        </p:txBody>
      </p:sp>
      <p:sp>
        <p:nvSpPr>
          <p:cNvPr id="32772" name="Rectangle 7"/>
          <p:cNvSpPr>
            <a:spLocks noChangeArrowheads="1"/>
          </p:cNvSpPr>
          <p:nvPr/>
        </p:nvSpPr>
        <p:spPr bwMode="auto">
          <a:xfrm>
            <a:off x="5334000" y="6550025"/>
            <a:ext cx="2132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http://dstevenwhite.com</a:t>
            </a:r>
          </a:p>
        </p:txBody>
      </p:sp>
      <p:sp>
        <p:nvSpPr>
          <p:cNvPr id="32773" name="TextBox 10"/>
          <p:cNvSpPr txBox="1">
            <a:spLocks noChangeArrowheads="1"/>
          </p:cNvSpPr>
          <p:nvPr/>
        </p:nvSpPr>
        <p:spPr bwMode="auto">
          <a:xfrm>
            <a:off x="6629400" y="6019800"/>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Year</a:t>
            </a:r>
          </a:p>
        </p:txBody>
      </p:sp>
      <p:sp>
        <p:nvSpPr>
          <p:cNvPr id="32774" name="TextBox 11"/>
          <p:cNvSpPr txBox="1">
            <a:spLocks noChangeArrowheads="1"/>
          </p:cNvSpPr>
          <p:nvPr/>
        </p:nvSpPr>
        <p:spPr bwMode="auto">
          <a:xfrm rot="-5400000">
            <a:off x="334169" y="4314031"/>
            <a:ext cx="183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Millions of Users</a:t>
            </a:r>
          </a:p>
        </p:txBody>
      </p:sp>
      <p:graphicFrame>
        <p:nvGraphicFramePr>
          <p:cNvPr id="10" name="Chart 9"/>
          <p:cNvGraphicFramePr/>
          <p:nvPr/>
        </p:nvGraphicFramePr>
        <p:xfrm>
          <a:off x="1371600" y="2590800"/>
          <a:ext cx="66294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55328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4819" y="214313"/>
            <a:ext cx="7993062" cy="1462087"/>
          </a:xfrm>
        </p:spPr>
        <p:txBody>
          <a:bodyPr/>
          <a:lstStyle/>
          <a:p>
            <a:r>
              <a:rPr lang="en-US" dirty="0">
                <a:latin typeface="Tahoma" charset="0"/>
              </a:rPr>
              <a:t>The Rise of Social Media</a:t>
            </a:r>
            <a:br>
              <a:rPr lang="en-US" dirty="0">
                <a:latin typeface="Tahoma" charset="0"/>
              </a:rPr>
            </a:br>
            <a:r>
              <a:rPr lang="en-US" sz="3200" dirty="0">
                <a:latin typeface="Tahoma" charset="0"/>
              </a:rPr>
              <a:t>Platforms for Information Dissemination</a:t>
            </a:r>
            <a:endParaRPr lang="en-US" dirty="0">
              <a:latin typeface="Tahoma" charset="0"/>
            </a:endParaRPr>
          </a:p>
        </p:txBody>
      </p:sp>
      <p:sp>
        <p:nvSpPr>
          <p:cNvPr id="33795" name="Rectangle 7"/>
          <p:cNvSpPr>
            <a:spLocks noChangeArrowheads="1"/>
          </p:cNvSpPr>
          <p:nvPr/>
        </p:nvSpPr>
        <p:spPr bwMode="auto">
          <a:xfrm>
            <a:off x="5334000" y="6550025"/>
            <a:ext cx="2132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http://dstevenwhite.com</a:t>
            </a:r>
          </a:p>
        </p:txBody>
      </p:sp>
      <p:sp>
        <p:nvSpPr>
          <p:cNvPr id="33796" name="TextBox 11"/>
          <p:cNvSpPr txBox="1">
            <a:spLocks noChangeArrowheads="1"/>
          </p:cNvSpPr>
          <p:nvPr/>
        </p:nvSpPr>
        <p:spPr bwMode="auto">
          <a:xfrm rot="-5400000">
            <a:off x="334169" y="4695031"/>
            <a:ext cx="183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Millions of Users</a:t>
            </a:r>
          </a:p>
        </p:txBody>
      </p:sp>
      <p:graphicFrame>
        <p:nvGraphicFramePr>
          <p:cNvPr id="10" name="Chart 9"/>
          <p:cNvGraphicFramePr/>
          <p:nvPr/>
        </p:nvGraphicFramePr>
        <p:xfrm>
          <a:off x="4800600" y="3810000"/>
          <a:ext cx="4343400" cy="2819400"/>
        </p:xfrm>
        <a:graphic>
          <a:graphicData uri="http://schemas.openxmlformats.org/drawingml/2006/chart">
            <c:chart xmlns:c="http://schemas.openxmlformats.org/drawingml/2006/chart" xmlns:r="http://schemas.openxmlformats.org/officeDocument/2006/relationships" r:id="rId2"/>
          </a:graphicData>
        </a:graphic>
      </p:graphicFrame>
      <p:pic>
        <p:nvPicPr>
          <p:cNvPr id="33798" name="Picture 2" descr="Visualizing Social Media Platforms by Number of Us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95600"/>
            <a:ext cx="45720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12"/>
          <p:cNvSpPr txBox="1">
            <a:spLocks noChangeArrowheads="1"/>
          </p:cNvSpPr>
          <p:nvPr/>
        </p:nvSpPr>
        <p:spPr bwMode="auto">
          <a:xfrm>
            <a:off x="5334000" y="3429000"/>
            <a:ext cx="279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Growth Chart: 2006-2011</a:t>
            </a:r>
          </a:p>
        </p:txBody>
      </p:sp>
      <p:sp>
        <p:nvSpPr>
          <p:cNvPr id="33800" name="TextBox 13"/>
          <p:cNvSpPr txBox="1">
            <a:spLocks noChangeArrowheads="1"/>
          </p:cNvSpPr>
          <p:nvPr/>
        </p:nvSpPr>
        <p:spPr bwMode="auto">
          <a:xfrm>
            <a:off x="1447800" y="6172200"/>
            <a:ext cx="2138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Total Users in 2011</a:t>
            </a:r>
          </a:p>
        </p:txBody>
      </p:sp>
      <p:sp>
        <p:nvSpPr>
          <p:cNvPr id="33801" name="Content Placeholder 2"/>
          <p:cNvSpPr>
            <a:spLocks noGrp="1"/>
          </p:cNvSpPr>
          <p:nvPr>
            <p:ph idx="1"/>
          </p:nvPr>
        </p:nvSpPr>
        <p:spPr>
          <a:xfrm>
            <a:off x="304800" y="2017713"/>
            <a:ext cx="8650288" cy="725487"/>
          </a:xfrm>
        </p:spPr>
        <p:txBody>
          <a:bodyPr>
            <a:normAutofit fontScale="92500" lnSpcReduction="10000"/>
          </a:bodyPr>
          <a:lstStyle/>
          <a:p>
            <a:r>
              <a:rPr lang="en-US" sz="2400">
                <a:latin typeface="Tahoma" charset="0"/>
              </a:rPr>
              <a:t>100s of millions of users on Facebook, YouTube, Twitter, LinkedIn, and Pandora</a:t>
            </a:r>
          </a:p>
        </p:txBody>
      </p:sp>
      <p:sp>
        <p:nvSpPr>
          <p:cNvPr id="33802" name="Rectangle 15"/>
          <p:cNvSpPr>
            <a:spLocks noChangeArrowheads="1"/>
          </p:cNvSpPr>
          <p:nvPr/>
        </p:nvSpPr>
        <p:spPr bwMode="auto">
          <a:xfrm>
            <a:off x="304800" y="6550025"/>
            <a:ext cx="617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http://devriesblog.com/category/social-networking/</a:t>
            </a:r>
          </a:p>
        </p:txBody>
      </p:sp>
    </p:spTree>
    <p:extLst>
      <p:ext uri="{BB962C8B-B14F-4D97-AF65-F5344CB8AC3E}">
        <p14:creationId xmlns:p14="http://schemas.microsoft.com/office/powerpoint/2010/main" val="27556512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latin typeface="Tahoma" charset="0"/>
              </a:rPr>
              <a:t>Where and When</a:t>
            </a:r>
          </a:p>
        </p:txBody>
      </p:sp>
      <p:sp>
        <p:nvSpPr>
          <p:cNvPr id="6147" name="Content Placeholder 2"/>
          <p:cNvSpPr>
            <a:spLocks noGrp="1"/>
          </p:cNvSpPr>
          <p:nvPr>
            <p:ph idx="1"/>
          </p:nvPr>
        </p:nvSpPr>
        <p:spPr>
          <a:xfrm>
            <a:off x="457200" y="2017713"/>
            <a:ext cx="8497888" cy="4114800"/>
          </a:xfrm>
        </p:spPr>
        <p:txBody>
          <a:bodyPr/>
          <a:lstStyle/>
          <a:p>
            <a:r>
              <a:rPr lang="en-US" b="1" dirty="0">
                <a:latin typeface="Tahoma" charset="0"/>
              </a:rPr>
              <a:t>Lecture </a:t>
            </a:r>
            <a:r>
              <a:rPr lang="en-US" b="1" dirty="0" smtClean="0">
                <a:latin typeface="Tahoma" charset="0"/>
              </a:rPr>
              <a:t>Times and Location</a:t>
            </a:r>
            <a:endParaRPr lang="en-US" dirty="0">
              <a:latin typeface="Tahoma" charset="0"/>
            </a:endParaRPr>
          </a:p>
          <a:p>
            <a:pPr>
              <a:buFont typeface="Wingdings" charset="0"/>
              <a:buNone/>
            </a:pPr>
            <a:r>
              <a:rPr lang="en-US" dirty="0">
                <a:latin typeface="Tahoma" charset="0"/>
              </a:rPr>
              <a:t>   </a:t>
            </a:r>
            <a:r>
              <a:rPr lang="en-US" dirty="0" smtClean="0">
                <a:latin typeface="Tahoma" charset="0"/>
              </a:rPr>
              <a:t>Tuesday </a:t>
            </a:r>
            <a:r>
              <a:rPr lang="en-US" dirty="0">
                <a:latin typeface="Tahoma" charset="0"/>
              </a:rPr>
              <a:t>and </a:t>
            </a:r>
            <a:r>
              <a:rPr lang="en-US" dirty="0" smtClean="0">
                <a:latin typeface="Tahoma" charset="0"/>
              </a:rPr>
              <a:t>Thursday, 2:</a:t>
            </a:r>
            <a:r>
              <a:rPr lang="en-US" dirty="0">
                <a:latin typeface="Tahoma" charset="0"/>
              </a:rPr>
              <a:t>00 - 3</a:t>
            </a:r>
            <a:r>
              <a:rPr lang="en-US" dirty="0" smtClean="0">
                <a:latin typeface="Tahoma" charset="0"/>
              </a:rPr>
              <a:t>:15pm</a:t>
            </a:r>
            <a:endParaRPr lang="en-US" dirty="0">
              <a:latin typeface="Tahoma" charset="0"/>
            </a:endParaRPr>
          </a:p>
          <a:p>
            <a:pPr>
              <a:buFont typeface="Wingdings" charset="0"/>
              <a:buNone/>
            </a:pPr>
            <a:r>
              <a:rPr lang="en-US" dirty="0">
                <a:latin typeface="Tahoma" charset="0"/>
              </a:rPr>
              <a:t>	 </a:t>
            </a:r>
            <a:r>
              <a:rPr lang="en-US" dirty="0" smtClean="0">
                <a:latin typeface="Tahoma" charset="0"/>
              </a:rPr>
              <a:t>DeBartolo </a:t>
            </a:r>
            <a:r>
              <a:rPr lang="en-US" dirty="0">
                <a:latin typeface="Tahoma" charset="0"/>
              </a:rPr>
              <a:t>Hall 117</a:t>
            </a:r>
          </a:p>
        </p:txBody>
      </p:sp>
    </p:spTree>
    <p:extLst>
      <p:ext uri="{BB962C8B-B14F-4D97-AF65-F5344CB8AC3E}">
        <p14:creationId xmlns:p14="http://schemas.microsoft.com/office/powerpoint/2010/main" val="23211434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143000"/>
          </a:xfrm>
        </p:spPr>
        <p:txBody>
          <a:bodyPr>
            <a:normAutofit/>
          </a:bodyPr>
          <a:lstStyle/>
          <a:p>
            <a:r>
              <a:rPr lang="en-US" dirty="0" smtClean="0"/>
              <a:t>A Wealth of  Social Sensing Content</a:t>
            </a:r>
          </a:p>
        </p:txBody>
      </p:sp>
      <p:sp>
        <p:nvSpPr>
          <p:cNvPr id="11267" name="Content Placeholder 2"/>
          <p:cNvSpPr>
            <a:spLocks noGrp="1"/>
          </p:cNvSpPr>
          <p:nvPr>
            <p:ph idx="1"/>
          </p:nvPr>
        </p:nvSpPr>
        <p:spPr>
          <a:xfrm>
            <a:off x="228600" y="1295400"/>
            <a:ext cx="8610600" cy="4724400"/>
          </a:xfrm>
        </p:spPr>
        <p:txBody>
          <a:bodyPr>
            <a:normAutofit/>
          </a:bodyPr>
          <a:lstStyle/>
          <a:p>
            <a:pPr>
              <a:buFont typeface="Wingdings" pitchFamily="2" charset="2"/>
              <a:buNone/>
            </a:pPr>
            <a:r>
              <a:rPr lang="en-US" sz="2800" b="1" dirty="0" smtClean="0"/>
              <a:t>Every Minute</a:t>
            </a:r>
            <a:r>
              <a:rPr lang="en-US" sz="2800" dirty="0" smtClean="0"/>
              <a:t>:</a:t>
            </a:r>
          </a:p>
          <a:p>
            <a:r>
              <a:rPr lang="en-US" sz="2600" dirty="0" smtClean="0"/>
              <a:t>More than </a:t>
            </a:r>
            <a:r>
              <a:rPr lang="en-US" sz="2600" b="1" dirty="0" smtClean="0"/>
              <a:t>350,000 tweets </a:t>
            </a:r>
            <a:r>
              <a:rPr lang="en-US" sz="2600" dirty="0" smtClean="0"/>
              <a:t>made on Twitter </a:t>
            </a:r>
            <a:r>
              <a:rPr lang="en-US" sz="2000" dirty="0">
                <a:latin typeface="Cambria"/>
                <a:cs typeface="Cambria"/>
                <a:hlinkClick r:id="rId4"/>
              </a:rPr>
              <a:t>http://www.internetlivestats.com/twitter-statistics/</a:t>
            </a:r>
            <a:endParaRPr lang="en-US" sz="2000" dirty="0">
              <a:latin typeface="Cambria"/>
              <a:cs typeface="Cambria"/>
            </a:endParaRPr>
          </a:p>
          <a:p>
            <a:r>
              <a:rPr lang="en-US" sz="2600" dirty="0" smtClean="0"/>
              <a:t>Almost </a:t>
            </a:r>
            <a:r>
              <a:rPr lang="en-US" sz="2600" b="1" dirty="0" smtClean="0"/>
              <a:t>700,000 status updates </a:t>
            </a:r>
            <a:r>
              <a:rPr lang="en-US" sz="2600" dirty="0" smtClean="0"/>
              <a:t>made on Facebook </a:t>
            </a:r>
            <a:r>
              <a:rPr lang="en-US" sz="2000" dirty="0" smtClean="0">
                <a:hlinkClick r:id="rId5"/>
              </a:rPr>
              <a:t>http://www.themarketingbit.com/infographics/online-for-one-minute/</a:t>
            </a:r>
            <a:r>
              <a:rPr lang="en-US" sz="2000" dirty="0" smtClean="0"/>
              <a:t> </a:t>
            </a:r>
          </a:p>
          <a:p>
            <a:r>
              <a:rPr lang="en-US" sz="2600" dirty="0" smtClean="0"/>
              <a:t>More than</a:t>
            </a:r>
            <a:r>
              <a:rPr lang="en-US" sz="2600" b="1" dirty="0" smtClean="0"/>
              <a:t> 3,500 images </a:t>
            </a:r>
            <a:r>
              <a:rPr lang="en-US" sz="2600" dirty="0" smtClean="0"/>
              <a:t>uploaded to Flickr  </a:t>
            </a:r>
            <a:r>
              <a:rPr lang="en-US" sz="2000" dirty="0" smtClean="0">
                <a:hlinkClick r:id="rId6"/>
              </a:rPr>
              <a:t>http://www.pcmag.com</a:t>
            </a:r>
            <a:endParaRPr lang="en-US" sz="2800" dirty="0" smtClean="0"/>
          </a:p>
          <a:p>
            <a:r>
              <a:rPr lang="en-US" sz="2800" dirty="0" smtClean="0"/>
              <a:t>More than </a:t>
            </a:r>
            <a:r>
              <a:rPr lang="en-US" sz="2800" b="1" dirty="0" smtClean="0"/>
              <a:t>2000 check-ins </a:t>
            </a:r>
            <a:r>
              <a:rPr lang="en-US" sz="2800" dirty="0" smtClean="0"/>
              <a:t>on </a:t>
            </a:r>
            <a:r>
              <a:rPr lang="en-US" sz="2800" dirty="0" err="1" smtClean="0"/>
              <a:t>FourSquare</a:t>
            </a:r>
            <a:r>
              <a:rPr lang="en-US" sz="2800" dirty="0" smtClean="0"/>
              <a:t> </a:t>
            </a:r>
            <a:r>
              <a:rPr lang="en-US" sz="2000" dirty="0" smtClean="0">
                <a:hlinkClick r:id="rId7"/>
              </a:rPr>
              <a:t>http://articles.businessinsider.com</a:t>
            </a:r>
            <a:endParaRPr lang="en-US" sz="2600" dirty="0" smtClean="0"/>
          </a:p>
          <a:p>
            <a:r>
              <a:rPr lang="en-US" sz="2600" dirty="0" smtClean="0"/>
              <a:t>More than </a:t>
            </a:r>
            <a:r>
              <a:rPr lang="en-US" sz="2600" b="1" dirty="0" smtClean="0"/>
              <a:t>100 hours of video </a:t>
            </a:r>
            <a:r>
              <a:rPr lang="en-US" sz="2600" dirty="0" smtClean="0"/>
              <a:t>uploaded to YouTube </a:t>
            </a:r>
            <a:r>
              <a:rPr lang="en-US" sz="2000" dirty="0" smtClean="0">
                <a:hlinkClick r:id="rId8"/>
              </a:rPr>
              <a:t>http://www.youtube.com/t/press_statistics</a:t>
            </a:r>
            <a:endParaRPr lang="en-US" dirty="0" smtClean="0"/>
          </a:p>
          <a:p>
            <a:endParaRPr lang="en-US" dirty="0" smtClean="0"/>
          </a:p>
        </p:txBody>
      </p:sp>
      <p:pic>
        <p:nvPicPr>
          <p:cNvPr id="4" name="Picture 3" descr="tweet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00" y="1752600"/>
            <a:ext cx="952500" cy="533400"/>
          </a:xfrm>
          <a:prstGeom prst="rect">
            <a:avLst/>
          </a:prstGeom>
        </p:spPr>
      </p:pic>
      <p:pic>
        <p:nvPicPr>
          <p:cNvPr id="6" name="Picture 5" descr="flickr-upload.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48600" y="3581400"/>
            <a:ext cx="714866" cy="533400"/>
          </a:xfrm>
          <a:prstGeom prst="rect">
            <a:avLst/>
          </a:prstGeom>
        </p:spPr>
      </p:pic>
      <p:pic>
        <p:nvPicPr>
          <p:cNvPr id="7" name="Picture 6" descr="youtube-video.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96200" y="5334000"/>
            <a:ext cx="1143000" cy="691641"/>
          </a:xfrm>
          <a:prstGeom prst="rect">
            <a:avLst/>
          </a:prstGeom>
        </p:spPr>
      </p:pic>
      <p:pic>
        <p:nvPicPr>
          <p:cNvPr id="8" name="Picture 7" descr="1minute.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67000" y="838200"/>
            <a:ext cx="990600" cy="990600"/>
          </a:xfrm>
          <a:prstGeom prst="rect">
            <a:avLst/>
          </a:prstGeom>
        </p:spPr>
      </p:pic>
      <p:sp>
        <p:nvSpPr>
          <p:cNvPr id="9" name="Slide Number Placeholder 8"/>
          <p:cNvSpPr>
            <a:spLocks noGrp="1"/>
          </p:cNvSpPr>
          <p:nvPr>
            <p:ph type="sldNum" sz="quarter" idx="12"/>
          </p:nvPr>
        </p:nvSpPr>
        <p:spPr/>
        <p:txBody>
          <a:bodyPr/>
          <a:lstStyle/>
          <a:p>
            <a:fld id="{B6F15528-21DE-4FAA-801E-634DDDAF4B2B}" type="slidenum">
              <a:rPr lang="en-US" smtClean="0"/>
              <a:pPr/>
              <a:t>40</a:t>
            </a:fld>
            <a:endParaRPr lang="en-US"/>
          </a:p>
        </p:txBody>
      </p:sp>
      <p:pic>
        <p:nvPicPr>
          <p:cNvPr id="22" name="Picture 21" descr="facebook.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77200" y="2438400"/>
            <a:ext cx="685800" cy="685800"/>
          </a:xfrm>
          <a:prstGeom prst="rect">
            <a:avLst/>
          </a:prstGeom>
        </p:spPr>
      </p:pic>
      <p:pic>
        <p:nvPicPr>
          <p:cNvPr id="23" name="Picture 22" descr="fourthsquare-checkin.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91400" y="4191000"/>
            <a:ext cx="762000" cy="810936"/>
          </a:xfrm>
          <a:prstGeom prst="rect">
            <a:avLst/>
          </a:prstGeom>
        </p:spPr>
      </p:pic>
    </p:spTree>
    <p:custDataLst>
      <p:tags r:id="rId1"/>
    </p:custDataLst>
    <p:extLst>
      <p:ext uri="{BB962C8B-B14F-4D97-AF65-F5344CB8AC3E}">
        <p14:creationId xmlns:p14="http://schemas.microsoft.com/office/powerpoint/2010/main" val="379257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atin typeface="Tahoma" charset="0"/>
              </a:rPr>
              <a:t>Significant Information on Ongoing Events</a:t>
            </a:r>
          </a:p>
        </p:txBody>
      </p:sp>
      <p:sp>
        <p:nvSpPr>
          <p:cNvPr id="35843" name="Content Placeholder 2"/>
          <p:cNvSpPr>
            <a:spLocks noGrp="1"/>
          </p:cNvSpPr>
          <p:nvPr>
            <p:ph idx="1"/>
          </p:nvPr>
        </p:nvSpPr>
        <p:spPr>
          <a:xfrm>
            <a:off x="228600" y="2017713"/>
            <a:ext cx="8726488" cy="725487"/>
          </a:xfrm>
        </p:spPr>
        <p:txBody>
          <a:bodyPr/>
          <a:lstStyle/>
          <a:p>
            <a:r>
              <a:rPr lang="en-US" sz="2800">
                <a:latin typeface="Tahoma" charset="0"/>
              </a:rPr>
              <a:t>Thousands of tweets per second during key events </a:t>
            </a:r>
          </a:p>
        </p:txBody>
      </p:sp>
      <p:graphicFrame>
        <p:nvGraphicFramePr>
          <p:cNvPr id="4" name="Chart 3"/>
          <p:cNvGraphicFramePr/>
          <p:nvPr/>
        </p:nvGraphicFramePr>
        <p:xfrm>
          <a:off x="304800" y="2743200"/>
          <a:ext cx="8153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TextBox 4"/>
          <p:cNvSpPr txBox="1">
            <a:spLocks noChangeArrowheads="1"/>
          </p:cNvSpPr>
          <p:nvPr/>
        </p:nvSpPr>
        <p:spPr bwMode="auto">
          <a:xfrm>
            <a:off x="6019800" y="6488113"/>
            <a:ext cx="273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Tweets per second, 2011</a:t>
            </a:r>
          </a:p>
        </p:txBody>
      </p:sp>
      <p:sp>
        <p:nvSpPr>
          <p:cNvPr id="35846" name="Rectangle 5"/>
          <p:cNvSpPr>
            <a:spLocks noChangeArrowheads="1"/>
          </p:cNvSpPr>
          <p:nvPr/>
        </p:nvSpPr>
        <p:spPr bwMode="auto">
          <a:xfrm>
            <a:off x="4724400" y="2667000"/>
            <a:ext cx="262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http://yearinreview.twitter.com</a:t>
            </a:r>
          </a:p>
        </p:txBody>
      </p:sp>
    </p:spTree>
    <p:extLst>
      <p:ext uri="{BB962C8B-B14F-4D97-AF65-F5344CB8AC3E}">
        <p14:creationId xmlns:p14="http://schemas.microsoft.com/office/powerpoint/2010/main" val="6677824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atin typeface="Tahoma" charset="0"/>
              </a:rPr>
              <a:t>Examples of Real-time Content Analytics</a:t>
            </a:r>
          </a:p>
        </p:txBody>
      </p:sp>
      <p:sp>
        <p:nvSpPr>
          <p:cNvPr id="39939" name="Content Placeholder 2"/>
          <p:cNvSpPr>
            <a:spLocks noGrp="1"/>
          </p:cNvSpPr>
          <p:nvPr>
            <p:ph idx="1"/>
          </p:nvPr>
        </p:nvSpPr>
        <p:spPr>
          <a:xfrm>
            <a:off x="609600" y="2438400"/>
            <a:ext cx="3429000" cy="533400"/>
          </a:xfrm>
        </p:spPr>
        <p:txBody>
          <a:bodyPr>
            <a:normAutofit fontScale="85000" lnSpcReduction="20000"/>
          </a:bodyPr>
          <a:lstStyle/>
          <a:p>
            <a:pPr>
              <a:buFont typeface="Wingdings" charset="0"/>
              <a:buNone/>
            </a:pPr>
            <a:r>
              <a:rPr lang="en-US" sz="2400">
                <a:latin typeface="Tahoma" charset="0"/>
              </a:rPr>
              <a:t>    </a:t>
            </a:r>
            <a:r>
              <a:rPr lang="en-US" sz="1800">
                <a:latin typeface="Tahoma" charset="0"/>
              </a:rPr>
              <a:t>Uses Twitter to analyze and predict global events </a:t>
            </a:r>
            <a:endParaRPr lang="en-US" sz="2400">
              <a:latin typeface="Tahoma" charset="0"/>
            </a:endParaRPr>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0"/>
            <a:ext cx="3886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www.dataminr.com/images/log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2133600"/>
            <a:ext cx="1905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0113" y="2895600"/>
            <a:ext cx="443388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7"/>
          <p:cNvSpPr txBox="1">
            <a:spLocks noChangeArrowheads="1"/>
          </p:cNvSpPr>
          <p:nvPr/>
        </p:nvSpPr>
        <p:spPr bwMode="auto">
          <a:xfrm>
            <a:off x="609600" y="59436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gn="ctr"/>
            <a:r>
              <a:rPr lang="en-US"/>
              <a:t>FourSquare: Keeps track of human spatio-temporal data</a:t>
            </a:r>
          </a:p>
        </p:txBody>
      </p:sp>
      <p:sp>
        <p:nvSpPr>
          <p:cNvPr id="39944" name="TextBox 8"/>
          <p:cNvSpPr txBox="1">
            <a:spLocks noChangeArrowheads="1"/>
          </p:cNvSpPr>
          <p:nvPr/>
        </p:nvSpPr>
        <p:spPr bwMode="auto">
          <a:xfrm>
            <a:off x="5638800" y="2209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Twitter mood predicts stock market trends</a:t>
            </a:r>
          </a:p>
        </p:txBody>
      </p:sp>
    </p:spTree>
    <p:extLst>
      <p:ext uri="{BB962C8B-B14F-4D97-AF65-F5344CB8AC3E}">
        <p14:creationId xmlns:p14="http://schemas.microsoft.com/office/powerpoint/2010/main" val="39751630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endParaRPr lang="en-US">
              <a:latin typeface="Tahoma" charset="0"/>
            </a:endParaRPr>
          </a:p>
        </p:txBody>
      </p:sp>
      <p:pic>
        <p:nvPicPr>
          <p:cNvPr id="36867" name="Picture 2" descr="http://www.sciencephoto.com/image/392565/large/C0096553-Information_overload,_conceptual_image-SP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60388"/>
            <a:ext cx="9144000"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2">
                    <a:lumMod val="75000"/>
                  </a:schemeClr>
                </a:solidFill>
              </a:rPr>
              <a:t>A Deluge of Information!!!</a:t>
            </a:r>
          </a:p>
        </p:txBody>
      </p:sp>
    </p:spTree>
    <p:extLst>
      <p:ext uri="{BB962C8B-B14F-4D97-AF65-F5344CB8AC3E}">
        <p14:creationId xmlns:p14="http://schemas.microsoft.com/office/powerpoint/2010/main" val="22216227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uman-evolv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76600"/>
            <a:ext cx="7086600" cy="2200275"/>
          </a:xfrm>
          <a:prstGeom prst="rect">
            <a:avLst/>
          </a:prstGeom>
        </p:spPr>
      </p:pic>
      <p:sp>
        <p:nvSpPr>
          <p:cNvPr id="21506" name="Title 1"/>
          <p:cNvSpPr>
            <a:spLocks noGrp="1"/>
          </p:cNvSpPr>
          <p:nvPr>
            <p:ph type="title"/>
          </p:nvPr>
        </p:nvSpPr>
        <p:spPr/>
        <p:txBody>
          <a:bodyPr/>
          <a:lstStyle/>
          <a:p>
            <a:endParaRPr lang="en-US" smtClean="0"/>
          </a:p>
        </p:txBody>
      </p:sp>
      <p:pic>
        <p:nvPicPr>
          <p:cNvPr id="21508" name="Picture 2" descr="http://www.sciencephoto.com/image/392565/large/C0096553-Information_overload,_conceptual_image-SP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60963" y="0"/>
            <a:ext cx="3983037" cy="2286000"/>
          </a:xfrm>
          <a:prstGeom prst="rect">
            <a:avLst/>
          </a:prstGeom>
          <a:noFill/>
          <a:ln w="9525">
            <a:noFill/>
            <a:miter lim="800000"/>
            <a:headEnd/>
            <a:tailEnd/>
          </a:ln>
        </p:spPr>
      </p:pic>
      <p:sp>
        <p:nvSpPr>
          <p:cNvPr id="3" name="Content Placeholder 2"/>
          <p:cNvSpPr>
            <a:spLocks noGrp="1"/>
          </p:cNvSpPr>
          <p:nvPr>
            <p:ph idx="1"/>
          </p:nvPr>
        </p:nvSpPr>
        <p:spPr>
          <a:xfrm>
            <a:off x="0" y="0"/>
            <a:ext cx="5181600" cy="2286000"/>
          </a:xfrm>
          <a:solidFill>
            <a:schemeClr val="tx2">
              <a:lumMod val="20000"/>
              <a:lumOff val="80000"/>
            </a:schemeClr>
          </a:solidFill>
        </p:spPr>
        <p:txBody>
          <a:bodyPr>
            <a:normAutofit lnSpcReduction="10000"/>
          </a:bodyPr>
          <a:lstStyle/>
          <a:p>
            <a:pPr algn="ctr">
              <a:buFont typeface="Wingdings" pitchFamily="2" charset="2"/>
              <a:buNone/>
            </a:pPr>
            <a:r>
              <a:rPr lang="en-US" dirty="0" smtClean="0"/>
              <a:t>   </a:t>
            </a:r>
            <a:r>
              <a:rPr lang="en-US" sz="4000" dirty="0" smtClean="0">
                <a:solidFill>
                  <a:srgbClr val="19194D"/>
                </a:solidFill>
              </a:rPr>
              <a:t>Huge amount of data grows much faster than our cognitive ability to consume it</a:t>
            </a:r>
            <a:endParaRPr lang="en-US" dirty="0" smtClean="0">
              <a:solidFill>
                <a:srgbClr val="19194D"/>
              </a:solidFill>
            </a:endParaRPr>
          </a:p>
        </p:txBody>
      </p:sp>
      <p:sp>
        <p:nvSpPr>
          <p:cNvPr id="6" name="Right Arrow 5"/>
          <p:cNvSpPr/>
          <p:nvPr/>
        </p:nvSpPr>
        <p:spPr>
          <a:xfrm>
            <a:off x="533400" y="6019800"/>
            <a:ext cx="8001000" cy="685800"/>
          </a:xfrm>
          <a:prstGeom prst="rightArrow">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1511" name="TextBox 6"/>
          <p:cNvSpPr txBox="1">
            <a:spLocks noChangeArrowheads="1"/>
          </p:cNvSpPr>
          <p:nvPr/>
        </p:nvSpPr>
        <p:spPr bwMode="auto">
          <a:xfrm>
            <a:off x="5715000" y="5562600"/>
            <a:ext cx="2838406" cy="584775"/>
          </a:xfrm>
          <a:prstGeom prst="rect">
            <a:avLst/>
          </a:prstGeom>
          <a:noFill/>
          <a:ln w="9525">
            <a:noFill/>
            <a:miter lim="800000"/>
            <a:headEnd/>
            <a:tailEnd/>
          </a:ln>
        </p:spPr>
        <p:txBody>
          <a:bodyPr wrap="none">
            <a:spAutoFit/>
          </a:bodyPr>
          <a:lstStyle/>
          <a:p>
            <a:r>
              <a:rPr lang="en-US" sz="3200" b="1" dirty="0"/>
              <a:t>Slow Evolution!</a:t>
            </a:r>
          </a:p>
        </p:txBody>
      </p:sp>
      <p:sp>
        <p:nvSpPr>
          <p:cNvPr id="21512" name="TextBox 7"/>
          <p:cNvSpPr txBox="1">
            <a:spLocks noChangeArrowheads="1"/>
          </p:cNvSpPr>
          <p:nvPr/>
        </p:nvSpPr>
        <p:spPr bwMode="auto">
          <a:xfrm>
            <a:off x="5638800" y="2590800"/>
            <a:ext cx="3168431" cy="584775"/>
          </a:xfrm>
          <a:prstGeom prst="rect">
            <a:avLst/>
          </a:prstGeom>
          <a:noFill/>
          <a:ln w="9525">
            <a:noFill/>
            <a:miter lim="800000"/>
            <a:headEnd/>
            <a:tailEnd/>
          </a:ln>
        </p:spPr>
        <p:txBody>
          <a:bodyPr wrap="none">
            <a:spAutoFit/>
          </a:bodyPr>
          <a:lstStyle/>
          <a:p>
            <a:r>
              <a:rPr lang="en-US" sz="3200" b="1" dirty="0"/>
              <a:t>Fast data growth!</a:t>
            </a:r>
          </a:p>
        </p:txBody>
      </p:sp>
      <p:sp>
        <p:nvSpPr>
          <p:cNvPr id="9" name="Oval 8"/>
          <p:cNvSpPr/>
          <p:nvPr/>
        </p:nvSpPr>
        <p:spPr>
          <a:xfrm>
            <a:off x="6248400" y="4114800"/>
            <a:ext cx="609600" cy="914400"/>
          </a:xfrm>
          <a:prstGeom prst="ellipse">
            <a:avLst/>
          </a:prstGeom>
          <a:solidFill>
            <a:srgbClr val="FFFF00">
              <a:alpha val="3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1" name="Straight Connector 10"/>
          <p:cNvCxnSpPr/>
          <p:nvPr/>
        </p:nvCxnSpPr>
        <p:spPr>
          <a:xfrm flipV="1">
            <a:off x="6553200" y="3429000"/>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53200" y="50292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516" name="TextBox 15"/>
          <p:cNvSpPr txBox="1">
            <a:spLocks noChangeArrowheads="1"/>
          </p:cNvSpPr>
          <p:nvPr/>
        </p:nvSpPr>
        <p:spPr bwMode="auto">
          <a:xfrm>
            <a:off x="7025290" y="3200400"/>
            <a:ext cx="2083948" cy="2246769"/>
          </a:xfrm>
          <a:prstGeom prst="rect">
            <a:avLst/>
          </a:prstGeom>
          <a:noFill/>
          <a:ln w="9525">
            <a:noFill/>
            <a:miter lim="800000"/>
            <a:headEnd/>
            <a:tailEnd/>
          </a:ln>
        </p:spPr>
        <p:txBody>
          <a:bodyPr wrap="square">
            <a:spAutoFit/>
          </a:bodyPr>
          <a:lstStyle/>
          <a:p>
            <a:r>
              <a:rPr lang="en-US" sz="2800" b="1" dirty="0" smtClean="0">
                <a:solidFill>
                  <a:srgbClr val="FF0000"/>
                </a:solidFill>
              </a:rPr>
              <a:t>Social Sensing</a:t>
            </a:r>
            <a:endParaRPr lang="en-US" sz="2800" b="1" dirty="0">
              <a:solidFill>
                <a:srgbClr val="FF0000"/>
              </a:solidFill>
            </a:endParaRPr>
          </a:p>
          <a:p>
            <a:r>
              <a:rPr lang="en-US" sz="2800" b="1" dirty="0" smtClean="0">
                <a:solidFill>
                  <a:srgbClr val="FF0000"/>
                </a:solidFill>
              </a:rPr>
              <a:t>Information </a:t>
            </a:r>
            <a:r>
              <a:rPr lang="en-US" sz="2800" b="1" dirty="0">
                <a:solidFill>
                  <a:srgbClr val="FF0000"/>
                </a:solidFill>
              </a:rPr>
              <a:t>Distillation Services</a:t>
            </a:r>
          </a:p>
        </p:txBody>
      </p:sp>
      <p:pic>
        <p:nvPicPr>
          <p:cNvPr id="21517" name="Picture 4" descr="https://encrypted-tbn3.gstatic.com/images?q=tbn:ANd9GcQQLzeXbXm4umehfMvxP3RgewugucKMfKwXCEBIFkVXAYj3kSz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3657600"/>
            <a:ext cx="304800" cy="3048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B6F15528-21DE-4FAA-801E-634DDDAF4B2B}" type="slidenum">
              <a:rPr lang="en-US" smtClean="0"/>
              <a:pPr/>
              <a:t>44</a:t>
            </a:fld>
            <a:endParaRPr lang="en-US"/>
          </a:p>
        </p:txBody>
      </p:sp>
      <p:sp>
        <p:nvSpPr>
          <p:cNvPr id="17" name="7-Point Star 16"/>
          <p:cNvSpPr/>
          <p:nvPr/>
        </p:nvSpPr>
        <p:spPr>
          <a:xfrm>
            <a:off x="5029200" y="0"/>
            <a:ext cx="1981200" cy="1219200"/>
          </a:xfrm>
          <a:prstGeom prst="star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FF00"/>
                </a:solidFill>
              </a:rPr>
              <a:t>BIG DATA</a:t>
            </a:r>
            <a:endParaRPr lang="en-US" sz="2600" b="1" dirty="0">
              <a:solidFill>
                <a:srgbClr val="FFFF00"/>
              </a:solidFill>
            </a:endParaRPr>
          </a:p>
        </p:txBody>
      </p:sp>
    </p:spTree>
    <p:custDataLst>
      <p:tags r:id="rId1"/>
    </p:custDataLst>
    <p:extLst>
      <p:ext uri="{BB962C8B-B14F-4D97-AF65-F5344CB8AC3E}">
        <p14:creationId xmlns:p14="http://schemas.microsoft.com/office/powerpoint/2010/main" val="266497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atin typeface="Tahoma" charset="0"/>
              </a:rPr>
              <a:t>Towards Information Distillation Services</a:t>
            </a:r>
          </a:p>
        </p:txBody>
      </p:sp>
      <p:sp>
        <p:nvSpPr>
          <p:cNvPr id="40963" name="Content Placeholder 2"/>
          <p:cNvSpPr>
            <a:spLocks noGrp="1"/>
          </p:cNvSpPr>
          <p:nvPr>
            <p:ph idx="1"/>
          </p:nvPr>
        </p:nvSpPr>
        <p:spPr>
          <a:xfrm>
            <a:off x="228600" y="1981200"/>
            <a:ext cx="8574088" cy="646113"/>
          </a:xfrm>
        </p:spPr>
        <p:txBody>
          <a:bodyPr>
            <a:normAutofit fontScale="70000" lnSpcReduction="20000"/>
          </a:bodyPr>
          <a:lstStyle/>
          <a:p>
            <a:r>
              <a:rPr lang="en-US" sz="2800">
                <a:latin typeface="Tahoma" charset="0"/>
              </a:rPr>
              <a:t>Much like Google organizes (relatively static) world content, we need an engine for organizing real-time/streaming data feeds and:</a:t>
            </a:r>
          </a:p>
        </p:txBody>
      </p:sp>
      <p:pic>
        <p:nvPicPr>
          <p:cNvPr id="40964" name="Picture 5" descr="coverage_ma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3152775"/>
            <a:ext cx="1524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276725"/>
            <a:ext cx="954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4124325"/>
            <a:ext cx="1454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4810125"/>
            <a:ext cx="1371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3429000" y="4352925"/>
            <a:ext cx="2971800" cy="484188"/>
          </a:xfrm>
          <a:prstGeom prst="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9" name="TextBox 10"/>
          <p:cNvSpPr txBox="1">
            <a:spLocks noChangeArrowheads="1"/>
          </p:cNvSpPr>
          <p:nvPr/>
        </p:nvSpPr>
        <p:spPr bwMode="auto">
          <a:xfrm>
            <a:off x="2362200" y="53340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A firehose of text, images, video, sound, and time-series data</a:t>
            </a:r>
          </a:p>
        </p:txBody>
      </p:sp>
      <p:cxnSp>
        <p:nvCxnSpPr>
          <p:cNvPr id="13" name="Straight Connector 12"/>
          <p:cNvCxnSpPr/>
          <p:nvPr/>
        </p:nvCxnSpPr>
        <p:spPr>
          <a:xfrm flipH="1" flipV="1">
            <a:off x="1676400" y="2828925"/>
            <a:ext cx="1752600" cy="15240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524000" y="4810125"/>
            <a:ext cx="1905000" cy="12192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3200" y="3971925"/>
            <a:ext cx="1981200" cy="1200150"/>
          </a:xfrm>
          <a:prstGeom prst="rect">
            <a:avLst/>
          </a:prstGeom>
          <a:solidFill>
            <a:schemeClr val="tx2">
              <a:lumMod val="40000"/>
              <a:lumOff val="60000"/>
            </a:schemeClr>
          </a:solidFill>
          <a:ln>
            <a:solidFill>
              <a:schemeClr val="tx1"/>
            </a:solidFill>
          </a:ln>
        </p:spPr>
        <p:txBody>
          <a:bodyPr>
            <a:spAutoFit/>
          </a:bodyPr>
          <a:lstStyle/>
          <a:p>
            <a:pPr algn="ctr">
              <a:defRPr/>
            </a:pPr>
            <a:r>
              <a:rPr lang="en-US" dirty="0">
                <a:latin typeface="Tahoma" pitchFamily="34" charset="0"/>
                <a:ea typeface="Gulim" pitchFamily="34" charset="-127"/>
                <a:cs typeface="+mn-cs"/>
              </a:rPr>
              <a:t>Clean structured representation, high quality of information</a:t>
            </a:r>
          </a:p>
        </p:txBody>
      </p:sp>
      <p:sp>
        <p:nvSpPr>
          <p:cNvPr id="40973" name="TextBox 20"/>
          <p:cNvSpPr txBox="1">
            <a:spLocks noChangeArrowheads="1"/>
          </p:cNvSpPr>
          <p:nvPr/>
        </p:nvSpPr>
        <p:spPr bwMode="auto">
          <a:xfrm>
            <a:off x="3581400" y="4429125"/>
            <a:ext cx="247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Information distillation</a:t>
            </a:r>
          </a:p>
        </p:txBody>
      </p:sp>
      <p:sp>
        <p:nvSpPr>
          <p:cNvPr id="40974" name="TextBox 21"/>
          <p:cNvSpPr txBox="1">
            <a:spLocks noChangeArrowheads="1"/>
          </p:cNvSpPr>
          <p:nvPr/>
        </p:nvSpPr>
        <p:spPr bwMode="auto">
          <a:xfrm>
            <a:off x="3048000" y="2752725"/>
            <a:ext cx="34909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a:solidFill>
                  <a:srgbClr val="002060"/>
                </a:solidFill>
              </a:rPr>
              <a:t>Reconstructing the </a:t>
            </a:r>
          </a:p>
          <a:p>
            <a:r>
              <a:rPr lang="en-US" sz="2800">
                <a:solidFill>
                  <a:srgbClr val="002060"/>
                </a:solidFill>
              </a:rPr>
              <a:t>“State of the World”,</a:t>
            </a:r>
          </a:p>
          <a:p>
            <a:r>
              <a:rPr lang="en-US" sz="2800">
                <a:solidFill>
                  <a:srgbClr val="002060"/>
                </a:solidFill>
              </a:rPr>
              <a:t>Physical and Social!</a:t>
            </a:r>
          </a:p>
        </p:txBody>
      </p:sp>
    </p:spTree>
    <p:extLst>
      <p:ext uri="{BB962C8B-B14F-4D97-AF65-F5344CB8AC3E}">
        <p14:creationId xmlns:p14="http://schemas.microsoft.com/office/powerpoint/2010/main" val="11611180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7015" y="635060"/>
            <a:ext cx="8001000" cy="990600"/>
          </a:xfrm>
        </p:spPr>
        <p:txBody>
          <a:bodyPr>
            <a:normAutofit/>
          </a:bodyPr>
          <a:lstStyle/>
          <a:p>
            <a:r>
              <a:rPr lang="en-US" dirty="0" smtClean="0">
                <a:latin typeface="Tahoma" charset="0"/>
                <a:cs typeface="Arial" charset="0"/>
              </a:rPr>
              <a:t>Towards </a:t>
            </a:r>
            <a:r>
              <a:rPr lang="en-US" dirty="0">
                <a:latin typeface="Tahoma" charset="0"/>
                <a:cs typeface="Arial" charset="0"/>
              </a:rPr>
              <a:t>I</a:t>
            </a:r>
            <a:r>
              <a:rPr lang="en-US" dirty="0" smtClean="0">
                <a:latin typeface="Tahoma" charset="0"/>
                <a:cs typeface="Arial" charset="0"/>
              </a:rPr>
              <a:t>nformation Distillation  </a:t>
            </a:r>
            <a:endParaRPr lang="en-US" dirty="0">
              <a:latin typeface="Tahoma" charset="0"/>
              <a:cs typeface="Arial" charset="0"/>
            </a:endParaRPr>
          </a:p>
        </p:txBody>
      </p:sp>
      <p:sp>
        <p:nvSpPr>
          <p:cNvPr id="17411" name="Content Placeholder 2"/>
          <p:cNvSpPr>
            <a:spLocks noGrp="1"/>
          </p:cNvSpPr>
          <p:nvPr>
            <p:ph idx="1"/>
          </p:nvPr>
        </p:nvSpPr>
        <p:spPr>
          <a:xfrm>
            <a:off x="685800" y="1828800"/>
            <a:ext cx="8229600" cy="579438"/>
          </a:xfrm>
        </p:spPr>
        <p:txBody>
          <a:bodyPr/>
          <a:lstStyle/>
          <a:p>
            <a:r>
              <a:rPr lang="en-US">
                <a:latin typeface="Tahoma" charset="0"/>
                <a:cs typeface="Arial" charset="0"/>
              </a:rPr>
              <a:t>An information refining pipeline</a:t>
            </a: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002EE2E0-FD8C-7D4A-A4FB-DACA9A26A33E}" type="slidenum">
              <a:rPr lang="en-US"/>
              <a:pPr eaLnBrk="1" hangingPunct="1"/>
              <a:t>46</a:t>
            </a:fld>
            <a:endParaRPr lang="en-US"/>
          </a:p>
        </p:txBody>
      </p:sp>
      <p:pic>
        <p:nvPicPr>
          <p:cNvPr id="17413" name="Picture 2" descr="http://upload.wikimedia.org/wikipedia/commons/thumb/4/48/Chino_copper_mine.jpg/200px-Chino_copper_min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32004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http://upload.wikimedia.org/wikipedia/commons/thumb/5/59/Chalcopyrite_perou.jpg/200px-Chalcopyrite_perou.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3657600"/>
            <a:ext cx="2062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https://encrypted-tbn0.gstatic.com/images?q=tbn:ANd9GcS_diF-3JmtWhqbHAqDxu4RI7A_b21_Abqyw8lsFAgaWh_7dleeJ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3886200"/>
            <a:ext cx="11509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3581400" y="4191000"/>
            <a:ext cx="977900" cy="533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6934200" y="4267200"/>
            <a:ext cx="825500" cy="4079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8" name="TextBox 9"/>
          <p:cNvSpPr txBox="1">
            <a:spLocks noChangeArrowheads="1"/>
          </p:cNvSpPr>
          <p:nvPr/>
        </p:nvSpPr>
        <p:spPr bwMode="auto">
          <a:xfrm>
            <a:off x="3505200" y="2590800"/>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sz="1600" b="1"/>
              <a:t>First stage - rough cut:</a:t>
            </a:r>
            <a:r>
              <a:rPr lang="en-US" sz="1600"/>
              <a:t> reduce vast amounts of crude input to a much smaller amount of higher value material</a:t>
            </a:r>
          </a:p>
        </p:txBody>
      </p:sp>
      <p:cxnSp>
        <p:nvCxnSpPr>
          <p:cNvPr id="12" name="Straight Connector 11"/>
          <p:cNvCxnSpPr/>
          <p:nvPr/>
        </p:nvCxnSpPr>
        <p:spPr>
          <a:xfrm flipV="1">
            <a:off x="3962400" y="3505200"/>
            <a:ext cx="1524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010400" y="4572000"/>
            <a:ext cx="3048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17421" name="TextBox 14"/>
          <p:cNvSpPr txBox="1">
            <a:spLocks noChangeArrowheads="1"/>
          </p:cNvSpPr>
          <p:nvPr/>
        </p:nvSpPr>
        <p:spPr bwMode="auto">
          <a:xfrm>
            <a:off x="4495800" y="55626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b="1"/>
              <a:t>Subsequent stages - refinement:</a:t>
            </a:r>
            <a:r>
              <a:rPr lang="en-US"/>
              <a:t>  Employ specialized techniques to extract final value for end user</a:t>
            </a:r>
          </a:p>
        </p:txBody>
      </p:sp>
    </p:spTree>
    <p:extLst>
      <p:ext uri="{BB962C8B-B14F-4D97-AF65-F5344CB8AC3E}">
        <p14:creationId xmlns:p14="http://schemas.microsoft.com/office/powerpoint/2010/main" val="272519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85800" y="1828800"/>
            <a:ext cx="8229600" cy="579438"/>
          </a:xfrm>
        </p:spPr>
        <p:txBody>
          <a:bodyPr/>
          <a:lstStyle/>
          <a:p>
            <a:r>
              <a:rPr lang="en-US">
                <a:latin typeface="Tahoma" charset="0"/>
                <a:cs typeface="Arial" charset="0"/>
              </a:rPr>
              <a:t>An information refining pipeline</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D79410C4-99F5-844C-85E3-8A331CEF5D8D}" type="slidenum">
              <a:rPr lang="en-US"/>
              <a:pPr eaLnBrk="1" hangingPunct="1"/>
              <a:t>47</a:t>
            </a:fld>
            <a:endParaRPr lang="en-US"/>
          </a:p>
        </p:txBody>
      </p:sp>
      <p:pic>
        <p:nvPicPr>
          <p:cNvPr id="18436" name="Picture 2" descr="http://upload.wikimedia.org/wikipedia/commons/thumb/4/48/Chino_copper_mine.jpg/200px-Chino_copper_min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32004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upload.wikimedia.org/wikipedia/commons/thumb/5/59/Chalcopyrite_perou.jpg/200px-Chalcopyrite_perou.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3657600"/>
            <a:ext cx="2062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https://encrypted-tbn0.gstatic.com/images?q=tbn:ANd9GcS_diF-3JmtWhqbHAqDxu4RI7A_b21_Abqyw8lsFAgaWh_7dleeJ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3886200"/>
            <a:ext cx="11509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3581400" y="4191000"/>
            <a:ext cx="977900" cy="533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6934200" y="4267200"/>
            <a:ext cx="825500" cy="4079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1" name="TextBox 9"/>
          <p:cNvSpPr txBox="1">
            <a:spLocks noChangeArrowheads="1"/>
          </p:cNvSpPr>
          <p:nvPr/>
        </p:nvSpPr>
        <p:spPr bwMode="auto">
          <a:xfrm>
            <a:off x="3505200" y="2590800"/>
            <a:ext cx="4114800" cy="830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sz="1600" b="1">
                <a:solidFill>
                  <a:srgbClr val="FF0000"/>
                </a:solidFill>
              </a:rPr>
              <a:t>First stage - rough cut:</a:t>
            </a:r>
            <a:r>
              <a:rPr lang="en-US" sz="1600">
                <a:solidFill>
                  <a:srgbClr val="FF0000"/>
                </a:solidFill>
              </a:rPr>
              <a:t> reduce vast amounts of crude input to a much smaller amount of higher value material</a:t>
            </a:r>
          </a:p>
        </p:txBody>
      </p:sp>
      <p:cxnSp>
        <p:nvCxnSpPr>
          <p:cNvPr id="12" name="Straight Connector 11"/>
          <p:cNvCxnSpPr/>
          <p:nvPr/>
        </p:nvCxnSpPr>
        <p:spPr>
          <a:xfrm flipV="1">
            <a:off x="3962400" y="3505200"/>
            <a:ext cx="152400" cy="838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010400" y="4572000"/>
            <a:ext cx="3048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18444" name="TextBox 14"/>
          <p:cNvSpPr txBox="1">
            <a:spLocks noChangeArrowheads="1"/>
          </p:cNvSpPr>
          <p:nvPr/>
        </p:nvSpPr>
        <p:spPr bwMode="auto">
          <a:xfrm>
            <a:off x="4495800" y="55626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b="1"/>
              <a:t>Subsequent stages - refinement:</a:t>
            </a:r>
            <a:r>
              <a:rPr lang="en-US"/>
              <a:t>  Employ specialized techniques to extract final value for end user</a:t>
            </a:r>
          </a:p>
        </p:txBody>
      </p:sp>
      <p:sp>
        <p:nvSpPr>
          <p:cNvPr id="18445" name="TextBox 16"/>
          <p:cNvSpPr txBox="1">
            <a:spLocks noChangeArrowheads="1"/>
          </p:cNvSpPr>
          <p:nvPr/>
        </p:nvSpPr>
        <p:spPr bwMode="auto">
          <a:xfrm>
            <a:off x="1447800" y="2438400"/>
            <a:ext cx="193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sz="2800" b="1">
                <a:solidFill>
                  <a:srgbClr val="FF0000"/>
                </a:solidFill>
              </a:rPr>
              <a:t>Our focus:</a:t>
            </a:r>
          </a:p>
        </p:txBody>
      </p:sp>
      <p:sp>
        <p:nvSpPr>
          <p:cNvPr id="18446" name="TextBox 17"/>
          <p:cNvSpPr txBox="1">
            <a:spLocks noChangeArrowheads="1"/>
          </p:cNvSpPr>
          <p:nvPr/>
        </p:nvSpPr>
        <p:spPr bwMode="auto">
          <a:xfrm>
            <a:off x="4495800" y="5105400"/>
            <a:ext cx="148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sz="2400" b="1"/>
              <a:t>Add-ons:</a:t>
            </a:r>
          </a:p>
        </p:txBody>
      </p:sp>
      <p:sp>
        <p:nvSpPr>
          <p:cNvPr id="17" name="Title 1"/>
          <p:cNvSpPr txBox="1">
            <a:spLocks/>
          </p:cNvSpPr>
          <p:nvPr/>
        </p:nvSpPr>
        <p:spPr>
          <a:xfrm>
            <a:off x="387015" y="635060"/>
            <a:ext cx="80010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latin typeface="Tahoma" charset="0"/>
                <a:cs typeface="Arial" charset="0"/>
              </a:rPr>
              <a:t>Towards Information Distillation  </a:t>
            </a:r>
            <a:endParaRPr lang="en-US" dirty="0">
              <a:latin typeface="Tahoma" charset="0"/>
              <a:cs typeface="Arial" charset="0"/>
            </a:endParaRPr>
          </a:p>
        </p:txBody>
      </p:sp>
    </p:spTree>
    <p:extLst>
      <p:ext uri="{BB962C8B-B14F-4D97-AF65-F5344CB8AC3E}">
        <p14:creationId xmlns:p14="http://schemas.microsoft.com/office/powerpoint/2010/main" val="304152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dirty="0">
                <a:latin typeface="Tahoma" charset="0"/>
              </a:rPr>
              <a:t>Transportation</a:t>
            </a:r>
            <a:br>
              <a:rPr lang="en-US" dirty="0">
                <a:latin typeface="Tahoma" charset="0"/>
              </a:rPr>
            </a:br>
            <a:r>
              <a:rPr lang="en-US" sz="3600" dirty="0">
                <a:latin typeface="Tahoma" charset="0"/>
              </a:rPr>
              <a:t>EPA Statistics</a:t>
            </a:r>
            <a:endParaRPr lang="en-US" dirty="0">
              <a:latin typeface="Tahoma" charset="0"/>
            </a:endParaRPr>
          </a:p>
        </p:txBody>
      </p:sp>
      <p:sp>
        <p:nvSpPr>
          <p:cNvPr id="41987" name="Content Placeholder 2"/>
          <p:cNvSpPr>
            <a:spLocks noGrp="1"/>
          </p:cNvSpPr>
          <p:nvPr>
            <p:ph sz="quarter" idx="1"/>
          </p:nvPr>
        </p:nvSpPr>
        <p:spPr>
          <a:xfrm>
            <a:off x="304800" y="2209800"/>
            <a:ext cx="8839200" cy="4648200"/>
          </a:xfrm>
        </p:spPr>
        <p:txBody>
          <a:bodyPr/>
          <a:lstStyle/>
          <a:p>
            <a:r>
              <a:rPr lang="en-US" dirty="0">
                <a:latin typeface="Verdana" charset="0"/>
                <a:cs typeface="Verdana" charset="0"/>
              </a:rPr>
              <a:t>200 million light vehicles on the streets</a:t>
            </a:r>
          </a:p>
          <a:p>
            <a:r>
              <a:rPr lang="en-US" dirty="0">
                <a:latin typeface="Verdana" charset="0"/>
                <a:cs typeface="Verdana" charset="0"/>
              </a:rPr>
              <a:t>Each driven 12000 miles annually on average</a:t>
            </a:r>
          </a:p>
          <a:p>
            <a:r>
              <a:rPr lang="en-US" dirty="0">
                <a:latin typeface="Verdana" charset="0"/>
                <a:cs typeface="Verdana" charset="0"/>
              </a:rPr>
              <a:t>Average MPG is 20.3 miles/gallon</a:t>
            </a:r>
          </a:p>
          <a:p>
            <a:r>
              <a:rPr lang="en-US" dirty="0">
                <a:latin typeface="Verdana" charset="0"/>
                <a:cs typeface="Verdana" charset="0"/>
              </a:rPr>
              <a:t>118 Billion Gallons of Fuel per year!</a:t>
            </a:r>
          </a:p>
          <a:p>
            <a:r>
              <a:rPr lang="en-US" dirty="0">
                <a:latin typeface="Verdana" charset="0"/>
                <a:cs typeface="Verdana" charset="0"/>
              </a:rPr>
              <a:t>Savings of 1% = </a:t>
            </a:r>
            <a:r>
              <a:rPr lang="en-US" b="1" dirty="0">
                <a:latin typeface="Verdana" charset="0"/>
                <a:cs typeface="Verdana" charset="0"/>
              </a:rPr>
              <a:t>One Billion Gallons </a:t>
            </a:r>
          </a:p>
          <a:p>
            <a:endParaRPr lang="en-US" dirty="0">
              <a:latin typeface="Verdana" charset="0"/>
              <a:cs typeface="Verdana" charset="0"/>
            </a:endParaRPr>
          </a:p>
          <a:p>
            <a:endParaRPr lang="en-US" dirty="0">
              <a:latin typeface="Verdana" charset="0"/>
              <a:cs typeface="Verdana" charset="0"/>
            </a:endParaRPr>
          </a:p>
        </p:txBody>
      </p:sp>
    </p:spTree>
    <p:extLst>
      <p:ext uri="{BB962C8B-B14F-4D97-AF65-F5344CB8AC3E}">
        <p14:creationId xmlns:p14="http://schemas.microsoft.com/office/powerpoint/2010/main" val="19043706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dirty="0">
                <a:latin typeface="Tahoma" charset="0"/>
              </a:rPr>
              <a:t>Fuel </a:t>
            </a:r>
            <a:r>
              <a:rPr lang="en-US" dirty="0" smtClean="0">
                <a:latin typeface="Tahoma" charset="0"/>
              </a:rPr>
              <a:t>Efficient Routing</a:t>
            </a:r>
            <a:endParaRPr lang="en-US" dirty="0">
              <a:latin typeface="Tahoma" charset="0"/>
            </a:endParaRPr>
          </a:p>
        </p:txBody>
      </p:sp>
      <p:sp>
        <p:nvSpPr>
          <p:cNvPr id="3" name="Content Placeholder 2"/>
          <p:cNvSpPr>
            <a:spLocks noGrp="1"/>
          </p:cNvSpPr>
          <p:nvPr>
            <p:ph sz="quarter" idx="1"/>
          </p:nvPr>
        </p:nvSpPr>
        <p:spPr>
          <a:xfrm>
            <a:off x="311150" y="2133600"/>
            <a:ext cx="4260850" cy="4286250"/>
          </a:xfrm>
        </p:spPr>
        <p:txBody>
          <a:bodyPr>
            <a:normAutofit fontScale="92500"/>
          </a:bodyPr>
          <a:lstStyle/>
          <a:p>
            <a:pPr marL="274320" indent="-274320" fontAlgn="auto">
              <a:buFont typeface="Wingdings" pitchFamily="2" charset="2"/>
              <a:buNone/>
              <a:defRPr/>
            </a:pPr>
            <a:r>
              <a:rPr lang="en-US" dirty="0" smtClean="0">
                <a:ea typeface="+mn-ea"/>
              </a:rPr>
              <a:t>  Fuel efficient routes may differ from shortest or fastest routes</a:t>
            </a:r>
          </a:p>
          <a:p>
            <a:pPr marL="640080" lvl="1" indent="-274320" fontAlgn="auto">
              <a:spcAft>
                <a:spcPts val="0"/>
              </a:spcAft>
              <a:buFont typeface="Wingdings 2"/>
              <a:buChar char=""/>
              <a:defRPr/>
            </a:pPr>
            <a:r>
              <a:rPr lang="en-US" dirty="0" smtClean="0">
                <a:ea typeface="+mn-ea"/>
              </a:rPr>
              <a:t>Congestion =&gt; shortest may not be fuel efficient</a:t>
            </a:r>
          </a:p>
          <a:p>
            <a:pPr marL="640080" lvl="1" indent="-274320" fontAlgn="auto">
              <a:spcAft>
                <a:spcPts val="0"/>
              </a:spcAft>
              <a:buFont typeface="Wingdings 2"/>
              <a:buChar char=""/>
              <a:defRPr/>
            </a:pPr>
            <a:r>
              <a:rPr lang="en-US" dirty="0" smtClean="0">
                <a:ea typeface="+mn-ea"/>
              </a:rPr>
              <a:t>MPG vs. speed is non-linear =&gt; fastest may not be fuel efficient</a:t>
            </a:r>
            <a:endParaRPr lang="en-US" dirty="0">
              <a:ea typeface="+mn-ea"/>
            </a:endParaRPr>
          </a:p>
        </p:txBody>
      </p:sp>
      <p:pic>
        <p:nvPicPr>
          <p:cNvPr id="4301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3138" y="1509713"/>
            <a:ext cx="3817937"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65700" y="4221163"/>
            <a:ext cx="2959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5"/>
          <p:cNvSpPr txBox="1">
            <a:spLocks noChangeArrowheads="1"/>
          </p:cNvSpPr>
          <p:nvPr/>
        </p:nvSpPr>
        <p:spPr bwMode="auto">
          <a:xfrm>
            <a:off x="7427913" y="6532563"/>
            <a:ext cx="117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Tahoma" charset="0"/>
                <a:ea typeface="Gulim" charset="0"/>
                <a:cs typeface="Gulim" charset="0"/>
              </a:defRPr>
            </a:lvl1pPr>
            <a:lvl2pPr marL="742950" indent="-285750" defTabSz="457200">
              <a:defRPr>
                <a:solidFill>
                  <a:schemeClr val="tx1"/>
                </a:solidFill>
                <a:latin typeface="Tahoma" charset="0"/>
                <a:ea typeface="Gulim" charset="0"/>
                <a:cs typeface="Gulim" charset="0"/>
              </a:defRPr>
            </a:lvl2pPr>
            <a:lvl3pPr marL="1143000" indent="-228600" defTabSz="457200">
              <a:defRPr>
                <a:solidFill>
                  <a:schemeClr val="tx1"/>
                </a:solidFill>
                <a:latin typeface="Tahoma" charset="0"/>
                <a:ea typeface="Gulim" charset="0"/>
                <a:cs typeface="Gulim" charset="0"/>
              </a:defRPr>
            </a:lvl3pPr>
            <a:lvl4pPr marL="1600200" indent="-228600" defTabSz="457200">
              <a:defRPr>
                <a:solidFill>
                  <a:schemeClr val="tx1"/>
                </a:solidFill>
                <a:latin typeface="Tahoma" charset="0"/>
                <a:ea typeface="Gulim" charset="0"/>
                <a:cs typeface="Gulim" charset="0"/>
              </a:defRPr>
            </a:lvl4pPr>
            <a:lvl5pPr marL="2057400" indent="-228600" defTabSz="4572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eaLnBrk="1" hangingPunct="1"/>
            <a:r>
              <a:rPr lang="en-US" sz="1200">
                <a:solidFill>
                  <a:srgbClr val="000000"/>
                </a:solidFill>
                <a:latin typeface="Century Schoolbook" charset="0"/>
              </a:rPr>
              <a:t>Source: US EPA</a:t>
            </a:r>
          </a:p>
        </p:txBody>
      </p:sp>
      <p:sp>
        <p:nvSpPr>
          <p:cNvPr id="43015" name="Slide Number Placeholder 6"/>
          <p:cNvSpPr>
            <a:spLocks noGrp="1"/>
          </p:cNvSpPr>
          <p:nvPr>
            <p:ph type="sldNum" sz="quarter" idx="12"/>
          </p:nvPr>
        </p:nvSpPr>
        <p:spPr>
          <a:xfrm>
            <a:off x="3657600" y="624363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gn="ctr"/>
            <a:fld id="{A9761BF8-CA71-154E-9611-C4B37ABD8556}" type="slidenum">
              <a:rPr lang="en-US"/>
              <a:pPr algn="ctr"/>
              <a:t>49</a:t>
            </a:fld>
            <a:endParaRPr lang="en-US"/>
          </a:p>
        </p:txBody>
      </p:sp>
    </p:spTree>
    <p:extLst>
      <p:ext uri="{BB962C8B-B14F-4D97-AF65-F5344CB8AC3E}">
        <p14:creationId xmlns:p14="http://schemas.microsoft.com/office/powerpoint/2010/main" val="35496988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1753"/>
            <a:ext cx="8229600" cy="4525963"/>
          </a:xfrm>
        </p:spPr>
        <p:txBody>
          <a:bodyPr/>
          <a:lstStyle/>
          <a:p>
            <a:r>
              <a:rPr lang="en-US" dirty="0"/>
              <a:t>The graded work you do in this class must be your own. In the case where you collaborate with other students make sure to fairly attribute their contribution to your project.</a:t>
            </a:r>
          </a:p>
        </p:txBody>
      </p:sp>
      <p:sp>
        <p:nvSpPr>
          <p:cNvPr id="5" name="Title 1"/>
          <p:cNvSpPr txBox="1">
            <a:spLocks/>
          </p:cNvSpPr>
          <p:nvPr/>
        </p:nvSpPr>
        <p:spPr>
          <a:xfrm>
            <a:off x="609600" y="28104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ahoma" charset="0"/>
              </a:rPr>
              <a:t>Honor Code</a:t>
            </a:r>
            <a:endParaRPr lang="en-US" dirty="0">
              <a:latin typeface="Tahoma" charset="0"/>
            </a:endParaRPr>
          </a:p>
        </p:txBody>
      </p:sp>
    </p:spTree>
    <p:extLst>
      <p:ext uri="{BB962C8B-B14F-4D97-AF65-F5344CB8AC3E}">
        <p14:creationId xmlns:p14="http://schemas.microsoft.com/office/powerpoint/2010/main" val="34074704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3"/>
          <p:cNvSpPr>
            <a:spLocks noChangeArrowheads="1"/>
          </p:cNvSpPr>
          <p:nvPr/>
        </p:nvSpPr>
        <p:spPr bwMode="auto">
          <a:xfrm>
            <a:off x="4191000" y="4267200"/>
            <a:ext cx="4724400" cy="2362200"/>
          </a:xfrm>
          <a:prstGeom prst="rect">
            <a:avLst/>
          </a:prstGeom>
          <a:solidFill>
            <a:srgbClr val="D4FCB6"/>
          </a:solidFill>
          <a:ln w="9525">
            <a:solidFill>
              <a:schemeClr val="tx1"/>
            </a:solidFill>
            <a:round/>
            <a:headEnd/>
            <a:tailEnd/>
          </a:ln>
        </p:spPr>
        <p:txBody>
          <a:bodyPr wrap="none"/>
          <a:lstStyle/>
          <a:p>
            <a:endParaRPr lang="en-US"/>
          </a:p>
        </p:txBody>
      </p:sp>
      <p:sp>
        <p:nvSpPr>
          <p:cNvPr id="41" name="Rectangle 40"/>
          <p:cNvSpPr/>
          <p:nvPr/>
        </p:nvSpPr>
        <p:spPr bwMode="auto">
          <a:xfrm>
            <a:off x="381000" y="2590800"/>
            <a:ext cx="2971800" cy="3886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ea typeface="Gulim" pitchFamily="34" charset="-127"/>
              <a:cs typeface="+mn-cs"/>
            </a:endParaRPr>
          </a:p>
        </p:txBody>
      </p:sp>
      <p:sp>
        <p:nvSpPr>
          <p:cNvPr id="40" name="Rectangle 39"/>
          <p:cNvSpPr/>
          <p:nvPr/>
        </p:nvSpPr>
        <p:spPr bwMode="auto">
          <a:xfrm>
            <a:off x="304800" y="2667000"/>
            <a:ext cx="2971800" cy="3886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ea typeface="Gulim" pitchFamily="34" charset="-127"/>
              <a:cs typeface="+mn-cs"/>
            </a:endParaRPr>
          </a:p>
        </p:txBody>
      </p:sp>
      <p:sp>
        <p:nvSpPr>
          <p:cNvPr id="39" name="Rectangle 38"/>
          <p:cNvSpPr/>
          <p:nvPr/>
        </p:nvSpPr>
        <p:spPr bwMode="auto">
          <a:xfrm>
            <a:off x="228600" y="2743200"/>
            <a:ext cx="2971800" cy="3886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ea typeface="Gulim" pitchFamily="34" charset="-127"/>
              <a:cs typeface="+mn-cs"/>
            </a:endParaRPr>
          </a:p>
        </p:txBody>
      </p:sp>
      <p:pic>
        <p:nvPicPr>
          <p:cNvPr id="44038" name="Picture 5" descr="coverage_ma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4724400"/>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a:spLocks noChangeArrowheads="1"/>
          </p:cNvSpPr>
          <p:nvPr/>
        </p:nvSpPr>
        <p:spPr bwMode="auto">
          <a:xfrm>
            <a:off x="3124200" y="5181600"/>
            <a:ext cx="1066800" cy="457200"/>
          </a:xfrm>
          <a:prstGeom prst="rightArrow">
            <a:avLst>
              <a:gd name="adj1" fmla="val 50000"/>
              <a:gd name="adj2" fmla="val 50005"/>
            </a:avLst>
          </a:prstGeom>
          <a:solidFill>
            <a:srgbClr val="FFC000"/>
          </a:solidFill>
          <a:ln w="9525">
            <a:solidFill>
              <a:srgbClr val="FFC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pic>
        <p:nvPicPr>
          <p:cNvPr id="4404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256423">
            <a:off x="7954963" y="111283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3" descr="carFuelModel.ep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196013" y="4956175"/>
            <a:ext cx="27193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5" descr="latex-image-1.pd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13588" y="4632325"/>
            <a:ext cx="1308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6" descr="latex-image-1.pd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51700" y="5862638"/>
            <a:ext cx="15875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7" descr="latex-image-1.pd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89763" y="6164263"/>
            <a:ext cx="1233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8" descr="latex-image-1.pdf"/>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74013" y="5494338"/>
            <a:ext cx="8953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9" descr="latex-image-1.pd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64213" y="6434138"/>
            <a:ext cx="31511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00600" y="457200"/>
            <a:ext cx="2782888" cy="208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44048" name="Straight Arrow Connector 23"/>
          <p:cNvCxnSpPr>
            <a:cxnSpLocks noChangeShapeType="1"/>
          </p:cNvCxnSpPr>
          <p:nvPr/>
        </p:nvCxnSpPr>
        <p:spPr bwMode="auto">
          <a:xfrm rot="5400000">
            <a:off x="5676900" y="419100"/>
            <a:ext cx="1066800" cy="685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49" name="TextBox 24"/>
          <p:cNvSpPr txBox="1">
            <a:spLocks noChangeArrowheads="1"/>
          </p:cNvSpPr>
          <p:nvPr/>
        </p:nvSpPr>
        <p:spPr bwMode="auto">
          <a:xfrm>
            <a:off x="6477000" y="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600"/>
              <a:t>Shortest and fastest</a:t>
            </a:r>
          </a:p>
        </p:txBody>
      </p:sp>
      <p:cxnSp>
        <p:nvCxnSpPr>
          <p:cNvPr id="44050" name="Straight Arrow Connector 26"/>
          <p:cNvCxnSpPr>
            <a:cxnSpLocks noChangeShapeType="1"/>
          </p:cNvCxnSpPr>
          <p:nvPr/>
        </p:nvCxnSpPr>
        <p:spPr bwMode="auto">
          <a:xfrm flipV="1">
            <a:off x="4572000" y="1600200"/>
            <a:ext cx="12192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51" name="TextBox 28"/>
          <p:cNvSpPr txBox="1">
            <a:spLocks noChangeArrowheads="1"/>
          </p:cNvSpPr>
          <p:nvPr/>
        </p:nvSpPr>
        <p:spPr bwMode="auto">
          <a:xfrm>
            <a:off x="3505200" y="2133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600"/>
              <a:t>Most fuel-efficient</a:t>
            </a:r>
          </a:p>
        </p:txBody>
      </p:sp>
      <p:sp>
        <p:nvSpPr>
          <p:cNvPr id="44052" name="TextBox 29"/>
          <p:cNvSpPr txBox="1">
            <a:spLocks noChangeArrowheads="1"/>
          </p:cNvSpPr>
          <p:nvPr/>
        </p:nvSpPr>
        <p:spPr bwMode="auto">
          <a:xfrm>
            <a:off x="457200" y="61055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400"/>
              <a:t>OBDII-WiFi</a:t>
            </a:r>
          </a:p>
          <a:p>
            <a:r>
              <a:rPr lang="en-US" sz="1400"/>
              <a:t>Adaptor ($50)</a:t>
            </a:r>
          </a:p>
        </p:txBody>
      </p:sp>
      <p:sp>
        <p:nvSpPr>
          <p:cNvPr id="44053" name="TextBox 30"/>
          <p:cNvSpPr txBox="1">
            <a:spLocks noChangeArrowheads="1"/>
          </p:cNvSpPr>
          <p:nvPr/>
        </p:nvSpPr>
        <p:spPr bwMode="auto">
          <a:xfrm>
            <a:off x="1752600" y="6291263"/>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400"/>
              <a:t>GPS Phone</a:t>
            </a:r>
          </a:p>
        </p:txBody>
      </p:sp>
      <p:sp>
        <p:nvSpPr>
          <p:cNvPr id="44054" name="TextBox 31"/>
          <p:cNvSpPr txBox="1">
            <a:spLocks noChangeArrowheads="1"/>
          </p:cNvSpPr>
          <p:nvPr/>
        </p:nvSpPr>
        <p:spPr bwMode="auto">
          <a:xfrm>
            <a:off x="1371600" y="54102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3600" b="1"/>
              <a:t>+</a:t>
            </a:r>
          </a:p>
        </p:txBody>
      </p:sp>
      <p:sp>
        <p:nvSpPr>
          <p:cNvPr id="44055" name="TextBox 37"/>
          <p:cNvSpPr txBox="1">
            <a:spLocks noChangeArrowheads="1"/>
          </p:cNvSpPr>
          <p:nvPr/>
        </p:nvSpPr>
        <p:spPr bwMode="auto">
          <a:xfrm>
            <a:off x="457200" y="2895600"/>
            <a:ext cx="168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000" b="1"/>
              <a:t>Subscribers</a:t>
            </a:r>
          </a:p>
        </p:txBody>
      </p:sp>
      <p:pic>
        <p:nvPicPr>
          <p:cNvPr id="44056" name="Picture 9"/>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57200" y="3429000"/>
            <a:ext cx="22098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7"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57200" y="5181600"/>
            <a:ext cx="914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5" descr="razr_phon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05000" y="5334000"/>
            <a:ext cx="950913" cy="89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44059" name="Straight Connector 34"/>
          <p:cNvCxnSpPr>
            <a:cxnSpLocks noChangeShapeType="1"/>
          </p:cNvCxnSpPr>
          <p:nvPr/>
        </p:nvCxnSpPr>
        <p:spPr bwMode="auto">
          <a:xfrm rot="5400000" flipH="1" flipV="1">
            <a:off x="1828800" y="4724400"/>
            <a:ext cx="1143000" cy="7620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44060" name="Straight Connector 33"/>
          <p:cNvCxnSpPr>
            <a:cxnSpLocks noChangeShapeType="1"/>
          </p:cNvCxnSpPr>
          <p:nvPr/>
        </p:nvCxnSpPr>
        <p:spPr bwMode="auto">
          <a:xfrm rot="16200000" flipV="1">
            <a:off x="647700" y="5143500"/>
            <a:ext cx="457200" cy="7620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sp>
        <p:nvSpPr>
          <p:cNvPr id="44061" name="TextBox 41"/>
          <p:cNvSpPr txBox="1">
            <a:spLocks noChangeArrowheads="1"/>
          </p:cNvSpPr>
          <p:nvPr/>
        </p:nvSpPr>
        <p:spPr bwMode="auto">
          <a:xfrm>
            <a:off x="4800600" y="4343400"/>
            <a:ext cx="1157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Fuel Data</a:t>
            </a:r>
          </a:p>
        </p:txBody>
      </p:sp>
      <p:sp>
        <p:nvSpPr>
          <p:cNvPr id="44062" name="TextBox 42"/>
          <p:cNvSpPr txBox="1">
            <a:spLocks noChangeArrowheads="1"/>
          </p:cNvSpPr>
          <p:nvPr/>
        </p:nvSpPr>
        <p:spPr bwMode="auto">
          <a:xfrm>
            <a:off x="6858000" y="4343400"/>
            <a:ext cx="177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Physical Models</a:t>
            </a:r>
          </a:p>
        </p:txBody>
      </p:sp>
      <p:sp>
        <p:nvSpPr>
          <p:cNvPr id="44063" name="TextBox 46"/>
          <p:cNvSpPr txBox="1">
            <a:spLocks noChangeArrowheads="1"/>
          </p:cNvSpPr>
          <p:nvPr/>
        </p:nvSpPr>
        <p:spPr bwMode="auto">
          <a:xfrm>
            <a:off x="7727950" y="6858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t>Green GPS</a:t>
            </a:r>
          </a:p>
        </p:txBody>
      </p:sp>
      <p:cxnSp>
        <p:nvCxnSpPr>
          <p:cNvPr id="44064" name="Straight Connector 48"/>
          <p:cNvCxnSpPr>
            <a:cxnSpLocks noChangeShapeType="1"/>
          </p:cNvCxnSpPr>
          <p:nvPr/>
        </p:nvCxnSpPr>
        <p:spPr bwMode="auto">
          <a:xfrm rot="16200000" flipH="1">
            <a:off x="7467600" y="5334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4065" name="Straight Connector 50"/>
          <p:cNvCxnSpPr>
            <a:cxnSpLocks noChangeShapeType="1"/>
          </p:cNvCxnSpPr>
          <p:nvPr/>
        </p:nvCxnSpPr>
        <p:spPr bwMode="auto">
          <a:xfrm rot="5400000" flipH="1" flipV="1">
            <a:off x="7505700" y="1638300"/>
            <a:ext cx="990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5" name="Right Arrow 64"/>
          <p:cNvSpPr>
            <a:spLocks noChangeArrowheads="1"/>
          </p:cNvSpPr>
          <p:nvPr/>
        </p:nvSpPr>
        <p:spPr bwMode="auto">
          <a:xfrm rot="-5400000">
            <a:off x="7810500" y="2628900"/>
            <a:ext cx="1295400" cy="304800"/>
          </a:xfrm>
          <a:prstGeom prst="rightArrow">
            <a:avLst>
              <a:gd name="adj1" fmla="val 50000"/>
              <a:gd name="adj2" fmla="val 49997"/>
            </a:avLst>
          </a:prstGeom>
          <a:solidFill>
            <a:srgbClr val="0070C0"/>
          </a:solidFill>
          <a:ln w="9525">
            <a:solidFill>
              <a:srgbClr val="0070C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44067" name="TextBox 65"/>
          <p:cNvSpPr txBox="1">
            <a:spLocks noChangeArrowheads="1"/>
          </p:cNvSpPr>
          <p:nvPr/>
        </p:nvSpPr>
        <p:spPr bwMode="auto">
          <a:xfrm>
            <a:off x="4267200" y="6248400"/>
            <a:ext cx="102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000" b="1"/>
              <a:t>Server</a:t>
            </a:r>
          </a:p>
        </p:txBody>
      </p:sp>
      <p:sp>
        <p:nvSpPr>
          <p:cNvPr id="44068" name="TextBox 66"/>
          <p:cNvSpPr txBox="1">
            <a:spLocks noChangeArrowheads="1"/>
          </p:cNvSpPr>
          <p:nvPr/>
        </p:nvSpPr>
        <p:spPr bwMode="auto">
          <a:xfrm>
            <a:off x="6248400" y="41910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3200"/>
              <a:t>+</a:t>
            </a:r>
          </a:p>
        </p:txBody>
      </p:sp>
      <p:sp>
        <p:nvSpPr>
          <p:cNvPr id="44069" name="Freeform 67"/>
          <p:cNvSpPr>
            <a:spLocks/>
          </p:cNvSpPr>
          <p:nvPr/>
        </p:nvSpPr>
        <p:spPr bwMode="auto">
          <a:xfrm>
            <a:off x="3048000" y="2971800"/>
            <a:ext cx="1524000" cy="457200"/>
          </a:xfrm>
          <a:custGeom>
            <a:avLst/>
            <a:gdLst>
              <a:gd name="T0" fmla="*/ 1360862 w 1582615"/>
              <a:gd name="T1" fmla="*/ 113795 h 726831"/>
              <a:gd name="T2" fmla="*/ 967724 w 1582615"/>
              <a:gd name="T3" fmla="*/ 17437 h 726831"/>
              <a:gd name="T4" fmla="*/ 0 w 1582615"/>
              <a:gd name="T5" fmla="*/ 9177 h 726831"/>
              <a:gd name="T6" fmla="*/ 0 60000 65536"/>
              <a:gd name="T7" fmla="*/ 0 60000 65536"/>
              <a:gd name="T8" fmla="*/ 0 60000 65536"/>
              <a:gd name="T9" fmla="*/ 0 w 1582615"/>
              <a:gd name="T10" fmla="*/ 0 h 726831"/>
              <a:gd name="T11" fmla="*/ 1582615 w 1582615"/>
              <a:gd name="T12" fmla="*/ 726831 h 726831"/>
            </a:gdLst>
            <a:ahLst/>
            <a:cxnLst>
              <a:cxn ang="T6">
                <a:pos x="T0" y="T1"/>
              </a:cxn>
              <a:cxn ang="T7">
                <a:pos x="T2" y="T3"/>
              </a:cxn>
              <a:cxn ang="T8">
                <a:pos x="T4" y="T5"/>
              </a:cxn>
            </a:cxnLst>
            <a:rect l="T9" t="T10" r="T11" b="T12"/>
            <a:pathLst>
              <a:path w="1582615" h="726831">
                <a:moveTo>
                  <a:pt x="1582615" y="726831"/>
                </a:moveTo>
                <a:cubicBezTo>
                  <a:pt x="1485899" y="474784"/>
                  <a:pt x="1389184" y="222738"/>
                  <a:pt x="1125415" y="111369"/>
                </a:cubicBezTo>
                <a:cubicBezTo>
                  <a:pt x="861646" y="0"/>
                  <a:pt x="430823" y="29307"/>
                  <a:pt x="0" y="58615"/>
                </a:cubicBezTo>
              </a:path>
            </a:pathLst>
          </a:custGeom>
          <a:noFill/>
          <a:ln w="190500" cap="flat" cmpd="sng">
            <a:solidFill>
              <a:srgbClr val="C00000"/>
            </a:solidFill>
            <a:prstDash val="solid"/>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4070" name="TextBox 75"/>
          <p:cNvSpPr txBox="1">
            <a:spLocks noChangeArrowheads="1"/>
          </p:cNvSpPr>
          <p:nvPr/>
        </p:nvSpPr>
        <p:spPr bwMode="auto">
          <a:xfrm>
            <a:off x="3429000" y="3429000"/>
            <a:ext cx="2133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600" b="1">
                <a:solidFill>
                  <a:srgbClr val="C00000"/>
                </a:solidFill>
              </a:rPr>
              <a:t>Subscribers: </a:t>
            </a:r>
            <a:r>
              <a:rPr lang="en-US" sz="1600">
                <a:solidFill>
                  <a:srgbClr val="C00000"/>
                </a:solidFill>
              </a:rPr>
              <a:t>Premium service</a:t>
            </a:r>
          </a:p>
          <a:p>
            <a:r>
              <a:rPr lang="en-US" sz="1600">
                <a:solidFill>
                  <a:srgbClr val="C00000"/>
                </a:solidFill>
              </a:rPr>
              <a:t>High savings </a:t>
            </a:r>
          </a:p>
        </p:txBody>
      </p:sp>
      <p:sp>
        <p:nvSpPr>
          <p:cNvPr id="44071" name="TextBox 76"/>
          <p:cNvSpPr txBox="1">
            <a:spLocks noChangeArrowheads="1"/>
          </p:cNvSpPr>
          <p:nvPr/>
        </p:nvSpPr>
        <p:spPr bwMode="auto">
          <a:xfrm>
            <a:off x="7391400" y="34290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1600" b="1">
                <a:solidFill>
                  <a:srgbClr val="0070C0"/>
                </a:solidFill>
              </a:rPr>
              <a:t>Open access: </a:t>
            </a:r>
            <a:r>
              <a:rPr lang="en-US" sz="1600">
                <a:solidFill>
                  <a:srgbClr val="0070C0"/>
                </a:solidFill>
              </a:rPr>
              <a:t>Standard service</a:t>
            </a:r>
          </a:p>
          <a:p>
            <a:r>
              <a:rPr lang="en-US" sz="1600">
                <a:solidFill>
                  <a:srgbClr val="0070C0"/>
                </a:solidFill>
              </a:rPr>
              <a:t>Average savings </a:t>
            </a:r>
          </a:p>
        </p:txBody>
      </p:sp>
      <p:sp>
        <p:nvSpPr>
          <p:cNvPr id="44072" name="Title 77"/>
          <p:cNvSpPr>
            <a:spLocks noGrp="1"/>
          </p:cNvSpPr>
          <p:nvPr>
            <p:ph type="title"/>
          </p:nvPr>
        </p:nvSpPr>
        <p:spPr>
          <a:xfrm>
            <a:off x="1143000" y="914400"/>
            <a:ext cx="3429000" cy="776288"/>
          </a:xfrm>
        </p:spPr>
        <p:txBody>
          <a:bodyPr>
            <a:normAutofit fontScale="90000"/>
          </a:bodyPr>
          <a:lstStyle/>
          <a:p>
            <a:r>
              <a:rPr lang="en-US">
                <a:latin typeface="Tahoma" charset="0"/>
              </a:rPr>
              <a:t>Green GPS</a:t>
            </a:r>
            <a:br>
              <a:rPr lang="en-US">
                <a:latin typeface="Tahoma" charset="0"/>
              </a:rPr>
            </a:br>
            <a:r>
              <a:rPr lang="en-US" sz="2000">
                <a:latin typeface="Tahoma" charset="0"/>
              </a:rPr>
              <a:t>Saves 6% over shortest path and 13% over fastest path </a:t>
            </a:r>
          </a:p>
        </p:txBody>
      </p:sp>
      <p:pic>
        <p:nvPicPr>
          <p:cNvPr id="44073" name="Picture 1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105400" y="2362200"/>
            <a:ext cx="21050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638800" y="2667000"/>
            <a:ext cx="1604963" cy="523875"/>
          </a:xfrm>
          <a:prstGeom prst="rect">
            <a:avLst/>
          </a:prstGeom>
          <a:noFill/>
        </p:spPr>
        <p:txBody>
          <a:bodyPr>
            <a:spAutoFit/>
          </a:bodyPr>
          <a:lstStyle/>
          <a:p>
            <a:pPr>
              <a:defRPr/>
            </a:pPr>
            <a:r>
              <a:rPr lang="en-US" sz="1400" b="1" dirty="0">
                <a:solidFill>
                  <a:schemeClr val="bg1">
                    <a:lumMod val="50000"/>
                  </a:schemeClr>
                </a:solidFill>
                <a:ea typeface="Gulim" pitchFamily="34" charset="-127"/>
                <a:cs typeface="+mn-cs"/>
              </a:rPr>
              <a:t>Fuel Error (%)</a:t>
            </a:r>
          </a:p>
          <a:p>
            <a:pPr>
              <a:defRPr/>
            </a:pPr>
            <a:r>
              <a:rPr lang="en-US" sz="1400" b="1" dirty="0">
                <a:solidFill>
                  <a:schemeClr val="bg1">
                    <a:lumMod val="50000"/>
                  </a:schemeClr>
                </a:solidFill>
                <a:ea typeface="Gulim" pitchFamily="34" charset="-127"/>
                <a:cs typeface="+mn-cs"/>
              </a:rPr>
              <a:t>vs. Trip Length</a:t>
            </a:r>
          </a:p>
        </p:txBody>
      </p:sp>
      <p:cxnSp>
        <p:nvCxnSpPr>
          <p:cNvPr id="44075" name="Straight Connector 86"/>
          <p:cNvCxnSpPr>
            <a:cxnSpLocks noChangeShapeType="1"/>
          </p:cNvCxnSpPr>
          <p:nvPr/>
        </p:nvCxnSpPr>
        <p:spPr bwMode="auto">
          <a:xfrm rot="10800000" flipV="1">
            <a:off x="6248400" y="3581400"/>
            <a:ext cx="1143000" cy="15240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44076" name="Straight Connector 88"/>
          <p:cNvCxnSpPr>
            <a:cxnSpLocks noChangeShapeType="1"/>
          </p:cNvCxnSpPr>
          <p:nvPr/>
        </p:nvCxnSpPr>
        <p:spPr bwMode="auto">
          <a:xfrm flipV="1">
            <a:off x="4876800" y="3886200"/>
            <a:ext cx="1371600" cy="1524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18286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Tahoma" charset="0"/>
              </a:rPr>
              <a:t>Japan</a:t>
            </a:r>
            <a:r>
              <a:rPr lang="ja-JP" altLang="en-US">
                <a:latin typeface="Tahoma" charset="0"/>
                <a:ea typeface="MS PGothic" charset="0"/>
                <a:cs typeface="MS PGothic" charset="0"/>
              </a:rPr>
              <a:t>’</a:t>
            </a:r>
            <a:r>
              <a:rPr lang="en-US" altLang="ja-JP">
                <a:latin typeface="Tahoma" charset="0"/>
                <a:ea typeface="MS PGothic" charset="0"/>
                <a:cs typeface="MS PGothic" charset="0"/>
              </a:rPr>
              <a:t>s tsunami 2011</a:t>
            </a:r>
            <a:endParaRPr lang="en-US">
              <a:latin typeface="Tahoma" charset="0"/>
            </a:endParaRPr>
          </a:p>
        </p:txBody>
      </p:sp>
      <p:sp>
        <p:nvSpPr>
          <p:cNvPr id="45059" name="Content Placeholder 2"/>
          <p:cNvSpPr>
            <a:spLocks noGrp="1"/>
          </p:cNvSpPr>
          <p:nvPr>
            <p:ph idx="1"/>
          </p:nvPr>
        </p:nvSpPr>
        <p:spPr/>
        <p:txBody>
          <a:bodyPr/>
          <a:lstStyle/>
          <a:p>
            <a:endParaRPr lang="en-US">
              <a:latin typeface="Tahoma" charset="0"/>
            </a:endParaRPr>
          </a:p>
        </p:txBody>
      </p:sp>
      <p:pic>
        <p:nvPicPr>
          <p:cNvPr id="45060"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72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5257800"/>
            <a:ext cx="7772400" cy="1362075"/>
          </a:xfrm>
          <a:prstGeom prst="rect">
            <a:avLst/>
          </a:prstGeom>
        </p:spPr>
        <p:txBody>
          <a:bodyPr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a:defRPr/>
            </a:pPr>
            <a:r>
              <a:rPr lang="en-US" sz="4400" cap="none"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Japan’s Tsunami and Nuclear Event (2011)</a:t>
            </a:r>
            <a:endParaRPr lang="en-US" sz="4400" cap="none"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45062" name="Slide Number Placeholder 3"/>
          <p:cNvSpPr txBox="1">
            <a:spLocks noGrp="1"/>
          </p:cNvSpPr>
          <p:nvPr/>
        </p:nvSpPr>
        <p:spPr bwMode="auto">
          <a:xfrm>
            <a:off x="8534400" y="6553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gn="r"/>
            <a:fld id="{A9D417FF-8C06-1E44-BFBC-205F5975197F}" type="slidenum">
              <a:rPr lang="en-US" sz="1200" b="1"/>
              <a:pPr algn="r"/>
              <a:t>51</a:t>
            </a:fld>
            <a:endParaRPr lang="en-US" sz="1200" b="1"/>
          </a:p>
        </p:txBody>
      </p:sp>
    </p:spTree>
    <p:extLst>
      <p:ext uri="{BB962C8B-B14F-4D97-AF65-F5344CB8AC3E}">
        <p14:creationId xmlns:p14="http://schemas.microsoft.com/office/powerpoint/2010/main" val="319100887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atin typeface="Tahoma" charset="0"/>
              </a:rPr>
              <a:t>Japan</a:t>
            </a:r>
            <a:r>
              <a:rPr lang="ja-JP" altLang="en-US">
                <a:latin typeface="Tahoma" charset="0"/>
                <a:ea typeface="MS PGothic" charset="0"/>
                <a:cs typeface="MS PGothic" charset="0"/>
              </a:rPr>
              <a:t>’</a:t>
            </a:r>
            <a:r>
              <a:rPr lang="en-US" altLang="ja-JP">
                <a:latin typeface="Tahoma" charset="0"/>
                <a:ea typeface="MS PGothic" charset="0"/>
                <a:cs typeface="MS PGothic" charset="0"/>
              </a:rPr>
              <a:t>s tsunami 2011</a:t>
            </a:r>
            <a:endParaRPr lang="en-US">
              <a:latin typeface="Tahoma" charset="0"/>
            </a:endParaRPr>
          </a:p>
        </p:txBody>
      </p:sp>
      <p:sp>
        <p:nvSpPr>
          <p:cNvPr id="46083" name="Content Placeholder 2"/>
          <p:cNvSpPr>
            <a:spLocks noGrp="1"/>
          </p:cNvSpPr>
          <p:nvPr>
            <p:ph idx="1"/>
          </p:nvPr>
        </p:nvSpPr>
        <p:spPr/>
        <p:txBody>
          <a:bodyPr/>
          <a:lstStyle/>
          <a:p>
            <a:endParaRPr lang="en-US">
              <a:latin typeface="Tahoma" charset="0"/>
            </a:endParaRPr>
          </a:p>
        </p:txBody>
      </p:sp>
      <p:pic>
        <p:nvPicPr>
          <p:cNvPr id="4608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72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lide Number Placeholder 3"/>
          <p:cNvSpPr txBox="1">
            <a:spLocks noGrp="1"/>
          </p:cNvSpPr>
          <p:nvPr/>
        </p:nvSpPr>
        <p:spPr bwMode="auto">
          <a:xfrm>
            <a:off x="8534400" y="6553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gn="r"/>
            <a:fld id="{BE84502C-C12C-B44A-98E5-9D486FD2E806}" type="slidenum">
              <a:rPr lang="en-US" sz="1200" b="1"/>
              <a:pPr algn="r"/>
              <a:t>52</a:t>
            </a:fld>
            <a:endParaRPr lang="en-US" sz="1200" b="1"/>
          </a:p>
        </p:txBody>
      </p:sp>
      <p:pic>
        <p:nvPicPr>
          <p:cNvPr id="460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533400"/>
            <a:ext cx="5384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57200" y="5257800"/>
            <a:ext cx="7772400" cy="1362075"/>
          </a:xfrm>
          <a:prstGeom prst="rect">
            <a:avLst/>
          </a:prstGeom>
        </p:spPr>
        <p:txBody>
          <a:bodyPr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a:defRPr/>
            </a:pPr>
            <a:r>
              <a:rPr lang="en-US" sz="4400" cap="none"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Japan’s Tsunami and Nuclear Event (2011)</a:t>
            </a:r>
            <a:endParaRPr lang="en-US" sz="4400" cap="none"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5893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04251" y="114300"/>
            <a:ext cx="5815549" cy="1143000"/>
          </a:xfrm>
        </p:spPr>
        <p:txBody>
          <a:bodyPr>
            <a:noAutofit/>
          </a:bodyPr>
          <a:lstStyle/>
          <a:p>
            <a:pPr algn="l"/>
            <a:r>
              <a:rPr lang="en-US" dirty="0" smtClean="0">
                <a:latin typeface="Tahoma" charset="0"/>
              </a:rPr>
              <a:t> Zero Energy Buildings</a:t>
            </a:r>
            <a:endParaRPr lang="en-US" dirty="0">
              <a:latin typeface="Tahoma" charset="0"/>
            </a:endParaRP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286000"/>
            <a:ext cx="23812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228600" y="39624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Science House at the Science Museum of Minnesota</a:t>
            </a:r>
          </a:p>
        </p:txBody>
      </p:sp>
      <p:pic>
        <p:nvPicPr>
          <p:cNvPr id="4710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4267200"/>
            <a:ext cx="23812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6400800" y="60960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Hawaii Gateway Energy Center</a:t>
            </a:r>
          </a:p>
        </p:txBody>
      </p:sp>
      <p:pic>
        <p:nvPicPr>
          <p:cNvPr id="47111"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29000" y="3657600"/>
            <a:ext cx="23812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Rectangle 8"/>
          <p:cNvSpPr>
            <a:spLocks noChangeArrowheads="1"/>
          </p:cNvSpPr>
          <p:nvPr/>
        </p:nvSpPr>
        <p:spPr bwMode="auto">
          <a:xfrm>
            <a:off x="3505200" y="5334000"/>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Aldo Leopold Legacy Center</a:t>
            </a:r>
          </a:p>
        </p:txBody>
      </p:sp>
      <p:pic>
        <p:nvPicPr>
          <p:cNvPr id="4711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43600" y="685800"/>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Rectangle 10"/>
          <p:cNvSpPr>
            <a:spLocks noChangeArrowheads="1"/>
          </p:cNvSpPr>
          <p:nvPr/>
        </p:nvSpPr>
        <p:spPr bwMode="auto">
          <a:xfrm>
            <a:off x="5562600" y="26670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Environmental Technology Center at Sonoma State University</a:t>
            </a:r>
          </a:p>
        </p:txBody>
      </p:sp>
      <p:pic>
        <p:nvPicPr>
          <p:cNvPr id="47115"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4800" y="5181600"/>
            <a:ext cx="2381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Rectangle 12"/>
          <p:cNvSpPr>
            <a:spLocks noChangeArrowheads="1"/>
          </p:cNvSpPr>
          <p:nvPr/>
        </p:nvSpPr>
        <p:spPr bwMode="auto">
          <a:xfrm>
            <a:off x="2743200" y="60198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Oberlin College Lewis Center</a:t>
            </a:r>
          </a:p>
        </p:txBody>
      </p:sp>
      <p:sp>
        <p:nvSpPr>
          <p:cNvPr id="47117" name="Content Placeholder 2"/>
          <p:cNvSpPr>
            <a:spLocks noGrp="1"/>
          </p:cNvSpPr>
          <p:nvPr>
            <p:ph sz="quarter" idx="1"/>
          </p:nvPr>
        </p:nvSpPr>
        <p:spPr>
          <a:xfrm>
            <a:off x="2743200" y="1828800"/>
            <a:ext cx="3276600" cy="1447800"/>
          </a:xfrm>
        </p:spPr>
        <p:txBody>
          <a:bodyPr>
            <a:normAutofit fontScale="92500"/>
          </a:bodyPr>
          <a:lstStyle/>
          <a:p>
            <a:r>
              <a:rPr lang="en-US" sz="2800" dirty="0">
                <a:latin typeface="Verdana" charset="0"/>
                <a:cs typeface="Verdana" charset="0"/>
              </a:rPr>
              <a:t>How </a:t>
            </a:r>
            <a:r>
              <a:rPr lang="en-US" sz="2800" dirty="0" smtClean="0">
                <a:latin typeface="Verdana" charset="0"/>
                <a:cs typeface="Verdana" charset="0"/>
              </a:rPr>
              <a:t>can sensing and </a:t>
            </a:r>
            <a:r>
              <a:rPr lang="en-US" sz="2800" dirty="0">
                <a:latin typeface="Verdana" charset="0"/>
                <a:cs typeface="Verdana" charset="0"/>
              </a:rPr>
              <a:t>computing help?</a:t>
            </a:r>
          </a:p>
        </p:txBody>
      </p:sp>
    </p:spTree>
    <p:extLst>
      <p:ext uri="{BB962C8B-B14F-4D97-AF65-F5344CB8AC3E}">
        <p14:creationId xmlns:p14="http://schemas.microsoft.com/office/powerpoint/2010/main" val="29622542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atin typeface="Tahoma" charset="0"/>
              </a:rPr>
              <a:t>Smart Grid</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2691211"/>
            <a:ext cx="25923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5029200" y="2005411"/>
            <a:ext cx="2659063" cy="1582738"/>
          </a:xfrm>
          <a:noFill/>
        </p:spPr>
      </p:pic>
      <p:pic>
        <p:nvPicPr>
          <p:cNvPr id="48133"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4615261"/>
            <a:ext cx="23812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00400" y="3377011"/>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381000" y="1420022"/>
            <a:ext cx="5257800" cy="14478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defRPr/>
            </a:pPr>
            <a:r>
              <a:rPr lang="en-US" sz="2800" kern="0" dirty="0">
                <a:latin typeface="Verdana" pitchFamily="34" charset="0"/>
                <a:ea typeface="+mn-ea"/>
                <a:cs typeface="Verdana" pitchFamily="34" charset="0"/>
              </a:rPr>
              <a:t>Connecting millions of intermittent sources?</a:t>
            </a:r>
          </a:p>
        </p:txBody>
      </p:sp>
    </p:spTree>
    <p:extLst>
      <p:ext uri="{BB962C8B-B14F-4D97-AF65-F5344CB8AC3E}">
        <p14:creationId xmlns:p14="http://schemas.microsoft.com/office/powerpoint/2010/main" val="12354471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Ideas</a:t>
            </a:r>
            <a:endParaRPr lang="en-US" dirty="0"/>
          </a:p>
        </p:txBody>
      </p:sp>
      <p:sp>
        <p:nvSpPr>
          <p:cNvPr id="3" name="Content Placeholder 2"/>
          <p:cNvSpPr>
            <a:spLocks noGrp="1"/>
          </p:cNvSpPr>
          <p:nvPr>
            <p:ph idx="1"/>
          </p:nvPr>
        </p:nvSpPr>
        <p:spPr>
          <a:xfrm>
            <a:off x="457200" y="1483408"/>
            <a:ext cx="8229600" cy="5144656"/>
          </a:xfrm>
        </p:spPr>
        <p:txBody>
          <a:bodyPr>
            <a:normAutofit fontScale="85000" lnSpcReduction="10000"/>
          </a:bodyPr>
          <a:lstStyle/>
          <a:p>
            <a:r>
              <a:rPr lang="en-US" dirty="0" smtClean="0"/>
              <a:t>Trust and Credibility Analysis</a:t>
            </a:r>
          </a:p>
          <a:p>
            <a:r>
              <a:rPr lang="en-US" dirty="0" smtClean="0"/>
              <a:t>Disaster Tracking and Report System</a:t>
            </a:r>
          </a:p>
          <a:p>
            <a:r>
              <a:rPr lang="en-US" dirty="0" smtClean="0"/>
              <a:t>Social Media Command Center for Business</a:t>
            </a:r>
          </a:p>
          <a:p>
            <a:r>
              <a:rPr lang="en-US" dirty="0" smtClean="0"/>
              <a:t>Personalize Information Subscription Service</a:t>
            </a:r>
          </a:p>
          <a:p>
            <a:r>
              <a:rPr lang="en-US" dirty="0" smtClean="0"/>
              <a:t>Real-Time Data Analytics</a:t>
            </a:r>
          </a:p>
          <a:p>
            <a:r>
              <a:rPr lang="en-US" dirty="0" smtClean="0"/>
              <a:t>Multi-genre Network Analysis</a:t>
            </a:r>
          </a:p>
          <a:p>
            <a:r>
              <a:rPr lang="en-US" dirty="0" smtClean="0"/>
              <a:t>Big Data Processing</a:t>
            </a:r>
          </a:p>
          <a:p>
            <a:r>
              <a:rPr lang="en-US" dirty="0" smtClean="0"/>
              <a:t>Detect and Reduce Redundant Information</a:t>
            </a:r>
          </a:p>
          <a:p>
            <a:r>
              <a:rPr lang="en-US" dirty="0" smtClean="0"/>
              <a:t>Geo-location and Spatial Distribution Problem</a:t>
            </a:r>
          </a:p>
          <a:p>
            <a:r>
              <a:rPr lang="en-US" dirty="0" smtClean="0"/>
              <a:t>Assembling information for heterogeneous data types</a:t>
            </a:r>
          </a:p>
          <a:p>
            <a:r>
              <a:rPr lang="en-US" dirty="0" smtClean="0"/>
              <a:t>Your own idea </a:t>
            </a:r>
            <a:r>
              <a:rPr lang="en-US" dirty="0" smtClean="0">
                <a:sym typeface="Wingdings"/>
              </a:rPr>
              <a:t></a:t>
            </a:r>
            <a:endParaRPr lang="en-US" dirty="0"/>
          </a:p>
        </p:txBody>
      </p:sp>
    </p:spTree>
    <p:extLst>
      <p:ext uri="{BB962C8B-B14F-4D97-AF65-F5344CB8AC3E}">
        <p14:creationId xmlns:p14="http://schemas.microsoft.com/office/powerpoint/2010/main" val="285937041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Trust and Credibility Analysis </a:t>
            </a:r>
            <a:endParaRPr lang="en-US" sz="2800" b="1" dirty="0">
              <a:latin typeface="Tahoma" charset="0"/>
            </a:endParaRPr>
          </a:p>
        </p:txBody>
      </p:sp>
      <p:sp>
        <p:nvSpPr>
          <p:cNvPr id="27650" name="Content Placeholder 2"/>
          <p:cNvSpPr>
            <a:spLocks noGrp="1"/>
          </p:cNvSpPr>
          <p:nvPr>
            <p:ph idx="1"/>
          </p:nvPr>
        </p:nvSpPr>
        <p:spPr>
          <a:xfrm>
            <a:off x="304800" y="2057400"/>
            <a:ext cx="7772400" cy="990600"/>
          </a:xfrm>
        </p:spPr>
        <p:txBody>
          <a:bodyPr>
            <a:normAutofit fontScale="77500" lnSpcReduction="20000"/>
          </a:bodyPr>
          <a:lstStyle/>
          <a:p>
            <a:r>
              <a:rPr lang="en-US">
                <a:latin typeface="Tahoma" charset="0"/>
              </a:rPr>
              <a:t>Dow Jones lost 150 points on a rumor of two explosions in the White House on April 23</a:t>
            </a:r>
            <a:r>
              <a:rPr lang="en-US" baseline="30000">
                <a:latin typeface="Tahoma" charset="0"/>
              </a:rPr>
              <a:t>rd</a:t>
            </a:r>
            <a:r>
              <a:rPr lang="en-US">
                <a:latin typeface="Tahoma" charset="0"/>
              </a:rPr>
              <a:t>, 2013</a:t>
            </a:r>
          </a:p>
        </p:txBody>
      </p:sp>
      <p:pic>
        <p:nvPicPr>
          <p:cNvPr id="27651" name="Picture 2" descr="http://markets.money.cnn.com/services/api/chart/snapshot_chart_api.asp?symb=IND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733800"/>
            <a:ext cx="5867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4572000"/>
            <a:ext cx="270986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19800" y="4800600"/>
            <a:ext cx="1828800" cy="3048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H="1" flipV="1">
            <a:off x="4343400" y="4800600"/>
            <a:ext cx="1524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sp>
        <p:nvSpPr>
          <p:cNvPr id="2" name="Rectangle 1"/>
          <p:cNvSpPr/>
          <p:nvPr/>
        </p:nvSpPr>
        <p:spPr>
          <a:xfrm>
            <a:off x="6629400" y="3432637"/>
            <a:ext cx="2057400" cy="602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200 Billion Lost!</a:t>
            </a:r>
            <a:endParaRPr lang="en-US" sz="2000" b="1" dirty="0">
              <a:solidFill>
                <a:schemeClr val="tx1"/>
              </a:solidFill>
            </a:endParaRPr>
          </a:p>
        </p:txBody>
      </p:sp>
    </p:spTree>
    <p:extLst>
      <p:ext uri="{BB962C8B-B14F-4D97-AF65-F5344CB8AC3E}">
        <p14:creationId xmlns:p14="http://schemas.microsoft.com/office/powerpoint/2010/main" val="132312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Trust and Credibility Analysis </a:t>
            </a:r>
            <a:endParaRPr lang="en-US" sz="2800" b="1" dirty="0">
              <a:latin typeface="Tahoma" charset="0"/>
            </a:endParaRPr>
          </a:p>
        </p:txBody>
      </p:sp>
      <p:sp>
        <p:nvSpPr>
          <p:cNvPr id="27650" name="Content Placeholder 2"/>
          <p:cNvSpPr>
            <a:spLocks noGrp="1"/>
          </p:cNvSpPr>
          <p:nvPr>
            <p:ph idx="1"/>
          </p:nvPr>
        </p:nvSpPr>
        <p:spPr>
          <a:xfrm>
            <a:off x="304800" y="2057399"/>
            <a:ext cx="7772400" cy="4476524"/>
          </a:xfrm>
        </p:spPr>
        <p:txBody>
          <a:bodyPr>
            <a:normAutofit fontScale="62500" lnSpcReduction="20000"/>
          </a:bodyPr>
          <a:lstStyle/>
          <a:p>
            <a:pPr marL="0" indent="0">
              <a:buNone/>
            </a:pPr>
            <a:r>
              <a:rPr lang="en-US" sz="4000" dirty="0" smtClean="0">
                <a:latin typeface="Tahoma" charset="0"/>
              </a:rPr>
              <a:t>Example tweets in the aftermath of Boston Bombing, April 2013</a:t>
            </a:r>
          </a:p>
          <a:p>
            <a:pPr marL="0" indent="0">
              <a:buNone/>
            </a:pPr>
            <a:endParaRPr lang="en-US" dirty="0" smtClean="0">
              <a:latin typeface="Tahoma" charset="0"/>
            </a:endParaRPr>
          </a:p>
          <a:p>
            <a:pPr>
              <a:lnSpc>
                <a:spcPct val="120000"/>
              </a:lnSpc>
            </a:pPr>
            <a:r>
              <a:rPr lang="en-US" dirty="0" smtClean="0">
                <a:latin typeface="Tahoma" charset="0"/>
              </a:rPr>
              <a:t>@</a:t>
            </a:r>
            <a:r>
              <a:rPr lang="en-US" dirty="0">
                <a:latin typeface="Tahoma" charset="0"/>
              </a:rPr>
              <a:t>USATODAY Boston police commissioner says he believes 3rd blast at JFK Library is related to marathon explosions. Next briefing at 7 p.m.</a:t>
            </a:r>
          </a:p>
          <a:p>
            <a:pPr>
              <a:lnSpc>
                <a:spcPct val="120000"/>
              </a:lnSpc>
            </a:pPr>
            <a:r>
              <a:rPr lang="en-US" dirty="0" smtClean="0">
                <a:latin typeface="Tahoma" charset="0"/>
              </a:rPr>
              <a:t>@</a:t>
            </a:r>
            <a:r>
              <a:rPr lang="en-US" dirty="0">
                <a:latin typeface="Tahoma" charset="0"/>
              </a:rPr>
              <a:t>_</a:t>
            </a:r>
            <a:r>
              <a:rPr lang="en-US" dirty="0" err="1">
                <a:latin typeface="Tahoma" charset="0"/>
              </a:rPr>
              <a:t>BostonMarathon</a:t>
            </a:r>
            <a:r>
              <a:rPr lang="en-US" dirty="0">
                <a:latin typeface="Tahoma" charset="0"/>
              </a:rPr>
              <a:t>. Posing as the </a:t>
            </a:r>
            <a:r>
              <a:rPr lang="en-US" dirty="0" smtClean="0">
                <a:latin typeface="Tahoma" charset="0"/>
              </a:rPr>
              <a:t>organizers of the </a:t>
            </a:r>
            <a:r>
              <a:rPr lang="en-US" dirty="0">
                <a:latin typeface="Tahoma" charset="0"/>
              </a:rPr>
              <a:t>race, whoever is behind the account tweeted: "For every </a:t>
            </a:r>
            <a:r>
              <a:rPr lang="en-US" dirty="0" err="1">
                <a:latin typeface="Tahoma" charset="0"/>
              </a:rPr>
              <a:t>retweet</a:t>
            </a:r>
            <a:r>
              <a:rPr lang="en-US" dirty="0">
                <a:latin typeface="Tahoma" charset="0"/>
              </a:rPr>
              <a:t> we receive we will donate $1 to the #</a:t>
            </a:r>
            <a:r>
              <a:rPr lang="en-US" dirty="0" err="1">
                <a:latin typeface="Tahoma" charset="0"/>
              </a:rPr>
              <a:t>BostonMarathon</a:t>
            </a:r>
            <a:r>
              <a:rPr lang="en-US" dirty="0">
                <a:latin typeface="Tahoma" charset="0"/>
              </a:rPr>
              <a:t> victims #</a:t>
            </a:r>
            <a:r>
              <a:rPr lang="en-US" dirty="0" err="1">
                <a:latin typeface="Tahoma" charset="0"/>
              </a:rPr>
              <a:t>PrayForBoston</a:t>
            </a:r>
            <a:r>
              <a:rPr lang="en-US" dirty="0" smtClean="0">
                <a:latin typeface="Tahoma" charset="0"/>
              </a:rPr>
              <a:t>.”</a:t>
            </a:r>
          </a:p>
          <a:p>
            <a:pPr>
              <a:lnSpc>
                <a:spcPct val="120000"/>
              </a:lnSpc>
            </a:pPr>
            <a:r>
              <a:rPr lang="en-US" dirty="0">
                <a:latin typeface="Tahoma" charset="0"/>
              </a:rPr>
              <a:t>on Monday that police in Boston had shut down cellular networks to prevent an attacker from using a cell phone to detonate another explosive</a:t>
            </a:r>
            <a:r>
              <a:rPr lang="en-US" dirty="0" smtClean="0">
                <a:latin typeface="Tahoma" charset="0"/>
              </a:rPr>
              <a:t>.</a:t>
            </a:r>
          </a:p>
          <a:p>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sp>
        <p:nvSpPr>
          <p:cNvPr id="3" name="Explosion 1 2"/>
          <p:cNvSpPr/>
          <p:nvPr/>
        </p:nvSpPr>
        <p:spPr>
          <a:xfrm>
            <a:off x="7068823" y="3109641"/>
            <a:ext cx="1531208" cy="102194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False!</a:t>
            </a:r>
            <a:endParaRPr lang="en-US" b="1" dirty="0">
              <a:solidFill>
                <a:srgbClr val="FF0000"/>
              </a:solidFill>
            </a:endParaRPr>
          </a:p>
        </p:txBody>
      </p:sp>
      <p:sp>
        <p:nvSpPr>
          <p:cNvPr id="11" name="Explosion 1 10"/>
          <p:cNvSpPr/>
          <p:nvPr/>
        </p:nvSpPr>
        <p:spPr>
          <a:xfrm>
            <a:off x="7240170" y="4131588"/>
            <a:ext cx="1531208" cy="102194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False!</a:t>
            </a:r>
            <a:endParaRPr lang="en-US" b="1" dirty="0">
              <a:solidFill>
                <a:srgbClr val="FF0000"/>
              </a:solidFill>
            </a:endParaRPr>
          </a:p>
        </p:txBody>
      </p:sp>
      <p:sp>
        <p:nvSpPr>
          <p:cNvPr id="12" name="Explosion 1 11"/>
          <p:cNvSpPr/>
          <p:nvPr/>
        </p:nvSpPr>
        <p:spPr>
          <a:xfrm>
            <a:off x="7145343" y="5153535"/>
            <a:ext cx="1531208" cy="102194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False!</a:t>
            </a:r>
            <a:endParaRPr lang="en-US" b="1" dirty="0">
              <a:solidFill>
                <a:srgbClr val="FF0000"/>
              </a:solidFill>
            </a:endParaRPr>
          </a:p>
        </p:txBody>
      </p:sp>
    </p:spTree>
    <p:extLst>
      <p:ext uri="{BB962C8B-B14F-4D97-AF65-F5344CB8AC3E}">
        <p14:creationId xmlns:p14="http://schemas.microsoft.com/office/powerpoint/2010/main" val="89188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Disaster Report and Event Tracking</a:t>
            </a:r>
            <a:endParaRPr lang="en-US" sz="2800" b="1" dirty="0">
              <a:latin typeface="Tahoma" charset="0"/>
            </a:endParaRPr>
          </a:p>
        </p:txBody>
      </p:sp>
      <p:sp>
        <p:nvSpPr>
          <p:cNvPr id="27650" name="Content Placeholder 2"/>
          <p:cNvSpPr>
            <a:spLocks noGrp="1"/>
          </p:cNvSpPr>
          <p:nvPr>
            <p:ph idx="1"/>
          </p:nvPr>
        </p:nvSpPr>
        <p:spPr>
          <a:xfrm>
            <a:off x="304800" y="2057400"/>
            <a:ext cx="8382000" cy="990600"/>
          </a:xfrm>
        </p:spPr>
        <p:txBody>
          <a:bodyPr>
            <a:normAutofit fontScale="85000" lnSpcReduction="10000"/>
          </a:bodyPr>
          <a:lstStyle/>
          <a:p>
            <a:r>
              <a:rPr lang="en-US" dirty="0">
                <a:latin typeface="Tahoma" charset="0"/>
              </a:rPr>
              <a:t>U.S. Geological Survey is </a:t>
            </a:r>
            <a:r>
              <a:rPr lang="en-US" dirty="0" smtClean="0">
                <a:latin typeface="Tahoma" charset="0"/>
              </a:rPr>
              <a:t>using Twitter to detect earthquake and report sever weather conditions</a:t>
            </a:r>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2103" y="3623693"/>
            <a:ext cx="1778031" cy="177803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5231" y="3098948"/>
            <a:ext cx="3448298" cy="3310125"/>
          </a:xfrm>
          <a:prstGeom prst="rect">
            <a:avLst/>
          </a:prstGeom>
        </p:spPr>
      </p:pic>
    </p:spTree>
    <p:extLst>
      <p:ext uri="{BB962C8B-B14F-4D97-AF65-F5344CB8AC3E}">
        <p14:creationId xmlns:p14="http://schemas.microsoft.com/office/powerpoint/2010/main" val="12758622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Disaster Report and Event Tracking</a:t>
            </a:r>
            <a:endParaRPr lang="en-US" sz="2800" b="1" dirty="0">
              <a:latin typeface="Tahoma" charset="0"/>
            </a:endParaRPr>
          </a:p>
        </p:txBody>
      </p:sp>
      <p:sp>
        <p:nvSpPr>
          <p:cNvPr id="27650" name="Content Placeholder 2"/>
          <p:cNvSpPr>
            <a:spLocks noGrp="1"/>
          </p:cNvSpPr>
          <p:nvPr>
            <p:ph idx="1"/>
          </p:nvPr>
        </p:nvSpPr>
        <p:spPr>
          <a:xfrm>
            <a:off x="304800" y="2057400"/>
            <a:ext cx="8382000" cy="990600"/>
          </a:xfrm>
        </p:spPr>
        <p:txBody>
          <a:bodyPr>
            <a:normAutofit fontScale="77500" lnSpcReduction="20000"/>
          </a:bodyPr>
          <a:lstStyle/>
          <a:p>
            <a:r>
              <a:rPr lang="en-US" dirty="0" smtClean="0">
                <a:latin typeface="Tahoma" charset="0"/>
              </a:rPr>
              <a:t>In many unrest/riot events, both authority and common citizens use social media to obtain real-time information</a:t>
            </a:r>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523" y="2901254"/>
            <a:ext cx="2554698" cy="1430631"/>
          </a:xfrm>
          <a:prstGeom prst="rect">
            <a:avLst/>
          </a:prstGeom>
        </p:spPr>
      </p:pic>
      <p:sp>
        <p:nvSpPr>
          <p:cNvPr id="3" name="TextBox 2"/>
          <p:cNvSpPr txBox="1"/>
          <p:nvPr/>
        </p:nvSpPr>
        <p:spPr>
          <a:xfrm>
            <a:off x="729915" y="4353287"/>
            <a:ext cx="2579312" cy="369332"/>
          </a:xfrm>
          <a:prstGeom prst="rect">
            <a:avLst/>
          </a:prstGeom>
          <a:noFill/>
        </p:spPr>
        <p:txBody>
          <a:bodyPr wrap="square" rtlCol="0">
            <a:spAutoFit/>
          </a:bodyPr>
          <a:lstStyle/>
          <a:p>
            <a:r>
              <a:rPr lang="en-US" dirty="0" smtClean="0"/>
              <a:t>Egypt Unrest  Feb. 2011</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2044" y="2901254"/>
            <a:ext cx="2553761" cy="1347129"/>
          </a:xfrm>
          <a:prstGeom prst="rect">
            <a:avLst/>
          </a:prstGeom>
        </p:spPr>
      </p:pic>
      <p:sp>
        <p:nvSpPr>
          <p:cNvPr id="12" name="TextBox 11"/>
          <p:cNvSpPr txBox="1"/>
          <p:nvPr/>
        </p:nvSpPr>
        <p:spPr>
          <a:xfrm>
            <a:off x="4842044" y="4433696"/>
            <a:ext cx="3085643" cy="369332"/>
          </a:xfrm>
          <a:prstGeom prst="rect">
            <a:avLst/>
          </a:prstGeom>
          <a:noFill/>
        </p:spPr>
        <p:txBody>
          <a:bodyPr wrap="square" rtlCol="0">
            <a:spAutoFit/>
          </a:bodyPr>
          <a:lstStyle/>
          <a:p>
            <a:r>
              <a:rPr lang="en-US" dirty="0" smtClean="0"/>
              <a:t>Occupy Wall Street Sept. 2011 </a:t>
            </a:r>
            <a:endParaRPr lang="en-US" dirty="0"/>
          </a:p>
        </p:txBody>
      </p:sp>
      <p:pic>
        <p:nvPicPr>
          <p:cNvPr id="10" name="Picture 9"/>
          <p:cNvPicPr>
            <a:picLocks noChangeAspect="1"/>
          </p:cNvPicPr>
          <p:nvPr/>
        </p:nvPicPr>
        <p:blipFill>
          <a:blip r:embed="rId4"/>
          <a:stretch>
            <a:fillRect/>
          </a:stretch>
        </p:blipFill>
        <p:spPr>
          <a:xfrm>
            <a:off x="4851117" y="4945828"/>
            <a:ext cx="2544688" cy="1429486"/>
          </a:xfrm>
          <a:prstGeom prst="rect">
            <a:avLst/>
          </a:prstGeom>
        </p:spPr>
      </p:pic>
      <p:sp>
        <p:nvSpPr>
          <p:cNvPr id="14" name="TextBox 13"/>
          <p:cNvSpPr txBox="1"/>
          <p:nvPr/>
        </p:nvSpPr>
        <p:spPr>
          <a:xfrm>
            <a:off x="4851117" y="6444991"/>
            <a:ext cx="3085643" cy="369332"/>
          </a:xfrm>
          <a:prstGeom prst="rect">
            <a:avLst/>
          </a:prstGeom>
          <a:noFill/>
        </p:spPr>
        <p:txBody>
          <a:bodyPr wrap="square" rtlCol="0">
            <a:spAutoFit/>
          </a:bodyPr>
          <a:lstStyle/>
          <a:p>
            <a:r>
              <a:rPr lang="en-US" dirty="0" smtClean="0"/>
              <a:t>Crimea Unrest, Feb. 2014</a:t>
            </a:r>
            <a:endParaRPr lang="en-US" dirty="0"/>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307" y="4867837"/>
            <a:ext cx="2335726" cy="1557150"/>
          </a:xfrm>
          <a:prstGeom prst="rect">
            <a:avLst/>
          </a:prstGeom>
        </p:spPr>
      </p:pic>
      <p:sp>
        <p:nvSpPr>
          <p:cNvPr id="16" name="TextBox 15"/>
          <p:cNvSpPr txBox="1"/>
          <p:nvPr/>
        </p:nvSpPr>
        <p:spPr>
          <a:xfrm>
            <a:off x="671523" y="6375314"/>
            <a:ext cx="3080236" cy="369332"/>
          </a:xfrm>
          <a:prstGeom prst="rect">
            <a:avLst/>
          </a:prstGeom>
          <a:noFill/>
        </p:spPr>
        <p:txBody>
          <a:bodyPr wrap="square" rtlCol="0">
            <a:spAutoFit/>
          </a:bodyPr>
          <a:lstStyle/>
          <a:p>
            <a:r>
              <a:rPr lang="en-US" dirty="0" smtClean="0"/>
              <a:t>Stockholm Riots, May. 2013</a:t>
            </a:r>
            <a:endParaRPr lang="en-US" dirty="0"/>
          </a:p>
        </p:txBody>
      </p:sp>
    </p:spTree>
    <p:extLst>
      <p:ext uri="{BB962C8B-B14F-4D97-AF65-F5344CB8AC3E}">
        <p14:creationId xmlns:p14="http://schemas.microsoft.com/office/powerpoint/2010/main" val="27109457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a:t>
            </a:r>
            <a:endParaRPr lang="en-US" dirty="0"/>
          </a:p>
        </p:txBody>
      </p:sp>
      <p:sp>
        <p:nvSpPr>
          <p:cNvPr id="3" name="Content Placeholder 2"/>
          <p:cNvSpPr>
            <a:spLocks noGrp="1"/>
          </p:cNvSpPr>
          <p:nvPr>
            <p:ph idx="1"/>
          </p:nvPr>
        </p:nvSpPr>
        <p:spPr/>
        <p:txBody>
          <a:bodyPr/>
          <a:lstStyle/>
          <a:p>
            <a:r>
              <a:rPr lang="en-US" dirty="0" smtClean="0"/>
              <a:t>Senior or Graduate Standing</a:t>
            </a:r>
          </a:p>
          <a:p>
            <a:r>
              <a:rPr lang="en-US" dirty="0" smtClean="0"/>
              <a:t>Proficiency in Python Programming</a:t>
            </a:r>
          </a:p>
          <a:p>
            <a:r>
              <a:rPr lang="en-US" dirty="0" smtClean="0"/>
              <a:t>Experiences with Big Data Analytics (e.g., Data Mining) and Processing (e.g., Cloud Computing) will be a PLUS!</a:t>
            </a:r>
          </a:p>
          <a:p>
            <a:r>
              <a:rPr lang="en-US" dirty="0" smtClean="0"/>
              <a:t>Experiences with Real-time, Mobile Sensing, Online Social Media will be a PLUS!</a:t>
            </a:r>
            <a:endParaRPr lang="en-US" dirty="0"/>
          </a:p>
        </p:txBody>
      </p:sp>
    </p:spTree>
    <p:extLst>
      <p:ext uri="{BB962C8B-B14F-4D97-AF65-F5344CB8AC3E}">
        <p14:creationId xmlns:p14="http://schemas.microsoft.com/office/powerpoint/2010/main" val="183165388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Social Media Command Center</a:t>
            </a:r>
            <a:endParaRPr lang="en-US" sz="2800" b="1" dirty="0">
              <a:latin typeface="Tahoma" charset="0"/>
            </a:endParaRPr>
          </a:p>
        </p:txBody>
      </p:sp>
      <p:sp>
        <p:nvSpPr>
          <p:cNvPr id="27650" name="Content Placeholder 2"/>
          <p:cNvSpPr>
            <a:spLocks noGrp="1"/>
          </p:cNvSpPr>
          <p:nvPr>
            <p:ph idx="1"/>
          </p:nvPr>
        </p:nvSpPr>
        <p:spPr>
          <a:xfrm>
            <a:off x="304800" y="2057399"/>
            <a:ext cx="8382000" cy="1300429"/>
          </a:xfrm>
        </p:spPr>
        <p:txBody>
          <a:bodyPr>
            <a:normAutofit fontScale="85000" lnSpcReduction="10000"/>
          </a:bodyPr>
          <a:lstStyle/>
          <a:p>
            <a:r>
              <a:rPr lang="en-US" dirty="0" smtClean="0">
                <a:latin typeface="Tahoma" charset="0"/>
              </a:rPr>
              <a:t>Large companies start to build their Social Media Command Center (SMCC) to create novel ways of marketing and interacting with customers</a:t>
            </a:r>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181350"/>
            <a:ext cx="3547383" cy="294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p:nvSpPr>
        <p:spPr bwMode="auto">
          <a:xfrm>
            <a:off x="533399" y="6166076"/>
            <a:ext cx="321659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dirty="0"/>
              <a:t>Twitter mood predicts stock market trends</a:t>
            </a:r>
          </a:p>
        </p:txBody>
      </p:sp>
      <p:pic>
        <p:nvPicPr>
          <p:cNvPr id="2" name="Picture 1"/>
          <p:cNvPicPr>
            <a:picLocks noChangeAspect="1"/>
          </p:cNvPicPr>
          <p:nvPr/>
        </p:nvPicPr>
        <p:blipFill>
          <a:blip r:embed="rId4"/>
          <a:stretch>
            <a:fillRect/>
          </a:stretch>
        </p:blipFill>
        <p:spPr>
          <a:xfrm>
            <a:off x="4146533" y="3581535"/>
            <a:ext cx="3670300" cy="2222500"/>
          </a:xfrm>
          <a:prstGeom prst="rect">
            <a:avLst/>
          </a:prstGeom>
        </p:spPr>
      </p:pic>
    </p:spTree>
    <p:extLst>
      <p:ext uri="{BB962C8B-B14F-4D97-AF65-F5344CB8AC3E}">
        <p14:creationId xmlns:p14="http://schemas.microsoft.com/office/powerpoint/2010/main" val="141537659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Social Media Command Center</a:t>
            </a:r>
            <a:endParaRPr lang="en-US" sz="2800" b="1" dirty="0">
              <a:latin typeface="Tahoma" charset="0"/>
            </a:endParaRPr>
          </a:p>
        </p:txBody>
      </p:sp>
      <p:sp>
        <p:nvSpPr>
          <p:cNvPr id="27650" name="Content Placeholder 2"/>
          <p:cNvSpPr>
            <a:spLocks noGrp="1"/>
          </p:cNvSpPr>
          <p:nvPr>
            <p:ph idx="1"/>
          </p:nvPr>
        </p:nvSpPr>
        <p:spPr>
          <a:xfrm>
            <a:off x="304800" y="2057399"/>
            <a:ext cx="8382000" cy="1300429"/>
          </a:xfrm>
        </p:spPr>
        <p:txBody>
          <a:bodyPr>
            <a:normAutofit/>
          </a:bodyPr>
          <a:lstStyle/>
          <a:p>
            <a:r>
              <a:rPr lang="en-US" dirty="0" smtClean="0">
                <a:latin typeface="Tahoma" charset="0"/>
              </a:rPr>
              <a:t>Delta built its own social media lab</a:t>
            </a:r>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9040" y="2912313"/>
            <a:ext cx="3927759" cy="295367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2998942"/>
            <a:ext cx="3812561" cy="2867046"/>
          </a:xfrm>
          <a:prstGeom prst="rect">
            <a:avLst/>
          </a:prstGeom>
        </p:spPr>
      </p:pic>
    </p:spTree>
    <p:extLst>
      <p:ext uri="{BB962C8B-B14F-4D97-AF65-F5344CB8AC3E}">
        <p14:creationId xmlns:p14="http://schemas.microsoft.com/office/powerpoint/2010/main" val="172733054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Project Idea</a:t>
            </a:r>
            <a:endParaRPr lang="en-US" dirty="0"/>
          </a:p>
        </p:txBody>
      </p:sp>
      <p:sp>
        <p:nvSpPr>
          <p:cNvPr id="3" name="Content Placeholder 2"/>
          <p:cNvSpPr>
            <a:spLocks noGrp="1"/>
          </p:cNvSpPr>
          <p:nvPr>
            <p:ph idx="1"/>
          </p:nvPr>
        </p:nvSpPr>
        <p:spPr>
          <a:xfrm>
            <a:off x="304800" y="1295400"/>
            <a:ext cx="8534400" cy="5181600"/>
          </a:xfrm>
        </p:spPr>
        <p:txBody>
          <a:bodyPr>
            <a:normAutofit/>
          </a:bodyPr>
          <a:lstStyle/>
          <a:p>
            <a:pPr marL="971550" lvl="1" indent="-514350">
              <a:buNone/>
            </a:pPr>
            <a:endParaRPr lang="en-US" dirty="0" smtClean="0"/>
          </a:p>
          <a:p>
            <a:pPr marL="971550" lvl="1" indent="-514350">
              <a:buFont typeface="Arial" charset="0"/>
              <a:buChar char="•"/>
            </a:pPr>
            <a:endParaRPr lang="en-US" dirty="0" smtClean="0"/>
          </a:p>
          <a:p>
            <a:pPr marL="971550" lvl="1" indent="-514350">
              <a:buAutoNum type="arabicPeriod"/>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7" name="TextBox 6"/>
          <p:cNvSpPr txBox="1"/>
          <p:nvPr/>
        </p:nvSpPr>
        <p:spPr>
          <a:xfrm>
            <a:off x="663021" y="1003012"/>
            <a:ext cx="8176179" cy="584776"/>
          </a:xfrm>
          <a:prstGeom prst="rect">
            <a:avLst/>
          </a:prstGeom>
          <a:noFill/>
        </p:spPr>
        <p:txBody>
          <a:bodyPr wrap="square" rtlCol="0">
            <a:spAutoFit/>
          </a:bodyPr>
          <a:lstStyle/>
          <a:p>
            <a:pPr algn="ctr"/>
            <a:r>
              <a:rPr lang="en-US" sz="3200" b="1" dirty="0" smtClean="0"/>
              <a:t>New Information Subscription Service</a:t>
            </a:r>
            <a:endParaRPr lang="en-US" sz="3200" b="1" dirty="0"/>
          </a:p>
        </p:txBody>
      </p:sp>
      <p:pic>
        <p:nvPicPr>
          <p:cNvPr id="6" name="Picture 5" descr="googlenew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828800"/>
            <a:ext cx="8153401" cy="2590800"/>
          </a:xfrm>
          <a:prstGeom prst="rect">
            <a:avLst/>
          </a:prstGeom>
        </p:spPr>
      </p:pic>
      <p:sp>
        <p:nvSpPr>
          <p:cNvPr id="17" name="Rectangle 16"/>
          <p:cNvSpPr/>
          <p:nvPr/>
        </p:nvSpPr>
        <p:spPr>
          <a:xfrm>
            <a:off x="5029200" y="2438400"/>
            <a:ext cx="1219200" cy="1600200"/>
          </a:xfrm>
          <a:prstGeom prst="rect">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564057" y="4919475"/>
            <a:ext cx="3684343" cy="1802000"/>
          </a:xfrm>
          <a:prstGeom prst="rect">
            <a:avLst/>
          </a:prstGeom>
        </p:spPr>
      </p:pic>
    </p:spTree>
    <p:extLst>
      <p:ext uri="{BB962C8B-B14F-4D97-AF65-F5344CB8AC3E}">
        <p14:creationId xmlns:p14="http://schemas.microsoft.com/office/powerpoint/2010/main" val="83280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Project Idea</a:t>
            </a:r>
            <a:endParaRPr lang="en-US" dirty="0"/>
          </a:p>
        </p:txBody>
      </p:sp>
      <p:sp>
        <p:nvSpPr>
          <p:cNvPr id="3" name="Content Placeholder 2"/>
          <p:cNvSpPr>
            <a:spLocks noGrp="1"/>
          </p:cNvSpPr>
          <p:nvPr>
            <p:ph idx="1"/>
          </p:nvPr>
        </p:nvSpPr>
        <p:spPr>
          <a:xfrm>
            <a:off x="304800" y="1295400"/>
            <a:ext cx="8534400" cy="5181600"/>
          </a:xfrm>
        </p:spPr>
        <p:txBody>
          <a:bodyPr>
            <a:normAutofit/>
          </a:bodyPr>
          <a:lstStyle/>
          <a:p>
            <a:pPr marL="971550" lvl="1" indent="-514350">
              <a:buNone/>
            </a:pPr>
            <a:endParaRPr lang="en-US" dirty="0" smtClean="0"/>
          </a:p>
          <a:p>
            <a:pPr marL="971550" lvl="1" indent="-514350">
              <a:buFont typeface="Arial" charset="0"/>
              <a:buChar char="•"/>
            </a:pPr>
            <a:endParaRPr lang="en-US" dirty="0" smtClean="0"/>
          </a:p>
          <a:p>
            <a:pPr marL="971550" lvl="1" indent="-514350">
              <a:buAutoNum type="arabicPeriod"/>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7" name="TextBox 6"/>
          <p:cNvSpPr txBox="1"/>
          <p:nvPr/>
        </p:nvSpPr>
        <p:spPr>
          <a:xfrm>
            <a:off x="663021" y="1003012"/>
            <a:ext cx="8176179" cy="584776"/>
          </a:xfrm>
          <a:prstGeom prst="rect">
            <a:avLst/>
          </a:prstGeom>
          <a:noFill/>
        </p:spPr>
        <p:txBody>
          <a:bodyPr wrap="square" rtlCol="0">
            <a:spAutoFit/>
          </a:bodyPr>
          <a:lstStyle/>
          <a:p>
            <a:pPr algn="ctr"/>
            <a:r>
              <a:rPr lang="en-US" sz="3200" b="1" dirty="0" smtClean="0"/>
              <a:t>New Information Subscription Service</a:t>
            </a:r>
            <a:endParaRPr lang="en-US" sz="3200" b="1" dirty="0"/>
          </a:p>
        </p:txBody>
      </p:sp>
      <p:pic>
        <p:nvPicPr>
          <p:cNvPr id="6" name="Picture 5" descr="googlenew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828800"/>
            <a:ext cx="8153401" cy="2590800"/>
          </a:xfrm>
          <a:prstGeom prst="rect">
            <a:avLst/>
          </a:prstGeom>
        </p:spPr>
      </p:pic>
      <p:pic>
        <p:nvPicPr>
          <p:cNvPr id="8" name="Picture 7" descr="tweet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4953000"/>
            <a:ext cx="1496786" cy="838200"/>
          </a:xfrm>
          <a:prstGeom prst="rect">
            <a:avLst/>
          </a:prstGeom>
        </p:spPr>
      </p:pic>
      <p:pic>
        <p:nvPicPr>
          <p:cNvPr id="9" name="Picture 8" descr="blog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2200" y="4953000"/>
            <a:ext cx="1466570" cy="652874"/>
          </a:xfrm>
          <a:prstGeom prst="rect">
            <a:avLst/>
          </a:prstGeom>
        </p:spPr>
      </p:pic>
      <p:pic>
        <p:nvPicPr>
          <p:cNvPr id="10" name="Picture 9" descr="flickr-upload.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91000" y="4876800"/>
            <a:ext cx="1447800" cy="781050"/>
          </a:xfrm>
          <a:prstGeom prst="rect">
            <a:avLst/>
          </a:prstGeom>
        </p:spPr>
      </p:pic>
      <p:pic>
        <p:nvPicPr>
          <p:cNvPr id="11" name="Picture 10" descr="smartphon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67400" y="4772025"/>
            <a:ext cx="1150394" cy="1095375"/>
          </a:xfrm>
          <a:prstGeom prst="rect">
            <a:avLst/>
          </a:prstGeom>
        </p:spPr>
      </p:pic>
      <p:pic>
        <p:nvPicPr>
          <p:cNvPr id="12" name="Picture 11" descr="youtube-vide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72325" y="4724400"/>
            <a:ext cx="1666875" cy="1081378"/>
          </a:xfrm>
          <a:prstGeom prst="rect">
            <a:avLst/>
          </a:prstGeom>
        </p:spPr>
      </p:pic>
      <p:sp>
        <p:nvSpPr>
          <p:cNvPr id="13" name="Down Arrow 12"/>
          <p:cNvSpPr/>
          <p:nvPr/>
        </p:nvSpPr>
        <p:spPr>
          <a:xfrm>
            <a:off x="6096000" y="2667000"/>
            <a:ext cx="6096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1524000"/>
            <a:ext cx="426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Heterogeneous, real-time and potentially unreliable sources</a:t>
            </a:r>
            <a:endParaRPr lang="en-US" sz="2400" b="1" dirty="0">
              <a:solidFill>
                <a:schemeClr val="tx1"/>
              </a:solidFill>
            </a:endParaRPr>
          </a:p>
        </p:txBody>
      </p:sp>
      <p:sp>
        <p:nvSpPr>
          <p:cNvPr id="16" name="TextBox 15"/>
          <p:cNvSpPr txBox="1"/>
          <p:nvPr/>
        </p:nvSpPr>
        <p:spPr>
          <a:xfrm>
            <a:off x="76200" y="5791200"/>
            <a:ext cx="8915400" cy="553998"/>
          </a:xfrm>
          <a:prstGeom prst="rect">
            <a:avLst/>
          </a:prstGeom>
          <a:noFill/>
        </p:spPr>
        <p:txBody>
          <a:bodyPr wrap="square" rtlCol="0">
            <a:spAutoFit/>
          </a:bodyPr>
          <a:lstStyle/>
          <a:p>
            <a:r>
              <a:rPr lang="en-US" sz="3000" dirty="0" smtClean="0"/>
              <a:t>Explore the Collective Wisdoms of Common Individuals !</a:t>
            </a:r>
            <a:endParaRPr lang="en-US" sz="3000" dirty="0"/>
          </a:p>
        </p:txBody>
      </p:sp>
      <p:sp>
        <p:nvSpPr>
          <p:cNvPr id="17" name="Rectangle 16"/>
          <p:cNvSpPr/>
          <p:nvPr/>
        </p:nvSpPr>
        <p:spPr>
          <a:xfrm>
            <a:off x="5029200" y="2438400"/>
            <a:ext cx="1219200" cy="1600200"/>
          </a:xfrm>
          <a:prstGeom prst="rect">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14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228600" y="2057400"/>
            <a:ext cx="3479800" cy="2336800"/>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smtClean="0"/>
              <a:t>Project Idea</a:t>
            </a:r>
            <a:endParaRPr lang="en-US" dirty="0"/>
          </a:p>
        </p:txBody>
      </p:sp>
      <p:sp>
        <p:nvSpPr>
          <p:cNvPr id="3" name="Content Placeholder 2"/>
          <p:cNvSpPr>
            <a:spLocks noGrp="1"/>
          </p:cNvSpPr>
          <p:nvPr>
            <p:ph idx="1"/>
          </p:nvPr>
        </p:nvSpPr>
        <p:spPr>
          <a:xfrm>
            <a:off x="304800" y="1295400"/>
            <a:ext cx="8534400" cy="5181600"/>
          </a:xfrm>
        </p:spPr>
        <p:txBody>
          <a:bodyPr>
            <a:normAutofit/>
          </a:bodyPr>
          <a:lstStyle/>
          <a:p>
            <a:pPr marL="971550" lvl="1" indent="-514350">
              <a:buNone/>
            </a:pPr>
            <a:endParaRPr lang="en-US" dirty="0" smtClean="0"/>
          </a:p>
          <a:p>
            <a:pPr marL="971550" lvl="1" indent="-514350">
              <a:buFont typeface="Arial" charset="0"/>
              <a:buChar char="•"/>
            </a:pPr>
            <a:endParaRPr lang="en-US" dirty="0" smtClean="0"/>
          </a:p>
          <a:p>
            <a:pPr marL="971550" lvl="1" indent="-514350">
              <a:buAutoNum type="arabicPeriod"/>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7" name="TextBox 6"/>
          <p:cNvSpPr txBox="1"/>
          <p:nvPr/>
        </p:nvSpPr>
        <p:spPr>
          <a:xfrm>
            <a:off x="1066800" y="1066800"/>
            <a:ext cx="7239000" cy="584776"/>
          </a:xfrm>
          <a:prstGeom prst="rect">
            <a:avLst/>
          </a:prstGeom>
          <a:noFill/>
        </p:spPr>
        <p:txBody>
          <a:bodyPr wrap="square" rtlCol="0">
            <a:spAutoFit/>
          </a:bodyPr>
          <a:lstStyle/>
          <a:p>
            <a:pPr algn="ctr"/>
            <a:r>
              <a:rPr lang="en-US" sz="3200" b="1" dirty="0" smtClean="0"/>
              <a:t> Multi-genre Network Analysis</a:t>
            </a:r>
            <a:endParaRPr lang="en-US" sz="3200" b="1" dirty="0"/>
          </a:p>
        </p:txBody>
      </p:sp>
      <p:sp>
        <p:nvSpPr>
          <p:cNvPr id="10" name="TextBox 9"/>
          <p:cNvSpPr txBox="1"/>
          <p:nvPr/>
        </p:nvSpPr>
        <p:spPr>
          <a:xfrm>
            <a:off x="76200" y="4953000"/>
            <a:ext cx="3810000" cy="523220"/>
          </a:xfrm>
          <a:prstGeom prst="rect">
            <a:avLst/>
          </a:prstGeom>
          <a:noFill/>
        </p:spPr>
        <p:txBody>
          <a:bodyPr wrap="square" rtlCol="0">
            <a:spAutoFit/>
          </a:bodyPr>
          <a:lstStyle/>
          <a:p>
            <a:r>
              <a:rPr lang="en-US" sz="2800" b="1" dirty="0" smtClean="0"/>
              <a:t>Physical World Anomaly</a:t>
            </a:r>
            <a:endParaRPr lang="en-US" sz="2800" b="1" dirty="0"/>
          </a:p>
        </p:txBody>
      </p:sp>
      <p:sp>
        <p:nvSpPr>
          <p:cNvPr id="11" name="TextBox 10"/>
          <p:cNvSpPr txBox="1"/>
          <p:nvPr/>
        </p:nvSpPr>
        <p:spPr>
          <a:xfrm>
            <a:off x="4724400" y="4953000"/>
            <a:ext cx="3810000" cy="523220"/>
          </a:xfrm>
          <a:prstGeom prst="rect">
            <a:avLst/>
          </a:prstGeom>
          <a:noFill/>
        </p:spPr>
        <p:txBody>
          <a:bodyPr wrap="square" rtlCol="0">
            <a:spAutoFit/>
          </a:bodyPr>
          <a:lstStyle/>
          <a:p>
            <a:r>
              <a:rPr lang="en-US" sz="2800" b="1" dirty="0" smtClean="0"/>
              <a:t>Social Network Anomaly</a:t>
            </a:r>
            <a:endParaRPr lang="en-US" sz="2800" b="1" dirty="0"/>
          </a:p>
        </p:txBody>
      </p:sp>
      <p:sp>
        <p:nvSpPr>
          <p:cNvPr id="12" name="Left-Right Arrow 11"/>
          <p:cNvSpPr/>
          <p:nvPr/>
        </p:nvSpPr>
        <p:spPr>
          <a:xfrm>
            <a:off x="3657600" y="2895600"/>
            <a:ext cx="11430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rafficjam-obamaimpeach-twitt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1905000"/>
            <a:ext cx="4343400" cy="2657475"/>
          </a:xfrm>
          <a:prstGeom prst="rect">
            <a:avLst/>
          </a:prstGeom>
        </p:spPr>
      </p:pic>
      <p:sp>
        <p:nvSpPr>
          <p:cNvPr id="14" name="TextBox 13"/>
          <p:cNvSpPr txBox="1"/>
          <p:nvPr/>
        </p:nvSpPr>
        <p:spPr>
          <a:xfrm>
            <a:off x="1219200" y="5943600"/>
            <a:ext cx="7239000" cy="523220"/>
          </a:xfrm>
          <a:prstGeom prst="rect">
            <a:avLst/>
          </a:prstGeom>
          <a:noFill/>
        </p:spPr>
        <p:txBody>
          <a:bodyPr wrap="square" rtlCol="0">
            <a:spAutoFit/>
          </a:bodyPr>
          <a:lstStyle/>
          <a:p>
            <a:r>
              <a:rPr lang="en-US" sz="2800" b="1" dirty="0" smtClean="0"/>
              <a:t>Cross-genre network analysis is essential !</a:t>
            </a:r>
            <a:endParaRPr lang="en-US" sz="2800" b="1" dirty="0"/>
          </a:p>
        </p:txBody>
      </p:sp>
      <p:sp>
        <p:nvSpPr>
          <p:cNvPr id="5" name="Rectangle 4"/>
          <p:cNvSpPr/>
          <p:nvPr/>
        </p:nvSpPr>
        <p:spPr>
          <a:xfrm>
            <a:off x="6477000" y="2057400"/>
            <a:ext cx="1066800" cy="304800"/>
          </a:xfrm>
          <a:prstGeom prst="rect">
            <a:avLst/>
          </a:prstGeom>
          <a:solidFill>
            <a:schemeClr val="accent1">
              <a:alpha val="4000"/>
            </a:schemeClr>
          </a:solid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34000" y="2971800"/>
            <a:ext cx="1066800" cy="304800"/>
          </a:xfrm>
          <a:prstGeom prst="rect">
            <a:avLst/>
          </a:prstGeom>
          <a:solidFill>
            <a:schemeClr val="accent1">
              <a:alpha val="4000"/>
            </a:schemeClr>
          </a:solid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34000" y="3962400"/>
            <a:ext cx="1066800" cy="304800"/>
          </a:xfrm>
          <a:prstGeom prst="rect">
            <a:avLst/>
          </a:prstGeom>
          <a:solidFill>
            <a:schemeClr val="accent1">
              <a:alpha val="4000"/>
            </a:schemeClr>
          </a:solid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87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P spid="5" grpId="0" animBg="1"/>
      <p:bldP spid="15"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Real-time Data Analytics</a:t>
            </a:r>
            <a:endParaRPr lang="en-US" sz="2800" b="1" dirty="0">
              <a:latin typeface="Tahoma" charset="0"/>
            </a:endParaRPr>
          </a:p>
        </p:txBody>
      </p:sp>
      <p:sp>
        <p:nvSpPr>
          <p:cNvPr id="27650" name="Content Placeholder 2"/>
          <p:cNvSpPr>
            <a:spLocks noGrp="1"/>
          </p:cNvSpPr>
          <p:nvPr>
            <p:ph idx="1"/>
          </p:nvPr>
        </p:nvSpPr>
        <p:spPr>
          <a:xfrm>
            <a:off x="304800" y="2057400"/>
            <a:ext cx="8382000" cy="990600"/>
          </a:xfrm>
        </p:spPr>
        <p:txBody>
          <a:bodyPr>
            <a:normAutofit fontScale="85000" lnSpcReduction="10000"/>
          </a:bodyPr>
          <a:lstStyle/>
          <a:p>
            <a:r>
              <a:rPr lang="en-US" dirty="0" smtClean="0">
                <a:latin typeface="Tahoma" charset="0"/>
              </a:rPr>
              <a:t>Google Analytics has started to develop a built-in Real-time Insights function to analyze social media</a:t>
            </a:r>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39" y="3241034"/>
            <a:ext cx="3917283" cy="230668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8007" y="3401626"/>
            <a:ext cx="4620010" cy="2146091"/>
          </a:xfrm>
          <a:prstGeom prst="rect">
            <a:avLst/>
          </a:prstGeom>
        </p:spPr>
      </p:pic>
    </p:spTree>
    <p:extLst>
      <p:ext uri="{BB962C8B-B14F-4D97-AF65-F5344CB8AC3E}">
        <p14:creationId xmlns:p14="http://schemas.microsoft.com/office/powerpoint/2010/main" val="36141899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Big Data Processing</a:t>
            </a:r>
            <a:endParaRPr lang="en-US" sz="2800" b="1" dirty="0">
              <a:latin typeface="Tahoma" charset="0"/>
            </a:endParaRPr>
          </a:p>
        </p:txBody>
      </p:sp>
      <p:sp>
        <p:nvSpPr>
          <p:cNvPr id="27650" name="Content Placeholder 2"/>
          <p:cNvSpPr>
            <a:spLocks noGrp="1"/>
          </p:cNvSpPr>
          <p:nvPr>
            <p:ph idx="1"/>
          </p:nvPr>
        </p:nvSpPr>
        <p:spPr>
          <a:xfrm>
            <a:off x="304800" y="2057400"/>
            <a:ext cx="8382000" cy="990600"/>
          </a:xfrm>
        </p:spPr>
        <p:txBody>
          <a:bodyPr>
            <a:normAutofit lnSpcReduction="10000"/>
          </a:bodyPr>
          <a:lstStyle/>
          <a:p>
            <a:r>
              <a:rPr lang="en-US" dirty="0" smtClean="0">
                <a:latin typeface="Tahoma" charset="0"/>
              </a:rPr>
              <a:t>The data generated by online social media is increasing exponentially in last five years</a:t>
            </a:r>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9742" y="3048000"/>
            <a:ext cx="4309124" cy="328929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640607"/>
            <a:ext cx="4291895" cy="1839384"/>
          </a:xfrm>
          <a:prstGeom prst="rect">
            <a:avLst/>
          </a:prstGeom>
        </p:spPr>
      </p:pic>
    </p:spTree>
    <p:extLst>
      <p:ext uri="{BB962C8B-B14F-4D97-AF65-F5344CB8AC3E}">
        <p14:creationId xmlns:p14="http://schemas.microsoft.com/office/powerpoint/2010/main" val="348057674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417300"/>
            <a:ext cx="8229600" cy="393158"/>
          </a:xfrm>
        </p:spPr>
        <p:txBody>
          <a:bodyPr>
            <a:noAutofit/>
          </a:bodyPr>
          <a:lstStyle/>
          <a:p>
            <a:r>
              <a:rPr lang="en-US" sz="2800" b="1" dirty="0" smtClean="0">
                <a:latin typeface="Tahoma" charset="0"/>
              </a:rPr>
              <a:t>Big Data Processing</a:t>
            </a:r>
            <a:endParaRPr lang="en-US" sz="2800" b="1" dirty="0">
              <a:latin typeface="Tahoma" charset="0"/>
            </a:endParaRPr>
          </a:p>
        </p:txBody>
      </p:sp>
      <p:sp>
        <p:nvSpPr>
          <p:cNvPr id="27650" name="Content Placeholder 2"/>
          <p:cNvSpPr>
            <a:spLocks noGrp="1"/>
          </p:cNvSpPr>
          <p:nvPr>
            <p:ph idx="1"/>
          </p:nvPr>
        </p:nvSpPr>
        <p:spPr>
          <a:xfrm>
            <a:off x="304800" y="2057400"/>
            <a:ext cx="8382000" cy="990600"/>
          </a:xfrm>
        </p:spPr>
        <p:txBody>
          <a:bodyPr>
            <a:normAutofit lnSpcReduction="10000"/>
          </a:bodyPr>
          <a:lstStyle/>
          <a:p>
            <a:r>
              <a:rPr lang="en-US" dirty="0" smtClean="0">
                <a:latin typeface="Tahoma" charset="0"/>
              </a:rPr>
              <a:t>The data generated by online social media is increasing exponentially in last five years</a:t>
            </a:r>
            <a:endParaRPr lang="en-US"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2" name="Picture 1"/>
          <p:cNvPicPr>
            <a:picLocks noChangeAspect="1"/>
          </p:cNvPicPr>
          <p:nvPr/>
        </p:nvPicPr>
        <p:blipFill>
          <a:blip r:embed="rId3"/>
          <a:stretch>
            <a:fillRect/>
          </a:stretch>
        </p:blipFill>
        <p:spPr>
          <a:xfrm>
            <a:off x="304800" y="3226760"/>
            <a:ext cx="3601123" cy="1739242"/>
          </a:xfrm>
          <a:prstGeom prst="rect">
            <a:avLst/>
          </a:prstGeom>
        </p:spPr>
      </p:pic>
      <p:pic>
        <p:nvPicPr>
          <p:cNvPr id="5" name="Picture 4"/>
          <p:cNvPicPr>
            <a:picLocks noChangeAspect="1"/>
          </p:cNvPicPr>
          <p:nvPr/>
        </p:nvPicPr>
        <p:blipFill>
          <a:blip r:embed="rId4"/>
          <a:stretch>
            <a:fillRect/>
          </a:stretch>
        </p:blipFill>
        <p:spPr>
          <a:xfrm>
            <a:off x="3959997" y="3048000"/>
            <a:ext cx="3737764" cy="1480407"/>
          </a:xfrm>
          <a:prstGeom prst="rect">
            <a:avLst/>
          </a:prstGeom>
        </p:spPr>
      </p:pic>
      <p:pic>
        <p:nvPicPr>
          <p:cNvPr id="6" name="Picture 5"/>
          <p:cNvPicPr>
            <a:picLocks noChangeAspect="1"/>
          </p:cNvPicPr>
          <p:nvPr/>
        </p:nvPicPr>
        <p:blipFill>
          <a:blip r:embed="rId5"/>
          <a:stretch>
            <a:fillRect/>
          </a:stretch>
        </p:blipFill>
        <p:spPr>
          <a:xfrm>
            <a:off x="5638800" y="4331909"/>
            <a:ext cx="3048000" cy="1714500"/>
          </a:xfrm>
          <a:prstGeom prst="rect">
            <a:avLst/>
          </a:prstGeom>
        </p:spPr>
      </p:pic>
      <p:pic>
        <p:nvPicPr>
          <p:cNvPr id="7" name="Picture 6"/>
          <p:cNvPicPr>
            <a:picLocks noChangeAspect="1"/>
          </p:cNvPicPr>
          <p:nvPr/>
        </p:nvPicPr>
        <p:blipFill>
          <a:blip r:embed="rId6"/>
          <a:stretch>
            <a:fillRect/>
          </a:stretch>
        </p:blipFill>
        <p:spPr>
          <a:xfrm>
            <a:off x="1879481" y="4791193"/>
            <a:ext cx="2619047" cy="1860902"/>
          </a:xfrm>
          <a:prstGeom prst="rect">
            <a:avLst/>
          </a:prstGeom>
        </p:spPr>
      </p:pic>
    </p:spTree>
    <p:extLst>
      <p:ext uri="{BB962C8B-B14F-4D97-AF65-F5344CB8AC3E}">
        <p14:creationId xmlns:p14="http://schemas.microsoft.com/office/powerpoint/2010/main" val="270772087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417300"/>
            <a:ext cx="8229600" cy="393158"/>
          </a:xfrm>
        </p:spPr>
        <p:txBody>
          <a:bodyPr>
            <a:noAutofit/>
          </a:bodyPr>
          <a:lstStyle/>
          <a:p>
            <a:r>
              <a:rPr lang="en-US" sz="2800" b="1" dirty="0" smtClean="0">
                <a:latin typeface="Tahoma" charset="0"/>
              </a:rPr>
              <a:t>Detect and Reduce Redundant Information</a:t>
            </a:r>
            <a:endParaRPr lang="en-US" sz="2800" b="1" dirty="0">
              <a:latin typeface="Tahoma" charset="0"/>
            </a:endParaRPr>
          </a:p>
        </p:txBody>
      </p:sp>
      <p:sp>
        <p:nvSpPr>
          <p:cNvPr id="27650" name="Content Placeholder 2"/>
          <p:cNvSpPr>
            <a:spLocks noGrp="1"/>
          </p:cNvSpPr>
          <p:nvPr>
            <p:ph idx="1"/>
          </p:nvPr>
        </p:nvSpPr>
        <p:spPr>
          <a:xfrm>
            <a:off x="304800" y="1926007"/>
            <a:ext cx="8382000" cy="990600"/>
          </a:xfrm>
        </p:spPr>
        <p:txBody>
          <a:bodyPr>
            <a:normAutofit/>
          </a:bodyPr>
          <a:lstStyle/>
          <a:p>
            <a:r>
              <a:rPr lang="en-US" sz="2800" dirty="0" smtClean="0">
                <a:latin typeface="Tahoma" charset="0"/>
              </a:rPr>
              <a:t>Many messages from on-line social media are forwarded, duplicate, and redundant</a:t>
            </a:r>
            <a:endParaRPr lang="en-US" sz="2800"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119" y="2881299"/>
            <a:ext cx="2523915" cy="3795361"/>
          </a:xfrm>
          <a:prstGeom prst="rect">
            <a:avLst/>
          </a:prstGeom>
        </p:spPr>
      </p:pic>
      <p:sp>
        <p:nvSpPr>
          <p:cNvPr id="4" name="Rectangle 3"/>
          <p:cNvSpPr/>
          <p:nvPr/>
        </p:nvSpPr>
        <p:spPr>
          <a:xfrm>
            <a:off x="686119" y="3839605"/>
            <a:ext cx="2523915" cy="4817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3985" y="4765767"/>
            <a:ext cx="2413059" cy="48996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96975" y="5700117"/>
            <a:ext cx="2413059" cy="48996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536477" y="3027981"/>
            <a:ext cx="5485262" cy="584776"/>
          </a:xfrm>
          <a:prstGeom prst="rect">
            <a:avLst/>
          </a:prstGeom>
          <a:noFill/>
          <a:ln w="76200" cmpd="sng">
            <a:solidFill>
              <a:srgbClr val="4F81BD"/>
            </a:solidFill>
          </a:ln>
          <a:effectLst/>
        </p:spPr>
        <p:txBody>
          <a:bodyPr wrap="square" rtlCol="0">
            <a:spAutoFit/>
          </a:bodyPr>
          <a:lstStyle>
            <a:defPPr>
              <a:defRPr lang="en-US"/>
            </a:defPPr>
            <a:lvl1pPr algn="l">
              <a:defRPr b="1">
                <a:ln>
                  <a:prstDash val="solid"/>
                </a:ln>
                <a:solidFill>
                  <a:srgbClr val="FF6600"/>
                </a:solidFill>
                <a:effectLst>
                  <a:outerShdw blurRad="88000" dist="50800" dir="5040000" algn="tl">
                    <a:schemeClr val="accent4">
                      <a:tint val="80000"/>
                      <a:satMod val="250000"/>
                      <a:alpha val="45000"/>
                    </a:schemeClr>
                  </a:outerShdw>
                </a:effectLst>
              </a:defRPr>
            </a:lvl1pPr>
          </a:lstStyle>
          <a:p>
            <a:r>
              <a:rPr lang="en-US" sz="1600" dirty="0" smtClean="0">
                <a:solidFill>
                  <a:schemeClr val="bg1">
                    <a:lumMod val="50000"/>
                  </a:schemeClr>
                </a:solidFill>
                <a:effectLst/>
              </a:rPr>
              <a:t>t1</a:t>
            </a:r>
            <a:r>
              <a:rPr lang="en-US" sz="1600" dirty="0">
                <a:solidFill>
                  <a:schemeClr val="bg1">
                    <a:lumMod val="50000"/>
                  </a:schemeClr>
                </a:solidFill>
                <a:effectLst/>
              </a:rPr>
              <a:t>: Huge New Toyota Recall Includes 245,000 Lexus GS, IS Sedans - http://</a:t>
            </a:r>
            <a:r>
              <a:rPr lang="en-US" sz="1600" dirty="0" err="1">
                <a:solidFill>
                  <a:schemeClr val="bg1">
                    <a:lumMod val="50000"/>
                  </a:schemeClr>
                </a:solidFill>
                <a:effectLst/>
              </a:rPr>
              <a:t>newzfor.me</a:t>
            </a:r>
            <a:r>
              <a:rPr lang="en-US" sz="1600" dirty="0">
                <a:solidFill>
                  <a:schemeClr val="bg1">
                    <a:lumMod val="50000"/>
                  </a:schemeClr>
                </a:solidFill>
                <a:effectLst/>
              </a:rPr>
              <a:t>/?</a:t>
            </a:r>
            <a:r>
              <a:rPr lang="en-US" sz="1600" dirty="0" err="1">
                <a:solidFill>
                  <a:schemeClr val="bg1">
                    <a:lumMod val="50000"/>
                  </a:schemeClr>
                </a:solidFill>
                <a:effectLst/>
              </a:rPr>
              <a:t>cuye</a:t>
            </a:r>
            <a:endParaRPr lang="en-US" sz="1600" dirty="0">
              <a:solidFill>
                <a:schemeClr val="bg1">
                  <a:lumMod val="50000"/>
                </a:schemeClr>
              </a:solidFill>
              <a:effectLst/>
            </a:endParaRPr>
          </a:p>
        </p:txBody>
      </p:sp>
      <p:sp>
        <p:nvSpPr>
          <p:cNvPr id="16" name="TextBox 15"/>
          <p:cNvSpPr txBox="1"/>
          <p:nvPr/>
        </p:nvSpPr>
        <p:spPr>
          <a:xfrm>
            <a:off x="3536477" y="3839605"/>
            <a:ext cx="5485262" cy="584776"/>
          </a:xfrm>
          <a:prstGeom prst="rect">
            <a:avLst/>
          </a:prstGeom>
          <a:noFill/>
          <a:ln w="76200" cmpd="sng">
            <a:solidFill>
              <a:srgbClr val="4F81BD"/>
            </a:solidFill>
          </a:ln>
          <a:effectLst/>
        </p:spPr>
        <p:txBody>
          <a:bodyPr wrap="square" rtlCol="0">
            <a:spAutoFit/>
          </a:bodyPr>
          <a:lstStyle>
            <a:defPPr>
              <a:defRPr lang="en-US"/>
            </a:defPPr>
            <a:lvl1pPr algn="l">
              <a:defRPr b="1">
                <a:ln>
                  <a:prstDash val="solid"/>
                </a:ln>
                <a:solidFill>
                  <a:srgbClr val="FF6600"/>
                </a:solidFill>
                <a:effectLst>
                  <a:outerShdw blurRad="88000" dist="50800" dir="5040000" algn="tl">
                    <a:schemeClr val="accent4">
                      <a:tint val="80000"/>
                      <a:satMod val="250000"/>
                      <a:alpha val="45000"/>
                    </a:schemeClr>
                  </a:outerShdw>
                </a:effectLst>
              </a:defRPr>
            </a:lvl1pPr>
          </a:lstStyle>
          <a:p>
            <a:r>
              <a:rPr lang="en-US" sz="1600" dirty="0">
                <a:solidFill>
                  <a:srgbClr val="7F7F7F"/>
                </a:solidFill>
                <a:effectLst/>
              </a:rPr>
              <a:t>t3: Huge New Toyota Recall Includes 245,000 Lexus GS, </a:t>
            </a:r>
            <a:endParaRPr lang="en-US" sz="1600" dirty="0">
              <a:solidFill>
                <a:srgbClr val="7F7F7F"/>
              </a:solidFill>
            </a:endParaRPr>
          </a:p>
          <a:p>
            <a:r>
              <a:rPr lang="en-US" sz="1600" dirty="0">
                <a:solidFill>
                  <a:srgbClr val="7F7F7F"/>
                </a:solidFill>
                <a:effectLst/>
              </a:rPr>
              <a:t>IS Sedans </a:t>
            </a:r>
            <a:r>
              <a:rPr lang="en-US" sz="1600" dirty="0">
                <a:effectLst/>
              </a:rPr>
              <a:t>- http://</a:t>
            </a:r>
            <a:r>
              <a:rPr lang="en-US" sz="1600" dirty="0" err="1">
                <a:effectLst/>
              </a:rPr>
              <a:t>bit.ly</a:t>
            </a:r>
            <a:r>
              <a:rPr lang="en-US" sz="1600" dirty="0">
                <a:effectLst/>
              </a:rPr>
              <a:t>/</a:t>
            </a:r>
            <a:r>
              <a:rPr lang="en-US" sz="1600" dirty="0" err="1">
                <a:effectLst/>
              </a:rPr>
              <a:t>ibUoJs</a:t>
            </a:r>
            <a:r>
              <a:rPr lang="en-US" sz="1600" dirty="0">
                <a:effectLst/>
              </a:rPr>
              <a:t> </a:t>
            </a:r>
            <a:endParaRPr lang="en-US" sz="1600" dirty="0"/>
          </a:p>
        </p:txBody>
      </p:sp>
      <p:sp>
        <p:nvSpPr>
          <p:cNvPr id="17" name="TextBox 16"/>
          <p:cNvSpPr txBox="1"/>
          <p:nvPr/>
        </p:nvSpPr>
        <p:spPr>
          <a:xfrm>
            <a:off x="3528455" y="5086457"/>
            <a:ext cx="5485262" cy="338554"/>
          </a:xfrm>
          <a:prstGeom prst="rect">
            <a:avLst/>
          </a:prstGeom>
          <a:noFill/>
          <a:ln w="76200" cmpd="sng">
            <a:solidFill>
              <a:srgbClr val="4F81BD"/>
            </a:solidFill>
          </a:ln>
          <a:effectLst/>
        </p:spPr>
        <p:txBody>
          <a:bodyPr wrap="square" rtlCol="0">
            <a:spAutoFit/>
          </a:bodyPr>
          <a:lstStyle>
            <a:defPPr>
              <a:defRPr lang="en-US"/>
            </a:defPPr>
            <a:lvl1pPr algn="l">
              <a:defRPr b="1">
                <a:ln>
                  <a:prstDash val="solid"/>
                </a:ln>
                <a:solidFill>
                  <a:srgbClr val="FF6600"/>
                </a:solidFill>
                <a:effectLst>
                  <a:outerShdw blurRad="88000" dist="50800" dir="5040000" algn="tl">
                    <a:schemeClr val="accent4">
                      <a:tint val="80000"/>
                      <a:satMod val="250000"/>
                      <a:alpha val="45000"/>
                    </a:schemeClr>
                  </a:outerShdw>
                </a:effectLst>
              </a:defRPr>
            </a:lvl1pPr>
          </a:lstStyle>
          <a:p>
            <a:r>
              <a:rPr lang="en-US" sz="1600" dirty="0" smtClean="0">
                <a:solidFill>
                  <a:srgbClr val="7F7F7F"/>
                </a:solidFill>
                <a:effectLst/>
              </a:rPr>
              <a:t>t8:</a:t>
            </a:r>
            <a:r>
              <a:rPr lang="en-US" sz="1600" dirty="0" smtClean="0">
                <a:effectLst/>
              </a:rPr>
              <a:t> </a:t>
            </a:r>
            <a:r>
              <a:rPr lang="en-US" sz="1600" dirty="0">
                <a:effectLst/>
              </a:rPr>
              <a:t>Federal </a:t>
            </a:r>
            <a:r>
              <a:rPr lang="en-US" sz="1600" dirty="0">
                <a:solidFill>
                  <a:srgbClr val="7F7F7F"/>
                </a:solidFill>
                <a:effectLst/>
              </a:rPr>
              <a:t>Judge</a:t>
            </a:r>
            <a:r>
              <a:rPr lang="en-US" sz="1600" dirty="0">
                <a:effectLst/>
              </a:rPr>
              <a:t> rules </a:t>
            </a:r>
            <a:r>
              <a:rPr lang="en-US" sz="1600" dirty="0" err="1">
                <a:solidFill>
                  <a:srgbClr val="7F7F7F"/>
                </a:solidFill>
                <a:effectLst/>
              </a:rPr>
              <a:t>Obamacare</a:t>
            </a:r>
            <a:r>
              <a:rPr lang="en-US" sz="1600" dirty="0">
                <a:solidFill>
                  <a:srgbClr val="7F7F7F"/>
                </a:solidFill>
                <a:effectLst/>
              </a:rPr>
              <a:t> </a:t>
            </a:r>
            <a:r>
              <a:rPr lang="en-US" sz="1600" dirty="0">
                <a:effectLst/>
              </a:rPr>
              <a:t>is </a:t>
            </a:r>
            <a:r>
              <a:rPr lang="en-US" sz="1600" dirty="0" err="1">
                <a:solidFill>
                  <a:srgbClr val="7F7F7F"/>
                </a:solidFill>
                <a:effectLst/>
              </a:rPr>
              <a:t>unconsitutional</a:t>
            </a:r>
            <a:r>
              <a:rPr lang="en-US" sz="1600" dirty="0">
                <a:effectLst/>
              </a:rPr>
              <a:t>... </a:t>
            </a:r>
            <a:endParaRPr lang="en-US" sz="1600" dirty="0"/>
          </a:p>
        </p:txBody>
      </p:sp>
      <p:sp>
        <p:nvSpPr>
          <p:cNvPr id="18" name="TextBox 17"/>
          <p:cNvSpPr txBox="1"/>
          <p:nvPr/>
        </p:nvSpPr>
        <p:spPr>
          <a:xfrm>
            <a:off x="3520433" y="5626543"/>
            <a:ext cx="5485262" cy="584776"/>
          </a:xfrm>
          <a:prstGeom prst="rect">
            <a:avLst/>
          </a:prstGeom>
          <a:noFill/>
          <a:ln w="76200" cmpd="sng">
            <a:solidFill>
              <a:srgbClr val="4F81BD"/>
            </a:solidFill>
          </a:ln>
          <a:effectLst/>
        </p:spPr>
        <p:txBody>
          <a:bodyPr wrap="square" rtlCol="0">
            <a:spAutoFit/>
          </a:bodyPr>
          <a:lstStyle>
            <a:defPPr>
              <a:defRPr lang="en-US"/>
            </a:defPPr>
            <a:lvl1pPr algn="l">
              <a:defRPr b="1">
                <a:ln>
                  <a:prstDash val="solid"/>
                </a:ln>
                <a:solidFill>
                  <a:srgbClr val="FF6600"/>
                </a:solidFill>
                <a:effectLst>
                  <a:outerShdw blurRad="88000" dist="50800" dir="5040000" algn="tl">
                    <a:schemeClr val="accent4">
                      <a:tint val="80000"/>
                      <a:satMod val="250000"/>
                      <a:alpha val="45000"/>
                    </a:schemeClr>
                  </a:outerShdw>
                </a:effectLst>
              </a:defRPr>
            </a:lvl1pPr>
          </a:lstStyle>
          <a:p>
            <a:r>
              <a:rPr lang="en-US" sz="1600" dirty="0" smtClean="0">
                <a:solidFill>
                  <a:srgbClr val="7F7F7F"/>
                </a:solidFill>
                <a:effectLst/>
              </a:rPr>
              <a:t>t9:</a:t>
            </a:r>
            <a:r>
              <a:rPr lang="en-US" sz="1600" dirty="0" smtClean="0">
                <a:effectLst/>
              </a:rPr>
              <a:t> </a:t>
            </a:r>
            <a:r>
              <a:rPr lang="en-US" sz="1600" dirty="0">
                <a:effectLst/>
              </a:rPr>
              <a:t>Our man of the hour: </a:t>
            </a:r>
            <a:r>
              <a:rPr lang="en-US" sz="1600" dirty="0">
                <a:solidFill>
                  <a:srgbClr val="7F7F7F"/>
                </a:solidFill>
                <a:effectLst/>
              </a:rPr>
              <a:t>Judge</a:t>
            </a:r>
            <a:r>
              <a:rPr lang="en-US" sz="1600" dirty="0">
                <a:effectLst/>
              </a:rPr>
              <a:t> Vinson gave </a:t>
            </a:r>
            <a:r>
              <a:rPr lang="en-US" sz="1600" dirty="0" err="1">
                <a:solidFill>
                  <a:srgbClr val="7F7F7F"/>
                </a:solidFill>
                <a:effectLst/>
              </a:rPr>
              <a:t>Obamacare</a:t>
            </a:r>
            <a:r>
              <a:rPr lang="en-US" sz="1600" dirty="0">
                <a:solidFill>
                  <a:srgbClr val="7F7F7F"/>
                </a:solidFill>
                <a:effectLst/>
              </a:rPr>
              <a:t> </a:t>
            </a:r>
            <a:r>
              <a:rPr lang="en-US" sz="1600" dirty="0">
                <a:effectLst/>
              </a:rPr>
              <a:t>its second </a:t>
            </a:r>
            <a:r>
              <a:rPr lang="en-US" sz="1600" dirty="0">
                <a:solidFill>
                  <a:srgbClr val="7F7F7F"/>
                </a:solidFill>
                <a:effectLst/>
              </a:rPr>
              <a:t>unconstitutional</a:t>
            </a:r>
            <a:r>
              <a:rPr lang="en-US" sz="1600" dirty="0">
                <a:effectLst/>
              </a:rPr>
              <a:t> ruling. http://</a:t>
            </a:r>
            <a:r>
              <a:rPr lang="en-US" sz="1600" dirty="0" err="1">
                <a:effectLst/>
              </a:rPr>
              <a:t>fb.me</a:t>
            </a:r>
            <a:r>
              <a:rPr lang="en-US" sz="1600" dirty="0">
                <a:effectLst/>
              </a:rPr>
              <a:t>/zQsChak9 </a:t>
            </a:r>
            <a:endParaRPr lang="en-US" sz="1600" dirty="0"/>
          </a:p>
        </p:txBody>
      </p:sp>
      <p:sp>
        <p:nvSpPr>
          <p:cNvPr id="10" name="TextBox 9"/>
          <p:cNvSpPr txBox="1"/>
          <p:nvPr/>
        </p:nvSpPr>
        <p:spPr>
          <a:xfrm>
            <a:off x="3737160" y="4424381"/>
            <a:ext cx="2700683" cy="461665"/>
          </a:xfrm>
          <a:prstGeom prst="rect">
            <a:avLst/>
          </a:prstGeom>
          <a:noFill/>
        </p:spPr>
        <p:txBody>
          <a:bodyPr wrap="square" rtlCol="0">
            <a:spAutoFit/>
          </a:bodyPr>
          <a:lstStyle/>
          <a:p>
            <a:r>
              <a:rPr lang="en-US" sz="2400" b="1" dirty="0" smtClean="0"/>
              <a:t>Nearly Exact Copy</a:t>
            </a:r>
            <a:endParaRPr lang="en-US" sz="2400" b="1" dirty="0"/>
          </a:p>
        </p:txBody>
      </p:sp>
      <p:sp>
        <p:nvSpPr>
          <p:cNvPr id="21" name="TextBox 20"/>
          <p:cNvSpPr txBox="1"/>
          <p:nvPr/>
        </p:nvSpPr>
        <p:spPr>
          <a:xfrm>
            <a:off x="3737160" y="6214995"/>
            <a:ext cx="2700683" cy="461665"/>
          </a:xfrm>
          <a:prstGeom prst="rect">
            <a:avLst/>
          </a:prstGeom>
          <a:noFill/>
        </p:spPr>
        <p:txBody>
          <a:bodyPr wrap="square" rtlCol="0">
            <a:spAutoFit/>
          </a:bodyPr>
          <a:lstStyle/>
          <a:p>
            <a:r>
              <a:rPr lang="en-US" sz="2400" b="1" dirty="0" smtClean="0"/>
              <a:t>Low Overlap</a:t>
            </a:r>
            <a:endParaRPr lang="en-US" sz="2400" b="1" dirty="0"/>
          </a:p>
        </p:txBody>
      </p:sp>
    </p:spTree>
    <p:extLst>
      <p:ext uri="{BB962C8B-B14F-4D97-AF65-F5344CB8AC3E}">
        <p14:creationId xmlns:p14="http://schemas.microsoft.com/office/powerpoint/2010/main" val="1434043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0" grpId="0"/>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417300"/>
            <a:ext cx="8229600" cy="393158"/>
          </a:xfrm>
        </p:spPr>
        <p:txBody>
          <a:bodyPr>
            <a:noAutofit/>
          </a:bodyPr>
          <a:lstStyle/>
          <a:p>
            <a:r>
              <a:rPr lang="en-US" sz="2800" b="1" dirty="0" smtClean="0">
                <a:latin typeface="Tahoma" charset="0"/>
              </a:rPr>
              <a:t>Detect and Reduce Redundant Information</a:t>
            </a:r>
            <a:endParaRPr lang="en-US" sz="2800" b="1" dirty="0">
              <a:latin typeface="Tahoma" charset="0"/>
            </a:endParaRPr>
          </a:p>
        </p:txBody>
      </p:sp>
      <p:sp>
        <p:nvSpPr>
          <p:cNvPr id="27650" name="Content Placeholder 2"/>
          <p:cNvSpPr>
            <a:spLocks noGrp="1"/>
          </p:cNvSpPr>
          <p:nvPr>
            <p:ph idx="1"/>
          </p:nvPr>
        </p:nvSpPr>
        <p:spPr>
          <a:xfrm>
            <a:off x="304800" y="1926007"/>
            <a:ext cx="8382000" cy="990600"/>
          </a:xfrm>
        </p:spPr>
        <p:txBody>
          <a:bodyPr>
            <a:normAutofit/>
          </a:bodyPr>
          <a:lstStyle/>
          <a:p>
            <a:r>
              <a:rPr lang="en-US" sz="2800" dirty="0" smtClean="0">
                <a:latin typeface="Tahoma" charset="0"/>
              </a:rPr>
              <a:t>Many messages from on-line social media are forwarded, duplicate, and redundant</a:t>
            </a:r>
            <a:endParaRPr lang="en-US" sz="2800"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19" name="Picture 18" descr="ratio-scales-piechart.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3323718"/>
            <a:ext cx="4572000" cy="2832100"/>
          </a:xfrm>
          <a:prstGeom prst="rect">
            <a:avLst/>
          </a:prstGeom>
        </p:spPr>
      </p:pic>
      <p:sp>
        <p:nvSpPr>
          <p:cNvPr id="5" name="Notched Right Arrow 4"/>
          <p:cNvSpPr/>
          <p:nvPr/>
        </p:nvSpPr>
        <p:spPr>
          <a:xfrm>
            <a:off x="4883217" y="4511170"/>
            <a:ext cx="883105" cy="42337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45875" y="3445424"/>
            <a:ext cx="2832069" cy="2204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rPr>
              <a:t>1. Detect and reduce redundancy</a:t>
            </a:r>
          </a:p>
          <a:p>
            <a:r>
              <a:rPr lang="en-US" sz="2400" dirty="0" smtClean="0">
                <a:solidFill>
                  <a:srgbClr val="000000"/>
                </a:solidFill>
              </a:rPr>
              <a:t>2. Increase the diversity of search results.</a:t>
            </a:r>
            <a:endParaRPr lang="en-US" sz="2400" dirty="0">
              <a:solidFill>
                <a:srgbClr val="000000"/>
              </a:solidFill>
            </a:endParaRPr>
          </a:p>
        </p:txBody>
      </p:sp>
    </p:spTree>
    <p:extLst>
      <p:ext uri="{BB962C8B-B14F-4D97-AF65-F5344CB8AC3E}">
        <p14:creationId xmlns:p14="http://schemas.microsoft.com/office/powerpoint/2010/main" val="421200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363"/>
            <a:ext cx="8229600" cy="1143000"/>
          </a:xfrm>
        </p:spPr>
        <p:txBody>
          <a:bodyPr/>
          <a:lstStyle/>
          <a:p>
            <a:r>
              <a:rPr lang="en-US" dirty="0">
                <a:latin typeface="Tahoma" charset="0"/>
              </a:rPr>
              <a:t>Grading</a:t>
            </a:r>
          </a:p>
        </p:txBody>
      </p:sp>
      <p:sp>
        <p:nvSpPr>
          <p:cNvPr id="7171" name="Content Placeholder 2"/>
          <p:cNvSpPr>
            <a:spLocks noGrp="1"/>
          </p:cNvSpPr>
          <p:nvPr>
            <p:ph idx="1"/>
          </p:nvPr>
        </p:nvSpPr>
        <p:spPr>
          <a:xfrm>
            <a:off x="188912" y="1457937"/>
            <a:ext cx="8628451" cy="4644552"/>
          </a:xfrm>
        </p:spPr>
        <p:txBody>
          <a:bodyPr>
            <a:noAutofit/>
          </a:bodyPr>
          <a:lstStyle/>
          <a:p>
            <a:r>
              <a:rPr lang="en-US" sz="2800" dirty="0">
                <a:latin typeface="Tahoma" charset="0"/>
              </a:rPr>
              <a:t>Participation: 10%  </a:t>
            </a:r>
          </a:p>
          <a:p>
            <a:pPr lvl="1"/>
            <a:r>
              <a:rPr lang="en-US" sz="2400" dirty="0">
                <a:latin typeface="Tahoma" charset="0"/>
              </a:rPr>
              <a:t>Assigned for individuals' class participation, and discussion of </a:t>
            </a:r>
            <a:r>
              <a:rPr lang="en-US" sz="2400" dirty="0" smtClean="0">
                <a:latin typeface="Tahoma" charset="0"/>
              </a:rPr>
              <a:t>papers (</a:t>
            </a:r>
            <a:r>
              <a:rPr lang="en-US" sz="2400" i="1" dirty="0" smtClean="0">
                <a:latin typeface="Tahoma" charset="0"/>
              </a:rPr>
              <a:t>individual based</a:t>
            </a:r>
            <a:r>
              <a:rPr lang="en-US" sz="2400" dirty="0" smtClean="0">
                <a:latin typeface="Tahoma" charset="0"/>
              </a:rPr>
              <a:t>).</a:t>
            </a:r>
            <a:endParaRPr lang="en-US" sz="2400" dirty="0">
              <a:latin typeface="Tahoma" charset="0"/>
            </a:endParaRPr>
          </a:p>
          <a:p>
            <a:r>
              <a:rPr lang="en-US" sz="2800" dirty="0" smtClean="0">
                <a:latin typeface="Tahoma" charset="0"/>
              </a:rPr>
              <a:t>Assignments: 30% </a:t>
            </a:r>
            <a:endParaRPr lang="en-US" sz="2800" dirty="0">
              <a:latin typeface="Tahoma" charset="0"/>
            </a:endParaRPr>
          </a:p>
          <a:p>
            <a:pPr lvl="1"/>
            <a:r>
              <a:rPr lang="en-US" sz="2400" dirty="0" smtClean="0">
                <a:latin typeface="Tahoma" charset="0"/>
              </a:rPr>
              <a:t>Three assignments, 10% for each (</a:t>
            </a:r>
            <a:r>
              <a:rPr lang="en-US" sz="2400" i="1" dirty="0" smtClean="0">
                <a:latin typeface="Tahoma" charset="0"/>
              </a:rPr>
              <a:t>individual based</a:t>
            </a:r>
            <a:r>
              <a:rPr lang="en-US" sz="2400" dirty="0" smtClean="0">
                <a:latin typeface="Tahoma" charset="0"/>
              </a:rPr>
              <a:t>).</a:t>
            </a:r>
            <a:endParaRPr lang="en-US" sz="2400" dirty="0">
              <a:latin typeface="Tahoma" charset="0"/>
            </a:endParaRPr>
          </a:p>
          <a:p>
            <a:r>
              <a:rPr lang="en-US" sz="2800" dirty="0">
                <a:latin typeface="Tahoma" charset="0"/>
              </a:rPr>
              <a:t>Presentation: </a:t>
            </a:r>
            <a:r>
              <a:rPr lang="en-US" sz="2800" dirty="0" smtClean="0">
                <a:latin typeface="Tahoma" charset="0"/>
              </a:rPr>
              <a:t>10% </a:t>
            </a:r>
            <a:endParaRPr lang="en-US" sz="2800" dirty="0">
              <a:latin typeface="Tahoma" charset="0"/>
            </a:endParaRPr>
          </a:p>
          <a:p>
            <a:pPr lvl="1"/>
            <a:r>
              <a:rPr lang="en-US" sz="2400" dirty="0">
                <a:latin typeface="Tahoma" charset="0"/>
              </a:rPr>
              <a:t>Assigned for an in-</a:t>
            </a:r>
            <a:r>
              <a:rPr lang="en-US" sz="2400" dirty="0" smtClean="0">
                <a:latin typeface="Tahoma" charset="0"/>
              </a:rPr>
              <a:t>class presentation (</a:t>
            </a:r>
            <a:r>
              <a:rPr lang="en-US" sz="2400" i="1" dirty="0" smtClean="0">
                <a:latin typeface="Tahoma" charset="0"/>
              </a:rPr>
              <a:t>group based</a:t>
            </a:r>
            <a:r>
              <a:rPr lang="en-US" sz="2400" dirty="0" smtClean="0">
                <a:latin typeface="Tahoma" charset="0"/>
              </a:rPr>
              <a:t>).</a:t>
            </a:r>
            <a:endParaRPr lang="en-US" sz="2400" dirty="0">
              <a:latin typeface="Tahoma" charset="0"/>
            </a:endParaRPr>
          </a:p>
          <a:p>
            <a:r>
              <a:rPr lang="en-US" sz="2800" dirty="0" smtClean="0">
                <a:latin typeface="Tahoma" charset="0"/>
              </a:rPr>
              <a:t>Project</a:t>
            </a:r>
            <a:r>
              <a:rPr lang="en-US" sz="2800" dirty="0">
                <a:latin typeface="Tahoma" charset="0"/>
              </a:rPr>
              <a:t>: 5</a:t>
            </a:r>
            <a:r>
              <a:rPr lang="en-US" sz="2800" dirty="0" smtClean="0">
                <a:latin typeface="Tahoma" charset="0"/>
              </a:rPr>
              <a:t>0</a:t>
            </a:r>
            <a:r>
              <a:rPr lang="en-US" sz="2800" dirty="0">
                <a:latin typeface="Tahoma" charset="0"/>
              </a:rPr>
              <a:t>% </a:t>
            </a:r>
          </a:p>
          <a:p>
            <a:pPr lvl="1"/>
            <a:r>
              <a:rPr lang="en-US" sz="2400" dirty="0">
                <a:latin typeface="Tahoma" charset="0"/>
              </a:rPr>
              <a:t>Determined by a group course </a:t>
            </a:r>
            <a:r>
              <a:rPr lang="en-US" sz="2400" dirty="0" smtClean="0">
                <a:latin typeface="Tahoma" charset="0"/>
              </a:rPr>
              <a:t>project</a:t>
            </a:r>
            <a:r>
              <a:rPr lang="en-US" sz="2400" dirty="0">
                <a:latin typeface="Tahoma" charset="0"/>
              </a:rPr>
              <a:t> </a:t>
            </a:r>
            <a:r>
              <a:rPr lang="en-US" sz="2400" dirty="0" smtClean="0">
                <a:latin typeface="Tahoma" charset="0"/>
              </a:rPr>
              <a:t>(</a:t>
            </a:r>
            <a:r>
              <a:rPr lang="en-US" sz="2400" i="1" dirty="0" smtClean="0">
                <a:latin typeface="Tahoma" charset="0"/>
              </a:rPr>
              <a:t>group based</a:t>
            </a:r>
            <a:r>
              <a:rPr lang="en-US" sz="2400" dirty="0" smtClean="0">
                <a:latin typeface="Tahoma" charset="0"/>
              </a:rPr>
              <a:t>).</a:t>
            </a:r>
          </a:p>
        </p:txBody>
      </p:sp>
    </p:spTree>
    <p:extLst>
      <p:ext uri="{BB962C8B-B14F-4D97-AF65-F5344CB8AC3E}">
        <p14:creationId xmlns:p14="http://schemas.microsoft.com/office/powerpoint/2010/main" val="62554579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0581" y="1417300"/>
            <a:ext cx="8526219" cy="393158"/>
          </a:xfrm>
        </p:spPr>
        <p:txBody>
          <a:bodyPr>
            <a:noAutofit/>
          </a:bodyPr>
          <a:lstStyle/>
          <a:p>
            <a:r>
              <a:rPr lang="en-US" sz="2800" b="1" dirty="0">
                <a:latin typeface="Tahoma" charset="0"/>
              </a:rPr>
              <a:t>Geo-location and Spatial Distribution Problem</a:t>
            </a:r>
          </a:p>
        </p:txBody>
      </p:sp>
      <p:sp>
        <p:nvSpPr>
          <p:cNvPr id="27650" name="Content Placeholder 2"/>
          <p:cNvSpPr>
            <a:spLocks noGrp="1"/>
          </p:cNvSpPr>
          <p:nvPr>
            <p:ph idx="1"/>
          </p:nvPr>
        </p:nvSpPr>
        <p:spPr>
          <a:xfrm>
            <a:off x="304800" y="1926007"/>
            <a:ext cx="8382000" cy="990600"/>
          </a:xfrm>
        </p:spPr>
        <p:txBody>
          <a:bodyPr>
            <a:normAutofit fontScale="85000" lnSpcReduction="10000"/>
          </a:bodyPr>
          <a:lstStyle/>
          <a:p>
            <a:r>
              <a:rPr lang="en-US" sz="2800" dirty="0" smtClean="0">
                <a:latin typeface="Tahoma" charset="0"/>
              </a:rPr>
              <a:t>Due to the privacy concern, a very small fraction of social media sensing data contains accurate geo-location data</a:t>
            </a:r>
            <a:endParaRPr lang="en-US" sz="2800"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3863" y="3369185"/>
            <a:ext cx="3707115" cy="2353724"/>
          </a:xfrm>
          <a:prstGeom prst="rect">
            <a:avLst/>
          </a:prstGeom>
        </p:spPr>
      </p:pic>
      <p:sp>
        <p:nvSpPr>
          <p:cNvPr id="7" name="Rectangle 6"/>
          <p:cNvSpPr/>
          <p:nvPr/>
        </p:nvSpPr>
        <p:spPr>
          <a:xfrm>
            <a:off x="457200" y="3193993"/>
            <a:ext cx="2936020" cy="26424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l-NL" sz="2000" b="1" dirty="0">
                <a:solidFill>
                  <a:srgbClr val="000000"/>
                </a:solidFill>
              </a:rPr>
              <a:t> "</a:t>
            </a:r>
            <a:r>
              <a:rPr lang="nl-NL" sz="2000" b="1" dirty="0" err="1">
                <a:solidFill>
                  <a:srgbClr val="000000"/>
                </a:solidFill>
              </a:rPr>
              <a:t>coordinates</a:t>
            </a:r>
            <a:r>
              <a:rPr lang="nl-NL" sz="2000" b="1" dirty="0">
                <a:solidFill>
                  <a:srgbClr val="000000"/>
                </a:solidFill>
              </a:rPr>
              <a:t>":</a:t>
            </a:r>
            <a:endParaRPr lang="nl-NL" sz="2000" b="1" dirty="0" smtClean="0">
              <a:solidFill>
                <a:srgbClr val="000000"/>
              </a:solidFill>
            </a:endParaRPr>
          </a:p>
          <a:p>
            <a:r>
              <a:rPr lang="nl-NL" sz="2000" b="1" dirty="0" smtClean="0">
                <a:solidFill>
                  <a:srgbClr val="000000"/>
                </a:solidFill>
              </a:rPr>
              <a:t>{</a:t>
            </a:r>
            <a:endParaRPr lang="nl-NL" sz="2000" b="1" dirty="0">
              <a:solidFill>
                <a:srgbClr val="000000"/>
              </a:solidFill>
            </a:endParaRPr>
          </a:p>
          <a:p>
            <a:r>
              <a:rPr lang="nl-NL" sz="2000" b="1" dirty="0">
                <a:solidFill>
                  <a:srgbClr val="000000"/>
                </a:solidFill>
              </a:rPr>
              <a:t>    "</a:t>
            </a:r>
            <a:r>
              <a:rPr lang="nl-NL" sz="2000" b="1" dirty="0" err="1">
                <a:solidFill>
                  <a:srgbClr val="000000"/>
                </a:solidFill>
              </a:rPr>
              <a:t>coordinates</a:t>
            </a:r>
            <a:r>
              <a:rPr lang="nl-NL" sz="2000" b="1" dirty="0">
                <a:solidFill>
                  <a:srgbClr val="000000"/>
                </a:solidFill>
              </a:rPr>
              <a:t>":</a:t>
            </a:r>
          </a:p>
          <a:p>
            <a:r>
              <a:rPr lang="nl-NL" sz="2000" b="1" dirty="0">
                <a:solidFill>
                  <a:srgbClr val="000000"/>
                </a:solidFill>
              </a:rPr>
              <a:t>    [</a:t>
            </a:r>
          </a:p>
          <a:p>
            <a:r>
              <a:rPr lang="nl-NL" sz="2000" b="1" dirty="0">
                <a:solidFill>
                  <a:srgbClr val="000000"/>
                </a:solidFill>
              </a:rPr>
              <a:t>        -75.14310264,</a:t>
            </a:r>
          </a:p>
          <a:p>
            <a:r>
              <a:rPr lang="nl-NL" sz="2000" b="1" dirty="0">
                <a:solidFill>
                  <a:srgbClr val="000000"/>
                </a:solidFill>
              </a:rPr>
              <a:t>        40.05701649</a:t>
            </a:r>
          </a:p>
          <a:p>
            <a:r>
              <a:rPr lang="nl-NL" sz="2000" b="1" dirty="0">
                <a:solidFill>
                  <a:srgbClr val="000000"/>
                </a:solidFill>
              </a:rPr>
              <a:t>    ],</a:t>
            </a:r>
          </a:p>
          <a:p>
            <a:r>
              <a:rPr lang="nl-NL" sz="2000" b="1" dirty="0">
                <a:solidFill>
                  <a:srgbClr val="000000"/>
                </a:solidFill>
              </a:rPr>
              <a:t>    "</a:t>
            </a:r>
            <a:r>
              <a:rPr lang="nl-NL" sz="2000" b="1" dirty="0" err="1">
                <a:solidFill>
                  <a:srgbClr val="000000"/>
                </a:solidFill>
              </a:rPr>
              <a:t>type":"Point</a:t>
            </a:r>
            <a:r>
              <a:rPr lang="nl-NL" sz="2000" b="1" dirty="0">
                <a:solidFill>
                  <a:srgbClr val="000000"/>
                </a:solidFill>
              </a:rPr>
              <a:t>"</a:t>
            </a:r>
          </a:p>
          <a:p>
            <a:r>
              <a:rPr lang="nl-NL" sz="2000" b="1" dirty="0">
                <a:solidFill>
                  <a:srgbClr val="000000"/>
                </a:solidFill>
              </a:rPr>
              <a:t>}</a:t>
            </a:r>
            <a:endParaRPr lang="en-US" sz="2000" b="1" dirty="0">
              <a:solidFill>
                <a:srgbClr val="000000"/>
              </a:solidFill>
            </a:endParaRPr>
          </a:p>
        </p:txBody>
      </p:sp>
      <p:sp>
        <p:nvSpPr>
          <p:cNvPr id="8" name="Notched Right Arrow 7"/>
          <p:cNvSpPr/>
          <p:nvPr/>
        </p:nvSpPr>
        <p:spPr>
          <a:xfrm>
            <a:off x="3518186" y="4408975"/>
            <a:ext cx="832103" cy="49637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304800" y="3193994"/>
            <a:ext cx="3500282" cy="2642466"/>
          </a:xfrm>
          <a:prstGeom prst="rect">
            <a:avLst/>
          </a:prstGeom>
        </p:spPr>
      </p:pic>
    </p:spTree>
    <p:extLst>
      <p:ext uri="{BB962C8B-B14F-4D97-AF65-F5344CB8AC3E}">
        <p14:creationId xmlns:p14="http://schemas.microsoft.com/office/powerpoint/2010/main" val="500743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0581" y="1417300"/>
            <a:ext cx="8526219" cy="393158"/>
          </a:xfrm>
        </p:spPr>
        <p:txBody>
          <a:bodyPr>
            <a:noAutofit/>
          </a:bodyPr>
          <a:lstStyle/>
          <a:p>
            <a:r>
              <a:rPr lang="en-US" sz="2800" b="1" dirty="0">
                <a:latin typeface="Tahoma" charset="0"/>
              </a:rPr>
              <a:t>Geo-location and Spatial Distribution Problem</a:t>
            </a:r>
          </a:p>
        </p:txBody>
      </p:sp>
      <p:sp>
        <p:nvSpPr>
          <p:cNvPr id="27650" name="Content Placeholder 2"/>
          <p:cNvSpPr>
            <a:spLocks noGrp="1"/>
          </p:cNvSpPr>
          <p:nvPr>
            <p:ph idx="1"/>
          </p:nvPr>
        </p:nvSpPr>
        <p:spPr>
          <a:xfrm>
            <a:off x="304800" y="1926007"/>
            <a:ext cx="8382000" cy="990600"/>
          </a:xfrm>
        </p:spPr>
        <p:txBody>
          <a:bodyPr>
            <a:normAutofit fontScale="85000" lnSpcReduction="10000"/>
          </a:bodyPr>
          <a:lstStyle/>
          <a:p>
            <a:r>
              <a:rPr lang="en-US" sz="2800" dirty="0" smtClean="0">
                <a:latin typeface="Tahoma" charset="0"/>
              </a:rPr>
              <a:t>Due to the privacy concern, a very small fraction of social media sensing data contains accurate geo-location data</a:t>
            </a:r>
            <a:endParaRPr lang="en-US" sz="2800"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3863" y="3369185"/>
            <a:ext cx="3707115" cy="2353724"/>
          </a:xfrm>
          <a:prstGeom prst="rect">
            <a:avLst/>
          </a:prstGeom>
        </p:spPr>
      </p:pic>
      <p:sp>
        <p:nvSpPr>
          <p:cNvPr id="8" name="Notched Right Arrow 7"/>
          <p:cNvSpPr/>
          <p:nvPr/>
        </p:nvSpPr>
        <p:spPr>
          <a:xfrm>
            <a:off x="3521549" y="4408975"/>
            <a:ext cx="832103" cy="49637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581" y="3168038"/>
            <a:ext cx="3360968" cy="2942156"/>
          </a:xfrm>
          <a:prstGeom prst="rect">
            <a:avLst/>
          </a:prstGeom>
          <a:noFill/>
          <a:ln w="9525">
            <a:noFill/>
            <a:miter lim="800000"/>
            <a:headEnd/>
            <a:tailEnd/>
          </a:ln>
          <a:effectLst/>
        </p:spPr>
      </p:pic>
    </p:spTree>
    <p:extLst>
      <p:ext uri="{BB962C8B-B14F-4D97-AF65-F5344CB8AC3E}">
        <p14:creationId xmlns:p14="http://schemas.microsoft.com/office/powerpoint/2010/main" val="211932709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0581" y="1417300"/>
            <a:ext cx="8526219" cy="393158"/>
          </a:xfrm>
        </p:spPr>
        <p:txBody>
          <a:bodyPr>
            <a:noAutofit/>
          </a:bodyPr>
          <a:lstStyle/>
          <a:p>
            <a:r>
              <a:rPr lang="en-US" sz="2800" b="1" dirty="0" smtClean="0">
                <a:latin typeface="Tahoma" charset="0"/>
              </a:rPr>
              <a:t>Structured </a:t>
            </a:r>
            <a:r>
              <a:rPr lang="en-US" sz="2800" b="1" dirty="0" err="1" smtClean="0">
                <a:latin typeface="Tahoma" charset="0"/>
              </a:rPr>
              <a:t>vs</a:t>
            </a:r>
            <a:r>
              <a:rPr lang="en-US" sz="2800" b="1" dirty="0" smtClean="0">
                <a:latin typeface="Tahoma" charset="0"/>
              </a:rPr>
              <a:t> Unstructured Data</a:t>
            </a:r>
            <a:endParaRPr lang="en-US" sz="2800" b="1" dirty="0">
              <a:latin typeface="Tahoma" charset="0"/>
            </a:endParaRPr>
          </a:p>
        </p:txBody>
      </p:sp>
      <p:sp>
        <p:nvSpPr>
          <p:cNvPr id="27650" name="Content Placeholder 2"/>
          <p:cNvSpPr>
            <a:spLocks noGrp="1"/>
          </p:cNvSpPr>
          <p:nvPr>
            <p:ph idx="1"/>
          </p:nvPr>
        </p:nvSpPr>
        <p:spPr>
          <a:xfrm>
            <a:off x="304799" y="1926007"/>
            <a:ext cx="8497965" cy="862451"/>
          </a:xfrm>
        </p:spPr>
        <p:txBody>
          <a:bodyPr>
            <a:normAutofit fontScale="85000" lnSpcReduction="10000"/>
          </a:bodyPr>
          <a:lstStyle/>
          <a:p>
            <a:r>
              <a:rPr lang="en-US" sz="2800" dirty="0" smtClean="0">
                <a:latin typeface="Tahoma" charset="0"/>
              </a:rPr>
              <a:t>Exploring correlation between different data modalities could help enhance information fusion in social sensing</a:t>
            </a:r>
            <a:endParaRPr lang="en-US" sz="2800"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2" name="Picture 1"/>
          <p:cNvPicPr>
            <a:picLocks noChangeAspect="1"/>
          </p:cNvPicPr>
          <p:nvPr/>
        </p:nvPicPr>
        <p:blipFill>
          <a:blip r:embed="rId3"/>
          <a:stretch>
            <a:fillRect/>
          </a:stretch>
        </p:blipFill>
        <p:spPr>
          <a:xfrm>
            <a:off x="631490" y="5182736"/>
            <a:ext cx="3417763" cy="1401527"/>
          </a:xfrm>
          <a:prstGeom prst="rect">
            <a:avLst/>
          </a:prstGeom>
        </p:spPr>
      </p:pic>
      <p:pic>
        <p:nvPicPr>
          <p:cNvPr id="3" name="Picture 2"/>
          <p:cNvPicPr>
            <a:picLocks noChangeAspect="1"/>
          </p:cNvPicPr>
          <p:nvPr/>
        </p:nvPicPr>
        <p:blipFill>
          <a:blip r:embed="rId4"/>
          <a:stretch>
            <a:fillRect/>
          </a:stretch>
        </p:blipFill>
        <p:spPr>
          <a:xfrm>
            <a:off x="5518151" y="3130991"/>
            <a:ext cx="3051862" cy="261136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4" y="2788458"/>
            <a:ext cx="1868705" cy="186870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92889" y="3254538"/>
            <a:ext cx="1775496" cy="1767605"/>
          </a:xfrm>
          <a:prstGeom prst="rect">
            <a:avLst/>
          </a:prstGeom>
        </p:spPr>
      </p:pic>
    </p:spTree>
    <p:extLst>
      <p:ext uri="{BB962C8B-B14F-4D97-AF65-F5344CB8AC3E}">
        <p14:creationId xmlns:p14="http://schemas.microsoft.com/office/powerpoint/2010/main" val="2393835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0581" y="1417300"/>
            <a:ext cx="8526219" cy="393158"/>
          </a:xfrm>
        </p:spPr>
        <p:txBody>
          <a:bodyPr>
            <a:noAutofit/>
          </a:bodyPr>
          <a:lstStyle/>
          <a:p>
            <a:r>
              <a:rPr lang="en-US" sz="2800" b="1" dirty="0" smtClean="0">
                <a:latin typeface="Tahoma" charset="0"/>
              </a:rPr>
              <a:t>Come Up with Your Own Idea!</a:t>
            </a:r>
            <a:endParaRPr lang="en-US" sz="2800" b="1" dirty="0">
              <a:latin typeface="Tahoma" charset="0"/>
            </a:endParaRPr>
          </a:p>
        </p:txBody>
      </p:sp>
      <p:sp>
        <p:nvSpPr>
          <p:cNvPr id="27650" name="Content Placeholder 2"/>
          <p:cNvSpPr>
            <a:spLocks noGrp="1"/>
          </p:cNvSpPr>
          <p:nvPr>
            <p:ph idx="1"/>
          </p:nvPr>
        </p:nvSpPr>
        <p:spPr>
          <a:xfrm>
            <a:off x="304799" y="1926007"/>
            <a:ext cx="8497965" cy="862451"/>
          </a:xfrm>
        </p:spPr>
        <p:txBody>
          <a:bodyPr>
            <a:normAutofit lnSpcReduction="10000"/>
          </a:bodyPr>
          <a:lstStyle/>
          <a:p>
            <a:r>
              <a:rPr lang="en-US" sz="2800" dirty="0" smtClean="0">
                <a:latin typeface="Tahoma" charset="0"/>
              </a:rPr>
              <a:t>It is always fun to come up with your own idea and make it work!</a:t>
            </a:r>
            <a:endParaRPr lang="en-US" sz="2800" dirty="0">
              <a:latin typeface="Tahoma" charset="0"/>
            </a:endParaRPr>
          </a:p>
        </p:txBody>
      </p:sp>
      <p:sp>
        <p:nvSpPr>
          <p:cNvPr id="9" name="Title 1"/>
          <p:cNvSpPr txBox="1">
            <a:spLocks/>
          </p:cNvSpPr>
          <p:nvPr/>
        </p:nvSpPr>
        <p:spPr>
          <a:xfrm>
            <a:off x="457200" y="274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Project Ideas</a:t>
            </a:r>
            <a:endParaRPr lang="en-US" dirty="0"/>
          </a:p>
        </p:txBody>
      </p:sp>
      <p:pic>
        <p:nvPicPr>
          <p:cNvPr id="4" name="Picture 3"/>
          <p:cNvPicPr>
            <a:picLocks noChangeAspect="1"/>
          </p:cNvPicPr>
          <p:nvPr/>
        </p:nvPicPr>
        <p:blipFill>
          <a:blip r:embed="rId3"/>
          <a:stretch>
            <a:fillRect/>
          </a:stretch>
        </p:blipFill>
        <p:spPr>
          <a:xfrm>
            <a:off x="1735196" y="3203662"/>
            <a:ext cx="5067692" cy="2533846"/>
          </a:xfrm>
          <a:prstGeom prst="rect">
            <a:avLst/>
          </a:prstGeom>
        </p:spPr>
      </p:pic>
    </p:spTree>
    <p:extLst>
      <p:ext uri="{BB962C8B-B14F-4D97-AF65-F5344CB8AC3E}">
        <p14:creationId xmlns:p14="http://schemas.microsoft.com/office/powerpoint/2010/main" val="393025657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Ideas</a:t>
            </a:r>
            <a:endParaRPr lang="en-US" dirty="0"/>
          </a:p>
        </p:txBody>
      </p:sp>
      <p:sp>
        <p:nvSpPr>
          <p:cNvPr id="3" name="Content Placeholder 2"/>
          <p:cNvSpPr>
            <a:spLocks noGrp="1"/>
          </p:cNvSpPr>
          <p:nvPr>
            <p:ph idx="1"/>
          </p:nvPr>
        </p:nvSpPr>
        <p:spPr/>
        <p:txBody>
          <a:bodyPr/>
          <a:lstStyle/>
          <a:p>
            <a:r>
              <a:rPr lang="en-US" dirty="0" smtClean="0"/>
              <a:t>If you have any questions, please feel free to come to my office hour or schedule a meeting. </a:t>
            </a:r>
            <a:endParaRPr lang="en-US" dirty="0"/>
          </a:p>
        </p:txBody>
      </p:sp>
      <p:pic>
        <p:nvPicPr>
          <p:cNvPr id="4" name="Picture 3"/>
          <p:cNvPicPr>
            <a:picLocks noChangeAspect="1"/>
          </p:cNvPicPr>
          <p:nvPr/>
        </p:nvPicPr>
        <p:blipFill>
          <a:blip r:embed="rId2"/>
          <a:stretch>
            <a:fillRect/>
          </a:stretch>
        </p:blipFill>
        <p:spPr>
          <a:xfrm>
            <a:off x="2705100" y="3694530"/>
            <a:ext cx="3733800" cy="2171700"/>
          </a:xfrm>
          <a:prstGeom prst="rect">
            <a:avLst/>
          </a:prstGeom>
        </p:spPr>
      </p:pic>
    </p:spTree>
    <p:extLst>
      <p:ext uri="{BB962C8B-B14F-4D97-AF65-F5344CB8AC3E}">
        <p14:creationId xmlns:p14="http://schemas.microsoft.com/office/powerpoint/2010/main" val="1564446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363"/>
            <a:ext cx="8229600" cy="1143000"/>
          </a:xfrm>
        </p:spPr>
        <p:txBody>
          <a:bodyPr/>
          <a:lstStyle/>
          <a:p>
            <a:r>
              <a:rPr lang="en-US" dirty="0">
                <a:latin typeface="Tahoma" charset="0"/>
              </a:rPr>
              <a:t>Grading</a:t>
            </a:r>
          </a:p>
        </p:txBody>
      </p:sp>
      <p:sp>
        <p:nvSpPr>
          <p:cNvPr id="7171" name="Content Placeholder 2"/>
          <p:cNvSpPr>
            <a:spLocks noGrp="1"/>
          </p:cNvSpPr>
          <p:nvPr>
            <p:ph idx="1"/>
          </p:nvPr>
        </p:nvSpPr>
        <p:spPr>
          <a:xfrm>
            <a:off x="671520" y="1457937"/>
            <a:ext cx="8283567" cy="4114800"/>
          </a:xfrm>
        </p:spPr>
        <p:txBody>
          <a:bodyPr>
            <a:noAutofit/>
          </a:bodyPr>
          <a:lstStyle/>
          <a:p>
            <a:r>
              <a:rPr lang="en-US" sz="2800" dirty="0" smtClean="0">
                <a:latin typeface="Tahoma" charset="0"/>
              </a:rPr>
              <a:t>Project</a:t>
            </a:r>
            <a:r>
              <a:rPr lang="en-US" sz="2800" dirty="0">
                <a:latin typeface="Tahoma" charset="0"/>
              </a:rPr>
              <a:t>: 5</a:t>
            </a:r>
            <a:r>
              <a:rPr lang="en-US" sz="2800" dirty="0" smtClean="0">
                <a:latin typeface="Tahoma" charset="0"/>
              </a:rPr>
              <a:t>0</a:t>
            </a:r>
            <a:r>
              <a:rPr lang="en-US" sz="2800" dirty="0">
                <a:latin typeface="Tahoma" charset="0"/>
              </a:rPr>
              <a:t>% </a:t>
            </a:r>
          </a:p>
          <a:p>
            <a:pPr lvl="1"/>
            <a:endParaRPr lang="en-US" sz="2400" dirty="0" smtClean="0">
              <a:latin typeface="Tahoma" charset="0"/>
            </a:endParaRPr>
          </a:p>
          <a:p>
            <a:pPr lvl="1"/>
            <a:r>
              <a:rPr lang="en-US" sz="2400" dirty="0" smtClean="0">
                <a:latin typeface="Tahoma" charset="0"/>
              </a:rPr>
              <a:t>Updates and Discussion: 5%</a:t>
            </a:r>
          </a:p>
          <a:p>
            <a:pPr lvl="1"/>
            <a:r>
              <a:rPr lang="en-US" sz="2400" dirty="0" smtClean="0">
                <a:latin typeface="Tahoma" charset="0"/>
              </a:rPr>
              <a:t>Proposal: 5%</a:t>
            </a:r>
          </a:p>
          <a:p>
            <a:pPr lvl="1"/>
            <a:r>
              <a:rPr lang="en-US" sz="2400" dirty="0" smtClean="0">
                <a:latin typeface="Tahoma" charset="0"/>
              </a:rPr>
              <a:t>Mid-term presentation: 5%</a:t>
            </a:r>
          </a:p>
          <a:p>
            <a:pPr lvl="1"/>
            <a:r>
              <a:rPr lang="en-US" sz="2400" dirty="0" smtClean="0">
                <a:latin typeface="Tahoma" charset="0"/>
              </a:rPr>
              <a:t>Mid-term report: 10%</a:t>
            </a:r>
          </a:p>
          <a:p>
            <a:pPr lvl="1"/>
            <a:r>
              <a:rPr lang="en-US" sz="2400" dirty="0" smtClean="0">
                <a:latin typeface="Tahoma" charset="0"/>
              </a:rPr>
              <a:t>Final presentation: 10%</a:t>
            </a:r>
          </a:p>
          <a:p>
            <a:pPr lvl="1"/>
            <a:r>
              <a:rPr lang="en-US" sz="2400" dirty="0" smtClean="0">
                <a:latin typeface="Tahoma" charset="0"/>
              </a:rPr>
              <a:t>Final project paper: 15%</a:t>
            </a:r>
            <a:endParaRPr lang="en-US" sz="2400" dirty="0">
              <a:latin typeface="Tahoma" charset="0"/>
            </a:endParaRPr>
          </a:p>
        </p:txBody>
      </p:sp>
    </p:spTree>
    <p:extLst>
      <p:ext uri="{BB962C8B-B14F-4D97-AF65-F5344CB8AC3E}">
        <p14:creationId xmlns:p14="http://schemas.microsoft.com/office/powerpoint/2010/main" val="1470640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p:txBody>
          <a:bodyPr>
            <a:normAutofit fontScale="92500"/>
          </a:bodyPr>
          <a:lstStyle/>
          <a:p>
            <a:r>
              <a:rPr lang="en-US" dirty="0" smtClean="0"/>
              <a:t>There will be </a:t>
            </a:r>
            <a:r>
              <a:rPr lang="en-US" i="1" dirty="0" smtClean="0"/>
              <a:t>three</a:t>
            </a:r>
            <a:r>
              <a:rPr lang="en-US" dirty="0" smtClean="0"/>
              <a:t> assignments, each accounts for 10% of the final grade.</a:t>
            </a:r>
          </a:p>
          <a:p>
            <a:r>
              <a:rPr lang="en-US" dirty="0" smtClean="0"/>
              <a:t>They are centered around building a simplified data crawling and analysis engine based on Twitter.</a:t>
            </a:r>
          </a:p>
          <a:p>
            <a:r>
              <a:rPr lang="en-US" dirty="0" smtClean="0"/>
              <a:t>Most of the coding can be done in Python.</a:t>
            </a:r>
          </a:p>
          <a:p>
            <a:r>
              <a:rPr lang="en-US" dirty="0" smtClean="0"/>
              <a:t>The assignments are individual based. You can discuss the problems with others but you are expected to </a:t>
            </a:r>
            <a:r>
              <a:rPr lang="en-US" b="1" dirty="0" smtClean="0"/>
              <a:t>finish the assignment by yourself</a:t>
            </a:r>
            <a:r>
              <a:rPr lang="en-US" dirty="0" smtClean="0"/>
              <a:t>.</a:t>
            </a:r>
          </a:p>
          <a:p>
            <a:endParaRPr lang="en-US" dirty="0"/>
          </a:p>
        </p:txBody>
      </p:sp>
    </p:spTree>
    <p:extLst>
      <p:ext uri="{BB962C8B-B14F-4D97-AF65-F5344CB8AC3E}">
        <p14:creationId xmlns:p14="http://schemas.microsoft.com/office/powerpoint/2010/main" val="347739229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9|3.3|1.9|1.7"/>
</p:tagLst>
</file>

<file path=ppt/tags/tag2.xml><?xml version="1.0" encoding="utf-8"?>
<p:tagLst xmlns:a="http://schemas.openxmlformats.org/drawingml/2006/main" xmlns:r="http://schemas.openxmlformats.org/officeDocument/2006/relationships" xmlns:p="http://schemas.openxmlformats.org/presentationml/2006/main">
  <p:tag name="TIMING" val="|7.4|30|16.1"/>
</p:tagLst>
</file>

<file path=ppt/tags/tag3.xml><?xml version="1.0" encoding="utf-8"?>
<p:tagLst xmlns:a="http://schemas.openxmlformats.org/drawingml/2006/main" xmlns:r="http://schemas.openxmlformats.org/officeDocument/2006/relationships" xmlns:p="http://schemas.openxmlformats.org/presentationml/2006/main">
  <p:tag name="TIMING" val="|9.8|5.5|5.1|4.4|4.4"/>
</p:tagLst>
</file>

<file path=ppt/tags/tag4.xml><?xml version="1.0" encoding="utf-8"?>
<p:tagLst xmlns:a="http://schemas.openxmlformats.org/drawingml/2006/main" xmlns:r="http://schemas.openxmlformats.org/officeDocument/2006/relationships" xmlns:p="http://schemas.openxmlformats.org/presentationml/2006/main">
  <p:tag name="TIMING" val="|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8334</TotalTime>
  <Words>2929</Words>
  <Application>Microsoft Macintosh PowerPoint</Application>
  <PresentationFormat>On-screen Show (4:3)</PresentationFormat>
  <Paragraphs>583</Paragraphs>
  <Slides>74</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Chart</vt:lpstr>
      <vt:lpstr>Social Sensing and Cyber-Physical Systems </vt:lpstr>
      <vt:lpstr>Logistics</vt:lpstr>
      <vt:lpstr>A Little About Me</vt:lpstr>
      <vt:lpstr>Where and When</vt:lpstr>
      <vt:lpstr>PowerPoint Presentation</vt:lpstr>
      <vt:lpstr>Prerequisite</vt:lpstr>
      <vt:lpstr>Grading</vt:lpstr>
      <vt:lpstr>Grading</vt:lpstr>
      <vt:lpstr>Assignments</vt:lpstr>
      <vt:lpstr>In-class Paper Presentation</vt:lpstr>
      <vt:lpstr>Collaborative Projects  (up to 3 people per group)</vt:lpstr>
      <vt:lpstr>Collaborative Projects  (Milestones)</vt:lpstr>
      <vt:lpstr>Getting Help</vt:lpstr>
      <vt:lpstr>Readings</vt:lpstr>
      <vt:lpstr>Schedule</vt:lpstr>
      <vt:lpstr>Where is Computer Science Research Going?</vt:lpstr>
      <vt:lpstr>Where is Computer Science Research Going?</vt:lpstr>
      <vt:lpstr>Where is Computer Science Research Going?</vt:lpstr>
      <vt:lpstr>Where is Computer Science Research Going?</vt:lpstr>
      <vt:lpstr>Where is Computer Science Research Going?</vt:lpstr>
      <vt:lpstr>Where is Computer Science Research Going?</vt:lpstr>
      <vt:lpstr>Where is Computer Science Research Going?</vt:lpstr>
      <vt:lpstr>Keyword Trends (on INSPEC) in Computers/Control Eng.</vt:lpstr>
      <vt:lpstr>Keyword Trends (Continued): 2011/2006 Multiplicative Factor</vt:lpstr>
      <vt:lpstr>Keyword Trends (Continued): 2011/2006 Multiplicative Factor</vt:lpstr>
      <vt:lpstr> Force #1: Moore’s Law  (Device proliferation)</vt:lpstr>
      <vt:lpstr> Force #2: Integration at Scale  (Isolation has cost!)</vt:lpstr>
      <vt:lpstr>Force #3: Biological Evolution</vt:lpstr>
      <vt:lpstr>Force #3: Biological Evolution</vt:lpstr>
      <vt:lpstr>Confluence of Trends The Overarching Challenge</vt:lpstr>
      <vt:lpstr>Confluence of Trends The Overarching Challenge</vt:lpstr>
      <vt:lpstr>Traditional Embedded Computing (Cyber+Physical) </vt:lpstr>
      <vt:lpstr>Emerging Directions</vt:lpstr>
      <vt:lpstr>Emergence of Social Sensing Information Services for a Smarter World </vt:lpstr>
      <vt:lpstr>Growth Statistics of Mobile “Sensors”</vt:lpstr>
      <vt:lpstr>Social Sensing</vt:lpstr>
      <vt:lpstr>Why Social Sensing? A Confluence of Three Trends</vt:lpstr>
      <vt:lpstr>The Rise of Social Media Platforms for Information Dissemination</vt:lpstr>
      <vt:lpstr>The Rise of Social Media Platforms for Information Dissemination</vt:lpstr>
      <vt:lpstr>A Wealth of  Social Sensing Content</vt:lpstr>
      <vt:lpstr>Significant Information on Ongoing Events</vt:lpstr>
      <vt:lpstr>Examples of Real-time Content Analytics</vt:lpstr>
      <vt:lpstr>PowerPoint Presentation</vt:lpstr>
      <vt:lpstr>PowerPoint Presentation</vt:lpstr>
      <vt:lpstr>Towards Information Distillation Services</vt:lpstr>
      <vt:lpstr>Towards Information Distillation  </vt:lpstr>
      <vt:lpstr>PowerPoint Presentation</vt:lpstr>
      <vt:lpstr>Transportation EPA Statistics</vt:lpstr>
      <vt:lpstr>Fuel Efficient Routing</vt:lpstr>
      <vt:lpstr>Green GPS Saves 6% over shortest path and 13% over fastest path </vt:lpstr>
      <vt:lpstr>Japan’s tsunami 2011</vt:lpstr>
      <vt:lpstr>Japan’s tsunami 2011</vt:lpstr>
      <vt:lpstr> Zero Energy Buildings</vt:lpstr>
      <vt:lpstr>Smart Grid</vt:lpstr>
      <vt:lpstr>Project Ideas</vt:lpstr>
      <vt:lpstr>Trust and Credibility Analysis </vt:lpstr>
      <vt:lpstr>Trust and Credibility Analysis </vt:lpstr>
      <vt:lpstr>Disaster Report and Event Tracking</vt:lpstr>
      <vt:lpstr>Disaster Report and Event Tracking</vt:lpstr>
      <vt:lpstr>Social Media Command Center</vt:lpstr>
      <vt:lpstr>Social Media Command Center</vt:lpstr>
      <vt:lpstr>Project Idea</vt:lpstr>
      <vt:lpstr>Project Idea</vt:lpstr>
      <vt:lpstr>Project Idea</vt:lpstr>
      <vt:lpstr>Real-time Data Analytics</vt:lpstr>
      <vt:lpstr>Big Data Processing</vt:lpstr>
      <vt:lpstr>Big Data Processing</vt:lpstr>
      <vt:lpstr>Detect and Reduce Redundant Information</vt:lpstr>
      <vt:lpstr>Detect and Reduce Redundant Information</vt:lpstr>
      <vt:lpstr>Geo-location and Spatial Distribution Problem</vt:lpstr>
      <vt:lpstr>Geo-location and Spatial Distribution Problem</vt:lpstr>
      <vt:lpstr>Structured vs Unstructured Data</vt:lpstr>
      <vt:lpstr>Come Up with Your Own Idea!</vt:lpstr>
      <vt:lpstr>Project Ideas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Dong Wang</dc:creator>
  <cp:lastModifiedBy>Dong Wang</cp:lastModifiedBy>
  <cp:revision>232</cp:revision>
  <cp:lastPrinted>2015-01-11T15:22:01Z</cp:lastPrinted>
  <dcterms:created xsi:type="dcterms:W3CDTF">2014-11-03T03:39:19Z</dcterms:created>
  <dcterms:modified xsi:type="dcterms:W3CDTF">2015-01-13T20:22:19Z</dcterms:modified>
</cp:coreProperties>
</file>