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2.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3.bin" ContentType="application/vnd.openxmlformats-officedocument.oleObject"/>
  <Override PartName="/ppt/embeddings/Microsoft_Equation2.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Microsoft_Equation3.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Microsoft_Equation4.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Microsoft_Equation5.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sldIdLst>
    <p:sldId id="257" r:id="rId2"/>
    <p:sldId id="375" r:id="rId3"/>
    <p:sldId id="376" r:id="rId4"/>
    <p:sldId id="258" r:id="rId5"/>
    <p:sldId id="259" r:id="rId6"/>
    <p:sldId id="260" r:id="rId7"/>
    <p:sldId id="261" r:id="rId8"/>
    <p:sldId id="262" r:id="rId9"/>
    <p:sldId id="263" r:id="rId10"/>
    <p:sldId id="264" r:id="rId11"/>
    <p:sldId id="265" r:id="rId12"/>
    <p:sldId id="266" r:id="rId13"/>
    <p:sldId id="350" r:id="rId14"/>
    <p:sldId id="267" r:id="rId15"/>
    <p:sldId id="268" r:id="rId16"/>
    <p:sldId id="351" r:id="rId17"/>
    <p:sldId id="269" r:id="rId18"/>
    <p:sldId id="270" r:id="rId19"/>
    <p:sldId id="271" r:id="rId20"/>
    <p:sldId id="272" r:id="rId21"/>
    <p:sldId id="273" r:id="rId22"/>
    <p:sldId id="274" r:id="rId23"/>
    <p:sldId id="275" r:id="rId24"/>
    <p:sldId id="352" r:id="rId25"/>
    <p:sldId id="276" r:id="rId26"/>
    <p:sldId id="277" r:id="rId27"/>
    <p:sldId id="278" r:id="rId28"/>
    <p:sldId id="279" r:id="rId29"/>
    <p:sldId id="280" r:id="rId30"/>
    <p:sldId id="281" r:id="rId31"/>
    <p:sldId id="282" r:id="rId32"/>
    <p:sldId id="283" r:id="rId33"/>
    <p:sldId id="284" r:id="rId34"/>
    <p:sldId id="286"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55" r:id="rId49"/>
    <p:sldId id="337" r:id="rId50"/>
    <p:sldId id="357" r:id="rId51"/>
    <p:sldId id="356" r:id="rId52"/>
    <p:sldId id="338" r:id="rId53"/>
    <p:sldId id="339" r:id="rId54"/>
    <p:sldId id="340" r:id="rId55"/>
    <p:sldId id="341" r:id="rId56"/>
    <p:sldId id="342" r:id="rId57"/>
    <p:sldId id="343" r:id="rId58"/>
    <p:sldId id="346" r:id="rId59"/>
    <p:sldId id="347" r:id="rId60"/>
    <p:sldId id="348" r:id="rId61"/>
    <p:sldId id="358" r:id="rId62"/>
    <p:sldId id="359" r:id="rId63"/>
    <p:sldId id="362" r:id="rId64"/>
    <p:sldId id="363" r:id="rId65"/>
    <p:sldId id="364" r:id="rId66"/>
    <p:sldId id="366" r:id="rId67"/>
    <p:sldId id="367" r:id="rId68"/>
    <p:sldId id="368" r:id="rId69"/>
    <p:sldId id="372" r:id="rId70"/>
    <p:sldId id="369" r:id="rId71"/>
    <p:sldId id="370" r:id="rId72"/>
    <p:sldId id="377" r:id="rId73"/>
    <p:sldId id="378" r:id="rId74"/>
    <p:sldId id="379" r:id="rId75"/>
    <p:sldId id="380" r:id="rId76"/>
    <p:sldId id="381" r:id="rId77"/>
    <p:sldId id="382" r:id="rId78"/>
    <p:sldId id="306" r:id="rId79"/>
    <p:sldId id="307" r:id="rId80"/>
    <p:sldId id="308" r:id="rId81"/>
    <p:sldId id="309" r:id="rId82"/>
    <p:sldId id="310" r:id="rId83"/>
    <p:sldId id="311" r:id="rId84"/>
    <p:sldId id="312" r:id="rId85"/>
    <p:sldId id="313" r:id="rId86"/>
    <p:sldId id="314" r:id="rId87"/>
    <p:sldId id="315" r:id="rId88"/>
    <p:sldId id="316" r:id="rId89"/>
    <p:sldId id="317" r:id="rId90"/>
    <p:sldId id="318" r:id="rId91"/>
    <p:sldId id="319" r:id="rId92"/>
    <p:sldId id="349" r:id="rId93"/>
    <p:sldId id="320" r:id="rId94"/>
    <p:sldId id="321" r:id="rId95"/>
    <p:sldId id="322" r:id="rId96"/>
    <p:sldId id="323"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75" autoAdjust="0"/>
  </p:normalViewPr>
  <p:slideViewPr>
    <p:cSldViewPr snapToGrid="0" snapToObjects="1">
      <p:cViewPr varScale="1">
        <p:scale>
          <a:sx n="87" d="100"/>
          <a:sy n="87" d="100"/>
        </p:scale>
        <p:origin x="-2264" y="-96"/>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2456" y="28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wmf"/><Relationship Id="rId1" Type="http://schemas.openxmlformats.org/officeDocument/2006/relationships/image" Target="../media/image16.png"/><Relationship Id="rId2"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23.wmf"/><Relationship Id="rId20" Type="http://schemas.openxmlformats.org/officeDocument/2006/relationships/image" Target="../media/image37.wmf"/><Relationship Id="rId10" Type="http://schemas.openxmlformats.org/officeDocument/2006/relationships/image" Target="../media/image24.wmf"/><Relationship Id="rId11" Type="http://schemas.openxmlformats.org/officeDocument/2006/relationships/image" Target="../media/image28.wmf"/><Relationship Id="rId12" Type="http://schemas.openxmlformats.org/officeDocument/2006/relationships/image" Target="../media/image29.wmf"/><Relationship Id="rId13" Type="http://schemas.openxmlformats.org/officeDocument/2006/relationships/image" Target="../media/image30.wmf"/><Relationship Id="rId14" Type="http://schemas.openxmlformats.org/officeDocument/2006/relationships/image" Target="../media/image31.wmf"/><Relationship Id="rId15" Type="http://schemas.openxmlformats.org/officeDocument/2006/relationships/image" Target="../media/image32.wmf"/><Relationship Id="rId16" Type="http://schemas.openxmlformats.org/officeDocument/2006/relationships/image" Target="../media/image33.wmf"/><Relationship Id="rId17" Type="http://schemas.openxmlformats.org/officeDocument/2006/relationships/image" Target="../media/image34.wmf"/><Relationship Id="rId18" Type="http://schemas.openxmlformats.org/officeDocument/2006/relationships/image" Target="../media/image35.wmf"/><Relationship Id="rId19" Type="http://schemas.openxmlformats.org/officeDocument/2006/relationships/image" Target="../media/image36.wmf"/><Relationship Id="rId1" Type="http://schemas.openxmlformats.org/officeDocument/2006/relationships/image" Target="../media/image27.png"/><Relationship Id="rId2" Type="http://schemas.openxmlformats.org/officeDocument/2006/relationships/image" Target="../media/image25.wmf"/><Relationship Id="rId3" Type="http://schemas.openxmlformats.org/officeDocument/2006/relationships/image" Target="../media/image26.w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8E990-76A9-EB4E-AF17-CA2A9CAC0032}" type="datetimeFigureOut">
              <a:rPr lang="en-US" smtClean="0"/>
              <a:t>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4002A-A430-8D42-BB77-7B2825207B4D}" type="slidenum">
              <a:rPr lang="en-US" smtClean="0"/>
              <a:t>‹#›</a:t>
            </a:fld>
            <a:endParaRPr lang="en-US"/>
          </a:p>
        </p:txBody>
      </p:sp>
    </p:spTree>
    <p:extLst>
      <p:ext uri="{BB962C8B-B14F-4D97-AF65-F5344CB8AC3E}">
        <p14:creationId xmlns:p14="http://schemas.microsoft.com/office/powerpoint/2010/main" val="1769252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45C39-3933-F44B-B74E-12BA7C0B82AF}" type="slidenum">
              <a:rPr lang="en-US" smtClean="0"/>
              <a:t>2</a:t>
            </a:fld>
            <a:endParaRPr lang="en-US"/>
          </a:p>
        </p:txBody>
      </p:sp>
    </p:spTree>
    <p:extLst>
      <p:ext uri="{BB962C8B-B14F-4D97-AF65-F5344CB8AC3E}">
        <p14:creationId xmlns:p14="http://schemas.microsoft.com/office/powerpoint/2010/main" val="399924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15</a:t>
            </a:fld>
            <a:endParaRPr lang="en-US"/>
          </a:p>
        </p:txBody>
      </p:sp>
    </p:spTree>
    <p:extLst>
      <p:ext uri="{BB962C8B-B14F-4D97-AF65-F5344CB8AC3E}">
        <p14:creationId xmlns:p14="http://schemas.microsoft.com/office/powerpoint/2010/main" val="59378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16</a:t>
            </a:fld>
            <a:endParaRPr lang="en-US"/>
          </a:p>
        </p:txBody>
      </p:sp>
    </p:spTree>
    <p:extLst>
      <p:ext uri="{BB962C8B-B14F-4D97-AF65-F5344CB8AC3E}">
        <p14:creationId xmlns:p14="http://schemas.microsoft.com/office/powerpoint/2010/main" val="88051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17</a:t>
            </a:fld>
            <a:endParaRPr lang="en-US"/>
          </a:p>
        </p:txBody>
      </p:sp>
    </p:spTree>
    <p:extLst>
      <p:ext uri="{BB962C8B-B14F-4D97-AF65-F5344CB8AC3E}">
        <p14:creationId xmlns:p14="http://schemas.microsoft.com/office/powerpoint/2010/main" val="144787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18</a:t>
            </a:fld>
            <a:endParaRPr lang="en-US"/>
          </a:p>
        </p:txBody>
      </p:sp>
    </p:spTree>
    <p:extLst>
      <p:ext uri="{BB962C8B-B14F-4D97-AF65-F5344CB8AC3E}">
        <p14:creationId xmlns:p14="http://schemas.microsoft.com/office/powerpoint/2010/main" val="108961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20</a:t>
            </a:fld>
            <a:endParaRPr lang="en-US"/>
          </a:p>
        </p:txBody>
      </p:sp>
    </p:spTree>
    <p:extLst>
      <p:ext uri="{BB962C8B-B14F-4D97-AF65-F5344CB8AC3E}">
        <p14:creationId xmlns:p14="http://schemas.microsoft.com/office/powerpoint/2010/main" val="334981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002A-A430-8D42-BB77-7B2825207B4D}" type="slidenum">
              <a:rPr lang="en-US" smtClean="0"/>
              <a:t>22</a:t>
            </a:fld>
            <a:endParaRPr lang="en-US"/>
          </a:p>
        </p:txBody>
      </p:sp>
    </p:spTree>
    <p:extLst>
      <p:ext uri="{BB962C8B-B14F-4D97-AF65-F5344CB8AC3E}">
        <p14:creationId xmlns:p14="http://schemas.microsoft.com/office/powerpoint/2010/main" val="91667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23</a:t>
            </a:fld>
            <a:endParaRPr lang="en-US"/>
          </a:p>
        </p:txBody>
      </p:sp>
    </p:spTree>
    <p:extLst>
      <p:ext uri="{BB962C8B-B14F-4D97-AF65-F5344CB8AC3E}">
        <p14:creationId xmlns:p14="http://schemas.microsoft.com/office/powerpoint/2010/main" val="114672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24</a:t>
            </a:fld>
            <a:endParaRPr lang="en-US"/>
          </a:p>
        </p:txBody>
      </p:sp>
    </p:spTree>
    <p:extLst>
      <p:ext uri="{BB962C8B-B14F-4D97-AF65-F5344CB8AC3E}">
        <p14:creationId xmlns:p14="http://schemas.microsoft.com/office/powerpoint/2010/main" val="359239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27</a:t>
            </a:fld>
            <a:endParaRPr lang="en-US"/>
          </a:p>
        </p:txBody>
      </p:sp>
    </p:spTree>
    <p:extLst>
      <p:ext uri="{BB962C8B-B14F-4D97-AF65-F5344CB8AC3E}">
        <p14:creationId xmlns:p14="http://schemas.microsoft.com/office/powerpoint/2010/main" val="2020313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28</a:t>
            </a:fld>
            <a:endParaRPr lang="en-US"/>
          </a:p>
        </p:txBody>
      </p:sp>
    </p:spTree>
    <p:extLst>
      <p:ext uri="{BB962C8B-B14F-4D97-AF65-F5344CB8AC3E}">
        <p14:creationId xmlns:p14="http://schemas.microsoft.com/office/powerpoint/2010/main" val="389674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4002A-A430-8D42-BB77-7B2825207B4D}" type="slidenum">
              <a:rPr lang="en-US" smtClean="0"/>
              <a:t>7</a:t>
            </a:fld>
            <a:endParaRPr lang="en-US"/>
          </a:p>
        </p:txBody>
      </p:sp>
    </p:spTree>
    <p:extLst>
      <p:ext uri="{BB962C8B-B14F-4D97-AF65-F5344CB8AC3E}">
        <p14:creationId xmlns:p14="http://schemas.microsoft.com/office/powerpoint/2010/main" val="2965820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30</a:t>
            </a:fld>
            <a:endParaRPr lang="en-US"/>
          </a:p>
        </p:txBody>
      </p:sp>
    </p:spTree>
    <p:extLst>
      <p:ext uri="{BB962C8B-B14F-4D97-AF65-F5344CB8AC3E}">
        <p14:creationId xmlns:p14="http://schemas.microsoft.com/office/powerpoint/2010/main" val="3945525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31</a:t>
            </a:fld>
            <a:endParaRPr lang="en-US"/>
          </a:p>
        </p:txBody>
      </p:sp>
    </p:spTree>
    <p:extLst>
      <p:ext uri="{BB962C8B-B14F-4D97-AF65-F5344CB8AC3E}">
        <p14:creationId xmlns:p14="http://schemas.microsoft.com/office/powerpoint/2010/main" val="981147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32</a:t>
            </a:fld>
            <a:endParaRPr lang="en-US"/>
          </a:p>
        </p:txBody>
      </p:sp>
    </p:spTree>
    <p:extLst>
      <p:ext uri="{BB962C8B-B14F-4D97-AF65-F5344CB8AC3E}">
        <p14:creationId xmlns:p14="http://schemas.microsoft.com/office/powerpoint/2010/main" val="3560584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37</a:t>
            </a:fld>
            <a:endParaRPr lang="en-US"/>
          </a:p>
        </p:txBody>
      </p:sp>
    </p:spTree>
    <p:extLst>
      <p:ext uri="{BB962C8B-B14F-4D97-AF65-F5344CB8AC3E}">
        <p14:creationId xmlns:p14="http://schemas.microsoft.com/office/powerpoint/2010/main" val="1513526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39</a:t>
            </a:fld>
            <a:endParaRPr lang="en-US"/>
          </a:p>
        </p:txBody>
      </p:sp>
    </p:spTree>
    <p:extLst>
      <p:ext uri="{BB962C8B-B14F-4D97-AF65-F5344CB8AC3E}">
        <p14:creationId xmlns:p14="http://schemas.microsoft.com/office/powerpoint/2010/main" val="2046075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40</a:t>
            </a:fld>
            <a:endParaRPr lang="en-US"/>
          </a:p>
        </p:txBody>
      </p:sp>
    </p:spTree>
    <p:extLst>
      <p:ext uri="{BB962C8B-B14F-4D97-AF65-F5344CB8AC3E}">
        <p14:creationId xmlns:p14="http://schemas.microsoft.com/office/powerpoint/2010/main" val="1232183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42</a:t>
            </a:fld>
            <a:endParaRPr lang="en-US"/>
          </a:p>
        </p:txBody>
      </p:sp>
    </p:spTree>
    <p:extLst>
      <p:ext uri="{BB962C8B-B14F-4D97-AF65-F5344CB8AC3E}">
        <p14:creationId xmlns:p14="http://schemas.microsoft.com/office/powerpoint/2010/main" val="3982638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44</a:t>
            </a:fld>
            <a:endParaRPr lang="en-US"/>
          </a:p>
        </p:txBody>
      </p:sp>
    </p:spTree>
    <p:extLst>
      <p:ext uri="{BB962C8B-B14F-4D97-AF65-F5344CB8AC3E}">
        <p14:creationId xmlns:p14="http://schemas.microsoft.com/office/powerpoint/2010/main" val="3683384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45</a:t>
            </a:fld>
            <a:endParaRPr lang="en-US"/>
          </a:p>
        </p:txBody>
      </p:sp>
    </p:spTree>
    <p:extLst>
      <p:ext uri="{BB962C8B-B14F-4D97-AF65-F5344CB8AC3E}">
        <p14:creationId xmlns:p14="http://schemas.microsoft.com/office/powerpoint/2010/main" val="3036987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47</a:t>
            </a:fld>
            <a:endParaRPr lang="en-US"/>
          </a:p>
        </p:txBody>
      </p:sp>
    </p:spTree>
    <p:extLst>
      <p:ext uri="{BB962C8B-B14F-4D97-AF65-F5344CB8AC3E}">
        <p14:creationId xmlns:p14="http://schemas.microsoft.com/office/powerpoint/2010/main" val="317258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002A-A430-8D42-BB77-7B2825207B4D}" type="slidenum">
              <a:rPr lang="en-US" smtClean="0"/>
              <a:t>8</a:t>
            </a:fld>
            <a:endParaRPr lang="en-US"/>
          </a:p>
        </p:txBody>
      </p:sp>
    </p:spTree>
    <p:extLst>
      <p:ext uri="{BB962C8B-B14F-4D97-AF65-F5344CB8AC3E}">
        <p14:creationId xmlns:p14="http://schemas.microsoft.com/office/powerpoint/2010/main" val="889980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48</a:t>
            </a:fld>
            <a:endParaRPr lang="en-US"/>
          </a:p>
        </p:txBody>
      </p:sp>
    </p:spTree>
    <p:extLst>
      <p:ext uri="{BB962C8B-B14F-4D97-AF65-F5344CB8AC3E}">
        <p14:creationId xmlns:p14="http://schemas.microsoft.com/office/powerpoint/2010/main" val="249241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49</a:t>
            </a:fld>
            <a:endParaRPr lang="en-US"/>
          </a:p>
        </p:txBody>
      </p:sp>
    </p:spTree>
    <p:extLst>
      <p:ext uri="{BB962C8B-B14F-4D97-AF65-F5344CB8AC3E}">
        <p14:creationId xmlns:p14="http://schemas.microsoft.com/office/powerpoint/2010/main" val="2839646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51</a:t>
            </a:fld>
            <a:endParaRPr lang="en-US"/>
          </a:p>
        </p:txBody>
      </p:sp>
    </p:spTree>
    <p:extLst>
      <p:ext uri="{BB962C8B-B14F-4D97-AF65-F5344CB8AC3E}">
        <p14:creationId xmlns:p14="http://schemas.microsoft.com/office/powerpoint/2010/main" val="3172580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53</a:t>
            </a:fld>
            <a:endParaRPr lang="en-US"/>
          </a:p>
        </p:txBody>
      </p:sp>
    </p:spTree>
    <p:extLst>
      <p:ext uri="{BB962C8B-B14F-4D97-AF65-F5344CB8AC3E}">
        <p14:creationId xmlns:p14="http://schemas.microsoft.com/office/powerpoint/2010/main" val="2079277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57</a:t>
            </a:fld>
            <a:endParaRPr lang="en-US"/>
          </a:p>
        </p:txBody>
      </p:sp>
    </p:spTree>
    <p:extLst>
      <p:ext uri="{BB962C8B-B14F-4D97-AF65-F5344CB8AC3E}">
        <p14:creationId xmlns:p14="http://schemas.microsoft.com/office/powerpoint/2010/main" val="1266977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58</a:t>
            </a:fld>
            <a:endParaRPr lang="en-US"/>
          </a:p>
        </p:txBody>
      </p:sp>
    </p:spTree>
    <p:extLst>
      <p:ext uri="{BB962C8B-B14F-4D97-AF65-F5344CB8AC3E}">
        <p14:creationId xmlns:p14="http://schemas.microsoft.com/office/powerpoint/2010/main" val="1830241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59</a:t>
            </a:fld>
            <a:endParaRPr lang="en-US"/>
          </a:p>
        </p:txBody>
      </p:sp>
    </p:spTree>
    <p:extLst>
      <p:ext uri="{BB962C8B-B14F-4D97-AF65-F5344CB8AC3E}">
        <p14:creationId xmlns:p14="http://schemas.microsoft.com/office/powerpoint/2010/main" val="1013454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61</a:t>
            </a:fld>
            <a:endParaRPr lang="en-US"/>
          </a:p>
        </p:txBody>
      </p:sp>
    </p:spTree>
    <p:extLst>
      <p:ext uri="{BB962C8B-B14F-4D97-AF65-F5344CB8AC3E}">
        <p14:creationId xmlns:p14="http://schemas.microsoft.com/office/powerpoint/2010/main" val="493316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70</a:t>
            </a:fld>
            <a:endParaRPr lang="en-US"/>
          </a:p>
        </p:txBody>
      </p:sp>
    </p:spTree>
    <p:extLst>
      <p:ext uri="{BB962C8B-B14F-4D97-AF65-F5344CB8AC3E}">
        <p14:creationId xmlns:p14="http://schemas.microsoft.com/office/powerpoint/2010/main" val="3368577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thing of priority</a:t>
            </a:r>
            <a:r>
              <a:rPr lang="en-US" baseline="0" dirty="0" smtClean="0"/>
              <a:t> ceiling is to make sure nobody is using the thing you will use in your job execution. In other words, make sure the job has every semaphore it needs (not used by anyone) to finish its execution.</a:t>
            </a:r>
            <a:endParaRPr lang="en-US" dirty="0"/>
          </a:p>
        </p:txBody>
      </p:sp>
      <p:sp>
        <p:nvSpPr>
          <p:cNvPr id="4" name="Slide Number Placeholder 3"/>
          <p:cNvSpPr>
            <a:spLocks noGrp="1"/>
          </p:cNvSpPr>
          <p:nvPr>
            <p:ph type="sldNum" sz="quarter" idx="10"/>
          </p:nvPr>
        </p:nvSpPr>
        <p:spPr/>
        <p:txBody>
          <a:bodyPr/>
          <a:lstStyle/>
          <a:p>
            <a:fld id="{2019C1D1-4C31-D94F-A100-AECC692C99D0}" type="slidenum">
              <a:rPr lang="en-US" altLang="ko-KR" smtClean="0"/>
              <a:pPr/>
              <a:t>74</a:t>
            </a:fld>
            <a:endParaRPr lang="en-US" altLang="ko-KR"/>
          </a:p>
        </p:txBody>
      </p:sp>
    </p:spTree>
    <p:extLst>
      <p:ext uri="{BB962C8B-B14F-4D97-AF65-F5344CB8AC3E}">
        <p14:creationId xmlns:p14="http://schemas.microsoft.com/office/powerpoint/2010/main" val="1364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002A-A430-8D42-BB77-7B2825207B4D}" type="slidenum">
              <a:rPr lang="en-US" smtClean="0"/>
              <a:t>9</a:t>
            </a:fld>
            <a:endParaRPr lang="en-US"/>
          </a:p>
        </p:txBody>
      </p:sp>
    </p:spTree>
    <p:extLst>
      <p:ext uri="{BB962C8B-B14F-4D97-AF65-F5344CB8AC3E}">
        <p14:creationId xmlns:p14="http://schemas.microsoft.com/office/powerpoint/2010/main" val="273971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04002A-A430-8D42-BB77-7B2825207B4D}" type="slidenum">
              <a:rPr lang="en-US" smtClean="0"/>
              <a:t>75</a:t>
            </a:fld>
            <a:endParaRPr lang="en-US"/>
          </a:p>
        </p:txBody>
      </p:sp>
    </p:spTree>
    <p:extLst>
      <p:ext uri="{BB962C8B-B14F-4D97-AF65-F5344CB8AC3E}">
        <p14:creationId xmlns:p14="http://schemas.microsoft.com/office/powerpoint/2010/main" val="3874191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79</a:t>
            </a:fld>
            <a:endParaRPr lang="en-US"/>
          </a:p>
        </p:txBody>
      </p:sp>
    </p:spTree>
    <p:extLst>
      <p:ext uri="{BB962C8B-B14F-4D97-AF65-F5344CB8AC3E}">
        <p14:creationId xmlns:p14="http://schemas.microsoft.com/office/powerpoint/2010/main" val="1842100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02756" indent="-270291">
              <a:defRPr>
                <a:solidFill>
                  <a:schemeClr val="tx1"/>
                </a:solidFill>
                <a:latin typeface="Tahoma" charset="0"/>
                <a:ea typeface="ＭＳ Ｐゴシック" charset="0"/>
              </a:defRPr>
            </a:lvl2pPr>
            <a:lvl3pPr marL="1081164" indent="-216233">
              <a:defRPr>
                <a:solidFill>
                  <a:schemeClr val="tx1"/>
                </a:solidFill>
                <a:latin typeface="Tahoma" charset="0"/>
                <a:ea typeface="ＭＳ Ｐゴシック" charset="0"/>
              </a:defRPr>
            </a:lvl3pPr>
            <a:lvl4pPr marL="1513629" indent="-216233">
              <a:defRPr>
                <a:solidFill>
                  <a:schemeClr val="tx1"/>
                </a:solidFill>
                <a:latin typeface="Tahoma" charset="0"/>
                <a:ea typeface="ＭＳ Ｐゴシック" charset="0"/>
              </a:defRPr>
            </a:lvl4pPr>
            <a:lvl5pPr marL="1946095" indent="-216233">
              <a:defRPr>
                <a:solidFill>
                  <a:schemeClr val="tx1"/>
                </a:solidFill>
                <a:latin typeface="Tahoma" charset="0"/>
                <a:ea typeface="ＭＳ Ｐゴシック" charset="0"/>
              </a:defRPr>
            </a:lvl5pPr>
            <a:lvl6pPr marL="2378560" indent="-216233" eaLnBrk="0" fontAlgn="base" hangingPunct="0">
              <a:spcBef>
                <a:spcPct val="0"/>
              </a:spcBef>
              <a:spcAft>
                <a:spcPct val="0"/>
              </a:spcAft>
              <a:defRPr>
                <a:solidFill>
                  <a:schemeClr val="tx1"/>
                </a:solidFill>
                <a:latin typeface="Tahoma" charset="0"/>
                <a:ea typeface="ＭＳ Ｐゴシック" charset="0"/>
              </a:defRPr>
            </a:lvl6pPr>
            <a:lvl7pPr marL="2811026" indent="-216233" eaLnBrk="0" fontAlgn="base" hangingPunct="0">
              <a:spcBef>
                <a:spcPct val="0"/>
              </a:spcBef>
              <a:spcAft>
                <a:spcPct val="0"/>
              </a:spcAft>
              <a:defRPr>
                <a:solidFill>
                  <a:schemeClr val="tx1"/>
                </a:solidFill>
                <a:latin typeface="Tahoma" charset="0"/>
                <a:ea typeface="ＭＳ Ｐゴシック" charset="0"/>
              </a:defRPr>
            </a:lvl7pPr>
            <a:lvl8pPr marL="3243491" indent="-216233" eaLnBrk="0" fontAlgn="base" hangingPunct="0">
              <a:spcBef>
                <a:spcPct val="0"/>
              </a:spcBef>
              <a:spcAft>
                <a:spcPct val="0"/>
              </a:spcAft>
              <a:defRPr>
                <a:solidFill>
                  <a:schemeClr val="tx1"/>
                </a:solidFill>
                <a:latin typeface="Tahoma" charset="0"/>
                <a:ea typeface="ＭＳ Ｐゴシック" charset="0"/>
              </a:defRPr>
            </a:lvl8pPr>
            <a:lvl9pPr marL="3675957" indent="-216233" eaLnBrk="0" fontAlgn="base" hangingPunct="0">
              <a:spcBef>
                <a:spcPct val="0"/>
              </a:spcBef>
              <a:spcAft>
                <a:spcPct val="0"/>
              </a:spcAft>
              <a:defRPr>
                <a:solidFill>
                  <a:schemeClr val="tx1"/>
                </a:solidFill>
                <a:latin typeface="Tahoma" charset="0"/>
                <a:ea typeface="ＭＳ Ｐゴシック" charset="0"/>
              </a:defRPr>
            </a:lvl9pPr>
          </a:lstStyle>
          <a:p>
            <a:fld id="{B9FAD95D-34EC-B44B-9937-CCF7FA14F087}" type="slidenum">
              <a:rPr lang="en-US">
                <a:latin typeface="Arial" charset="0"/>
                <a:cs typeface="Arial" charset="0"/>
              </a:rPr>
              <a:pPr/>
              <a:t>83</a:t>
            </a:fld>
            <a:endParaRPr lang="en-US">
              <a:latin typeface="Arial" charset="0"/>
              <a:cs typeface="Arial"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85</a:t>
            </a:fld>
            <a:endParaRPr lang="en-US"/>
          </a:p>
        </p:txBody>
      </p:sp>
    </p:spTree>
    <p:extLst>
      <p:ext uri="{BB962C8B-B14F-4D97-AF65-F5344CB8AC3E}">
        <p14:creationId xmlns:p14="http://schemas.microsoft.com/office/powerpoint/2010/main" val="1782878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txBox="1">
            <a:spLocks noGrp="1" noChangeArrowheads="1"/>
          </p:cNvSpPr>
          <p:nvPr/>
        </p:nvSpPr>
        <p:spPr bwMode="auto">
          <a:xfrm>
            <a:off x="3885903" y="8685894"/>
            <a:ext cx="2972097" cy="45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69" tIns="45735" rIns="91469" bIns="45735" anchor="b"/>
          <a:lstStyle>
            <a:lvl1pPr>
              <a:tabLst>
                <a:tab pos="752475" algn="l"/>
                <a:tab pos="1506538" algn="l"/>
                <a:tab pos="2259013" algn="l"/>
                <a:tab pos="3013075" algn="l"/>
              </a:tabLst>
              <a:defRPr>
                <a:solidFill>
                  <a:schemeClr val="tx1"/>
                </a:solidFill>
                <a:latin typeface="Tahoma" charset="0"/>
                <a:ea typeface="ＭＳ Ｐゴシック" charset="0"/>
              </a:defRPr>
            </a:lvl1pPr>
            <a:lvl2pPr marL="742950" indent="-285750">
              <a:tabLst>
                <a:tab pos="752475" algn="l"/>
                <a:tab pos="1506538" algn="l"/>
                <a:tab pos="2259013" algn="l"/>
                <a:tab pos="3013075" algn="l"/>
              </a:tabLst>
              <a:defRPr>
                <a:solidFill>
                  <a:schemeClr val="tx1"/>
                </a:solidFill>
                <a:latin typeface="Tahoma" charset="0"/>
                <a:ea typeface="ＭＳ Ｐゴシック" charset="0"/>
              </a:defRPr>
            </a:lvl2pPr>
            <a:lvl3pPr marL="1143000" indent="-228600">
              <a:tabLst>
                <a:tab pos="752475" algn="l"/>
                <a:tab pos="1506538" algn="l"/>
                <a:tab pos="2259013" algn="l"/>
                <a:tab pos="3013075" algn="l"/>
              </a:tabLst>
              <a:defRPr>
                <a:solidFill>
                  <a:schemeClr val="tx1"/>
                </a:solidFill>
                <a:latin typeface="Tahoma" charset="0"/>
                <a:ea typeface="ＭＳ Ｐゴシック" charset="0"/>
              </a:defRPr>
            </a:lvl3pPr>
            <a:lvl4pPr marL="1600200" indent="-228600">
              <a:tabLst>
                <a:tab pos="752475" algn="l"/>
                <a:tab pos="1506538" algn="l"/>
                <a:tab pos="2259013" algn="l"/>
                <a:tab pos="3013075" algn="l"/>
              </a:tabLst>
              <a:defRPr>
                <a:solidFill>
                  <a:schemeClr val="tx1"/>
                </a:solidFill>
                <a:latin typeface="Tahoma" charset="0"/>
                <a:ea typeface="ＭＳ Ｐゴシック" charset="0"/>
              </a:defRPr>
            </a:lvl4pPr>
            <a:lvl5pPr marL="2057400" indent="-228600">
              <a:tabLst>
                <a:tab pos="752475" algn="l"/>
                <a:tab pos="1506538" algn="l"/>
                <a:tab pos="2259013" algn="l"/>
                <a:tab pos="301307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752475" algn="l"/>
                <a:tab pos="1506538" algn="l"/>
                <a:tab pos="2259013" algn="l"/>
                <a:tab pos="301307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752475" algn="l"/>
                <a:tab pos="1506538" algn="l"/>
                <a:tab pos="2259013" algn="l"/>
                <a:tab pos="301307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752475" algn="l"/>
                <a:tab pos="1506538" algn="l"/>
                <a:tab pos="2259013" algn="l"/>
                <a:tab pos="301307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752475" algn="l"/>
                <a:tab pos="1506538" algn="l"/>
                <a:tab pos="2259013" algn="l"/>
                <a:tab pos="3013075" algn="l"/>
              </a:tabLst>
              <a:defRPr>
                <a:solidFill>
                  <a:schemeClr val="tx1"/>
                </a:solidFill>
                <a:latin typeface="Tahoma" charset="0"/>
                <a:ea typeface="ＭＳ Ｐゴシック" charset="0"/>
              </a:defRPr>
            </a:lvl9pPr>
          </a:lstStyle>
          <a:p>
            <a:pPr algn="r">
              <a:buSzPct val="45000"/>
            </a:pPr>
            <a:fld id="{244D4DE0-B601-6343-9C72-79E6ED7B154B}" type="slidenum">
              <a:rPr lang="en-US" sz="1200">
                <a:solidFill>
                  <a:srgbClr val="000000"/>
                </a:solidFill>
                <a:latin typeface="Times New Roman" charset="0"/>
              </a:rPr>
              <a:pPr algn="r">
                <a:buSzPct val="45000"/>
              </a:pPr>
              <a:t>86</a:t>
            </a:fld>
            <a:endParaRPr lang="en-US" sz="1200">
              <a:solidFill>
                <a:srgbClr val="000000"/>
              </a:solidFill>
              <a:latin typeface="Times New Roman" charset="0"/>
            </a:endParaRPr>
          </a:p>
        </p:txBody>
      </p:sp>
      <p:sp>
        <p:nvSpPr>
          <p:cNvPr id="76803" name="Text Box 1"/>
          <p:cNvSpPr txBox="1">
            <a:spLocks noChangeArrowheads="1"/>
          </p:cNvSpPr>
          <p:nvPr/>
        </p:nvSpPr>
        <p:spPr bwMode="auto">
          <a:xfrm>
            <a:off x="3885903" y="8685894"/>
            <a:ext cx="2972097" cy="45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69" tIns="45735" rIns="91469" bIns="45735" anchor="b"/>
          <a:lstStyle>
            <a:lvl1pPr>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1pPr>
            <a:lvl2pPr marL="742950" indent="-285750">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2pPr>
            <a:lvl3pPr marL="1143000" indent="-228600">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3pPr>
            <a:lvl4pPr marL="1600200" indent="-228600">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4pPr>
            <a:lvl5pPr marL="2057400" indent="-228600">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9pPr>
          </a:lstStyle>
          <a:p>
            <a:pPr algn="r"/>
            <a:fld id="{EE68AFCF-2A53-F344-A5C1-28CDA592C11C}" type="slidenum">
              <a:rPr lang="en-US" sz="1200">
                <a:solidFill>
                  <a:srgbClr val="000000"/>
                </a:solidFill>
                <a:latin typeface="Times New Roman" charset="0"/>
              </a:rPr>
              <a:pPr algn="r"/>
              <a:t>86</a:t>
            </a:fld>
            <a:endParaRPr lang="en-US" sz="1200">
              <a:solidFill>
                <a:srgbClr val="000000"/>
              </a:solidFill>
              <a:latin typeface="Times New Roman" charset="0"/>
            </a:endParaRPr>
          </a:p>
        </p:txBody>
      </p:sp>
      <p:sp>
        <p:nvSpPr>
          <p:cNvPr id="76804" name="Text Box 2"/>
          <p:cNvSpPr txBox="1">
            <a:spLocks noChangeArrowheads="1"/>
          </p:cNvSpPr>
          <p:nvPr/>
        </p:nvSpPr>
        <p:spPr bwMode="auto">
          <a:xfrm>
            <a:off x="1172766" y="686405"/>
            <a:ext cx="4518422" cy="3427489"/>
          </a:xfrm>
          <a:prstGeom prst="rect">
            <a:avLst/>
          </a:prstGeom>
          <a:solidFill>
            <a:srgbClr val="FFFFFF"/>
          </a:solidFill>
          <a:ln w="9360">
            <a:solidFill>
              <a:srgbClr val="000000"/>
            </a:solidFill>
            <a:miter lim="800000"/>
            <a:headEnd/>
            <a:tailEnd/>
          </a:ln>
        </p:spPr>
        <p:txBody>
          <a:bodyPr wrap="none" lIns="90051" tIns="45026" rIns="90051" bIns="45026" anchor="ct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endParaRPr lang="en-US">
              <a:latin typeface="Syntax LT Std" charset="0"/>
            </a:endParaRPr>
          </a:p>
        </p:txBody>
      </p:sp>
      <p:sp>
        <p:nvSpPr>
          <p:cNvPr id="76805" name="Rectangle 3"/>
          <p:cNvSpPr>
            <a:spLocks noGrp="1" noChangeArrowheads="1"/>
          </p:cNvSpPr>
          <p:nvPr>
            <p:ph type="body"/>
          </p:nvPr>
        </p:nvSpPr>
        <p:spPr bwMode="auto">
          <a:xfrm>
            <a:off x="913805" y="4343703"/>
            <a:ext cx="5030391"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endParaRPr lang="en-US">
              <a:latin typeface="Arial" charset="0"/>
              <a:cs typeface="Arial" charset="0"/>
            </a:endParaRPr>
          </a:p>
        </p:txBody>
      </p:sp>
      <p:sp>
        <p:nvSpPr>
          <p:cNvPr id="76806" name="Text Box 4"/>
          <p:cNvSpPr txBox="1">
            <a:spLocks noChangeArrowheads="1"/>
          </p:cNvSpPr>
          <p:nvPr/>
        </p:nvSpPr>
        <p:spPr bwMode="auto">
          <a:xfrm>
            <a:off x="3885903" y="8685894"/>
            <a:ext cx="2973586"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69" tIns="45735" rIns="91469" bIns="45735" anchor="b"/>
          <a:lstStyle>
            <a:lvl1pPr>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1pPr>
            <a:lvl2pPr marL="742950" indent="-285750">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2pPr>
            <a:lvl3pPr marL="1143000" indent="-228600">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3pPr>
            <a:lvl4pPr marL="1600200" indent="-228600">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4pPr>
            <a:lvl5pPr marL="2057400" indent="-228600">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0" algn="l"/>
                <a:tab pos="474663" algn="l"/>
                <a:tab pos="950913" algn="l"/>
                <a:tab pos="1425575" algn="l"/>
                <a:tab pos="1901825" algn="l"/>
                <a:tab pos="2378075" algn="l"/>
                <a:tab pos="2854325" algn="l"/>
                <a:tab pos="3330575" algn="l"/>
                <a:tab pos="3806825" algn="l"/>
                <a:tab pos="4281488" algn="l"/>
                <a:tab pos="4757738" algn="l"/>
                <a:tab pos="5235575" algn="l"/>
                <a:tab pos="5710238" algn="l"/>
                <a:tab pos="6186488" algn="l"/>
                <a:tab pos="6662738" algn="l"/>
                <a:tab pos="7137400" algn="l"/>
                <a:tab pos="7615238" algn="l"/>
                <a:tab pos="8091488" algn="l"/>
                <a:tab pos="8566150" algn="l"/>
                <a:tab pos="9042400" algn="l"/>
                <a:tab pos="9518650" algn="l"/>
              </a:tabLst>
              <a:defRPr>
                <a:solidFill>
                  <a:schemeClr val="tx1"/>
                </a:solidFill>
                <a:latin typeface="Tahoma" charset="0"/>
                <a:ea typeface="ＭＳ Ｐゴシック" charset="0"/>
              </a:defRPr>
            </a:lvl9pPr>
          </a:lstStyle>
          <a:p>
            <a:pPr algn="r"/>
            <a:fld id="{3925BBD0-9243-D04A-82B6-4E71F38601AD}" type="slidenum">
              <a:rPr lang="en-US" sz="1200">
                <a:solidFill>
                  <a:srgbClr val="000000"/>
                </a:solidFill>
                <a:latin typeface="Syntax LT Std" charset="0"/>
              </a:rPr>
              <a:pPr algn="r"/>
              <a:t>86</a:t>
            </a:fld>
            <a:endParaRPr lang="en-US" sz="1200">
              <a:solidFill>
                <a:srgbClr val="000000"/>
              </a:solidFill>
              <a:latin typeface="Syntax LT Std"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96</a:t>
            </a:fld>
            <a:endParaRPr lang="en-US"/>
          </a:p>
        </p:txBody>
      </p:sp>
    </p:spTree>
    <p:extLst>
      <p:ext uri="{BB962C8B-B14F-4D97-AF65-F5344CB8AC3E}">
        <p14:creationId xmlns:p14="http://schemas.microsoft.com/office/powerpoint/2010/main" val="340928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10</a:t>
            </a:fld>
            <a:endParaRPr lang="en-US"/>
          </a:p>
        </p:txBody>
      </p:sp>
    </p:spTree>
    <p:extLst>
      <p:ext uri="{BB962C8B-B14F-4D97-AF65-F5344CB8AC3E}">
        <p14:creationId xmlns:p14="http://schemas.microsoft.com/office/powerpoint/2010/main" val="159541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11</a:t>
            </a:fld>
            <a:endParaRPr lang="en-US"/>
          </a:p>
        </p:txBody>
      </p:sp>
    </p:spTree>
    <p:extLst>
      <p:ext uri="{BB962C8B-B14F-4D97-AF65-F5344CB8AC3E}">
        <p14:creationId xmlns:p14="http://schemas.microsoft.com/office/powerpoint/2010/main" val="243719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04002A-A430-8D42-BB77-7B2825207B4D}" type="slidenum">
              <a:rPr lang="en-US" smtClean="0"/>
              <a:t>12</a:t>
            </a:fld>
            <a:endParaRPr lang="en-US"/>
          </a:p>
        </p:txBody>
      </p:sp>
    </p:spTree>
    <p:extLst>
      <p:ext uri="{BB962C8B-B14F-4D97-AF65-F5344CB8AC3E}">
        <p14:creationId xmlns:p14="http://schemas.microsoft.com/office/powerpoint/2010/main" val="368854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13</a:t>
            </a:fld>
            <a:endParaRPr lang="en-US"/>
          </a:p>
        </p:txBody>
      </p:sp>
    </p:spTree>
    <p:extLst>
      <p:ext uri="{BB962C8B-B14F-4D97-AF65-F5344CB8AC3E}">
        <p14:creationId xmlns:p14="http://schemas.microsoft.com/office/powerpoint/2010/main" val="148896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002A-A430-8D42-BB77-7B2825207B4D}" type="slidenum">
              <a:rPr lang="en-US" smtClean="0"/>
              <a:t>14</a:t>
            </a:fld>
            <a:endParaRPr lang="en-US"/>
          </a:p>
        </p:txBody>
      </p:sp>
    </p:spTree>
    <p:extLst>
      <p:ext uri="{BB962C8B-B14F-4D97-AF65-F5344CB8AC3E}">
        <p14:creationId xmlns:p14="http://schemas.microsoft.com/office/powerpoint/2010/main" val="112936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0B109E-1291-D14C-B2D8-420FE50DFABF}"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69455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B109E-1291-D14C-B2D8-420FE50DFABF}"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408189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B109E-1291-D14C-B2D8-420FE50DFABF}"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77062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762000"/>
          </a:xfrm>
        </p:spPr>
        <p:txBody>
          <a:bodyPr/>
          <a:lstStyle/>
          <a:p>
            <a:r>
              <a:rPr lang="en-US" altLang="zh-CN" smtClean="0"/>
              <a:t>Click to edit Master title style</a:t>
            </a:r>
            <a:endParaRPr lang="en-US"/>
          </a:p>
        </p:txBody>
      </p:sp>
      <p:sp>
        <p:nvSpPr>
          <p:cNvPr id="3" name="Text Placeholder 2"/>
          <p:cNvSpPr>
            <a:spLocks noGrp="1"/>
          </p:cNvSpPr>
          <p:nvPr>
            <p:ph type="body" sz="half" idx="1"/>
          </p:nvPr>
        </p:nvSpPr>
        <p:spPr>
          <a:xfrm>
            <a:off x="457200" y="1447800"/>
            <a:ext cx="4076700" cy="4724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86300" y="1447800"/>
            <a:ext cx="4076700" cy="4724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a:xfrm>
            <a:off x="533400" y="6324600"/>
            <a:ext cx="1905000" cy="379413"/>
          </a:xfrm>
        </p:spPr>
        <p:txBody>
          <a:bodyPr/>
          <a:lstStyle>
            <a:lvl1pPr>
              <a:defRPr/>
            </a:lvl1pPr>
          </a:lstStyle>
          <a:p>
            <a:r>
              <a:rPr lang="en-US"/>
              <a:t>October 3,  2005</a:t>
            </a:r>
            <a:endParaRPr lang="en-US" altLang="ko-KR"/>
          </a:p>
        </p:txBody>
      </p:sp>
      <p:sp>
        <p:nvSpPr>
          <p:cNvPr id="6" name="Footer Placeholder 5"/>
          <p:cNvSpPr>
            <a:spLocks noGrp="1"/>
          </p:cNvSpPr>
          <p:nvPr>
            <p:ph type="ftr" sz="quarter" idx="11"/>
          </p:nvPr>
        </p:nvSpPr>
        <p:spPr>
          <a:xfrm>
            <a:off x="3124200" y="6324600"/>
            <a:ext cx="2895600" cy="381000"/>
          </a:xfrm>
        </p:spPr>
        <p:txBody>
          <a:bodyPr/>
          <a:lstStyle>
            <a:lvl1pPr>
              <a:defRPr/>
            </a:lvl1pPr>
          </a:lstStyle>
          <a:p>
            <a:r>
              <a:rPr lang="en-US" altLang="ko-KR"/>
              <a:t>CIS 700</a:t>
            </a:r>
          </a:p>
        </p:txBody>
      </p:sp>
      <p:sp>
        <p:nvSpPr>
          <p:cNvPr id="7" name="Slide Number Placeholder 6"/>
          <p:cNvSpPr>
            <a:spLocks noGrp="1"/>
          </p:cNvSpPr>
          <p:nvPr>
            <p:ph type="sldNum" sz="quarter" idx="12"/>
          </p:nvPr>
        </p:nvSpPr>
        <p:spPr>
          <a:xfrm>
            <a:off x="6553200" y="6324600"/>
            <a:ext cx="2286000" cy="379413"/>
          </a:xfrm>
        </p:spPr>
        <p:txBody>
          <a:bodyPr/>
          <a:lstStyle>
            <a:lvl1pPr>
              <a:defRPr/>
            </a:lvl1pPr>
          </a:lstStyle>
          <a:p>
            <a:fld id="{6D8DFC7C-284D-4F4E-AEC3-F7FE976CBC58}" type="slidenum">
              <a:rPr lang="en-US"/>
              <a:pPr/>
              <a:t>‹#›</a:t>
            </a:fld>
            <a:endParaRPr lang="en-US"/>
          </a:p>
        </p:txBody>
      </p:sp>
    </p:spTree>
    <p:extLst>
      <p:ext uri="{BB962C8B-B14F-4D97-AF65-F5344CB8AC3E}">
        <p14:creationId xmlns:p14="http://schemas.microsoft.com/office/powerpoint/2010/main" val="181171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B109E-1291-D14C-B2D8-420FE50DFABF}"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101464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B109E-1291-D14C-B2D8-420FE50DFABF}"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293270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0B109E-1291-D14C-B2D8-420FE50DFABF}"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409880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0B109E-1291-D14C-B2D8-420FE50DFABF}" type="datetimeFigureOut">
              <a:rPr lang="en-US" smtClean="0"/>
              <a:t>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56010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0B109E-1291-D14C-B2D8-420FE50DFABF}" type="datetimeFigureOut">
              <a:rPr lang="en-US" smtClean="0"/>
              <a:t>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374801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B109E-1291-D14C-B2D8-420FE50DFABF}" type="datetimeFigureOut">
              <a:rPr lang="en-US" smtClean="0"/>
              <a:t>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402981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B109E-1291-D14C-B2D8-420FE50DFABF}"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196123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B109E-1291-D14C-B2D8-420FE50DFABF}"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15899-97D9-2E43-95EB-C6D08EC7F52F}" type="slidenum">
              <a:rPr lang="en-US" smtClean="0"/>
              <a:t>‹#›</a:t>
            </a:fld>
            <a:endParaRPr lang="en-US"/>
          </a:p>
        </p:txBody>
      </p:sp>
    </p:spTree>
    <p:extLst>
      <p:ext uri="{BB962C8B-B14F-4D97-AF65-F5344CB8AC3E}">
        <p14:creationId xmlns:p14="http://schemas.microsoft.com/office/powerpoint/2010/main" val="11473207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B109E-1291-D14C-B2D8-420FE50DFABF}" type="datetimeFigureOut">
              <a:rPr lang="en-US" smtClean="0"/>
              <a:t>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15899-97D9-2E43-95EB-C6D08EC7F52F}" type="slidenum">
              <a:rPr lang="en-US" smtClean="0"/>
              <a:t>‹#›</a:t>
            </a:fld>
            <a:endParaRPr lang="en-US"/>
          </a:p>
        </p:txBody>
      </p:sp>
    </p:spTree>
    <p:extLst>
      <p:ext uri="{BB962C8B-B14F-4D97-AF65-F5344CB8AC3E}">
        <p14:creationId xmlns:p14="http://schemas.microsoft.com/office/powerpoint/2010/main" val="266878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bin"/><Relationship Id="rId5"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1.xls"/><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research.microsoft.com/en-us/um/people/mbj/Mars_Pathfinder/Mars_Pathfinder.html"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9" Type="http://schemas.openxmlformats.org/officeDocument/2006/relationships/oleObject" Target="../embeddings/oleObject5.bin"/><Relationship Id="rId20" Type="http://schemas.openxmlformats.org/officeDocument/2006/relationships/image" Target="../media/image24.wmf"/><Relationship Id="rId10" Type="http://schemas.openxmlformats.org/officeDocument/2006/relationships/image" Target="../media/image19.wmf"/><Relationship Id="rId11" Type="http://schemas.openxmlformats.org/officeDocument/2006/relationships/oleObject" Target="../embeddings/oleObject6.bin"/><Relationship Id="rId12" Type="http://schemas.openxmlformats.org/officeDocument/2006/relationships/image" Target="../media/image20.wmf"/><Relationship Id="rId13" Type="http://schemas.openxmlformats.org/officeDocument/2006/relationships/oleObject" Target="../embeddings/oleObject7.bin"/><Relationship Id="rId14" Type="http://schemas.openxmlformats.org/officeDocument/2006/relationships/image" Target="../media/image21.wmf"/><Relationship Id="rId15" Type="http://schemas.openxmlformats.org/officeDocument/2006/relationships/oleObject" Target="../embeddings/oleObject8.bin"/><Relationship Id="rId16" Type="http://schemas.openxmlformats.org/officeDocument/2006/relationships/image" Target="../media/image22.wmf"/><Relationship Id="rId17" Type="http://schemas.openxmlformats.org/officeDocument/2006/relationships/oleObject" Target="../embeddings/oleObject9.bin"/><Relationship Id="rId18" Type="http://schemas.openxmlformats.org/officeDocument/2006/relationships/image" Target="../media/image23.wmf"/><Relationship Id="rId19"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image" Target="../media/image16.png"/><Relationship Id="rId5" Type="http://schemas.openxmlformats.org/officeDocument/2006/relationships/oleObject" Target="../embeddings/Microsoft_Equation2.bin"/><Relationship Id="rId6" Type="http://schemas.openxmlformats.org/officeDocument/2006/relationships/image" Target="../media/image17.emf"/><Relationship Id="rId7" Type="http://schemas.openxmlformats.org/officeDocument/2006/relationships/oleObject" Target="../embeddings/oleObject4.bin"/><Relationship Id="rId8" Type="http://schemas.openxmlformats.org/officeDocument/2006/relationships/image" Target="../media/image18.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5.wmf"/><Relationship Id="rId5" Type="http://schemas.openxmlformats.org/officeDocument/2006/relationships/oleObject" Target="../embeddings/oleObject11.bin"/><Relationship Id="rId6" Type="http://schemas.openxmlformats.org/officeDocument/2006/relationships/image" Target="../media/image26.wmf"/><Relationship Id="rId7" Type="http://schemas.openxmlformats.org/officeDocument/2006/relationships/oleObject" Target="../embeddings/Microsoft_Equation4.bin"/><Relationship Id="rId8" Type="http://schemas.openxmlformats.org/officeDocument/2006/relationships/image" Target="../media/image18.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5.xml.rels><?xml version="1.0" encoding="UTF-8" standalone="yes"?>
<Relationships xmlns="http://schemas.openxmlformats.org/package/2006/relationships"><Relationship Id="rId20" Type="http://schemas.openxmlformats.org/officeDocument/2006/relationships/oleObject" Target="../embeddings/oleObject20.bin"/><Relationship Id="rId21" Type="http://schemas.openxmlformats.org/officeDocument/2006/relationships/image" Target="../media/image23.wmf"/><Relationship Id="rId22" Type="http://schemas.openxmlformats.org/officeDocument/2006/relationships/oleObject" Target="../embeddings/oleObject21.bin"/><Relationship Id="rId23" Type="http://schemas.openxmlformats.org/officeDocument/2006/relationships/image" Target="../media/image24.wmf"/><Relationship Id="rId24" Type="http://schemas.openxmlformats.org/officeDocument/2006/relationships/oleObject" Target="../embeddings/oleObject22.bin"/><Relationship Id="rId25" Type="http://schemas.openxmlformats.org/officeDocument/2006/relationships/image" Target="../media/image28.wmf"/><Relationship Id="rId26" Type="http://schemas.openxmlformats.org/officeDocument/2006/relationships/oleObject" Target="../embeddings/oleObject23.bin"/><Relationship Id="rId27" Type="http://schemas.openxmlformats.org/officeDocument/2006/relationships/image" Target="../media/image29.wmf"/><Relationship Id="rId28" Type="http://schemas.openxmlformats.org/officeDocument/2006/relationships/oleObject" Target="../embeddings/oleObject24.bin"/><Relationship Id="rId29" Type="http://schemas.openxmlformats.org/officeDocument/2006/relationships/image" Target="../media/image30.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40.xml"/><Relationship Id="rId4" Type="http://schemas.openxmlformats.org/officeDocument/2006/relationships/oleObject" Target="../embeddings/oleObject12.bin"/><Relationship Id="rId5" Type="http://schemas.openxmlformats.org/officeDocument/2006/relationships/image" Target="../media/image27.png"/><Relationship Id="rId30" Type="http://schemas.openxmlformats.org/officeDocument/2006/relationships/oleObject" Target="../embeddings/oleObject25.bin"/><Relationship Id="rId31" Type="http://schemas.openxmlformats.org/officeDocument/2006/relationships/image" Target="../media/image31.wmf"/><Relationship Id="rId32" Type="http://schemas.openxmlformats.org/officeDocument/2006/relationships/oleObject" Target="../embeddings/oleObject26.bin"/><Relationship Id="rId9" Type="http://schemas.openxmlformats.org/officeDocument/2006/relationships/image" Target="../media/image26.wmf"/><Relationship Id="rId6" Type="http://schemas.openxmlformats.org/officeDocument/2006/relationships/oleObject" Target="../embeddings/oleObject13.bin"/><Relationship Id="rId7" Type="http://schemas.openxmlformats.org/officeDocument/2006/relationships/image" Target="../media/image25.wmf"/><Relationship Id="rId8" Type="http://schemas.openxmlformats.org/officeDocument/2006/relationships/oleObject" Target="../embeddings/oleObject14.bin"/><Relationship Id="rId33" Type="http://schemas.openxmlformats.org/officeDocument/2006/relationships/image" Target="../media/image32.wmf"/><Relationship Id="rId34" Type="http://schemas.openxmlformats.org/officeDocument/2006/relationships/oleObject" Target="../embeddings/oleObject27.bin"/><Relationship Id="rId35" Type="http://schemas.openxmlformats.org/officeDocument/2006/relationships/image" Target="../media/image33.wmf"/><Relationship Id="rId36" Type="http://schemas.openxmlformats.org/officeDocument/2006/relationships/oleObject" Target="../embeddings/oleObject28.bin"/><Relationship Id="rId10" Type="http://schemas.openxmlformats.org/officeDocument/2006/relationships/oleObject" Target="../embeddings/oleObject15.bin"/><Relationship Id="rId11" Type="http://schemas.openxmlformats.org/officeDocument/2006/relationships/image" Target="../media/image18.wmf"/><Relationship Id="rId12" Type="http://schemas.openxmlformats.org/officeDocument/2006/relationships/oleObject" Target="../embeddings/oleObject16.bin"/><Relationship Id="rId13" Type="http://schemas.openxmlformats.org/officeDocument/2006/relationships/image" Target="../media/image19.wmf"/><Relationship Id="rId14" Type="http://schemas.openxmlformats.org/officeDocument/2006/relationships/oleObject" Target="../embeddings/oleObject17.bin"/><Relationship Id="rId15" Type="http://schemas.openxmlformats.org/officeDocument/2006/relationships/image" Target="../media/image20.wmf"/><Relationship Id="rId16" Type="http://schemas.openxmlformats.org/officeDocument/2006/relationships/oleObject" Target="../embeddings/oleObject18.bin"/><Relationship Id="rId17" Type="http://schemas.openxmlformats.org/officeDocument/2006/relationships/image" Target="../media/image21.wmf"/><Relationship Id="rId18" Type="http://schemas.openxmlformats.org/officeDocument/2006/relationships/oleObject" Target="../embeddings/oleObject19.bin"/><Relationship Id="rId19" Type="http://schemas.openxmlformats.org/officeDocument/2006/relationships/image" Target="../media/image22.wmf"/><Relationship Id="rId37" Type="http://schemas.openxmlformats.org/officeDocument/2006/relationships/image" Target="../media/image34.wmf"/><Relationship Id="rId38" Type="http://schemas.openxmlformats.org/officeDocument/2006/relationships/oleObject" Target="../embeddings/oleObject29.bin"/><Relationship Id="rId39" Type="http://schemas.openxmlformats.org/officeDocument/2006/relationships/image" Target="../media/image35.wmf"/><Relationship Id="rId40" Type="http://schemas.openxmlformats.org/officeDocument/2006/relationships/oleObject" Target="../embeddings/oleObject30.bin"/><Relationship Id="rId41" Type="http://schemas.openxmlformats.org/officeDocument/2006/relationships/image" Target="../media/image36.wmf"/><Relationship Id="rId42" Type="http://schemas.openxmlformats.org/officeDocument/2006/relationships/oleObject" Target="../embeddings/Microsoft_Equation5.bin"/><Relationship Id="rId43" Type="http://schemas.openxmlformats.org/officeDocument/2006/relationships/image" Target="../media/image37.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9.png"/><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image" Target="../media/image42.jpeg"/><Relationship Id="rId7" Type="http://schemas.openxmlformats.org/officeDocument/2006/relationships/image" Target="../media/image43.wmf"/><Relationship Id="rId8" Type="http://schemas.openxmlformats.org/officeDocument/2006/relationships/image" Target="../media/image44.jpeg"/><Relationship Id="rId9" Type="http://schemas.openxmlformats.org/officeDocument/2006/relationships/image" Target="../media/image45.png"/><Relationship Id="rId10" Type="http://schemas.openxmlformats.org/officeDocument/2006/relationships/image" Target="../media/image46.jpeg"/></Relationships>
</file>

<file path=ppt/slides/_rels/slide84.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9.png"/><Relationship Id="rId13"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hyperlink" Target="http://www.eecs.harvard.edu/~mdw/proj/codeblue/pics/pluto3.jpg" TargetMode="External"/><Relationship Id="rId6" Type="http://schemas.openxmlformats.org/officeDocument/2006/relationships/image" Target="../media/image54.jpeg"/><Relationship Id="rId7" Type="http://schemas.openxmlformats.org/officeDocument/2006/relationships/image" Target="../media/image55.jpeg"/><Relationship Id="rId8" Type="http://schemas.openxmlformats.org/officeDocument/2006/relationships/image" Target="../media/image56.png"/><Relationship Id="rId9" Type="http://schemas.openxmlformats.org/officeDocument/2006/relationships/image" Target="../media/image57.jpeg"/><Relationship Id="rId10" Type="http://schemas.openxmlformats.org/officeDocument/2006/relationships/image" Target="../media/image58.emf"/></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hyperlink" Target="http://research.microsoft.com/en-us/projects/senseweb/" TargetMode="External"/><Relationship Id="rId6" Type="http://schemas.openxmlformats.org/officeDocument/2006/relationships/image" Target="../media/image63.png"/><Relationship Id="rId7"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6.xml.rels><?xml version="1.0" encoding="UTF-8" standalone="yes"?>
<Relationships xmlns="http://schemas.openxmlformats.org/package/2006/relationships"><Relationship Id="rId11" Type="http://schemas.openxmlformats.org/officeDocument/2006/relationships/image" Target="../media/image72.png"/><Relationship Id="rId12" Type="http://schemas.openxmlformats.org/officeDocument/2006/relationships/image" Target="../media/image73.png"/><Relationship Id="rId13" Type="http://schemas.openxmlformats.org/officeDocument/2006/relationships/image" Target="../media/image74.png"/><Relationship Id="rId14"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hyperlink" Target="http://www.fs.fed.us/r5/lassen/fire/gallery/fire/index.htm" TargetMode="External"/><Relationship Id="rId4" Type="http://schemas.openxmlformats.org/officeDocument/2006/relationships/image" Target="../media/image65.jpe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jpeg"/><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6.png"/><Relationship Id="rId5"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52.jpeg"/><Relationship Id="rId7" Type="http://schemas.openxmlformats.org/officeDocument/2006/relationships/image" Target="../media/image78.png"/><Relationship Id="rId8" Type="http://schemas.openxmlformats.org/officeDocument/2006/relationships/image" Target="../media/image83.png"/><Relationship Id="rId9" Type="http://schemas.openxmlformats.org/officeDocument/2006/relationships/image" Target="../media/image76.png"/><Relationship Id="rId10"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1" Type="http://schemas.openxmlformats.org/officeDocument/2006/relationships/image" Target="../media/image76.png"/><Relationship Id="rId12"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52.jpeg"/><Relationship Id="rId9" Type="http://schemas.openxmlformats.org/officeDocument/2006/relationships/image" Target="../media/image78.png"/><Relationship Id="rId10" Type="http://schemas.openxmlformats.org/officeDocument/2006/relationships/image" Target="../media/image83.png"/></Relationships>
</file>

<file path=ppt/slides/_rels/slide91.xml.rels><?xml version="1.0" encoding="UTF-8" standalone="yes"?>
<Relationships xmlns="http://schemas.openxmlformats.org/package/2006/relationships"><Relationship Id="rId3" Type="http://schemas.openxmlformats.org/officeDocument/2006/relationships/hyperlink" Target="http://sensys.acm.org/2014/index.html" TargetMode="External"/><Relationship Id="rId4" Type="http://schemas.openxmlformats.org/officeDocument/2006/relationships/hyperlink" Target="http://ipsn.acm.org/2015/" TargetMode="External"/><Relationship Id="rId1" Type="http://schemas.openxmlformats.org/officeDocument/2006/relationships/slideLayout" Target="../slideLayouts/slideLayout2.xml"/><Relationship Id="rId2" Type="http://schemas.openxmlformats.org/officeDocument/2006/relationships/hyperlink" Target="http://www.cpsweek.org"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icdm2014.sfu.ca/home.html" TargetMode="External"/><Relationship Id="rId4" Type="http://schemas.openxmlformats.org/officeDocument/2006/relationships/hyperlink" Target="http://www.wsdm-conference.org/2015/" TargetMode="External"/><Relationship Id="rId5" Type="http://schemas.openxmlformats.org/officeDocument/2006/relationships/hyperlink" Target="http://www.www2015.it/" TargetMode="External"/><Relationship Id="rId6" Type="http://schemas.openxmlformats.org/officeDocument/2006/relationships/hyperlink" Target="http://www.computer.org/portal/web/tkde" TargetMode="External"/><Relationship Id="rId1" Type="http://schemas.openxmlformats.org/officeDocument/2006/relationships/slideLayout" Target="../slideLayouts/slideLayout2.xml"/><Relationship Id="rId2" Type="http://schemas.openxmlformats.org/officeDocument/2006/relationships/hyperlink" Target="http://www.kdd.org/kdd2015/"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tist-summer-school.epfl.ch/" TargetMode="External"/><Relationship Id="rId3" Type="http://schemas.openxmlformats.org/officeDocument/2006/relationships/hyperlink" Target="http://users.ece.gatech.edu/~magnus/CPSschool.html"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users.ece.cmu.edu/~raj/" TargetMode="External"/><Relationship Id="rId4" Type="http://schemas.openxmlformats.org/officeDocument/2006/relationships/hyperlink" Target="http://www3.nd.edu/~dwang5/" TargetMode="External"/><Relationship Id="rId5" Type="http://schemas.openxmlformats.org/officeDocument/2006/relationships/hyperlink" Target="http://publish.illinois.edu/cpsintegrationlab/" TargetMode="External"/><Relationship Id="rId6" Type="http://schemas.openxmlformats.org/officeDocument/2006/relationships/hyperlink" Target="http://precise.seas.upenn.edu/" TargetMode="External"/><Relationship Id="rId7" Type="http://schemas.openxmlformats.org/officeDocument/2006/relationships/hyperlink" Target="http://www.cs.virginia.edu/~stankovic/rts.html" TargetMode="External"/><Relationship Id="rId8" Type="http://schemas.openxmlformats.org/officeDocument/2006/relationships/hyperlink" Target="http://www.isis.vanderbilt.edu/research/NES" TargetMode="External"/><Relationship Id="rId1" Type="http://schemas.openxmlformats.org/officeDocument/2006/relationships/slideLayout" Target="../slideLayouts/slideLayout2.xml"/><Relationship Id="rId2" Type="http://schemas.openxmlformats.org/officeDocument/2006/relationships/hyperlink" Target="http://chess.eecs.berkeley.edu/"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67266" y="1216025"/>
            <a:ext cx="7772400" cy="1470025"/>
          </a:xfrm>
        </p:spPr>
        <p:txBody>
          <a:bodyPr>
            <a:normAutofit fontScale="90000"/>
          </a:bodyPr>
          <a:lstStyle/>
          <a:p>
            <a:pPr eaLnBrk="1" hangingPunct="1"/>
            <a:r>
              <a:rPr lang="en-US" dirty="0">
                <a:latin typeface="Tahoma" charset="0"/>
              </a:rPr>
              <a:t>Trends in Cyber Physical Systems: A Historical Perspective</a:t>
            </a:r>
          </a:p>
        </p:txBody>
      </p:sp>
      <p:sp>
        <p:nvSpPr>
          <p:cNvPr id="4099" name="Rectangle 3"/>
          <p:cNvSpPr>
            <a:spLocks noGrp="1" noChangeArrowheads="1"/>
          </p:cNvSpPr>
          <p:nvPr>
            <p:ph type="subTitle" idx="1"/>
          </p:nvPr>
        </p:nvSpPr>
        <p:spPr>
          <a:xfrm>
            <a:off x="1371600" y="3009900"/>
            <a:ext cx="6400800" cy="1752600"/>
          </a:xfrm>
        </p:spPr>
        <p:txBody>
          <a:bodyPr/>
          <a:lstStyle/>
          <a:p>
            <a:pPr eaLnBrk="1" hangingPunct="1">
              <a:buFont typeface="Wingdings" charset="0"/>
              <a:buNone/>
            </a:pPr>
            <a:r>
              <a:rPr lang="en-US" dirty="0">
                <a:latin typeface="Tahoma" charset="0"/>
              </a:rPr>
              <a:t>Systems that Interact with the Physical World</a:t>
            </a:r>
          </a:p>
        </p:txBody>
      </p:sp>
      <p:sp>
        <p:nvSpPr>
          <p:cNvPr id="4" name="Subtitle 2"/>
          <p:cNvSpPr txBox="1">
            <a:spLocks/>
          </p:cNvSpPr>
          <p:nvPr/>
        </p:nvSpPr>
        <p:spPr>
          <a:xfrm>
            <a:off x="1214480" y="4451971"/>
            <a:ext cx="6602191" cy="1374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mtClean="0">
                <a:solidFill>
                  <a:srgbClr val="000000"/>
                </a:solidFill>
              </a:rPr>
              <a:t>CSE 40437/60437-Spring 2015</a:t>
            </a:r>
          </a:p>
          <a:p>
            <a:r>
              <a:rPr lang="en-US" smtClean="0">
                <a:solidFill>
                  <a:srgbClr val="000000"/>
                </a:solidFill>
              </a:rPr>
              <a:t> Prof. Dong Wang</a:t>
            </a:r>
            <a:endParaRPr lang="en-US" dirty="0" smtClean="0">
              <a:solidFill>
                <a:srgbClr val="000000"/>
              </a:solidFill>
            </a:endParaRPr>
          </a:p>
        </p:txBody>
      </p:sp>
    </p:spTree>
    <p:extLst>
      <p:ext uri="{BB962C8B-B14F-4D97-AF65-F5344CB8AC3E}">
        <p14:creationId xmlns:p14="http://schemas.microsoft.com/office/powerpoint/2010/main" val="13157537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a:latin typeface="Tahoma" charset="0"/>
              </a:rPr>
              <a:t>Rate of Innovation and Development Time Issues</a:t>
            </a:r>
          </a:p>
        </p:txBody>
      </p:sp>
      <p:sp>
        <p:nvSpPr>
          <p:cNvPr id="11267" name="Rectangle 3"/>
          <p:cNvSpPr>
            <a:spLocks noGrp="1" noChangeArrowheads="1"/>
          </p:cNvSpPr>
          <p:nvPr>
            <p:ph type="body" idx="1"/>
          </p:nvPr>
        </p:nvSpPr>
        <p:spPr>
          <a:xfrm>
            <a:off x="762000" y="2017713"/>
            <a:ext cx="8193088" cy="4611687"/>
          </a:xfrm>
        </p:spPr>
        <p:txBody>
          <a:bodyPr/>
          <a:lstStyle/>
          <a:p>
            <a:pPr eaLnBrk="1" hangingPunct="1">
              <a:lnSpc>
                <a:spcPct val="90000"/>
              </a:lnSpc>
            </a:pPr>
            <a:r>
              <a:rPr lang="en-US" dirty="0">
                <a:latin typeface="Tahoma" charset="0"/>
              </a:rPr>
              <a:t>Near the turn of the 20</a:t>
            </a:r>
            <a:r>
              <a:rPr lang="en-US" baseline="30000" dirty="0">
                <a:latin typeface="Tahoma" charset="0"/>
              </a:rPr>
              <a:t>th</a:t>
            </a:r>
            <a:r>
              <a:rPr lang="en-US" dirty="0">
                <a:latin typeface="Tahoma" charset="0"/>
              </a:rPr>
              <a:t> century products had a 20-30 year life-span before new </a:t>
            </a:r>
            <a:r>
              <a:rPr lang="ja-JP" altLang="en-US" dirty="0">
                <a:latin typeface="Tahoma" charset="0"/>
              </a:rPr>
              <a:t>“</a:t>
            </a:r>
            <a:r>
              <a:rPr lang="en-US" dirty="0">
                <a:latin typeface="Tahoma" charset="0"/>
              </a:rPr>
              <a:t>versions</a:t>
            </a:r>
            <a:r>
              <a:rPr lang="ja-JP" altLang="en-US" dirty="0">
                <a:latin typeface="Tahoma" charset="0"/>
              </a:rPr>
              <a:t>”</a:t>
            </a:r>
            <a:r>
              <a:rPr lang="en-US" dirty="0">
                <a:latin typeface="Tahoma" charset="0"/>
              </a:rPr>
              <a:t> were developed</a:t>
            </a:r>
          </a:p>
          <a:p>
            <a:pPr eaLnBrk="1" hangingPunct="1">
              <a:lnSpc>
                <a:spcPct val="90000"/>
              </a:lnSpc>
            </a:pPr>
            <a:r>
              <a:rPr lang="en-US" dirty="0">
                <a:latin typeface="Tahoma" charset="0"/>
              </a:rPr>
              <a:t>At present, a product is obsolete in 2-3 years</a:t>
            </a:r>
          </a:p>
          <a:p>
            <a:pPr lvl="1" eaLnBrk="1" hangingPunct="1">
              <a:lnSpc>
                <a:spcPct val="90000"/>
              </a:lnSpc>
            </a:pPr>
            <a:r>
              <a:rPr lang="en-US" dirty="0">
                <a:latin typeface="Tahoma" charset="0"/>
              </a:rPr>
              <a:t>No time to discover and </a:t>
            </a:r>
            <a:r>
              <a:rPr lang="ja-JP" altLang="en-US" dirty="0">
                <a:latin typeface="Tahoma" charset="0"/>
              </a:rPr>
              <a:t>“</a:t>
            </a:r>
            <a:r>
              <a:rPr lang="en-US" dirty="0">
                <a:latin typeface="Tahoma" charset="0"/>
              </a:rPr>
              <a:t>debug</a:t>
            </a:r>
            <a:r>
              <a:rPr lang="ja-JP" altLang="en-US" dirty="0">
                <a:latin typeface="Tahoma" charset="0"/>
              </a:rPr>
              <a:t>”</a:t>
            </a:r>
            <a:r>
              <a:rPr lang="en-US" dirty="0">
                <a:latin typeface="Tahoma" charset="0"/>
              </a:rPr>
              <a:t> all possible problems</a:t>
            </a:r>
          </a:p>
          <a:p>
            <a:pPr lvl="1" eaLnBrk="1" hangingPunct="1">
              <a:lnSpc>
                <a:spcPct val="90000"/>
              </a:lnSpc>
            </a:pPr>
            <a:r>
              <a:rPr lang="en-US" dirty="0">
                <a:latin typeface="Tahoma" charset="0"/>
              </a:rPr>
              <a:t>New problems introduced in new versions</a:t>
            </a:r>
          </a:p>
          <a:p>
            <a:pPr lvl="1" eaLnBrk="1" hangingPunct="1">
              <a:lnSpc>
                <a:spcPct val="90000"/>
              </a:lnSpc>
            </a:pPr>
            <a:r>
              <a:rPr lang="en-US" dirty="0">
                <a:latin typeface="Tahoma" charset="0"/>
              </a:rPr>
              <a:t>Component reuse generates </a:t>
            </a:r>
            <a:r>
              <a:rPr lang="en-US" dirty="0" smtClean="0">
                <a:latin typeface="Tahoma" charset="0"/>
              </a:rPr>
              <a:t>additional </a:t>
            </a:r>
            <a:r>
              <a:rPr lang="en-US" dirty="0">
                <a:latin typeface="Tahoma" charset="0"/>
              </a:rPr>
              <a:t>problems</a:t>
            </a:r>
          </a:p>
          <a:p>
            <a:pPr lvl="1" eaLnBrk="1" hangingPunct="1">
              <a:lnSpc>
                <a:spcPct val="90000"/>
              </a:lnSpc>
            </a:pPr>
            <a:endParaRPr lang="en-US" dirty="0">
              <a:latin typeface="Tahoma" charset="0"/>
            </a:endParaRPr>
          </a:p>
        </p:txBody>
      </p:sp>
    </p:spTree>
    <p:extLst>
      <p:ext uri="{BB962C8B-B14F-4D97-AF65-F5344CB8AC3E}">
        <p14:creationId xmlns:p14="http://schemas.microsoft.com/office/powerpoint/2010/main" val="705861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4000">
                <a:latin typeface="Tahoma" charset="0"/>
              </a:rPr>
              <a:t>Software: Increasingly the Primary Cause of System Failure</a:t>
            </a:r>
          </a:p>
        </p:txBody>
      </p:sp>
      <p:sp>
        <p:nvSpPr>
          <p:cNvPr id="12291" name="Rectangle 3"/>
          <p:cNvSpPr>
            <a:spLocks noGrp="1" noChangeArrowheads="1"/>
          </p:cNvSpPr>
          <p:nvPr>
            <p:ph type="body" idx="1"/>
          </p:nvPr>
        </p:nvSpPr>
        <p:spPr>
          <a:xfrm>
            <a:off x="457200" y="1761024"/>
            <a:ext cx="8497888" cy="4840287"/>
          </a:xfrm>
        </p:spPr>
        <p:txBody>
          <a:bodyPr/>
          <a:lstStyle/>
          <a:p>
            <a:pPr eaLnBrk="1" hangingPunct="1">
              <a:lnSpc>
                <a:spcPct val="90000"/>
              </a:lnSpc>
            </a:pPr>
            <a:r>
              <a:rPr lang="en-US" dirty="0">
                <a:latin typeface="Tahoma" charset="0"/>
              </a:rPr>
              <a:t>Arbitrary component interactions unconstrained by physical laws of nature (algorithms can do anything)</a:t>
            </a:r>
          </a:p>
          <a:p>
            <a:pPr eaLnBrk="1" hangingPunct="1">
              <a:lnSpc>
                <a:spcPct val="90000"/>
              </a:lnSpc>
            </a:pPr>
            <a:endParaRPr lang="en-US" dirty="0" smtClean="0">
              <a:latin typeface="Tahoma" charset="0"/>
            </a:endParaRPr>
          </a:p>
          <a:p>
            <a:pPr eaLnBrk="1" hangingPunct="1">
              <a:lnSpc>
                <a:spcPct val="90000"/>
              </a:lnSpc>
            </a:pPr>
            <a:r>
              <a:rPr lang="en-US" dirty="0" smtClean="0">
                <a:latin typeface="Tahoma" charset="0"/>
              </a:rPr>
              <a:t>Fast </a:t>
            </a:r>
            <a:r>
              <a:rPr lang="en-US" dirty="0">
                <a:latin typeface="Tahoma" charset="0"/>
              </a:rPr>
              <a:t>error propagation (at computing device speed)</a:t>
            </a:r>
          </a:p>
          <a:p>
            <a:pPr eaLnBrk="1" hangingPunct="1">
              <a:lnSpc>
                <a:spcPct val="90000"/>
              </a:lnSpc>
            </a:pPr>
            <a:endParaRPr lang="en-US" dirty="0" smtClean="0">
              <a:latin typeface="Tahoma" charset="0"/>
            </a:endParaRPr>
          </a:p>
          <a:p>
            <a:pPr eaLnBrk="1" hangingPunct="1">
              <a:lnSpc>
                <a:spcPct val="90000"/>
              </a:lnSpc>
            </a:pPr>
            <a:r>
              <a:rPr lang="en-US" dirty="0" smtClean="0">
                <a:latin typeface="Tahoma" charset="0"/>
              </a:rPr>
              <a:t>Software </a:t>
            </a:r>
            <a:r>
              <a:rPr lang="en-US" dirty="0">
                <a:latin typeface="Tahoma" charset="0"/>
              </a:rPr>
              <a:t>that interacts with the physical world is buggy!</a:t>
            </a:r>
          </a:p>
        </p:txBody>
      </p:sp>
    </p:spTree>
    <p:extLst>
      <p:ext uri="{BB962C8B-B14F-4D97-AF65-F5344CB8AC3E}">
        <p14:creationId xmlns:p14="http://schemas.microsoft.com/office/powerpoint/2010/main" val="960248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atin typeface="Tahoma" charset="0"/>
              </a:rPr>
              <a:t>Typical Isolation Techniques</a:t>
            </a:r>
          </a:p>
        </p:txBody>
      </p:sp>
      <p:sp>
        <p:nvSpPr>
          <p:cNvPr id="13315" name="Rectangle 3"/>
          <p:cNvSpPr>
            <a:spLocks noGrp="1" noChangeArrowheads="1"/>
          </p:cNvSpPr>
          <p:nvPr>
            <p:ph type="body" idx="1"/>
          </p:nvPr>
        </p:nvSpPr>
        <p:spPr>
          <a:xfrm>
            <a:off x="398463" y="1905000"/>
            <a:ext cx="8345487" cy="4114800"/>
          </a:xfrm>
        </p:spPr>
        <p:txBody>
          <a:bodyPr/>
          <a:lstStyle/>
          <a:p>
            <a:pPr eaLnBrk="1" hangingPunct="1"/>
            <a:r>
              <a:rPr lang="en-US">
                <a:latin typeface="Tahoma" charset="0"/>
              </a:rPr>
              <a:t>Abstraction </a:t>
            </a:r>
          </a:p>
          <a:p>
            <a:pPr eaLnBrk="1" hangingPunct="1"/>
            <a:r>
              <a:rPr lang="en-US">
                <a:latin typeface="Tahoma" charset="0"/>
              </a:rPr>
              <a:t>Separation of concerns</a:t>
            </a:r>
          </a:p>
        </p:txBody>
      </p:sp>
    </p:spTree>
    <p:extLst>
      <p:ext uri="{BB962C8B-B14F-4D97-AF65-F5344CB8AC3E}">
        <p14:creationId xmlns:p14="http://schemas.microsoft.com/office/powerpoint/2010/main" val="2869603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atin typeface="Tahoma" charset="0"/>
              </a:rPr>
              <a:t>Typical Isolation Techniques</a:t>
            </a:r>
          </a:p>
        </p:txBody>
      </p:sp>
      <p:sp>
        <p:nvSpPr>
          <p:cNvPr id="13315" name="Rectangle 3"/>
          <p:cNvSpPr>
            <a:spLocks noGrp="1" noChangeArrowheads="1"/>
          </p:cNvSpPr>
          <p:nvPr>
            <p:ph type="body" idx="1"/>
          </p:nvPr>
        </p:nvSpPr>
        <p:spPr>
          <a:xfrm>
            <a:off x="398463" y="1905000"/>
            <a:ext cx="8345487" cy="4114800"/>
          </a:xfrm>
        </p:spPr>
        <p:txBody>
          <a:bodyPr/>
          <a:lstStyle/>
          <a:p>
            <a:pPr eaLnBrk="1" hangingPunct="1"/>
            <a:r>
              <a:rPr lang="en-US">
                <a:latin typeface="Tahoma" charset="0"/>
              </a:rPr>
              <a:t>Abstraction </a:t>
            </a:r>
          </a:p>
          <a:p>
            <a:pPr eaLnBrk="1" hangingPunct="1"/>
            <a:r>
              <a:rPr lang="en-US">
                <a:latin typeface="Tahoma" charset="0"/>
              </a:rPr>
              <a:t>Separation of concerns</a:t>
            </a:r>
          </a:p>
        </p:txBody>
      </p:sp>
      <p:sp>
        <p:nvSpPr>
          <p:cNvPr id="13316" name="Line 4"/>
          <p:cNvSpPr>
            <a:spLocks noChangeShapeType="1"/>
          </p:cNvSpPr>
          <p:nvPr/>
        </p:nvSpPr>
        <p:spPr bwMode="auto">
          <a:xfrm>
            <a:off x="1844675" y="606425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 name="Line 5"/>
          <p:cNvSpPr>
            <a:spLocks noChangeShapeType="1"/>
          </p:cNvSpPr>
          <p:nvPr/>
        </p:nvSpPr>
        <p:spPr bwMode="auto">
          <a:xfrm>
            <a:off x="1844675" y="537845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6"/>
          <p:cNvSpPr>
            <a:spLocks noChangeShapeType="1"/>
          </p:cNvSpPr>
          <p:nvPr/>
        </p:nvSpPr>
        <p:spPr bwMode="auto">
          <a:xfrm>
            <a:off x="1844675" y="469265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a:off x="1844675" y="400685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Text Box 8"/>
          <p:cNvSpPr txBox="1">
            <a:spLocks noChangeArrowheads="1"/>
          </p:cNvSpPr>
          <p:nvPr/>
        </p:nvSpPr>
        <p:spPr bwMode="auto">
          <a:xfrm>
            <a:off x="2362200" y="60960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Physical </a:t>
            </a:r>
          </a:p>
        </p:txBody>
      </p:sp>
      <p:sp>
        <p:nvSpPr>
          <p:cNvPr id="13321" name="Text Box 9"/>
          <p:cNvSpPr txBox="1">
            <a:spLocks noChangeArrowheads="1"/>
          </p:cNvSpPr>
          <p:nvPr/>
        </p:nvSpPr>
        <p:spPr bwMode="auto">
          <a:xfrm>
            <a:off x="2530475" y="5530850"/>
            <a:ext cx="592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Link</a:t>
            </a:r>
          </a:p>
        </p:txBody>
      </p:sp>
      <p:sp>
        <p:nvSpPr>
          <p:cNvPr id="13322" name="Text Box 10"/>
          <p:cNvSpPr txBox="1">
            <a:spLocks noChangeArrowheads="1"/>
          </p:cNvSpPr>
          <p:nvPr/>
        </p:nvSpPr>
        <p:spPr bwMode="auto">
          <a:xfrm>
            <a:off x="2362200" y="4876800"/>
            <a:ext cx="1023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Network</a:t>
            </a:r>
          </a:p>
        </p:txBody>
      </p:sp>
      <p:sp>
        <p:nvSpPr>
          <p:cNvPr id="13323" name="Text Box 11"/>
          <p:cNvSpPr txBox="1">
            <a:spLocks noChangeArrowheads="1"/>
          </p:cNvSpPr>
          <p:nvPr/>
        </p:nvSpPr>
        <p:spPr bwMode="auto">
          <a:xfrm>
            <a:off x="2286000" y="4114800"/>
            <a:ext cx="1158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Transport</a:t>
            </a:r>
          </a:p>
        </p:txBody>
      </p:sp>
      <p:sp>
        <p:nvSpPr>
          <p:cNvPr id="13324" name="AutoShape 12"/>
          <p:cNvSpPr>
            <a:spLocks/>
          </p:cNvSpPr>
          <p:nvPr/>
        </p:nvSpPr>
        <p:spPr bwMode="auto">
          <a:xfrm>
            <a:off x="1387475" y="3930650"/>
            <a:ext cx="304800" cy="2438400"/>
          </a:xfrm>
          <a:prstGeom prst="leftBrace">
            <a:avLst>
              <a:gd name="adj1" fmla="val 6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5" name="Text Box 13"/>
          <p:cNvSpPr txBox="1">
            <a:spLocks noChangeArrowheads="1"/>
          </p:cNvSpPr>
          <p:nvPr/>
        </p:nvSpPr>
        <p:spPr bwMode="auto">
          <a:xfrm>
            <a:off x="168275" y="4692650"/>
            <a:ext cx="1312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Abstraction</a:t>
            </a:r>
          </a:p>
        </p:txBody>
      </p:sp>
      <p:sp>
        <p:nvSpPr>
          <p:cNvPr id="13326" name="Rectangle 14"/>
          <p:cNvSpPr>
            <a:spLocks noChangeArrowheads="1"/>
          </p:cNvSpPr>
          <p:nvPr/>
        </p:nvSpPr>
        <p:spPr bwMode="auto">
          <a:xfrm>
            <a:off x="5943600" y="4343400"/>
            <a:ext cx="6096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27" name="Rectangle 15"/>
          <p:cNvSpPr>
            <a:spLocks noChangeArrowheads="1"/>
          </p:cNvSpPr>
          <p:nvPr/>
        </p:nvSpPr>
        <p:spPr bwMode="auto">
          <a:xfrm>
            <a:off x="8229600" y="4343400"/>
            <a:ext cx="6096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28" name="Rectangle 16"/>
          <p:cNvSpPr>
            <a:spLocks noChangeArrowheads="1"/>
          </p:cNvSpPr>
          <p:nvPr/>
        </p:nvSpPr>
        <p:spPr bwMode="auto">
          <a:xfrm>
            <a:off x="7467600" y="4343400"/>
            <a:ext cx="6096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29" name="Rectangle 17"/>
          <p:cNvSpPr>
            <a:spLocks noChangeArrowheads="1"/>
          </p:cNvSpPr>
          <p:nvPr/>
        </p:nvSpPr>
        <p:spPr bwMode="auto">
          <a:xfrm>
            <a:off x="6705600" y="4343400"/>
            <a:ext cx="6096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30" name="Line 18"/>
          <p:cNvSpPr>
            <a:spLocks noChangeShapeType="1"/>
          </p:cNvSpPr>
          <p:nvPr/>
        </p:nvSpPr>
        <p:spPr bwMode="auto">
          <a:xfrm>
            <a:off x="5791200" y="5257800"/>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Text Box 19"/>
          <p:cNvSpPr txBox="1">
            <a:spLocks noChangeArrowheads="1"/>
          </p:cNvSpPr>
          <p:nvPr/>
        </p:nvSpPr>
        <p:spPr bwMode="auto">
          <a:xfrm>
            <a:off x="6156325" y="5365750"/>
            <a:ext cx="822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Kernel</a:t>
            </a:r>
          </a:p>
        </p:txBody>
      </p:sp>
      <p:sp>
        <p:nvSpPr>
          <p:cNvPr id="13332" name="Text Box 20"/>
          <p:cNvSpPr txBox="1">
            <a:spLocks noChangeArrowheads="1"/>
          </p:cNvSpPr>
          <p:nvPr/>
        </p:nvSpPr>
        <p:spPr bwMode="auto">
          <a:xfrm>
            <a:off x="6842125" y="5975350"/>
            <a:ext cx="148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Virtualization</a:t>
            </a:r>
          </a:p>
        </p:txBody>
      </p:sp>
      <p:sp>
        <p:nvSpPr>
          <p:cNvPr id="13333" name="Text Box 21"/>
          <p:cNvSpPr txBox="1">
            <a:spLocks noChangeArrowheads="1"/>
          </p:cNvSpPr>
          <p:nvPr/>
        </p:nvSpPr>
        <p:spPr bwMode="auto">
          <a:xfrm>
            <a:off x="5715000" y="3657600"/>
            <a:ext cx="314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Separate virtual machines or protection domains</a:t>
            </a:r>
          </a:p>
        </p:txBody>
      </p:sp>
    </p:spTree>
    <p:extLst>
      <p:ext uri="{BB962C8B-B14F-4D97-AF65-F5344CB8AC3E}">
        <p14:creationId xmlns:p14="http://schemas.microsoft.com/office/powerpoint/2010/main" val="2156384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latin typeface="Tahoma" charset="0"/>
              </a:rPr>
              <a:t>Abstraction </a:t>
            </a:r>
            <a:r>
              <a:rPr lang="en-US" dirty="0">
                <a:latin typeface="Tahoma" charset="0"/>
                <a:sym typeface="Wingdings" charset="0"/>
              </a:rPr>
              <a:t> </a:t>
            </a:r>
            <a:r>
              <a:rPr lang="en-US" dirty="0" smtClean="0">
                <a:latin typeface="Tahoma" charset="0"/>
                <a:sym typeface="Wingdings" charset="0"/>
              </a:rPr>
              <a:t>Solution?</a:t>
            </a:r>
            <a:endParaRPr lang="en-US" dirty="0">
              <a:latin typeface="Tahoma" charset="0"/>
            </a:endParaRPr>
          </a:p>
        </p:txBody>
      </p:sp>
      <p:sp>
        <p:nvSpPr>
          <p:cNvPr id="14339" name="Rectangle 3"/>
          <p:cNvSpPr>
            <a:spLocks noGrp="1" noChangeArrowheads="1"/>
          </p:cNvSpPr>
          <p:nvPr>
            <p:ph type="body" idx="1"/>
          </p:nvPr>
        </p:nvSpPr>
        <p:spPr>
          <a:xfrm>
            <a:off x="457200" y="2017713"/>
            <a:ext cx="8497888" cy="4114800"/>
          </a:xfrm>
        </p:spPr>
        <p:txBody>
          <a:bodyPr/>
          <a:lstStyle/>
          <a:p>
            <a:pPr eaLnBrk="1" hangingPunct="1"/>
            <a:r>
              <a:rPr lang="en-US" sz="2800" dirty="0">
                <a:latin typeface="Tahoma" charset="0"/>
              </a:rPr>
              <a:t>Complexity </a:t>
            </a:r>
          </a:p>
          <a:p>
            <a:pPr eaLnBrk="1" hangingPunct="1">
              <a:buFont typeface="Wingdings" charset="0"/>
              <a:buNone/>
            </a:pPr>
            <a:r>
              <a:rPr lang="en-US" sz="2800" dirty="0">
                <a:latin typeface="Tahoma" charset="0"/>
                <a:sym typeface="Wingdings" charset="0"/>
              </a:rPr>
              <a:t>       More levels of abstraction </a:t>
            </a:r>
          </a:p>
          <a:p>
            <a:pPr eaLnBrk="1" hangingPunct="1">
              <a:buFont typeface="Wingdings" charset="0"/>
              <a:buNone/>
            </a:pPr>
            <a:r>
              <a:rPr lang="en-US" sz="2800" dirty="0">
                <a:latin typeface="Tahoma" charset="0"/>
                <a:sym typeface="Wingdings" charset="0"/>
              </a:rPr>
              <a:t>          Narrower specialization </a:t>
            </a:r>
          </a:p>
          <a:p>
            <a:pPr eaLnBrk="1" hangingPunct="1">
              <a:buFont typeface="Wingdings" charset="0"/>
              <a:buNone/>
            </a:pPr>
            <a:r>
              <a:rPr lang="en-US" sz="2800" dirty="0">
                <a:latin typeface="Tahoma" charset="0"/>
                <a:sym typeface="Wingdings" charset="0"/>
              </a:rPr>
              <a:t>             More details are </a:t>
            </a:r>
            <a:r>
              <a:rPr lang="ja-JP" altLang="en-US" sz="2800" dirty="0">
                <a:latin typeface="Tahoma" charset="0"/>
                <a:sym typeface="Wingdings" charset="0"/>
              </a:rPr>
              <a:t>“</a:t>
            </a:r>
            <a:r>
              <a:rPr lang="en-US" sz="2800" dirty="0">
                <a:latin typeface="Tahoma" charset="0"/>
                <a:sym typeface="Wingdings" charset="0"/>
              </a:rPr>
              <a:t>abstracted away</a:t>
            </a:r>
            <a:r>
              <a:rPr lang="ja-JP" altLang="en-US" sz="2800" dirty="0">
                <a:latin typeface="Tahoma" charset="0"/>
                <a:sym typeface="Wingdings" charset="0"/>
              </a:rPr>
              <a:t>”</a:t>
            </a:r>
            <a:r>
              <a:rPr lang="en-US" sz="2800" dirty="0">
                <a:latin typeface="Tahoma" charset="0"/>
                <a:sym typeface="Wingdings" charset="0"/>
              </a:rPr>
              <a:t> </a:t>
            </a:r>
          </a:p>
          <a:p>
            <a:pPr eaLnBrk="1" hangingPunct="1">
              <a:buFont typeface="Wingdings" charset="0"/>
              <a:buNone/>
            </a:pPr>
            <a:r>
              <a:rPr lang="en-US" sz="2800" dirty="0">
                <a:latin typeface="Tahoma" charset="0"/>
                <a:sym typeface="Wingdings" charset="0"/>
              </a:rPr>
              <a:t>                Myopic view. Less knowledge of</a:t>
            </a:r>
          </a:p>
          <a:p>
            <a:pPr eaLnBrk="1" hangingPunct="1">
              <a:buFont typeface="Wingdings" charset="0"/>
              <a:buNone/>
            </a:pPr>
            <a:r>
              <a:rPr lang="en-US" sz="2800" dirty="0">
                <a:latin typeface="Tahoma" charset="0"/>
                <a:sym typeface="Wingdings" charset="0"/>
              </a:rPr>
              <a:t> 			   possible adverse interactions </a:t>
            </a:r>
          </a:p>
          <a:p>
            <a:pPr eaLnBrk="1" hangingPunct="1">
              <a:buFont typeface="Wingdings" charset="0"/>
              <a:buNone/>
            </a:pPr>
            <a:r>
              <a:rPr lang="en-US" sz="2800" dirty="0">
                <a:latin typeface="Tahoma" charset="0"/>
                <a:sym typeface="Wingdings" charset="0"/>
              </a:rPr>
              <a:t>                      More potential for interaction </a:t>
            </a:r>
          </a:p>
          <a:p>
            <a:pPr eaLnBrk="1" hangingPunct="1">
              <a:buFont typeface="Wingdings" charset="0"/>
              <a:buNone/>
            </a:pPr>
            <a:r>
              <a:rPr lang="en-US" sz="2800" dirty="0">
                <a:latin typeface="Tahoma" charset="0"/>
                <a:sym typeface="Wingdings" charset="0"/>
              </a:rPr>
              <a:t>                         or incompatibility errors</a:t>
            </a:r>
          </a:p>
          <a:p>
            <a:pPr lvl="2" eaLnBrk="1" hangingPunct="1">
              <a:buFont typeface="Wingdings" charset="0"/>
              <a:buChar char="à"/>
            </a:pPr>
            <a:endParaRPr lang="en-US" sz="2000" dirty="0">
              <a:latin typeface="Tahoma" charset="0"/>
            </a:endParaRPr>
          </a:p>
        </p:txBody>
      </p:sp>
    </p:spTree>
    <p:extLst>
      <p:ext uri="{BB962C8B-B14F-4D97-AF65-F5344CB8AC3E}">
        <p14:creationId xmlns:p14="http://schemas.microsoft.com/office/powerpoint/2010/main" val="232643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9442" y="307892"/>
            <a:ext cx="7953375" cy="1462087"/>
          </a:xfrm>
        </p:spPr>
        <p:txBody>
          <a:bodyPr/>
          <a:lstStyle/>
          <a:p>
            <a:pPr eaLnBrk="1" hangingPunct="1"/>
            <a:r>
              <a:rPr lang="en-US" sz="4000" dirty="0">
                <a:latin typeface="Tahoma" charset="0"/>
              </a:rPr>
              <a:t>The Curse of Component Re-use</a:t>
            </a:r>
            <a:br>
              <a:rPr lang="en-US" sz="4000" dirty="0">
                <a:latin typeface="Tahoma" charset="0"/>
              </a:rPr>
            </a:br>
            <a:r>
              <a:rPr lang="en-US" sz="3200" dirty="0">
                <a:latin typeface="Tahoma" charset="0"/>
              </a:rPr>
              <a:t>The </a:t>
            </a:r>
            <a:r>
              <a:rPr lang="en-US" sz="3200" dirty="0" err="1">
                <a:latin typeface="Tahoma" charset="0"/>
              </a:rPr>
              <a:t>Ariane</a:t>
            </a:r>
            <a:r>
              <a:rPr lang="en-US" sz="3200" dirty="0">
                <a:latin typeface="Tahoma" charset="0"/>
              </a:rPr>
              <a:t> 5 Explosion</a:t>
            </a:r>
            <a:r>
              <a:rPr lang="en-US" sz="4000" dirty="0">
                <a:latin typeface="Tahoma" charset="0"/>
              </a:rPr>
              <a:t> </a:t>
            </a:r>
          </a:p>
        </p:txBody>
      </p:sp>
      <p:sp>
        <p:nvSpPr>
          <p:cNvPr id="15363" name="Rectangle 3"/>
          <p:cNvSpPr>
            <a:spLocks noGrp="1" noChangeArrowheads="1"/>
          </p:cNvSpPr>
          <p:nvPr>
            <p:ph type="body" idx="1"/>
          </p:nvPr>
        </p:nvSpPr>
        <p:spPr>
          <a:xfrm>
            <a:off x="381000" y="2017713"/>
            <a:ext cx="8574088" cy="1658603"/>
          </a:xfrm>
        </p:spPr>
        <p:txBody>
          <a:bodyPr/>
          <a:lstStyle/>
          <a:p>
            <a:pPr eaLnBrk="1" hangingPunct="1"/>
            <a:r>
              <a:rPr lang="en-US" sz="2800" dirty="0">
                <a:latin typeface="Tahoma" charset="0"/>
              </a:rPr>
              <a:t>On June 4, 1996, the maiden flight of the European </a:t>
            </a:r>
            <a:r>
              <a:rPr lang="en-US" sz="2800" dirty="0" err="1">
                <a:latin typeface="Tahoma" charset="0"/>
              </a:rPr>
              <a:t>Ariane</a:t>
            </a:r>
            <a:r>
              <a:rPr lang="en-US" sz="2800" dirty="0">
                <a:latin typeface="Tahoma" charset="0"/>
              </a:rPr>
              <a:t> 5 launcher crashed about 40 seconds after takeoff (0.5 Billion Dollars</a:t>
            </a:r>
            <a:r>
              <a:rPr lang="en-US" sz="2800" dirty="0" smtClean="0">
                <a:latin typeface="Tahoma" charset="0"/>
              </a:rPr>
              <a:t>)</a:t>
            </a:r>
            <a:endParaRPr lang="en-US" sz="2800" dirty="0">
              <a:latin typeface="Tahoma" charset="0"/>
            </a:endParaRPr>
          </a:p>
        </p:txBody>
      </p:sp>
      <p:pic>
        <p:nvPicPr>
          <p:cNvPr id="2" name="Picture 1"/>
          <p:cNvPicPr>
            <a:picLocks noChangeAspect="1"/>
          </p:cNvPicPr>
          <p:nvPr/>
        </p:nvPicPr>
        <p:blipFill>
          <a:blip r:embed="rId3"/>
          <a:stretch>
            <a:fillRect/>
          </a:stretch>
        </p:blipFill>
        <p:spPr>
          <a:xfrm>
            <a:off x="1911684" y="3582737"/>
            <a:ext cx="4304632" cy="2860180"/>
          </a:xfrm>
          <a:prstGeom prst="rect">
            <a:avLst/>
          </a:prstGeom>
        </p:spPr>
      </p:pic>
    </p:spTree>
    <p:extLst>
      <p:ext uri="{BB962C8B-B14F-4D97-AF65-F5344CB8AC3E}">
        <p14:creationId xmlns:p14="http://schemas.microsoft.com/office/powerpoint/2010/main" val="18562416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9442" y="307892"/>
            <a:ext cx="7953375" cy="1462087"/>
          </a:xfrm>
        </p:spPr>
        <p:txBody>
          <a:bodyPr/>
          <a:lstStyle/>
          <a:p>
            <a:pPr eaLnBrk="1" hangingPunct="1"/>
            <a:r>
              <a:rPr lang="en-US" sz="4000" dirty="0">
                <a:latin typeface="Tahoma" charset="0"/>
              </a:rPr>
              <a:t>The Curse of Component Re-use</a:t>
            </a:r>
            <a:br>
              <a:rPr lang="en-US" sz="4000" dirty="0">
                <a:latin typeface="Tahoma" charset="0"/>
              </a:rPr>
            </a:br>
            <a:r>
              <a:rPr lang="en-US" sz="3200" dirty="0">
                <a:latin typeface="Tahoma" charset="0"/>
              </a:rPr>
              <a:t>The </a:t>
            </a:r>
            <a:r>
              <a:rPr lang="en-US" sz="3200" dirty="0" err="1">
                <a:latin typeface="Tahoma" charset="0"/>
              </a:rPr>
              <a:t>Ariane</a:t>
            </a:r>
            <a:r>
              <a:rPr lang="en-US" sz="3200" dirty="0">
                <a:latin typeface="Tahoma" charset="0"/>
              </a:rPr>
              <a:t> 5 Explosion</a:t>
            </a:r>
            <a:r>
              <a:rPr lang="en-US" sz="4000" dirty="0">
                <a:latin typeface="Tahoma" charset="0"/>
              </a:rPr>
              <a:t> </a:t>
            </a:r>
          </a:p>
        </p:txBody>
      </p:sp>
      <p:sp>
        <p:nvSpPr>
          <p:cNvPr id="15363" name="Rectangle 3"/>
          <p:cNvSpPr>
            <a:spLocks noGrp="1" noChangeArrowheads="1"/>
          </p:cNvSpPr>
          <p:nvPr>
            <p:ph type="body" idx="1"/>
          </p:nvPr>
        </p:nvSpPr>
        <p:spPr>
          <a:xfrm>
            <a:off x="381000" y="2017713"/>
            <a:ext cx="8574088" cy="4840287"/>
          </a:xfrm>
        </p:spPr>
        <p:txBody>
          <a:bodyPr/>
          <a:lstStyle/>
          <a:p>
            <a:pPr eaLnBrk="1" hangingPunct="1"/>
            <a:r>
              <a:rPr lang="en-US" sz="2800" dirty="0">
                <a:latin typeface="Tahoma" charset="0"/>
              </a:rPr>
              <a:t>On June 4, 1996, the maiden flight of the European </a:t>
            </a:r>
            <a:r>
              <a:rPr lang="en-US" sz="2800" dirty="0" err="1">
                <a:latin typeface="Tahoma" charset="0"/>
              </a:rPr>
              <a:t>Ariane</a:t>
            </a:r>
            <a:r>
              <a:rPr lang="en-US" sz="2800" dirty="0">
                <a:latin typeface="Tahoma" charset="0"/>
              </a:rPr>
              <a:t> 5 launcher crashed about 40 seconds after takeoff (0.5 Billion Dollars)</a:t>
            </a:r>
          </a:p>
          <a:p>
            <a:pPr eaLnBrk="1" hangingPunct="1"/>
            <a:r>
              <a:rPr lang="en-US" sz="2800" dirty="0">
                <a:latin typeface="Tahoma" charset="0"/>
              </a:rPr>
              <a:t>Cause of problem?</a:t>
            </a:r>
          </a:p>
          <a:p>
            <a:pPr lvl="1" eaLnBrk="1" hangingPunct="1"/>
            <a:r>
              <a:rPr lang="en-US" sz="2400" dirty="0">
                <a:latin typeface="Tahoma" charset="0"/>
              </a:rPr>
              <a:t>An inertial reference software component.</a:t>
            </a:r>
          </a:p>
          <a:p>
            <a:pPr lvl="2" eaLnBrk="1" hangingPunct="1"/>
            <a:r>
              <a:rPr lang="en-US" sz="2000" dirty="0">
                <a:latin typeface="Tahoma" charset="0"/>
              </a:rPr>
              <a:t>Not needed during flight. Should be stopped before takeoff but is allowed to operate for up to 50 additional seconds to avoid expensive restarts should countdown be interrupted</a:t>
            </a:r>
          </a:p>
          <a:p>
            <a:pPr lvl="2" eaLnBrk="1" hangingPunct="1"/>
            <a:r>
              <a:rPr lang="en-US" sz="2000" dirty="0">
                <a:latin typeface="Tahoma" charset="0"/>
              </a:rPr>
              <a:t>Component was designed for </a:t>
            </a:r>
            <a:r>
              <a:rPr lang="en-US" sz="2000" dirty="0" err="1">
                <a:latin typeface="Tahoma" charset="0"/>
              </a:rPr>
              <a:t>Ariane</a:t>
            </a:r>
            <a:r>
              <a:rPr lang="en-US" sz="2000" dirty="0">
                <a:latin typeface="Tahoma" charset="0"/>
              </a:rPr>
              <a:t> 4. </a:t>
            </a:r>
            <a:r>
              <a:rPr lang="en-US" sz="2000" dirty="0" err="1">
                <a:latin typeface="Tahoma" charset="0"/>
              </a:rPr>
              <a:t>Ariane</a:t>
            </a:r>
            <a:r>
              <a:rPr lang="en-US" sz="2000" dirty="0">
                <a:latin typeface="Tahoma" charset="0"/>
              </a:rPr>
              <a:t> 5 was a faster system. Velocity variable overflowed.</a:t>
            </a:r>
          </a:p>
          <a:p>
            <a:pPr lvl="2" eaLnBrk="1" hangingPunct="1"/>
            <a:r>
              <a:rPr lang="en-US" sz="2000" dirty="0">
                <a:latin typeface="Tahoma" charset="0"/>
              </a:rPr>
              <a:t>Overflow causes an exception that is not caught and crashes the software </a:t>
            </a:r>
          </a:p>
        </p:txBody>
      </p:sp>
    </p:spTree>
    <p:extLst>
      <p:ext uri="{BB962C8B-B14F-4D97-AF65-F5344CB8AC3E}">
        <p14:creationId xmlns:p14="http://schemas.microsoft.com/office/powerpoint/2010/main" val="9781366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214313"/>
            <a:ext cx="7877175" cy="1462087"/>
          </a:xfrm>
        </p:spPr>
        <p:txBody>
          <a:bodyPr/>
          <a:lstStyle/>
          <a:p>
            <a:pPr eaLnBrk="1" hangingPunct="1"/>
            <a:r>
              <a:rPr lang="en-US" sz="4000">
                <a:latin typeface="Tahoma" charset="0"/>
              </a:rPr>
              <a:t>Example 1: Interactive Complexity in Distributed Protocols</a:t>
            </a:r>
          </a:p>
        </p:txBody>
      </p:sp>
      <p:sp>
        <p:nvSpPr>
          <p:cNvPr id="16387" name="Rectangle 3"/>
          <p:cNvSpPr>
            <a:spLocks noGrp="1" noChangeArrowheads="1"/>
          </p:cNvSpPr>
          <p:nvPr>
            <p:ph type="body" idx="1"/>
          </p:nvPr>
        </p:nvSpPr>
        <p:spPr>
          <a:xfrm>
            <a:off x="533400" y="2017713"/>
            <a:ext cx="8421688" cy="4114800"/>
          </a:xfrm>
        </p:spPr>
        <p:txBody>
          <a:bodyPr/>
          <a:lstStyle/>
          <a:p>
            <a:pPr eaLnBrk="1" hangingPunct="1"/>
            <a:r>
              <a:rPr lang="en-US" dirty="0">
                <a:latin typeface="Tahoma" charset="0"/>
              </a:rPr>
              <a:t>Interactive complexity means: </a:t>
            </a:r>
          </a:p>
          <a:p>
            <a:pPr lvl="1" eaLnBrk="1" hangingPunct="1"/>
            <a:r>
              <a:rPr lang="en-US" dirty="0">
                <a:latin typeface="Tahoma" charset="0"/>
              </a:rPr>
              <a:t>Simple individually insignificant failures interact to compound into system failures, or even… </a:t>
            </a:r>
          </a:p>
          <a:p>
            <a:pPr lvl="1" eaLnBrk="1" hangingPunct="1"/>
            <a:r>
              <a:rPr lang="en-US" dirty="0">
                <a:latin typeface="Tahoma" charset="0"/>
              </a:rPr>
              <a:t>Sets of correctly operating components interact to produce a system failure</a:t>
            </a:r>
          </a:p>
          <a:p>
            <a:pPr lvl="2" eaLnBrk="1" hangingPunct="1"/>
            <a:r>
              <a:rPr lang="en-US" dirty="0">
                <a:latin typeface="Tahoma" charset="0"/>
              </a:rPr>
              <a:t>Example:</a:t>
            </a:r>
          </a:p>
          <a:p>
            <a:pPr lvl="3" eaLnBrk="1" hangingPunct="1"/>
            <a:r>
              <a:rPr lang="en-US" dirty="0">
                <a:latin typeface="Tahoma" charset="0"/>
              </a:rPr>
              <a:t>Shortest hop routing</a:t>
            </a:r>
          </a:p>
          <a:p>
            <a:pPr lvl="3" eaLnBrk="1" hangingPunct="1"/>
            <a:r>
              <a:rPr lang="en-US" dirty="0">
                <a:latin typeface="Tahoma" charset="0"/>
              </a:rPr>
              <a:t>Adaptive rate control</a:t>
            </a:r>
          </a:p>
        </p:txBody>
      </p:sp>
    </p:spTree>
    <p:extLst>
      <p:ext uri="{BB962C8B-B14F-4D97-AF65-F5344CB8AC3E}">
        <p14:creationId xmlns:p14="http://schemas.microsoft.com/office/powerpoint/2010/main" val="32814086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atin typeface="Tahoma" charset="0"/>
              </a:rPr>
              <a:t>Example 1:</a:t>
            </a:r>
          </a:p>
        </p:txBody>
      </p:sp>
      <p:sp>
        <p:nvSpPr>
          <p:cNvPr id="17411" name="Rectangle 3"/>
          <p:cNvSpPr>
            <a:spLocks noGrp="1" noChangeArrowheads="1"/>
          </p:cNvSpPr>
          <p:nvPr>
            <p:ph type="body" idx="1"/>
          </p:nvPr>
        </p:nvSpPr>
        <p:spPr>
          <a:xfrm>
            <a:off x="609600" y="2017713"/>
            <a:ext cx="8345488" cy="4114800"/>
          </a:xfrm>
        </p:spPr>
        <p:txBody>
          <a:bodyPr/>
          <a:lstStyle/>
          <a:p>
            <a:pPr eaLnBrk="1" hangingPunct="1"/>
            <a:r>
              <a:rPr lang="en-US" dirty="0">
                <a:latin typeface="Tahoma" charset="0"/>
              </a:rPr>
              <a:t>Shortest hop routing</a:t>
            </a:r>
          </a:p>
          <a:p>
            <a:pPr lvl="1" eaLnBrk="1" hangingPunct="1"/>
            <a:r>
              <a:rPr lang="en-US" dirty="0">
                <a:latin typeface="Tahoma" charset="0"/>
              </a:rPr>
              <a:t>Find shorter path (fewer hops that are longer)</a:t>
            </a:r>
          </a:p>
          <a:p>
            <a:pPr eaLnBrk="1" hangingPunct="1"/>
            <a:r>
              <a:rPr lang="en-US" dirty="0">
                <a:latin typeface="Tahoma" charset="0"/>
              </a:rPr>
              <a:t>Long wireless hops </a:t>
            </a:r>
            <a:r>
              <a:rPr lang="en-US" dirty="0">
                <a:latin typeface="Tahoma" charset="0"/>
                <a:sym typeface="Wingdings" charset="0"/>
              </a:rPr>
              <a:t> poor channel quality</a:t>
            </a:r>
          </a:p>
          <a:p>
            <a:pPr eaLnBrk="1" hangingPunct="1"/>
            <a:r>
              <a:rPr lang="en-US" dirty="0">
                <a:latin typeface="Tahoma" charset="0"/>
                <a:sym typeface="Wingdings" charset="0"/>
              </a:rPr>
              <a:t>Adaptive rate control</a:t>
            </a:r>
          </a:p>
          <a:p>
            <a:pPr lvl="1" eaLnBrk="1" hangingPunct="1"/>
            <a:r>
              <a:rPr lang="en-US" dirty="0">
                <a:latin typeface="Tahoma" charset="0"/>
              </a:rPr>
              <a:t>Reduce transmission rate to improve quality</a:t>
            </a:r>
          </a:p>
          <a:p>
            <a:pPr eaLnBrk="1" hangingPunct="1"/>
            <a:r>
              <a:rPr lang="en-US" dirty="0">
                <a:latin typeface="Tahoma" charset="0"/>
              </a:rPr>
              <a:t>Reduced transmission rate </a:t>
            </a:r>
          </a:p>
          <a:p>
            <a:pPr eaLnBrk="1" hangingPunct="1">
              <a:buFont typeface="Wingdings" charset="0"/>
              <a:buNone/>
            </a:pPr>
            <a:r>
              <a:rPr lang="en-US" dirty="0">
                <a:latin typeface="Tahoma" charset="0"/>
                <a:sym typeface="Wingdings" charset="0"/>
              </a:rPr>
              <a:t>		 </a:t>
            </a:r>
            <a:r>
              <a:rPr lang="en-US" dirty="0" smtClean="0">
                <a:latin typeface="Tahoma" charset="0"/>
                <a:sym typeface="Wingdings" charset="0"/>
              </a:rPr>
              <a:t>Has longer </a:t>
            </a:r>
            <a:r>
              <a:rPr lang="en-US" dirty="0">
                <a:latin typeface="Tahoma" charset="0"/>
                <a:sym typeface="Wingdings" charset="0"/>
              </a:rPr>
              <a:t>transmission range</a:t>
            </a:r>
            <a:endParaRPr lang="en-US" dirty="0">
              <a:latin typeface="Tahoma" charset="0"/>
            </a:endParaRPr>
          </a:p>
        </p:txBody>
      </p:sp>
      <p:sp>
        <p:nvSpPr>
          <p:cNvPr id="17412" name="Freeform 5"/>
          <p:cNvSpPr>
            <a:spLocks/>
          </p:cNvSpPr>
          <p:nvPr/>
        </p:nvSpPr>
        <p:spPr bwMode="auto">
          <a:xfrm>
            <a:off x="127000" y="2197100"/>
            <a:ext cx="1625600" cy="4521200"/>
          </a:xfrm>
          <a:custGeom>
            <a:avLst/>
            <a:gdLst>
              <a:gd name="T0" fmla="*/ 1625600 w 1024"/>
              <a:gd name="T1" fmla="*/ 3976688 h 2848"/>
              <a:gd name="T2" fmla="*/ 969962 w 1024"/>
              <a:gd name="T3" fmla="*/ 4371975 h 2848"/>
              <a:gd name="T4" fmla="*/ 330200 w 1024"/>
              <a:gd name="T5" fmla="*/ 3898900 h 2848"/>
              <a:gd name="T6" fmla="*/ 25400 w 1024"/>
              <a:gd name="T7" fmla="*/ 635000 h 2848"/>
              <a:gd name="T8" fmla="*/ 482600 w 1024"/>
              <a:gd name="T9" fmla="*/ 90487 h 2848"/>
              <a:gd name="T10" fmla="*/ 0 60000 65536"/>
              <a:gd name="T11" fmla="*/ 0 60000 65536"/>
              <a:gd name="T12" fmla="*/ 0 60000 65536"/>
              <a:gd name="T13" fmla="*/ 0 60000 65536"/>
              <a:gd name="T14" fmla="*/ 0 60000 65536"/>
              <a:gd name="T15" fmla="*/ 0 w 1024"/>
              <a:gd name="T16" fmla="*/ 0 h 2848"/>
              <a:gd name="T17" fmla="*/ 1024 w 1024"/>
              <a:gd name="T18" fmla="*/ 2848 h 2848"/>
            </a:gdLst>
            <a:ahLst/>
            <a:cxnLst>
              <a:cxn ang="T10">
                <a:pos x="T0" y="T1"/>
              </a:cxn>
              <a:cxn ang="T11">
                <a:pos x="T2" y="T3"/>
              </a:cxn>
              <a:cxn ang="T12">
                <a:pos x="T4" y="T5"/>
              </a:cxn>
              <a:cxn ang="T13">
                <a:pos x="T6" y="T7"/>
              </a:cxn>
              <a:cxn ang="T14">
                <a:pos x="T8" y="T9"/>
              </a:cxn>
            </a:cxnLst>
            <a:rect l="T15" t="T16" r="T17" b="T18"/>
            <a:pathLst>
              <a:path w="1024" h="2848">
                <a:moveTo>
                  <a:pt x="1024" y="2505"/>
                </a:moveTo>
                <a:cubicBezTo>
                  <a:pt x="955" y="2546"/>
                  <a:pt x="747" y="2762"/>
                  <a:pt x="611" y="2754"/>
                </a:cubicBezTo>
                <a:cubicBezTo>
                  <a:pt x="475" y="2746"/>
                  <a:pt x="307" y="2848"/>
                  <a:pt x="208" y="2456"/>
                </a:cubicBezTo>
                <a:cubicBezTo>
                  <a:pt x="109" y="2064"/>
                  <a:pt x="0" y="800"/>
                  <a:pt x="16" y="400"/>
                </a:cubicBezTo>
                <a:cubicBezTo>
                  <a:pt x="32" y="0"/>
                  <a:pt x="168" y="29"/>
                  <a:pt x="304" y="57"/>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4410661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4000">
                <a:latin typeface="Tahoma" charset="0"/>
              </a:rPr>
              <a:t>Example 2:</a:t>
            </a:r>
            <a:br>
              <a:rPr lang="en-US" sz="4000">
                <a:latin typeface="Tahoma" charset="0"/>
              </a:rPr>
            </a:br>
            <a:r>
              <a:rPr lang="en-US" sz="3200">
                <a:latin typeface="Tahoma" charset="0"/>
              </a:rPr>
              <a:t>Correlated failure modes between </a:t>
            </a:r>
            <a:r>
              <a:rPr lang="ja-JP" altLang="en-US" sz="3200">
                <a:latin typeface="Tahoma" charset="0"/>
              </a:rPr>
              <a:t>“</a:t>
            </a:r>
            <a:r>
              <a:rPr lang="en-US" sz="3200">
                <a:latin typeface="Tahoma" charset="0"/>
              </a:rPr>
              <a:t>independent components</a:t>
            </a:r>
            <a:r>
              <a:rPr lang="ja-JP" altLang="en-US" sz="3200">
                <a:latin typeface="Tahoma" charset="0"/>
              </a:rPr>
              <a:t>”</a:t>
            </a:r>
            <a:endParaRPr lang="en-US" sz="3200">
              <a:latin typeface="Tahoma" charset="0"/>
            </a:endParaRPr>
          </a:p>
        </p:txBody>
      </p:sp>
      <p:sp>
        <p:nvSpPr>
          <p:cNvPr id="18435" name="Rectangle 3"/>
          <p:cNvSpPr>
            <a:spLocks noGrp="1" noChangeArrowheads="1"/>
          </p:cNvSpPr>
          <p:nvPr>
            <p:ph type="body" idx="1"/>
          </p:nvPr>
        </p:nvSpPr>
        <p:spPr>
          <a:xfrm>
            <a:off x="381000" y="2017713"/>
            <a:ext cx="8574088" cy="1563687"/>
          </a:xfrm>
        </p:spPr>
        <p:txBody>
          <a:bodyPr/>
          <a:lstStyle/>
          <a:p>
            <a:pPr eaLnBrk="1" hangingPunct="1">
              <a:lnSpc>
                <a:spcPct val="80000"/>
              </a:lnSpc>
            </a:pPr>
            <a:r>
              <a:rPr lang="en-US" sz="2800">
                <a:latin typeface="Tahoma" charset="0"/>
              </a:rPr>
              <a:t>Localization (determining a node</a:t>
            </a:r>
            <a:r>
              <a:rPr lang="ja-JP" altLang="en-US" sz="2800">
                <a:latin typeface="Tahoma" charset="0"/>
              </a:rPr>
              <a:t>’</a:t>
            </a:r>
            <a:r>
              <a:rPr lang="en-US" sz="2800">
                <a:latin typeface="Tahoma" charset="0"/>
              </a:rPr>
              <a:t>s location) fails in a correlated manner with failure to synchronize clocks. Why?</a:t>
            </a:r>
          </a:p>
          <a:p>
            <a:pPr lvl="1" eaLnBrk="1" hangingPunct="1">
              <a:lnSpc>
                <a:spcPct val="80000"/>
              </a:lnSpc>
            </a:pPr>
            <a:r>
              <a:rPr lang="en-US" sz="2400">
                <a:latin typeface="Tahoma" charset="0"/>
              </a:rPr>
              <a:t>Note: None of the two components uses the other</a:t>
            </a:r>
          </a:p>
        </p:txBody>
      </p:sp>
      <p:sp>
        <p:nvSpPr>
          <p:cNvPr id="18436" name="Rectangle 6"/>
          <p:cNvSpPr>
            <a:spLocks noChangeArrowheads="1"/>
          </p:cNvSpPr>
          <p:nvPr/>
        </p:nvSpPr>
        <p:spPr bwMode="auto">
          <a:xfrm>
            <a:off x="3810000" y="5715000"/>
            <a:ext cx="1371600" cy="533400"/>
          </a:xfrm>
          <a:prstGeom prst="rect">
            <a:avLst/>
          </a:prstGeom>
          <a:solidFill>
            <a:schemeClr val="accent1"/>
          </a:solidFill>
          <a:ln w="9525">
            <a:solidFill>
              <a:schemeClr val="tx1"/>
            </a:solidFill>
            <a:miter lim="800000"/>
            <a:headEnd/>
            <a:tailEnd/>
          </a:ln>
        </p:spPr>
        <p:txBody>
          <a:bodyPr wrap="none" anchor="ctr"/>
          <a:lstStyle/>
          <a:p>
            <a:pPr algn="ctr"/>
            <a:r>
              <a:rPr lang="en-US"/>
              <a:t>Localization</a:t>
            </a:r>
          </a:p>
        </p:txBody>
      </p:sp>
      <p:sp>
        <p:nvSpPr>
          <p:cNvPr id="18437" name="Rectangle 7"/>
          <p:cNvSpPr>
            <a:spLocks noChangeArrowheads="1"/>
          </p:cNvSpPr>
          <p:nvPr/>
        </p:nvSpPr>
        <p:spPr bwMode="auto">
          <a:xfrm>
            <a:off x="5562600" y="5715000"/>
            <a:ext cx="2667000" cy="533400"/>
          </a:xfrm>
          <a:prstGeom prst="rect">
            <a:avLst/>
          </a:prstGeom>
          <a:solidFill>
            <a:schemeClr val="accent1"/>
          </a:solidFill>
          <a:ln w="9525">
            <a:solidFill>
              <a:schemeClr val="tx1"/>
            </a:solidFill>
            <a:miter lim="800000"/>
            <a:headEnd/>
            <a:tailEnd/>
          </a:ln>
        </p:spPr>
        <p:txBody>
          <a:bodyPr wrap="none" anchor="ctr"/>
          <a:lstStyle/>
          <a:p>
            <a:pPr algn="ctr"/>
            <a:r>
              <a:rPr lang="en-US"/>
              <a:t>Clock synchronization</a:t>
            </a:r>
          </a:p>
        </p:txBody>
      </p:sp>
      <p:sp>
        <p:nvSpPr>
          <p:cNvPr id="18438" name="Rectangle 8"/>
          <p:cNvSpPr>
            <a:spLocks noChangeArrowheads="1"/>
          </p:cNvSpPr>
          <p:nvPr/>
        </p:nvSpPr>
        <p:spPr bwMode="auto">
          <a:xfrm>
            <a:off x="4495800" y="4343400"/>
            <a:ext cx="2743200" cy="533400"/>
          </a:xfrm>
          <a:prstGeom prst="rect">
            <a:avLst/>
          </a:prstGeom>
          <a:solidFill>
            <a:schemeClr val="accent1"/>
          </a:solidFill>
          <a:ln w="9525">
            <a:solidFill>
              <a:schemeClr val="tx1"/>
            </a:solidFill>
            <a:miter lim="800000"/>
            <a:headEnd/>
            <a:tailEnd/>
          </a:ln>
        </p:spPr>
        <p:txBody>
          <a:bodyPr wrap="none" anchor="ctr"/>
          <a:lstStyle/>
          <a:p>
            <a:pPr algn="ctr"/>
            <a:r>
              <a:rPr lang="en-US"/>
              <a:t>Tracking</a:t>
            </a:r>
          </a:p>
        </p:txBody>
      </p:sp>
      <p:sp>
        <p:nvSpPr>
          <p:cNvPr id="18439" name="Line 10"/>
          <p:cNvSpPr>
            <a:spLocks noChangeShapeType="1"/>
          </p:cNvSpPr>
          <p:nvPr/>
        </p:nvSpPr>
        <p:spPr bwMode="auto">
          <a:xfrm flipH="1">
            <a:off x="4495800" y="4876800"/>
            <a:ext cx="609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Line 11"/>
          <p:cNvSpPr>
            <a:spLocks noChangeShapeType="1"/>
          </p:cNvSpPr>
          <p:nvPr/>
        </p:nvSpPr>
        <p:spPr bwMode="auto">
          <a:xfrm>
            <a:off x="6629400" y="48768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074457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5105400" y="1219200"/>
            <a:ext cx="3810000" cy="2895600"/>
          </a:xfrm>
          <a:prstGeom prst="ellipse">
            <a:avLst/>
          </a:prstGeom>
          <a:solidFill>
            <a:srgbClr val="FFAB2F"/>
          </a:solidFill>
          <a:ln w="9525">
            <a:solidFill>
              <a:schemeClr val="tx1"/>
            </a:solidFill>
            <a:miter lim="800000"/>
            <a:headEnd/>
            <a:tailEnd/>
          </a:ln>
        </p:spPr>
        <p:txBody>
          <a:bodyPr wrap="none" anchor="ctr"/>
          <a:lstStyle/>
          <a:p>
            <a:pPr algn="ctr"/>
            <a:endParaRPr lang="en-US"/>
          </a:p>
        </p:txBody>
      </p:sp>
      <p:sp>
        <p:nvSpPr>
          <p:cNvPr id="14339" name="Oval 16"/>
          <p:cNvSpPr>
            <a:spLocks noChangeArrowheads="1"/>
          </p:cNvSpPr>
          <p:nvPr/>
        </p:nvSpPr>
        <p:spPr bwMode="auto">
          <a:xfrm>
            <a:off x="5410200" y="1752600"/>
            <a:ext cx="3352800" cy="17526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4340" name="Oval 37"/>
          <p:cNvSpPr>
            <a:spLocks noChangeArrowheads="1"/>
          </p:cNvSpPr>
          <p:nvPr/>
        </p:nvSpPr>
        <p:spPr bwMode="auto">
          <a:xfrm>
            <a:off x="228600" y="1981200"/>
            <a:ext cx="6400800" cy="4875213"/>
          </a:xfrm>
          <a:prstGeom prst="ellipse">
            <a:avLst/>
          </a:prstGeom>
          <a:solidFill>
            <a:srgbClr val="FFCC99"/>
          </a:solidFill>
          <a:ln w="9525">
            <a:solidFill>
              <a:schemeClr val="tx1"/>
            </a:solidFill>
            <a:miter lim="800000"/>
            <a:headEnd/>
            <a:tailEnd/>
          </a:ln>
        </p:spPr>
        <p:txBody>
          <a:bodyPr wrap="none" anchor="ctr"/>
          <a:lstStyle/>
          <a:p>
            <a:pPr algn="ctr"/>
            <a:endParaRPr lang="en-US">
              <a:solidFill>
                <a:schemeClr val="hlink"/>
              </a:solidFill>
            </a:endParaRPr>
          </a:p>
        </p:txBody>
      </p:sp>
      <p:sp>
        <p:nvSpPr>
          <p:cNvPr id="14341" name="Oval 3"/>
          <p:cNvSpPr>
            <a:spLocks noChangeArrowheads="1"/>
          </p:cNvSpPr>
          <p:nvPr/>
        </p:nvSpPr>
        <p:spPr bwMode="auto">
          <a:xfrm>
            <a:off x="685800" y="2971800"/>
            <a:ext cx="5410200" cy="3733800"/>
          </a:xfrm>
          <a:prstGeom prst="ellipse">
            <a:avLst/>
          </a:prstGeom>
          <a:solidFill>
            <a:srgbClr val="FFAB2F"/>
          </a:solidFill>
          <a:ln w="9525">
            <a:solidFill>
              <a:schemeClr val="tx1"/>
            </a:solidFill>
            <a:miter lim="800000"/>
            <a:headEnd/>
            <a:tailEnd/>
          </a:ln>
        </p:spPr>
        <p:txBody>
          <a:bodyPr wrap="none" anchor="ctr"/>
          <a:lstStyle/>
          <a:p>
            <a:pPr algn="ctr"/>
            <a:endParaRPr lang="en-US"/>
          </a:p>
        </p:txBody>
      </p:sp>
      <p:sp>
        <p:nvSpPr>
          <p:cNvPr id="14342" name="Text Box 4"/>
          <p:cNvSpPr txBox="1">
            <a:spLocks noChangeArrowheads="1"/>
          </p:cNvSpPr>
          <p:nvPr/>
        </p:nvSpPr>
        <p:spPr bwMode="auto">
          <a:xfrm rot="225466">
            <a:off x="2667000" y="3048000"/>
            <a:ext cx="2281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Grid Computing</a:t>
            </a:r>
          </a:p>
        </p:txBody>
      </p:sp>
      <p:sp>
        <p:nvSpPr>
          <p:cNvPr id="14343" name="Text Box 5"/>
          <p:cNvSpPr txBox="1">
            <a:spLocks noChangeArrowheads="1"/>
          </p:cNvSpPr>
          <p:nvPr/>
        </p:nvSpPr>
        <p:spPr bwMode="auto">
          <a:xfrm rot="-1096978">
            <a:off x="4114800" y="6019800"/>
            <a:ext cx="121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Bio-info</a:t>
            </a:r>
          </a:p>
        </p:txBody>
      </p:sp>
      <p:sp>
        <p:nvSpPr>
          <p:cNvPr id="14344" name="Text Box 6"/>
          <p:cNvSpPr txBox="1">
            <a:spLocks noChangeArrowheads="1"/>
          </p:cNvSpPr>
          <p:nvPr/>
        </p:nvSpPr>
        <p:spPr bwMode="auto">
          <a:xfrm rot="3005008">
            <a:off x="658018" y="5209382"/>
            <a:ext cx="142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Quantum</a:t>
            </a:r>
          </a:p>
        </p:txBody>
      </p:sp>
      <p:sp>
        <p:nvSpPr>
          <p:cNvPr id="14345" name="Text Box 7"/>
          <p:cNvSpPr txBox="1">
            <a:spLocks noChangeArrowheads="1"/>
          </p:cNvSpPr>
          <p:nvPr/>
        </p:nvSpPr>
        <p:spPr bwMode="auto">
          <a:xfrm rot="-3338406">
            <a:off x="862806" y="3328194"/>
            <a:ext cx="1535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Brain</a:t>
            </a:r>
          </a:p>
          <a:p>
            <a:r>
              <a:rPr lang="en-US"/>
              <a:t>Interfaces</a:t>
            </a:r>
          </a:p>
        </p:txBody>
      </p:sp>
      <p:sp>
        <p:nvSpPr>
          <p:cNvPr id="14346" name="Rectangle 8"/>
          <p:cNvSpPr>
            <a:spLocks noGrp="1" noChangeArrowheads="1"/>
          </p:cNvSpPr>
          <p:nvPr>
            <p:ph type="title"/>
          </p:nvPr>
        </p:nvSpPr>
        <p:spPr>
          <a:xfrm>
            <a:off x="371900" y="164435"/>
            <a:ext cx="8229600" cy="1143000"/>
          </a:xfrm>
        </p:spPr>
        <p:txBody>
          <a:bodyPr>
            <a:normAutofit/>
          </a:bodyPr>
          <a:lstStyle/>
          <a:p>
            <a:pPr eaLnBrk="1" hangingPunct="1"/>
            <a:r>
              <a:rPr lang="en-US" sz="4000" dirty="0" smtClean="0">
                <a:latin typeface="Tahoma" charset="0"/>
              </a:rPr>
              <a:t>Last Lecture</a:t>
            </a:r>
            <a:endParaRPr lang="en-US" sz="4000" dirty="0">
              <a:latin typeface="Tahoma" charset="0"/>
            </a:endParaRPr>
          </a:p>
        </p:txBody>
      </p:sp>
      <p:sp>
        <p:nvSpPr>
          <p:cNvPr id="14347" name="Text Box 9"/>
          <p:cNvSpPr txBox="1">
            <a:spLocks noChangeArrowheads="1"/>
          </p:cNvSpPr>
          <p:nvPr/>
        </p:nvSpPr>
        <p:spPr bwMode="auto">
          <a:xfrm rot="1355731">
            <a:off x="1676400" y="6019800"/>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Computing</a:t>
            </a:r>
          </a:p>
        </p:txBody>
      </p:sp>
      <p:sp>
        <p:nvSpPr>
          <p:cNvPr id="14348" name="Text Box 10"/>
          <p:cNvSpPr txBox="1">
            <a:spLocks noChangeArrowheads="1"/>
          </p:cNvSpPr>
          <p:nvPr/>
        </p:nvSpPr>
        <p:spPr bwMode="auto">
          <a:xfrm rot="1383094">
            <a:off x="5499100" y="4495800"/>
            <a:ext cx="29892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   Interdisciplinary</a:t>
            </a:r>
          </a:p>
          <a:p>
            <a:r>
              <a:rPr lang="en-US" b="1">
                <a:solidFill>
                  <a:schemeClr val="hlink"/>
                </a:solidFill>
              </a:rPr>
              <a:t>      Application</a:t>
            </a:r>
          </a:p>
          <a:p>
            <a:r>
              <a:rPr lang="en-US" b="1">
                <a:solidFill>
                  <a:schemeClr val="hlink"/>
                </a:solidFill>
              </a:rPr>
              <a:t>        Research</a:t>
            </a:r>
          </a:p>
        </p:txBody>
      </p:sp>
      <p:sp>
        <p:nvSpPr>
          <p:cNvPr id="14349" name="Text Box 12"/>
          <p:cNvSpPr txBox="1">
            <a:spLocks noChangeArrowheads="1"/>
          </p:cNvSpPr>
          <p:nvPr/>
        </p:nvSpPr>
        <p:spPr bwMode="auto">
          <a:xfrm rot="2285284">
            <a:off x="5105400" y="3124200"/>
            <a:ext cx="127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Internet</a:t>
            </a:r>
          </a:p>
        </p:txBody>
      </p:sp>
      <p:sp>
        <p:nvSpPr>
          <p:cNvPr id="14350" name="Text Box 14"/>
          <p:cNvSpPr txBox="1">
            <a:spLocks noChangeArrowheads="1"/>
          </p:cNvSpPr>
          <p:nvPr/>
        </p:nvSpPr>
        <p:spPr bwMode="auto">
          <a:xfrm rot="-1374663">
            <a:off x="5867400" y="1447800"/>
            <a:ext cx="671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GIS</a:t>
            </a:r>
          </a:p>
        </p:txBody>
      </p:sp>
      <p:sp>
        <p:nvSpPr>
          <p:cNvPr id="14351" name="Text Box 15"/>
          <p:cNvSpPr txBox="1">
            <a:spLocks noChangeArrowheads="1"/>
          </p:cNvSpPr>
          <p:nvPr/>
        </p:nvSpPr>
        <p:spPr bwMode="auto">
          <a:xfrm rot="465471">
            <a:off x="6704013" y="1306513"/>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Infosphere</a:t>
            </a:r>
          </a:p>
        </p:txBody>
      </p:sp>
      <p:sp>
        <p:nvSpPr>
          <p:cNvPr id="14352" name="Oval 17"/>
          <p:cNvSpPr>
            <a:spLocks noChangeArrowheads="1"/>
          </p:cNvSpPr>
          <p:nvPr/>
        </p:nvSpPr>
        <p:spPr bwMode="auto">
          <a:xfrm>
            <a:off x="1447800" y="3505200"/>
            <a:ext cx="4191000" cy="2819400"/>
          </a:xfrm>
          <a:prstGeom prst="ellipse">
            <a:avLst/>
          </a:prstGeom>
          <a:solidFill>
            <a:srgbClr val="E1B103"/>
          </a:solidFill>
          <a:ln w="9525">
            <a:solidFill>
              <a:schemeClr val="tx1"/>
            </a:solidFill>
            <a:miter lim="800000"/>
            <a:headEnd/>
            <a:tailEnd/>
          </a:ln>
        </p:spPr>
        <p:txBody>
          <a:bodyPr wrap="none" anchor="ctr"/>
          <a:lstStyle/>
          <a:p>
            <a:pPr algn="ctr"/>
            <a:endParaRPr lang="en-US"/>
          </a:p>
        </p:txBody>
      </p:sp>
      <p:sp>
        <p:nvSpPr>
          <p:cNvPr id="14353" name="Text Box 18"/>
          <p:cNvSpPr txBox="1">
            <a:spLocks noChangeArrowheads="1"/>
          </p:cNvSpPr>
          <p:nvPr/>
        </p:nvSpPr>
        <p:spPr bwMode="auto">
          <a:xfrm rot="-1791290">
            <a:off x="1981200" y="381000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Graphics</a:t>
            </a:r>
          </a:p>
        </p:txBody>
      </p:sp>
      <p:sp>
        <p:nvSpPr>
          <p:cNvPr id="14354" name="Text Box 19"/>
          <p:cNvSpPr txBox="1">
            <a:spLocks noChangeArrowheads="1"/>
          </p:cNvSpPr>
          <p:nvPr/>
        </p:nvSpPr>
        <p:spPr bwMode="auto">
          <a:xfrm rot="767202">
            <a:off x="3505200" y="35814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Databases</a:t>
            </a:r>
          </a:p>
        </p:txBody>
      </p:sp>
      <p:sp>
        <p:nvSpPr>
          <p:cNvPr id="14355" name="Text Box 20"/>
          <p:cNvSpPr txBox="1">
            <a:spLocks noChangeArrowheads="1"/>
          </p:cNvSpPr>
          <p:nvPr/>
        </p:nvSpPr>
        <p:spPr bwMode="auto">
          <a:xfrm rot="-2194633">
            <a:off x="4495800" y="5105400"/>
            <a:ext cx="1154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MANET</a:t>
            </a:r>
          </a:p>
        </p:txBody>
      </p:sp>
      <p:sp>
        <p:nvSpPr>
          <p:cNvPr id="14356" name="Text Box 21"/>
          <p:cNvSpPr txBox="1">
            <a:spLocks noChangeArrowheads="1"/>
          </p:cNvSpPr>
          <p:nvPr/>
        </p:nvSpPr>
        <p:spPr bwMode="auto">
          <a:xfrm rot="-272520">
            <a:off x="3429000" y="56388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Security</a:t>
            </a:r>
          </a:p>
        </p:txBody>
      </p:sp>
      <p:sp>
        <p:nvSpPr>
          <p:cNvPr id="14357" name="Line 22"/>
          <p:cNvSpPr>
            <a:spLocks noChangeShapeType="1"/>
          </p:cNvSpPr>
          <p:nvPr/>
        </p:nvSpPr>
        <p:spPr bwMode="auto">
          <a:xfrm flipV="1">
            <a:off x="5181600" y="3810000"/>
            <a:ext cx="457200" cy="2286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58" name="Line 23"/>
          <p:cNvSpPr>
            <a:spLocks noChangeShapeType="1"/>
          </p:cNvSpPr>
          <p:nvPr/>
        </p:nvSpPr>
        <p:spPr bwMode="auto">
          <a:xfrm flipH="1" flipV="1">
            <a:off x="685800" y="4724400"/>
            <a:ext cx="762000" cy="762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59" name="Text Box 24"/>
          <p:cNvSpPr txBox="1">
            <a:spLocks noChangeArrowheads="1"/>
          </p:cNvSpPr>
          <p:nvPr/>
        </p:nvSpPr>
        <p:spPr bwMode="auto">
          <a:xfrm rot="2688813">
            <a:off x="1143000" y="5029200"/>
            <a:ext cx="240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High-performance</a:t>
            </a:r>
          </a:p>
          <a:p>
            <a:r>
              <a:rPr lang="en-US" sz="2200"/>
              <a:t>     Computing</a:t>
            </a:r>
          </a:p>
        </p:txBody>
      </p:sp>
      <p:sp>
        <p:nvSpPr>
          <p:cNvPr id="14360" name="Line 25"/>
          <p:cNvSpPr>
            <a:spLocks noChangeShapeType="1"/>
          </p:cNvSpPr>
          <p:nvPr/>
        </p:nvSpPr>
        <p:spPr bwMode="auto">
          <a:xfrm flipH="1">
            <a:off x="3276600" y="6324600"/>
            <a:ext cx="76200" cy="3810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61" name="Oval 26"/>
          <p:cNvSpPr>
            <a:spLocks noChangeArrowheads="1"/>
          </p:cNvSpPr>
          <p:nvPr/>
        </p:nvSpPr>
        <p:spPr bwMode="auto">
          <a:xfrm>
            <a:off x="6248400" y="2286000"/>
            <a:ext cx="2286000" cy="9144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4362" name="Text Box 27"/>
          <p:cNvSpPr txBox="1">
            <a:spLocks noChangeArrowheads="1"/>
          </p:cNvSpPr>
          <p:nvPr/>
        </p:nvSpPr>
        <p:spPr bwMode="auto">
          <a:xfrm>
            <a:off x="6553200" y="2362200"/>
            <a:ext cx="1671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Centralized</a:t>
            </a:r>
          </a:p>
          <a:p>
            <a:r>
              <a:rPr lang="en-US"/>
              <a:t>machines</a:t>
            </a:r>
          </a:p>
        </p:txBody>
      </p:sp>
      <p:sp>
        <p:nvSpPr>
          <p:cNvPr id="14363" name="Text Box 28"/>
          <p:cNvSpPr txBox="1">
            <a:spLocks noChangeArrowheads="1"/>
          </p:cNvSpPr>
          <p:nvPr/>
        </p:nvSpPr>
        <p:spPr bwMode="auto">
          <a:xfrm rot="-389330">
            <a:off x="5638800" y="1905000"/>
            <a:ext cx="251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Parallel machines</a:t>
            </a:r>
          </a:p>
        </p:txBody>
      </p:sp>
      <p:sp>
        <p:nvSpPr>
          <p:cNvPr id="14364" name="Oval 30"/>
          <p:cNvSpPr>
            <a:spLocks noChangeArrowheads="1"/>
          </p:cNvSpPr>
          <p:nvPr/>
        </p:nvSpPr>
        <p:spPr bwMode="auto">
          <a:xfrm>
            <a:off x="2438400" y="3886200"/>
            <a:ext cx="2438400" cy="1828800"/>
          </a:xfrm>
          <a:prstGeom prst="ellipse">
            <a:avLst/>
          </a:prstGeom>
          <a:solidFill>
            <a:schemeClr val="accent6"/>
          </a:solidFill>
          <a:ln w="9525">
            <a:solidFill>
              <a:schemeClr val="tx1"/>
            </a:solidFill>
            <a:miter lim="800000"/>
            <a:headEnd/>
            <a:tailEnd/>
          </a:ln>
        </p:spPr>
        <p:txBody>
          <a:bodyPr wrap="none" anchor="ctr"/>
          <a:lstStyle/>
          <a:p>
            <a:endParaRPr lang="en-US"/>
          </a:p>
        </p:txBody>
      </p:sp>
      <p:sp>
        <p:nvSpPr>
          <p:cNvPr id="14365" name="Text Box 31"/>
          <p:cNvSpPr txBox="1">
            <a:spLocks noChangeArrowheads="1"/>
          </p:cNvSpPr>
          <p:nvPr/>
        </p:nvSpPr>
        <p:spPr bwMode="auto">
          <a:xfrm rot="-2283351">
            <a:off x="2362200" y="4191000"/>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Languages</a:t>
            </a:r>
          </a:p>
        </p:txBody>
      </p:sp>
      <p:sp>
        <p:nvSpPr>
          <p:cNvPr id="14366" name="Text Box 32"/>
          <p:cNvSpPr txBox="1">
            <a:spLocks noChangeArrowheads="1"/>
          </p:cNvSpPr>
          <p:nvPr/>
        </p:nvSpPr>
        <p:spPr bwMode="auto">
          <a:xfrm rot="872264">
            <a:off x="2667000" y="4953000"/>
            <a:ext cx="1508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pPr>
              <a:lnSpc>
                <a:spcPct val="80000"/>
              </a:lnSpc>
            </a:pPr>
            <a:r>
              <a:rPr lang="en-US"/>
              <a:t>Operating</a:t>
            </a:r>
          </a:p>
          <a:p>
            <a:pPr>
              <a:lnSpc>
                <a:spcPct val="80000"/>
              </a:lnSpc>
            </a:pPr>
            <a:r>
              <a:rPr lang="en-US"/>
              <a:t>Systems</a:t>
            </a:r>
          </a:p>
        </p:txBody>
      </p:sp>
      <p:sp>
        <p:nvSpPr>
          <p:cNvPr id="14367" name="Text Box 33"/>
          <p:cNvSpPr txBox="1">
            <a:spLocks noChangeArrowheads="1"/>
          </p:cNvSpPr>
          <p:nvPr/>
        </p:nvSpPr>
        <p:spPr bwMode="auto">
          <a:xfrm rot="1559728">
            <a:off x="3733800" y="4038600"/>
            <a:ext cx="111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Theory</a:t>
            </a:r>
          </a:p>
        </p:txBody>
      </p:sp>
      <p:sp>
        <p:nvSpPr>
          <p:cNvPr id="14368" name="Text Box 34"/>
          <p:cNvSpPr txBox="1">
            <a:spLocks noChangeArrowheads="1"/>
          </p:cNvSpPr>
          <p:nvPr/>
        </p:nvSpPr>
        <p:spPr bwMode="auto">
          <a:xfrm>
            <a:off x="3200400" y="46640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b="1">
                <a:solidFill>
                  <a:schemeClr val="hlink"/>
                </a:solidFill>
              </a:rPr>
              <a:t>Core</a:t>
            </a:r>
          </a:p>
        </p:txBody>
      </p:sp>
      <p:sp>
        <p:nvSpPr>
          <p:cNvPr id="14369" name="Text Box 35"/>
          <p:cNvSpPr txBox="1">
            <a:spLocks noChangeArrowheads="1"/>
          </p:cNvSpPr>
          <p:nvPr/>
        </p:nvSpPr>
        <p:spPr bwMode="auto">
          <a:xfrm rot="285970">
            <a:off x="3124200" y="44196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Architecture</a:t>
            </a:r>
          </a:p>
        </p:txBody>
      </p:sp>
      <p:sp>
        <p:nvSpPr>
          <p:cNvPr id="14370" name="Line 36"/>
          <p:cNvSpPr>
            <a:spLocks noChangeShapeType="1"/>
          </p:cNvSpPr>
          <p:nvPr/>
        </p:nvSpPr>
        <p:spPr bwMode="auto">
          <a:xfrm flipH="1" flipV="1">
            <a:off x="5105400" y="2667000"/>
            <a:ext cx="1143000" cy="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71" name="Text Box 38"/>
          <p:cNvSpPr txBox="1">
            <a:spLocks noChangeArrowheads="1"/>
          </p:cNvSpPr>
          <p:nvPr/>
        </p:nvSpPr>
        <p:spPr bwMode="auto">
          <a:xfrm>
            <a:off x="2057400" y="2133600"/>
            <a:ext cx="283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b="1">
                <a:solidFill>
                  <a:schemeClr val="hlink"/>
                </a:solidFill>
              </a:rPr>
              <a:t>Cyber-Physical</a:t>
            </a:r>
          </a:p>
        </p:txBody>
      </p:sp>
      <p:sp>
        <p:nvSpPr>
          <p:cNvPr id="14372" name="Text Box 40"/>
          <p:cNvSpPr txBox="1">
            <a:spLocks noChangeArrowheads="1"/>
          </p:cNvSpPr>
          <p:nvPr/>
        </p:nvSpPr>
        <p:spPr bwMode="auto">
          <a:xfrm>
            <a:off x="2438400" y="2514600"/>
            <a:ext cx="1693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b="1" dirty="0" smtClean="0">
                <a:solidFill>
                  <a:schemeClr val="hlink"/>
                </a:solidFill>
              </a:rPr>
              <a:t>Systems</a:t>
            </a:r>
            <a:endParaRPr lang="en-US" sz="2800" b="1" dirty="0">
              <a:solidFill>
                <a:schemeClr val="hlink"/>
              </a:solidFill>
            </a:endParaRPr>
          </a:p>
        </p:txBody>
      </p:sp>
      <p:sp>
        <p:nvSpPr>
          <p:cNvPr id="14373" name="Oval 41"/>
          <p:cNvSpPr>
            <a:spLocks noChangeArrowheads="1"/>
          </p:cNvSpPr>
          <p:nvPr/>
        </p:nvSpPr>
        <p:spPr bwMode="auto">
          <a:xfrm>
            <a:off x="228600" y="1982788"/>
            <a:ext cx="6400800" cy="487521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
        <p:nvSpPr>
          <p:cNvPr id="14374" name="Oval 43"/>
          <p:cNvSpPr>
            <a:spLocks noChangeArrowheads="1"/>
          </p:cNvSpPr>
          <p:nvPr/>
        </p:nvSpPr>
        <p:spPr bwMode="auto">
          <a:xfrm>
            <a:off x="5105400" y="1219200"/>
            <a:ext cx="3810000" cy="289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4375" name="Text Box 44"/>
          <p:cNvSpPr txBox="1">
            <a:spLocks noChangeArrowheads="1"/>
          </p:cNvSpPr>
          <p:nvPr/>
        </p:nvSpPr>
        <p:spPr bwMode="auto">
          <a:xfrm rot="767202">
            <a:off x="6172200" y="35052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a:t>WWW</a:t>
            </a:r>
          </a:p>
        </p:txBody>
      </p:sp>
      <p:sp>
        <p:nvSpPr>
          <p:cNvPr id="14376" name="Text Box 45"/>
          <p:cNvSpPr txBox="1">
            <a:spLocks noChangeArrowheads="1"/>
          </p:cNvSpPr>
          <p:nvPr/>
        </p:nvSpPr>
        <p:spPr bwMode="auto">
          <a:xfrm rot="492681">
            <a:off x="5715000" y="2895600"/>
            <a:ext cx="803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200"/>
              <a:t>LANs</a:t>
            </a:r>
          </a:p>
        </p:txBody>
      </p:sp>
      <p:sp>
        <p:nvSpPr>
          <p:cNvPr id="41" name="Text Box 9"/>
          <p:cNvSpPr txBox="1">
            <a:spLocks noChangeArrowheads="1"/>
          </p:cNvSpPr>
          <p:nvPr/>
        </p:nvSpPr>
        <p:spPr bwMode="auto">
          <a:xfrm>
            <a:off x="267423" y="1548781"/>
            <a:ext cx="1887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Gulim" charset="0"/>
                <a:cs typeface="Gulim" charset="0"/>
              </a:defRPr>
            </a:lvl1pPr>
            <a:lvl2pPr marL="742950" indent="-285750">
              <a:defRPr>
                <a:solidFill>
                  <a:schemeClr val="tx1"/>
                </a:solidFill>
                <a:latin typeface="Tahoma" charset="0"/>
                <a:ea typeface="Gulim" charset="0"/>
                <a:cs typeface="Gulim" charset="0"/>
              </a:defRPr>
            </a:lvl2pPr>
            <a:lvl3pPr marL="1143000" indent="-228600">
              <a:defRPr>
                <a:solidFill>
                  <a:schemeClr val="tx1"/>
                </a:solidFill>
                <a:latin typeface="Tahoma" charset="0"/>
                <a:ea typeface="Gulim" charset="0"/>
                <a:cs typeface="Gulim" charset="0"/>
              </a:defRPr>
            </a:lvl3pPr>
            <a:lvl4pPr marL="1600200" indent="-228600">
              <a:defRPr>
                <a:solidFill>
                  <a:schemeClr val="tx1"/>
                </a:solidFill>
                <a:latin typeface="Tahoma" charset="0"/>
                <a:ea typeface="Gulim" charset="0"/>
                <a:cs typeface="Gulim" charset="0"/>
              </a:defRPr>
            </a:lvl4pPr>
            <a:lvl5pPr marL="2057400" indent="-228600">
              <a:defRPr>
                <a:solidFill>
                  <a:schemeClr val="tx1"/>
                </a:solidFill>
                <a:latin typeface="Tahoma" charset="0"/>
                <a:ea typeface="Gulim" charset="0"/>
                <a:cs typeface="Gulim" charset="0"/>
              </a:defRPr>
            </a:lvl5pPr>
            <a:lvl6pPr marL="2514600" indent="-228600" eaLnBrk="0" fontAlgn="base" hangingPunct="0">
              <a:spcBef>
                <a:spcPct val="0"/>
              </a:spcBef>
              <a:spcAft>
                <a:spcPct val="0"/>
              </a:spcAft>
              <a:defRPr>
                <a:solidFill>
                  <a:schemeClr val="tx1"/>
                </a:solidFill>
                <a:latin typeface="Tahoma" charset="0"/>
                <a:ea typeface="Gulim" charset="0"/>
                <a:cs typeface="Gulim" charset="0"/>
              </a:defRPr>
            </a:lvl6pPr>
            <a:lvl7pPr marL="2971800" indent="-228600" eaLnBrk="0" fontAlgn="base" hangingPunct="0">
              <a:spcBef>
                <a:spcPct val="0"/>
              </a:spcBef>
              <a:spcAft>
                <a:spcPct val="0"/>
              </a:spcAft>
              <a:defRPr>
                <a:solidFill>
                  <a:schemeClr val="tx1"/>
                </a:solidFill>
                <a:latin typeface="Tahoma" charset="0"/>
                <a:ea typeface="Gulim" charset="0"/>
                <a:cs typeface="Gulim" charset="0"/>
              </a:defRPr>
            </a:lvl7pPr>
            <a:lvl8pPr marL="3429000" indent="-228600" eaLnBrk="0" fontAlgn="base" hangingPunct="0">
              <a:spcBef>
                <a:spcPct val="0"/>
              </a:spcBef>
              <a:spcAft>
                <a:spcPct val="0"/>
              </a:spcAft>
              <a:defRPr>
                <a:solidFill>
                  <a:schemeClr val="tx1"/>
                </a:solidFill>
                <a:latin typeface="Tahoma" charset="0"/>
                <a:ea typeface="Gulim" charset="0"/>
                <a:cs typeface="Gulim" charset="0"/>
              </a:defRPr>
            </a:lvl8pPr>
            <a:lvl9pPr marL="3886200" indent="-228600" eaLnBrk="0" fontAlgn="base" hangingPunct="0">
              <a:spcBef>
                <a:spcPct val="0"/>
              </a:spcBef>
              <a:spcAft>
                <a:spcPct val="0"/>
              </a:spcAft>
              <a:defRPr>
                <a:solidFill>
                  <a:schemeClr val="tx1"/>
                </a:solidFill>
                <a:latin typeface="Tahoma" charset="0"/>
                <a:ea typeface="Gulim" charset="0"/>
                <a:cs typeface="Gulim" charset="0"/>
              </a:defRPr>
            </a:lvl9pPr>
          </a:lstStyle>
          <a:p>
            <a:r>
              <a:rPr lang="en-US" sz="2800" dirty="0" smtClean="0"/>
              <a:t>2007-now:</a:t>
            </a:r>
            <a:endParaRPr lang="en-US" sz="2800" dirty="0"/>
          </a:p>
        </p:txBody>
      </p:sp>
    </p:spTree>
    <p:extLst>
      <p:ext uri="{BB962C8B-B14F-4D97-AF65-F5344CB8AC3E}">
        <p14:creationId xmlns:p14="http://schemas.microsoft.com/office/powerpoint/2010/main" val="41346875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000">
                <a:latin typeface="Tahoma" charset="0"/>
              </a:rPr>
              <a:t>Example 2:</a:t>
            </a:r>
            <a:br>
              <a:rPr lang="en-US" sz="4000">
                <a:latin typeface="Tahoma" charset="0"/>
              </a:rPr>
            </a:br>
            <a:r>
              <a:rPr lang="en-US" sz="3200">
                <a:latin typeface="Tahoma" charset="0"/>
              </a:rPr>
              <a:t>Correlated failure modes between </a:t>
            </a:r>
            <a:r>
              <a:rPr lang="ja-JP" altLang="en-US" sz="3200">
                <a:latin typeface="Tahoma" charset="0"/>
              </a:rPr>
              <a:t>“</a:t>
            </a:r>
            <a:r>
              <a:rPr lang="en-US" sz="3200">
                <a:latin typeface="Tahoma" charset="0"/>
              </a:rPr>
              <a:t>independent components</a:t>
            </a:r>
            <a:r>
              <a:rPr lang="ja-JP" altLang="en-US" sz="3200">
                <a:latin typeface="Tahoma" charset="0"/>
              </a:rPr>
              <a:t>”</a:t>
            </a:r>
            <a:endParaRPr lang="en-US" sz="3200">
              <a:latin typeface="Tahoma" charset="0"/>
            </a:endParaRPr>
          </a:p>
        </p:txBody>
      </p:sp>
      <p:sp>
        <p:nvSpPr>
          <p:cNvPr id="19459" name="Rectangle 3"/>
          <p:cNvSpPr>
            <a:spLocks noGrp="1" noChangeArrowheads="1"/>
          </p:cNvSpPr>
          <p:nvPr>
            <p:ph type="body" idx="1"/>
          </p:nvPr>
        </p:nvSpPr>
        <p:spPr>
          <a:xfrm>
            <a:off x="381000" y="2017713"/>
            <a:ext cx="8574088" cy="2401887"/>
          </a:xfrm>
        </p:spPr>
        <p:txBody>
          <a:bodyPr/>
          <a:lstStyle/>
          <a:p>
            <a:pPr eaLnBrk="1" hangingPunct="1">
              <a:lnSpc>
                <a:spcPct val="80000"/>
              </a:lnSpc>
            </a:pPr>
            <a:r>
              <a:rPr lang="en-US" sz="2800">
                <a:latin typeface="Tahoma" charset="0"/>
              </a:rPr>
              <a:t>Localization (determining a node</a:t>
            </a:r>
            <a:r>
              <a:rPr lang="ja-JP" altLang="en-US" sz="2800">
                <a:latin typeface="Tahoma" charset="0"/>
              </a:rPr>
              <a:t>’</a:t>
            </a:r>
            <a:r>
              <a:rPr lang="en-US" sz="2800">
                <a:latin typeface="Tahoma" charset="0"/>
              </a:rPr>
              <a:t>s location) fails in a correlated manner with failure to synchronize clocks. Why?</a:t>
            </a:r>
          </a:p>
          <a:p>
            <a:pPr lvl="1" eaLnBrk="1" hangingPunct="1">
              <a:lnSpc>
                <a:spcPct val="80000"/>
              </a:lnSpc>
            </a:pPr>
            <a:r>
              <a:rPr lang="en-US" sz="2400">
                <a:latin typeface="Tahoma" charset="0"/>
              </a:rPr>
              <a:t>Note: None of the two components uses the other</a:t>
            </a:r>
          </a:p>
          <a:p>
            <a:pPr eaLnBrk="1" hangingPunct="1">
              <a:lnSpc>
                <a:spcPct val="80000"/>
              </a:lnSpc>
            </a:pPr>
            <a:r>
              <a:rPr lang="en-US" sz="2800">
                <a:latin typeface="Tahoma" charset="0"/>
              </a:rPr>
              <a:t>Answer: communication problems. Both subsystems rely on distributed protocols</a:t>
            </a:r>
          </a:p>
        </p:txBody>
      </p:sp>
      <p:sp>
        <p:nvSpPr>
          <p:cNvPr id="19460" name="Rectangle 4"/>
          <p:cNvSpPr>
            <a:spLocks noChangeArrowheads="1"/>
          </p:cNvSpPr>
          <p:nvPr/>
        </p:nvSpPr>
        <p:spPr bwMode="auto">
          <a:xfrm>
            <a:off x="3810000" y="5715000"/>
            <a:ext cx="1371600" cy="533400"/>
          </a:xfrm>
          <a:prstGeom prst="rect">
            <a:avLst/>
          </a:prstGeom>
          <a:solidFill>
            <a:schemeClr val="accent1"/>
          </a:solidFill>
          <a:ln w="9525">
            <a:solidFill>
              <a:schemeClr val="tx1"/>
            </a:solidFill>
            <a:miter lim="800000"/>
            <a:headEnd/>
            <a:tailEnd/>
          </a:ln>
        </p:spPr>
        <p:txBody>
          <a:bodyPr wrap="none" anchor="ctr"/>
          <a:lstStyle/>
          <a:p>
            <a:pPr algn="ctr"/>
            <a:r>
              <a:rPr lang="en-US"/>
              <a:t>Localization</a:t>
            </a:r>
          </a:p>
        </p:txBody>
      </p:sp>
      <p:sp>
        <p:nvSpPr>
          <p:cNvPr id="19461" name="Rectangle 5"/>
          <p:cNvSpPr>
            <a:spLocks noChangeArrowheads="1"/>
          </p:cNvSpPr>
          <p:nvPr/>
        </p:nvSpPr>
        <p:spPr bwMode="auto">
          <a:xfrm>
            <a:off x="5562600" y="5715000"/>
            <a:ext cx="2667000" cy="533400"/>
          </a:xfrm>
          <a:prstGeom prst="rect">
            <a:avLst/>
          </a:prstGeom>
          <a:solidFill>
            <a:schemeClr val="accent1"/>
          </a:solidFill>
          <a:ln w="9525">
            <a:solidFill>
              <a:schemeClr val="tx1"/>
            </a:solidFill>
            <a:miter lim="800000"/>
            <a:headEnd/>
            <a:tailEnd/>
          </a:ln>
        </p:spPr>
        <p:txBody>
          <a:bodyPr wrap="none" anchor="ctr"/>
          <a:lstStyle/>
          <a:p>
            <a:pPr algn="ctr"/>
            <a:r>
              <a:rPr lang="en-US"/>
              <a:t>Clock synchronization</a:t>
            </a:r>
          </a:p>
        </p:txBody>
      </p:sp>
      <p:sp>
        <p:nvSpPr>
          <p:cNvPr id="19462" name="Rectangle 6"/>
          <p:cNvSpPr>
            <a:spLocks noChangeArrowheads="1"/>
          </p:cNvSpPr>
          <p:nvPr/>
        </p:nvSpPr>
        <p:spPr bwMode="auto">
          <a:xfrm>
            <a:off x="4495800" y="4343400"/>
            <a:ext cx="2743200" cy="533400"/>
          </a:xfrm>
          <a:prstGeom prst="rect">
            <a:avLst/>
          </a:prstGeom>
          <a:solidFill>
            <a:schemeClr val="accent1"/>
          </a:solidFill>
          <a:ln w="9525">
            <a:solidFill>
              <a:schemeClr val="tx1"/>
            </a:solidFill>
            <a:miter lim="800000"/>
            <a:headEnd/>
            <a:tailEnd/>
          </a:ln>
        </p:spPr>
        <p:txBody>
          <a:bodyPr wrap="none" anchor="ctr"/>
          <a:lstStyle/>
          <a:p>
            <a:pPr algn="ctr"/>
            <a:r>
              <a:rPr lang="en-US"/>
              <a:t>Tracking</a:t>
            </a:r>
          </a:p>
        </p:txBody>
      </p:sp>
      <p:sp>
        <p:nvSpPr>
          <p:cNvPr id="19463" name="Line 7"/>
          <p:cNvSpPr>
            <a:spLocks noChangeShapeType="1"/>
          </p:cNvSpPr>
          <p:nvPr/>
        </p:nvSpPr>
        <p:spPr bwMode="auto">
          <a:xfrm flipH="1">
            <a:off x="4495800" y="4876800"/>
            <a:ext cx="609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Line 8"/>
          <p:cNvSpPr>
            <a:spLocks noChangeShapeType="1"/>
          </p:cNvSpPr>
          <p:nvPr/>
        </p:nvSpPr>
        <p:spPr bwMode="auto">
          <a:xfrm>
            <a:off x="6629400" y="48768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flipV="1">
            <a:off x="3048000" y="4572000"/>
            <a:ext cx="1295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6" name="Text Box 10"/>
          <p:cNvSpPr txBox="1">
            <a:spLocks noChangeArrowheads="1"/>
          </p:cNvSpPr>
          <p:nvPr/>
        </p:nvSpPr>
        <p:spPr bwMode="auto">
          <a:xfrm>
            <a:off x="1600200" y="4800600"/>
            <a:ext cx="22701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dirty="0"/>
              <a:t>Poor performance is</a:t>
            </a:r>
          </a:p>
          <a:p>
            <a:r>
              <a:rPr lang="en-US" dirty="0"/>
              <a:t>Compounded by two</a:t>
            </a:r>
          </a:p>
          <a:p>
            <a:r>
              <a:rPr lang="en-US" dirty="0"/>
              <a:t>Correlated failures</a:t>
            </a:r>
          </a:p>
        </p:txBody>
      </p:sp>
    </p:spTree>
    <p:extLst>
      <p:ext uri="{BB962C8B-B14F-4D97-AF65-F5344CB8AC3E}">
        <p14:creationId xmlns:p14="http://schemas.microsoft.com/office/powerpoint/2010/main" val="13492044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a:latin typeface="Tahoma" charset="0"/>
              </a:rPr>
              <a:t>Example 3: </a:t>
            </a:r>
            <a:br>
              <a:rPr lang="en-US">
                <a:latin typeface="Tahoma" charset="0"/>
              </a:rPr>
            </a:br>
            <a:r>
              <a:rPr lang="en-US" sz="3600">
                <a:latin typeface="Tahoma" charset="0"/>
              </a:rPr>
              <a:t>More on hidden interactions</a:t>
            </a:r>
          </a:p>
        </p:txBody>
      </p:sp>
      <p:sp>
        <p:nvSpPr>
          <p:cNvPr id="20483" name="Rectangle 3"/>
          <p:cNvSpPr>
            <a:spLocks noGrp="1" noChangeArrowheads="1"/>
          </p:cNvSpPr>
          <p:nvPr>
            <p:ph type="body" idx="1"/>
          </p:nvPr>
        </p:nvSpPr>
        <p:spPr>
          <a:xfrm>
            <a:off x="0" y="2017713"/>
            <a:ext cx="8955088" cy="2478087"/>
          </a:xfrm>
        </p:spPr>
        <p:txBody>
          <a:bodyPr/>
          <a:lstStyle/>
          <a:p>
            <a:pPr eaLnBrk="1" hangingPunct="1">
              <a:lnSpc>
                <a:spcPct val="90000"/>
              </a:lnSpc>
            </a:pPr>
            <a:r>
              <a:rPr lang="en-US" dirty="0">
                <a:latin typeface="Tahoma" charset="0"/>
              </a:rPr>
              <a:t>Magnetic tracking system operates perfectly in calm weather but fails under strong wind conditions. Why?</a:t>
            </a:r>
          </a:p>
          <a:p>
            <a:pPr lvl="1" eaLnBrk="1" hangingPunct="1">
              <a:lnSpc>
                <a:spcPct val="90000"/>
              </a:lnSpc>
            </a:pPr>
            <a:r>
              <a:rPr lang="en-US" dirty="0">
                <a:latin typeface="Tahoma" charset="0"/>
              </a:rPr>
              <a:t>Wind should not change magnetic sensor reading</a:t>
            </a:r>
          </a:p>
          <a:p>
            <a:pPr lvl="1" eaLnBrk="1" hangingPunct="1">
              <a:lnSpc>
                <a:spcPct val="90000"/>
              </a:lnSpc>
              <a:buFont typeface="Wingdings" charset="0"/>
              <a:buNone/>
            </a:pPr>
            <a:r>
              <a:rPr lang="en-US" dirty="0">
                <a:latin typeface="Tahoma" charset="0"/>
              </a:rPr>
              <a:t> </a:t>
            </a:r>
          </a:p>
        </p:txBody>
      </p:sp>
      <p:pic>
        <p:nvPicPr>
          <p:cNvPr id="2" name="Picture 1"/>
          <p:cNvPicPr>
            <a:picLocks noChangeAspect="1"/>
          </p:cNvPicPr>
          <p:nvPr/>
        </p:nvPicPr>
        <p:blipFill>
          <a:blip r:embed="rId2"/>
          <a:stretch>
            <a:fillRect/>
          </a:stretch>
        </p:blipFill>
        <p:spPr>
          <a:xfrm>
            <a:off x="2773947" y="3975100"/>
            <a:ext cx="3302000" cy="2463800"/>
          </a:xfrm>
          <a:prstGeom prst="rect">
            <a:avLst/>
          </a:prstGeom>
        </p:spPr>
      </p:pic>
    </p:spTree>
    <p:extLst>
      <p:ext uri="{BB962C8B-B14F-4D97-AF65-F5344CB8AC3E}">
        <p14:creationId xmlns:p14="http://schemas.microsoft.com/office/powerpoint/2010/main" val="33832465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atin typeface="Tahoma" charset="0"/>
              </a:rPr>
              <a:t>Example 3: </a:t>
            </a:r>
            <a:br>
              <a:rPr lang="en-US">
                <a:latin typeface="Tahoma" charset="0"/>
              </a:rPr>
            </a:br>
            <a:r>
              <a:rPr lang="en-US" sz="3600">
                <a:latin typeface="Tahoma" charset="0"/>
              </a:rPr>
              <a:t>More on hidden interactions</a:t>
            </a:r>
          </a:p>
        </p:txBody>
      </p:sp>
      <p:sp>
        <p:nvSpPr>
          <p:cNvPr id="21507" name="Rectangle 3"/>
          <p:cNvSpPr>
            <a:spLocks noGrp="1" noChangeArrowheads="1"/>
          </p:cNvSpPr>
          <p:nvPr>
            <p:ph type="body" idx="1"/>
          </p:nvPr>
        </p:nvSpPr>
        <p:spPr>
          <a:xfrm>
            <a:off x="0" y="2017713"/>
            <a:ext cx="8955088" cy="4840287"/>
          </a:xfrm>
        </p:spPr>
        <p:txBody>
          <a:bodyPr/>
          <a:lstStyle/>
          <a:p>
            <a:pPr eaLnBrk="1" hangingPunct="1">
              <a:lnSpc>
                <a:spcPct val="90000"/>
              </a:lnSpc>
            </a:pPr>
            <a:r>
              <a:rPr lang="en-US">
                <a:latin typeface="Tahoma" charset="0"/>
              </a:rPr>
              <a:t>Magnetic tracking system operates perfectly in calm weather but fails under strong wind conditions. Why?</a:t>
            </a:r>
          </a:p>
          <a:p>
            <a:pPr lvl="1" eaLnBrk="1" hangingPunct="1">
              <a:lnSpc>
                <a:spcPct val="90000"/>
              </a:lnSpc>
            </a:pPr>
            <a:r>
              <a:rPr lang="en-US">
                <a:latin typeface="Tahoma" charset="0"/>
              </a:rPr>
              <a:t>Wind should not change magnetic sensor reading</a:t>
            </a:r>
          </a:p>
          <a:p>
            <a:pPr eaLnBrk="1" hangingPunct="1">
              <a:lnSpc>
                <a:spcPct val="90000"/>
              </a:lnSpc>
            </a:pPr>
            <a:r>
              <a:rPr lang="en-US">
                <a:latin typeface="Tahoma" charset="0"/>
              </a:rPr>
              <a:t>Explanation</a:t>
            </a:r>
          </a:p>
          <a:p>
            <a:pPr lvl="1" eaLnBrk="1" hangingPunct="1">
              <a:lnSpc>
                <a:spcPct val="90000"/>
              </a:lnSpc>
            </a:pPr>
            <a:r>
              <a:rPr lang="en-US">
                <a:latin typeface="Tahoma" charset="0"/>
              </a:rPr>
              <a:t>Wind caused node antenna to vibrate</a:t>
            </a:r>
          </a:p>
          <a:p>
            <a:pPr lvl="1" eaLnBrk="1" hangingPunct="1">
              <a:lnSpc>
                <a:spcPct val="90000"/>
              </a:lnSpc>
            </a:pPr>
            <a:r>
              <a:rPr lang="en-US">
                <a:latin typeface="Tahoma" charset="0"/>
              </a:rPr>
              <a:t>Moving (metal) antenna caused a lot of noise on the magnetic sensor</a:t>
            </a:r>
          </a:p>
          <a:p>
            <a:pPr lvl="1" eaLnBrk="1" hangingPunct="1">
              <a:lnSpc>
                <a:spcPct val="90000"/>
              </a:lnSpc>
            </a:pPr>
            <a:r>
              <a:rPr lang="en-US">
                <a:latin typeface="Tahoma" charset="0"/>
              </a:rPr>
              <a:t>Noise filter adapted noise threshold to remove background noise (and in this case the signal too)</a:t>
            </a:r>
          </a:p>
        </p:txBody>
      </p:sp>
    </p:spTree>
    <p:extLst>
      <p:ext uri="{BB962C8B-B14F-4D97-AF65-F5344CB8AC3E}">
        <p14:creationId xmlns:p14="http://schemas.microsoft.com/office/powerpoint/2010/main" val="27927465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304800"/>
            <a:ext cx="8153400" cy="1462088"/>
          </a:xfrm>
        </p:spPr>
        <p:txBody>
          <a:bodyPr/>
          <a:lstStyle/>
          <a:p>
            <a:pPr eaLnBrk="1" hangingPunct="1"/>
            <a:r>
              <a:rPr lang="en-US" dirty="0">
                <a:latin typeface="Tahoma" charset="0"/>
              </a:rPr>
              <a:t>Example 4: Three Mile Island Nuclear Reactor Failure</a:t>
            </a:r>
          </a:p>
        </p:txBody>
      </p:sp>
      <p:pic>
        <p:nvPicPr>
          <p:cNvPr id="2" name="Picture 1"/>
          <p:cNvPicPr>
            <a:picLocks noChangeAspect="1"/>
          </p:cNvPicPr>
          <p:nvPr/>
        </p:nvPicPr>
        <p:blipFill>
          <a:blip r:embed="rId3"/>
          <a:stretch>
            <a:fillRect/>
          </a:stretch>
        </p:blipFill>
        <p:spPr>
          <a:xfrm>
            <a:off x="4263189" y="2634916"/>
            <a:ext cx="4337249" cy="2886242"/>
          </a:xfrm>
          <a:prstGeom prst="rect">
            <a:avLst/>
          </a:prstGeom>
        </p:spPr>
      </p:pic>
      <p:pic>
        <p:nvPicPr>
          <p:cNvPr id="3" name="Picture 2"/>
          <p:cNvPicPr>
            <a:picLocks noChangeAspect="1"/>
          </p:cNvPicPr>
          <p:nvPr/>
        </p:nvPicPr>
        <p:blipFill>
          <a:blip r:embed="rId4"/>
          <a:stretch>
            <a:fillRect/>
          </a:stretch>
        </p:blipFill>
        <p:spPr>
          <a:xfrm>
            <a:off x="762000" y="2342816"/>
            <a:ext cx="2860842" cy="3847832"/>
          </a:xfrm>
          <a:prstGeom prst="rect">
            <a:avLst/>
          </a:prstGeom>
        </p:spPr>
      </p:pic>
      <p:sp>
        <p:nvSpPr>
          <p:cNvPr id="4" name="TextBox 3"/>
          <p:cNvSpPr txBox="1"/>
          <p:nvPr/>
        </p:nvSpPr>
        <p:spPr>
          <a:xfrm>
            <a:off x="4846630" y="5941897"/>
            <a:ext cx="2189743" cy="461665"/>
          </a:xfrm>
          <a:prstGeom prst="rect">
            <a:avLst/>
          </a:prstGeom>
          <a:noFill/>
        </p:spPr>
        <p:txBody>
          <a:bodyPr wrap="square" rtlCol="0">
            <a:spAutoFit/>
          </a:bodyPr>
          <a:lstStyle/>
          <a:p>
            <a:r>
              <a:rPr lang="en-US" sz="2400" dirty="0"/>
              <a:t>March 28, </a:t>
            </a:r>
            <a:r>
              <a:rPr lang="en-US" sz="2400" dirty="0" smtClean="0"/>
              <a:t>1979</a:t>
            </a:r>
            <a:endParaRPr lang="en-US" sz="2400" dirty="0"/>
          </a:p>
        </p:txBody>
      </p:sp>
    </p:spTree>
    <p:extLst>
      <p:ext uri="{BB962C8B-B14F-4D97-AF65-F5344CB8AC3E}">
        <p14:creationId xmlns:p14="http://schemas.microsoft.com/office/powerpoint/2010/main" val="20000039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304800"/>
            <a:ext cx="8153400" cy="1462088"/>
          </a:xfrm>
        </p:spPr>
        <p:txBody>
          <a:bodyPr/>
          <a:lstStyle/>
          <a:p>
            <a:pPr eaLnBrk="1" hangingPunct="1"/>
            <a:r>
              <a:rPr lang="en-US" dirty="0">
                <a:latin typeface="Tahoma" charset="0"/>
              </a:rPr>
              <a:t>Example 4: Three Mile Island Nuclear Reactor Failure</a:t>
            </a:r>
          </a:p>
        </p:txBody>
      </p:sp>
      <p:sp>
        <p:nvSpPr>
          <p:cNvPr id="22531" name="Text Box 6"/>
          <p:cNvSpPr txBox="1">
            <a:spLocks noChangeArrowheads="1"/>
          </p:cNvSpPr>
          <p:nvPr/>
        </p:nvSpPr>
        <p:spPr bwMode="auto">
          <a:xfrm>
            <a:off x="0" y="6216650"/>
            <a:ext cx="47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dirty="0"/>
              <a:t>False alarm of minor secondary system coolant leakage through seal</a:t>
            </a:r>
          </a:p>
        </p:txBody>
      </p:sp>
      <p:sp>
        <p:nvSpPr>
          <p:cNvPr id="22532" name="Line 7"/>
          <p:cNvSpPr>
            <a:spLocks noChangeShapeType="1"/>
          </p:cNvSpPr>
          <p:nvPr/>
        </p:nvSpPr>
        <p:spPr bwMode="auto">
          <a:xfrm flipV="1">
            <a:off x="609600" y="60198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Text Box 8"/>
          <p:cNvSpPr txBox="1">
            <a:spLocks noChangeArrowheads="1"/>
          </p:cNvSpPr>
          <p:nvPr/>
        </p:nvSpPr>
        <p:spPr bwMode="auto">
          <a:xfrm>
            <a:off x="838200" y="5791200"/>
            <a:ext cx="4252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dirty="0"/>
              <a:t>Stop secondary coolant flow and turbine</a:t>
            </a:r>
          </a:p>
        </p:txBody>
      </p:sp>
      <p:sp>
        <p:nvSpPr>
          <p:cNvPr id="22534" name="Line 9"/>
          <p:cNvSpPr>
            <a:spLocks noChangeShapeType="1"/>
          </p:cNvSpPr>
          <p:nvPr/>
        </p:nvSpPr>
        <p:spPr bwMode="auto">
          <a:xfrm flipV="1">
            <a:off x="990600" y="548640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5" name="Text Box 10"/>
          <p:cNvSpPr txBox="1">
            <a:spLocks noChangeArrowheads="1"/>
          </p:cNvSpPr>
          <p:nvPr/>
        </p:nvSpPr>
        <p:spPr bwMode="auto">
          <a:xfrm>
            <a:off x="1219200" y="4876800"/>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dirty="0"/>
              <a:t>Heat exchange stops between primary and secondary cooling</a:t>
            </a:r>
          </a:p>
          <a:p>
            <a:r>
              <a:rPr lang="en-US" dirty="0"/>
              <a:t>Systems. Primary overheats.</a:t>
            </a:r>
          </a:p>
        </p:txBody>
      </p:sp>
      <p:sp>
        <p:nvSpPr>
          <p:cNvPr id="22536" name="Line 11"/>
          <p:cNvSpPr>
            <a:spLocks noChangeShapeType="1"/>
          </p:cNvSpPr>
          <p:nvPr/>
        </p:nvSpPr>
        <p:spPr bwMode="auto">
          <a:xfrm flipV="1">
            <a:off x="1905000" y="46482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Text Box 12"/>
          <p:cNvSpPr txBox="1">
            <a:spLocks noChangeArrowheads="1"/>
          </p:cNvSpPr>
          <p:nvPr/>
        </p:nvSpPr>
        <p:spPr bwMode="auto">
          <a:xfrm>
            <a:off x="2316163" y="4267200"/>
            <a:ext cx="4160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Open emergency feed-water pumps from emergency tank to cool coolant </a:t>
            </a:r>
          </a:p>
        </p:txBody>
      </p:sp>
      <p:sp>
        <p:nvSpPr>
          <p:cNvPr id="22538" name="Line 13"/>
          <p:cNvSpPr>
            <a:spLocks noChangeShapeType="1"/>
          </p:cNvSpPr>
          <p:nvPr/>
        </p:nvSpPr>
        <p:spPr bwMode="auto">
          <a:xfrm flipV="1">
            <a:off x="2971800" y="41148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Text Box 14"/>
          <p:cNvSpPr txBox="1">
            <a:spLocks noChangeArrowheads="1"/>
          </p:cNvSpPr>
          <p:nvPr/>
        </p:nvSpPr>
        <p:spPr bwMode="auto">
          <a:xfrm>
            <a:off x="2727325" y="3765550"/>
            <a:ext cx="27258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dirty="0"/>
              <a:t>Failure to open valves</a:t>
            </a:r>
          </a:p>
        </p:txBody>
      </p:sp>
      <p:sp>
        <p:nvSpPr>
          <p:cNvPr id="22540" name="Line 16"/>
          <p:cNvSpPr>
            <a:spLocks noChangeShapeType="1"/>
          </p:cNvSpPr>
          <p:nvPr/>
        </p:nvSpPr>
        <p:spPr bwMode="auto">
          <a:xfrm flipH="1" flipV="1">
            <a:off x="2895600" y="35814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1" name="Text Box 17"/>
          <p:cNvSpPr txBox="1">
            <a:spLocks noChangeArrowheads="1"/>
          </p:cNvSpPr>
          <p:nvPr/>
        </p:nvSpPr>
        <p:spPr bwMode="auto">
          <a:xfrm>
            <a:off x="990600" y="2970213"/>
            <a:ext cx="41306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dirty="0"/>
              <a:t>Valve failure indicator light turns on but is </a:t>
            </a:r>
            <a:r>
              <a:rPr lang="en-US" b="1" dirty="0"/>
              <a:t>occluded by repair tag </a:t>
            </a:r>
            <a:r>
              <a:rPr lang="en-US" dirty="0"/>
              <a:t>on another device</a:t>
            </a:r>
          </a:p>
        </p:txBody>
      </p:sp>
      <p:sp>
        <p:nvSpPr>
          <p:cNvPr id="22542" name="Line 18"/>
          <p:cNvSpPr>
            <a:spLocks noChangeShapeType="1"/>
          </p:cNvSpPr>
          <p:nvPr/>
        </p:nvSpPr>
        <p:spPr bwMode="auto">
          <a:xfrm flipH="1" flipV="1">
            <a:off x="2438400" y="28194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3" name="Text Box 19"/>
          <p:cNvSpPr txBox="1">
            <a:spLocks noChangeArrowheads="1"/>
          </p:cNvSpPr>
          <p:nvPr/>
        </p:nvSpPr>
        <p:spPr bwMode="auto">
          <a:xfrm>
            <a:off x="228600" y="2438400"/>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Core overheating triggers emergency shutdown</a:t>
            </a:r>
          </a:p>
        </p:txBody>
      </p:sp>
      <p:sp>
        <p:nvSpPr>
          <p:cNvPr id="22544" name="Line 20"/>
          <p:cNvSpPr>
            <a:spLocks noChangeShapeType="1"/>
          </p:cNvSpPr>
          <p:nvPr/>
        </p:nvSpPr>
        <p:spPr bwMode="auto">
          <a:xfrm flipV="1">
            <a:off x="2590800" y="2362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Text Box 21"/>
          <p:cNvSpPr txBox="1">
            <a:spLocks noChangeArrowheads="1"/>
          </p:cNvSpPr>
          <p:nvPr/>
        </p:nvSpPr>
        <p:spPr bwMode="auto">
          <a:xfrm>
            <a:off x="1154113" y="1752600"/>
            <a:ext cx="341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Core temperature and pressure </a:t>
            </a:r>
          </a:p>
          <a:p>
            <a:r>
              <a:rPr lang="en-US"/>
              <a:t>continue to build up</a:t>
            </a:r>
          </a:p>
        </p:txBody>
      </p:sp>
      <p:sp>
        <p:nvSpPr>
          <p:cNvPr id="22546" name="Line 22"/>
          <p:cNvSpPr>
            <a:spLocks noChangeShapeType="1"/>
          </p:cNvSpPr>
          <p:nvPr/>
        </p:nvSpPr>
        <p:spPr bwMode="auto">
          <a:xfrm>
            <a:off x="3352800" y="21336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7" name="Text Box 23"/>
          <p:cNvSpPr txBox="1">
            <a:spLocks noChangeArrowheads="1"/>
          </p:cNvSpPr>
          <p:nvPr/>
        </p:nvSpPr>
        <p:spPr bwMode="auto">
          <a:xfrm>
            <a:off x="4114800" y="1981200"/>
            <a:ext cx="3978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dirty="0"/>
              <a:t>Coolant pressure relief valve opens to reduce pressure</a:t>
            </a:r>
          </a:p>
        </p:txBody>
      </p:sp>
      <p:sp>
        <p:nvSpPr>
          <p:cNvPr id="22548" name="Line 24"/>
          <p:cNvSpPr>
            <a:spLocks noChangeShapeType="1"/>
          </p:cNvSpPr>
          <p:nvPr/>
        </p:nvSpPr>
        <p:spPr bwMode="auto">
          <a:xfrm>
            <a:off x="6172200" y="24384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9" name="Text Box 25"/>
          <p:cNvSpPr txBox="1">
            <a:spLocks noChangeArrowheads="1"/>
          </p:cNvSpPr>
          <p:nvPr/>
        </p:nvSpPr>
        <p:spPr bwMode="auto">
          <a:xfrm>
            <a:off x="4953000" y="2546350"/>
            <a:ext cx="419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dirty="0"/>
              <a:t>Pressure drops. </a:t>
            </a:r>
            <a:r>
              <a:rPr lang="en-US" b="1" dirty="0"/>
              <a:t>Valve is stuck open</a:t>
            </a:r>
            <a:r>
              <a:rPr lang="en-US" dirty="0"/>
              <a:t>. Coolant boils off. Core temperature rises. Reaction resumes.</a:t>
            </a:r>
          </a:p>
        </p:txBody>
      </p:sp>
      <p:sp>
        <p:nvSpPr>
          <p:cNvPr id="22550" name="Line 26"/>
          <p:cNvSpPr>
            <a:spLocks noChangeShapeType="1"/>
          </p:cNvSpPr>
          <p:nvPr/>
        </p:nvSpPr>
        <p:spPr bwMode="auto">
          <a:xfrm>
            <a:off x="6705600" y="3429000"/>
            <a:ext cx="152400"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Text Box 27"/>
          <p:cNvSpPr txBox="1">
            <a:spLocks noChangeArrowheads="1"/>
          </p:cNvSpPr>
          <p:nvPr/>
        </p:nvSpPr>
        <p:spPr bwMode="auto">
          <a:xfrm>
            <a:off x="5699125" y="3536950"/>
            <a:ext cx="283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Core is flooded with water</a:t>
            </a:r>
          </a:p>
        </p:txBody>
      </p:sp>
      <p:sp>
        <p:nvSpPr>
          <p:cNvPr id="22552" name="Line 28"/>
          <p:cNvSpPr>
            <a:spLocks noChangeShapeType="1"/>
          </p:cNvSpPr>
          <p:nvPr/>
        </p:nvSpPr>
        <p:spPr bwMode="auto">
          <a:xfrm>
            <a:off x="6934200" y="38862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3" name="Text Box 29"/>
          <p:cNvSpPr txBox="1">
            <a:spLocks noChangeArrowheads="1"/>
          </p:cNvSpPr>
          <p:nvPr/>
        </p:nvSpPr>
        <p:spPr bwMode="auto">
          <a:xfrm>
            <a:off x="6781800" y="4146550"/>
            <a:ext cx="2362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dirty="0"/>
              <a:t>Water at very high temperature </a:t>
            </a:r>
            <a:r>
              <a:rPr lang="en-US" dirty="0" smtClean="0"/>
              <a:t>oxidizes </a:t>
            </a:r>
            <a:r>
              <a:rPr lang="en-US" dirty="0"/>
              <a:t>metal fuel rod coating (rusting) </a:t>
            </a:r>
          </a:p>
        </p:txBody>
      </p:sp>
      <p:sp>
        <p:nvSpPr>
          <p:cNvPr id="22554" name="Line 30"/>
          <p:cNvSpPr>
            <a:spLocks noChangeShapeType="1"/>
          </p:cNvSpPr>
          <p:nvPr/>
        </p:nvSpPr>
        <p:spPr bwMode="auto">
          <a:xfrm flipH="1">
            <a:off x="7086600" y="53340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5" name="Text Box 31"/>
          <p:cNvSpPr txBox="1">
            <a:spLocks noChangeArrowheads="1"/>
          </p:cNvSpPr>
          <p:nvPr/>
        </p:nvSpPr>
        <p:spPr bwMode="auto">
          <a:xfrm>
            <a:off x="5122863" y="5594350"/>
            <a:ext cx="4021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dirty="0">
                <a:solidFill>
                  <a:srgbClr val="FF0000"/>
                </a:solidFill>
              </a:rPr>
              <a:t>Hydrogen is released </a:t>
            </a:r>
            <a:r>
              <a:rPr lang="en-US" b="1" dirty="0" smtClean="0">
                <a:solidFill>
                  <a:srgbClr val="FF0000"/>
                </a:solidFill>
              </a:rPr>
              <a:t>and eventually leads </a:t>
            </a:r>
            <a:r>
              <a:rPr lang="en-US" b="1" dirty="0">
                <a:solidFill>
                  <a:srgbClr val="FF0000"/>
                </a:solidFill>
              </a:rPr>
              <a:t>to explosion </a:t>
            </a:r>
          </a:p>
        </p:txBody>
      </p:sp>
    </p:spTree>
    <p:extLst>
      <p:ext uri="{BB962C8B-B14F-4D97-AF65-F5344CB8AC3E}">
        <p14:creationId xmlns:p14="http://schemas.microsoft.com/office/powerpoint/2010/main" val="3656024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5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5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5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5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5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5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5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5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animBg="1"/>
      <p:bldP spid="22533" grpId="0"/>
      <p:bldP spid="22534" grpId="0" animBg="1"/>
      <p:bldP spid="22535" grpId="0"/>
      <p:bldP spid="22536" grpId="0" animBg="1"/>
      <p:bldP spid="22537" grpId="0"/>
      <p:bldP spid="22538" grpId="0" animBg="1"/>
      <p:bldP spid="22539" grpId="0"/>
      <p:bldP spid="22540" grpId="0" animBg="1"/>
      <p:bldP spid="22541" grpId="0"/>
      <p:bldP spid="22542" grpId="0" animBg="1"/>
      <p:bldP spid="22543" grpId="0"/>
      <p:bldP spid="22544" grpId="0" animBg="1"/>
      <p:bldP spid="22545" grpId="0"/>
      <p:bldP spid="22546" grpId="0" animBg="1"/>
      <p:bldP spid="22547" grpId="0"/>
      <p:bldP spid="22548" grpId="0" animBg="1"/>
      <p:bldP spid="22549" grpId="0"/>
      <p:bldP spid="22550" grpId="0" animBg="1"/>
      <p:bldP spid="22551" grpId="0"/>
      <p:bldP spid="22552" grpId="0" animBg="1"/>
      <p:bldP spid="22553" grpId="0"/>
      <p:bldP spid="225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Tahoma" charset="0"/>
              </a:rPr>
              <a:t>Ensuring Software Correctness</a:t>
            </a:r>
          </a:p>
        </p:txBody>
      </p:sp>
      <p:sp>
        <p:nvSpPr>
          <p:cNvPr id="23555" name="Rectangle 3"/>
          <p:cNvSpPr>
            <a:spLocks noGrp="1" noChangeArrowheads="1"/>
          </p:cNvSpPr>
          <p:nvPr>
            <p:ph type="body" idx="1"/>
          </p:nvPr>
        </p:nvSpPr>
        <p:spPr>
          <a:xfrm>
            <a:off x="304800" y="2017713"/>
            <a:ext cx="8650288" cy="4840287"/>
          </a:xfrm>
        </p:spPr>
        <p:txBody>
          <a:bodyPr/>
          <a:lstStyle/>
          <a:p>
            <a:pPr eaLnBrk="1" hangingPunct="1">
              <a:lnSpc>
                <a:spcPct val="90000"/>
              </a:lnSpc>
            </a:pPr>
            <a:r>
              <a:rPr lang="en-US">
                <a:latin typeface="Tahoma" charset="0"/>
              </a:rPr>
              <a:t>The physical world has no </a:t>
            </a:r>
            <a:r>
              <a:rPr lang="ja-JP" altLang="en-US">
                <a:latin typeface="Tahoma" charset="0"/>
              </a:rPr>
              <a:t>“</a:t>
            </a:r>
            <a:r>
              <a:rPr lang="en-US">
                <a:latin typeface="Tahoma" charset="0"/>
              </a:rPr>
              <a:t>reset</a:t>
            </a:r>
            <a:r>
              <a:rPr lang="ja-JP" altLang="en-US">
                <a:latin typeface="Tahoma" charset="0"/>
              </a:rPr>
              <a:t>”</a:t>
            </a:r>
            <a:r>
              <a:rPr lang="en-US">
                <a:latin typeface="Tahoma" charset="0"/>
              </a:rPr>
              <a:t> button</a:t>
            </a:r>
          </a:p>
          <a:p>
            <a:pPr lvl="1" eaLnBrk="1" hangingPunct="1">
              <a:lnSpc>
                <a:spcPct val="90000"/>
              </a:lnSpc>
            </a:pPr>
            <a:r>
              <a:rPr lang="en-US">
                <a:latin typeface="Tahoma" charset="0"/>
              </a:rPr>
              <a:t>When failures occur, they can be costly!</a:t>
            </a:r>
          </a:p>
          <a:p>
            <a:pPr eaLnBrk="1" hangingPunct="1">
              <a:lnSpc>
                <a:spcPct val="90000"/>
              </a:lnSpc>
            </a:pPr>
            <a:r>
              <a:rPr lang="en-US">
                <a:latin typeface="Tahoma" charset="0"/>
              </a:rPr>
              <a:t>Must reduce:</a:t>
            </a:r>
          </a:p>
          <a:p>
            <a:pPr lvl="1" eaLnBrk="1" hangingPunct="1">
              <a:lnSpc>
                <a:spcPct val="90000"/>
              </a:lnSpc>
            </a:pPr>
            <a:r>
              <a:rPr lang="en-US">
                <a:latin typeface="Tahoma" charset="0"/>
              </a:rPr>
              <a:t>Interactive complexity</a:t>
            </a:r>
          </a:p>
          <a:p>
            <a:pPr lvl="2" eaLnBrk="1" hangingPunct="1">
              <a:lnSpc>
                <a:spcPct val="90000"/>
              </a:lnSpc>
            </a:pPr>
            <a:r>
              <a:rPr lang="en-US">
                <a:latin typeface="Tahoma" charset="0"/>
              </a:rPr>
              <a:t>Unexpected interactions between seemingly correct components</a:t>
            </a:r>
          </a:p>
          <a:p>
            <a:pPr lvl="1" eaLnBrk="1" hangingPunct="1">
              <a:lnSpc>
                <a:spcPct val="90000"/>
              </a:lnSpc>
            </a:pPr>
            <a:r>
              <a:rPr lang="en-US">
                <a:latin typeface="Tahoma" charset="0"/>
              </a:rPr>
              <a:t>Coupling</a:t>
            </a:r>
          </a:p>
          <a:p>
            <a:pPr lvl="2" eaLnBrk="1" hangingPunct="1">
              <a:lnSpc>
                <a:spcPct val="90000"/>
              </a:lnSpc>
            </a:pPr>
            <a:r>
              <a:rPr lang="en-US">
                <a:latin typeface="Tahoma" charset="0"/>
              </a:rPr>
              <a:t>Fast propagation of effects of failure to other system components </a:t>
            </a:r>
          </a:p>
        </p:txBody>
      </p:sp>
    </p:spTree>
    <p:extLst>
      <p:ext uri="{BB962C8B-B14F-4D97-AF65-F5344CB8AC3E}">
        <p14:creationId xmlns:p14="http://schemas.microsoft.com/office/powerpoint/2010/main" val="35837952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a:latin typeface="Tahoma" charset="0"/>
              </a:rPr>
              <a:t>Designing Complex Systems</a:t>
            </a:r>
            <a:br>
              <a:rPr lang="en-US">
                <a:latin typeface="Tahoma" charset="0"/>
              </a:rPr>
            </a:br>
            <a:r>
              <a:rPr lang="en-US" sz="3200">
                <a:latin typeface="Tahoma" charset="0"/>
              </a:rPr>
              <a:t>(Example: Air-traffic control)</a:t>
            </a:r>
          </a:p>
        </p:txBody>
      </p:sp>
      <p:sp>
        <p:nvSpPr>
          <p:cNvPr id="24579" name="Rectangle 3"/>
          <p:cNvSpPr>
            <a:spLocks noGrp="1" noChangeArrowheads="1"/>
          </p:cNvSpPr>
          <p:nvPr>
            <p:ph type="body" idx="1"/>
          </p:nvPr>
        </p:nvSpPr>
        <p:spPr>
          <a:xfrm>
            <a:off x="381000" y="2017713"/>
            <a:ext cx="8574088" cy="4114800"/>
          </a:xfrm>
        </p:spPr>
        <p:txBody>
          <a:bodyPr/>
          <a:lstStyle/>
          <a:p>
            <a:pPr eaLnBrk="1" hangingPunct="1"/>
            <a:r>
              <a:rPr lang="en-US" dirty="0">
                <a:latin typeface="Tahoma" charset="0"/>
              </a:rPr>
              <a:t>Reduce interactive complexity</a:t>
            </a:r>
          </a:p>
          <a:p>
            <a:pPr lvl="1" eaLnBrk="1" hangingPunct="1"/>
            <a:r>
              <a:rPr lang="en-US" dirty="0">
                <a:latin typeface="Tahoma" charset="0"/>
              </a:rPr>
              <a:t>Air traffic is restricted to non-intersecting </a:t>
            </a:r>
            <a:r>
              <a:rPr lang="ja-JP" altLang="en-US" dirty="0">
                <a:latin typeface="Tahoma" charset="0"/>
              </a:rPr>
              <a:t>“</a:t>
            </a:r>
            <a:r>
              <a:rPr lang="en-US" dirty="0">
                <a:latin typeface="Tahoma" charset="0"/>
              </a:rPr>
              <a:t>corridors</a:t>
            </a:r>
            <a:r>
              <a:rPr lang="ja-JP" altLang="en-US" dirty="0">
                <a:latin typeface="Tahoma" charset="0"/>
              </a:rPr>
              <a:t>”</a:t>
            </a:r>
            <a:r>
              <a:rPr lang="en-US" dirty="0">
                <a:latin typeface="Tahoma" charset="0"/>
              </a:rPr>
              <a:t> that separate flight paths in the sky</a:t>
            </a:r>
          </a:p>
          <a:p>
            <a:pPr eaLnBrk="1" hangingPunct="1"/>
            <a:r>
              <a:rPr lang="en-US" dirty="0">
                <a:latin typeface="Tahoma" charset="0"/>
              </a:rPr>
              <a:t>Reduce coupling</a:t>
            </a:r>
          </a:p>
          <a:p>
            <a:pPr lvl="1" eaLnBrk="1" hangingPunct="1"/>
            <a:r>
              <a:rPr lang="en-US" dirty="0">
                <a:latin typeface="Tahoma" charset="0"/>
              </a:rPr>
              <a:t>Separate aircraft by a substantial distance to reduce cascaded failure effects (think: multiple-car pile-ups in freeway accidents)</a:t>
            </a:r>
          </a:p>
        </p:txBody>
      </p:sp>
    </p:spTree>
    <p:extLst>
      <p:ext uri="{BB962C8B-B14F-4D97-AF65-F5344CB8AC3E}">
        <p14:creationId xmlns:p14="http://schemas.microsoft.com/office/powerpoint/2010/main" val="35088071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Tahoma" charset="0"/>
              </a:rPr>
              <a:t>Interaction Examples</a:t>
            </a:r>
          </a:p>
        </p:txBody>
      </p:sp>
      <p:sp>
        <p:nvSpPr>
          <p:cNvPr id="25603" name="Rectangle 3"/>
          <p:cNvSpPr>
            <a:spLocks noGrp="1" noChangeArrowheads="1"/>
          </p:cNvSpPr>
          <p:nvPr>
            <p:ph type="body" idx="1"/>
          </p:nvPr>
        </p:nvSpPr>
        <p:spPr>
          <a:xfrm>
            <a:off x="457200" y="1616661"/>
            <a:ext cx="8497888" cy="4840287"/>
          </a:xfrm>
        </p:spPr>
        <p:txBody>
          <a:bodyPr/>
          <a:lstStyle/>
          <a:p>
            <a:pPr eaLnBrk="1" hangingPunct="1">
              <a:lnSpc>
                <a:spcPct val="80000"/>
              </a:lnSpc>
            </a:pPr>
            <a:r>
              <a:rPr lang="en-US" sz="2800" dirty="0">
                <a:latin typeface="Tahoma" charset="0"/>
              </a:rPr>
              <a:t>Function calls</a:t>
            </a:r>
          </a:p>
          <a:p>
            <a:pPr eaLnBrk="1" hangingPunct="1">
              <a:lnSpc>
                <a:spcPct val="80000"/>
              </a:lnSpc>
            </a:pPr>
            <a:r>
              <a:rPr lang="en-US" sz="2800" dirty="0">
                <a:latin typeface="Tahoma" charset="0"/>
              </a:rPr>
              <a:t>Resource sharing</a:t>
            </a:r>
          </a:p>
          <a:p>
            <a:pPr lvl="1" eaLnBrk="1" hangingPunct="1">
              <a:lnSpc>
                <a:spcPct val="80000"/>
              </a:lnSpc>
            </a:pPr>
            <a:r>
              <a:rPr lang="en-US" sz="2400" dirty="0">
                <a:latin typeface="Tahoma" charset="0"/>
              </a:rPr>
              <a:t>One module crashes </a:t>
            </a:r>
            <a:r>
              <a:rPr lang="en-US" sz="2400" dirty="0">
                <a:latin typeface="Tahoma" charset="0"/>
                <a:sym typeface="Wingdings" charset="0"/>
              </a:rPr>
              <a:t> overwrites memory of another  second </a:t>
            </a:r>
            <a:r>
              <a:rPr lang="ja-JP" altLang="en-US" sz="2400" dirty="0">
                <a:latin typeface="Tahoma" charset="0"/>
                <a:sym typeface="Wingdings" charset="0"/>
              </a:rPr>
              <a:t>“</a:t>
            </a:r>
            <a:r>
              <a:rPr lang="en-US" sz="2400" dirty="0">
                <a:latin typeface="Tahoma" charset="0"/>
                <a:sym typeface="Wingdings" charset="0"/>
              </a:rPr>
              <a:t>unrelated</a:t>
            </a:r>
            <a:r>
              <a:rPr lang="ja-JP" altLang="en-US" sz="2400" dirty="0">
                <a:latin typeface="Tahoma" charset="0"/>
                <a:sym typeface="Wingdings" charset="0"/>
              </a:rPr>
              <a:t>”</a:t>
            </a:r>
            <a:r>
              <a:rPr lang="en-US" sz="2400" dirty="0">
                <a:latin typeface="Tahoma" charset="0"/>
                <a:sym typeface="Wingdings" charset="0"/>
              </a:rPr>
              <a:t> module crashes (analogy to physical proximity and correlated damage)</a:t>
            </a:r>
          </a:p>
          <a:p>
            <a:pPr lvl="1" eaLnBrk="1" hangingPunct="1">
              <a:lnSpc>
                <a:spcPct val="80000"/>
              </a:lnSpc>
            </a:pPr>
            <a:r>
              <a:rPr lang="en-US" sz="2400" dirty="0">
                <a:latin typeface="Tahoma" charset="0"/>
                <a:sym typeface="Wingdings" charset="0"/>
              </a:rPr>
              <a:t>One module is overloaded  another starves</a:t>
            </a:r>
          </a:p>
          <a:p>
            <a:pPr eaLnBrk="1" hangingPunct="1">
              <a:lnSpc>
                <a:spcPct val="80000"/>
              </a:lnSpc>
            </a:pPr>
            <a:r>
              <a:rPr lang="en-US" sz="2800" dirty="0">
                <a:latin typeface="Tahoma" charset="0"/>
              </a:rPr>
              <a:t>Timing and synchronization constraints</a:t>
            </a:r>
          </a:p>
          <a:p>
            <a:pPr lvl="1" eaLnBrk="1" hangingPunct="1">
              <a:lnSpc>
                <a:spcPct val="80000"/>
              </a:lnSpc>
            </a:pPr>
            <a:r>
              <a:rPr lang="en-US" sz="2400" dirty="0">
                <a:latin typeface="Tahoma" charset="0"/>
              </a:rPr>
              <a:t>Precedence constraints (one module must execute before another)</a:t>
            </a:r>
          </a:p>
          <a:p>
            <a:pPr lvl="1" eaLnBrk="1" hangingPunct="1">
              <a:lnSpc>
                <a:spcPct val="80000"/>
              </a:lnSpc>
            </a:pPr>
            <a:r>
              <a:rPr lang="en-US" sz="2400" dirty="0">
                <a:latin typeface="Tahoma" charset="0"/>
              </a:rPr>
              <a:t>Exclusion constraints (cannot operate at the same time)</a:t>
            </a:r>
          </a:p>
          <a:p>
            <a:pPr eaLnBrk="1" hangingPunct="1">
              <a:lnSpc>
                <a:spcPct val="80000"/>
              </a:lnSpc>
            </a:pPr>
            <a:r>
              <a:rPr lang="en-US" sz="2800" dirty="0">
                <a:latin typeface="Tahoma" charset="0"/>
              </a:rPr>
              <a:t>Assumptions </a:t>
            </a:r>
          </a:p>
          <a:p>
            <a:pPr lvl="1" eaLnBrk="1" hangingPunct="1">
              <a:lnSpc>
                <a:spcPct val="80000"/>
              </a:lnSpc>
            </a:pPr>
            <a:r>
              <a:rPr lang="en-US" sz="2400" dirty="0">
                <a:latin typeface="Tahoma" charset="0"/>
              </a:rPr>
              <a:t>I thought you submitted our paper?</a:t>
            </a:r>
          </a:p>
          <a:p>
            <a:pPr lvl="1" eaLnBrk="1" hangingPunct="1">
              <a:lnSpc>
                <a:spcPct val="80000"/>
              </a:lnSpc>
            </a:pPr>
            <a:r>
              <a:rPr lang="en-US" sz="2400" dirty="0">
                <a:latin typeface="Tahoma" charset="0"/>
              </a:rPr>
              <a:t>No, I thought you did?</a:t>
            </a:r>
          </a:p>
        </p:txBody>
      </p:sp>
    </p:spTree>
    <p:extLst>
      <p:ext uri="{BB962C8B-B14F-4D97-AF65-F5344CB8AC3E}">
        <p14:creationId xmlns:p14="http://schemas.microsoft.com/office/powerpoint/2010/main" val="3470195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atin typeface="Tahoma" charset="0"/>
              </a:rPr>
              <a:t>Question: How to Build Reliable Software?</a:t>
            </a:r>
          </a:p>
        </p:txBody>
      </p:sp>
      <p:sp>
        <p:nvSpPr>
          <p:cNvPr id="26627" name="Rectangle 3"/>
          <p:cNvSpPr>
            <a:spLocks noGrp="1" noChangeArrowheads="1"/>
          </p:cNvSpPr>
          <p:nvPr>
            <p:ph type="body" idx="1"/>
          </p:nvPr>
        </p:nvSpPr>
        <p:spPr>
          <a:xfrm>
            <a:off x="762000" y="2017713"/>
            <a:ext cx="8193088" cy="4114800"/>
          </a:xfrm>
        </p:spPr>
        <p:txBody>
          <a:bodyPr/>
          <a:lstStyle/>
          <a:p>
            <a:pPr eaLnBrk="1" hangingPunct="1"/>
            <a:r>
              <a:rPr lang="en-US" dirty="0">
                <a:latin typeface="Tahoma" charset="0"/>
              </a:rPr>
              <a:t>Common approaches:</a:t>
            </a:r>
          </a:p>
          <a:p>
            <a:pPr lvl="1" eaLnBrk="1" hangingPunct="1"/>
            <a:r>
              <a:rPr lang="en-US" dirty="0">
                <a:latin typeface="Tahoma" charset="0"/>
              </a:rPr>
              <a:t>Tracing, source level debugging</a:t>
            </a:r>
          </a:p>
          <a:p>
            <a:pPr lvl="1" eaLnBrk="1" hangingPunct="1"/>
            <a:r>
              <a:rPr lang="en-US" dirty="0">
                <a:latin typeface="Tahoma" charset="0"/>
              </a:rPr>
              <a:t>Simulation/emulation</a:t>
            </a:r>
          </a:p>
          <a:p>
            <a:pPr lvl="1" eaLnBrk="1" hangingPunct="1"/>
            <a:r>
              <a:rPr lang="en-US" dirty="0" smtClean="0">
                <a:latin typeface="Tahoma" charset="0"/>
              </a:rPr>
              <a:t>Log </a:t>
            </a:r>
            <a:r>
              <a:rPr lang="en-US" dirty="0">
                <a:latin typeface="Tahoma" charset="0"/>
              </a:rPr>
              <a:t>and replay</a:t>
            </a:r>
          </a:p>
        </p:txBody>
      </p:sp>
    </p:spTree>
    <p:extLst>
      <p:ext uri="{BB962C8B-B14F-4D97-AF65-F5344CB8AC3E}">
        <p14:creationId xmlns:p14="http://schemas.microsoft.com/office/powerpoint/2010/main" val="10282809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a:latin typeface="Tahoma" charset="0"/>
              </a:rPr>
              <a:t>Candidate Approach:</a:t>
            </a:r>
            <a:br>
              <a:rPr lang="en-US">
                <a:latin typeface="Tahoma" charset="0"/>
              </a:rPr>
            </a:br>
            <a:r>
              <a:rPr lang="en-US">
                <a:latin typeface="Tahoma" charset="0"/>
              </a:rPr>
              <a:t>Formal Methods</a:t>
            </a:r>
          </a:p>
        </p:txBody>
      </p:sp>
      <p:sp>
        <p:nvSpPr>
          <p:cNvPr id="27651" name="Rectangle 3"/>
          <p:cNvSpPr>
            <a:spLocks noGrp="1" noChangeArrowheads="1"/>
          </p:cNvSpPr>
          <p:nvPr>
            <p:ph type="body" idx="1"/>
          </p:nvPr>
        </p:nvSpPr>
        <p:spPr>
          <a:xfrm>
            <a:off x="609600" y="1790450"/>
            <a:ext cx="8345488" cy="4840287"/>
          </a:xfrm>
        </p:spPr>
        <p:txBody>
          <a:bodyPr/>
          <a:lstStyle/>
          <a:p>
            <a:pPr eaLnBrk="1" hangingPunct="1"/>
            <a:r>
              <a:rPr lang="en-US" sz="2800" dirty="0">
                <a:latin typeface="Tahoma" charset="0"/>
              </a:rPr>
              <a:t>Express safety properties (e.g., task A will never miss its deadline)</a:t>
            </a:r>
          </a:p>
          <a:p>
            <a:pPr eaLnBrk="1" hangingPunct="1"/>
            <a:r>
              <a:rPr lang="en-US" sz="2800" dirty="0">
                <a:latin typeface="Tahoma" charset="0"/>
              </a:rPr>
              <a:t>Prove that safety properties hold</a:t>
            </a:r>
          </a:p>
          <a:p>
            <a:pPr lvl="1" eaLnBrk="1" hangingPunct="1"/>
            <a:r>
              <a:rPr lang="en-US" sz="2400" dirty="0">
                <a:latin typeface="Tahoma" charset="0"/>
              </a:rPr>
              <a:t>If proof fails, counter example is presented (a sequence of events that leads to failure)</a:t>
            </a:r>
          </a:p>
          <a:p>
            <a:pPr eaLnBrk="1" hangingPunct="1"/>
            <a:r>
              <a:rPr lang="en-US" sz="2800" dirty="0">
                <a:latin typeface="Tahoma" charset="0"/>
              </a:rPr>
              <a:t>Problem: </a:t>
            </a:r>
          </a:p>
          <a:p>
            <a:pPr lvl="1" eaLnBrk="1" hangingPunct="1"/>
            <a:r>
              <a:rPr lang="en-US" sz="2400" dirty="0">
                <a:latin typeface="Tahoma" charset="0"/>
              </a:rPr>
              <a:t>Proofs require axioms. Axioms may make incorrect assumptions (e.g., circular sensing range)</a:t>
            </a:r>
          </a:p>
          <a:p>
            <a:pPr lvl="1" eaLnBrk="1" hangingPunct="1"/>
            <a:r>
              <a:rPr lang="en-US" sz="2400" dirty="0">
                <a:latin typeface="Tahoma" charset="0"/>
              </a:rPr>
              <a:t>Interactions must be explicitly modeled. Failure to model interactions (e.g., between wind and magnetic sensor) may overlook some failure modes.  </a:t>
            </a:r>
          </a:p>
        </p:txBody>
      </p:sp>
    </p:spTree>
    <p:extLst>
      <p:ext uri="{BB962C8B-B14F-4D97-AF65-F5344CB8AC3E}">
        <p14:creationId xmlns:p14="http://schemas.microsoft.com/office/powerpoint/2010/main" val="2025811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p:txBody>
          <a:bodyPr>
            <a:normAutofit/>
          </a:bodyPr>
          <a:lstStyle/>
          <a:p>
            <a:r>
              <a:rPr lang="en-US" sz="3600" dirty="0" smtClean="0"/>
              <a:t>History and Origin of CPS</a:t>
            </a:r>
          </a:p>
          <a:p>
            <a:r>
              <a:rPr lang="en-US" sz="3600" dirty="0" smtClean="0"/>
              <a:t>Two Fundamental Challenges of Traditional CPS</a:t>
            </a:r>
          </a:p>
          <a:p>
            <a:r>
              <a:rPr lang="en-US" sz="3600" dirty="0" smtClean="0"/>
              <a:t>Real-world Examples</a:t>
            </a:r>
          </a:p>
        </p:txBody>
      </p:sp>
    </p:spTree>
    <p:extLst>
      <p:ext uri="{BB962C8B-B14F-4D97-AF65-F5344CB8AC3E}">
        <p14:creationId xmlns:p14="http://schemas.microsoft.com/office/powerpoint/2010/main" val="13164072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Tahoma" charset="0"/>
              </a:rPr>
              <a:t>Living with Buggy Systems</a:t>
            </a:r>
          </a:p>
        </p:txBody>
      </p:sp>
      <p:sp>
        <p:nvSpPr>
          <p:cNvPr id="28675" name="Rectangle 3"/>
          <p:cNvSpPr>
            <a:spLocks noGrp="1" noChangeArrowheads="1"/>
          </p:cNvSpPr>
          <p:nvPr>
            <p:ph type="body" idx="1"/>
          </p:nvPr>
        </p:nvSpPr>
        <p:spPr>
          <a:xfrm>
            <a:off x="184484" y="1584158"/>
            <a:ext cx="8839200" cy="4953000"/>
          </a:xfrm>
        </p:spPr>
        <p:txBody>
          <a:bodyPr/>
          <a:lstStyle/>
          <a:p>
            <a:pPr eaLnBrk="1" hangingPunct="1">
              <a:lnSpc>
                <a:spcPct val="90000"/>
              </a:lnSpc>
            </a:pPr>
            <a:r>
              <a:rPr lang="en-US" dirty="0">
                <a:latin typeface="Tahoma" charset="0"/>
              </a:rPr>
              <a:t>If errors cannot be avoided (even using formal methods), we must design systems to tolerate them</a:t>
            </a:r>
          </a:p>
          <a:p>
            <a:pPr lvl="1" eaLnBrk="1" hangingPunct="1">
              <a:lnSpc>
                <a:spcPct val="90000"/>
              </a:lnSpc>
            </a:pPr>
            <a:r>
              <a:rPr lang="en-US" dirty="0">
                <a:latin typeface="Tahoma" charset="0"/>
              </a:rPr>
              <a:t>Architectures for </a:t>
            </a:r>
            <a:r>
              <a:rPr lang="ja-JP" altLang="en-US" dirty="0">
                <a:latin typeface="Tahoma" charset="0"/>
              </a:rPr>
              <a:t>“</a:t>
            </a:r>
            <a:r>
              <a:rPr lang="en-US" dirty="0">
                <a:latin typeface="Tahoma" charset="0"/>
              </a:rPr>
              <a:t>living with bugs</a:t>
            </a:r>
            <a:r>
              <a:rPr lang="ja-JP" altLang="en-US" dirty="0">
                <a:latin typeface="Tahoma" charset="0"/>
              </a:rPr>
              <a:t>”</a:t>
            </a:r>
            <a:endParaRPr lang="en-US" dirty="0">
              <a:latin typeface="Tahoma" charset="0"/>
            </a:endParaRPr>
          </a:p>
          <a:p>
            <a:pPr lvl="1" eaLnBrk="1" hangingPunct="1">
              <a:lnSpc>
                <a:spcPct val="90000"/>
              </a:lnSpc>
            </a:pPr>
            <a:r>
              <a:rPr lang="en-US" dirty="0">
                <a:latin typeface="Tahoma" charset="0"/>
              </a:rPr>
              <a:t>Fast diagnosis and recovery</a:t>
            </a:r>
          </a:p>
          <a:p>
            <a:pPr lvl="1" eaLnBrk="1" hangingPunct="1">
              <a:lnSpc>
                <a:spcPct val="90000"/>
              </a:lnSpc>
            </a:pPr>
            <a:r>
              <a:rPr lang="en-US" dirty="0">
                <a:latin typeface="Tahoma" charset="0"/>
              </a:rPr>
              <a:t>Issues</a:t>
            </a:r>
          </a:p>
          <a:p>
            <a:pPr lvl="2" eaLnBrk="1" hangingPunct="1">
              <a:lnSpc>
                <a:spcPct val="90000"/>
              </a:lnSpc>
            </a:pPr>
            <a:r>
              <a:rPr lang="en-US" dirty="0">
                <a:latin typeface="Tahoma" charset="0"/>
              </a:rPr>
              <a:t>Problem must be observable (or else cannot diagnose)</a:t>
            </a:r>
          </a:p>
          <a:p>
            <a:pPr lvl="2" eaLnBrk="1" hangingPunct="1">
              <a:lnSpc>
                <a:spcPct val="90000"/>
              </a:lnSpc>
            </a:pPr>
            <a:r>
              <a:rPr lang="en-US" dirty="0">
                <a:latin typeface="Tahoma" charset="0"/>
              </a:rPr>
              <a:t>Observation must be in time so that recovery is possible (observing that you forgot your parachute </a:t>
            </a:r>
            <a:r>
              <a:rPr lang="en-US" i="1" dirty="0">
                <a:latin typeface="Tahoma" charset="0"/>
              </a:rPr>
              <a:t>after</a:t>
            </a:r>
            <a:r>
              <a:rPr lang="en-US" dirty="0">
                <a:latin typeface="Tahoma" charset="0"/>
              </a:rPr>
              <a:t>  you jump will not help you</a:t>
            </a:r>
            <a:r>
              <a:rPr lang="en-US" dirty="0" smtClean="0">
                <a:latin typeface="Tahoma" charset="0"/>
              </a:rPr>
              <a:t>)</a:t>
            </a:r>
            <a:endParaRPr lang="en-US" dirty="0">
              <a:latin typeface="Tahoma" charset="0"/>
            </a:endParaRPr>
          </a:p>
        </p:txBody>
      </p:sp>
    </p:spTree>
    <p:extLst>
      <p:ext uri="{BB962C8B-B14F-4D97-AF65-F5344CB8AC3E}">
        <p14:creationId xmlns:p14="http://schemas.microsoft.com/office/powerpoint/2010/main" val="42540534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z="4000" dirty="0">
                <a:latin typeface="Tahoma" charset="0"/>
              </a:rPr>
              <a:t>Simplicity to Conquer Complexity </a:t>
            </a:r>
            <a:br>
              <a:rPr lang="en-US" sz="4000" dirty="0">
                <a:latin typeface="Tahoma" charset="0"/>
              </a:rPr>
            </a:br>
            <a:r>
              <a:rPr lang="en-US" sz="4000" dirty="0" smtClean="0">
                <a:latin typeface="Tahoma" charset="0"/>
              </a:rPr>
              <a:t> </a:t>
            </a:r>
            <a:r>
              <a:rPr lang="en-US" sz="3100" dirty="0" smtClean="0">
                <a:latin typeface="Tahoma" charset="0"/>
              </a:rPr>
              <a:t>Prof. </a:t>
            </a:r>
            <a:r>
              <a:rPr lang="en-US" sz="3100" dirty="0" err="1" smtClean="0">
                <a:latin typeface="Tahoma" charset="0"/>
              </a:rPr>
              <a:t>Lui</a:t>
            </a:r>
            <a:r>
              <a:rPr lang="en-US" sz="3100" dirty="0" smtClean="0">
                <a:latin typeface="Tahoma" charset="0"/>
              </a:rPr>
              <a:t> </a:t>
            </a:r>
            <a:r>
              <a:rPr lang="en-US" sz="3100" dirty="0" err="1" smtClean="0">
                <a:latin typeface="Tahoma" charset="0"/>
              </a:rPr>
              <a:t>Sha</a:t>
            </a:r>
            <a:r>
              <a:rPr lang="en-US" sz="3100" dirty="0" smtClean="0">
                <a:latin typeface="Tahoma" charset="0"/>
              </a:rPr>
              <a:t> UIUC</a:t>
            </a:r>
            <a:endParaRPr lang="en-US" sz="3100" dirty="0">
              <a:latin typeface="Tahoma" charset="0"/>
            </a:endParaRPr>
          </a:p>
        </p:txBody>
      </p:sp>
      <p:sp>
        <p:nvSpPr>
          <p:cNvPr id="29699" name="Rectangle 3"/>
          <p:cNvSpPr>
            <a:spLocks noGrp="1" noChangeArrowheads="1"/>
          </p:cNvSpPr>
          <p:nvPr>
            <p:ph type="body" idx="1"/>
          </p:nvPr>
        </p:nvSpPr>
        <p:spPr>
          <a:xfrm>
            <a:off x="457200" y="2017713"/>
            <a:ext cx="8497888" cy="4114800"/>
          </a:xfrm>
        </p:spPr>
        <p:txBody>
          <a:bodyPr/>
          <a:lstStyle/>
          <a:p>
            <a:pPr eaLnBrk="1" hangingPunct="1"/>
            <a:r>
              <a:rPr lang="en-US">
                <a:latin typeface="Tahoma" charset="0"/>
              </a:rPr>
              <a:t>Elements of a good design</a:t>
            </a:r>
          </a:p>
          <a:p>
            <a:pPr lvl="1" eaLnBrk="1" hangingPunct="1"/>
            <a:r>
              <a:rPr lang="en-US">
                <a:latin typeface="Tahoma" charset="0"/>
              </a:rPr>
              <a:t>Simple safety core</a:t>
            </a:r>
          </a:p>
          <a:p>
            <a:pPr lvl="1" eaLnBrk="1" hangingPunct="1"/>
            <a:r>
              <a:rPr lang="en-US">
                <a:latin typeface="Tahoma" charset="0"/>
              </a:rPr>
              <a:t>Complex enhanced mission functionality</a:t>
            </a:r>
          </a:p>
          <a:p>
            <a:pPr lvl="1" eaLnBrk="1" hangingPunct="1"/>
            <a:r>
              <a:rPr lang="en-US">
                <a:latin typeface="Tahoma" charset="0"/>
              </a:rPr>
              <a:t>Formal proof of core correctness</a:t>
            </a:r>
          </a:p>
          <a:p>
            <a:pPr lvl="1" eaLnBrk="1" hangingPunct="1"/>
            <a:r>
              <a:rPr lang="en-US">
                <a:latin typeface="Tahoma" charset="0"/>
              </a:rPr>
              <a:t>Well formed dependency (core may use but will not depend on any other components)</a:t>
            </a:r>
          </a:p>
        </p:txBody>
      </p:sp>
      <p:sp>
        <p:nvSpPr>
          <p:cNvPr id="2" name="TextBox 1"/>
          <p:cNvSpPr txBox="1"/>
          <p:nvPr/>
        </p:nvSpPr>
        <p:spPr>
          <a:xfrm>
            <a:off x="457200" y="5382001"/>
            <a:ext cx="8389360" cy="954107"/>
          </a:xfrm>
          <a:prstGeom prst="rect">
            <a:avLst/>
          </a:prstGeom>
          <a:noFill/>
        </p:spPr>
        <p:txBody>
          <a:bodyPr wrap="square" rtlCol="0">
            <a:spAutoFit/>
          </a:bodyPr>
          <a:lstStyle/>
          <a:p>
            <a:r>
              <a:rPr lang="en-US" sz="2800" dirty="0" err="1"/>
              <a:t>Sha</a:t>
            </a:r>
            <a:r>
              <a:rPr lang="en-US" sz="2800" dirty="0"/>
              <a:t>, </a:t>
            </a:r>
            <a:r>
              <a:rPr lang="en-US" sz="2800" dirty="0" err="1"/>
              <a:t>Lui</a:t>
            </a:r>
            <a:r>
              <a:rPr lang="en-US" sz="2800" dirty="0"/>
              <a:t>. "Using simplicity to control complexity." IEEE Software 18.4 (2001): 20-28.</a:t>
            </a:r>
          </a:p>
        </p:txBody>
      </p:sp>
    </p:spTree>
    <p:extLst>
      <p:ext uri="{BB962C8B-B14F-4D97-AF65-F5344CB8AC3E}">
        <p14:creationId xmlns:p14="http://schemas.microsoft.com/office/powerpoint/2010/main" val="11175759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08322"/>
            <a:ext cx="8229600" cy="1143000"/>
          </a:xfrm>
        </p:spPr>
        <p:txBody>
          <a:bodyPr/>
          <a:lstStyle/>
          <a:p>
            <a:pPr eaLnBrk="1" hangingPunct="1"/>
            <a:r>
              <a:rPr lang="en-US" sz="4000">
                <a:latin typeface="Tahoma" charset="0"/>
              </a:rPr>
              <a:t>Diagnosis:</a:t>
            </a:r>
            <a:br>
              <a:rPr lang="en-US" sz="4000">
                <a:latin typeface="Tahoma" charset="0"/>
              </a:rPr>
            </a:br>
            <a:r>
              <a:rPr lang="en-US" sz="2800">
                <a:latin typeface="Tahoma" charset="0"/>
              </a:rPr>
              <a:t>A Development-Time Data Mining Example</a:t>
            </a:r>
          </a:p>
        </p:txBody>
      </p:sp>
      <p:sp>
        <p:nvSpPr>
          <p:cNvPr id="30723" name="Rectangle 3"/>
          <p:cNvSpPr>
            <a:spLocks noGrp="1" noChangeArrowheads="1"/>
          </p:cNvSpPr>
          <p:nvPr>
            <p:ph type="body" idx="1"/>
          </p:nvPr>
        </p:nvSpPr>
        <p:spPr>
          <a:xfrm>
            <a:off x="457200" y="1870242"/>
            <a:ext cx="8497888" cy="4075113"/>
          </a:xfrm>
        </p:spPr>
        <p:txBody>
          <a:bodyPr/>
          <a:lstStyle/>
          <a:p>
            <a:pPr eaLnBrk="1" hangingPunct="1">
              <a:lnSpc>
                <a:spcPct val="90000"/>
              </a:lnSpc>
            </a:pPr>
            <a:r>
              <a:rPr lang="en-US" sz="2800" dirty="0">
                <a:latin typeface="Tahoma" charset="0"/>
              </a:rPr>
              <a:t>Run system multiple times</a:t>
            </a:r>
          </a:p>
          <a:p>
            <a:pPr eaLnBrk="1" hangingPunct="1">
              <a:lnSpc>
                <a:spcPct val="90000"/>
              </a:lnSpc>
            </a:pPr>
            <a:r>
              <a:rPr lang="en-US" sz="2800" dirty="0">
                <a:latin typeface="Tahoma" charset="0"/>
              </a:rPr>
              <a:t>Log all observable interactions (messages exchanged, resources allocated, </a:t>
            </a:r>
            <a:r>
              <a:rPr lang="en-US" sz="2800" dirty="0" err="1">
                <a:latin typeface="Tahoma" charset="0"/>
              </a:rPr>
              <a:t>etc</a:t>
            </a:r>
            <a:r>
              <a:rPr lang="en-US" sz="2800" dirty="0">
                <a:latin typeface="Tahoma" charset="0"/>
              </a:rPr>
              <a:t>)</a:t>
            </a:r>
          </a:p>
          <a:p>
            <a:pPr eaLnBrk="1" hangingPunct="1">
              <a:lnSpc>
                <a:spcPct val="90000"/>
              </a:lnSpc>
            </a:pPr>
            <a:r>
              <a:rPr lang="en-US" sz="2800" dirty="0">
                <a:latin typeface="Tahoma" charset="0"/>
              </a:rPr>
              <a:t>Label execution as </a:t>
            </a:r>
            <a:r>
              <a:rPr lang="ja-JP" altLang="en-US" sz="2800" dirty="0">
                <a:latin typeface="Tahoma" charset="0"/>
              </a:rPr>
              <a:t>“</a:t>
            </a:r>
            <a:r>
              <a:rPr lang="en-US" sz="2800" dirty="0">
                <a:latin typeface="Tahoma" charset="0"/>
              </a:rPr>
              <a:t>correct</a:t>
            </a:r>
            <a:r>
              <a:rPr lang="ja-JP" altLang="en-US" sz="2800" dirty="0">
                <a:latin typeface="Tahoma" charset="0"/>
              </a:rPr>
              <a:t>”</a:t>
            </a:r>
            <a:r>
              <a:rPr lang="en-US" sz="2800" dirty="0">
                <a:latin typeface="Tahoma" charset="0"/>
              </a:rPr>
              <a:t> (no observable problems) or </a:t>
            </a:r>
            <a:r>
              <a:rPr lang="ja-JP" altLang="en-US" sz="2800" dirty="0">
                <a:latin typeface="Tahoma" charset="0"/>
              </a:rPr>
              <a:t>“</a:t>
            </a:r>
            <a:r>
              <a:rPr lang="en-US" sz="2800" dirty="0">
                <a:latin typeface="Tahoma" charset="0"/>
              </a:rPr>
              <a:t>incorrect</a:t>
            </a:r>
            <a:r>
              <a:rPr lang="ja-JP" altLang="en-US" sz="2800" dirty="0">
                <a:latin typeface="Tahoma" charset="0"/>
              </a:rPr>
              <a:t>”</a:t>
            </a:r>
            <a:r>
              <a:rPr lang="en-US" sz="2800" dirty="0">
                <a:latin typeface="Tahoma" charset="0"/>
              </a:rPr>
              <a:t> (problems observed)</a:t>
            </a:r>
          </a:p>
          <a:p>
            <a:pPr eaLnBrk="1" hangingPunct="1">
              <a:lnSpc>
                <a:spcPct val="90000"/>
              </a:lnSpc>
            </a:pPr>
            <a:r>
              <a:rPr lang="en-US" sz="2800" dirty="0">
                <a:latin typeface="Tahoma" charset="0"/>
              </a:rPr>
              <a:t>Separate logs into </a:t>
            </a:r>
            <a:r>
              <a:rPr lang="ja-JP" altLang="en-US" sz="2800" dirty="0">
                <a:latin typeface="Tahoma" charset="0"/>
              </a:rPr>
              <a:t>“</a:t>
            </a:r>
            <a:r>
              <a:rPr lang="en-US" sz="2800" dirty="0">
                <a:latin typeface="Tahoma" charset="0"/>
              </a:rPr>
              <a:t>good</a:t>
            </a:r>
            <a:r>
              <a:rPr lang="ja-JP" altLang="en-US" sz="2800" dirty="0">
                <a:latin typeface="Tahoma" charset="0"/>
              </a:rPr>
              <a:t>”</a:t>
            </a:r>
            <a:r>
              <a:rPr lang="en-US" sz="2800" dirty="0">
                <a:latin typeface="Tahoma" charset="0"/>
              </a:rPr>
              <a:t> data set and </a:t>
            </a:r>
            <a:r>
              <a:rPr lang="ja-JP" altLang="en-US" sz="2800" dirty="0">
                <a:latin typeface="Tahoma" charset="0"/>
              </a:rPr>
              <a:t>“</a:t>
            </a:r>
            <a:r>
              <a:rPr lang="en-US" sz="2800" dirty="0">
                <a:latin typeface="Tahoma" charset="0"/>
              </a:rPr>
              <a:t>bad</a:t>
            </a:r>
            <a:r>
              <a:rPr lang="ja-JP" altLang="en-US" sz="2800" dirty="0">
                <a:latin typeface="Tahoma" charset="0"/>
              </a:rPr>
              <a:t>”</a:t>
            </a:r>
            <a:r>
              <a:rPr lang="en-US" sz="2800" dirty="0">
                <a:latin typeface="Tahoma" charset="0"/>
              </a:rPr>
              <a:t> data set</a:t>
            </a:r>
          </a:p>
          <a:p>
            <a:pPr eaLnBrk="1" hangingPunct="1">
              <a:lnSpc>
                <a:spcPct val="90000"/>
              </a:lnSpc>
            </a:pPr>
            <a:r>
              <a:rPr lang="en-US" sz="2800" dirty="0">
                <a:latin typeface="Tahoma" charset="0"/>
              </a:rPr>
              <a:t>Look for sequences of events in the </a:t>
            </a:r>
            <a:r>
              <a:rPr lang="ja-JP" altLang="en-US" sz="2800" dirty="0">
                <a:latin typeface="Tahoma" charset="0"/>
              </a:rPr>
              <a:t>“</a:t>
            </a:r>
            <a:r>
              <a:rPr lang="en-US" sz="2800" dirty="0">
                <a:latin typeface="Tahoma" charset="0"/>
              </a:rPr>
              <a:t>good</a:t>
            </a:r>
            <a:r>
              <a:rPr lang="ja-JP" altLang="en-US" sz="2800" dirty="0">
                <a:latin typeface="Tahoma" charset="0"/>
              </a:rPr>
              <a:t>”</a:t>
            </a:r>
            <a:r>
              <a:rPr lang="en-US" sz="2800" dirty="0">
                <a:latin typeface="Tahoma" charset="0"/>
              </a:rPr>
              <a:t> pile but not the </a:t>
            </a:r>
            <a:r>
              <a:rPr lang="ja-JP" altLang="en-US" sz="2800" dirty="0">
                <a:latin typeface="Tahoma" charset="0"/>
              </a:rPr>
              <a:t>“</a:t>
            </a:r>
            <a:r>
              <a:rPr lang="en-US" sz="2800" dirty="0">
                <a:latin typeface="Tahoma" charset="0"/>
              </a:rPr>
              <a:t>bad</a:t>
            </a:r>
            <a:r>
              <a:rPr lang="ja-JP" altLang="en-US" sz="2800" dirty="0">
                <a:latin typeface="Tahoma" charset="0"/>
              </a:rPr>
              <a:t>”</a:t>
            </a:r>
            <a:r>
              <a:rPr lang="en-US" sz="2800" dirty="0">
                <a:latin typeface="Tahoma" charset="0"/>
              </a:rPr>
              <a:t> </a:t>
            </a:r>
            <a:r>
              <a:rPr lang="en-US" sz="2800" dirty="0" smtClean="0">
                <a:latin typeface="Tahoma" charset="0"/>
              </a:rPr>
              <a:t>pile and vice versa</a:t>
            </a:r>
            <a:endParaRPr lang="en-US" sz="2800" dirty="0">
              <a:latin typeface="Tahoma" charset="0"/>
            </a:endParaRPr>
          </a:p>
          <a:p>
            <a:pPr eaLnBrk="1" hangingPunct="1">
              <a:lnSpc>
                <a:spcPct val="90000"/>
              </a:lnSpc>
            </a:pPr>
            <a:endParaRPr lang="en-US" sz="2800" dirty="0">
              <a:latin typeface="Tahoma" charset="0"/>
            </a:endParaRPr>
          </a:p>
        </p:txBody>
      </p:sp>
    </p:spTree>
    <p:extLst>
      <p:ext uri="{BB962C8B-B14F-4D97-AF65-F5344CB8AC3E}">
        <p14:creationId xmlns:p14="http://schemas.microsoft.com/office/powerpoint/2010/main" val="25535781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Tahoma" charset="0"/>
              </a:rPr>
              <a:t>Two Classical Challenges</a:t>
            </a:r>
          </a:p>
        </p:txBody>
      </p:sp>
      <p:sp>
        <p:nvSpPr>
          <p:cNvPr id="3" name="Rectangle 3"/>
          <p:cNvSpPr txBox="1">
            <a:spLocks noChangeArrowheads="1"/>
          </p:cNvSpPr>
          <p:nvPr/>
        </p:nvSpPr>
        <p:spPr>
          <a:xfrm>
            <a:off x="304800" y="2133600"/>
            <a:ext cx="8421688" cy="4154488"/>
          </a:xfrm>
          <a:prstGeom prst="rect">
            <a:avLst/>
          </a:prstGeom>
        </p:spPr>
        <p:txBody>
          <a:bodyPr/>
          <a:lstStyle/>
          <a:p>
            <a:pPr marL="342900" indent="-342900">
              <a:spcBef>
                <a:spcPct val="20000"/>
              </a:spcBef>
              <a:buClr>
                <a:schemeClr val="folHlink"/>
              </a:buClr>
              <a:buSzPct val="60000"/>
              <a:buFont typeface="Wingdings" pitchFamily="2" charset="2"/>
              <a:buChar char="n"/>
              <a:defRPr/>
            </a:pPr>
            <a:r>
              <a:rPr lang="en-US" sz="3200" b="1" i="1" kern="0" dirty="0">
                <a:solidFill>
                  <a:schemeClr val="bg1">
                    <a:lumMod val="50000"/>
                  </a:schemeClr>
                </a:solidFill>
                <a:latin typeface="+mn-lt"/>
                <a:ea typeface="+mn-ea"/>
              </a:rPr>
              <a:t>Establish Functional Correctness: </a:t>
            </a:r>
            <a:r>
              <a:rPr lang="en-US" sz="3200" kern="0" dirty="0">
                <a:solidFill>
                  <a:schemeClr val="bg1">
                    <a:lumMod val="50000"/>
                  </a:schemeClr>
                </a:solidFill>
                <a:latin typeface="+mn-lt"/>
                <a:ea typeface="+mn-ea"/>
              </a:rPr>
              <a:t>How to build functionally correct systems from possibly flawed components?</a:t>
            </a:r>
          </a:p>
          <a:p>
            <a:pPr marL="342900" indent="-342900">
              <a:spcBef>
                <a:spcPct val="20000"/>
              </a:spcBef>
              <a:buClr>
                <a:schemeClr val="folHlink"/>
              </a:buClr>
              <a:buSzPct val="60000"/>
              <a:buFont typeface="Wingdings" pitchFamily="2" charset="2"/>
              <a:buChar char="n"/>
              <a:defRPr/>
            </a:pPr>
            <a:r>
              <a:rPr lang="en-US" sz="3200" b="1" i="1" kern="0" dirty="0">
                <a:solidFill>
                  <a:srgbClr val="FF0000"/>
                </a:solidFill>
                <a:latin typeface="+mn-lt"/>
                <a:ea typeface="+mn-ea"/>
              </a:rPr>
              <a:t>Establish Temporal Correctness:</a:t>
            </a:r>
            <a:r>
              <a:rPr lang="en-US" sz="3200" i="1" kern="0" dirty="0">
                <a:solidFill>
                  <a:srgbClr val="FF0000"/>
                </a:solidFill>
                <a:latin typeface="+mn-lt"/>
                <a:ea typeface="+mn-ea"/>
              </a:rPr>
              <a:t> </a:t>
            </a:r>
            <a:r>
              <a:rPr lang="en-US" sz="3200" kern="0" dirty="0">
                <a:latin typeface="+mn-lt"/>
                <a:ea typeface="+mn-ea"/>
              </a:rPr>
              <a:t>What are the analytic foundation for robust timing guarantees in highly dynamic, time-critical software systems?</a:t>
            </a:r>
          </a:p>
        </p:txBody>
      </p:sp>
    </p:spTree>
    <p:extLst>
      <p:ext uri="{BB962C8B-B14F-4D97-AF65-F5344CB8AC3E}">
        <p14:creationId xmlns:p14="http://schemas.microsoft.com/office/powerpoint/2010/main" val="20102445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77"/>
          <p:cNvSpPr>
            <a:spLocks noChangeArrowheads="1"/>
          </p:cNvSpPr>
          <p:nvPr/>
        </p:nvSpPr>
        <p:spPr bwMode="auto">
          <a:xfrm>
            <a:off x="6248400" y="2057400"/>
            <a:ext cx="2667000" cy="1828800"/>
          </a:xfrm>
          <a:prstGeom prst="ellipse">
            <a:avLst/>
          </a:prstGeom>
          <a:solidFill>
            <a:srgbClr val="ABAB39"/>
          </a:solidFill>
          <a:ln w="9525">
            <a:solidFill>
              <a:schemeClr val="tx1"/>
            </a:solidFill>
            <a:miter lim="800000"/>
            <a:headEnd/>
            <a:tailEnd/>
          </a:ln>
        </p:spPr>
        <p:txBody>
          <a:bodyPr wrap="none" anchor="ctr"/>
          <a:lstStyle/>
          <a:p>
            <a:endParaRPr lang="en-US"/>
          </a:p>
        </p:txBody>
      </p:sp>
      <p:sp>
        <p:nvSpPr>
          <p:cNvPr id="33795" name="Oval 76"/>
          <p:cNvSpPr>
            <a:spLocks noChangeArrowheads="1"/>
          </p:cNvSpPr>
          <p:nvPr/>
        </p:nvSpPr>
        <p:spPr bwMode="auto">
          <a:xfrm>
            <a:off x="2895600" y="2133600"/>
            <a:ext cx="3352800" cy="1219200"/>
          </a:xfrm>
          <a:prstGeom prst="ellipse">
            <a:avLst/>
          </a:prstGeom>
          <a:solidFill>
            <a:srgbClr val="ABAB39"/>
          </a:solidFill>
          <a:ln w="9525">
            <a:solidFill>
              <a:schemeClr val="tx1"/>
            </a:solidFill>
            <a:miter lim="800000"/>
            <a:headEnd/>
            <a:tailEnd/>
          </a:ln>
        </p:spPr>
        <p:txBody>
          <a:bodyPr wrap="none" anchor="ctr"/>
          <a:lstStyle/>
          <a:p>
            <a:endParaRPr lang="en-US"/>
          </a:p>
        </p:txBody>
      </p:sp>
      <p:sp>
        <p:nvSpPr>
          <p:cNvPr id="33796" name="Oval 75"/>
          <p:cNvSpPr>
            <a:spLocks noChangeArrowheads="1"/>
          </p:cNvSpPr>
          <p:nvPr/>
        </p:nvSpPr>
        <p:spPr bwMode="auto">
          <a:xfrm>
            <a:off x="5257800" y="4267200"/>
            <a:ext cx="3429000" cy="2362200"/>
          </a:xfrm>
          <a:prstGeom prst="ellipse">
            <a:avLst/>
          </a:prstGeom>
          <a:solidFill>
            <a:srgbClr val="ABAB39"/>
          </a:solidFill>
          <a:ln w="9525">
            <a:solidFill>
              <a:schemeClr val="tx1"/>
            </a:solidFill>
            <a:miter lim="800000"/>
            <a:headEnd/>
            <a:tailEnd/>
          </a:ln>
        </p:spPr>
        <p:txBody>
          <a:bodyPr wrap="none" anchor="ctr"/>
          <a:lstStyle/>
          <a:p>
            <a:endParaRPr lang="en-US"/>
          </a:p>
        </p:txBody>
      </p:sp>
      <p:sp>
        <p:nvSpPr>
          <p:cNvPr id="33797" name="Oval 74"/>
          <p:cNvSpPr>
            <a:spLocks noChangeArrowheads="1"/>
          </p:cNvSpPr>
          <p:nvPr/>
        </p:nvSpPr>
        <p:spPr bwMode="auto">
          <a:xfrm>
            <a:off x="152400" y="4343400"/>
            <a:ext cx="4191000" cy="2286000"/>
          </a:xfrm>
          <a:prstGeom prst="ellipse">
            <a:avLst/>
          </a:prstGeom>
          <a:solidFill>
            <a:srgbClr val="ABAB39"/>
          </a:solidFill>
          <a:ln w="9525">
            <a:solidFill>
              <a:schemeClr val="tx1"/>
            </a:solidFill>
            <a:miter lim="800000"/>
            <a:headEnd/>
            <a:tailEnd/>
          </a:ln>
        </p:spPr>
        <p:txBody>
          <a:bodyPr wrap="none" anchor="ctr"/>
          <a:lstStyle/>
          <a:p>
            <a:endParaRPr lang="en-US"/>
          </a:p>
        </p:txBody>
      </p:sp>
      <p:sp>
        <p:nvSpPr>
          <p:cNvPr id="33798" name="Line 2"/>
          <p:cNvSpPr>
            <a:spLocks noChangeShapeType="1"/>
          </p:cNvSpPr>
          <p:nvPr/>
        </p:nvSpPr>
        <p:spPr bwMode="auto">
          <a:xfrm>
            <a:off x="7467600" y="2286000"/>
            <a:ext cx="457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3"/>
          <p:cNvSpPr>
            <a:spLocks noChangeShapeType="1"/>
          </p:cNvSpPr>
          <p:nvPr/>
        </p:nvSpPr>
        <p:spPr bwMode="auto">
          <a:xfrm>
            <a:off x="7315200" y="2286000"/>
            <a:ext cx="228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Line 4"/>
          <p:cNvSpPr>
            <a:spLocks noChangeShapeType="1"/>
          </p:cNvSpPr>
          <p:nvPr/>
        </p:nvSpPr>
        <p:spPr bwMode="auto">
          <a:xfrm>
            <a:off x="7162800" y="2286000"/>
            <a:ext cx="762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7"/>
          <p:cNvSpPr>
            <a:spLocks noChangeShapeType="1"/>
          </p:cNvSpPr>
          <p:nvPr/>
        </p:nvSpPr>
        <p:spPr bwMode="auto">
          <a:xfrm flipH="1">
            <a:off x="2133600" y="1447800"/>
            <a:ext cx="60960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Rectangle 8"/>
          <p:cNvSpPr>
            <a:spLocks noChangeArrowheads="1"/>
          </p:cNvSpPr>
          <p:nvPr/>
        </p:nvSpPr>
        <p:spPr bwMode="auto">
          <a:xfrm>
            <a:off x="1219200" y="4114800"/>
            <a:ext cx="1905000" cy="457200"/>
          </a:xfrm>
          <a:prstGeom prst="rect">
            <a:avLst/>
          </a:prstGeom>
          <a:solidFill>
            <a:schemeClr val="accent5"/>
          </a:solidFill>
          <a:ln w="9525">
            <a:solidFill>
              <a:schemeClr val="tx1"/>
            </a:solidFill>
            <a:miter lim="800000"/>
            <a:headEnd/>
            <a:tailEnd/>
          </a:ln>
        </p:spPr>
        <p:txBody>
          <a:bodyPr wrap="none" anchor="ctr"/>
          <a:lstStyle/>
          <a:p>
            <a:pPr algn="ctr"/>
            <a:r>
              <a:rPr lang="en-US" b="1"/>
              <a:t>Deadline=Period</a:t>
            </a:r>
          </a:p>
        </p:txBody>
      </p:sp>
      <p:sp>
        <p:nvSpPr>
          <p:cNvPr id="33803" name="Rectangle 9"/>
          <p:cNvSpPr>
            <a:spLocks noChangeArrowheads="1"/>
          </p:cNvSpPr>
          <p:nvPr/>
        </p:nvSpPr>
        <p:spPr bwMode="auto">
          <a:xfrm>
            <a:off x="6019800" y="4114800"/>
            <a:ext cx="1905000" cy="457200"/>
          </a:xfrm>
          <a:prstGeom prst="rect">
            <a:avLst/>
          </a:prstGeom>
          <a:solidFill>
            <a:schemeClr val="accent5"/>
          </a:solidFill>
          <a:ln w="9525">
            <a:solidFill>
              <a:schemeClr val="tx1"/>
            </a:solidFill>
            <a:miter lim="800000"/>
            <a:headEnd/>
            <a:tailEnd/>
          </a:ln>
        </p:spPr>
        <p:txBody>
          <a:bodyPr wrap="none" anchor="ctr"/>
          <a:lstStyle/>
          <a:p>
            <a:pPr algn="ctr"/>
            <a:r>
              <a:rPr lang="en-US" b="1"/>
              <a:t>Deadline&lt;Period</a:t>
            </a:r>
          </a:p>
        </p:txBody>
      </p:sp>
      <p:sp>
        <p:nvSpPr>
          <p:cNvPr id="33804" name="Line 10"/>
          <p:cNvSpPr>
            <a:spLocks noChangeShapeType="1"/>
          </p:cNvSpPr>
          <p:nvPr/>
        </p:nvSpPr>
        <p:spPr bwMode="auto">
          <a:xfrm>
            <a:off x="2514600" y="3810000"/>
            <a:ext cx="4419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Rectangle 11"/>
          <p:cNvSpPr>
            <a:spLocks noChangeArrowheads="1"/>
          </p:cNvSpPr>
          <p:nvPr/>
        </p:nvSpPr>
        <p:spPr bwMode="auto">
          <a:xfrm>
            <a:off x="304800" y="4800600"/>
            <a:ext cx="1828800" cy="457200"/>
          </a:xfrm>
          <a:prstGeom prst="rect">
            <a:avLst/>
          </a:prstGeom>
          <a:solidFill>
            <a:schemeClr val="accent5"/>
          </a:solidFill>
          <a:ln w="9525">
            <a:solidFill>
              <a:schemeClr val="tx1"/>
            </a:solidFill>
            <a:miter lim="800000"/>
            <a:headEnd/>
            <a:tailEnd/>
          </a:ln>
        </p:spPr>
        <p:txBody>
          <a:bodyPr wrap="none" anchor="ctr"/>
          <a:lstStyle/>
          <a:p>
            <a:pPr algn="ctr"/>
            <a:r>
              <a:rPr lang="en-US"/>
              <a:t>Rate Monotonic</a:t>
            </a:r>
          </a:p>
        </p:txBody>
      </p:sp>
      <p:sp>
        <p:nvSpPr>
          <p:cNvPr id="33806" name="Rectangle 12"/>
          <p:cNvSpPr>
            <a:spLocks noChangeArrowheads="1"/>
          </p:cNvSpPr>
          <p:nvPr/>
        </p:nvSpPr>
        <p:spPr bwMode="auto">
          <a:xfrm>
            <a:off x="2971800" y="48006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EDF</a:t>
            </a:r>
          </a:p>
        </p:txBody>
      </p:sp>
      <p:sp>
        <p:nvSpPr>
          <p:cNvPr id="33807" name="Line 13"/>
          <p:cNvSpPr>
            <a:spLocks noChangeShapeType="1"/>
          </p:cNvSpPr>
          <p:nvPr/>
        </p:nvSpPr>
        <p:spPr bwMode="auto">
          <a:xfrm flipH="1">
            <a:off x="1219200" y="4572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4"/>
          <p:cNvSpPr>
            <a:spLocks noChangeShapeType="1"/>
          </p:cNvSpPr>
          <p:nvPr/>
        </p:nvSpPr>
        <p:spPr bwMode="auto">
          <a:xfrm>
            <a:off x="2819400" y="4572000"/>
            <a:ext cx="762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5"/>
          <p:cNvSpPr>
            <a:spLocks noChangeShapeType="1"/>
          </p:cNvSpPr>
          <p:nvPr/>
        </p:nvSpPr>
        <p:spPr bwMode="auto">
          <a:xfrm flipH="1">
            <a:off x="609600" y="52578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Line 16"/>
          <p:cNvSpPr>
            <a:spLocks noChangeShapeType="1"/>
          </p:cNvSpPr>
          <p:nvPr/>
        </p:nvSpPr>
        <p:spPr bwMode="auto">
          <a:xfrm>
            <a:off x="1676400" y="52578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1" name="Rectangle 17"/>
          <p:cNvSpPr>
            <a:spLocks noChangeArrowheads="1"/>
          </p:cNvSpPr>
          <p:nvPr/>
        </p:nvSpPr>
        <p:spPr bwMode="auto">
          <a:xfrm>
            <a:off x="228600" y="5486400"/>
            <a:ext cx="990600" cy="609600"/>
          </a:xfrm>
          <a:prstGeom prst="rect">
            <a:avLst/>
          </a:prstGeom>
          <a:solidFill>
            <a:schemeClr val="accent5"/>
          </a:solidFill>
          <a:ln w="9525">
            <a:solidFill>
              <a:schemeClr val="tx1"/>
            </a:solidFill>
            <a:miter lim="800000"/>
            <a:headEnd/>
            <a:tailEnd/>
          </a:ln>
        </p:spPr>
        <p:txBody>
          <a:bodyPr wrap="none" anchor="ctr"/>
          <a:lstStyle/>
          <a:p>
            <a:pPr algn="ctr"/>
            <a:r>
              <a:rPr lang="en-US"/>
              <a:t>Bounds</a:t>
            </a:r>
          </a:p>
        </p:txBody>
      </p:sp>
      <p:sp>
        <p:nvSpPr>
          <p:cNvPr id="33812" name="Rectangle 18"/>
          <p:cNvSpPr>
            <a:spLocks noChangeArrowheads="1"/>
          </p:cNvSpPr>
          <p:nvPr/>
        </p:nvSpPr>
        <p:spPr bwMode="auto">
          <a:xfrm>
            <a:off x="1295400" y="5486400"/>
            <a:ext cx="1143000" cy="609600"/>
          </a:xfrm>
          <a:prstGeom prst="rect">
            <a:avLst/>
          </a:prstGeom>
          <a:solidFill>
            <a:schemeClr val="accent5"/>
          </a:solidFill>
          <a:ln w="9525">
            <a:solidFill>
              <a:schemeClr val="tx1"/>
            </a:solidFill>
            <a:miter lim="800000"/>
            <a:headEnd/>
            <a:tailEnd/>
          </a:ln>
        </p:spPr>
        <p:txBody>
          <a:bodyPr wrap="none" anchor="ctr"/>
          <a:lstStyle/>
          <a:p>
            <a:pPr algn="ctr"/>
            <a:r>
              <a:rPr lang="en-US"/>
              <a:t>Optimality</a:t>
            </a:r>
          </a:p>
          <a:p>
            <a:pPr algn="ctr"/>
            <a:r>
              <a:rPr lang="en-US"/>
              <a:t>Result</a:t>
            </a:r>
          </a:p>
        </p:txBody>
      </p:sp>
      <p:sp>
        <p:nvSpPr>
          <p:cNvPr id="33813" name="Line 19"/>
          <p:cNvSpPr>
            <a:spLocks noChangeShapeType="1"/>
          </p:cNvSpPr>
          <p:nvPr/>
        </p:nvSpPr>
        <p:spPr bwMode="auto">
          <a:xfrm flipH="1">
            <a:off x="3048000" y="52578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Rectangle 20"/>
          <p:cNvSpPr>
            <a:spLocks noChangeArrowheads="1"/>
          </p:cNvSpPr>
          <p:nvPr/>
        </p:nvSpPr>
        <p:spPr bwMode="auto">
          <a:xfrm>
            <a:off x="2590800" y="5486400"/>
            <a:ext cx="990600" cy="609600"/>
          </a:xfrm>
          <a:prstGeom prst="rect">
            <a:avLst/>
          </a:prstGeom>
          <a:solidFill>
            <a:schemeClr val="accent5"/>
          </a:solidFill>
          <a:ln w="9525">
            <a:solidFill>
              <a:schemeClr val="tx1"/>
            </a:solidFill>
            <a:miter lim="800000"/>
            <a:headEnd/>
            <a:tailEnd/>
          </a:ln>
        </p:spPr>
        <p:txBody>
          <a:bodyPr wrap="none" anchor="ctr"/>
          <a:lstStyle/>
          <a:p>
            <a:pPr algn="ctr"/>
            <a:r>
              <a:rPr lang="en-US"/>
              <a:t>Bound</a:t>
            </a:r>
          </a:p>
        </p:txBody>
      </p:sp>
      <p:sp>
        <p:nvSpPr>
          <p:cNvPr id="33815" name="Line 21"/>
          <p:cNvSpPr>
            <a:spLocks noChangeShapeType="1"/>
          </p:cNvSpPr>
          <p:nvPr/>
        </p:nvSpPr>
        <p:spPr bwMode="auto">
          <a:xfrm>
            <a:off x="3886200" y="52578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6" name="Rectangle 22"/>
          <p:cNvSpPr>
            <a:spLocks noChangeArrowheads="1"/>
          </p:cNvSpPr>
          <p:nvPr/>
        </p:nvSpPr>
        <p:spPr bwMode="auto">
          <a:xfrm>
            <a:off x="3657600" y="5486400"/>
            <a:ext cx="1143000" cy="609600"/>
          </a:xfrm>
          <a:prstGeom prst="rect">
            <a:avLst/>
          </a:prstGeom>
          <a:solidFill>
            <a:schemeClr val="accent5"/>
          </a:solidFill>
          <a:ln w="9525">
            <a:solidFill>
              <a:schemeClr val="tx1"/>
            </a:solidFill>
            <a:miter lim="800000"/>
            <a:headEnd/>
            <a:tailEnd/>
          </a:ln>
        </p:spPr>
        <p:txBody>
          <a:bodyPr wrap="none" anchor="ctr"/>
          <a:lstStyle/>
          <a:p>
            <a:pPr algn="ctr"/>
            <a:r>
              <a:rPr lang="en-US"/>
              <a:t>Optimality</a:t>
            </a:r>
          </a:p>
          <a:p>
            <a:pPr algn="ctr"/>
            <a:r>
              <a:rPr lang="en-US"/>
              <a:t>Result</a:t>
            </a:r>
          </a:p>
        </p:txBody>
      </p:sp>
      <p:sp>
        <p:nvSpPr>
          <p:cNvPr id="33817" name="Line 23"/>
          <p:cNvSpPr>
            <a:spLocks noChangeShapeType="1"/>
          </p:cNvSpPr>
          <p:nvPr/>
        </p:nvSpPr>
        <p:spPr bwMode="auto">
          <a:xfrm flipH="1">
            <a:off x="6172200" y="45720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8" name="Line 24"/>
          <p:cNvSpPr>
            <a:spLocks noChangeShapeType="1"/>
          </p:cNvSpPr>
          <p:nvPr/>
        </p:nvSpPr>
        <p:spPr bwMode="auto">
          <a:xfrm>
            <a:off x="7391400" y="4572000"/>
            <a:ext cx="609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9" name="Rectangle 25"/>
          <p:cNvSpPr>
            <a:spLocks noChangeArrowheads="1"/>
          </p:cNvSpPr>
          <p:nvPr/>
        </p:nvSpPr>
        <p:spPr bwMode="auto">
          <a:xfrm>
            <a:off x="5181600" y="4800600"/>
            <a:ext cx="2057400" cy="457200"/>
          </a:xfrm>
          <a:prstGeom prst="rect">
            <a:avLst/>
          </a:prstGeom>
          <a:solidFill>
            <a:schemeClr val="accent5"/>
          </a:solidFill>
          <a:ln w="9525">
            <a:solidFill>
              <a:schemeClr val="tx1"/>
            </a:solidFill>
            <a:miter lim="800000"/>
            <a:headEnd/>
            <a:tailEnd/>
          </a:ln>
        </p:spPr>
        <p:txBody>
          <a:bodyPr wrap="none" anchor="ctr"/>
          <a:lstStyle/>
          <a:p>
            <a:pPr algn="ctr"/>
            <a:r>
              <a:rPr lang="en-US"/>
              <a:t>Deadline Monotonic</a:t>
            </a:r>
          </a:p>
        </p:txBody>
      </p:sp>
      <p:sp>
        <p:nvSpPr>
          <p:cNvPr id="33820" name="Rectangle 26"/>
          <p:cNvSpPr>
            <a:spLocks noChangeArrowheads="1"/>
          </p:cNvSpPr>
          <p:nvPr/>
        </p:nvSpPr>
        <p:spPr bwMode="auto">
          <a:xfrm>
            <a:off x="7467600" y="48006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EDF</a:t>
            </a:r>
          </a:p>
        </p:txBody>
      </p:sp>
      <p:sp>
        <p:nvSpPr>
          <p:cNvPr id="33821" name="Rectangle 27"/>
          <p:cNvSpPr>
            <a:spLocks noChangeArrowheads="1"/>
          </p:cNvSpPr>
          <p:nvPr/>
        </p:nvSpPr>
        <p:spPr bwMode="auto">
          <a:xfrm>
            <a:off x="5029200" y="5486400"/>
            <a:ext cx="990600" cy="609600"/>
          </a:xfrm>
          <a:prstGeom prst="rect">
            <a:avLst/>
          </a:prstGeom>
          <a:solidFill>
            <a:schemeClr val="accent5"/>
          </a:solidFill>
          <a:ln w="9525">
            <a:solidFill>
              <a:schemeClr val="tx1"/>
            </a:solidFill>
            <a:miter lim="800000"/>
            <a:headEnd/>
            <a:tailEnd/>
          </a:ln>
        </p:spPr>
        <p:txBody>
          <a:bodyPr wrap="none" anchor="ctr"/>
          <a:lstStyle/>
          <a:p>
            <a:pPr algn="ctr"/>
            <a:r>
              <a:rPr lang="en-US"/>
              <a:t>Bound</a:t>
            </a:r>
          </a:p>
          <a:p>
            <a:pPr algn="ctr"/>
            <a:r>
              <a:rPr lang="en-US"/>
              <a:t>(Poor)</a:t>
            </a:r>
          </a:p>
        </p:txBody>
      </p:sp>
      <p:sp>
        <p:nvSpPr>
          <p:cNvPr id="33822" name="Rectangle 28"/>
          <p:cNvSpPr>
            <a:spLocks noChangeArrowheads="1"/>
          </p:cNvSpPr>
          <p:nvPr/>
        </p:nvSpPr>
        <p:spPr bwMode="auto">
          <a:xfrm>
            <a:off x="6172200" y="5486400"/>
            <a:ext cx="1066800" cy="609600"/>
          </a:xfrm>
          <a:prstGeom prst="rect">
            <a:avLst/>
          </a:prstGeom>
          <a:solidFill>
            <a:schemeClr val="accent5"/>
          </a:solidFill>
          <a:ln w="9525">
            <a:solidFill>
              <a:schemeClr val="tx1"/>
            </a:solidFill>
            <a:miter lim="800000"/>
            <a:headEnd/>
            <a:tailEnd/>
          </a:ln>
        </p:spPr>
        <p:txBody>
          <a:bodyPr wrap="none" anchor="ctr"/>
          <a:lstStyle/>
          <a:p>
            <a:pPr algn="ctr"/>
            <a:r>
              <a:rPr lang="en-US"/>
              <a:t>Per Task</a:t>
            </a:r>
          </a:p>
          <a:p>
            <a:pPr algn="ctr"/>
            <a:r>
              <a:rPr lang="en-US"/>
              <a:t>Tests</a:t>
            </a:r>
          </a:p>
        </p:txBody>
      </p:sp>
      <p:sp>
        <p:nvSpPr>
          <p:cNvPr id="33823" name="Line 29"/>
          <p:cNvSpPr>
            <a:spLocks noChangeShapeType="1"/>
          </p:cNvSpPr>
          <p:nvPr/>
        </p:nvSpPr>
        <p:spPr bwMode="auto">
          <a:xfrm flipH="1">
            <a:off x="5486400" y="52578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4" name="Line 30"/>
          <p:cNvSpPr>
            <a:spLocks noChangeShapeType="1"/>
          </p:cNvSpPr>
          <p:nvPr/>
        </p:nvSpPr>
        <p:spPr bwMode="auto">
          <a:xfrm>
            <a:off x="6553200" y="52578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5" name="Rectangle 31"/>
          <p:cNvSpPr>
            <a:spLocks noChangeArrowheads="1"/>
          </p:cNvSpPr>
          <p:nvPr/>
        </p:nvSpPr>
        <p:spPr bwMode="auto">
          <a:xfrm>
            <a:off x="5715000" y="6248400"/>
            <a:ext cx="990600" cy="381000"/>
          </a:xfrm>
          <a:prstGeom prst="rect">
            <a:avLst/>
          </a:prstGeom>
          <a:solidFill>
            <a:schemeClr val="accent5"/>
          </a:solidFill>
          <a:ln w="9525">
            <a:solidFill>
              <a:schemeClr val="tx1"/>
            </a:solidFill>
            <a:miter lim="800000"/>
            <a:headEnd/>
            <a:tailEnd/>
          </a:ln>
        </p:spPr>
        <p:txBody>
          <a:bodyPr wrap="none" anchor="ctr"/>
          <a:lstStyle/>
          <a:p>
            <a:pPr algn="ctr"/>
            <a:r>
              <a:rPr lang="en-US"/>
              <a:t>Simple</a:t>
            </a:r>
          </a:p>
        </p:txBody>
      </p:sp>
      <p:sp>
        <p:nvSpPr>
          <p:cNvPr id="33826" name="Rectangle 32"/>
          <p:cNvSpPr>
            <a:spLocks noChangeArrowheads="1"/>
          </p:cNvSpPr>
          <p:nvPr/>
        </p:nvSpPr>
        <p:spPr bwMode="auto">
          <a:xfrm>
            <a:off x="6781800" y="6248400"/>
            <a:ext cx="1295400" cy="381000"/>
          </a:xfrm>
          <a:prstGeom prst="rect">
            <a:avLst/>
          </a:prstGeom>
          <a:solidFill>
            <a:schemeClr val="accent5"/>
          </a:solidFill>
          <a:ln w="9525">
            <a:solidFill>
              <a:schemeClr val="tx1"/>
            </a:solidFill>
            <a:miter lim="800000"/>
            <a:headEnd/>
            <a:tailEnd/>
          </a:ln>
        </p:spPr>
        <p:txBody>
          <a:bodyPr wrap="none" anchor="ctr"/>
          <a:lstStyle/>
          <a:p>
            <a:pPr algn="ctr"/>
            <a:r>
              <a:rPr lang="en-US"/>
              <a:t>Recursive</a:t>
            </a:r>
          </a:p>
        </p:txBody>
      </p:sp>
      <p:sp>
        <p:nvSpPr>
          <p:cNvPr id="33827" name="Line 33"/>
          <p:cNvSpPr>
            <a:spLocks noChangeShapeType="1"/>
          </p:cNvSpPr>
          <p:nvPr/>
        </p:nvSpPr>
        <p:spPr bwMode="auto">
          <a:xfrm flipH="1">
            <a:off x="6172200" y="6096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8" name="Line 34"/>
          <p:cNvSpPr>
            <a:spLocks noChangeShapeType="1"/>
          </p:cNvSpPr>
          <p:nvPr/>
        </p:nvSpPr>
        <p:spPr bwMode="auto">
          <a:xfrm>
            <a:off x="7010400" y="6096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9" name="Rectangle 35"/>
          <p:cNvSpPr>
            <a:spLocks noChangeArrowheads="1"/>
          </p:cNvSpPr>
          <p:nvPr/>
        </p:nvSpPr>
        <p:spPr bwMode="auto">
          <a:xfrm>
            <a:off x="7620000" y="5562600"/>
            <a:ext cx="1295400" cy="533400"/>
          </a:xfrm>
          <a:prstGeom prst="rect">
            <a:avLst/>
          </a:prstGeom>
          <a:solidFill>
            <a:schemeClr val="accent5"/>
          </a:solidFill>
          <a:ln w="9525">
            <a:solidFill>
              <a:schemeClr val="tx1"/>
            </a:solidFill>
            <a:miter lim="800000"/>
            <a:headEnd/>
            <a:tailEnd/>
          </a:ln>
        </p:spPr>
        <p:txBody>
          <a:bodyPr wrap="none" anchor="ctr"/>
          <a:lstStyle/>
          <a:p>
            <a:pPr algn="ctr"/>
            <a:r>
              <a:rPr lang="en-US"/>
              <a:t>Processor</a:t>
            </a:r>
          </a:p>
          <a:p>
            <a:pPr algn="ctr"/>
            <a:r>
              <a:rPr lang="en-US"/>
              <a:t>Demand</a:t>
            </a:r>
          </a:p>
        </p:txBody>
      </p:sp>
      <p:sp>
        <p:nvSpPr>
          <p:cNvPr id="33830" name="Line 36"/>
          <p:cNvSpPr>
            <a:spLocks noChangeShapeType="1"/>
          </p:cNvSpPr>
          <p:nvPr/>
        </p:nvSpPr>
        <p:spPr bwMode="auto">
          <a:xfrm>
            <a:off x="8153400" y="52578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1" name="Rectangle 37"/>
          <p:cNvSpPr>
            <a:spLocks noChangeArrowheads="1"/>
          </p:cNvSpPr>
          <p:nvPr/>
        </p:nvSpPr>
        <p:spPr bwMode="auto">
          <a:xfrm>
            <a:off x="152400" y="6248400"/>
            <a:ext cx="1066800" cy="381000"/>
          </a:xfrm>
          <a:prstGeom prst="rect">
            <a:avLst/>
          </a:prstGeom>
          <a:solidFill>
            <a:schemeClr val="accent5"/>
          </a:solidFill>
          <a:ln w="9525">
            <a:solidFill>
              <a:schemeClr val="tx1"/>
            </a:solidFill>
            <a:miter lim="800000"/>
            <a:headEnd/>
            <a:tailEnd/>
          </a:ln>
        </p:spPr>
        <p:txBody>
          <a:bodyPr wrap="none" anchor="ctr"/>
          <a:lstStyle/>
          <a:p>
            <a:pPr algn="ctr"/>
            <a:r>
              <a:rPr lang="en-US"/>
              <a:t>Classical</a:t>
            </a:r>
          </a:p>
        </p:txBody>
      </p:sp>
      <p:sp>
        <p:nvSpPr>
          <p:cNvPr id="33832" name="Rectangle 38"/>
          <p:cNvSpPr>
            <a:spLocks noChangeArrowheads="1"/>
          </p:cNvSpPr>
          <p:nvPr/>
        </p:nvSpPr>
        <p:spPr bwMode="auto">
          <a:xfrm>
            <a:off x="1295400" y="6248400"/>
            <a:ext cx="1219200" cy="381000"/>
          </a:xfrm>
          <a:prstGeom prst="rect">
            <a:avLst/>
          </a:prstGeom>
          <a:solidFill>
            <a:schemeClr val="accent5"/>
          </a:solidFill>
          <a:ln w="9525">
            <a:solidFill>
              <a:schemeClr val="tx1"/>
            </a:solidFill>
            <a:miter lim="800000"/>
            <a:headEnd/>
            <a:tailEnd/>
          </a:ln>
        </p:spPr>
        <p:txBody>
          <a:bodyPr wrap="none" anchor="ctr"/>
          <a:lstStyle/>
          <a:p>
            <a:pPr algn="ctr"/>
            <a:r>
              <a:rPr lang="en-US"/>
              <a:t>Hyperbolic</a:t>
            </a:r>
          </a:p>
        </p:txBody>
      </p:sp>
      <p:sp>
        <p:nvSpPr>
          <p:cNvPr id="33833" name="Line 39"/>
          <p:cNvSpPr>
            <a:spLocks noChangeShapeType="1"/>
          </p:cNvSpPr>
          <p:nvPr/>
        </p:nvSpPr>
        <p:spPr bwMode="auto">
          <a:xfrm flipH="1">
            <a:off x="457200" y="6096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Line 40"/>
          <p:cNvSpPr>
            <a:spLocks noChangeShapeType="1"/>
          </p:cNvSpPr>
          <p:nvPr/>
        </p:nvSpPr>
        <p:spPr bwMode="auto">
          <a:xfrm>
            <a:off x="838200" y="60960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5" name="Rectangle 41"/>
          <p:cNvSpPr>
            <a:spLocks noChangeArrowheads="1"/>
          </p:cNvSpPr>
          <p:nvPr/>
        </p:nvSpPr>
        <p:spPr bwMode="auto">
          <a:xfrm>
            <a:off x="4800600" y="1295400"/>
            <a:ext cx="2133600" cy="381000"/>
          </a:xfrm>
          <a:prstGeom prst="rect">
            <a:avLst/>
          </a:prstGeom>
          <a:solidFill>
            <a:schemeClr val="accent5"/>
          </a:solidFill>
          <a:ln w="9525">
            <a:solidFill>
              <a:schemeClr val="tx1"/>
            </a:solidFill>
            <a:miter lim="800000"/>
            <a:headEnd/>
            <a:tailEnd/>
          </a:ln>
        </p:spPr>
        <p:txBody>
          <a:bodyPr wrap="none" anchor="ctr"/>
          <a:lstStyle/>
          <a:p>
            <a:pPr algn="ctr"/>
            <a:r>
              <a:rPr lang="en-US" b="1"/>
              <a:t>Aperiodic Tasks</a:t>
            </a:r>
          </a:p>
        </p:txBody>
      </p:sp>
      <p:sp>
        <p:nvSpPr>
          <p:cNvPr id="33836" name="Line 42"/>
          <p:cNvSpPr>
            <a:spLocks noChangeShapeType="1"/>
          </p:cNvSpPr>
          <p:nvPr/>
        </p:nvSpPr>
        <p:spPr bwMode="auto">
          <a:xfrm flipV="1">
            <a:off x="2514600" y="838200"/>
            <a:ext cx="68580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7" name="Rectangle 43"/>
          <p:cNvSpPr>
            <a:spLocks noChangeArrowheads="1"/>
          </p:cNvSpPr>
          <p:nvPr/>
        </p:nvSpPr>
        <p:spPr bwMode="auto">
          <a:xfrm>
            <a:off x="3048000" y="381000"/>
            <a:ext cx="2057400" cy="457200"/>
          </a:xfrm>
          <a:prstGeom prst="rect">
            <a:avLst/>
          </a:prstGeom>
          <a:solidFill>
            <a:schemeClr val="accent5"/>
          </a:solidFill>
          <a:ln w="9525">
            <a:solidFill>
              <a:schemeClr val="tx1"/>
            </a:solidFill>
            <a:miter lim="800000"/>
            <a:headEnd/>
            <a:tailEnd/>
          </a:ln>
        </p:spPr>
        <p:txBody>
          <a:bodyPr wrap="none" anchor="ctr"/>
          <a:lstStyle/>
          <a:p>
            <a:pPr algn="ctr"/>
            <a:r>
              <a:rPr lang="en-US" b="1"/>
              <a:t>Real-time Tasks</a:t>
            </a:r>
          </a:p>
        </p:txBody>
      </p:sp>
      <p:sp>
        <p:nvSpPr>
          <p:cNvPr id="33838" name="Line 44"/>
          <p:cNvSpPr>
            <a:spLocks noChangeShapeType="1"/>
          </p:cNvSpPr>
          <p:nvPr/>
        </p:nvSpPr>
        <p:spPr bwMode="auto">
          <a:xfrm>
            <a:off x="4114800" y="12192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9" name="Line 47"/>
          <p:cNvSpPr>
            <a:spLocks noChangeShapeType="1"/>
          </p:cNvSpPr>
          <p:nvPr/>
        </p:nvSpPr>
        <p:spPr bwMode="auto">
          <a:xfrm flipH="1">
            <a:off x="4953000" y="16764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0" name="Line 48"/>
          <p:cNvSpPr>
            <a:spLocks noChangeShapeType="1"/>
          </p:cNvSpPr>
          <p:nvPr/>
        </p:nvSpPr>
        <p:spPr bwMode="auto">
          <a:xfrm>
            <a:off x="6324600" y="1676400"/>
            <a:ext cx="685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1" name="Rectangle 49"/>
          <p:cNvSpPr>
            <a:spLocks noChangeArrowheads="1"/>
          </p:cNvSpPr>
          <p:nvPr/>
        </p:nvSpPr>
        <p:spPr bwMode="auto">
          <a:xfrm>
            <a:off x="4191000" y="1828800"/>
            <a:ext cx="1447800" cy="457200"/>
          </a:xfrm>
          <a:prstGeom prst="rect">
            <a:avLst/>
          </a:prstGeom>
          <a:solidFill>
            <a:schemeClr val="accent5"/>
          </a:solidFill>
          <a:ln w="9525">
            <a:solidFill>
              <a:schemeClr val="tx1"/>
            </a:solidFill>
            <a:miter lim="800000"/>
            <a:headEnd/>
            <a:tailEnd/>
          </a:ln>
        </p:spPr>
        <p:txBody>
          <a:bodyPr wrap="none" anchor="ctr"/>
          <a:lstStyle/>
          <a:p>
            <a:pPr algn="ctr"/>
            <a:r>
              <a:rPr lang="en-US"/>
              <a:t>Fixed-Priority</a:t>
            </a:r>
          </a:p>
        </p:txBody>
      </p:sp>
      <p:sp>
        <p:nvSpPr>
          <p:cNvPr id="33842" name="Rectangle 50"/>
          <p:cNvSpPr>
            <a:spLocks noChangeArrowheads="1"/>
          </p:cNvSpPr>
          <p:nvPr/>
        </p:nvSpPr>
        <p:spPr bwMode="auto">
          <a:xfrm>
            <a:off x="6172200" y="1828800"/>
            <a:ext cx="1752600" cy="457200"/>
          </a:xfrm>
          <a:prstGeom prst="rect">
            <a:avLst/>
          </a:prstGeom>
          <a:solidFill>
            <a:schemeClr val="accent5"/>
          </a:solidFill>
          <a:ln w="9525">
            <a:solidFill>
              <a:schemeClr val="tx1"/>
            </a:solidFill>
            <a:miter lim="800000"/>
            <a:headEnd/>
            <a:tailEnd/>
          </a:ln>
        </p:spPr>
        <p:txBody>
          <a:bodyPr wrap="none" anchor="ctr"/>
          <a:lstStyle/>
          <a:p>
            <a:pPr algn="ctr"/>
            <a:r>
              <a:rPr lang="en-US"/>
              <a:t>Dynamic-Priority</a:t>
            </a:r>
          </a:p>
        </p:txBody>
      </p:sp>
      <p:sp>
        <p:nvSpPr>
          <p:cNvPr id="33843" name="Rectangle 51"/>
          <p:cNvSpPr>
            <a:spLocks noChangeArrowheads="1"/>
          </p:cNvSpPr>
          <p:nvPr/>
        </p:nvSpPr>
        <p:spPr bwMode="auto">
          <a:xfrm>
            <a:off x="4343400" y="2438400"/>
            <a:ext cx="685800" cy="457200"/>
          </a:xfrm>
          <a:prstGeom prst="rect">
            <a:avLst/>
          </a:prstGeom>
          <a:solidFill>
            <a:schemeClr val="accent5"/>
          </a:solidFill>
          <a:ln w="9525">
            <a:solidFill>
              <a:schemeClr val="tx1"/>
            </a:solidFill>
            <a:miter lim="800000"/>
            <a:headEnd/>
            <a:tailEnd/>
          </a:ln>
        </p:spPr>
        <p:txBody>
          <a:bodyPr wrap="none" anchor="ctr"/>
          <a:lstStyle/>
          <a:p>
            <a:pPr algn="ctr"/>
            <a:r>
              <a:rPr lang="en-US"/>
              <a:t>Polling</a:t>
            </a:r>
          </a:p>
        </p:txBody>
      </p:sp>
      <p:sp>
        <p:nvSpPr>
          <p:cNvPr id="33844" name="Rectangle 52"/>
          <p:cNvSpPr>
            <a:spLocks noChangeArrowheads="1"/>
          </p:cNvSpPr>
          <p:nvPr/>
        </p:nvSpPr>
        <p:spPr bwMode="auto">
          <a:xfrm>
            <a:off x="3200400" y="28194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Slack Steal.</a:t>
            </a:r>
          </a:p>
        </p:txBody>
      </p:sp>
      <p:sp>
        <p:nvSpPr>
          <p:cNvPr id="33845" name="Rectangle 53"/>
          <p:cNvSpPr>
            <a:spLocks noChangeArrowheads="1"/>
          </p:cNvSpPr>
          <p:nvPr/>
        </p:nvSpPr>
        <p:spPr bwMode="auto">
          <a:xfrm>
            <a:off x="4800600" y="28194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Priority Ex.</a:t>
            </a:r>
          </a:p>
        </p:txBody>
      </p:sp>
      <p:sp>
        <p:nvSpPr>
          <p:cNvPr id="33846" name="Rectangle 54"/>
          <p:cNvSpPr>
            <a:spLocks noChangeArrowheads="1"/>
          </p:cNvSpPr>
          <p:nvPr/>
        </p:nvSpPr>
        <p:spPr bwMode="auto">
          <a:xfrm>
            <a:off x="2895600" y="24384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Deferrable</a:t>
            </a:r>
          </a:p>
        </p:txBody>
      </p:sp>
      <p:sp>
        <p:nvSpPr>
          <p:cNvPr id="33847" name="Rectangle 55"/>
          <p:cNvSpPr>
            <a:spLocks noChangeArrowheads="1"/>
          </p:cNvSpPr>
          <p:nvPr/>
        </p:nvSpPr>
        <p:spPr bwMode="auto">
          <a:xfrm>
            <a:off x="5257800" y="24384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Sporadic</a:t>
            </a:r>
          </a:p>
        </p:txBody>
      </p:sp>
      <p:sp>
        <p:nvSpPr>
          <p:cNvPr id="33848" name="Line 56"/>
          <p:cNvSpPr>
            <a:spLocks noChangeShapeType="1"/>
          </p:cNvSpPr>
          <p:nvPr/>
        </p:nvSpPr>
        <p:spPr bwMode="auto">
          <a:xfrm>
            <a:off x="4876800" y="2286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9" name="Line 57"/>
          <p:cNvSpPr>
            <a:spLocks noChangeShapeType="1"/>
          </p:cNvSpPr>
          <p:nvPr/>
        </p:nvSpPr>
        <p:spPr bwMode="auto">
          <a:xfrm>
            <a:off x="5105400" y="2286000"/>
            <a:ext cx="76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0" name="Line 58"/>
          <p:cNvSpPr>
            <a:spLocks noChangeShapeType="1"/>
          </p:cNvSpPr>
          <p:nvPr/>
        </p:nvSpPr>
        <p:spPr bwMode="auto">
          <a:xfrm flipH="1">
            <a:off x="4114800" y="2286000"/>
            <a:ext cx="228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1" name="Line 59"/>
          <p:cNvSpPr>
            <a:spLocks noChangeShapeType="1"/>
          </p:cNvSpPr>
          <p:nvPr/>
        </p:nvSpPr>
        <p:spPr bwMode="auto">
          <a:xfrm flipH="1">
            <a:off x="3886200" y="22860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2" name="Line 60"/>
          <p:cNvSpPr>
            <a:spLocks noChangeShapeType="1"/>
          </p:cNvSpPr>
          <p:nvPr/>
        </p:nvSpPr>
        <p:spPr bwMode="auto">
          <a:xfrm>
            <a:off x="5410200" y="2286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3" name="Rectangle 62"/>
          <p:cNvSpPr>
            <a:spLocks noChangeArrowheads="1"/>
          </p:cNvSpPr>
          <p:nvPr/>
        </p:nvSpPr>
        <p:spPr bwMode="auto">
          <a:xfrm>
            <a:off x="6019800" y="3276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Total B.</a:t>
            </a:r>
          </a:p>
        </p:txBody>
      </p:sp>
      <p:sp>
        <p:nvSpPr>
          <p:cNvPr id="33854" name="Rectangle 63"/>
          <p:cNvSpPr>
            <a:spLocks noChangeArrowheads="1"/>
          </p:cNvSpPr>
          <p:nvPr/>
        </p:nvSpPr>
        <p:spPr bwMode="auto">
          <a:xfrm>
            <a:off x="6477000" y="2895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Sporadic</a:t>
            </a:r>
          </a:p>
        </p:txBody>
      </p:sp>
      <p:sp>
        <p:nvSpPr>
          <p:cNvPr id="33855" name="Rectangle 64"/>
          <p:cNvSpPr>
            <a:spLocks noChangeArrowheads="1"/>
          </p:cNvSpPr>
          <p:nvPr/>
        </p:nvSpPr>
        <p:spPr bwMode="auto">
          <a:xfrm>
            <a:off x="6934200" y="2514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DPE</a:t>
            </a:r>
          </a:p>
        </p:txBody>
      </p:sp>
      <p:sp>
        <p:nvSpPr>
          <p:cNvPr id="33856" name="Rectangle 65"/>
          <p:cNvSpPr>
            <a:spLocks noChangeArrowheads="1"/>
          </p:cNvSpPr>
          <p:nvPr/>
        </p:nvSpPr>
        <p:spPr bwMode="auto">
          <a:xfrm>
            <a:off x="7010400" y="35814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CBS</a:t>
            </a:r>
          </a:p>
        </p:txBody>
      </p:sp>
      <p:sp>
        <p:nvSpPr>
          <p:cNvPr id="33857" name="Rectangle 66"/>
          <p:cNvSpPr>
            <a:spLocks noChangeArrowheads="1"/>
          </p:cNvSpPr>
          <p:nvPr/>
        </p:nvSpPr>
        <p:spPr bwMode="auto">
          <a:xfrm>
            <a:off x="7467600" y="3276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TBS+</a:t>
            </a:r>
          </a:p>
        </p:txBody>
      </p:sp>
      <p:sp>
        <p:nvSpPr>
          <p:cNvPr id="33858" name="Rectangle 67"/>
          <p:cNvSpPr>
            <a:spLocks noChangeArrowheads="1"/>
          </p:cNvSpPr>
          <p:nvPr/>
        </p:nvSpPr>
        <p:spPr bwMode="auto">
          <a:xfrm>
            <a:off x="7696200" y="2895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IPE</a:t>
            </a:r>
          </a:p>
        </p:txBody>
      </p:sp>
      <p:sp>
        <p:nvSpPr>
          <p:cNvPr id="33859" name="Rectangle 68"/>
          <p:cNvSpPr>
            <a:spLocks noChangeArrowheads="1"/>
          </p:cNvSpPr>
          <p:nvPr/>
        </p:nvSpPr>
        <p:spPr bwMode="auto">
          <a:xfrm>
            <a:off x="8001000" y="2514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EDL</a:t>
            </a:r>
          </a:p>
        </p:txBody>
      </p:sp>
      <p:sp>
        <p:nvSpPr>
          <p:cNvPr id="33860" name="Line 69"/>
          <p:cNvSpPr>
            <a:spLocks noChangeShapeType="1"/>
          </p:cNvSpPr>
          <p:nvPr/>
        </p:nvSpPr>
        <p:spPr bwMode="auto">
          <a:xfrm flipH="1">
            <a:off x="6248400" y="2286000"/>
            <a:ext cx="4572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1" name="Line 70"/>
          <p:cNvSpPr>
            <a:spLocks noChangeShapeType="1"/>
          </p:cNvSpPr>
          <p:nvPr/>
        </p:nvSpPr>
        <p:spPr bwMode="auto">
          <a:xfrm flipH="1">
            <a:off x="6705600" y="2286000"/>
            <a:ext cx="152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2" name="Line 71"/>
          <p:cNvSpPr>
            <a:spLocks noChangeShapeType="1"/>
          </p:cNvSpPr>
          <p:nvPr/>
        </p:nvSpPr>
        <p:spPr bwMode="auto">
          <a:xfrm>
            <a:off x="70104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3" name="Line 72"/>
          <p:cNvSpPr>
            <a:spLocks noChangeShapeType="1"/>
          </p:cNvSpPr>
          <p:nvPr/>
        </p:nvSpPr>
        <p:spPr bwMode="auto">
          <a:xfrm>
            <a:off x="7620000" y="22860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4" name="Rectangle 6"/>
          <p:cNvSpPr>
            <a:spLocks noChangeArrowheads="1"/>
          </p:cNvSpPr>
          <p:nvPr/>
        </p:nvSpPr>
        <p:spPr bwMode="auto">
          <a:xfrm>
            <a:off x="2209800" y="990600"/>
            <a:ext cx="1905000" cy="457200"/>
          </a:xfrm>
          <a:prstGeom prst="rect">
            <a:avLst/>
          </a:prstGeom>
          <a:solidFill>
            <a:schemeClr val="accent5"/>
          </a:solidFill>
          <a:ln w="9525">
            <a:solidFill>
              <a:schemeClr val="tx1"/>
            </a:solidFill>
            <a:miter lim="800000"/>
            <a:headEnd/>
            <a:tailEnd/>
          </a:ln>
        </p:spPr>
        <p:txBody>
          <a:bodyPr wrap="none" anchor="ctr"/>
          <a:lstStyle/>
          <a:p>
            <a:pPr algn="ctr"/>
            <a:r>
              <a:rPr lang="en-US" b="1"/>
              <a:t>Periodic Tasks</a:t>
            </a:r>
          </a:p>
        </p:txBody>
      </p:sp>
      <p:sp>
        <p:nvSpPr>
          <p:cNvPr id="33865" name="Rectangle 5"/>
          <p:cNvSpPr>
            <a:spLocks noGrp="1" noChangeArrowheads="1"/>
          </p:cNvSpPr>
          <p:nvPr>
            <p:ph type="title"/>
          </p:nvPr>
        </p:nvSpPr>
        <p:spPr>
          <a:xfrm>
            <a:off x="5181600" y="0"/>
            <a:ext cx="3962400" cy="1295400"/>
          </a:xfrm>
        </p:spPr>
        <p:txBody>
          <a:bodyPr>
            <a:normAutofit fontScale="90000"/>
          </a:bodyPr>
          <a:lstStyle/>
          <a:p>
            <a:r>
              <a:rPr lang="en-US" dirty="0">
                <a:latin typeface="Tahoma" charset="0"/>
              </a:rPr>
              <a:t>Real-Time </a:t>
            </a:r>
            <a:br>
              <a:rPr lang="en-US" dirty="0">
                <a:latin typeface="Tahoma" charset="0"/>
              </a:rPr>
            </a:br>
            <a:r>
              <a:rPr lang="en-US" dirty="0">
                <a:latin typeface="Tahoma" charset="0"/>
              </a:rPr>
              <a:t>    Overview </a:t>
            </a:r>
          </a:p>
        </p:txBody>
      </p:sp>
      <p:sp>
        <p:nvSpPr>
          <p:cNvPr id="2" name="Rectangle 1"/>
          <p:cNvSpPr/>
          <p:nvPr/>
        </p:nvSpPr>
        <p:spPr>
          <a:xfrm>
            <a:off x="152400" y="3886200"/>
            <a:ext cx="4191000" cy="148790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5203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2E6C06D2-81C1-0E46-AC7D-A4DB20074527}" type="slidenum">
              <a:rPr lang="en-US"/>
              <a:pPr/>
              <a:t>35</a:t>
            </a:fld>
            <a:endParaRPr lang="en-US"/>
          </a:p>
        </p:txBody>
      </p:sp>
      <p:sp>
        <p:nvSpPr>
          <p:cNvPr id="617474" name="Rectangle 2"/>
          <p:cNvSpPr>
            <a:spLocks noGrp="1" noChangeArrowheads="1"/>
          </p:cNvSpPr>
          <p:nvPr>
            <p:ph type="title"/>
          </p:nvPr>
        </p:nvSpPr>
        <p:spPr/>
        <p:txBody>
          <a:bodyPr/>
          <a:lstStyle/>
          <a:p>
            <a:r>
              <a:rPr lang="en-US" altLang="ko-KR">
                <a:ea typeface="굴림" charset="0"/>
                <a:cs typeface="굴림" charset="0"/>
              </a:rPr>
              <a:t>Real-Time Workload</a:t>
            </a:r>
            <a:endParaRPr lang="en-US"/>
          </a:p>
        </p:txBody>
      </p:sp>
      <p:sp>
        <p:nvSpPr>
          <p:cNvPr id="617475" name="Rectangle 3"/>
          <p:cNvSpPr>
            <a:spLocks noGrp="1" noChangeArrowheads="1"/>
          </p:cNvSpPr>
          <p:nvPr>
            <p:ph type="body" idx="1"/>
          </p:nvPr>
        </p:nvSpPr>
        <p:spPr/>
        <p:txBody>
          <a:bodyPr/>
          <a:lstStyle/>
          <a:p>
            <a:r>
              <a:rPr lang="en-US" altLang="ko-KR">
                <a:ea typeface="굴림" charset="0"/>
                <a:cs typeface="굴림" charset="0"/>
              </a:rPr>
              <a:t>Job (unit of work)</a:t>
            </a:r>
          </a:p>
          <a:p>
            <a:pPr lvl="1"/>
            <a:r>
              <a:rPr lang="en-US" altLang="ko-KR">
                <a:ea typeface="굴림" charset="0"/>
                <a:cs typeface="굴림" charset="0"/>
              </a:rPr>
              <a:t>a computation, a file read, a message transmission, etc</a:t>
            </a:r>
          </a:p>
          <a:p>
            <a:r>
              <a:rPr lang="en-US" altLang="ko-KR">
                <a:ea typeface="굴림" charset="0"/>
                <a:cs typeface="굴림" charset="0"/>
              </a:rPr>
              <a:t>Attributes</a:t>
            </a:r>
          </a:p>
          <a:p>
            <a:pPr lvl="1"/>
            <a:r>
              <a:rPr lang="en-US" altLang="ko-KR">
                <a:ea typeface="굴림" charset="0"/>
                <a:cs typeface="굴림" charset="0"/>
              </a:rPr>
              <a:t>Resources required to make progress</a:t>
            </a:r>
          </a:p>
          <a:p>
            <a:pPr lvl="1"/>
            <a:r>
              <a:rPr lang="en-US" altLang="ko-KR">
                <a:ea typeface="굴림" charset="0"/>
                <a:cs typeface="굴림" charset="0"/>
              </a:rPr>
              <a:t>Timing parameters</a:t>
            </a:r>
            <a:endParaRPr lang="en-US"/>
          </a:p>
        </p:txBody>
      </p:sp>
      <p:sp>
        <p:nvSpPr>
          <p:cNvPr id="617476" name="Line 4"/>
          <p:cNvSpPr>
            <a:spLocks noChangeShapeType="1"/>
          </p:cNvSpPr>
          <p:nvPr/>
        </p:nvSpPr>
        <p:spPr bwMode="auto">
          <a:xfrm>
            <a:off x="1028700" y="5761774"/>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77" name="Line 5"/>
          <p:cNvSpPr>
            <a:spLocks noChangeShapeType="1"/>
          </p:cNvSpPr>
          <p:nvPr/>
        </p:nvSpPr>
        <p:spPr bwMode="auto">
          <a:xfrm>
            <a:off x="10287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78" name="Line 6"/>
          <p:cNvSpPr>
            <a:spLocks noChangeShapeType="1"/>
          </p:cNvSpPr>
          <p:nvPr/>
        </p:nvSpPr>
        <p:spPr bwMode="auto">
          <a:xfrm>
            <a:off x="19431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79" name="Line 7"/>
          <p:cNvSpPr>
            <a:spLocks noChangeShapeType="1"/>
          </p:cNvSpPr>
          <p:nvPr/>
        </p:nvSpPr>
        <p:spPr bwMode="auto">
          <a:xfrm>
            <a:off x="24003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0" name="Line 8"/>
          <p:cNvSpPr>
            <a:spLocks noChangeShapeType="1"/>
          </p:cNvSpPr>
          <p:nvPr/>
        </p:nvSpPr>
        <p:spPr bwMode="auto">
          <a:xfrm>
            <a:off x="28575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1" name="Line 9"/>
          <p:cNvSpPr>
            <a:spLocks noChangeShapeType="1"/>
          </p:cNvSpPr>
          <p:nvPr/>
        </p:nvSpPr>
        <p:spPr bwMode="auto">
          <a:xfrm>
            <a:off x="14859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2" name="Line 10"/>
          <p:cNvSpPr>
            <a:spLocks noChangeShapeType="1"/>
          </p:cNvSpPr>
          <p:nvPr/>
        </p:nvSpPr>
        <p:spPr bwMode="auto">
          <a:xfrm>
            <a:off x="37719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3" name="Line 11"/>
          <p:cNvSpPr>
            <a:spLocks noChangeShapeType="1"/>
          </p:cNvSpPr>
          <p:nvPr/>
        </p:nvSpPr>
        <p:spPr bwMode="auto">
          <a:xfrm>
            <a:off x="42291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4" name="Line 12"/>
          <p:cNvSpPr>
            <a:spLocks noChangeShapeType="1"/>
          </p:cNvSpPr>
          <p:nvPr/>
        </p:nvSpPr>
        <p:spPr bwMode="auto">
          <a:xfrm>
            <a:off x="33147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5" name="Line 13"/>
          <p:cNvSpPr>
            <a:spLocks noChangeShapeType="1"/>
          </p:cNvSpPr>
          <p:nvPr/>
        </p:nvSpPr>
        <p:spPr bwMode="auto">
          <a:xfrm>
            <a:off x="51435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6" name="Line 14"/>
          <p:cNvSpPr>
            <a:spLocks noChangeShapeType="1"/>
          </p:cNvSpPr>
          <p:nvPr/>
        </p:nvSpPr>
        <p:spPr bwMode="auto">
          <a:xfrm>
            <a:off x="46863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7" name="Line 15"/>
          <p:cNvSpPr>
            <a:spLocks noChangeShapeType="1"/>
          </p:cNvSpPr>
          <p:nvPr/>
        </p:nvSpPr>
        <p:spPr bwMode="auto">
          <a:xfrm>
            <a:off x="60579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8" name="Line 16"/>
          <p:cNvSpPr>
            <a:spLocks noChangeShapeType="1"/>
          </p:cNvSpPr>
          <p:nvPr/>
        </p:nvSpPr>
        <p:spPr bwMode="auto">
          <a:xfrm>
            <a:off x="56007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89" name="Line 17"/>
          <p:cNvSpPr>
            <a:spLocks noChangeShapeType="1"/>
          </p:cNvSpPr>
          <p:nvPr/>
        </p:nvSpPr>
        <p:spPr bwMode="auto">
          <a:xfrm>
            <a:off x="69723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90" name="Line 18"/>
          <p:cNvSpPr>
            <a:spLocks noChangeShapeType="1"/>
          </p:cNvSpPr>
          <p:nvPr/>
        </p:nvSpPr>
        <p:spPr bwMode="auto">
          <a:xfrm>
            <a:off x="65151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91" name="Line 19"/>
          <p:cNvSpPr>
            <a:spLocks noChangeShapeType="1"/>
          </p:cNvSpPr>
          <p:nvPr/>
        </p:nvSpPr>
        <p:spPr bwMode="auto">
          <a:xfrm>
            <a:off x="78867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92" name="Line 20"/>
          <p:cNvSpPr>
            <a:spLocks noChangeShapeType="1"/>
          </p:cNvSpPr>
          <p:nvPr/>
        </p:nvSpPr>
        <p:spPr bwMode="auto">
          <a:xfrm>
            <a:off x="7429500" y="5685574"/>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93" name="Rectangle 21"/>
          <p:cNvSpPr>
            <a:spLocks noChangeArrowheads="1"/>
          </p:cNvSpPr>
          <p:nvPr/>
        </p:nvSpPr>
        <p:spPr bwMode="auto">
          <a:xfrm>
            <a:off x="3200400" y="5380774"/>
            <a:ext cx="33147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494" name="Text Box 22"/>
          <p:cNvSpPr txBox="1">
            <a:spLocks noChangeArrowheads="1"/>
          </p:cNvSpPr>
          <p:nvPr/>
        </p:nvSpPr>
        <p:spPr bwMode="auto">
          <a:xfrm>
            <a:off x="609600" y="4771174"/>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solidFill>
                  <a:srgbClr val="000066"/>
                </a:solidFill>
                <a:latin typeface="Arial" charset="0"/>
                <a:cs typeface="Arial" charset="0"/>
              </a:rPr>
              <a:t>Released</a:t>
            </a:r>
            <a:r>
              <a:rPr lang="en-US">
                <a:solidFill>
                  <a:schemeClr val="accent2"/>
                </a:solidFill>
                <a:latin typeface="Arial" charset="0"/>
                <a:cs typeface="Arial" charset="0"/>
              </a:rPr>
              <a:t> </a:t>
            </a:r>
          </a:p>
        </p:txBody>
      </p:sp>
      <p:sp>
        <p:nvSpPr>
          <p:cNvPr id="617495" name="Line 23"/>
          <p:cNvSpPr>
            <a:spLocks noChangeShapeType="1"/>
          </p:cNvSpPr>
          <p:nvPr/>
        </p:nvSpPr>
        <p:spPr bwMode="auto">
          <a:xfrm>
            <a:off x="7848600" y="5761774"/>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96" name="Text Box 24"/>
          <p:cNvSpPr txBox="1">
            <a:spLocks noChangeArrowheads="1"/>
          </p:cNvSpPr>
          <p:nvPr/>
        </p:nvSpPr>
        <p:spPr bwMode="auto">
          <a:xfrm>
            <a:off x="7010400" y="4390174"/>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solidFill>
                  <a:srgbClr val="000066"/>
                </a:solidFill>
                <a:latin typeface="Arial" charset="0"/>
                <a:cs typeface="Arial" charset="0"/>
              </a:rPr>
              <a:t>Absolute deadline</a:t>
            </a:r>
          </a:p>
        </p:txBody>
      </p:sp>
      <p:grpSp>
        <p:nvGrpSpPr>
          <p:cNvPr id="617497" name="Group 25"/>
          <p:cNvGrpSpPr>
            <a:grpSpLocks/>
          </p:cNvGrpSpPr>
          <p:nvPr/>
        </p:nvGrpSpPr>
        <p:grpSpPr bwMode="auto">
          <a:xfrm>
            <a:off x="1219200" y="5761774"/>
            <a:ext cx="6400800" cy="549275"/>
            <a:chOff x="768" y="3216"/>
            <a:chExt cx="4032" cy="346"/>
          </a:xfrm>
        </p:grpSpPr>
        <p:sp>
          <p:nvSpPr>
            <p:cNvPr id="617498" name="Line 26"/>
            <p:cNvSpPr>
              <a:spLocks noChangeShapeType="1"/>
            </p:cNvSpPr>
            <p:nvPr/>
          </p:nvSpPr>
          <p:spPr bwMode="auto">
            <a:xfrm>
              <a:off x="768" y="321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499" name="Line 27"/>
            <p:cNvSpPr>
              <a:spLocks noChangeShapeType="1"/>
            </p:cNvSpPr>
            <p:nvPr/>
          </p:nvSpPr>
          <p:spPr bwMode="auto">
            <a:xfrm>
              <a:off x="4800" y="321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500" name="Text Box 28"/>
            <p:cNvSpPr txBox="1">
              <a:spLocks noChangeArrowheads="1"/>
            </p:cNvSpPr>
            <p:nvPr/>
          </p:nvSpPr>
          <p:spPr bwMode="auto">
            <a:xfrm>
              <a:off x="2184" y="3312"/>
              <a:ext cx="1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solidFill>
                    <a:srgbClr val="000066"/>
                  </a:solidFill>
                  <a:latin typeface="Arial" charset="0"/>
                  <a:cs typeface="Arial" charset="0"/>
                </a:rPr>
                <a:t>Relative deadline</a:t>
              </a:r>
            </a:p>
          </p:txBody>
        </p:sp>
        <p:sp>
          <p:nvSpPr>
            <p:cNvPr id="617501" name="Line 29"/>
            <p:cNvSpPr>
              <a:spLocks noChangeShapeType="1"/>
            </p:cNvSpPr>
            <p:nvPr/>
          </p:nvSpPr>
          <p:spPr bwMode="auto">
            <a:xfrm>
              <a:off x="3600" y="3456"/>
              <a:ext cx="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7502" name="Line 30"/>
            <p:cNvSpPr>
              <a:spLocks noChangeShapeType="1"/>
            </p:cNvSpPr>
            <p:nvPr/>
          </p:nvSpPr>
          <p:spPr bwMode="auto">
            <a:xfrm flipH="1">
              <a:off x="768" y="3456"/>
              <a:ext cx="14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17503" name="Text Box 31"/>
          <p:cNvSpPr txBox="1">
            <a:spLocks noChangeArrowheads="1"/>
          </p:cNvSpPr>
          <p:nvPr/>
        </p:nvSpPr>
        <p:spPr bwMode="auto">
          <a:xfrm>
            <a:off x="3505200" y="4847374"/>
            <a:ext cx="272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solidFill>
                  <a:srgbClr val="000066"/>
                </a:solidFill>
                <a:latin typeface="Arial" charset="0"/>
                <a:cs typeface="Arial" charset="0"/>
              </a:rPr>
              <a:t>Execution time</a:t>
            </a:r>
          </a:p>
        </p:txBody>
      </p:sp>
      <p:sp>
        <p:nvSpPr>
          <p:cNvPr id="617504" name="Line 32"/>
          <p:cNvSpPr>
            <a:spLocks noChangeShapeType="1"/>
          </p:cNvSpPr>
          <p:nvPr/>
        </p:nvSpPr>
        <p:spPr bwMode="auto">
          <a:xfrm>
            <a:off x="1219200" y="5152174"/>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7505" name="Line 33"/>
          <p:cNvSpPr>
            <a:spLocks noChangeShapeType="1"/>
          </p:cNvSpPr>
          <p:nvPr/>
        </p:nvSpPr>
        <p:spPr bwMode="auto">
          <a:xfrm>
            <a:off x="7620000" y="5152174"/>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Tree>
    <p:extLst>
      <p:ext uri="{BB962C8B-B14F-4D97-AF65-F5344CB8AC3E}">
        <p14:creationId xmlns:p14="http://schemas.microsoft.com/office/powerpoint/2010/main" val="17925860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301F1801-5BE2-9D49-B1AE-DA968A1A0AE0}" type="slidenum">
              <a:rPr lang="en-US"/>
              <a:pPr/>
              <a:t>36</a:t>
            </a:fld>
            <a:endParaRPr lang="en-US"/>
          </a:p>
        </p:txBody>
      </p:sp>
      <p:sp>
        <p:nvSpPr>
          <p:cNvPr id="618498" name="Rectangle 2"/>
          <p:cNvSpPr>
            <a:spLocks noChangeArrowheads="1"/>
          </p:cNvSpPr>
          <p:nvPr/>
        </p:nvSpPr>
        <p:spPr bwMode="auto">
          <a:xfrm>
            <a:off x="3733800" y="5341868"/>
            <a:ext cx="5334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8499" name="Rectangle 3"/>
          <p:cNvSpPr>
            <a:spLocks noChangeArrowheads="1"/>
          </p:cNvSpPr>
          <p:nvPr/>
        </p:nvSpPr>
        <p:spPr bwMode="auto">
          <a:xfrm>
            <a:off x="6172200" y="5341868"/>
            <a:ext cx="5334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8500" name="Rectangle 4"/>
          <p:cNvSpPr>
            <a:spLocks noGrp="1" noChangeArrowheads="1"/>
          </p:cNvSpPr>
          <p:nvPr>
            <p:ph type="title"/>
          </p:nvPr>
        </p:nvSpPr>
        <p:spPr/>
        <p:txBody>
          <a:bodyPr/>
          <a:lstStyle/>
          <a:p>
            <a:r>
              <a:rPr lang="en-US" altLang="ko-KR">
                <a:ea typeface="굴림" charset="0"/>
                <a:cs typeface="굴림" charset="0"/>
              </a:rPr>
              <a:t>Real-Time Task</a:t>
            </a:r>
            <a:endParaRPr lang="en-US"/>
          </a:p>
        </p:txBody>
      </p:sp>
      <p:sp>
        <p:nvSpPr>
          <p:cNvPr id="618501" name="Rectangle 5"/>
          <p:cNvSpPr>
            <a:spLocks noGrp="1" noChangeArrowheads="1"/>
          </p:cNvSpPr>
          <p:nvPr>
            <p:ph type="body" idx="1"/>
          </p:nvPr>
        </p:nvSpPr>
        <p:spPr/>
        <p:txBody>
          <a:bodyPr/>
          <a:lstStyle/>
          <a:p>
            <a:r>
              <a:rPr lang="en-US" altLang="ko-KR">
                <a:ea typeface="굴림" charset="0"/>
                <a:cs typeface="굴림" charset="0"/>
              </a:rPr>
              <a:t>Task : a sequence of similar jobs</a:t>
            </a:r>
          </a:p>
          <a:p>
            <a:pPr lvl="1"/>
            <a:r>
              <a:rPr lang="en-US" altLang="ko-KR">
                <a:ea typeface="굴림" charset="0"/>
                <a:cs typeface="굴림" charset="0"/>
              </a:rPr>
              <a:t>Periodic task (</a:t>
            </a:r>
            <a:r>
              <a:rPr lang="en-US" altLang="ko-KR" i="1">
                <a:ea typeface="굴림" charset="0"/>
                <a:cs typeface="굴림" charset="0"/>
              </a:rPr>
              <a:t>p,e</a:t>
            </a:r>
            <a:r>
              <a:rPr lang="en-US" altLang="ko-KR">
                <a:ea typeface="굴림" charset="0"/>
                <a:cs typeface="굴림" charset="0"/>
              </a:rPr>
              <a:t>)</a:t>
            </a:r>
          </a:p>
          <a:p>
            <a:pPr lvl="2"/>
            <a:r>
              <a:rPr lang="en-US" altLang="ko-KR">
                <a:ea typeface="굴림" charset="0"/>
                <a:cs typeface="굴림" charset="0"/>
              </a:rPr>
              <a:t>Its jobs repeat regularly</a:t>
            </a:r>
          </a:p>
          <a:p>
            <a:pPr lvl="2"/>
            <a:r>
              <a:rPr lang="en-US" altLang="ko-KR">
                <a:ea typeface="굴림" charset="0"/>
                <a:cs typeface="굴림" charset="0"/>
              </a:rPr>
              <a:t>Period </a:t>
            </a:r>
            <a:r>
              <a:rPr lang="en-US" altLang="ko-KR" i="1">
                <a:ea typeface="굴림" charset="0"/>
                <a:cs typeface="굴림" charset="0"/>
              </a:rPr>
              <a:t>p</a:t>
            </a:r>
            <a:r>
              <a:rPr lang="en-US" altLang="ko-KR">
                <a:ea typeface="굴림" charset="0"/>
                <a:cs typeface="굴림" charset="0"/>
              </a:rPr>
              <a:t> = inter-release time (0 &lt; </a:t>
            </a:r>
            <a:r>
              <a:rPr lang="en-US" altLang="ko-KR" i="1">
                <a:ea typeface="굴림" charset="0"/>
                <a:cs typeface="굴림" charset="0"/>
              </a:rPr>
              <a:t>p</a:t>
            </a:r>
            <a:r>
              <a:rPr lang="en-US" altLang="ko-KR">
                <a:ea typeface="굴림" charset="0"/>
                <a:cs typeface="굴림" charset="0"/>
              </a:rPr>
              <a:t>)</a:t>
            </a:r>
          </a:p>
          <a:p>
            <a:pPr lvl="2"/>
            <a:r>
              <a:rPr lang="en-US" altLang="ko-KR">
                <a:ea typeface="굴림" charset="0"/>
                <a:cs typeface="굴림" charset="0"/>
              </a:rPr>
              <a:t>Execution time </a:t>
            </a:r>
            <a:r>
              <a:rPr lang="en-US" altLang="ko-KR" i="1">
                <a:ea typeface="굴림" charset="0"/>
                <a:cs typeface="굴림" charset="0"/>
              </a:rPr>
              <a:t>e</a:t>
            </a:r>
            <a:r>
              <a:rPr lang="en-US" altLang="ko-KR">
                <a:ea typeface="굴림" charset="0"/>
                <a:cs typeface="굴림" charset="0"/>
              </a:rPr>
              <a:t> = maximum execution time (0 &lt; </a:t>
            </a:r>
            <a:r>
              <a:rPr lang="en-US" altLang="ko-KR" i="1">
                <a:ea typeface="굴림" charset="0"/>
                <a:cs typeface="굴림" charset="0"/>
              </a:rPr>
              <a:t>e </a:t>
            </a:r>
            <a:r>
              <a:rPr lang="en-US" altLang="ko-KR">
                <a:ea typeface="굴림" charset="0"/>
                <a:cs typeface="굴림" charset="0"/>
              </a:rPr>
              <a:t>&lt; </a:t>
            </a:r>
            <a:r>
              <a:rPr lang="en-US" altLang="ko-KR" i="1">
                <a:ea typeface="굴림" charset="0"/>
                <a:cs typeface="굴림" charset="0"/>
              </a:rPr>
              <a:t>p</a:t>
            </a:r>
            <a:r>
              <a:rPr lang="en-US" altLang="ko-KR">
                <a:ea typeface="굴림" charset="0"/>
                <a:cs typeface="굴림" charset="0"/>
              </a:rPr>
              <a:t>)</a:t>
            </a:r>
          </a:p>
          <a:p>
            <a:pPr lvl="2"/>
            <a:r>
              <a:rPr lang="en-US" altLang="ko-KR">
                <a:ea typeface="굴림" charset="0"/>
                <a:cs typeface="굴림" charset="0"/>
              </a:rPr>
              <a:t>Utilization U = e/p</a:t>
            </a:r>
            <a:endParaRPr lang="en-US"/>
          </a:p>
        </p:txBody>
      </p:sp>
      <p:sp>
        <p:nvSpPr>
          <p:cNvPr id="618502" name="Line 6"/>
          <p:cNvSpPr>
            <a:spLocks noChangeShapeType="1"/>
          </p:cNvSpPr>
          <p:nvPr/>
        </p:nvSpPr>
        <p:spPr bwMode="auto">
          <a:xfrm>
            <a:off x="1066800" y="5722868"/>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03" name="Line 7"/>
          <p:cNvSpPr>
            <a:spLocks noChangeShapeType="1"/>
          </p:cNvSpPr>
          <p:nvPr/>
        </p:nvSpPr>
        <p:spPr bwMode="auto">
          <a:xfrm>
            <a:off x="10668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04" name="Line 8"/>
          <p:cNvSpPr>
            <a:spLocks noChangeShapeType="1"/>
          </p:cNvSpPr>
          <p:nvPr/>
        </p:nvSpPr>
        <p:spPr bwMode="auto">
          <a:xfrm>
            <a:off x="19812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05" name="Line 9"/>
          <p:cNvSpPr>
            <a:spLocks noChangeShapeType="1"/>
          </p:cNvSpPr>
          <p:nvPr/>
        </p:nvSpPr>
        <p:spPr bwMode="auto">
          <a:xfrm>
            <a:off x="24384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06" name="Line 10"/>
          <p:cNvSpPr>
            <a:spLocks noChangeShapeType="1"/>
          </p:cNvSpPr>
          <p:nvPr/>
        </p:nvSpPr>
        <p:spPr bwMode="auto">
          <a:xfrm>
            <a:off x="28956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07" name="Line 11"/>
          <p:cNvSpPr>
            <a:spLocks noChangeShapeType="1"/>
          </p:cNvSpPr>
          <p:nvPr/>
        </p:nvSpPr>
        <p:spPr bwMode="auto">
          <a:xfrm>
            <a:off x="15240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08" name="Line 12"/>
          <p:cNvSpPr>
            <a:spLocks noChangeShapeType="1"/>
          </p:cNvSpPr>
          <p:nvPr/>
        </p:nvSpPr>
        <p:spPr bwMode="auto">
          <a:xfrm>
            <a:off x="38100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09" name="Line 13"/>
          <p:cNvSpPr>
            <a:spLocks noChangeShapeType="1"/>
          </p:cNvSpPr>
          <p:nvPr/>
        </p:nvSpPr>
        <p:spPr bwMode="auto">
          <a:xfrm>
            <a:off x="42672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0" name="Line 14"/>
          <p:cNvSpPr>
            <a:spLocks noChangeShapeType="1"/>
          </p:cNvSpPr>
          <p:nvPr/>
        </p:nvSpPr>
        <p:spPr bwMode="auto">
          <a:xfrm>
            <a:off x="33528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1" name="Line 15"/>
          <p:cNvSpPr>
            <a:spLocks noChangeShapeType="1"/>
          </p:cNvSpPr>
          <p:nvPr/>
        </p:nvSpPr>
        <p:spPr bwMode="auto">
          <a:xfrm>
            <a:off x="51816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2" name="Line 16"/>
          <p:cNvSpPr>
            <a:spLocks noChangeShapeType="1"/>
          </p:cNvSpPr>
          <p:nvPr/>
        </p:nvSpPr>
        <p:spPr bwMode="auto">
          <a:xfrm>
            <a:off x="47244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3" name="Line 17"/>
          <p:cNvSpPr>
            <a:spLocks noChangeShapeType="1"/>
          </p:cNvSpPr>
          <p:nvPr/>
        </p:nvSpPr>
        <p:spPr bwMode="auto">
          <a:xfrm>
            <a:off x="60960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4" name="Line 18"/>
          <p:cNvSpPr>
            <a:spLocks noChangeShapeType="1"/>
          </p:cNvSpPr>
          <p:nvPr/>
        </p:nvSpPr>
        <p:spPr bwMode="auto">
          <a:xfrm>
            <a:off x="56388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5" name="Line 19"/>
          <p:cNvSpPr>
            <a:spLocks noChangeShapeType="1"/>
          </p:cNvSpPr>
          <p:nvPr/>
        </p:nvSpPr>
        <p:spPr bwMode="auto">
          <a:xfrm>
            <a:off x="70104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6" name="Line 20"/>
          <p:cNvSpPr>
            <a:spLocks noChangeShapeType="1"/>
          </p:cNvSpPr>
          <p:nvPr/>
        </p:nvSpPr>
        <p:spPr bwMode="auto">
          <a:xfrm>
            <a:off x="65532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7" name="Line 21"/>
          <p:cNvSpPr>
            <a:spLocks noChangeShapeType="1"/>
          </p:cNvSpPr>
          <p:nvPr/>
        </p:nvSpPr>
        <p:spPr bwMode="auto">
          <a:xfrm>
            <a:off x="79248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8" name="Line 22"/>
          <p:cNvSpPr>
            <a:spLocks noChangeShapeType="1"/>
          </p:cNvSpPr>
          <p:nvPr/>
        </p:nvSpPr>
        <p:spPr bwMode="auto">
          <a:xfrm>
            <a:off x="7467600" y="564666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19" name="Rectangle 23"/>
          <p:cNvSpPr>
            <a:spLocks noChangeArrowheads="1"/>
          </p:cNvSpPr>
          <p:nvPr/>
        </p:nvSpPr>
        <p:spPr bwMode="auto">
          <a:xfrm>
            <a:off x="1066800" y="5341868"/>
            <a:ext cx="5334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8520" name="Line 24"/>
          <p:cNvSpPr>
            <a:spLocks noChangeShapeType="1"/>
          </p:cNvSpPr>
          <p:nvPr/>
        </p:nvSpPr>
        <p:spPr bwMode="auto">
          <a:xfrm>
            <a:off x="7886700" y="5722868"/>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8521" name="Line 25"/>
          <p:cNvSpPr>
            <a:spLocks noChangeShapeType="1"/>
          </p:cNvSpPr>
          <p:nvPr/>
        </p:nvSpPr>
        <p:spPr bwMode="auto">
          <a:xfrm>
            <a:off x="3352800" y="5113268"/>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8522" name="Line 26"/>
          <p:cNvSpPr>
            <a:spLocks noChangeShapeType="1"/>
          </p:cNvSpPr>
          <p:nvPr/>
        </p:nvSpPr>
        <p:spPr bwMode="auto">
          <a:xfrm>
            <a:off x="7924800" y="5113268"/>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8523" name="Line 27"/>
          <p:cNvSpPr>
            <a:spLocks noChangeShapeType="1"/>
          </p:cNvSpPr>
          <p:nvPr/>
        </p:nvSpPr>
        <p:spPr bwMode="auto">
          <a:xfrm>
            <a:off x="5638800" y="5113268"/>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8524" name="Line 28"/>
          <p:cNvSpPr>
            <a:spLocks noChangeShapeType="1"/>
          </p:cNvSpPr>
          <p:nvPr/>
        </p:nvSpPr>
        <p:spPr bwMode="auto">
          <a:xfrm>
            <a:off x="1066800" y="5113268"/>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8527" name="Text Box 31"/>
          <p:cNvSpPr txBox="1">
            <a:spLocks noChangeArrowheads="1"/>
          </p:cNvSpPr>
          <p:nvPr/>
        </p:nvSpPr>
        <p:spPr bwMode="auto">
          <a:xfrm>
            <a:off x="3200400" y="572286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18529" name="Text Box 33"/>
          <p:cNvSpPr txBox="1">
            <a:spLocks noChangeArrowheads="1"/>
          </p:cNvSpPr>
          <p:nvPr/>
        </p:nvSpPr>
        <p:spPr bwMode="auto">
          <a:xfrm>
            <a:off x="5410200" y="572286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18530" name="Text Box 34"/>
          <p:cNvSpPr txBox="1">
            <a:spLocks noChangeArrowheads="1"/>
          </p:cNvSpPr>
          <p:nvPr/>
        </p:nvSpPr>
        <p:spPr bwMode="auto">
          <a:xfrm>
            <a:off x="7696200" y="572286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18532" name="Text Box 36"/>
          <p:cNvSpPr txBox="1">
            <a:spLocks noChangeArrowheads="1"/>
          </p:cNvSpPr>
          <p:nvPr/>
        </p:nvSpPr>
        <p:spPr bwMode="auto">
          <a:xfrm>
            <a:off x="914400" y="572286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0</a:t>
            </a:r>
            <a:endParaRPr lang="en-US" sz="2400">
              <a:ea typeface="굴림" charset="0"/>
              <a:cs typeface="Arial" charset="0"/>
            </a:endParaRPr>
          </a:p>
        </p:txBody>
      </p:sp>
    </p:spTree>
    <p:extLst>
      <p:ext uri="{BB962C8B-B14F-4D97-AF65-F5344CB8AC3E}">
        <p14:creationId xmlns:p14="http://schemas.microsoft.com/office/powerpoint/2010/main" val="35528613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D1D804-AB9C-2A43-B4E5-3672DFDDE331}" type="slidenum">
              <a:rPr lang="en-US"/>
              <a:pPr/>
              <a:t>37</a:t>
            </a:fld>
            <a:endParaRPr lang="en-US"/>
          </a:p>
        </p:txBody>
      </p:sp>
      <p:sp>
        <p:nvSpPr>
          <p:cNvPr id="704516" name="Rectangle 4"/>
          <p:cNvSpPr>
            <a:spLocks noGrp="1" noChangeArrowheads="1"/>
          </p:cNvSpPr>
          <p:nvPr>
            <p:ph type="title"/>
          </p:nvPr>
        </p:nvSpPr>
        <p:spPr/>
        <p:txBody>
          <a:bodyPr/>
          <a:lstStyle/>
          <a:p>
            <a:r>
              <a:rPr lang="en-US" altLang="ko-KR">
                <a:ea typeface="굴림" charset="0"/>
                <a:cs typeface="굴림" charset="0"/>
              </a:rPr>
              <a:t>Deadlines: Hard vs. Soft</a:t>
            </a:r>
            <a:endParaRPr lang="en-US"/>
          </a:p>
        </p:txBody>
      </p:sp>
      <p:sp>
        <p:nvSpPr>
          <p:cNvPr id="704517" name="Rectangle 5"/>
          <p:cNvSpPr>
            <a:spLocks noGrp="1" noChangeArrowheads="1"/>
          </p:cNvSpPr>
          <p:nvPr>
            <p:ph type="body" idx="1"/>
          </p:nvPr>
        </p:nvSpPr>
        <p:spPr/>
        <p:txBody>
          <a:bodyPr>
            <a:normAutofit fontScale="85000" lnSpcReduction="20000"/>
          </a:bodyPr>
          <a:lstStyle/>
          <a:p>
            <a:r>
              <a:rPr lang="en-US" altLang="ko-KR">
                <a:solidFill>
                  <a:srgbClr val="FF0000"/>
                </a:solidFill>
                <a:ea typeface="굴림" charset="0"/>
                <a:cs typeface="굴림" charset="0"/>
              </a:rPr>
              <a:t>Hard</a:t>
            </a:r>
            <a:r>
              <a:rPr lang="en-US" altLang="ko-KR">
                <a:ea typeface="굴림" charset="0"/>
                <a:cs typeface="굴림" charset="0"/>
              </a:rPr>
              <a:t> deadline</a:t>
            </a:r>
          </a:p>
          <a:p>
            <a:pPr lvl="1"/>
            <a:r>
              <a:rPr lang="en-US" altLang="ko-KR">
                <a:ea typeface="굴림" charset="0"/>
                <a:cs typeface="굴림" charset="0"/>
              </a:rPr>
              <a:t>Disastrous or very serious consequences may occur if the deadline is missed</a:t>
            </a:r>
          </a:p>
          <a:p>
            <a:pPr lvl="1"/>
            <a:r>
              <a:rPr lang="en-US" altLang="ko-KR">
                <a:ea typeface="굴림" charset="0"/>
                <a:cs typeface="굴림" charset="0"/>
              </a:rPr>
              <a:t>Validation is essential : can </a:t>
            </a:r>
            <a:r>
              <a:rPr lang="en-US" altLang="ko-KR">
                <a:solidFill>
                  <a:srgbClr val="0000FF"/>
                </a:solidFill>
                <a:ea typeface="굴림" charset="0"/>
                <a:cs typeface="굴림" charset="0"/>
              </a:rPr>
              <a:t>all</a:t>
            </a:r>
            <a:r>
              <a:rPr lang="en-US" altLang="ko-KR">
                <a:ea typeface="굴림" charset="0"/>
                <a:cs typeface="굴림" charset="0"/>
              </a:rPr>
              <a:t> the deadlines be met, even under worst-case scenario?</a:t>
            </a:r>
          </a:p>
          <a:p>
            <a:pPr lvl="1"/>
            <a:r>
              <a:rPr lang="en-US" altLang="ko-KR">
                <a:ea typeface="굴림" charset="0"/>
                <a:cs typeface="굴림" charset="0"/>
              </a:rPr>
              <a:t>Deterministic guarantees</a:t>
            </a:r>
          </a:p>
          <a:p>
            <a:pPr lvl="1"/>
            <a:endParaRPr lang="en-US" altLang="ko-KR">
              <a:ea typeface="굴림" charset="0"/>
              <a:cs typeface="굴림" charset="0"/>
            </a:endParaRPr>
          </a:p>
          <a:p>
            <a:r>
              <a:rPr lang="en-US" altLang="ko-KR">
                <a:solidFill>
                  <a:srgbClr val="FF0000"/>
                </a:solidFill>
                <a:ea typeface="굴림" charset="0"/>
                <a:cs typeface="굴림" charset="0"/>
              </a:rPr>
              <a:t>Soft</a:t>
            </a:r>
            <a:r>
              <a:rPr lang="en-US" altLang="ko-KR">
                <a:ea typeface="굴림" charset="0"/>
                <a:cs typeface="굴림" charset="0"/>
              </a:rPr>
              <a:t> deadline</a:t>
            </a:r>
          </a:p>
          <a:p>
            <a:pPr lvl="1"/>
            <a:r>
              <a:rPr lang="en-US" altLang="ko-KR">
                <a:ea typeface="굴림" charset="0"/>
                <a:cs typeface="굴림" charset="0"/>
              </a:rPr>
              <a:t>Ideally, the deadline should be met for maximum performance. The performance degrades in case of deadline misses.</a:t>
            </a:r>
          </a:p>
          <a:p>
            <a:pPr lvl="1"/>
            <a:r>
              <a:rPr lang="en-US" altLang="ko-KR">
                <a:ea typeface="굴림" charset="0"/>
                <a:cs typeface="굴림" charset="0"/>
              </a:rPr>
              <a:t>Best effort approaches / statistical guarantees</a:t>
            </a:r>
          </a:p>
        </p:txBody>
      </p:sp>
    </p:spTree>
    <p:extLst>
      <p:ext uri="{BB962C8B-B14F-4D97-AF65-F5344CB8AC3E}">
        <p14:creationId xmlns:p14="http://schemas.microsoft.com/office/powerpoint/2010/main" val="17034763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5"/>
          <p:cNvSpPr>
            <a:spLocks noGrp="1"/>
          </p:cNvSpPr>
          <p:nvPr>
            <p:ph type="sldNum" sz="quarter" idx="12"/>
          </p:nvPr>
        </p:nvSpPr>
        <p:spPr/>
        <p:txBody>
          <a:bodyPr/>
          <a:lstStyle/>
          <a:p>
            <a:fld id="{598B772E-8FB4-E14F-87DB-A4F802785BCD}" type="slidenum">
              <a:rPr lang="en-US"/>
              <a:pPr/>
              <a:t>38</a:t>
            </a:fld>
            <a:endParaRPr lang="en-US"/>
          </a:p>
        </p:txBody>
      </p:sp>
      <p:sp>
        <p:nvSpPr>
          <p:cNvPr id="648194" name="Rectangle 2"/>
          <p:cNvSpPr>
            <a:spLocks noGrp="1" noChangeArrowheads="1"/>
          </p:cNvSpPr>
          <p:nvPr>
            <p:ph type="title"/>
          </p:nvPr>
        </p:nvSpPr>
        <p:spPr/>
        <p:txBody>
          <a:bodyPr/>
          <a:lstStyle/>
          <a:p>
            <a:r>
              <a:rPr lang="en-US" altLang="ko-KR">
                <a:ea typeface="굴림" charset="0"/>
                <a:cs typeface="굴림" charset="0"/>
              </a:rPr>
              <a:t>Schedulability</a:t>
            </a:r>
            <a:endParaRPr lang="en-US"/>
          </a:p>
        </p:txBody>
      </p:sp>
      <p:sp>
        <p:nvSpPr>
          <p:cNvPr id="648195" name="Rectangle 3"/>
          <p:cNvSpPr>
            <a:spLocks noGrp="1" noChangeArrowheads="1"/>
          </p:cNvSpPr>
          <p:nvPr>
            <p:ph type="body" idx="1"/>
          </p:nvPr>
        </p:nvSpPr>
        <p:spPr/>
        <p:txBody>
          <a:bodyPr/>
          <a:lstStyle/>
          <a:p>
            <a:r>
              <a:rPr lang="en-US" altLang="ko-KR">
                <a:ea typeface="굴림" charset="0"/>
                <a:cs typeface="굴림" charset="0"/>
              </a:rPr>
              <a:t>Property indicating whether a real-time system (a set of real-time tasks) can meet their deadlines</a:t>
            </a:r>
            <a:endParaRPr lang="en-US"/>
          </a:p>
        </p:txBody>
      </p:sp>
      <p:sp>
        <p:nvSpPr>
          <p:cNvPr id="648196" name="Line 4"/>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197" name="Line 5"/>
          <p:cNvSpPr>
            <a:spLocks noChangeShapeType="1"/>
          </p:cNvSpPr>
          <p:nvPr/>
        </p:nvSpPr>
        <p:spPr bwMode="auto">
          <a:xfrm>
            <a:off x="137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198" name="Line 6"/>
          <p:cNvSpPr>
            <a:spLocks noChangeShapeType="1"/>
          </p:cNvSpPr>
          <p:nvPr/>
        </p:nvSpPr>
        <p:spPr bwMode="auto">
          <a:xfrm>
            <a:off x="228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199" name="Line 7"/>
          <p:cNvSpPr>
            <a:spLocks noChangeShapeType="1"/>
          </p:cNvSpPr>
          <p:nvPr/>
        </p:nvSpPr>
        <p:spPr bwMode="auto">
          <a:xfrm>
            <a:off x="2743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0" name="Line 8"/>
          <p:cNvSpPr>
            <a:spLocks noChangeShapeType="1"/>
          </p:cNvSpPr>
          <p:nvPr/>
        </p:nvSpPr>
        <p:spPr bwMode="auto">
          <a:xfrm>
            <a:off x="3200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1" name="Line 9"/>
          <p:cNvSpPr>
            <a:spLocks noChangeShapeType="1"/>
          </p:cNvSpPr>
          <p:nvPr/>
        </p:nvSpPr>
        <p:spPr bwMode="auto">
          <a:xfrm>
            <a:off x="182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2" name="Line 10"/>
          <p:cNvSpPr>
            <a:spLocks noChangeShapeType="1"/>
          </p:cNvSpPr>
          <p:nvPr/>
        </p:nvSpPr>
        <p:spPr bwMode="auto">
          <a:xfrm>
            <a:off x="411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3" name="Line 11"/>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4" name="Line 12"/>
          <p:cNvSpPr>
            <a:spLocks noChangeShapeType="1"/>
          </p:cNvSpPr>
          <p:nvPr/>
        </p:nvSpPr>
        <p:spPr bwMode="auto">
          <a:xfrm>
            <a:off x="3657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5" name="Line 13"/>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6" name="Line 14"/>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7" name="Line 15"/>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8" name="Line 16"/>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09" name="Line 17"/>
          <p:cNvSpPr>
            <a:spLocks noChangeShapeType="1"/>
          </p:cNvSpPr>
          <p:nvPr/>
        </p:nvSpPr>
        <p:spPr bwMode="auto">
          <a:xfrm>
            <a:off x="7315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10" name="Line 18"/>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11" name="Line 19"/>
          <p:cNvSpPr>
            <a:spLocks noChangeShapeType="1"/>
          </p:cNvSpPr>
          <p:nvPr/>
        </p:nvSpPr>
        <p:spPr bwMode="auto">
          <a:xfrm>
            <a:off x="8229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12" name="Line 20"/>
          <p:cNvSpPr>
            <a:spLocks noChangeShapeType="1"/>
          </p:cNvSpPr>
          <p:nvPr/>
        </p:nvSpPr>
        <p:spPr bwMode="auto">
          <a:xfrm>
            <a:off x="7772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13" name="Rectangle 21"/>
          <p:cNvSpPr>
            <a:spLocks noChangeArrowheads="1"/>
          </p:cNvSpPr>
          <p:nvPr/>
        </p:nvSpPr>
        <p:spPr bwMode="auto">
          <a:xfrm>
            <a:off x="1371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14" name="Line 22"/>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15" name="Line 23"/>
          <p:cNvSpPr>
            <a:spLocks noChangeShapeType="1"/>
          </p:cNvSpPr>
          <p:nvPr/>
        </p:nvSpPr>
        <p:spPr bwMode="auto">
          <a:xfrm>
            <a:off x="13716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16" name="Rectangle 24"/>
          <p:cNvSpPr>
            <a:spLocks noChangeArrowheads="1"/>
          </p:cNvSpPr>
          <p:nvPr/>
        </p:nvSpPr>
        <p:spPr bwMode="auto">
          <a:xfrm>
            <a:off x="32004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17" name="Rectangle 25"/>
          <p:cNvSpPr>
            <a:spLocks noChangeArrowheads="1"/>
          </p:cNvSpPr>
          <p:nvPr/>
        </p:nvSpPr>
        <p:spPr bwMode="auto">
          <a:xfrm>
            <a:off x="50292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18" name="Rectangle 26"/>
          <p:cNvSpPr>
            <a:spLocks noChangeArrowheads="1"/>
          </p:cNvSpPr>
          <p:nvPr/>
        </p:nvSpPr>
        <p:spPr bwMode="auto">
          <a:xfrm>
            <a:off x="68580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19" name="Line 27"/>
          <p:cNvSpPr>
            <a:spLocks noChangeShapeType="1"/>
          </p:cNvSpPr>
          <p:nvPr/>
        </p:nvSpPr>
        <p:spPr bwMode="auto">
          <a:xfrm>
            <a:off x="3200400" y="3581400"/>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20" name="Line 28"/>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21" name="Line 29"/>
          <p:cNvSpPr>
            <a:spLocks noChangeShapeType="1"/>
          </p:cNvSpPr>
          <p:nvPr/>
        </p:nvSpPr>
        <p:spPr bwMode="auto">
          <a:xfrm>
            <a:off x="6858000" y="3581400"/>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22" name="Text Box 30"/>
          <p:cNvSpPr txBox="1">
            <a:spLocks noChangeArrowheads="1"/>
          </p:cNvSpPr>
          <p:nvPr/>
        </p:nvSpPr>
        <p:spPr bwMode="auto">
          <a:xfrm>
            <a:off x="533400" y="3733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48223" name="Line 31"/>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24" name="Line 32"/>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25" name="Line 33"/>
          <p:cNvSpPr>
            <a:spLocks noChangeShapeType="1"/>
          </p:cNvSpPr>
          <p:nvPr/>
        </p:nvSpPr>
        <p:spPr bwMode="auto">
          <a:xfrm>
            <a:off x="1371600" y="4953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26" name="Line 34"/>
          <p:cNvSpPr>
            <a:spLocks noChangeShapeType="1"/>
          </p:cNvSpPr>
          <p:nvPr/>
        </p:nvSpPr>
        <p:spPr bwMode="auto">
          <a:xfrm>
            <a:off x="1371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27" name="Line 35"/>
          <p:cNvSpPr>
            <a:spLocks noChangeShapeType="1"/>
          </p:cNvSpPr>
          <p:nvPr/>
        </p:nvSpPr>
        <p:spPr bwMode="auto">
          <a:xfrm>
            <a:off x="2286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28" name="Line 36"/>
          <p:cNvSpPr>
            <a:spLocks noChangeShapeType="1"/>
          </p:cNvSpPr>
          <p:nvPr/>
        </p:nvSpPr>
        <p:spPr bwMode="auto">
          <a:xfrm>
            <a:off x="2743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29" name="Line 37"/>
          <p:cNvSpPr>
            <a:spLocks noChangeShapeType="1"/>
          </p:cNvSpPr>
          <p:nvPr/>
        </p:nvSpPr>
        <p:spPr bwMode="auto">
          <a:xfrm>
            <a:off x="3200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0" name="Line 38"/>
          <p:cNvSpPr>
            <a:spLocks noChangeShapeType="1"/>
          </p:cNvSpPr>
          <p:nvPr/>
        </p:nvSpPr>
        <p:spPr bwMode="auto">
          <a:xfrm>
            <a:off x="1828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1" name="Line 39"/>
          <p:cNvSpPr>
            <a:spLocks noChangeShapeType="1"/>
          </p:cNvSpPr>
          <p:nvPr/>
        </p:nvSpPr>
        <p:spPr bwMode="auto">
          <a:xfrm>
            <a:off x="4114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2" name="Line 40"/>
          <p:cNvSpPr>
            <a:spLocks noChangeShapeType="1"/>
          </p:cNvSpPr>
          <p:nvPr/>
        </p:nvSpPr>
        <p:spPr bwMode="auto">
          <a:xfrm>
            <a:off x="4572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3" name="Line 41"/>
          <p:cNvSpPr>
            <a:spLocks noChangeShapeType="1"/>
          </p:cNvSpPr>
          <p:nvPr/>
        </p:nvSpPr>
        <p:spPr bwMode="auto">
          <a:xfrm>
            <a:off x="365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4" name="Line 42"/>
          <p:cNvSpPr>
            <a:spLocks noChangeShapeType="1"/>
          </p:cNvSpPr>
          <p:nvPr/>
        </p:nvSpPr>
        <p:spPr bwMode="auto">
          <a:xfrm>
            <a:off x="5486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5" name="Line 43"/>
          <p:cNvSpPr>
            <a:spLocks noChangeShapeType="1"/>
          </p:cNvSpPr>
          <p:nvPr/>
        </p:nvSpPr>
        <p:spPr bwMode="auto">
          <a:xfrm>
            <a:off x="5029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6" name="Line 44"/>
          <p:cNvSpPr>
            <a:spLocks noChangeShapeType="1"/>
          </p:cNvSpPr>
          <p:nvPr/>
        </p:nvSpPr>
        <p:spPr bwMode="auto">
          <a:xfrm>
            <a:off x="6400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7" name="Line 45"/>
          <p:cNvSpPr>
            <a:spLocks noChangeShapeType="1"/>
          </p:cNvSpPr>
          <p:nvPr/>
        </p:nvSpPr>
        <p:spPr bwMode="auto">
          <a:xfrm>
            <a:off x="5943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8" name="Line 46"/>
          <p:cNvSpPr>
            <a:spLocks noChangeShapeType="1"/>
          </p:cNvSpPr>
          <p:nvPr/>
        </p:nvSpPr>
        <p:spPr bwMode="auto">
          <a:xfrm>
            <a:off x="7315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39" name="Line 47"/>
          <p:cNvSpPr>
            <a:spLocks noChangeShapeType="1"/>
          </p:cNvSpPr>
          <p:nvPr/>
        </p:nvSpPr>
        <p:spPr bwMode="auto">
          <a:xfrm>
            <a:off x="6858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40" name="Line 48"/>
          <p:cNvSpPr>
            <a:spLocks noChangeShapeType="1"/>
          </p:cNvSpPr>
          <p:nvPr/>
        </p:nvSpPr>
        <p:spPr bwMode="auto">
          <a:xfrm>
            <a:off x="8229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41" name="Line 49"/>
          <p:cNvSpPr>
            <a:spLocks noChangeShapeType="1"/>
          </p:cNvSpPr>
          <p:nvPr/>
        </p:nvSpPr>
        <p:spPr bwMode="auto">
          <a:xfrm>
            <a:off x="7772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42" name="Line 50"/>
          <p:cNvSpPr>
            <a:spLocks noChangeShapeType="1"/>
          </p:cNvSpPr>
          <p:nvPr/>
        </p:nvSpPr>
        <p:spPr bwMode="auto">
          <a:xfrm>
            <a:off x="81915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43" name="Line 51"/>
          <p:cNvSpPr>
            <a:spLocks noChangeShapeType="1"/>
          </p:cNvSpPr>
          <p:nvPr/>
        </p:nvSpPr>
        <p:spPr bwMode="auto">
          <a:xfrm>
            <a:off x="8229600" y="4343400"/>
            <a:ext cx="0" cy="609600"/>
          </a:xfrm>
          <a:prstGeom prst="line">
            <a:avLst/>
          </a:prstGeom>
          <a:noFill/>
          <a:ln w="3810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44" name="Rectangle 52"/>
          <p:cNvSpPr>
            <a:spLocks noChangeArrowheads="1"/>
          </p:cNvSpPr>
          <p:nvPr/>
        </p:nvSpPr>
        <p:spPr bwMode="auto">
          <a:xfrm>
            <a:off x="36576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45" name="Rectangle 53"/>
          <p:cNvSpPr>
            <a:spLocks noChangeArrowheads="1"/>
          </p:cNvSpPr>
          <p:nvPr/>
        </p:nvSpPr>
        <p:spPr bwMode="auto">
          <a:xfrm>
            <a:off x="13716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46" name="Rectangle 54"/>
          <p:cNvSpPr>
            <a:spLocks noChangeArrowheads="1"/>
          </p:cNvSpPr>
          <p:nvPr/>
        </p:nvSpPr>
        <p:spPr bwMode="auto">
          <a:xfrm>
            <a:off x="59436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47" name="Line 55"/>
          <p:cNvSpPr>
            <a:spLocks noChangeShapeType="1"/>
          </p:cNvSpPr>
          <p:nvPr/>
        </p:nvSpPr>
        <p:spPr bwMode="auto">
          <a:xfrm>
            <a:off x="3657600" y="4343400"/>
            <a:ext cx="0" cy="609600"/>
          </a:xfrm>
          <a:prstGeom prst="line">
            <a:avLst/>
          </a:prstGeom>
          <a:noFill/>
          <a:ln w="3810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48" name="Line 56"/>
          <p:cNvSpPr>
            <a:spLocks noChangeShapeType="1"/>
          </p:cNvSpPr>
          <p:nvPr/>
        </p:nvSpPr>
        <p:spPr bwMode="auto">
          <a:xfrm>
            <a:off x="5943600" y="4343400"/>
            <a:ext cx="0" cy="609600"/>
          </a:xfrm>
          <a:prstGeom prst="line">
            <a:avLst/>
          </a:prstGeom>
          <a:noFill/>
          <a:ln w="3810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49" name="Line 57"/>
          <p:cNvSpPr>
            <a:spLocks noChangeShapeType="1"/>
          </p:cNvSpPr>
          <p:nvPr/>
        </p:nvSpPr>
        <p:spPr bwMode="auto">
          <a:xfrm>
            <a:off x="1371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50" name="Text Box 58"/>
          <p:cNvSpPr txBox="1">
            <a:spLocks noChangeArrowheads="1"/>
          </p:cNvSpPr>
          <p:nvPr/>
        </p:nvSpPr>
        <p:spPr bwMode="auto">
          <a:xfrm>
            <a:off x="533400" y="44196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48251" name="Line 59"/>
          <p:cNvSpPr>
            <a:spLocks noChangeShapeType="1"/>
          </p:cNvSpPr>
          <p:nvPr/>
        </p:nvSpPr>
        <p:spPr bwMode="auto">
          <a:xfrm>
            <a:off x="1371600" y="57912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52" name="Line 60"/>
          <p:cNvSpPr>
            <a:spLocks noChangeShapeType="1"/>
          </p:cNvSpPr>
          <p:nvPr/>
        </p:nvSpPr>
        <p:spPr bwMode="auto">
          <a:xfrm>
            <a:off x="1371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53" name="Line 61"/>
          <p:cNvSpPr>
            <a:spLocks noChangeShapeType="1"/>
          </p:cNvSpPr>
          <p:nvPr/>
        </p:nvSpPr>
        <p:spPr bwMode="auto">
          <a:xfrm>
            <a:off x="2286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54" name="Line 62"/>
          <p:cNvSpPr>
            <a:spLocks noChangeShapeType="1"/>
          </p:cNvSpPr>
          <p:nvPr/>
        </p:nvSpPr>
        <p:spPr bwMode="auto">
          <a:xfrm>
            <a:off x="2743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55" name="Line 63"/>
          <p:cNvSpPr>
            <a:spLocks noChangeShapeType="1"/>
          </p:cNvSpPr>
          <p:nvPr/>
        </p:nvSpPr>
        <p:spPr bwMode="auto">
          <a:xfrm>
            <a:off x="3200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56" name="Line 64"/>
          <p:cNvSpPr>
            <a:spLocks noChangeShapeType="1"/>
          </p:cNvSpPr>
          <p:nvPr/>
        </p:nvSpPr>
        <p:spPr bwMode="auto">
          <a:xfrm>
            <a:off x="1828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57" name="Line 65"/>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58" name="Line 66"/>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59" name="Line 67"/>
          <p:cNvSpPr>
            <a:spLocks noChangeShapeType="1"/>
          </p:cNvSpPr>
          <p:nvPr/>
        </p:nvSpPr>
        <p:spPr bwMode="auto">
          <a:xfrm>
            <a:off x="3657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0" name="Line 68"/>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1" name="Line 69"/>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2" name="Line 70"/>
          <p:cNvSpPr>
            <a:spLocks noChangeShapeType="1"/>
          </p:cNvSpPr>
          <p:nvPr/>
        </p:nvSpPr>
        <p:spPr bwMode="auto">
          <a:xfrm>
            <a:off x="6400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3" name="Line 71"/>
          <p:cNvSpPr>
            <a:spLocks noChangeShapeType="1"/>
          </p:cNvSpPr>
          <p:nvPr/>
        </p:nvSpPr>
        <p:spPr bwMode="auto">
          <a:xfrm>
            <a:off x="5943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4" name="Line 72"/>
          <p:cNvSpPr>
            <a:spLocks noChangeShapeType="1"/>
          </p:cNvSpPr>
          <p:nvPr/>
        </p:nvSpPr>
        <p:spPr bwMode="auto">
          <a:xfrm>
            <a:off x="7315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5" name="Line 73"/>
          <p:cNvSpPr>
            <a:spLocks noChangeShapeType="1"/>
          </p:cNvSpPr>
          <p:nvPr/>
        </p:nvSpPr>
        <p:spPr bwMode="auto">
          <a:xfrm>
            <a:off x="6858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6" name="Line 74"/>
          <p:cNvSpPr>
            <a:spLocks noChangeShapeType="1"/>
          </p:cNvSpPr>
          <p:nvPr/>
        </p:nvSpPr>
        <p:spPr bwMode="auto">
          <a:xfrm>
            <a:off x="8229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7" name="Line 75"/>
          <p:cNvSpPr>
            <a:spLocks noChangeShapeType="1"/>
          </p:cNvSpPr>
          <p:nvPr/>
        </p:nvSpPr>
        <p:spPr bwMode="auto">
          <a:xfrm>
            <a:off x="7772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8" name="Line 76"/>
          <p:cNvSpPr>
            <a:spLocks noChangeShapeType="1"/>
          </p:cNvSpPr>
          <p:nvPr/>
        </p:nvSpPr>
        <p:spPr bwMode="auto">
          <a:xfrm>
            <a:off x="8191500" y="5791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8269" name="Line 77"/>
          <p:cNvSpPr>
            <a:spLocks noChangeShapeType="1"/>
          </p:cNvSpPr>
          <p:nvPr/>
        </p:nvSpPr>
        <p:spPr bwMode="auto">
          <a:xfrm>
            <a:off x="7772400" y="5181600"/>
            <a:ext cx="0" cy="609600"/>
          </a:xfrm>
          <a:prstGeom prst="line">
            <a:avLst/>
          </a:prstGeom>
          <a:noFill/>
          <a:ln w="38100">
            <a:solidFill>
              <a:srgbClr val="FF66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70" name="Rectangle 78"/>
          <p:cNvSpPr>
            <a:spLocks noChangeArrowheads="1"/>
          </p:cNvSpPr>
          <p:nvPr/>
        </p:nvSpPr>
        <p:spPr bwMode="auto">
          <a:xfrm>
            <a:off x="13716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71" name="Rectangle 79"/>
          <p:cNvSpPr>
            <a:spLocks noChangeArrowheads="1"/>
          </p:cNvSpPr>
          <p:nvPr/>
        </p:nvSpPr>
        <p:spPr bwMode="auto">
          <a:xfrm>
            <a:off x="45720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72" name="Line 80"/>
          <p:cNvSpPr>
            <a:spLocks noChangeShapeType="1"/>
          </p:cNvSpPr>
          <p:nvPr/>
        </p:nvSpPr>
        <p:spPr bwMode="auto">
          <a:xfrm>
            <a:off x="4572000" y="5181600"/>
            <a:ext cx="0" cy="609600"/>
          </a:xfrm>
          <a:prstGeom prst="line">
            <a:avLst/>
          </a:prstGeom>
          <a:noFill/>
          <a:ln w="38100">
            <a:solidFill>
              <a:srgbClr val="FF66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73" name="Line 81"/>
          <p:cNvSpPr>
            <a:spLocks noChangeShapeType="1"/>
          </p:cNvSpPr>
          <p:nvPr/>
        </p:nvSpPr>
        <p:spPr bwMode="auto">
          <a:xfrm>
            <a:off x="13716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8274" name="Text Box 82"/>
          <p:cNvSpPr txBox="1">
            <a:spLocks noChangeArrowheads="1"/>
          </p:cNvSpPr>
          <p:nvPr/>
        </p:nvSpPr>
        <p:spPr bwMode="auto">
          <a:xfrm>
            <a:off x="533400" y="5257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Tree>
    <p:extLst>
      <p:ext uri="{BB962C8B-B14F-4D97-AF65-F5344CB8AC3E}">
        <p14:creationId xmlns:p14="http://schemas.microsoft.com/office/powerpoint/2010/main" val="3846788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8225"/>
                                        </p:tgtEl>
                                        <p:attrNameLst>
                                          <p:attrName>style.visibility</p:attrName>
                                        </p:attrNameLst>
                                      </p:cBhvr>
                                      <p:to>
                                        <p:strVal val="visible"/>
                                      </p:to>
                                    </p:set>
                                    <p:anim calcmode="lin" valueType="num">
                                      <p:cBhvr additive="base">
                                        <p:cTn id="7" dur="500" fill="hold"/>
                                        <p:tgtEl>
                                          <p:spTgt spid="648225"/>
                                        </p:tgtEl>
                                        <p:attrNameLst>
                                          <p:attrName>ppt_x</p:attrName>
                                        </p:attrNameLst>
                                      </p:cBhvr>
                                      <p:tavLst>
                                        <p:tav tm="0">
                                          <p:val>
                                            <p:strVal val="#ppt_x"/>
                                          </p:val>
                                        </p:tav>
                                        <p:tav tm="100000">
                                          <p:val>
                                            <p:strVal val="#ppt_x"/>
                                          </p:val>
                                        </p:tav>
                                      </p:tavLst>
                                    </p:anim>
                                    <p:anim calcmode="lin" valueType="num">
                                      <p:cBhvr additive="base">
                                        <p:cTn id="8" dur="500" fill="hold"/>
                                        <p:tgtEl>
                                          <p:spTgt spid="6482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8226"/>
                                        </p:tgtEl>
                                        <p:attrNameLst>
                                          <p:attrName>style.visibility</p:attrName>
                                        </p:attrNameLst>
                                      </p:cBhvr>
                                      <p:to>
                                        <p:strVal val="visible"/>
                                      </p:to>
                                    </p:set>
                                    <p:anim calcmode="lin" valueType="num">
                                      <p:cBhvr additive="base">
                                        <p:cTn id="11" dur="500" fill="hold"/>
                                        <p:tgtEl>
                                          <p:spTgt spid="648226"/>
                                        </p:tgtEl>
                                        <p:attrNameLst>
                                          <p:attrName>ppt_x</p:attrName>
                                        </p:attrNameLst>
                                      </p:cBhvr>
                                      <p:tavLst>
                                        <p:tav tm="0">
                                          <p:val>
                                            <p:strVal val="#ppt_x"/>
                                          </p:val>
                                        </p:tav>
                                        <p:tav tm="100000">
                                          <p:val>
                                            <p:strVal val="#ppt_x"/>
                                          </p:val>
                                        </p:tav>
                                      </p:tavLst>
                                    </p:anim>
                                    <p:anim calcmode="lin" valueType="num">
                                      <p:cBhvr additive="base">
                                        <p:cTn id="12" dur="500" fill="hold"/>
                                        <p:tgtEl>
                                          <p:spTgt spid="6482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8227"/>
                                        </p:tgtEl>
                                        <p:attrNameLst>
                                          <p:attrName>style.visibility</p:attrName>
                                        </p:attrNameLst>
                                      </p:cBhvr>
                                      <p:to>
                                        <p:strVal val="visible"/>
                                      </p:to>
                                    </p:set>
                                    <p:anim calcmode="lin" valueType="num">
                                      <p:cBhvr additive="base">
                                        <p:cTn id="15" dur="500" fill="hold"/>
                                        <p:tgtEl>
                                          <p:spTgt spid="648227"/>
                                        </p:tgtEl>
                                        <p:attrNameLst>
                                          <p:attrName>ppt_x</p:attrName>
                                        </p:attrNameLst>
                                      </p:cBhvr>
                                      <p:tavLst>
                                        <p:tav tm="0">
                                          <p:val>
                                            <p:strVal val="#ppt_x"/>
                                          </p:val>
                                        </p:tav>
                                        <p:tav tm="100000">
                                          <p:val>
                                            <p:strVal val="#ppt_x"/>
                                          </p:val>
                                        </p:tav>
                                      </p:tavLst>
                                    </p:anim>
                                    <p:anim calcmode="lin" valueType="num">
                                      <p:cBhvr additive="base">
                                        <p:cTn id="16" dur="500" fill="hold"/>
                                        <p:tgtEl>
                                          <p:spTgt spid="6482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8228"/>
                                        </p:tgtEl>
                                        <p:attrNameLst>
                                          <p:attrName>style.visibility</p:attrName>
                                        </p:attrNameLst>
                                      </p:cBhvr>
                                      <p:to>
                                        <p:strVal val="visible"/>
                                      </p:to>
                                    </p:set>
                                    <p:anim calcmode="lin" valueType="num">
                                      <p:cBhvr additive="base">
                                        <p:cTn id="19" dur="500" fill="hold"/>
                                        <p:tgtEl>
                                          <p:spTgt spid="648228"/>
                                        </p:tgtEl>
                                        <p:attrNameLst>
                                          <p:attrName>ppt_x</p:attrName>
                                        </p:attrNameLst>
                                      </p:cBhvr>
                                      <p:tavLst>
                                        <p:tav tm="0">
                                          <p:val>
                                            <p:strVal val="#ppt_x"/>
                                          </p:val>
                                        </p:tav>
                                        <p:tav tm="100000">
                                          <p:val>
                                            <p:strVal val="#ppt_x"/>
                                          </p:val>
                                        </p:tav>
                                      </p:tavLst>
                                    </p:anim>
                                    <p:anim calcmode="lin" valueType="num">
                                      <p:cBhvr additive="base">
                                        <p:cTn id="20" dur="500" fill="hold"/>
                                        <p:tgtEl>
                                          <p:spTgt spid="6482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48229"/>
                                        </p:tgtEl>
                                        <p:attrNameLst>
                                          <p:attrName>style.visibility</p:attrName>
                                        </p:attrNameLst>
                                      </p:cBhvr>
                                      <p:to>
                                        <p:strVal val="visible"/>
                                      </p:to>
                                    </p:set>
                                    <p:anim calcmode="lin" valueType="num">
                                      <p:cBhvr additive="base">
                                        <p:cTn id="23" dur="500" fill="hold"/>
                                        <p:tgtEl>
                                          <p:spTgt spid="648229"/>
                                        </p:tgtEl>
                                        <p:attrNameLst>
                                          <p:attrName>ppt_x</p:attrName>
                                        </p:attrNameLst>
                                      </p:cBhvr>
                                      <p:tavLst>
                                        <p:tav tm="0">
                                          <p:val>
                                            <p:strVal val="#ppt_x"/>
                                          </p:val>
                                        </p:tav>
                                        <p:tav tm="100000">
                                          <p:val>
                                            <p:strVal val="#ppt_x"/>
                                          </p:val>
                                        </p:tav>
                                      </p:tavLst>
                                    </p:anim>
                                    <p:anim calcmode="lin" valueType="num">
                                      <p:cBhvr additive="base">
                                        <p:cTn id="24" dur="500" fill="hold"/>
                                        <p:tgtEl>
                                          <p:spTgt spid="6482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8230"/>
                                        </p:tgtEl>
                                        <p:attrNameLst>
                                          <p:attrName>style.visibility</p:attrName>
                                        </p:attrNameLst>
                                      </p:cBhvr>
                                      <p:to>
                                        <p:strVal val="visible"/>
                                      </p:to>
                                    </p:set>
                                    <p:anim calcmode="lin" valueType="num">
                                      <p:cBhvr additive="base">
                                        <p:cTn id="27" dur="500" fill="hold"/>
                                        <p:tgtEl>
                                          <p:spTgt spid="648230"/>
                                        </p:tgtEl>
                                        <p:attrNameLst>
                                          <p:attrName>ppt_x</p:attrName>
                                        </p:attrNameLst>
                                      </p:cBhvr>
                                      <p:tavLst>
                                        <p:tav tm="0">
                                          <p:val>
                                            <p:strVal val="#ppt_x"/>
                                          </p:val>
                                        </p:tav>
                                        <p:tav tm="100000">
                                          <p:val>
                                            <p:strVal val="#ppt_x"/>
                                          </p:val>
                                        </p:tav>
                                      </p:tavLst>
                                    </p:anim>
                                    <p:anim calcmode="lin" valueType="num">
                                      <p:cBhvr additive="base">
                                        <p:cTn id="28" dur="500" fill="hold"/>
                                        <p:tgtEl>
                                          <p:spTgt spid="6482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8231"/>
                                        </p:tgtEl>
                                        <p:attrNameLst>
                                          <p:attrName>style.visibility</p:attrName>
                                        </p:attrNameLst>
                                      </p:cBhvr>
                                      <p:to>
                                        <p:strVal val="visible"/>
                                      </p:to>
                                    </p:set>
                                    <p:anim calcmode="lin" valueType="num">
                                      <p:cBhvr additive="base">
                                        <p:cTn id="31" dur="500" fill="hold"/>
                                        <p:tgtEl>
                                          <p:spTgt spid="648231"/>
                                        </p:tgtEl>
                                        <p:attrNameLst>
                                          <p:attrName>ppt_x</p:attrName>
                                        </p:attrNameLst>
                                      </p:cBhvr>
                                      <p:tavLst>
                                        <p:tav tm="0">
                                          <p:val>
                                            <p:strVal val="#ppt_x"/>
                                          </p:val>
                                        </p:tav>
                                        <p:tav tm="100000">
                                          <p:val>
                                            <p:strVal val="#ppt_x"/>
                                          </p:val>
                                        </p:tav>
                                      </p:tavLst>
                                    </p:anim>
                                    <p:anim calcmode="lin" valueType="num">
                                      <p:cBhvr additive="base">
                                        <p:cTn id="32" dur="500" fill="hold"/>
                                        <p:tgtEl>
                                          <p:spTgt spid="6482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8232"/>
                                        </p:tgtEl>
                                        <p:attrNameLst>
                                          <p:attrName>style.visibility</p:attrName>
                                        </p:attrNameLst>
                                      </p:cBhvr>
                                      <p:to>
                                        <p:strVal val="visible"/>
                                      </p:to>
                                    </p:set>
                                    <p:anim calcmode="lin" valueType="num">
                                      <p:cBhvr additive="base">
                                        <p:cTn id="35" dur="500" fill="hold"/>
                                        <p:tgtEl>
                                          <p:spTgt spid="648232"/>
                                        </p:tgtEl>
                                        <p:attrNameLst>
                                          <p:attrName>ppt_x</p:attrName>
                                        </p:attrNameLst>
                                      </p:cBhvr>
                                      <p:tavLst>
                                        <p:tav tm="0">
                                          <p:val>
                                            <p:strVal val="#ppt_x"/>
                                          </p:val>
                                        </p:tav>
                                        <p:tav tm="100000">
                                          <p:val>
                                            <p:strVal val="#ppt_x"/>
                                          </p:val>
                                        </p:tav>
                                      </p:tavLst>
                                    </p:anim>
                                    <p:anim calcmode="lin" valueType="num">
                                      <p:cBhvr additive="base">
                                        <p:cTn id="36" dur="500" fill="hold"/>
                                        <p:tgtEl>
                                          <p:spTgt spid="6482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8233"/>
                                        </p:tgtEl>
                                        <p:attrNameLst>
                                          <p:attrName>style.visibility</p:attrName>
                                        </p:attrNameLst>
                                      </p:cBhvr>
                                      <p:to>
                                        <p:strVal val="visible"/>
                                      </p:to>
                                    </p:set>
                                    <p:anim calcmode="lin" valueType="num">
                                      <p:cBhvr additive="base">
                                        <p:cTn id="39" dur="500" fill="hold"/>
                                        <p:tgtEl>
                                          <p:spTgt spid="648233"/>
                                        </p:tgtEl>
                                        <p:attrNameLst>
                                          <p:attrName>ppt_x</p:attrName>
                                        </p:attrNameLst>
                                      </p:cBhvr>
                                      <p:tavLst>
                                        <p:tav tm="0">
                                          <p:val>
                                            <p:strVal val="#ppt_x"/>
                                          </p:val>
                                        </p:tav>
                                        <p:tav tm="100000">
                                          <p:val>
                                            <p:strVal val="#ppt_x"/>
                                          </p:val>
                                        </p:tav>
                                      </p:tavLst>
                                    </p:anim>
                                    <p:anim calcmode="lin" valueType="num">
                                      <p:cBhvr additive="base">
                                        <p:cTn id="40" dur="500" fill="hold"/>
                                        <p:tgtEl>
                                          <p:spTgt spid="6482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8234"/>
                                        </p:tgtEl>
                                        <p:attrNameLst>
                                          <p:attrName>style.visibility</p:attrName>
                                        </p:attrNameLst>
                                      </p:cBhvr>
                                      <p:to>
                                        <p:strVal val="visible"/>
                                      </p:to>
                                    </p:set>
                                    <p:anim calcmode="lin" valueType="num">
                                      <p:cBhvr additive="base">
                                        <p:cTn id="43" dur="500" fill="hold"/>
                                        <p:tgtEl>
                                          <p:spTgt spid="648234"/>
                                        </p:tgtEl>
                                        <p:attrNameLst>
                                          <p:attrName>ppt_x</p:attrName>
                                        </p:attrNameLst>
                                      </p:cBhvr>
                                      <p:tavLst>
                                        <p:tav tm="0">
                                          <p:val>
                                            <p:strVal val="#ppt_x"/>
                                          </p:val>
                                        </p:tav>
                                        <p:tav tm="100000">
                                          <p:val>
                                            <p:strVal val="#ppt_x"/>
                                          </p:val>
                                        </p:tav>
                                      </p:tavLst>
                                    </p:anim>
                                    <p:anim calcmode="lin" valueType="num">
                                      <p:cBhvr additive="base">
                                        <p:cTn id="44" dur="500" fill="hold"/>
                                        <p:tgtEl>
                                          <p:spTgt spid="6482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8235"/>
                                        </p:tgtEl>
                                        <p:attrNameLst>
                                          <p:attrName>style.visibility</p:attrName>
                                        </p:attrNameLst>
                                      </p:cBhvr>
                                      <p:to>
                                        <p:strVal val="visible"/>
                                      </p:to>
                                    </p:set>
                                    <p:anim calcmode="lin" valueType="num">
                                      <p:cBhvr additive="base">
                                        <p:cTn id="47" dur="500" fill="hold"/>
                                        <p:tgtEl>
                                          <p:spTgt spid="648235"/>
                                        </p:tgtEl>
                                        <p:attrNameLst>
                                          <p:attrName>ppt_x</p:attrName>
                                        </p:attrNameLst>
                                      </p:cBhvr>
                                      <p:tavLst>
                                        <p:tav tm="0">
                                          <p:val>
                                            <p:strVal val="#ppt_x"/>
                                          </p:val>
                                        </p:tav>
                                        <p:tav tm="100000">
                                          <p:val>
                                            <p:strVal val="#ppt_x"/>
                                          </p:val>
                                        </p:tav>
                                      </p:tavLst>
                                    </p:anim>
                                    <p:anim calcmode="lin" valueType="num">
                                      <p:cBhvr additive="base">
                                        <p:cTn id="48" dur="500" fill="hold"/>
                                        <p:tgtEl>
                                          <p:spTgt spid="6482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48236"/>
                                        </p:tgtEl>
                                        <p:attrNameLst>
                                          <p:attrName>style.visibility</p:attrName>
                                        </p:attrNameLst>
                                      </p:cBhvr>
                                      <p:to>
                                        <p:strVal val="visible"/>
                                      </p:to>
                                    </p:set>
                                    <p:anim calcmode="lin" valueType="num">
                                      <p:cBhvr additive="base">
                                        <p:cTn id="51" dur="500" fill="hold"/>
                                        <p:tgtEl>
                                          <p:spTgt spid="648236"/>
                                        </p:tgtEl>
                                        <p:attrNameLst>
                                          <p:attrName>ppt_x</p:attrName>
                                        </p:attrNameLst>
                                      </p:cBhvr>
                                      <p:tavLst>
                                        <p:tav tm="0">
                                          <p:val>
                                            <p:strVal val="#ppt_x"/>
                                          </p:val>
                                        </p:tav>
                                        <p:tav tm="100000">
                                          <p:val>
                                            <p:strVal val="#ppt_x"/>
                                          </p:val>
                                        </p:tav>
                                      </p:tavLst>
                                    </p:anim>
                                    <p:anim calcmode="lin" valueType="num">
                                      <p:cBhvr additive="base">
                                        <p:cTn id="52" dur="500" fill="hold"/>
                                        <p:tgtEl>
                                          <p:spTgt spid="6482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48237"/>
                                        </p:tgtEl>
                                        <p:attrNameLst>
                                          <p:attrName>style.visibility</p:attrName>
                                        </p:attrNameLst>
                                      </p:cBhvr>
                                      <p:to>
                                        <p:strVal val="visible"/>
                                      </p:to>
                                    </p:set>
                                    <p:anim calcmode="lin" valueType="num">
                                      <p:cBhvr additive="base">
                                        <p:cTn id="55" dur="500" fill="hold"/>
                                        <p:tgtEl>
                                          <p:spTgt spid="648237"/>
                                        </p:tgtEl>
                                        <p:attrNameLst>
                                          <p:attrName>ppt_x</p:attrName>
                                        </p:attrNameLst>
                                      </p:cBhvr>
                                      <p:tavLst>
                                        <p:tav tm="0">
                                          <p:val>
                                            <p:strVal val="#ppt_x"/>
                                          </p:val>
                                        </p:tav>
                                        <p:tav tm="100000">
                                          <p:val>
                                            <p:strVal val="#ppt_x"/>
                                          </p:val>
                                        </p:tav>
                                      </p:tavLst>
                                    </p:anim>
                                    <p:anim calcmode="lin" valueType="num">
                                      <p:cBhvr additive="base">
                                        <p:cTn id="56" dur="500" fill="hold"/>
                                        <p:tgtEl>
                                          <p:spTgt spid="6482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48238"/>
                                        </p:tgtEl>
                                        <p:attrNameLst>
                                          <p:attrName>style.visibility</p:attrName>
                                        </p:attrNameLst>
                                      </p:cBhvr>
                                      <p:to>
                                        <p:strVal val="visible"/>
                                      </p:to>
                                    </p:set>
                                    <p:anim calcmode="lin" valueType="num">
                                      <p:cBhvr additive="base">
                                        <p:cTn id="59" dur="500" fill="hold"/>
                                        <p:tgtEl>
                                          <p:spTgt spid="648238"/>
                                        </p:tgtEl>
                                        <p:attrNameLst>
                                          <p:attrName>ppt_x</p:attrName>
                                        </p:attrNameLst>
                                      </p:cBhvr>
                                      <p:tavLst>
                                        <p:tav tm="0">
                                          <p:val>
                                            <p:strVal val="#ppt_x"/>
                                          </p:val>
                                        </p:tav>
                                        <p:tav tm="100000">
                                          <p:val>
                                            <p:strVal val="#ppt_x"/>
                                          </p:val>
                                        </p:tav>
                                      </p:tavLst>
                                    </p:anim>
                                    <p:anim calcmode="lin" valueType="num">
                                      <p:cBhvr additive="base">
                                        <p:cTn id="60" dur="500" fill="hold"/>
                                        <p:tgtEl>
                                          <p:spTgt spid="6482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8239"/>
                                        </p:tgtEl>
                                        <p:attrNameLst>
                                          <p:attrName>style.visibility</p:attrName>
                                        </p:attrNameLst>
                                      </p:cBhvr>
                                      <p:to>
                                        <p:strVal val="visible"/>
                                      </p:to>
                                    </p:set>
                                    <p:anim calcmode="lin" valueType="num">
                                      <p:cBhvr additive="base">
                                        <p:cTn id="63" dur="500" fill="hold"/>
                                        <p:tgtEl>
                                          <p:spTgt spid="648239"/>
                                        </p:tgtEl>
                                        <p:attrNameLst>
                                          <p:attrName>ppt_x</p:attrName>
                                        </p:attrNameLst>
                                      </p:cBhvr>
                                      <p:tavLst>
                                        <p:tav tm="0">
                                          <p:val>
                                            <p:strVal val="#ppt_x"/>
                                          </p:val>
                                        </p:tav>
                                        <p:tav tm="100000">
                                          <p:val>
                                            <p:strVal val="#ppt_x"/>
                                          </p:val>
                                        </p:tav>
                                      </p:tavLst>
                                    </p:anim>
                                    <p:anim calcmode="lin" valueType="num">
                                      <p:cBhvr additive="base">
                                        <p:cTn id="64" dur="500" fill="hold"/>
                                        <p:tgtEl>
                                          <p:spTgt spid="6482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48240"/>
                                        </p:tgtEl>
                                        <p:attrNameLst>
                                          <p:attrName>style.visibility</p:attrName>
                                        </p:attrNameLst>
                                      </p:cBhvr>
                                      <p:to>
                                        <p:strVal val="visible"/>
                                      </p:to>
                                    </p:set>
                                    <p:anim calcmode="lin" valueType="num">
                                      <p:cBhvr additive="base">
                                        <p:cTn id="67" dur="500" fill="hold"/>
                                        <p:tgtEl>
                                          <p:spTgt spid="648240"/>
                                        </p:tgtEl>
                                        <p:attrNameLst>
                                          <p:attrName>ppt_x</p:attrName>
                                        </p:attrNameLst>
                                      </p:cBhvr>
                                      <p:tavLst>
                                        <p:tav tm="0">
                                          <p:val>
                                            <p:strVal val="#ppt_x"/>
                                          </p:val>
                                        </p:tav>
                                        <p:tav tm="100000">
                                          <p:val>
                                            <p:strVal val="#ppt_x"/>
                                          </p:val>
                                        </p:tav>
                                      </p:tavLst>
                                    </p:anim>
                                    <p:anim calcmode="lin" valueType="num">
                                      <p:cBhvr additive="base">
                                        <p:cTn id="68" dur="500" fill="hold"/>
                                        <p:tgtEl>
                                          <p:spTgt spid="64824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48241"/>
                                        </p:tgtEl>
                                        <p:attrNameLst>
                                          <p:attrName>style.visibility</p:attrName>
                                        </p:attrNameLst>
                                      </p:cBhvr>
                                      <p:to>
                                        <p:strVal val="visible"/>
                                      </p:to>
                                    </p:set>
                                    <p:anim calcmode="lin" valueType="num">
                                      <p:cBhvr additive="base">
                                        <p:cTn id="71" dur="500" fill="hold"/>
                                        <p:tgtEl>
                                          <p:spTgt spid="648241"/>
                                        </p:tgtEl>
                                        <p:attrNameLst>
                                          <p:attrName>ppt_x</p:attrName>
                                        </p:attrNameLst>
                                      </p:cBhvr>
                                      <p:tavLst>
                                        <p:tav tm="0">
                                          <p:val>
                                            <p:strVal val="#ppt_x"/>
                                          </p:val>
                                        </p:tav>
                                        <p:tav tm="100000">
                                          <p:val>
                                            <p:strVal val="#ppt_x"/>
                                          </p:val>
                                        </p:tav>
                                      </p:tavLst>
                                    </p:anim>
                                    <p:anim calcmode="lin" valueType="num">
                                      <p:cBhvr additive="base">
                                        <p:cTn id="72" dur="500" fill="hold"/>
                                        <p:tgtEl>
                                          <p:spTgt spid="6482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48242"/>
                                        </p:tgtEl>
                                        <p:attrNameLst>
                                          <p:attrName>style.visibility</p:attrName>
                                        </p:attrNameLst>
                                      </p:cBhvr>
                                      <p:to>
                                        <p:strVal val="visible"/>
                                      </p:to>
                                    </p:set>
                                    <p:anim calcmode="lin" valueType="num">
                                      <p:cBhvr additive="base">
                                        <p:cTn id="75" dur="500" fill="hold"/>
                                        <p:tgtEl>
                                          <p:spTgt spid="648242"/>
                                        </p:tgtEl>
                                        <p:attrNameLst>
                                          <p:attrName>ppt_x</p:attrName>
                                        </p:attrNameLst>
                                      </p:cBhvr>
                                      <p:tavLst>
                                        <p:tav tm="0">
                                          <p:val>
                                            <p:strVal val="#ppt_x"/>
                                          </p:val>
                                        </p:tav>
                                        <p:tav tm="100000">
                                          <p:val>
                                            <p:strVal val="#ppt_x"/>
                                          </p:val>
                                        </p:tav>
                                      </p:tavLst>
                                    </p:anim>
                                    <p:anim calcmode="lin" valueType="num">
                                      <p:cBhvr additive="base">
                                        <p:cTn id="76" dur="500" fill="hold"/>
                                        <p:tgtEl>
                                          <p:spTgt spid="6482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48243"/>
                                        </p:tgtEl>
                                        <p:attrNameLst>
                                          <p:attrName>style.visibility</p:attrName>
                                        </p:attrNameLst>
                                      </p:cBhvr>
                                      <p:to>
                                        <p:strVal val="visible"/>
                                      </p:to>
                                    </p:set>
                                    <p:anim calcmode="lin" valueType="num">
                                      <p:cBhvr additive="base">
                                        <p:cTn id="79" dur="500" fill="hold"/>
                                        <p:tgtEl>
                                          <p:spTgt spid="648243"/>
                                        </p:tgtEl>
                                        <p:attrNameLst>
                                          <p:attrName>ppt_x</p:attrName>
                                        </p:attrNameLst>
                                      </p:cBhvr>
                                      <p:tavLst>
                                        <p:tav tm="0">
                                          <p:val>
                                            <p:strVal val="#ppt_x"/>
                                          </p:val>
                                        </p:tav>
                                        <p:tav tm="100000">
                                          <p:val>
                                            <p:strVal val="#ppt_x"/>
                                          </p:val>
                                        </p:tav>
                                      </p:tavLst>
                                    </p:anim>
                                    <p:anim calcmode="lin" valueType="num">
                                      <p:cBhvr additive="base">
                                        <p:cTn id="80" dur="500" fill="hold"/>
                                        <p:tgtEl>
                                          <p:spTgt spid="6482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48244"/>
                                        </p:tgtEl>
                                        <p:attrNameLst>
                                          <p:attrName>style.visibility</p:attrName>
                                        </p:attrNameLst>
                                      </p:cBhvr>
                                      <p:to>
                                        <p:strVal val="visible"/>
                                      </p:to>
                                    </p:set>
                                    <p:anim calcmode="lin" valueType="num">
                                      <p:cBhvr additive="base">
                                        <p:cTn id="83" dur="500" fill="hold"/>
                                        <p:tgtEl>
                                          <p:spTgt spid="648244"/>
                                        </p:tgtEl>
                                        <p:attrNameLst>
                                          <p:attrName>ppt_x</p:attrName>
                                        </p:attrNameLst>
                                      </p:cBhvr>
                                      <p:tavLst>
                                        <p:tav tm="0">
                                          <p:val>
                                            <p:strVal val="#ppt_x"/>
                                          </p:val>
                                        </p:tav>
                                        <p:tav tm="100000">
                                          <p:val>
                                            <p:strVal val="#ppt_x"/>
                                          </p:val>
                                        </p:tav>
                                      </p:tavLst>
                                    </p:anim>
                                    <p:anim calcmode="lin" valueType="num">
                                      <p:cBhvr additive="base">
                                        <p:cTn id="84" dur="500" fill="hold"/>
                                        <p:tgtEl>
                                          <p:spTgt spid="64824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48245"/>
                                        </p:tgtEl>
                                        <p:attrNameLst>
                                          <p:attrName>style.visibility</p:attrName>
                                        </p:attrNameLst>
                                      </p:cBhvr>
                                      <p:to>
                                        <p:strVal val="visible"/>
                                      </p:to>
                                    </p:set>
                                    <p:anim calcmode="lin" valueType="num">
                                      <p:cBhvr additive="base">
                                        <p:cTn id="87" dur="500" fill="hold"/>
                                        <p:tgtEl>
                                          <p:spTgt spid="648245"/>
                                        </p:tgtEl>
                                        <p:attrNameLst>
                                          <p:attrName>ppt_x</p:attrName>
                                        </p:attrNameLst>
                                      </p:cBhvr>
                                      <p:tavLst>
                                        <p:tav tm="0">
                                          <p:val>
                                            <p:strVal val="#ppt_x"/>
                                          </p:val>
                                        </p:tav>
                                        <p:tav tm="100000">
                                          <p:val>
                                            <p:strVal val="#ppt_x"/>
                                          </p:val>
                                        </p:tav>
                                      </p:tavLst>
                                    </p:anim>
                                    <p:anim calcmode="lin" valueType="num">
                                      <p:cBhvr additive="base">
                                        <p:cTn id="88" dur="500" fill="hold"/>
                                        <p:tgtEl>
                                          <p:spTgt spid="6482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48246"/>
                                        </p:tgtEl>
                                        <p:attrNameLst>
                                          <p:attrName>style.visibility</p:attrName>
                                        </p:attrNameLst>
                                      </p:cBhvr>
                                      <p:to>
                                        <p:strVal val="visible"/>
                                      </p:to>
                                    </p:set>
                                    <p:anim calcmode="lin" valueType="num">
                                      <p:cBhvr additive="base">
                                        <p:cTn id="91" dur="500" fill="hold"/>
                                        <p:tgtEl>
                                          <p:spTgt spid="648246"/>
                                        </p:tgtEl>
                                        <p:attrNameLst>
                                          <p:attrName>ppt_x</p:attrName>
                                        </p:attrNameLst>
                                      </p:cBhvr>
                                      <p:tavLst>
                                        <p:tav tm="0">
                                          <p:val>
                                            <p:strVal val="#ppt_x"/>
                                          </p:val>
                                        </p:tav>
                                        <p:tav tm="100000">
                                          <p:val>
                                            <p:strVal val="#ppt_x"/>
                                          </p:val>
                                        </p:tav>
                                      </p:tavLst>
                                    </p:anim>
                                    <p:anim calcmode="lin" valueType="num">
                                      <p:cBhvr additive="base">
                                        <p:cTn id="92" dur="500" fill="hold"/>
                                        <p:tgtEl>
                                          <p:spTgt spid="6482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48247"/>
                                        </p:tgtEl>
                                        <p:attrNameLst>
                                          <p:attrName>style.visibility</p:attrName>
                                        </p:attrNameLst>
                                      </p:cBhvr>
                                      <p:to>
                                        <p:strVal val="visible"/>
                                      </p:to>
                                    </p:set>
                                    <p:anim calcmode="lin" valueType="num">
                                      <p:cBhvr additive="base">
                                        <p:cTn id="95" dur="500" fill="hold"/>
                                        <p:tgtEl>
                                          <p:spTgt spid="648247"/>
                                        </p:tgtEl>
                                        <p:attrNameLst>
                                          <p:attrName>ppt_x</p:attrName>
                                        </p:attrNameLst>
                                      </p:cBhvr>
                                      <p:tavLst>
                                        <p:tav tm="0">
                                          <p:val>
                                            <p:strVal val="#ppt_x"/>
                                          </p:val>
                                        </p:tav>
                                        <p:tav tm="100000">
                                          <p:val>
                                            <p:strVal val="#ppt_x"/>
                                          </p:val>
                                        </p:tav>
                                      </p:tavLst>
                                    </p:anim>
                                    <p:anim calcmode="lin" valueType="num">
                                      <p:cBhvr additive="base">
                                        <p:cTn id="96" dur="500" fill="hold"/>
                                        <p:tgtEl>
                                          <p:spTgt spid="6482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48248"/>
                                        </p:tgtEl>
                                        <p:attrNameLst>
                                          <p:attrName>style.visibility</p:attrName>
                                        </p:attrNameLst>
                                      </p:cBhvr>
                                      <p:to>
                                        <p:strVal val="visible"/>
                                      </p:to>
                                    </p:set>
                                    <p:anim calcmode="lin" valueType="num">
                                      <p:cBhvr additive="base">
                                        <p:cTn id="99" dur="500" fill="hold"/>
                                        <p:tgtEl>
                                          <p:spTgt spid="648248"/>
                                        </p:tgtEl>
                                        <p:attrNameLst>
                                          <p:attrName>ppt_x</p:attrName>
                                        </p:attrNameLst>
                                      </p:cBhvr>
                                      <p:tavLst>
                                        <p:tav tm="0">
                                          <p:val>
                                            <p:strVal val="#ppt_x"/>
                                          </p:val>
                                        </p:tav>
                                        <p:tav tm="100000">
                                          <p:val>
                                            <p:strVal val="#ppt_x"/>
                                          </p:val>
                                        </p:tav>
                                      </p:tavLst>
                                    </p:anim>
                                    <p:anim calcmode="lin" valueType="num">
                                      <p:cBhvr additive="base">
                                        <p:cTn id="100" dur="500" fill="hold"/>
                                        <p:tgtEl>
                                          <p:spTgt spid="64824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48249"/>
                                        </p:tgtEl>
                                        <p:attrNameLst>
                                          <p:attrName>style.visibility</p:attrName>
                                        </p:attrNameLst>
                                      </p:cBhvr>
                                      <p:to>
                                        <p:strVal val="visible"/>
                                      </p:to>
                                    </p:set>
                                    <p:anim calcmode="lin" valueType="num">
                                      <p:cBhvr additive="base">
                                        <p:cTn id="103" dur="500" fill="hold"/>
                                        <p:tgtEl>
                                          <p:spTgt spid="648249"/>
                                        </p:tgtEl>
                                        <p:attrNameLst>
                                          <p:attrName>ppt_x</p:attrName>
                                        </p:attrNameLst>
                                      </p:cBhvr>
                                      <p:tavLst>
                                        <p:tav tm="0">
                                          <p:val>
                                            <p:strVal val="#ppt_x"/>
                                          </p:val>
                                        </p:tav>
                                        <p:tav tm="100000">
                                          <p:val>
                                            <p:strVal val="#ppt_x"/>
                                          </p:val>
                                        </p:tav>
                                      </p:tavLst>
                                    </p:anim>
                                    <p:anim calcmode="lin" valueType="num">
                                      <p:cBhvr additive="base">
                                        <p:cTn id="104" dur="500" fill="hold"/>
                                        <p:tgtEl>
                                          <p:spTgt spid="64824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48250"/>
                                        </p:tgtEl>
                                        <p:attrNameLst>
                                          <p:attrName>style.visibility</p:attrName>
                                        </p:attrNameLst>
                                      </p:cBhvr>
                                      <p:to>
                                        <p:strVal val="visible"/>
                                      </p:to>
                                    </p:set>
                                    <p:anim calcmode="lin" valueType="num">
                                      <p:cBhvr additive="base">
                                        <p:cTn id="107" dur="500" fill="hold"/>
                                        <p:tgtEl>
                                          <p:spTgt spid="648250"/>
                                        </p:tgtEl>
                                        <p:attrNameLst>
                                          <p:attrName>ppt_x</p:attrName>
                                        </p:attrNameLst>
                                      </p:cBhvr>
                                      <p:tavLst>
                                        <p:tav tm="0">
                                          <p:val>
                                            <p:strVal val="#ppt_x"/>
                                          </p:val>
                                        </p:tav>
                                        <p:tav tm="100000">
                                          <p:val>
                                            <p:strVal val="#ppt_x"/>
                                          </p:val>
                                        </p:tav>
                                      </p:tavLst>
                                    </p:anim>
                                    <p:anim calcmode="lin" valueType="num">
                                      <p:cBhvr additive="base">
                                        <p:cTn id="108" dur="500" fill="hold"/>
                                        <p:tgtEl>
                                          <p:spTgt spid="648250"/>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648251"/>
                                        </p:tgtEl>
                                        <p:attrNameLst>
                                          <p:attrName>style.visibility</p:attrName>
                                        </p:attrNameLst>
                                      </p:cBhvr>
                                      <p:to>
                                        <p:strVal val="visible"/>
                                      </p:to>
                                    </p:set>
                                    <p:anim calcmode="lin" valueType="num">
                                      <p:cBhvr additive="base">
                                        <p:cTn id="113" dur="500" fill="hold"/>
                                        <p:tgtEl>
                                          <p:spTgt spid="648251"/>
                                        </p:tgtEl>
                                        <p:attrNameLst>
                                          <p:attrName>ppt_x</p:attrName>
                                        </p:attrNameLst>
                                      </p:cBhvr>
                                      <p:tavLst>
                                        <p:tav tm="0">
                                          <p:val>
                                            <p:strVal val="#ppt_x"/>
                                          </p:val>
                                        </p:tav>
                                        <p:tav tm="100000">
                                          <p:val>
                                            <p:strVal val="#ppt_x"/>
                                          </p:val>
                                        </p:tav>
                                      </p:tavLst>
                                    </p:anim>
                                    <p:anim calcmode="lin" valueType="num">
                                      <p:cBhvr additive="base">
                                        <p:cTn id="114" dur="500" fill="hold"/>
                                        <p:tgtEl>
                                          <p:spTgt spid="64825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48252"/>
                                        </p:tgtEl>
                                        <p:attrNameLst>
                                          <p:attrName>style.visibility</p:attrName>
                                        </p:attrNameLst>
                                      </p:cBhvr>
                                      <p:to>
                                        <p:strVal val="visible"/>
                                      </p:to>
                                    </p:set>
                                    <p:anim calcmode="lin" valueType="num">
                                      <p:cBhvr additive="base">
                                        <p:cTn id="117" dur="500" fill="hold"/>
                                        <p:tgtEl>
                                          <p:spTgt spid="648252"/>
                                        </p:tgtEl>
                                        <p:attrNameLst>
                                          <p:attrName>ppt_x</p:attrName>
                                        </p:attrNameLst>
                                      </p:cBhvr>
                                      <p:tavLst>
                                        <p:tav tm="0">
                                          <p:val>
                                            <p:strVal val="#ppt_x"/>
                                          </p:val>
                                        </p:tav>
                                        <p:tav tm="100000">
                                          <p:val>
                                            <p:strVal val="#ppt_x"/>
                                          </p:val>
                                        </p:tav>
                                      </p:tavLst>
                                    </p:anim>
                                    <p:anim calcmode="lin" valueType="num">
                                      <p:cBhvr additive="base">
                                        <p:cTn id="118" dur="500" fill="hold"/>
                                        <p:tgtEl>
                                          <p:spTgt spid="64825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648253"/>
                                        </p:tgtEl>
                                        <p:attrNameLst>
                                          <p:attrName>style.visibility</p:attrName>
                                        </p:attrNameLst>
                                      </p:cBhvr>
                                      <p:to>
                                        <p:strVal val="visible"/>
                                      </p:to>
                                    </p:set>
                                    <p:anim calcmode="lin" valueType="num">
                                      <p:cBhvr additive="base">
                                        <p:cTn id="121" dur="500" fill="hold"/>
                                        <p:tgtEl>
                                          <p:spTgt spid="648253"/>
                                        </p:tgtEl>
                                        <p:attrNameLst>
                                          <p:attrName>ppt_x</p:attrName>
                                        </p:attrNameLst>
                                      </p:cBhvr>
                                      <p:tavLst>
                                        <p:tav tm="0">
                                          <p:val>
                                            <p:strVal val="#ppt_x"/>
                                          </p:val>
                                        </p:tav>
                                        <p:tav tm="100000">
                                          <p:val>
                                            <p:strVal val="#ppt_x"/>
                                          </p:val>
                                        </p:tav>
                                      </p:tavLst>
                                    </p:anim>
                                    <p:anim calcmode="lin" valueType="num">
                                      <p:cBhvr additive="base">
                                        <p:cTn id="122" dur="500" fill="hold"/>
                                        <p:tgtEl>
                                          <p:spTgt spid="64825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648254"/>
                                        </p:tgtEl>
                                        <p:attrNameLst>
                                          <p:attrName>style.visibility</p:attrName>
                                        </p:attrNameLst>
                                      </p:cBhvr>
                                      <p:to>
                                        <p:strVal val="visible"/>
                                      </p:to>
                                    </p:set>
                                    <p:anim calcmode="lin" valueType="num">
                                      <p:cBhvr additive="base">
                                        <p:cTn id="125" dur="500" fill="hold"/>
                                        <p:tgtEl>
                                          <p:spTgt spid="648254"/>
                                        </p:tgtEl>
                                        <p:attrNameLst>
                                          <p:attrName>ppt_x</p:attrName>
                                        </p:attrNameLst>
                                      </p:cBhvr>
                                      <p:tavLst>
                                        <p:tav tm="0">
                                          <p:val>
                                            <p:strVal val="#ppt_x"/>
                                          </p:val>
                                        </p:tav>
                                        <p:tav tm="100000">
                                          <p:val>
                                            <p:strVal val="#ppt_x"/>
                                          </p:val>
                                        </p:tav>
                                      </p:tavLst>
                                    </p:anim>
                                    <p:anim calcmode="lin" valueType="num">
                                      <p:cBhvr additive="base">
                                        <p:cTn id="126" dur="500" fill="hold"/>
                                        <p:tgtEl>
                                          <p:spTgt spid="64825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648255"/>
                                        </p:tgtEl>
                                        <p:attrNameLst>
                                          <p:attrName>style.visibility</p:attrName>
                                        </p:attrNameLst>
                                      </p:cBhvr>
                                      <p:to>
                                        <p:strVal val="visible"/>
                                      </p:to>
                                    </p:set>
                                    <p:anim calcmode="lin" valueType="num">
                                      <p:cBhvr additive="base">
                                        <p:cTn id="129" dur="500" fill="hold"/>
                                        <p:tgtEl>
                                          <p:spTgt spid="648255"/>
                                        </p:tgtEl>
                                        <p:attrNameLst>
                                          <p:attrName>ppt_x</p:attrName>
                                        </p:attrNameLst>
                                      </p:cBhvr>
                                      <p:tavLst>
                                        <p:tav tm="0">
                                          <p:val>
                                            <p:strVal val="#ppt_x"/>
                                          </p:val>
                                        </p:tav>
                                        <p:tav tm="100000">
                                          <p:val>
                                            <p:strVal val="#ppt_x"/>
                                          </p:val>
                                        </p:tav>
                                      </p:tavLst>
                                    </p:anim>
                                    <p:anim calcmode="lin" valueType="num">
                                      <p:cBhvr additive="base">
                                        <p:cTn id="130" dur="500" fill="hold"/>
                                        <p:tgtEl>
                                          <p:spTgt spid="64825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648256"/>
                                        </p:tgtEl>
                                        <p:attrNameLst>
                                          <p:attrName>style.visibility</p:attrName>
                                        </p:attrNameLst>
                                      </p:cBhvr>
                                      <p:to>
                                        <p:strVal val="visible"/>
                                      </p:to>
                                    </p:set>
                                    <p:anim calcmode="lin" valueType="num">
                                      <p:cBhvr additive="base">
                                        <p:cTn id="133" dur="500" fill="hold"/>
                                        <p:tgtEl>
                                          <p:spTgt spid="648256"/>
                                        </p:tgtEl>
                                        <p:attrNameLst>
                                          <p:attrName>ppt_x</p:attrName>
                                        </p:attrNameLst>
                                      </p:cBhvr>
                                      <p:tavLst>
                                        <p:tav tm="0">
                                          <p:val>
                                            <p:strVal val="#ppt_x"/>
                                          </p:val>
                                        </p:tav>
                                        <p:tav tm="100000">
                                          <p:val>
                                            <p:strVal val="#ppt_x"/>
                                          </p:val>
                                        </p:tav>
                                      </p:tavLst>
                                    </p:anim>
                                    <p:anim calcmode="lin" valueType="num">
                                      <p:cBhvr additive="base">
                                        <p:cTn id="134" dur="500" fill="hold"/>
                                        <p:tgtEl>
                                          <p:spTgt spid="64825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48257"/>
                                        </p:tgtEl>
                                        <p:attrNameLst>
                                          <p:attrName>style.visibility</p:attrName>
                                        </p:attrNameLst>
                                      </p:cBhvr>
                                      <p:to>
                                        <p:strVal val="visible"/>
                                      </p:to>
                                    </p:set>
                                    <p:anim calcmode="lin" valueType="num">
                                      <p:cBhvr additive="base">
                                        <p:cTn id="137" dur="500" fill="hold"/>
                                        <p:tgtEl>
                                          <p:spTgt spid="648257"/>
                                        </p:tgtEl>
                                        <p:attrNameLst>
                                          <p:attrName>ppt_x</p:attrName>
                                        </p:attrNameLst>
                                      </p:cBhvr>
                                      <p:tavLst>
                                        <p:tav tm="0">
                                          <p:val>
                                            <p:strVal val="#ppt_x"/>
                                          </p:val>
                                        </p:tav>
                                        <p:tav tm="100000">
                                          <p:val>
                                            <p:strVal val="#ppt_x"/>
                                          </p:val>
                                        </p:tav>
                                      </p:tavLst>
                                    </p:anim>
                                    <p:anim calcmode="lin" valueType="num">
                                      <p:cBhvr additive="base">
                                        <p:cTn id="138" dur="500" fill="hold"/>
                                        <p:tgtEl>
                                          <p:spTgt spid="64825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648258"/>
                                        </p:tgtEl>
                                        <p:attrNameLst>
                                          <p:attrName>style.visibility</p:attrName>
                                        </p:attrNameLst>
                                      </p:cBhvr>
                                      <p:to>
                                        <p:strVal val="visible"/>
                                      </p:to>
                                    </p:set>
                                    <p:anim calcmode="lin" valueType="num">
                                      <p:cBhvr additive="base">
                                        <p:cTn id="141" dur="500" fill="hold"/>
                                        <p:tgtEl>
                                          <p:spTgt spid="648258"/>
                                        </p:tgtEl>
                                        <p:attrNameLst>
                                          <p:attrName>ppt_x</p:attrName>
                                        </p:attrNameLst>
                                      </p:cBhvr>
                                      <p:tavLst>
                                        <p:tav tm="0">
                                          <p:val>
                                            <p:strVal val="#ppt_x"/>
                                          </p:val>
                                        </p:tav>
                                        <p:tav tm="100000">
                                          <p:val>
                                            <p:strVal val="#ppt_x"/>
                                          </p:val>
                                        </p:tav>
                                      </p:tavLst>
                                    </p:anim>
                                    <p:anim calcmode="lin" valueType="num">
                                      <p:cBhvr additive="base">
                                        <p:cTn id="142" dur="500" fill="hold"/>
                                        <p:tgtEl>
                                          <p:spTgt spid="648258"/>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648259"/>
                                        </p:tgtEl>
                                        <p:attrNameLst>
                                          <p:attrName>style.visibility</p:attrName>
                                        </p:attrNameLst>
                                      </p:cBhvr>
                                      <p:to>
                                        <p:strVal val="visible"/>
                                      </p:to>
                                    </p:set>
                                    <p:anim calcmode="lin" valueType="num">
                                      <p:cBhvr additive="base">
                                        <p:cTn id="145" dur="500" fill="hold"/>
                                        <p:tgtEl>
                                          <p:spTgt spid="648259"/>
                                        </p:tgtEl>
                                        <p:attrNameLst>
                                          <p:attrName>ppt_x</p:attrName>
                                        </p:attrNameLst>
                                      </p:cBhvr>
                                      <p:tavLst>
                                        <p:tav tm="0">
                                          <p:val>
                                            <p:strVal val="#ppt_x"/>
                                          </p:val>
                                        </p:tav>
                                        <p:tav tm="100000">
                                          <p:val>
                                            <p:strVal val="#ppt_x"/>
                                          </p:val>
                                        </p:tav>
                                      </p:tavLst>
                                    </p:anim>
                                    <p:anim calcmode="lin" valueType="num">
                                      <p:cBhvr additive="base">
                                        <p:cTn id="146" dur="500" fill="hold"/>
                                        <p:tgtEl>
                                          <p:spTgt spid="648259"/>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648260"/>
                                        </p:tgtEl>
                                        <p:attrNameLst>
                                          <p:attrName>style.visibility</p:attrName>
                                        </p:attrNameLst>
                                      </p:cBhvr>
                                      <p:to>
                                        <p:strVal val="visible"/>
                                      </p:to>
                                    </p:set>
                                    <p:anim calcmode="lin" valueType="num">
                                      <p:cBhvr additive="base">
                                        <p:cTn id="149" dur="500" fill="hold"/>
                                        <p:tgtEl>
                                          <p:spTgt spid="648260"/>
                                        </p:tgtEl>
                                        <p:attrNameLst>
                                          <p:attrName>ppt_x</p:attrName>
                                        </p:attrNameLst>
                                      </p:cBhvr>
                                      <p:tavLst>
                                        <p:tav tm="0">
                                          <p:val>
                                            <p:strVal val="#ppt_x"/>
                                          </p:val>
                                        </p:tav>
                                        <p:tav tm="100000">
                                          <p:val>
                                            <p:strVal val="#ppt_x"/>
                                          </p:val>
                                        </p:tav>
                                      </p:tavLst>
                                    </p:anim>
                                    <p:anim calcmode="lin" valueType="num">
                                      <p:cBhvr additive="base">
                                        <p:cTn id="150" dur="500" fill="hold"/>
                                        <p:tgtEl>
                                          <p:spTgt spid="648260"/>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648261"/>
                                        </p:tgtEl>
                                        <p:attrNameLst>
                                          <p:attrName>style.visibility</p:attrName>
                                        </p:attrNameLst>
                                      </p:cBhvr>
                                      <p:to>
                                        <p:strVal val="visible"/>
                                      </p:to>
                                    </p:set>
                                    <p:anim calcmode="lin" valueType="num">
                                      <p:cBhvr additive="base">
                                        <p:cTn id="153" dur="500" fill="hold"/>
                                        <p:tgtEl>
                                          <p:spTgt spid="648261"/>
                                        </p:tgtEl>
                                        <p:attrNameLst>
                                          <p:attrName>ppt_x</p:attrName>
                                        </p:attrNameLst>
                                      </p:cBhvr>
                                      <p:tavLst>
                                        <p:tav tm="0">
                                          <p:val>
                                            <p:strVal val="#ppt_x"/>
                                          </p:val>
                                        </p:tav>
                                        <p:tav tm="100000">
                                          <p:val>
                                            <p:strVal val="#ppt_x"/>
                                          </p:val>
                                        </p:tav>
                                      </p:tavLst>
                                    </p:anim>
                                    <p:anim calcmode="lin" valueType="num">
                                      <p:cBhvr additive="base">
                                        <p:cTn id="154" dur="500" fill="hold"/>
                                        <p:tgtEl>
                                          <p:spTgt spid="648261"/>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648262"/>
                                        </p:tgtEl>
                                        <p:attrNameLst>
                                          <p:attrName>style.visibility</p:attrName>
                                        </p:attrNameLst>
                                      </p:cBhvr>
                                      <p:to>
                                        <p:strVal val="visible"/>
                                      </p:to>
                                    </p:set>
                                    <p:anim calcmode="lin" valueType="num">
                                      <p:cBhvr additive="base">
                                        <p:cTn id="157" dur="500" fill="hold"/>
                                        <p:tgtEl>
                                          <p:spTgt spid="648262"/>
                                        </p:tgtEl>
                                        <p:attrNameLst>
                                          <p:attrName>ppt_x</p:attrName>
                                        </p:attrNameLst>
                                      </p:cBhvr>
                                      <p:tavLst>
                                        <p:tav tm="0">
                                          <p:val>
                                            <p:strVal val="#ppt_x"/>
                                          </p:val>
                                        </p:tav>
                                        <p:tav tm="100000">
                                          <p:val>
                                            <p:strVal val="#ppt_x"/>
                                          </p:val>
                                        </p:tav>
                                      </p:tavLst>
                                    </p:anim>
                                    <p:anim calcmode="lin" valueType="num">
                                      <p:cBhvr additive="base">
                                        <p:cTn id="158" dur="500" fill="hold"/>
                                        <p:tgtEl>
                                          <p:spTgt spid="648262"/>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648263"/>
                                        </p:tgtEl>
                                        <p:attrNameLst>
                                          <p:attrName>style.visibility</p:attrName>
                                        </p:attrNameLst>
                                      </p:cBhvr>
                                      <p:to>
                                        <p:strVal val="visible"/>
                                      </p:to>
                                    </p:set>
                                    <p:anim calcmode="lin" valueType="num">
                                      <p:cBhvr additive="base">
                                        <p:cTn id="161" dur="500" fill="hold"/>
                                        <p:tgtEl>
                                          <p:spTgt spid="648263"/>
                                        </p:tgtEl>
                                        <p:attrNameLst>
                                          <p:attrName>ppt_x</p:attrName>
                                        </p:attrNameLst>
                                      </p:cBhvr>
                                      <p:tavLst>
                                        <p:tav tm="0">
                                          <p:val>
                                            <p:strVal val="#ppt_x"/>
                                          </p:val>
                                        </p:tav>
                                        <p:tav tm="100000">
                                          <p:val>
                                            <p:strVal val="#ppt_x"/>
                                          </p:val>
                                        </p:tav>
                                      </p:tavLst>
                                    </p:anim>
                                    <p:anim calcmode="lin" valueType="num">
                                      <p:cBhvr additive="base">
                                        <p:cTn id="162" dur="500" fill="hold"/>
                                        <p:tgtEl>
                                          <p:spTgt spid="648263"/>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648264"/>
                                        </p:tgtEl>
                                        <p:attrNameLst>
                                          <p:attrName>style.visibility</p:attrName>
                                        </p:attrNameLst>
                                      </p:cBhvr>
                                      <p:to>
                                        <p:strVal val="visible"/>
                                      </p:to>
                                    </p:set>
                                    <p:anim calcmode="lin" valueType="num">
                                      <p:cBhvr additive="base">
                                        <p:cTn id="165" dur="500" fill="hold"/>
                                        <p:tgtEl>
                                          <p:spTgt spid="648264"/>
                                        </p:tgtEl>
                                        <p:attrNameLst>
                                          <p:attrName>ppt_x</p:attrName>
                                        </p:attrNameLst>
                                      </p:cBhvr>
                                      <p:tavLst>
                                        <p:tav tm="0">
                                          <p:val>
                                            <p:strVal val="#ppt_x"/>
                                          </p:val>
                                        </p:tav>
                                        <p:tav tm="100000">
                                          <p:val>
                                            <p:strVal val="#ppt_x"/>
                                          </p:val>
                                        </p:tav>
                                      </p:tavLst>
                                    </p:anim>
                                    <p:anim calcmode="lin" valueType="num">
                                      <p:cBhvr additive="base">
                                        <p:cTn id="166" dur="500" fill="hold"/>
                                        <p:tgtEl>
                                          <p:spTgt spid="648264"/>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648265"/>
                                        </p:tgtEl>
                                        <p:attrNameLst>
                                          <p:attrName>style.visibility</p:attrName>
                                        </p:attrNameLst>
                                      </p:cBhvr>
                                      <p:to>
                                        <p:strVal val="visible"/>
                                      </p:to>
                                    </p:set>
                                    <p:anim calcmode="lin" valueType="num">
                                      <p:cBhvr additive="base">
                                        <p:cTn id="169" dur="500" fill="hold"/>
                                        <p:tgtEl>
                                          <p:spTgt spid="648265"/>
                                        </p:tgtEl>
                                        <p:attrNameLst>
                                          <p:attrName>ppt_x</p:attrName>
                                        </p:attrNameLst>
                                      </p:cBhvr>
                                      <p:tavLst>
                                        <p:tav tm="0">
                                          <p:val>
                                            <p:strVal val="#ppt_x"/>
                                          </p:val>
                                        </p:tav>
                                        <p:tav tm="100000">
                                          <p:val>
                                            <p:strVal val="#ppt_x"/>
                                          </p:val>
                                        </p:tav>
                                      </p:tavLst>
                                    </p:anim>
                                    <p:anim calcmode="lin" valueType="num">
                                      <p:cBhvr additive="base">
                                        <p:cTn id="170" dur="500" fill="hold"/>
                                        <p:tgtEl>
                                          <p:spTgt spid="648265"/>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648266"/>
                                        </p:tgtEl>
                                        <p:attrNameLst>
                                          <p:attrName>style.visibility</p:attrName>
                                        </p:attrNameLst>
                                      </p:cBhvr>
                                      <p:to>
                                        <p:strVal val="visible"/>
                                      </p:to>
                                    </p:set>
                                    <p:anim calcmode="lin" valueType="num">
                                      <p:cBhvr additive="base">
                                        <p:cTn id="173" dur="500" fill="hold"/>
                                        <p:tgtEl>
                                          <p:spTgt spid="648266"/>
                                        </p:tgtEl>
                                        <p:attrNameLst>
                                          <p:attrName>ppt_x</p:attrName>
                                        </p:attrNameLst>
                                      </p:cBhvr>
                                      <p:tavLst>
                                        <p:tav tm="0">
                                          <p:val>
                                            <p:strVal val="#ppt_x"/>
                                          </p:val>
                                        </p:tav>
                                        <p:tav tm="100000">
                                          <p:val>
                                            <p:strVal val="#ppt_x"/>
                                          </p:val>
                                        </p:tav>
                                      </p:tavLst>
                                    </p:anim>
                                    <p:anim calcmode="lin" valueType="num">
                                      <p:cBhvr additive="base">
                                        <p:cTn id="174" dur="500" fill="hold"/>
                                        <p:tgtEl>
                                          <p:spTgt spid="648266"/>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648267"/>
                                        </p:tgtEl>
                                        <p:attrNameLst>
                                          <p:attrName>style.visibility</p:attrName>
                                        </p:attrNameLst>
                                      </p:cBhvr>
                                      <p:to>
                                        <p:strVal val="visible"/>
                                      </p:to>
                                    </p:set>
                                    <p:anim calcmode="lin" valueType="num">
                                      <p:cBhvr additive="base">
                                        <p:cTn id="177" dur="500" fill="hold"/>
                                        <p:tgtEl>
                                          <p:spTgt spid="648267"/>
                                        </p:tgtEl>
                                        <p:attrNameLst>
                                          <p:attrName>ppt_x</p:attrName>
                                        </p:attrNameLst>
                                      </p:cBhvr>
                                      <p:tavLst>
                                        <p:tav tm="0">
                                          <p:val>
                                            <p:strVal val="#ppt_x"/>
                                          </p:val>
                                        </p:tav>
                                        <p:tav tm="100000">
                                          <p:val>
                                            <p:strVal val="#ppt_x"/>
                                          </p:val>
                                        </p:tav>
                                      </p:tavLst>
                                    </p:anim>
                                    <p:anim calcmode="lin" valueType="num">
                                      <p:cBhvr additive="base">
                                        <p:cTn id="178" dur="500" fill="hold"/>
                                        <p:tgtEl>
                                          <p:spTgt spid="648267"/>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648268"/>
                                        </p:tgtEl>
                                        <p:attrNameLst>
                                          <p:attrName>style.visibility</p:attrName>
                                        </p:attrNameLst>
                                      </p:cBhvr>
                                      <p:to>
                                        <p:strVal val="visible"/>
                                      </p:to>
                                    </p:set>
                                    <p:anim calcmode="lin" valueType="num">
                                      <p:cBhvr additive="base">
                                        <p:cTn id="181" dur="500" fill="hold"/>
                                        <p:tgtEl>
                                          <p:spTgt spid="648268"/>
                                        </p:tgtEl>
                                        <p:attrNameLst>
                                          <p:attrName>ppt_x</p:attrName>
                                        </p:attrNameLst>
                                      </p:cBhvr>
                                      <p:tavLst>
                                        <p:tav tm="0">
                                          <p:val>
                                            <p:strVal val="#ppt_x"/>
                                          </p:val>
                                        </p:tav>
                                        <p:tav tm="100000">
                                          <p:val>
                                            <p:strVal val="#ppt_x"/>
                                          </p:val>
                                        </p:tav>
                                      </p:tavLst>
                                    </p:anim>
                                    <p:anim calcmode="lin" valueType="num">
                                      <p:cBhvr additive="base">
                                        <p:cTn id="182" dur="500" fill="hold"/>
                                        <p:tgtEl>
                                          <p:spTgt spid="648268"/>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648269"/>
                                        </p:tgtEl>
                                        <p:attrNameLst>
                                          <p:attrName>style.visibility</p:attrName>
                                        </p:attrNameLst>
                                      </p:cBhvr>
                                      <p:to>
                                        <p:strVal val="visible"/>
                                      </p:to>
                                    </p:set>
                                    <p:anim calcmode="lin" valueType="num">
                                      <p:cBhvr additive="base">
                                        <p:cTn id="185" dur="500" fill="hold"/>
                                        <p:tgtEl>
                                          <p:spTgt spid="648269"/>
                                        </p:tgtEl>
                                        <p:attrNameLst>
                                          <p:attrName>ppt_x</p:attrName>
                                        </p:attrNameLst>
                                      </p:cBhvr>
                                      <p:tavLst>
                                        <p:tav tm="0">
                                          <p:val>
                                            <p:strVal val="#ppt_x"/>
                                          </p:val>
                                        </p:tav>
                                        <p:tav tm="100000">
                                          <p:val>
                                            <p:strVal val="#ppt_x"/>
                                          </p:val>
                                        </p:tav>
                                      </p:tavLst>
                                    </p:anim>
                                    <p:anim calcmode="lin" valueType="num">
                                      <p:cBhvr additive="base">
                                        <p:cTn id="186" dur="500" fill="hold"/>
                                        <p:tgtEl>
                                          <p:spTgt spid="648269"/>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648270"/>
                                        </p:tgtEl>
                                        <p:attrNameLst>
                                          <p:attrName>style.visibility</p:attrName>
                                        </p:attrNameLst>
                                      </p:cBhvr>
                                      <p:to>
                                        <p:strVal val="visible"/>
                                      </p:to>
                                    </p:set>
                                    <p:anim calcmode="lin" valueType="num">
                                      <p:cBhvr additive="base">
                                        <p:cTn id="189" dur="500" fill="hold"/>
                                        <p:tgtEl>
                                          <p:spTgt spid="648270"/>
                                        </p:tgtEl>
                                        <p:attrNameLst>
                                          <p:attrName>ppt_x</p:attrName>
                                        </p:attrNameLst>
                                      </p:cBhvr>
                                      <p:tavLst>
                                        <p:tav tm="0">
                                          <p:val>
                                            <p:strVal val="#ppt_x"/>
                                          </p:val>
                                        </p:tav>
                                        <p:tav tm="100000">
                                          <p:val>
                                            <p:strVal val="#ppt_x"/>
                                          </p:val>
                                        </p:tav>
                                      </p:tavLst>
                                    </p:anim>
                                    <p:anim calcmode="lin" valueType="num">
                                      <p:cBhvr additive="base">
                                        <p:cTn id="190" dur="500" fill="hold"/>
                                        <p:tgtEl>
                                          <p:spTgt spid="648270"/>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648271"/>
                                        </p:tgtEl>
                                        <p:attrNameLst>
                                          <p:attrName>style.visibility</p:attrName>
                                        </p:attrNameLst>
                                      </p:cBhvr>
                                      <p:to>
                                        <p:strVal val="visible"/>
                                      </p:to>
                                    </p:set>
                                    <p:anim calcmode="lin" valueType="num">
                                      <p:cBhvr additive="base">
                                        <p:cTn id="193" dur="500" fill="hold"/>
                                        <p:tgtEl>
                                          <p:spTgt spid="648271"/>
                                        </p:tgtEl>
                                        <p:attrNameLst>
                                          <p:attrName>ppt_x</p:attrName>
                                        </p:attrNameLst>
                                      </p:cBhvr>
                                      <p:tavLst>
                                        <p:tav tm="0">
                                          <p:val>
                                            <p:strVal val="#ppt_x"/>
                                          </p:val>
                                        </p:tav>
                                        <p:tav tm="100000">
                                          <p:val>
                                            <p:strVal val="#ppt_x"/>
                                          </p:val>
                                        </p:tav>
                                      </p:tavLst>
                                    </p:anim>
                                    <p:anim calcmode="lin" valueType="num">
                                      <p:cBhvr additive="base">
                                        <p:cTn id="194" dur="500" fill="hold"/>
                                        <p:tgtEl>
                                          <p:spTgt spid="648271"/>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648272"/>
                                        </p:tgtEl>
                                        <p:attrNameLst>
                                          <p:attrName>style.visibility</p:attrName>
                                        </p:attrNameLst>
                                      </p:cBhvr>
                                      <p:to>
                                        <p:strVal val="visible"/>
                                      </p:to>
                                    </p:set>
                                    <p:anim calcmode="lin" valueType="num">
                                      <p:cBhvr additive="base">
                                        <p:cTn id="197" dur="500" fill="hold"/>
                                        <p:tgtEl>
                                          <p:spTgt spid="648272"/>
                                        </p:tgtEl>
                                        <p:attrNameLst>
                                          <p:attrName>ppt_x</p:attrName>
                                        </p:attrNameLst>
                                      </p:cBhvr>
                                      <p:tavLst>
                                        <p:tav tm="0">
                                          <p:val>
                                            <p:strVal val="#ppt_x"/>
                                          </p:val>
                                        </p:tav>
                                        <p:tav tm="100000">
                                          <p:val>
                                            <p:strVal val="#ppt_x"/>
                                          </p:val>
                                        </p:tav>
                                      </p:tavLst>
                                    </p:anim>
                                    <p:anim calcmode="lin" valueType="num">
                                      <p:cBhvr additive="base">
                                        <p:cTn id="198" dur="500" fill="hold"/>
                                        <p:tgtEl>
                                          <p:spTgt spid="648272"/>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648273"/>
                                        </p:tgtEl>
                                        <p:attrNameLst>
                                          <p:attrName>style.visibility</p:attrName>
                                        </p:attrNameLst>
                                      </p:cBhvr>
                                      <p:to>
                                        <p:strVal val="visible"/>
                                      </p:to>
                                    </p:set>
                                    <p:anim calcmode="lin" valueType="num">
                                      <p:cBhvr additive="base">
                                        <p:cTn id="201" dur="500" fill="hold"/>
                                        <p:tgtEl>
                                          <p:spTgt spid="648273"/>
                                        </p:tgtEl>
                                        <p:attrNameLst>
                                          <p:attrName>ppt_x</p:attrName>
                                        </p:attrNameLst>
                                      </p:cBhvr>
                                      <p:tavLst>
                                        <p:tav tm="0">
                                          <p:val>
                                            <p:strVal val="#ppt_x"/>
                                          </p:val>
                                        </p:tav>
                                        <p:tav tm="100000">
                                          <p:val>
                                            <p:strVal val="#ppt_x"/>
                                          </p:val>
                                        </p:tav>
                                      </p:tavLst>
                                    </p:anim>
                                    <p:anim calcmode="lin" valueType="num">
                                      <p:cBhvr additive="base">
                                        <p:cTn id="202" dur="500" fill="hold"/>
                                        <p:tgtEl>
                                          <p:spTgt spid="648273"/>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648274"/>
                                        </p:tgtEl>
                                        <p:attrNameLst>
                                          <p:attrName>style.visibility</p:attrName>
                                        </p:attrNameLst>
                                      </p:cBhvr>
                                      <p:to>
                                        <p:strVal val="visible"/>
                                      </p:to>
                                    </p:set>
                                    <p:anim calcmode="lin" valueType="num">
                                      <p:cBhvr additive="base">
                                        <p:cTn id="205" dur="500" fill="hold"/>
                                        <p:tgtEl>
                                          <p:spTgt spid="648274"/>
                                        </p:tgtEl>
                                        <p:attrNameLst>
                                          <p:attrName>ppt_x</p:attrName>
                                        </p:attrNameLst>
                                      </p:cBhvr>
                                      <p:tavLst>
                                        <p:tav tm="0">
                                          <p:val>
                                            <p:strVal val="#ppt_x"/>
                                          </p:val>
                                        </p:tav>
                                        <p:tav tm="100000">
                                          <p:val>
                                            <p:strVal val="#ppt_x"/>
                                          </p:val>
                                        </p:tav>
                                      </p:tavLst>
                                    </p:anim>
                                    <p:anim calcmode="lin" valueType="num">
                                      <p:cBhvr additive="base">
                                        <p:cTn id="206" dur="500" fill="hold"/>
                                        <p:tgtEl>
                                          <p:spTgt spid="648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25" grpId="0" animBg="1"/>
      <p:bldP spid="648226" grpId="0" animBg="1"/>
      <p:bldP spid="648227" grpId="0" animBg="1"/>
      <p:bldP spid="648228" grpId="0" animBg="1"/>
      <p:bldP spid="648229" grpId="0" animBg="1"/>
      <p:bldP spid="648230" grpId="0" animBg="1"/>
      <p:bldP spid="648231" grpId="0" animBg="1"/>
      <p:bldP spid="648232" grpId="0" animBg="1"/>
      <p:bldP spid="648233" grpId="0" animBg="1"/>
      <p:bldP spid="648234" grpId="0" animBg="1"/>
      <p:bldP spid="648235" grpId="0" animBg="1"/>
      <p:bldP spid="648236" grpId="0" animBg="1"/>
      <p:bldP spid="648237" grpId="0" animBg="1"/>
      <p:bldP spid="648238" grpId="0" animBg="1"/>
      <p:bldP spid="648239" grpId="0" animBg="1"/>
      <p:bldP spid="648240" grpId="0" animBg="1"/>
      <p:bldP spid="648241" grpId="0" animBg="1"/>
      <p:bldP spid="648242" grpId="0" animBg="1"/>
      <p:bldP spid="648243" grpId="0" animBg="1"/>
      <p:bldP spid="648244" grpId="0" animBg="1"/>
      <p:bldP spid="648245" grpId="0" animBg="1"/>
      <p:bldP spid="648246" grpId="0" animBg="1"/>
      <p:bldP spid="648247" grpId="0" animBg="1"/>
      <p:bldP spid="648248" grpId="0" animBg="1"/>
      <p:bldP spid="648249" grpId="0" animBg="1"/>
      <p:bldP spid="648250" grpId="0"/>
      <p:bldP spid="648251" grpId="0" animBg="1"/>
      <p:bldP spid="648252" grpId="0" animBg="1"/>
      <p:bldP spid="648253" grpId="0" animBg="1"/>
      <p:bldP spid="648254" grpId="0" animBg="1"/>
      <p:bldP spid="648255" grpId="0" animBg="1"/>
      <p:bldP spid="648256" grpId="0" animBg="1"/>
      <p:bldP spid="648257" grpId="0" animBg="1"/>
      <p:bldP spid="648258" grpId="0" animBg="1"/>
      <p:bldP spid="648259" grpId="0" animBg="1"/>
      <p:bldP spid="648260" grpId="0" animBg="1"/>
      <p:bldP spid="648261" grpId="0" animBg="1"/>
      <p:bldP spid="648262" grpId="0" animBg="1"/>
      <p:bldP spid="648263" grpId="0" animBg="1"/>
      <p:bldP spid="648264" grpId="0" animBg="1"/>
      <p:bldP spid="648265" grpId="0" animBg="1"/>
      <p:bldP spid="648266" grpId="0" animBg="1"/>
      <p:bldP spid="648267" grpId="0" animBg="1"/>
      <p:bldP spid="648268" grpId="0" animBg="1"/>
      <p:bldP spid="648269" grpId="0" animBg="1"/>
      <p:bldP spid="648270" grpId="0" animBg="1"/>
      <p:bldP spid="648271" grpId="0" animBg="1"/>
      <p:bldP spid="648272" grpId="0" animBg="1"/>
      <p:bldP spid="648273" grpId="0" animBg="1"/>
      <p:bldP spid="6482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5"/>
          <p:cNvSpPr>
            <a:spLocks noGrp="1"/>
          </p:cNvSpPr>
          <p:nvPr>
            <p:ph type="sldNum" sz="quarter" idx="12"/>
          </p:nvPr>
        </p:nvSpPr>
        <p:spPr/>
        <p:txBody>
          <a:bodyPr/>
          <a:lstStyle/>
          <a:p>
            <a:fld id="{882452B0-662B-384C-A678-3979B6CA7C23}" type="slidenum">
              <a:rPr lang="en-US"/>
              <a:pPr/>
              <a:t>39</a:t>
            </a:fld>
            <a:endParaRPr lang="en-US"/>
          </a:p>
        </p:txBody>
      </p:sp>
      <p:sp>
        <p:nvSpPr>
          <p:cNvPr id="619522" name="Rectangle 2"/>
          <p:cNvSpPr>
            <a:spLocks noGrp="1" noChangeArrowheads="1"/>
          </p:cNvSpPr>
          <p:nvPr>
            <p:ph type="title"/>
          </p:nvPr>
        </p:nvSpPr>
        <p:spPr/>
        <p:txBody>
          <a:bodyPr/>
          <a:lstStyle/>
          <a:p>
            <a:r>
              <a:rPr lang="en-US" altLang="ko-KR">
                <a:ea typeface="굴림" charset="0"/>
                <a:cs typeface="굴림" charset="0"/>
              </a:rPr>
              <a:t>Real-Time Scheduling</a:t>
            </a:r>
            <a:endParaRPr lang="en-US"/>
          </a:p>
        </p:txBody>
      </p:sp>
      <p:sp>
        <p:nvSpPr>
          <p:cNvPr id="619523" name="Rectangle 3"/>
          <p:cNvSpPr>
            <a:spLocks noGrp="1" noChangeArrowheads="1"/>
          </p:cNvSpPr>
          <p:nvPr>
            <p:ph type="body" idx="1"/>
          </p:nvPr>
        </p:nvSpPr>
        <p:spPr>
          <a:xfrm>
            <a:off x="457200" y="1286284"/>
            <a:ext cx="8229600" cy="4525963"/>
          </a:xfrm>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dirty="0">
                <a:ea typeface="굴림" charset="0"/>
                <a:cs typeface="굴림" charset="0"/>
              </a:rPr>
              <a:t>Determines the order of real-time task executions </a:t>
            </a:r>
          </a:p>
          <a:p>
            <a:r>
              <a:rPr lang="en-US" altLang="ko-KR" dirty="0">
                <a:ea typeface="굴림" charset="0"/>
                <a:cs typeface="굴림" charset="0"/>
              </a:rPr>
              <a:t>Static-priority scheduling</a:t>
            </a:r>
          </a:p>
          <a:p>
            <a:r>
              <a:rPr lang="en-US" altLang="ko-KR" dirty="0">
                <a:ea typeface="굴림" charset="0"/>
                <a:cs typeface="굴림" charset="0"/>
              </a:rPr>
              <a:t>Dynamic-priority scheduling</a:t>
            </a:r>
            <a:endParaRPr lang="en-US" dirty="0"/>
          </a:p>
        </p:txBody>
      </p:sp>
      <p:sp>
        <p:nvSpPr>
          <p:cNvPr id="619524" name="Line 4"/>
          <p:cNvSpPr>
            <a:spLocks noChangeShapeType="1"/>
          </p:cNvSpPr>
          <p:nvPr/>
        </p:nvSpPr>
        <p:spPr bwMode="auto">
          <a:xfrm>
            <a:off x="1371600" y="4460722"/>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25" name="Line 5"/>
          <p:cNvSpPr>
            <a:spLocks noChangeShapeType="1"/>
          </p:cNvSpPr>
          <p:nvPr/>
        </p:nvSpPr>
        <p:spPr bwMode="auto">
          <a:xfrm>
            <a:off x="13716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26" name="Line 6"/>
          <p:cNvSpPr>
            <a:spLocks noChangeShapeType="1"/>
          </p:cNvSpPr>
          <p:nvPr/>
        </p:nvSpPr>
        <p:spPr bwMode="auto">
          <a:xfrm>
            <a:off x="22860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27" name="Line 7"/>
          <p:cNvSpPr>
            <a:spLocks noChangeShapeType="1"/>
          </p:cNvSpPr>
          <p:nvPr/>
        </p:nvSpPr>
        <p:spPr bwMode="auto">
          <a:xfrm>
            <a:off x="27432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28" name="Line 8"/>
          <p:cNvSpPr>
            <a:spLocks noChangeShapeType="1"/>
          </p:cNvSpPr>
          <p:nvPr/>
        </p:nvSpPr>
        <p:spPr bwMode="auto">
          <a:xfrm>
            <a:off x="32004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29" name="Line 9"/>
          <p:cNvSpPr>
            <a:spLocks noChangeShapeType="1"/>
          </p:cNvSpPr>
          <p:nvPr/>
        </p:nvSpPr>
        <p:spPr bwMode="auto">
          <a:xfrm>
            <a:off x="18288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0" name="Line 10"/>
          <p:cNvSpPr>
            <a:spLocks noChangeShapeType="1"/>
          </p:cNvSpPr>
          <p:nvPr/>
        </p:nvSpPr>
        <p:spPr bwMode="auto">
          <a:xfrm>
            <a:off x="41148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1" name="Line 11"/>
          <p:cNvSpPr>
            <a:spLocks noChangeShapeType="1"/>
          </p:cNvSpPr>
          <p:nvPr/>
        </p:nvSpPr>
        <p:spPr bwMode="auto">
          <a:xfrm>
            <a:off x="45720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2" name="Line 12"/>
          <p:cNvSpPr>
            <a:spLocks noChangeShapeType="1"/>
          </p:cNvSpPr>
          <p:nvPr/>
        </p:nvSpPr>
        <p:spPr bwMode="auto">
          <a:xfrm>
            <a:off x="36576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3" name="Line 13"/>
          <p:cNvSpPr>
            <a:spLocks noChangeShapeType="1"/>
          </p:cNvSpPr>
          <p:nvPr/>
        </p:nvSpPr>
        <p:spPr bwMode="auto">
          <a:xfrm>
            <a:off x="54864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4" name="Line 14"/>
          <p:cNvSpPr>
            <a:spLocks noChangeShapeType="1"/>
          </p:cNvSpPr>
          <p:nvPr/>
        </p:nvSpPr>
        <p:spPr bwMode="auto">
          <a:xfrm>
            <a:off x="50292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5" name="Line 15"/>
          <p:cNvSpPr>
            <a:spLocks noChangeShapeType="1"/>
          </p:cNvSpPr>
          <p:nvPr/>
        </p:nvSpPr>
        <p:spPr bwMode="auto">
          <a:xfrm>
            <a:off x="64008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6" name="Line 16"/>
          <p:cNvSpPr>
            <a:spLocks noChangeShapeType="1"/>
          </p:cNvSpPr>
          <p:nvPr/>
        </p:nvSpPr>
        <p:spPr bwMode="auto">
          <a:xfrm>
            <a:off x="59436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7" name="Line 17"/>
          <p:cNvSpPr>
            <a:spLocks noChangeShapeType="1"/>
          </p:cNvSpPr>
          <p:nvPr/>
        </p:nvSpPr>
        <p:spPr bwMode="auto">
          <a:xfrm>
            <a:off x="73152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8" name="Line 18"/>
          <p:cNvSpPr>
            <a:spLocks noChangeShapeType="1"/>
          </p:cNvSpPr>
          <p:nvPr/>
        </p:nvSpPr>
        <p:spPr bwMode="auto">
          <a:xfrm>
            <a:off x="68580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39" name="Line 19"/>
          <p:cNvSpPr>
            <a:spLocks noChangeShapeType="1"/>
          </p:cNvSpPr>
          <p:nvPr/>
        </p:nvSpPr>
        <p:spPr bwMode="auto">
          <a:xfrm>
            <a:off x="82296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40" name="Line 20"/>
          <p:cNvSpPr>
            <a:spLocks noChangeShapeType="1"/>
          </p:cNvSpPr>
          <p:nvPr/>
        </p:nvSpPr>
        <p:spPr bwMode="auto">
          <a:xfrm>
            <a:off x="7772400" y="4384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41" name="Rectangle 21"/>
          <p:cNvSpPr>
            <a:spLocks noChangeArrowheads="1"/>
          </p:cNvSpPr>
          <p:nvPr/>
        </p:nvSpPr>
        <p:spPr bwMode="auto">
          <a:xfrm>
            <a:off x="1371600" y="4079722"/>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42" name="Line 22"/>
          <p:cNvSpPr>
            <a:spLocks noChangeShapeType="1"/>
          </p:cNvSpPr>
          <p:nvPr/>
        </p:nvSpPr>
        <p:spPr bwMode="auto">
          <a:xfrm>
            <a:off x="8191500" y="4460722"/>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43" name="Line 23"/>
          <p:cNvSpPr>
            <a:spLocks noChangeShapeType="1"/>
          </p:cNvSpPr>
          <p:nvPr/>
        </p:nvSpPr>
        <p:spPr bwMode="auto">
          <a:xfrm>
            <a:off x="1371600" y="3851122"/>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44" name="Line 24"/>
          <p:cNvSpPr>
            <a:spLocks noChangeShapeType="1"/>
          </p:cNvSpPr>
          <p:nvPr/>
        </p:nvSpPr>
        <p:spPr bwMode="auto">
          <a:xfrm>
            <a:off x="1371600" y="5222722"/>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45" name="Line 25"/>
          <p:cNvSpPr>
            <a:spLocks noChangeShapeType="1"/>
          </p:cNvSpPr>
          <p:nvPr/>
        </p:nvSpPr>
        <p:spPr bwMode="auto">
          <a:xfrm>
            <a:off x="13716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46" name="Line 26"/>
          <p:cNvSpPr>
            <a:spLocks noChangeShapeType="1"/>
          </p:cNvSpPr>
          <p:nvPr/>
        </p:nvSpPr>
        <p:spPr bwMode="auto">
          <a:xfrm>
            <a:off x="22860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47" name="Line 27"/>
          <p:cNvSpPr>
            <a:spLocks noChangeShapeType="1"/>
          </p:cNvSpPr>
          <p:nvPr/>
        </p:nvSpPr>
        <p:spPr bwMode="auto">
          <a:xfrm>
            <a:off x="27432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48" name="Line 28"/>
          <p:cNvSpPr>
            <a:spLocks noChangeShapeType="1"/>
          </p:cNvSpPr>
          <p:nvPr/>
        </p:nvSpPr>
        <p:spPr bwMode="auto">
          <a:xfrm>
            <a:off x="32004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49" name="Line 29"/>
          <p:cNvSpPr>
            <a:spLocks noChangeShapeType="1"/>
          </p:cNvSpPr>
          <p:nvPr/>
        </p:nvSpPr>
        <p:spPr bwMode="auto">
          <a:xfrm>
            <a:off x="18288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0" name="Line 30"/>
          <p:cNvSpPr>
            <a:spLocks noChangeShapeType="1"/>
          </p:cNvSpPr>
          <p:nvPr/>
        </p:nvSpPr>
        <p:spPr bwMode="auto">
          <a:xfrm>
            <a:off x="41148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1" name="Line 31"/>
          <p:cNvSpPr>
            <a:spLocks noChangeShapeType="1"/>
          </p:cNvSpPr>
          <p:nvPr/>
        </p:nvSpPr>
        <p:spPr bwMode="auto">
          <a:xfrm>
            <a:off x="45720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2" name="Line 32"/>
          <p:cNvSpPr>
            <a:spLocks noChangeShapeType="1"/>
          </p:cNvSpPr>
          <p:nvPr/>
        </p:nvSpPr>
        <p:spPr bwMode="auto">
          <a:xfrm>
            <a:off x="36576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3" name="Line 33"/>
          <p:cNvSpPr>
            <a:spLocks noChangeShapeType="1"/>
          </p:cNvSpPr>
          <p:nvPr/>
        </p:nvSpPr>
        <p:spPr bwMode="auto">
          <a:xfrm>
            <a:off x="54864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4" name="Line 34"/>
          <p:cNvSpPr>
            <a:spLocks noChangeShapeType="1"/>
          </p:cNvSpPr>
          <p:nvPr/>
        </p:nvSpPr>
        <p:spPr bwMode="auto">
          <a:xfrm>
            <a:off x="50292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5" name="Line 35"/>
          <p:cNvSpPr>
            <a:spLocks noChangeShapeType="1"/>
          </p:cNvSpPr>
          <p:nvPr/>
        </p:nvSpPr>
        <p:spPr bwMode="auto">
          <a:xfrm>
            <a:off x="64008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6" name="Line 36"/>
          <p:cNvSpPr>
            <a:spLocks noChangeShapeType="1"/>
          </p:cNvSpPr>
          <p:nvPr/>
        </p:nvSpPr>
        <p:spPr bwMode="auto">
          <a:xfrm>
            <a:off x="59436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7" name="Line 37"/>
          <p:cNvSpPr>
            <a:spLocks noChangeShapeType="1"/>
          </p:cNvSpPr>
          <p:nvPr/>
        </p:nvSpPr>
        <p:spPr bwMode="auto">
          <a:xfrm>
            <a:off x="73152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8" name="Line 38"/>
          <p:cNvSpPr>
            <a:spLocks noChangeShapeType="1"/>
          </p:cNvSpPr>
          <p:nvPr/>
        </p:nvSpPr>
        <p:spPr bwMode="auto">
          <a:xfrm>
            <a:off x="68580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59" name="Line 39"/>
          <p:cNvSpPr>
            <a:spLocks noChangeShapeType="1"/>
          </p:cNvSpPr>
          <p:nvPr/>
        </p:nvSpPr>
        <p:spPr bwMode="auto">
          <a:xfrm>
            <a:off x="82296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60" name="Line 40"/>
          <p:cNvSpPr>
            <a:spLocks noChangeShapeType="1"/>
          </p:cNvSpPr>
          <p:nvPr/>
        </p:nvSpPr>
        <p:spPr bwMode="auto">
          <a:xfrm>
            <a:off x="7772400" y="51465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61" name="Line 41"/>
          <p:cNvSpPr>
            <a:spLocks noChangeShapeType="1"/>
          </p:cNvSpPr>
          <p:nvPr/>
        </p:nvSpPr>
        <p:spPr bwMode="auto">
          <a:xfrm>
            <a:off x="8191500" y="5222722"/>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62" name="Line 42"/>
          <p:cNvSpPr>
            <a:spLocks noChangeShapeType="1"/>
          </p:cNvSpPr>
          <p:nvPr/>
        </p:nvSpPr>
        <p:spPr bwMode="auto">
          <a:xfrm>
            <a:off x="8229600" y="4613122"/>
            <a:ext cx="0" cy="609600"/>
          </a:xfrm>
          <a:prstGeom prst="line">
            <a:avLst/>
          </a:prstGeom>
          <a:noFill/>
          <a:ln w="3810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63" name="Rectangle 43"/>
          <p:cNvSpPr>
            <a:spLocks noChangeArrowheads="1"/>
          </p:cNvSpPr>
          <p:nvPr/>
        </p:nvSpPr>
        <p:spPr bwMode="auto">
          <a:xfrm>
            <a:off x="3200400" y="4079722"/>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64" name="Rectangle 44"/>
          <p:cNvSpPr>
            <a:spLocks noChangeArrowheads="1"/>
          </p:cNvSpPr>
          <p:nvPr/>
        </p:nvSpPr>
        <p:spPr bwMode="auto">
          <a:xfrm>
            <a:off x="5029200" y="4079722"/>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65" name="Rectangle 45"/>
          <p:cNvSpPr>
            <a:spLocks noChangeArrowheads="1"/>
          </p:cNvSpPr>
          <p:nvPr/>
        </p:nvSpPr>
        <p:spPr bwMode="auto">
          <a:xfrm>
            <a:off x="3657600" y="4841722"/>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66" name="Rectangle 46"/>
          <p:cNvSpPr>
            <a:spLocks noChangeArrowheads="1"/>
          </p:cNvSpPr>
          <p:nvPr/>
        </p:nvSpPr>
        <p:spPr bwMode="auto">
          <a:xfrm>
            <a:off x="1371600" y="4841722"/>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67" name="Rectangle 47"/>
          <p:cNvSpPr>
            <a:spLocks noChangeArrowheads="1"/>
          </p:cNvSpPr>
          <p:nvPr/>
        </p:nvSpPr>
        <p:spPr bwMode="auto">
          <a:xfrm>
            <a:off x="5943600" y="4841722"/>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68" name="Rectangle 48"/>
          <p:cNvSpPr>
            <a:spLocks noChangeArrowheads="1"/>
          </p:cNvSpPr>
          <p:nvPr/>
        </p:nvSpPr>
        <p:spPr bwMode="auto">
          <a:xfrm>
            <a:off x="6858000" y="4079722"/>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69" name="Line 49"/>
          <p:cNvSpPr>
            <a:spLocks noChangeShapeType="1"/>
          </p:cNvSpPr>
          <p:nvPr/>
        </p:nvSpPr>
        <p:spPr bwMode="auto">
          <a:xfrm>
            <a:off x="3200400" y="3851122"/>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70" name="Line 50"/>
          <p:cNvSpPr>
            <a:spLocks noChangeShapeType="1"/>
          </p:cNvSpPr>
          <p:nvPr/>
        </p:nvSpPr>
        <p:spPr bwMode="auto">
          <a:xfrm>
            <a:off x="5029200" y="3851122"/>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71" name="Line 51"/>
          <p:cNvSpPr>
            <a:spLocks noChangeShapeType="1"/>
          </p:cNvSpPr>
          <p:nvPr/>
        </p:nvSpPr>
        <p:spPr bwMode="auto">
          <a:xfrm>
            <a:off x="3657600" y="4613122"/>
            <a:ext cx="0" cy="609600"/>
          </a:xfrm>
          <a:prstGeom prst="line">
            <a:avLst/>
          </a:prstGeom>
          <a:noFill/>
          <a:ln w="3810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72" name="Line 52"/>
          <p:cNvSpPr>
            <a:spLocks noChangeShapeType="1"/>
          </p:cNvSpPr>
          <p:nvPr/>
        </p:nvSpPr>
        <p:spPr bwMode="auto">
          <a:xfrm>
            <a:off x="5943600" y="4613122"/>
            <a:ext cx="0" cy="609600"/>
          </a:xfrm>
          <a:prstGeom prst="line">
            <a:avLst/>
          </a:prstGeom>
          <a:noFill/>
          <a:ln w="3810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73" name="Line 53"/>
          <p:cNvSpPr>
            <a:spLocks noChangeShapeType="1"/>
          </p:cNvSpPr>
          <p:nvPr/>
        </p:nvSpPr>
        <p:spPr bwMode="auto">
          <a:xfrm>
            <a:off x="1371600" y="4613122"/>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74" name="Line 54"/>
          <p:cNvSpPr>
            <a:spLocks noChangeShapeType="1"/>
          </p:cNvSpPr>
          <p:nvPr/>
        </p:nvSpPr>
        <p:spPr bwMode="auto">
          <a:xfrm>
            <a:off x="6858000" y="3851122"/>
            <a:ext cx="0" cy="609600"/>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75" name="Text Box 55"/>
          <p:cNvSpPr txBox="1">
            <a:spLocks noChangeArrowheads="1"/>
          </p:cNvSpPr>
          <p:nvPr/>
        </p:nvSpPr>
        <p:spPr bwMode="auto">
          <a:xfrm>
            <a:off x="533400" y="4003522"/>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19576" name="Text Box 56"/>
          <p:cNvSpPr txBox="1">
            <a:spLocks noChangeArrowheads="1"/>
          </p:cNvSpPr>
          <p:nvPr/>
        </p:nvSpPr>
        <p:spPr bwMode="auto">
          <a:xfrm>
            <a:off x="533400" y="4689322"/>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19577" name="Line 57"/>
          <p:cNvSpPr>
            <a:spLocks noChangeShapeType="1"/>
          </p:cNvSpPr>
          <p:nvPr/>
        </p:nvSpPr>
        <p:spPr bwMode="auto">
          <a:xfrm>
            <a:off x="1371600" y="6060922"/>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78" name="Line 58"/>
          <p:cNvSpPr>
            <a:spLocks noChangeShapeType="1"/>
          </p:cNvSpPr>
          <p:nvPr/>
        </p:nvSpPr>
        <p:spPr bwMode="auto">
          <a:xfrm>
            <a:off x="13716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79" name="Line 59"/>
          <p:cNvSpPr>
            <a:spLocks noChangeShapeType="1"/>
          </p:cNvSpPr>
          <p:nvPr/>
        </p:nvSpPr>
        <p:spPr bwMode="auto">
          <a:xfrm>
            <a:off x="22860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0" name="Line 60"/>
          <p:cNvSpPr>
            <a:spLocks noChangeShapeType="1"/>
          </p:cNvSpPr>
          <p:nvPr/>
        </p:nvSpPr>
        <p:spPr bwMode="auto">
          <a:xfrm>
            <a:off x="27432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1" name="Line 61"/>
          <p:cNvSpPr>
            <a:spLocks noChangeShapeType="1"/>
          </p:cNvSpPr>
          <p:nvPr/>
        </p:nvSpPr>
        <p:spPr bwMode="auto">
          <a:xfrm>
            <a:off x="32004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2" name="Line 62"/>
          <p:cNvSpPr>
            <a:spLocks noChangeShapeType="1"/>
          </p:cNvSpPr>
          <p:nvPr/>
        </p:nvSpPr>
        <p:spPr bwMode="auto">
          <a:xfrm>
            <a:off x="18288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3" name="Line 63"/>
          <p:cNvSpPr>
            <a:spLocks noChangeShapeType="1"/>
          </p:cNvSpPr>
          <p:nvPr/>
        </p:nvSpPr>
        <p:spPr bwMode="auto">
          <a:xfrm>
            <a:off x="41148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4" name="Line 64"/>
          <p:cNvSpPr>
            <a:spLocks noChangeShapeType="1"/>
          </p:cNvSpPr>
          <p:nvPr/>
        </p:nvSpPr>
        <p:spPr bwMode="auto">
          <a:xfrm>
            <a:off x="45720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5" name="Line 65"/>
          <p:cNvSpPr>
            <a:spLocks noChangeShapeType="1"/>
          </p:cNvSpPr>
          <p:nvPr/>
        </p:nvSpPr>
        <p:spPr bwMode="auto">
          <a:xfrm>
            <a:off x="36576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6" name="Line 66"/>
          <p:cNvSpPr>
            <a:spLocks noChangeShapeType="1"/>
          </p:cNvSpPr>
          <p:nvPr/>
        </p:nvSpPr>
        <p:spPr bwMode="auto">
          <a:xfrm>
            <a:off x="54864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7" name="Line 67"/>
          <p:cNvSpPr>
            <a:spLocks noChangeShapeType="1"/>
          </p:cNvSpPr>
          <p:nvPr/>
        </p:nvSpPr>
        <p:spPr bwMode="auto">
          <a:xfrm>
            <a:off x="50292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8" name="Line 68"/>
          <p:cNvSpPr>
            <a:spLocks noChangeShapeType="1"/>
          </p:cNvSpPr>
          <p:nvPr/>
        </p:nvSpPr>
        <p:spPr bwMode="auto">
          <a:xfrm>
            <a:off x="64008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89" name="Line 69"/>
          <p:cNvSpPr>
            <a:spLocks noChangeShapeType="1"/>
          </p:cNvSpPr>
          <p:nvPr/>
        </p:nvSpPr>
        <p:spPr bwMode="auto">
          <a:xfrm>
            <a:off x="59436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90" name="Line 70"/>
          <p:cNvSpPr>
            <a:spLocks noChangeShapeType="1"/>
          </p:cNvSpPr>
          <p:nvPr/>
        </p:nvSpPr>
        <p:spPr bwMode="auto">
          <a:xfrm>
            <a:off x="73152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91" name="Line 71"/>
          <p:cNvSpPr>
            <a:spLocks noChangeShapeType="1"/>
          </p:cNvSpPr>
          <p:nvPr/>
        </p:nvSpPr>
        <p:spPr bwMode="auto">
          <a:xfrm>
            <a:off x="68580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92" name="Line 72"/>
          <p:cNvSpPr>
            <a:spLocks noChangeShapeType="1"/>
          </p:cNvSpPr>
          <p:nvPr/>
        </p:nvSpPr>
        <p:spPr bwMode="auto">
          <a:xfrm>
            <a:off x="82296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93" name="Line 73"/>
          <p:cNvSpPr>
            <a:spLocks noChangeShapeType="1"/>
          </p:cNvSpPr>
          <p:nvPr/>
        </p:nvSpPr>
        <p:spPr bwMode="auto">
          <a:xfrm>
            <a:off x="7772400" y="598472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94" name="Line 74"/>
          <p:cNvSpPr>
            <a:spLocks noChangeShapeType="1"/>
          </p:cNvSpPr>
          <p:nvPr/>
        </p:nvSpPr>
        <p:spPr bwMode="auto">
          <a:xfrm>
            <a:off x="8191500" y="6060922"/>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9595" name="Line 75"/>
          <p:cNvSpPr>
            <a:spLocks noChangeShapeType="1"/>
          </p:cNvSpPr>
          <p:nvPr/>
        </p:nvSpPr>
        <p:spPr bwMode="auto">
          <a:xfrm>
            <a:off x="7772400" y="5451322"/>
            <a:ext cx="0" cy="609600"/>
          </a:xfrm>
          <a:prstGeom prst="line">
            <a:avLst/>
          </a:prstGeom>
          <a:noFill/>
          <a:ln w="38100">
            <a:solidFill>
              <a:srgbClr val="FF66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96" name="Rectangle 76"/>
          <p:cNvSpPr>
            <a:spLocks noChangeArrowheads="1"/>
          </p:cNvSpPr>
          <p:nvPr/>
        </p:nvSpPr>
        <p:spPr bwMode="auto">
          <a:xfrm>
            <a:off x="1371600" y="5679922"/>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97" name="Rectangle 77"/>
          <p:cNvSpPr>
            <a:spLocks noChangeArrowheads="1"/>
          </p:cNvSpPr>
          <p:nvPr/>
        </p:nvSpPr>
        <p:spPr bwMode="auto">
          <a:xfrm>
            <a:off x="4572000" y="5679922"/>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9598" name="Line 78"/>
          <p:cNvSpPr>
            <a:spLocks noChangeShapeType="1"/>
          </p:cNvSpPr>
          <p:nvPr/>
        </p:nvSpPr>
        <p:spPr bwMode="auto">
          <a:xfrm>
            <a:off x="4572000" y="5451322"/>
            <a:ext cx="0" cy="609600"/>
          </a:xfrm>
          <a:prstGeom prst="line">
            <a:avLst/>
          </a:prstGeom>
          <a:noFill/>
          <a:ln w="38100">
            <a:solidFill>
              <a:srgbClr val="FF66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599" name="Line 79"/>
          <p:cNvSpPr>
            <a:spLocks noChangeShapeType="1"/>
          </p:cNvSpPr>
          <p:nvPr/>
        </p:nvSpPr>
        <p:spPr bwMode="auto">
          <a:xfrm>
            <a:off x="1371600" y="5451322"/>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19600" name="Text Box 80"/>
          <p:cNvSpPr txBox="1">
            <a:spLocks noChangeArrowheads="1"/>
          </p:cNvSpPr>
          <p:nvPr/>
        </p:nvSpPr>
        <p:spPr bwMode="auto">
          <a:xfrm>
            <a:off x="533400" y="5527522"/>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grpSp>
        <p:nvGrpSpPr>
          <p:cNvPr id="619608" name="Group 88"/>
          <p:cNvGrpSpPr>
            <a:grpSpLocks/>
          </p:cNvGrpSpPr>
          <p:nvPr/>
        </p:nvGrpSpPr>
        <p:grpSpPr bwMode="auto">
          <a:xfrm>
            <a:off x="3505200" y="5222722"/>
            <a:ext cx="4984750" cy="1295400"/>
            <a:chOff x="2208" y="3120"/>
            <a:chExt cx="3140" cy="816"/>
          </a:xfrm>
        </p:grpSpPr>
        <p:sp>
          <p:nvSpPr>
            <p:cNvPr id="619602" name="Text Box 82"/>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19603" name="Text Box 83"/>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19604" name="Text Box 84"/>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19605" name="Text Box 85"/>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19606" name="Text Box 86"/>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19607" name="Text Box 87"/>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Tree>
    <p:extLst>
      <p:ext uri="{BB962C8B-B14F-4D97-AF65-F5344CB8AC3E}">
        <p14:creationId xmlns:p14="http://schemas.microsoft.com/office/powerpoint/2010/main" val="37206122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Tahoma" charset="0"/>
              </a:rPr>
              <a:t>History: The Beginnings</a:t>
            </a:r>
          </a:p>
        </p:txBody>
      </p:sp>
      <p:sp>
        <p:nvSpPr>
          <p:cNvPr id="5123" name="Content Placeholder 2"/>
          <p:cNvSpPr>
            <a:spLocks noGrp="1"/>
          </p:cNvSpPr>
          <p:nvPr>
            <p:ph idx="1"/>
          </p:nvPr>
        </p:nvSpPr>
        <p:spPr>
          <a:xfrm>
            <a:off x="0" y="2057400"/>
            <a:ext cx="9144000" cy="4075113"/>
          </a:xfrm>
        </p:spPr>
        <p:txBody>
          <a:bodyPr>
            <a:normAutofit fontScale="92500" lnSpcReduction="10000"/>
          </a:bodyPr>
          <a:lstStyle/>
          <a:p>
            <a:r>
              <a:rPr lang="en-US" sz="1600">
                <a:latin typeface="Tahoma" charset="0"/>
              </a:rPr>
              <a:t>NSF Workshop on Cyber-Physical Systems, October 16-17, 2006, Austin, TX. </a:t>
            </a:r>
          </a:p>
          <a:p>
            <a:r>
              <a:rPr lang="en-US" sz="1600">
                <a:latin typeface="Tahoma" charset="0"/>
              </a:rPr>
              <a:t>National Meeting on Beyond SCADA: </a:t>
            </a:r>
            <a:r>
              <a:rPr lang="en-US" sz="1600" b="1">
                <a:latin typeface="Tahoma" charset="0"/>
              </a:rPr>
              <a:t>Networked Embedded Control </a:t>
            </a:r>
            <a:r>
              <a:rPr lang="en-US" sz="1600">
                <a:latin typeface="Tahoma" charset="0"/>
              </a:rPr>
              <a:t>for Cyber Physical Systems, November 8-9, 2006, Pittsburgh, PA. </a:t>
            </a:r>
          </a:p>
          <a:p>
            <a:r>
              <a:rPr lang="en-US" sz="1600">
                <a:latin typeface="Tahoma" charset="0"/>
              </a:rPr>
              <a:t>National Workshop on </a:t>
            </a:r>
            <a:r>
              <a:rPr lang="en-US" sz="1600" b="1">
                <a:latin typeface="Tahoma" charset="0"/>
              </a:rPr>
              <a:t>High-Confidence Software</a:t>
            </a:r>
            <a:r>
              <a:rPr lang="en-US" sz="1600">
                <a:latin typeface="Tahoma" charset="0"/>
              </a:rPr>
              <a:t> Platforms for Cyber-Physical Systems (HCSP-CPS), November 30 - December 1, 2006, Alexandria, VA. </a:t>
            </a:r>
          </a:p>
          <a:p>
            <a:r>
              <a:rPr lang="en-US" sz="1600">
                <a:latin typeface="Tahoma" charset="0"/>
              </a:rPr>
              <a:t>NSF Industry Round-Table on Cyber-Physical Systems, May 17, 2007, Arlington, VA. </a:t>
            </a:r>
          </a:p>
          <a:p>
            <a:r>
              <a:rPr lang="en-US" sz="1600">
                <a:latin typeface="Tahoma" charset="0"/>
              </a:rPr>
              <a:t>Joint Workshop On High-Confidence </a:t>
            </a:r>
            <a:r>
              <a:rPr lang="en-US" sz="1600" b="1">
                <a:latin typeface="Tahoma" charset="0"/>
              </a:rPr>
              <a:t>Medical Devices</a:t>
            </a:r>
            <a:r>
              <a:rPr lang="en-US" sz="1600">
                <a:latin typeface="Tahoma" charset="0"/>
              </a:rPr>
              <a:t>, Software, and Systems (HCMDSS) and Medical Device Plug-and-Play (MD PnP) Interoperability, June 25-27, 2007, Boston, MA. </a:t>
            </a:r>
          </a:p>
          <a:p>
            <a:r>
              <a:rPr lang="en-US" sz="1600">
                <a:latin typeface="Tahoma" charset="0"/>
              </a:rPr>
              <a:t>National Workshop on </a:t>
            </a:r>
            <a:r>
              <a:rPr lang="en-US" sz="1600" b="1">
                <a:latin typeface="Tahoma" charset="0"/>
              </a:rPr>
              <a:t>Composable Systems </a:t>
            </a:r>
            <a:r>
              <a:rPr lang="en-US" sz="1600">
                <a:latin typeface="Tahoma" charset="0"/>
              </a:rPr>
              <a:t>Technologies for High-Confidence Cyber-Physical Systems, July 9-10, 2007, Arlington, VA. </a:t>
            </a:r>
          </a:p>
          <a:p>
            <a:r>
              <a:rPr lang="en-US" sz="1600">
                <a:latin typeface="Tahoma" charset="0"/>
              </a:rPr>
              <a:t>National Workshop on High-Confidence </a:t>
            </a:r>
            <a:r>
              <a:rPr lang="en-US" sz="1600" b="1">
                <a:latin typeface="Tahoma" charset="0"/>
              </a:rPr>
              <a:t>Automotive</a:t>
            </a:r>
            <a:r>
              <a:rPr lang="en-US" sz="1600">
                <a:latin typeface="Tahoma" charset="0"/>
              </a:rPr>
              <a:t> Cyber-Physical Systems, April 3-4, 2008, Troy, MI. </a:t>
            </a:r>
          </a:p>
          <a:p>
            <a:r>
              <a:rPr lang="en-US" sz="1600">
                <a:latin typeface="Tahoma" charset="0"/>
              </a:rPr>
              <a:t>CPSWeek, April 21-24, 2008, St. Louis, MO. </a:t>
            </a:r>
          </a:p>
          <a:p>
            <a:r>
              <a:rPr lang="en-US" sz="1600">
                <a:latin typeface="Tahoma" charset="0"/>
              </a:rPr>
              <a:t>CPS Summit, April 25, 2008, St. Louis, MO: NSF Announces new CPS Initiative</a:t>
            </a:r>
          </a:p>
          <a:p>
            <a:r>
              <a:rPr lang="en-US" sz="1600">
                <a:latin typeface="Tahoma" charset="0"/>
              </a:rPr>
              <a:t>The First International Workshop on Cyber-Physical Systems, International Conference on Distributed Computing Systems (ICDCS), June 20, 2008, Beijing, CHINA. </a:t>
            </a:r>
          </a:p>
          <a:p>
            <a:r>
              <a:rPr lang="en-US" sz="1600">
                <a:latin typeface="Tahoma" charset="0"/>
              </a:rPr>
              <a:t>Workshop on CPS Applications in Smart </a:t>
            </a:r>
            <a:r>
              <a:rPr lang="en-US" sz="1600" b="1">
                <a:latin typeface="Tahoma" charset="0"/>
              </a:rPr>
              <a:t>Power</a:t>
            </a:r>
            <a:r>
              <a:rPr lang="en-US" sz="1600">
                <a:latin typeface="Tahoma" charset="0"/>
              </a:rPr>
              <a:t> Systems, Raleigh, NC, 2011</a:t>
            </a:r>
          </a:p>
          <a:p>
            <a:pPr>
              <a:buFont typeface="Wingdings" charset="0"/>
              <a:buNone/>
            </a:pPr>
            <a:endParaRPr lang="en-US">
              <a:latin typeface="Tahoma" charset="0"/>
            </a:endParaRPr>
          </a:p>
        </p:txBody>
      </p:sp>
    </p:spTree>
    <p:extLst>
      <p:ext uri="{BB962C8B-B14F-4D97-AF65-F5344CB8AC3E}">
        <p14:creationId xmlns:p14="http://schemas.microsoft.com/office/powerpoint/2010/main" val="40182757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5"/>
          <p:cNvSpPr>
            <a:spLocks noGrp="1"/>
          </p:cNvSpPr>
          <p:nvPr>
            <p:ph type="sldNum" sz="quarter" idx="12"/>
          </p:nvPr>
        </p:nvSpPr>
        <p:spPr/>
        <p:txBody>
          <a:bodyPr/>
          <a:lstStyle/>
          <a:p>
            <a:fld id="{348E2D39-2D58-4A45-A5C5-AEBE0C7987CF}" type="slidenum">
              <a:rPr lang="en-US"/>
              <a:pPr/>
              <a:t>40</a:t>
            </a:fld>
            <a:endParaRPr lang="en-US"/>
          </a:p>
        </p:txBody>
      </p:sp>
      <p:sp>
        <p:nvSpPr>
          <p:cNvPr id="649218" name="Rectangle 2"/>
          <p:cNvSpPr>
            <a:spLocks noChangeArrowheads="1"/>
          </p:cNvSpPr>
          <p:nvPr/>
        </p:nvSpPr>
        <p:spPr bwMode="auto">
          <a:xfrm>
            <a:off x="2743200" y="5938153"/>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19" name="Rectangle 3"/>
          <p:cNvSpPr>
            <a:spLocks noChangeArrowheads="1"/>
          </p:cNvSpPr>
          <p:nvPr/>
        </p:nvSpPr>
        <p:spPr bwMode="auto">
          <a:xfrm>
            <a:off x="1828800" y="5938153"/>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20" name="Rectangle 4"/>
          <p:cNvSpPr>
            <a:spLocks noChangeArrowheads="1"/>
          </p:cNvSpPr>
          <p:nvPr/>
        </p:nvSpPr>
        <p:spPr bwMode="auto">
          <a:xfrm>
            <a:off x="1828800" y="5099953"/>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21" name="Rectangle 5"/>
          <p:cNvSpPr>
            <a:spLocks noGrp="1" noChangeArrowheads="1"/>
          </p:cNvSpPr>
          <p:nvPr>
            <p:ph type="title"/>
          </p:nvPr>
        </p:nvSpPr>
        <p:spPr/>
        <p:txBody>
          <a:bodyPr/>
          <a:lstStyle/>
          <a:p>
            <a:r>
              <a:rPr lang="en-US" altLang="ko-KR">
                <a:ea typeface="굴림" charset="0"/>
                <a:cs typeface="굴림" charset="0"/>
              </a:rPr>
              <a:t>RM (Rate Monotonic)</a:t>
            </a:r>
            <a:endParaRPr lang="en-US"/>
          </a:p>
        </p:txBody>
      </p:sp>
      <p:sp>
        <p:nvSpPr>
          <p:cNvPr id="649222" name="Rectangle 6"/>
          <p:cNvSpPr>
            <a:spLocks noGrp="1" noChangeArrowheads="1"/>
          </p:cNvSpPr>
          <p:nvPr>
            <p:ph type="body" idx="1"/>
          </p:nvPr>
        </p:nvSpPr>
        <p:spPr>
          <a:xfrm>
            <a:off x="457200" y="1318418"/>
            <a:ext cx="8229600" cy="4525963"/>
          </a:xfrm>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dirty="0">
                <a:ea typeface="굴림" charset="0"/>
                <a:cs typeface="굴림" charset="0"/>
              </a:rPr>
              <a:t>Optimal </a:t>
            </a:r>
            <a:r>
              <a:rPr lang="en-US" altLang="ko-KR" b="1" dirty="0">
                <a:ea typeface="굴림" charset="0"/>
                <a:cs typeface="굴림" charset="0"/>
              </a:rPr>
              <a:t>static-priority </a:t>
            </a:r>
            <a:r>
              <a:rPr lang="en-US" altLang="ko-KR" dirty="0">
                <a:ea typeface="굴림" charset="0"/>
                <a:cs typeface="굴림" charset="0"/>
              </a:rPr>
              <a:t>scheduling</a:t>
            </a:r>
          </a:p>
          <a:p>
            <a:r>
              <a:rPr lang="en-US" altLang="ko-KR" dirty="0">
                <a:ea typeface="굴림" charset="0"/>
                <a:cs typeface="굴림" charset="0"/>
              </a:rPr>
              <a:t>It assigns priority according to period</a:t>
            </a:r>
          </a:p>
          <a:p>
            <a:r>
              <a:rPr lang="en-US" altLang="ko-KR" dirty="0">
                <a:ea typeface="굴림" charset="0"/>
                <a:cs typeface="굴림" charset="0"/>
              </a:rPr>
              <a:t>A task with a shorter period has a higher priority</a:t>
            </a:r>
          </a:p>
          <a:p>
            <a:r>
              <a:rPr lang="en-US" altLang="ko-KR" dirty="0">
                <a:ea typeface="굴림" charset="0"/>
                <a:cs typeface="굴림" charset="0"/>
              </a:rPr>
              <a:t>Executes a job with the shortest period</a:t>
            </a:r>
          </a:p>
          <a:p>
            <a:endParaRPr lang="en-US" dirty="0"/>
          </a:p>
        </p:txBody>
      </p:sp>
      <p:sp>
        <p:nvSpPr>
          <p:cNvPr id="649223" name="Line 7"/>
          <p:cNvSpPr>
            <a:spLocks noChangeShapeType="1"/>
          </p:cNvSpPr>
          <p:nvPr/>
        </p:nvSpPr>
        <p:spPr bwMode="auto">
          <a:xfrm>
            <a:off x="1371600" y="471895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24" name="Line 8"/>
          <p:cNvSpPr>
            <a:spLocks noChangeShapeType="1"/>
          </p:cNvSpPr>
          <p:nvPr/>
        </p:nvSpPr>
        <p:spPr bwMode="auto">
          <a:xfrm>
            <a:off x="13716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25" name="Line 9"/>
          <p:cNvSpPr>
            <a:spLocks noChangeShapeType="1"/>
          </p:cNvSpPr>
          <p:nvPr/>
        </p:nvSpPr>
        <p:spPr bwMode="auto">
          <a:xfrm>
            <a:off x="22860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26" name="Line 10"/>
          <p:cNvSpPr>
            <a:spLocks noChangeShapeType="1"/>
          </p:cNvSpPr>
          <p:nvPr/>
        </p:nvSpPr>
        <p:spPr bwMode="auto">
          <a:xfrm>
            <a:off x="27432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27" name="Line 11"/>
          <p:cNvSpPr>
            <a:spLocks noChangeShapeType="1"/>
          </p:cNvSpPr>
          <p:nvPr/>
        </p:nvSpPr>
        <p:spPr bwMode="auto">
          <a:xfrm>
            <a:off x="32004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28" name="Line 12"/>
          <p:cNvSpPr>
            <a:spLocks noChangeShapeType="1"/>
          </p:cNvSpPr>
          <p:nvPr/>
        </p:nvSpPr>
        <p:spPr bwMode="auto">
          <a:xfrm>
            <a:off x="18288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29" name="Line 13"/>
          <p:cNvSpPr>
            <a:spLocks noChangeShapeType="1"/>
          </p:cNvSpPr>
          <p:nvPr/>
        </p:nvSpPr>
        <p:spPr bwMode="auto">
          <a:xfrm>
            <a:off x="41148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0" name="Line 14"/>
          <p:cNvSpPr>
            <a:spLocks noChangeShapeType="1"/>
          </p:cNvSpPr>
          <p:nvPr/>
        </p:nvSpPr>
        <p:spPr bwMode="auto">
          <a:xfrm>
            <a:off x="45720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1" name="Line 15"/>
          <p:cNvSpPr>
            <a:spLocks noChangeShapeType="1"/>
          </p:cNvSpPr>
          <p:nvPr/>
        </p:nvSpPr>
        <p:spPr bwMode="auto">
          <a:xfrm>
            <a:off x="36576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2" name="Line 16"/>
          <p:cNvSpPr>
            <a:spLocks noChangeShapeType="1"/>
          </p:cNvSpPr>
          <p:nvPr/>
        </p:nvSpPr>
        <p:spPr bwMode="auto">
          <a:xfrm>
            <a:off x="54864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3" name="Line 17"/>
          <p:cNvSpPr>
            <a:spLocks noChangeShapeType="1"/>
          </p:cNvSpPr>
          <p:nvPr/>
        </p:nvSpPr>
        <p:spPr bwMode="auto">
          <a:xfrm>
            <a:off x="50292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4" name="Line 18"/>
          <p:cNvSpPr>
            <a:spLocks noChangeShapeType="1"/>
          </p:cNvSpPr>
          <p:nvPr/>
        </p:nvSpPr>
        <p:spPr bwMode="auto">
          <a:xfrm>
            <a:off x="64008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5" name="Line 19"/>
          <p:cNvSpPr>
            <a:spLocks noChangeShapeType="1"/>
          </p:cNvSpPr>
          <p:nvPr/>
        </p:nvSpPr>
        <p:spPr bwMode="auto">
          <a:xfrm>
            <a:off x="59436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6" name="Line 20"/>
          <p:cNvSpPr>
            <a:spLocks noChangeShapeType="1"/>
          </p:cNvSpPr>
          <p:nvPr/>
        </p:nvSpPr>
        <p:spPr bwMode="auto">
          <a:xfrm>
            <a:off x="73152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7" name="Line 21"/>
          <p:cNvSpPr>
            <a:spLocks noChangeShapeType="1"/>
          </p:cNvSpPr>
          <p:nvPr/>
        </p:nvSpPr>
        <p:spPr bwMode="auto">
          <a:xfrm>
            <a:off x="68580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8" name="Line 22"/>
          <p:cNvSpPr>
            <a:spLocks noChangeShapeType="1"/>
          </p:cNvSpPr>
          <p:nvPr/>
        </p:nvSpPr>
        <p:spPr bwMode="auto">
          <a:xfrm>
            <a:off x="82296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39" name="Line 23"/>
          <p:cNvSpPr>
            <a:spLocks noChangeShapeType="1"/>
          </p:cNvSpPr>
          <p:nvPr/>
        </p:nvSpPr>
        <p:spPr bwMode="auto">
          <a:xfrm>
            <a:off x="7772400" y="4642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0" name="Rectangle 24"/>
          <p:cNvSpPr>
            <a:spLocks noChangeArrowheads="1"/>
          </p:cNvSpPr>
          <p:nvPr/>
        </p:nvSpPr>
        <p:spPr bwMode="auto">
          <a:xfrm>
            <a:off x="1371600" y="4337953"/>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1" name="Line 25"/>
          <p:cNvSpPr>
            <a:spLocks noChangeShapeType="1"/>
          </p:cNvSpPr>
          <p:nvPr/>
        </p:nvSpPr>
        <p:spPr bwMode="auto">
          <a:xfrm>
            <a:off x="8191500" y="471895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2" name="Line 26"/>
          <p:cNvSpPr>
            <a:spLocks noChangeShapeType="1"/>
          </p:cNvSpPr>
          <p:nvPr/>
        </p:nvSpPr>
        <p:spPr bwMode="auto">
          <a:xfrm>
            <a:off x="1371600" y="548095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3" name="Line 27"/>
          <p:cNvSpPr>
            <a:spLocks noChangeShapeType="1"/>
          </p:cNvSpPr>
          <p:nvPr/>
        </p:nvSpPr>
        <p:spPr bwMode="auto">
          <a:xfrm>
            <a:off x="13716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4" name="Line 28"/>
          <p:cNvSpPr>
            <a:spLocks noChangeShapeType="1"/>
          </p:cNvSpPr>
          <p:nvPr/>
        </p:nvSpPr>
        <p:spPr bwMode="auto">
          <a:xfrm>
            <a:off x="22860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5" name="Line 29"/>
          <p:cNvSpPr>
            <a:spLocks noChangeShapeType="1"/>
          </p:cNvSpPr>
          <p:nvPr/>
        </p:nvSpPr>
        <p:spPr bwMode="auto">
          <a:xfrm>
            <a:off x="27432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6" name="Line 30"/>
          <p:cNvSpPr>
            <a:spLocks noChangeShapeType="1"/>
          </p:cNvSpPr>
          <p:nvPr/>
        </p:nvSpPr>
        <p:spPr bwMode="auto">
          <a:xfrm>
            <a:off x="32004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7" name="Line 31"/>
          <p:cNvSpPr>
            <a:spLocks noChangeShapeType="1"/>
          </p:cNvSpPr>
          <p:nvPr/>
        </p:nvSpPr>
        <p:spPr bwMode="auto">
          <a:xfrm>
            <a:off x="18288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8" name="Line 32"/>
          <p:cNvSpPr>
            <a:spLocks noChangeShapeType="1"/>
          </p:cNvSpPr>
          <p:nvPr/>
        </p:nvSpPr>
        <p:spPr bwMode="auto">
          <a:xfrm>
            <a:off x="41148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49" name="Line 33"/>
          <p:cNvSpPr>
            <a:spLocks noChangeShapeType="1"/>
          </p:cNvSpPr>
          <p:nvPr/>
        </p:nvSpPr>
        <p:spPr bwMode="auto">
          <a:xfrm>
            <a:off x="45720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0" name="Line 34"/>
          <p:cNvSpPr>
            <a:spLocks noChangeShapeType="1"/>
          </p:cNvSpPr>
          <p:nvPr/>
        </p:nvSpPr>
        <p:spPr bwMode="auto">
          <a:xfrm>
            <a:off x="36576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1" name="Line 35"/>
          <p:cNvSpPr>
            <a:spLocks noChangeShapeType="1"/>
          </p:cNvSpPr>
          <p:nvPr/>
        </p:nvSpPr>
        <p:spPr bwMode="auto">
          <a:xfrm>
            <a:off x="54864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2" name="Line 36"/>
          <p:cNvSpPr>
            <a:spLocks noChangeShapeType="1"/>
          </p:cNvSpPr>
          <p:nvPr/>
        </p:nvSpPr>
        <p:spPr bwMode="auto">
          <a:xfrm>
            <a:off x="50292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3" name="Line 37"/>
          <p:cNvSpPr>
            <a:spLocks noChangeShapeType="1"/>
          </p:cNvSpPr>
          <p:nvPr/>
        </p:nvSpPr>
        <p:spPr bwMode="auto">
          <a:xfrm>
            <a:off x="64008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4" name="Line 38"/>
          <p:cNvSpPr>
            <a:spLocks noChangeShapeType="1"/>
          </p:cNvSpPr>
          <p:nvPr/>
        </p:nvSpPr>
        <p:spPr bwMode="auto">
          <a:xfrm>
            <a:off x="59436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5" name="Line 39"/>
          <p:cNvSpPr>
            <a:spLocks noChangeShapeType="1"/>
          </p:cNvSpPr>
          <p:nvPr/>
        </p:nvSpPr>
        <p:spPr bwMode="auto">
          <a:xfrm>
            <a:off x="73152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6" name="Line 40"/>
          <p:cNvSpPr>
            <a:spLocks noChangeShapeType="1"/>
          </p:cNvSpPr>
          <p:nvPr/>
        </p:nvSpPr>
        <p:spPr bwMode="auto">
          <a:xfrm>
            <a:off x="68580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7" name="Line 41"/>
          <p:cNvSpPr>
            <a:spLocks noChangeShapeType="1"/>
          </p:cNvSpPr>
          <p:nvPr/>
        </p:nvSpPr>
        <p:spPr bwMode="auto">
          <a:xfrm>
            <a:off x="82296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8" name="Line 42"/>
          <p:cNvSpPr>
            <a:spLocks noChangeShapeType="1"/>
          </p:cNvSpPr>
          <p:nvPr/>
        </p:nvSpPr>
        <p:spPr bwMode="auto">
          <a:xfrm>
            <a:off x="7772400" y="54047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59" name="Line 43"/>
          <p:cNvSpPr>
            <a:spLocks noChangeShapeType="1"/>
          </p:cNvSpPr>
          <p:nvPr/>
        </p:nvSpPr>
        <p:spPr bwMode="auto">
          <a:xfrm>
            <a:off x="8191500" y="548095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60" name="Rectangle 44"/>
          <p:cNvSpPr>
            <a:spLocks noChangeArrowheads="1"/>
          </p:cNvSpPr>
          <p:nvPr/>
        </p:nvSpPr>
        <p:spPr bwMode="auto">
          <a:xfrm>
            <a:off x="1371600" y="5099953"/>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1" name="Line 45"/>
          <p:cNvSpPr>
            <a:spLocks noChangeShapeType="1"/>
          </p:cNvSpPr>
          <p:nvPr/>
        </p:nvSpPr>
        <p:spPr bwMode="auto">
          <a:xfrm>
            <a:off x="3200400" y="4109353"/>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9262" name="Line 46"/>
          <p:cNvSpPr>
            <a:spLocks noChangeShapeType="1"/>
          </p:cNvSpPr>
          <p:nvPr/>
        </p:nvSpPr>
        <p:spPr bwMode="auto">
          <a:xfrm>
            <a:off x="3657600" y="4871353"/>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9263" name="Text Box 47"/>
          <p:cNvSpPr txBox="1">
            <a:spLocks noChangeArrowheads="1"/>
          </p:cNvSpPr>
          <p:nvPr/>
        </p:nvSpPr>
        <p:spPr bwMode="auto">
          <a:xfrm>
            <a:off x="533400" y="4261753"/>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49264" name="Text Box 48"/>
          <p:cNvSpPr txBox="1">
            <a:spLocks noChangeArrowheads="1"/>
          </p:cNvSpPr>
          <p:nvPr/>
        </p:nvSpPr>
        <p:spPr bwMode="auto">
          <a:xfrm>
            <a:off x="533400" y="4947553"/>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49265" name="Line 49"/>
          <p:cNvSpPr>
            <a:spLocks noChangeShapeType="1"/>
          </p:cNvSpPr>
          <p:nvPr/>
        </p:nvSpPr>
        <p:spPr bwMode="auto">
          <a:xfrm>
            <a:off x="1371600" y="631915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66" name="Line 50"/>
          <p:cNvSpPr>
            <a:spLocks noChangeShapeType="1"/>
          </p:cNvSpPr>
          <p:nvPr/>
        </p:nvSpPr>
        <p:spPr bwMode="auto">
          <a:xfrm>
            <a:off x="13716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67" name="Line 51"/>
          <p:cNvSpPr>
            <a:spLocks noChangeShapeType="1"/>
          </p:cNvSpPr>
          <p:nvPr/>
        </p:nvSpPr>
        <p:spPr bwMode="auto">
          <a:xfrm>
            <a:off x="22860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68" name="Line 52"/>
          <p:cNvSpPr>
            <a:spLocks noChangeShapeType="1"/>
          </p:cNvSpPr>
          <p:nvPr/>
        </p:nvSpPr>
        <p:spPr bwMode="auto">
          <a:xfrm>
            <a:off x="27432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69" name="Line 53"/>
          <p:cNvSpPr>
            <a:spLocks noChangeShapeType="1"/>
          </p:cNvSpPr>
          <p:nvPr/>
        </p:nvSpPr>
        <p:spPr bwMode="auto">
          <a:xfrm>
            <a:off x="32004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0" name="Line 54"/>
          <p:cNvSpPr>
            <a:spLocks noChangeShapeType="1"/>
          </p:cNvSpPr>
          <p:nvPr/>
        </p:nvSpPr>
        <p:spPr bwMode="auto">
          <a:xfrm>
            <a:off x="18288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1" name="Line 55"/>
          <p:cNvSpPr>
            <a:spLocks noChangeShapeType="1"/>
          </p:cNvSpPr>
          <p:nvPr/>
        </p:nvSpPr>
        <p:spPr bwMode="auto">
          <a:xfrm>
            <a:off x="41148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2" name="Line 56"/>
          <p:cNvSpPr>
            <a:spLocks noChangeShapeType="1"/>
          </p:cNvSpPr>
          <p:nvPr/>
        </p:nvSpPr>
        <p:spPr bwMode="auto">
          <a:xfrm>
            <a:off x="45720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3" name="Line 57"/>
          <p:cNvSpPr>
            <a:spLocks noChangeShapeType="1"/>
          </p:cNvSpPr>
          <p:nvPr/>
        </p:nvSpPr>
        <p:spPr bwMode="auto">
          <a:xfrm>
            <a:off x="36576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4" name="Line 58"/>
          <p:cNvSpPr>
            <a:spLocks noChangeShapeType="1"/>
          </p:cNvSpPr>
          <p:nvPr/>
        </p:nvSpPr>
        <p:spPr bwMode="auto">
          <a:xfrm>
            <a:off x="54864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5" name="Line 59"/>
          <p:cNvSpPr>
            <a:spLocks noChangeShapeType="1"/>
          </p:cNvSpPr>
          <p:nvPr/>
        </p:nvSpPr>
        <p:spPr bwMode="auto">
          <a:xfrm>
            <a:off x="50292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6" name="Line 60"/>
          <p:cNvSpPr>
            <a:spLocks noChangeShapeType="1"/>
          </p:cNvSpPr>
          <p:nvPr/>
        </p:nvSpPr>
        <p:spPr bwMode="auto">
          <a:xfrm>
            <a:off x="64008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7" name="Line 61"/>
          <p:cNvSpPr>
            <a:spLocks noChangeShapeType="1"/>
          </p:cNvSpPr>
          <p:nvPr/>
        </p:nvSpPr>
        <p:spPr bwMode="auto">
          <a:xfrm>
            <a:off x="59436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8" name="Line 62"/>
          <p:cNvSpPr>
            <a:spLocks noChangeShapeType="1"/>
          </p:cNvSpPr>
          <p:nvPr/>
        </p:nvSpPr>
        <p:spPr bwMode="auto">
          <a:xfrm>
            <a:off x="73152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79" name="Line 63"/>
          <p:cNvSpPr>
            <a:spLocks noChangeShapeType="1"/>
          </p:cNvSpPr>
          <p:nvPr/>
        </p:nvSpPr>
        <p:spPr bwMode="auto">
          <a:xfrm>
            <a:off x="68580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80" name="Line 64"/>
          <p:cNvSpPr>
            <a:spLocks noChangeShapeType="1"/>
          </p:cNvSpPr>
          <p:nvPr/>
        </p:nvSpPr>
        <p:spPr bwMode="auto">
          <a:xfrm>
            <a:off x="82296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81" name="Line 65"/>
          <p:cNvSpPr>
            <a:spLocks noChangeShapeType="1"/>
          </p:cNvSpPr>
          <p:nvPr/>
        </p:nvSpPr>
        <p:spPr bwMode="auto">
          <a:xfrm>
            <a:off x="7772400" y="624295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82" name="Line 66"/>
          <p:cNvSpPr>
            <a:spLocks noChangeShapeType="1"/>
          </p:cNvSpPr>
          <p:nvPr/>
        </p:nvSpPr>
        <p:spPr bwMode="auto">
          <a:xfrm>
            <a:off x="8191500" y="631915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9283" name="Rectangle 67"/>
          <p:cNvSpPr>
            <a:spLocks noChangeArrowheads="1"/>
          </p:cNvSpPr>
          <p:nvPr/>
        </p:nvSpPr>
        <p:spPr bwMode="auto">
          <a:xfrm>
            <a:off x="1371600" y="5938153"/>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4" name="Line 68"/>
          <p:cNvSpPr>
            <a:spLocks noChangeShapeType="1"/>
          </p:cNvSpPr>
          <p:nvPr/>
        </p:nvSpPr>
        <p:spPr bwMode="auto">
          <a:xfrm>
            <a:off x="4572000" y="5709553"/>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9285" name="Text Box 69"/>
          <p:cNvSpPr txBox="1">
            <a:spLocks noChangeArrowheads="1"/>
          </p:cNvSpPr>
          <p:nvPr/>
        </p:nvSpPr>
        <p:spPr bwMode="auto">
          <a:xfrm>
            <a:off x="533400" y="5785753"/>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
        <p:nvSpPr>
          <p:cNvPr id="649286" name="Rectangle 70"/>
          <p:cNvSpPr>
            <a:spLocks noChangeArrowheads="1"/>
          </p:cNvSpPr>
          <p:nvPr/>
        </p:nvSpPr>
        <p:spPr bwMode="auto">
          <a:xfrm>
            <a:off x="1371600" y="5099953"/>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7" name="Rectangle 71"/>
          <p:cNvSpPr>
            <a:spLocks noChangeArrowheads="1"/>
          </p:cNvSpPr>
          <p:nvPr/>
        </p:nvSpPr>
        <p:spPr bwMode="auto">
          <a:xfrm>
            <a:off x="1371600" y="5938153"/>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8" name="Rectangle 72"/>
          <p:cNvSpPr>
            <a:spLocks noChangeArrowheads="1"/>
          </p:cNvSpPr>
          <p:nvPr/>
        </p:nvSpPr>
        <p:spPr bwMode="auto">
          <a:xfrm>
            <a:off x="1371600" y="4337953"/>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9" name="Line 73"/>
          <p:cNvSpPr>
            <a:spLocks noChangeShapeType="1"/>
          </p:cNvSpPr>
          <p:nvPr/>
        </p:nvSpPr>
        <p:spPr bwMode="auto">
          <a:xfrm>
            <a:off x="1371600" y="4109353"/>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9290" name="Line 74"/>
          <p:cNvSpPr>
            <a:spLocks noChangeShapeType="1"/>
          </p:cNvSpPr>
          <p:nvPr/>
        </p:nvSpPr>
        <p:spPr bwMode="auto">
          <a:xfrm>
            <a:off x="1371600" y="4871353"/>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9291" name="Line 75"/>
          <p:cNvSpPr>
            <a:spLocks noChangeShapeType="1"/>
          </p:cNvSpPr>
          <p:nvPr/>
        </p:nvSpPr>
        <p:spPr bwMode="auto">
          <a:xfrm>
            <a:off x="1371600" y="5709553"/>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49292" name="Rectangle 76"/>
          <p:cNvSpPr>
            <a:spLocks noChangeArrowheads="1"/>
          </p:cNvSpPr>
          <p:nvPr/>
        </p:nvSpPr>
        <p:spPr bwMode="auto">
          <a:xfrm>
            <a:off x="1828800" y="5099953"/>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93" name="Rectangle 77"/>
          <p:cNvSpPr>
            <a:spLocks noChangeArrowheads="1"/>
          </p:cNvSpPr>
          <p:nvPr/>
        </p:nvSpPr>
        <p:spPr bwMode="auto">
          <a:xfrm>
            <a:off x="1828800" y="5938153"/>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94" name="Rectangle 78"/>
          <p:cNvSpPr>
            <a:spLocks noChangeArrowheads="1"/>
          </p:cNvSpPr>
          <p:nvPr/>
        </p:nvSpPr>
        <p:spPr bwMode="auto">
          <a:xfrm>
            <a:off x="2743200" y="5938153"/>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49295" name="Group 79"/>
          <p:cNvGrpSpPr>
            <a:grpSpLocks/>
          </p:cNvGrpSpPr>
          <p:nvPr/>
        </p:nvGrpSpPr>
        <p:grpSpPr bwMode="auto">
          <a:xfrm>
            <a:off x="3505200" y="5480953"/>
            <a:ext cx="4984750" cy="1295400"/>
            <a:chOff x="2208" y="3120"/>
            <a:chExt cx="3140" cy="816"/>
          </a:xfrm>
        </p:grpSpPr>
        <p:sp>
          <p:nvSpPr>
            <p:cNvPr id="649296" name="Text Box 80"/>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49297" name="Text Box 81"/>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49298" name="Text Box 82"/>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49299" name="Text Box 83"/>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49300" name="Text Box 84"/>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49301" name="Text Box 85"/>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49303" name="Text Box 87"/>
          <p:cNvSpPr txBox="1">
            <a:spLocks noChangeArrowheads="1"/>
          </p:cNvSpPr>
          <p:nvPr/>
        </p:nvSpPr>
        <p:spPr bwMode="auto">
          <a:xfrm>
            <a:off x="228600" y="4261753"/>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49304" name="Text Box 88"/>
          <p:cNvSpPr txBox="1">
            <a:spLocks noChangeArrowheads="1"/>
          </p:cNvSpPr>
          <p:nvPr/>
        </p:nvSpPr>
        <p:spPr bwMode="auto">
          <a:xfrm>
            <a:off x="228600" y="4947553"/>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49305" name="Text Box 89"/>
          <p:cNvSpPr txBox="1">
            <a:spLocks noChangeArrowheads="1"/>
          </p:cNvSpPr>
          <p:nvPr/>
        </p:nvSpPr>
        <p:spPr bwMode="auto">
          <a:xfrm>
            <a:off x="228600" y="5785753"/>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Tree>
    <p:extLst>
      <p:ext uri="{BB962C8B-B14F-4D97-AF65-F5344CB8AC3E}">
        <p14:creationId xmlns:p14="http://schemas.microsoft.com/office/powerpoint/2010/main" val="3045511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
                                        <p:tgtEl>
                                          <p:spTgt spid="649288"/>
                                        </p:tgtEl>
                                      </p:cBhvr>
                                    </p:animEffect>
                                    <p:set>
                                      <p:cBhvr>
                                        <p:cTn id="7" dur="1" fill="hold">
                                          <p:stCondLst>
                                            <p:cond delay="1999"/>
                                          </p:stCondLst>
                                        </p:cTn>
                                        <p:tgtEl>
                                          <p:spTgt spid="649288"/>
                                        </p:tgtEl>
                                        <p:attrNameLst>
                                          <p:attrName>style.visibility</p:attrName>
                                        </p:attrNameLst>
                                      </p:cBhvr>
                                      <p:to>
                                        <p:strVal val="hidden"/>
                                      </p:to>
                                    </p:set>
                                  </p:childTnLst>
                                </p:cTn>
                              </p:par>
                            </p:childTnLst>
                          </p:cTn>
                        </p:par>
                        <p:par>
                          <p:cTn id="8" fill="hold" nodeType="afterGroup">
                            <p:stCondLst>
                              <p:cond delay="2000"/>
                            </p:stCondLst>
                            <p:childTnLst>
                              <p:par>
                                <p:cTn id="9" presetID="1" presetClass="exit" presetSubtype="0" fill="hold" grpId="0" nodeType="afterEffect">
                                  <p:stCondLst>
                                    <p:cond delay="0"/>
                                  </p:stCondLst>
                                  <p:childTnLst>
                                    <p:set>
                                      <p:cBhvr>
                                        <p:cTn id="10" dur="1" fill="hold">
                                          <p:stCondLst>
                                            <p:cond delay="0"/>
                                          </p:stCondLst>
                                        </p:cTn>
                                        <p:tgtEl>
                                          <p:spTgt spid="64928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4926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492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9292"/>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64928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4928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492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929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8" fill="hold" grpId="1" nodeType="clickEffect">
                                  <p:stCondLst>
                                    <p:cond delay="0"/>
                                  </p:stCondLst>
                                  <p:childTnLst>
                                    <p:animEffect transition="out" filter="wipe(left)">
                                      <p:cBhvr>
                                        <p:cTn id="28" dur="1000"/>
                                        <p:tgtEl>
                                          <p:spTgt spid="649292"/>
                                        </p:tgtEl>
                                      </p:cBhvr>
                                    </p:animEffect>
                                    <p:set>
                                      <p:cBhvr>
                                        <p:cTn id="29" dur="1" fill="hold">
                                          <p:stCondLst>
                                            <p:cond delay="999"/>
                                          </p:stCondLst>
                                        </p:cTn>
                                        <p:tgtEl>
                                          <p:spTgt spid="649292"/>
                                        </p:tgtEl>
                                        <p:attrNameLst>
                                          <p:attrName>style.visibility</p:attrName>
                                        </p:attrNameLst>
                                      </p:cBhvr>
                                      <p:to>
                                        <p:strVal val="hidden"/>
                                      </p:to>
                                    </p:set>
                                  </p:childTnLst>
                                </p:cTn>
                              </p:par>
                            </p:childTnLst>
                          </p:cTn>
                        </p:par>
                        <p:par>
                          <p:cTn id="30" fill="hold" nodeType="afterGroup">
                            <p:stCondLst>
                              <p:cond delay="1000"/>
                            </p:stCondLst>
                            <p:childTnLst>
                              <p:par>
                                <p:cTn id="31" presetID="1" presetClass="exit" presetSubtype="0" fill="hold" grpId="1" nodeType="afterEffect">
                                  <p:stCondLst>
                                    <p:cond delay="0"/>
                                  </p:stCondLst>
                                  <p:childTnLst>
                                    <p:set>
                                      <p:cBhvr>
                                        <p:cTn id="32" dur="1" fill="hold">
                                          <p:stCondLst>
                                            <p:cond delay="0"/>
                                          </p:stCondLst>
                                        </p:cTn>
                                        <p:tgtEl>
                                          <p:spTgt spid="64921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4929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492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8" grpId="0" animBg="1"/>
      <p:bldP spid="649219" grpId="0" animBg="1"/>
      <p:bldP spid="649219" grpId="1" animBg="1"/>
      <p:bldP spid="649220" grpId="0" animBg="1"/>
      <p:bldP spid="649260" grpId="0" animBg="1"/>
      <p:bldP spid="649283" grpId="0" animBg="1"/>
      <p:bldP spid="649286" grpId="0" animBg="1"/>
      <p:bldP spid="649287" grpId="0" animBg="1"/>
      <p:bldP spid="649288" grpId="0" animBg="1"/>
      <p:bldP spid="649292" grpId="0" animBg="1"/>
      <p:bldP spid="649292" grpId="1" animBg="1"/>
      <p:bldP spid="649293" grpId="0" animBg="1"/>
      <p:bldP spid="649293" grpId="1" animBg="1"/>
      <p:bldP spid="64929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laceholder 5"/>
          <p:cNvSpPr>
            <a:spLocks noGrp="1"/>
          </p:cNvSpPr>
          <p:nvPr>
            <p:ph type="sldNum" sz="quarter" idx="12"/>
          </p:nvPr>
        </p:nvSpPr>
        <p:spPr/>
        <p:txBody>
          <a:bodyPr/>
          <a:lstStyle/>
          <a:p>
            <a:fld id="{45FC7897-439A-B245-A335-FA5B69A7CC78}" type="slidenum">
              <a:rPr lang="en-US"/>
              <a:pPr/>
              <a:t>41</a:t>
            </a:fld>
            <a:endParaRPr lang="en-US"/>
          </a:p>
        </p:txBody>
      </p:sp>
      <p:sp>
        <p:nvSpPr>
          <p:cNvPr id="650242" name="Rectangle 2"/>
          <p:cNvSpPr>
            <a:spLocks noChangeArrowheads="1"/>
          </p:cNvSpPr>
          <p:nvPr/>
        </p:nvSpPr>
        <p:spPr bwMode="auto">
          <a:xfrm>
            <a:off x="2689225" y="56388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243" name="Rectangle 3"/>
          <p:cNvSpPr>
            <a:spLocks noGrp="1" noChangeArrowheads="1"/>
          </p:cNvSpPr>
          <p:nvPr>
            <p:ph type="title"/>
          </p:nvPr>
        </p:nvSpPr>
        <p:spPr/>
        <p:txBody>
          <a:bodyPr/>
          <a:lstStyle/>
          <a:p>
            <a:r>
              <a:rPr lang="en-US" altLang="ko-KR">
                <a:ea typeface="굴림" charset="0"/>
                <a:cs typeface="굴림" charset="0"/>
              </a:rPr>
              <a:t>RM (Rate Monotonic)</a:t>
            </a:r>
            <a:endParaRPr lang="en-US"/>
          </a:p>
        </p:txBody>
      </p:sp>
      <p:sp>
        <p:nvSpPr>
          <p:cNvPr id="650244" name="Rectangle 4"/>
          <p:cNvSpPr>
            <a:spLocks noGrp="1" noChangeArrowheads="1"/>
          </p:cNvSpPr>
          <p:nvPr>
            <p:ph type="body" idx="1"/>
          </p:nvPr>
        </p:nvSpPr>
        <p:spPr>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a:ea typeface="굴림" charset="0"/>
                <a:cs typeface="굴림" charset="0"/>
              </a:rPr>
              <a:t>Executes a job with the shortest period</a:t>
            </a:r>
            <a:endParaRPr lang="en-US"/>
          </a:p>
        </p:txBody>
      </p:sp>
      <p:sp>
        <p:nvSpPr>
          <p:cNvPr id="650245" name="Line 5"/>
          <p:cNvSpPr>
            <a:spLocks noChangeShapeType="1"/>
          </p:cNvSpPr>
          <p:nvPr/>
        </p:nvSpPr>
        <p:spPr bwMode="auto">
          <a:xfrm>
            <a:off x="1317625" y="44196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46" name="Line 6"/>
          <p:cNvSpPr>
            <a:spLocks noChangeShapeType="1"/>
          </p:cNvSpPr>
          <p:nvPr/>
        </p:nvSpPr>
        <p:spPr bwMode="auto">
          <a:xfrm>
            <a:off x="13176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47" name="Line 7"/>
          <p:cNvSpPr>
            <a:spLocks noChangeShapeType="1"/>
          </p:cNvSpPr>
          <p:nvPr/>
        </p:nvSpPr>
        <p:spPr bwMode="auto">
          <a:xfrm>
            <a:off x="22320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48" name="Line 8"/>
          <p:cNvSpPr>
            <a:spLocks noChangeShapeType="1"/>
          </p:cNvSpPr>
          <p:nvPr/>
        </p:nvSpPr>
        <p:spPr bwMode="auto">
          <a:xfrm>
            <a:off x="26892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49" name="Line 9"/>
          <p:cNvSpPr>
            <a:spLocks noChangeShapeType="1"/>
          </p:cNvSpPr>
          <p:nvPr/>
        </p:nvSpPr>
        <p:spPr bwMode="auto">
          <a:xfrm>
            <a:off x="31464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0" name="Line 10"/>
          <p:cNvSpPr>
            <a:spLocks noChangeShapeType="1"/>
          </p:cNvSpPr>
          <p:nvPr/>
        </p:nvSpPr>
        <p:spPr bwMode="auto">
          <a:xfrm>
            <a:off x="17748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1" name="Line 11"/>
          <p:cNvSpPr>
            <a:spLocks noChangeShapeType="1"/>
          </p:cNvSpPr>
          <p:nvPr/>
        </p:nvSpPr>
        <p:spPr bwMode="auto">
          <a:xfrm>
            <a:off x="40608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2" name="Line 12"/>
          <p:cNvSpPr>
            <a:spLocks noChangeShapeType="1"/>
          </p:cNvSpPr>
          <p:nvPr/>
        </p:nvSpPr>
        <p:spPr bwMode="auto">
          <a:xfrm>
            <a:off x="45180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3" name="Line 13"/>
          <p:cNvSpPr>
            <a:spLocks noChangeShapeType="1"/>
          </p:cNvSpPr>
          <p:nvPr/>
        </p:nvSpPr>
        <p:spPr bwMode="auto">
          <a:xfrm>
            <a:off x="36036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4" name="Line 14"/>
          <p:cNvSpPr>
            <a:spLocks noChangeShapeType="1"/>
          </p:cNvSpPr>
          <p:nvPr/>
        </p:nvSpPr>
        <p:spPr bwMode="auto">
          <a:xfrm>
            <a:off x="54324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5" name="Line 15"/>
          <p:cNvSpPr>
            <a:spLocks noChangeShapeType="1"/>
          </p:cNvSpPr>
          <p:nvPr/>
        </p:nvSpPr>
        <p:spPr bwMode="auto">
          <a:xfrm>
            <a:off x="49752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6" name="Line 16"/>
          <p:cNvSpPr>
            <a:spLocks noChangeShapeType="1"/>
          </p:cNvSpPr>
          <p:nvPr/>
        </p:nvSpPr>
        <p:spPr bwMode="auto">
          <a:xfrm>
            <a:off x="63468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7" name="Line 17"/>
          <p:cNvSpPr>
            <a:spLocks noChangeShapeType="1"/>
          </p:cNvSpPr>
          <p:nvPr/>
        </p:nvSpPr>
        <p:spPr bwMode="auto">
          <a:xfrm>
            <a:off x="58896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8" name="Line 18"/>
          <p:cNvSpPr>
            <a:spLocks noChangeShapeType="1"/>
          </p:cNvSpPr>
          <p:nvPr/>
        </p:nvSpPr>
        <p:spPr bwMode="auto">
          <a:xfrm>
            <a:off x="72612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59" name="Line 19"/>
          <p:cNvSpPr>
            <a:spLocks noChangeShapeType="1"/>
          </p:cNvSpPr>
          <p:nvPr/>
        </p:nvSpPr>
        <p:spPr bwMode="auto">
          <a:xfrm>
            <a:off x="68040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0" name="Line 20"/>
          <p:cNvSpPr>
            <a:spLocks noChangeShapeType="1"/>
          </p:cNvSpPr>
          <p:nvPr/>
        </p:nvSpPr>
        <p:spPr bwMode="auto">
          <a:xfrm>
            <a:off x="81756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1" name="Line 21"/>
          <p:cNvSpPr>
            <a:spLocks noChangeShapeType="1"/>
          </p:cNvSpPr>
          <p:nvPr/>
        </p:nvSpPr>
        <p:spPr bwMode="auto">
          <a:xfrm>
            <a:off x="7718425"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2" name="Rectangle 22"/>
          <p:cNvSpPr>
            <a:spLocks noChangeArrowheads="1"/>
          </p:cNvSpPr>
          <p:nvPr/>
        </p:nvSpPr>
        <p:spPr bwMode="auto">
          <a:xfrm>
            <a:off x="3146425" y="40386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263" name="Line 23"/>
          <p:cNvSpPr>
            <a:spLocks noChangeShapeType="1"/>
          </p:cNvSpPr>
          <p:nvPr/>
        </p:nvSpPr>
        <p:spPr bwMode="auto">
          <a:xfrm>
            <a:off x="8137525" y="4419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4" name="Line 24"/>
          <p:cNvSpPr>
            <a:spLocks noChangeShapeType="1"/>
          </p:cNvSpPr>
          <p:nvPr/>
        </p:nvSpPr>
        <p:spPr bwMode="auto">
          <a:xfrm>
            <a:off x="1317625" y="51816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5" name="Line 25"/>
          <p:cNvSpPr>
            <a:spLocks noChangeShapeType="1"/>
          </p:cNvSpPr>
          <p:nvPr/>
        </p:nvSpPr>
        <p:spPr bwMode="auto">
          <a:xfrm>
            <a:off x="13176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6" name="Line 26"/>
          <p:cNvSpPr>
            <a:spLocks noChangeShapeType="1"/>
          </p:cNvSpPr>
          <p:nvPr/>
        </p:nvSpPr>
        <p:spPr bwMode="auto">
          <a:xfrm>
            <a:off x="22320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7" name="Line 27"/>
          <p:cNvSpPr>
            <a:spLocks noChangeShapeType="1"/>
          </p:cNvSpPr>
          <p:nvPr/>
        </p:nvSpPr>
        <p:spPr bwMode="auto">
          <a:xfrm>
            <a:off x="26892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8" name="Line 28"/>
          <p:cNvSpPr>
            <a:spLocks noChangeShapeType="1"/>
          </p:cNvSpPr>
          <p:nvPr/>
        </p:nvSpPr>
        <p:spPr bwMode="auto">
          <a:xfrm>
            <a:off x="31464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69" name="Line 29"/>
          <p:cNvSpPr>
            <a:spLocks noChangeShapeType="1"/>
          </p:cNvSpPr>
          <p:nvPr/>
        </p:nvSpPr>
        <p:spPr bwMode="auto">
          <a:xfrm>
            <a:off x="17748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0" name="Line 30"/>
          <p:cNvSpPr>
            <a:spLocks noChangeShapeType="1"/>
          </p:cNvSpPr>
          <p:nvPr/>
        </p:nvSpPr>
        <p:spPr bwMode="auto">
          <a:xfrm>
            <a:off x="40608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1" name="Line 31"/>
          <p:cNvSpPr>
            <a:spLocks noChangeShapeType="1"/>
          </p:cNvSpPr>
          <p:nvPr/>
        </p:nvSpPr>
        <p:spPr bwMode="auto">
          <a:xfrm>
            <a:off x="45180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2" name="Line 32"/>
          <p:cNvSpPr>
            <a:spLocks noChangeShapeType="1"/>
          </p:cNvSpPr>
          <p:nvPr/>
        </p:nvSpPr>
        <p:spPr bwMode="auto">
          <a:xfrm>
            <a:off x="36036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3" name="Line 33"/>
          <p:cNvSpPr>
            <a:spLocks noChangeShapeType="1"/>
          </p:cNvSpPr>
          <p:nvPr/>
        </p:nvSpPr>
        <p:spPr bwMode="auto">
          <a:xfrm>
            <a:off x="54324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4" name="Line 34"/>
          <p:cNvSpPr>
            <a:spLocks noChangeShapeType="1"/>
          </p:cNvSpPr>
          <p:nvPr/>
        </p:nvSpPr>
        <p:spPr bwMode="auto">
          <a:xfrm>
            <a:off x="49752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5" name="Line 35"/>
          <p:cNvSpPr>
            <a:spLocks noChangeShapeType="1"/>
          </p:cNvSpPr>
          <p:nvPr/>
        </p:nvSpPr>
        <p:spPr bwMode="auto">
          <a:xfrm>
            <a:off x="63468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6" name="Line 36"/>
          <p:cNvSpPr>
            <a:spLocks noChangeShapeType="1"/>
          </p:cNvSpPr>
          <p:nvPr/>
        </p:nvSpPr>
        <p:spPr bwMode="auto">
          <a:xfrm>
            <a:off x="58896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7" name="Line 37"/>
          <p:cNvSpPr>
            <a:spLocks noChangeShapeType="1"/>
          </p:cNvSpPr>
          <p:nvPr/>
        </p:nvSpPr>
        <p:spPr bwMode="auto">
          <a:xfrm>
            <a:off x="72612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8" name="Line 38"/>
          <p:cNvSpPr>
            <a:spLocks noChangeShapeType="1"/>
          </p:cNvSpPr>
          <p:nvPr/>
        </p:nvSpPr>
        <p:spPr bwMode="auto">
          <a:xfrm>
            <a:off x="68040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79" name="Line 39"/>
          <p:cNvSpPr>
            <a:spLocks noChangeShapeType="1"/>
          </p:cNvSpPr>
          <p:nvPr/>
        </p:nvSpPr>
        <p:spPr bwMode="auto">
          <a:xfrm>
            <a:off x="81756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80" name="Line 40"/>
          <p:cNvSpPr>
            <a:spLocks noChangeShapeType="1"/>
          </p:cNvSpPr>
          <p:nvPr/>
        </p:nvSpPr>
        <p:spPr bwMode="auto">
          <a:xfrm>
            <a:off x="7718425"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81" name="Line 41"/>
          <p:cNvSpPr>
            <a:spLocks noChangeShapeType="1"/>
          </p:cNvSpPr>
          <p:nvPr/>
        </p:nvSpPr>
        <p:spPr bwMode="auto">
          <a:xfrm>
            <a:off x="8137525" y="5181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82" name="Line 42"/>
          <p:cNvSpPr>
            <a:spLocks noChangeShapeType="1"/>
          </p:cNvSpPr>
          <p:nvPr/>
        </p:nvSpPr>
        <p:spPr bwMode="auto">
          <a:xfrm>
            <a:off x="3603625" y="45720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283" name="Text Box 43"/>
          <p:cNvSpPr txBox="1">
            <a:spLocks noChangeArrowheads="1"/>
          </p:cNvSpPr>
          <p:nvPr/>
        </p:nvSpPr>
        <p:spPr bwMode="auto">
          <a:xfrm>
            <a:off x="479425" y="39624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50284" name="Text Box 44"/>
          <p:cNvSpPr txBox="1">
            <a:spLocks noChangeArrowheads="1"/>
          </p:cNvSpPr>
          <p:nvPr/>
        </p:nvSpPr>
        <p:spPr bwMode="auto">
          <a:xfrm>
            <a:off x="479425" y="46482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50285" name="Line 45"/>
          <p:cNvSpPr>
            <a:spLocks noChangeShapeType="1"/>
          </p:cNvSpPr>
          <p:nvPr/>
        </p:nvSpPr>
        <p:spPr bwMode="auto">
          <a:xfrm>
            <a:off x="1317625" y="60198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86" name="Line 46"/>
          <p:cNvSpPr>
            <a:spLocks noChangeShapeType="1"/>
          </p:cNvSpPr>
          <p:nvPr/>
        </p:nvSpPr>
        <p:spPr bwMode="auto">
          <a:xfrm>
            <a:off x="13176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87" name="Line 47"/>
          <p:cNvSpPr>
            <a:spLocks noChangeShapeType="1"/>
          </p:cNvSpPr>
          <p:nvPr/>
        </p:nvSpPr>
        <p:spPr bwMode="auto">
          <a:xfrm>
            <a:off x="22320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88" name="Line 48"/>
          <p:cNvSpPr>
            <a:spLocks noChangeShapeType="1"/>
          </p:cNvSpPr>
          <p:nvPr/>
        </p:nvSpPr>
        <p:spPr bwMode="auto">
          <a:xfrm>
            <a:off x="26892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89" name="Line 49"/>
          <p:cNvSpPr>
            <a:spLocks noChangeShapeType="1"/>
          </p:cNvSpPr>
          <p:nvPr/>
        </p:nvSpPr>
        <p:spPr bwMode="auto">
          <a:xfrm>
            <a:off x="31464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0" name="Line 50"/>
          <p:cNvSpPr>
            <a:spLocks noChangeShapeType="1"/>
          </p:cNvSpPr>
          <p:nvPr/>
        </p:nvSpPr>
        <p:spPr bwMode="auto">
          <a:xfrm>
            <a:off x="17748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1" name="Line 51"/>
          <p:cNvSpPr>
            <a:spLocks noChangeShapeType="1"/>
          </p:cNvSpPr>
          <p:nvPr/>
        </p:nvSpPr>
        <p:spPr bwMode="auto">
          <a:xfrm>
            <a:off x="40608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2" name="Line 52"/>
          <p:cNvSpPr>
            <a:spLocks noChangeShapeType="1"/>
          </p:cNvSpPr>
          <p:nvPr/>
        </p:nvSpPr>
        <p:spPr bwMode="auto">
          <a:xfrm>
            <a:off x="45180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3" name="Line 53"/>
          <p:cNvSpPr>
            <a:spLocks noChangeShapeType="1"/>
          </p:cNvSpPr>
          <p:nvPr/>
        </p:nvSpPr>
        <p:spPr bwMode="auto">
          <a:xfrm>
            <a:off x="36036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4" name="Line 54"/>
          <p:cNvSpPr>
            <a:spLocks noChangeShapeType="1"/>
          </p:cNvSpPr>
          <p:nvPr/>
        </p:nvSpPr>
        <p:spPr bwMode="auto">
          <a:xfrm>
            <a:off x="54324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5" name="Line 55"/>
          <p:cNvSpPr>
            <a:spLocks noChangeShapeType="1"/>
          </p:cNvSpPr>
          <p:nvPr/>
        </p:nvSpPr>
        <p:spPr bwMode="auto">
          <a:xfrm>
            <a:off x="49752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6" name="Line 56"/>
          <p:cNvSpPr>
            <a:spLocks noChangeShapeType="1"/>
          </p:cNvSpPr>
          <p:nvPr/>
        </p:nvSpPr>
        <p:spPr bwMode="auto">
          <a:xfrm>
            <a:off x="63468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7" name="Line 57"/>
          <p:cNvSpPr>
            <a:spLocks noChangeShapeType="1"/>
          </p:cNvSpPr>
          <p:nvPr/>
        </p:nvSpPr>
        <p:spPr bwMode="auto">
          <a:xfrm>
            <a:off x="58896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8" name="Line 58"/>
          <p:cNvSpPr>
            <a:spLocks noChangeShapeType="1"/>
          </p:cNvSpPr>
          <p:nvPr/>
        </p:nvSpPr>
        <p:spPr bwMode="auto">
          <a:xfrm>
            <a:off x="72612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299" name="Line 59"/>
          <p:cNvSpPr>
            <a:spLocks noChangeShapeType="1"/>
          </p:cNvSpPr>
          <p:nvPr/>
        </p:nvSpPr>
        <p:spPr bwMode="auto">
          <a:xfrm>
            <a:off x="68040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300" name="Line 60"/>
          <p:cNvSpPr>
            <a:spLocks noChangeShapeType="1"/>
          </p:cNvSpPr>
          <p:nvPr/>
        </p:nvSpPr>
        <p:spPr bwMode="auto">
          <a:xfrm>
            <a:off x="81756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301" name="Line 61"/>
          <p:cNvSpPr>
            <a:spLocks noChangeShapeType="1"/>
          </p:cNvSpPr>
          <p:nvPr/>
        </p:nvSpPr>
        <p:spPr bwMode="auto">
          <a:xfrm>
            <a:off x="77184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302" name="Line 62"/>
          <p:cNvSpPr>
            <a:spLocks noChangeShapeType="1"/>
          </p:cNvSpPr>
          <p:nvPr/>
        </p:nvSpPr>
        <p:spPr bwMode="auto">
          <a:xfrm>
            <a:off x="8137525" y="6019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303" name="Rectangle 63"/>
          <p:cNvSpPr>
            <a:spLocks noChangeArrowheads="1"/>
          </p:cNvSpPr>
          <p:nvPr/>
        </p:nvSpPr>
        <p:spPr bwMode="auto">
          <a:xfrm>
            <a:off x="3603625" y="4800600"/>
            <a:ext cx="914400" cy="3810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04" name="Line 64"/>
          <p:cNvSpPr>
            <a:spLocks noChangeShapeType="1"/>
          </p:cNvSpPr>
          <p:nvPr/>
        </p:nvSpPr>
        <p:spPr bwMode="auto">
          <a:xfrm>
            <a:off x="4518025" y="54102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305" name="Text Box 65"/>
          <p:cNvSpPr txBox="1">
            <a:spLocks noChangeArrowheads="1"/>
          </p:cNvSpPr>
          <p:nvPr/>
        </p:nvSpPr>
        <p:spPr bwMode="auto">
          <a:xfrm>
            <a:off x="479425" y="54864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
        <p:nvSpPr>
          <p:cNvPr id="650307" name="Rectangle 67"/>
          <p:cNvSpPr>
            <a:spLocks noChangeArrowheads="1"/>
          </p:cNvSpPr>
          <p:nvPr/>
        </p:nvSpPr>
        <p:spPr bwMode="auto">
          <a:xfrm>
            <a:off x="3146425" y="40386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08" name="Line 68"/>
          <p:cNvSpPr>
            <a:spLocks noChangeShapeType="1"/>
          </p:cNvSpPr>
          <p:nvPr/>
        </p:nvSpPr>
        <p:spPr bwMode="auto">
          <a:xfrm>
            <a:off x="1317625" y="45720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309" name="Line 69"/>
          <p:cNvSpPr>
            <a:spLocks noChangeShapeType="1"/>
          </p:cNvSpPr>
          <p:nvPr/>
        </p:nvSpPr>
        <p:spPr bwMode="auto">
          <a:xfrm>
            <a:off x="1317625" y="54102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310" name="Rectangle 70"/>
          <p:cNvSpPr>
            <a:spLocks noChangeArrowheads="1"/>
          </p:cNvSpPr>
          <p:nvPr/>
        </p:nvSpPr>
        <p:spPr bwMode="auto">
          <a:xfrm>
            <a:off x="3603625" y="48006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11" name="Rectangle 71"/>
          <p:cNvSpPr>
            <a:spLocks noChangeArrowheads="1"/>
          </p:cNvSpPr>
          <p:nvPr/>
        </p:nvSpPr>
        <p:spPr bwMode="auto">
          <a:xfrm>
            <a:off x="3146425" y="56388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12" name="Line 72"/>
          <p:cNvSpPr>
            <a:spLocks noChangeShapeType="1"/>
          </p:cNvSpPr>
          <p:nvPr/>
        </p:nvSpPr>
        <p:spPr bwMode="auto">
          <a:xfrm>
            <a:off x="3146425" y="38100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313" name="Rectangle 73"/>
          <p:cNvSpPr>
            <a:spLocks noChangeArrowheads="1"/>
          </p:cNvSpPr>
          <p:nvPr/>
        </p:nvSpPr>
        <p:spPr bwMode="auto">
          <a:xfrm>
            <a:off x="2689225" y="56388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14" name="Line 74"/>
          <p:cNvSpPr>
            <a:spLocks noChangeShapeType="1"/>
          </p:cNvSpPr>
          <p:nvPr/>
        </p:nvSpPr>
        <p:spPr bwMode="auto">
          <a:xfrm>
            <a:off x="4975225" y="38100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315" name="Line 75"/>
          <p:cNvSpPr>
            <a:spLocks noChangeShapeType="1"/>
          </p:cNvSpPr>
          <p:nvPr/>
        </p:nvSpPr>
        <p:spPr bwMode="auto">
          <a:xfrm>
            <a:off x="3146425" y="38100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316" name="Line 76"/>
          <p:cNvSpPr>
            <a:spLocks noChangeShapeType="1"/>
          </p:cNvSpPr>
          <p:nvPr/>
        </p:nvSpPr>
        <p:spPr bwMode="auto">
          <a:xfrm>
            <a:off x="3603625" y="45720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317" name="Line 77"/>
          <p:cNvSpPr>
            <a:spLocks noChangeShapeType="1"/>
          </p:cNvSpPr>
          <p:nvPr/>
        </p:nvSpPr>
        <p:spPr bwMode="auto">
          <a:xfrm>
            <a:off x="5889625" y="45720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0318" name="Rectangle 78"/>
          <p:cNvSpPr>
            <a:spLocks noChangeArrowheads="1"/>
          </p:cNvSpPr>
          <p:nvPr/>
        </p:nvSpPr>
        <p:spPr bwMode="auto">
          <a:xfrm>
            <a:off x="3603625" y="5638800"/>
            <a:ext cx="4572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19" name="Line 79"/>
          <p:cNvSpPr>
            <a:spLocks noChangeShapeType="1"/>
          </p:cNvSpPr>
          <p:nvPr/>
        </p:nvSpPr>
        <p:spPr bwMode="auto">
          <a:xfrm>
            <a:off x="36036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320" name="Line 80"/>
          <p:cNvSpPr>
            <a:spLocks noChangeShapeType="1"/>
          </p:cNvSpPr>
          <p:nvPr/>
        </p:nvSpPr>
        <p:spPr bwMode="auto">
          <a:xfrm>
            <a:off x="40608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321" name="Line 81"/>
          <p:cNvSpPr>
            <a:spLocks noChangeShapeType="1"/>
          </p:cNvSpPr>
          <p:nvPr/>
        </p:nvSpPr>
        <p:spPr bwMode="auto">
          <a:xfrm>
            <a:off x="4518025" y="5943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0322" name="Rectangle 82"/>
          <p:cNvSpPr>
            <a:spLocks noChangeArrowheads="1"/>
          </p:cNvSpPr>
          <p:nvPr/>
        </p:nvSpPr>
        <p:spPr bwMode="auto">
          <a:xfrm>
            <a:off x="3603625" y="56388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23" name="Rectangle 83"/>
          <p:cNvSpPr>
            <a:spLocks noChangeArrowheads="1"/>
          </p:cNvSpPr>
          <p:nvPr/>
        </p:nvSpPr>
        <p:spPr bwMode="auto">
          <a:xfrm>
            <a:off x="1317625" y="40386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24" name="Rectangle 84"/>
          <p:cNvSpPr>
            <a:spLocks noChangeArrowheads="1"/>
          </p:cNvSpPr>
          <p:nvPr/>
        </p:nvSpPr>
        <p:spPr bwMode="auto">
          <a:xfrm>
            <a:off x="1774825" y="48006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0325" name="Line 85"/>
          <p:cNvSpPr>
            <a:spLocks noChangeShapeType="1"/>
          </p:cNvSpPr>
          <p:nvPr/>
        </p:nvSpPr>
        <p:spPr bwMode="auto">
          <a:xfrm>
            <a:off x="1317625" y="38100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grpSp>
        <p:nvGrpSpPr>
          <p:cNvPr id="650326" name="Group 86"/>
          <p:cNvGrpSpPr>
            <a:grpSpLocks/>
          </p:cNvGrpSpPr>
          <p:nvPr/>
        </p:nvGrpSpPr>
        <p:grpSpPr bwMode="auto">
          <a:xfrm>
            <a:off x="3451225" y="5181600"/>
            <a:ext cx="4984750" cy="1295400"/>
            <a:chOff x="2208" y="3120"/>
            <a:chExt cx="3140" cy="816"/>
          </a:xfrm>
        </p:grpSpPr>
        <p:sp>
          <p:nvSpPr>
            <p:cNvPr id="650327" name="Text Box 87"/>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50328" name="Text Box 88"/>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50329" name="Text Box 89"/>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50330" name="Text Box 90"/>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50331" name="Text Box 91"/>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50332" name="Text Box 92"/>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50333" name="Text Box 93"/>
          <p:cNvSpPr txBox="1">
            <a:spLocks noChangeArrowheads="1"/>
          </p:cNvSpPr>
          <p:nvPr/>
        </p:nvSpPr>
        <p:spPr bwMode="auto">
          <a:xfrm>
            <a:off x="174625" y="39624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50334" name="Text Box 94"/>
          <p:cNvSpPr txBox="1">
            <a:spLocks noChangeArrowheads="1"/>
          </p:cNvSpPr>
          <p:nvPr/>
        </p:nvSpPr>
        <p:spPr bwMode="auto">
          <a:xfrm>
            <a:off x="174625" y="46482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50335" name="Text Box 95"/>
          <p:cNvSpPr txBox="1">
            <a:spLocks noChangeArrowheads="1"/>
          </p:cNvSpPr>
          <p:nvPr/>
        </p:nvSpPr>
        <p:spPr bwMode="auto">
          <a:xfrm>
            <a:off x="174625" y="54864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
        <p:nvSpPr>
          <p:cNvPr id="650336" name="Rectangle 96"/>
          <p:cNvSpPr>
            <a:spLocks noChangeArrowheads="1"/>
          </p:cNvSpPr>
          <p:nvPr/>
        </p:nvSpPr>
        <p:spPr bwMode="auto">
          <a:xfrm>
            <a:off x="3146425" y="5638800"/>
            <a:ext cx="457200" cy="381000"/>
          </a:xfrm>
          <a:prstGeom prst="rect">
            <a:avLst/>
          </a:prstGeom>
          <a:solidFill>
            <a:srgbClr val="FFFFDB"/>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387016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grpId="0" nodeType="withEffect">
                                  <p:stCondLst>
                                    <p:cond delay="0"/>
                                  </p:stCondLst>
                                  <p:childTnLst>
                                    <p:animEffect transition="out" filter="wipe(left)">
                                      <p:cBhvr>
                                        <p:cTn id="6" dur="1000"/>
                                        <p:tgtEl>
                                          <p:spTgt spid="650313"/>
                                        </p:tgtEl>
                                      </p:cBhvr>
                                    </p:animEffect>
                                    <p:set>
                                      <p:cBhvr>
                                        <p:cTn id="7" dur="1" fill="hold">
                                          <p:stCondLst>
                                            <p:cond delay="999"/>
                                          </p:stCondLst>
                                        </p:cTn>
                                        <p:tgtEl>
                                          <p:spTgt spid="65031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503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5031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502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03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8" fill="hold" grpId="1" nodeType="clickEffect">
                                  <p:stCondLst>
                                    <p:cond delay="0"/>
                                  </p:stCondLst>
                                  <p:childTnLst>
                                    <p:animEffect transition="out" filter="wipe(left)">
                                      <p:cBhvr>
                                        <p:cTn id="22" dur="1000"/>
                                        <p:tgtEl>
                                          <p:spTgt spid="650307"/>
                                        </p:tgtEl>
                                      </p:cBhvr>
                                    </p:animEffect>
                                    <p:set>
                                      <p:cBhvr>
                                        <p:cTn id="23" dur="1" fill="hold">
                                          <p:stCondLst>
                                            <p:cond delay="999"/>
                                          </p:stCondLst>
                                        </p:cTn>
                                        <p:tgtEl>
                                          <p:spTgt spid="65030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5030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5033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503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503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5031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503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50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62" grpId="0" animBg="1"/>
      <p:bldP spid="650303" grpId="0" animBg="1"/>
      <p:bldP spid="650307" grpId="0" animBg="1"/>
      <p:bldP spid="650307" grpId="1" animBg="1"/>
      <p:bldP spid="650310" grpId="0" animBg="1"/>
      <p:bldP spid="650313" grpId="0" animBg="1"/>
      <p:bldP spid="650314" grpId="0" animBg="1"/>
      <p:bldP spid="650315" grpId="0" animBg="1"/>
      <p:bldP spid="650316" grpId="0" animBg="1"/>
      <p:bldP spid="650317" grpId="0" animBg="1"/>
      <p:bldP spid="650318" grpId="0" animBg="1"/>
      <p:bldP spid="650322" grpId="0" animBg="1"/>
      <p:bldP spid="6503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lide Number Placeholder 5"/>
          <p:cNvSpPr>
            <a:spLocks noGrp="1"/>
          </p:cNvSpPr>
          <p:nvPr>
            <p:ph type="sldNum" sz="quarter" idx="12"/>
          </p:nvPr>
        </p:nvSpPr>
        <p:spPr/>
        <p:txBody>
          <a:bodyPr/>
          <a:lstStyle/>
          <a:p>
            <a:fld id="{6BDC5F0B-B040-454C-8D2F-CE1A9C109906}" type="slidenum">
              <a:rPr lang="en-US"/>
              <a:pPr/>
              <a:t>42</a:t>
            </a:fld>
            <a:endParaRPr lang="en-US"/>
          </a:p>
        </p:txBody>
      </p:sp>
      <p:sp>
        <p:nvSpPr>
          <p:cNvPr id="651266" name="Rectangle 2"/>
          <p:cNvSpPr>
            <a:spLocks noGrp="1" noChangeArrowheads="1"/>
          </p:cNvSpPr>
          <p:nvPr>
            <p:ph type="title"/>
          </p:nvPr>
        </p:nvSpPr>
        <p:spPr/>
        <p:txBody>
          <a:bodyPr/>
          <a:lstStyle/>
          <a:p>
            <a:r>
              <a:rPr lang="en-US" altLang="ko-KR">
                <a:ea typeface="굴림" charset="0"/>
                <a:cs typeface="굴림" charset="0"/>
              </a:rPr>
              <a:t>RM (Rate Monotonic)</a:t>
            </a:r>
            <a:endParaRPr lang="en-US"/>
          </a:p>
        </p:txBody>
      </p:sp>
      <p:sp>
        <p:nvSpPr>
          <p:cNvPr id="651267" name="Rectangle 3"/>
          <p:cNvSpPr>
            <a:spLocks noGrp="1" noChangeArrowheads="1"/>
          </p:cNvSpPr>
          <p:nvPr>
            <p:ph type="body" idx="1"/>
          </p:nvPr>
        </p:nvSpPr>
        <p:spPr>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a:ea typeface="굴림" charset="0"/>
                <a:cs typeface="굴림" charset="0"/>
              </a:rPr>
              <a:t>Executes a job with the shortest period</a:t>
            </a:r>
            <a:endParaRPr lang="en-US"/>
          </a:p>
        </p:txBody>
      </p:sp>
      <p:sp>
        <p:nvSpPr>
          <p:cNvPr id="651268" name="Line 4"/>
          <p:cNvSpPr>
            <a:spLocks noChangeShapeType="1"/>
          </p:cNvSpPr>
          <p:nvPr/>
        </p:nvSpPr>
        <p:spPr bwMode="auto">
          <a:xfrm>
            <a:off x="1371600" y="4405035"/>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69" name="Line 5"/>
          <p:cNvSpPr>
            <a:spLocks noChangeShapeType="1"/>
          </p:cNvSpPr>
          <p:nvPr/>
        </p:nvSpPr>
        <p:spPr bwMode="auto">
          <a:xfrm>
            <a:off x="13716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0" name="Line 6"/>
          <p:cNvSpPr>
            <a:spLocks noChangeShapeType="1"/>
          </p:cNvSpPr>
          <p:nvPr/>
        </p:nvSpPr>
        <p:spPr bwMode="auto">
          <a:xfrm>
            <a:off x="22860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1" name="Line 7"/>
          <p:cNvSpPr>
            <a:spLocks noChangeShapeType="1"/>
          </p:cNvSpPr>
          <p:nvPr/>
        </p:nvSpPr>
        <p:spPr bwMode="auto">
          <a:xfrm>
            <a:off x="27432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2" name="Line 8"/>
          <p:cNvSpPr>
            <a:spLocks noChangeShapeType="1"/>
          </p:cNvSpPr>
          <p:nvPr/>
        </p:nvSpPr>
        <p:spPr bwMode="auto">
          <a:xfrm>
            <a:off x="32004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3" name="Line 9"/>
          <p:cNvSpPr>
            <a:spLocks noChangeShapeType="1"/>
          </p:cNvSpPr>
          <p:nvPr/>
        </p:nvSpPr>
        <p:spPr bwMode="auto">
          <a:xfrm>
            <a:off x="18288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4" name="Line 10"/>
          <p:cNvSpPr>
            <a:spLocks noChangeShapeType="1"/>
          </p:cNvSpPr>
          <p:nvPr/>
        </p:nvSpPr>
        <p:spPr bwMode="auto">
          <a:xfrm>
            <a:off x="41148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5" name="Line 11"/>
          <p:cNvSpPr>
            <a:spLocks noChangeShapeType="1"/>
          </p:cNvSpPr>
          <p:nvPr/>
        </p:nvSpPr>
        <p:spPr bwMode="auto">
          <a:xfrm>
            <a:off x="45720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6" name="Line 12"/>
          <p:cNvSpPr>
            <a:spLocks noChangeShapeType="1"/>
          </p:cNvSpPr>
          <p:nvPr/>
        </p:nvSpPr>
        <p:spPr bwMode="auto">
          <a:xfrm>
            <a:off x="36576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7" name="Line 13"/>
          <p:cNvSpPr>
            <a:spLocks noChangeShapeType="1"/>
          </p:cNvSpPr>
          <p:nvPr/>
        </p:nvSpPr>
        <p:spPr bwMode="auto">
          <a:xfrm>
            <a:off x="54864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8" name="Line 14"/>
          <p:cNvSpPr>
            <a:spLocks noChangeShapeType="1"/>
          </p:cNvSpPr>
          <p:nvPr/>
        </p:nvSpPr>
        <p:spPr bwMode="auto">
          <a:xfrm>
            <a:off x="50292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79" name="Line 15"/>
          <p:cNvSpPr>
            <a:spLocks noChangeShapeType="1"/>
          </p:cNvSpPr>
          <p:nvPr/>
        </p:nvSpPr>
        <p:spPr bwMode="auto">
          <a:xfrm>
            <a:off x="64008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0" name="Line 16"/>
          <p:cNvSpPr>
            <a:spLocks noChangeShapeType="1"/>
          </p:cNvSpPr>
          <p:nvPr/>
        </p:nvSpPr>
        <p:spPr bwMode="auto">
          <a:xfrm>
            <a:off x="59436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1" name="Line 17"/>
          <p:cNvSpPr>
            <a:spLocks noChangeShapeType="1"/>
          </p:cNvSpPr>
          <p:nvPr/>
        </p:nvSpPr>
        <p:spPr bwMode="auto">
          <a:xfrm>
            <a:off x="73152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2" name="Line 18"/>
          <p:cNvSpPr>
            <a:spLocks noChangeShapeType="1"/>
          </p:cNvSpPr>
          <p:nvPr/>
        </p:nvSpPr>
        <p:spPr bwMode="auto">
          <a:xfrm>
            <a:off x="68580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3" name="Line 19"/>
          <p:cNvSpPr>
            <a:spLocks noChangeShapeType="1"/>
          </p:cNvSpPr>
          <p:nvPr/>
        </p:nvSpPr>
        <p:spPr bwMode="auto">
          <a:xfrm>
            <a:off x="82296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4" name="Line 20"/>
          <p:cNvSpPr>
            <a:spLocks noChangeShapeType="1"/>
          </p:cNvSpPr>
          <p:nvPr/>
        </p:nvSpPr>
        <p:spPr bwMode="auto">
          <a:xfrm>
            <a:off x="7772400" y="4328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5" name="Line 21"/>
          <p:cNvSpPr>
            <a:spLocks noChangeShapeType="1"/>
          </p:cNvSpPr>
          <p:nvPr/>
        </p:nvSpPr>
        <p:spPr bwMode="auto">
          <a:xfrm>
            <a:off x="8191500" y="4405035"/>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6" name="Line 22"/>
          <p:cNvSpPr>
            <a:spLocks noChangeShapeType="1"/>
          </p:cNvSpPr>
          <p:nvPr/>
        </p:nvSpPr>
        <p:spPr bwMode="auto">
          <a:xfrm>
            <a:off x="1371600" y="5167035"/>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7" name="Line 23"/>
          <p:cNvSpPr>
            <a:spLocks noChangeShapeType="1"/>
          </p:cNvSpPr>
          <p:nvPr/>
        </p:nvSpPr>
        <p:spPr bwMode="auto">
          <a:xfrm>
            <a:off x="13716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8" name="Line 24"/>
          <p:cNvSpPr>
            <a:spLocks noChangeShapeType="1"/>
          </p:cNvSpPr>
          <p:nvPr/>
        </p:nvSpPr>
        <p:spPr bwMode="auto">
          <a:xfrm>
            <a:off x="22860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89" name="Line 25"/>
          <p:cNvSpPr>
            <a:spLocks noChangeShapeType="1"/>
          </p:cNvSpPr>
          <p:nvPr/>
        </p:nvSpPr>
        <p:spPr bwMode="auto">
          <a:xfrm>
            <a:off x="27432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0" name="Line 26"/>
          <p:cNvSpPr>
            <a:spLocks noChangeShapeType="1"/>
          </p:cNvSpPr>
          <p:nvPr/>
        </p:nvSpPr>
        <p:spPr bwMode="auto">
          <a:xfrm>
            <a:off x="32004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1" name="Line 27"/>
          <p:cNvSpPr>
            <a:spLocks noChangeShapeType="1"/>
          </p:cNvSpPr>
          <p:nvPr/>
        </p:nvSpPr>
        <p:spPr bwMode="auto">
          <a:xfrm>
            <a:off x="18288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2" name="Line 28"/>
          <p:cNvSpPr>
            <a:spLocks noChangeShapeType="1"/>
          </p:cNvSpPr>
          <p:nvPr/>
        </p:nvSpPr>
        <p:spPr bwMode="auto">
          <a:xfrm>
            <a:off x="41148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3" name="Line 29"/>
          <p:cNvSpPr>
            <a:spLocks noChangeShapeType="1"/>
          </p:cNvSpPr>
          <p:nvPr/>
        </p:nvSpPr>
        <p:spPr bwMode="auto">
          <a:xfrm>
            <a:off x="45720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4" name="Line 30"/>
          <p:cNvSpPr>
            <a:spLocks noChangeShapeType="1"/>
          </p:cNvSpPr>
          <p:nvPr/>
        </p:nvSpPr>
        <p:spPr bwMode="auto">
          <a:xfrm>
            <a:off x="36576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5" name="Line 31"/>
          <p:cNvSpPr>
            <a:spLocks noChangeShapeType="1"/>
          </p:cNvSpPr>
          <p:nvPr/>
        </p:nvSpPr>
        <p:spPr bwMode="auto">
          <a:xfrm>
            <a:off x="54864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6" name="Line 32"/>
          <p:cNvSpPr>
            <a:spLocks noChangeShapeType="1"/>
          </p:cNvSpPr>
          <p:nvPr/>
        </p:nvSpPr>
        <p:spPr bwMode="auto">
          <a:xfrm>
            <a:off x="50292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7" name="Line 33"/>
          <p:cNvSpPr>
            <a:spLocks noChangeShapeType="1"/>
          </p:cNvSpPr>
          <p:nvPr/>
        </p:nvSpPr>
        <p:spPr bwMode="auto">
          <a:xfrm>
            <a:off x="64008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8" name="Line 34"/>
          <p:cNvSpPr>
            <a:spLocks noChangeShapeType="1"/>
          </p:cNvSpPr>
          <p:nvPr/>
        </p:nvSpPr>
        <p:spPr bwMode="auto">
          <a:xfrm>
            <a:off x="59436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299" name="Line 35"/>
          <p:cNvSpPr>
            <a:spLocks noChangeShapeType="1"/>
          </p:cNvSpPr>
          <p:nvPr/>
        </p:nvSpPr>
        <p:spPr bwMode="auto">
          <a:xfrm>
            <a:off x="73152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00" name="Line 36"/>
          <p:cNvSpPr>
            <a:spLocks noChangeShapeType="1"/>
          </p:cNvSpPr>
          <p:nvPr/>
        </p:nvSpPr>
        <p:spPr bwMode="auto">
          <a:xfrm>
            <a:off x="68580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01" name="Line 37"/>
          <p:cNvSpPr>
            <a:spLocks noChangeShapeType="1"/>
          </p:cNvSpPr>
          <p:nvPr/>
        </p:nvSpPr>
        <p:spPr bwMode="auto">
          <a:xfrm>
            <a:off x="82296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02" name="Line 38"/>
          <p:cNvSpPr>
            <a:spLocks noChangeShapeType="1"/>
          </p:cNvSpPr>
          <p:nvPr/>
        </p:nvSpPr>
        <p:spPr bwMode="auto">
          <a:xfrm>
            <a:off x="7772400" y="50908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03" name="Line 39"/>
          <p:cNvSpPr>
            <a:spLocks noChangeShapeType="1"/>
          </p:cNvSpPr>
          <p:nvPr/>
        </p:nvSpPr>
        <p:spPr bwMode="auto">
          <a:xfrm>
            <a:off x="8191500" y="5167035"/>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04" name="Line 40"/>
          <p:cNvSpPr>
            <a:spLocks noChangeShapeType="1"/>
          </p:cNvSpPr>
          <p:nvPr/>
        </p:nvSpPr>
        <p:spPr bwMode="auto">
          <a:xfrm>
            <a:off x="3657600" y="4557435"/>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05" name="Text Box 41"/>
          <p:cNvSpPr txBox="1">
            <a:spLocks noChangeArrowheads="1"/>
          </p:cNvSpPr>
          <p:nvPr/>
        </p:nvSpPr>
        <p:spPr bwMode="auto">
          <a:xfrm>
            <a:off x="533400" y="3947835"/>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51306" name="Text Box 42"/>
          <p:cNvSpPr txBox="1">
            <a:spLocks noChangeArrowheads="1"/>
          </p:cNvSpPr>
          <p:nvPr/>
        </p:nvSpPr>
        <p:spPr bwMode="auto">
          <a:xfrm>
            <a:off x="533400" y="4633635"/>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51307" name="Line 43"/>
          <p:cNvSpPr>
            <a:spLocks noChangeShapeType="1"/>
          </p:cNvSpPr>
          <p:nvPr/>
        </p:nvSpPr>
        <p:spPr bwMode="auto">
          <a:xfrm>
            <a:off x="1371600" y="6005235"/>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08" name="Line 44"/>
          <p:cNvSpPr>
            <a:spLocks noChangeShapeType="1"/>
          </p:cNvSpPr>
          <p:nvPr/>
        </p:nvSpPr>
        <p:spPr bwMode="auto">
          <a:xfrm>
            <a:off x="13716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09" name="Line 45"/>
          <p:cNvSpPr>
            <a:spLocks noChangeShapeType="1"/>
          </p:cNvSpPr>
          <p:nvPr/>
        </p:nvSpPr>
        <p:spPr bwMode="auto">
          <a:xfrm>
            <a:off x="22860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0" name="Line 46"/>
          <p:cNvSpPr>
            <a:spLocks noChangeShapeType="1"/>
          </p:cNvSpPr>
          <p:nvPr/>
        </p:nvSpPr>
        <p:spPr bwMode="auto">
          <a:xfrm>
            <a:off x="27432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1" name="Line 47"/>
          <p:cNvSpPr>
            <a:spLocks noChangeShapeType="1"/>
          </p:cNvSpPr>
          <p:nvPr/>
        </p:nvSpPr>
        <p:spPr bwMode="auto">
          <a:xfrm>
            <a:off x="32004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2" name="Line 48"/>
          <p:cNvSpPr>
            <a:spLocks noChangeShapeType="1"/>
          </p:cNvSpPr>
          <p:nvPr/>
        </p:nvSpPr>
        <p:spPr bwMode="auto">
          <a:xfrm>
            <a:off x="18288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3" name="Line 49"/>
          <p:cNvSpPr>
            <a:spLocks noChangeShapeType="1"/>
          </p:cNvSpPr>
          <p:nvPr/>
        </p:nvSpPr>
        <p:spPr bwMode="auto">
          <a:xfrm>
            <a:off x="41148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4" name="Line 50"/>
          <p:cNvSpPr>
            <a:spLocks noChangeShapeType="1"/>
          </p:cNvSpPr>
          <p:nvPr/>
        </p:nvSpPr>
        <p:spPr bwMode="auto">
          <a:xfrm>
            <a:off x="45720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5" name="Line 51"/>
          <p:cNvSpPr>
            <a:spLocks noChangeShapeType="1"/>
          </p:cNvSpPr>
          <p:nvPr/>
        </p:nvSpPr>
        <p:spPr bwMode="auto">
          <a:xfrm>
            <a:off x="36576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6" name="Line 52"/>
          <p:cNvSpPr>
            <a:spLocks noChangeShapeType="1"/>
          </p:cNvSpPr>
          <p:nvPr/>
        </p:nvSpPr>
        <p:spPr bwMode="auto">
          <a:xfrm>
            <a:off x="54864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7" name="Line 53"/>
          <p:cNvSpPr>
            <a:spLocks noChangeShapeType="1"/>
          </p:cNvSpPr>
          <p:nvPr/>
        </p:nvSpPr>
        <p:spPr bwMode="auto">
          <a:xfrm>
            <a:off x="50292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8" name="Line 54"/>
          <p:cNvSpPr>
            <a:spLocks noChangeShapeType="1"/>
          </p:cNvSpPr>
          <p:nvPr/>
        </p:nvSpPr>
        <p:spPr bwMode="auto">
          <a:xfrm>
            <a:off x="64008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19" name="Line 55"/>
          <p:cNvSpPr>
            <a:spLocks noChangeShapeType="1"/>
          </p:cNvSpPr>
          <p:nvPr/>
        </p:nvSpPr>
        <p:spPr bwMode="auto">
          <a:xfrm>
            <a:off x="59436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20" name="Line 56"/>
          <p:cNvSpPr>
            <a:spLocks noChangeShapeType="1"/>
          </p:cNvSpPr>
          <p:nvPr/>
        </p:nvSpPr>
        <p:spPr bwMode="auto">
          <a:xfrm>
            <a:off x="73152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21" name="Line 57"/>
          <p:cNvSpPr>
            <a:spLocks noChangeShapeType="1"/>
          </p:cNvSpPr>
          <p:nvPr/>
        </p:nvSpPr>
        <p:spPr bwMode="auto">
          <a:xfrm>
            <a:off x="68580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22" name="Line 58"/>
          <p:cNvSpPr>
            <a:spLocks noChangeShapeType="1"/>
          </p:cNvSpPr>
          <p:nvPr/>
        </p:nvSpPr>
        <p:spPr bwMode="auto">
          <a:xfrm>
            <a:off x="82296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23" name="Line 59"/>
          <p:cNvSpPr>
            <a:spLocks noChangeShapeType="1"/>
          </p:cNvSpPr>
          <p:nvPr/>
        </p:nvSpPr>
        <p:spPr bwMode="auto">
          <a:xfrm>
            <a:off x="77724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24" name="Line 60"/>
          <p:cNvSpPr>
            <a:spLocks noChangeShapeType="1"/>
          </p:cNvSpPr>
          <p:nvPr/>
        </p:nvSpPr>
        <p:spPr bwMode="auto">
          <a:xfrm>
            <a:off x="8191500" y="6005235"/>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25" name="Rectangle 61"/>
          <p:cNvSpPr>
            <a:spLocks noChangeArrowheads="1"/>
          </p:cNvSpPr>
          <p:nvPr/>
        </p:nvSpPr>
        <p:spPr bwMode="auto">
          <a:xfrm>
            <a:off x="3657600" y="4786035"/>
            <a:ext cx="914400" cy="3810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26" name="Line 62"/>
          <p:cNvSpPr>
            <a:spLocks noChangeShapeType="1"/>
          </p:cNvSpPr>
          <p:nvPr/>
        </p:nvSpPr>
        <p:spPr bwMode="auto">
          <a:xfrm>
            <a:off x="4572000" y="5395635"/>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27" name="Text Box 63"/>
          <p:cNvSpPr txBox="1">
            <a:spLocks noChangeArrowheads="1"/>
          </p:cNvSpPr>
          <p:nvPr/>
        </p:nvSpPr>
        <p:spPr bwMode="auto">
          <a:xfrm>
            <a:off x="533400" y="5471835"/>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
        <p:nvSpPr>
          <p:cNvPr id="651329" name="Line 65"/>
          <p:cNvSpPr>
            <a:spLocks noChangeShapeType="1"/>
          </p:cNvSpPr>
          <p:nvPr/>
        </p:nvSpPr>
        <p:spPr bwMode="auto">
          <a:xfrm>
            <a:off x="1371600" y="4557435"/>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30" name="Line 66"/>
          <p:cNvSpPr>
            <a:spLocks noChangeShapeType="1"/>
          </p:cNvSpPr>
          <p:nvPr/>
        </p:nvSpPr>
        <p:spPr bwMode="auto">
          <a:xfrm>
            <a:off x="1371600" y="5395635"/>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31" name="Rectangle 67"/>
          <p:cNvSpPr>
            <a:spLocks noChangeArrowheads="1"/>
          </p:cNvSpPr>
          <p:nvPr/>
        </p:nvSpPr>
        <p:spPr bwMode="auto">
          <a:xfrm>
            <a:off x="3657600" y="4786035"/>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32" name="Line 68"/>
          <p:cNvSpPr>
            <a:spLocks noChangeShapeType="1"/>
          </p:cNvSpPr>
          <p:nvPr/>
        </p:nvSpPr>
        <p:spPr bwMode="auto">
          <a:xfrm>
            <a:off x="3200400" y="3795435"/>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33" name="Line 69"/>
          <p:cNvSpPr>
            <a:spLocks noChangeShapeType="1"/>
          </p:cNvSpPr>
          <p:nvPr/>
        </p:nvSpPr>
        <p:spPr bwMode="auto">
          <a:xfrm>
            <a:off x="5029200" y="3795435"/>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34" name="Line 70"/>
          <p:cNvSpPr>
            <a:spLocks noChangeShapeType="1"/>
          </p:cNvSpPr>
          <p:nvPr/>
        </p:nvSpPr>
        <p:spPr bwMode="auto">
          <a:xfrm>
            <a:off x="3657600" y="4557435"/>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35" name="Line 71"/>
          <p:cNvSpPr>
            <a:spLocks noChangeShapeType="1"/>
          </p:cNvSpPr>
          <p:nvPr/>
        </p:nvSpPr>
        <p:spPr bwMode="auto">
          <a:xfrm>
            <a:off x="5943600" y="4557435"/>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36" name="Rectangle 72"/>
          <p:cNvSpPr>
            <a:spLocks noChangeArrowheads="1"/>
          </p:cNvSpPr>
          <p:nvPr/>
        </p:nvSpPr>
        <p:spPr bwMode="auto">
          <a:xfrm>
            <a:off x="3657600" y="5624235"/>
            <a:ext cx="4572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37" name="Line 73"/>
          <p:cNvSpPr>
            <a:spLocks noChangeShapeType="1"/>
          </p:cNvSpPr>
          <p:nvPr/>
        </p:nvSpPr>
        <p:spPr bwMode="auto">
          <a:xfrm>
            <a:off x="36576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38" name="Line 74"/>
          <p:cNvSpPr>
            <a:spLocks noChangeShapeType="1"/>
          </p:cNvSpPr>
          <p:nvPr/>
        </p:nvSpPr>
        <p:spPr bwMode="auto">
          <a:xfrm>
            <a:off x="41148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39" name="Line 75"/>
          <p:cNvSpPr>
            <a:spLocks noChangeShapeType="1"/>
          </p:cNvSpPr>
          <p:nvPr/>
        </p:nvSpPr>
        <p:spPr bwMode="auto">
          <a:xfrm>
            <a:off x="4572000" y="592903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1340" name="Rectangle 76"/>
          <p:cNvSpPr>
            <a:spLocks noChangeArrowheads="1"/>
          </p:cNvSpPr>
          <p:nvPr/>
        </p:nvSpPr>
        <p:spPr bwMode="auto">
          <a:xfrm>
            <a:off x="3657600" y="5624235"/>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41" name="Rectangle 77"/>
          <p:cNvSpPr>
            <a:spLocks noChangeArrowheads="1"/>
          </p:cNvSpPr>
          <p:nvPr/>
        </p:nvSpPr>
        <p:spPr bwMode="auto">
          <a:xfrm>
            <a:off x="4114800" y="4786035"/>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42" name="Rectangle 78"/>
          <p:cNvSpPr>
            <a:spLocks noChangeArrowheads="1"/>
          </p:cNvSpPr>
          <p:nvPr/>
        </p:nvSpPr>
        <p:spPr bwMode="auto">
          <a:xfrm>
            <a:off x="4114800" y="5624235"/>
            <a:ext cx="4572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43" name="Rectangle 79"/>
          <p:cNvSpPr>
            <a:spLocks noChangeArrowheads="1"/>
          </p:cNvSpPr>
          <p:nvPr/>
        </p:nvSpPr>
        <p:spPr bwMode="auto">
          <a:xfrm>
            <a:off x="4114800" y="5624235"/>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44" name="Line 80"/>
          <p:cNvSpPr>
            <a:spLocks noChangeShapeType="1"/>
          </p:cNvSpPr>
          <p:nvPr/>
        </p:nvSpPr>
        <p:spPr bwMode="auto">
          <a:xfrm flipH="1">
            <a:off x="4572000" y="3566835"/>
            <a:ext cx="1905000" cy="24384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45" name="Text Box 81"/>
          <p:cNvSpPr txBox="1">
            <a:spLocks noChangeArrowheads="1"/>
          </p:cNvSpPr>
          <p:nvPr/>
        </p:nvSpPr>
        <p:spPr bwMode="auto">
          <a:xfrm>
            <a:off x="5457825" y="3074710"/>
            <a:ext cx="219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b="1">
                <a:solidFill>
                  <a:srgbClr val="FF0000"/>
                </a:solidFill>
                <a:ea typeface="굴림" charset="0"/>
                <a:cs typeface="Arial" charset="0"/>
              </a:rPr>
              <a:t>Deadline Miss !</a:t>
            </a:r>
            <a:endParaRPr lang="en-US" sz="2400" b="1">
              <a:solidFill>
                <a:srgbClr val="FF0000"/>
              </a:solidFill>
              <a:ea typeface="굴림" charset="0"/>
              <a:cs typeface="Arial" charset="0"/>
            </a:endParaRPr>
          </a:p>
        </p:txBody>
      </p:sp>
      <p:sp>
        <p:nvSpPr>
          <p:cNvPr id="651346" name="Rectangle 82"/>
          <p:cNvSpPr>
            <a:spLocks noChangeArrowheads="1"/>
          </p:cNvSpPr>
          <p:nvPr/>
        </p:nvSpPr>
        <p:spPr bwMode="auto">
          <a:xfrm>
            <a:off x="1371600" y="4024035"/>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47" name="Rectangle 83"/>
          <p:cNvSpPr>
            <a:spLocks noChangeArrowheads="1"/>
          </p:cNvSpPr>
          <p:nvPr/>
        </p:nvSpPr>
        <p:spPr bwMode="auto">
          <a:xfrm>
            <a:off x="3200400" y="4024035"/>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48" name="Line 84"/>
          <p:cNvSpPr>
            <a:spLocks noChangeShapeType="1"/>
          </p:cNvSpPr>
          <p:nvPr/>
        </p:nvSpPr>
        <p:spPr bwMode="auto">
          <a:xfrm>
            <a:off x="1371600" y="3795435"/>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49" name="Line 85"/>
          <p:cNvSpPr>
            <a:spLocks noChangeShapeType="1"/>
          </p:cNvSpPr>
          <p:nvPr/>
        </p:nvSpPr>
        <p:spPr bwMode="auto">
          <a:xfrm>
            <a:off x="3200400" y="3795435"/>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1350" name="Rectangle 86"/>
          <p:cNvSpPr>
            <a:spLocks noChangeArrowheads="1"/>
          </p:cNvSpPr>
          <p:nvPr/>
        </p:nvSpPr>
        <p:spPr bwMode="auto">
          <a:xfrm>
            <a:off x="1828800" y="4786035"/>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1351" name="Rectangle 87"/>
          <p:cNvSpPr>
            <a:spLocks noChangeArrowheads="1"/>
          </p:cNvSpPr>
          <p:nvPr/>
        </p:nvSpPr>
        <p:spPr bwMode="auto">
          <a:xfrm>
            <a:off x="2743200" y="5624235"/>
            <a:ext cx="4572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51352" name="Group 88"/>
          <p:cNvGrpSpPr>
            <a:grpSpLocks/>
          </p:cNvGrpSpPr>
          <p:nvPr/>
        </p:nvGrpSpPr>
        <p:grpSpPr bwMode="auto">
          <a:xfrm>
            <a:off x="3505200" y="5167035"/>
            <a:ext cx="4984750" cy="1295400"/>
            <a:chOff x="2208" y="3120"/>
            <a:chExt cx="3140" cy="816"/>
          </a:xfrm>
        </p:grpSpPr>
        <p:sp>
          <p:nvSpPr>
            <p:cNvPr id="651353" name="Text Box 89"/>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51354" name="Text Box 90"/>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51355" name="Text Box 91"/>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51356" name="Text Box 92"/>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51357" name="Text Box 93"/>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51358" name="Text Box 94"/>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51359" name="Text Box 95"/>
          <p:cNvSpPr txBox="1">
            <a:spLocks noChangeArrowheads="1"/>
          </p:cNvSpPr>
          <p:nvPr/>
        </p:nvSpPr>
        <p:spPr bwMode="auto">
          <a:xfrm>
            <a:off x="228600" y="3947835"/>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51360" name="Text Box 96"/>
          <p:cNvSpPr txBox="1">
            <a:spLocks noChangeArrowheads="1"/>
          </p:cNvSpPr>
          <p:nvPr/>
        </p:nvSpPr>
        <p:spPr bwMode="auto">
          <a:xfrm>
            <a:off x="228600" y="4633635"/>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51361" name="Text Box 97"/>
          <p:cNvSpPr txBox="1">
            <a:spLocks noChangeArrowheads="1"/>
          </p:cNvSpPr>
          <p:nvPr/>
        </p:nvSpPr>
        <p:spPr bwMode="auto">
          <a:xfrm>
            <a:off x="228600" y="5471835"/>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Tree>
    <p:extLst>
      <p:ext uri="{BB962C8B-B14F-4D97-AF65-F5344CB8AC3E}">
        <p14:creationId xmlns:p14="http://schemas.microsoft.com/office/powerpoint/2010/main" val="2279293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134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1" nodeType="afterEffect">
                                  <p:stCondLst>
                                    <p:cond delay="0"/>
                                  </p:stCondLst>
                                  <p:childTnLst>
                                    <p:set>
                                      <p:cBhvr>
                                        <p:cTn id="9" dur="1" fill="hold">
                                          <p:stCondLst>
                                            <p:cond delay="499"/>
                                          </p:stCondLst>
                                        </p:cTn>
                                        <p:tgtEl>
                                          <p:spTgt spid="65134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xit" presetSubtype="8" fill="hold" grpId="0" nodeType="clickEffect">
                                  <p:stCondLst>
                                    <p:cond delay="0"/>
                                  </p:stCondLst>
                                  <p:childTnLst>
                                    <p:animEffect transition="out" filter="wipe(left)">
                                      <p:cBhvr>
                                        <p:cTn id="13" dur="1000"/>
                                        <p:tgtEl>
                                          <p:spTgt spid="651331"/>
                                        </p:tgtEl>
                                      </p:cBhvr>
                                    </p:animEffect>
                                    <p:set>
                                      <p:cBhvr>
                                        <p:cTn id="14" dur="1" fill="hold">
                                          <p:stCondLst>
                                            <p:cond delay="999"/>
                                          </p:stCondLst>
                                        </p:cTn>
                                        <p:tgtEl>
                                          <p:spTgt spid="651331"/>
                                        </p:tgtEl>
                                        <p:attrNameLst>
                                          <p:attrName>style.visibility</p:attrName>
                                        </p:attrNameLst>
                                      </p:cBhvr>
                                      <p:to>
                                        <p:strVal val="hidden"/>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5134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51343"/>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651340"/>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65133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8" fill="hold" grpId="2" nodeType="clickEffect">
                                  <p:stCondLst>
                                    <p:cond delay="0"/>
                                  </p:stCondLst>
                                  <p:childTnLst>
                                    <p:animEffect transition="out" filter="wipe(left)">
                                      <p:cBhvr>
                                        <p:cTn id="27" dur="1000"/>
                                        <p:tgtEl>
                                          <p:spTgt spid="651341"/>
                                        </p:tgtEl>
                                      </p:cBhvr>
                                    </p:animEffect>
                                    <p:set>
                                      <p:cBhvr>
                                        <p:cTn id="28" dur="1" fill="hold">
                                          <p:stCondLst>
                                            <p:cond delay="999"/>
                                          </p:stCondLst>
                                        </p:cTn>
                                        <p:tgtEl>
                                          <p:spTgt spid="651341"/>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651344"/>
                                        </p:tgtEl>
                                        <p:attrNameLst>
                                          <p:attrName>style.visibility</p:attrName>
                                        </p:attrNameLst>
                                      </p:cBhvr>
                                      <p:to>
                                        <p:strVal val="visible"/>
                                      </p:to>
                                    </p:set>
                                    <p:animScale>
                                      <p:cBhvr>
                                        <p:cTn id="33" dur="1000" decel="50000" fill="hold">
                                          <p:stCondLst>
                                            <p:cond delay="0"/>
                                          </p:stCondLst>
                                        </p:cTn>
                                        <p:tgtEl>
                                          <p:spTgt spid="6513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51344"/>
                                        </p:tgtEl>
                                        <p:attrNameLst>
                                          <p:attrName>ppt_x</p:attrName>
                                          <p:attrName>ppt_y</p:attrName>
                                        </p:attrNameLst>
                                      </p:cBhvr>
                                    </p:animMotion>
                                    <p:animEffect transition="in" filter="fade">
                                      <p:cBhvr>
                                        <p:cTn id="35" dur="1000"/>
                                        <p:tgtEl>
                                          <p:spTgt spid="651344"/>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651345"/>
                                        </p:tgtEl>
                                        <p:attrNameLst>
                                          <p:attrName>style.visibility</p:attrName>
                                        </p:attrNameLst>
                                      </p:cBhvr>
                                      <p:to>
                                        <p:strVal val="visible"/>
                                      </p:to>
                                    </p:set>
                                    <p:animScale>
                                      <p:cBhvr>
                                        <p:cTn id="38" dur="1000" decel="50000" fill="hold">
                                          <p:stCondLst>
                                            <p:cond delay="0"/>
                                          </p:stCondLst>
                                        </p:cTn>
                                        <p:tgtEl>
                                          <p:spTgt spid="6513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51345"/>
                                        </p:tgtEl>
                                        <p:attrNameLst>
                                          <p:attrName>ppt_x</p:attrName>
                                          <p:attrName>ppt_y</p:attrName>
                                        </p:attrNameLst>
                                      </p:cBhvr>
                                    </p:animMotion>
                                    <p:animEffect transition="in" filter="fade">
                                      <p:cBhvr>
                                        <p:cTn id="40" dur="1000"/>
                                        <p:tgtEl>
                                          <p:spTgt spid="651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331" grpId="0" animBg="1"/>
      <p:bldP spid="651336" grpId="0" animBg="1"/>
      <p:bldP spid="651340" grpId="0" animBg="1"/>
      <p:bldP spid="651341" grpId="0" animBg="1"/>
      <p:bldP spid="651341" grpId="1" animBg="1"/>
      <p:bldP spid="651341" grpId="2" animBg="1"/>
      <p:bldP spid="651342" grpId="0" animBg="1"/>
      <p:bldP spid="651343" grpId="0" animBg="1"/>
      <p:bldP spid="651344" grpId="0" animBg="1"/>
      <p:bldP spid="65134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5"/>
          <p:cNvSpPr>
            <a:spLocks noGrp="1"/>
          </p:cNvSpPr>
          <p:nvPr>
            <p:ph type="sldNum" sz="quarter" idx="12"/>
          </p:nvPr>
        </p:nvSpPr>
        <p:spPr/>
        <p:txBody>
          <a:bodyPr/>
          <a:lstStyle/>
          <a:p>
            <a:fld id="{233B66D2-98C5-954D-A3E0-4ED84F70C71C}" type="slidenum">
              <a:rPr lang="en-US"/>
              <a:pPr/>
              <a:t>43</a:t>
            </a:fld>
            <a:endParaRPr lang="en-US"/>
          </a:p>
        </p:txBody>
      </p:sp>
      <p:sp>
        <p:nvSpPr>
          <p:cNvPr id="652290" name="Rectangle 2"/>
          <p:cNvSpPr>
            <a:spLocks noChangeArrowheads="1"/>
          </p:cNvSpPr>
          <p:nvPr/>
        </p:nvSpPr>
        <p:spPr bwMode="auto">
          <a:xfrm>
            <a:off x="27432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291" name="Rectangle 3"/>
          <p:cNvSpPr>
            <a:spLocks noChangeArrowheads="1"/>
          </p:cNvSpPr>
          <p:nvPr/>
        </p:nvSpPr>
        <p:spPr bwMode="auto">
          <a:xfrm>
            <a:off x="18288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292" name="Rectangle 4"/>
          <p:cNvSpPr>
            <a:spLocks noChangeArrowheads="1"/>
          </p:cNvSpPr>
          <p:nvPr/>
        </p:nvSpPr>
        <p:spPr bwMode="auto">
          <a:xfrm>
            <a:off x="1828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293" name="Rectangle 5"/>
          <p:cNvSpPr>
            <a:spLocks noGrp="1" noChangeArrowheads="1"/>
          </p:cNvSpPr>
          <p:nvPr>
            <p:ph type="title"/>
          </p:nvPr>
        </p:nvSpPr>
        <p:spPr/>
        <p:txBody>
          <a:bodyPr/>
          <a:lstStyle/>
          <a:p>
            <a:r>
              <a:rPr lang="en-US" altLang="ko-KR">
                <a:ea typeface="굴림" charset="0"/>
                <a:cs typeface="굴림" charset="0"/>
              </a:rPr>
              <a:t>Response Time</a:t>
            </a:r>
            <a:endParaRPr lang="en-US"/>
          </a:p>
        </p:txBody>
      </p:sp>
      <p:sp>
        <p:nvSpPr>
          <p:cNvPr id="652294" name="Rectangle 6"/>
          <p:cNvSpPr>
            <a:spLocks noGrp="1" noChangeArrowheads="1"/>
          </p:cNvSpPr>
          <p:nvPr>
            <p:ph type="body" idx="1"/>
          </p:nvPr>
        </p:nvSpPr>
        <p:spPr>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a:ea typeface="굴림" charset="0"/>
                <a:cs typeface="굴림" charset="0"/>
              </a:rPr>
              <a:t>Response time </a:t>
            </a:r>
          </a:p>
          <a:p>
            <a:pPr lvl="1"/>
            <a:r>
              <a:rPr lang="en-US" altLang="ko-KR">
                <a:ea typeface="굴림" charset="0"/>
                <a:cs typeface="굴림" charset="0"/>
              </a:rPr>
              <a:t>Duration from released time to finish time</a:t>
            </a:r>
          </a:p>
        </p:txBody>
      </p:sp>
      <p:sp>
        <p:nvSpPr>
          <p:cNvPr id="652295" name="Line 7"/>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296" name="Line 8"/>
          <p:cNvSpPr>
            <a:spLocks noChangeShapeType="1"/>
          </p:cNvSpPr>
          <p:nvPr/>
        </p:nvSpPr>
        <p:spPr bwMode="auto">
          <a:xfrm>
            <a:off x="137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297" name="Line 9"/>
          <p:cNvSpPr>
            <a:spLocks noChangeShapeType="1"/>
          </p:cNvSpPr>
          <p:nvPr/>
        </p:nvSpPr>
        <p:spPr bwMode="auto">
          <a:xfrm>
            <a:off x="228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298" name="Line 10"/>
          <p:cNvSpPr>
            <a:spLocks noChangeShapeType="1"/>
          </p:cNvSpPr>
          <p:nvPr/>
        </p:nvSpPr>
        <p:spPr bwMode="auto">
          <a:xfrm>
            <a:off x="2743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299" name="Line 11"/>
          <p:cNvSpPr>
            <a:spLocks noChangeShapeType="1"/>
          </p:cNvSpPr>
          <p:nvPr/>
        </p:nvSpPr>
        <p:spPr bwMode="auto">
          <a:xfrm>
            <a:off x="3200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0" name="Line 12"/>
          <p:cNvSpPr>
            <a:spLocks noChangeShapeType="1"/>
          </p:cNvSpPr>
          <p:nvPr/>
        </p:nvSpPr>
        <p:spPr bwMode="auto">
          <a:xfrm>
            <a:off x="182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1" name="Line 13"/>
          <p:cNvSpPr>
            <a:spLocks noChangeShapeType="1"/>
          </p:cNvSpPr>
          <p:nvPr/>
        </p:nvSpPr>
        <p:spPr bwMode="auto">
          <a:xfrm>
            <a:off x="411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2" name="Line 14"/>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3" name="Line 15"/>
          <p:cNvSpPr>
            <a:spLocks noChangeShapeType="1"/>
          </p:cNvSpPr>
          <p:nvPr/>
        </p:nvSpPr>
        <p:spPr bwMode="auto">
          <a:xfrm>
            <a:off x="3657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4" name="Line 16"/>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5" name="Line 17"/>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6" name="Line 18"/>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7" name="Line 19"/>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8" name="Line 20"/>
          <p:cNvSpPr>
            <a:spLocks noChangeShapeType="1"/>
          </p:cNvSpPr>
          <p:nvPr/>
        </p:nvSpPr>
        <p:spPr bwMode="auto">
          <a:xfrm>
            <a:off x="7315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09" name="Line 21"/>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0" name="Line 22"/>
          <p:cNvSpPr>
            <a:spLocks noChangeShapeType="1"/>
          </p:cNvSpPr>
          <p:nvPr/>
        </p:nvSpPr>
        <p:spPr bwMode="auto">
          <a:xfrm>
            <a:off x="8229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1" name="Line 23"/>
          <p:cNvSpPr>
            <a:spLocks noChangeShapeType="1"/>
          </p:cNvSpPr>
          <p:nvPr/>
        </p:nvSpPr>
        <p:spPr bwMode="auto">
          <a:xfrm>
            <a:off x="7772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2" name="Rectangle 24"/>
          <p:cNvSpPr>
            <a:spLocks noChangeArrowheads="1"/>
          </p:cNvSpPr>
          <p:nvPr/>
        </p:nvSpPr>
        <p:spPr bwMode="auto">
          <a:xfrm>
            <a:off x="1371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313" name="Line 25"/>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4" name="Line 26"/>
          <p:cNvSpPr>
            <a:spLocks noChangeShapeType="1"/>
          </p:cNvSpPr>
          <p:nvPr/>
        </p:nvSpPr>
        <p:spPr bwMode="auto">
          <a:xfrm>
            <a:off x="1371600" y="4953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5" name="Line 27"/>
          <p:cNvSpPr>
            <a:spLocks noChangeShapeType="1"/>
          </p:cNvSpPr>
          <p:nvPr/>
        </p:nvSpPr>
        <p:spPr bwMode="auto">
          <a:xfrm>
            <a:off x="1371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6" name="Line 28"/>
          <p:cNvSpPr>
            <a:spLocks noChangeShapeType="1"/>
          </p:cNvSpPr>
          <p:nvPr/>
        </p:nvSpPr>
        <p:spPr bwMode="auto">
          <a:xfrm>
            <a:off x="2286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7" name="Line 29"/>
          <p:cNvSpPr>
            <a:spLocks noChangeShapeType="1"/>
          </p:cNvSpPr>
          <p:nvPr/>
        </p:nvSpPr>
        <p:spPr bwMode="auto">
          <a:xfrm>
            <a:off x="2743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8" name="Line 30"/>
          <p:cNvSpPr>
            <a:spLocks noChangeShapeType="1"/>
          </p:cNvSpPr>
          <p:nvPr/>
        </p:nvSpPr>
        <p:spPr bwMode="auto">
          <a:xfrm>
            <a:off x="3200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19" name="Line 31"/>
          <p:cNvSpPr>
            <a:spLocks noChangeShapeType="1"/>
          </p:cNvSpPr>
          <p:nvPr/>
        </p:nvSpPr>
        <p:spPr bwMode="auto">
          <a:xfrm>
            <a:off x="1828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0" name="Line 32"/>
          <p:cNvSpPr>
            <a:spLocks noChangeShapeType="1"/>
          </p:cNvSpPr>
          <p:nvPr/>
        </p:nvSpPr>
        <p:spPr bwMode="auto">
          <a:xfrm>
            <a:off x="4114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1" name="Line 33"/>
          <p:cNvSpPr>
            <a:spLocks noChangeShapeType="1"/>
          </p:cNvSpPr>
          <p:nvPr/>
        </p:nvSpPr>
        <p:spPr bwMode="auto">
          <a:xfrm>
            <a:off x="4572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2" name="Line 34"/>
          <p:cNvSpPr>
            <a:spLocks noChangeShapeType="1"/>
          </p:cNvSpPr>
          <p:nvPr/>
        </p:nvSpPr>
        <p:spPr bwMode="auto">
          <a:xfrm>
            <a:off x="365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3" name="Line 35"/>
          <p:cNvSpPr>
            <a:spLocks noChangeShapeType="1"/>
          </p:cNvSpPr>
          <p:nvPr/>
        </p:nvSpPr>
        <p:spPr bwMode="auto">
          <a:xfrm>
            <a:off x="5486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4" name="Line 36"/>
          <p:cNvSpPr>
            <a:spLocks noChangeShapeType="1"/>
          </p:cNvSpPr>
          <p:nvPr/>
        </p:nvSpPr>
        <p:spPr bwMode="auto">
          <a:xfrm>
            <a:off x="5029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5" name="Line 37"/>
          <p:cNvSpPr>
            <a:spLocks noChangeShapeType="1"/>
          </p:cNvSpPr>
          <p:nvPr/>
        </p:nvSpPr>
        <p:spPr bwMode="auto">
          <a:xfrm>
            <a:off x="6400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6" name="Line 38"/>
          <p:cNvSpPr>
            <a:spLocks noChangeShapeType="1"/>
          </p:cNvSpPr>
          <p:nvPr/>
        </p:nvSpPr>
        <p:spPr bwMode="auto">
          <a:xfrm>
            <a:off x="5943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7" name="Line 39"/>
          <p:cNvSpPr>
            <a:spLocks noChangeShapeType="1"/>
          </p:cNvSpPr>
          <p:nvPr/>
        </p:nvSpPr>
        <p:spPr bwMode="auto">
          <a:xfrm>
            <a:off x="7315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8" name="Line 40"/>
          <p:cNvSpPr>
            <a:spLocks noChangeShapeType="1"/>
          </p:cNvSpPr>
          <p:nvPr/>
        </p:nvSpPr>
        <p:spPr bwMode="auto">
          <a:xfrm>
            <a:off x="6858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29" name="Line 41"/>
          <p:cNvSpPr>
            <a:spLocks noChangeShapeType="1"/>
          </p:cNvSpPr>
          <p:nvPr/>
        </p:nvSpPr>
        <p:spPr bwMode="auto">
          <a:xfrm>
            <a:off x="8229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30" name="Line 42"/>
          <p:cNvSpPr>
            <a:spLocks noChangeShapeType="1"/>
          </p:cNvSpPr>
          <p:nvPr/>
        </p:nvSpPr>
        <p:spPr bwMode="auto">
          <a:xfrm>
            <a:off x="7772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31" name="Line 43"/>
          <p:cNvSpPr>
            <a:spLocks noChangeShapeType="1"/>
          </p:cNvSpPr>
          <p:nvPr/>
        </p:nvSpPr>
        <p:spPr bwMode="auto">
          <a:xfrm>
            <a:off x="81915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32" name="Rectangle 44"/>
          <p:cNvSpPr>
            <a:spLocks noChangeArrowheads="1"/>
          </p:cNvSpPr>
          <p:nvPr/>
        </p:nvSpPr>
        <p:spPr bwMode="auto">
          <a:xfrm>
            <a:off x="13716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333" name="Line 45"/>
          <p:cNvSpPr>
            <a:spLocks noChangeShapeType="1"/>
          </p:cNvSpPr>
          <p:nvPr/>
        </p:nvSpPr>
        <p:spPr bwMode="auto">
          <a:xfrm>
            <a:off x="32004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2334" name="Line 46"/>
          <p:cNvSpPr>
            <a:spLocks noChangeShapeType="1"/>
          </p:cNvSpPr>
          <p:nvPr/>
        </p:nvSpPr>
        <p:spPr bwMode="auto">
          <a:xfrm>
            <a:off x="3657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2335" name="Text Box 47"/>
          <p:cNvSpPr txBox="1">
            <a:spLocks noChangeArrowheads="1"/>
          </p:cNvSpPr>
          <p:nvPr/>
        </p:nvSpPr>
        <p:spPr bwMode="auto">
          <a:xfrm>
            <a:off x="533400" y="3733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52336" name="Text Box 48"/>
          <p:cNvSpPr txBox="1">
            <a:spLocks noChangeArrowheads="1"/>
          </p:cNvSpPr>
          <p:nvPr/>
        </p:nvSpPr>
        <p:spPr bwMode="auto">
          <a:xfrm>
            <a:off x="533400" y="44196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52337" name="Line 49"/>
          <p:cNvSpPr>
            <a:spLocks noChangeShapeType="1"/>
          </p:cNvSpPr>
          <p:nvPr/>
        </p:nvSpPr>
        <p:spPr bwMode="auto">
          <a:xfrm>
            <a:off x="1371600" y="57912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38" name="Line 50"/>
          <p:cNvSpPr>
            <a:spLocks noChangeShapeType="1"/>
          </p:cNvSpPr>
          <p:nvPr/>
        </p:nvSpPr>
        <p:spPr bwMode="auto">
          <a:xfrm>
            <a:off x="1371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39" name="Line 51"/>
          <p:cNvSpPr>
            <a:spLocks noChangeShapeType="1"/>
          </p:cNvSpPr>
          <p:nvPr/>
        </p:nvSpPr>
        <p:spPr bwMode="auto">
          <a:xfrm>
            <a:off x="2286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0" name="Line 52"/>
          <p:cNvSpPr>
            <a:spLocks noChangeShapeType="1"/>
          </p:cNvSpPr>
          <p:nvPr/>
        </p:nvSpPr>
        <p:spPr bwMode="auto">
          <a:xfrm>
            <a:off x="2743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1" name="Line 53"/>
          <p:cNvSpPr>
            <a:spLocks noChangeShapeType="1"/>
          </p:cNvSpPr>
          <p:nvPr/>
        </p:nvSpPr>
        <p:spPr bwMode="auto">
          <a:xfrm>
            <a:off x="3200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2" name="Line 54"/>
          <p:cNvSpPr>
            <a:spLocks noChangeShapeType="1"/>
          </p:cNvSpPr>
          <p:nvPr/>
        </p:nvSpPr>
        <p:spPr bwMode="auto">
          <a:xfrm>
            <a:off x="1828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3" name="Line 55"/>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4" name="Line 56"/>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5" name="Line 57"/>
          <p:cNvSpPr>
            <a:spLocks noChangeShapeType="1"/>
          </p:cNvSpPr>
          <p:nvPr/>
        </p:nvSpPr>
        <p:spPr bwMode="auto">
          <a:xfrm>
            <a:off x="3657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6" name="Line 58"/>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7" name="Line 59"/>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8" name="Line 60"/>
          <p:cNvSpPr>
            <a:spLocks noChangeShapeType="1"/>
          </p:cNvSpPr>
          <p:nvPr/>
        </p:nvSpPr>
        <p:spPr bwMode="auto">
          <a:xfrm>
            <a:off x="6400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49" name="Line 61"/>
          <p:cNvSpPr>
            <a:spLocks noChangeShapeType="1"/>
          </p:cNvSpPr>
          <p:nvPr/>
        </p:nvSpPr>
        <p:spPr bwMode="auto">
          <a:xfrm>
            <a:off x="5943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50" name="Line 62"/>
          <p:cNvSpPr>
            <a:spLocks noChangeShapeType="1"/>
          </p:cNvSpPr>
          <p:nvPr/>
        </p:nvSpPr>
        <p:spPr bwMode="auto">
          <a:xfrm>
            <a:off x="7315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51" name="Line 63"/>
          <p:cNvSpPr>
            <a:spLocks noChangeShapeType="1"/>
          </p:cNvSpPr>
          <p:nvPr/>
        </p:nvSpPr>
        <p:spPr bwMode="auto">
          <a:xfrm>
            <a:off x="6858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52" name="Line 64"/>
          <p:cNvSpPr>
            <a:spLocks noChangeShapeType="1"/>
          </p:cNvSpPr>
          <p:nvPr/>
        </p:nvSpPr>
        <p:spPr bwMode="auto">
          <a:xfrm>
            <a:off x="8229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53" name="Line 65"/>
          <p:cNvSpPr>
            <a:spLocks noChangeShapeType="1"/>
          </p:cNvSpPr>
          <p:nvPr/>
        </p:nvSpPr>
        <p:spPr bwMode="auto">
          <a:xfrm>
            <a:off x="7772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54" name="Line 66"/>
          <p:cNvSpPr>
            <a:spLocks noChangeShapeType="1"/>
          </p:cNvSpPr>
          <p:nvPr/>
        </p:nvSpPr>
        <p:spPr bwMode="auto">
          <a:xfrm>
            <a:off x="8191500" y="5791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2355" name="Rectangle 67"/>
          <p:cNvSpPr>
            <a:spLocks noChangeArrowheads="1"/>
          </p:cNvSpPr>
          <p:nvPr/>
        </p:nvSpPr>
        <p:spPr bwMode="auto">
          <a:xfrm>
            <a:off x="13716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356" name="Line 68"/>
          <p:cNvSpPr>
            <a:spLocks noChangeShapeType="1"/>
          </p:cNvSpPr>
          <p:nvPr/>
        </p:nvSpPr>
        <p:spPr bwMode="auto">
          <a:xfrm>
            <a:off x="59436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2357" name="Text Box 69"/>
          <p:cNvSpPr txBox="1">
            <a:spLocks noChangeArrowheads="1"/>
          </p:cNvSpPr>
          <p:nvPr/>
        </p:nvSpPr>
        <p:spPr bwMode="auto">
          <a:xfrm>
            <a:off x="457200" y="5257800"/>
            <a:ext cx="92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(10,2)</a:t>
            </a:r>
            <a:endParaRPr lang="en-US" sz="2400">
              <a:ea typeface="굴림" charset="0"/>
              <a:cs typeface="Arial" charset="0"/>
            </a:endParaRPr>
          </a:p>
        </p:txBody>
      </p:sp>
      <p:sp>
        <p:nvSpPr>
          <p:cNvPr id="652358" name="Rectangle 70"/>
          <p:cNvSpPr>
            <a:spLocks noChangeArrowheads="1"/>
          </p:cNvSpPr>
          <p:nvPr/>
        </p:nvSpPr>
        <p:spPr bwMode="auto">
          <a:xfrm>
            <a:off x="1371600" y="45720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359" name="Rectangle 71"/>
          <p:cNvSpPr>
            <a:spLocks noChangeArrowheads="1"/>
          </p:cNvSpPr>
          <p:nvPr/>
        </p:nvSpPr>
        <p:spPr bwMode="auto">
          <a:xfrm>
            <a:off x="1371600" y="54102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360" name="Rectangle 72"/>
          <p:cNvSpPr>
            <a:spLocks noChangeArrowheads="1"/>
          </p:cNvSpPr>
          <p:nvPr/>
        </p:nvSpPr>
        <p:spPr bwMode="auto">
          <a:xfrm>
            <a:off x="1371600" y="3810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361" name="Line 73"/>
          <p:cNvSpPr>
            <a:spLocks noChangeShapeType="1"/>
          </p:cNvSpPr>
          <p:nvPr/>
        </p:nvSpPr>
        <p:spPr bwMode="auto">
          <a:xfrm>
            <a:off x="13716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2362" name="Line 74"/>
          <p:cNvSpPr>
            <a:spLocks noChangeShapeType="1"/>
          </p:cNvSpPr>
          <p:nvPr/>
        </p:nvSpPr>
        <p:spPr bwMode="auto">
          <a:xfrm>
            <a:off x="1371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2363" name="Line 75"/>
          <p:cNvSpPr>
            <a:spLocks noChangeShapeType="1"/>
          </p:cNvSpPr>
          <p:nvPr/>
        </p:nvSpPr>
        <p:spPr bwMode="auto">
          <a:xfrm>
            <a:off x="13716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2364" name="Rectangle 76"/>
          <p:cNvSpPr>
            <a:spLocks noChangeArrowheads="1"/>
          </p:cNvSpPr>
          <p:nvPr/>
        </p:nvSpPr>
        <p:spPr bwMode="auto">
          <a:xfrm>
            <a:off x="1828800" y="45720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365" name="Rectangle 77"/>
          <p:cNvSpPr>
            <a:spLocks noChangeArrowheads="1"/>
          </p:cNvSpPr>
          <p:nvPr/>
        </p:nvSpPr>
        <p:spPr bwMode="auto">
          <a:xfrm>
            <a:off x="1828800" y="54102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2366" name="Rectangle 78"/>
          <p:cNvSpPr>
            <a:spLocks noChangeArrowheads="1"/>
          </p:cNvSpPr>
          <p:nvPr/>
        </p:nvSpPr>
        <p:spPr bwMode="auto">
          <a:xfrm>
            <a:off x="2743200" y="54102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52367" name="Group 79"/>
          <p:cNvGrpSpPr>
            <a:grpSpLocks/>
          </p:cNvGrpSpPr>
          <p:nvPr/>
        </p:nvGrpSpPr>
        <p:grpSpPr bwMode="auto">
          <a:xfrm>
            <a:off x="3505200" y="4953000"/>
            <a:ext cx="4984750" cy="1295400"/>
            <a:chOff x="2208" y="3120"/>
            <a:chExt cx="3140" cy="816"/>
          </a:xfrm>
        </p:grpSpPr>
        <p:sp>
          <p:nvSpPr>
            <p:cNvPr id="652368" name="Text Box 80"/>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52369" name="Text Box 81"/>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52370" name="Text Box 82"/>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52371" name="Text Box 83"/>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52372" name="Text Box 84"/>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52373" name="Text Box 85"/>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52374" name="Text Box 86"/>
          <p:cNvSpPr txBox="1">
            <a:spLocks noChangeArrowheads="1"/>
          </p:cNvSpPr>
          <p:nvPr/>
        </p:nvSpPr>
        <p:spPr bwMode="auto">
          <a:xfrm>
            <a:off x="228600" y="3733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52375" name="Text Box 87"/>
          <p:cNvSpPr txBox="1">
            <a:spLocks noChangeArrowheads="1"/>
          </p:cNvSpPr>
          <p:nvPr/>
        </p:nvSpPr>
        <p:spPr bwMode="auto">
          <a:xfrm>
            <a:off x="228600" y="4419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52376" name="Text Box 88"/>
          <p:cNvSpPr txBox="1">
            <a:spLocks noChangeArrowheads="1"/>
          </p:cNvSpPr>
          <p:nvPr/>
        </p:nvSpPr>
        <p:spPr bwMode="auto">
          <a:xfrm>
            <a:off x="152400" y="5257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Tree>
    <p:extLst>
      <p:ext uri="{BB962C8B-B14F-4D97-AF65-F5344CB8AC3E}">
        <p14:creationId xmlns:p14="http://schemas.microsoft.com/office/powerpoint/2010/main" val="4136260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000"/>
                                        <p:tgtEl>
                                          <p:spTgt spid="652360"/>
                                        </p:tgtEl>
                                      </p:cBhvr>
                                    </p:animEffect>
                                    <p:set>
                                      <p:cBhvr>
                                        <p:cTn id="7" dur="1" fill="hold">
                                          <p:stCondLst>
                                            <p:cond delay="999"/>
                                          </p:stCondLst>
                                        </p:cTn>
                                        <p:tgtEl>
                                          <p:spTgt spid="652360"/>
                                        </p:tgtEl>
                                        <p:attrNameLst>
                                          <p:attrName>style.visibility</p:attrName>
                                        </p:attrNameLst>
                                      </p:cBhvr>
                                      <p:to>
                                        <p:strVal val="hidden"/>
                                      </p:to>
                                    </p:set>
                                  </p:childTnLst>
                                </p:cTn>
                              </p:par>
                            </p:childTnLst>
                          </p:cTn>
                        </p:par>
                        <p:par>
                          <p:cTn id="8" fill="hold" nodeType="afterGroup">
                            <p:stCondLst>
                              <p:cond delay="1000"/>
                            </p:stCondLst>
                            <p:childTnLst>
                              <p:par>
                                <p:cTn id="9" presetID="1" presetClass="exit" presetSubtype="0" fill="hold" grpId="0" nodeType="afterEffect">
                                  <p:stCondLst>
                                    <p:cond delay="0"/>
                                  </p:stCondLst>
                                  <p:childTnLst>
                                    <p:set>
                                      <p:cBhvr>
                                        <p:cTn id="10" dur="1" fill="hold">
                                          <p:stCondLst>
                                            <p:cond delay="0"/>
                                          </p:stCondLst>
                                        </p:cTn>
                                        <p:tgtEl>
                                          <p:spTgt spid="65235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5233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522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2364"/>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65235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5235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522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2365"/>
                                        </p:tgtEl>
                                        <p:attrNameLst>
                                          <p:attrName>style.visibility</p:attrName>
                                        </p:attrNameLst>
                                      </p:cBhvr>
                                      <p:to>
                                        <p:strVal val="visible"/>
                                      </p:to>
                                    </p:set>
                                  </p:childTnLst>
                                </p:cTn>
                              </p:par>
                            </p:childTnLst>
                          </p:cTn>
                        </p:par>
                        <p:par>
                          <p:cTn id="25" fill="hold" nodeType="afterGroup">
                            <p:stCondLst>
                              <p:cond delay="1000"/>
                            </p:stCondLst>
                            <p:childTnLst>
                              <p:par>
                                <p:cTn id="26" presetID="22" presetClass="exit" presetSubtype="8" fill="hold" grpId="1" nodeType="afterEffect">
                                  <p:stCondLst>
                                    <p:cond delay="0"/>
                                  </p:stCondLst>
                                  <p:childTnLst>
                                    <p:animEffect transition="out" filter="wipe(left)">
                                      <p:cBhvr>
                                        <p:cTn id="27" dur="1000"/>
                                        <p:tgtEl>
                                          <p:spTgt spid="652364"/>
                                        </p:tgtEl>
                                      </p:cBhvr>
                                    </p:animEffect>
                                    <p:set>
                                      <p:cBhvr>
                                        <p:cTn id="28" dur="1" fill="hold">
                                          <p:stCondLst>
                                            <p:cond delay="999"/>
                                          </p:stCondLst>
                                        </p:cTn>
                                        <p:tgtEl>
                                          <p:spTgt spid="652364"/>
                                        </p:tgtEl>
                                        <p:attrNameLst>
                                          <p:attrName>style.visibility</p:attrName>
                                        </p:attrNameLst>
                                      </p:cBhvr>
                                      <p:to>
                                        <p:strVal val="hidden"/>
                                      </p:to>
                                    </p:set>
                                  </p:childTnLst>
                                </p:cTn>
                              </p:par>
                            </p:childTnLst>
                          </p:cTn>
                        </p:par>
                        <p:par>
                          <p:cTn id="29" fill="hold" nodeType="afterGroup">
                            <p:stCondLst>
                              <p:cond delay="2000"/>
                            </p:stCondLst>
                            <p:childTnLst>
                              <p:par>
                                <p:cTn id="30" presetID="1" presetClass="exit" presetSubtype="0" fill="hold" grpId="1" nodeType="afterEffect">
                                  <p:stCondLst>
                                    <p:cond delay="0"/>
                                  </p:stCondLst>
                                  <p:childTnLst>
                                    <p:set>
                                      <p:cBhvr>
                                        <p:cTn id="31" dur="1" fill="hold">
                                          <p:stCondLst>
                                            <p:cond delay="0"/>
                                          </p:stCondLst>
                                        </p:cTn>
                                        <p:tgtEl>
                                          <p:spTgt spid="652291"/>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652365"/>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65236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5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0" grpId="0" animBg="1"/>
      <p:bldP spid="652291" grpId="0" animBg="1"/>
      <p:bldP spid="652291" grpId="1" animBg="1"/>
      <p:bldP spid="652292" grpId="0" animBg="1"/>
      <p:bldP spid="652332" grpId="0" animBg="1"/>
      <p:bldP spid="652355" grpId="0" animBg="1"/>
      <p:bldP spid="652358" grpId="0" animBg="1"/>
      <p:bldP spid="652359" grpId="0" animBg="1"/>
      <p:bldP spid="652360" grpId="0" animBg="1"/>
      <p:bldP spid="652364" grpId="0" animBg="1"/>
      <p:bldP spid="652364" grpId="1" animBg="1"/>
      <p:bldP spid="652365" grpId="0" animBg="1"/>
      <p:bldP spid="652365" grpId="1" animBg="1"/>
      <p:bldP spid="6523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Number Placeholder 5"/>
          <p:cNvSpPr>
            <a:spLocks noGrp="1"/>
          </p:cNvSpPr>
          <p:nvPr>
            <p:ph type="sldNum" sz="quarter" idx="12"/>
          </p:nvPr>
        </p:nvSpPr>
        <p:spPr/>
        <p:txBody>
          <a:bodyPr/>
          <a:lstStyle/>
          <a:p>
            <a:fld id="{2CA1A60C-E550-A445-8A74-F00924468F03}" type="slidenum">
              <a:rPr lang="en-US"/>
              <a:pPr/>
              <a:t>44</a:t>
            </a:fld>
            <a:endParaRPr lang="en-US"/>
          </a:p>
        </p:txBody>
      </p:sp>
      <p:sp>
        <p:nvSpPr>
          <p:cNvPr id="653404" name="Rectangle 92"/>
          <p:cNvSpPr>
            <a:spLocks noChangeArrowheads="1"/>
          </p:cNvSpPr>
          <p:nvPr/>
        </p:nvSpPr>
        <p:spPr bwMode="auto">
          <a:xfrm>
            <a:off x="3200400" y="5410200"/>
            <a:ext cx="4572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14" name="Rectangle 2"/>
          <p:cNvSpPr>
            <a:spLocks noChangeArrowheads="1"/>
          </p:cNvSpPr>
          <p:nvPr/>
        </p:nvSpPr>
        <p:spPr bwMode="auto">
          <a:xfrm>
            <a:off x="1371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15" name="Line 3"/>
          <p:cNvSpPr>
            <a:spLocks noChangeShapeType="1"/>
          </p:cNvSpPr>
          <p:nvPr/>
        </p:nvSpPr>
        <p:spPr bwMode="auto">
          <a:xfrm>
            <a:off x="5029200" y="2971800"/>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16" name="Line 4"/>
          <p:cNvSpPr>
            <a:spLocks noChangeShapeType="1"/>
          </p:cNvSpPr>
          <p:nvPr/>
        </p:nvSpPr>
        <p:spPr bwMode="auto">
          <a:xfrm>
            <a:off x="1371600" y="2971800"/>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17" name="Rectangle 5"/>
          <p:cNvSpPr>
            <a:spLocks noChangeArrowheads="1"/>
          </p:cNvSpPr>
          <p:nvPr/>
        </p:nvSpPr>
        <p:spPr bwMode="auto">
          <a:xfrm>
            <a:off x="2743200" y="5410200"/>
            <a:ext cx="4572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18" name="Rectangle 6"/>
          <p:cNvSpPr>
            <a:spLocks noGrp="1" noChangeArrowheads="1"/>
          </p:cNvSpPr>
          <p:nvPr>
            <p:ph type="title"/>
          </p:nvPr>
        </p:nvSpPr>
        <p:spPr/>
        <p:txBody>
          <a:bodyPr/>
          <a:lstStyle/>
          <a:p>
            <a:r>
              <a:rPr lang="en-US" altLang="ko-KR">
                <a:ea typeface="굴림" charset="0"/>
                <a:cs typeface="굴림" charset="0"/>
              </a:rPr>
              <a:t>Response Time</a:t>
            </a:r>
            <a:endParaRPr lang="en-US"/>
          </a:p>
        </p:txBody>
      </p:sp>
      <p:sp>
        <p:nvSpPr>
          <p:cNvPr id="653319" name="Rectangle 7"/>
          <p:cNvSpPr>
            <a:spLocks noGrp="1" noChangeArrowheads="1"/>
          </p:cNvSpPr>
          <p:nvPr>
            <p:ph type="body" idx="1"/>
          </p:nvPr>
        </p:nvSpPr>
        <p:spPr>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dirty="0">
                <a:ea typeface="굴림" charset="0"/>
                <a:cs typeface="굴림" charset="0"/>
              </a:rPr>
              <a:t>Response time </a:t>
            </a:r>
          </a:p>
          <a:p>
            <a:pPr lvl="1"/>
            <a:r>
              <a:rPr lang="en-US" altLang="ko-KR" dirty="0">
                <a:ea typeface="굴림" charset="0"/>
                <a:cs typeface="굴림" charset="0"/>
              </a:rPr>
              <a:t>Duration from released time to finish time</a:t>
            </a:r>
          </a:p>
          <a:p>
            <a:endParaRPr lang="en-US" dirty="0"/>
          </a:p>
        </p:txBody>
      </p:sp>
      <p:sp>
        <p:nvSpPr>
          <p:cNvPr id="653320" name="Line 8"/>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1" name="Line 9"/>
          <p:cNvSpPr>
            <a:spLocks noChangeShapeType="1"/>
          </p:cNvSpPr>
          <p:nvPr/>
        </p:nvSpPr>
        <p:spPr bwMode="auto">
          <a:xfrm>
            <a:off x="137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2" name="Line 10"/>
          <p:cNvSpPr>
            <a:spLocks noChangeShapeType="1"/>
          </p:cNvSpPr>
          <p:nvPr/>
        </p:nvSpPr>
        <p:spPr bwMode="auto">
          <a:xfrm>
            <a:off x="228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3" name="Line 11"/>
          <p:cNvSpPr>
            <a:spLocks noChangeShapeType="1"/>
          </p:cNvSpPr>
          <p:nvPr/>
        </p:nvSpPr>
        <p:spPr bwMode="auto">
          <a:xfrm>
            <a:off x="2743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4" name="Line 12"/>
          <p:cNvSpPr>
            <a:spLocks noChangeShapeType="1"/>
          </p:cNvSpPr>
          <p:nvPr/>
        </p:nvSpPr>
        <p:spPr bwMode="auto">
          <a:xfrm>
            <a:off x="3200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5" name="Line 13"/>
          <p:cNvSpPr>
            <a:spLocks noChangeShapeType="1"/>
          </p:cNvSpPr>
          <p:nvPr/>
        </p:nvSpPr>
        <p:spPr bwMode="auto">
          <a:xfrm>
            <a:off x="182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6" name="Line 14"/>
          <p:cNvSpPr>
            <a:spLocks noChangeShapeType="1"/>
          </p:cNvSpPr>
          <p:nvPr/>
        </p:nvSpPr>
        <p:spPr bwMode="auto">
          <a:xfrm>
            <a:off x="411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7" name="Line 15"/>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8" name="Line 16"/>
          <p:cNvSpPr>
            <a:spLocks noChangeShapeType="1"/>
          </p:cNvSpPr>
          <p:nvPr/>
        </p:nvSpPr>
        <p:spPr bwMode="auto">
          <a:xfrm>
            <a:off x="3657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29" name="Line 17"/>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0" name="Line 18"/>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1" name="Line 19"/>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2" name="Line 20"/>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3" name="Line 21"/>
          <p:cNvSpPr>
            <a:spLocks noChangeShapeType="1"/>
          </p:cNvSpPr>
          <p:nvPr/>
        </p:nvSpPr>
        <p:spPr bwMode="auto">
          <a:xfrm>
            <a:off x="7315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4" name="Line 22"/>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5" name="Line 23"/>
          <p:cNvSpPr>
            <a:spLocks noChangeShapeType="1"/>
          </p:cNvSpPr>
          <p:nvPr/>
        </p:nvSpPr>
        <p:spPr bwMode="auto">
          <a:xfrm>
            <a:off x="8229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6" name="Line 24"/>
          <p:cNvSpPr>
            <a:spLocks noChangeShapeType="1"/>
          </p:cNvSpPr>
          <p:nvPr/>
        </p:nvSpPr>
        <p:spPr bwMode="auto">
          <a:xfrm>
            <a:off x="7772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7" name="Rectangle 25"/>
          <p:cNvSpPr>
            <a:spLocks noChangeArrowheads="1"/>
          </p:cNvSpPr>
          <p:nvPr/>
        </p:nvSpPr>
        <p:spPr bwMode="auto">
          <a:xfrm>
            <a:off x="32004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38" name="Line 26"/>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39" name="Line 27"/>
          <p:cNvSpPr>
            <a:spLocks noChangeShapeType="1"/>
          </p:cNvSpPr>
          <p:nvPr/>
        </p:nvSpPr>
        <p:spPr bwMode="auto">
          <a:xfrm>
            <a:off x="1371600" y="4953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0" name="Line 28"/>
          <p:cNvSpPr>
            <a:spLocks noChangeShapeType="1"/>
          </p:cNvSpPr>
          <p:nvPr/>
        </p:nvSpPr>
        <p:spPr bwMode="auto">
          <a:xfrm>
            <a:off x="1371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1" name="Line 29"/>
          <p:cNvSpPr>
            <a:spLocks noChangeShapeType="1"/>
          </p:cNvSpPr>
          <p:nvPr/>
        </p:nvSpPr>
        <p:spPr bwMode="auto">
          <a:xfrm>
            <a:off x="2286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2" name="Line 30"/>
          <p:cNvSpPr>
            <a:spLocks noChangeShapeType="1"/>
          </p:cNvSpPr>
          <p:nvPr/>
        </p:nvSpPr>
        <p:spPr bwMode="auto">
          <a:xfrm>
            <a:off x="2743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3" name="Line 31"/>
          <p:cNvSpPr>
            <a:spLocks noChangeShapeType="1"/>
          </p:cNvSpPr>
          <p:nvPr/>
        </p:nvSpPr>
        <p:spPr bwMode="auto">
          <a:xfrm>
            <a:off x="3200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4" name="Line 32"/>
          <p:cNvSpPr>
            <a:spLocks noChangeShapeType="1"/>
          </p:cNvSpPr>
          <p:nvPr/>
        </p:nvSpPr>
        <p:spPr bwMode="auto">
          <a:xfrm>
            <a:off x="1828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5" name="Line 33"/>
          <p:cNvSpPr>
            <a:spLocks noChangeShapeType="1"/>
          </p:cNvSpPr>
          <p:nvPr/>
        </p:nvSpPr>
        <p:spPr bwMode="auto">
          <a:xfrm>
            <a:off x="4114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6" name="Line 34"/>
          <p:cNvSpPr>
            <a:spLocks noChangeShapeType="1"/>
          </p:cNvSpPr>
          <p:nvPr/>
        </p:nvSpPr>
        <p:spPr bwMode="auto">
          <a:xfrm>
            <a:off x="4572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7" name="Line 35"/>
          <p:cNvSpPr>
            <a:spLocks noChangeShapeType="1"/>
          </p:cNvSpPr>
          <p:nvPr/>
        </p:nvSpPr>
        <p:spPr bwMode="auto">
          <a:xfrm>
            <a:off x="365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8" name="Line 36"/>
          <p:cNvSpPr>
            <a:spLocks noChangeShapeType="1"/>
          </p:cNvSpPr>
          <p:nvPr/>
        </p:nvSpPr>
        <p:spPr bwMode="auto">
          <a:xfrm>
            <a:off x="5486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49" name="Line 37"/>
          <p:cNvSpPr>
            <a:spLocks noChangeShapeType="1"/>
          </p:cNvSpPr>
          <p:nvPr/>
        </p:nvSpPr>
        <p:spPr bwMode="auto">
          <a:xfrm>
            <a:off x="5029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50" name="Line 38"/>
          <p:cNvSpPr>
            <a:spLocks noChangeShapeType="1"/>
          </p:cNvSpPr>
          <p:nvPr/>
        </p:nvSpPr>
        <p:spPr bwMode="auto">
          <a:xfrm>
            <a:off x="6400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51" name="Line 39"/>
          <p:cNvSpPr>
            <a:spLocks noChangeShapeType="1"/>
          </p:cNvSpPr>
          <p:nvPr/>
        </p:nvSpPr>
        <p:spPr bwMode="auto">
          <a:xfrm>
            <a:off x="5943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52" name="Line 40"/>
          <p:cNvSpPr>
            <a:spLocks noChangeShapeType="1"/>
          </p:cNvSpPr>
          <p:nvPr/>
        </p:nvSpPr>
        <p:spPr bwMode="auto">
          <a:xfrm>
            <a:off x="7315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53" name="Line 41"/>
          <p:cNvSpPr>
            <a:spLocks noChangeShapeType="1"/>
          </p:cNvSpPr>
          <p:nvPr/>
        </p:nvSpPr>
        <p:spPr bwMode="auto">
          <a:xfrm>
            <a:off x="6858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54" name="Line 42"/>
          <p:cNvSpPr>
            <a:spLocks noChangeShapeType="1"/>
          </p:cNvSpPr>
          <p:nvPr/>
        </p:nvSpPr>
        <p:spPr bwMode="auto">
          <a:xfrm>
            <a:off x="8229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55" name="Line 43"/>
          <p:cNvSpPr>
            <a:spLocks noChangeShapeType="1"/>
          </p:cNvSpPr>
          <p:nvPr/>
        </p:nvSpPr>
        <p:spPr bwMode="auto">
          <a:xfrm>
            <a:off x="7772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56" name="Line 44"/>
          <p:cNvSpPr>
            <a:spLocks noChangeShapeType="1"/>
          </p:cNvSpPr>
          <p:nvPr/>
        </p:nvSpPr>
        <p:spPr bwMode="auto">
          <a:xfrm>
            <a:off x="81915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57" name="Line 45"/>
          <p:cNvSpPr>
            <a:spLocks noChangeShapeType="1"/>
          </p:cNvSpPr>
          <p:nvPr/>
        </p:nvSpPr>
        <p:spPr bwMode="auto">
          <a:xfrm>
            <a:off x="3657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58" name="Text Box 46"/>
          <p:cNvSpPr txBox="1">
            <a:spLocks noChangeArrowheads="1"/>
          </p:cNvSpPr>
          <p:nvPr/>
        </p:nvSpPr>
        <p:spPr bwMode="auto">
          <a:xfrm>
            <a:off x="533400" y="3733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53359" name="Text Box 47"/>
          <p:cNvSpPr txBox="1">
            <a:spLocks noChangeArrowheads="1"/>
          </p:cNvSpPr>
          <p:nvPr/>
        </p:nvSpPr>
        <p:spPr bwMode="auto">
          <a:xfrm>
            <a:off x="533400" y="44196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53360" name="Line 48"/>
          <p:cNvSpPr>
            <a:spLocks noChangeShapeType="1"/>
          </p:cNvSpPr>
          <p:nvPr/>
        </p:nvSpPr>
        <p:spPr bwMode="auto">
          <a:xfrm>
            <a:off x="1371600" y="57912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1" name="Line 49"/>
          <p:cNvSpPr>
            <a:spLocks noChangeShapeType="1"/>
          </p:cNvSpPr>
          <p:nvPr/>
        </p:nvSpPr>
        <p:spPr bwMode="auto">
          <a:xfrm>
            <a:off x="1371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2" name="Line 50"/>
          <p:cNvSpPr>
            <a:spLocks noChangeShapeType="1"/>
          </p:cNvSpPr>
          <p:nvPr/>
        </p:nvSpPr>
        <p:spPr bwMode="auto">
          <a:xfrm>
            <a:off x="2286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3" name="Line 51"/>
          <p:cNvSpPr>
            <a:spLocks noChangeShapeType="1"/>
          </p:cNvSpPr>
          <p:nvPr/>
        </p:nvSpPr>
        <p:spPr bwMode="auto">
          <a:xfrm>
            <a:off x="2743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4" name="Line 52"/>
          <p:cNvSpPr>
            <a:spLocks noChangeShapeType="1"/>
          </p:cNvSpPr>
          <p:nvPr/>
        </p:nvSpPr>
        <p:spPr bwMode="auto">
          <a:xfrm>
            <a:off x="3200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5" name="Line 53"/>
          <p:cNvSpPr>
            <a:spLocks noChangeShapeType="1"/>
          </p:cNvSpPr>
          <p:nvPr/>
        </p:nvSpPr>
        <p:spPr bwMode="auto">
          <a:xfrm>
            <a:off x="1828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6" name="Line 54"/>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7" name="Line 55"/>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8" name="Line 56"/>
          <p:cNvSpPr>
            <a:spLocks noChangeShapeType="1"/>
          </p:cNvSpPr>
          <p:nvPr/>
        </p:nvSpPr>
        <p:spPr bwMode="auto">
          <a:xfrm>
            <a:off x="3657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69" name="Line 57"/>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0" name="Line 58"/>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1" name="Line 59"/>
          <p:cNvSpPr>
            <a:spLocks noChangeShapeType="1"/>
          </p:cNvSpPr>
          <p:nvPr/>
        </p:nvSpPr>
        <p:spPr bwMode="auto">
          <a:xfrm>
            <a:off x="6400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2" name="Line 60"/>
          <p:cNvSpPr>
            <a:spLocks noChangeShapeType="1"/>
          </p:cNvSpPr>
          <p:nvPr/>
        </p:nvSpPr>
        <p:spPr bwMode="auto">
          <a:xfrm>
            <a:off x="5943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3" name="Line 61"/>
          <p:cNvSpPr>
            <a:spLocks noChangeShapeType="1"/>
          </p:cNvSpPr>
          <p:nvPr/>
        </p:nvSpPr>
        <p:spPr bwMode="auto">
          <a:xfrm>
            <a:off x="7315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4" name="Line 62"/>
          <p:cNvSpPr>
            <a:spLocks noChangeShapeType="1"/>
          </p:cNvSpPr>
          <p:nvPr/>
        </p:nvSpPr>
        <p:spPr bwMode="auto">
          <a:xfrm>
            <a:off x="6858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5" name="Line 63"/>
          <p:cNvSpPr>
            <a:spLocks noChangeShapeType="1"/>
          </p:cNvSpPr>
          <p:nvPr/>
        </p:nvSpPr>
        <p:spPr bwMode="auto">
          <a:xfrm>
            <a:off x="8229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6" name="Line 64"/>
          <p:cNvSpPr>
            <a:spLocks noChangeShapeType="1"/>
          </p:cNvSpPr>
          <p:nvPr/>
        </p:nvSpPr>
        <p:spPr bwMode="auto">
          <a:xfrm>
            <a:off x="7772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7" name="Line 65"/>
          <p:cNvSpPr>
            <a:spLocks noChangeShapeType="1"/>
          </p:cNvSpPr>
          <p:nvPr/>
        </p:nvSpPr>
        <p:spPr bwMode="auto">
          <a:xfrm>
            <a:off x="8191500" y="5791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78" name="Rectangle 66"/>
          <p:cNvSpPr>
            <a:spLocks noChangeArrowheads="1"/>
          </p:cNvSpPr>
          <p:nvPr/>
        </p:nvSpPr>
        <p:spPr bwMode="auto">
          <a:xfrm>
            <a:off x="3657600" y="4572000"/>
            <a:ext cx="914400" cy="3810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79" name="Line 67"/>
          <p:cNvSpPr>
            <a:spLocks noChangeShapeType="1"/>
          </p:cNvSpPr>
          <p:nvPr/>
        </p:nvSpPr>
        <p:spPr bwMode="auto">
          <a:xfrm>
            <a:off x="59436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80" name="Text Box 68"/>
          <p:cNvSpPr txBox="1">
            <a:spLocks noChangeArrowheads="1"/>
          </p:cNvSpPr>
          <p:nvPr/>
        </p:nvSpPr>
        <p:spPr bwMode="auto">
          <a:xfrm>
            <a:off x="457200" y="5257800"/>
            <a:ext cx="92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(10,2)</a:t>
            </a:r>
            <a:endParaRPr lang="en-US" sz="2400">
              <a:ea typeface="굴림" charset="0"/>
              <a:cs typeface="Arial" charset="0"/>
            </a:endParaRPr>
          </a:p>
        </p:txBody>
      </p:sp>
      <p:sp>
        <p:nvSpPr>
          <p:cNvPr id="653382" name="Rectangle 70"/>
          <p:cNvSpPr>
            <a:spLocks noChangeArrowheads="1"/>
          </p:cNvSpPr>
          <p:nvPr/>
        </p:nvSpPr>
        <p:spPr bwMode="auto">
          <a:xfrm>
            <a:off x="3200400" y="3810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83" name="Line 71"/>
          <p:cNvSpPr>
            <a:spLocks noChangeShapeType="1"/>
          </p:cNvSpPr>
          <p:nvPr/>
        </p:nvSpPr>
        <p:spPr bwMode="auto">
          <a:xfrm>
            <a:off x="13716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84" name="Line 72"/>
          <p:cNvSpPr>
            <a:spLocks noChangeShapeType="1"/>
          </p:cNvSpPr>
          <p:nvPr/>
        </p:nvSpPr>
        <p:spPr bwMode="auto">
          <a:xfrm>
            <a:off x="1371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85" name="Line 73"/>
          <p:cNvSpPr>
            <a:spLocks noChangeShapeType="1"/>
          </p:cNvSpPr>
          <p:nvPr/>
        </p:nvSpPr>
        <p:spPr bwMode="auto">
          <a:xfrm>
            <a:off x="13716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86" name="Rectangle 74"/>
          <p:cNvSpPr>
            <a:spLocks noChangeArrowheads="1"/>
          </p:cNvSpPr>
          <p:nvPr/>
        </p:nvSpPr>
        <p:spPr bwMode="auto">
          <a:xfrm>
            <a:off x="3657600" y="45720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87" name="Rectangle 75"/>
          <p:cNvSpPr>
            <a:spLocks noChangeArrowheads="1"/>
          </p:cNvSpPr>
          <p:nvPr/>
        </p:nvSpPr>
        <p:spPr bwMode="auto">
          <a:xfrm>
            <a:off x="32004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88" name="Line 76"/>
          <p:cNvSpPr>
            <a:spLocks noChangeShapeType="1"/>
          </p:cNvSpPr>
          <p:nvPr/>
        </p:nvSpPr>
        <p:spPr bwMode="auto">
          <a:xfrm>
            <a:off x="32004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89" name="Rectangle 77"/>
          <p:cNvSpPr>
            <a:spLocks noChangeArrowheads="1"/>
          </p:cNvSpPr>
          <p:nvPr/>
        </p:nvSpPr>
        <p:spPr bwMode="auto">
          <a:xfrm>
            <a:off x="27432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90" name="Line 78"/>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91" name="Line 79"/>
          <p:cNvSpPr>
            <a:spLocks noChangeShapeType="1"/>
          </p:cNvSpPr>
          <p:nvPr/>
        </p:nvSpPr>
        <p:spPr bwMode="auto">
          <a:xfrm>
            <a:off x="32004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92" name="Line 80"/>
          <p:cNvSpPr>
            <a:spLocks noChangeShapeType="1"/>
          </p:cNvSpPr>
          <p:nvPr/>
        </p:nvSpPr>
        <p:spPr bwMode="auto">
          <a:xfrm>
            <a:off x="3657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93" name="Line 81"/>
          <p:cNvSpPr>
            <a:spLocks noChangeShapeType="1"/>
          </p:cNvSpPr>
          <p:nvPr/>
        </p:nvSpPr>
        <p:spPr bwMode="auto">
          <a:xfrm>
            <a:off x="5943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394" name="Rectangle 82"/>
          <p:cNvSpPr>
            <a:spLocks noChangeArrowheads="1"/>
          </p:cNvSpPr>
          <p:nvPr/>
        </p:nvSpPr>
        <p:spPr bwMode="auto">
          <a:xfrm>
            <a:off x="3657600" y="5410200"/>
            <a:ext cx="4572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95" name="Line 83"/>
          <p:cNvSpPr>
            <a:spLocks noChangeShapeType="1"/>
          </p:cNvSpPr>
          <p:nvPr/>
        </p:nvSpPr>
        <p:spPr bwMode="auto">
          <a:xfrm>
            <a:off x="3657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96" name="Line 84"/>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97" name="Line 85"/>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3398" name="Rectangle 86"/>
          <p:cNvSpPr>
            <a:spLocks noChangeArrowheads="1"/>
          </p:cNvSpPr>
          <p:nvPr/>
        </p:nvSpPr>
        <p:spPr bwMode="auto">
          <a:xfrm>
            <a:off x="36576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399" name="Rectangle 87"/>
          <p:cNvSpPr>
            <a:spLocks noChangeArrowheads="1"/>
          </p:cNvSpPr>
          <p:nvPr/>
        </p:nvSpPr>
        <p:spPr bwMode="auto">
          <a:xfrm>
            <a:off x="4572000" y="5410200"/>
            <a:ext cx="4572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400" name="Rectangle 88"/>
          <p:cNvSpPr>
            <a:spLocks noChangeArrowheads="1"/>
          </p:cNvSpPr>
          <p:nvPr/>
        </p:nvSpPr>
        <p:spPr bwMode="auto">
          <a:xfrm>
            <a:off x="45720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3401" name="Line 89"/>
          <p:cNvSpPr>
            <a:spLocks noChangeShapeType="1"/>
          </p:cNvSpPr>
          <p:nvPr/>
        </p:nvSpPr>
        <p:spPr bwMode="auto">
          <a:xfrm>
            <a:off x="1371600" y="3200400"/>
            <a:ext cx="3657600" cy="0"/>
          </a:xfrm>
          <a:prstGeom prst="line">
            <a:avLst/>
          </a:prstGeom>
          <a:noFill/>
          <a:ln w="28575">
            <a:solidFill>
              <a:schemeClr val="tx1"/>
            </a:solidFill>
            <a:round/>
            <a:headEnd type="arrow" w="sm" len="lg"/>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53402" name="Text Box 90"/>
          <p:cNvSpPr txBox="1">
            <a:spLocks noChangeArrowheads="1"/>
          </p:cNvSpPr>
          <p:nvPr/>
        </p:nvSpPr>
        <p:spPr bwMode="auto">
          <a:xfrm>
            <a:off x="2054225" y="2698750"/>
            <a:ext cx="233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b="1" i="1">
                <a:solidFill>
                  <a:srgbClr val="0000FF"/>
                </a:solidFill>
                <a:latin typeface="Comic Sans MS" charset="0"/>
                <a:ea typeface="굴림" charset="0"/>
                <a:cs typeface="Arial" charset="0"/>
              </a:rPr>
              <a:t>Response Time</a:t>
            </a:r>
            <a:endParaRPr lang="en-US" sz="2400" b="1" i="1">
              <a:solidFill>
                <a:srgbClr val="0000FF"/>
              </a:solidFill>
              <a:latin typeface="Comic Sans MS" charset="0"/>
              <a:ea typeface="굴림" charset="0"/>
              <a:cs typeface="Arial" charset="0"/>
            </a:endParaRPr>
          </a:p>
        </p:txBody>
      </p:sp>
      <p:sp>
        <p:nvSpPr>
          <p:cNvPr id="653403" name="Rectangle 91"/>
          <p:cNvSpPr>
            <a:spLocks noChangeArrowheads="1"/>
          </p:cNvSpPr>
          <p:nvPr/>
        </p:nvSpPr>
        <p:spPr bwMode="auto">
          <a:xfrm>
            <a:off x="1828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53405" name="Group 93"/>
          <p:cNvGrpSpPr>
            <a:grpSpLocks/>
          </p:cNvGrpSpPr>
          <p:nvPr/>
        </p:nvGrpSpPr>
        <p:grpSpPr bwMode="auto">
          <a:xfrm>
            <a:off x="3505200" y="4953000"/>
            <a:ext cx="4984750" cy="1295400"/>
            <a:chOff x="2208" y="3120"/>
            <a:chExt cx="3140" cy="816"/>
          </a:xfrm>
        </p:grpSpPr>
        <p:sp>
          <p:nvSpPr>
            <p:cNvPr id="653406" name="Text Box 94"/>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53407" name="Text Box 95"/>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53408" name="Text Box 96"/>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53409" name="Text Box 97"/>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53410" name="Text Box 98"/>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53411" name="Text Box 99"/>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53412" name="Text Box 100"/>
          <p:cNvSpPr txBox="1">
            <a:spLocks noChangeArrowheads="1"/>
          </p:cNvSpPr>
          <p:nvPr/>
        </p:nvSpPr>
        <p:spPr bwMode="auto">
          <a:xfrm>
            <a:off x="228600" y="3733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53413" name="Text Box 101"/>
          <p:cNvSpPr txBox="1">
            <a:spLocks noChangeArrowheads="1"/>
          </p:cNvSpPr>
          <p:nvPr/>
        </p:nvSpPr>
        <p:spPr bwMode="auto">
          <a:xfrm>
            <a:off x="228600" y="4419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53414" name="Text Box 102"/>
          <p:cNvSpPr txBox="1">
            <a:spLocks noChangeArrowheads="1"/>
          </p:cNvSpPr>
          <p:nvPr/>
        </p:nvSpPr>
        <p:spPr bwMode="auto">
          <a:xfrm>
            <a:off x="152400" y="5257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Tree>
    <p:extLst>
      <p:ext uri="{BB962C8B-B14F-4D97-AF65-F5344CB8AC3E}">
        <p14:creationId xmlns:p14="http://schemas.microsoft.com/office/powerpoint/2010/main" val="2502351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grpId="0" nodeType="withEffect">
                                  <p:stCondLst>
                                    <p:cond delay="0"/>
                                  </p:stCondLst>
                                  <p:childTnLst>
                                    <p:animEffect transition="out" filter="wipe(left)">
                                      <p:cBhvr>
                                        <p:cTn id="6" dur="1000"/>
                                        <p:tgtEl>
                                          <p:spTgt spid="653389"/>
                                        </p:tgtEl>
                                      </p:cBhvr>
                                    </p:animEffect>
                                    <p:set>
                                      <p:cBhvr>
                                        <p:cTn id="7" dur="1" fill="hold">
                                          <p:stCondLst>
                                            <p:cond delay="999"/>
                                          </p:stCondLst>
                                        </p:cTn>
                                        <p:tgtEl>
                                          <p:spTgt spid="653389"/>
                                        </p:tgtEl>
                                        <p:attrNameLst>
                                          <p:attrName>style.visibility</p:attrName>
                                        </p:attrNameLst>
                                      </p:cBhvr>
                                      <p:to>
                                        <p:strVal val="hidden"/>
                                      </p:to>
                                    </p:se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6533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3391"/>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65333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53382"/>
                                        </p:tgtEl>
                                        <p:attrNameLst>
                                          <p:attrName>style.visibility</p:attrName>
                                        </p:attrNameLst>
                                      </p:cBhvr>
                                      <p:to>
                                        <p:strVal val="visible"/>
                                      </p:to>
                                    </p:set>
                                  </p:childTnLst>
                                </p:cTn>
                              </p:par>
                            </p:childTnLst>
                          </p:cTn>
                        </p:par>
                        <p:par>
                          <p:cTn id="18" fill="hold" nodeType="afterGroup">
                            <p:stCondLst>
                              <p:cond delay="1000"/>
                            </p:stCondLst>
                            <p:childTnLst>
                              <p:par>
                                <p:cTn id="19" presetID="22" presetClass="exit" presetSubtype="8" fill="hold" grpId="1" nodeType="afterEffect">
                                  <p:stCondLst>
                                    <p:cond delay="0"/>
                                  </p:stCondLst>
                                  <p:childTnLst>
                                    <p:animEffect transition="out" filter="wipe(left)">
                                      <p:cBhvr>
                                        <p:cTn id="20" dur="1000"/>
                                        <p:tgtEl>
                                          <p:spTgt spid="653382"/>
                                        </p:tgtEl>
                                      </p:cBhvr>
                                    </p:animEffect>
                                    <p:set>
                                      <p:cBhvr>
                                        <p:cTn id="21" dur="1" fill="hold">
                                          <p:stCondLst>
                                            <p:cond delay="999"/>
                                          </p:stCondLst>
                                        </p:cTn>
                                        <p:tgtEl>
                                          <p:spTgt spid="653382"/>
                                        </p:tgtEl>
                                        <p:attrNameLst>
                                          <p:attrName>style.visibility</p:attrName>
                                        </p:attrNameLst>
                                      </p:cBhvr>
                                      <p:to>
                                        <p:strVal val="hidden"/>
                                      </p:to>
                                    </p:set>
                                  </p:childTnLst>
                                </p:cTn>
                              </p:par>
                            </p:childTnLst>
                          </p:cTn>
                        </p:par>
                        <p:par>
                          <p:cTn id="22" fill="hold" nodeType="afterGroup">
                            <p:stCondLst>
                              <p:cond delay="2000"/>
                            </p:stCondLst>
                            <p:childTnLst>
                              <p:par>
                                <p:cTn id="23" presetID="1" presetClass="exit" presetSubtype="0" fill="hold" grpId="0" nodeType="afterEffect">
                                  <p:stCondLst>
                                    <p:cond delay="0"/>
                                  </p:stCondLst>
                                  <p:childTnLst>
                                    <p:set>
                                      <p:cBhvr>
                                        <p:cTn id="24" dur="1" fill="hold">
                                          <p:stCondLst>
                                            <p:cond delay="0"/>
                                          </p:stCondLst>
                                        </p:cTn>
                                        <p:tgtEl>
                                          <p:spTgt spid="65338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5340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6533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33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33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33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33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3394"/>
                                        </p:tgtEl>
                                        <p:attrNameLst>
                                          <p:attrName>style.visibility</p:attrName>
                                        </p:attrNameLst>
                                      </p:cBhvr>
                                      <p:to>
                                        <p:strVal val="visible"/>
                                      </p:to>
                                    </p:set>
                                  </p:childTnLst>
                                </p:cTn>
                              </p:par>
                            </p:childTnLst>
                          </p:cTn>
                        </p:par>
                        <p:par>
                          <p:cTn id="39" fill="hold" nodeType="afterGroup">
                            <p:stCondLst>
                              <p:cond delay="2000"/>
                            </p:stCondLst>
                            <p:childTnLst>
                              <p:par>
                                <p:cTn id="40" presetID="22" presetClass="exit" presetSubtype="8" fill="hold" grpId="1" nodeType="afterEffect">
                                  <p:stCondLst>
                                    <p:cond delay="0"/>
                                  </p:stCondLst>
                                  <p:childTnLst>
                                    <p:animEffect transition="out" filter="wipe(left)">
                                      <p:cBhvr>
                                        <p:cTn id="41" dur="1000"/>
                                        <p:tgtEl>
                                          <p:spTgt spid="653386"/>
                                        </p:tgtEl>
                                      </p:cBhvr>
                                    </p:animEffect>
                                    <p:set>
                                      <p:cBhvr>
                                        <p:cTn id="42" dur="1" fill="hold">
                                          <p:stCondLst>
                                            <p:cond delay="999"/>
                                          </p:stCondLst>
                                        </p:cTn>
                                        <p:tgtEl>
                                          <p:spTgt spid="653386"/>
                                        </p:tgtEl>
                                        <p:attrNameLst>
                                          <p:attrName>style.visibility</p:attrName>
                                        </p:attrNameLst>
                                      </p:cBhvr>
                                      <p:to>
                                        <p:strVal val="hidden"/>
                                      </p:to>
                                    </p:set>
                                  </p:childTnLst>
                                </p:cTn>
                              </p:par>
                            </p:childTnLst>
                          </p:cTn>
                        </p:par>
                        <p:par>
                          <p:cTn id="43" fill="hold" nodeType="afterGroup">
                            <p:stCondLst>
                              <p:cond delay="3000"/>
                            </p:stCondLst>
                            <p:childTnLst>
                              <p:par>
                                <p:cTn id="44" presetID="1" presetClass="exit" presetSubtype="0" fill="hold" grpId="1" nodeType="afterEffect">
                                  <p:stCondLst>
                                    <p:cond delay="0"/>
                                  </p:stCondLst>
                                  <p:childTnLst>
                                    <p:set>
                                      <p:cBhvr>
                                        <p:cTn id="45" dur="1" fill="hold">
                                          <p:stCondLst>
                                            <p:cond delay="0"/>
                                          </p:stCondLst>
                                        </p:cTn>
                                        <p:tgtEl>
                                          <p:spTgt spid="65339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653394"/>
                                        </p:tgtEl>
                                        <p:attrNameLst>
                                          <p:attrName>style.visibility</p:attrName>
                                        </p:attrNameLst>
                                      </p:cBhvr>
                                      <p:to>
                                        <p:strVal val="hidden"/>
                                      </p:to>
                                    </p:set>
                                  </p:childTnLst>
                                </p:cTn>
                              </p:par>
                            </p:childTnLst>
                          </p:cTn>
                        </p:par>
                        <p:par>
                          <p:cTn id="48" fill="hold" nodeType="afterGroup">
                            <p:stCondLst>
                              <p:cond delay="3000"/>
                            </p:stCondLst>
                            <p:childTnLst>
                              <p:par>
                                <p:cTn id="49" presetID="1" presetClass="entr" presetSubtype="0" fill="hold" grpId="0" nodeType="afterEffect">
                                  <p:stCondLst>
                                    <p:cond delay="0"/>
                                  </p:stCondLst>
                                  <p:childTnLst>
                                    <p:set>
                                      <p:cBhvr>
                                        <p:cTn id="50" dur="1" fill="hold">
                                          <p:stCondLst>
                                            <p:cond delay="0"/>
                                          </p:stCondLst>
                                        </p:cTn>
                                        <p:tgtEl>
                                          <p:spTgt spid="6534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3399"/>
                                        </p:tgtEl>
                                        <p:attrNameLst>
                                          <p:attrName>style.visibility</p:attrName>
                                        </p:attrNameLst>
                                      </p:cBhvr>
                                      <p:to>
                                        <p:strVal val="visible"/>
                                      </p:to>
                                    </p:set>
                                  </p:childTnLst>
                                </p:cTn>
                              </p:par>
                            </p:childTnLst>
                          </p:cTn>
                        </p:par>
                        <p:par>
                          <p:cTn id="53" fill="hold" nodeType="afterGroup">
                            <p:stCondLst>
                              <p:cond delay="3000"/>
                            </p:stCondLst>
                            <p:childTnLst>
                              <p:par>
                                <p:cTn id="54" presetID="22" presetClass="exit" presetSubtype="8" fill="hold" grpId="1" nodeType="afterEffect">
                                  <p:stCondLst>
                                    <p:cond delay="0"/>
                                  </p:stCondLst>
                                  <p:childTnLst>
                                    <p:animEffect transition="out" filter="wipe(left)">
                                      <p:cBhvr>
                                        <p:cTn id="55" dur="1000"/>
                                        <p:tgtEl>
                                          <p:spTgt spid="653400"/>
                                        </p:tgtEl>
                                      </p:cBhvr>
                                    </p:animEffect>
                                    <p:set>
                                      <p:cBhvr>
                                        <p:cTn id="56" dur="1" fill="hold">
                                          <p:stCondLst>
                                            <p:cond delay="999"/>
                                          </p:stCondLst>
                                        </p:cTn>
                                        <p:tgtEl>
                                          <p:spTgt spid="653400"/>
                                        </p:tgtEl>
                                        <p:attrNameLst>
                                          <p:attrName>style.visibility</p:attrName>
                                        </p:attrNameLst>
                                      </p:cBhvr>
                                      <p:to>
                                        <p:strVal val="hidden"/>
                                      </p:to>
                                    </p:set>
                                  </p:childTnLst>
                                </p:cTn>
                              </p:par>
                            </p:childTnLst>
                          </p:cTn>
                        </p:par>
                        <p:par>
                          <p:cTn id="57" fill="hold" nodeType="afterGroup">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65331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5331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5340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534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404" grpId="0" animBg="1"/>
      <p:bldP spid="653315" grpId="0" animBg="1"/>
      <p:bldP spid="653316" grpId="0" animBg="1"/>
      <p:bldP spid="653337" grpId="0" animBg="1"/>
      <p:bldP spid="653378" grpId="0" animBg="1"/>
      <p:bldP spid="653382" grpId="0" animBg="1"/>
      <p:bldP spid="653382" grpId="1" animBg="1"/>
      <p:bldP spid="653386" grpId="0" animBg="1"/>
      <p:bldP spid="653386" grpId="1" animBg="1"/>
      <p:bldP spid="653387" grpId="0" animBg="1"/>
      <p:bldP spid="653389" grpId="0" animBg="1"/>
      <p:bldP spid="653390" grpId="0" animBg="1"/>
      <p:bldP spid="653391" grpId="0" animBg="1"/>
      <p:bldP spid="653392" grpId="0" animBg="1"/>
      <p:bldP spid="653393" grpId="0" animBg="1"/>
      <p:bldP spid="653394" grpId="0" animBg="1"/>
      <p:bldP spid="653394" grpId="1" animBg="1"/>
      <p:bldP spid="653398" grpId="0" animBg="1"/>
      <p:bldP spid="653398" grpId="1" animBg="1"/>
      <p:bldP spid="653399" grpId="0" animBg="1"/>
      <p:bldP spid="653400" grpId="0" animBg="1"/>
      <p:bldP spid="653400" grpId="1" animBg="1"/>
      <p:bldP spid="65340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6"/>
          <p:cNvSpPr>
            <a:spLocks noGrp="1"/>
          </p:cNvSpPr>
          <p:nvPr>
            <p:ph type="sldNum" sz="quarter" idx="12"/>
          </p:nvPr>
        </p:nvSpPr>
        <p:spPr/>
        <p:txBody>
          <a:bodyPr/>
          <a:lstStyle/>
          <a:p>
            <a:fld id="{D020ED16-E15E-994A-9E59-103B06054DB6}" type="slidenum">
              <a:rPr lang="en-US"/>
              <a:pPr/>
              <a:t>45</a:t>
            </a:fld>
            <a:endParaRPr lang="en-US"/>
          </a:p>
        </p:txBody>
      </p:sp>
      <p:sp>
        <p:nvSpPr>
          <p:cNvPr id="705538" name="Rectangle 2"/>
          <p:cNvSpPr>
            <a:spLocks noGrp="1" noChangeArrowheads="1"/>
          </p:cNvSpPr>
          <p:nvPr>
            <p:ph type="title"/>
          </p:nvPr>
        </p:nvSpPr>
        <p:spPr/>
        <p:txBody>
          <a:bodyPr/>
          <a:lstStyle/>
          <a:p>
            <a:r>
              <a:rPr lang="en-US" altLang="ko-KR">
                <a:ea typeface="굴림" charset="0"/>
                <a:cs typeface="굴림" charset="0"/>
              </a:rPr>
              <a:t>Response Time</a:t>
            </a:r>
            <a:endParaRPr lang="en-US"/>
          </a:p>
        </p:txBody>
      </p:sp>
      <p:sp>
        <p:nvSpPr>
          <p:cNvPr id="705539" name="Rectangle 3"/>
          <p:cNvSpPr>
            <a:spLocks noGrp="1" noChangeArrowheads="1"/>
          </p:cNvSpPr>
          <p:nvPr>
            <p:ph type="body" sz="half" idx="1"/>
          </p:nvPr>
        </p:nvSpPr>
        <p:spPr>
          <a:xfrm>
            <a:off x="457200" y="1447800"/>
            <a:ext cx="7924800" cy="4724400"/>
          </a:xfrm>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dirty="0">
                <a:ea typeface="굴림" charset="0"/>
                <a:cs typeface="굴림" charset="0"/>
              </a:rPr>
              <a:t>Response Time (</a:t>
            </a:r>
            <a:r>
              <a:rPr lang="en-US" altLang="ko-KR" b="1" i="1" dirty="0" err="1">
                <a:solidFill>
                  <a:srgbClr val="FF0000"/>
                </a:solidFill>
                <a:ea typeface="굴림" charset="0"/>
                <a:cs typeface="굴림" charset="0"/>
              </a:rPr>
              <a:t>r</a:t>
            </a:r>
            <a:r>
              <a:rPr lang="en-US" altLang="ko-KR" b="1" i="1" baseline="-25000" dirty="0" err="1">
                <a:solidFill>
                  <a:srgbClr val="FF0000"/>
                </a:solidFill>
                <a:ea typeface="굴림" charset="0"/>
                <a:cs typeface="굴림" charset="0"/>
              </a:rPr>
              <a:t>i</a:t>
            </a:r>
            <a:r>
              <a:rPr lang="en-US" altLang="ko-KR" dirty="0">
                <a:ea typeface="굴림" charset="0"/>
                <a:cs typeface="굴림" charset="0"/>
              </a:rPr>
              <a:t>) </a:t>
            </a:r>
            <a:r>
              <a:rPr lang="en-US" altLang="ko-KR" dirty="0">
                <a:solidFill>
                  <a:srgbClr val="000000"/>
                </a:solidFill>
                <a:ea typeface="굴림" charset="0"/>
                <a:cs typeface="굴림" charset="0"/>
              </a:rPr>
              <a:t>[</a:t>
            </a:r>
            <a:r>
              <a:rPr lang="en-US" altLang="ko-KR" dirty="0" err="1">
                <a:solidFill>
                  <a:srgbClr val="000000"/>
                </a:solidFill>
                <a:ea typeface="굴림" charset="0"/>
                <a:cs typeface="굴림" charset="0"/>
              </a:rPr>
              <a:t>Audsley</a:t>
            </a:r>
            <a:r>
              <a:rPr lang="en-US" altLang="ko-KR" dirty="0">
                <a:solidFill>
                  <a:srgbClr val="000000"/>
                </a:solidFill>
                <a:ea typeface="굴림" charset="0"/>
                <a:cs typeface="굴림" charset="0"/>
              </a:rPr>
              <a:t> et al., 1993]</a:t>
            </a:r>
          </a:p>
          <a:p>
            <a:endParaRPr lang="en-US" altLang="ko-KR" dirty="0">
              <a:ea typeface="굴림" charset="0"/>
              <a:cs typeface="굴림" charset="0"/>
            </a:endParaRPr>
          </a:p>
          <a:p>
            <a:endParaRPr lang="en-US" altLang="ko-KR" sz="1600" dirty="0">
              <a:ea typeface="굴림" charset="0"/>
              <a:cs typeface="굴림" charset="0"/>
            </a:endParaRPr>
          </a:p>
          <a:p>
            <a:endParaRPr lang="en-US" altLang="ko-KR" sz="1600" dirty="0">
              <a:ea typeface="굴림" charset="0"/>
              <a:cs typeface="굴림" charset="0"/>
            </a:endParaRPr>
          </a:p>
          <a:p>
            <a:endParaRPr lang="en-US" altLang="ko-KR" sz="1800" dirty="0">
              <a:ea typeface="굴림" charset="0"/>
              <a:cs typeface="굴림" charset="0"/>
            </a:endParaRPr>
          </a:p>
          <a:p>
            <a:endParaRPr lang="en-US" altLang="ko-KR" sz="800" dirty="0">
              <a:ea typeface="굴림" charset="0"/>
              <a:cs typeface="굴림" charset="0"/>
            </a:endParaRPr>
          </a:p>
          <a:p>
            <a:r>
              <a:rPr lang="en-US" altLang="ko-KR" sz="1800" dirty="0">
                <a:ea typeface="굴림" charset="0"/>
                <a:cs typeface="굴림" charset="0"/>
              </a:rPr>
              <a:t>HP(</a:t>
            </a:r>
            <a:r>
              <a:rPr lang="en-US" altLang="ko-KR" sz="1800" i="1" dirty="0">
                <a:ea typeface="굴림" charset="0"/>
                <a:cs typeface="굴림" charset="0"/>
              </a:rPr>
              <a:t>T</a:t>
            </a:r>
            <a:r>
              <a:rPr lang="en-US" altLang="ko-KR" sz="1800" i="1" baseline="-25000" dirty="0">
                <a:ea typeface="굴림" charset="0"/>
                <a:cs typeface="굴림" charset="0"/>
              </a:rPr>
              <a:t>i</a:t>
            </a:r>
            <a:r>
              <a:rPr lang="en-US" altLang="ko-KR" sz="1800" dirty="0">
                <a:ea typeface="굴림" charset="0"/>
                <a:cs typeface="굴림" charset="0"/>
              </a:rPr>
              <a:t>) : a set of higher-priority tasks than </a:t>
            </a:r>
            <a:r>
              <a:rPr lang="en-US" altLang="ko-KR" sz="1800" i="1" dirty="0">
                <a:ea typeface="굴림" charset="0"/>
                <a:cs typeface="굴림" charset="0"/>
              </a:rPr>
              <a:t>T</a:t>
            </a:r>
            <a:r>
              <a:rPr lang="en-US" altLang="ko-KR" sz="1800" i="1" baseline="-25000" dirty="0">
                <a:ea typeface="굴림" charset="0"/>
                <a:cs typeface="굴림" charset="0"/>
              </a:rPr>
              <a:t>i</a:t>
            </a:r>
          </a:p>
          <a:p>
            <a:endParaRPr lang="en-US" altLang="ko-KR" sz="1800" i="1" dirty="0">
              <a:ea typeface="굴림" charset="0"/>
              <a:cs typeface="굴림" charset="0"/>
            </a:endParaRPr>
          </a:p>
          <a:p>
            <a:endParaRPr lang="en-US" altLang="ko-KR" sz="2000" dirty="0">
              <a:ea typeface="굴림" charset="0"/>
              <a:cs typeface="굴림" charset="0"/>
            </a:endParaRPr>
          </a:p>
          <a:p>
            <a:pPr>
              <a:buFontTx/>
              <a:buNone/>
            </a:pPr>
            <a:r>
              <a:rPr lang="en-US" altLang="ko-KR" sz="2000" dirty="0">
                <a:ea typeface="굴림" charset="0"/>
                <a:cs typeface="굴림" charset="0"/>
              </a:rPr>
              <a:t> </a:t>
            </a:r>
            <a:endParaRPr lang="en-US" sz="2000" dirty="0">
              <a:ea typeface="굴림" charset="0"/>
              <a:cs typeface="굴림" charset="0"/>
            </a:endParaRPr>
          </a:p>
        </p:txBody>
      </p:sp>
      <p:sp>
        <p:nvSpPr>
          <p:cNvPr id="705541" name="Line 5"/>
          <p:cNvSpPr>
            <a:spLocks noChangeShapeType="1"/>
          </p:cNvSpPr>
          <p:nvPr/>
        </p:nvSpPr>
        <p:spPr bwMode="auto">
          <a:xfrm>
            <a:off x="1758950" y="4640263"/>
            <a:ext cx="5829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2" name="Line 6"/>
          <p:cNvSpPr>
            <a:spLocks noChangeShapeType="1"/>
          </p:cNvSpPr>
          <p:nvPr/>
        </p:nvSpPr>
        <p:spPr bwMode="auto">
          <a:xfrm>
            <a:off x="1758950"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3" name="Line 7"/>
          <p:cNvSpPr>
            <a:spLocks noChangeShapeType="1"/>
          </p:cNvSpPr>
          <p:nvPr/>
        </p:nvSpPr>
        <p:spPr bwMode="auto">
          <a:xfrm>
            <a:off x="2532063"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4" name="Line 8"/>
          <p:cNvSpPr>
            <a:spLocks noChangeShapeType="1"/>
          </p:cNvSpPr>
          <p:nvPr/>
        </p:nvSpPr>
        <p:spPr bwMode="auto">
          <a:xfrm>
            <a:off x="2917825"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5" name="Line 9"/>
          <p:cNvSpPr>
            <a:spLocks noChangeShapeType="1"/>
          </p:cNvSpPr>
          <p:nvPr/>
        </p:nvSpPr>
        <p:spPr bwMode="auto">
          <a:xfrm>
            <a:off x="3305175"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6" name="Line 10"/>
          <p:cNvSpPr>
            <a:spLocks noChangeShapeType="1"/>
          </p:cNvSpPr>
          <p:nvPr/>
        </p:nvSpPr>
        <p:spPr bwMode="auto">
          <a:xfrm>
            <a:off x="2144713"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7" name="Line 11"/>
          <p:cNvSpPr>
            <a:spLocks noChangeShapeType="1"/>
          </p:cNvSpPr>
          <p:nvPr/>
        </p:nvSpPr>
        <p:spPr bwMode="auto">
          <a:xfrm>
            <a:off x="4076700"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8" name="Line 12"/>
          <p:cNvSpPr>
            <a:spLocks noChangeShapeType="1"/>
          </p:cNvSpPr>
          <p:nvPr/>
        </p:nvSpPr>
        <p:spPr bwMode="auto">
          <a:xfrm>
            <a:off x="4464050"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9" name="Line 13"/>
          <p:cNvSpPr>
            <a:spLocks noChangeShapeType="1"/>
          </p:cNvSpPr>
          <p:nvPr/>
        </p:nvSpPr>
        <p:spPr bwMode="auto">
          <a:xfrm>
            <a:off x="3690938"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0" name="Line 14"/>
          <p:cNvSpPr>
            <a:spLocks noChangeShapeType="1"/>
          </p:cNvSpPr>
          <p:nvPr/>
        </p:nvSpPr>
        <p:spPr bwMode="auto">
          <a:xfrm>
            <a:off x="5237163"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1" name="Line 15"/>
          <p:cNvSpPr>
            <a:spLocks noChangeShapeType="1"/>
          </p:cNvSpPr>
          <p:nvPr/>
        </p:nvSpPr>
        <p:spPr bwMode="auto">
          <a:xfrm>
            <a:off x="4849813"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2" name="Line 16"/>
          <p:cNvSpPr>
            <a:spLocks noChangeShapeType="1"/>
          </p:cNvSpPr>
          <p:nvPr/>
        </p:nvSpPr>
        <p:spPr bwMode="auto">
          <a:xfrm>
            <a:off x="6010275"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3" name="Line 17"/>
          <p:cNvSpPr>
            <a:spLocks noChangeShapeType="1"/>
          </p:cNvSpPr>
          <p:nvPr/>
        </p:nvSpPr>
        <p:spPr bwMode="auto">
          <a:xfrm>
            <a:off x="5622925"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4" name="Line 18"/>
          <p:cNvSpPr>
            <a:spLocks noChangeShapeType="1"/>
          </p:cNvSpPr>
          <p:nvPr/>
        </p:nvSpPr>
        <p:spPr bwMode="auto">
          <a:xfrm>
            <a:off x="6783388"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5" name="Line 19"/>
          <p:cNvSpPr>
            <a:spLocks noChangeShapeType="1"/>
          </p:cNvSpPr>
          <p:nvPr/>
        </p:nvSpPr>
        <p:spPr bwMode="auto">
          <a:xfrm>
            <a:off x="6396038"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6" name="Line 20"/>
          <p:cNvSpPr>
            <a:spLocks noChangeShapeType="1"/>
          </p:cNvSpPr>
          <p:nvPr/>
        </p:nvSpPr>
        <p:spPr bwMode="auto">
          <a:xfrm>
            <a:off x="7556500"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7" name="Line 21"/>
          <p:cNvSpPr>
            <a:spLocks noChangeShapeType="1"/>
          </p:cNvSpPr>
          <p:nvPr/>
        </p:nvSpPr>
        <p:spPr bwMode="auto">
          <a:xfrm>
            <a:off x="7169150" y="4575175"/>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58" name="Rectangle 22"/>
          <p:cNvSpPr>
            <a:spLocks noChangeArrowheads="1"/>
          </p:cNvSpPr>
          <p:nvPr/>
        </p:nvSpPr>
        <p:spPr bwMode="auto">
          <a:xfrm>
            <a:off x="1758950" y="4311650"/>
            <a:ext cx="385763" cy="328613"/>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5559" name="Line 23"/>
          <p:cNvSpPr>
            <a:spLocks noChangeShapeType="1"/>
          </p:cNvSpPr>
          <p:nvPr/>
        </p:nvSpPr>
        <p:spPr bwMode="auto">
          <a:xfrm>
            <a:off x="7523163" y="4640263"/>
            <a:ext cx="193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0" name="Line 24"/>
          <p:cNvSpPr>
            <a:spLocks noChangeShapeType="1"/>
          </p:cNvSpPr>
          <p:nvPr/>
        </p:nvSpPr>
        <p:spPr bwMode="auto">
          <a:xfrm>
            <a:off x="1758950" y="4114800"/>
            <a:ext cx="0" cy="525463"/>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05561" name="Line 25"/>
          <p:cNvSpPr>
            <a:spLocks noChangeShapeType="1"/>
          </p:cNvSpPr>
          <p:nvPr/>
        </p:nvSpPr>
        <p:spPr bwMode="auto">
          <a:xfrm>
            <a:off x="1758950" y="5297488"/>
            <a:ext cx="5829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2" name="Line 26"/>
          <p:cNvSpPr>
            <a:spLocks noChangeShapeType="1"/>
          </p:cNvSpPr>
          <p:nvPr/>
        </p:nvSpPr>
        <p:spPr bwMode="auto">
          <a:xfrm>
            <a:off x="1758950"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3" name="Line 27"/>
          <p:cNvSpPr>
            <a:spLocks noChangeShapeType="1"/>
          </p:cNvSpPr>
          <p:nvPr/>
        </p:nvSpPr>
        <p:spPr bwMode="auto">
          <a:xfrm>
            <a:off x="2532063"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4" name="Line 28"/>
          <p:cNvSpPr>
            <a:spLocks noChangeShapeType="1"/>
          </p:cNvSpPr>
          <p:nvPr/>
        </p:nvSpPr>
        <p:spPr bwMode="auto">
          <a:xfrm>
            <a:off x="2917825"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5" name="Line 29"/>
          <p:cNvSpPr>
            <a:spLocks noChangeShapeType="1"/>
          </p:cNvSpPr>
          <p:nvPr/>
        </p:nvSpPr>
        <p:spPr bwMode="auto">
          <a:xfrm>
            <a:off x="3305175"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6" name="Line 30"/>
          <p:cNvSpPr>
            <a:spLocks noChangeShapeType="1"/>
          </p:cNvSpPr>
          <p:nvPr/>
        </p:nvSpPr>
        <p:spPr bwMode="auto">
          <a:xfrm>
            <a:off x="2144713"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7" name="Line 31"/>
          <p:cNvSpPr>
            <a:spLocks noChangeShapeType="1"/>
          </p:cNvSpPr>
          <p:nvPr/>
        </p:nvSpPr>
        <p:spPr bwMode="auto">
          <a:xfrm>
            <a:off x="4076700"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8" name="Line 32"/>
          <p:cNvSpPr>
            <a:spLocks noChangeShapeType="1"/>
          </p:cNvSpPr>
          <p:nvPr/>
        </p:nvSpPr>
        <p:spPr bwMode="auto">
          <a:xfrm>
            <a:off x="4464050"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69" name="Line 33"/>
          <p:cNvSpPr>
            <a:spLocks noChangeShapeType="1"/>
          </p:cNvSpPr>
          <p:nvPr/>
        </p:nvSpPr>
        <p:spPr bwMode="auto">
          <a:xfrm>
            <a:off x="3690938"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0" name="Line 34"/>
          <p:cNvSpPr>
            <a:spLocks noChangeShapeType="1"/>
          </p:cNvSpPr>
          <p:nvPr/>
        </p:nvSpPr>
        <p:spPr bwMode="auto">
          <a:xfrm>
            <a:off x="5237163"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1" name="Line 35"/>
          <p:cNvSpPr>
            <a:spLocks noChangeShapeType="1"/>
          </p:cNvSpPr>
          <p:nvPr/>
        </p:nvSpPr>
        <p:spPr bwMode="auto">
          <a:xfrm>
            <a:off x="4849813"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2" name="Line 36"/>
          <p:cNvSpPr>
            <a:spLocks noChangeShapeType="1"/>
          </p:cNvSpPr>
          <p:nvPr/>
        </p:nvSpPr>
        <p:spPr bwMode="auto">
          <a:xfrm>
            <a:off x="6010275"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3" name="Line 37"/>
          <p:cNvSpPr>
            <a:spLocks noChangeShapeType="1"/>
          </p:cNvSpPr>
          <p:nvPr/>
        </p:nvSpPr>
        <p:spPr bwMode="auto">
          <a:xfrm>
            <a:off x="5622925"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4" name="Line 38"/>
          <p:cNvSpPr>
            <a:spLocks noChangeShapeType="1"/>
          </p:cNvSpPr>
          <p:nvPr/>
        </p:nvSpPr>
        <p:spPr bwMode="auto">
          <a:xfrm>
            <a:off x="6783388"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5" name="Line 39"/>
          <p:cNvSpPr>
            <a:spLocks noChangeShapeType="1"/>
          </p:cNvSpPr>
          <p:nvPr/>
        </p:nvSpPr>
        <p:spPr bwMode="auto">
          <a:xfrm>
            <a:off x="6396038"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6" name="Line 40"/>
          <p:cNvSpPr>
            <a:spLocks noChangeShapeType="1"/>
          </p:cNvSpPr>
          <p:nvPr/>
        </p:nvSpPr>
        <p:spPr bwMode="auto">
          <a:xfrm>
            <a:off x="7556500"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7" name="Line 41"/>
          <p:cNvSpPr>
            <a:spLocks noChangeShapeType="1"/>
          </p:cNvSpPr>
          <p:nvPr/>
        </p:nvSpPr>
        <p:spPr bwMode="auto">
          <a:xfrm>
            <a:off x="7169150" y="5230813"/>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8" name="Line 42"/>
          <p:cNvSpPr>
            <a:spLocks noChangeShapeType="1"/>
          </p:cNvSpPr>
          <p:nvPr/>
        </p:nvSpPr>
        <p:spPr bwMode="auto">
          <a:xfrm>
            <a:off x="7523163" y="5297488"/>
            <a:ext cx="193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79" name="Rectangle 43"/>
          <p:cNvSpPr>
            <a:spLocks noChangeArrowheads="1"/>
          </p:cNvSpPr>
          <p:nvPr/>
        </p:nvSpPr>
        <p:spPr bwMode="auto">
          <a:xfrm>
            <a:off x="3305175" y="4311650"/>
            <a:ext cx="385763" cy="328613"/>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5580" name="Rectangle 44"/>
          <p:cNvSpPr>
            <a:spLocks noChangeArrowheads="1"/>
          </p:cNvSpPr>
          <p:nvPr/>
        </p:nvSpPr>
        <p:spPr bwMode="auto">
          <a:xfrm>
            <a:off x="3690938" y="4968875"/>
            <a:ext cx="773112" cy="328613"/>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5581" name="Rectangle 45"/>
          <p:cNvSpPr>
            <a:spLocks noChangeArrowheads="1"/>
          </p:cNvSpPr>
          <p:nvPr/>
        </p:nvSpPr>
        <p:spPr bwMode="auto">
          <a:xfrm>
            <a:off x="1758950" y="4968875"/>
            <a:ext cx="773113" cy="328613"/>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5582" name="Line 46"/>
          <p:cNvSpPr>
            <a:spLocks noChangeShapeType="1"/>
          </p:cNvSpPr>
          <p:nvPr/>
        </p:nvSpPr>
        <p:spPr bwMode="auto">
          <a:xfrm>
            <a:off x="3305175" y="4114800"/>
            <a:ext cx="0" cy="525463"/>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05583" name="Line 47"/>
          <p:cNvSpPr>
            <a:spLocks noChangeShapeType="1"/>
          </p:cNvSpPr>
          <p:nvPr/>
        </p:nvSpPr>
        <p:spPr bwMode="auto">
          <a:xfrm>
            <a:off x="4849813" y="4114800"/>
            <a:ext cx="0" cy="525463"/>
          </a:xfrm>
          <a:prstGeom prst="line">
            <a:avLst/>
          </a:prstGeom>
          <a:noFill/>
          <a:ln w="381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05584" name="Line 48"/>
          <p:cNvSpPr>
            <a:spLocks noChangeShapeType="1"/>
          </p:cNvSpPr>
          <p:nvPr/>
        </p:nvSpPr>
        <p:spPr bwMode="auto">
          <a:xfrm>
            <a:off x="3690938" y="4772025"/>
            <a:ext cx="0" cy="525463"/>
          </a:xfrm>
          <a:prstGeom prst="line">
            <a:avLst/>
          </a:prstGeom>
          <a:noFill/>
          <a:ln w="3810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05585" name="Line 49"/>
          <p:cNvSpPr>
            <a:spLocks noChangeShapeType="1"/>
          </p:cNvSpPr>
          <p:nvPr/>
        </p:nvSpPr>
        <p:spPr bwMode="auto">
          <a:xfrm>
            <a:off x="5622925" y="4772025"/>
            <a:ext cx="0" cy="525463"/>
          </a:xfrm>
          <a:prstGeom prst="line">
            <a:avLst/>
          </a:prstGeom>
          <a:noFill/>
          <a:ln w="3810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05586" name="Line 50"/>
          <p:cNvSpPr>
            <a:spLocks noChangeShapeType="1"/>
          </p:cNvSpPr>
          <p:nvPr/>
        </p:nvSpPr>
        <p:spPr bwMode="auto">
          <a:xfrm>
            <a:off x="1758950" y="4772025"/>
            <a:ext cx="0" cy="525463"/>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05587" name="Text Box 51"/>
          <p:cNvSpPr txBox="1">
            <a:spLocks noChangeArrowheads="1"/>
          </p:cNvSpPr>
          <p:nvPr/>
        </p:nvSpPr>
        <p:spPr bwMode="auto">
          <a:xfrm>
            <a:off x="990600" y="4246563"/>
            <a:ext cx="769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705588" name="Text Box 52"/>
          <p:cNvSpPr txBox="1">
            <a:spLocks noChangeArrowheads="1"/>
          </p:cNvSpPr>
          <p:nvPr/>
        </p:nvSpPr>
        <p:spPr bwMode="auto">
          <a:xfrm>
            <a:off x="990600" y="4837113"/>
            <a:ext cx="769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705589" name="Line 53"/>
          <p:cNvSpPr>
            <a:spLocks noChangeShapeType="1"/>
          </p:cNvSpPr>
          <p:nvPr/>
        </p:nvSpPr>
        <p:spPr bwMode="auto">
          <a:xfrm>
            <a:off x="1758950" y="6019800"/>
            <a:ext cx="5829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0" name="Line 54"/>
          <p:cNvSpPr>
            <a:spLocks noChangeShapeType="1"/>
          </p:cNvSpPr>
          <p:nvPr/>
        </p:nvSpPr>
        <p:spPr bwMode="auto">
          <a:xfrm>
            <a:off x="1758950"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1" name="Line 55"/>
          <p:cNvSpPr>
            <a:spLocks noChangeShapeType="1"/>
          </p:cNvSpPr>
          <p:nvPr/>
        </p:nvSpPr>
        <p:spPr bwMode="auto">
          <a:xfrm>
            <a:off x="2532063"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2" name="Line 56"/>
          <p:cNvSpPr>
            <a:spLocks noChangeShapeType="1"/>
          </p:cNvSpPr>
          <p:nvPr/>
        </p:nvSpPr>
        <p:spPr bwMode="auto">
          <a:xfrm>
            <a:off x="2917825"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3" name="Line 57"/>
          <p:cNvSpPr>
            <a:spLocks noChangeShapeType="1"/>
          </p:cNvSpPr>
          <p:nvPr/>
        </p:nvSpPr>
        <p:spPr bwMode="auto">
          <a:xfrm>
            <a:off x="3305175"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4" name="Line 58"/>
          <p:cNvSpPr>
            <a:spLocks noChangeShapeType="1"/>
          </p:cNvSpPr>
          <p:nvPr/>
        </p:nvSpPr>
        <p:spPr bwMode="auto">
          <a:xfrm>
            <a:off x="2144713"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5" name="Line 59"/>
          <p:cNvSpPr>
            <a:spLocks noChangeShapeType="1"/>
          </p:cNvSpPr>
          <p:nvPr/>
        </p:nvSpPr>
        <p:spPr bwMode="auto">
          <a:xfrm>
            <a:off x="4076700"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6" name="Line 60"/>
          <p:cNvSpPr>
            <a:spLocks noChangeShapeType="1"/>
          </p:cNvSpPr>
          <p:nvPr/>
        </p:nvSpPr>
        <p:spPr bwMode="auto">
          <a:xfrm>
            <a:off x="4464050"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7" name="Line 61"/>
          <p:cNvSpPr>
            <a:spLocks noChangeShapeType="1"/>
          </p:cNvSpPr>
          <p:nvPr/>
        </p:nvSpPr>
        <p:spPr bwMode="auto">
          <a:xfrm>
            <a:off x="3690938"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8" name="Line 62"/>
          <p:cNvSpPr>
            <a:spLocks noChangeShapeType="1"/>
          </p:cNvSpPr>
          <p:nvPr/>
        </p:nvSpPr>
        <p:spPr bwMode="auto">
          <a:xfrm>
            <a:off x="5237163"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99" name="Line 63"/>
          <p:cNvSpPr>
            <a:spLocks noChangeShapeType="1"/>
          </p:cNvSpPr>
          <p:nvPr/>
        </p:nvSpPr>
        <p:spPr bwMode="auto">
          <a:xfrm>
            <a:off x="4849813"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600" name="Line 64"/>
          <p:cNvSpPr>
            <a:spLocks noChangeShapeType="1"/>
          </p:cNvSpPr>
          <p:nvPr/>
        </p:nvSpPr>
        <p:spPr bwMode="auto">
          <a:xfrm>
            <a:off x="6010275"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601" name="Line 65"/>
          <p:cNvSpPr>
            <a:spLocks noChangeShapeType="1"/>
          </p:cNvSpPr>
          <p:nvPr/>
        </p:nvSpPr>
        <p:spPr bwMode="auto">
          <a:xfrm>
            <a:off x="5622925"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602" name="Line 66"/>
          <p:cNvSpPr>
            <a:spLocks noChangeShapeType="1"/>
          </p:cNvSpPr>
          <p:nvPr/>
        </p:nvSpPr>
        <p:spPr bwMode="auto">
          <a:xfrm>
            <a:off x="6783388"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603" name="Line 67"/>
          <p:cNvSpPr>
            <a:spLocks noChangeShapeType="1"/>
          </p:cNvSpPr>
          <p:nvPr/>
        </p:nvSpPr>
        <p:spPr bwMode="auto">
          <a:xfrm>
            <a:off x="6396038"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604" name="Line 68"/>
          <p:cNvSpPr>
            <a:spLocks noChangeShapeType="1"/>
          </p:cNvSpPr>
          <p:nvPr/>
        </p:nvSpPr>
        <p:spPr bwMode="auto">
          <a:xfrm>
            <a:off x="7556500"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605" name="Line 69"/>
          <p:cNvSpPr>
            <a:spLocks noChangeShapeType="1"/>
          </p:cNvSpPr>
          <p:nvPr/>
        </p:nvSpPr>
        <p:spPr bwMode="auto">
          <a:xfrm>
            <a:off x="7169150" y="5954713"/>
            <a:ext cx="0"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606" name="Line 70"/>
          <p:cNvSpPr>
            <a:spLocks noChangeShapeType="1"/>
          </p:cNvSpPr>
          <p:nvPr/>
        </p:nvSpPr>
        <p:spPr bwMode="auto">
          <a:xfrm>
            <a:off x="7523163" y="6019800"/>
            <a:ext cx="193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607" name="Rectangle 71"/>
          <p:cNvSpPr>
            <a:spLocks noChangeArrowheads="1"/>
          </p:cNvSpPr>
          <p:nvPr/>
        </p:nvSpPr>
        <p:spPr bwMode="auto">
          <a:xfrm>
            <a:off x="1758950" y="5691188"/>
            <a:ext cx="773113" cy="328612"/>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5608" name="Line 72"/>
          <p:cNvSpPr>
            <a:spLocks noChangeShapeType="1"/>
          </p:cNvSpPr>
          <p:nvPr/>
        </p:nvSpPr>
        <p:spPr bwMode="auto">
          <a:xfrm>
            <a:off x="5638800" y="5486400"/>
            <a:ext cx="0" cy="525463"/>
          </a:xfrm>
          <a:prstGeom prst="line">
            <a:avLst/>
          </a:prstGeom>
          <a:noFill/>
          <a:ln w="38100">
            <a:solidFill>
              <a:srgbClr val="FF66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05609" name="Line 73"/>
          <p:cNvSpPr>
            <a:spLocks noChangeShapeType="1"/>
          </p:cNvSpPr>
          <p:nvPr/>
        </p:nvSpPr>
        <p:spPr bwMode="auto">
          <a:xfrm>
            <a:off x="1758950" y="5494338"/>
            <a:ext cx="0" cy="525462"/>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05610" name="Text Box 74"/>
          <p:cNvSpPr txBox="1">
            <a:spLocks noChangeArrowheads="1"/>
          </p:cNvSpPr>
          <p:nvPr/>
        </p:nvSpPr>
        <p:spPr bwMode="auto">
          <a:xfrm>
            <a:off x="914400" y="5559425"/>
            <a:ext cx="92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(10,2)</a:t>
            </a:r>
            <a:endParaRPr lang="en-US" sz="2400">
              <a:ea typeface="굴림" charset="0"/>
              <a:cs typeface="Arial" charset="0"/>
            </a:endParaRPr>
          </a:p>
        </p:txBody>
      </p:sp>
      <p:graphicFrame>
        <p:nvGraphicFramePr>
          <p:cNvPr id="705611" name="Object 75"/>
          <p:cNvGraphicFramePr>
            <a:graphicFrameLocks noGrp="1" noChangeAspect="1"/>
          </p:cNvGraphicFramePr>
          <p:nvPr>
            <p:ph sz="half" idx="2"/>
          </p:nvPr>
        </p:nvGraphicFramePr>
        <p:xfrm>
          <a:off x="2286000" y="1905000"/>
          <a:ext cx="4076700" cy="1298575"/>
        </p:xfrm>
        <a:graphic>
          <a:graphicData uri="http://schemas.openxmlformats.org/presentationml/2006/ole">
            <mc:AlternateContent xmlns:mc="http://schemas.openxmlformats.org/markup-compatibility/2006">
              <mc:Choice xmlns:v="urn:schemas-microsoft-com:vml" Requires="v">
                <p:oleObj spid="_x0000_s52449" name="Equation" r:id="rId4" imgW="1434960" imgH="457200" progId="Equation.3">
                  <p:embed/>
                </p:oleObj>
              </mc:Choice>
              <mc:Fallback>
                <p:oleObj name="Equation" r:id="rId4" imgW="143496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905000"/>
                        <a:ext cx="4076700"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05612" name="Text Box 76"/>
          <p:cNvSpPr txBox="1">
            <a:spLocks noChangeArrowheads="1"/>
          </p:cNvSpPr>
          <p:nvPr/>
        </p:nvSpPr>
        <p:spPr bwMode="auto">
          <a:xfrm>
            <a:off x="3505200" y="6019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705613" name="Text Box 77"/>
          <p:cNvSpPr txBox="1">
            <a:spLocks noChangeArrowheads="1"/>
          </p:cNvSpPr>
          <p:nvPr/>
        </p:nvSpPr>
        <p:spPr bwMode="auto">
          <a:xfrm>
            <a:off x="3505200" y="5257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705614" name="Text Box 78"/>
          <p:cNvSpPr txBox="1">
            <a:spLocks noChangeArrowheads="1"/>
          </p:cNvSpPr>
          <p:nvPr/>
        </p:nvSpPr>
        <p:spPr bwMode="auto">
          <a:xfrm>
            <a:off x="5410200" y="6019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705615" name="Text Box 79"/>
          <p:cNvSpPr txBox="1">
            <a:spLocks noChangeArrowheads="1"/>
          </p:cNvSpPr>
          <p:nvPr/>
        </p:nvSpPr>
        <p:spPr bwMode="auto">
          <a:xfrm>
            <a:off x="5410200" y="5257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705616" name="Text Box 80"/>
          <p:cNvSpPr txBox="1">
            <a:spLocks noChangeArrowheads="1"/>
          </p:cNvSpPr>
          <p:nvPr/>
        </p:nvSpPr>
        <p:spPr bwMode="auto">
          <a:xfrm>
            <a:off x="685800" y="42672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705617" name="Text Box 81"/>
          <p:cNvSpPr txBox="1">
            <a:spLocks noChangeArrowheads="1"/>
          </p:cNvSpPr>
          <p:nvPr/>
        </p:nvSpPr>
        <p:spPr bwMode="auto">
          <a:xfrm>
            <a:off x="685800" y="4876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705618" name="Text Box 82"/>
          <p:cNvSpPr txBox="1">
            <a:spLocks noChangeArrowheads="1"/>
          </p:cNvSpPr>
          <p:nvPr/>
        </p:nvSpPr>
        <p:spPr bwMode="auto">
          <a:xfrm>
            <a:off x="609600" y="5562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Tree>
    <p:extLst>
      <p:ext uri="{BB962C8B-B14F-4D97-AF65-F5344CB8AC3E}">
        <p14:creationId xmlns:p14="http://schemas.microsoft.com/office/powerpoint/2010/main" val="37446616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EB8AADA-56A1-6743-ACBE-CD17C062F1A3}" type="slidenum">
              <a:rPr lang="en-US"/>
              <a:pPr/>
              <a:t>46</a:t>
            </a:fld>
            <a:endParaRPr lang="en-US"/>
          </a:p>
        </p:txBody>
      </p:sp>
      <p:sp>
        <p:nvSpPr>
          <p:cNvPr id="655362" name="Rectangle 2"/>
          <p:cNvSpPr>
            <a:spLocks noGrp="1" noChangeArrowheads="1"/>
          </p:cNvSpPr>
          <p:nvPr>
            <p:ph type="title"/>
          </p:nvPr>
        </p:nvSpPr>
        <p:spPr/>
        <p:txBody>
          <a:bodyPr/>
          <a:lstStyle/>
          <a:p>
            <a:r>
              <a:rPr lang="en-US" altLang="ko-KR">
                <a:ea typeface="굴림" charset="0"/>
                <a:cs typeface="굴림" charset="0"/>
              </a:rPr>
              <a:t>RM - Schedulability Analysis</a:t>
            </a:r>
            <a:endParaRPr lang="en-US"/>
          </a:p>
        </p:txBody>
      </p:sp>
      <p:sp>
        <p:nvSpPr>
          <p:cNvPr id="655363" name="Rectangle 3"/>
          <p:cNvSpPr>
            <a:spLocks noGrp="1" noChangeArrowheads="1"/>
          </p:cNvSpPr>
          <p:nvPr>
            <p:ph type="body" idx="1"/>
          </p:nvPr>
        </p:nvSpPr>
        <p:spPr/>
        <p:txBody>
          <a:bodyPr/>
          <a:lstStyle/>
          <a:p>
            <a:r>
              <a:rPr lang="en-US" altLang="ko-KR" dirty="0">
                <a:ea typeface="굴림" charset="0"/>
                <a:cs typeface="굴림" charset="0"/>
              </a:rPr>
              <a:t>Real-time system is schedulable under RM </a:t>
            </a:r>
          </a:p>
          <a:p>
            <a:pPr>
              <a:buFontTx/>
              <a:buNone/>
            </a:pPr>
            <a:r>
              <a:rPr lang="en-US" altLang="ko-KR" dirty="0">
                <a:ea typeface="굴림" charset="0"/>
                <a:cs typeface="굴림" charset="0"/>
              </a:rPr>
              <a:t>		if and only if </a:t>
            </a:r>
            <a:r>
              <a:rPr lang="en-US" altLang="ko-KR" b="1" i="1" dirty="0" err="1">
                <a:solidFill>
                  <a:srgbClr val="FF0000"/>
                </a:solidFill>
                <a:ea typeface="굴림" charset="0"/>
                <a:cs typeface="굴림" charset="0"/>
              </a:rPr>
              <a:t>r</a:t>
            </a:r>
            <a:r>
              <a:rPr lang="en-US" altLang="ko-KR" b="1" i="1" baseline="-25000" dirty="0" err="1">
                <a:solidFill>
                  <a:srgbClr val="FF0000"/>
                </a:solidFill>
                <a:ea typeface="굴림" charset="0"/>
                <a:cs typeface="굴림" charset="0"/>
              </a:rPr>
              <a:t>i</a:t>
            </a:r>
            <a:r>
              <a:rPr lang="en-US" altLang="ko-KR" b="1" i="1" dirty="0">
                <a:solidFill>
                  <a:srgbClr val="FF0000"/>
                </a:solidFill>
                <a:ea typeface="굴림" charset="0"/>
                <a:cs typeface="굴림" charset="0"/>
              </a:rPr>
              <a:t> </a:t>
            </a:r>
            <a:r>
              <a:rPr lang="en-US" altLang="ko-KR" b="1" dirty="0">
                <a:solidFill>
                  <a:srgbClr val="FF0000"/>
                </a:solidFill>
                <a:ea typeface="굴림" charset="0"/>
                <a:cs typeface="굴림" charset="0"/>
              </a:rPr>
              <a:t>≤ </a:t>
            </a:r>
            <a:r>
              <a:rPr lang="en-US" altLang="ko-KR" b="1" i="1" dirty="0">
                <a:solidFill>
                  <a:srgbClr val="FF0000"/>
                </a:solidFill>
                <a:ea typeface="굴림" charset="0"/>
                <a:cs typeface="굴림" charset="0"/>
              </a:rPr>
              <a:t>p</a:t>
            </a:r>
            <a:r>
              <a:rPr lang="en-US" altLang="ko-KR" b="1" i="1" baseline="-25000" dirty="0">
                <a:solidFill>
                  <a:srgbClr val="FF0000"/>
                </a:solidFill>
                <a:ea typeface="굴림" charset="0"/>
                <a:cs typeface="굴림" charset="0"/>
              </a:rPr>
              <a:t>i</a:t>
            </a:r>
            <a:r>
              <a:rPr lang="en-US" altLang="ko-KR" b="1" i="1" baseline="-25000" dirty="0">
                <a:solidFill>
                  <a:srgbClr val="FF5757"/>
                </a:solidFill>
                <a:ea typeface="굴림" charset="0"/>
                <a:cs typeface="굴림" charset="0"/>
              </a:rPr>
              <a:t> </a:t>
            </a:r>
            <a:r>
              <a:rPr lang="en-US" altLang="ko-KR" dirty="0">
                <a:ea typeface="굴림" charset="0"/>
                <a:cs typeface="굴림" charset="0"/>
              </a:rPr>
              <a:t>for all task</a:t>
            </a:r>
            <a:r>
              <a:rPr lang="en-US" altLang="ko-KR" dirty="0">
                <a:solidFill>
                  <a:srgbClr val="3333FF"/>
                </a:solidFill>
                <a:ea typeface="굴림" charset="0"/>
                <a:cs typeface="굴림" charset="0"/>
              </a:rPr>
              <a:t> T</a:t>
            </a:r>
            <a:r>
              <a:rPr lang="en-US" altLang="ko-KR" baseline="-25000" dirty="0">
                <a:solidFill>
                  <a:srgbClr val="3333FF"/>
                </a:solidFill>
                <a:ea typeface="굴림" charset="0"/>
                <a:cs typeface="굴림" charset="0"/>
              </a:rPr>
              <a:t>i</a:t>
            </a:r>
            <a:r>
              <a:rPr lang="en-US" altLang="ko-KR" dirty="0">
                <a:solidFill>
                  <a:srgbClr val="3333FF"/>
                </a:solidFill>
                <a:ea typeface="굴림" charset="0"/>
                <a:cs typeface="굴림" charset="0"/>
              </a:rPr>
              <a:t>(</a:t>
            </a:r>
            <a:r>
              <a:rPr lang="en-US" altLang="ko-KR" dirty="0" err="1">
                <a:solidFill>
                  <a:srgbClr val="3333FF"/>
                </a:solidFill>
                <a:ea typeface="굴림" charset="0"/>
                <a:cs typeface="굴림" charset="0"/>
              </a:rPr>
              <a:t>p</a:t>
            </a:r>
            <a:r>
              <a:rPr lang="en-US" altLang="ko-KR" baseline="-25000" dirty="0" err="1">
                <a:solidFill>
                  <a:srgbClr val="3333FF"/>
                </a:solidFill>
                <a:ea typeface="굴림" charset="0"/>
                <a:cs typeface="굴림" charset="0"/>
              </a:rPr>
              <a:t>i</a:t>
            </a:r>
            <a:r>
              <a:rPr lang="en-US" altLang="ko-KR" dirty="0" err="1">
                <a:solidFill>
                  <a:srgbClr val="3333FF"/>
                </a:solidFill>
                <a:ea typeface="굴림" charset="0"/>
                <a:cs typeface="굴림" charset="0"/>
              </a:rPr>
              <a:t>,e</a:t>
            </a:r>
            <a:r>
              <a:rPr lang="en-US" altLang="ko-KR" baseline="-25000" dirty="0" err="1">
                <a:solidFill>
                  <a:srgbClr val="3333FF"/>
                </a:solidFill>
                <a:ea typeface="굴림" charset="0"/>
                <a:cs typeface="굴림" charset="0"/>
              </a:rPr>
              <a:t>i</a:t>
            </a:r>
            <a:r>
              <a:rPr lang="en-US" altLang="ko-KR" dirty="0">
                <a:solidFill>
                  <a:srgbClr val="3333FF"/>
                </a:solidFill>
                <a:ea typeface="굴림" charset="0"/>
                <a:cs typeface="굴림" charset="0"/>
              </a:rPr>
              <a:t>)</a:t>
            </a:r>
            <a:r>
              <a:rPr lang="en-US" altLang="ko-KR" dirty="0">
                <a:ea typeface="굴림" charset="0"/>
                <a:cs typeface="굴림" charset="0"/>
              </a:rPr>
              <a:t> </a:t>
            </a:r>
            <a:endParaRPr lang="en-US" altLang="ko-KR" sz="3200" dirty="0">
              <a:ea typeface="굴림" charset="0"/>
              <a:cs typeface="굴림" charset="0"/>
            </a:endParaRPr>
          </a:p>
          <a:p>
            <a:endParaRPr lang="en-US" altLang="ko-KR" dirty="0">
              <a:ea typeface="굴림" charset="0"/>
              <a:cs typeface="굴림" charset="0"/>
            </a:endParaRPr>
          </a:p>
          <a:p>
            <a:pPr>
              <a:buFontTx/>
              <a:buNone/>
            </a:pPr>
            <a:r>
              <a:rPr lang="en-US" altLang="ko-KR" dirty="0">
                <a:ea typeface="굴림" charset="0"/>
                <a:cs typeface="굴림" charset="0"/>
              </a:rPr>
              <a:t>	</a:t>
            </a:r>
            <a:r>
              <a:rPr lang="en-US" altLang="ko-KR" dirty="0">
                <a:solidFill>
                  <a:srgbClr val="4D4D4D"/>
                </a:solidFill>
                <a:ea typeface="굴림" charset="0"/>
                <a:cs typeface="굴림" charset="0"/>
              </a:rPr>
              <a:t>Joseph &amp; </a:t>
            </a:r>
            <a:r>
              <a:rPr lang="en-US" altLang="ko-KR" dirty="0" err="1">
                <a:solidFill>
                  <a:srgbClr val="4D4D4D"/>
                </a:solidFill>
                <a:ea typeface="굴림" charset="0"/>
                <a:cs typeface="굴림" charset="0"/>
              </a:rPr>
              <a:t>Pandya</a:t>
            </a:r>
            <a:r>
              <a:rPr lang="en-US" altLang="ko-KR" dirty="0">
                <a:solidFill>
                  <a:srgbClr val="4D4D4D"/>
                </a:solidFill>
                <a:ea typeface="굴림" charset="0"/>
                <a:cs typeface="굴림" charset="0"/>
              </a:rPr>
              <a:t>,</a:t>
            </a:r>
          </a:p>
          <a:p>
            <a:pPr>
              <a:buFontTx/>
              <a:buNone/>
            </a:pPr>
            <a:r>
              <a:rPr lang="en-US" altLang="ko-KR" dirty="0">
                <a:solidFill>
                  <a:srgbClr val="4D4D4D"/>
                </a:solidFill>
                <a:ea typeface="굴림" charset="0"/>
                <a:cs typeface="굴림" charset="0"/>
              </a:rPr>
              <a:t> 	</a:t>
            </a:r>
            <a:r>
              <a:rPr lang="en-US" altLang="ko-KR" dirty="0">
                <a:solidFill>
                  <a:srgbClr val="4D4D4D"/>
                </a:solidFill>
                <a:latin typeface="Arial"/>
                <a:ea typeface="굴림" charset="0"/>
                <a:cs typeface="굴림" charset="0"/>
              </a:rPr>
              <a:t>“</a:t>
            </a:r>
            <a:r>
              <a:rPr lang="en-US" altLang="ko-KR" dirty="0">
                <a:solidFill>
                  <a:srgbClr val="4D4D4D"/>
                </a:solidFill>
                <a:ea typeface="굴림" charset="0"/>
                <a:cs typeface="굴림" charset="0"/>
              </a:rPr>
              <a:t>Finding response times in a real-time system</a:t>
            </a:r>
            <a:r>
              <a:rPr lang="en-US" altLang="ko-KR" dirty="0">
                <a:solidFill>
                  <a:srgbClr val="4D4D4D"/>
                </a:solidFill>
                <a:latin typeface="Arial"/>
                <a:ea typeface="굴림" charset="0"/>
                <a:cs typeface="굴림" charset="0"/>
              </a:rPr>
              <a:t>”</a:t>
            </a:r>
            <a:r>
              <a:rPr lang="en-US" altLang="ko-KR" dirty="0">
                <a:solidFill>
                  <a:srgbClr val="4D4D4D"/>
                </a:solidFill>
                <a:ea typeface="굴림" charset="0"/>
                <a:cs typeface="굴림" charset="0"/>
              </a:rPr>
              <a:t>,</a:t>
            </a:r>
          </a:p>
          <a:p>
            <a:pPr>
              <a:buFontTx/>
              <a:buNone/>
            </a:pPr>
            <a:r>
              <a:rPr lang="en-US" altLang="ko-KR" dirty="0">
                <a:solidFill>
                  <a:srgbClr val="4D4D4D"/>
                </a:solidFill>
                <a:ea typeface="굴림" charset="0"/>
                <a:cs typeface="굴림" charset="0"/>
              </a:rPr>
              <a:t>	The Computer Journal, 1986.</a:t>
            </a:r>
          </a:p>
          <a:p>
            <a:endParaRPr lang="en-US" altLang="ko-KR" dirty="0">
              <a:solidFill>
                <a:srgbClr val="4D4D4D"/>
              </a:solidFill>
              <a:ea typeface="굴림" charset="0"/>
              <a:cs typeface="굴림" charset="0"/>
            </a:endParaRPr>
          </a:p>
          <a:p>
            <a:pPr>
              <a:buFontTx/>
              <a:buNone/>
            </a:pPr>
            <a:endParaRPr lang="en-US" altLang="ko-KR" sz="2800" dirty="0">
              <a:ea typeface="굴림" charset="0"/>
              <a:cs typeface="굴림" charset="0"/>
            </a:endParaRPr>
          </a:p>
          <a:p>
            <a:endParaRPr lang="en-US" altLang="ko-KR" sz="2800" dirty="0">
              <a:ea typeface="굴림" charset="0"/>
              <a:cs typeface="굴림" charset="0"/>
            </a:endParaRPr>
          </a:p>
          <a:p>
            <a:endParaRPr lang="en-US" altLang="ko-KR" dirty="0">
              <a:ea typeface="굴림" charset="0"/>
              <a:cs typeface="굴림" charset="0"/>
            </a:endParaRPr>
          </a:p>
        </p:txBody>
      </p:sp>
    </p:spTree>
    <p:extLst>
      <p:ext uri="{BB962C8B-B14F-4D97-AF65-F5344CB8AC3E}">
        <p14:creationId xmlns:p14="http://schemas.microsoft.com/office/powerpoint/2010/main" val="26086106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041814-CE87-ED41-A87D-CF6151113B58}" type="slidenum">
              <a:rPr lang="en-US"/>
              <a:pPr/>
              <a:t>47</a:t>
            </a:fld>
            <a:endParaRPr lang="en-US"/>
          </a:p>
        </p:txBody>
      </p:sp>
      <p:sp>
        <p:nvSpPr>
          <p:cNvPr id="707586" name="Rectangle 2"/>
          <p:cNvSpPr>
            <a:spLocks noGrp="1" noChangeArrowheads="1"/>
          </p:cNvSpPr>
          <p:nvPr>
            <p:ph type="title"/>
          </p:nvPr>
        </p:nvSpPr>
        <p:spPr/>
        <p:txBody>
          <a:bodyPr/>
          <a:lstStyle/>
          <a:p>
            <a:r>
              <a:rPr lang="en-US" altLang="ko-KR">
                <a:ea typeface="굴림" charset="0"/>
                <a:cs typeface="굴림" charset="0"/>
              </a:rPr>
              <a:t>RM – Utilization Bound</a:t>
            </a:r>
            <a:endParaRPr lang="en-US"/>
          </a:p>
        </p:txBody>
      </p:sp>
      <p:sp>
        <p:nvSpPr>
          <p:cNvPr id="707587" name="Rectangle 3"/>
          <p:cNvSpPr>
            <a:spLocks noGrp="1" noChangeArrowheads="1"/>
          </p:cNvSpPr>
          <p:nvPr>
            <p:ph type="body" idx="1"/>
          </p:nvPr>
        </p:nvSpPr>
        <p:spPr/>
        <p:txBody>
          <a:bodyPr/>
          <a:lstStyle/>
          <a:p>
            <a:r>
              <a:rPr lang="en-US" altLang="ko-KR" dirty="0">
                <a:ea typeface="굴림" charset="0"/>
                <a:cs typeface="굴림" charset="0"/>
              </a:rPr>
              <a:t>Real-time system is schedulable under RM if</a:t>
            </a:r>
            <a:endParaRPr lang="en-US" altLang="ko-KR" sz="3200" dirty="0">
              <a:ea typeface="굴림" charset="0"/>
              <a:cs typeface="굴림" charset="0"/>
            </a:endParaRPr>
          </a:p>
          <a:p>
            <a:pPr>
              <a:buFontTx/>
              <a:buNone/>
            </a:pPr>
            <a:r>
              <a:rPr lang="en-US" altLang="ko-KR" dirty="0">
                <a:ea typeface="굴림" charset="0"/>
                <a:cs typeface="굴림" charset="0"/>
              </a:rPr>
              <a:t>		               ∑</a:t>
            </a:r>
            <a:r>
              <a:rPr lang="en-US" altLang="ko-KR" dirty="0" err="1">
                <a:ea typeface="굴림" charset="0"/>
                <a:cs typeface="굴림" charset="0"/>
              </a:rPr>
              <a:t>U</a:t>
            </a:r>
            <a:r>
              <a:rPr lang="en-US" altLang="ko-KR" baseline="-25000" dirty="0" err="1">
                <a:ea typeface="굴림" charset="0"/>
                <a:cs typeface="굴림" charset="0"/>
              </a:rPr>
              <a:t>i</a:t>
            </a:r>
            <a:r>
              <a:rPr lang="en-US" altLang="ko-KR" dirty="0">
                <a:ea typeface="굴림" charset="0"/>
                <a:cs typeface="굴림" charset="0"/>
              </a:rPr>
              <a:t> ≤ n (2</a:t>
            </a:r>
            <a:r>
              <a:rPr lang="en-US" altLang="ko-KR" baseline="30000" dirty="0">
                <a:ea typeface="굴림" charset="0"/>
                <a:cs typeface="굴림" charset="0"/>
              </a:rPr>
              <a:t>1/n</a:t>
            </a:r>
            <a:r>
              <a:rPr lang="en-US" altLang="ko-KR" dirty="0">
                <a:ea typeface="굴림" charset="0"/>
                <a:cs typeface="굴림" charset="0"/>
              </a:rPr>
              <a:t>-1)</a:t>
            </a:r>
          </a:p>
          <a:p>
            <a:endParaRPr lang="en-US" altLang="ko-KR" dirty="0">
              <a:ea typeface="굴림" charset="0"/>
              <a:cs typeface="굴림" charset="0"/>
            </a:endParaRPr>
          </a:p>
          <a:p>
            <a:pPr>
              <a:buFontTx/>
              <a:buNone/>
            </a:pPr>
            <a:r>
              <a:rPr lang="en-US" altLang="ko-KR" dirty="0">
                <a:solidFill>
                  <a:srgbClr val="4D4D4D"/>
                </a:solidFill>
                <a:ea typeface="굴림" charset="0"/>
                <a:cs typeface="굴림" charset="0"/>
              </a:rPr>
              <a:t>    Liu &amp; </a:t>
            </a:r>
            <a:r>
              <a:rPr lang="en-US" altLang="ko-KR" dirty="0" err="1">
                <a:solidFill>
                  <a:srgbClr val="4D4D4D"/>
                </a:solidFill>
                <a:ea typeface="굴림" charset="0"/>
                <a:cs typeface="굴림" charset="0"/>
              </a:rPr>
              <a:t>Layland</a:t>
            </a:r>
            <a:r>
              <a:rPr lang="en-US" altLang="ko-KR" dirty="0">
                <a:solidFill>
                  <a:srgbClr val="4D4D4D"/>
                </a:solidFill>
                <a:ea typeface="굴림" charset="0"/>
                <a:cs typeface="굴림" charset="0"/>
              </a:rPr>
              <a:t>,</a:t>
            </a:r>
          </a:p>
          <a:p>
            <a:pPr>
              <a:buFontTx/>
              <a:buNone/>
            </a:pPr>
            <a:r>
              <a:rPr lang="en-US" altLang="ko-KR" dirty="0">
                <a:solidFill>
                  <a:srgbClr val="4D4D4D"/>
                </a:solidFill>
                <a:ea typeface="굴림" charset="0"/>
                <a:cs typeface="굴림" charset="0"/>
              </a:rPr>
              <a:t> 	</a:t>
            </a:r>
            <a:r>
              <a:rPr lang="en-US" altLang="ko-KR" dirty="0">
                <a:solidFill>
                  <a:srgbClr val="4D4D4D"/>
                </a:solidFill>
                <a:latin typeface="Arial"/>
                <a:ea typeface="굴림" charset="0"/>
                <a:cs typeface="굴림" charset="0"/>
              </a:rPr>
              <a:t>“</a:t>
            </a:r>
            <a:r>
              <a:rPr lang="en-US" altLang="ko-KR" dirty="0">
                <a:solidFill>
                  <a:srgbClr val="4D4D4D"/>
                </a:solidFill>
                <a:ea typeface="굴림" charset="0"/>
                <a:cs typeface="굴림" charset="0"/>
              </a:rPr>
              <a:t>Scheduling algorithms for multi-programming in a hard-real-time environment</a:t>
            </a:r>
            <a:r>
              <a:rPr lang="en-US" altLang="ko-KR" dirty="0">
                <a:solidFill>
                  <a:srgbClr val="4D4D4D"/>
                </a:solidFill>
                <a:latin typeface="Arial"/>
                <a:ea typeface="굴림" charset="0"/>
                <a:cs typeface="굴림" charset="0"/>
              </a:rPr>
              <a:t>”</a:t>
            </a:r>
            <a:r>
              <a:rPr lang="en-US" altLang="ko-KR" dirty="0">
                <a:solidFill>
                  <a:srgbClr val="4D4D4D"/>
                </a:solidFill>
                <a:ea typeface="굴림" charset="0"/>
                <a:cs typeface="굴림" charset="0"/>
              </a:rPr>
              <a:t>,  Journal of ACM, 1973.</a:t>
            </a:r>
          </a:p>
          <a:p>
            <a:pPr>
              <a:buFontTx/>
              <a:buNone/>
            </a:pPr>
            <a:endParaRPr lang="en-US" altLang="ko-KR" sz="2800" dirty="0">
              <a:ea typeface="굴림" charset="0"/>
              <a:cs typeface="굴림" charset="0"/>
            </a:endParaRPr>
          </a:p>
          <a:p>
            <a:endParaRPr lang="en-US" altLang="ko-KR" sz="2800" dirty="0">
              <a:ea typeface="굴림" charset="0"/>
              <a:cs typeface="굴림" charset="0"/>
            </a:endParaRPr>
          </a:p>
          <a:p>
            <a:endParaRPr lang="en-US" altLang="ko-KR" dirty="0">
              <a:ea typeface="굴림" charset="0"/>
              <a:cs typeface="굴림" charset="0"/>
            </a:endParaRPr>
          </a:p>
        </p:txBody>
      </p:sp>
    </p:spTree>
    <p:extLst>
      <p:ext uri="{BB962C8B-B14F-4D97-AF65-F5344CB8AC3E}">
        <p14:creationId xmlns:p14="http://schemas.microsoft.com/office/powerpoint/2010/main" val="12782413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7B3E8E-52F9-5A42-BF13-8C547CC39257}" type="slidenum">
              <a:rPr lang="en-US"/>
              <a:pPr/>
              <a:t>48</a:t>
            </a:fld>
            <a:endParaRPr lang="en-US"/>
          </a:p>
        </p:txBody>
      </p:sp>
      <p:sp>
        <p:nvSpPr>
          <p:cNvPr id="726018" name="Rectangle 2"/>
          <p:cNvSpPr>
            <a:spLocks noGrp="1" noChangeArrowheads="1"/>
          </p:cNvSpPr>
          <p:nvPr>
            <p:ph type="title"/>
          </p:nvPr>
        </p:nvSpPr>
        <p:spPr/>
        <p:txBody>
          <a:bodyPr/>
          <a:lstStyle/>
          <a:p>
            <a:r>
              <a:rPr lang="en-US" altLang="ko-KR">
                <a:ea typeface="굴림" charset="0"/>
                <a:cs typeface="굴림" charset="0"/>
              </a:rPr>
              <a:t>RM – Utilization Bound</a:t>
            </a:r>
            <a:endParaRPr lang="en-US"/>
          </a:p>
        </p:txBody>
      </p:sp>
      <p:sp>
        <p:nvSpPr>
          <p:cNvPr id="726019" name="Rectangle 3"/>
          <p:cNvSpPr>
            <a:spLocks noGrp="1" noChangeArrowheads="1"/>
          </p:cNvSpPr>
          <p:nvPr>
            <p:ph type="body" idx="1"/>
          </p:nvPr>
        </p:nvSpPr>
        <p:spPr/>
        <p:txBody>
          <a:bodyPr>
            <a:normAutofit fontScale="85000" lnSpcReduction="20000"/>
          </a:bodyPr>
          <a:lstStyle/>
          <a:p>
            <a:pPr>
              <a:lnSpc>
                <a:spcPct val="90000"/>
              </a:lnSpc>
            </a:pPr>
            <a:r>
              <a:rPr lang="en-US" altLang="ko-KR" dirty="0">
                <a:ea typeface="굴림" charset="0"/>
                <a:cs typeface="굴림" charset="0"/>
              </a:rPr>
              <a:t>Real-time system is schedulable under RM if</a:t>
            </a:r>
            <a:endParaRPr lang="en-US" altLang="ko-KR" sz="3200" dirty="0">
              <a:ea typeface="굴림" charset="0"/>
              <a:cs typeface="굴림" charset="0"/>
            </a:endParaRPr>
          </a:p>
          <a:p>
            <a:pPr>
              <a:lnSpc>
                <a:spcPct val="90000"/>
              </a:lnSpc>
              <a:buFontTx/>
              <a:buNone/>
            </a:pPr>
            <a:r>
              <a:rPr lang="en-US" altLang="ko-KR" dirty="0">
                <a:ea typeface="굴림" charset="0"/>
                <a:cs typeface="굴림" charset="0"/>
              </a:rPr>
              <a:t>		               ∑</a:t>
            </a:r>
            <a:r>
              <a:rPr lang="en-US" altLang="ko-KR" dirty="0" err="1">
                <a:ea typeface="굴림" charset="0"/>
                <a:cs typeface="굴림" charset="0"/>
              </a:rPr>
              <a:t>U</a:t>
            </a:r>
            <a:r>
              <a:rPr lang="en-US" altLang="ko-KR" baseline="-25000" dirty="0" err="1">
                <a:ea typeface="굴림" charset="0"/>
                <a:cs typeface="굴림" charset="0"/>
              </a:rPr>
              <a:t>i</a:t>
            </a:r>
            <a:r>
              <a:rPr lang="en-US" altLang="ko-KR" dirty="0">
                <a:ea typeface="굴림" charset="0"/>
                <a:cs typeface="굴림" charset="0"/>
              </a:rPr>
              <a:t> ≤ n (2</a:t>
            </a:r>
            <a:r>
              <a:rPr lang="en-US" altLang="ko-KR" baseline="30000" dirty="0">
                <a:ea typeface="굴림" charset="0"/>
                <a:cs typeface="굴림" charset="0"/>
              </a:rPr>
              <a:t>1/n</a:t>
            </a:r>
            <a:r>
              <a:rPr lang="en-US" altLang="ko-KR" dirty="0">
                <a:ea typeface="굴림" charset="0"/>
                <a:cs typeface="굴림" charset="0"/>
              </a:rPr>
              <a:t>-1)</a:t>
            </a:r>
          </a:p>
          <a:p>
            <a:pPr>
              <a:lnSpc>
                <a:spcPct val="90000"/>
              </a:lnSpc>
              <a:buFontTx/>
              <a:buNone/>
            </a:pPr>
            <a:endParaRPr lang="en-US" altLang="ko-KR" dirty="0">
              <a:ea typeface="굴림" charset="0"/>
              <a:cs typeface="굴림" charset="0"/>
            </a:endParaRPr>
          </a:p>
          <a:p>
            <a:pPr>
              <a:lnSpc>
                <a:spcPct val="90000"/>
              </a:lnSpc>
            </a:pPr>
            <a:r>
              <a:rPr lang="en-US" altLang="ko-KR" dirty="0">
                <a:ea typeface="굴림" charset="0"/>
                <a:cs typeface="굴림" charset="0"/>
              </a:rPr>
              <a:t>Example: T</a:t>
            </a:r>
            <a:r>
              <a:rPr lang="en-US" altLang="ko-KR" baseline="-25000" dirty="0">
                <a:ea typeface="굴림" charset="0"/>
                <a:cs typeface="굴림" charset="0"/>
              </a:rPr>
              <a:t>1</a:t>
            </a:r>
            <a:r>
              <a:rPr lang="en-US" altLang="ko-KR" dirty="0">
                <a:ea typeface="굴림" charset="0"/>
                <a:cs typeface="굴림" charset="0"/>
              </a:rPr>
              <a:t>(4,1), T</a:t>
            </a:r>
            <a:r>
              <a:rPr lang="en-US" altLang="ko-KR" baseline="-25000" dirty="0">
                <a:ea typeface="굴림" charset="0"/>
                <a:cs typeface="굴림" charset="0"/>
              </a:rPr>
              <a:t>2</a:t>
            </a:r>
            <a:r>
              <a:rPr lang="en-US" altLang="ko-KR" dirty="0">
                <a:ea typeface="굴림" charset="0"/>
                <a:cs typeface="굴림" charset="0"/>
              </a:rPr>
              <a:t>(5,1), T</a:t>
            </a:r>
            <a:r>
              <a:rPr lang="en-US" altLang="ko-KR" baseline="-25000" dirty="0">
                <a:ea typeface="굴림" charset="0"/>
                <a:cs typeface="굴림" charset="0"/>
              </a:rPr>
              <a:t>3</a:t>
            </a:r>
            <a:r>
              <a:rPr lang="en-US" altLang="ko-KR" dirty="0">
                <a:ea typeface="굴림" charset="0"/>
                <a:cs typeface="굴림" charset="0"/>
              </a:rPr>
              <a:t>(10,1), </a:t>
            </a:r>
          </a:p>
          <a:p>
            <a:pPr>
              <a:lnSpc>
                <a:spcPct val="90000"/>
              </a:lnSpc>
            </a:pPr>
            <a:endParaRPr lang="en-US" altLang="ko-KR" dirty="0">
              <a:ea typeface="굴림" charset="0"/>
              <a:cs typeface="굴림" charset="0"/>
            </a:endParaRPr>
          </a:p>
          <a:p>
            <a:pPr>
              <a:lnSpc>
                <a:spcPct val="90000"/>
              </a:lnSpc>
              <a:buFontTx/>
              <a:buNone/>
            </a:pPr>
            <a:r>
              <a:rPr lang="en-US" altLang="ko-KR" dirty="0">
                <a:ea typeface="굴림" charset="0"/>
                <a:cs typeface="굴림" charset="0"/>
              </a:rPr>
              <a:t>                          ∑</a:t>
            </a:r>
            <a:r>
              <a:rPr lang="en-US" altLang="ko-KR" dirty="0" err="1">
                <a:ea typeface="굴림" charset="0"/>
                <a:cs typeface="굴림" charset="0"/>
              </a:rPr>
              <a:t>U</a:t>
            </a:r>
            <a:r>
              <a:rPr lang="en-US" altLang="ko-KR" baseline="-25000" dirty="0" err="1">
                <a:ea typeface="굴림" charset="0"/>
                <a:cs typeface="굴림" charset="0"/>
              </a:rPr>
              <a:t>i</a:t>
            </a:r>
            <a:r>
              <a:rPr lang="en-US" altLang="ko-KR" dirty="0">
                <a:ea typeface="굴림" charset="0"/>
                <a:cs typeface="굴림" charset="0"/>
              </a:rPr>
              <a:t> = 1/4 + 1/5 + 1/10</a:t>
            </a:r>
          </a:p>
          <a:p>
            <a:pPr>
              <a:lnSpc>
                <a:spcPct val="90000"/>
              </a:lnSpc>
              <a:buFontTx/>
              <a:buNone/>
            </a:pPr>
            <a:r>
              <a:rPr lang="en-US" altLang="ko-KR" baseline="-25000" dirty="0">
                <a:ea typeface="굴림" charset="0"/>
                <a:cs typeface="굴림" charset="0"/>
              </a:rPr>
              <a:t>                                                 </a:t>
            </a:r>
            <a:r>
              <a:rPr lang="en-US" altLang="ko-KR" dirty="0">
                <a:ea typeface="굴림" charset="0"/>
                <a:cs typeface="굴림" charset="0"/>
              </a:rPr>
              <a:t>= 0.55 </a:t>
            </a:r>
          </a:p>
          <a:p>
            <a:pPr>
              <a:lnSpc>
                <a:spcPct val="90000"/>
              </a:lnSpc>
              <a:buFontTx/>
              <a:buNone/>
            </a:pPr>
            <a:r>
              <a:rPr lang="en-US" altLang="ko-KR" dirty="0">
                <a:ea typeface="굴림" charset="0"/>
                <a:cs typeface="굴림" charset="0"/>
              </a:rPr>
              <a:t>                 3 (2</a:t>
            </a:r>
            <a:r>
              <a:rPr lang="en-US" altLang="ko-KR" baseline="30000" dirty="0">
                <a:ea typeface="굴림" charset="0"/>
                <a:cs typeface="굴림" charset="0"/>
              </a:rPr>
              <a:t>1/3</a:t>
            </a:r>
            <a:r>
              <a:rPr lang="en-US" altLang="ko-KR" dirty="0">
                <a:ea typeface="굴림" charset="0"/>
                <a:cs typeface="굴림" charset="0"/>
              </a:rPr>
              <a:t>-1) ≈ 0.78</a:t>
            </a:r>
          </a:p>
          <a:p>
            <a:pPr>
              <a:lnSpc>
                <a:spcPct val="90000"/>
              </a:lnSpc>
              <a:buFontTx/>
              <a:buNone/>
            </a:pPr>
            <a:endParaRPr lang="en-US" altLang="ko-KR" dirty="0">
              <a:ea typeface="굴림" charset="0"/>
              <a:cs typeface="굴림" charset="0"/>
            </a:endParaRPr>
          </a:p>
          <a:p>
            <a:pPr>
              <a:lnSpc>
                <a:spcPct val="90000"/>
              </a:lnSpc>
              <a:buFontTx/>
              <a:buNone/>
            </a:pPr>
            <a:r>
              <a:rPr lang="en-US" altLang="ko-KR" dirty="0">
                <a:ea typeface="굴림" charset="0"/>
                <a:cs typeface="굴림" charset="0"/>
              </a:rPr>
              <a:t>         Thus, {T</a:t>
            </a:r>
            <a:r>
              <a:rPr lang="en-US" altLang="ko-KR" baseline="-25000" dirty="0">
                <a:ea typeface="굴림" charset="0"/>
                <a:cs typeface="굴림" charset="0"/>
              </a:rPr>
              <a:t>1</a:t>
            </a:r>
            <a:r>
              <a:rPr lang="en-US" altLang="ko-KR" dirty="0">
                <a:ea typeface="굴림" charset="0"/>
                <a:cs typeface="굴림" charset="0"/>
              </a:rPr>
              <a:t>, T</a:t>
            </a:r>
            <a:r>
              <a:rPr lang="en-US" altLang="ko-KR" baseline="-25000" dirty="0">
                <a:ea typeface="굴림" charset="0"/>
                <a:cs typeface="굴림" charset="0"/>
              </a:rPr>
              <a:t>2</a:t>
            </a:r>
            <a:r>
              <a:rPr lang="en-US" altLang="ko-KR" dirty="0">
                <a:ea typeface="굴림" charset="0"/>
                <a:cs typeface="굴림" charset="0"/>
              </a:rPr>
              <a:t>, T</a:t>
            </a:r>
            <a:r>
              <a:rPr lang="en-US" altLang="ko-KR" baseline="-25000" dirty="0">
                <a:ea typeface="굴림" charset="0"/>
                <a:cs typeface="굴림" charset="0"/>
              </a:rPr>
              <a:t>3</a:t>
            </a:r>
            <a:r>
              <a:rPr lang="en-US" altLang="ko-KR" dirty="0">
                <a:ea typeface="굴림" charset="0"/>
                <a:cs typeface="굴림" charset="0"/>
              </a:rPr>
              <a:t>} is schedulable under RM. </a:t>
            </a:r>
          </a:p>
          <a:p>
            <a:pPr>
              <a:lnSpc>
                <a:spcPct val="90000"/>
              </a:lnSpc>
              <a:buFontTx/>
              <a:buNone/>
            </a:pPr>
            <a:r>
              <a:rPr lang="en-US" altLang="ko-KR" dirty="0">
                <a:solidFill>
                  <a:srgbClr val="4D4D4D"/>
                </a:solidFill>
                <a:ea typeface="굴림" charset="0"/>
                <a:cs typeface="굴림" charset="0"/>
              </a:rPr>
              <a:t>    </a:t>
            </a:r>
            <a:endParaRPr lang="en-US" altLang="ko-KR" sz="2800" dirty="0">
              <a:ea typeface="굴림" charset="0"/>
              <a:cs typeface="굴림" charset="0"/>
            </a:endParaRPr>
          </a:p>
          <a:p>
            <a:pPr>
              <a:lnSpc>
                <a:spcPct val="90000"/>
              </a:lnSpc>
            </a:pPr>
            <a:endParaRPr lang="en-US" altLang="ko-KR" dirty="0">
              <a:ea typeface="굴림" charset="0"/>
              <a:cs typeface="굴림" charset="0"/>
            </a:endParaRPr>
          </a:p>
        </p:txBody>
      </p:sp>
    </p:spTree>
    <p:extLst>
      <p:ext uri="{BB962C8B-B14F-4D97-AF65-F5344CB8AC3E}">
        <p14:creationId xmlns:p14="http://schemas.microsoft.com/office/powerpoint/2010/main" val="2819868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60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6019">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6019">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2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7B3E8E-52F9-5A42-BF13-8C547CC39257}" type="slidenum">
              <a:rPr lang="en-US"/>
              <a:pPr/>
              <a:t>49</a:t>
            </a:fld>
            <a:endParaRPr lang="en-US"/>
          </a:p>
        </p:txBody>
      </p:sp>
      <p:sp>
        <p:nvSpPr>
          <p:cNvPr id="726018" name="Rectangle 2"/>
          <p:cNvSpPr>
            <a:spLocks noGrp="1" noChangeArrowheads="1"/>
          </p:cNvSpPr>
          <p:nvPr>
            <p:ph type="title"/>
          </p:nvPr>
        </p:nvSpPr>
        <p:spPr/>
        <p:txBody>
          <a:bodyPr/>
          <a:lstStyle/>
          <a:p>
            <a:r>
              <a:rPr lang="en-US" altLang="ko-KR">
                <a:ea typeface="굴림" charset="0"/>
                <a:cs typeface="굴림" charset="0"/>
              </a:rPr>
              <a:t>RM – Utilization Bound</a:t>
            </a:r>
            <a:endParaRPr lang="en-US"/>
          </a:p>
        </p:txBody>
      </p:sp>
      <p:sp>
        <p:nvSpPr>
          <p:cNvPr id="726019" name="Rectangle 3"/>
          <p:cNvSpPr>
            <a:spLocks noGrp="1" noChangeArrowheads="1"/>
          </p:cNvSpPr>
          <p:nvPr>
            <p:ph type="body" idx="1"/>
          </p:nvPr>
        </p:nvSpPr>
        <p:spPr>
          <a:xfrm>
            <a:off x="748632" y="1600200"/>
            <a:ext cx="7938168" cy="4525963"/>
          </a:xfrm>
        </p:spPr>
        <p:txBody>
          <a:bodyPr>
            <a:normAutofit fontScale="85000" lnSpcReduction="10000"/>
          </a:bodyPr>
          <a:lstStyle/>
          <a:p>
            <a:pPr>
              <a:lnSpc>
                <a:spcPct val="90000"/>
              </a:lnSpc>
            </a:pPr>
            <a:r>
              <a:rPr lang="en-US" altLang="ko-KR" dirty="0">
                <a:ea typeface="굴림" charset="0"/>
                <a:cs typeface="굴림" charset="0"/>
              </a:rPr>
              <a:t>Real-time system is schedulable under RM </a:t>
            </a:r>
            <a:r>
              <a:rPr lang="en-US" altLang="ko-KR" dirty="0" smtClean="0">
                <a:ea typeface="굴림" charset="0"/>
                <a:cs typeface="굴림" charset="0"/>
              </a:rPr>
              <a:t>if </a:t>
            </a:r>
            <a:r>
              <a:rPr lang="en-US" altLang="ko-KR" dirty="0">
                <a:ea typeface="굴림" charset="0"/>
                <a:cs typeface="굴림" charset="0"/>
              </a:rPr>
              <a:t>		               </a:t>
            </a:r>
            <a:r>
              <a:rPr lang="en-US" altLang="ko-KR" dirty="0" smtClean="0">
                <a:ea typeface="굴림" charset="0"/>
                <a:cs typeface="굴림" charset="0"/>
              </a:rPr>
              <a:t>					∑</a:t>
            </a:r>
            <a:r>
              <a:rPr lang="en-US" altLang="ko-KR" dirty="0" err="1">
                <a:ea typeface="굴림" charset="0"/>
                <a:cs typeface="굴림" charset="0"/>
              </a:rPr>
              <a:t>U</a:t>
            </a:r>
            <a:r>
              <a:rPr lang="en-US" altLang="ko-KR" baseline="-25000" dirty="0" err="1">
                <a:ea typeface="굴림" charset="0"/>
                <a:cs typeface="굴림" charset="0"/>
              </a:rPr>
              <a:t>i</a:t>
            </a:r>
            <a:r>
              <a:rPr lang="en-US" altLang="ko-KR" dirty="0">
                <a:ea typeface="굴림" charset="0"/>
                <a:cs typeface="굴림" charset="0"/>
              </a:rPr>
              <a:t> ≤ n (2</a:t>
            </a:r>
            <a:r>
              <a:rPr lang="en-US" altLang="ko-KR" baseline="30000" dirty="0">
                <a:ea typeface="굴림" charset="0"/>
                <a:cs typeface="굴림" charset="0"/>
              </a:rPr>
              <a:t>1/n</a:t>
            </a:r>
            <a:r>
              <a:rPr lang="en-US" altLang="ko-KR" dirty="0">
                <a:ea typeface="굴림" charset="0"/>
                <a:cs typeface="굴림" charset="0"/>
              </a:rPr>
              <a:t>-1)</a:t>
            </a:r>
          </a:p>
          <a:p>
            <a:pPr>
              <a:lnSpc>
                <a:spcPct val="90000"/>
              </a:lnSpc>
              <a:buFontTx/>
              <a:buNone/>
            </a:pPr>
            <a:endParaRPr lang="en-US" altLang="ko-KR" dirty="0">
              <a:ea typeface="굴림" charset="0"/>
              <a:cs typeface="굴림" charset="0"/>
            </a:endParaRPr>
          </a:p>
          <a:p>
            <a:pPr>
              <a:lnSpc>
                <a:spcPct val="90000"/>
              </a:lnSpc>
            </a:pPr>
            <a:r>
              <a:rPr lang="en-US" altLang="ko-KR" dirty="0">
                <a:ea typeface="굴림" charset="0"/>
                <a:cs typeface="굴림" charset="0"/>
              </a:rPr>
              <a:t>Example: T</a:t>
            </a:r>
            <a:r>
              <a:rPr lang="en-US" altLang="ko-KR" baseline="-25000" dirty="0">
                <a:ea typeface="굴림" charset="0"/>
                <a:cs typeface="굴림" charset="0"/>
              </a:rPr>
              <a:t>1</a:t>
            </a:r>
            <a:r>
              <a:rPr lang="en-US" altLang="ko-KR" dirty="0">
                <a:ea typeface="굴림" charset="0"/>
                <a:cs typeface="굴림" charset="0"/>
              </a:rPr>
              <a:t>(4,1), T</a:t>
            </a:r>
            <a:r>
              <a:rPr lang="en-US" altLang="ko-KR" baseline="-25000" dirty="0">
                <a:ea typeface="굴림" charset="0"/>
                <a:cs typeface="굴림" charset="0"/>
              </a:rPr>
              <a:t>2</a:t>
            </a:r>
            <a:r>
              <a:rPr lang="en-US" altLang="ko-KR" dirty="0">
                <a:ea typeface="굴림" charset="0"/>
                <a:cs typeface="굴림" charset="0"/>
              </a:rPr>
              <a:t>(</a:t>
            </a:r>
            <a:r>
              <a:rPr lang="en-US" altLang="ko-KR" dirty="0" smtClean="0">
                <a:ea typeface="굴림" charset="0"/>
                <a:cs typeface="굴림" charset="0"/>
              </a:rPr>
              <a:t>5,2)</a:t>
            </a:r>
            <a:r>
              <a:rPr lang="en-US" altLang="ko-KR" dirty="0">
                <a:ea typeface="굴림" charset="0"/>
                <a:cs typeface="굴림" charset="0"/>
              </a:rPr>
              <a:t>, T</a:t>
            </a:r>
            <a:r>
              <a:rPr lang="en-US" altLang="ko-KR" baseline="-25000" dirty="0">
                <a:ea typeface="굴림" charset="0"/>
                <a:cs typeface="굴림" charset="0"/>
              </a:rPr>
              <a:t>3</a:t>
            </a:r>
            <a:r>
              <a:rPr lang="en-US" altLang="ko-KR" dirty="0" smtClean="0">
                <a:ea typeface="굴림" charset="0"/>
                <a:cs typeface="굴림" charset="0"/>
              </a:rPr>
              <a:t>(7,2)</a:t>
            </a:r>
            <a:r>
              <a:rPr lang="en-US" altLang="ko-KR" dirty="0">
                <a:ea typeface="굴림" charset="0"/>
                <a:cs typeface="굴림" charset="0"/>
              </a:rPr>
              <a:t>, </a:t>
            </a:r>
          </a:p>
          <a:p>
            <a:pPr>
              <a:lnSpc>
                <a:spcPct val="90000"/>
              </a:lnSpc>
            </a:pPr>
            <a:endParaRPr lang="en-US" altLang="ko-KR" dirty="0">
              <a:ea typeface="굴림" charset="0"/>
              <a:cs typeface="굴림" charset="0"/>
            </a:endParaRPr>
          </a:p>
          <a:p>
            <a:pPr>
              <a:lnSpc>
                <a:spcPct val="90000"/>
              </a:lnSpc>
              <a:buFontTx/>
              <a:buNone/>
            </a:pPr>
            <a:r>
              <a:rPr lang="en-US" altLang="ko-KR" dirty="0">
                <a:ea typeface="굴림" charset="0"/>
                <a:cs typeface="굴림" charset="0"/>
              </a:rPr>
              <a:t>                          ∑</a:t>
            </a:r>
            <a:r>
              <a:rPr lang="en-US" altLang="ko-KR" dirty="0" err="1">
                <a:ea typeface="굴림" charset="0"/>
                <a:cs typeface="굴림" charset="0"/>
              </a:rPr>
              <a:t>U</a:t>
            </a:r>
            <a:r>
              <a:rPr lang="en-US" altLang="ko-KR" baseline="-25000" dirty="0" err="1">
                <a:ea typeface="굴림" charset="0"/>
                <a:cs typeface="굴림" charset="0"/>
              </a:rPr>
              <a:t>i</a:t>
            </a:r>
            <a:r>
              <a:rPr lang="en-US" altLang="ko-KR" dirty="0">
                <a:ea typeface="굴림" charset="0"/>
                <a:cs typeface="굴림" charset="0"/>
              </a:rPr>
              <a:t> = 1/4 + </a:t>
            </a:r>
            <a:r>
              <a:rPr lang="en-US" altLang="ko-KR" dirty="0" smtClean="0">
                <a:ea typeface="굴림" charset="0"/>
                <a:cs typeface="굴림" charset="0"/>
              </a:rPr>
              <a:t>2/</a:t>
            </a:r>
            <a:r>
              <a:rPr lang="en-US" altLang="ko-KR" dirty="0">
                <a:ea typeface="굴림" charset="0"/>
                <a:cs typeface="굴림" charset="0"/>
              </a:rPr>
              <a:t>5 + 2</a:t>
            </a:r>
            <a:r>
              <a:rPr lang="en-US" altLang="ko-KR" dirty="0" smtClean="0">
                <a:ea typeface="굴림" charset="0"/>
                <a:cs typeface="굴림" charset="0"/>
              </a:rPr>
              <a:t>/7</a:t>
            </a:r>
            <a:endParaRPr lang="en-US" altLang="ko-KR" dirty="0">
              <a:ea typeface="굴림" charset="0"/>
              <a:cs typeface="굴림" charset="0"/>
            </a:endParaRPr>
          </a:p>
          <a:p>
            <a:pPr>
              <a:lnSpc>
                <a:spcPct val="90000"/>
              </a:lnSpc>
              <a:buFontTx/>
              <a:buNone/>
            </a:pPr>
            <a:r>
              <a:rPr lang="en-US" altLang="ko-KR" baseline="-25000" dirty="0">
                <a:ea typeface="굴림" charset="0"/>
                <a:cs typeface="굴림" charset="0"/>
              </a:rPr>
              <a:t>                                                 </a:t>
            </a:r>
            <a:r>
              <a:rPr lang="en-US" altLang="ko-KR" dirty="0">
                <a:ea typeface="굴림" charset="0"/>
                <a:cs typeface="굴림" charset="0"/>
              </a:rPr>
              <a:t>≈ </a:t>
            </a:r>
            <a:r>
              <a:rPr lang="en-US" altLang="ko-KR" dirty="0" smtClean="0">
                <a:ea typeface="굴림" charset="0"/>
                <a:cs typeface="굴림" charset="0"/>
              </a:rPr>
              <a:t>0.94 </a:t>
            </a:r>
            <a:endParaRPr lang="en-US" altLang="ko-KR" dirty="0">
              <a:ea typeface="굴림" charset="0"/>
              <a:cs typeface="굴림" charset="0"/>
            </a:endParaRPr>
          </a:p>
          <a:p>
            <a:pPr>
              <a:lnSpc>
                <a:spcPct val="90000"/>
              </a:lnSpc>
              <a:buFontTx/>
              <a:buNone/>
            </a:pPr>
            <a:r>
              <a:rPr lang="en-US" altLang="ko-KR" dirty="0">
                <a:ea typeface="굴림" charset="0"/>
                <a:cs typeface="굴림" charset="0"/>
              </a:rPr>
              <a:t>                 3 (2</a:t>
            </a:r>
            <a:r>
              <a:rPr lang="en-US" altLang="ko-KR" baseline="30000" dirty="0">
                <a:ea typeface="굴림" charset="0"/>
                <a:cs typeface="굴림" charset="0"/>
              </a:rPr>
              <a:t>1/3</a:t>
            </a:r>
            <a:r>
              <a:rPr lang="en-US" altLang="ko-KR" dirty="0">
                <a:ea typeface="굴림" charset="0"/>
                <a:cs typeface="굴림" charset="0"/>
              </a:rPr>
              <a:t>-1) ≈ 0.78</a:t>
            </a:r>
          </a:p>
          <a:p>
            <a:pPr>
              <a:lnSpc>
                <a:spcPct val="90000"/>
              </a:lnSpc>
              <a:buFontTx/>
              <a:buNone/>
            </a:pPr>
            <a:endParaRPr lang="en-US" altLang="ko-KR" dirty="0">
              <a:ea typeface="굴림" charset="0"/>
              <a:cs typeface="굴림" charset="0"/>
            </a:endParaRPr>
          </a:p>
          <a:p>
            <a:pPr>
              <a:lnSpc>
                <a:spcPct val="90000"/>
              </a:lnSpc>
              <a:buFontTx/>
              <a:buNone/>
            </a:pPr>
            <a:r>
              <a:rPr lang="en-US" altLang="ko-KR" dirty="0">
                <a:ea typeface="굴림" charset="0"/>
                <a:cs typeface="굴림" charset="0"/>
              </a:rPr>
              <a:t>         Thus, {T</a:t>
            </a:r>
            <a:r>
              <a:rPr lang="en-US" altLang="ko-KR" baseline="-25000" dirty="0">
                <a:ea typeface="굴림" charset="0"/>
                <a:cs typeface="굴림" charset="0"/>
              </a:rPr>
              <a:t>1</a:t>
            </a:r>
            <a:r>
              <a:rPr lang="en-US" altLang="ko-KR" dirty="0">
                <a:ea typeface="굴림" charset="0"/>
                <a:cs typeface="굴림" charset="0"/>
              </a:rPr>
              <a:t>, T</a:t>
            </a:r>
            <a:r>
              <a:rPr lang="en-US" altLang="ko-KR" baseline="-25000" dirty="0">
                <a:ea typeface="굴림" charset="0"/>
                <a:cs typeface="굴림" charset="0"/>
              </a:rPr>
              <a:t>2</a:t>
            </a:r>
            <a:r>
              <a:rPr lang="en-US" altLang="ko-KR" dirty="0">
                <a:ea typeface="굴림" charset="0"/>
                <a:cs typeface="굴림" charset="0"/>
              </a:rPr>
              <a:t>, T</a:t>
            </a:r>
            <a:r>
              <a:rPr lang="en-US" altLang="ko-KR" baseline="-25000" dirty="0">
                <a:ea typeface="굴림" charset="0"/>
                <a:cs typeface="굴림" charset="0"/>
              </a:rPr>
              <a:t>3</a:t>
            </a:r>
            <a:r>
              <a:rPr lang="en-US" altLang="ko-KR" dirty="0">
                <a:ea typeface="굴림" charset="0"/>
                <a:cs typeface="굴림" charset="0"/>
              </a:rPr>
              <a:t>} is </a:t>
            </a:r>
            <a:r>
              <a:rPr lang="en-US" altLang="ko-KR" dirty="0" smtClean="0">
                <a:ea typeface="굴림" charset="0"/>
                <a:cs typeface="굴림" charset="0"/>
              </a:rPr>
              <a:t>NOT schedulable </a:t>
            </a:r>
            <a:r>
              <a:rPr lang="en-US" altLang="ko-KR" dirty="0">
                <a:ea typeface="굴림" charset="0"/>
                <a:cs typeface="굴림" charset="0"/>
              </a:rPr>
              <a:t>under RM. </a:t>
            </a:r>
          </a:p>
          <a:p>
            <a:pPr>
              <a:lnSpc>
                <a:spcPct val="90000"/>
              </a:lnSpc>
              <a:buFontTx/>
              <a:buNone/>
            </a:pPr>
            <a:r>
              <a:rPr lang="en-US" altLang="ko-KR" dirty="0">
                <a:solidFill>
                  <a:srgbClr val="4D4D4D"/>
                </a:solidFill>
                <a:ea typeface="굴림" charset="0"/>
                <a:cs typeface="굴림" charset="0"/>
              </a:rPr>
              <a:t>    </a:t>
            </a:r>
            <a:endParaRPr lang="en-US" altLang="ko-KR" sz="2800" dirty="0">
              <a:ea typeface="굴림" charset="0"/>
              <a:cs typeface="굴림" charset="0"/>
            </a:endParaRPr>
          </a:p>
          <a:p>
            <a:pPr>
              <a:lnSpc>
                <a:spcPct val="90000"/>
              </a:lnSpc>
            </a:pPr>
            <a:endParaRPr lang="en-US" altLang="ko-KR" dirty="0">
              <a:ea typeface="굴림" charset="0"/>
              <a:cs typeface="굴림" charset="0"/>
            </a:endParaRPr>
          </a:p>
        </p:txBody>
      </p:sp>
    </p:spTree>
    <p:extLst>
      <p:ext uri="{BB962C8B-B14F-4D97-AF65-F5344CB8AC3E}">
        <p14:creationId xmlns:p14="http://schemas.microsoft.com/office/powerpoint/2010/main" val="1208502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60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6019">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6019">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260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Tahoma" charset="0"/>
              </a:rPr>
              <a:t>History: The Beginnings</a:t>
            </a:r>
          </a:p>
        </p:txBody>
      </p:sp>
      <p:sp>
        <p:nvSpPr>
          <p:cNvPr id="6147" name="Content Placeholder 2"/>
          <p:cNvSpPr>
            <a:spLocks noGrp="1"/>
          </p:cNvSpPr>
          <p:nvPr>
            <p:ph idx="1"/>
          </p:nvPr>
        </p:nvSpPr>
        <p:spPr>
          <a:xfrm>
            <a:off x="0" y="2057400"/>
            <a:ext cx="9144000" cy="4075113"/>
          </a:xfrm>
        </p:spPr>
        <p:txBody>
          <a:bodyPr>
            <a:normAutofit fontScale="92500" lnSpcReduction="10000"/>
          </a:bodyPr>
          <a:lstStyle/>
          <a:p>
            <a:r>
              <a:rPr lang="en-US" sz="1600">
                <a:latin typeface="Tahoma" charset="0"/>
              </a:rPr>
              <a:t>NSF Workshop on Cyber-Physical Systems, October 16-17, 2006, Austin, TX. </a:t>
            </a:r>
          </a:p>
          <a:p>
            <a:r>
              <a:rPr lang="en-US" sz="1600">
                <a:latin typeface="Tahoma" charset="0"/>
              </a:rPr>
              <a:t>National Meeting on Beyond SCADA: </a:t>
            </a:r>
            <a:r>
              <a:rPr lang="en-US" sz="1600" b="1">
                <a:solidFill>
                  <a:srgbClr val="FF0000"/>
                </a:solidFill>
                <a:latin typeface="Tahoma" charset="0"/>
              </a:rPr>
              <a:t>Networked Embedded Control </a:t>
            </a:r>
            <a:r>
              <a:rPr lang="en-US" sz="1600">
                <a:latin typeface="Tahoma" charset="0"/>
              </a:rPr>
              <a:t>for Cyber Physical Systems, November 8-9, 2006, Pittsburgh, PA. </a:t>
            </a:r>
          </a:p>
          <a:p>
            <a:r>
              <a:rPr lang="en-US" sz="1600">
                <a:latin typeface="Tahoma" charset="0"/>
              </a:rPr>
              <a:t>National Workshop on </a:t>
            </a:r>
            <a:r>
              <a:rPr lang="en-US" sz="1600" b="1">
                <a:solidFill>
                  <a:srgbClr val="FF0000"/>
                </a:solidFill>
                <a:latin typeface="Tahoma" charset="0"/>
              </a:rPr>
              <a:t>High-Confidence Software</a:t>
            </a:r>
            <a:r>
              <a:rPr lang="en-US" sz="1600">
                <a:solidFill>
                  <a:srgbClr val="FF0000"/>
                </a:solidFill>
                <a:latin typeface="Tahoma" charset="0"/>
              </a:rPr>
              <a:t> </a:t>
            </a:r>
            <a:r>
              <a:rPr lang="en-US" sz="1600">
                <a:latin typeface="Tahoma" charset="0"/>
              </a:rPr>
              <a:t>Platforms for Cyber-Physical Systems (HCSP-CPS), November 30 - December 1, 2006, Alexandria, VA. </a:t>
            </a:r>
          </a:p>
          <a:p>
            <a:r>
              <a:rPr lang="en-US" sz="1600">
                <a:latin typeface="Tahoma" charset="0"/>
              </a:rPr>
              <a:t>NSF Industry Round-Table on Cyber-Physical Systems, May 17, 2007, Arlington, VA. </a:t>
            </a:r>
          </a:p>
          <a:p>
            <a:r>
              <a:rPr lang="en-US" sz="1600">
                <a:latin typeface="Tahoma" charset="0"/>
              </a:rPr>
              <a:t>Joint Workshop On High-Confidence </a:t>
            </a:r>
            <a:r>
              <a:rPr lang="en-US" sz="1600" b="1">
                <a:latin typeface="Tahoma" charset="0"/>
              </a:rPr>
              <a:t>Medical Devices</a:t>
            </a:r>
            <a:r>
              <a:rPr lang="en-US" sz="1600">
                <a:latin typeface="Tahoma" charset="0"/>
              </a:rPr>
              <a:t>, Software, and Systems (HCMDSS) and Medical Device Plug-and-Play (MD PnP) Interoperability, June 25-27, 2007, Boston, MA. </a:t>
            </a:r>
          </a:p>
          <a:p>
            <a:r>
              <a:rPr lang="en-US" sz="1600">
                <a:latin typeface="Tahoma" charset="0"/>
              </a:rPr>
              <a:t>National Workshop on </a:t>
            </a:r>
            <a:r>
              <a:rPr lang="en-US" sz="1600" b="1">
                <a:solidFill>
                  <a:srgbClr val="FF0000"/>
                </a:solidFill>
                <a:latin typeface="Tahoma" charset="0"/>
              </a:rPr>
              <a:t>Composable Systems </a:t>
            </a:r>
            <a:r>
              <a:rPr lang="en-US" sz="1600">
                <a:latin typeface="Tahoma" charset="0"/>
              </a:rPr>
              <a:t>Technologies for High-Confidence Cyber-Physical Systems, July 9-10, 2007, Arlington, VA. </a:t>
            </a:r>
          </a:p>
          <a:p>
            <a:r>
              <a:rPr lang="en-US" sz="1600">
                <a:latin typeface="Tahoma" charset="0"/>
              </a:rPr>
              <a:t>National Workshop on High-Confidence </a:t>
            </a:r>
            <a:r>
              <a:rPr lang="en-US" sz="1600" b="1">
                <a:latin typeface="Tahoma" charset="0"/>
              </a:rPr>
              <a:t>Automotive</a:t>
            </a:r>
            <a:r>
              <a:rPr lang="en-US" sz="1600">
                <a:latin typeface="Tahoma" charset="0"/>
              </a:rPr>
              <a:t> Cyber-Physical Systems, April 3-4, 2008, Troy, MI. </a:t>
            </a:r>
          </a:p>
          <a:p>
            <a:r>
              <a:rPr lang="en-US" sz="1600">
                <a:latin typeface="Tahoma" charset="0"/>
              </a:rPr>
              <a:t>CPSWeek, April 21-24, 2008, St. Louis, MO. </a:t>
            </a:r>
          </a:p>
          <a:p>
            <a:r>
              <a:rPr lang="en-US" sz="1600">
                <a:latin typeface="Tahoma" charset="0"/>
              </a:rPr>
              <a:t>CPS Summit, April 25, 2008, St. Louis, MO: NSF Announces new CPS Initiative</a:t>
            </a:r>
          </a:p>
          <a:p>
            <a:r>
              <a:rPr lang="en-US" sz="1600">
                <a:latin typeface="Tahoma" charset="0"/>
              </a:rPr>
              <a:t>The First International Workshop on Cyber-Physical Systems, International Conference on Distributed Computing Systems (ICDCS), June 20, 2008, Beijing, CHINA. </a:t>
            </a:r>
          </a:p>
          <a:p>
            <a:r>
              <a:rPr lang="en-US" sz="1600">
                <a:latin typeface="Tahoma" charset="0"/>
              </a:rPr>
              <a:t>Workshop on CPS Applications in Smart </a:t>
            </a:r>
            <a:r>
              <a:rPr lang="en-US" sz="1600" b="1">
                <a:latin typeface="Tahoma" charset="0"/>
              </a:rPr>
              <a:t>Power</a:t>
            </a:r>
            <a:r>
              <a:rPr lang="en-US" sz="1600">
                <a:latin typeface="Tahoma" charset="0"/>
              </a:rPr>
              <a:t> Systems, Raleigh, NC, 2011</a:t>
            </a:r>
          </a:p>
          <a:p>
            <a:pPr>
              <a:buFont typeface="Wingdings" charset="0"/>
              <a:buNone/>
            </a:pPr>
            <a:endParaRPr lang="en-US">
              <a:latin typeface="Tahoma" charset="0"/>
            </a:endParaRPr>
          </a:p>
        </p:txBody>
      </p:sp>
      <p:sp>
        <p:nvSpPr>
          <p:cNvPr id="6148" name="TextBox 3"/>
          <p:cNvSpPr txBox="1">
            <a:spLocks noChangeArrowheads="1"/>
          </p:cNvSpPr>
          <p:nvPr/>
        </p:nvSpPr>
        <p:spPr bwMode="auto">
          <a:xfrm rot="-1584109">
            <a:off x="4094163" y="3125788"/>
            <a:ext cx="2889250" cy="5857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200" b="1">
                <a:solidFill>
                  <a:srgbClr val="FF0000"/>
                </a:solidFill>
              </a:rPr>
              <a:t>Technologies</a:t>
            </a:r>
          </a:p>
        </p:txBody>
      </p:sp>
    </p:spTree>
    <p:extLst>
      <p:ext uri="{BB962C8B-B14F-4D97-AF65-F5344CB8AC3E}">
        <p14:creationId xmlns:p14="http://schemas.microsoft.com/office/powerpoint/2010/main" val="67921417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7B3E8E-52F9-5A42-BF13-8C547CC39257}" type="slidenum">
              <a:rPr lang="en-US"/>
              <a:pPr/>
              <a:t>50</a:t>
            </a:fld>
            <a:endParaRPr lang="en-US"/>
          </a:p>
        </p:txBody>
      </p:sp>
      <p:sp>
        <p:nvSpPr>
          <p:cNvPr id="726018" name="Rectangle 2"/>
          <p:cNvSpPr>
            <a:spLocks noGrp="1" noChangeArrowheads="1"/>
          </p:cNvSpPr>
          <p:nvPr>
            <p:ph type="title"/>
          </p:nvPr>
        </p:nvSpPr>
        <p:spPr/>
        <p:txBody>
          <a:bodyPr/>
          <a:lstStyle/>
          <a:p>
            <a:r>
              <a:rPr lang="en-US" altLang="ko-KR">
                <a:ea typeface="굴림" charset="0"/>
                <a:cs typeface="굴림" charset="0"/>
              </a:rPr>
              <a:t>RM – Utilization Bound</a:t>
            </a:r>
            <a:endParaRPr lang="en-US"/>
          </a:p>
        </p:txBody>
      </p:sp>
      <p:sp>
        <p:nvSpPr>
          <p:cNvPr id="726019" name="Rectangle 3"/>
          <p:cNvSpPr>
            <a:spLocks noGrp="1" noChangeArrowheads="1"/>
          </p:cNvSpPr>
          <p:nvPr>
            <p:ph type="body" idx="1"/>
          </p:nvPr>
        </p:nvSpPr>
        <p:spPr>
          <a:xfrm>
            <a:off x="457200" y="1243264"/>
            <a:ext cx="8345566" cy="4882900"/>
          </a:xfrm>
        </p:spPr>
        <p:txBody>
          <a:bodyPr>
            <a:noAutofit/>
          </a:bodyPr>
          <a:lstStyle/>
          <a:p>
            <a:pPr>
              <a:lnSpc>
                <a:spcPct val="90000"/>
              </a:lnSpc>
            </a:pPr>
            <a:r>
              <a:rPr lang="en-US" altLang="ko-KR" sz="2700" dirty="0">
                <a:ea typeface="굴림" charset="0"/>
                <a:cs typeface="굴림" charset="0"/>
              </a:rPr>
              <a:t>Real-time system is schedulable under RM </a:t>
            </a:r>
            <a:r>
              <a:rPr lang="en-US" altLang="ko-KR" sz="2700" dirty="0" smtClean="0">
                <a:ea typeface="굴림" charset="0"/>
                <a:cs typeface="굴림" charset="0"/>
              </a:rPr>
              <a:t>if </a:t>
            </a:r>
            <a:endParaRPr lang="en-US" altLang="ko-KR" sz="2700" dirty="0">
              <a:solidFill>
                <a:srgbClr val="FF0000"/>
              </a:solidFill>
              <a:ea typeface="굴림" charset="0"/>
              <a:cs typeface="굴림" charset="0"/>
            </a:endParaRPr>
          </a:p>
          <a:p>
            <a:pPr>
              <a:lnSpc>
                <a:spcPct val="90000"/>
              </a:lnSpc>
              <a:buFontTx/>
              <a:buNone/>
            </a:pPr>
            <a:r>
              <a:rPr lang="en-US" altLang="ko-KR" sz="2700" dirty="0">
                <a:ea typeface="굴림" charset="0"/>
                <a:cs typeface="굴림" charset="0"/>
              </a:rPr>
              <a:t>		               ∑</a:t>
            </a:r>
            <a:r>
              <a:rPr lang="en-US" altLang="ko-KR" sz="2700" dirty="0" err="1">
                <a:ea typeface="굴림" charset="0"/>
                <a:cs typeface="굴림" charset="0"/>
              </a:rPr>
              <a:t>U</a:t>
            </a:r>
            <a:r>
              <a:rPr lang="en-US" altLang="ko-KR" sz="2700" baseline="-25000" dirty="0" err="1">
                <a:ea typeface="굴림" charset="0"/>
                <a:cs typeface="굴림" charset="0"/>
              </a:rPr>
              <a:t>i</a:t>
            </a:r>
            <a:r>
              <a:rPr lang="en-US" altLang="ko-KR" sz="2700" dirty="0">
                <a:ea typeface="굴림" charset="0"/>
                <a:cs typeface="굴림" charset="0"/>
              </a:rPr>
              <a:t> ≤ n (2</a:t>
            </a:r>
            <a:r>
              <a:rPr lang="en-US" altLang="ko-KR" sz="2700" baseline="30000" dirty="0">
                <a:ea typeface="굴림" charset="0"/>
                <a:cs typeface="굴림" charset="0"/>
              </a:rPr>
              <a:t>1/n</a:t>
            </a:r>
            <a:r>
              <a:rPr lang="en-US" altLang="ko-KR" sz="2700" dirty="0">
                <a:ea typeface="굴림" charset="0"/>
                <a:cs typeface="굴림" charset="0"/>
              </a:rPr>
              <a:t>-1</a:t>
            </a:r>
            <a:r>
              <a:rPr lang="en-US" altLang="ko-KR" sz="2700" dirty="0" smtClean="0">
                <a:ea typeface="굴림" charset="0"/>
                <a:cs typeface="굴림" charset="0"/>
              </a:rPr>
              <a:t>)</a:t>
            </a:r>
          </a:p>
          <a:p>
            <a:pPr>
              <a:lnSpc>
                <a:spcPct val="90000"/>
              </a:lnSpc>
              <a:buFontTx/>
              <a:buNone/>
            </a:pPr>
            <a:endParaRPr lang="en-US" altLang="ko-KR" sz="2700" dirty="0">
              <a:ea typeface="굴림" charset="0"/>
              <a:cs typeface="굴림" charset="0"/>
            </a:endParaRPr>
          </a:p>
          <a:p>
            <a:pPr>
              <a:lnSpc>
                <a:spcPct val="90000"/>
              </a:lnSpc>
            </a:pPr>
            <a:r>
              <a:rPr lang="en-US" altLang="ko-KR" sz="2700" dirty="0">
                <a:ea typeface="굴림" charset="0"/>
                <a:cs typeface="굴림" charset="0"/>
              </a:rPr>
              <a:t>Example: T</a:t>
            </a:r>
            <a:r>
              <a:rPr lang="en-US" altLang="ko-KR" sz="2700" baseline="-25000" dirty="0">
                <a:ea typeface="굴림" charset="0"/>
                <a:cs typeface="굴림" charset="0"/>
              </a:rPr>
              <a:t>1</a:t>
            </a:r>
            <a:r>
              <a:rPr lang="en-US" altLang="ko-KR" sz="2700" dirty="0">
                <a:ea typeface="굴림" charset="0"/>
                <a:cs typeface="굴림" charset="0"/>
              </a:rPr>
              <a:t>(4,1), T</a:t>
            </a:r>
            <a:r>
              <a:rPr lang="en-US" altLang="ko-KR" sz="2700" baseline="-25000" dirty="0">
                <a:ea typeface="굴림" charset="0"/>
                <a:cs typeface="굴림" charset="0"/>
              </a:rPr>
              <a:t>2</a:t>
            </a:r>
            <a:r>
              <a:rPr lang="en-US" altLang="ko-KR" sz="2700" dirty="0">
                <a:ea typeface="굴림" charset="0"/>
                <a:cs typeface="굴림" charset="0"/>
              </a:rPr>
              <a:t>(</a:t>
            </a:r>
            <a:r>
              <a:rPr lang="en-US" altLang="ko-KR" sz="2700" dirty="0" smtClean="0">
                <a:ea typeface="굴림" charset="0"/>
                <a:cs typeface="굴림" charset="0"/>
              </a:rPr>
              <a:t>5,2)</a:t>
            </a:r>
            <a:r>
              <a:rPr lang="en-US" altLang="ko-KR" sz="2700" dirty="0">
                <a:ea typeface="굴림" charset="0"/>
                <a:cs typeface="굴림" charset="0"/>
              </a:rPr>
              <a:t>, T</a:t>
            </a:r>
            <a:r>
              <a:rPr lang="en-US" altLang="ko-KR" sz="2700" baseline="-25000" dirty="0">
                <a:ea typeface="굴림" charset="0"/>
                <a:cs typeface="굴림" charset="0"/>
              </a:rPr>
              <a:t>3</a:t>
            </a:r>
            <a:r>
              <a:rPr lang="en-US" altLang="ko-KR" sz="2700" dirty="0" smtClean="0">
                <a:ea typeface="굴림" charset="0"/>
                <a:cs typeface="굴림" charset="0"/>
              </a:rPr>
              <a:t>(10,2)</a:t>
            </a:r>
            <a:r>
              <a:rPr lang="en-US" altLang="ko-KR" sz="2700" dirty="0">
                <a:ea typeface="굴림" charset="0"/>
                <a:cs typeface="굴림" charset="0"/>
              </a:rPr>
              <a:t>, </a:t>
            </a:r>
          </a:p>
          <a:p>
            <a:pPr>
              <a:lnSpc>
                <a:spcPct val="90000"/>
              </a:lnSpc>
            </a:pPr>
            <a:endParaRPr lang="en-US" altLang="ko-KR" sz="2700" dirty="0">
              <a:ea typeface="굴림" charset="0"/>
              <a:cs typeface="굴림" charset="0"/>
            </a:endParaRPr>
          </a:p>
          <a:p>
            <a:pPr>
              <a:lnSpc>
                <a:spcPct val="90000"/>
              </a:lnSpc>
              <a:buFontTx/>
              <a:buNone/>
            </a:pPr>
            <a:r>
              <a:rPr lang="en-US" altLang="ko-KR" sz="2700" dirty="0">
                <a:ea typeface="굴림" charset="0"/>
                <a:cs typeface="굴림" charset="0"/>
              </a:rPr>
              <a:t>                          ∑</a:t>
            </a:r>
            <a:r>
              <a:rPr lang="en-US" altLang="ko-KR" sz="2700" dirty="0" err="1">
                <a:ea typeface="굴림" charset="0"/>
                <a:cs typeface="굴림" charset="0"/>
              </a:rPr>
              <a:t>U</a:t>
            </a:r>
            <a:r>
              <a:rPr lang="en-US" altLang="ko-KR" sz="2700" baseline="-25000" dirty="0" err="1">
                <a:ea typeface="굴림" charset="0"/>
                <a:cs typeface="굴림" charset="0"/>
              </a:rPr>
              <a:t>i</a:t>
            </a:r>
            <a:r>
              <a:rPr lang="en-US" altLang="ko-KR" sz="2700" dirty="0">
                <a:ea typeface="굴림" charset="0"/>
                <a:cs typeface="굴림" charset="0"/>
              </a:rPr>
              <a:t> = 1/4 + </a:t>
            </a:r>
            <a:r>
              <a:rPr lang="en-US" altLang="ko-KR" sz="2700" dirty="0" smtClean="0">
                <a:ea typeface="굴림" charset="0"/>
                <a:cs typeface="굴림" charset="0"/>
              </a:rPr>
              <a:t>2/</a:t>
            </a:r>
            <a:r>
              <a:rPr lang="en-US" altLang="ko-KR" sz="2700" dirty="0">
                <a:ea typeface="굴림" charset="0"/>
                <a:cs typeface="굴림" charset="0"/>
              </a:rPr>
              <a:t>5 + 2</a:t>
            </a:r>
            <a:r>
              <a:rPr lang="en-US" altLang="ko-KR" sz="2700" dirty="0" smtClean="0">
                <a:ea typeface="굴림" charset="0"/>
                <a:cs typeface="굴림" charset="0"/>
              </a:rPr>
              <a:t>/10</a:t>
            </a:r>
            <a:endParaRPr lang="en-US" altLang="ko-KR" sz="2700" dirty="0">
              <a:ea typeface="굴림" charset="0"/>
              <a:cs typeface="굴림" charset="0"/>
            </a:endParaRPr>
          </a:p>
          <a:p>
            <a:pPr>
              <a:lnSpc>
                <a:spcPct val="90000"/>
              </a:lnSpc>
              <a:buFontTx/>
              <a:buNone/>
            </a:pPr>
            <a:r>
              <a:rPr lang="en-US" altLang="ko-KR" sz="2700" baseline="-25000" dirty="0">
                <a:ea typeface="굴림" charset="0"/>
                <a:cs typeface="굴림" charset="0"/>
              </a:rPr>
              <a:t>                                                 </a:t>
            </a:r>
            <a:r>
              <a:rPr lang="en-US" altLang="ko-KR" sz="2700" dirty="0" smtClean="0">
                <a:ea typeface="굴림" charset="0"/>
                <a:cs typeface="굴림" charset="0"/>
              </a:rPr>
              <a:t>= 0.85 </a:t>
            </a:r>
            <a:endParaRPr lang="en-US" altLang="ko-KR" sz="2700" dirty="0">
              <a:ea typeface="굴림" charset="0"/>
              <a:cs typeface="굴림" charset="0"/>
            </a:endParaRPr>
          </a:p>
          <a:p>
            <a:pPr>
              <a:lnSpc>
                <a:spcPct val="90000"/>
              </a:lnSpc>
              <a:buFontTx/>
              <a:buNone/>
            </a:pPr>
            <a:r>
              <a:rPr lang="en-US" altLang="ko-KR" sz="2700" dirty="0">
                <a:ea typeface="굴림" charset="0"/>
                <a:cs typeface="굴림" charset="0"/>
              </a:rPr>
              <a:t>                 3 (2</a:t>
            </a:r>
            <a:r>
              <a:rPr lang="en-US" altLang="ko-KR" sz="2700" baseline="30000" dirty="0">
                <a:ea typeface="굴림" charset="0"/>
                <a:cs typeface="굴림" charset="0"/>
              </a:rPr>
              <a:t>1/3</a:t>
            </a:r>
            <a:r>
              <a:rPr lang="en-US" altLang="ko-KR" sz="2700" dirty="0">
                <a:ea typeface="굴림" charset="0"/>
                <a:cs typeface="굴림" charset="0"/>
              </a:rPr>
              <a:t>-1) ≈ </a:t>
            </a:r>
            <a:r>
              <a:rPr lang="en-US" altLang="ko-KR" sz="2700" dirty="0" smtClean="0">
                <a:ea typeface="굴림" charset="0"/>
                <a:cs typeface="굴림" charset="0"/>
              </a:rPr>
              <a:t>0.78</a:t>
            </a:r>
          </a:p>
          <a:p>
            <a:pPr>
              <a:lnSpc>
                <a:spcPct val="90000"/>
              </a:lnSpc>
              <a:buFontTx/>
              <a:buNone/>
            </a:pPr>
            <a:endParaRPr lang="en-US" altLang="ko-KR" sz="2700" dirty="0">
              <a:ea typeface="굴림" charset="0"/>
              <a:cs typeface="굴림" charset="0"/>
            </a:endParaRPr>
          </a:p>
          <a:p>
            <a:pPr>
              <a:lnSpc>
                <a:spcPct val="90000"/>
              </a:lnSpc>
              <a:buFontTx/>
              <a:buNone/>
            </a:pPr>
            <a:r>
              <a:rPr lang="en-US" altLang="ko-KR" sz="2700" dirty="0">
                <a:ea typeface="굴림" charset="0"/>
                <a:cs typeface="굴림" charset="0"/>
              </a:rPr>
              <a:t>    </a:t>
            </a:r>
            <a:r>
              <a:rPr lang="en-US" altLang="ko-KR" sz="2700" dirty="0" smtClean="0">
                <a:ea typeface="굴림" charset="0"/>
                <a:cs typeface="굴림" charset="0"/>
              </a:rPr>
              <a:t>However, </a:t>
            </a:r>
            <a:r>
              <a:rPr lang="en-US" altLang="ko-KR" sz="2700" dirty="0">
                <a:ea typeface="굴림" charset="0"/>
                <a:cs typeface="굴림" charset="0"/>
              </a:rPr>
              <a:t>{T</a:t>
            </a:r>
            <a:r>
              <a:rPr lang="en-US" altLang="ko-KR" sz="2700" baseline="-25000" dirty="0">
                <a:ea typeface="굴림" charset="0"/>
                <a:cs typeface="굴림" charset="0"/>
              </a:rPr>
              <a:t>1</a:t>
            </a:r>
            <a:r>
              <a:rPr lang="en-US" altLang="ko-KR" sz="2700" dirty="0">
                <a:ea typeface="굴림" charset="0"/>
                <a:cs typeface="굴림" charset="0"/>
              </a:rPr>
              <a:t>, T</a:t>
            </a:r>
            <a:r>
              <a:rPr lang="en-US" altLang="ko-KR" sz="2700" baseline="-25000" dirty="0">
                <a:ea typeface="굴림" charset="0"/>
                <a:cs typeface="굴림" charset="0"/>
              </a:rPr>
              <a:t>2</a:t>
            </a:r>
            <a:r>
              <a:rPr lang="en-US" altLang="ko-KR" sz="2700" dirty="0">
                <a:ea typeface="굴림" charset="0"/>
                <a:cs typeface="굴림" charset="0"/>
              </a:rPr>
              <a:t>, T</a:t>
            </a:r>
            <a:r>
              <a:rPr lang="en-US" altLang="ko-KR" sz="2700" baseline="-25000" dirty="0">
                <a:ea typeface="굴림" charset="0"/>
                <a:cs typeface="굴림" charset="0"/>
              </a:rPr>
              <a:t>3</a:t>
            </a:r>
            <a:r>
              <a:rPr lang="en-US" altLang="ko-KR" sz="2700" dirty="0">
                <a:ea typeface="굴림" charset="0"/>
                <a:cs typeface="굴림" charset="0"/>
              </a:rPr>
              <a:t>} </a:t>
            </a:r>
            <a:r>
              <a:rPr lang="en-US" altLang="ko-KR" sz="2700" dirty="0" smtClean="0">
                <a:ea typeface="굴림" charset="0"/>
                <a:cs typeface="굴림" charset="0"/>
              </a:rPr>
              <a:t>is still schedulable </a:t>
            </a:r>
            <a:r>
              <a:rPr lang="en-US" altLang="ko-KR" sz="2700" dirty="0">
                <a:ea typeface="굴림" charset="0"/>
                <a:cs typeface="굴림" charset="0"/>
              </a:rPr>
              <a:t>under </a:t>
            </a:r>
            <a:r>
              <a:rPr lang="en-US" altLang="ko-KR" sz="2700" dirty="0" smtClean="0">
                <a:ea typeface="굴림" charset="0"/>
                <a:cs typeface="굴림" charset="0"/>
              </a:rPr>
              <a:t>RM (as we just showed) </a:t>
            </a:r>
            <a:r>
              <a:rPr lang="en-US" altLang="ko-KR" sz="2700" dirty="0" smtClean="0">
                <a:solidFill>
                  <a:srgbClr val="FF0000"/>
                </a:solidFill>
                <a:ea typeface="굴림" charset="0"/>
                <a:cs typeface="굴림" charset="0"/>
              </a:rPr>
              <a:t>even their total utilization is higher than the bound! </a:t>
            </a:r>
            <a:endParaRPr lang="en-US" altLang="ko-KR" sz="2700" dirty="0">
              <a:solidFill>
                <a:srgbClr val="FF0000"/>
              </a:solidFill>
              <a:ea typeface="굴림" charset="0"/>
              <a:cs typeface="굴림" charset="0"/>
            </a:endParaRPr>
          </a:p>
          <a:p>
            <a:pPr>
              <a:lnSpc>
                <a:spcPct val="90000"/>
              </a:lnSpc>
              <a:buFontTx/>
              <a:buNone/>
            </a:pPr>
            <a:r>
              <a:rPr lang="en-US" altLang="ko-KR" sz="2700" dirty="0">
                <a:solidFill>
                  <a:srgbClr val="4D4D4D"/>
                </a:solidFill>
                <a:ea typeface="굴림" charset="0"/>
                <a:cs typeface="굴림" charset="0"/>
              </a:rPr>
              <a:t>    </a:t>
            </a:r>
            <a:endParaRPr lang="en-US" altLang="ko-KR" sz="2700" dirty="0">
              <a:ea typeface="굴림" charset="0"/>
              <a:cs typeface="굴림" charset="0"/>
            </a:endParaRPr>
          </a:p>
          <a:p>
            <a:pPr>
              <a:lnSpc>
                <a:spcPct val="90000"/>
              </a:lnSpc>
            </a:pPr>
            <a:endParaRPr lang="en-US" altLang="ko-KR" sz="2700" dirty="0">
              <a:ea typeface="굴림" charset="0"/>
              <a:cs typeface="굴림" charset="0"/>
            </a:endParaRPr>
          </a:p>
        </p:txBody>
      </p:sp>
    </p:spTree>
    <p:extLst>
      <p:ext uri="{BB962C8B-B14F-4D97-AF65-F5344CB8AC3E}">
        <p14:creationId xmlns:p14="http://schemas.microsoft.com/office/powerpoint/2010/main" val="4267765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60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6019">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6019">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2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041814-CE87-ED41-A87D-CF6151113B58}" type="slidenum">
              <a:rPr lang="en-US"/>
              <a:pPr/>
              <a:t>51</a:t>
            </a:fld>
            <a:endParaRPr lang="en-US"/>
          </a:p>
        </p:txBody>
      </p:sp>
      <p:sp>
        <p:nvSpPr>
          <p:cNvPr id="707586" name="Rectangle 2"/>
          <p:cNvSpPr>
            <a:spLocks noGrp="1" noChangeArrowheads="1"/>
          </p:cNvSpPr>
          <p:nvPr>
            <p:ph type="title"/>
          </p:nvPr>
        </p:nvSpPr>
        <p:spPr/>
        <p:txBody>
          <a:bodyPr/>
          <a:lstStyle/>
          <a:p>
            <a:r>
              <a:rPr lang="en-US" altLang="ko-KR">
                <a:ea typeface="굴림" charset="0"/>
                <a:cs typeface="굴림" charset="0"/>
              </a:rPr>
              <a:t>RM – Utilization Bound</a:t>
            </a:r>
            <a:endParaRPr lang="en-US"/>
          </a:p>
        </p:txBody>
      </p:sp>
      <p:sp>
        <p:nvSpPr>
          <p:cNvPr id="707587" name="Rectangle 3"/>
          <p:cNvSpPr>
            <a:spLocks noGrp="1" noChangeArrowheads="1"/>
          </p:cNvSpPr>
          <p:nvPr>
            <p:ph type="body" idx="1"/>
          </p:nvPr>
        </p:nvSpPr>
        <p:spPr>
          <a:xfrm>
            <a:off x="457200" y="1600200"/>
            <a:ext cx="8229600" cy="5121275"/>
          </a:xfrm>
        </p:spPr>
        <p:txBody>
          <a:bodyPr>
            <a:normAutofit/>
          </a:bodyPr>
          <a:lstStyle/>
          <a:p>
            <a:r>
              <a:rPr lang="en-US" altLang="ko-KR" dirty="0">
                <a:ea typeface="굴림" charset="0"/>
                <a:cs typeface="굴림" charset="0"/>
              </a:rPr>
              <a:t>Real-time system is schedulable under RM </a:t>
            </a:r>
            <a:r>
              <a:rPr lang="en-US" altLang="ko-KR" b="1" dirty="0" smtClean="0">
                <a:ea typeface="굴림" charset="0"/>
                <a:cs typeface="굴림" charset="0"/>
              </a:rPr>
              <a:t>if (but not only if)  </a:t>
            </a:r>
            <a:r>
              <a:rPr lang="en-US" altLang="ko-KR" dirty="0" smtClean="0">
                <a:ea typeface="굴림" charset="0"/>
                <a:cs typeface="굴림" charset="0"/>
              </a:rPr>
              <a:t>∑</a:t>
            </a:r>
            <a:r>
              <a:rPr lang="en-US" altLang="ko-KR" dirty="0" err="1">
                <a:ea typeface="굴림" charset="0"/>
                <a:cs typeface="굴림" charset="0"/>
              </a:rPr>
              <a:t>U</a:t>
            </a:r>
            <a:r>
              <a:rPr lang="en-US" altLang="ko-KR" baseline="-25000" dirty="0" err="1">
                <a:ea typeface="굴림" charset="0"/>
                <a:cs typeface="굴림" charset="0"/>
              </a:rPr>
              <a:t>i</a:t>
            </a:r>
            <a:r>
              <a:rPr lang="en-US" altLang="ko-KR" dirty="0">
                <a:ea typeface="굴림" charset="0"/>
                <a:cs typeface="굴림" charset="0"/>
              </a:rPr>
              <a:t> ≤ n (2</a:t>
            </a:r>
            <a:r>
              <a:rPr lang="en-US" altLang="ko-KR" baseline="30000" dirty="0">
                <a:ea typeface="굴림" charset="0"/>
                <a:cs typeface="굴림" charset="0"/>
              </a:rPr>
              <a:t>1/n</a:t>
            </a:r>
            <a:r>
              <a:rPr lang="en-US" altLang="ko-KR" dirty="0">
                <a:ea typeface="굴림" charset="0"/>
                <a:cs typeface="굴림" charset="0"/>
              </a:rPr>
              <a:t>-1)</a:t>
            </a:r>
          </a:p>
          <a:p>
            <a:r>
              <a:rPr lang="en-US" altLang="ko-KR" dirty="0" smtClean="0">
                <a:ea typeface="굴림" charset="0"/>
                <a:cs typeface="굴림" charset="0"/>
              </a:rPr>
              <a:t>The above condition is only a </a:t>
            </a:r>
            <a:r>
              <a:rPr lang="en-US" altLang="ko-KR" b="1" dirty="0" smtClean="0">
                <a:ea typeface="굴림" charset="0"/>
                <a:cs typeface="굴림" charset="0"/>
              </a:rPr>
              <a:t>sufficient</a:t>
            </a:r>
            <a:r>
              <a:rPr lang="en-US" altLang="ko-KR" dirty="0" smtClean="0">
                <a:ea typeface="굴림" charset="0"/>
                <a:cs typeface="굴림" charset="0"/>
              </a:rPr>
              <a:t> </a:t>
            </a:r>
            <a:r>
              <a:rPr lang="en-US" altLang="ko-KR" b="1" dirty="0" smtClean="0">
                <a:ea typeface="굴림" charset="0"/>
                <a:cs typeface="굴림" charset="0"/>
              </a:rPr>
              <a:t>but not necessary </a:t>
            </a:r>
            <a:r>
              <a:rPr lang="en-US" altLang="ko-KR" dirty="0" smtClean="0">
                <a:ea typeface="굴림" charset="0"/>
                <a:cs typeface="굴림" charset="0"/>
              </a:rPr>
              <a:t>condition!</a:t>
            </a:r>
          </a:p>
          <a:p>
            <a:pPr lvl="1"/>
            <a:r>
              <a:rPr lang="en-US" altLang="ko-KR" dirty="0" smtClean="0">
                <a:ea typeface="굴림" charset="0"/>
                <a:cs typeface="굴림" charset="0"/>
              </a:rPr>
              <a:t> We only know tasks with utilization lower than the bound is guaranteed to be schedulable under RM.  </a:t>
            </a:r>
          </a:p>
          <a:p>
            <a:pPr lvl="1"/>
            <a:r>
              <a:rPr lang="en-US" altLang="ko-KR" dirty="0" smtClean="0">
                <a:ea typeface="굴림" charset="0"/>
                <a:cs typeface="굴림" charset="0"/>
              </a:rPr>
              <a:t>We know nothing about tasks with higher utilization!</a:t>
            </a:r>
            <a:endParaRPr lang="en-US" altLang="ko-KR" dirty="0">
              <a:ea typeface="굴림" charset="0"/>
              <a:cs typeface="굴림" charset="0"/>
            </a:endParaRPr>
          </a:p>
          <a:p>
            <a:pPr>
              <a:buFontTx/>
              <a:buNone/>
            </a:pPr>
            <a:endParaRPr lang="en-US" altLang="ko-KR" sz="2800" dirty="0">
              <a:ea typeface="굴림" charset="0"/>
              <a:cs typeface="굴림" charset="0"/>
            </a:endParaRPr>
          </a:p>
          <a:p>
            <a:endParaRPr lang="en-US" altLang="ko-KR" sz="2800" dirty="0">
              <a:ea typeface="굴림" charset="0"/>
              <a:cs typeface="굴림" charset="0"/>
            </a:endParaRPr>
          </a:p>
          <a:p>
            <a:endParaRPr lang="en-US" altLang="ko-KR" dirty="0">
              <a:ea typeface="굴림" charset="0"/>
              <a:cs typeface="굴림" charset="0"/>
            </a:endParaRPr>
          </a:p>
        </p:txBody>
      </p:sp>
    </p:spTree>
    <p:extLst>
      <p:ext uri="{BB962C8B-B14F-4D97-AF65-F5344CB8AC3E}">
        <p14:creationId xmlns:p14="http://schemas.microsoft.com/office/powerpoint/2010/main" val="119182507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BD6A354-51CF-314C-8F97-FF21129FB168}" type="slidenum">
              <a:rPr lang="en-US"/>
              <a:pPr/>
              <a:t>52</a:t>
            </a:fld>
            <a:endParaRPr lang="en-US"/>
          </a:p>
        </p:txBody>
      </p:sp>
      <p:graphicFrame>
        <p:nvGraphicFramePr>
          <p:cNvPr id="722975" name="Object 31"/>
          <p:cNvGraphicFramePr>
            <a:graphicFrameLocks noGrp="1" noChangeAspect="1"/>
          </p:cNvGraphicFramePr>
          <p:nvPr>
            <p:ph sz="half" idx="2"/>
          </p:nvPr>
        </p:nvGraphicFramePr>
        <p:xfrm>
          <a:off x="1676400" y="2133600"/>
          <a:ext cx="5235575" cy="4387850"/>
        </p:xfrm>
        <a:graphic>
          <a:graphicData uri="http://schemas.openxmlformats.org/presentationml/2006/ole">
            <mc:AlternateContent xmlns:mc="http://schemas.openxmlformats.org/markup-compatibility/2006">
              <mc:Choice xmlns:v="urn:schemas-microsoft-com:vml" Requires="v">
                <p:oleObj spid="_x0000_s56544" name="Chart" r:id="rId4" imgW="4238549" imgH="3552749" progId="Excel.Chart.8">
                  <p:embed/>
                </p:oleObj>
              </mc:Choice>
              <mc:Fallback>
                <p:oleObj name="Chart" r:id="rId4" imgW="4238549" imgH="35527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133600"/>
                        <a:ext cx="523557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722946" name="Rectangle 2"/>
          <p:cNvSpPr>
            <a:spLocks noGrp="1" noChangeArrowheads="1"/>
          </p:cNvSpPr>
          <p:nvPr>
            <p:ph type="title"/>
          </p:nvPr>
        </p:nvSpPr>
        <p:spPr/>
        <p:txBody>
          <a:bodyPr/>
          <a:lstStyle/>
          <a:p>
            <a:r>
              <a:rPr lang="en-US" altLang="ko-KR">
                <a:ea typeface="굴림" charset="0"/>
                <a:cs typeface="굴림" charset="0"/>
              </a:rPr>
              <a:t>RM – Utilization Bound</a:t>
            </a:r>
            <a:endParaRPr lang="en-US"/>
          </a:p>
        </p:txBody>
      </p:sp>
      <p:sp>
        <p:nvSpPr>
          <p:cNvPr id="722947" name="Rectangle 3"/>
          <p:cNvSpPr>
            <a:spLocks noGrp="1" noChangeArrowheads="1"/>
          </p:cNvSpPr>
          <p:nvPr>
            <p:ph type="body" sz="half" idx="1"/>
          </p:nvPr>
        </p:nvSpPr>
        <p:spPr>
          <a:xfrm>
            <a:off x="457200" y="1524000"/>
            <a:ext cx="7239000" cy="1447800"/>
          </a:xfrm>
        </p:spPr>
        <p:txBody>
          <a:bodyPr>
            <a:normAutofit fontScale="85000" lnSpcReduction="10000"/>
          </a:bodyPr>
          <a:lstStyle/>
          <a:p>
            <a:pPr>
              <a:lnSpc>
                <a:spcPct val="80000"/>
              </a:lnSpc>
            </a:pPr>
            <a:r>
              <a:rPr lang="en-US" altLang="ko-KR">
                <a:ea typeface="굴림" charset="0"/>
                <a:cs typeface="굴림" charset="0"/>
              </a:rPr>
              <a:t>Real-time system is schedulable under RM if</a:t>
            </a:r>
          </a:p>
          <a:p>
            <a:pPr>
              <a:lnSpc>
                <a:spcPct val="80000"/>
              </a:lnSpc>
              <a:buFontTx/>
              <a:buNone/>
            </a:pPr>
            <a:r>
              <a:rPr lang="en-US" altLang="ko-KR">
                <a:ea typeface="굴림" charset="0"/>
                <a:cs typeface="굴림" charset="0"/>
              </a:rPr>
              <a:t>		               ∑U</a:t>
            </a:r>
            <a:r>
              <a:rPr lang="en-US" altLang="ko-KR" baseline="-25000">
                <a:ea typeface="굴림" charset="0"/>
                <a:cs typeface="굴림" charset="0"/>
              </a:rPr>
              <a:t>i</a:t>
            </a:r>
            <a:r>
              <a:rPr lang="en-US" altLang="ko-KR">
                <a:ea typeface="굴림" charset="0"/>
                <a:cs typeface="굴림" charset="0"/>
              </a:rPr>
              <a:t> ≤ n (2</a:t>
            </a:r>
            <a:r>
              <a:rPr lang="en-US" altLang="ko-KR" baseline="30000">
                <a:ea typeface="굴림" charset="0"/>
                <a:cs typeface="굴림" charset="0"/>
              </a:rPr>
              <a:t>1/n</a:t>
            </a:r>
            <a:r>
              <a:rPr lang="en-US" altLang="ko-KR">
                <a:ea typeface="굴림" charset="0"/>
                <a:cs typeface="굴림" charset="0"/>
              </a:rPr>
              <a:t>-1)</a:t>
            </a:r>
          </a:p>
          <a:p>
            <a:pPr>
              <a:lnSpc>
                <a:spcPct val="80000"/>
              </a:lnSpc>
            </a:pPr>
            <a:endParaRPr lang="en-US" altLang="ko-KR">
              <a:ea typeface="굴림" charset="0"/>
              <a:cs typeface="굴림" charset="0"/>
            </a:endParaRPr>
          </a:p>
          <a:p>
            <a:pPr>
              <a:lnSpc>
                <a:spcPct val="80000"/>
              </a:lnSpc>
              <a:buFontTx/>
              <a:buNone/>
            </a:pPr>
            <a:r>
              <a:rPr lang="en-US" altLang="ko-KR" sz="1800">
                <a:solidFill>
                  <a:srgbClr val="4D4D4D"/>
                </a:solidFill>
                <a:ea typeface="굴림" charset="0"/>
                <a:cs typeface="굴림" charset="0"/>
              </a:rPr>
              <a:t>    </a:t>
            </a:r>
            <a:endParaRPr lang="en-US" altLang="ko-KR" sz="2000">
              <a:ea typeface="굴림" charset="0"/>
              <a:cs typeface="굴림" charset="0"/>
            </a:endParaRPr>
          </a:p>
          <a:p>
            <a:pPr>
              <a:lnSpc>
                <a:spcPct val="80000"/>
              </a:lnSpc>
            </a:pPr>
            <a:endParaRPr lang="en-US" altLang="ko-KR" sz="1800">
              <a:ea typeface="굴림" charset="0"/>
              <a:cs typeface="굴림" charset="0"/>
            </a:endParaRPr>
          </a:p>
        </p:txBody>
      </p:sp>
    </p:spTree>
    <p:extLst>
      <p:ext uri="{BB962C8B-B14F-4D97-AF65-F5344CB8AC3E}">
        <p14:creationId xmlns:p14="http://schemas.microsoft.com/office/powerpoint/2010/main" val="169718453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 name="Slide Number Placeholder 5"/>
          <p:cNvSpPr>
            <a:spLocks noGrp="1"/>
          </p:cNvSpPr>
          <p:nvPr>
            <p:ph type="sldNum" sz="quarter" idx="12"/>
          </p:nvPr>
        </p:nvSpPr>
        <p:spPr/>
        <p:txBody>
          <a:bodyPr/>
          <a:lstStyle/>
          <a:p>
            <a:fld id="{FE16B994-3726-B64C-A1E8-1BAE530166EC}" type="slidenum">
              <a:rPr lang="en-US"/>
              <a:pPr/>
              <a:t>53</a:t>
            </a:fld>
            <a:endParaRPr lang="en-US"/>
          </a:p>
        </p:txBody>
      </p:sp>
      <p:sp>
        <p:nvSpPr>
          <p:cNvPr id="620546" name="Rectangle 2"/>
          <p:cNvSpPr>
            <a:spLocks noChangeArrowheads="1"/>
          </p:cNvSpPr>
          <p:nvPr/>
        </p:nvSpPr>
        <p:spPr bwMode="auto">
          <a:xfrm>
            <a:off x="27432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547" name="Rectangle 3"/>
          <p:cNvSpPr>
            <a:spLocks noChangeArrowheads="1"/>
          </p:cNvSpPr>
          <p:nvPr/>
        </p:nvSpPr>
        <p:spPr bwMode="auto">
          <a:xfrm>
            <a:off x="18288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548" name="Rectangle 4"/>
          <p:cNvSpPr>
            <a:spLocks noChangeArrowheads="1"/>
          </p:cNvSpPr>
          <p:nvPr/>
        </p:nvSpPr>
        <p:spPr bwMode="auto">
          <a:xfrm>
            <a:off x="1828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549" name="Rectangle 5"/>
          <p:cNvSpPr>
            <a:spLocks noGrp="1" noChangeArrowheads="1"/>
          </p:cNvSpPr>
          <p:nvPr>
            <p:ph type="title"/>
          </p:nvPr>
        </p:nvSpPr>
        <p:spPr/>
        <p:txBody>
          <a:bodyPr/>
          <a:lstStyle/>
          <a:p>
            <a:r>
              <a:rPr lang="en-US" altLang="ko-KR">
                <a:ea typeface="굴림" charset="0"/>
                <a:cs typeface="굴림" charset="0"/>
              </a:rPr>
              <a:t>EDF (Earliest Deadline First)</a:t>
            </a:r>
            <a:endParaRPr lang="en-US"/>
          </a:p>
        </p:txBody>
      </p:sp>
      <p:sp>
        <p:nvSpPr>
          <p:cNvPr id="620550" name="Rectangle 6"/>
          <p:cNvSpPr>
            <a:spLocks noGrp="1" noChangeArrowheads="1"/>
          </p:cNvSpPr>
          <p:nvPr>
            <p:ph type="body" idx="1"/>
          </p:nvPr>
        </p:nvSpPr>
        <p:spPr>
          <a:xfrm>
            <a:off x="457200" y="1318418"/>
            <a:ext cx="8229600" cy="4525963"/>
          </a:xfrm>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dirty="0">
                <a:ea typeface="굴림" charset="0"/>
                <a:cs typeface="굴림" charset="0"/>
              </a:rPr>
              <a:t>Optimal </a:t>
            </a:r>
            <a:r>
              <a:rPr lang="en-US" altLang="ko-KR" b="1" dirty="0">
                <a:ea typeface="굴림" charset="0"/>
                <a:cs typeface="굴림" charset="0"/>
              </a:rPr>
              <a:t>dynamic</a:t>
            </a:r>
            <a:r>
              <a:rPr lang="en-US" altLang="ko-KR" dirty="0">
                <a:ea typeface="굴림" charset="0"/>
                <a:cs typeface="굴림" charset="0"/>
              </a:rPr>
              <a:t> priority scheduling</a:t>
            </a:r>
          </a:p>
          <a:p>
            <a:r>
              <a:rPr lang="en-US" altLang="ko-KR" dirty="0">
                <a:ea typeface="굴림" charset="0"/>
                <a:cs typeface="굴림" charset="0"/>
              </a:rPr>
              <a:t>A task with a shorter deadline has a higher priority</a:t>
            </a:r>
          </a:p>
          <a:p>
            <a:r>
              <a:rPr lang="en-US" altLang="ko-KR" dirty="0">
                <a:ea typeface="굴림" charset="0"/>
                <a:cs typeface="굴림" charset="0"/>
              </a:rPr>
              <a:t>Executes a job with the earliest deadline</a:t>
            </a:r>
            <a:endParaRPr lang="en-US" dirty="0"/>
          </a:p>
        </p:txBody>
      </p:sp>
      <p:sp>
        <p:nvSpPr>
          <p:cNvPr id="620551" name="Line 7"/>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52" name="Line 8"/>
          <p:cNvSpPr>
            <a:spLocks noChangeShapeType="1"/>
          </p:cNvSpPr>
          <p:nvPr/>
        </p:nvSpPr>
        <p:spPr bwMode="auto">
          <a:xfrm>
            <a:off x="137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53" name="Line 9"/>
          <p:cNvSpPr>
            <a:spLocks noChangeShapeType="1"/>
          </p:cNvSpPr>
          <p:nvPr/>
        </p:nvSpPr>
        <p:spPr bwMode="auto">
          <a:xfrm>
            <a:off x="228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54" name="Line 10"/>
          <p:cNvSpPr>
            <a:spLocks noChangeShapeType="1"/>
          </p:cNvSpPr>
          <p:nvPr/>
        </p:nvSpPr>
        <p:spPr bwMode="auto">
          <a:xfrm>
            <a:off x="2743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55" name="Line 11"/>
          <p:cNvSpPr>
            <a:spLocks noChangeShapeType="1"/>
          </p:cNvSpPr>
          <p:nvPr/>
        </p:nvSpPr>
        <p:spPr bwMode="auto">
          <a:xfrm>
            <a:off x="3200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56" name="Line 12"/>
          <p:cNvSpPr>
            <a:spLocks noChangeShapeType="1"/>
          </p:cNvSpPr>
          <p:nvPr/>
        </p:nvSpPr>
        <p:spPr bwMode="auto">
          <a:xfrm>
            <a:off x="182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57" name="Line 13"/>
          <p:cNvSpPr>
            <a:spLocks noChangeShapeType="1"/>
          </p:cNvSpPr>
          <p:nvPr/>
        </p:nvSpPr>
        <p:spPr bwMode="auto">
          <a:xfrm>
            <a:off x="411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58" name="Line 14"/>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59" name="Line 15"/>
          <p:cNvSpPr>
            <a:spLocks noChangeShapeType="1"/>
          </p:cNvSpPr>
          <p:nvPr/>
        </p:nvSpPr>
        <p:spPr bwMode="auto">
          <a:xfrm>
            <a:off x="3657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0" name="Line 16"/>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1" name="Line 17"/>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2" name="Line 18"/>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3" name="Line 19"/>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4" name="Line 20"/>
          <p:cNvSpPr>
            <a:spLocks noChangeShapeType="1"/>
          </p:cNvSpPr>
          <p:nvPr/>
        </p:nvSpPr>
        <p:spPr bwMode="auto">
          <a:xfrm>
            <a:off x="7315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5" name="Line 21"/>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6" name="Line 22"/>
          <p:cNvSpPr>
            <a:spLocks noChangeShapeType="1"/>
          </p:cNvSpPr>
          <p:nvPr/>
        </p:nvSpPr>
        <p:spPr bwMode="auto">
          <a:xfrm>
            <a:off x="8229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7" name="Line 23"/>
          <p:cNvSpPr>
            <a:spLocks noChangeShapeType="1"/>
          </p:cNvSpPr>
          <p:nvPr/>
        </p:nvSpPr>
        <p:spPr bwMode="auto">
          <a:xfrm>
            <a:off x="7772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68" name="Rectangle 24"/>
          <p:cNvSpPr>
            <a:spLocks noChangeArrowheads="1"/>
          </p:cNvSpPr>
          <p:nvPr/>
        </p:nvSpPr>
        <p:spPr bwMode="auto">
          <a:xfrm>
            <a:off x="1371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569" name="Line 25"/>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0" name="Line 26"/>
          <p:cNvSpPr>
            <a:spLocks noChangeShapeType="1"/>
          </p:cNvSpPr>
          <p:nvPr/>
        </p:nvSpPr>
        <p:spPr bwMode="auto">
          <a:xfrm>
            <a:off x="1371600" y="4953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1" name="Line 27"/>
          <p:cNvSpPr>
            <a:spLocks noChangeShapeType="1"/>
          </p:cNvSpPr>
          <p:nvPr/>
        </p:nvSpPr>
        <p:spPr bwMode="auto">
          <a:xfrm>
            <a:off x="1371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2" name="Line 28"/>
          <p:cNvSpPr>
            <a:spLocks noChangeShapeType="1"/>
          </p:cNvSpPr>
          <p:nvPr/>
        </p:nvSpPr>
        <p:spPr bwMode="auto">
          <a:xfrm>
            <a:off x="2286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3" name="Line 29"/>
          <p:cNvSpPr>
            <a:spLocks noChangeShapeType="1"/>
          </p:cNvSpPr>
          <p:nvPr/>
        </p:nvSpPr>
        <p:spPr bwMode="auto">
          <a:xfrm>
            <a:off x="2743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4" name="Line 30"/>
          <p:cNvSpPr>
            <a:spLocks noChangeShapeType="1"/>
          </p:cNvSpPr>
          <p:nvPr/>
        </p:nvSpPr>
        <p:spPr bwMode="auto">
          <a:xfrm>
            <a:off x="3200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5" name="Line 31"/>
          <p:cNvSpPr>
            <a:spLocks noChangeShapeType="1"/>
          </p:cNvSpPr>
          <p:nvPr/>
        </p:nvSpPr>
        <p:spPr bwMode="auto">
          <a:xfrm>
            <a:off x="1828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6" name="Line 32"/>
          <p:cNvSpPr>
            <a:spLocks noChangeShapeType="1"/>
          </p:cNvSpPr>
          <p:nvPr/>
        </p:nvSpPr>
        <p:spPr bwMode="auto">
          <a:xfrm>
            <a:off x="4114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7" name="Line 33"/>
          <p:cNvSpPr>
            <a:spLocks noChangeShapeType="1"/>
          </p:cNvSpPr>
          <p:nvPr/>
        </p:nvSpPr>
        <p:spPr bwMode="auto">
          <a:xfrm>
            <a:off x="4572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8" name="Line 34"/>
          <p:cNvSpPr>
            <a:spLocks noChangeShapeType="1"/>
          </p:cNvSpPr>
          <p:nvPr/>
        </p:nvSpPr>
        <p:spPr bwMode="auto">
          <a:xfrm>
            <a:off x="365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79" name="Line 35"/>
          <p:cNvSpPr>
            <a:spLocks noChangeShapeType="1"/>
          </p:cNvSpPr>
          <p:nvPr/>
        </p:nvSpPr>
        <p:spPr bwMode="auto">
          <a:xfrm>
            <a:off x="5486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0" name="Line 36"/>
          <p:cNvSpPr>
            <a:spLocks noChangeShapeType="1"/>
          </p:cNvSpPr>
          <p:nvPr/>
        </p:nvSpPr>
        <p:spPr bwMode="auto">
          <a:xfrm>
            <a:off x="5029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1" name="Line 37"/>
          <p:cNvSpPr>
            <a:spLocks noChangeShapeType="1"/>
          </p:cNvSpPr>
          <p:nvPr/>
        </p:nvSpPr>
        <p:spPr bwMode="auto">
          <a:xfrm>
            <a:off x="6400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2" name="Line 38"/>
          <p:cNvSpPr>
            <a:spLocks noChangeShapeType="1"/>
          </p:cNvSpPr>
          <p:nvPr/>
        </p:nvSpPr>
        <p:spPr bwMode="auto">
          <a:xfrm>
            <a:off x="5943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3" name="Line 39"/>
          <p:cNvSpPr>
            <a:spLocks noChangeShapeType="1"/>
          </p:cNvSpPr>
          <p:nvPr/>
        </p:nvSpPr>
        <p:spPr bwMode="auto">
          <a:xfrm>
            <a:off x="7315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4" name="Line 40"/>
          <p:cNvSpPr>
            <a:spLocks noChangeShapeType="1"/>
          </p:cNvSpPr>
          <p:nvPr/>
        </p:nvSpPr>
        <p:spPr bwMode="auto">
          <a:xfrm>
            <a:off x="6858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5" name="Line 41"/>
          <p:cNvSpPr>
            <a:spLocks noChangeShapeType="1"/>
          </p:cNvSpPr>
          <p:nvPr/>
        </p:nvSpPr>
        <p:spPr bwMode="auto">
          <a:xfrm>
            <a:off x="8229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6" name="Line 42"/>
          <p:cNvSpPr>
            <a:spLocks noChangeShapeType="1"/>
          </p:cNvSpPr>
          <p:nvPr/>
        </p:nvSpPr>
        <p:spPr bwMode="auto">
          <a:xfrm>
            <a:off x="7772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7" name="Line 43"/>
          <p:cNvSpPr>
            <a:spLocks noChangeShapeType="1"/>
          </p:cNvSpPr>
          <p:nvPr/>
        </p:nvSpPr>
        <p:spPr bwMode="auto">
          <a:xfrm>
            <a:off x="81915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88" name="Rectangle 44"/>
          <p:cNvSpPr>
            <a:spLocks noChangeArrowheads="1"/>
          </p:cNvSpPr>
          <p:nvPr/>
        </p:nvSpPr>
        <p:spPr bwMode="auto">
          <a:xfrm>
            <a:off x="13716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589" name="Line 45"/>
          <p:cNvSpPr>
            <a:spLocks noChangeShapeType="1"/>
          </p:cNvSpPr>
          <p:nvPr/>
        </p:nvSpPr>
        <p:spPr bwMode="auto">
          <a:xfrm>
            <a:off x="32004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0590" name="Line 46"/>
          <p:cNvSpPr>
            <a:spLocks noChangeShapeType="1"/>
          </p:cNvSpPr>
          <p:nvPr/>
        </p:nvSpPr>
        <p:spPr bwMode="auto">
          <a:xfrm>
            <a:off x="3657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0591" name="Text Box 47"/>
          <p:cNvSpPr txBox="1">
            <a:spLocks noChangeArrowheads="1"/>
          </p:cNvSpPr>
          <p:nvPr/>
        </p:nvSpPr>
        <p:spPr bwMode="auto">
          <a:xfrm>
            <a:off x="533400" y="3733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20592" name="Text Box 48"/>
          <p:cNvSpPr txBox="1">
            <a:spLocks noChangeArrowheads="1"/>
          </p:cNvSpPr>
          <p:nvPr/>
        </p:nvSpPr>
        <p:spPr bwMode="auto">
          <a:xfrm>
            <a:off x="533400" y="44196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20593" name="Line 49"/>
          <p:cNvSpPr>
            <a:spLocks noChangeShapeType="1"/>
          </p:cNvSpPr>
          <p:nvPr/>
        </p:nvSpPr>
        <p:spPr bwMode="auto">
          <a:xfrm>
            <a:off x="1371600" y="57912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94" name="Line 50"/>
          <p:cNvSpPr>
            <a:spLocks noChangeShapeType="1"/>
          </p:cNvSpPr>
          <p:nvPr/>
        </p:nvSpPr>
        <p:spPr bwMode="auto">
          <a:xfrm>
            <a:off x="1371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95" name="Line 51"/>
          <p:cNvSpPr>
            <a:spLocks noChangeShapeType="1"/>
          </p:cNvSpPr>
          <p:nvPr/>
        </p:nvSpPr>
        <p:spPr bwMode="auto">
          <a:xfrm>
            <a:off x="2286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96" name="Line 52"/>
          <p:cNvSpPr>
            <a:spLocks noChangeShapeType="1"/>
          </p:cNvSpPr>
          <p:nvPr/>
        </p:nvSpPr>
        <p:spPr bwMode="auto">
          <a:xfrm>
            <a:off x="2743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97" name="Line 53"/>
          <p:cNvSpPr>
            <a:spLocks noChangeShapeType="1"/>
          </p:cNvSpPr>
          <p:nvPr/>
        </p:nvSpPr>
        <p:spPr bwMode="auto">
          <a:xfrm>
            <a:off x="3200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98" name="Line 54"/>
          <p:cNvSpPr>
            <a:spLocks noChangeShapeType="1"/>
          </p:cNvSpPr>
          <p:nvPr/>
        </p:nvSpPr>
        <p:spPr bwMode="auto">
          <a:xfrm>
            <a:off x="1828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599" name="Line 55"/>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0" name="Line 56"/>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1" name="Line 57"/>
          <p:cNvSpPr>
            <a:spLocks noChangeShapeType="1"/>
          </p:cNvSpPr>
          <p:nvPr/>
        </p:nvSpPr>
        <p:spPr bwMode="auto">
          <a:xfrm>
            <a:off x="3657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2" name="Line 58"/>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3" name="Line 59"/>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4" name="Line 60"/>
          <p:cNvSpPr>
            <a:spLocks noChangeShapeType="1"/>
          </p:cNvSpPr>
          <p:nvPr/>
        </p:nvSpPr>
        <p:spPr bwMode="auto">
          <a:xfrm>
            <a:off x="6400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5" name="Line 61"/>
          <p:cNvSpPr>
            <a:spLocks noChangeShapeType="1"/>
          </p:cNvSpPr>
          <p:nvPr/>
        </p:nvSpPr>
        <p:spPr bwMode="auto">
          <a:xfrm>
            <a:off x="5943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6" name="Line 62"/>
          <p:cNvSpPr>
            <a:spLocks noChangeShapeType="1"/>
          </p:cNvSpPr>
          <p:nvPr/>
        </p:nvSpPr>
        <p:spPr bwMode="auto">
          <a:xfrm>
            <a:off x="7315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7" name="Line 63"/>
          <p:cNvSpPr>
            <a:spLocks noChangeShapeType="1"/>
          </p:cNvSpPr>
          <p:nvPr/>
        </p:nvSpPr>
        <p:spPr bwMode="auto">
          <a:xfrm>
            <a:off x="6858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8" name="Line 64"/>
          <p:cNvSpPr>
            <a:spLocks noChangeShapeType="1"/>
          </p:cNvSpPr>
          <p:nvPr/>
        </p:nvSpPr>
        <p:spPr bwMode="auto">
          <a:xfrm>
            <a:off x="8229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09" name="Line 65"/>
          <p:cNvSpPr>
            <a:spLocks noChangeShapeType="1"/>
          </p:cNvSpPr>
          <p:nvPr/>
        </p:nvSpPr>
        <p:spPr bwMode="auto">
          <a:xfrm>
            <a:off x="7772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10" name="Line 66"/>
          <p:cNvSpPr>
            <a:spLocks noChangeShapeType="1"/>
          </p:cNvSpPr>
          <p:nvPr/>
        </p:nvSpPr>
        <p:spPr bwMode="auto">
          <a:xfrm>
            <a:off x="8191500" y="5791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0611" name="Rectangle 67"/>
          <p:cNvSpPr>
            <a:spLocks noChangeArrowheads="1"/>
          </p:cNvSpPr>
          <p:nvPr/>
        </p:nvSpPr>
        <p:spPr bwMode="auto">
          <a:xfrm>
            <a:off x="13716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612" name="Line 68"/>
          <p:cNvSpPr>
            <a:spLocks noChangeShapeType="1"/>
          </p:cNvSpPr>
          <p:nvPr/>
        </p:nvSpPr>
        <p:spPr bwMode="auto">
          <a:xfrm>
            <a:off x="45720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0613" name="Text Box 69"/>
          <p:cNvSpPr txBox="1">
            <a:spLocks noChangeArrowheads="1"/>
          </p:cNvSpPr>
          <p:nvPr/>
        </p:nvSpPr>
        <p:spPr bwMode="auto">
          <a:xfrm>
            <a:off x="533400" y="5257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
        <p:nvSpPr>
          <p:cNvPr id="620614" name="Rectangle 70"/>
          <p:cNvSpPr>
            <a:spLocks noChangeArrowheads="1"/>
          </p:cNvSpPr>
          <p:nvPr/>
        </p:nvSpPr>
        <p:spPr bwMode="auto">
          <a:xfrm>
            <a:off x="1371600" y="45720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615" name="Rectangle 71"/>
          <p:cNvSpPr>
            <a:spLocks noChangeArrowheads="1"/>
          </p:cNvSpPr>
          <p:nvPr/>
        </p:nvSpPr>
        <p:spPr bwMode="auto">
          <a:xfrm>
            <a:off x="1371600" y="54102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616" name="Rectangle 72"/>
          <p:cNvSpPr>
            <a:spLocks noChangeArrowheads="1"/>
          </p:cNvSpPr>
          <p:nvPr/>
        </p:nvSpPr>
        <p:spPr bwMode="auto">
          <a:xfrm>
            <a:off x="1371600" y="3810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617" name="Line 73"/>
          <p:cNvSpPr>
            <a:spLocks noChangeShapeType="1"/>
          </p:cNvSpPr>
          <p:nvPr/>
        </p:nvSpPr>
        <p:spPr bwMode="auto">
          <a:xfrm>
            <a:off x="13716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0618" name="Line 74"/>
          <p:cNvSpPr>
            <a:spLocks noChangeShapeType="1"/>
          </p:cNvSpPr>
          <p:nvPr/>
        </p:nvSpPr>
        <p:spPr bwMode="auto">
          <a:xfrm>
            <a:off x="1371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0619" name="Line 75"/>
          <p:cNvSpPr>
            <a:spLocks noChangeShapeType="1"/>
          </p:cNvSpPr>
          <p:nvPr/>
        </p:nvSpPr>
        <p:spPr bwMode="auto">
          <a:xfrm>
            <a:off x="13716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0620" name="Rectangle 76"/>
          <p:cNvSpPr>
            <a:spLocks noChangeArrowheads="1"/>
          </p:cNvSpPr>
          <p:nvPr/>
        </p:nvSpPr>
        <p:spPr bwMode="auto">
          <a:xfrm>
            <a:off x="1828800" y="45720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621" name="Rectangle 77"/>
          <p:cNvSpPr>
            <a:spLocks noChangeArrowheads="1"/>
          </p:cNvSpPr>
          <p:nvPr/>
        </p:nvSpPr>
        <p:spPr bwMode="auto">
          <a:xfrm>
            <a:off x="1828800" y="54102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0622" name="Rectangle 78"/>
          <p:cNvSpPr>
            <a:spLocks noChangeArrowheads="1"/>
          </p:cNvSpPr>
          <p:nvPr/>
        </p:nvSpPr>
        <p:spPr bwMode="auto">
          <a:xfrm>
            <a:off x="2743200" y="54102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20623" name="Group 79"/>
          <p:cNvGrpSpPr>
            <a:grpSpLocks/>
          </p:cNvGrpSpPr>
          <p:nvPr/>
        </p:nvGrpSpPr>
        <p:grpSpPr bwMode="auto">
          <a:xfrm>
            <a:off x="3505200" y="4953000"/>
            <a:ext cx="4984750" cy="1295400"/>
            <a:chOff x="2208" y="3120"/>
            <a:chExt cx="3140" cy="816"/>
          </a:xfrm>
        </p:grpSpPr>
        <p:sp>
          <p:nvSpPr>
            <p:cNvPr id="620624" name="Text Box 80"/>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20625" name="Text Box 81"/>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20626" name="Text Box 82"/>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20627" name="Text Box 83"/>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20628" name="Text Box 84"/>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20629" name="Text Box 85"/>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20630" name="Text Box 86"/>
          <p:cNvSpPr txBox="1">
            <a:spLocks noChangeArrowheads="1"/>
          </p:cNvSpPr>
          <p:nvPr/>
        </p:nvSpPr>
        <p:spPr bwMode="auto">
          <a:xfrm>
            <a:off x="228600" y="3733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20631" name="Text Box 87"/>
          <p:cNvSpPr txBox="1">
            <a:spLocks noChangeArrowheads="1"/>
          </p:cNvSpPr>
          <p:nvPr/>
        </p:nvSpPr>
        <p:spPr bwMode="auto">
          <a:xfrm>
            <a:off x="228600" y="4419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20632" name="Text Box 88"/>
          <p:cNvSpPr txBox="1">
            <a:spLocks noChangeArrowheads="1"/>
          </p:cNvSpPr>
          <p:nvPr/>
        </p:nvSpPr>
        <p:spPr bwMode="auto">
          <a:xfrm>
            <a:off x="228600" y="5257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Tree>
    <p:extLst>
      <p:ext uri="{BB962C8B-B14F-4D97-AF65-F5344CB8AC3E}">
        <p14:creationId xmlns:p14="http://schemas.microsoft.com/office/powerpoint/2010/main" val="3643291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000"/>
                                        <p:tgtEl>
                                          <p:spTgt spid="620616"/>
                                        </p:tgtEl>
                                      </p:cBhvr>
                                    </p:animEffect>
                                    <p:set>
                                      <p:cBhvr>
                                        <p:cTn id="7" dur="1" fill="hold">
                                          <p:stCondLst>
                                            <p:cond delay="999"/>
                                          </p:stCondLst>
                                        </p:cTn>
                                        <p:tgtEl>
                                          <p:spTgt spid="620616"/>
                                        </p:tgtEl>
                                        <p:attrNameLst>
                                          <p:attrName>style.visibility</p:attrName>
                                        </p:attrNameLst>
                                      </p:cBhvr>
                                      <p:to>
                                        <p:strVal val="hidden"/>
                                      </p:to>
                                    </p:set>
                                  </p:childTnLst>
                                </p:cTn>
                              </p:par>
                            </p:childTnLst>
                          </p:cTn>
                        </p:par>
                        <p:par>
                          <p:cTn id="8" fill="hold" nodeType="afterGroup">
                            <p:stCondLst>
                              <p:cond delay="1000"/>
                            </p:stCondLst>
                            <p:childTnLst>
                              <p:par>
                                <p:cTn id="9" presetID="1" presetClass="exit" presetSubtype="0" fill="hold" grpId="0" nodeType="afterEffect">
                                  <p:stCondLst>
                                    <p:cond delay="0"/>
                                  </p:stCondLst>
                                  <p:childTnLst>
                                    <p:set>
                                      <p:cBhvr>
                                        <p:cTn id="10" dur="1" fill="hold">
                                          <p:stCondLst>
                                            <p:cond delay="0"/>
                                          </p:stCondLst>
                                        </p:cTn>
                                        <p:tgtEl>
                                          <p:spTgt spid="6206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2058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205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0620"/>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6206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2061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205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06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8" fill="hold" grpId="1" nodeType="clickEffect">
                                  <p:stCondLst>
                                    <p:cond delay="0"/>
                                  </p:stCondLst>
                                  <p:childTnLst>
                                    <p:animEffect transition="out" filter="wipe(left)">
                                      <p:cBhvr>
                                        <p:cTn id="28" dur="1000"/>
                                        <p:tgtEl>
                                          <p:spTgt spid="620620"/>
                                        </p:tgtEl>
                                      </p:cBhvr>
                                    </p:animEffect>
                                    <p:set>
                                      <p:cBhvr>
                                        <p:cTn id="29" dur="1" fill="hold">
                                          <p:stCondLst>
                                            <p:cond delay="999"/>
                                          </p:stCondLst>
                                        </p:cTn>
                                        <p:tgtEl>
                                          <p:spTgt spid="620620"/>
                                        </p:tgtEl>
                                        <p:attrNameLst>
                                          <p:attrName>style.visibility</p:attrName>
                                        </p:attrNameLst>
                                      </p:cBhvr>
                                      <p:to>
                                        <p:strVal val="hidden"/>
                                      </p:to>
                                    </p:set>
                                  </p:childTnLst>
                                </p:cTn>
                              </p:par>
                            </p:childTnLst>
                          </p:cTn>
                        </p:par>
                        <p:par>
                          <p:cTn id="30" fill="hold" nodeType="afterGroup">
                            <p:stCondLst>
                              <p:cond delay="1000"/>
                            </p:stCondLst>
                            <p:childTnLst>
                              <p:par>
                                <p:cTn id="31" presetID="1" presetClass="exit" presetSubtype="0" fill="hold" grpId="1" nodeType="afterEffect">
                                  <p:stCondLst>
                                    <p:cond delay="0"/>
                                  </p:stCondLst>
                                  <p:childTnLst>
                                    <p:set>
                                      <p:cBhvr>
                                        <p:cTn id="32" dur="1" fill="hold">
                                          <p:stCondLst>
                                            <p:cond delay="0"/>
                                          </p:stCondLst>
                                        </p:cTn>
                                        <p:tgtEl>
                                          <p:spTgt spid="62054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206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206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0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nimBg="1"/>
      <p:bldP spid="620547" grpId="0" animBg="1"/>
      <p:bldP spid="620547" grpId="1" animBg="1"/>
      <p:bldP spid="620548" grpId="0" animBg="1"/>
      <p:bldP spid="620588" grpId="0" animBg="1"/>
      <p:bldP spid="620611" grpId="0" animBg="1"/>
      <p:bldP spid="620614" grpId="0" animBg="1"/>
      <p:bldP spid="620615" grpId="0" animBg="1"/>
      <p:bldP spid="620616" grpId="0" animBg="1"/>
      <p:bldP spid="620620" grpId="0" animBg="1"/>
      <p:bldP spid="620620" grpId="1" animBg="1"/>
      <p:bldP spid="620621" grpId="0" animBg="1"/>
      <p:bldP spid="620621" grpId="1" animBg="1"/>
      <p:bldP spid="6206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5"/>
          <p:cNvSpPr>
            <a:spLocks noGrp="1"/>
          </p:cNvSpPr>
          <p:nvPr>
            <p:ph type="sldNum" sz="quarter" idx="12"/>
          </p:nvPr>
        </p:nvSpPr>
        <p:spPr/>
        <p:txBody>
          <a:bodyPr/>
          <a:lstStyle/>
          <a:p>
            <a:fld id="{638BCBE8-3C89-1244-AFB8-AF604ACC24D2}" type="slidenum">
              <a:rPr lang="en-US"/>
              <a:pPr/>
              <a:t>54</a:t>
            </a:fld>
            <a:endParaRPr lang="en-US"/>
          </a:p>
        </p:txBody>
      </p:sp>
      <p:sp>
        <p:nvSpPr>
          <p:cNvPr id="621570" name="Rectangle 2"/>
          <p:cNvSpPr>
            <a:spLocks noChangeArrowheads="1"/>
          </p:cNvSpPr>
          <p:nvPr/>
        </p:nvSpPr>
        <p:spPr bwMode="auto">
          <a:xfrm>
            <a:off x="3657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571" name="Rectangle 3"/>
          <p:cNvSpPr>
            <a:spLocks noChangeArrowheads="1"/>
          </p:cNvSpPr>
          <p:nvPr/>
        </p:nvSpPr>
        <p:spPr bwMode="auto">
          <a:xfrm>
            <a:off x="27432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572" name="Rectangle 4"/>
          <p:cNvSpPr>
            <a:spLocks noGrp="1" noChangeArrowheads="1"/>
          </p:cNvSpPr>
          <p:nvPr>
            <p:ph type="title"/>
          </p:nvPr>
        </p:nvSpPr>
        <p:spPr/>
        <p:txBody>
          <a:bodyPr/>
          <a:lstStyle/>
          <a:p>
            <a:r>
              <a:rPr lang="en-US" altLang="ko-KR">
                <a:ea typeface="굴림" charset="0"/>
                <a:cs typeface="굴림" charset="0"/>
              </a:rPr>
              <a:t>EDF (Earliest Deadline First)</a:t>
            </a:r>
            <a:endParaRPr lang="en-US"/>
          </a:p>
        </p:txBody>
      </p:sp>
      <p:sp>
        <p:nvSpPr>
          <p:cNvPr id="621573" name="Rectangle 5"/>
          <p:cNvSpPr>
            <a:spLocks noGrp="1" noChangeArrowheads="1"/>
          </p:cNvSpPr>
          <p:nvPr>
            <p:ph type="body" idx="1"/>
          </p:nvPr>
        </p:nvSpPr>
        <p:spPr>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a:ea typeface="굴림" charset="0"/>
                <a:cs typeface="굴림" charset="0"/>
              </a:rPr>
              <a:t>Executes a job with the earliest deadline</a:t>
            </a:r>
            <a:endParaRPr lang="en-US"/>
          </a:p>
        </p:txBody>
      </p:sp>
      <p:sp>
        <p:nvSpPr>
          <p:cNvPr id="621574" name="Line 6"/>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75" name="Line 7"/>
          <p:cNvSpPr>
            <a:spLocks noChangeShapeType="1"/>
          </p:cNvSpPr>
          <p:nvPr/>
        </p:nvSpPr>
        <p:spPr bwMode="auto">
          <a:xfrm>
            <a:off x="137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76" name="Line 8"/>
          <p:cNvSpPr>
            <a:spLocks noChangeShapeType="1"/>
          </p:cNvSpPr>
          <p:nvPr/>
        </p:nvSpPr>
        <p:spPr bwMode="auto">
          <a:xfrm>
            <a:off x="228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77" name="Line 9"/>
          <p:cNvSpPr>
            <a:spLocks noChangeShapeType="1"/>
          </p:cNvSpPr>
          <p:nvPr/>
        </p:nvSpPr>
        <p:spPr bwMode="auto">
          <a:xfrm>
            <a:off x="2743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78" name="Line 10"/>
          <p:cNvSpPr>
            <a:spLocks noChangeShapeType="1"/>
          </p:cNvSpPr>
          <p:nvPr/>
        </p:nvSpPr>
        <p:spPr bwMode="auto">
          <a:xfrm>
            <a:off x="3200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79" name="Line 11"/>
          <p:cNvSpPr>
            <a:spLocks noChangeShapeType="1"/>
          </p:cNvSpPr>
          <p:nvPr/>
        </p:nvSpPr>
        <p:spPr bwMode="auto">
          <a:xfrm>
            <a:off x="182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0" name="Line 12"/>
          <p:cNvSpPr>
            <a:spLocks noChangeShapeType="1"/>
          </p:cNvSpPr>
          <p:nvPr/>
        </p:nvSpPr>
        <p:spPr bwMode="auto">
          <a:xfrm>
            <a:off x="411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1" name="Line 13"/>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2" name="Line 14"/>
          <p:cNvSpPr>
            <a:spLocks noChangeShapeType="1"/>
          </p:cNvSpPr>
          <p:nvPr/>
        </p:nvSpPr>
        <p:spPr bwMode="auto">
          <a:xfrm>
            <a:off x="3657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3" name="Line 15"/>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4" name="Line 16"/>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5" name="Line 17"/>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6" name="Line 18"/>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7" name="Line 19"/>
          <p:cNvSpPr>
            <a:spLocks noChangeShapeType="1"/>
          </p:cNvSpPr>
          <p:nvPr/>
        </p:nvSpPr>
        <p:spPr bwMode="auto">
          <a:xfrm>
            <a:off x="7315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8" name="Line 20"/>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89" name="Line 21"/>
          <p:cNvSpPr>
            <a:spLocks noChangeShapeType="1"/>
          </p:cNvSpPr>
          <p:nvPr/>
        </p:nvSpPr>
        <p:spPr bwMode="auto">
          <a:xfrm>
            <a:off x="8229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0" name="Line 22"/>
          <p:cNvSpPr>
            <a:spLocks noChangeShapeType="1"/>
          </p:cNvSpPr>
          <p:nvPr/>
        </p:nvSpPr>
        <p:spPr bwMode="auto">
          <a:xfrm>
            <a:off x="7772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1" name="Rectangle 23"/>
          <p:cNvSpPr>
            <a:spLocks noChangeArrowheads="1"/>
          </p:cNvSpPr>
          <p:nvPr/>
        </p:nvSpPr>
        <p:spPr bwMode="auto">
          <a:xfrm>
            <a:off x="32004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592" name="Line 24"/>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3" name="Line 25"/>
          <p:cNvSpPr>
            <a:spLocks noChangeShapeType="1"/>
          </p:cNvSpPr>
          <p:nvPr/>
        </p:nvSpPr>
        <p:spPr bwMode="auto">
          <a:xfrm>
            <a:off x="1371600" y="4953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4" name="Line 26"/>
          <p:cNvSpPr>
            <a:spLocks noChangeShapeType="1"/>
          </p:cNvSpPr>
          <p:nvPr/>
        </p:nvSpPr>
        <p:spPr bwMode="auto">
          <a:xfrm>
            <a:off x="1371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5" name="Line 27"/>
          <p:cNvSpPr>
            <a:spLocks noChangeShapeType="1"/>
          </p:cNvSpPr>
          <p:nvPr/>
        </p:nvSpPr>
        <p:spPr bwMode="auto">
          <a:xfrm>
            <a:off x="2286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6" name="Line 28"/>
          <p:cNvSpPr>
            <a:spLocks noChangeShapeType="1"/>
          </p:cNvSpPr>
          <p:nvPr/>
        </p:nvSpPr>
        <p:spPr bwMode="auto">
          <a:xfrm>
            <a:off x="2743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7" name="Line 29"/>
          <p:cNvSpPr>
            <a:spLocks noChangeShapeType="1"/>
          </p:cNvSpPr>
          <p:nvPr/>
        </p:nvSpPr>
        <p:spPr bwMode="auto">
          <a:xfrm>
            <a:off x="3200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8" name="Line 30"/>
          <p:cNvSpPr>
            <a:spLocks noChangeShapeType="1"/>
          </p:cNvSpPr>
          <p:nvPr/>
        </p:nvSpPr>
        <p:spPr bwMode="auto">
          <a:xfrm>
            <a:off x="1828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599" name="Line 31"/>
          <p:cNvSpPr>
            <a:spLocks noChangeShapeType="1"/>
          </p:cNvSpPr>
          <p:nvPr/>
        </p:nvSpPr>
        <p:spPr bwMode="auto">
          <a:xfrm>
            <a:off x="4114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0" name="Line 32"/>
          <p:cNvSpPr>
            <a:spLocks noChangeShapeType="1"/>
          </p:cNvSpPr>
          <p:nvPr/>
        </p:nvSpPr>
        <p:spPr bwMode="auto">
          <a:xfrm>
            <a:off x="4572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1" name="Line 33"/>
          <p:cNvSpPr>
            <a:spLocks noChangeShapeType="1"/>
          </p:cNvSpPr>
          <p:nvPr/>
        </p:nvSpPr>
        <p:spPr bwMode="auto">
          <a:xfrm>
            <a:off x="365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2" name="Line 34"/>
          <p:cNvSpPr>
            <a:spLocks noChangeShapeType="1"/>
          </p:cNvSpPr>
          <p:nvPr/>
        </p:nvSpPr>
        <p:spPr bwMode="auto">
          <a:xfrm>
            <a:off x="5486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3" name="Line 35"/>
          <p:cNvSpPr>
            <a:spLocks noChangeShapeType="1"/>
          </p:cNvSpPr>
          <p:nvPr/>
        </p:nvSpPr>
        <p:spPr bwMode="auto">
          <a:xfrm>
            <a:off x="5029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4" name="Line 36"/>
          <p:cNvSpPr>
            <a:spLocks noChangeShapeType="1"/>
          </p:cNvSpPr>
          <p:nvPr/>
        </p:nvSpPr>
        <p:spPr bwMode="auto">
          <a:xfrm>
            <a:off x="6400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5" name="Line 37"/>
          <p:cNvSpPr>
            <a:spLocks noChangeShapeType="1"/>
          </p:cNvSpPr>
          <p:nvPr/>
        </p:nvSpPr>
        <p:spPr bwMode="auto">
          <a:xfrm>
            <a:off x="5943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6" name="Line 38"/>
          <p:cNvSpPr>
            <a:spLocks noChangeShapeType="1"/>
          </p:cNvSpPr>
          <p:nvPr/>
        </p:nvSpPr>
        <p:spPr bwMode="auto">
          <a:xfrm>
            <a:off x="7315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7" name="Line 39"/>
          <p:cNvSpPr>
            <a:spLocks noChangeShapeType="1"/>
          </p:cNvSpPr>
          <p:nvPr/>
        </p:nvSpPr>
        <p:spPr bwMode="auto">
          <a:xfrm>
            <a:off x="6858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8" name="Line 40"/>
          <p:cNvSpPr>
            <a:spLocks noChangeShapeType="1"/>
          </p:cNvSpPr>
          <p:nvPr/>
        </p:nvSpPr>
        <p:spPr bwMode="auto">
          <a:xfrm>
            <a:off x="8229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09" name="Line 41"/>
          <p:cNvSpPr>
            <a:spLocks noChangeShapeType="1"/>
          </p:cNvSpPr>
          <p:nvPr/>
        </p:nvSpPr>
        <p:spPr bwMode="auto">
          <a:xfrm>
            <a:off x="7772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10" name="Line 42"/>
          <p:cNvSpPr>
            <a:spLocks noChangeShapeType="1"/>
          </p:cNvSpPr>
          <p:nvPr/>
        </p:nvSpPr>
        <p:spPr bwMode="auto">
          <a:xfrm>
            <a:off x="81915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11" name="Line 43"/>
          <p:cNvSpPr>
            <a:spLocks noChangeShapeType="1"/>
          </p:cNvSpPr>
          <p:nvPr/>
        </p:nvSpPr>
        <p:spPr bwMode="auto">
          <a:xfrm>
            <a:off x="3657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12" name="Text Box 44"/>
          <p:cNvSpPr txBox="1">
            <a:spLocks noChangeArrowheads="1"/>
          </p:cNvSpPr>
          <p:nvPr/>
        </p:nvSpPr>
        <p:spPr bwMode="auto">
          <a:xfrm>
            <a:off x="533400" y="3733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21613" name="Text Box 45"/>
          <p:cNvSpPr txBox="1">
            <a:spLocks noChangeArrowheads="1"/>
          </p:cNvSpPr>
          <p:nvPr/>
        </p:nvSpPr>
        <p:spPr bwMode="auto">
          <a:xfrm>
            <a:off x="533400" y="44196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21614" name="Line 46"/>
          <p:cNvSpPr>
            <a:spLocks noChangeShapeType="1"/>
          </p:cNvSpPr>
          <p:nvPr/>
        </p:nvSpPr>
        <p:spPr bwMode="auto">
          <a:xfrm>
            <a:off x="1371600" y="57912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15" name="Line 47"/>
          <p:cNvSpPr>
            <a:spLocks noChangeShapeType="1"/>
          </p:cNvSpPr>
          <p:nvPr/>
        </p:nvSpPr>
        <p:spPr bwMode="auto">
          <a:xfrm>
            <a:off x="1371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16" name="Line 48"/>
          <p:cNvSpPr>
            <a:spLocks noChangeShapeType="1"/>
          </p:cNvSpPr>
          <p:nvPr/>
        </p:nvSpPr>
        <p:spPr bwMode="auto">
          <a:xfrm>
            <a:off x="2286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17" name="Line 49"/>
          <p:cNvSpPr>
            <a:spLocks noChangeShapeType="1"/>
          </p:cNvSpPr>
          <p:nvPr/>
        </p:nvSpPr>
        <p:spPr bwMode="auto">
          <a:xfrm>
            <a:off x="2743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18" name="Line 50"/>
          <p:cNvSpPr>
            <a:spLocks noChangeShapeType="1"/>
          </p:cNvSpPr>
          <p:nvPr/>
        </p:nvSpPr>
        <p:spPr bwMode="auto">
          <a:xfrm>
            <a:off x="3200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19" name="Line 51"/>
          <p:cNvSpPr>
            <a:spLocks noChangeShapeType="1"/>
          </p:cNvSpPr>
          <p:nvPr/>
        </p:nvSpPr>
        <p:spPr bwMode="auto">
          <a:xfrm>
            <a:off x="1828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0" name="Line 52"/>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1" name="Line 53"/>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2" name="Line 54"/>
          <p:cNvSpPr>
            <a:spLocks noChangeShapeType="1"/>
          </p:cNvSpPr>
          <p:nvPr/>
        </p:nvSpPr>
        <p:spPr bwMode="auto">
          <a:xfrm>
            <a:off x="3657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3" name="Line 55"/>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4" name="Line 56"/>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5" name="Line 57"/>
          <p:cNvSpPr>
            <a:spLocks noChangeShapeType="1"/>
          </p:cNvSpPr>
          <p:nvPr/>
        </p:nvSpPr>
        <p:spPr bwMode="auto">
          <a:xfrm>
            <a:off x="6400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6" name="Line 58"/>
          <p:cNvSpPr>
            <a:spLocks noChangeShapeType="1"/>
          </p:cNvSpPr>
          <p:nvPr/>
        </p:nvSpPr>
        <p:spPr bwMode="auto">
          <a:xfrm>
            <a:off x="5943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7" name="Line 59"/>
          <p:cNvSpPr>
            <a:spLocks noChangeShapeType="1"/>
          </p:cNvSpPr>
          <p:nvPr/>
        </p:nvSpPr>
        <p:spPr bwMode="auto">
          <a:xfrm>
            <a:off x="7315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8" name="Line 60"/>
          <p:cNvSpPr>
            <a:spLocks noChangeShapeType="1"/>
          </p:cNvSpPr>
          <p:nvPr/>
        </p:nvSpPr>
        <p:spPr bwMode="auto">
          <a:xfrm>
            <a:off x="6858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29" name="Line 61"/>
          <p:cNvSpPr>
            <a:spLocks noChangeShapeType="1"/>
          </p:cNvSpPr>
          <p:nvPr/>
        </p:nvSpPr>
        <p:spPr bwMode="auto">
          <a:xfrm>
            <a:off x="8229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30" name="Line 62"/>
          <p:cNvSpPr>
            <a:spLocks noChangeShapeType="1"/>
          </p:cNvSpPr>
          <p:nvPr/>
        </p:nvSpPr>
        <p:spPr bwMode="auto">
          <a:xfrm>
            <a:off x="7772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31" name="Line 63"/>
          <p:cNvSpPr>
            <a:spLocks noChangeShapeType="1"/>
          </p:cNvSpPr>
          <p:nvPr/>
        </p:nvSpPr>
        <p:spPr bwMode="auto">
          <a:xfrm>
            <a:off x="8191500" y="5791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1632" name="Rectangle 64"/>
          <p:cNvSpPr>
            <a:spLocks noChangeArrowheads="1"/>
          </p:cNvSpPr>
          <p:nvPr/>
        </p:nvSpPr>
        <p:spPr bwMode="auto">
          <a:xfrm>
            <a:off x="3657600" y="4572000"/>
            <a:ext cx="914400" cy="3810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633" name="Line 65"/>
          <p:cNvSpPr>
            <a:spLocks noChangeShapeType="1"/>
          </p:cNvSpPr>
          <p:nvPr/>
        </p:nvSpPr>
        <p:spPr bwMode="auto">
          <a:xfrm>
            <a:off x="45720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34" name="Text Box 66"/>
          <p:cNvSpPr txBox="1">
            <a:spLocks noChangeArrowheads="1"/>
          </p:cNvSpPr>
          <p:nvPr/>
        </p:nvSpPr>
        <p:spPr bwMode="auto">
          <a:xfrm>
            <a:off x="533400" y="5257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
        <p:nvSpPr>
          <p:cNvPr id="621636" name="Rectangle 68"/>
          <p:cNvSpPr>
            <a:spLocks noChangeArrowheads="1"/>
          </p:cNvSpPr>
          <p:nvPr/>
        </p:nvSpPr>
        <p:spPr bwMode="auto">
          <a:xfrm>
            <a:off x="3200400" y="3810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637" name="Line 69"/>
          <p:cNvSpPr>
            <a:spLocks noChangeShapeType="1"/>
          </p:cNvSpPr>
          <p:nvPr/>
        </p:nvSpPr>
        <p:spPr bwMode="auto">
          <a:xfrm>
            <a:off x="13716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38" name="Line 70"/>
          <p:cNvSpPr>
            <a:spLocks noChangeShapeType="1"/>
          </p:cNvSpPr>
          <p:nvPr/>
        </p:nvSpPr>
        <p:spPr bwMode="auto">
          <a:xfrm>
            <a:off x="1371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39" name="Line 71"/>
          <p:cNvSpPr>
            <a:spLocks noChangeShapeType="1"/>
          </p:cNvSpPr>
          <p:nvPr/>
        </p:nvSpPr>
        <p:spPr bwMode="auto">
          <a:xfrm>
            <a:off x="13716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40" name="Rectangle 72"/>
          <p:cNvSpPr>
            <a:spLocks noChangeArrowheads="1"/>
          </p:cNvSpPr>
          <p:nvPr/>
        </p:nvSpPr>
        <p:spPr bwMode="auto">
          <a:xfrm>
            <a:off x="3657600" y="4572000"/>
            <a:ext cx="9144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641" name="Rectangle 73"/>
          <p:cNvSpPr>
            <a:spLocks noChangeArrowheads="1"/>
          </p:cNvSpPr>
          <p:nvPr/>
        </p:nvSpPr>
        <p:spPr bwMode="auto">
          <a:xfrm>
            <a:off x="32004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642" name="Line 74"/>
          <p:cNvSpPr>
            <a:spLocks noChangeShapeType="1"/>
          </p:cNvSpPr>
          <p:nvPr/>
        </p:nvSpPr>
        <p:spPr bwMode="auto">
          <a:xfrm>
            <a:off x="32004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43" name="Rectangle 75"/>
          <p:cNvSpPr>
            <a:spLocks noChangeArrowheads="1"/>
          </p:cNvSpPr>
          <p:nvPr/>
        </p:nvSpPr>
        <p:spPr bwMode="auto">
          <a:xfrm>
            <a:off x="27432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644" name="Line 76"/>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45" name="Line 77"/>
          <p:cNvSpPr>
            <a:spLocks noChangeShapeType="1"/>
          </p:cNvSpPr>
          <p:nvPr/>
        </p:nvSpPr>
        <p:spPr bwMode="auto">
          <a:xfrm>
            <a:off x="32004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46" name="Rectangle 78"/>
          <p:cNvSpPr>
            <a:spLocks noChangeArrowheads="1"/>
          </p:cNvSpPr>
          <p:nvPr/>
        </p:nvSpPr>
        <p:spPr bwMode="auto">
          <a:xfrm>
            <a:off x="3657600" y="3810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647" name="Line 79"/>
          <p:cNvSpPr>
            <a:spLocks noChangeShapeType="1"/>
          </p:cNvSpPr>
          <p:nvPr/>
        </p:nvSpPr>
        <p:spPr bwMode="auto">
          <a:xfrm>
            <a:off x="3657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48" name="Line 80"/>
          <p:cNvSpPr>
            <a:spLocks noChangeShapeType="1"/>
          </p:cNvSpPr>
          <p:nvPr/>
        </p:nvSpPr>
        <p:spPr bwMode="auto">
          <a:xfrm>
            <a:off x="5943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1649" name="Rectangle 81"/>
          <p:cNvSpPr>
            <a:spLocks noChangeArrowheads="1"/>
          </p:cNvSpPr>
          <p:nvPr/>
        </p:nvSpPr>
        <p:spPr bwMode="auto">
          <a:xfrm>
            <a:off x="1371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1650" name="Rectangle 82"/>
          <p:cNvSpPr>
            <a:spLocks noChangeArrowheads="1"/>
          </p:cNvSpPr>
          <p:nvPr/>
        </p:nvSpPr>
        <p:spPr bwMode="auto">
          <a:xfrm>
            <a:off x="1828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21651" name="Group 83"/>
          <p:cNvGrpSpPr>
            <a:grpSpLocks/>
          </p:cNvGrpSpPr>
          <p:nvPr/>
        </p:nvGrpSpPr>
        <p:grpSpPr bwMode="auto">
          <a:xfrm>
            <a:off x="3505200" y="4953000"/>
            <a:ext cx="4984750" cy="1295400"/>
            <a:chOff x="2208" y="3120"/>
            <a:chExt cx="3140" cy="816"/>
          </a:xfrm>
        </p:grpSpPr>
        <p:sp>
          <p:nvSpPr>
            <p:cNvPr id="621652" name="Text Box 84"/>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21653" name="Text Box 85"/>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21654" name="Text Box 86"/>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21655" name="Text Box 87"/>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21656" name="Text Box 88"/>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21657" name="Text Box 89"/>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21658" name="Text Box 90"/>
          <p:cNvSpPr txBox="1">
            <a:spLocks noChangeArrowheads="1"/>
          </p:cNvSpPr>
          <p:nvPr/>
        </p:nvSpPr>
        <p:spPr bwMode="auto">
          <a:xfrm>
            <a:off x="228600" y="3733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21659" name="Text Box 91"/>
          <p:cNvSpPr txBox="1">
            <a:spLocks noChangeArrowheads="1"/>
          </p:cNvSpPr>
          <p:nvPr/>
        </p:nvSpPr>
        <p:spPr bwMode="auto">
          <a:xfrm>
            <a:off x="228600" y="4419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21660" name="Text Box 92"/>
          <p:cNvSpPr txBox="1">
            <a:spLocks noChangeArrowheads="1"/>
          </p:cNvSpPr>
          <p:nvPr/>
        </p:nvSpPr>
        <p:spPr bwMode="auto">
          <a:xfrm>
            <a:off x="228600" y="5257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Tree>
    <p:extLst>
      <p:ext uri="{BB962C8B-B14F-4D97-AF65-F5344CB8AC3E}">
        <p14:creationId xmlns:p14="http://schemas.microsoft.com/office/powerpoint/2010/main" val="290186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000"/>
                                        <p:tgtEl>
                                          <p:spTgt spid="621643"/>
                                        </p:tgtEl>
                                      </p:cBhvr>
                                    </p:animEffect>
                                    <p:set>
                                      <p:cBhvr>
                                        <p:cTn id="7" dur="1" fill="hold">
                                          <p:stCondLst>
                                            <p:cond delay="999"/>
                                          </p:stCondLst>
                                        </p:cTn>
                                        <p:tgtEl>
                                          <p:spTgt spid="62164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2164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2164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215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16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8" fill="hold" grpId="0" nodeType="clickEffect">
                                  <p:stCondLst>
                                    <p:cond delay="0"/>
                                  </p:stCondLst>
                                  <p:childTnLst>
                                    <p:animEffect transition="out" filter="wipe(left)">
                                      <p:cBhvr>
                                        <p:cTn id="22" dur="1000"/>
                                        <p:tgtEl>
                                          <p:spTgt spid="621641"/>
                                        </p:tgtEl>
                                      </p:cBhvr>
                                    </p:animEffect>
                                    <p:set>
                                      <p:cBhvr>
                                        <p:cTn id="23" dur="1" fill="hold">
                                          <p:stCondLst>
                                            <p:cond delay="999"/>
                                          </p:stCondLst>
                                        </p:cTn>
                                        <p:tgtEl>
                                          <p:spTgt spid="621641"/>
                                        </p:tgtEl>
                                        <p:attrNameLst>
                                          <p:attrName>style.visibility</p:attrName>
                                        </p:attrNameLst>
                                      </p:cBhvr>
                                      <p:to>
                                        <p:strVal val="hidden"/>
                                      </p:to>
                                    </p:se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6216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16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16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2163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2159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216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1648"/>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62157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xit" presetSubtype="8" fill="hold" grpId="1" nodeType="clickEffect">
                                  <p:stCondLst>
                                    <p:cond delay="0"/>
                                  </p:stCondLst>
                                  <p:childTnLst>
                                    <p:animEffect transition="out" filter="wipe(left)">
                                      <p:cBhvr>
                                        <p:cTn id="47" dur="1000"/>
                                        <p:tgtEl>
                                          <p:spTgt spid="621646"/>
                                        </p:tgtEl>
                                      </p:cBhvr>
                                    </p:animEffect>
                                    <p:set>
                                      <p:cBhvr>
                                        <p:cTn id="48" dur="1" fill="hold">
                                          <p:stCondLst>
                                            <p:cond delay="999"/>
                                          </p:stCondLst>
                                        </p:cTn>
                                        <p:tgtEl>
                                          <p:spTgt spid="6216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0" grpId="0" animBg="1"/>
      <p:bldP spid="621591" grpId="0" animBg="1"/>
      <p:bldP spid="621591" grpId="1" animBg="1"/>
      <p:bldP spid="621632" grpId="0" animBg="1"/>
      <p:bldP spid="621636" grpId="0" animBg="1"/>
      <p:bldP spid="621636" grpId="1" animBg="1"/>
      <p:bldP spid="621640" grpId="0" animBg="1"/>
      <p:bldP spid="621641" grpId="0" animBg="1"/>
      <p:bldP spid="621643" grpId="0" animBg="1"/>
      <p:bldP spid="621644" grpId="0" animBg="1"/>
      <p:bldP spid="621645" grpId="0" animBg="1"/>
      <p:bldP spid="621646" grpId="0" animBg="1"/>
      <p:bldP spid="621646" grpId="1" animBg="1"/>
      <p:bldP spid="621647" grpId="0" animBg="1"/>
      <p:bldP spid="6216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p:cNvSpPr>
            <a:spLocks noGrp="1"/>
          </p:cNvSpPr>
          <p:nvPr>
            <p:ph type="sldNum" sz="quarter" idx="12"/>
          </p:nvPr>
        </p:nvSpPr>
        <p:spPr/>
        <p:txBody>
          <a:bodyPr/>
          <a:lstStyle/>
          <a:p>
            <a:fld id="{A01CA7E7-560D-E642-8CB5-2675DAC5E169}" type="slidenum">
              <a:rPr lang="en-US"/>
              <a:pPr/>
              <a:t>55</a:t>
            </a:fld>
            <a:endParaRPr lang="en-US"/>
          </a:p>
        </p:txBody>
      </p:sp>
      <p:sp>
        <p:nvSpPr>
          <p:cNvPr id="622594" name="Rectangle 2"/>
          <p:cNvSpPr>
            <a:spLocks noChangeArrowheads="1"/>
          </p:cNvSpPr>
          <p:nvPr/>
        </p:nvSpPr>
        <p:spPr bwMode="auto">
          <a:xfrm>
            <a:off x="5943600" y="4572000"/>
            <a:ext cx="914400" cy="3810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595" name="Rectangle 3"/>
          <p:cNvSpPr>
            <a:spLocks noChangeArrowheads="1"/>
          </p:cNvSpPr>
          <p:nvPr/>
        </p:nvSpPr>
        <p:spPr bwMode="auto">
          <a:xfrm>
            <a:off x="54864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596" name="Rectangle 4"/>
          <p:cNvSpPr>
            <a:spLocks noChangeArrowheads="1"/>
          </p:cNvSpPr>
          <p:nvPr/>
        </p:nvSpPr>
        <p:spPr bwMode="auto">
          <a:xfrm>
            <a:off x="45720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597" name="Rectangle 5"/>
          <p:cNvSpPr>
            <a:spLocks noGrp="1" noChangeArrowheads="1"/>
          </p:cNvSpPr>
          <p:nvPr>
            <p:ph type="title"/>
          </p:nvPr>
        </p:nvSpPr>
        <p:spPr/>
        <p:txBody>
          <a:bodyPr/>
          <a:lstStyle/>
          <a:p>
            <a:r>
              <a:rPr lang="en-US" altLang="ko-KR">
                <a:ea typeface="굴림" charset="0"/>
                <a:cs typeface="굴림" charset="0"/>
              </a:rPr>
              <a:t>EDF (Earliest Deadline First)</a:t>
            </a:r>
            <a:endParaRPr lang="en-US"/>
          </a:p>
        </p:txBody>
      </p:sp>
      <p:sp>
        <p:nvSpPr>
          <p:cNvPr id="622598" name="Rectangle 6"/>
          <p:cNvSpPr>
            <a:spLocks noGrp="1" noChangeArrowheads="1"/>
          </p:cNvSpPr>
          <p:nvPr>
            <p:ph type="body" idx="1"/>
          </p:nvPr>
        </p:nvSpPr>
        <p:spPr>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a:ea typeface="굴림" charset="0"/>
                <a:cs typeface="굴림" charset="0"/>
              </a:rPr>
              <a:t>Executes a job with the earliest deadline</a:t>
            </a:r>
            <a:endParaRPr lang="en-US"/>
          </a:p>
        </p:txBody>
      </p:sp>
      <p:sp>
        <p:nvSpPr>
          <p:cNvPr id="622599" name="Line 7"/>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0" name="Line 8"/>
          <p:cNvSpPr>
            <a:spLocks noChangeShapeType="1"/>
          </p:cNvSpPr>
          <p:nvPr/>
        </p:nvSpPr>
        <p:spPr bwMode="auto">
          <a:xfrm>
            <a:off x="137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1" name="Line 9"/>
          <p:cNvSpPr>
            <a:spLocks noChangeShapeType="1"/>
          </p:cNvSpPr>
          <p:nvPr/>
        </p:nvSpPr>
        <p:spPr bwMode="auto">
          <a:xfrm>
            <a:off x="228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2" name="Line 10"/>
          <p:cNvSpPr>
            <a:spLocks noChangeShapeType="1"/>
          </p:cNvSpPr>
          <p:nvPr/>
        </p:nvSpPr>
        <p:spPr bwMode="auto">
          <a:xfrm>
            <a:off x="2743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3" name="Line 11"/>
          <p:cNvSpPr>
            <a:spLocks noChangeShapeType="1"/>
          </p:cNvSpPr>
          <p:nvPr/>
        </p:nvSpPr>
        <p:spPr bwMode="auto">
          <a:xfrm>
            <a:off x="3200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4" name="Line 12"/>
          <p:cNvSpPr>
            <a:spLocks noChangeShapeType="1"/>
          </p:cNvSpPr>
          <p:nvPr/>
        </p:nvSpPr>
        <p:spPr bwMode="auto">
          <a:xfrm>
            <a:off x="182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5" name="Line 13"/>
          <p:cNvSpPr>
            <a:spLocks noChangeShapeType="1"/>
          </p:cNvSpPr>
          <p:nvPr/>
        </p:nvSpPr>
        <p:spPr bwMode="auto">
          <a:xfrm>
            <a:off x="411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6" name="Line 14"/>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7" name="Line 15"/>
          <p:cNvSpPr>
            <a:spLocks noChangeShapeType="1"/>
          </p:cNvSpPr>
          <p:nvPr/>
        </p:nvSpPr>
        <p:spPr bwMode="auto">
          <a:xfrm>
            <a:off x="3657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8" name="Line 16"/>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09" name="Line 17"/>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0" name="Line 18"/>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1" name="Line 19"/>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2" name="Line 20"/>
          <p:cNvSpPr>
            <a:spLocks noChangeShapeType="1"/>
          </p:cNvSpPr>
          <p:nvPr/>
        </p:nvSpPr>
        <p:spPr bwMode="auto">
          <a:xfrm>
            <a:off x="7315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3" name="Line 21"/>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4" name="Line 22"/>
          <p:cNvSpPr>
            <a:spLocks noChangeShapeType="1"/>
          </p:cNvSpPr>
          <p:nvPr/>
        </p:nvSpPr>
        <p:spPr bwMode="auto">
          <a:xfrm>
            <a:off x="8229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5" name="Line 23"/>
          <p:cNvSpPr>
            <a:spLocks noChangeShapeType="1"/>
          </p:cNvSpPr>
          <p:nvPr/>
        </p:nvSpPr>
        <p:spPr bwMode="auto">
          <a:xfrm>
            <a:off x="7772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6" name="Line 24"/>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7" name="Line 25"/>
          <p:cNvSpPr>
            <a:spLocks noChangeShapeType="1"/>
          </p:cNvSpPr>
          <p:nvPr/>
        </p:nvSpPr>
        <p:spPr bwMode="auto">
          <a:xfrm>
            <a:off x="1371600" y="4953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8" name="Line 26"/>
          <p:cNvSpPr>
            <a:spLocks noChangeShapeType="1"/>
          </p:cNvSpPr>
          <p:nvPr/>
        </p:nvSpPr>
        <p:spPr bwMode="auto">
          <a:xfrm>
            <a:off x="1371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19" name="Line 27"/>
          <p:cNvSpPr>
            <a:spLocks noChangeShapeType="1"/>
          </p:cNvSpPr>
          <p:nvPr/>
        </p:nvSpPr>
        <p:spPr bwMode="auto">
          <a:xfrm>
            <a:off x="2286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0" name="Line 28"/>
          <p:cNvSpPr>
            <a:spLocks noChangeShapeType="1"/>
          </p:cNvSpPr>
          <p:nvPr/>
        </p:nvSpPr>
        <p:spPr bwMode="auto">
          <a:xfrm>
            <a:off x="2743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1" name="Line 29"/>
          <p:cNvSpPr>
            <a:spLocks noChangeShapeType="1"/>
          </p:cNvSpPr>
          <p:nvPr/>
        </p:nvSpPr>
        <p:spPr bwMode="auto">
          <a:xfrm>
            <a:off x="3200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2" name="Line 30"/>
          <p:cNvSpPr>
            <a:spLocks noChangeShapeType="1"/>
          </p:cNvSpPr>
          <p:nvPr/>
        </p:nvSpPr>
        <p:spPr bwMode="auto">
          <a:xfrm>
            <a:off x="1828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3" name="Line 31"/>
          <p:cNvSpPr>
            <a:spLocks noChangeShapeType="1"/>
          </p:cNvSpPr>
          <p:nvPr/>
        </p:nvSpPr>
        <p:spPr bwMode="auto">
          <a:xfrm>
            <a:off x="4114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4" name="Line 32"/>
          <p:cNvSpPr>
            <a:spLocks noChangeShapeType="1"/>
          </p:cNvSpPr>
          <p:nvPr/>
        </p:nvSpPr>
        <p:spPr bwMode="auto">
          <a:xfrm>
            <a:off x="4572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5" name="Line 33"/>
          <p:cNvSpPr>
            <a:spLocks noChangeShapeType="1"/>
          </p:cNvSpPr>
          <p:nvPr/>
        </p:nvSpPr>
        <p:spPr bwMode="auto">
          <a:xfrm>
            <a:off x="365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6" name="Line 34"/>
          <p:cNvSpPr>
            <a:spLocks noChangeShapeType="1"/>
          </p:cNvSpPr>
          <p:nvPr/>
        </p:nvSpPr>
        <p:spPr bwMode="auto">
          <a:xfrm>
            <a:off x="5486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7" name="Line 35"/>
          <p:cNvSpPr>
            <a:spLocks noChangeShapeType="1"/>
          </p:cNvSpPr>
          <p:nvPr/>
        </p:nvSpPr>
        <p:spPr bwMode="auto">
          <a:xfrm>
            <a:off x="5029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8" name="Line 36"/>
          <p:cNvSpPr>
            <a:spLocks noChangeShapeType="1"/>
          </p:cNvSpPr>
          <p:nvPr/>
        </p:nvSpPr>
        <p:spPr bwMode="auto">
          <a:xfrm>
            <a:off x="6400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29" name="Line 37"/>
          <p:cNvSpPr>
            <a:spLocks noChangeShapeType="1"/>
          </p:cNvSpPr>
          <p:nvPr/>
        </p:nvSpPr>
        <p:spPr bwMode="auto">
          <a:xfrm>
            <a:off x="5943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30" name="Line 38"/>
          <p:cNvSpPr>
            <a:spLocks noChangeShapeType="1"/>
          </p:cNvSpPr>
          <p:nvPr/>
        </p:nvSpPr>
        <p:spPr bwMode="auto">
          <a:xfrm>
            <a:off x="7315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31" name="Line 39"/>
          <p:cNvSpPr>
            <a:spLocks noChangeShapeType="1"/>
          </p:cNvSpPr>
          <p:nvPr/>
        </p:nvSpPr>
        <p:spPr bwMode="auto">
          <a:xfrm>
            <a:off x="6858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32" name="Line 40"/>
          <p:cNvSpPr>
            <a:spLocks noChangeShapeType="1"/>
          </p:cNvSpPr>
          <p:nvPr/>
        </p:nvSpPr>
        <p:spPr bwMode="auto">
          <a:xfrm>
            <a:off x="8229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33" name="Line 41"/>
          <p:cNvSpPr>
            <a:spLocks noChangeShapeType="1"/>
          </p:cNvSpPr>
          <p:nvPr/>
        </p:nvSpPr>
        <p:spPr bwMode="auto">
          <a:xfrm>
            <a:off x="7772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34" name="Line 42"/>
          <p:cNvSpPr>
            <a:spLocks noChangeShapeType="1"/>
          </p:cNvSpPr>
          <p:nvPr/>
        </p:nvSpPr>
        <p:spPr bwMode="auto">
          <a:xfrm>
            <a:off x="81915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35" name="Line 43"/>
          <p:cNvSpPr>
            <a:spLocks noChangeShapeType="1"/>
          </p:cNvSpPr>
          <p:nvPr/>
        </p:nvSpPr>
        <p:spPr bwMode="auto">
          <a:xfrm>
            <a:off x="3657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36" name="Text Box 44"/>
          <p:cNvSpPr txBox="1">
            <a:spLocks noChangeArrowheads="1"/>
          </p:cNvSpPr>
          <p:nvPr/>
        </p:nvSpPr>
        <p:spPr bwMode="auto">
          <a:xfrm>
            <a:off x="533400" y="3733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22637" name="Text Box 45"/>
          <p:cNvSpPr txBox="1">
            <a:spLocks noChangeArrowheads="1"/>
          </p:cNvSpPr>
          <p:nvPr/>
        </p:nvSpPr>
        <p:spPr bwMode="auto">
          <a:xfrm>
            <a:off x="533400" y="44196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22638" name="Line 46"/>
          <p:cNvSpPr>
            <a:spLocks noChangeShapeType="1"/>
          </p:cNvSpPr>
          <p:nvPr/>
        </p:nvSpPr>
        <p:spPr bwMode="auto">
          <a:xfrm>
            <a:off x="1371600" y="57912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39" name="Line 47"/>
          <p:cNvSpPr>
            <a:spLocks noChangeShapeType="1"/>
          </p:cNvSpPr>
          <p:nvPr/>
        </p:nvSpPr>
        <p:spPr bwMode="auto">
          <a:xfrm>
            <a:off x="1371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0" name="Line 48"/>
          <p:cNvSpPr>
            <a:spLocks noChangeShapeType="1"/>
          </p:cNvSpPr>
          <p:nvPr/>
        </p:nvSpPr>
        <p:spPr bwMode="auto">
          <a:xfrm>
            <a:off x="2286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1" name="Line 49"/>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2" name="Line 50"/>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3" name="Line 51"/>
          <p:cNvSpPr>
            <a:spLocks noChangeShapeType="1"/>
          </p:cNvSpPr>
          <p:nvPr/>
        </p:nvSpPr>
        <p:spPr bwMode="auto">
          <a:xfrm>
            <a:off x="1828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4" name="Line 52"/>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5" name="Line 53"/>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6" name="Line 54"/>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7" name="Line 55"/>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8" name="Line 56"/>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49" name="Line 57"/>
          <p:cNvSpPr>
            <a:spLocks noChangeShapeType="1"/>
          </p:cNvSpPr>
          <p:nvPr/>
        </p:nvSpPr>
        <p:spPr bwMode="auto">
          <a:xfrm>
            <a:off x="6400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50" name="Line 58"/>
          <p:cNvSpPr>
            <a:spLocks noChangeShapeType="1"/>
          </p:cNvSpPr>
          <p:nvPr/>
        </p:nvSpPr>
        <p:spPr bwMode="auto">
          <a:xfrm>
            <a:off x="5943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51" name="Line 59"/>
          <p:cNvSpPr>
            <a:spLocks noChangeShapeType="1"/>
          </p:cNvSpPr>
          <p:nvPr/>
        </p:nvSpPr>
        <p:spPr bwMode="auto">
          <a:xfrm>
            <a:off x="7315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52" name="Line 60"/>
          <p:cNvSpPr>
            <a:spLocks noChangeShapeType="1"/>
          </p:cNvSpPr>
          <p:nvPr/>
        </p:nvSpPr>
        <p:spPr bwMode="auto">
          <a:xfrm>
            <a:off x="6858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53" name="Line 61"/>
          <p:cNvSpPr>
            <a:spLocks noChangeShapeType="1"/>
          </p:cNvSpPr>
          <p:nvPr/>
        </p:nvSpPr>
        <p:spPr bwMode="auto">
          <a:xfrm>
            <a:off x="8229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54" name="Line 62"/>
          <p:cNvSpPr>
            <a:spLocks noChangeShapeType="1"/>
          </p:cNvSpPr>
          <p:nvPr/>
        </p:nvSpPr>
        <p:spPr bwMode="auto">
          <a:xfrm>
            <a:off x="7772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55" name="Line 63"/>
          <p:cNvSpPr>
            <a:spLocks noChangeShapeType="1"/>
          </p:cNvSpPr>
          <p:nvPr/>
        </p:nvSpPr>
        <p:spPr bwMode="auto">
          <a:xfrm>
            <a:off x="8191500" y="5791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56" name="Rectangle 64"/>
          <p:cNvSpPr>
            <a:spLocks noChangeArrowheads="1"/>
          </p:cNvSpPr>
          <p:nvPr/>
        </p:nvSpPr>
        <p:spPr bwMode="auto">
          <a:xfrm>
            <a:off x="4114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57" name="Line 65"/>
          <p:cNvSpPr>
            <a:spLocks noChangeShapeType="1"/>
          </p:cNvSpPr>
          <p:nvPr/>
        </p:nvSpPr>
        <p:spPr bwMode="auto">
          <a:xfrm>
            <a:off x="45720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58" name="Text Box 66"/>
          <p:cNvSpPr txBox="1">
            <a:spLocks noChangeArrowheads="1"/>
          </p:cNvSpPr>
          <p:nvPr/>
        </p:nvSpPr>
        <p:spPr bwMode="auto">
          <a:xfrm>
            <a:off x="533400" y="5257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
        <p:nvSpPr>
          <p:cNvPr id="622661" name="Line 69"/>
          <p:cNvSpPr>
            <a:spLocks noChangeShapeType="1"/>
          </p:cNvSpPr>
          <p:nvPr/>
        </p:nvSpPr>
        <p:spPr bwMode="auto">
          <a:xfrm>
            <a:off x="1371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62" name="Line 70"/>
          <p:cNvSpPr>
            <a:spLocks noChangeShapeType="1"/>
          </p:cNvSpPr>
          <p:nvPr/>
        </p:nvSpPr>
        <p:spPr bwMode="auto">
          <a:xfrm>
            <a:off x="13716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63" name="Rectangle 71"/>
          <p:cNvSpPr>
            <a:spLocks noChangeArrowheads="1"/>
          </p:cNvSpPr>
          <p:nvPr/>
        </p:nvSpPr>
        <p:spPr bwMode="auto">
          <a:xfrm>
            <a:off x="4572000" y="4572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64" name="Rectangle 72"/>
          <p:cNvSpPr>
            <a:spLocks noChangeArrowheads="1"/>
          </p:cNvSpPr>
          <p:nvPr/>
        </p:nvSpPr>
        <p:spPr bwMode="auto">
          <a:xfrm>
            <a:off x="50292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65" name="Line 73"/>
          <p:cNvSpPr>
            <a:spLocks noChangeShapeType="1"/>
          </p:cNvSpPr>
          <p:nvPr/>
        </p:nvSpPr>
        <p:spPr bwMode="auto">
          <a:xfrm>
            <a:off x="32004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66" name="Rectangle 74"/>
          <p:cNvSpPr>
            <a:spLocks noChangeArrowheads="1"/>
          </p:cNvSpPr>
          <p:nvPr/>
        </p:nvSpPr>
        <p:spPr bwMode="auto">
          <a:xfrm>
            <a:off x="45720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67" name="Line 75"/>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68" name="Line 76"/>
          <p:cNvSpPr>
            <a:spLocks noChangeShapeType="1"/>
          </p:cNvSpPr>
          <p:nvPr/>
        </p:nvSpPr>
        <p:spPr bwMode="auto">
          <a:xfrm>
            <a:off x="32004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69" name="Line 77"/>
          <p:cNvSpPr>
            <a:spLocks noChangeShapeType="1"/>
          </p:cNvSpPr>
          <p:nvPr/>
        </p:nvSpPr>
        <p:spPr bwMode="auto">
          <a:xfrm>
            <a:off x="3657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70" name="Line 78"/>
          <p:cNvSpPr>
            <a:spLocks noChangeShapeType="1"/>
          </p:cNvSpPr>
          <p:nvPr/>
        </p:nvSpPr>
        <p:spPr bwMode="auto">
          <a:xfrm>
            <a:off x="5943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71" name="Rectangle 79"/>
          <p:cNvSpPr>
            <a:spLocks noChangeArrowheads="1"/>
          </p:cNvSpPr>
          <p:nvPr/>
        </p:nvSpPr>
        <p:spPr bwMode="auto">
          <a:xfrm>
            <a:off x="4114800" y="4572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72" name="Line 80"/>
          <p:cNvSpPr>
            <a:spLocks noChangeShapeType="1"/>
          </p:cNvSpPr>
          <p:nvPr/>
        </p:nvSpPr>
        <p:spPr bwMode="auto">
          <a:xfrm>
            <a:off x="77724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73" name="Line 81"/>
          <p:cNvSpPr>
            <a:spLocks noChangeShapeType="1"/>
          </p:cNvSpPr>
          <p:nvPr/>
        </p:nvSpPr>
        <p:spPr bwMode="auto">
          <a:xfrm>
            <a:off x="45720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74" name="Line 82"/>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75" name="Line 83"/>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76" name="Line 84"/>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77" name="Line 85"/>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78" name="Line 86"/>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79" name="Line 87"/>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680" name="Rectangle 88"/>
          <p:cNvSpPr>
            <a:spLocks noChangeArrowheads="1"/>
          </p:cNvSpPr>
          <p:nvPr/>
        </p:nvSpPr>
        <p:spPr bwMode="auto">
          <a:xfrm>
            <a:off x="50292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81" name="Rectangle 89"/>
          <p:cNvSpPr>
            <a:spLocks noChangeArrowheads="1"/>
          </p:cNvSpPr>
          <p:nvPr/>
        </p:nvSpPr>
        <p:spPr bwMode="auto">
          <a:xfrm>
            <a:off x="5029200" y="3810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82" name="Line 90"/>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83" name="Line 91"/>
          <p:cNvSpPr>
            <a:spLocks noChangeShapeType="1"/>
          </p:cNvSpPr>
          <p:nvPr/>
        </p:nvSpPr>
        <p:spPr bwMode="auto">
          <a:xfrm>
            <a:off x="68580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84" name="Line 92"/>
          <p:cNvSpPr>
            <a:spLocks noChangeShapeType="1"/>
          </p:cNvSpPr>
          <p:nvPr/>
        </p:nvSpPr>
        <p:spPr bwMode="auto">
          <a:xfrm>
            <a:off x="50292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85" name="Rectangle 93"/>
          <p:cNvSpPr>
            <a:spLocks noChangeArrowheads="1"/>
          </p:cNvSpPr>
          <p:nvPr/>
        </p:nvSpPr>
        <p:spPr bwMode="auto">
          <a:xfrm>
            <a:off x="59436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86" name="Rectangle 94"/>
          <p:cNvSpPr>
            <a:spLocks noChangeArrowheads="1"/>
          </p:cNvSpPr>
          <p:nvPr/>
        </p:nvSpPr>
        <p:spPr bwMode="auto">
          <a:xfrm>
            <a:off x="5486400" y="54102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87" name="Rectangle 95"/>
          <p:cNvSpPr>
            <a:spLocks noChangeArrowheads="1"/>
          </p:cNvSpPr>
          <p:nvPr/>
        </p:nvSpPr>
        <p:spPr bwMode="auto">
          <a:xfrm>
            <a:off x="6400800" y="4572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88" name="Rectangle 96"/>
          <p:cNvSpPr>
            <a:spLocks noChangeArrowheads="1"/>
          </p:cNvSpPr>
          <p:nvPr/>
        </p:nvSpPr>
        <p:spPr bwMode="auto">
          <a:xfrm>
            <a:off x="5943600" y="4572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89" name="Line 97"/>
          <p:cNvSpPr>
            <a:spLocks noChangeShapeType="1"/>
          </p:cNvSpPr>
          <p:nvPr/>
        </p:nvSpPr>
        <p:spPr bwMode="auto">
          <a:xfrm>
            <a:off x="5943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90" name="Line 98"/>
          <p:cNvSpPr>
            <a:spLocks noChangeShapeType="1"/>
          </p:cNvSpPr>
          <p:nvPr/>
        </p:nvSpPr>
        <p:spPr bwMode="auto">
          <a:xfrm>
            <a:off x="8229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2691" name="Rectangle 99"/>
          <p:cNvSpPr>
            <a:spLocks noChangeArrowheads="1"/>
          </p:cNvSpPr>
          <p:nvPr/>
        </p:nvSpPr>
        <p:spPr bwMode="auto">
          <a:xfrm>
            <a:off x="1828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92" name="Rectangle 100"/>
          <p:cNvSpPr>
            <a:spLocks noChangeArrowheads="1"/>
          </p:cNvSpPr>
          <p:nvPr/>
        </p:nvSpPr>
        <p:spPr bwMode="auto">
          <a:xfrm>
            <a:off x="1371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93" name="Rectangle 101"/>
          <p:cNvSpPr>
            <a:spLocks noChangeArrowheads="1"/>
          </p:cNvSpPr>
          <p:nvPr/>
        </p:nvSpPr>
        <p:spPr bwMode="auto">
          <a:xfrm>
            <a:off x="27432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94" name="Rectangle 102"/>
          <p:cNvSpPr>
            <a:spLocks noChangeArrowheads="1"/>
          </p:cNvSpPr>
          <p:nvPr/>
        </p:nvSpPr>
        <p:spPr bwMode="auto">
          <a:xfrm>
            <a:off x="3657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2660" name="Line 68"/>
          <p:cNvSpPr>
            <a:spLocks noChangeShapeType="1"/>
          </p:cNvSpPr>
          <p:nvPr/>
        </p:nvSpPr>
        <p:spPr bwMode="auto">
          <a:xfrm>
            <a:off x="13716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grpSp>
        <p:nvGrpSpPr>
          <p:cNvPr id="622696" name="Group 104"/>
          <p:cNvGrpSpPr>
            <a:grpSpLocks/>
          </p:cNvGrpSpPr>
          <p:nvPr/>
        </p:nvGrpSpPr>
        <p:grpSpPr bwMode="auto">
          <a:xfrm>
            <a:off x="3505200" y="4953000"/>
            <a:ext cx="4984750" cy="1295400"/>
            <a:chOff x="2208" y="3120"/>
            <a:chExt cx="3140" cy="816"/>
          </a:xfrm>
        </p:grpSpPr>
        <p:sp>
          <p:nvSpPr>
            <p:cNvPr id="622697" name="Text Box 105"/>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22698" name="Text Box 106"/>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22699" name="Text Box 107"/>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22700" name="Text Box 108"/>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22701" name="Text Box 109"/>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22702" name="Text Box 110"/>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22703" name="Text Box 111"/>
          <p:cNvSpPr txBox="1">
            <a:spLocks noChangeArrowheads="1"/>
          </p:cNvSpPr>
          <p:nvPr/>
        </p:nvSpPr>
        <p:spPr bwMode="auto">
          <a:xfrm>
            <a:off x="228600" y="3733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22704" name="Text Box 112"/>
          <p:cNvSpPr txBox="1">
            <a:spLocks noChangeArrowheads="1"/>
          </p:cNvSpPr>
          <p:nvPr/>
        </p:nvSpPr>
        <p:spPr bwMode="auto">
          <a:xfrm>
            <a:off x="228600" y="4419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22705" name="Text Box 113"/>
          <p:cNvSpPr txBox="1">
            <a:spLocks noChangeArrowheads="1"/>
          </p:cNvSpPr>
          <p:nvPr/>
        </p:nvSpPr>
        <p:spPr bwMode="auto">
          <a:xfrm>
            <a:off x="228600" y="5257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Tree>
    <p:extLst>
      <p:ext uri="{BB962C8B-B14F-4D97-AF65-F5344CB8AC3E}">
        <p14:creationId xmlns:p14="http://schemas.microsoft.com/office/powerpoint/2010/main" val="1052266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grpId="0" nodeType="withEffect">
                                  <p:stCondLst>
                                    <p:cond delay="0"/>
                                  </p:stCondLst>
                                  <p:childTnLst>
                                    <p:animEffect transition="out" filter="wipe(left)">
                                      <p:cBhvr>
                                        <p:cTn id="6" dur="1000"/>
                                        <p:tgtEl>
                                          <p:spTgt spid="622671"/>
                                        </p:tgtEl>
                                      </p:cBhvr>
                                    </p:animEffect>
                                    <p:set>
                                      <p:cBhvr>
                                        <p:cTn id="7" dur="1" fill="hold">
                                          <p:stCondLst>
                                            <p:cond delay="999"/>
                                          </p:stCondLst>
                                        </p:cTn>
                                        <p:tgtEl>
                                          <p:spTgt spid="622671"/>
                                        </p:tgtEl>
                                        <p:attrNameLst>
                                          <p:attrName>style.visibility</p:attrName>
                                        </p:attrNameLst>
                                      </p:cBhvr>
                                      <p:to>
                                        <p:strVal val="hidden"/>
                                      </p:to>
                                    </p:se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6226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26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26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26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2596"/>
                                        </p:tgtEl>
                                        <p:attrNameLst>
                                          <p:attrName>style.visibility</p:attrName>
                                        </p:attrNameLst>
                                      </p:cBhvr>
                                      <p:to>
                                        <p:strVal val="visible"/>
                                      </p:to>
                                    </p:set>
                                  </p:childTnLst>
                                </p:cTn>
                              </p:par>
                            </p:childTnLst>
                          </p:cTn>
                        </p:par>
                        <p:par>
                          <p:cTn id="19" fill="hold" nodeType="afterGroup">
                            <p:stCondLst>
                              <p:cond delay="1000"/>
                            </p:stCondLst>
                            <p:childTnLst>
                              <p:par>
                                <p:cTn id="20" presetID="22" presetClass="exit" presetSubtype="8" fill="hold" grpId="0" nodeType="afterEffect">
                                  <p:stCondLst>
                                    <p:cond delay="0"/>
                                  </p:stCondLst>
                                  <p:childTnLst>
                                    <p:animEffect transition="out" filter="wipe(left)">
                                      <p:cBhvr>
                                        <p:cTn id="21" dur="1000"/>
                                        <p:tgtEl>
                                          <p:spTgt spid="622663"/>
                                        </p:tgtEl>
                                      </p:cBhvr>
                                    </p:animEffect>
                                    <p:set>
                                      <p:cBhvr>
                                        <p:cTn id="22" dur="1" fill="hold">
                                          <p:stCondLst>
                                            <p:cond delay="999"/>
                                          </p:stCondLst>
                                        </p:cTn>
                                        <p:tgtEl>
                                          <p:spTgt spid="622663"/>
                                        </p:tgtEl>
                                        <p:attrNameLst>
                                          <p:attrName>style.visibility</p:attrName>
                                        </p:attrNameLst>
                                      </p:cBhvr>
                                      <p:to>
                                        <p:strVal val="hidden"/>
                                      </p:to>
                                    </p:se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62268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2268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2268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22680"/>
                                        </p:tgtEl>
                                        <p:attrNameLst>
                                          <p:attrName>style.visibility</p:attrName>
                                        </p:attrNameLst>
                                      </p:cBhvr>
                                      <p:to>
                                        <p:strVal val="visible"/>
                                      </p:to>
                                    </p:set>
                                  </p:childTnLst>
                                </p:cTn>
                              </p:par>
                            </p:childTnLst>
                          </p:cTn>
                        </p:par>
                        <p:par>
                          <p:cTn id="32" fill="hold" nodeType="afterGroup">
                            <p:stCondLst>
                              <p:cond delay="2000"/>
                            </p:stCondLst>
                            <p:childTnLst>
                              <p:par>
                                <p:cTn id="33" presetID="22" presetClass="exit" presetSubtype="8" fill="hold" grpId="1" nodeType="afterEffect">
                                  <p:stCondLst>
                                    <p:cond delay="0"/>
                                  </p:stCondLst>
                                  <p:childTnLst>
                                    <p:animEffect transition="out" filter="wipe(left)">
                                      <p:cBhvr>
                                        <p:cTn id="34" dur="1000"/>
                                        <p:tgtEl>
                                          <p:spTgt spid="622681"/>
                                        </p:tgtEl>
                                      </p:cBhvr>
                                    </p:animEffect>
                                    <p:set>
                                      <p:cBhvr>
                                        <p:cTn id="35" dur="1" fill="hold">
                                          <p:stCondLst>
                                            <p:cond delay="999"/>
                                          </p:stCondLst>
                                        </p:cTn>
                                        <p:tgtEl>
                                          <p:spTgt spid="622681"/>
                                        </p:tgtEl>
                                        <p:attrNameLst>
                                          <p:attrName>style.visibility</p:attrName>
                                        </p:attrNameLst>
                                      </p:cBhvr>
                                      <p:to>
                                        <p:strVal val="hidden"/>
                                      </p:to>
                                    </p:set>
                                  </p:childTnLst>
                                </p:cTn>
                              </p:par>
                            </p:childTnLst>
                          </p:cTn>
                        </p:par>
                        <p:par>
                          <p:cTn id="36" fill="hold" nodeType="afterGroup">
                            <p:stCondLst>
                              <p:cond delay="3000"/>
                            </p:stCondLst>
                            <p:childTnLst>
                              <p:par>
                                <p:cTn id="37" presetID="1" presetClass="exit" presetSubtype="0" fill="hold" grpId="1" nodeType="afterEffect">
                                  <p:stCondLst>
                                    <p:cond delay="0"/>
                                  </p:stCondLst>
                                  <p:childTnLst>
                                    <p:set>
                                      <p:cBhvr>
                                        <p:cTn id="38" dur="1" fill="hold">
                                          <p:stCondLst>
                                            <p:cond delay="0"/>
                                          </p:stCondLst>
                                        </p:cTn>
                                        <p:tgtEl>
                                          <p:spTgt spid="62266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62266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2259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226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2685"/>
                                        </p:tgtEl>
                                        <p:attrNameLst>
                                          <p:attrName>style.visibility</p:attrName>
                                        </p:attrNameLst>
                                      </p:cBhvr>
                                      <p:to>
                                        <p:strVal val="visible"/>
                                      </p:to>
                                    </p:set>
                                  </p:childTnLst>
                                </p:cTn>
                              </p:par>
                            </p:childTnLst>
                          </p:cTn>
                        </p:par>
                        <p:par>
                          <p:cTn id="47" fill="hold" nodeType="afterGroup">
                            <p:stCondLst>
                              <p:cond delay="3000"/>
                            </p:stCondLst>
                            <p:childTnLst>
                              <p:par>
                                <p:cTn id="48" presetID="1" presetClass="exit" presetSubtype="0" fill="hold" grpId="1" nodeType="afterEffect">
                                  <p:stCondLst>
                                    <p:cond delay="0"/>
                                  </p:stCondLst>
                                  <p:childTnLst>
                                    <p:set>
                                      <p:cBhvr>
                                        <p:cTn id="49" dur="1" fill="hold">
                                          <p:stCondLst>
                                            <p:cond delay="0"/>
                                          </p:stCondLst>
                                        </p:cTn>
                                        <p:tgtEl>
                                          <p:spTgt spid="622686"/>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622685"/>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622595"/>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622595"/>
                                        </p:tgtEl>
                                        <p:attrNameLst>
                                          <p:attrName>style.visibility</p:attrName>
                                        </p:attrNameLst>
                                      </p:cBhvr>
                                      <p:to>
                                        <p:strVal val="hidden"/>
                                      </p:to>
                                    </p:set>
                                  </p:childTnLst>
                                </p:cTn>
                              </p:par>
                            </p:childTnLst>
                          </p:cTn>
                        </p:par>
                        <p:par>
                          <p:cTn id="56" fill="hold" nodeType="afterGroup">
                            <p:stCondLst>
                              <p:cond delay="3000"/>
                            </p:stCondLst>
                            <p:childTnLst>
                              <p:par>
                                <p:cTn id="57" presetID="1" presetClass="entr" presetSubtype="0" fill="hold" grpId="2" nodeType="afterEffect">
                                  <p:stCondLst>
                                    <p:cond delay="0"/>
                                  </p:stCondLst>
                                  <p:childTnLst>
                                    <p:set>
                                      <p:cBhvr>
                                        <p:cTn id="58" dur="1" fill="hold">
                                          <p:stCondLst>
                                            <p:cond delay="0"/>
                                          </p:stCondLst>
                                        </p:cTn>
                                        <p:tgtEl>
                                          <p:spTgt spid="622595"/>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622686"/>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622685"/>
                                        </p:tgtEl>
                                        <p:attrNameLst>
                                          <p:attrName>style.visibility</p:attrName>
                                        </p:attrNameLst>
                                      </p:cBhvr>
                                      <p:to>
                                        <p:strVal val="visible"/>
                                      </p:to>
                                    </p:set>
                                  </p:childTnLst>
                                </p:cTn>
                              </p:par>
                            </p:childTnLst>
                          </p:cTn>
                        </p:par>
                        <p:par>
                          <p:cTn id="63" fill="hold" nodeType="afterGroup">
                            <p:stCondLst>
                              <p:cond delay="3000"/>
                            </p:stCondLst>
                            <p:childTnLst>
                              <p:par>
                                <p:cTn id="64" presetID="22" presetClass="exit" presetSubtype="8" fill="hold" grpId="3" nodeType="afterEffect">
                                  <p:stCondLst>
                                    <p:cond delay="0"/>
                                  </p:stCondLst>
                                  <p:childTnLst>
                                    <p:animEffect transition="out" filter="wipe(left)">
                                      <p:cBhvr>
                                        <p:cTn id="65" dur="1000"/>
                                        <p:tgtEl>
                                          <p:spTgt spid="622686"/>
                                        </p:tgtEl>
                                      </p:cBhvr>
                                    </p:animEffect>
                                    <p:set>
                                      <p:cBhvr>
                                        <p:cTn id="66" dur="1" fill="hold">
                                          <p:stCondLst>
                                            <p:cond delay="999"/>
                                          </p:stCondLst>
                                        </p:cTn>
                                        <p:tgtEl>
                                          <p:spTgt spid="622686"/>
                                        </p:tgtEl>
                                        <p:attrNameLst>
                                          <p:attrName>style.visibility</p:attrName>
                                        </p:attrNameLst>
                                      </p:cBhvr>
                                      <p:to>
                                        <p:strVal val="hidden"/>
                                      </p:to>
                                    </p:set>
                                  </p:childTnLst>
                                </p:cTn>
                              </p:par>
                            </p:childTnLst>
                          </p:cTn>
                        </p:par>
                        <p:par>
                          <p:cTn id="67" fill="hold" nodeType="afterGroup">
                            <p:stCondLst>
                              <p:cond delay="4000"/>
                            </p:stCondLst>
                            <p:childTnLst>
                              <p:par>
                                <p:cTn id="68" presetID="1" presetClass="entr" presetSubtype="0" fill="hold" grpId="0" nodeType="afterEffect">
                                  <p:stCondLst>
                                    <p:cond delay="0"/>
                                  </p:stCondLst>
                                  <p:childTnLst>
                                    <p:set>
                                      <p:cBhvr>
                                        <p:cTn id="69" dur="1" fill="hold">
                                          <p:stCondLst>
                                            <p:cond delay="0"/>
                                          </p:stCondLst>
                                        </p:cTn>
                                        <p:tgtEl>
                                          <p:spTgt spid="62259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2268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2268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2268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22690"/>
                                        </p:tgtEl>
                                        <p:attrNameLst>
                                          <p:attrName>style.visibility</p:attrName>
                                        </p:attrNameLst>
                                      </p:cBhvr>
                                      <p:to>
                                        <p:strVal val="visible"/>
                                      </p:to>
                                    </p:set>
                                  </p:childTnLst>
                                </p:cTn>
                              </p:par>
                            </p:childTnLst>
                          </p:cTn>
                        </p:par>
                        <p:par>
                          <p:cTn id="78" fill="hold" nodeType="afterGroup">
                            <p:stCondLst>
                              <p:cond delay="4000"/>
                            </p:stCondLst>
                            <p:childTnLst>
                              <p:par>
                                <p:cTn id="79" presetID="22" presetClass="exit" presetSubtype="8" fill="hold" grpId="3" nodeType="afterEffect">
                                  <p:stCondLst>
                                    <p:cond delay="0"/>
                                  </p:stCondLst>
                                  <p:childTnLst>
                                    <p:animEffect transition="out" filter="wipe(left)">
                                      <p:cBhvr>
                                        <p:cTn id="80" dur="1000"/>
                                        <p:tgtEl>
                                          <p:spTgt spid="622685"/>
                                        </p:tgtEl>
                                      </p:cBhvr>
                                    </p:animEffect>
                                    <p:set>
                                      <p:cBhvr>
                                        <p:cTn id="81" dur="1" fill="hold">
                                          <p:stCondLst>
                                            <p:cond delay="999"/>
                                          </p:stCondLst>
                                        </p:cTn>
                                        <p:tgtEl>
                                          <p:spTgt spid="6226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animBg="1"/>
      <p:bldP spid="622595" grpId="0" animBg="1"/>
      <p:bldP spid="622595" grpId="1" animBg="1"/>
      <p:bldP spid="622595" grpId="2" animBg="1"/>
      <p:bldP spid="622596" grpId="0" animBg="1"/>
      <p:bldP spid="622596" grpId="1" animBg="1"/>
      <p:bldP spid="622663" grpId="0" animBg="1"/>
      <p:bldP spid="622664" grpId="0" animBg="1"/>
      <p:bldP spid="622664" grpId="1" animBg="1"/>
      <p:bldP spid="622666" grpId="0" animBg="1"/>
      <p:bldP spid="622666" grpId="1" animBg="1"/>
      <p:bldP spid="622671" grpId="0" animBg="1"/>
      <p:bldP spid="622672" grpId="0" animBg="1"/>
      <p:bldP spid="622673" grpId="0" animBg="1"/>
      <p:bldP spid="622680" grpId="0" animBg="1"/>
      <p:bldP spid="622681" grpId="0" animBg="1"/>
      <p:bldP spid="622681" grpId="1" animBg="1"/>
      <p:bldP spid="622683" grpId="0" animBg="1"/>
      <p:bldP spid="622684" grpId="0" animBg="1"/>
      <p:bldP spid="622685" grpId="0" animBg="1"/>
      <p:bldP spid="622685" grpId="1" animBg="1"/>
      <p:bldP spid="622685" grpId="2" animBg="1"/>
      <p:bldP spid="622685" grpId="3" animBg="1"/>
      <p:bldP spid="622686" grpId="0" animBg="1"/>
      <p:bldP spid="622686" grpId="1" animBg="1"/>
      <p:bldP spid="622686" grpId="2" animBg="1"/>
      <p:bldP spid="622686" grpId="3" animBg="1"/>
      <p:bldP spid="622687" grpId="0" animBg="1"/>
      <p:bldP spid="622688" grpId="0" animBg="1"/>
      <p:bldP spid="622689" grpId="0" animBg="1"/>
      <p:bldP spid="62269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laceholder 5"/>
          <p:cNvSpPr>
            <a:spLocks noGrp="1"/>
          </p:cNvSpPr>
          <p:nvPr>
            <p:ph type="sldNum" sz="quarter" idx="12"/>
          </p:nvPr>
        </p:nvSpPr>
        <p:spPr/>
        <p:txBody>
          <a:bodyPr/>
          <a:lstStyle/>
          <a:p>
            <a:fld id="{3051CABD-2305-D64C-8D47-1C53C5B0754E}" type="slidenum">
              <a:rPr lang="en-US"/>
              <a:pPr/>
              <a:t>56</a:t>
            </a:fld>
            <a:endParaRPr lang="en-US"/>
          </a:p>
        </p:txBody>
      </p:sp>
      <p:sp>
        <p:nvSpPr>
          <p:cNvPr id="623618" name="Rectangle 2"/>
          <p:cNvSpPr>
            <a:spLocks noChangeArrowheads="1"/>
          </p:cNvSpPr>
          <p:nvPr/>
        </p:nvSpPr>
        <p:spPr bwMode="auto">
          <a:xfrm>
            <a:off x="73152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619" name="Rectangle 3"/>
          <p:cNvSpPr>
            <a:spLocks noChangeArrowheads="1"/>
          </p:cNvSpPr>
          <p:nvPr/>
        </p:nvSpPr>
        <p:spPr bwMode="auto">
          <a:xfrm>
            <a:off x="68580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620" name="Rectangle 4"/>
          <p:cNvSpPr>
            <a:spLocks noChangeArrowheads="1"/>
          </p:cNvSpPr>
          <p:nvPr/>
        </p:nvSpPr>
        <p:spPr bwMode="auto">
          <a:xfrm>
            <a:off x="6400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621" name="Rectangle 5"/>
          <p:cNvSpPr>
            <a:spLocks noGrp="1" noChangeArrowheads="1"/>
          </p:cNvSpPr>
          <p:nvPr>
            <p:ph type="title"/>
          </p:nvPr>
        </p:nvSpPr>
        <p:spPr/>
        <p:txBody>
          <a:bodyPr/>
          <a:lstStyle/>
          <a:p>
            <a:r>
              <a:rPr lang="en-US" altLang="ko-KR">
                <a:ea typeface="굴림" charset="0"/>
                <a:cs typeface="굴림" charset="0"/>
              </a:rPr>
              <a:t>EDF (Earliest Deadline First)</a:t>
            </a:r>
            <a:endParaRPr lang="en-US"/>
          </a:p>
        </p:txBody>
      </p:sp>
      <p:sp>
        <p:nvSpPr>
          <p:cNvPr id="623622" name="Rectangle 6"/>
          <p:cNvSpPr>
            <a:spLocks noGrp="1" noChangeArrowheads="1"/>
          </p:cNvSpPr>
          <p:nvPr>
            <p:ph type="body" idx="1"/>
          </p:nvPr>
        </p:nvSpPr>
        <p:spPr>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a:ea typeface="굴림" charset="0"/>
                <a:cs typeface="굴림" charset="0"/>
              </a:rPr>
              <a:t>Executes a job with the earliest deadline</a:t>
            </a:r>
            <a:endParaRPr lang="en-US"/>
          </a:p>
        </p:txBody>
      </p:sp>
      <p:sp>
        <p:nvSpPr>
          <p:cNvPr id="623623" name="Line 7"/>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24" name="Line 8"/>
          <p:cNvSpPr>
            <a:spLocks noChangeShapeType="1"/>
          </p:cNvSpPr>
          <p:nvPr/>
        </p:nvSpPr>
        <p:spPr bwMode="auto">
          <a:xfrm>
            <a:off x="137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25" name="Line 9"/>
          <p:cNvSpPr>
            <a:spLocks noChangeShapeType="1"/>
          </p:cNvSpPr>
          <p:nvPr/>
        </p:nvSpPr>
        <p:spPr bwMode="auto">
          <a:xfrm>
            <a:off x="228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26" name="Line 10"/>
          <p:cNvSpPr>
            <a:spLocks noChangeShapeType="1"/>
          </p:cNvSpPr>
          <p:nvPr/>
        </p:nvSpPr>
        <p:spPr bwMode="auto">
          <a:xfrm>
            <a:off x="2743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27" name="Line 11"/>
          <p:cNvSpPr>
            <a:spLocks noChangeShapeType="1"/>
          </p:cNvSpPr>
          <p:nvPr/>
        </p:nvSpPr>
        <p:spPr bwMode="auto">
          <a:xfrm>
            <a:off x="3200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28" name="Line 12"/>
          <p:cNvSpPr>
            <a:spLocks noChangeShapeType="1"/>
          </p:cNvSpPr>
          <p:nvPr/>
        </p:nvSpPr>
        <p:spPr bwMode="auto">
          <a:xfrm>
            <a:off x="182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29" name="Line 13"/>
          <p:cNvSpPr>
            <a:spLocks noChangeShapeType="1"/>
          </p:cNvSpPr>
          <p:nvPr/>
        </p:nvSpPr>
        <p:spPr bwMode="auto">
          <a:xfrm>
            <a:off x="411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0" name="Line 14"/>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1" name="Line 15"/>
          <p:cNvSpPr>
            <a:spLocks noChangeShapeType="1"/>
          </p:cNvSpPr>
          <p:nvPr/>
        </p:nvSpPr>
        <p:spPr bwMode="auto">
          <a:xfrm>
            <a:off x="3657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2" name="Line 16"/>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3" name="Line 17"/>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4" name="Line 18"/>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5" name="Line 19"/>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6" name="Line 20"/>
          <p:cNvSpPr>
            <a:spLocks noChangeShapeType="1"/>
          </p:cNvSpPr>
          <p:nvPr/>
        </p:nvSpPr>
        <p:spPr bwMode="auto">
          <a:xfrm>
            <a:off x="7315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7" name="Line 21"/>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8" name="Line 22"/>
          <p:cNvSpPr>
            <a:spLocks noChangeShapeType="1"/>
          </p:cNvSpPr>
          <p:nvPr/>
        </p:nvSpPr>
        <p:spPr bwMode="auto">
          <a:xfrm>
            <a:off x="8229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39" name="Line 23"/>
          <p:cNvSpPr>
            <a:spLocks noChangeShapeType="1"/>
          </p:cNvSpPr>
          <p:nvPr/>
        </p:nvSpPr>
        <p:spPr bwMode="auto">
          <a:xfrm>
            <a:off x="7772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0" name="Line 24"/>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1" name="Line 25"/>
          <p:cNvSpPr>
            <a:spLocks noChangeShapeType="1"/>
          </p:cNvSpPr>
          <p:nvPr/>
        </p:nvSpPr>
        <p:spPr bwMode="auto">
          <a:xfrm>
            <a:off x="1371600" y="4953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2" name="Line 26"/>
          <p:cNvSpPr>
            <a:spLocks noChangeShapeType="1"/>
          </p:cNvSpPr>
          <p:nvPr/>
        </p:nvSpPr>
        <p:spPr bwMode="auto">
          <a:xfrm>
            <a:off x="1371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3" name="Line 27"/>
          <p:cNvSpPr>
            <a:spLocks noChangeShapeType="1"/>
          </p:cNvSpPr>
          <p:nvPr/>
        </p:nvSpPr>
        <p:spPr bwMode="auto">
          <a:xfrm>
            <a:off x="2286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4" name="Line 28"/>
          <p:cNvSpPr>
            <a:spLocks noChangeShapeType="1"/>
          </p:cNvSpPr>
          <p:nvPr/>
        </p:nvSpPr>
        <p:spPr bwMode="auto">
          <a:xfrm>
            <a:off x="2743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5" name="Line 29"/>
          <p:cNvSpPr>
            <a:spLocks noChangeShapeType="1"/>
          </p:cNvSpPr>
          <p:nvPr/>
        </p:nvSpPr>
        <p:spPr bwMode="auto">
          <a:xfrm>
            <a:off x="3200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6" name="Line 30"/>
          <p:cNvSpPr>
            <a:spLocks noChangeShapeType="1"/>
          </p:cNvSpPr>
          <p:nvPr/>
        </p:nvSpPr>
        <p:spPr bwMode="auto">
          <a:xfrm>
            <a:off x="1828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7" name="Line 31"/>
          <p:cNvSpPr>
            <a:spLocks noChangeShapeType="1"/>
          </p:cNvSpPr>
          <p:nvPr/>
        </p:nvSpPr>
        <p:spPr bwMode="auto">
          <a:xfrm>
            <a:off x="4114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8" name="Line 32"/>
          <p:cNvSpPr>
            <a:spLocks noChangeShapeType="1"/>
          </p:cNvSpPr>
          <p:nvPr/>
        </p:nvSpPr>
        <p:spPr bwMode="auto">
          <a:xfrm>
            <a:off x="4572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49" name="Line 33"/>
          <p:cNvSpPr>
            <a:spLocks noChangeShapeType="1"/>
          </p:cNvSpPr>
          <p:nvPr/>
        </p:nvSpPr>
        <p:spPr bwMode="auto">
          <a:xfrm>
            <a:off x="365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0" name="Line 34"/>
          <p:cNvSpPr>
            <a:spLocks noChangeShapeType="1"/>
          </p:cNvSpPr>
          <p:nvPr/>
        </p:nvSpPr>
        <p:spPr bwMode="auto">
          <a:xfrm>
            <a:off x="5486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1" name="Line 35"/>
          <p:cNvSpPr>
            <a:spLocks noChangeShapeType="1"/>
          </p:cNvSpPr>
          <p:nvPr/>
        </p:nvSpPr>
        <p:spPr bwMode="auto">
          <a:xfrm>
            <a:off x="5029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2" name="Line 36"/>
          <p:cNvSpPr>
            <a:spLocks noChangeShapeType="1"/>
          </p:cNvSpPr>
          <p:nvPr/>
        </p:nvSpPr>
        <p:spPr bwMode="auto">
          <a:xfrm>
            <a:off x="6400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3" name="Line 37"/>
          <p:cNvSpPr>
            <a:spLocks noChangeShapeType="1"/>
          </p:cNvSpPr>
          <p:nvPr/>
        </p:nvSpPr>
        <p:spPr bwMode="auto">
          <a:xfrm>
            <a:off x="5943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4" name="Line 38"/>
          <p:cNvSpPr>
            <a:spLocks noChangeShapeType="1"/>
          </p:cNvSpPr>
          <p:nvPr/>
        </p:nvSpPr>
        <p:spPr bwMode="auto">
          <a:xfrm>
            <a:off x="7315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5" name="Line 39"/>
          <p:cNvSpPr>
            <a:spLocks noChangeShapeType="1"/>
          </p:cNvSpPr>
          <p:nvPr/>
        </p:nvSpPr>
        <p:spPr bwMode="auto">
          <a:xfrm>
            <a:off x="6858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6" name="Line 40"/>
          <p:cNvSpPr>
            <a:spLocks noChangeShapeType="1"/>
          </p:cNvSpPr>
          <p:nvPr/>
        </p:nvSpPr>
        <p:spPr bwMode="auto">
          <a:xfrm>
            <a:off x="8229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7" name="Line 41"/>
          <p:cNvSpPr>
            <a:spLocks noChangeShapeType="1"/>
          </p:cNvSpPr>
          <p:nvPr/>
        </p:nvSpPr>
        <p:spPr bwMode="auto">
          <a:xfrm>
            <a:off x="7772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8" name="Line 42"/>
          <p:cNvSpPr>
            <a:spLocks noChangeShapeType="1"/>
          </p:cNvSpPr>
          <p:nvPr/>
        </p:nvSpPr>
        <p:spPr bwMode="auto">
          <a:xfrm>
            <a:off x="81915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59" name="Line 43"/>
          <p:cNvSpPr>
            <a:spLocks noChangeShapeType="1"/>
          </p:cNvSpPr>
          <p:nvPr/>
        </p:nvSpPr>
        <p:spPr bwMode="auto">
          <a:xfrm>
            <a:off x="3657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60" name="Text Box 44"/>
          <p:cNvSpPr txBox="1">
            <a:spLocks noChangeArrowheads="1"/>
          </p:cNvSpPr>
          <p:nvPr/>
        </p:nvSpPr>
        <p:spPr bwMode="auto">
          <a:xfrm>
            <a:off x="533400" y="3733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623661" name="Text Box 45"/>
          <p:cNvSpPr txBox="1">
            <a:spLocks noChangeArrowheads="1"/>
          </p:cNvSpPr>
          <p:nvPr/>
        </p:nvSpPr>
        <p:spPr bwMode="auto">
          <a:xfrm>
            <a:off x="533400" y="44196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623662" name="Line 46"/>
          <p:cNvSpPr>
            <a:spLocks noChangeShapeType="1"/>
          </p:cNvSpPr>
          <p:nvPr/>
        </p:nvSpPr>
        <p:spPr bwMode="auto">
          <a:xfrm>
            <a:off x="1371600" y="57912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63" name="Line 47"/>
          <p:cNvSpPr>
            <a:spLocks noChangeShapeType="1"/>
          </p:cNvSpPr>
          <p:nvPr/>
        </p:nvSpPr>
        <p:spPr bwMode="auto">
          <a:xfrm>
            <a:off x="1371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64" name="Line 48"/>
          <p:cNvSpPr>
            <a:spLocks noChangeShapeType="1"/>
          </p:cNvSpPr>
          <p:nvPr/>
        </p:nvSpPr>
        <p:spPr bwMode="auto">
          <a:xfrm>
            <a:off x="2286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65" name="Line 49"/>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66" name="Line 50"/>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67" name="Line 51"/>
          <p:cNvSpPr>
            <a:spLocks noChangeShapeType="1"/>
          </p:cNvSpPr>
          <p:nvPr/>
        </p:nvSpPr>
        <p:spPr bwMode="auto">
          <a:xfrm>
            <a:off x="1828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68" name="Line 52"/>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69" name="Line 53"/>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0" name="Line 54"/>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1" name="Line 55"/>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2" name="Line 56"/>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3" name="Line 57"/>
          <p:cNvSpPr>
            <a:spLocks noChangeShapeType="1"/>
          </p:cNvSpPr>
          <p:nvPr/>
        </p:nvSpPr>
        <p:spPr bwMode="auto">
          <a:xfrm>
            <a:off x="6400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4" name="Line 58"/>
          <p:cNvSpPr>
            <a:spLocks noChangeShapeType="1"/>
          </p:cNvSpPr>
          <p:nvPr/>
        </p:nvSpPr>
        <p:spPr bwMode="auto">
          <a:xfrm>
            <a:off x="5943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5" name="Line 59"/>
          <p:cNvSpPr>
            <a:spLocks noChangeShapeType="1"/>
          </p:cNvSpPr>
          <p:nvPr/>
        </p:nvSpPr>
        <p:spPr bwMode="auto">
          <a:xfrm>
            <a:off x="7315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6" name="Line 60"/>
          <p:cNvSpPr>
            <a:spLocks noChangeShapeType="1"/>
          </p:cNvSpPr>
          <p:nvPr/>
        </p:nvSpPr>
        <p:spPr bwMode="auto">
          <a:xfrm>
            <a:off x="6858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7" name="Line 61"/>
          <p:cNvSpPr>
            <a:spLocks noChangeShapeType="1"/>
          </p:cNvSpPr>
          <p:nvPr/>
        </p:nvSpPr>
        <p:spPr bwMode="auto">
          <a:xfrm>
            <a:off x="8229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8" name="Line 62"/>
          <p:cNvSpPr>
            <a:spLocks noChangeShapeType="1"/>
          </p:cNvSpPr>
          <p:nvPr/>
        </p:nvSpPr>
        <p:spPr bwMode="auto">
          <a:xfrm>
            <a:off x="7772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79" name="Line 63"/>
          <p:cNvSpPr>
            <a:spLocks noChangeShapeType="1"/>
          </p:cNvSpPr>
          <p:nvPr/>
        </p:nvSpPr>
        <p:spPr bwMode="auto">
          <a:xfrm>
            <a:off x="8191500" y="5791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80" name="Line 64"/>
          <p:cNvSpPr>
            <a:spLocks noChangeShapeType="1"/>
          </p:cNvSpPr>
          <p:nvPr/>
        </p:nvSpPr>
        <p:spPr bwMode="auto">
          <a:xfrm>
            <a:off x="45720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81" name="Text Box 65"/>
          <p:cNvSpPr txBox="1">
            <a:spLocks noChangeArrowheads="1"/>
          </p:cNvSpPr>
          <p:nvPr/>
        </p:nvSpPr>
        <p:spPr bwMode="auto">
          <a:xfrm>
            <a:off x="533400" y="5257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
        <p:nvSpPr>
          <p:cNvPr id="623684" name="Line 68"/>
          <p:cNvSpPr>
            <a:spLocks noChangeShapeType="1"/>
          </p:cNvSpPr>
          <p:nvPr/>
        </p:nvSpPr>
        <p:spPr bwMode="auto">
          <a:xfrm>
            <a:off x="1371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85" name="Line 69"/>
          <p:cNvSpPr>
            <a:spLocks noChangeShapeType="1"/>
          </p:cNvSpPr>
          <p:nvPr/>
        </p:nvSpPr>
        <p:spPr bwMode="auto">
          <a:xfrm>
            <a:off x="13716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86" name="Line 70"/>
          <p:cNvSpPr>
            <a:spLocks noChangeShapeType="1"/>
          </p:cNvSpPr>
          <p:nvPr/>
        </p:nvSpPr>
        <p:spPr bwMode="auto">
          <a:xfrm>
            <a:off x="32004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88" name="Line 72"/>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89" name="Line 73"/>
          <p:cNvSpPr>
            <a:spLocks noChangeShapeType="1"/>
          </p:cNvSpPr>
          <p:nvPr/>
        </p:nvSpPr>
        <p:spPr bwMode="auto">
          <a:xfrm>
            <a:off x="32004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90" name="Line 74"/>
          <p:cNvSpPr>
            <a:spLocks noChangeShapeType="1"/>
          </p:cNvSpPr>
          <p:nvPr/>
        </p:nvSpPr>
        <p:spPr bwMode="auto">
          <a:xfrm>
            <a:off x="3657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91" name="Line 75"/>
          <p:cNvSpPr>
            <a:spLocks noChangeShapeType="1"/>
          </p:cNvSpPr>
          <p:nvPr/>
        </p:nvSpPr>
        <p:spPr bwMode="auto">
          <a:xfrm>
            <a:off x="5943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92" name="Line 76"/>
          <p:cNvSpPr>
            <a:spLocks noChangeShapeType="1"/>
          </p:cNvSpPr>
          <p:nvPr/>
        </p:nvSpPr>
        <p:spPr bwMode="auto">
          <a:xfrm>
            <a:off x="77724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93" name="Line 77"/>
          <p:cNvSpPr>
            <a:spLocks noChangeShapeType="1"/>
          </p:cNvSpPr>
          <p:nvPr/>
        </p:nvSpPr>
        <p:spPr bwMode="auto">
          <a:xfrm>
            <a:off x="45720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694" name="Line 78"/>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95" name="Line 79"/>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96" name="Line 80"/>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97" name="Line 81"/>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98" name="Line 82"/>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699" name="Line 83"/>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3700" name="Rectangle 84"/>
          <p:cNvSpPr>
            <a:spLocks noChangeArrowheads="1"/>
          </p:cNvSpPr>
          <p:nvPr/>
        </p:nvSpPr>
        <p:spPr bwMode="auto">
          <a:xfrm>
            <a:off x="6858000" y="3810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01" name="Line 85"/>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702" name="Line 86"/>
          <p:cNvSpPr>
            <a:spLocks noChangeShapeType="1"/>
          </p:cNvSpPr>
          <p:nvPr/>
        </p:nvSpPr>
        <p:spPr bwMode="auto">
          <a:xfrm>
            <a:off x="68580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704" name="Rectangle 88"/>
          <p:cNvSpPr>
            <a:spLocks noChangeArrowheads="1"/>
          </p:cNvSpPr>
          <p:nvPr/>
        </p:nvSpPr>
        <p:spPr bwMode="auto">
          <a:xfrm>
            <a:off x="6858000" y="4572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05" name="Rectangle 89"/>
          <p:cNvSpPr>
            <a:spLocks noChangeArrowheads="1"/>
          </p:cNvSpPr>
          <p:nvPr/>
        </p:nvSpPr>
        <p:spPr bwMode="auto">
          <a:xfrm>
            <a:off x="6400800" y="4572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06" name="Line 90"/>
          <p:cNvSpPr>
            <a:spLocks noChangeShapeType="1"/>
          </p:cNvSpPr>
          <p:nvPr/>
        </p:nvSpPr>
        <p:spPr bwMode="auto">
          <a:xfrm>
            <a:off x="5943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707" name="Line 91"/>
          <p:cNvSpPr>
            <a:spLocks noChangeShapeType="1"/>
          </p:cNvSpPr>
          <p:nvPr/>
        </p:nvSpPr>
        <p:spPr bwMode="auto">
          <a:xfrm>
            <a:off x="8229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708" name="Line 92"/>
          <p:cNvSpPr>
            <a:spLocks noChangeShapeType="1"/>
          </p:cNvSpPr>
          <p:nvPr/>
        </p:nvSpPr>
        <p:spPr bwMode="auto">
          <a:xfrm>
            <a:off x="68580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709" name="Rectangle 93"/>
          <p:cNvSpPr>
            <a:spLocks noChangeArrowheads="1"/>
          </p:cNvSpPr>
          <p:nvPr/>
        </p:nvSpPr>
        <p:spPr bwMode="auto">
          <a:xfrm>
            <a:off x="7315200" y="3810000"/>
            <a:ext cx="457200" cy="381000"/>
          </a:xfrm>
          <a:prstGeom prst="rect">
            <a:avLst/>
          </a:prstGeom>
          <a:solidFill>
            <a:srgbClr val="FFFFDB">
              <a:alpha val="75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10" name="Rectangle 94"/>
          <p:cNvSpPr>
            <a:spLocks noChangeArrowheads="1"/>
          </p:cNvSpPr>
          <p:nvPr/>
        </p:nvSpPr>
        <p:spPr bwMode="auto">
          <a:xfrm>
            <a:off x="1371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11" name="Rectangle 95"/>
          <p:cNvSpPr>
            <a:spLocks noChangeArrowheads="1"/>
          </p:cNvSpPr>
          <p:nvPr/>
        </p:nvSpPr>
        <p:spPr bwMode="auto">
          <a:xfrm>
            <a:off x="3657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683" name="Line 67"/>
          <p:cNvSpPr>
            <a:spLocks noChangeShapeType="1"/>
          </p:cNvSpPr>
          <p:nvPr/>
        </p:nvSpPr>
        <p:spPr bwMode="auto">
          <a:xfrm>
            <a:off x="13716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623712" name="Rectangle 96"/>
          <p:cNvSpPr>
            <a:spLocks noChangeArrowheads="1"/>
          </p:cNvSpPr>
          <p:nvPr/>
        </p:nvSpPr>
        <p:spPr bwMode="auto">
          <a:xfrm>
            <a:off x="1828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13" name="Rectangle 97"/>
          <p:cNvSpPr>
            <a:spLocks noChangeArrowheads="1"/>
          </p:cNvSpPr>
          <p:nvPr/>
        </p:nvSpPr>
        <p:spPr bwMode="auto">
          <a:xfrm>
            <a:off x="4114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14" name="Rectangle 98"/>
          <p:cNvSpPr>
            <a:spLocks noChangeArrowheads="1"/>
          </p:cNvSpPr>
          <p:nvPr/>
        </p:nvSpPr>
        <p:spPr bwMode="auto">
          <a:xfrm>
            <a:off x="27432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15" name="Rectangle 99"/>
          <p:cNvSpPr>
            <a:spLocks noChangeArrowheads="1"/>
          </p:cNvSpPr>
          <p:nvPr/>
        </p:nvSpPr>
        <p:spPr bwMode="auto">
          <a:xfrm>
            <a:off x="54864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23716" name="Group 100"/>
          <p:cNvGrpSpPr>
            <a:grpSpLocks/>
          </p:cNvGrpSpPr>
          <p:nvPr/>
        </p:nvGrpSpPr>
        <p:grpSpPr bwMode="auto">
          <a:xfrm>
            <a:off x="3505200" y="4953000"/>
            <a:ext cx="4984750" cy="1295400"/>
            <a:chOff x="2208" y="3120"/>
            <a:chExt cx="3140" cy="816"/>
          </a:xfrm>
        </p:grpSpPr>
        <p:sp>
          <p:nvSpPr>
            <p:cNvPr id="623717" name="Text Box 101"/>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23718" name="Text Box 102"/>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623719" name="Text Box 103"/>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23720" name="Text Box 104"/>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623721" name="Text Box 105"/>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623722" name="Text Box 106"/>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623723" name="Text Box 107"/>
          <p:cNvSpPr txBox="1">
            <a:spLocks noChangeArrowheads="1"/>
          </p:cNvSpPr>
          <p:nvPr/>
        </p:nvSpPr>
        <p:spPr bwMode="auto">
          <a:xfrm>
            <a:off x="228600" y="3733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623724" name="Text Box 108"/>
          <p:cNvSpPr txBox="1">
            <a:spLocks noChangeArrowheads="1"/>
          </p:cNvSpPr>
          <p:nvPr/>
        </p:nvSpPr>
        <p:spPr bwMode="auto">
          <a:xfrm>
            <a:off x="228600" y="4419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623725" name="Text Box 109"/>
          <p:cNvSpPr txBox="1">
            <a:spLocks noChangeArrowheads="1"/>
          </p:cNvSpPr>
          <p:nvPr/>
        </p:nvSpPr>
        <p:spPr bwMode="auto">
          <a:xfrm>
            <a:off x="228600" y="5257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
        <p:nvSpPr>
          <p:cNvPr id="623726" name="Rectangle 110"/>
          <p:cNvSpPr>
            <a:spLocks noChangeArrowheads="1"/>
          </p:cNvSpPr>
          <p:nvPr/>
        </p:nvSpPr>
        <p:spPr bwMode="auto">
          <a:xfrm>
            <a:off x="50292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3703" name="Line 87"/>
          <p:cNvSpPr>
            <a:spLocks noChangeShapeType="1"/>
          </p:cNvSpPr>
          <p:nvPr/>
        </p:nvSpPr>
        <p:spPr bwMode="auto">
          <a:xfrm>
            <a:off x="50292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Tree>
    <p:extLst>
      <p:ext uri="{BB962C8B-B14F-4D97-AF65-F5344CB8AC3E}">
        <p14:creationId xmlns:p14="http://schemas.microsoft.com/office/powerpoint/2010/main" val="3053641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grpId="0" nodeType="afterEffect">
                                  <p:stCondLst>
                                    <p:cond delay="0"/>
                                  </p:stCondLst>
                                  <p:childTnLst>
                                    <p:animEffect transition="out" filter="wipe(left)">
                                      <p:cBhvr>
                                        <p:cTn id="6" dur="1000"/>
                                        <p:tgtEl>
                                          <p:spTgt spid="623705"/>
                                        </p:tgtEl>
                                      </p:cBhvr>
                                    </p:animEffect>
                                    <p:set>
                                      <p:cBhvr>
                                        <p:cTn id="7" dur="1" fill="hold">
                                          <p:stCondLst>
                                            <p:cond delay="999"/>
                                          </p:stCondLst>
                                        </p:cTn>
                                        <p:tgtEl>
                                          <p:spTgt spid="623705"/>
                                        </p:tgtEl>
                                        <p:attrNameLst>
                                          <p:attrName>style.visibility</p:attrName>
                                        </p:attrNameLst>
                                      </p:cBhvr>
                                      <p:to>
                                        <p:strVal val="hidden"/>
                                      </p:to>
                                    </p:se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6237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36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3708"/>
                                        </p:tgtEl>
                                        <p:attrNameLst>
                                          <p:attrName>style.visibility</p:attrName>
                                        </p:attrNameLst>
                                      </p:cBhvr>
                                      <p:to>
                                        <p:strVal val="visible"/>
                                      </p:to>
                                    </p:set>
                                  </p:childTnLst>
                                </p:cTn>
                              </p:par>
                            </p:childTnLst>
                          </p:cTn>
                        </p:par>
                        <p:par>
                          <p:cTn id="15" fill="hold" nodeType="afterGroup">
                            <p:stCondLst>
                              <p:cond delay="1000"/>
                            </p:stCondLst>
                            <p:childTnLst>
                              <p:par>
                                <p:cTn id="16" presetID="22" presetClass="exit" presetSubtype="8" fill="hold" grpId="0" nodeType="afterEffect">
                                  <p:stCondLst>
                                    <p:cond delay="0"/>
                                  </p:stCondLst>
                                  <p:childTnLst>
                                    <p:animEffect transition="out" filter="wipe(left)">
                                      <p:cBhvr>
                                        <p:cTn id="17" dur="1000"/>
                                        <p:tgtEl>
                                          <p:spTgt spid="623704"/>
                                        </p:tgtEl>
                                      </p:cBhvr>
                                    </p:animEffect>
                                    <p:set>
                                      <p:cBhvr>
                                        <p:cTn id="18" dur="1" fill="hold">
                                          <p:stCondLst>
                                            <p:cond delay="999"/>
                                          </p:stCondLst>
                                        </p:cTn>
                                        <p:tgtEl>
                                          <p:spTgt spid="623704"/>
                                        </p:tgtEl>
                                        <p:attrNameLst>
                                          <p:attrName>style.visibility</p:attrName>
                                        </p:attrNameLst>
                                      </p:cBhvr>
                                      <p:to>
                                        <p:strVal val="hidden"/>
                                      </p:to>
                                    </p:set>
                                  </p:childTnLst>
                                </p:cTn>
                              </p:par>
                            </p:childTnLst>
                          </p:cTn>
                        </p:par>
                        <p:par>
                          <p:cTn id="19" fill="hold" nodeType="afterGroup">
                            <p:stCondLst>
                              <p:cond delay="2000"/>
                            </p:stCondLst>
                            <p:childTnLst>
                              <p:par>
                                <p:cTn id="20" presetID="1" presetClass="exit" presetSubtype="0" fill="hold" grpId="1" nodeType="afterEffect">
                                  <p:stCondLst>
                                    <p:cond delay="0"/>
                                  </p:stCondLst>
                                  <p:childTnLst>
                                    <p:set>
                                      <p:cBhvr>
                                        <p:cTn id="21" dur="1" fill="hold">
                                          <p:stCondLst>
                                            <p:cond delay="0"/>
                                          </p:stCondLst>
                                        </p:cTn>
                                        <p:tgtEl>
                                          <p:spTgt spid="623619"/>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62370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62370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23618"/>
                                        </p:tgtEl>
                                        <p:attrNameLst>
                                          <p:attrName>style.visibility</p:attrName>
                                        </p:attrNameLst>
                                      </p:cBhvr>
                                      <p:to>
                                        <p:strVal val="visible"/>
                                      </p:to>
                                    </p:set>
                                  </p:childTnLst>
                                </p:cTn>
                              </p:par>
                            </p:childTnLst>
                          </p:cTn>
                        </p:par>
                        <p:par>
                          <p:cTn id="28" fill="hold" nodeType="afterGroup">
                            <p:stCondLst>
                              <p:cond delay="2000"/>
                            </p:stCondLst>
                            <p:childTnLst>
                              <p:par>
                                <p:cTn id="29" presetID="22" presetClass="exit" presetSubtype="8" fill="hold" grpId="1" nodeType="afterEffect">
                                  <p:stCondLst>
                                    <p:cond delay="0"/>
                                  </p:stCondLst>
                                  <p:childTnLst>
                                    <p:animEffect transition="out" filter="wipe(left)">
                                      <p:cBhvr>
                                        <p:cTn id="30" dur="1000"/>
                                        <p:tgtEl>
                                          <p:spTgt spid="623709"/>
                                        </p:tgtEl>
                                      </p:cBhvr>
                                    </p:animEffect>
                                    <p:set>
                                      <p:cBhvr>
                                        <p:cTn id="31" dur="1" fill="hold">
                                          <p:stCondLst>
                                            <p:cond delay="999"/>
                                          </p:stCondLst>
                                        </p:cTn>
                                        <p:tgtEl>
                                          <p:spTgt spid="6237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8" grpId="0" animBg="1"/>
      <p:bldP spid="623619" grpId="0" animBg="1"/>
      <p:bldP spid="623619" grpId="1" animBg="1"/>
      <p:bldP spid="623700" grpId="0" animBg="1"/>
      <p:bldP spid="623700" grpId="1" animBg="1"/>
      <p:bldP spid="623704" grpId="0" animBg="1"/>
      <p:bldP spid="623705" grpId="0" animBg="1"/>
      <p:bldP spid="623708" grpId="0" animBg="1"/>
      <p:bldP spid="623709" grpId="0" animBg="1"/>
      <p:bldP spid="623709"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lide Number Placeholder 5"/>
          <p:cNvSpPr>
            <a:spLocks noGrp="1"/>
          </p:cNvSpPr>
          <p:nvPr>
            <p:ph type="sldNum" sz="quarter" idx="12"/>
          </p:nvPr>
        </p:nvSpPr>
        <p:spPr/>
        <p:txBody>
          <a:bodyPr/>
          <a:lstStyle/>
          <a:p>
            <a:fld id="{1C3F5A40-7A94-934F-8256-FCB6A7304389}" type="slidenum">
              <a:rPr lang="en-US"/>
              <a:pPr/>
              <a:t>57</a:t>
            </a:fld>
            <a:endParaRPr lang="en-US"/>
          </a:p>
        </p:txBody>
      </p:sp>
      <p:sp>
        <p:nvSpPr>
          <p:cNvPr id="724994" name="Rectangle 2"/>
          <p:cNvSpPr>
            <a:spLocks noChangeArrowheads="1"/>
          </p:cNvSpPr>
          <p:nvPr/>
        </p:nvSpPr>
        <p:spPr bwMode="auto">
          <a:xfrm>
            <a:off x="73152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4996" name="Rectangle 4"/>
          <p:cNvSpPr>
            <a:spLocks noChangeArrowheads="1"/>
          </p:cNvSpPr>
          <p:nvPr/>
        </p:nvSpPr>
        <p:spPr bwMode="auto">
          <a:xfrm>
            <a:off x="6400800" y="4572000"/>
            <a:ext cx="914400" cy="3810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4997" name="Rectangle 5"/>
          <p:cNvSpPr>
            <a:spLocks noGrp="1" noChangeArrowheads="1"/>
          </p:cNvSpPr>
          <p:nvPr>
            <p:ph type="title"/>
          </p:nvPr>
        </p:nvSpPr>
        <p:spPr/>
        <p:txBody>
          <a:bodyPr/>
          <a:lstStyle/>
          <a:p>
            <a:r>
              <a:rPr lang="en-US" altLang="ko-KR">
                <a:ea typeface="굴림" charset="0"/>
                <a:cs typeface="굴림" charset="0"/>
              </a:rPr>
              <a:t>EDF (Earliest Deadline First)</a:t>
            </a:r>
            <a:endParaRPr lang="en-US"/>
          </a:p>
        </p:txBody>
      </p:sp>
      <p:sp>
        <p:nvSpPr>
          <p:cNvPr id="724998" name="Rectangle 6"/>
          <p:cNvSpPr>
            <a:spLocks noGrp="1" noChangeArrowheads="1"/>
          </p:cNvSpPr>
          <p:nvPr>
            <p:ph type="body" idx="1"/>
          </p:nvPr>
        </p:nvSpPr>
        <p:spPr>
          <a:noFill/>
          <a:ln/>
          <a:extLst>
            <a:ext uri="{91240B29-F687-4f45-9708-019B960494DF}">
              <a14:hiddenLine xmlns:a14="http://schemas.microsoft.com/office/drawing/2010/main" w="9525">
                <a:solidFill>
                  <a:srgbClr val="0000FF"/>
                </a:solidFill>
                <a:miter lim="800000"/>
                <a:headEnd/>
                <a:tailEnd/>
              </a14:hiddenLine>
            </a:ext>
          </a:extLst>
        </p:spPr>
        <p:txBody>
          <a:bodyPr/>
          <a:lstStyle/>
          <a:p>
            <a:r>
              <a:rPr lang="en-US" altLang="ko-KR">
                <a:ea typeface="굴림" charset="0"/>
                <a:cs typeface="굴림" charset="0"/>
              </a:rPr>
              <a:t>Optimal scheduling algorithm </a:t>
            </a:r>
          </a:p>
          <a:p>
            <a:pPr lvl="1"/>
            <a:r>
              <a:rPr lang="en-US" altLang="ko-KR">
                <a:ea typeface="굴림" charset="0"/>
                <a:cs typeface="굴림" charset="0"/>
              </a:rPr>
              <a:t>if there is a schedule for a set of real-time tasks,</a:t>
            </a:r>
          </a:p>
          <a:p>
            <a:pPr lvl="1">
              <a:buFontTx/>
              <a:buNone/>
            </a:pPr>
            <a:r>
              <a:rPr lang="en-US" altLang="ko-KR">
                <a:ea typeface="굴림" charset="0"/>
                <a:cs typeface="굴림" charset="0"/>
              </a:rPr>
              <a:t>   EDF can schedule it.</a:t>
            </a:r>
          </a:p>
        </p:txBody>
      </p:sp>
      <p:sp>
        <p:nvSpPr>
          <p:cNvPr id="724999" name="Line 7"/>
          <p:cNvSpPr>
            <a:spLocks noChangeShapeType="1"/>
          </p:cNvSpPr>
          <p:nvPr/>
        </p:nvSpPr>
        <p:spPr bwMode="auto">
          <a:xfrm>
            <a:off x="1371600" y="4191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0" name="Line 8"/>
          <p:cNvSpPr>
            <a:spLocks noChangeShapeType="1"/>
          </p:cNvSpPr>
          <p:nvPr/>
        </p:nvSpPr>
        <p:spPr bwMode="auto">
          <a:xfrm>
            <a:off x="137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1" name="Line 9"/>
          <p:cNvSpPr>
            <a:spLocks noChangeShapeType="1"/>
          </p:cNvSpPr>
          <p:nvPr/>
        </p:nvSpPr>
        <p:spPr bwMode="auto">
          <a:xfrm>
            <a:off x="228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2" name="Line 10"/>
          <p:cNvSpPr>
            <a:spLocks noChangeShapeType="1"/>
          </p:cNvSpPr>
          <p:nvPr/>
        </p:nvSpPr>
        <p:spPr bwMode="auto">
          <a:xfrm>
            <a:off x="2743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3" name="Line 11"/>
          <p:cNvSpPr>
            <a:spLocks noChangeShapeType="1"/>
          </p:cNvSpPr>
          <p:nvPr/>
        </p:nvSpPr>
        <p:spPr bwMode="auto">
          <a:xfrm>
            <a:off x="3200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4" name="Line 12"/>
          <p:cNvSpPr>
            <a:spLocks noChangeShapeType="1"/>
          </p:cNvSpPr>
          <p:nvPr/>
        </p:nvSpPr>
        <p:spPr bwMode="auto">
          <a:xfrm>
            <a:off x="182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5" name="Line 13"/>
          <p:cNvSpPr>
            <a:spLocks noChangeShapeType="1"/>
          </p:cNvSpPr>
          <p:nvPr/>
        </p:nvSpPr>
        <p:spPr bwMode="auto">
          <a:xfrm>
            <a:off x="411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6" name="Line 14"/>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7" name="Line 15"/>
          <p:cNvSpPr>
            <a:spLocks noChangeShapeType="1"/>
          </p:cNvSpPr>
          <p:nvPr/>
        </p:nvSpPr>
        <p:spPr bwMode="auto">
          <a:xfrm>
            <a:off x="3657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8" name="Line 16"/>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09" name="Line 17"/>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0" name="Line 18"/>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1" name="Line 19"/>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2" name="Line 20"/>
          <p:cNvSpPr>
            <a:spLocks noChangeShapeType="1"/>
          </p:cNvSpPr>
          <p:nvPr/>
        </p:nvSpPr>
        <p:spPr bwMode="auto">
          <a:xfrm>
            <a:off x="7315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3" name="Line 21"/>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4" name="Line 22"/>
          <p:cNvSpPr>
            <a:spLocks noChangeShapeType="1"/>
          </p:cNvSpPr>
          <p:nvPr/>
        </p:nvSpPr>
        <p:spPr bwMode="auto">
          <a:xfrm>
            <a:off x="8229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5" name="Line 23"/>
          <p:cNvSpPr>
            <a:spLocks noChangeShapeType="1"/>
          </p:cNvSpPr>
          <p:nvPr/>
        </p:nvSpPr>
        <p:spPr bwMode="auto">
          <a:xfrm>
            <a:off x="7772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6" name="Line 24"/>
          <p:cNvSpPr>
            <a:spLocks noChangeShapeType="1"/>
          </p:cNvSpPr>
          <p:nvPr/>
        </p:nvSpPr>
        <p:spPr bwMode="auto">
          <a:xfrm>
            <a:off x="8191500" y="4191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7" name="Line 25"/>
          <p:cNvSpPr>
            <a:spLocks noChangeShapeType="1"/>
          </p:cNvSpPr>
          <p:nvPr/>
        </p:nvSpPr>
        <p:spPr bwMode="auto">
          <a:xfrm>
            <a:off x="1371600" y="49530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8" name="Line 26"/>
          <p:cNvSpPr>
            <a:spLocks noChangeShapeType="1"/>
          </p:cNvSpPr>
          <p:nvPr/>
        </p:nvSpPr>
        <p:spPr bwMode="auto">
          <a:xfrm>
            <a:off x="1371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19" name="Line 27"/>
          <p:cNvSpPr>
            <a:spLocks noChangeShapeType="1"/>
          </p:cNvSpPr>
          <p:nvPr/>
        </p:nvSpPr>
        <p:spPr bwMode="auto">
          <a:xfrm>
            <a:off x="2286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0" name="Line 28"/>
          <p:cNvSpPr>
            <a:spLocks noChangeShapeType="1"/>
          </p:cNvSpPr>
          <p:nvPr/>
        </p:nvSpPr>
        <p:spPr bwMode="auto">
          <a:xfrm>
            <a:off x="2743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1" name="Line 29"/>
          <p:cNvSpPr>
            <a:spLocks noChangeShapeType="1"/>
          </p:cNvSpPr>
          <p:nvPr/>
        </p:nvSpPr>
        <p:spPr bwMode="auto">
          <a:xfrm>
            <a:off x="3200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2" name="Line 30"/>
          <p:cNvSpPr>
            <a:spLocks noChangeShapeType="1"/>
          </p:cNvSpPr>
          <p:nvPr/>
        </p:nvSpPr>
        <p:spPr bwMode="auto">
          <a:xfrm>
            <a:off x="1828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3" name="Line 31"/>
          <p:cNvSpPr>
            <a:spLocks noChangeShapeType="1"/>
          </p:cNvSpPr>
          <p:nvPr/>
        </p:nvSpPr>
        <p:spPr bwMode="auto">
          <a:xfrm>
            <a:off x="4114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4" name="Line 32"/>
          <p:cNvSpPr>
            <a:spLocks noChangeShapeType="1"/>
          </p:cNvSpPr>
          <p:nvPr/>
        </p:nvSpPr>
        <p:spPr bwMode="auto">
          <a:xfrm>
            <a:off x="4572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5" name="Line 33"/>
          <p:cNvSpPr>
            <a:spLocks noChangeShapeType="1"/>
          </p:cNvSpPr>
          <p:nvPr/>
        </p:nvSpPr>
        <p:spPr bwMode="auto">
          <a:xfrm>
            <a:off x="365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6" name="Line 34"/>
          <p:cNvSpPr>
            <a:spLocks noChangeShapeType="1"/>
          </p:cNvSpPr>
          <p:nvPr/>
        </p:nvSpPr>
        <p:spPr bwMode="auto">
          <a:xfrm>
            <a:off x="5486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7" name="Line 35"/>
          <p:cNvSpPr>
            <a:spLocks noChangeShapeType="1"/>
          </p:cNvSpPr>
          <p:nvPr/>
        </p:nvSpPr>
        <p:spPr bwMode="auto">
          <a:xfrm>
            <a:off x="5029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8" name="Line 36"/>
          <p:cNvSpPr>
            <a:spLocks noChangeShapeType="1"/>
          </p:cNvSpPr>
          <p:nvPr/>
        </p:nvSpPr>
        <p:spPr bwMode="auto">
          <a:xfrm>
            <a:off x="6400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29" name="Line 37"/>
          <p:cNvSpPr>
            <a:spLocks noChangeShapeType="1"/>
          </p:cNvSpPr>
          <p:nvPr/>
        </p:nvSpPr>
        <p:spPr bwMode="auto">
          <a:xfrm>
            <a:off x="5943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30" name="Line 38"/>
          <p:cNvSpPr>
            <a:spLocks noChangeShapeType="1"/>
          </p:cNvSpPr>
          <p:nvPr/>
        </p:nvSpPr>
        <p:spPr bwMode="auto">
          <a:xfrm>
            <a:off x="73152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31" name="Line 39"/>
          <p:cNvSpPr>
            <a:spLocks noChangeShapeType="1"/>
          </p:cNvSpPr>
          <p:nvPr/>
        </p:nvSpPr>
        <p:spPr bwMode="auto">
          <a:xfrm>
            <a:off x="68580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32" name="Line 40"/>
          <p:cNvSpPr>
            <a:spLocks noChangeShapeType="1"/>
          </p:cNvSpPr>
          <p:nvPr/>
        </p:nvSpPr>
        <p:spPr bwMode="auto">
          <a:xfrm>
            <a:off x="8229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33" name="Line 41"/>
          <p:cNvSpPr>
            <a:spLocks noChangeShapeType="1"/>
          </p:cNvSpPr>
          <p:nvPr/>
        </p:nvSpPr>
        <p:spPr bwMode="auto">
          <a:xfrm>
            <a:off x="77724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34" name="Line 42"/>
          <p:cNvSpPr>
            <a:spLocks noChangeShapeType="1"/>
          </p:cNvSpPr>
          <p:nvPr/>
        </p:nvSpPr>
        <p:spPr bwMode="auto">
          <a:xfrm>
            <a:off x="81915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35" name="Line 43"/>
          <p:cNvSpPr>
            <a:spLocks noChangeShapeType="1"/>
          </p:cNvSpPr>
          <p:nvPr/>
        </p:nvSpPr>
        <p:spPr bwMode="auto">
          <a:xfrm>
            <a:off x="3657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36" name="Text Box 44"/>
          <p:cNvSpPr txBox="1">
            <a:spLocks noChangeArrowheads="1"/>
          </p:cNvSpPr>
          <p:nvPr/>
        </p:nvSpPr>
        <p:spPr bwMode="auto">
          <a:xfrm>
            <a:off x="533400" y="3733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(4,1)</a:t>
            </a:r>
            <a:endParaRPr lang="en-US" sz="2400">
              <a:ea typeface="굴림" charset="0"/>
              <a:cs typeface="Arial" charset="0"/>
            </a:endParaRPr>
          </a:p>
        </p:txBody>
      </p:sp>
      <p:sp>
        <p:nvSpPr>
          <p:cNvPr id="725037" name="Text Box 45"/>
          <p:cNvSpPr txBox="1">
            <a:spLocks noChangeArrowheads="1"/>
          </p:cNvSpPr>
          <p:nvPr/>
        </p:nvSpPr>
        <p:spPr bwMode="auto">
          <a:xfrm>
            <a:off x="533400" y="44196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(5,2)</a:t>
            </a:r>
            <a:endParaRPr lang="en-US" sz="2400">
              <a:ea typeface="굴림" charset="0"/>
              <a:cs typeface="Arial" charset="0"/>
            </a:endParaRPr>
          </a:p>
        </p:txBody>
      </p:sp>
      <p:sp>
        <p:nvSpPr>
          <p:cNvPr id="725038" name="Line 46"/>
          <p:cNvSpPr>
            <a:spLocks noChangeShapeType="1"/>
          </p:cNvSpPr>
          <p:nvPr/>
        </p:nvSpPr>
        <p:spPr bwMode="auto">
          <a:xfrm>
            <a:off x="1371600" y="579120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39" name="Line 47"/>
          <p:cNvSpPr>
            <a:spLocks noChangeShapeType="1"/>
          </p:cNvSpPr>
          <p:nvPr/>
        </p:nvSpPr>
        <p:spPr bwMode="auto">
          <a:xfrm>
            <a:off x="1371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0" name="Line 48"/>
          <p:cNvSpPr>
            <a:spLocks noChangeShapeType="1"/>
          </p:cNvSpPr>
          <p:nvPr/>
        </p:nvSpPr>
        <p:spPr bwMode="auto">
          <a:xfrm>
            <a:off x="2286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1" name="Line 49"/>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2" name="Line 50"/>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3" name="Line 51"/>
          <p:cNvSpPr>
            <a:spLocks noChangeShapeType="1"/>
          </p:cNvSpPr>
          <p:nvPr/>
        </p:nvSpPr>
        <p:spPr bwMode="auto">
          <a:xfrm>
            <a:off x="1828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4" name="Line 52"/>
          <p:cNvSpPr>
            <a:spLocks noChangeShapeType="1"/>
          </p:cNvSpPr>
          <p:nvPr/>
        </p:nvSpPr>
        <p:spPr bwMode="auto">
          <a:xfrm>
            <a:off x="4114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5" name="Line 53"/>
          <p:cNvSpPr>
            <a:spLocks noChangeShapeType="1"/>
          </p:cNvSpPr>
          <p:nvPr/>
        </p:nvSpPr>
        <p:spPr bwMode="auto">
          <a:xfrm>
            <a:off x="4572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6" name="Line 54"/>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7" name="Line 55"/>
          <p:cNvSpPr>
            <a:spLocks noChangeShapeType="1"/>
          </p:cNvSpPr>
          <p:nvPr/>
        </p:nvSpPr>
        <p:spPr bwMode="auto">
          <a:xfrm>
            <a:off x="5486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8" name="Line 56"/>
          <p:cNvSpPr>
            <a:spLocks noChangeShapeType="1"/>
          </p:cNvSpPr>
          <p:nvPr/>
        </p:nvSpPr>
        <p:spPr bwMode="auto">
          <a:xfrm>
            <a:off x="5029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49" name="Line 57"/>
          <p:cNvSpPr>
            <a:spLocks noChangeShapeType="1"/>
          </p:cNvSpPr>
          <p:nvPr/>
        </p:nvSpPr>
        <p:spPr bwMode="auto">
          <a:xfrm>
            <a:off x="64008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50" name="Line 58"/>
          <p:cNvSpPr>
            <a:spLocks noChangeShapeType="1"/>
          </p:cNvSpPr>
          <p:nvPr/>
        </p:nvSpPr>
        <p:spPr bwMode="auto">
          <a:xfrm>
            <a:off x="5943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51" name="Line 59"/>
          <p:cNvSpPr>
            <a:spLocks noChangeShapeType="1"/>
          </p:cNvSpPr>
          <p:nvPr/>
        </p:nvSpPr>
        <p:spPr bwMode="auto">
          <a:xfrm>
            <a:off x="7315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52" name="Line 60"/>
          <p:cNvSpPr>
            <a:spLocks noChangeShapeType="1"/>
          </p:cNvSpPr>
          <p:nvPr/>
        </p:nvSpPr>
        <p:spPr bwMode="auto">
          <a:xfrm>
            <a:off x="68580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53" name="Line 61"/>
          <p:cNvSpPr>
            <a:spLocks noChangeShapeType="1"/>
          </p:cNvSpPr>
          <p:nvPr/>
        </p:nvSpPr>
        <p:spPr bwMode="auto">
          <a:xfrm>
            <a:off x="82296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54" name="Line 62"/>
          <p:cNvSpPr>
            <a:spLocks noChangeShapeType="1"/>
          </p:cNvSpPr>
          <p:nvPr/>
        </p:nvSpPr>
        <p:spPr bwMode="auto">
          <a:xfrm>
            <a:off x="77724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55" name="Line 63"/>
          <p:cNvSpPr>
            <a:spLocks noChangeShapeType="1"/>
          </p:cNvSpPr>
          <p:nvPr/>
        </p:nvSpPr>
        <p:spPr bwMode="auto">
          <a:xfrm>
            <a:off x="8191500" y="5791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56" name="Line 64"/>
          <p:cNvSpPr>
            <a:spLocks noChangeShapeType="1"/>
          </p:cNvSpPr>
          <p:nvPr/>
        </p:nvSpPr>
        <p:spPr bwMode="auto">
          <a:xfrm>
            <a:off x="45720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57" name="Text Box 65"/>
          <p:cNvSpPr txBox="1">
            <a:spLocks noChangeArrowheads="1"/>
          </p:cNvSpPr>
          <p:nvPr/>
        </p:nvSpPr>
        <p:spPr bwMode="auto">
          <a:xfrm>
            <a:off x="533400" y="52578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(7,2)</a:t>
            </a:r>
            <a:endParaRPr lang="en-US" sz="2400">
              <a:ea typeface="굴림" charset="0"/>
              <a:cs typeface="Arial" charset="0"/>
            </a:endParaRPr>
          </a:p>
        </p:txBody>
      </p:sp>
      <p:sp>
        <p:nvSpPr>
          <p:cNvPr id="725059" name="Line 67"/>
          <p:cNvSpPr>
            <a:spLocks noChangeShapeType="1"/>
          </p:cNvSpPr>
          <p:nvPr/>
        </p:nvSpPr>
        <p:spPr bwMode="auto">
          <a:xfrm>
            <a:off x="1371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0" name="Line 68"/>
          <p:cNvSpPr>
            <a:spLocks noChangeShapeType="1"/>
          </p:cNvSpPr>
          <p:nvPr/>
        </p:nvSpPr>
        <p:spPr bwMode="auto">
          <a:xfrm>
            <a:off x="13716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1" name="Line 69"/>
          <p:cNvSpPr>
            <a:spLocks noChangeShapeType="1"/>
          </p:cNvSpPr>
          <p:nvPr/>
        </p:nvSpPr>
        <p:spPr bwMode="auto">
          <a:xfrm>
            <a:off x="32004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2" name="Line 70"/>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3" name="Line 71"/>
          <p:cNvSpPr>
            <a:spLocks noChangeShapeType="1"/>
          </p:cNvSpPr>
          <p:nvPr/>
        </p:nvSpPr>
        <p:spPr bwMode="auto">
          <a:xfrm>
            <a:off x="32004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4" name="Line 72"/>
          <p:cNvSpPr>
            <a:spLocks noChangeShapeType="1"/>
          </p:cNvSpPr>
          <p:nvPr/>
        </p:nvSpPr>
        <p:spPr bwMode="auto">
          <a:xfrm>
            <a:off x="3657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5" name="Line 73"/>
          <p:cNvSpPr>
            <a:spLocks noChangeShapeType="1"/>
          </p:cNvSpPr>
          <p:nvPr/>
        </p:nvSpPr>
        <p:spPr bwMode="auto">
          <a:xfrm>
            <a:off x="5943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6" name="Line 74"/>
          <p:cNvSpPr>
            <a:spLocks noChangeShapeType="1"/>
          </p:cNvSpPr>
          <p:nvPr/>
        </p:nvSpPr>
        <p:spPr bwMode="auto">
          <a:xfrm>
            <a:off x="7772400" y="5181600"/>
            <a:ext cx="0" cy="609600"/>
          </a:xfrm>
          <a:prstGeom prst="line">
            <a:avLst/>
          </a:prstGeom>
          <a:noFill/>
          <a:ln w="38100">
            <a:solidFill>
              <a:srgbClr val="FF66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7" name="Line 75"/>
          <p:cNvSpPr>
            <a:spLocks noChangeShapeType="1"/>
          </p:cNvSpPr>
          <p:nvPr/>
        </p:nvSpPr>
        <p:spPr bwMode="auto">
          <a:xfrm>
            <a:off x="4572000" y="5181600"/>
            <a:ext cx="0" cy="609600"/>
          </a:xfrm>
          <a:prstGeom prst="line">
            <a:avLst/>
          </a:prstGeom>
          <a:noFill/>
          <a:ln w="38100">
            <a:solidFill>
              <a:srgbClr val="FF66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68" name="Line 76"/>
          <p:cNvSpPr>
            <a:spLocks noChangeShapeType="1"/>
          </p:cNvSpPr>
          <p:nvPr/>
        </p:nvSpPr>
        <p:spPr bwMode="auto">
          <a:xfrm>
            <a:off x="4572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69" name="Line 77"/>
          <p:cNvSpPr>
            <a:spLocks noChangeShapeType="1"/>
          </p:cNvSpPr>
          <p:nvPr/>
        </p:nvSpPr>
        <p:spPr bwMode="auto">
          <a:xfrm>
            <a:off x="5029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70" name="Line 78"/>
          <p:cNvSpPr>
            <a:spLocks noChangeShapeType="1"/>
          </p:cNvSpPr>
          <p:nvPr/>
        </p:nvSpPr>
        <p:spPr bwMode="auto">
          <a:xfrm>
            <a:off x="5943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71" name="Line 79"/>
          <p:cNvSpPr>
            <a:spLocks noChangeShapeType="1"/>
          </p:cNvSpPr>
          <p:nvPr/>
        </p:nvSpPr>
        <p:spPr bwMode="auto">
          <a:xfrm>
            <a:off x="6400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72" name="Line 80"/>
          <p:cNvSpPr>
            <a:spLocks noChangeShapeType="1"/>
          </p:cNvSpPr>
          <p:nvPr/>
        </p:nvSpPr>
        <p:spPr bwMode="auto">
          <a:xfrm>
            <a:off x="5486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73" name="Line 81"/>
          <p:cNvSpPr>
            <a:spLocks noChangeShapeType="1"/>
          </p:cNvSpPr>
          <p:nvPr/>
        </p:nvSpPr>
        <p:spPr bwMode="auto">
          <a:xfrm>
            <a:off x="6858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76" name="Line 84"/>
          <p:cNvSpPr>
            <a:spLocks noChangeShapeType="1"/>
          </p:cNvSpPr>
          <p:nvPr/>
        </p:nvSpPr>
        <p:spPr bwMode="auto">
          <a:xfrm>
            <a:off x="68580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77" name="Line 85"/>
          <p:cNvSpPr>
            <a:spLocks noChangeShapeType="1"/>
          </p:cNvSpPr>
          <p:nvPr/>
        </p:nvSpPr>
        <p:spPr bwMode="auto">
          <a:xfrm>
            <a:off x="50292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80" name="Line 88"/>
          <p:cNvSpPr>
            <a:spLocks noChangeShapeType="1"/>
          </p:cNvSpPr>
          <p:nvPr/>
        </p:nvSpPr>
        <p:spPr bwMode="auto">
          <a:xfrm>
            <a:off x="5943600" y="4343400"/>
            <a:ext cx="0" cy="609600"/>
          </a:xfrm>
          <a:prstGeom prst="line">
            <a:avLst/>
          </a:prstGeom>
          <a:noFill/>
          <a:ln w="38100">
            <a:solidFill>
              <a:srgbClr val="0000FF"/>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81" name="Line 89"/>
          <p:cNvSpPr>
            <a:spLocks noChangeShapeType="1"/>
          </p:cNvSpPr>
          <p:nvPr/>
        </p:nvSpPr>
        <p:spPr bwMode="auto">
          <a:xfrm>
            <a:off x="8229600" y="4343400"/>
            <a:ext cx="0" cy="609600"/>
          </a:xfrm>
          <a:prstGeom prst="line">
            <a:avLst/>
          </a:prstGeom>
          <a:noFill/>
          <a:ln w="38100">
            <a:solidFill>
              <a:srgbClr val="0000FF"/>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82" name="Line 90"/>
          <p:cNvSpPr>
            <a:spLocks noChangeShapeType="1"/>
          </p:cNvSpPr>
          <p:nvPr/>
        </p:nvSpPr>
        <p:spPr bwMode="auto">
          <a:xfrm>
            <a:off x="68580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84" name="Rectangle 92"/>
          <p:cNvSpPr>
            <a:spLocks noChangeArrowheads="1"/>
          </p:cNvSpPr>
          <p:nvPr/>
        </p:nvSpPr>
        <p:spPr bwMode="auto">
          <a:xfrm>
            <a:off x="1371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5085" name="Rectangle 93"/>
          <p:cNvSpPr>
            <a:spLocks noChangeArrowheads="1"/>
          </p:cNvSpPr>
          <p:nvPr/>
        </p:nvSpPr>
        <p:spPr bwMode="auto">
          <a:xfrm>
            <a:off x="36576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5086" name="Line 94"/>
          <p:cNvSpPr>
            <a:spLocks noChangeShapeType="1"/>
          </p:cNvSpPr>
          <p:nvPr/>
        </p:nvSpPr>
        <p:spPr bwMode="auto">
          <a:xfrm>
            <a:off x="1371600" y="3581400"/>
            <a:ext cx="0" cy="609600"/>
          </a:xfrm>
          <a:prstGeom prst="line">
            <a:avLst/>
          </a:prstGeom>
          <a:noFill/>
          <a:ln w="38100">
            <a:solidFill>
              <a:srgbClr val="FF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25087" name="Rectangle 95"/>
          <p:cNvSpPr>
            <a:spLocks noChangeArrowheads="1"/>
          </p:cNvSpPr>
          <p:nvPr/>
        </p:nvSpPr>
        <p:spPr bwMode="auto">
          <a:xfrm>
            <a:off x="1828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5088" name="Rectangle 96"/>
          <p:cNvSpPr>
            <a:spLocks noChangeArrowheads="1"/>
          </p:cNvSpPr>
          <p:nvPr/>
        </p:nvSpPr>
        <p:spPr bwMode="auto">
          <a:xfrm>
            <a:off x="4114800" y="4572000"/>
            <a:ext cx="914400" cy="3810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5089" name="Rectangle 97"/>
          <p:cNvSpPr>
            <a:spLocks noChangeArrowheads="1"/>
          </p:cNvSpPr>
          <p:nvPr/>
        </p:nvSpPr>
        <p:spPr bwMode="auto">
          <a:xfrm>
            <a:off x="27432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5090" name="Rectangle 98"/>
          <p:cNvSpPr>
            <a:spLocks noChangeArrowheads="1"/>
          </p:cNvSpPr>
          <p:nvPr/>
        </p:nvSpPr>
        <p:spPr bwMode="auto">
          <a:xfrm>
            <a:off x="5486400" y="5410200"/>
            <a:ext cx="914400" cy="381000"/>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25091" name="Group 99"/>
          <p:cNvGrpSpPr>
            <a:grpSpLocks/>
          </p:cNvGrpSpPr>
          <p:nvPr/>
        </p:nvGrpSpPr>
        <p:grpSpPr bwMode="auto">
          <a:xfrm>
            <a:off x="3505200" y="4953000"/>
            <a:ext cx="4984750" cy="1295400"/>
            <a:chOff x="2208" y="3120"/>
            <a:chExt cx="3140" cy="816"/>
          </a:xfrm>
        </p:grpSpPr>
        <p:sp>
          <p:nvSpPr>
            <p:cNvPr id="725092" name="Text Box 100"/>
            <p:cNvSpPr txBox="1">
              <a:spLocks noChangeArrowheads="1"/>
            </p:cNvSpPr>
            <p:nvPr/>
          </p:nvSpPr>
          <p:spPr bwMode="auto">
            <a:xfrm>
              <a:off x="220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725093" name="Text Box 101"/>
            <p:cNvSpPr txBox="1">
              <a:spLocks noChangeArrowheads="1"/>
            </p:cNvSpPr>
            <p:nvPr/>
          </p:nvSpPr>
          <p:spPr bwMode="auto">
            <a:xfrm>
              <a:off x="2208" y="312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725094" name="Text Box 102"/>
            <p:cNvSpPr txBox="1">
              <a:spLocks noChangeArrowheads="1"/>
            </p:cNvSpPr>
            <p:nvPr/>
          </p:nvSpPr>
          <p:spPr bwMode="auto">
            <a:xfrm>
              <a:off x="360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725095" name="Text Box 103"/>
            <p:cNvSpPr txBox="1">
              <a:spLocks noChangeArrowheads="1"/>
            </p:cNvSpPr>
            <p:nvPr/>
          </p:nvSpPr>
          <p:spPr bwMode="auto">
            <a:xfrm>
              <a:off x="360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10</a:t>
              </a:r>
              <a:endParaRPr lang="en-US" sz="2400">
                <a:ea typeface="굴림" charset="0"/>
                <a:cs typeface="Arial" charset="0"/>
              </a:endParaRPr>
            </a:p>
          </p:txBody>
        </p:sp>
        <p:sp>
          <p:nvSpPr>
            <p:cNvPr id="725096" name="Text Box 104"/>
            <p:cNvSpPr txBox="1">
              <a:spLocks noChangeArrowheads="1"/>
            </p:cNvSpPr>
            <p:nvPr/>
          </p:nvSpPr>
          <p:spPr bwMode="auto">
            <a:xfrm>
              <a:off x="504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sp>
          <p:nvSpPr>
            <p:cNvPr id="725097" name="Text Box 105"/>
            <p:cNvSpPr txBox="1">
              <a:spLocks noChangeArrowheads="1"/>
            </p:cNvSpPr>
            <p:nvPr/>
          </p:nvSpPr>
          <p:spPr bwMode="auto">
            <a:xfrm>
              <a:off x="5040" y="364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15</a:t>
              </a:r>
              <a:endParaRPr lang="en-US" sz="2400">
                <a:ea typeface="굴림" charset="0"/>
                <a:cs typeface="Arial" charset="0"/>
              </a:endParaRPr>
            </a:p>
          </p:txBody>
        </p:sp>
      </p:grpSp>
      <p:sp>
        <p:nvSpPr>
          <p:cNvPr id="725098" name="Text Box 106"/>
          <p:cNvSpPr txBox="1">
            <a:spLocks noChangeArrowheads="1"/>
          </p:cNvSpPr>
          <p:nvPr/>
        </p:nvSpPr>
        <p:spPr bwMode="auto">
          <a:xfrm>
            <a:off x="228600" y="3733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1</a:t>
            </a:r>
            <a:endParaRPr lang="en-US" sz="2400" baseline="-25000"/>
          </a:p>
        </p:txBody>
      </p:sp>
      <p:sp>
        <p:nvSpPr>
          <p:cNvPr id="725099" name="Text Box 107"/>
          <p:cNvSpPr txBox="1">
            <a:spLocks noChangeArrowheads="1"/>
          </p:cNvSpPr>
          <p:nvPr/>
        </p:nvSpPr>
        <p:spPr bwMode="auto">
          <a:xfrm>
            <a:off x="228600" y="4419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2</a:t>
            </a:r>
            <a:endParaRPr lang="en-US" sz="2400" baseline="-25000"/>
          </a:p>
        </p:txBody>
      </p:sp>
      <p:sp>
        <p:nvSpPr>
          <p:cNvPr id="725100" name="Text Box 108"/>
          <p:cNvSpPr txBox="1">
            <a:spLocks noChangeArrowheads="1"/>
          </p:cNvSpPr>
          <p:nvPr/>
        </p:nvSpPr>
        <p:spPr bwMode="auto">
          <a:xfrm>
            <a:off x="228600" y="5257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굴림" charset="0"/>
              </a:rPr>
              <a:t>T</a:t>
            </a:r>
            <a:r>
              <a:rPr lang="en-US" altLang="ko-KR" sz="2400" baseline="-25000">
                <a:ea typeface="굴림" charset="0"/>
                <a:cs typeface="굴림" charset="0"/>
              </a:rPr>
              <a:t>3</a:t>
            </a:r>
            <a:endParaRPr lang="en-US" sz="2400" baseline="-25000"/>
          </a:p>
        </p:txBody>
      </p:sp>
      <p:sp>
        <p:nvSpPr>
          <p:cNvPr id="725101" name="Rectangle 109"/>
          <p:cNvSpPr>
            <a:spLocks noChangeArrowheads="1"/>
          </p:cNvSpPr>
          <p:nvPr/>
        </p:nvSpPr>
        <p:spPr bwMode="auto">
          <a:xfrm>
            <a:off x="5029200" y="3810000"/>
            <a:ext cx="457200" cy="3810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5075" name="Line 83"/>
          <p:cNvSpPr>
            <a:spLocks noChangeShapeType="1"/>
          </p:cNvSpPr>
          <p:nvPr/>
        </p:nvSpPr>
        <p:spPr bwMode="auto">
          <a:xfrm>
            <a:off x="5029200" y="3581400"/>
            <a:ext cx="0" cy="609600"/>
          </a:xfrm>
          <a:prstGeom prst="line">
            <a:avLst/>
          </a:prstGeom>
          <a:noFill/>
          <a:ln w="38100">
            <a:solidFill>
              <a:srgbClr val="FF0000"/>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Tree>
    <p:extLst>
      <p:ext uri="{BB962C8B-B14F-4D97-AF65-F5344CB8AC3E}">
        <p14:creationId xmlns:p14="http://schemas.microsoft.com/office/powerpoint/2010/main" val="49441775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56949B-F73C-564B-AAE6-32B22F37D1DC}" type="slidenum">
              <a:rPr lang="en-US"/>
              <a:pPr/>
              <a:t>58</a:t>
            </a:fld>
            <a:endParaRPr lang="en-US"/>
          </a:p>
        </p:txBody>
      </p:sp>
      <p:sp>
        <p:nvSpPr>
          <p:cNvPr id="708610" name="Rectangle 2"/>
          <p:cNvSpPr>
            <a:spLocks noGrp="1" noChangeArrowheads="1"/>
          </p:cNvSpPr>
          <p:nvPr>
            <p:ph type="title"/>
          </p:nvPr>
        </p:nvSpPr>
        <p:spPr/>
        <p:txBody>
          <a:bodyPr/>
          <a:lstStyle/>
          <a:p>
            <a:r>
              <a:rPr lang="en-US" altLang="ko-KR">
                <a:ea typeface="굴림" charset="0"/>
                <a:cs typeface="굴림" charset="0"/>
              </a:rPr>
              <a:t>EDF – Utilization Bound</a:t>
            </a:r>
            <a:endParaRPr lang="en-US"/>
          </a:p>
        </p:txBody>
      </p:sp>
      <p:sp>
        <p:nvSpPr>
          <p:cNvPr id="708611" name="Rectangle 3"/>
          <p:cNvSpPr>
            <a:spLocks noGrp="1" noChangeArrowheads="1"/>
          </p:cNvSpPr>
          <p:nvPr>
            <p:ph type="body" idx="1"/>
          </p:nvPr>
        </p:nvSpPr>
        <p:spPr>
          <a:xfrm>
            <a:off x="457200" y="1600200"/>
            <a:ext cx="8229600" cy="4281905"/>
          </a:xfrm>
        </p:spPr>
        <p:txBody>
          <a:bodyPr>
            <a:normAutofit lnSpcReduction="10000"/>
          </a:bodyPr>
          <a:lstStyle/>
          <a:p>
            <a:r>
              <a:rPr lang="en-US" altLang="ko-KR" dirty="0">
                <a:ea typeface="굴림" charset="0"/>
                <a:cs typeface="굴림" charset="0"/>
              </a:rPr>
              <a:t>Real-time system is schedulable under EDF </a:t>
            </a:r>
            <a:r>
              <a:rPr lang="en-US" altLang="ko-KR" b="1" dirty="0">
                <a:ea typeface="굴림" charset="0"/>
                <a:cs typeface="굴림" charset="0"/>
              </a:rPr>
              <a:t>if and only if</a:t>
            </a:r>
            <a:endParaRPr lang="en-US" altLang="ko-KR" sz="3200" b="1" dirty="0">
              <a:ea typeface="굴림" charset="0"/>
              <a:cs typeface="굴림" charset="0"/>
            </a:endParaRPr>
          </a:p>
          <a:p>
            <a:pPr>
              <a:buFontTx/>
              <a:buNone/>
            </a:pPr>
            <a:r>
              <a:rPr lang="en-US" altLang="ko-KR" dirty="0">
                <a:ea typeface="굴림" charset="0"/>
                <a:cs typeface="굴림" charset="0"/>
              </a:rPr>
              <a:t>		               ∑</a:t>
            </a:r>
            <a:r>
              <a:rPr lang="en-US" altLang="ko-KR" dirty="0" err="1">
                <a:ea typeface="굴림" charset="0"/>
                <a:cs typeface="굴림" charset="0"/>
              </a:rPr>
              <a:t>U</a:t>
            </a:r>
            <a:r>
              <a:rPr lang="en-US" altLang="ko-KR" baseline="-25000" dirty="0" err="1">
                <a:ea typeface="굴림" charset="0"/>
                <a:cs typeface="굴림" charset="0"/>
              </a:rPr>
              <a:t>i</a:t>
            </a:r>
            <a:r>
              <a:rPr lang="en-US" altLang="ko-KR" dirty="0">
                <a:ea typeface="굴림" charset="0"/>
                <a:cs typeface="굴림" charset="0"/>
              </a:rPr>
              <a:t> ≤ 1</a:t>
            </a:r>
          </a:p>
          <a:p>
            <a:endParaRPr lang="en-US" altLang="ko-KR" dirty="0">
              <a:ea typeface="굴림" charset="0"/>
              <a:cs typeface="굴림" charset="0"/>
            </a:endParaRPr>
          </a:p>
          <a:p>
            <a:pPr>
              <a:buFontTx/>
              <a:buNone/>
            </a:pPr>
            <a:r>
              <a:rPr lang="en-US" altLang="ko-KR" dirty="0">
                <a:solidFill>
                  <a:srgbClr val="4D4D4D"/>
                </a:solidFill>
                <a:ea typeface="굴림" charset="0"/>
                <a:cs typeface="굴림" charset="0"/>
              </a:rPr>
              <a:t>    Liu &amp; </a:t>
            </a:r>
            <a:r>
              <a:rPr lang="en-US" altLang="ko-KR" dirty="0" err="1">
                <a:solidFill>
                  <a:srgbClr val="4D4D4D"/>
                </a:solidFill>
                <a:ea typeface="굴림" charset="0"/>
                <a:cs typeface="굴림" charset="0"/>
              </a:rPr>
              <a:t>Layland</a:t>
            </a:r>
            <a:r>
              <a:rPr lang="en-US" altLang="ko-KR" dirty="0">
                <a:solidFill>
                  <a:srgbClr val="4D4D4D"/>
                </a:solidFill>
                <a:ea typeface="굴림" charset="0"/>
                <a:cs typeface="굴림" charset="0"/>
              </a:rPr>
              <a:t>,</a:t>
            </a:r>
          </a:p>
          <a:p>
            <a:pPr>
              <a:buFontTx/>
              <a:buNone/>
            </a:pPr>
            <a:r>
              <a:rPr lang="en-US" altLang="ko-KR" dirty="0">
                <a:solidFill>
                  <a:srgbClr val="4D4D4D"/>
                </a:solidFill>
                <a:ea typeface="굴림" charset="0"/>
                <a:cs typeface="굴림" charset="0"/>
              </a:rPr>
              <a:t> 	</a:t>
            </a:r>
            <a:r>
              <a:rPr lang="en-US" altLang="ko-KR" dirty="0">
                <a:solidFill>
                  <a:srgbClr val="4D4D4D"/>
                </a:solidFill>
                <a:latin typeface="Arial"/>
                <a:ea typeface="굴림" charset="0"/>
                <a:cs typeface="굴림" charset="0"/>
              </a:rPr>
              <a:t>“</a:t>
            </a:r>
            <a:r>
              <a:rPr lang="en-US" altLang="ko-KR" dirty="0">
                <a:solidFill>
                  <a:srgbClr val="4D4D4D"/>
                </a:solidFill>
                <a:ea typeface="굴림" charset="0"/>
                <a:cs typeface="굴림" charset="0"/>
              </a:rPr>
              <a:t>Scheduling algorithms for multi-programming in a hard-real-time environment</a:t>
            </a:r>
            <a:r>
              <a:rPr lang="en-US" altLang="ko-KR" dirty="0">
                <a:solidFill>
                  <a:srgbClr val="4D4D4D"/>
                </a:solidFill>
                <a:latin typeface="Arial"/>
                <a:ea typeface="굴림" charset="0"/>
                <a:cs typeface="굴림" charset="0"/>
              </a:rPr>
              <a:t>”</a:t>
            </a:r>
            <a:r>
              <a:rPr lang="en-US" altLang="ko-KR" dirty="0">
                <a:solidFill>
                  <a:srgbClr val="4D4D4D"/>
                </a:solidFill>
                <a:ea typeface="굴림" charset="0"/>
                <a:cs typeface="굴림" charset="0"/>
              </a:rPr>
              <a:t>,  Journal of ACM, 1973</a:t>
            </a:r>
            <a:r>
              <a:rPr lang="en-US" altLang="ko-KR" dirty="0" smtClean="0">
                <a:solidFill>
                  <a:srgbClr val="4D4D4D"/>
                </a:solidFill>
                <a:ea typeface="굴림" charset="0"/>
                <a:cs typeface="굴림" charset="0"/>
              </a:rPr>
              <a:t>.</a:t>
            </a:r>
            <a:endParaRPr lang="en-US" altLang="ko-KR" sz="2800" dirty="0">
              <a:ea typeface="굴림" charset="0"/>
              <a:cs typeface="굴림" charset="0"/>
            </a:endParaRPr>
          </a:p>
          <a:p>
            <a:endParaRPr lang="en-US" altLang="ko-KR" dirty="0">
              <a:ea typeface="굴림" charset="0"/>
              <a:cs typeface="굴림" charset="0"/>
            </a:endParaRPr>
          </a:p>
        </p:txBody>
      </p:sp>
    </p:spTree>
    <p:extLst>
      <p:ext uri="{BB962C8B-B14F-4D97-AF65-F5344CB8AC3E}">
        <p14:creationId xmlns:p14="http://schemas.microsoft.com/office/powerpoint/2010/main" val="31216656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 name="Slide Number Placeholder 5"/>
          <p:cNvSpPr>
            <a:spLocks noGrp="1"/>
          </p:cNvSpPr>
          <p:nvPr>
            <p:ph type="sldNum" sz="quarter" idx="12"/>
          </p:nvPr>
        </p:nvSpPr>
        <p:spPr/>
        <p:txBody>
          <a:bodyPr/>
          <a:lstStyle/>
          <a:p>
            <a:fld id="{3B272299-FD8A-5341-AD0B-440353B9ED62}" type="slidenum">
              <a:rPr lang="en-US"/>
              <a:pPr/>
              <a:t>59</a:t>
            </a:fld>
            <a:endParaRPr lang="en-US"/>
          </a:p>
        </p:txBody>
      </p:sp>
      <p:sp>
        <p:nvSpPr>
          <p:cNvPr id="710660" name="Rectangle 4"/>
          <p:cNvSpPr>
            <a:spLocks noGrp="1" noChangeArrowheads="1"/>
          </p:cNvSpPr>
          <p:nvPr>
            <p:ph type="body" idx="1"/>
          </p:nvPr>
        </p:nvSpPr>
        <p:spPr>
          <a:xfrm>
            <a:off x="457200" y="1447800"/>
            <a:ext cx="8305800" cy="1066800"/>
          </a:xfrm>
        </p:spPr>
        <p:txBody>
          <a:bodyPr>
            <a:normAutofit lnSpcReduction="10000"/>
          </a:bodyPr>
          <a:lstStyle/>
          <a:p>
            <a:r>
              <a:rPr lang="en-US" altLang="ko-KR">
                <a:ea typeface="굴림" charset="0"/>
                <a:cs typeface="굴림" charset="0"/>
              </a:rPr>
              <a:t>Domino effect during overload conditions</a:t>
            </a:r>
          </a:p>
          <a:p>
            <a:pPr lvl="1"/>
            <a:r>
              <a:rPr lang="en-US" altLang="ko-KR">
                <a:ea typeface="굴림" charset="0"/>
                <a:cs typeface="굴림" charset="0"/>
              </a:rPr>
              <a:t>Example:  T</a:t>
            </a:r>
            <a:r>
              <a:rPr lang="en-US" altLang="ko-KR" baseline="-25000">
                <a:ea typeface="굴림" charset="0"/>
                <a:cs typeface="굴림" charset="0"/>
              </a:rPr>
              <a:t>1</a:t>
            </a:r>
            <a:r>
              <a:rPr lang="en-US" altLang="ko-KR">
                <a:ea typeface="굴림" charset="0"/>
                <a:cs typeface="굴림" charset="0"/>
              </a:rPr>
              <a:t>(4,3), T</a:t>
            </a:r>
            <a:r>
              <a:rPr lang="en-US" altLang="ko-KR" baseline="-25000">
                <a:ea typeface="굴림" charset="0"/>
                <a:cs typeface="굴림" charset="0"/>
              </a:rPr>
              <a:t>2</a:t>
            </a:r>
            <a:r>
              <a:rPr lang="en-US" altLang="ko-KR">
                <a:ea typeface="굴림" charset="0"/>
                <a:cs typeface="굴림" charset="0"/>
              </a:rPr>
              <a:t>(5,3), T</a:t>
            </a:r>
            <a:r>
              <a:rPr lang="en-US" altLang="ko-KR" baseline="-25000">
                <a:ea typeface="굴림" charset="0"/>
                <a:cs typeface="굴림" charset="0"/>
              </a:rPr>
              <a:t>3</a:t>
            </a:r>
            <a:r>
              <a:rPr lang="en-US" altLang="ko-KR">
                <a:ea typeface="굴림" charset="0"/>
                <a:cs typeface="굴림" charset="0"/>
              </a:rPr>
              <a:t>(6,3), T</a:t>
            </a:r>
            <a:r>
              <a:rPr lang="en-US" altLang="ko-KR" baseline="-25000">
                <a:ea typeface="굴림" charset="0"/>
                <a:cs typeface="굴림" charset="0"/>
              </a:rPr>
              <a:t>4</a:t>
            </a:r>
            <a:r>
              <a:rPr lang="en-US" altLang="ko-KR">
                <a:ea typeface="굴림" charset="0"/>
                <a:cs typeface="굴림" charset="0"/>
              </a:rPr>
              <a:t>(7,3)</a:t>
            </a:r>
          </a:p>
          <a:p>
            <a:pPr lvl="1"/>
            <a:endParaRPr lang="en-US" altLang="ko-KR">
              <a:ea typeface="굴림" charset="0"/>
              <a:cs typeface="굴림" charset="0"/>
            </a:endParaRPr>
          </a:p>
        </p:txBody>
      </p:sp>
      <p:sp>
        <p:nvSpPr>
          <p:cNvPr id="710659" name="Rectangle 3"/>
          <p:cNvSpPr>
            <a:spLocks noGrp="1" noChangeArrowheads="1"/>
          </p:cNvSpPr>
          <p:nvPr>
            <p:ph type="title"/>
          </p:nvPr>
        </p:nvSpPr>
        <p:spPr/>
        <p:txBody>
          <a:bodyPr/>
          <a:lstStyle/>
          <a:p>
            <a:r>
              <a:rPr lang="en-US" altLang="ko-KR">
                <a:ea typeface="굴림" charset="0"/>
                <a:cs typeface="굴림" charset="0"/>
              </a:rPr>
              <a:t>EDF – Overload Conditions</a:t>
            </a:r>
            <a:endParaRPr lang="en-US"/>
          </a:p>
        </p:txBody>
      </p:sp>
      <p:sp>
        <p:nvSpPr>
          <p:cNvPr id="710706" name="Text Box 50"/>
          <p:cNvSpPr txBox="1">
            <a:spLocks noChangeArrowheads="1"/>
          </p:cNvSpPr>
          <p:nvPr/>
        </p:nvSpPr>
        <p:spPr bwMode="auto">
          <a:xfrm>
            <a:off x="3352800" y="3657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T</a:t>
            </a:r>
            <a:r>
              <a:rPr lang="en-US" altLang="ko-KR" sz="2400" baseline="-25000">
                <a:ea typeface="굴림" charset="0"/>
                <a:cs typeface="Arial" charset="0"/>
              </a:rPr>
              <a:t>1</a:t>
            </a:r>
            <a:endParaRPr lang="en-US" sz="2400" baseline="-25000">
              <a:ea typeface="굴림" charset="0"/>
              <a:cs typeface="Arial" charset="0"/>
            </a:endParaRPr>
          </a:p>
        </p:txBody>
      </p:sp>
      <p:sp>
        <p:nvSpPr>
          <p:cNvPr id="710758" name="Text Box 102"/>
          <p:cNvSpPr txBox="1">
            <a:spLocks noChangeArrowheads="1"/>
          </p:cNvSpPr>
          <p:nvPr/>
        </p:nvSpPr>
        <p:spPr bwMode="auto">
          <a:xfrm>
            <a:off x="50292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710759" name="Text Box 103"/>
          <p:cNvSpPr txBox="1">
            <a:spLocks noChangeArrowheads="1"/>
          </p:cNvSpPr>
          <p:nvPr/>
        </p:nvSpPr>
        <p:spPr bwMode="auto">
          <a:xfrm>
            <a:off x="27432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0</a:t>
            </a:r>
            <a:endParaRPr lang="en-US" sz="2400">
              <a:ea typeface="굴림" charset="0"/>
              <a:cs typeface="Arial" charset="0"/>
            </a:endParaRPr>
          </a:p>
        </p:txBody>
      </p:sp>
      <p:sp>
        <p:nvSpPr>
          <p:cNvPr id="710760" name="Text Box 104"/>
          <p:cNvSpPr txBox="1">
            <a:spLocks noChangeArrowheads="1"/>
          </p:cNvSpPr>
          <p:nvPr/>
        </p:nvSpPr>
        <p:spPr bwMode="auto">
          <a:xfrm>
            <a:off x="59436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a:t>
            </a:r>
            <a:endParaRPr lang="en-US" sz="2400">
              <a:ea typeface="굴림" charset="0"/>
              <a:cs typeface="Arial" charset="0"/>
            </a:endParaRPr>
          </a:p>
        </p:txBody>
      </p:sp>
      <p:sp>
        <p:nvSpPr>
          <p:cNvPr id="710765" name="Line 109"/>
          <p:cNvSpPr>
            <a:spLocks noChangeShapeType="1"/>
          </p:cNvSpPr>
          <p:nvPr/>
        </p:nvSpPr>
        <p:spPr bwMode="auto">
          <a:xfrm>
            <a:off x="2895600" y="4191000"/>
            <a:ext cx="3657600"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66" name="Line 110"/>
          <p:cNvSpPr>
            <a:spLocks noChangeShapeType="1"/>
          </p:cNvSpPr>
          <p:nvPr/>
        </p:nvSpPr>
        <p:spPr bwMode="auto">
          <a:xfrm>
            <a:off x="2895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67" name="Line 111"/>
          <p:cNvSpPr>
            <a:spLocks noChangeShapeType="1"/>
          </p:cNvSpPr>
          <p:nvPr/>
        </p:nvSpPr>
        <p:spPr bwMode="auto">
          <a:xfrm>
            <a:off x="3810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68" name="Line 112"/>
          <p:cNvSpPr>
            <a:spLocks noChangeShapeType="1"/>
          </p:cNvSpPr>
          <p:nvPr/>
        </p:nvSpPr>
        <p:spPr bwMode="auto">
          <a:xfrm>
            <a:off x="42672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69" name="Line 113"/>
          <p:cNvSpPr>
            <a:spLocks noChangeShapeType="1"/>
          </p:cNvSpPr>
          <p:nvPr/>
        </p:nvSpPr>
        <p:spPr bwMode="auto">
          <a:xfrm>
            <a:off x="47244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70" name="Line 114"/>
          <p:cNvSpPr>
            <a:spLocks noChangeShapeType="1"/>
          </p:cNvSpPr>
          <p:nvPr/>
        </p:nvSpPr>
        <p:spPr bwMode="auto">
          <a:xfrm>
            <a:off x="3352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71" name="Line 115"/>
          <p:cNvSpPr>
            <a:spLocks noChangeShapeType="1"/>
          </p:cNvSpPr>
          <p:nvPr/>
        </p:nvSpPr>
        <p:spPr bwMode="auto">
          <a:xfrm>
            <a:off x="5638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72" name="Line 116"/>
          <p:cNvSpPr>
            <a:spLocks noChangeShapeType="1"/>
          </p:cNvSpPr>
          <p:nvPr/>
        </p:nvSpPr>
        <p:spPr bwMode="auto">
          <a:xfrm>
            <a:off x="6096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73" name="Line 117"/>
          <p:cNvSpPr>
            <a:spLocks noChangeShapeType="1"/>
          </p:cNvSpPr>
          <p:nvPr/>
        </p:nvSpPr>
        <p:spPr bwMode="auto">
          <a:xfrm>
            <a:off x="51816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782" name="Rectangle 126"/>
          <p:cNvSpPr>
            <a:spLocks noChangeArrowheads="1"/>
          </p:cNvSpPr>
          <p:nvPr/>
        </p:nvSpPr>
        <p:spPr bwMode="auto">
          <a:xfrm>
            <a:off x="2895600" y="3657600"/>
            <a:ext cx="1371600" cy="5334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0787" name="Rectangle 131"/>
          <p:cNvSpPr>
            <a:spLocks noChangeArrowheads="1"/>
          </p:cNvSpPr>
          <p:nvPr/>
        </p:nvSpPr>
        <p:spPr bwMode="auto">
          <a:xfrm>
            <a:off x="4267200" y="3657600"/>
            <a:ext cx="9144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0788" name="Text Box 132"/>
          <p:cNvSpPr txBox="1">
            <a:spLocks noChangeArrowheads="1"/>
          </p:cNvSpPr>
          <p:nvPr/>
        </p:nvSpPr>
        <p:spPr bwMode="auto">
          <a:xfrm>
            <a:off x="4495800" y="3657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T</a:t>
            </a:r>
            <a:r>
              <a:rPr lang="en-US" altLang="ko-KR" sz="2400" baseline="-25000">
                <a:ea typeface="굴림" charset="0"/>
                <a:cs typeface="Arial" charset="0"/>
              </a:rPr>
              <a:t>2</a:t>
            </a:r>
            <a:endParaRPr lang="en-US" sz="2400" baseline="-25000">
              <a:ea typeface="굴림" charset="0"/>
              <a:cs typeface="Arial" charset="0"/>
            </a:endParaRPr>
          </a:p>
        </p:txBody>
      </p:sp>
      <p:sp>
        <p:nvSpPr>
          <p:cNvPr id="710789" name="Rectangle 133"/>
          <p:cNvSpPr>
            <a:spLocks noChangeArrowheads="1"/>
          </p:cNvSpPr>
          <p:nvPr/>
        </p:nvSpPr>
        <p:spPr bwMode="auto">
          <a:xfrm>
            <a:off x="5638800" y="3657600"/>
            <a:ext cx="4572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0790" name="Rectangle 134"/>
          <p:cNvSpPr>
            <a:spLocks noChangeArrowheads="1"/>
          </p:cNvSpPr>
          <p:nvPr/>
        </p:nvSpPr>
        <p:spPr bwMode="auto">
          <a:xfrm>
            <a:off x="5181600" y="3657600"/>
            <a:ext cx="4572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0791" name="Text Box 135"/>
          <p:cNvSpPr txBox="1">
            <a:spLocks noChangeArrowheads="1"/>
          </p:cNvSpPr>
          <p:nvPr/>
        </p:nvSpPr>
        <p:spPr bwMode="auto">
          <a:xfrm>
            <a:off x="5181600" y="3657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T</a:t>
            </a:r>
            <a:r>
              <a:rPr lang="en-US" altLang="ko-KR" sz="2400" baseline="-25000">
                <a:ea typeface="굴림" charset="0"/>
                <a:cs typeface="Arial" charset="0"/>
              </a:rPr>
              <a:t>3</a:t>
            </a:r>
            <a:endParaRPr lang="en-US" sz="2400" baseline="-25000">
              <a:ea typeface="굴림" charset="0"/>
              <a:cs typeface="Arial" charset="0"/>
            </a:endParaRPr>
          </a:p>
        </p:txBody>
      </p:sp>
      <p:sp>
        <p:nvSpPr>
          <p:cNvPr id="710792" name="Text Box 136"/>
          <p:cNvSpPr txBox="1">
            <a:spLocks noChangeArrowheads="1"/>
          </p:cNvSpPr>
          <p:nvPr/>
        </p:nvSpPr>
        <p:spPr bwMode="auto">
          <a:xfrm>
            <a:off x="5638800" y="3657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T</a:t>
            </a:r>
            <a:r>
              <a:rPr lang="en-US" altLang="ko-KR" sz="2400" baseline="-25000">
                <a:ea typeface="굴림" charset="0"/>
                <a:cs typeface="Arial" charset="0"/>
              </a:rPr>
              <a:t>4</a:t>
            </a:r>
            <a:endParaRPr lang="en-US" sz="2400" baseline="-25000">
              <a:ea typeface="굴림" charset="0"/>
              <a:cs typeface="Arial" charset="0"/>
            </a:endParaRPr>
          </a:p>
        </p:txBody>
      </p:sp>
      <p:sp>
        <p:nvSpPr>
          <p:cNvPr id="710793" name="Text Box 137"/>
          <p:cNvSpPr txBox="1">
            <a:spLocks noChangeArrowheads="1"/>
          </p:cNvSpPr>
          <p:nvPr/>
        </p:nvSpPr>
        <p:spPr bwMode="auto">
          <a:xfrm>
            <a:off x="41148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3</a:t>
            </a:r>
            <a:endParaRPr lang="en-US" sz="2400">
              <a:ea typeface="굴림" charset="0"/>
              <a:cs typeface="Arial" charset="0"/>
            </a:endParaRPr>
          </a:p>
        </p:txBody>
      </p:sp>
      <p:sp>
        <p:nvSpPr>
          <p:cNvPr id="710794" name="Text Box 138"/>
          <p:cNvSpPr txBox="1">
            <a:spLocks noChangeArrowheads="1"/>
          </p:cNvSpPr>
          <p:nvPr/>
        </p:nvSpPr>
        <p:spPr bwMode="auto">
          <a:xfrm>
            <a:off x="54864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6</a:t>
            </a:r>
            <a:endParaRPr lang="en-US" sz="2400">
              <a:ea typeface="굴림" charset="0"/>
              <a:cs typeface="Arial" charset="0"/>
            </a:endParaRPr>
          </a:p>
        </p:txBody>
      </p:sp>
      <p:sp>
        <p:nvSpPr>
          <p:cNvPr id="710795" name="Line 139"/>
          <p:cNvSpPr>
            <a:spLocks noChangeShapeType="1"/>
          </p:cNvSpPr>
          <p:nvPr/>
        </p:nvSpPr>
        <p:spPr bwMode="auto">
          <a:xfrm flipH="1">
            <a:off x="5181600" y="3048000"/>
            <a:ext cx="685800" cy="6096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10796" name="Text Box 140"/>
          <p:cNvSpPr txBox="1">
            <a:spLocks noChangeArrowheads="1"/>
          </p:cNvSpPr>
          <p:nvPr/>
        </p:nvSpPr>
        <p:spPr bwMode="auto">
          <a:xfrm>
            <a:off x="5791200" y="2514600"/>
            <a:ext cx="219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b="1">
                <a:solidFill>
                  <a:srgbClr val="FF0000"/>
                </a:solidFill>
                <a:ea typeface="굴림" charset="0"/>
                <a:cs typeface="Arial" charset="0"/>
              </a:rPr>
              <a:t>Deadline Miss !</a:t>
            </a:r>
            <a:endParaRPr lang="en-US" sz="2400" b="1">
              <a:solidFill>
                <a:srgbClr val="FF0000"/>
              </a:solidFill>
              <a:ea typeface="굴림" charset="0"/>
              <a:cs typeface="Arial" charset="0"/>
            </a:endParaRPr>
          </a:p>
        </p:txBody>
      </p:sp>
      <p:sp>
        <p:nvSpPr>
          <p:cNvPr id="710797" name="Line 141"/>
          <p:cNvSpPr>
            <a:spLocks noChangeShapeType="1"/>
          </p:cNvSpPr>
          <p:nvPr/>
        </p:nvSpPr>
        <p:spPr bwMode="auto">
          <a:xfrm flipH="1">
            <a:off x="5638800" y="3048000"/>
            <a:ext cx="304800" cy="6096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sp>
        <p:nvSpPr>
          <p:cNvPr id="710798" name="Line 142"/>
          <p:cNvSpPr>
            <a:spLocks noChangeShapeType="1"/>
          </p:cNvSpPr>
          <p:nvPr/>
        </p:nvSpPr>
        <p:spPr bwMode="auto">
          <a:xfrm>
            <a:off x="6019800" y="3124200"/>
            <a:ext cx="76200" cy="5334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grpSp>
        <p:nvGrpSpPr>
          <p:cNvPr id="710824" name="Group 168"/>
          <p:cNvGrpSpPr>
            <a:grpSpLocks/>
          </p:cNvGrpSpPr>
          <p:nvPr/>
        </p:nvGrpSpPr>
        <p:grpSpPr bwMode="auto">
          <a:xfrm>
            <a:off x="457200" y="5334000"/>
            <a:ext cx="3810000" cy="990600"/>
            <a:chOff x="1728" y="3312"/>
            <a:chExt cx="2400" cy="624"/>
          </a:xfrm>
        </p:grpSpPr>
        <p:sp>
          <p:nvSpPr>
            <p:cNvPr id="710799" name="Text Box 143"/>
            <p:cNvSpPr txBox="1">
              <a:spLocks noChangeArrowheads="1"/>
            </p:cNvSpPr>
            <p:nvPr/>
          </p:nvSpPr>
          <p:spPr bwMode="auto">
            <a:xfrm>
              <a:off x="2112" y="3312"/>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T</a:t>
              </a:r>
              <a:r>
                <a:rPr lang="en-US" altLang="ko-KR" sz="2400" baseline="-25000">
                  <a:ea typeface="굴림" charset="0"/>
                  <a:cs typeface="Arial" charset="0"/>
                </a:rPr>
                <a:t>1</a:t>
              </a:r>
              <a:endParaRPr lang="en-US" sz="2400" baseline="-25000">
                <a:ea typeface="굴림" charset="0"/>
                <a:cs typeface="Arial" charset="0"/>
              </a:endParaRPr>
            </a:p>
          </p:txBody>
        </p:sp>
        <p:sp>
          <p:nvSpPr>
            <p:cNvPr id="710800" name="Text Box 144"/>
            <p:cNvSpPr txBox="1">
              <a:spLocks noChangeArrowheads="1"/>
            </p:cNvSpPr>
            <p:nvPr/>
          </p:nvSpPr>
          <p:spPr bwMode="auto">
            <a:xfrm>
              <a:off x="316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710801" name="Text Box 145"/>
            <p:cNvSpPr txBox="1">
              <a:spLocks noChangeArrowheads="1"/>
            </p:cNvSpPr>
            <p:nvPr/>
          </p:nvSpPr>
          <p:spPr bwMode="auto">
            <a:xfrm>
              <a:off x="172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0</a:t>
              </a:r>
              <a:endParaRPr lang="en-US" sz="2400">
                <a:ea typeface="굴림" charset="0"/>
                <a:cs typeface="Arial" charset="0"/>
              </a:endParaRPr>
            </a:p>
          </p:txBody>
        </p:sp>
        <p:sp>
          <p:nvSpPr>
            <p:cNvPr id="710802" name="Text Box 146"/>
            <p:cNvSpPr txBox="1">
              <a:spLocks noChangeArrowheads="1"/>
            </p:cNvSpPr>
            <p:nvPr/>
          </p:nvSpPr>
          <p:spPr bwMode="auto">
            <a:xfrm>
              <a:off x="3744"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a:t>
              </a:r>
              <a:endParaRPr lang="en-US" sz="2400">
                <a:ea typeface="굴림" charset="0"/>
                <a:cs typeface="Arial" charset="0"/>
              </a:endParaRPr>
            </a:p>
          </p:txBody>
        </p:sp>
        <p:sp>
          <p:nvSpPr>
            <p:cNvPr id="710803" name="Line 147"/>
            <p:cNvSpPr>
              <a:spLocks noChangeShapeType="1"/>
            </p:cNvSpPr>
            <p:nvPr/>
          </p:nvSpPr>
          <p:spPr bwMode="auto">
            <a:xfrm>
              <a:off x="1824" y="3648"/>
              <a:ext cx="2304"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04" name="Line 148"/>
            <p:cNvSpPr>
              <a:spLocks noChangeShapeType="1"/>
            </p:cNvSpPr>
            <p:nvPr/>
          </p:nvSpPr>
          <p:spPr bwMode="auto">
            <a:xfrm>
              <a:off x="1824"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05" name="Line 149"/>
            <p:cNvSpPr>
              <a:spLocks noChangeShapeType="1"/>
            </p:cNvSpPr>
            <p:nvPr/>
          </p:nvSpPr>
          <p:spPr bwMode="auto">
            <a:xfrm>
              <a:off x="2400"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06" name="Line 150"/>
            <p:cNvSpPr>
              <a:spLocks noChangeShapeType="1"/>
            </p:cNvSpPr>
            <p:nvPr/>
          </p:nvSpPr>
          <p:spPr bwMode="auto">
            <a:xfrm>
              <a:off x="2688"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07" name="Line 151"/>
            <p:cNvSpPr>
              <a:spLocks noChangeShapeType="1"/>
            </p:cNvSpPr>
            <p:nvPr/>
          </p:nvSpPr>
          <p:spPr bwMode="auto">
            <a:xfrm>
              <a:off x="2976"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08" name="Line 152"/>
            <p:cNvSpPr>
              <a:spLocks noChangeShapeType="1"/>
            </p:cNvSpPr>
            <p:nvPr/>
          </p:nvSpPr>
          <p:spPr bwMode="auto">
            <a:xfrm>
              <a:off x="2112"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09" name="Line 153"/>
            <p:cNvSpPr>
              <a:spLocks noChangeShapeType="1"/>
            </p:cNvSpPr>
            <p:nvPr/>
          </p:nvSpPr>
          <p:spPr bwMode="auto">
            <a:xfrm>
              <a:off x="3552"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10" name="Line 154"/>
            <p:cNvSpPr>
              <a:spLocks noChangeShapeType="1"/>
            </p:cNvSpPr>
            <p:nvPr/>
          </p:nvSpPr>
          <p:spPr bwMode="auto">
            <a:xfrm>
              <a:off x="3840"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11" name="Line 155"/>
            <p:cNvSpPr>
              <a:spLocks noChangeShapeType="1"/>
            </p:cNvSpPr>
            <p:nvPr/>
          </p:nvSpPr>
          <p:spPr bwMode="auto">
            <a:xfrm>
              <a:off x="3264"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12" name="Rectangle 156"/>
            <p:cNvSpPr>
              <a:spLocks noChangeArrowheads="1"/>
            </p:cNvSpPr>
            <p:nvPr/>
          </p:nvSpPr>
          <p:spPr bwMode="auto">
            <a:xfrm>
              <a:off x="1824" y="3312"/>
              <a:ext cx="864" cy="336"/>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0817" name="Text Box 161"/>
            <p:cNvSpPr txBox="1">
              <a:spLocks noChangeArrowheads="1"/>
            </p:cNvSpPr>
            <p:nvPr/>
          </p:nvSpPr>
          <p:spPr bwMode="auto">
            <a:xfrm>
              <a:off x="2976" y="3312"/>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T</a:t>
              </a:r>
              <a:r>
                <a:rPr lang="en-US" altLang="ko-KR" sz="2400" baseline="-25000">
                  <a:ea typeface="굴림" charset="0"/>
                  <a:cs typeface="Arial" charset="0"/>
                </a:rPr>
                <a:t>3</a:t>
              </a:r>
              <a:endParaRPr lang="en-US" sz="2400" baseline="-25000">
                <a:ea typeface="굴림" charset="0"/>
                <a:cs typeface="Arial" charset="0"/>
              </a:endParaRPr>
            </a:p>
          </p:txBody>
        </p:sp>
        <p:sp>
          <p:nvSpPr>
            <p:cNvPr id="710819" name="Text Box 163"/>
            <p:cNvSpPr txBox="1">
              <a:spLocks noChangeArrowheads="1"/>
            </p:cNvSpPr>
            <p:nvPr/>
          </p:nvSpPr>
          <p:spPr bwMode="auto">
            <a:xfrm>
              <a:off x="2592"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3</a:t>
              </a:r>
              <a:endParaRPr lang="en-US" sz="2400">
                <a:ea typeface="굴림" charset="0"/>
                <a:cs typeface="Arial" charset="0"/>
              </a:endParaRPr>
            </a:p>
          </p:txBody>
        </p:sp>
        <p:sp>
          <p:nvSpPr>
            <p:cNvPr id="710820" name="Text Box 164"/>
            <p:cNvSpPr txBox="1">
              <a:spLocks noChangeArrowheads="1"/>
            </p:cNvSpPr>
            <p:nvPr/>
          </p:nvSpPr>
          <p:spPr bwMode="auto">
            <a:xfrm>
              <a:off x="3456"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6</a:t>
              </a:r>
              <a:endParaRPr lang="en-US" sz="2400">
                <a:ea typeface="굴림" charset="0"/>
                <a:cs typeface="Arial" charset="0"/>
              </a:endParaRPr>
            </a:p>
          </p:txBody>
        </p:sp>
        <p:sp>
          <p:nvSpPr>
            <p:cNvPr id="710821" name="Rectangle 165"/>
            <p:cNvSpPr>
              <a:spLocks noChangeArrowheads="1"/>
            </p:cNvSpPr>
            <p:nvPr/>
          </p:nvSpPr>
          <p:spPr bwMode="auto">
            <a:xfrm>
              <a:off x="2688" y="3312"/>
              <a:ext cx="864" cy="336"/>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10823" name="Text Box 167"/>
          <p:cNvSpPr txBox="1">
            <a:spLocks noChangeArrowheads="1"/>
          </p:cNvSpPr>
          <p:nvPr/>
        </p:nvSpPr>
        <p:spPr bwMode="auto">
          <a:xfrm>
            <a:off x="3455988" y="4800600"/>
            <a:ext cx="1985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a:ea typeface="굴림" charset="0"/>
                <a:cs typeface="굴림" charset="0"/>
              </a:rPr>
              <a:t>Better schedules :</a:t>
            </a:r>
            <a:endParaRPr lang="en-US"/>
          </a:p>
        </p:txBody>
      </p:sp>
      <p:grpSp>
        <p:nvGrpSpPr>
          <p:cNvPr id="710825" name="Group 169"/>
          <p:cNvGrpSpPr>
            <a:grpSpLocks/>
          </p:cNvGrpSpPr>
          <p:nvPr/>
        </p:nvGrpSpPr>
        <p:grpSpPr bwMode="auto">
          <a:xfrm>
            <a:off x="4800600" y="5334000"/>
            <a:ext cx="3810000" cy="990600"/>
            <a:chOff x="1728" y="3312"/>
            <a:chExt cx="2400" cy="624"/>
          </a:xfrm>
        </p:grpSpPr>
        <p:sp>
          <p:nvSpPr>
            <p:cNvPr id="710826" name="Text Box 170"/>
            <p:cNvSpPr txBox="1">
              <a:spLocks noChangeArrowheads="1"/>
            </p:cNvSpPr>
            <p:nvPr/>
          </p:nvSpPr>
          <p:spPr bwMode="auto">
            <a:xfrm>
              <a:off x="2112" y="3312"/>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T</a:t>
              </a:r>
              <a:r>
                <a:rPr lang="en-US" altLang="ko-KR" sz="2400" baseline="-25000">
                  <a:ea typeface="굴림" charset="0"/>
                  <a:cs typeface="Arial" charset="0"/>
                </a:rPr>
                <a:t>1</a:t>
              </a:r>
              <a:endParaRPr lang="en-US" sz="2400" baseline="-25000">
                <a:ea typeface="굴림" charset="0"/>
                <a:cs typeface="Arial" charset="0"/>
              </a:endParaRPr>
            </a:p>
          </p:txBody>
        </p:sp>
        <p:sp>
          <p:nvSpPr>
            <p:cNvPr id="710827" name="Text Box 171"/>
            <p:cNvSpPr txBox="1">
              <a:spLocks noChangeArrowheads="1"/>
            </p:cNvSpPr>
            <p:nvPr/>
          </p:nvSpPr>
          <p:spPr bwMode="auto">
            <a:xfrm>
              <a:off x="316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5</a:t>
              </a:r>
              <a:endParaRPr lang="en-US" sz="2400">
                <a:ea typeface="굴림" charset="0"/>
                <a:cs typeface="Arial" charset="0"/>
              </a:endParaRPr>
            </a:p>
          </p:txBody>
        </p:sp>
        <p:sp>
          <p:nvSpPr>
            <p:cNvPr id="710828" name="Text Box 172"/>
            <p:cNvSpPr txBox="1">
              <a:spLocks noChangeArrowheads="1"/>
            </p:cNvSpPr>
            <p:nvPr/>
          </p:nvSpPr>
          <p:spPr bwMode="auto">
            <a:xfrm>
              <a:off x="1728"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0</a:t>
              </a:r>
              <a:endParaRPr lang="en-US" sz="2400">
                <a:ea typeface="굴림" charset="0"/>
                <a:cs typeface="Arial" charset="0"/>
              </a:endParaRPr>
            </a:p>
          </p:txBody>
        </p:sp>
        <p:sp>
          <p:nvSpPr>
            <p:cNvPr id="710829" name="Text Box 173"/>
            <p:cNvSpPr txBox="1">
              <a:spLocks noChangeArrowheads="1"/>
            </p:cNvSpPr>
            <p:nvPr/>
          </p:nvSpPr>
          <p:spPr bwMode="auto">
            <a:xfrm>
              <a:off x="3744"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7</a:t>
              </a:r>
              <a:endParaRPr lang="en-US" sz="2400">
                <a:ea typeface="굴림" charset="0"/>
                <a:cs typeface="Arial" charset="0"/>
              </a:endParaRPr>
            </a:p>
          </p:txBody>
        </p:sp>
        <p:sp>
          <p:nvSpPr>
            <p:cNvPr id="710830" name="Line 174"/>
            <p:cNvSpPr>
              <a:spLocks noChangeShapeType="1"/>
            </p:cNvSpPr>
            <p:nvPr/>
          </p:nvSpPr>
          <p:spPr bwMode="auto">
            <a:xfrm>
              <a:off x="1824" y="3648"/>
              <a:ext cx="2304"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1" name="Line 175"/>
            <p:cNvSpPr>
              <a:spLocks noChangeShapeType="1"/>
            </p:cNvSpPr>
            <p:nvPr/>
          </p:nvSpPr>
          <p:spPr bwMode="auto">
            <a:xfrm>
              <a:off x="1824"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2" name="Line 176"/>
            <p:cNvSpPr>
              <a:spLocks noChangeShapeType="1"/>
            </p:cNvSpPr>
            <p:nvPr/>
          </p:nvSpPr>
          <p:spPr bwMode="auto">
            <a:xfrm>
              <a:off x="2400"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3" name="Line 177"/>
            <p:cNvSpPr>
              <a:spLocks noChangeShapeType="1"/>
            </p:cNvSpPr>
            <p:nvPr/>
          </p:nvSpPr>
          <p:spPr bwMode="auto">
            <a:xfrm>
              <a:off x="2688"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4" name="Line 178"/>
            <p:cNvSpPr>
              <a:spLocks noChangeShapeType="1"/>
            </p:cNvSpPr>
            <p:nvPr/>
          </p:nvSpPr>
          <p:spPr bwMode="auto">
            <a:xfrm>
              <a:off x="2976"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5" name="Line 179"/>
            <p:cNvSpPr>
              <a:spLocks noChangeShapeType="1"/>
            </p:cNvSpPr>
            <p:nvPr/>
          </p:nvSpPr>
          <p:spPr bwMode="auto">
            <a:xfrm>
              <a:off x="2112"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6" name="Line 180"/>
            <p:cNvSpPr>
              <a:spLocks noChangeShapeType="1"/>
            </p:cNvSpPr>
            <p:nvPr/>
          </p:nvSpPr>
          <p:spPr bwMode="auto">
            <a:xfrm>
              <a:off x="3552"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7" name="Line 181"/>
            <p:cNvSpPr>
              <a:spLocks noChangeShapeType="1"/>
            </p:cNvSpPr>
            <p:nvPr/>
          </p:nvSpPr>
          <p:spPr bwMode="auto">
            <a:xfrm>
              <a:off x="3840"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8" name="Line 182"/>
            <p:cNvSpPr>
              <a:spLocks noChangeShapeType="1"/>
            </p:cNvSpPr>
            <p:nvPr/>
          </p:nvSpPr>
          <p:spPr bwMode="auto">
            <a:xfrm>
              <a:off x="3264" y="360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0839" name="Rectangle 183"/>
            <p:cNvSpPr>
              <a:spLocks noChangeArrowheads="1"/>
            </p:cNvSpPr>
            <p:nvPr/>
          </p:nvSpPr>
          <p:spPr bwMode="auto">
            <a:xfrm>
              <a:off x="1824" y="3312"/>
              <a:ext cx="864" cy="336"/>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0840" name="Text Box 184"/>
            <p:cNvSpPr txBox="1">
              <a:spLocks noChangeArrowheads="1"/>
            </p:cNvSpPr>
            <p:nvPr/>
          </p:nvSpPr>
          <p:spPr bwMode="auto">
            <a:xfrm>
              <a:off x="2976" y="3312"/>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T</a:t>
              </a:r>
              <a:r>
                <a:rPr lang="en-US" altLang="ko-KR" sz="2400" baseline="-25000">
                  <a:ea typeface="굴림" charset="0"/>
                  <a:cs typeface="Arial" charset="0"/>
                </a:rPr>
                <a:t>4</a:t>
              </a:r>
              <a:endParaRPr lang="en-US" sz="2400" baseline="-25000">
                <a:ea typeface="굴림" charset="0"/>
                <a:cs typeface="Arial" charset="0"/>
              </a:endParaRPr>
            </a:p>
          </p:txBody>
        </p:sp>
        <p:sp>
          <p:nvSpPr>
            <p:cNvPr id="710841" name="Text Box 185"/>
            <p:cNvSpPr txBox="1">
              <a:spLocks noChangeArrowheads="1"/>
            </p:cNvSpPr>
            <p:nvPr/>
          </p:nvSpPr>
          <p:spPr bwMode="auto">
            <a:xfrm>
              <a:off x="2592"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3</a:t>
              </a:r>
              <a:endParaRPr lang="en-US" sz="2400">
                <a:ea typeface="굴림" charset="0"/>
                <a:cs typeface="Arial" charset="0"/>
              </a:endParaRPr>
            </a:p>
          </p:txBody>
        </p:sp>
        <p:sp>
          <p:nvSpPr>
            <p:cNvPr id="710842" name="Text Box 186"/>
            <p:cNvSpPr txBox="1">
              <a:spLocks noChangeArrowheads="1"/>
            </p:cNvSpPr>
            <p:nvPr/>
          </p:nvSpPr>
          <p:spPr bwMode="auto">
            <a:xfrm>
              <a:off x="3456"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ko-KR" sz="2400">
                  <a:ea typeface="굴림" charset="0"/>
                  <a:cs typeface="Arial" charset="0"/>
                </a:rPr>
                <a:t>6</a:t>
              </a:r>
              <a:endParaRPr lang="en-US" sz="2400">
                <a:ea typeface="굴림" charset="0"/>
                <a:cs typeface="Arial" charset="0"/>
              </a:endParaRPr>
            </a:p>
          </p:txBody>
        </p:sp>
        <p:sp>
          <p:nvSpPr>
            <p:cNvPr id="710843" name="Rectangle 187"/>
            <p:cNvSpPr>
              <a:spLocks noChangeArrowheads="1"/>
            </p:cNvSpPr>
            <p:nvPr/>
          </p:nvSpPr>
          <p:spPr bwMode="auto">
            <a:xfrm>
              <a:off x="2688" y="3312"/>
              <a:ext cx="864" cy="336"/>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821041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07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07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07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078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710795"/>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71079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079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10791"/>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71079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07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0792"/>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710798"/>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1082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1082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10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706" grpId="0"/>
      <p:bldP spid="710782" grpId="0" animBg="1"/>
      <p:bldP spid="710787" grpId="0" animBg="1"/>
      <p:bldP spid="710788" grpId="0"/>
      <p:bldP spid="710789" grpId="0" animBg="1"/>
      <p:bldP spid="710790" grpId="0" animBg="1"/>
      <p:bldP spid="710791" grpId="0"/>
      <p:bldP spid="710792" grpId="0"/>
      <p:bldP spid="710795" grpId="0" animBg="1"/>
      <p:bldP spid="710796" grpId="0"/>
      <p:bldP spid="710797" grpId="0" animBg="1"/>
      <p:bldP spid="710798" grpId="0" animBg="1"/>
      <p:bldP spid="7108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atin typeface="Tahoma" charset="0"/>
              </a:rPr>
              <a:t>History: The Beginnings</a:t>
            </a:r>
          </a:p>
        </p:txBody>
      </p:sp>
      <p:sp>
        <p:nvSpPr>
          <p:cNvPr id="7171" name="Content Placeholder 2"/>
          <p:cNvSpPr>
            <a:spLocks noGrp="1"/>
          </p:cNvSpPr>
          <p:nvPr>
            <p:ph idx="1"/>
          </p:nvPr>
        </p:nvSpPr>
        <p:spPr>
          <a:xfrm>
            <a:off x="0" y="2057400"/>
            <a:ext cx="9144000" cy="4075113"/>
          </a:xfrm>
        </p:spPr>
        <p:txBody>
          <a:bodyPr>
            <a:normAutofit fontScale="92500" lnSpcReduction="10000"/>
          </a:bodyPr>
          <a:lstStyle/>
          <a:p>
            <a:r>
              <a:rPr lang="en-US" sz="1600" dirty="0">
                <a:latin typeface="Tahoma" charset="0"/>
              </a:rPr>
              <a:t>NSF Workshop on Cyber-Physical Systems, October 16-17, 2006, Austin, TX. </a:t>
            </a:r>
          </a:p>
          <a:p>
            <a:r>
              <a:rPr lang="en-US" sz="1600" dirty="0">
                <a:latin typeface="Tahoma" charset="0"/>
              </a:rPr>
              <a:t>National Meeting on Beyond SCADA: </a:t>
            </a:r>
            <a:r>
              <a:rPr lang="en-US" sz="1600" b="1" dirty="0">
                <a:latin typeface="Tahoma" charset="0"/>
              </a:rPr>
              <a:t>Networked Embedded Control </a:t>
            </a:r>
            <a:r>
              <a:rPr lang="en-US" sz="1600" dirty="0">
                <a:latin typeface="Tahoma" charset="0"/>
              </a:rPr>
              <a:t>for Cyber Physical Systems, November 8-9, 2006, Pittsburgh, PA. </a:t>
            </a:r>
          </a:p>
          <a:p>
            <a:r>
              <a:rPr lang="en-US" sz="1600" dirty="0">
                <a:latin typeface="Tahoma" charset="0"/>
              </a:rPr>
              <a:t>National Workshop on </a:t>
            </a:r>
            <a:r>
              <a:rPr lang="en-US" sz="1600" b="1" dirty="0">
                <a:latin typeface="Tahoma" charset="0"/>
              </a:rPr>
              <a:t>High-Confidence Software</a:t>
            </a:r>
            <a:r>
              <a:rPr lang="en-US" sz="1600" dirty="0">
                <a:latin typeface="Tahoma" charset="0"/>
              </a:rPr>
              <a:t> Platforms for Cyber-Physical Systems (HCSP-CPS), November 30 - December 1, 2006, Alexandria, VA. </a:t>
            </a:r>
          </a:p>
          <a:p>
            <a:r>
              <a:rPr lang="en-US" sz="1600" dirty="0">
                <a:latin typeface="Tahoma" charset="0"/>
              </a:rPr>
              <a:t>NSF Industry Round-Table on Cyber-Physical Systems, May 17, 2007, Arlington, VA. </a:t>
            </a:r>
          </a:p>
          <a:p>
            <a:r>
              <a:rPr lang="en-US" sz="1600" dirty="0">
                <a:latin typeface="Tahoma" charset="0"/>
              </a:rPr>
              <a:t>Joint Workshop On High-Confidence </a:t>
            </a:r>
            <a:r>
              <a:rPr lang="en-US" sz="1600" b="1" dirty="0">
                <a:solidFill>
                  <a:srgbClr val="FF0000"/>
                </a:solidFill>
                <a:latin typeface="Tahoma" charset="0"/>
              </a:rPr>
              <a:t>Medical Devices</a:t>
            </a:r>
            <a:r>
              <a:rPr lang="en-US" sz="1600" dirty="0">
                <a:latin typeface="Tahoma" charset="0"/>
              </a:rPr>
              <a:t>, Software, and Systems (HCMDSS) and Medical Device Plug-and-Play (MD PnP) Interoperability, June 25-27, 2007, Boston, MA. </a:t>
            </a:r>
          </a:p>
          <a:p>
            <a:r>
              <a:rPr lang="en-US" sz="1600" dirty="0">
                <a:latin typeface="Tahoma" charset="0"/>
              </a:rPr>
              <a:t>National Workshop on </a:t>
            </a:r>
            <a:r>
              <a:rPr lang="en-US" sz="1600" b="1" dirty="0" err="1">
                <a:latin typeface="Tahoma" charset="0"/>
              </a:rPr>
              <a:t>Composable</a:t>
            </a:r>
            <a:r>
              <a:rPr lang="en-US" sz="1600" b="1" dirty="0">
                <a:latin typeface="Tahoma" charset="0"/>
              </a:rPr>
              <a:t> Systems </a:t>
            </a:r>
            <a:r>
              <a:rPr lang="en-US" sz="1600" dirty="0">
                <a:latin typeface="Tahoma" charset="0"/>
              </a:rPr>
              <a:t>Technologies for High-Confidence Cyber-Physical Systems, July 9-10, 2007, Arlington, VA. </a:t>
            </a:r>
          </a:p>
          <a:p>
            <a:r>
              <a:rPr lang="en-US" sz="1600" dirty="0">
                <a:latin typeface="Tahoma" charset="0"/>
              </a:rPr>
              <a:t>National Workshop on High-Confidence </a:t>
            </a:r>
            <a:r>
              <a:rPr lang="en-US" sz="1600" b="1" dirty="0">
                <a:solidFill>
                  <a:srgbClr val="FF0000"/>
                </a:solidFill>
                <a:latin typeface="Tahoma" charset="0"/>
              </a:rPr>
              <a:t>Automotive</a:t>
            </a:r>
            <a:r>
              <a:rPr lang="en-US" sz="1600" dirty="0">
                <a:solidFill>
                  <a:srgbClr val="FF0000"/>
                </a:solidFill>
                <a:latin typeface="Tahoma" charset="0"/>
              </a:rPr>
              <a:t> </a:t>
            </a:r>
            <a:r>
              <a:rPr lang="en-US" sz="1600" dirty="0">
                <a:latin typeface="Tahoma" charset="0"/>
              </a:rPr>
              <a:t>Cyber-Physical Systems, April 3-4, 2008, Troy, MI. </a:t>
            </a:r>
          </a:p>
          <a:p>
            <a:r>
              <a:rPr lang="en-US" sz="1600" dirty="0" err="1">
                <a:latin typeface="Tahoma" charset="0"/>
              </a:rPr>
              <a:t>CPSWeek</a:t>
            </a:r>
            <a:r>
              <a:rPr lang="en-US" sz="1600" dirty="0">
                <a:latin typeface="Tahoma" charset="0"/>
              </a:rPr>
              <a:t>, April 21-24, 2008, St. Louis, MO. </a:t>
            </a:r>
          </a:p>
          <a:p>
            <a:r>
              <a:rPr lang="en-US" sz="1600" dirty="0">
                <a:latin typeface="Tahoma" charset="0"/>
              </a:rPr>
              <a:t>CPS Summit, April 25, 2008, St. Louis, MO: NSF Announces new CPS Initiative</a:t>
            </a:r>
          </a:p>
          <a:p>
            <a:r>
              <a:rPr lang="en-US" sz="1600" dirty="0">
                <a:latin typeface="Tahoma" charset="0"/>
              </a:rPr>
              <a:t>The First International Workshop on Cyber-Physical Systems, International Conference on Distributed Computing Systems (ICDCS), June 20, 2008, Beijing, CHINA. </a:t>
            </a:r>
          </a:p>
          <a:p>
            <a:r>
              <a:rPr lang="en-US" sz="1600" dirty="0">
                <a:latin typeface="Tahoma" charset="0"/>
              </a:rPr>
              <a:t>Workshop on CPS Applications in Smart </a:t>
            </a:r>
            <a:r>
              <a:rPr lang="en-US" sz="1600" b="1" dirty="0">
                <a:solidFill>
                  <a:srgbClr val="FF0000"/>
                </a:solidFill>
                <a:latin typeface="Tahoma" charset="0"/>
              </a:rPr>
              <a:t>Power</a:t>
            </a:r>
            <a:r>
              <a:rPr lang="en-US" sz="1600" dirty="0">
                <a:latin typeface="Tahoma" charset="0"/>
              </a:rPr>
              <a:t> Systems, Raleigh, NC, 2011</a:t>
            </a:r>
          </a:p>
          <a:p>
            <a:pPr>
              <a:buFont typeface="Wingdings" charset="0"/>
              <a:buNone/>
            </a:pPr>
            <a:endParaRPr lang="en-US" dirty="0">
              <a:latin typeface="Tahoma" charset="0"/>
            </a:endParaRPr>
          </a:p>
        </p:txBody>
      </p:sp>
      <p:sp>
        <p:nvSpPr>
          <p:cNvPr id="7172" name="TextBox 3"/>
          <p:cNvSpPr txBox="1">
            <a:spLocks noChangeArrowheads="1"/>
          </p:cNvSpPr>
          <p:nvPr/>
        </p:nvSpPr>
        <p:spPr bwMode="auto">
          <a:xfrm rot="-1584109">
            <a:off x="4103688" y="4991100"/>
            <a:ext cx="2711450" cy="5857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200" b="1">
                <a:solidFill>
                  <a:srgbClr val="FF0000"/>
                </a:solidFill>
              </a:rPr>
              <a:t>Applications</a:t>
            </a:r>
          </a:p>
        </p:txBody>
      </p:sp>
    </p:spTree>
    <p:extLst>
      <p:ext uri="{BB962C8B-B14F-4D97-AF65-F5344CB8AC3E}">
        <p14:creationId xmlns:p14="http://schemas.microsoft.com/office/powerpoint/2010/main" val="138766442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F4CC05-0473-8549-80CC-B77D0CAA84B1}" type="slidenum">
              <a:rPr lang="en-US"/>
              <a:pPr/>
              <a:t>60</a:t>
            </a:fld>
            <a:endParaRPr lang="en-US"/>
          </a:p>
        </p:txBody>
      </p:sp>
      <p:sp>
        <p:nvSpPr>
          <p:cNvPr id="709634" name="Rectangle 2"/>
          <p:cNvSpPr>
            <a:spLocks noGrp="1" noChangeArrowheads="1"/>
          </p:cNvSpPr>
          <p:nvPr>
            <p:ph type="title"/>
          </p:nvPr>
        </p:nvSpPr>
        <p:spPr/>
        <p:txBody>
          <a:bodyPr/>
          <a:lstStyle/>
          <a:p>
            <a:r>
              <a:rPr lang="en-US" altLang="ko-KR">
                <a:ea typeface="굴림" charset="0"/>
                <a:cs typeface="굴림" charset="0"/>
              </a:rPr>
              <a:t>RM vs. EDF</a:t>
            </a:r>
            <a:endParaRPr lang="en-US"/>
          </a:p>
        </p:txBody>
      </p:sp>
      <p:sp>
        <p:nvSpPr>
          <p:cNvPr id="709635" name="Rectangle 3"/>
          <p:cNvSpPr>
            <a:spLocks noGrp="1" noChangeArrowheads="1"/>
          </p:cNvSpPr>
          <p:nvPr>
            <p:ph type="body" idx="1"/>
          </p:nvPr>
        </p:nvSpPr>
        <p:spPr/>
        <p:txBody>
          <a:bodyPr>
            <a:noAutofit/>
          </a:bodyPr>
          <a:lstStyle/>
          <a:p>
            <a:pPr>
              <a:lnSpc>
                <a:spcPct val="90000"/>
              </a:lnSpc>
            </a:pPr>
            <a:r>
              <a:rPr lang="en-US" altLang="ko-KR" sz="2800" dirty="0">
                <a:ea typeface="굴림" charset="0"/>
                <a:cs typeface="굴림" charset="0"/>
              </a:rPr>
              <a:t>Rate Monotonic</a:t>
            </a:r>
          </a:p>
          <a:p>
            <a:pPr lvl="1">
              <a:lnSpc>
                <a:spcPct val="90000"/>
              </a:lnSpc>
            </a:pPr>
            <a:r>
              <a:rPr lang="en-US" altLang="ko-KR" dirty="0">
                <a:ea typeface="굴림" charset="0"/>
                <a:cs typeface="굴림" charset="0"/>
              </a:rPr>
              <a:t>Simpler implementation, even in systems without explicit support for timing constraints (periods, deadlines)</a:t>
            </a:r>
          </a:p>
          <a:p>
            <a:pPr lvl="1">
              <a:lnSpc>
                <a:spcPct val="90000"/>
              </a:lnSpc>
            </a:pPr>
            <a:r>
              <a:rPr lang="en-US" altLang="ko-KR" dirty="0">
                <a:ea typeface="굴림" charset="0"/>
                <a:cs typeface="굴림" charset="0"/>
              </a:rPr>
              <a:t>Predictability for the highest priority </a:t>
            </a:r>
            <a:r>
              <a:rPr lang="en-US" altLang="ko-KR" dirty="0" smtClean="0">
                <a:ea typeface="굴림" charset="0"/>
                <a:cs typeface="굴림" charset="0"/>
              </a:rPr>
              <a:t>tasks</a:t>
            </a:r>
            <a:endParaRPr lang="en-US" altLang="ko-KR" dirty="0">
              <a:ea typeface="굴림" charset="0"/>
              <a:cs typeface="굴림" charset="0"/>
            </a:endParaRPr>
          </a:p>
          <a:p>
            <a:pPr>
              <a:lnSpc>
                <a:spcPct val="90000"/>
              </a:lnSpc>
            </a:pPr>
            <a:r>
              <a:rPr lang="en-US" altLang="ko-KR" sz="2800" dirty="0">
                <a:ea typeface="굴림" charset="0"/>
                <a:cs typeface="굴림" charset="0"/>
              </a:rPr>
              <a:t>EDF</a:t>
            </a:r>
          </a:p>
          <a:p>
            <a:pPr lvl="1">
              <a:lnSpc>
                <a:spcPct val="90000"/>
              </a:lnSpc>
            </a:pPr>
            <a:r>
              <a:rPr lang="en-US" altLang="ko-KR" dirty="0">
                <a:ea typeface="굴림" charset="0"/>
                <a:cs typeface="굴림" charset="0"/>
              </a:rPr>
              <a:t>Full processor utilization</a:t>
            </a:r>
          </a:p>
          <a:p>
            <a:pPr lvl="1">
              <a:lnSpc>
                <a:spcPct val="90000"/>
              </a:lnSpc>
            </a:pPr>
            <a:r>
              <a:rPr lang="en-US" altLang="ko-KR" dirty="0">
                <a:ea typeface="굴림" charset="0"/>
                <a:cs typeface="굴림" charset="0"/>
              </a:rPr>
              <a:t>Misbehavior during overload </a:t>
            </a:r>
            <a:r>
              <a:rPr lang="en-US" altLang="ko-KR" dirty="0" smtClean="0">
                <a:ea typeface="굴림" charset="0"/>
                <a:cs typeface="굴림" charset="0"/>
              </a:rPr>
              <a:t>conditions</a:t>
            </a:r>
            <a:endParaRPr lang="en-US" altLang="ko-KR" sz="2800" dirty="0">
              <a:ea typeface="굴림" charset="0"/>
              <a:cs typeface="굴림" charset="0"/>
            </a:endParaRPr>
          </a:p>
          <a:p>
            <a:pPr>
              <a:lnSpc>
                <a:spcPct val="90000"/>
              </a:lnSpc>
            </a:pPr>
            <a:r>
              <a:rPr lang="en-US" altLang="ko-KR" sz="2800" dirty="0">
                <a:ea typeface="굴림" charset="0"/>
                <a:cs typeface="굴림" charset="0"/>
              </a:rPr>
              <a:t>For more details: </a:t>
            </a:r>
            <a:r>
              <a:rPr lang="en-US" altLang="ko-KR" sz="2800" dirty="0" err="1">
                <a:ea typeface="굴림" charset="0"/>
                <a:cs typeface="굴림" charset="0"/>
              </a:rPr>
              <a:t>Buttazzo</a:t>
            </a:r>
            <a:r>
              <a:rPr lang="en-US" altLang="ko-KR" sz="2800" dirty="0">
                <a:ea typeface="굴림" charset="0"/>
                <a:cs typeface="굴림" charset="0"/>
              </a:rPr>
              <a:t>, </a:t>
            </a:r>
            <a:r>
              <a:rPr lang="en-US" altLang="ko-KR" sz="2800" dirty="0">
                <a:latin typeface="Arial"/>
                <a:ea typeface="굴림" charset="0"/>
                <a:cs typeface="굴림" charset="0"/>
              </a:rPr>
              <a:t>“</a:t>
            </a:r>
            <a:r>
              <a:rPr lang="en-US" altLang="ko-KR" sz="2800" dirty="0">
                <a:ea typeface="굴림" charset="0"/>
                <a:cs typeface="굴림" charset="0"/>
              </a:rPr>
              <a:t>Rate monotonic vs. EDF: </a:t>
            </a:r>
            <a:r>
              <a:rPr lang="en-US" altLang="ko-KR" sz="2800" dirty="0" err="1">
                <a:ea typeface="굴림" charset="0"/>
                <a:cs typeface="굴림" charset="0"/>
              </a:rPr>
              <a:t>Judgement</a:t>
            </a:r>
            <a:r>
              <a:rPr lang="en-US" altLang="ko-KR" sz="2800" dirty="0">
                <a:ea typeface="굴림" charset="0"/>
                <a:cs typeface="굴림" charset="0"/>
              </a:rPr>
              <a:t> Day</a:t>
            </a:r>
            <a:r>
              <a:rPr lang="en-US" altLang="ko-KR" sz="2800" dirty="0">
                <a:latin typeface="Arial"/>
                <a:ea typeface="굴림" charset="0"/>
                <a:cs typeface="굴림" charset="0"/>
              </a:rPr>
              <a:t>”</a:t>
            </a:r>
            <a:r>
              <a:rPr lang="en-US" altLang="ko-KR" sz="2800" dirty="0">
                <a:ea typeface="굴림" charset="0"/>
                <a:cs typeface="굴림" charset="0"/>
              </a:rPr>
              <a:t>, EMSOFT 2003.</a:t>
            </a:r>
          </a:p>
        </p:txBody>
      </p:sp>
    </p:spTree>
    <p:extLst>
      <p:ext uri="{BB962C8B-B14F-4D97-AF65-F5344CB8AC3E}">
        <p14:creationId xmlns:p14="http://schemas.microsoft.com/office/powerpoint/2010/main" val="52128464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Real-world Example: What Happens on Mars?</a:t>
            </a:r>
            <a:endParaRPr lang="en-US" dirty="0"/>
          </a:p>
        </p:txBody>
      </p:sp>
      <p:pic>
        <p:nvPicPr>
          <p:cNvPr id="4" name="Picture 3"/>
          <p:cNvPicPr>
            <a:picLocks noChangeAspect="1"/>
          </p:cNvPicPr>
          <p:nvPr/>
        </p:nvPicPr>
        <p:blipFill>
          <a:blip r:embed="rId3"/>
          <a:stretch>
            <a:fillRect/>
          </a:stretch>
        </p:blipFill>
        <p:spPr>
          <a:xfrm>
            <a:off x="457200" y="2354619"/>
            <a:ext cx="3436480" cy="3157450"/>
          </a:xfrm>
          <a:prstGeom prst="rect">
            <a:avLst/>
          </a:prstGeom>
        </p:spPr>
      </p:pic>
      <p:pic>
        <p:nvPicPr>
          <p:cNvPr id="5" name="Picture 4"/>
          <p:cNvPicPr>
            <a:picLocks noChangeAspect="1"/>
          </p:cNvPicPr>
          <p:nvPr/>
        </p:nvPicPr>
        <p:blipFill>
          <a:blip r:embed="rId4"/>
          <a:stretch>
            <a:fillRect/>
          </a:stretch>
        </p:blipFill>
        <p:spPr>
          <a:xfrm>
            <a:off x="4592806" y="3698331"/>
            <a:ext cx="3964137" cy="2973103"/>
          </a:xfrm>
          <a:prstGeom prst="rect">
            <a:avLst/>
          </a:prstGeom>
        </p:spPr>
      </p:pic>
      <p:pic>
        <p:nvPicPr>
          <p:cNvPr id="6" name="Picture 5"/>
          <p:cNvPicPr>
            <a:picLocks noChangeAspect="1"/>
          </p:cNvPicPr>
          <p:nvPr/>
        </p:nvPicPr>
        <p:blipFill>
          <a:blip r:embed="rId5"/>
          <a:stretch>
            <a:fillRect/>
          </a:stretch>
        </p:blipFill>
        <p:spPr>
          <a:xfrm>
            <a:off x="5039841" y="1651619"/>
            <a:ext cx="1535034" cy="2046712"/>
          </a:xfrm>
          <a:prstGeom prst="rect">
            <a:avLst/>
          </a:prstGeom>
        </p:spPr>
      </p:pic>
      <p:sp>
        <p:nvSpPr>
          <p:cNvPr id="7" name="TextBox 6"/>
          <p:cNvSpPr txBox="1"/>
          <p:nvPr/>
        </p:nvSpPr>
        <p:spPr>
          <a:xfrm>
            <a:off x="6877423" y="1931926"/>
            <a:ext cx="1999722" cy="830997"/>
          </a:xfrm>
          <a:prstGeom prst="rect">
            <a:avLst/>
          </a:prstGeom>
          <a:noFill/>
        </p:spPr>
        <p:txBody>
          <a:bodyPr wrap="square" rtlCol="0">
            <a:spAutoFit/>
          </a:bodyPr>
          <a:lstStyle/>
          <a:p>
            <a:r>
              <a:rPr lang="en-US" sz="2400" dirty="0" smtClean="0"/>
              <a:t>Prof. </a:t>
            </a:r>
            <a:r>
              <a:rPr lang="en-US" sz="2400" dirty="0" err="1" smtClean="0"/>
              <a:t>Lui</a:t>
            </a:r>
            <a:r>
              <a:rPr lang="en-US" sz="2400" dirty="0" smtClean="0"/>
              <a:t> </a:t>
            </a:r>
            <a:r>
              <a:rPr lang="en-US" sz="2400" dirty="0" err="1" smtClean="0"/>
              <a:t>Sha</a:t>
            </a:r>
            <a:r>
              <a:rPr lang="en-US" sz="2400" dirty="0" smtClean="0"/>
              <a:t>, CS, UIUC</a:t>
            </a:r>
            <a:endParaRPr lang="en-US" sz="2400" dirty="0"/>
          </a:p>
        </p:txBody>
      </p:sp>
      <p:sp>
        <p:nvSpPr>
          <p:cNvPr id="8" name="TextBox 7"/>
          <p:cNvSpPr txBox="1"/>
          <p:nvPr/>
        </p:nvSpPr>
        <p:spPr>
          <a:xfrm>
            <a:off x="58554" y="6302102"/>
            <a:ext cx="9068504" cy="369332"/>
          </a:xfrm>
          <a:prstGeom prst="rect">
            <a:avLst/>
          </a:prstGeom>
          <a:noFill/>
        </p:spPr>
        <p:txBody>
          <a:bodyPr wrap="square" rtlCol="0">
            <a:spAutoFit/>
          </a:bodyPr>
          <a:lstStyle/>
          <a:p>
            <a:r>
              <a:rPr lang="en-US" dirty="0">
                <a:hlinkClick r:id="rId6"/>
              </a:rPr>
              <a:t>http://research.microsoft.com/en-us/um/people/mbj/Mars_Pathfinder/</a:t>
            </a:r>
            <a:r>
              <a:rPr lang="en-US" dirty="0" smtClean="0">
                <a:hlinkClick r:id="rId6"/>
              </a:rPr>
              <a:t>Mars_Pathfinder.html</a:t>
            </a:r>
            <a:r>
              <a:rPr lang="en-US" dirty="0" smtClean="0"/>
              <a:t> </a:t>
            </a:r>
            <a:endParaRPr lang="en-US" dirty="0"/>
          </a:p>
        </p:txBody>
      </p:sp>
    </p:spTree>
    <p:extLst>
      <p:ext uri="{BB962C8B-B14F-4D97-AF65-F5344CB8AC3E}">
        <p14:creationId xmlns:p14="http://schemas.microsoft.com/office/powerpoint/2010/main" val="628303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185785" y="1694770"/>
            <a:ext cx="8501015" cy="4525963"/>
          </a:xfrm>
        </p:spPr>
        <p:txBody>
          <a:bodyPr/>
          <a:lstStyle/>
          <a:p>
            <a:r>
              <a:rPr lang="en-US" dirty="0" smtClean="0"/>
              <a:t>Tasks have </a:t>
            </a:r>
            <a:r>
              <a:rPr lang="en-US" b="1" dirty="0" smtClean="0"/>
              <a:t>synchronization</a:t>
            </a:r>
            <a:r>
              <a:rPr lang="en-US" dirty="0" smtClean="0"/>
              <a:t> constraints</a:t>
            </a:r>
          </a:p>
          <a:p>
            <a:pPr lvl="1"/>
            <a:r>
              <a:rPr lang="en-US" dirty="0" smtClean="0"/>
              <a:t>Semaphores protect critical sections</a:t>
            </a:r>
          </a:p>
          <a:p>
            <a:pPr marL="457200" lvl="1" indent="0">
              <a:buNone/>
            </a:pPr>
            <a:endParaRPr lang="en-US" dirty="0" smtClean="0"/>
          </a:p>
          <a:p>
            <a:r>
              <a:rPr lang="en-US" dirty="0" smtClean="0"/>
              <a:t>Blocking can cause a higher-priority task to wait on an </a:t>
            </a:r>
            <a:r>
              <a:rPr lang="en-US" b="1" dirty="0" smtClean="0"/>
              <a:t>lower-priority one </a:t>
            </a:r>
            <a:r>
              <a:rPr lang="en-US" dirty="0" smtClean="0"/>
              <a:t>to unlock the resource</a:t>
            </a:r>
          </a:p>
          <a:p>
            <a:pPr lvl="1"/>
            <a:r>
              <a:rPr lang="en-US" dirty="0" smtClean="0"/>
              <a:t>Problem: In all previous scheduling examples, we assumed that a task can only wait for </a:t>
            </a:r>
            <a:r>
              <a:rPr lang="en-US" b="1" dirty="0" smtClean="0"/>
              <a:t>higher priority tasks</a:t>
            </a:r>
            <a:r>
              <a:rPr lang="en-US" dirty="0" smtClean="0"/>
              <a:t> not </a:t>
            </a:r>
            <a:r>
              <a:rPr lang="en-US" b="1" dirty="0" smtClean="0"/>
              <a:t>lower-priority tasks</a:t>
            </a:r>
            <a:endParaRPr lang="en-US" b="1" dirty="0"/>
          </a:p>
        </p:txBody>
      </p:sp>
    </p:spTree>
    <p:extLst>
      <p:ext uri="{BB962C8B-B14F-4D97-AF65-F5344CB8AC3E}">
        <p14:creationId xmlns:p14="http://schemas.microsoft.com/office/powerpoint/2010/main" val="119327832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Exclusion Constraints</a:t>
            </a:r>
            <a:endParaRPr lang="en-US" dirty="0"/>
          </a:p>
        </p:txBody>
      </p:sp>
      <p:sp>
        <p:nvSpPr>
          <p:cNvPr id="3" name="Content Placeholder 2"/>
          <p:cNvSpPr>
            <a:spLocks noGrp="1"/>
          </p:cNvSpPr>
          <p:nvPr>
            <p:ph idx="1"/>
          </p:nvPr>
        </p:nvSpPr>
        <p:spPr/>
        <p:txBody>
          <a:bodyPr/>
          <a:lstStyle/>
          <a:p>
            <a:r>
              <a:rPr lang="en-US" dirty="0" smtClean="0"/>
              <a:t>Tasks that lock/unlock the same semaphore are said to have a mutual exclusion constraint</a:t>
            </a:r>
            <a:endParaRPr lang="en-US" dirty="0"/>
          </a:p>
        </p:txBody>
      </p:sp>
      <p:sp>
        <p:nvSpPr>
          <p:cNvPr id="6" name="Line 7"/>
          <p:cNvSpPr>
            <a:spLocks noChangeShapeType="1"/>
          </p:cNvSpPr>
          <p:nvPr/>
        </p:nvSpPr>
        <p:spPr bwMode="auto">
          <a:xfrm>
            <a:off x="1085850" y="403449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085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00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57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14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43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29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71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29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43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486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05750" y="403449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1543050" y="3653490"/>
            <a:ext cx="4572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3" name="Rectangle 95"/>
          <p:cNvSpPr>
            <a:spLocks noChangeArrowheads="1"/>
          </p:cNvSpPr>
          <p:nvPr/>
        </p:nvSpPr>
        <p:spPr bwMode="auto">
          <a:xfrm>
            <a:off x="2000250" y="3653490"/>
            <a:ext cx="914400"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67" name="Rectangle 92"/>
          <p:cNvSpPr>
            <a:spLocks noChangeArrowheads="1"/>
          </p:cNvSpPr>
          <p:nvPr/>
        </p:nvSpPr>
        <p:spPr bwMode="auto">
          <a:xfrm>
            <a:off x="2914650" y="3653490"/>
            <a:ext cx="4572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4914900" y="5308763"/>
            <a:ext cx="4572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5372100" y="5308763"/>
            <a:ext cx="914400"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77" name="Rectangle 92"/>
          <p:cNvSpPr>
            <a:spLocks noChangeArrowheads="1"/>
          </p:cNvSpPr>
          <p:nvPr/>
        </p:nvSpPr>
        <p:spPr bwMode="auto">
          <a:xfrm>
            <a:off x="6286500" y="5308763"/>
            <a:ext cx="4572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8" name="TextBox 77"/>
          <p:cNvSpPr txBox="1"/>
          <p:nvPr/>
        </p:nvSpPr>
        <p:spPr>
          <a:xfrm>
            <a:off x="171978" y="3588958"/>
            <a:ext cx="972838" cy="461665"/>
          </a:xfrm>
          <a:prstGeom prst="rect">
            <a:avLst/>
          </a:prstGeom>
          <a:noFill/>
        </p:spPr>
        <p:txBody>
          <a:bodyPr wrap="square" rtlCol="0">
            <a:spAutoFit/>
          </a:bodyPr>
          <a:lstStyle/>
          <a:p>
            <a:r>
              <a:rPr lang="en-US" sz="2400" dirty="0" smtClean="0"/>
              <a:t>Task 1</a:t>
            </a:r>
            <a:endParaRPr lang="en-US" sz="2400" dirty="0"/>
          </a:p>
        </p:txBody>
      </p:sp>
      <p:sp>
        <p:nvSpPr>
          <p:cNvPr id="79" name="TextBox 78"/>
          <p:cNvSpPr txBox="1"/>
          <p:nvPr/>
        </p:nvSpPr>
        <p:spPr>
          <a:xfrm>
            <a:off x="171978" y="5228098"/>
            <a:ext cx="972838" cy="461665"/>
          </a:xfrm>
          <a:prstGeom prst="rect">
            <a:avLst/>
          </a:prstGeom>
          <a:noFill/>
        </p:spPr>
        <p:txBody>
          <a:bodyPr wrap="square" rtlCol="0">
            <a:spAutoFit/>
          </a:bodyPr>
          <a:lstStyle/>
          <a:p>
            <a:r>
              <a:rPr lang="en-US" sz="2400" dirty="0" smtClean="0"/>
              <a:t>Task 2</a:t>
            </a:r>
            <a:endParaRPr lang="en-US" sz="2400" dirty="0"/>
          </a:p>
        </p:txBody>
      </p:sp>
      <p:sp>
        <p:nvSpPr>
          <p:cNvPr id="80" name="TextBox 79"/>
          <p:cNvSpPr txBox="1"/>
          <p:nvPr/>
        </p:nvSpPr>
        <p:spPr>
          <a:xfrm>
            <a:off x="6260680" y="4218422"/>
            <a:ext cx="2697535" cy="830997"/>
          </a:xfrm>
          <a:prstGeom prst="rect">
            <a:avLst/>
          </a:prstGeom>
          <a:noFill/>
        </p:spPr>
        <p:txBody>
          <a:bodyPr wrap="square" rtlCol="0">
            <a:spAutoFit/>
          </a:bodyPr>
          <a:lstStyle/>
          <a:p>
            <a:r>
              <a:rPr lang="en-US" sz="2400" dirty="0" smtClean="0"/>
              <a:t>Critical Sections (Mutually exclusive)</a:t>
            </a:r>
            <a:endParaRPr lang="en-US" sz="2400" dirty="0"/>
          </a:p>
        </p:txBody>
      </p:sp>
      <p:sp>
        <p:nvSpPr>
          <p:cNvPr id="89" name="Freeform 88"/>
          <p:cNvSpPr/>
          <p:nvPr/>
        </p:nvSpPr>
        <p:spPr>
          <a:xfrm>
            <a:off x="2580723" y="4093522"/>
            <a:ext cx="3705777" cy="540399"/>
          </a:xfrm>
          <a:custGeom>
            <a:avLst/>
            <a:gdLst>
              <a:gd name="connsiteX0" fmla="*/ 3134699 w 3134699"/>
              <a:gd name="connsiteY0" fmla="*/ 540399 h 540399"/>
              <a:gd name="connsiteX1" fmla="*/ 729628 w 3134699"/>
              <a:gd name="connsiteY1" fmla="*/ 486359 h 540399"/>
              <a:gd name="connsiteX2" fmla="*/ 0 w 3134699"/>
              <a:gd name="connsiteY2" fmla="*/ 0 h 540399"/>
            </a:gdLst>
            <a:ahLst/>
            <a:cxnLst>
              <a:cxn ang="0">
                <a:pos x="connsiteX0" y="connsiteY0"/>
              </a:cxn>
              <a:cxn ang="0">
                <a:pos x="connsiteX1" y="connsiteY1"/>
              </a:cxn>
              <a:cxn ang="0">
                <a:pos x="connsiteX2" y="connsiteY2"/>
              </a:cxn>
            </a:cxnLst>
            <a:rect l="l" t="t" r="r" b="b"/>
            <a:pathLst>
              <a:path w="3134699" h="540399">
                <a:moveTo>
                  <a:pt x="3134699" y="540399"/>
                </a:moveTo>
                <a:lnTo>
                  <a:pt x="729628" y="486359"/>
                </a:lnTo>
                <a:cubicBezTo>
                  <a:pt x="207178" y="396292"/>
                  <a:pt x="0" y="0"/>
                  <a:pt x="0" y="0"/>
                </a:cubicBezTo>
              </a:path>
            </a:pathLst>
          </a:cu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flipV="1">
            <a:off x="5657850" y="4809549"/>
            <a:ext cx="628650" cy="499213"/>
          </a:xfrm>
          <a:custGeom>
            <a:avLst/>
            <a:gdLst>
              <a:gd name="connsiteX0" fmla="*/ 3134699 w 3134699"/>
              <a:gd name="connsiteY0" fmla="*/ 540399 h 540399"/>
              <a:gd name="connsiteX1" fmla="*/ 729628 w 3134699"/>
              <a:gd name="connsiteY1" fmla="*/ 486359 h 540399"/>
              <a:gd name="connsiteX2" fmla="*/ 0 w 3134699"/>
              <a:gd name="connsiteY2" fmla="*/ 0 h 540399"/>
            </a:gdLst>
            <a:ahLst/>
            <a:cxnLst>
              <a:cxn ang="0">
                <a:pos x="connsiteX0" y="connsiteY0"/>
              </a:cxn>
              <a:cxn ang="0">
                <a:pos x="connsiteX1" y="connsiteY1"/>
              </a:cxn>
              <a:cxn ang="0">
                <a:pos x="connsiteX2" y="connsiteY2"/>
              </a:cxn>
            </a:cxnLst>
            <a:rect l="l" t="t" r="r" b="b"/>
            <a:pathLst>
              <a:path w="3134699" h="540399">
                <a:moveTo>
                  <a:pt x="3134699" y="540399"/>
                </a:moveTo>
                <a:lnTo>
                  <a:pt x="729628" y="486359"/>
                </a:lnTo>
                <a:cubicBezTo>
                  <a:pt x="207178" y="396292"/>
                  <a:pt x="0" y="0"/>
                  <a:pt x="0" y="0"/>
                </a:cubicBezTo>
              </a:path>
            </a:pathLst>
          </a:cu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TextBox 90"/>
          <p:cNvSpPr txBox="1"/>
          <p:nvPr/>
        </p:nvSpPr>
        <p:spPr>
          <a:xfrm>
            <a:off x="1168166" y="2758920"/>
            <a:ext cx="972838" cy="461665"/>
          </a:xfrm>
          <a:prstGeom prst="rect">
            <a:avLst/>
          </a:prstGeom>
          <a:noFill/>
        </p:spPr>
        <p:txBody>
          <a:bodyPr wrap="square" rtlCol="0">
            <a:spAutoFit/>
          </a:bodyPr>
          <a:lstStyle/>
          <a:p>
            <a:r>
              <a:rPr lang="en-US" sz="2400" dirty="0" smtClean="0"/>
              <a:t>Lock S</a:t>
            </a:r>
            <a:endParaRPr lang="en-US" sz="2400" dirty="0"/>
          </a:p>
        </p:txBody>
      </p:sp>
      <p:sp>
        <p:nvSpPr>
          <p:cNvPr id="92" name="TextBox 91"/>
          <p:cNvSpPr txBox="1"/>
          <p:nvPr/>
        </p:nvSpPr>
        <p:spPr>
          <a:xfrm>
            <a:off x="2816204" y="2758920"/>
            <a:ext cx="1470045" cy="461665"/>
          </a:xfrm>
          <a:prstGeom prst="rect">
            <a:avLst/>
          </a:prstGeom>
          <a:noFill/>
        </p:spPr>
        <p:txBody>
          <a:bodyPr wrap="square" rtlCol="0">
            <a:spAutoFit/>
          </a:bodyPr>
          <a:lstStyle/>
          <a:p>
            <a:r>
              <a:rPr lang="en-US" sz="2400" dirty="0" smtClean="0"/>
              <a:t>Unlock S</a:t>
            </a:r>
            <a:endParaRPr lang="en-US" sz="2400" dirty="0"/>
          </a:p>
        </p:txBody>
      </p:sp>
      <p:cxnSp>
        <p:nvCxnSpPr>
          <p:cNvPr id="94" name="Straight Arrow Connector 93"/>
          <p:cNvCxnSpPr>
            <a:stCxn id="91" idx="2"/>
          </p:cNvCxnSpPr>
          <p:nvPr/>
        </p:nvCxnSpPr>
        <p:spPr>
          <a:xfrm>
            <a:off x="1654585" y="3220585"/>
            <a:ext cx="345665"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2914650" y="3220585"/>
            <a:ext cx="98445" cy="3906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438649" y="6126163"/>
            <a:ext cx="972838" cy="461665"/>
          </a:xfrm>
          <a:prstGeom prst="rect">
            <a:avLst/>
          </a:prstGeom>
          <a:noFill/>
        </p:spPr>
        <p:txBody>
          <a:bodyPr wrap="square" rtlCol="0">
            <a:spAutoFit/>
          </a:bodyPr>
          <a:lstStyle/>
          <a:p>
            <a:r>
              <a:rPr lang="en-US" sz="2400" dirty="0" smtClean="0"/>
              <a:t>Lock S</a:t>
            </a:r>
            <a:endParaRPr lang="en-US" sz="2400" dirty="0"/>
          </a:p>
        </p:txBody>
      </p:sp>
      <p:sp>
        <p:nvSpPr>
          <p:cNvPr id="98" name="TextBox 97"/>
          <p:cNvSpPr txBox="1"/>
          <p:nvPr/>
        </p:nvSpPr>
        <p:spPr>
          <a:xfrm>
            <a:off x="6086687" y="6126163"/>
            <a:ext cx="1470045" cy="461665"/>
          </a:xfrm>
          <a:prstGeom prst="rect">
            <a:avLst/>
          </a:prstGeom>
          <a:noFill/>
        </p:spPr>
        <p:txBody>
          <a:bodyPr wrap="square" rtlCol="0">
            <a:spAutoFit/>
          </a:bodyPr>
          <a:lstStyle/>
          <a:p>
            <a:r>
              <a:rPr lang="en-US" sz="2400" dirty="0" smtClean="0"/>
              <a:t>Unlock S</a:t>
            </a:r>
            <a:endParaRPr lang="en-US" sz="2400" dirty="0"/>
          </a:p>
        </p:txBody>
      </p:sp>
      <p:cxnSp>
        <p:nvCxnSpPr>
          <p:cNvPr id="99" name="Straight Arrow Connector 98"/>
          <p:cNvCxnSpPr/>
          <p:nvPr/>
        </p:nvCxnSpPr>
        <p:spPr>
          <a:xfrm flipV="1">
            <a:off x="4914900" y="5689763"/>
            <a:ext cx="457200" cy="6058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flipV="1">
            <a:off x="6260680" y="5689763"/>
            <a:ext cx="483020" cy="436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282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9" grpId="0" animBg="1"/>
      <p:bldP spid="90" grpId="0" animBg="1"/>
      <p:bldP spid="91" grpId="0"/>
      <p:bldP spid="92" grpId="0"/>
      <p:bldP spid="97" grpId="0"/>
      <p:bldP spid="9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Inversion</a:t>
            </a:r>
            <a:endParaRPr lang="en-US" dirty="0"/>
          </a:p>
        </p:txBody>
      </p:sp>
      <p:sp>
        <p:nvSpPr>
          <p:cNvPr id="3" name="Content Placeholder 2"/>
          <p:cNvSpPr>
            <a:spLocks noGrp="1"/>
          </p:cNvSpPr>
          <p:nvPr>
            <p:ph idx="1"/>
          </p:nvPr>
        </p:nvSpPr>
        <p:spPr/>
        <p:txBody>
          <a:bodyPr/>
          <a:lstStyle/>
          <a:p>
            <a:r>
              <a:rPr lang="en-US" dirty="0" smtClean="0"/>
              <a:t>Locks and priorities </a:t>
            </a:r>
            <a:r>
              <a:rPr lang="en-US" b="1" dirty="0" smtClean="0"/>
              <a:t>may be at odds</a:t>
            </a:r>
            <a:r>
              <a:rPr lang="en-US" dirty="0" smtClean="0"/>
              <a:t>. Locking results in priority inversion.</a:t>
            </a:r>
            <a:endParaRPr lang="en-US" dirty="0"/>
          </a:p>
        </p:txBody>
      </p:sp>
      <p:sp>
        <p:nvSpPr>
          <p:cNvPr id="6" name="Line 7"/>
          <p:cNvSpPr>
            <a:spLocks noChangeShapeType="1"/>
          </p:cNvSpPr>
          <p:nvPr/>
        </p:nvSpPr>
        <p:spPr bwMode="auto">
          <a:xfrm>
            <a:off x="1085850" y="403449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085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00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57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14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43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29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71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29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43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486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05750" y="403449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3513025" y="3627333"/>
            <a:ext cx="1230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1543050" y="5308763"/>
            <a:ext cx="13716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2914650" y="5308763"/>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91" name="TextBox 90"/>
          <p:cNvSpPr txBox="1"/>
          <p:nvPr/>
        </p:nvSpPr>
        <p:spPr>
          <a:xfrm>
            <a:off x="1693980" y="4341945"/>
            <a:ext cx="972838" cy="461665"/>
          </a:xfrm>
          <a:prstGeom prst="rect">
            <a:avLst/>
          </a:prstGeom>
          <a:noFill/>
        </p:spPr>
        <p:txBody>
          <a:bodyPr wrap="square" rtlCol="0">
            <a:spAutoFit/>
          </a:bodyPr>
          <a:lstStyle/>
          <a:p>
            <a:r>
              <a:rPr lang="en-US" sz="2400" dirty="0" smtClean="0"/>
              <a:t>Lock S</a:t>
            </a:r>
            <a:endParaRPr lang="en-US" sz="2400" dirty="0"/>
          </a:p>
        </p:txBody>
      </p:sp>
      <p:cxnSp>
        <p:nvCxnSpPr>
          <p:cNvPr id="94" name="Straight Arrow Connector 93"/>
          <p:cNvCxnSpPr>
            <a:stCxn id="91" idx="2"/>
          </p:cNvCxnSpPr>
          <p:nvPr/>
        </p:nvCxnSpPr>
        <p:spPr>
          <a:xfrm>
            <a:off x="2180399" y="4803610"/>
            <a:ext cx="734251"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13025" y="4050623"/>
            <a:ext cx="0" cy="1185892"/>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554954" y="4592693"/>
            <a:ext cx="1561290" cy="461665"/>
          </a:xfrm>
          <a:prstGeom prst="rect">
            <a:avLst/>
          </a:prstGeom>
          <a:noFill/>
        </p:spPr>
        <p:txBody>
          <a:bodyPr wrap="square" rtlCol="0">
            <a:spAutoFit/>
          </a:bodyPr>
          <a:lstStyle/>
          <a:p>
            <a:r>
              <a:rPr lang="en-US" sz="2400" dirty="0" smtClean="0"/>
              <a:t>Preempt</a:t>
            </a:r>
            <a:endParaRPr lang="en-US" sz="2400" dirty="0"/>
          </a:p>
        </p:txBody>
      </p:sp>
      <p:sp>
        <p:nvSpPr>
          <p:cNvPr id="82" name="TextBox 81"/>
          <p:cNvSpPr txBox="1"/>
          <p:nvPr/>
        </p:nvSpPr>
        <p:spPr>
          <a:xfrm>
            <a:off x="-7626" y="3610410"/>
            <a:ext cx="2471763" cy="369332"/>
          </a:xfrm>
          <a:prstGeom prst="rect">
            <a:avLst/>
          </a:prstGeom>
          <a:noFill/>
        </p:spPr>
        <p:txBody>
          <a:bodyPr wrap="square" rtlCol="0">
            <a:spAutoFit/>
          </a:bodyPr>
          <a:lstStyle/>
          <a:p>
            <a:r>
              <a:rPr lang="en-US" dirty="0" smtClean="0"/>
              <a:t>High-priority Task</a:t>
            </a:r>
            <a:endParaRPr lang="en-US" dirty="0"/>
          </a:p>
        </p:txBody>
      </p:sp>
      <p:sp>
        <p:nvSpPr>
          <p:cNvPr id="83" name="TextBox 82"/>
          <p:cNvSpPr txBox="1"/>
          <p:nvPr/>
        </p:nvSpPr>
        <p:spPr>
          <a:xfrm>
            <a:off x="59072" y="5748196"/>
            <a:ext cx="2471763" cy="369332"/>
          </a:xfrm>
          <a:prstGeom prst="rect">
            <a:avLst/>
          </a:prstGeom>
          <a:noFill/>
        </p:spPr>
        <p:txBody>
          <a:bodyPr wrap="square" rtlCol="0">
            <a:spAutoFit/>
          </a:bodyPr>
          <a:lstStyle/>
          <a:p>
            <a:r>
              <a:rPr lang="en-US" dirty="0" smtClean="0"/>
              <a:t>Low-priority Task</a:t>
            </a:r>
            <a:endParaRPr lang="en-US" dirty="0"/>
          </a:p>
        </p:txBody>
      </p:sp>
    </p:spTree>
    <p:extLst>
      <p:ext uri="{BB962C8B-B14F-4D97-AF65-F5344CB8AC3E}">
        <p14:creationId xmlns:p14="http://schemas.microsoft.com/office/powerpoint/2010/main" val="156424090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Inversion</a:t>
            </a:r>
            <a:endParaRPr lang="en-US" dirty="0"/>
          </a:p>
        </p:txBody>
      </p:sp>
      <p:sp>
        <p:nvSpPr>
          <p:cNvPr id="3" name="Content Placeholder 2"/>
          <p:cNvSpPr>
            <a:spLocks noGrp="1"/>
          </p:cNvSpPr>
          <p:nvPr>
            <p:ph idx="1"/>
          </p:nvPr>
        </p:nvSpPr>
        <p:spPr/>
        <p:txBody>
          <a:bodyPr/>
          <a:lstStyle/>
          <a:p>
            <a:r>
              <a:rPr lang="en-US" dirty="0" smtClean="0"/>
              <a:t>Locks and priorities </a:t>
            </a:r>
            <a:r>
              <a:rPr lang="en-US" b="1" dirty="0" smtClean="0"/>
              <a:t>may be at odds</a:t>
            </a:r>
            <a:r>
              <a:rPr lang="en-US" dirty="0" smtClean="0"/>
              <a:t>. Locking results in priority inversion.</a:t>
            </a:r>
            <a:endParaRPr lang="en-US" dirty="0"/>
          </a:p>
        </p:txBody>
      </p:sp>
      <p:sp>
        <p:nvSpPr>
          <p:cNvPr id="6" name="Line 7"/>
          <p:cNvSpPr>
            <a:spLocks noChangeShapeType="1"/>
          </p:cNvSpPr>
          <p:nvPr/>
        </p:nvSpPr>
        <p:spPr bwMode="auto">
          <a:xfrm>
            <a:off x="1085850" y="403449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085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00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57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14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43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29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71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29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43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486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05750" y="403449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3513025" y="3627333"/>
            <a:ext cx="1230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1543050" y="5308763"/>
            <a:ext cx="13716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2914650" y="5308763"/>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91" name="TextBox 90"/>
          <p:cNvSpPr txBox="1"/>
          <p:nvPr/>
        </p:nvSpPr>
        <p:spPr>
          <a:xfrm>
            <a:off x="1693980" y="4341945"/>
            <a:ext cx="972838" cy="461665"/>
          </a:xfrm>
          <a:prstGeom prst="rect">
            <a:avLst/>
          </a:prstGeom>
          <a:noFill/>
        </p:spPr>
        <p:txBody>
          <a:bodyPr wrap="square" rtlCol="0">
            <a:spAutoFit/>
          </a:bodyPr>
          <a:lstStyle/>
          <a:p>
            <a:r>
              <a:rPr lang="en-US" sz="2400" dirty="0" smtClean="0"/>
              <a:t>Lock S</a:t>
            </a:r>
            <a:endParaRPr lang="en-US" sz="2400" dirty="0"/>
          </a:p>
        </p:txBody>
      </p:sp>
      <p:cxnSp>
        <p:nvCxnSpPr>
          <p:cNvPr id="94" name="Straight Arrow Connector 93"/>
          <p:cNvCxnSpPr>
            <a:stCxn id="91" idx="2"/>
          </p:cNvCxnSpPr>
          <p:nvPr/>
        </p:nvCxnSpPr>
        <p:spPr>
          <a:xfrm>
            <a:off x="2180399" y="4803610"/>
            <a:ext cx="734251"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13025" y="4050623"/>
            <a:ext cx="0" cy="1185892"/>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554954" y="4592693"/>
            <a:ext cx="1561290" cy="461665"/>
          </a:xfrm>
          <a:prstGeom prst="rect">
            <a:avLst/>
          </a:prstGeom>
          <a:noFill/>
        </p:spPr>
        <p:txBody>
          <a:bodyPr wrap="square" rtlCol="0">
            <a:spAutoFit/>
          </a:bodyPr>
          <a:lstStyle/>
          <a:p>
            <a:r>
              <a:rPr lang="en-US" sz="2400" dirty="0" smtClean="0"/>
              <a:t>Preempt</a:t>
            </a:r>
            <a:endParaRPr lang="en-US" sz="2400" dirty="0"/>
          </a:p>
        </p:txBody>
      </p:sp>
      <p:sp>
        <p:nvSpPr>
          <p:cNvPr id="61" name="Rectangle 95"/>
          <p:cNvSpPr>
            <a:spLocks noChangeArrowheads="1"/>
          </p:cNvSpPr>
          <p:nvPr/>
        </p:nvSpPr>
        <p:spPr bwMode="auto">
          <a:xfrm>
            <a:off x="4773725" y="5308107"/>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cxnSp>
        <p:nvCxnSpPr>
          <p:cNvPr id="62" name="Straight Connector 61"/>
          <p:cNvCxnSpPr/>
          <p:nvPr/>
        </p:nvCxnSpPr>
        <p:spPr>
          <a:xfrm>
            <a:off x="4781550" y="4050623"/>
            <a:ext cx="0" cy="1185892"/>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771900" y="2598923"/>
            <a:ext cx="3200400" cy="830997"/>
          </a:xfrm>
          <a:prstGeom prst="rect">
            <a:avLst/>
          </a:prstGeom>
          <a:noFill/>
        </p:spPr>
        <p:txBody>
          <a:bodyPr wrap="square" rtlCol="0">
            <a:spAutoFit/>
          </a:bodyPr>
          <a:lstStyle/>
          <a:p>
            <a:r>
              <a:rPr lang="en-US" sz="2400" dirty="0" smtClean="0"/>
              <a:t>Attempt to Lock S but results in blocking</a:t>
            </a:r>
            <a:endParaRPr lang="en-US" sz="2400" dirty="0"/>
          </a:p>
        </p:txBody>
      </p:sp>
      <p:cxnSp>
        <p:nvCxnSpPr>
          <p:cNvPr id="64" name="Straight Arrow Connector 63"/>
          <p:cNvCxnSpPr/>
          <p:nvPr/>
        </p:nvCxnSpPr>
        <p:spPr>
          <a:xfrm flipH="1">
            <a:off x="4914900" y="3490251"/>
            <a:ext cx="1039925" cy="1974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914900" y="4572777"/>
            <a:ext cx="2533245" cy="461665"/>
          </a:xfrm>
          <a:prstGeom prst="rect">
            <a:avLst/>
          </a:prstGeom>
          <a:noFill/>
        </p:spPr>
        <p:txBody>
          <a:bodyPr wrap="square" rtlCol="0">
            <a:spAutoFit/>
          </a:bodyPr>
          <a:lstStyle/>
          <a:p>
            <a:r>
              <a:rPr lang="en-US" sz="2400" b="1" dirty="0" smtClean="0">
                <a:solidFill>
                  <a:srgbClr val="FF0000"/>
                </a:solidFill>
              </a:rPr>
              <a:t>Priority Inversion</a:t>
            </a:r>
            <a:endParaRPr lang="en-US" sz="2400" b="1" dirty="0">
              <a:solidFill>
                <a:srgbClr val="FF0000"/>
              </a:solidFill>
            </a:endParaRPr>
          </a:p>
        </p:txBody>
      </p:sp>
      <p:sp>
        <p:nvSpPr>
          <p:cNvPr id="80" name="TextBox 79"/>
          <p:cNvSpPr txBox="1"/>
          <p:nvPr/>
        </p:nvSpPr>
        <p:spPr>
          <a:xfrm>
            <a:off x="-7626" y="3610410"/>
            <a:ext cx="2471763" cy="369332"/>
          </a:xfrm>
          <a:prstGeom prst="rect">
            <a:avLst/>
          </a:prstGeom>
          <a:noFill/>
        </p:spPr>
        <p:txBody>
          <a:bodyPr wrap="square" rtlCol="0">
            <a:spAutoFit/>
          </a:bodyPr>
          <a:lstStyle/>
          <a:p>
            <a:r>
              <a:rPr lang="en-US" dirty="0" smtClean="0"/>
              <a:t>High-priority Task</a:t>
            </a:r>
            <a:endParaRPr lang="en-US" dirty="0"/>
          </a:p>
        </p:txBody>
      </p:sp>
      <p:sp>
        <p:nvSpPr>
          <p:cNvPr id="82" name="TextBox 81"/>
          <p:cNvSpPr txBox="1"/>
          <p:nvPr/>
        </p:nvSpPr>
        <p:spPr>
          <a:xfrm>
            <a:off x="59072" y="5748196"/>
            <a:ext cx="2471763" cy="369332"/>
          </a:xfrm>
          <a:prstGeom prst="rect">
            <a:avLst/>
          </a:prstGeom>
          <a:noFill/>
        </p:spPr>
        <p:txBody>
          <a:bodyPr wrap="square" rtlCol="0">
            <a:spAutoFit/>
          </a:bodyPr>
          <a:lstStyle/>
          <a:p>
            <a:r>
              <a:rPr lang="en-US" dirty="0" smtClean="0"/>
              <a:t>Low-priority Task</a:t>
            </a:r>
            <a:endParaRPr lang="en-US" dirty="0"/>
          </a:p>
        </p:txBody>
      </p:sp>
    </p:spTree>
    <p:extLst>
      <p:ext uri="{BB962C8B-B14F-4D97-AF65-F5344CB8AC3E}">
        <p14:creationId xmlns:p14="http://schemas.microsoft.com/office/powerpoint/2010/main" val="122859932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Inversion</a:t>
            </a:r>
            <a:endParaRPr lang="en-US" dirty="0"/>
          </a:p>
        </p:txBody>
      </p:sp>
      <p:sp>
        <p:nvSpPr>
          <p:cNvPr id="3" name="Content Placeholder 2"/>
          <p:cNvSpPr>
            <a:spLocks noGrp="1"/>
          </p:cNvSpPr>
          <p:nvPr>
            <p:ph idx="1"/>
          </p:nvPr>
        </p:nvSpPr>
        <p:spPr/>
        <p:txBody>
          <a:bodyPr/>
          <a:lstStyle/>
          <a:p>
            <a:r>
              <a:rPr lang="en-US" dirty="0" smtClean="0"/>
              <a:t>How to account for priority inversion?</a:t>
            </a:r>
            <a:endParaRPr lang="en-US" dirty="0"/>
          </a:p>
        </p:txBody>
      </p:sp>
      <p:sp>
        <p:nvSpPr>
          <p:cNvPr id="6" name="Line 7"/>
          <p:cNvSpPr>
            <a:spLocks noChangeShapeType="1"/>
          </p:cNvSpPr>
          <p:nvPr/>
        </p:nvSpPr>
        <p:spPr bwMode="auto">
          <a:xfrm>
            <a:off x="1085850" y="403449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085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00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57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14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43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29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71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29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43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486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05750" y="403449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3513025" y="3627333"/>
            <a:ext cx="1230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1543050" y="5308763"/>
            <a:ext cx="13716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2914650" y="5308763"/>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91" name="TextBox 90"/>
          <p:cNvSpPr txBox="1"/>
          <p:nvPr/>
        </p:nvSpPr>
        <p:spPr>
          <a:xfrm>
            <a:off x="1693980" y="4341945"/>
            <a:ext cx="972838" cy="461665"/>
          </a:xfrm>
          <a:prstGeom prst="rect">
            <a:avLst/>
          </a:prstGeom>
          <a:noFill/>
        </p:spPr>
        <p:txBody>
          <a:bodyPr wrap="square" rtlCol="0">
            <a:spAutoFit/>
          </a:bodyPr>
          <a:lstStyle/>
          <a:p>
            <a:r>
              <a:rPr lang="en-US" sz="2400" dirty="0" smtClean="0"/>
              <a:t>Lock S</a:t>
            </a:r>
            <a:endParaRPr lang="en-US" sz="2400" dirty="0"/>
          </a:p>
        </p:txBody>
      </p:sp>
      <p:cxnSp>
        <p:nvCxnSpPr>
          <p:cNvPr id="94" name="Straight Arrow Connector 93"/>
          <p:cNvCxnSpPr>
            <a:stCxn id="91" idx="2"/>
          </p:cNvCxnSpPr>
          <p:nvPr/>
        </p:nvCxnSpPr>
        <p:spPr>
          <a:xfrm>
            <a:off x="2180399" y="4803610"/>
            <a:ext cx="734251"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13025" y="4050623"/>
            <a:ext cx="0" cy="1185892"/>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554954" y="4592693"/>
            <a:ext cx="1561290" cy="461665"/>
          </a:xfrm>
          <a:prstGeom prst="rect">
            <a:avLst/>
          </a:prstGeom>
          <a:noFill/>
        </p:spPr>
        <p:txBody>
          <a:bodyPr wrap="square" rtlCol="0">
            <a:spAutoFit/>
          </a:bodyPr>
          <a:lstStyle/>
          <a:p>
            <a:r>
              <a:rPr lang="en-US" sz="2400" dirty="0" smtClean="0"/>
              <a:t>Preempt</a:t>
            </a:r>
            <a:endParaRPr lang="en-US" sz="2400" dirty="0"/>
          </a:p>
        </p:txBody>
      </p:sp>
      <p:sp>
        <p:nvSpPr>
          <p:cNvPr id="61" name="Rectangle 95"/>
          <p:cNvSpPr>
            <a:spLocks noChangeArrowheads="1"/>
          </p:cNvSpPr>
          <p:nvPr/>
        </p:nvSpPr>
        <p:spPr bwMode="auto">
          <a:xfrm>
            <a:off x="4773725" y="5308107"/>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cxnSp>
        <p:nvCxnSpPr>
          <p:cNvPr id="62" name="Straight Connector 61"/>
          <p:cNvCxnSpPr/>
          <p:nvPr/>
        </p:nvCxnSpPr>
        <p:spPr>
          <a:xfrm>
            <a:off x="4781550" y="4050623"/>
            <a:ext cx="0" cy="1185892"/>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771900" y="2598923"/>
            <a:ext cx="3200400" cy="830997"/>
          </a:xfrm>
          <a:prstGeom prst="rect">
            <a:avLst/>
          </a:prstGeom>
          <a:noFill/>
        </p:spPr>
        <p:txBody>
          <a:bodyPr wrap="square" rtlCol="0">
            <a:spAutoFit/>
          </a:bodyPr>
          <a:lstStyle/>
          <a:p>
            <a:r>
              <a:rPr lang="en-US" sz="2400" dirty="0" smtClean="0"/>
              <a:t>Attempt to Lock S but results in blocking</a:t>
            </a:r>
            <a:endParaRPr lang="en-US" sz="2400" dirty="0"/>
          </a:p>
        </p:txBody>
      </p:sp>
      <p:cxnSp>
        <p:nvCxnSpPr>
          <p:cNvPr id="64" name="Straight Arrow Connector 63"/>
          <p:cNvCxnSpPr/>
          <p:nvPr/>
        </p:nvCxnSpPr>
        <p:spPr>
          <a:xfrm flipH="1">
            <a:off x="4914900" y="3490251"/>
            <a:ext cx="1039925" cy="1974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914900" y="4572777"/>
            <a:ext cx="2533245" cy="461665"/>
          </a:xfrm>
          <a:prstGeom prst="rect">
            <a:avLst/>
          </a:prstGeom>
          <a:noFill/>
        </p:spPr>
        <p:txBody>
          <a:bodyPr wrap="square" rtlCol="0">
            <a:spAutoFit/>
          </a:bodyPr>
          <a:lstStyle/>
          <a:p>
            <a:r>
              <a:rPr lang="en-US" sz="2400" b="1" dirty="0" smtClean="0">
                <a:solidFill>
                  <a:srgbClr val="FF0000"/>
                </a:solidFill>
              </a:rPr>
              <a:t>Priority Inversion</a:t>
            </a:r>
            <a:endParaRPr lang="en-US" sz="2400" b="1" dirty="0">
              <a:solidFill>
                <a:srgbClr val="FF0000"/>
              </a:solidFill>
            </a:endParaRPr>
          </a:p>
        </p:txBody>
      </p:sp>
      <p:sp>
        <p:nvSpPr>
          <p:cNvPr id="66" name="Rectangle 95"/>
          <p:cNvSpPr>
            <a:spLocks noChangeArrowheads="1"/>
          </p:cNvSpPr>
          <p:nvPr/>
        </p:nvSpPr>
        <p:spPr bwMode="auto">
          <a:xfrm>
            <a:off x="5372100" y="3674787"/>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67" name="TextBox 66"/>
          <p:cNvSpPr txBox="1"/>
          <p:nvPr/>
        </p:nvSpPr>
        <p:spPr>
          <a:xfrm>
            <a:off x="5400517" y="6226147"/>
            <a:ext cx="1410686" cy="461665"/>
          </a:xfrm>
          <a:prstGeom prst="rect">
            <a:avLst/>
          </a:prstGeom>
          <a:noFill/>
        </p:spPr>
        <p:txBody>
          <a:bodyPr wrap="square" rtlCol="0">
            <a:spAutoFit/>
          </a:bodyPr>
          <a:lstStyle/>
          <a:p>
            <a:r>
              <a:rPr lang="en-US" sz="2400" dirty="0" smtClean="0"/>
              <a:t>Unlock S</a:t>
            </a:r>
            <a:endParaRPr lang="en-US" sz="2400" dirty="0"/>
          </a:p>
        </p:txBody>
      </p:sp>
      <p:cxnSp>
        <p:nvCxnSpPr>
          <p:cNvPr id="68" name="Straight Arrow Connector 67"/>
          <p:cNvCxnSpPr/>
          <p:nvPr/>
        </p:nvCxnSpPr>
        <p:spPr>
          <a:xfrm flipV="1">
            <a:off x="5372100" y="5809288"/>
            <a:ext cx="0" cy="4242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362360" y="4055787"/>
            <a:ext cx="0" cy="1185892"/>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2" name="Rectangle 92"/>
          <p:cNvSpPr>
            <a:spLocks noChangeArrowheads="1"/>
          </p:cNvSpPr>
          <p:nvPr/>
        </p:nvSpPr>
        <p:spPr bwMode="auto">
          <a:xfrm>
            <a:off x="5968337" y="3671095"/>
            <a:ext cx="617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83" name="TextBox 82"/>
          <p:cNvSpPr txBox="1"/>
          <p:nvPr/>
        </p:nvSpPr>
        <p:spPr>
          <a:xfrm>
            <a:off x="6075964" y="4228711"/>
            <a:ext cx="953486" cy="461665"/>
          </a:xfrm>
          <a:prstGeom prst="rect">
            <a:avLst/>
          </a:prstGeom>
          <a:noFill/>
        </p:spPr>
        <p:txBody>
          <a:bodyPr wrap="square" rtlCol="0">
            <a:spAutoFit/>
          </a:bodyPr>
          <a:lstStyle/>
          <a:p>
            <a:r>
              <a:rPr lang="en-US" sz="2400" dirty="0"/>
              <a:t>L</a:t>
            </a:r>
            <a:r>
              <a:rPr lang="en-US" sz="2400" dirty="0" smtClean="0"/>
              <a:t>ock S</a:t>
            </a:r>
            <a:endParaRPr lang="en-US" sz="2400" dirty="0"/>
          </a:p>
        </p:txBody>
      </p:sp>
      <p:cxnSp>
        <p:nvCxnSpPr>
          <p:cNvPr id="84" name="Straight Arrow Connector 83"/>
          <p:cNvCxnSpPr>
            <a:stCxn id="83" idx="1"/>
          </p:cNvCxnSpPr>
          <p:nvPr/>
        </p:nvCxnSpPr>
        <p:spPr>
          <a:xfrm flipH="1" flipV="1">
            <a:off x="5400517" y="4055787"/>
            <a:ext cx="675447" cy="4037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7411008" y="4174671"/>
            <a:ext cx="1275791" cy="461665"/>
          </a:xfrm>
          <a:prstGeom prst="rect">
            <a:avLst/>
          </a:prstGeom>
          <a:noFill/>
        </p:spPr>
        <p:txBody>
          <a:bodyPr wrap="square" rtlCol="0">
            <a:spAutoFit/>
          </a:bodyPr>
          <a:lstStyle/>
          <a:p>
            <a:r>
              <a:rPr lang="en-US" sz="2400" dirty="0" smtClean="0"/>
              <a:t>Unlock S</a:t>
            </a:r>
            <a:endParaRPr lang="en-US" sz="2400" dirty="0"/>
          </a:p>
        </p:txBody>
      </p:sp>
      <p:cxnSp>
        <p:nvCxnSpPr>
          <p:cNvPr id="86" name="Straight Arrow Connector 85"/>
          <p:cNvCxnSpPr/>
          <p:nvPr/>
        </p:nvCxnSpPr>
        <p:spPr>
          <a:xfrm flipH="1" flipV="1">
            <a:off x="5970475" y="4052095"/>
            <a:ext cx="1417456" cy="341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7626" y="3610410"/>
            <a:ext cx="2471763" cy="369332"/>
          </a:xfrm>
          <a:prstGeom prst="rect">
            <a:avLst/>
          </a:prstGeom>
          <a:noFill/>
        </p:spPr>
        <p:txBody>
          <a:bodyPr wrap="square" rtlCol="0">
            <a:spAutoFit/>
          </a:bodyPr>
          <a:lstStyle/>
          <a:p>
            <a:r>
              <a:rPr lang="en-US" dirty="0" smtClean="0"/>
              <a:t>High-priority Task</a:t>
            </a:r>
            <a:endParaRPr lang="en-US" dirty="0"/>
          </a:p>
        </p:txBody>
      </p:sp>
      <p:sp>
        <p:nvSpPr>
          <p:cNvPr id="90" name="TextBox 89"/>
          <p:cNvSpPr txBox="1"/>
          <p:nvPr/>
        </p:nvSpPr>
        <p:spPr>
          <a:xfrm>
            <a:off x="59072" y="5748196"/>
            <a:ext cx="2471763" cy="369332"/>
          </a:xfrm>
          <a:prstGeom prst="rect">
            <a:avLst/>
          </a:prstGeom>
          <a:noFill/>
        </p:spPr>
        <p:txBody>
          <a:bodyPr wrap="square" rtlCol="0">
            <a:spAutoFit/>
          </a:bodyPr>
          <a:lstStyle/>
          <a:p>
            <a:r>
              <a:rPr lang="en-US" dirty="0" smtClean="0"/>
              <a:t>Low-priority Task</a:t>
            </a:r>
            <a:endParaRPr lang="en-US" dirty="0"/>
          </a:p>
        </p:txBody>
      </p:sp>
    </p:spTree>
    <p:extLst>
      <p:ext uri="{BB962C8B-B14F-4D97-AF65-F5344CB8AC3E}">
        <p14:creationId xmlns:p14="http://schemas.microsoft.com/office/powerpoint/2010/main" val="338019282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Inversion</a:t>
            </a:r>
            <a:endParaRPr lang="en-US" dirty="0"/>
          </a:p>
        </p:txBody>
      </p:sp>
      <p:sp>
        <p:nvSpPr>
          <p:cNvPr id="3" name="Content Placeholder 2"/>
          <p:cNvSpPr>
            <a:spLocks noGrp="1"/>
          </p:cNvSpPr>
          <p:nvPr>
            <p:ph idx="1"/>
          </p:nvPr>
        </p:nvSpPr>
        <p:spPr/>
        <p:txBody>
          <a:bodyPr/>
          <a:lstStyle/>
          <a:p>
            <a:r>
              <a:rPr lang="en-US" dirty="0" smtClean="0"/>
              <a:t>What is the problem of this scheme? Can the high-priority task gets delayed unboundedly?</a:t>
            </a:r>
            <a:endParaRPr lang="en-US" dirty="0"/>
          </a:p>
        </p:txBody>
      </p:sp>
      <p:sp>
        <p:nvSpPr>
          <p:cNvPr id="6" name="Line 7"/>
          <p:cNvSpPr>
            <a:spLocks noChangeShapeType="1"/>
          </p:cNvSpPr>
          <p:nvPr/>
        </p:nvSpPr>
        <p:spPr bwMode="auto">
          <a:xfrm>
            <a:off x="1085850" y="403449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085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00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57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14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43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29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71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29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43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486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05750" y="403449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286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434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578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150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006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72250" y="395829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3513025" y="3627333"/>
            <a:ext cx="1230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1543050" y="5308763"/>
            <a:ext cx="13716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2914650" y="5308763"/>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91" name="TextBox 90"/>
          <p:cNvSpPr txBox="1"/>
          <p:nvPr/>
        </p:nvSpPr>
        <p:spPr>
          <a:xfrm>
            <a:off x="1693980" y="4341945"/>
            <a:ext cx="972838" cy="461665"/>
          </a:xfrm>
          <a:prstGeom prst="rect">
            <a:avLst/>
          </a:prstGeom>
          <a:noFill/>
        </p:spPr>
        <p:txBody>
          <a:bodyPr wrap="square" rtlCol="0">
            <a:spAutoFit/>
          </a:bodyPr>
          <a:lstStyle/>
          <a:p>
            <a:r>
              <a:rPr lang="en-US" sz="2400" dirty="0" smtClean="0"/>
              <a:t>Lock S</a:t>
            </a:r>
            <a:endParaRPr lang="en-US" sz="2400" dirty="0"/>
          </a:p>
        </p:txBody>
      </p:sp>
      <p:cxnSp>
        <p:nvCxnSpPr>
          <p:cNvPr id="94" name="Straight Arrow Connector 93"/>
          <p:cNvCxnSpPr>
            <a:stCxn id="91" idx="2"/>
          </p:cNvCxnSpPr>
          <p:nvPr/>
        </p:nvCxnSpPr>
        <p:spPr>
          <a:xfrm>
            <a:off x="2180399" y="4803610"/>
            <a:ext cx="734251"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13025" y="4050623"/>
            <a:ext cx="0" cy="1185892"/>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554954" y="4592693"/>
            <a:ext cx="1561290" cy="461665"/>
          </a:xfrm>
          <a:prstGeom prst="rect">
            <a:avLst/>
          </a:prstGeom>
          <a:noFill/>
        </p:spPr>
        <p:txBody>
          <a:bodyPr wrap="square" rtlCol="0">
            <a:spAutoFit/>
          </a:bodyPr>
          <a:lstStyle/>
          <a:p>
            <a:r>
              <a:rPr lang="en-US" sz="2400" dirty="0" smtClean="0"/>
              <a:t>Preempt</a:t>
            </a:r>
            <a:endParaRPr lang="en-US" sz="2400" dirty="0"/>
          </a:p>
        </p:txBody>
      </p:sp>
      <p:sp>
        <p:nvSpPr>
          <p:cNvPr id="61" name="Rectangle 95"/>
          <p:cNvSpPr>
            <a:spLocks noChangeArrowheads="1"/>
          </p:cNvSpPr>
          <p:nvPr/>
        </p:nvSpPr>
        <p:spPr bwMode="auto">
          <a:xfrm>
            <a:off x="4773725" y="5308107"/>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cxnSp>
        <p:nvCxnSpPr>
          <p:cNvPr id="62" name="Straight Connector 61"/>
          <p:cNvCxnSpPr/>
          <p:nvPr/>
        </p:nvCxnSpPr>
        <p:spPr>
          <a:xfrm>
            <a:off x="4781550" y="4050623"/>
            <a:ext cx="0" cy="1185892"/>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771900" y="2598923"/>
            <a:ext cx="3200400" cy="830997"/>
          </a:xfrm>
          <a:prstGeom prst="rect">
            <a:avLst/>
          </a:prstGeom>
          <a:noFill/>
        </p:spPr>
        <p:txBody>
          <a:bodyPr wrap="square" rtlCol="0">
            <a:spAutoFit/>
          </a:bodyPr>
          <a:lstStyle/>
          <a:p>
            <a:r>
              <a:rPr lang="en-US" sz="2400" dirty="0" smtClean="0"/>
              <a:t>Attempt to Lock S but results in blocking</a:t>
            </a:r>
            <a:endParaRPr lang="en-US" sz="2400" dirty="0"/>
          </a:p>
        </p:txBody>
      </p:sp>
      <p:cxnSp>
        <p:nvCxnSpPr>
          <p:cNvPr id="64" name="Straight Arrow Connector 63"/>
          <p:cNvCxnSpPr/>
          <p:nvPr/>
        </p:nvCxnSpPr>
        <p:spPr>
          <a:xfrm flipH="1">
            <a:off x="4914900" y="3490251"/>
            <a:ext cx="1039925" cy="1974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914900" y="4572777"/>
            <a:ext cx="2533245" cy="461665"/>
          </a:xfrm>
          <a:prstGeom prst="rect">
            <a:avLst/>
          </a:prstGeom>
          <a:noFill/>
        </p:spPr>
        <p:txBody>
          <a:bodyPr wrap="square" rtlCol="0">
            <a:spAutoFit/>
          </a:bodyPr>
          <a:lstStyle/>
          <a:p>
            <a:r>
              <a:rPr lang="en-US" sz="2400" b="1" dirty="0" smtClean="0">
                <a:solidFill>
                  <a:srgbClr val="FF0000"/>
                </a:solidFill>
              </a:rPr>
              <a:t>Priority Inversion</a:t>
            </a:r>
            <a:endParaRPr lang="en-US" sz="2400" b="1" dirty="0">
              <a:solidFill>
                <a:srgbClr val="FF0000"/>
              </a:solidFill>
            </a:endParaRPr>
          </a:p>
        </p:txBody>
      </p:sp>
      <p:sp>
        <p:nvSpPr>
          <p:cNvPr id="66" name="Rectangle 95"/>
          <p:cNvSpPr>
            <a:spLocks noChangeArrowheads="1"/>
          </p:cNvSpPr>
          <p:nvPr/>
        </p:nvSpPr>
        <p:spPr bwMode="auto">
          <a:xfrm>
            <a:off x="5372100" y="3674787"/>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67" name="TextBox 66"/>
          <p:cNvSpPr txBox="1"/>
          <p:nvPr/>
        </p:nvSpPr>
        <p:spPr>
          <a:xfrm>
            <a:off x="5400517" y="6226147"/>
            <a:ext cx="1410686" cy="461665"/>
          </a:xfrm>
          <a:prstGeom prst="rect">
            <a:avLst/>
          </a:prstGeom>
          <a:noFill/>
        </p:spPr>
        <p:txBody>
          <a:bodyPr wrap="square" rtlCol="0">
            <a:spAutoFit/>
          </a:bodyPr>
          <a:lstStyle/>
          <a:p>
            <a:r>
              <a:rPr lang="en-US" sz="2400" dirty="0" smtClean="0"/>
              <a:t>Unlock S</a:t>
            </a:r>
            <a:endParaRPr lang="en-US" sz="2400" dirty="0"/>
          </a:p>
        </p:txBody>
      </p:sp>
      <p:cxnSp>
        <p:nvCxnSpPr>
          <p:cNvPr id="68" name="Straight Arrow Connector 67"/>
          <p:cNvCxnSpPr/>
          <p:nvPr/>
        </p:nvCxnSpPr>
        <p:spPr>
          <a:xfrm flipV="1">
            <a:off x="5372100" y="5809288"/>
            <a:ext cx="0" cy="4242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362360" y="4055787"/>
            <a:ext cx="0" cy="1185892"/>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2" name="Rectangle 92"/>
          <p:cNvSpPr>
            <a:spLocks noChangeArrowheads="1"/>
          </p:cNvSpPr>
          <p:nvPr/>
        </p:nvSpPr>
        <p:spPr bwMode="auto">
          <a:xfrm>
            <a:off x="5968337" y="3671095"/>
            <a:ext cx="617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83" name="TextBox 82"/>
          <p:cNvSpPr txBox="1"/>
          <p:nvPr/>
        </p:nvSpPr>
        <p:spPr>
          <a:xfrm>
            <a:off x="6075964" y="4228711"/>
            <a:ext cx="953486" cy="461665"/>
          </a:xfrm>
          <a:prstGeom prst="rect">
            <a:avLst/>
          </a:prstGeom>
          <a:noFill/>
        </p:spPr>
        <p:txBody>
          <a:bodyPr wrap="square" rtlCol="0">
            <a:spAutoFit/>
          </a:bodyPr>
          <a:lstStyle/>
          <a:p>
            <a:r>
              <a:rPr lang="en-US" sz="2400" dirty="0"/>
              <a:t>L</a:t>
            </a:r>
            <a:r>
              <a:rPr lang="en-US" sz="2400" dirty="0" smtClean="0"/>
              <a:t>ock S</a:t>
            </a:r>
            <a:endParaRPr lang="en-US" sz="2400" dirty="0"/>
          </a:p>
        </p:txBody>
      </p:sp>
      <p:cxnSp>
        <p:nvCxnSpPr>
          <p:cNvPr id="84" name="Straight Arrow Connector 83"/>
          <p:cNvCxnSpPr>
            <a:stCxn id="83" idx="1"/>
          </p:cNvCxnSpPr>
          <p:nvPr/>
        </p:nvCxnSpPr>
        <p:spPr>
          <a:xfrm flipH="1" flipV="1">
            <a:off x="5400517" y="4055787"/>
            <a:ext cx="675447" cy="4037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7411008" y="4174671"/>
            <a:ext cx="1275791" cy="461665"/>
          </a:xfrm>
          <a:prstGeom prst="rect">
            <a:avLst/>
          </a:prstGeom>
          <a:noFill/>
        </p:spPr>
        <p:txBody>
          <a:bodyPr wrap="square" rtlCol="0">
            <a:spAutoFit/>
          </a:bodyPr>
          <a:lstStyle/>
          <a:p>
            <a:r>
              <a:rPr lang="en-US" sz="2400" dirty="0" smtClean="0"/>
              <a:t>Unlock S</a:t>
            </a:r>
            <a:endParaRPr lang="en-US" sz="2400" dirty="0"/>
          </a:p>
        </p:txBody>
      </p:sp>
      <p:cxnSp>
        <p:nvCxnSpPr>
          <p:cNvPr id="86" name="Straight Arrow Connector 85"/>
          <p:cNvCxnSpPr/>
          <p:nvPr/>
        </p:nvCxnSpPr>
        <p:spPr>
          <a:xfrm flipH="1" flipV="1">
            <a:off x="5970475" y="4052095"/>
            <a:ext cx="1417456" cy="341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7626" y="3610410"/>
            <a:ext cx="2471763" cy="369332"/>
          </a:xfrm>
          <a:prstGeom prst="rect">
            <a:avLst/>
          </a:prstGeom>
          <a:noFill/>
        </p:spPr>
        <p:txBody>
          <a:bodyPr wrap="square" rtlCol="0">
            <a:spAutoFit/>
          </a:bodyPr>
          <a:lstStyle/>
          <a:p>
            <a:r>
              <a:rPr lang="en-US" dirty="0" smtClean="0"/>
              <a:t>High-priority Task</a:t>
            </a:r>
            <a:endParaRPr lang="en-US" dirty="0"/>
          </a:p>
        </p:txBody>
      </p:sp>
      <p:sp>
        <p:nvSpPr>
          <p:cNvPr id="88" name="TextBox 87"/>
          <p:cNvSpPr txBox="1"/>
          <p:nvPr/>
        </p:nvSpPr>
        <p:spPr>
          <a:xfrm>
            <a:off x="59072" y="5748196"/>
            <a:ext cx="2471763" cy="369332"/>
          </a:xfrm>
          <a:prstGeom prst="rect">
            <a:avLst/>
          </a:prstGeom>
          <a:noFill/>
        </p:spPr>
        <p:txBody>
          <a:bodyPr wrap="square" rtlCol="0">
            <a:spAutoFit/>
          </a:bodyPr>
          <a:lstStyle/>
          <a:p>
            <a:r>
              <a:rPr lang="en-US" dirty="0" smtClean="0"/>
              <a:t>Low-priority Task</a:t>
            </a:r>
            <a:endParaRPr lang="en-US" dirty="0"/>
          </a:p>
        </p:txBody>
      </p:sp>
    </p:spTree>
    <p:extLst>
      <p:ext uri="{BB962C8B-B14F-4D97-AF65-F5344CB8AC3E}">
        <p14:creationId xmlns:p14="http://schemas.microsoft.com/office/powerpoint/2010/main" val="59009396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827"/>
            <a:ext cx="8229600" cy="1143000"/>
          </a:xfrm>
        </p:spPr>
        <p:txBody>
          <a:bodyPr/>
          <a:lstStyle/>
          <a:p>
            <a:r>
              <a:rPr lang="en-US" dirty="0" smtClean="0"/>
              <a:t>Unbounded Priority Inversion</a:t>
            </a:r>
            <a:endParaRPr lang="en-US" dirty="0"/>
          </a:p>
        </p:txBody>
      </p:sp>
      <p:sp>
        <p:nvSpPr>
          <p:cNvPr id="3" name="Content Placeholder 2"/>
          <p:cNvSpPr>
            <a:spLocks noGrp="1"/>
          </p:cNvSpPr>
          <p:nvPr>
            <p:ph idx="1"/>
          </p:nvPr>
        </p:nvSpPr>
        <p:spPr>
          <a:xfrm>
            <a:off x="171978" y="986228"/>
            <a:ext cx="8972022" cy="5139935"/>
          </a:xfrm>
        </p:spPr>
        <p:txBody>
          <a:bodyPr/>
          <a:lstStyle/>
          <a:p>
            <a:r>
              <a:rPr lang="en-US" dirty="0" smtClean="0"/>
              <a:t>Consider the following: a series of intermediate priority tasks is delaying a higher-priority one</a:t>
            </a:r>
            <a:endParaRPr lang="en-US" dirty="0"/>
          </a:p>
        </p:txBody>
      </p:sp>
      <p:sp>
        <p:nvSpPr>
          <p:cNvPr id="6" name="Line 7"/>
          <p:cNvSpPr>
            <a:spLocks noChangeShapeType="1"/>
          </p:cNvSpPr>
          <p:nvPr/>
        </p:nvSpPr>
        <p:spPr bwMode="auto">
          <a:xfrm>
            <a:off x="1108927" y="342992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108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23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80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37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66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52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309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94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23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66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38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80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52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95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66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509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28827" y="342992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309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66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80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38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23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95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3536102" y="3022763"/>
            <a:ext cx="1230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1543050" y="5308763"/>
            <a:ext cx="13716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2914650" y="5308763"/>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78" name="TextBox 77"/>
          <p:cNvSpPr txBox="1"/>
          <p:nvPr/>
        </p:nvSpPr>
        <p:spPr>
          <a:xfrm>
            <a:off x="100470" y="2984388"/>
            <a:ext cx="2471763" cy="369332"/>
          </a:xfrm>
          <a:prstGeom prst="rect">
            <a:avLst/>
          </a:prstGeom>
          <a:noFill/>
        </p:spPr>
        <p:txBody>
          <a:bodyPr wrap="square" rtlCol="0">
            <a:spAutoFit/>
          </a:bodyPr>
          <a:lstStyle/>
          <a:p>
            <a:r>
              <a:rPr lang="en-US" dirty="0" smtClean="0"/>
              <a:t>High-priority Task</a:t>
            </a:r>
            <a:endParaRPr lang="en-US" dirty="0"/>
          </a:p>
        </p:txBody>
      </p:sp>
      <p:sp>
        <p:nvSpPr>
          <p:cNvPr id="91" name="TextBox 90"/>
          <p:cNvSpPr txBox="1"/>
          <p:nvPr/>
        </p:nvSpPr>
        <p:spPr>
          <a:xfrm>
            <a:off x="1693980" y="4341945"/>
            <a:ext cx="972838" cy="461665"/>
          </a:xfrm>
          <a:prstGeom prst="rect">
            <a:avLst/>
          </a:prstGeom>
          <a:noFill/>
        </p:spPr>
        <p:txBody>
          <a:bodyPr wrap="square" rtlCol="0">
            <a:spAutoFit/>
          </a:bodyPr>
          <a:lstStyle/>
          <a:p>
            <a:r>
              <a:rPr lang="en-US" sz="2400" dirty="0" smtClean="0"/>
              <a:t>Lock S</a:t>
            </a:r>
            <a:endParaRPr lang="en-US" sz="2400" dirty="0"/>
          </a:p>
        </p:txBody>
      </p:sp>
      <p:cxnSp>
        <p:nvCxnSpPr>
          <p:cNvPr id="94" name="Straight Arrow Connector 93"/>
          <p:cNvCxnSpPr>
            <a:stCxn id="91" idx="2"/>
          </p:cNvCxnSpPr>
          <p:nvPr/>
        </p:nvCxnSpPr>
        <p:spPr>
          <a:xfrm>
            <a:off x="2180399" y="4803610"/>
            <a:ext cx="734251"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13025" y="3353720"/>
            <a:ext cx="0" cy="1882795"/>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556262" y="3594122"/>
            <a:ext cx="1561290" cy="461665"/>
          </a:xfrm>
          <a:prstGeom prst="rect">
            <a:avLst/>
          </a:prstGeom>
          <a:noFill/>
        </p:spPr>
        <p:txBody>
          <a:bodyPr wrap="square" rtlCol="0">
            <a:spAutoFit/>
          </a:bodyPr>
          <a:lstStyle/>
          <a:p>
            <a:r>
              <a:rPr lang="en-US" sz="2400" dirty="0" smtClean="0"/>
              <a:t>Preempt</a:t>
            </a:r>
            <a:endParaRPr lang="en-US" sz="2400" dirty="0"/>
          </a:p>
        </p:txBody>
      </p:sp>
      <p:sp>
        <p:nvSpPr>
          <p:cNvPr id="61" name="Rectangle 95"/>
          <p:cNvSpPr>
            <a:spLocks noChangeArrowheads="1"/>
          </p:cNvSpPr>
          <p:nvPr/>
        </p:nvSpPr>
        <p:spPr bwMode="auto">
          <a:xfrm>
            <a:off x="4773725" y="5308107"/>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cxnSp>
        <p:nvCxnSpPr>
          <p:cNvPr id="62" name="Straight Connector 61"/>
          <p:cNvCxnSpPr>
            <a:stCxn id="50" idx="1"/>
          </p:cNvCxnSpPr>
          <p:nvPr/>
        </p:nvCxnSpPr>
        <p:spPr>
          <a:xfrm>
            <a:off x="4766528" y="3429920"/>
            <a:ext cx="15022" cy="1806595"/>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794976" y="1994353"/>
            <a:ext cx="3016227" cy="830997"/>
          </a:xfrm>
          <a:prstGeom prst="rect">
            <a:avLst/>
          </a:prstGeom>
          <a:noFill/>
        </p:spPr>
        <p:txBody>
          <a:bodyPr wrap="square" rtlCol="0">
            <a:spAutoFit/>
          </a:bodyPr>
          <a:lstStyle/>
          <a:p>
            <a:r>
              <a:rPr lang="en-US" sz="2400" dirty="0" smtClean="0"/>
              <a:t>Attempt to Lock S but results in blocking</a:t>
            </a:r>
            <a:endParaRPr lang="en-US" sz="2400" dirty="0"/>
          </a:p>
        </p:txBody>
      </p:sp>
      <p:cxnSp>
        <p:nvCxnSpPr>
          <p:cNvPr id="64" name="Straight Arrow Connector 63"/>
          <p:cNvCxnSpPr/>
          <p:nvPr/>
        </p:nvCxnSpPr>
        <p:spPr>
          <a:xfrm flipH="1">
            <a:off x="4937977" y="2885681"/>
            <a:ext cx="1039925" cy="1974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400517" y="6226147"/>
            <a:ext cx="1410686" cy="461665"/>
          </a:xfrm>
          <a:prstGeom prst="rect">
            <a:avLst/>
          </a:prstGeom>
          <a:noFill/>
        </p:spPr>
        <p:txBody>
          <a:bodyPr wrap="square" rtlCol="0">
            <a:spAutoFit/>
          </a:bodyPr>
          <a:lstStyle/>
          <a:p>
            <a:r>
              <a:rPr lang="en-US" sz="2400" dirty="0" smtClean="0"/>
              <a:t>Unlock S</a:t>
            </a:r>
            <a:endParaRPr lang="en-US" sz="2400" dirty="0"/>
          </a:p>
        </p:txBody>
      </p:sp>
      <p:cxnSp>
        <p:nvCxnSpPr>
          <p:cNvPr id="68" name="Straight Arrow Connector 67"/>
          <p:cNvCxnSpPr/>
          <p:nvPr/>
        </p:nvCxnSpPr>
        <p:spPr>
          <a:xfrm flipV="1">
            <a:off x="5372100" y="5809288"/>
            <a:ext cx="0" cy="4242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362360" y="4357632"/>
            <a:ext cx="0" cy="884047"/>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2" name="Rectangle 92"/>
          <p:cNvSpPr>
            <a:spLocks noChangeArrowheads="1"/>
          </p:cNvSpPr>
          <p:nvPr/>
        </p:nvSpPr>
        <p:spPr bwMode="auto">
          <a:xfrm>
            <a:off x="5378140" y="3934694"/>
            <a:ext cx="617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83" name="TextBox 82"/>
          <p:cNvSpPr txBox="1"/>
          <p:nvPr/>
        </p:nvSpPr>
        <p:spPr>
          <a:xfrm>
            <a:off x="4976176" y="3435962"/>
            <a:ext cx="4071111" cy="461665"/>
          </a:xfrm>
          <a:prstGeom prst="rect">
            <a:avLst/>
          </a:prstGeom>
          <a:noFill/>
        </p:spPr>
        <p:txBody>
          <a:bodyPr wrap="square" rtlCol="0">
            <a:spAutoFit/>
          </a:bodyPr>
          <a:lstStyle/>
          <a:p>
            <a:r>
              <a:rPr lang="en-US" sz="2400" b="1" dirty="0" smtClean="0">
                <a:solidFill>
                  <a:srgbClr val="FF0000"/>
                </a:solidFill>
              </a:rPr>
              <a:t>Unbounded priority inversion</a:t>
            </a:r>
            <a:endParaRPr lang="en-US" sz="2400" b="1" dirty="0">
              <a:solidFill>
                <a:srgbClr val="FF0000"/>
              </a:solidFill>
            </a:endParaRPr>
          </a:p>
        </p:txBody>
      </p:sp>
      <p:sp>
        <p:nvSpPr>
          <p:cNvPr id="89" name="TextBox 88"/>
          <p:cNvSpPr txBox="1"/>
          <p:nvPr/>
        </p:nvSpPr>
        <p:spPr>
          <a:xfrm>
            <a:off x="40536" y="5756831"/>
            <a:ext cx="2471763" cy="369332"/>
          </a:xfrm>
          <a:prstGeom prst="rect">
            <a:avLst/>
          </a:prstGeom>
          <a:noFill/>
        </p:spPr>
        <p:txBody>
          <a:bodyPr wrap="square" rtlCol="0">
            <a:spAutoFit/>
          </a:bodyPr>
          <a:lstStyle/>
          <a:p>
            <a:r>
              <a:rPr lang="en-US" dirty="0" smtClean="0"/>
              <a:t>Low-priority Task</a:t>
            </a:r>
            <a:endParaRPr lang="en-US" dirty="0"/>
          </a:p>
        </p:txBody>
      </p:sp>
      <p:sp>
        <p:nvSpPr>
          <p:cNvPr id="90" name="TextBox 89"/>
          <p:cNvSpPr txBox="1"/>
          <p:nvPr/>
        </p:nvSpPr>
        <p:spPr>
          <a:xfrm>
            <a:off x="40536" y="3946362"/>
            <a:ext cx="2897191" cy="369332"/>
          </a:xfrm>
          <a:prstGeom prst="rect">
            <a:avLst/>
          </a:prstGeom>
          <a:noFill/>
        </p:spPr>
        <p:txBody>
          <a:bodyPr wrap="square" rtlCol="0">
            <a:spAutoFit/>
          </a:bodyPr>
          <a:lstStyle/>
          <a:p>
            <a:r>
              <a:rPr lang="en-US" dirty="0" smtClean="0"/>
              <a:t>Intermediate-priority Task</a:t>
            </a:r>
            <a:endParaRPr lang="en-US" dirty="0"/>
          </a:p>
        </p:txBody>
      </p:sp>
      <p:sp>
        <p:nvSpPr>
          <p:cNvPr id="92" name="Line 7"/>
          <p:cNvSpPr>
            <a:spLocks noChangeShapeType="1"/>
          </p:cNvSpPr>
          <p:nvPr/>
        </p:nvSpPr>
        <p:spPr bwMode="auto">
          <a:xfrm>
            <a:off x="1136507" y="4357632"/>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 name="Line 8"/>
          <p:cNvSpPr>
            <a:spLocks noChangeShapeType="1"/>
          </p:cNvSpPr>
          <p:nvPr/>
        </p:nvSpPr>
        <p:spPr bwMode="auto">
          <a:xfrm>
            <a:off x="1136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5" name="Line 9"/>
          <p:cNvSpPr>
            <a:spLocks noChangeShapeType="1"/>
          </p:cNvSpPr>
          <p:nvPr/>
        </p:nvSpPr>
        <p:spPr bwMode="auto">
          <a:xfrm>
            <a:off x="2050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 name="Line 10"/>
          <p:cNvSpPr>
            <a:spLocks noChangeShapeType="1"/>
          </p:cNvSpPr>
          <p:nvPr/>
        </p:nvSpPr>
        <p:spPr bwMode="auto">
          <a:xfrm>
            <a:off x="2508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 name="Line 11"/>
          <p:cNvSpPr>
            <a:spLocks noChangeShapeType="1"/>
          </p:cNvSpPr>
          <p:nvPr/>
        </p:nvSpPr>
        <p:spPr bwMode="auto">
          <a:xfrm>
            <a:off x="2965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8" name="Line 12"/>
          <p:cNvSpPr>
            <a:spLocks noChangeShapeType="1"/>
          </p:cNvSpPr>
          <p:nvPr/>
        </p:nvSpPr>
        <p:spPr bwMode="auto">
          <a:xfrm>
            <a:off x="1593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9" name="Line 13"/>
          <p:cNvSpPr>
            <a:spLocks noChangeShapeType="1"/>
          </p:cNvSpPr>
          <p:nvPr/>
        </p:nvSpPr>
        <p:spPr bwMode="auto">
          <a:xfrm>
            <a:off x="3879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0" name="Line 14"/>
          <p:cNvSpPr>
            <a:spLocks noChangeShapeType="1"/>
          </p:cNvSpPr>
          <p:nvPr/>
        </p:nvSpPr>
        <p:spPr bwMode="auto">
          <a:xfrm>
            <a:off x="4336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1" name="Line 15"/>
          <p:cNvSpPr>
            <a:spLocks noChangeShapeType="1"/>
          </p:cNvSpPr>
          <p:nvPr/>
        </p:nvSpPr>
        <p:spPr bwMode="auto">
          <a:xfrm>
            <a:off x="3422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 name="Line 16"/>
          <p:cNvSpPr>
            <a:spLocks noChangeShapeType="1"/>
          </p:cNvSpPr>
          <p:nvPr/>
        </p:nvSpPr>
        <p:spPr bwMode="auto">
          <a:xfrm>
            <a:off x="5251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 name="Line 17"/>
          <p:cNvSpPr>
            <a:spLocks noChangeShapeType="1"/>
          </p:cNvSpPr>
          <p:nvPr/>
        </p:nvSpPr>
        <p:spPr bwMode="auto">
          <a:xfrm>
            <a:off x="4794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 name="Line 18"/>
          <p:cNvSpPr>
            <a:spLocks noChangeShapeType="1"/>
          </p:cNvSpPr>
          <p:nvPr/>
        </p:nvSpPr>
        <p:spPr bwMode="auto">
          <a:xfrm>
            <a:off x="6165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 name="Line 19"/>
          <p:cNvSpPr>
            <a:spLocks noChangeShapeType="1"/>
          </p:cNvSpPr>
          <p:nvPr/>
        </p:nvSpPr>
        <p:spPr bwMode="auto">
          <a:xfrm>
            <a:off x="5708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6" name="Line 20"/>
          <p:cNvSpPr>
            <a:spLocks noChangeShapeType="1"/>
          </p:cNvSpPr>
          <p:nvPr/>
        </p:nvSpPr>
        <p:spPr bwMode="auto">
          <a:xfrm>
            <a:off x="7080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7" name="Line 21"/>
          <p:cNvSpPr>
            <a:spLocks noChangeShapeType="1"/>
          </p:cNvSpPr>
          <p:nvPr/>
        </p:nvSpPr>
        <p:spPr bwMode="auto">
          <a:xfrm>
            <a:off x="6622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Line 22"/>
          <p:cNvSpPr>
            <a:spLocks noChangeShapeType="1"/>
          </p:cNvSpPr>
          <p:nvPr/>
        </p:nvSpPr>
        <p:spPr bwMode="auto">
          <a:xfrm>
            <a:off x="7994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Line 23"/>
          <p:cNvSpPr>
            <a:spLocks noChangeShapeType="1"/>
          </p:cNvSpPr>
          <p:nvPr/>
        </p:nvSpPr>
        <p:spPr bwMode="auto">
          <a:xfrm>
            <a:off x="7537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0" name="Line 24"/>
          <p:cNvSpPr>
            <a:spLocks noChangeShapeType="1"/>
          </p:cNvSpPr>
          <p:nvPr/>
        </p:nvSpPr>
        <p:spPr bwMode="auto">
          <a:xfrm>
            <a:off x="7956407" y="4357632"/>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1" name="Line 76"/>
          <p:cNvSpPr>
            <a:spLocks noChangeShapeType="1"/>
          </p:cNvSpPr>
          <p:nvPr/>
        </p:nvSpPr>
        <p:spPr bwMode="auto">
          <a:xfrm>
            <a:off x="4336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 name="Line 77"/>
          <p:cNvSpPr>
            <a:spLocks noChangeShapeType="1"/>
          </p:cNvSpPr>
          <p:nvPr/>
        </p:nvSpPr>
        <p:spPr bwMode="auto">
          <a:xfrm>
            <a:off x="4794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3" name="Line 78"/>
          <p:cNvSpPr>
            <a:spLocks noChangeShapeType="1"/>
          </p:cNvSpPr>
          <p:nvPr/>
        </p:nvSpPr>
        <p:spPr bwMode="auto">
          <a:xfrm>
            <a:off x="5708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 name="Line 79"/>
          <p:cNvSpPr>
            <a:spLocks noChangeShapeType="1"/>
          </p:cNvSpPr>
          <p:nvPr/>
        </p:nvSpPr>
        <p:spPr bwMode="auto">
          <a:xfrm>
            <a:off x="6165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Line 80"/>
          <p:cNvSpPr>
            <a:spLocks noChangeShapeType="1"/>
          </p:cNvSpPr>
          <p:nvPr/>
        </p:nvSpPr>
        <p:spPr bwMode="auto">
          <a:xfrm>
            <a:off x="5251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Line 81"/>
          <p:cNvSpPr>
            <a:spLocks noChangeShapeType="1"/>
          </p:cNvSpPr>
          <p:nvPr/>
        </p:nvSpPr>
        <p:spPr bwMode="auto">
          <a:xfrm>
            <a:off x="6622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 name="TextBox 116"/>
          <p:cNvSpPr txBox="1"/>
          <p:nvPr/>
        </p:nvSpPr>
        <p:spPr>
          <a:xfrm>
            <a:off x="5518817" y="4690376"/>
            <a:ext cx="1561290" cy="461665"/>
          </a:xfrm>
          <a:prstGeom prst="rect">
            <a:avLst/>
          </a:prstGeom>
          <a:noFill/>
        </p:spPr>
        <p:txBody>
          <a:bodyPr wrap="square" rtlCol="0">
            <a:spAutoFit/>
          </a:bodyPr>
          <a:lstStyle/>
          <a:p>
            <a:r>
              <a:rPr lang="en-US" sz="2400" dirty="0" smtClean="0"/>
              <a:t>Preempt</a:t>
            </a:r>
            <a:endParaRPr lang="en-US" sz="2400" dirty="0"/>
          </a:p>
        </p:txBody>
      </p:sp>
      <p:sp>
        <p:nvSpPr>
          <p:cNvPr id="118" name="Rectangle 92"/>
          <p:cNvSpPr>
            <a:spLocks noChangeArrowheads="1"/>
          </p:cNvSpPr>
          <p:nvPr/>
        </p:nvSpPr>
        <p:spPr bwMode="auto">
          <a:xfrm>
            <a:off x="6005482" y="3934783"/>
            <a:ext cx="41254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19" name="Rectangle 92"/>
          <p:cNvSpPr>
            <a:spLocks noChangeArrowheads="1"/>
          </p:cNvSpPr>
          <p:nvPr/>
        </p:nvSpPr>
        <p:spPr bwMode="auto">
          <a:xfrm>
            <a:off x="6421590" y="3934783"/>
            <a:ext cx="64500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20" name="Rectangle 92"/>
          <p:cNvSpPr>
            <a:spLocks noChangeArrowheads="1"/>
          </p:cNvSpPr>
          <p:nvPr/>
        </p:nvSpPr>
        <p:spPr bwMode="auto">
          <a:xfrm>
            <a:off x="7080108" y="3935647"/>
            <a:ext cx="4572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44" name="TextBox 43"/>
          <p:cNvSpPr txBox="1"/>
          <p:nvPr/>
        </p:nvSpPr>
        <p:spPr>
          <a:xfrm>
            <a:off x="7661098" y="3666795"/>
            <a:ext cx="1025701"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349782525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827"/>
            <a:ext cx="8229600" cy="1143000"/>
          </a:xfrm>
        </p:spPr>
        <p:txBody>
          <a:bodyPr/>
          <a:lstStyle/>
          <a:p>
            <a:r>
              <a:rPr lang="en-US" dirty="0" smtClean="0"/>
              <a:t>Unbounded Priority Inversion</a:t>
            </a:r>
            <a:endParaRPr lang="en-US" dirty="0"/>
          </a:p>
        </p:txBody>
      </p:sp>
      <p:sp>
        <p:nvSpPr>
          <p:cNvPr id="3" name="Content Placeholder 2"/>
          <p:cNvSpPr>
            <a:spLocks noGrp="1"/>
          </p:cNvSpPr>
          <p:nvPr>
            <p:ph idx="1"/>
          </p:nvPr>
        </p:nvSpPr>
        <p:spPr>
          <a:xfrm>
            <a:off x="171978" y="986228"/>
            <a:ext cx="8972022" cy="5139935"/>
          </a:xfrm>
        </p:spPr>
        <p:txBody>
          <a:bodyPr/>
          <a:lstStyle/>
          <a:p>
            <a:r>
              <a:rPr lang="en-US" dirty="0" smtClean="0"/>
              <a:t>Consider the following: a series of intermediate priority tasks is delaying a higher-priority one</a:t>
            </a:r>
            <a:endParaRPr lang="en-US" dirty="0"/>
          </a:p>
        </p:txBody>
      </p:sp>
      <p:sp>
        <p:nvSpPr>
          <p:cNvPr id="6" name="Line 7"/>
          <p:cNvSpPr>
            <a:spLocks noChangeShapeType="1"/>
          </p:cNvSpPr>
          <p:nvPr/>
        </p:nvSpPr>
        <p:spPr bwMode="auto">
          <a:xfrm>
            <a:off x="1108927" y="342992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108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23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80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37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66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52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309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94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23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66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38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80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52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95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66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509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28827" y="342992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309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66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80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38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23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95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3536102" y="3022763"/>
            <a:ext cx="1230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1543050" y="5308763"/>
            <a:ext cx="13716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2914650" y="5308763"/>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78" name="TextBox 77"/>
          <p:cNvSpPr txBox="1"/>
          <p:nvPr/>
        </p:nvSpPr>
        <p:spPr>
          <a:xfrm>
            <a:off x="100470" y="2984388"/>
            <a:ext cx="2471763" cy="369332"/>
          </a:xfrm>
          <a:prstGeom prst="rect">
            <a:avLst/>
          </a:prstGeom>
          <a:noFill/>
        </p:spPr>
        <p:txBody>
          <a:bodyPr wrap="square" rtlCol="0">
            <a:spAutoFit/>
          </a:bodyPr>
          <a:lstStyle/>
          <a:p>
            <a:r>
              <a:rPr lang="en-US" dirty="0" smtClean="0"/>
              <a:t>High-priority Task</a:t>
            </a:r>
            <a:endParaRPr lang="en-US" dirty="0"/>
          </a:p>
        </p:txBody>
      </p:sp>
      <p:sp>
        <p:nvSpPr>
          <p:cNvPr id="91" name="TextBox 90"/>
          <p:cNvSpPr txBox="1"/>
          <p:nvPr/>
        </p:nvSpPr>
        <p:spPr>
          <a:xfrm>
            <a:off x="1693980" y="4341945"/>
            <a:ext cx="972838" cy="461665"/>
          </a:xfrm>
          <a:prstGeom prst="rect">
            <a:avLst/>
          </a:prstGeom>
          <a:noFill/>
        </p:spPr>
        <p:txBody>
          <a:bodyPr wrap="square" rtlCol="0">
            <a:spAutoFit/>
          </a:bodyPr>
          <a:lstStyle/>
          <a:p>
            <a:r>
              <a:rPr lang="en-US" sz="2400" dirty="0" smtClean="0"/>
              <a:t>Lock S</a:t>
            </a:r>
            <a:endParaRPr lang="en-US" sz="2400" dirty="0"/>
          </a:p>
        </p:txBody>
      </p:sp>
      <p:cxnSp>
        <p:nvCxnSpPr>
          <p:cNvPr id="94" name="Straight Arrow Connector 93"/>
          <p:cNvCxnSpPr>
            <a:stCxn id="91" idx="2"/>
          </p:cNvCxnSpPr>
          <p:nvPr/>
        </p:nvCxnSpPr>
        <p:spPr>
          <a:xfrm>
            <a:off x="2180399" y="4803610"/>
            <a:ext cx="734251"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13025" y="3353720"/>
            <a:ext cx="0" cy="1882795"/>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556262" y="3594122"/>
            <a:ext cx="1561290" cy="461665"/>
          </a:xfrm>
          <a:prstGeom prst="rect">
            <a:avLst/>
          </a:prstGeom>
          <a:noFill/>
        </p:spPr>
        <p:txBody>
          <a:bodyPr wrap="square" rtlCol="0">
            <a:spAutoFit/>
          </a:bodyPr>
          <a:lstStyle/>
          <a:p>
            <a:r>
              <a:rPr lang="en-US" sz="2400" dirty="0" smtClean="0"/>
              <a:t>Preempt</a:t>
            </a:r>
            <a:endParaRPr lang="en-US" sz="2400" dirty="0"/>
          </a:p>
        </p:txBody>
      </p:sp>
      <p:sp>
        <p:nvSpPr>
          <p:cNvPr id="61" name="Rectangle 95"/>
          <p:cNvSpPr>
            <a:spLocks noChangeArrowheads="1"/>
          </p:cNvSpPr>
          <p:nvPr/>
        </p:nvSpPr>
        <p:spPr bwMode="auto">
          <a:xfrm>
            <a:off x="4773725" y="5308107"/>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cxnSp>
        <p:nvCxnSpPr>
          <p:cNvPr id="62" name="Straight Connector 61"/>
          <p:cNvCxnSpPr>
            <a:stCxn id="50" idx="1"/>
          </p:cNvCxnSpPr>
          <p:nvPr/>
        </p:nvCxnSpPr>
        <p:spPr>
          <a:xfrm>
            <a:off x="4766528" y="3429920"/>
            <a:ext cx="15022" cy="1806595"/>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794976" y="1994353"/>
            <a:ext cx="3016227" cy="830997"/>
          </a:xfrm>
          <a:prstGeom prst="rect">
            <a:avLst/>
          </a:prstGeom>
          <a:noFill/>
        </p:spPr>
        <p:txBody>
          <a:bodyPr wrap="square" rtlCol="0">
            <a:spAutoFit/>
          </a:bodyPr>
          <a:lstStyle/>
          <a:p>
            <a:r>
              <a:rPr lang="en-US" sz="2400" dirty="0" smtClean="0"/>
              <a:t>Attempt to Lock S but results in blocking</a:t>
            </a:r>
            <a:endParaRPr lang="en-US" sz="2400" dirty="0"/>
          </a:p>
        </p:txBody>
      </p:sp>
      <p:cxnSp>
        <p:nvCxnSpPr>
          <p:cNvPr id="64" name="Straight Arrow Connector 63"/>
          <p:cNvCxnSpPr/>
          <p:nvPr/>
        </p:nvCxnSpPr>
        <p:spPr>
          <a:xfrm flipH="1">
            <a:off x="4937977" y="2885681"/>
            <a:ext cx="1039925" cy="1974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400517" y="6226147"/>
            <a:ext cx="1410686" cy="461665"/>
          </a:xfrm>
          <a:prstGeom prst="rect">
            <a:avLst/>
          </a:prstGeom>
          <a:noFill/>
        </p:spPr>
        <p:txBody>
          <a:bodyPr wrap="square" rtlCol="0">
            <a:spAutoFit/>
          </a:bodyPr>
          <a:lstStyle/>
          <a:p>
            <a:r>
              <a:rPr lang="en-US" sz="2400" dirty="0" smtClean="0"/>
              <a:t>Unlock S</a:t>
            </a:r>
            <a:endParaRPr lang="en-US" sz="2400" dirty="0"/>
          </a:p>
        </p:txBody>
      </p:sp>
      <p:cxnSp>
        <p:nvCxnSpPr>
          <p:cNvPr id="68" name="Straight Arrow Connector 67"/>
          <p:cNvCxnSpPr/>
          <p:nvPr/>
        </p:nvCxnSpPr>
        <p:spPr>
          <a:xfrm flipV="1">
            <a:off x="5372100" y="5809288"/>
            <a:ext cx="0" cy="4242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362360" y="4357632"/>
            <a:ext cx="0" cy="884047"/>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2" name="Rectangle 92"/>
          <p:cNvSpPr>
            <a:spLocks noChangeArrowheads="1"/>
          </p:cNvSpPr>
          <p:nvPr/>
        </p:nvSpPr>
        <p:spPr bwMode="auto">
          <a:xfrm>
            <a:off x="5378140" y="3934694"/>
            <a:ext cx="617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83" name="TextBox 82"/>
          <p:cNvSpPr txBox="1"/>
          <p:nvPr/>
        </p:nvSpPr>
        <p:spPr>
          <a:xfrm>
            <a:off x="4976176" y="3435962"/>
            <a:ext cx="4071111" cy="461665"/>
          </a:xfrm>
          <a:prstGeom prst="rect">
            <a:avLst/>
          </a:prstGeom>
          <a:noFill/>
        </p:spPr>
        <p:txBody>
          <a:bodyPr wrap="square" rtlCol="0">
            <a:spAutoFit/>
          </a:bodyPr>
          <a:lstStyle/>
          <a:p>
            <a:r>
              <a:rPr lang="en-US" sz="2400" b="1" dirty="0" smtClean="0">
                <a:solidFill>
                  <a:srgbClr val="FF0000"/>
                </a:solidFill>
              </a:rPr>
              <a:t>Unbounded priority inversion</a:t>
            </a:r>
            <a:endParaRPr lang="en-US" sz="2400" b="1" dirty="0">
              <a:solidFill>
                <a:srgbClr val="FF0000"/>
              </a:solidFill>
            </a:endParaRPr>
          </a:p>
        </p:txBody>
      </p:sp>
      <p:sp>
        <p:nvSpPr>
          <p:cNvPr id="89" name="TextBox 88"/>
          <p:cNvSpPr txBox="1"/>
          <p:nvPr/>
        </p:nvSpPr>
        <p:spPr>
          <a:xfrm>
            <a:off x="40536" y="5756831"/>
            <a:ext cx="2471763" cy="369332"/>
          </a:xfrm>
          <a:prstGeom prst="rect">
            <a:avLst/>
          </a:prstGeom>
          <a:noFill/>
        </p:spPr>
        <p:txBody>
          <a:bodyPr wrap="square" rtlCol="0">
            <a:spAutoFit/>
          </a:bodyPr>
          <a:lstStyle/>
          <a:p>
            <a:r>
              <a:rPr lang="en-US" dirty="0" smtClean="0"/>
              <a:t>Low-priority Task</a:t>
            </a:r>
            <a:endParaRPr lang="en-US" dirty="0"/>
          </a:p>
        </p:txBody>
      </p:sp>
      <p:sp>
        <p:nvSpPr>
          <p:cNvPr id="90" name="TextBox 89"/>
          <p:cNvSpPr txBox="1"/>
          <p:nvPr/>
        </p:nvSpPr>
        <p:spPr>
          <a:xfrm>
            <a:off x="40536" y="3946362"/>
            <a:ext cx="2897191" cy="369332"/>
          </a:xfrm>
          <a:prstGeom prst="rect">
            <a:avLst/>
          </a:prstGeom>
          <a:noFill/>
        </p:spPr>
        <p:txBody>
          <a:bodyPr wrap="square" rtlCol="0">
            <a:spAutoFit/>
          </a:bodyPr>
          <a:lstStyle/>
          <a:p>
            <a:r>
              <a:rPr lang="en-US" dirty="0" smtClean="0"/>
              <a:t>Intermediate-priority Task</a:t>
            </a:r>
            <a:endParaRPr lang="en-US" dirty="0"/>
          </a:p>
        </p:txBody>
      </p:sp>
      <p:sp>
        <p:nvSpPr>
          <p:cNvPr id="92" name="Line 7"/>
          <p:cNvSpPr>
            <a:spLocks noChangeShapeType="1"/>
          </p:cNvSpPr>
          <p:nvPr/>
        </p:nvSpPr>
        <p:spPr bwMode="auto">
          <a:xfrm>
            <a:off x="1136507" y="4357632"/>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 name="Line 8"/>
          <p:cNvSpPr>
            <a:spLocks noChangeShapeType="1"/>
          </p:cNvSpPr>
          <p:nvPr/>
        </p:nvSpPr>
        <p:spPr bwMode="auto">
          <a:xfrm>
            <a:off x="1136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5" name="Line 9"/>
          <p:cNvSpPr>
            <a:spLocks noChangeShapeType="1"/>
          </p:cNvSpPr>
          <p:nvPr/>
        </p:nvSpPr>
        <p:spPr bwMode="auto">
          <a:xfrm>
            <a:off x="2050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 name="Line 10"/>
          <p:cNvSpPr>
            <a:spLocks noChangeShapeType="1"/>
          </p:cNvSpPr>
          <p:nvPr/>
        </p:nvSpPr>
        <p:spPr bwMode="auto">
          <a:xfrm>
            <a:off x="2508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 name="Line 11"/>
          <p:cNvSpPr>
            <a:spLocks noChangeShapeType="1"/>
          </p:cNvSpPr>
          <p:nvPr/>
        </p:nvSpPr>
        <p:spPr bwMode="auto">
          <a:xfrm>
            <a:off x="2965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8" name="Line 12"/>
          <p:cNvSpPr>
            <a:spLocks noChangeShapeType="1"/>
          </p:cNvSpPr>
          <p:nvPr/>
        </p:nvSpPr>
        <p:spPr bwMode="auto">
          <a:xfrm>
            <a:off x="1593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9" name="Line 13"/>
          <p:cNvSpPr>
            <a:spLocks noChangeShapeType="1"/>
          </p:cNvSpPr>
          <p:nvPr/>
        </p:nvSpPr>
        <p:spPr bwMode="auto">
          <a:xfrm>
            <a:off x="3879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0" name="Line 14"/>
          <p:cNvSpPr>
            <a:spLocks noChangeShapeType="1"/>
          </p:cNvSpPr>
          <p:nvPr/>
        </p:nvSpPr>
        <p:spPr bwMode="auto">
          <a:xfrm>
            <a:off x="4336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1" name="Line 15"/>
          <p:cNvSpPr>
            <a:spLocks noChangeShapeType="1"/>
          </p:cNvSpPr>
          <p:nvPr/>
        </p:nvSpPr>
        <p:spPr bwMode="auto">
          <a:xfrm>
            <a:off x="3422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 name="Line 16"/>
          <p:cNvSpPr>
            <a:spLocks noChangeShapeType="1"/>
          </p:cNvSpPr>
          <p:nvPr/>
        </p:nvSpPr>
        <p:spPr bwMode="auto">
          <a:xfrm>
            <a:off x="5251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 name="Line 17"/>
          <p:cNvSpPr>
            <a:spLocks noChangeShapeType="1"/>
          </p:cNvSpPr>
          <p:nvPr/>
        </p:nvSpPr>
        <p:spPr bwMode="auto">
          <a:xfrm>
            <a:off x="4794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 name="Line 18"/>
          <p:cNvSpPr>
            <a:spLocks noChangeShapeType="1"/>
          </p:cNvSpPr>
          <p:nvPr/>
        </p:nvSpPr>
        <p:spPr bwMode="auto">
          <a:xfrm>
            <a:off x="6165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 name="Line 19"/>
          <p:cNvSpPr>
            <a:spLocks noChangeShapeType="1"/>
          </p:cNvSpPr>
          <p:nvPr/>
        </p:nvSpPr>
        <p:spPr bwMode="auto">
          <a:xfrm>
            <a:off x="5708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6" name="Line 20"/>
          <p:cNvSpPr>
            <a:spLocks noChangeShapeType="1"/>
          </p:cNvSpPr>
          <p:nvPr/>
        </p:nvSpPr>
        <p:spPr bwMode="auto">
          <a:xfrm>
            <a:off x="7080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7" name="Line 21"/>
          <p:cNvSpPr>
            <a:spLocks noChangeShapeType="1"/>
          </p:cNvSpPr>
          <p:nvPr/>
        </p:nvSpPr>
        <p:spPr bwMode="auto">
          <a:xfrm>
            <a:off x="6622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Line 22"/>
          <p:cNvSpPr>
            <a:spLocks noChangeShapeType="1"/>
          </p:cNvSpPr>
          <p:nvPr/>
        </p:nvSpPr>
        <p:spPr bwMode="auto">
          <a:xfrm>
            <a:off x="7994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Line 23"/>
          <p:cNvSpPr>
            <a:spLocks noChangeShapeType="1"/>
          </p:cNvSpPr>
          <p:nvPr/>
        </p:nvSpPr>
        <p:spPr bwMode="auto">
          <a:xfrm>
            <a:off x="7537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0" name="Line 24"/>
          <p:cNvSpPr>
            <a:spLocks noChangeShapeType="1"/>
          </p:cNvSpPr>
          <p:nvPr/>
        </p:nvSpPr>
        <p:spPr bwMode="auto">
          <a:xfrm>
            <a:off x="7956407" y="4357632"/>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1" name="Line 76"/>
          <p:cNvSpPr>
            <a:spLocks noChangeShapeType="1"/>
          </p:cNvSpPr>
          <p:nvPr/>
        </p:nvSpPr>
        <p:spPr bwMode="auto">
          <a:xfrm>
            <a:off x="4336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 name="Line 77"/>
          <p:cNvSpPr>
            <a:spLocks noChangeShapeType="1"/>
          </p:cNvSpPr>
          <p:nvPr/>
        </p:nvSpPr>
        <p:spPr bwMode="auto">
          <a:xfrm>
            <a:off x="4794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3" name="Line 78"/>
          <p:cNvSpPr>
            <a:spLocks noChangeShapeType="1"/>
          </p:cNvSpPr>
          <p:nvPr/>
        </p:nvSpPr>
        <p:spPr bwMode="auto">
          <a:xfrm>
            <a:off x="5708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 name="Line 79"/>
          <p:cNvSpPr>
            <a:spLocks noChangeShapeType="1"/>
          </p:cNvSpPr>
          <p:nvPr/>
        </p:nvSpPr>
        <p:spPr bwMode="auto">
          <a:xfrm>
            <a:off x="6165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Line 80"/>
          <p:cNvSpPr>
            <a:spLocks noChangeShapeType="1"/>
          </p:cNvSpPr>
          <p:nvPr/>
        </p:nvSpPr>
        <p:spPr bwMode="auto">
          <a:xfrm>
            <a:off x="5251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Line 81"/>
          <p:cNvSpPr>
            <a:spLocks noChangeShapeType="1"/>
          </p:cNvSpPr>
          <p:nvPr/>
        </p:nvSpPr>
        <p:spPr bwMode="auto">
          <a:xfrm>
            <a:off x="6622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 name="TextBox 116"/>
          <p:cNvSpPr txBox="1"/>
          <p:nvPr/>
        </p:nvSpPr>
        <p:spPr>
          <a:xfrm>
            <a:off x="5518817" y="4690376"/>
            <a:ext cx="1561290" cy="461665"/>
          </a:xfrm>
          <a:prstGeom prst="rect">
            <a:avLst/>
          </a:prstGeom>
          <a:noFill/>
        </p:spPr>
        <p:txBody>
          <a:bodyPr wrap="square" rtlCol="0">
            <a:spAutoFit/>
          </a:bodyPr>
          <a:lstStyle/>
          <a:p>
            <a:r>
              <a:rPr lang="en-US" sz="2400" dirty="0" smtClean="0"/>
              <a:t>Preempt</a:t>
            </a:r>
            <a:endParaRPr lang="en-US" sz="2400" dirty="0"/>
          </a:p>
        </p:txBody>
      </p:sp>
      <p:sp>
        <p:nvSpPr>
          <p:cNvPr id="118" name="Rectangle 92"/>
          <p:cNvSpPr>
            <a:spLocks noChangeArrowheads="1"/>
          </p:cNvSpPr>
          <p:nvPr/>
        </p:nvSpPr>
        <p:spPr bwMode="auto">
          <a:xfrm>
            <a:off x="6005482" y="3934783"/>
            <a:ext cx="41254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19" name="Rectangle 92"/>
          <p:cNvSpPr>
            <a:spLocks noChangeArrowheads="1"/>
          </p:cNvSpPr>
          <p:nvPr/>
        </p:nvSpPr>
        <p:spPr bwMode="auto">
          <a:xfrm>
            <a:off x="6421590" y="3934783"/>
            <a:ext cx="64500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20" name="Rectangle 92"/>
          <p:cNvSpPr>
            <a:spLocks noChangeArrowheads="1"/>
          </p:cNvSpPr>
          <p:nvPr/>
        </p:nvSpPr>
        <p:spPr bwMode="auto">
          <a:xfrm>
            <a:off x="7080108" y="3935647"/>
            <a:ext cx="4572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44" name="TextBox 43"/>
          <p:cNvSpPr txBox="1"/>
          <p:nvPr/>
        </p:nvSpPr>
        <p:spPr>
          <a:xfrm>
            <a:off x="7661098" y="3666795"/>
            <a:ext cx="1025701" cy="523220"/>
          </a:xfrm>
          <a:prstGeom prst="rect">
            <a:avLst/>
          </a:prstGeom>
          <a:noFill/>
        </p:spPr>
        <p:txBody>
          <a:bodyPr wrap="square" rtlCol="0">
            <a:spAutoFit/>
          </a:bodyPr>
          <a:lstStyle/>
          <a:p>
            <a:r>
              <a:rPr lang="en-US" sz="2800" dirty="0" smtClean="0"/>
              <a:t>…..</a:t>
            </a:r>
            <a:endParaRPr lang="en-US" sz="2800" dirty="0"/>
          </a:p>
        </p:txBody>
      </p:sp>
      <p:sp>
        <p:nvSpPr>
          <p:cNvPr id="121" name="Explosion 1 120"/>
          <p:cNvSpPr/>
          <p:nvPr/>
        </p:nvSpPr>
        <p:spPr>
          <a:xfrm>
            <a:off x="1605332" y="2825350"/>
            <a:ext cx="5814122" cy="273330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The root cause of the Mars Pathfinder restarting problem!</a:t>
            </a:r>
            <a:endParaRPr lang="en-US" sz="2400" b="1" dirty="0">
              <a:solidFill>
                <a:srgbClr val="000000"/>
              </a:solidFill>
            </a:endParaRPr>
          </a:p>
        </p:txBody>
      </p:sp>
    </p:spTree>
    <p:extLst>
      <p:ext uri="{BB962C8B-B14F-4D97-AF65-F5344CB8AC3E}">
        <p14:creationId xmlns:p14="http://schemas.microsoft.com/office/powerpoint/2010/main" val="31395584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195" name="Rectangle 3"/>
          <p:cNvSpPr>
            <a:spLocks noGrp="1" noChangeArrowheads="1"/>
          </p:cNvSpPr>
          <p:nvPr>
            <p:ph type="title"/>
          </p:nvPr>
        </p:nvSpPr>
        <p:spPr>
          <a:xfrm>
            <a:off x="0" y="228600"/>
            <a:ext cx="9144000" cy="762000"/>
          </a:xfrm>
        </p:spPr>
        <p:txBody>
          <a:bodyPr/>
          <a:lstStyle/>
          <a:p>
            <a:pPr algn="ctr" eaLnBrk="1" hangingPunct="1"/>
            <a:r>
              <a:rPr lang="en-US" sz="4000" dirty="0">
                <a:solidFill>
                  <a:schemeClr val="accent6"/>
                </a:solidFill>
                <a:latin typeface="Tahoma" charset="0"/>
              </a:rPr>
              <a:t>Original Focus: Mission-critical Systems</a:t>
            </a:r>
          </a:p>
        </p:txBody>
      </p:sp>
      <p:pic>
        <p:nvPicPr>
          <p:cNvPr id="8196" name="Picture 4" descr="disco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672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pla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24188"/>
            <a:ext cx="43053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orbi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143000"/>
            <a:ext cx="1562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prob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219200"/>
            <a:ext cx="167163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shi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886200"/>
            <a:ext cx="27432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0"/>
          <p:cNvSpPr txBox="1">
            <a:spLocks noChangeArrowheads="1"/>
          </p:cNvSpPr>
          <p:nvPr/>
        </p:nvSpPr>
        <p:spPr bwMode="auto">
          <a:xfrm>
            <a:off x="762000" y="6308725"/>
            <a:ext cx="7454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20000"/>
              </a:spcBef>
            </a:pPr>
            <a:r>
              <a:rPr lang="en-US" sz="3000">
                <a:solidFill>
                  <a:srgbClr val="F79646"/>
                </a:solidFill>
                <a:latin typeface="Times New Roman" charset="0"/>
              </a:rPr>
              <a:t>Building Timely, Predictable, Reliable Systems</a:t>
            </a:r>
            <a:endParaRPr lang="en-US" sz="3000">
              <a:solidFill>
                <a:srgbClr val="F79646"/>
              </a:solidFill>
            </a:endParaRPr>
          </a:p>
        </p:txBody>
      </p:sp>
    </p:spTree>
    <p:extLst>
      <p:ext uri="{BB962C8B-B14F-4D97-AF65-F5344CB8AC3E}">
        <p14:creationId xmlns:p14="http://schemas.microsoft.com/office/powerpoint/2010/main" val="1152389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827"/>
            <a:ext cx="8229600" cy="1143000"/>
          </a:xfrm>
        </p:spPr>
        <p:txBody>
          <a:bodyPr/>
          <a:lstStyle/>
          <a:p>
            <a:r>
              <a:rPr lang="en-US" dirty="0" smtClean="0"/>
              <a:t>Unbounded Priority Inversion</a:t>
            </a:r>
            <a:endParaRPr lang="en-US" dirty="0"/>
          </a:p>
        </p:txBody>
      </p:sp>
      <p:sp>
        <p:nvSpPr>
          <p:cNvPr id="3" name="Content Placeholder 2"/>
          <p:cNvSpPr>
            <a:spLocks noGrp="1"/>
          </p:cNvSpPr>
          <p:nvPr>
            <p:ph idx="1"/>
          </p:nvPr>
        </p:nvSpPr>
        <p:spPr>
          <a:xfrm>
            <a:off x="171978" y="986228"/>
            <a:ext cx="8759214" cy="5139935"/>
          </a:xfrm>
        </p:spPr>
        <p:txBody>
          <a:bodyPr/>
          <a:lstStyle/>
          <a:p>
            <a:r>
              <a:rPr lang="en-US" dirty="0" smtClean="0"/>
              <a:t>How to </a:t>
            </a:r>
            <a:r>
              <a:rPr lang="en-US" b="1" dirty="0" smtClean="0"/>
              <a:t>prevent</a:t>
            </a:r>
            <a:r>
              <a:rPr lang="en-US" dirty="0" smtClean="0"/>
              <a:t> unbounded priority inversion?</a:t>
            </a:r>
            <a:endParaRPr lang="en-US" dirty="0"/>
          </a:p>
        </p:txBody>
      </p:sp>
      <p:sp>
        <p:nvSpPr>
          <p:cNvPr id="6" name="Line 7"/>
          <p:cNvSpPr>
            <a:spLocks noChangeShapeType="1"/>
          </p:cNvSpPr>
          <p:nvPr/>
        </p:nvSpPr>
        <p:spPr bwMode="auto">
          <a:xfrm>
            <a:off x="1108927" y="342992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108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23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80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37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66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52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309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94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23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66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38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80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52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95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66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509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28827" y="342992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309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66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80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38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23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95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3536102" y="3022763"/>
            <a:ext cx="1230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1543050" y="5308763"/>
            <a:ext cx="13716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2914650" y="5308763"/>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78" name="TextBox 77"/>
          <p:cNvSpPr txBox="1"/>
          <p:nvPr/>
        </p:nvSpPr>
        <p:spPr>
          <a:xfrm>
            <a:off x="100470" y="2984388"/>
            <a:ext cx="2471763" cy="369332"/>
          </a:xfrm>
          <a:prstGeom prst="rect">
            <a:avLst/>
          </a:prstGeom>
          <a:noFill/>
        </p:spPr>
        <p:txBody>
          <a:bodyPr wrap="square" rtlCol="0">
            <a:spAutoFit/>
          </a:bodyPr>
          <a:lstStyle/>
          <a:p>
            <a:r>
              <a:rPr lang="en-US" dirty="0" smtClean="0"/>
              <a:t>High-priority Task</a:t>
            </a:r>
            <a:endParaRPr lang="en-US" dirty="0"/>
          </a:p>
        </p:txBody>
      </p:sp>
      <p:sp>
        <p:nvSpPr>
          <p:cNvPr id="91" name="TextBox 90"/>
          <p:cNvSpPr txBox="1"/>
          <p:nvPr/>
        </p:nvSpPr>
        <p:spPr>
          <a:xfrm>
            <a:off x="1693980" y="4341945"/>
            <a:ext cx="972838" cy="461665"/>
          </a:xfrm>
          <a:prstGeom prst="rect">
            <a:avLst/>
          </a:prstGeom>
          <a:noFill/>
        </p:spPr>
        <p:txBody>
          <a:bodyPr wrap="square" rtlCol="0">
            <a:spAutoFit/>
          </a:bodyPr>
          <a:lstStyle/>
          <a:p>
            <a:r>
              <a:rPr lang="en-US" sz="2400" dirty="0" smtClean="0"/>
              <a:t>Lock S</a:t>
            </a:r>
            <a:endParaRPr lang="en-US" sz="2400" dirty="0"/>
          </a:p>
        </p:txBody>
      </p:sp>
      <p:cxnSp>
        <p:nvCxnSpPr>
          <p:cNvPr id="94" name="Straight Arrow Connector 93"/>
          <p:cNvCxnSpPr>
            <a:stCxn id="91" idx="2"/>
          </p:cNvCxnSpPr>
          <p:nvPr/>
        </p:nvCxnSpPr>
        <p:spPr>
          <a:xfrm>
            <a:off x="2180399" y="4803610"/>
            <a:ext cx="734251"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13025" y="3353720"/>
            <a:ext cx="0" cy="1882795"/>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556262" y="3594122"/>
            <a:ext cx="1561290" cy="461665"/>
          </a:xfrm>
          <a:prstGeom prst="rect">
            <a:avLst/>
          </a:prstGeom>
          <a:noFill/>
        </p:spPr>
        <p:txBody>
          <a:bodyPr wrap="square" rtlCol="0">
            <a:spAutoFit/>
          </a:bodyPr>
          <a:lstStyle/>
          <a:p>
            <a:r>
              <a:rPr lang="en-US" sz="2400" dirty="0" smtClean="0"/>
              <a:t>Preempt</a:t>
            </a:r>
            <a:endParaRPr lang="en-US" sz="2400" dirty="0"/>
          </a:p>
        </p:txBody>
      </p:sp>
      <p:sp>
        <p:nvSpPr>
          <p:cNvPr id="61" name="Rectangle 95"/>
          <p:cNvSpPr>
            <a:spLocks noChangeArrowheads="1"/>
          </p:cNvSpPr>
          <p:nvPr/>
        </p:nvSpPr>
        <p:spPr bwMode="auto">
          <a:xfrm>
            <a:off x="4773725" y="5308107"/>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cxnSp>
        <p:nvCxnSpPr>
          <p:cNvPr id="62" name="Straight Connector 61"/>
          <p:cNvCxnSpPr>
            <a:stCxn id="50" idx="1"/>
          </p:cNvCxnSpPr>
          <p:nvPr/>
        </p:nvCxnSpPr>
        <p:spPr>
          <a:xfrm>
            <a:off x="4766528" y="3429920"/>
            <a:ext cx="15022" cy="1806595"/>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794976" y="1994353"/>
            <a:ext cx="3016227" cy="830997"/>
          </a:xfrm>
          <a:prstGeom prst="rect">
            <a:avLst/>
          </a:prstGeom>
          <a:noFill/>
        </p:spPr>
        <p:txBody>
          <a:bodyPr wrap="square" rtlCol="0">
            <a:spAutoFit/>
          </a:bodyPr>
          <a:lstStyle/>
          <a:p>
            <a:r>
              <a:rPr lang="en-US" sz="2400" dirty="0" smtClean="0"/>
              <a:t>Attempt to Lock S but results in blocking</a:t>
            </a:r>
            <a:endParaRPr lang="en-US" sz="2400" dirty="0"/>
          </a:p>
        </p:txBody>
      </p:sp>
      <p:cxnSp>
        <p:nvCxnSpPr>
          <p:cNvPr id="64" name="Straight Arrow Connector 63"/>
          <p:cNvCxnSpPr/>
          <p:nvPr/>
        </p:nvCxnSpPr>
        <p:spPr>
          <a:xfrm flipH="1">
            <a:off x="4937977" y="2885681"/>
            <a:ext cx="1039925" cy="1974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400517" y="6226147"/>
            <a:ext cx="1410686" cy="461665"/>
          </a:xfrm>
          <a:prstGeom prst="rect">
            <a:avLst/>
          </a:prstGeom>
          <a:noFill/>
        </p:spPr>
        <p:txBody>
          <a:bodyPr wrap="square" rtlCol="0">
            <a:spAutoFit/>
          </a:bodyPr>
          <a:lstStyle/>
          <a:p>
            <a:r>
              <a:rPr lang="en-US" sz="2400" dirty="0" smtClean="0"/>
              <a:t>Unlock S</a:t>
            </a:r>
            <a:endParaRPr lang="en-US" sz="2400" dirty="0"/>
          </a:p>
        </p:txBody>
      </p:sp>
      <p:cxnSp>
        <p:nvCxnSpPr>
          <p:cNvPr id="68" name="Straight Arrow Connector 67"/>
          <p:cNvCxnSpPr/>
          <p:nvPr/>
        </p:nvCxnSpPr>
        <p:spPr>
          <a:xfrm flipV="1">
            <a:off x="5372100" y="5809288"/>
            <a:ext cx="0" cy="4242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362360" y="4357632"/>
            <a:ext cx="0" cy="884047"/>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2" name="Rectangle 92"/>
          <p:cNvSpPr>
            <a:spLocks noChangeArrowheads="1"/>
          </p:cNvSpPr>
          <p:nvPr/>
        </p:nvSpPr>
        <p:spPr bwMode="auto">
          <a:xfrm>
            <a:off x="5378140" y="3934694"/>
            <a:ext cx="617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83" name="TextBox 82"/>
          <p:cNvSpPr txBox="1"/>
          <p:nvPr/>
        </p:nvSpPr>
        <p:spPr>
          <a:xfrm>
            <a:off x="4976176" y="3435962"/>
            <a:ext cx="4071111" cy="461665"/>
          </a:xfrm>
          <a:prstGeom prst="rect">
            <a:avLst/>
          </a:prstGeom>
          <a:noFill/>
        </p:spPr>
        <p:txBody>
          <a:bodyPr wrap="square" rtlCol="0">
            <a:spAutoFit/>
          </a:bodyPr>
          <a:lstStyle/>
          <a:p>
            <a:r>
              <a:rPr lang="en-US" sz="2400" b="1" dirty="0" smtClean="0">
                <a:solidFill>
                  <a:srgbClr val="FF0000"/>
                </a:solidFill>
              </a:rPr>
              <a:t>Unbounded priority inversion</a:t>
            </a:r>
            <a:endParaRPr lang="en-US" sz="2400" b="1" dirty="0">
              <a:solidFill>
                <a:srgbClr val="FF0000"/>
              </a:solidFill>
            </a:endParaRPr>
          </a:p>
        </p:txBody>
      </p:sp>
      <p:sp>
        <p:nvSpPr>
          <p:cNvPr id="89" name="TextBox 88"/>
          <p:cNvSpPr txBox="1"/>
          <p:nvPr/>
        </p:nvSpPr>
        <p:spPr>
          <a:xfrm>
            <a:off x="40536" y="5756831"/>
            <a:ext cx="2471763" cy="369332"/>
          </a:xfrm>
          <a:prstGeom prst="rect">
            <a:avLst/>
          </a:prstGeom>
          <a:noFill/>
        </p:spPr>
        <p:txBody>
          <a:bodyPr wrap="square" rtlCol="0">
            <a:spAutoFit/>
          </a:bodyPr>
          <a:lstStyle/>
          <a:p>
            <a:r>
              <a:rPr lang="en-US" dirty="0" smtClean="0"/>
              <a:t>Low-priority Task</a:t>
            </a:r>
            <a:endParaRPr lang="en-US" dirty="0"/>
          </a:p>
        </p:txBody>
      </p:sp>
      <p:sp>
        <p:nvSpPr>
          <p:cNvPr id="90" name="TextBox 89"/>
          <p:cNvSpPr txBox="1"/>
          <p:nvPr/>
        </p:nvSpPr>
        <p:spPr>
          <a:xfrm>
            <a:off x="40536" y="3946362"/>
            <a:ext cx="2897191" cy="369332"/>
          </a:xfrm>
          <a:prstGeom prst="rect">
            <a:avLst/>
          </a:prstGeom>
          <a:noFill/>
        </p:spPr>
        <p:txBody>
          <a:bodyPr wrap="square" rtlCol="0">
            <a:spAutoFit/>
          </a:bodyPr>
          <a:lstStyle/>
          <a:p>
            <a:r>
              <a:rPr lang="en-US" dirty="0" smtClean="0"/>
              <a:t>Intermediate-priority Task</a:t>
            </a:r>
            <a:endParaRPr lang="en-US" dirty="0"/>
          </a:p>
        </p:txBody>
      </p:sp>
      <p:sp>
        <p:nvSpPr>
          <p:cNvPr id="92" name="Line 7"/>
          <p:cNvSpPr>
            <a:spLocks noChangeShapeType="1"/>
          </p:cNvSpPr>
          <p:nvPr/>
        </p:nvSpPr>
        <p:spPr bwMode="auto">
          <a:xfrm>
            <a:off x="1136507" y="4357632"/>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 name="Line 8"/>
          <p:cNvSpPr>
            <a:spLocks noChangeShapeType="1"/>
          </p:cNvSpPr>
          <p:nvPr/>
        </p:nvSpPr>
        <p:spPr bwMode="auto">
          <a:xfrm>
            <a:off x="1136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5" name="Line 9"/>
          <p:cNvSpPr>
            <a:spLocks noChangeShapeType="1"/>
          </p:cNvSpPr>
          <p:nvPr/>
        </p:nvSpPr>
        <p:spPr bwMode="auto">
          <a:xfrm>
            <a:off x="2050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 name="Line 10"/>
          <p:cNvSpPr>
            <a:spLocks noChangeShapeType="1"/>
          </p:cNvSpPr>
          <p:nvPr/>
        </p:nvSpPr>
        <p:spPr bwMode="auto">
          <a:xfrm>
            <a:off x="2508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 name="Line 11"/>
          <p:cNvSpPr>
            <a:spLocks noChangeShapeType="1"/>
          </p:cNvSpPr>
          <p:nvPr/>
        </p:nvSpPr>
        <p:spPr bwMode="auto">
          <a:xfrm>
            <a:off x="2965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8" name="Line 12"/>
          <p:cNvSpPr>
            <a:spLocks noChangeShapeType="1"/>
          </p:cNvSpPr>
          <p:nvPr/>
        </p:nvSpPr>
        <p:spPr bwMode="auto">
          <a:xfrm>
            <a:off x="1593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9" name="Line 13"/>
          <p:cNvSpPr>
            <a:spLocks noChangeShapeType="1"/>
          </p:cNvSpPr>
          <p:nvPr/>
        </p:nvSpPr>
        <p:spPr bwMode="auto">
          <a:xfrm>
            <a:off x="3879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0" name="Line 14"/>
          <p:cNvSpPr>
            <a:spLocks noChangeShapeType="1"/>
          </p:cNvSpPr>
          <p:nvPr/>
        </p:nvSpPr>
        <p:spPr bwMode="auto">
          <a:xfrm>
            <a:off x="4336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1" name="Line 15"/>
          <p:cNvSpPr>
            <a:spLocks noChangeShapeType="1"/>
          </p:cNvSpPr>
          <p:nvPr/>
        </p:nvSpPr>
        <p:spPr bwMode="auto">
          <a:xfrm>
            <a:off x="3422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 name="Line 16"/>
          <p:cNvSpPr>
            <a:spLocks noChangeShapeType="1"/>
          </p:cNvSpPr>
          <p:nvPr/>
        </p:nvSpPr>
        <p:spPr bwMode="auto">
          <a:xfrm>
            <a:off x="5251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 name="Line 17"/>
          <p:cNvSpPr>
            <a:spLocks noChangeShapeType="1"/>
          </p:cNvSpPr>
          <p:nvPr/>
        </p:nvSpPr>
        <p:spPr bwMode="auto">
          <a:xfrm>
            <a:off x="4794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 name="Line 18"/>
          <p:cNvSpPr>
            <a:spLocks noChangeShapeType="1"/>
          </p:cNvSpPr>
          <p:nvPr/>
        </p:nvSpPr>
        <p:spPr bwMode="auto">
          <a:xfrm>
            <a:off x="6165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 name="Line 19"/>
          <p:cNvSpPr>
            <a:spLocks noChangeShapeType="1"/>
          </p:cNvSpPr>
          <p:nvPr/>
        </p:nvSpPr>
        <p:spPr bwMode="auto">
          <a:xfrm>
            <a:off x="5708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6" name="Line 20"/>
          <p:cNvSpPr>
            <a:spLocks noChangeShapeType="1"/>
          </p:cNvSpPr>
          <p:nvPr/>
        </p:nvSpPr>
        <p:spPr bwMode="auto">
          <a:xfrm>
            <a:off x="7080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7" name="Line 21"/>
          <p:cNvSpPr>
            <a:spLocks noChangeShapeType="1"/>
          </p:cNvSpPr>
          <p:nvPr/>
        </p:nvSpPr>
        <p:spPr bwMode="auto">
          <a:xfrm>
            <a:off x="6622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Line 22"/>
          <p:cNvSpPr>
            <a:spLocks noChangeShapeType="1"/>
          </p:cNvSpPr>
          <p:nvPr/>
        </p:nvSpPr>
        <p:spPr bwMode="auto">
          <a:xfrm>
            <a:off x="7994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Line 23"/>
          <p:cNvSpPr>
            <a:spLocks noChangeShapeType="1"/>
          </p:cNvSpPr>
          <p:nvPr/>
        </p:nvSpPr>
        <p:spPr bwMode="auto">
          <a:xfrm>
            <a:off x="7537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0" name="Line 24"/>
          <p:cNvSpPr>
            <a:spLocks noChangeShapeType="1"/>
          </p:cNvSpPr>
          <p:nvPr/>
        </p:nvSpPr>
        <p:spPr bwMode="auto">
          <a:xfrm>
            <a:off x="7956407" y="4357632"/>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1" name="Line 76"/>
          <p:cNvSpPr>
            <a:spLocks noChangeShapeType="1"/>
          </p:cNvSpPr>
          <p:nvPr/>
        </p:nvSpPr>
        <p:spPr bwMode="auto">
          <a:xfrm>
            <a:off x="4336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 name="Line 77"/>
          <p:cNvSpPr>
            <a:spLocks noChangeShapeType="1"/>
          </p:cNvSpPr>
          <p:nvPr/>
        </p:nvSpPr>
        <p:spPr bwMode="auto">
          <a:xfrm>
            <a:off x="4794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3" name="Line 78"/>
          <p:cNvSpPr>
            <a:spLocks noChangeShapeType="1"/>
          </p:cNvSpPr>
          <p:nvPr/>
        </p:nvSpPr>
        <p:spPr bwMode="auto">
          <a:xfrm>
            <a:off x="5708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 name="Line 79"/>
          <p:cNvSpPr>
            <a:spLocks noChangeShapeType="1"/>
          </p:cNvSpPr>
          <p:nvPr/>
        </p:nvSpPr>
        <p:spPr bwMode="auto">
          <a:xfrm>
            <a:off x="6165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Line 80"/>
          <p:cNvSpPr>
            <a:spLocks noChangeShapeType="1"/>
          </p:cNvSpPr>
          <p:nvPr/>
        </p:nvSpPr>
        <p:spPr bwMode="auto">
          <a:xfrm>
            <a:off x="5251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Line 81"/>
          <p:cNvSpPr>
            <a:spLocks noChangeShapeType="1"/>
          </p:cNvSpPr>
          <p:nvPr/>
        </p:nvSpPr>
        <p:spPr bwMode="auto">
          <a:xfrm>
            <a:off x="6622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 name="TextBox 116"/>
          <p:cNvSpPr txBox="1"/>
          <p:nvPr/>
        </p:nvSpPr>
        <p:spPr>
          <a:xfrm>
            <a:off x="5518817" y="4690376"/>
            <a:ext cx="1561290" cy="461665"/>
          </a:xfrm>
          <a:prstGeom prst="rect">
            <a:avLst/>
          </a:prstGeom>
          <a:noFill/>
        </p:spPr>
        <p:txBody>
          <a:bodyPr wrap="square" rtlCol="0">
            <a:spAutoFit/>
          </a:bodyPr>
          <a:lstStyle/>
          <a:p>
            <a:r>
              <a:rPr lang="en-US" sz="2400" dirty="0" smtClean="0"/>
              <a:t>Preempt</a:t>
            </a:r>
            <a:endParaRPr lang="en-US" sz="2400" dirty="0"/>
          </a:p>
        </p:txBody>
      </p:sp>
      <p:sp>
        <p:nvSpPr>
          <p:cNvPr id="118" name="Rectangle 92"/>
          <p:cNvSpPr>
            <a:spLocks noChangeArrowheads="1"/>
          </p:cNvSpPr>
          <p:nvPr/>
        </p:nvSpPr>
        <p:spPr bwMode="auto">
          <a:xfrm>
            <a:off x="6005482" y="3934783"/>
            <a:ext cx="41254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19" name="Rectangle 92"/>
          <p:cNvSpPr>
            <a:spLocks noChangeArrowheads="1"/>
          </p:cNvSpPr>
          <p:nvPr/>
        </p:nvSpPr>
        <p:spPr bwMode="auto">
          <a:xfrm>
            <a:off x="6421590" y="3934783"/>
            <a:ext cx="64500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20" name="Rectangle 92"/>
          <p:cNvSpPr>
            <a:spLocks noChangeArrowheads="1"/>
          </p:cNvSpPr>
          <p:nvPr/>
        </p:nvSpPr>
        <p:spPr bwMode="auto">
          <a:xfrm>
            <a:off x="7080108" y="3935647"/>
            <a:ext cx="4572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44" name="TextBox 43"/>
          <p:cNvSpPr txBox="1"/>
          <p:nvPr/>
        </p:nvSpPr>
        <p:spPr>
          <a:xfrm>
            <a:off x="7661098" y="3666795"/>
            <a:ext cx="1025701"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393318271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827"/>
            <a:ext cx="8229600" cy="1143000"/>
          </a:xfrm>
        </p:spPr>
        <p:txBody>
          <a:bodyPr/>
          <a:lstStyle/>
          <a:p>
            <a:r>
              <a:rPr lang="en-US" dirty="0" smtClean="0"/>
              <a:t>Priority Inheritance Protocol</a:t>
            </a:r>
            <a:endParaRPr lang="en-US" dirty="0"/>
          </a:p>
        </p:txBody>
      </p:sp>
      <p:sp>
        <p:nvSpPr>
          <p:cNvPr id="3" name="Content Placeholder 2"/>
          <p:cNvSpPr>
            <a:spLocks noGrp="1"/>
          </p:cNvSpPr>
          <p:nvPr>
            <p:ph idx="1"/>
          </p:nvPr>
        </p:nvSpPr>
        <p:spPr>
          <a:xfrm>
            <a:off x="171978" y="986228"/>
            <a:ext cx="8972022" cy="5139935"/>
          </a:xfrm>
        </p:spPr>
        <p:txBody>
          <a:bodyPr/>
          <a:lstStyle/>
          <a:p>
            <a:r>
              <a:rPr lang="en-US" dirty="0" smtClean="0"/>
              <a:t>Let a task inherit the priority of any higher priority task it is blocking</a:t>
            </a:r>
            <a:endParaRPr lang="en-US" dirty="0"/>
          </a:p>
        </p:txBody>
      </p:sp>
      <p:sp>
        <p:nvSpPr>
          <p:cNvPr id="6" name="Line 7"/>
          <p:cNvSpPr>
            <a:spLocks noChangeShapeType="1"/>
          </p:cNvSpPr>
          <p:nvPr/>
        </p:nvSpPr>
        <p:spPr bwMode="auto">
          <a:xfrm>
            <a:off x="1108927" y="3429920"/>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1108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9"/>
          <p:cNvSpPr>
            <a:spLocks noChangeShapeType="1"/>
          </p:cNvSpPr>
          <p:nvPr/>
        </p:nvSpPr>
        <p:spPr bwMode="auto">
          <a:xfrm>
            <a:off x="2023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0"/>
          <p:cNvSpPr>
            <a:spLocks noChangeShapeType="1"/>
          </p:cNvSpPr>
          <p:nvPr/>
        </p:nvSpPr>
        <p:spPr bwMode="auto">
          <a:xfrm>
            <a:off x="2480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37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2"/>
          <p:cNvSpPr>
            <a:spLocks noChangeShapeType="1"/>
          </p:cNvSpPr>
          <p:nvPr/>
        </p:nvSpPr>
        <p:spPr bwMode="auto">
          <a:xfrm>
            <a:off x="1566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3"/>
          <p:cNvSpPr>
            <a:spLocks noChangeShapeType="1"/>
          </p:cNvSpPr>
          <p:nvPr/>
        </p:nvSpPr>
        <p:spPr bwMode="auto">
          <a:xfrm>
            <a:off x="3852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4"/>
          <p:cNvSpPr>
            <a:spLocks noChangeShapeType="1"/>
          </p:cNvSpPr>
          <p:nvPr/>
        </p:nvSpPr>
        <p:spPr bwMode="auto">
          <a:xfrm>
            <a:off x="4309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3394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5223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4766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a:off x="6138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5680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0"/>
          <p:cNvSpPr>
            <a:spLocks noChangeShapeType="1"/>
          </p:cNvSpPr>
          <p:nvPr/>
        </p:nvSpPr>
        <p:spPr bwMode="auto">
          <a:xfrm>
            <a:off x="7052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1"/>
          <p:cNvSpPr>
            <a:spLocks noChangeShapeType="1"/>
          </p:cNvSpPr>
          <p:nvPr/>
        </p:nvSpPr>
        <p:spPr bwMode="auto">
          <a:xfrm>
            <a:off x="6595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2"/>
          <p:cNvSpPr>
            <a:spLocks noChangeShapeType="1"/>
          </p:cNvSpPr>
          <p:nvPr/>
        </p:nvSpPr>
        <p:spPr bwMode="auto">
          <a:xfrm>
            <a:off x="7966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3"/>
          <p:cNvSpPr>
            <a:spLocks noChangeShapeType="1"/>
          </p:cNvSpPr>
          <p:nvPr/>
        </p:nvSpPr>
        <p:spPr bwMode="auto">
          <a:xfrm>
            <a:off x="7509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24"/>
          <p:cNvSpPr>
            <a:spLocks noChangeShapeType="1"/>
          </p:cNvSpPr>
          <p:nvPr/>
        </p:nvSpPr>
        <p:spPr bwMode="auto">
          <a:xfrm>
            <a:off x="7928827" y="342992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25"/>
          <p:cNvSpPr>
            <a:spLocks noChangeShapeType="1"/>
          </p:cNvSpPr>
          <p:nvPr/>
        </p:nvSpPr>
        <p:spPr bwMode="auto">
          <a:xfrm>
            <a:off x="1085850" y="5689763"/>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6"/>
          <p:cNvSpPr>
            <a:spLocks noChangeShapeType="1"/>
          </p:cNvSpPr>
          <p:nvPr/>
        </p:nvSpPr>
        <p:spPr bwMode="auto">
          <a:xfrm>
            <a:off x="1085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27"/>
          <p:cNvSpPr>
            <a:spLocks noChangeShapeType="1"/>
          </p:cNvSpPr>
          <p:nvPr/>
        </p:nvSpPr>
        <p:spPr bwMode="auto">
          <a:xfrm>
            <a:off x="2000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2457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2914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a:off x="1543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a:off x="3829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4286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3"/>
          <p:cNvSpPr>
            <a:spLocks noChangeShapeType="1"/>
          </p:cNvSpPr>
          <p:nvPr/>
        </p:nvSpPr>
        <p:spPr bwMode="auto">
          <a:xfrm>
            <a:off x="3371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4"/>
          <p:cNvSpPr>
            <a:spLocks noChangeShapeType="1"/>
          </p:cNvSpPr>
          <p:nvPr/>
        </p:nvSpPr>
        <p:spPr bwMode="auto">
          <a:xfrm>
            <a:off x="5200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5"/>
          <p:cNvSpPr>
            <a:spLocks noChangeShapeType="1"/>
          </p:cNvSpPr>
          <p:nvPr/>
        </p:nvSpPr>
        <p:spPr bwMode="auto">
          <a:xfrm>
            <a:off x="4743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61150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5657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a:off x="70294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a:off x="65722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79438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41"/>
          <p:cNvSpPr>
            <a:spLocks noChangeShapeType="1"/>
          </p:cNvSpPr>
          <p:nvPr/>
        </p:nvSpPr>
        <p:spPr bwMode="auto">
          <a:xfrm>
            <a:off x="748665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42"/>
          <p:cNvSpPr>
            <a:spLocks noChangeShapeType="1"/>
          </p:cNvSpPr>
          <p:nvPr/>
        </p:nvSpPr>
        <p:spPr bwMode="auto">
          <a:xfrm>
            <a:off x="7905750" y="56897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76"/>
          <p:cNvSpPr>
            <a:spLocks noChangeShapeType="1"/>
          </p:cNvSpPr>
          <p:nvPr/>
        </p:nvSpPr>
        <p:spPr bwMode="auto">
          <a:xfrm>
            <a:off x="4309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77"/>
          <p:cNvSpPr>
            <a:spLocks noChangeShapeType="1"/>
          </p:cNvSpPr>
          <p:nvPr/>
        </p:nvSpPr>
        <p:spPr bwMode="auto">
          <a:xfrm>
            <a:off x="47665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78"/>
          <p:cNvSpPr>
            <a:spLocks noChangeShapeType="1"/>
          </p:cNvSpPr>
          <p:nvPr/>
        </p:nvSpPr>
        <p:spPr bwMode="auto">
          <a:xfrm>
            <a:off x="56809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79"/>
          <p:cNvSpPr>
            <a:spLocks noChangeShapeType="1"/>
          </p:cNvSpPr>
          <p:nvPr/>
        </p:nvSpPr>
        <p:spPr bwMode="auto">
          <a:xfrm>
            <a:off x="61381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80"/>
          <p:cNvSpPr>
            <a:spLocks noChangeShapeType="1"/>
          </p:cNvSpPr>
          <p:nvPr/>
        </p:nvSpPr>
        <p:spPr bwMode="auto">
          <a:xfrm>
            <a:off x="52237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81"/>
          <p:cNvSpPr>
            <a:spLocks noChangeShapeType="1"/>
          </p:cNvSpPr>
          <p:nvPr/>
        </p:nvSpPr>
        <p:spPr bwMode="auto">
          <a:xfrm>
            <a:off x="6595327" y="335372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Rectangle 92"/>
          <p:cNvSpPr>
            <a:spLocks noChangeArrowheads="1"/>
          </p:cNvSpPr>
          <p:nvPr/>
        </p:nvSpPr>
        <p:spPr bwMode="auto">
          <a:xfrm>
            <a:off x="3536102" y="3022763"/>
            <a:ext cx="1230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69" name="Line 9"/>
          <p:cNvSpPr>
            <a:spLocks noChangeShapeType="1"/>
          </p:cNvSpPr>
          <p:nvPr/>
        </p:nvSpPr>
        <p:spPr bwMode="auto">
          <a:xfrm>
            <a:off x="53721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10"/>
          <p:cNvSpPr>
            <a:spLocks noChangeShapeType="1"/>
          </p:cNvSpPr>
          <p:nvPr/>
        </p:nvSpPr>
        <p:spPr bwMode="auto">
          <a:xfrm>
            <a:off x="58293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Line 11"/>
          <p:cNvSpPr>
            <a:spLocks noChangeShapeType="1"/>
          </p:cNvSpPr>
          <p:nvPr/>
        </p:nvSpPr>
        <p:spPr bwMode="auto">
          <a:xfrm>
            <a:off x="62865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 name="Line 12"/>
          <p:cNvSpPr>
            <a:spLocks noChangeShapeType="1"/>
          </p:cNvSpPr>
          <p:nvPr/>
        </p:nvSpPr>
        <p:spPr bwMode="auto">
          <a:xfrm>
            <a:off x="4914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13"/>
          <p:cNvSpPr>
            <a:spLocks noChangeShapeType="1"/>
          </p:cNvSpPr>
          <p:nvPr/>
        </p:nvSpPr>
        <p:spPr bwMode="auto">
          <a:xfrm>
            <a:off x="72009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15"/>
          <p:cNvSpPr>
            <a:spLocks noChangeShapeType="1"/>
          </p:cNvSpPr>
          <p:nvPr/>
        </p:nvSpPr>
        <p:spPr bwMode="auto">
          <a:xfrm>
            <a:off x="6743700" y="56135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Rectangle 92"/>
          <p:cNvSpPr>
            <a:spLocks noChangeArrowheads="1"/>
          </p:cNvSpPr>
          <p:nvPr/>
        </p:nvSpPr>
        <p:spPr bwMode="auto">
          <a:xfrm>
            <a:off x="1543050" y="5308763"/>
            <a:ext cx="13716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76" name="Rectangle 95"/>
          <p:cNvSpPr>
            <a:spLocks noChangeArrowheads="1"/>
          </p:cNvSpPr>
          <p:nvPr/>
        </p:nvSpPr>
        <p:spPr bwMode="auto">
          <a:xfrm>
            <a:off x="2914650" y="5308763"/>
            <a:ext cx="598375"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78" name="TextBox 77"/>
          <p:cNvSpPr txBox="1"/>
          <p:nvPr/>
        </p:nvSpPr>
        <p:spPr>
          <a:xfrm>
            <a:off x="100470" y="2984388"/>
            <a:ext cx="2471763" cy="369332"/>
          </a:xfrm>
          <a:prstGeom prst="rect">
            <a:avLst/>
          </a:prstGeom>
          <a:noFill/>
        </p:spPr>
        <p:txBody>
          <a:bodyPr wrap="square" rtlCol="0">
            <a:spAutoFit/>
          </a:bodyPr>
          <a:lstStyle/>
          <a:p>
            <a:r>
              <a:rPr lang="en-US" dirty="0" smtClean="0"/>
              <a:t>High-priority Task</a:t>
            </a:r>
            <a:endParaRPr lang="en-US" dirty="0"/>
          </a:p>
        </p:txBody>
      </p:sp>
      <p:sp>
        <p:nvSpPr>
          <p:cNvPr id="91" name="TextBox 90"/>
          <p:cNvSpPr txBox="1"/>
          <p:nvPr/>
        </p:nvSpPr>
        <p:spPr>
          <a:xfrm>
            <a:off x="1693980" y="4341945"/>
            <a:ext cx="972838" cy="461665"/>
          </a:xfrm>
          <a:prstGeom prst="rect">
            <a:avLst/>
          </a:prstGeom>
          <a:noFill/>
        </p:spPr>
        <p:txBody>
          <a:bodyPr wrap="square" rtlCol="0">
            <a:spAutoFit/>
          </a:bodyPr>
          <a:lstStyle/>
          <a:p>
            <a:r>
              <a:rPr lang="en-US" sz="2400" dirty="0" smtClean="0"/>
              <a:t>Lock S</a:t>
            </a:r>
            <a:endParaRPr lang="en-US" sz="2400" dirty="0"/>
          </a:p>
        </p:txBody>
      </p:sp>
      <p:cxnSp>
        <p:nvCxnSpPr>
          <p:cNvPr id="94" name="Straight Arrow Connector 93"/>
          <p:cNvCxnSpPr>
            <a:stCxn id="91" idx="2"/>
          </p:cNvCxnSpPr>
          <p:nvPr/>
        </p:nvCxnSpPr>
        <p:spPr>
          <a:xfrm>
            <a:off x="2180399" y="4803610"/>
            <a:ext cx="734251" cy="4329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13025" y="3353720"/>
            <a:ext cx="0" cy="1882795"/>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556262" y="3594122"/>
            <a:ext cx="1561290" cy="461665"/>
          </a:xfrm>
          <a:prstGeom prst="rect">
            <a:avLst/>
          </a:prstGeom>
          <a:noFill/>
        </p:spPr>
        <p:txBody>
          <a:bodyPr wrap="square" rtlCol="0">
            <a:spAutoFit/>
          </a:bodyPr>
          <a:lstStyle/>
          <a:p>
            <a:r>
              <a:rPr lang="en-US" sz="2400" dirty="0" smtClean="0"/>
              <a:t>Preempt</a:t>
            </a:r>
            <a:endParaRPr lang="en-US" sz="2400" dirty="0"/>
          </a:p>
        </p:txBody>
      </p:sp>
      <p:sp>
        <p:nvSpPr>
          <p:cNvPr id="61" name="Rectangle 95"/>
          <p:cNvSpPr>
            <a:spLocks noChangeArrowheads="1"/>
          </p:cNvSpPr>
          <p:nvPr/>
        </p:nvSpPr>
        <p:spPr bwMode="auto">
          <a:xfrm>
            <a:off x="4773726" y="5308107"/>
            <a:ext cx="934782"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cxnSp>
        <p:nvCxnSpPr>
          <p:cNvPr id="62" name="Straight Connector 61"/>
          <p:cNvCxnSpPr>
            <a:stCxn id="50" idx="1"/>
          </p:cNvCxnSpPr>
          <p:nvPr/>
        </p:nvCxnSpPr>
        <p:spPr>
          <a:xfrm>
            <a:off x="4766528" y="3429920"/>
            <a:ext cx="27579" cy="1878187"/>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794976" y="1994353"/>
            <a:ext cx="3016227" cy="830997"/>
          </a:xfrm>
          <a:prstGeom prst="rect">
            <a:avLst/>
          </a:prstGeom>
          <a:noFill/>
        </p:spPr>
        <p:txBody>
          <a:bodyPr wrap="square" rtlCol="0">
            <a:spAutoFit/>
          </a:bodyPr>
          <a:lstStyle/>
          <a:p>
            <a:r>
              <a:rPr lang="en-US" sz="2400" dirty="0" smtClean="0"/>
              <a:t>Attempt to Lock S but results in blocking</a:t>
            </a:r>
            <a:endParaRPr lang="en-US" sz="2400" dirty="0"/>
          </a:p>
        </p:txBody>
      </p:sp>
      <p:cxnSp>
        <p:nvCxnSpPr>
          <p:cNvPr id="64" name="Straight Arrow Connector 63"/>
          <p:cNvCxnSpPr/>
          <p:nvPr/>
        </p:nvCxnSpPr>
        <p:spPr>
          <a:xfrm flipH="1">
            <a:off x="4747486" y="2825350"/>
            <a:ext cx="751750" cy="2231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790214" y="6113331"/>
            <a:ext cx="1410686" cy="461665"/>
          </a:xfrm>
          <a:prstGeom prst="rect">
            <a:avLst/>
          </a:prstGeom>
          <a:noFill/>
        </p:spPr>
        <p:txBody>
          <a:bodyPr wrap="square" rtlCol="0">
            <a:spAutoFit/>
          </a:bodyPr>
          <a:lstStyle/>
          <a:p>
            <a:r>
              <a:rPr lang="en-US" sz="2400" dirty="0" smtClean="0"/>
              <a:t>Unlock S</a:t>
            </a:r>
            <a:endParaRPr lang="en-US" sz="2400" dirty="0"/>
          </a:p>
        </p:txBody>
      </p:sp>
      <p:cxnSp>
        <p:nvCxnSpPr>
          <p:cNvPr id="68" name="Straight Arrow Connector 67"/>
          <p:cNvCxnSpPr/>
          <p:nvPr/>
        </p:nvCxnSpPr>
        <p:spPr>
          <a:xfrm flipV="1">
            <a:off x="5708508" y="5689107"/>
            <a:ext cx="0" cy="4242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657850" y="3403763"/>
            <a:ext cx="5785" cy="1904344"/>
          </a:xfrm>
          <a:prstGeom prst="line">
            <a:avLst/>
          </a:prstGeom>
          <a:ln>
            <a:solidFill>
              <a:schemeClr val="tx1"/>
            </a:solidFill>
            <a:headEnd type="arrow"/>
          </a:ln>
        </p:spPr>
        <p:style>
          <a:lnRef idx="2">
            <a:schemeClr val="accent1"/>
          </a:lnRef>
          <a:fillRef idx="0">
            <a:schemeClr val="accent1"/>
          </a:fillRef>
          <a:effectRef idx="1">
            <a:schemeClr val="accent1"/>
          </a:effectRef>
          <a:fontRef idx="minor">
            <a:schemeClr val="tx1"/>
          </a:fontRef>
        </p:style>
      </p:cxnSp>
      <p:sp>
        <p:nvSpPr>
          <p:cNvPr id="82" name="Rectangle 92"/>
          <p:cNvSpPr>
            <a:spLocks noChangeArrowheads="1"/>
          </p:cNvSpPr>
          <p:nvPr/>
        </p:nvSpPr>
        <p:spPr bwMode="auto">
          <a:xfrm>
            <a:off x="6811203" y="3968479"/>
            <a:ext cx="61742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89" name="TextBox 88"/>
          <p:cNvSpPr txBox="1"/>
          <p:nvPr/>
        </p:nvSpPr>
        <p:spPr>
          <a:xfrm>
            <a:off x="40536" y="5756831"/>
            <a:ext cx="2471763" cy="369332"/>
          </a:xfrm>
          <a:prstGeom prst="rect">
            <a:avLst/>
          </a:prstGeom>
          <a:noFill/>
        </p:spPr>
        <p:txBody>
          <a:bodyPr wrap="square" rtlCol="0">
            <a:spAutoFit/>
          </a:bodyPr>
          <a:lstStyle/>
          <a:p>
            <a:r>
              <a:rPr lang="en-US" dirty="0" smtClean="0"/>
              <a:t>Low-priority Task</a:t>
            </a:r>
            <a:endParaRPr lang="en-US" dirty="0"/>
          </a:p>
        </p:txBody>
      </p:sp>
      <p:sp>
        <p:nvSpPr>
          <p:cNvPr id="90" name="TextBox 89"/>
          <p:cNvSpPr txBox="1"/>
          <p:nvPr/>
        </p:nvSpPr>
        <p:spPr>
          <a:xfrm>
            <a:off x="40536" y="3946362"/>
            <a:ext cx="2897191" cy="369332"/>
          </a:xfrm>
          <a:prstGeom prst="rect">
            <a:avLst/>
          </a:prstGeom>
          <a:noFill/>
        </p:spPr>
        <p:txBody>
          <a:bodyPr wrap="square" rtlCol="0">
            <a:spAutoFit/>
          </a:bodyPr>
          <a:lstStyle/>
          <a:p>
            <a:r>
              <a:rPr lang="en-US" dirty="0" smtClean="0"/>
              <a:t>Intermediate-priority Task</a:t>
            </a:r>
            <a:endParaRPr lang="en-US" dirty="0"/>
          </a:p>
        </p:txBody>
      </p:sp>
      <p:sp>
        <p:nvSpPr>
          <p:cNvPr id="92" name="Line 7"/>
          <p:cNvSpPr>
            <a:spLocks noChangeShapeType="1"/>
          </p:cNvSpPr>
          <p:nvPr/>
        </p:nvSpPr>
        <p:spPr bwMode="auto">
          <a:xfrm>
            <a:off x="1136507" y="4357632"/>
            <a:ext cx="689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 name="Line 8"/>
          <p:cNvSpPr>
            <a:spLocks noChangeShapeType="1"/>
          </p:cNvSpPr>
          <p:nvPr/>
        </p:nvSpPr>
        <p:spPr bwMode="auto">
          <a:xfrm>
            <a:off x="1136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5" name="Line 9"/>
          <p:cNvSpPr>
            <a:spLocks noChangeShapeType="1"/>
          </p:cNvSpPr>
          <p:nvPr/>
        </p:nvSpPr>
        <p:spPr bwMode="auto">
          <a:xfrm>
            <a:off x="2050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6" name="Line 10"/>
          <p:cNvSpPr>
            <a:spLocks noChangeShapeType="1"/>
          </p:cNvSpPr>
          <p:nvPr/>
        </p:nvSpPr>
        <p:spPr bwMode="auto">
          <a:xfrm>
            <a:off x="2508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 name="Line 11"/>
          <p:cNvSpPr>
            <a:spLocks noChangeShapeType="1"/>
          </p:cNvSpPr>
          <p:nvPr/>
        </p:nvSpPr>
        <p:spPr bwMode="auto">
          <a:xfrm>
            <a:off x="2965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8" name="Line 12"/>
          <p:cNvSpPr>
            <a:spLocks noChangeShapeType="1"/>
          </p:cNvSpPr>
          <p:nvPr/>
        </p:nvSpPr>
        <p:spPr bwMode="auto">
          <a:xfrm>
            <a:off x="1593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9" name="Line 13"/>
          <p:cNvSpPr>
            <a:spLocks noChangeShapeType="1"/>
          </p:cNvSpPr>
          <p:nvPr/>
        </p:nvSpPr>
        <p:spPr bwMode="auto">
          <a:xfrm>
            <a:off x="3879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0" name="Line 14"/>
          <p:cNvSpPr>
            <a:spLocks noChangeShapeType="1"/>
          </p:cNvSpPr>
          <p:nvPr/>
        </p:nvSpPr>
        <p:spPr bwMode="auto">
          <a:xfrm>
            <a:off x="4336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1" name="Line 15"/>
          <p:cNvSpPr>
            <a:spLocks noChangeShapeType="1"/>
          </p:cNvSpPr>
          <p:nvPr/>
        </p:nvSpPr>
        <p:spPr bwMode="auto">
          <a:xfrm>
            <a:off x="3422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 name="Line 16"/>
          <p:cNvSpPr>
            <a:spLocks noChangeShapeType="1"/>
          </p:cNvSpPr>
          <p:nvPr/>
        </p:nvSpPr>
        <p:spPr bwMode="auto">
          <a:xfrm>
            <a:off x="5251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 name="Line 17"/>
          <p:cNvSpPr>
            <a:spLocks noChangeShapeType="1"/>
          </p:cNvSpPr>
          <p:nvPr/>
        </p:nvSpPr>
        <p:spPr bwMode="auto">
          <a:xfrm>
            <a:off x="4794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 name="Line 18"/>
          <p:cNvSpPr>
            <a:spLocks noChangeShapeType="1"/>
          </p:cNvSpPr>
          <p:nvPr/>
        </p:nvSpPr>
        <p:spPr bwMode="auto">
          <a:xfrm>
            <a:off x="6165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 name="Line 19"/>
          <p:cNvSpPr>
            <a:spLocks noChangeShapeType="1"/>
          </p:cNvSpPr>
          <p:nvPr/>
        </p:nvSpPr>
        <p:spPr bwMode="auto">
          <a:xfrm>
            <a:off x="5708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6" name="Line 20"/>
          <p:cNvSpPr>
            <a:spLocks noChangeShapeType="1"/>
          </p:cNvSpPr>
          <p:nvPr/>
        </p:nvSpPr>
        <p:spPr bwMode="auto">
          <a:xfrm>
            <a:off x="7080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7" name="Line 21"/>
          <p:cNvSpPr>
            <a:spLocks noChangeShapeType="1"/>
          </p:cNvSpPr>
          <p:nvPr/>
        </p:nvSpPr>
        <p:spPr bwMode="auto">
          <a:xfrm>
            <a:off x="6622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Line 22"/>
          <p:cNvSpPr>
            <a:spLocks noChangeShapeType="1"/>
          </p:cNvSpPr>
          <p:nvPr/>
        </p:nvSpPr>
        <p:spPr bwMode="auto">
          <a:xfrm>
            <a:off x="7994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Line 23"/>
          <p:cNvSpPr>
            <a:spLocks noChangeShapeType="1"/>
          </p:cNvSpPr>
          <p:nvPr/>
        </p:nvSpPr>
        <p:spPr bwMode="auto">
          <a:xfrm>
            <a:off x="7537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0" name="Line 24"/>
          <p:cNvSpPr>
            <a:spLocks noChangeShapeType="1"/>
          </p:cNvSpPr>
          <p:nvPr/>
        </p:nvSpPr>
        <p:spPr bwMode="auto">
          <a:xfrm>
            <a:off x="7956407" y="4357632"/>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1" name="Line 76"/>
          <p:cNvSpPr>
            <a:spLocks noChangeShapeType="1"/>
          </p:cNvSpPr>
          <p:nvPr/>
        </p:nvSpPr>
        <p:spPr bwMode="auto">
          <a:xfrm>
            <a:off x="4336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 name="Line 77"/>
          <p:cNvSpPr>
            <a:spLocks noChangeShapeType="1"/>
          </p:cNvSpPr>
          <p:nvPr/>
        </p:nvSpPr>
        <p:spPr bwMode="auto">
          <a:xfrm>
            <a:off x="47941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3" name="Line 78"/>
          <p:cNvSpPr>
            <a:spLocks noChangeShapeType="1"/>
          </p:cNvSpPr>
          <p:nvPr/>
        </p:nvSpPr>
        <p:spPr bwMode="auto">
          <a:xfrm>
            <a:off x="57085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 name="Line 79"/>
          <p:cNvSpPr>
            <a:spLocks noChangeShapeType="1"/>
          </p:cNvSpPr>
          <p:nvPr/>
        </p:nvSpPr>
        <p:spPr bwMode="auto">
          <a:xfrm>
            <a:off x="61657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Line 80"/>
          <p:cNvSpPr>
            <a:spLocks noChangeShapeType="1"/>
          </p:cNvSpPr>
          <p:nvPr/>
        </p:nvSpPr>
        <p:spPr bwMode="auto">
          <a:xfrm>
            <a:off x="52513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Line 81"/>
          <p:cNvSpPr>
            <a:spLocks noChangeShapeType="1"/>
          </p:cNvSpPr>
          <p:nvPr/>
        </p:nvSpPr>
        <p:spPr bwMode="auto">
          <a:xfrm>
            <a:off x="6622907" y="4281432"/>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 name="Rectangle 92"/>
          <p:cNvSpPr>
            <a:spLocks noChangeArrowheads="1"/>
          </p:cNvSpPr>
          <p:nvPr/>
        </p:nvSpPr>
        <p:spPr bwMode="auto">
          <a:xfrm>
            <a:off x="7438545" y="3968568"/>
            <a:ext cx="41254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19" name="Rectangle 92"/>
          <p:cNvSpPr>
            <a:spLocks noChangeArrowheads="1"/>
          </p:cNvSpPr>
          <p:nvPr/>
        </p:nvSpPr>
        <p:spPr bwMode="auto">
          <a:xfrm>
            <a:off x="7854653" y="3968568"/>
            <a:ext cx="64500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20" name="Rectangle 92"/>
          <p:cNvSpPr>
            <a:spLocks noChangeArrowheads="1"/>
          </p:cNvSpPr>
          <p:nvPr/>
        </p:nvSpPr>
        <p:spPr bwMode="auto">
          <a:xfrm>
            <a:off x="8513171" y="3955922"/>
            <a:ext cx="457200"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sp>
        <p:nvSpPr>
          <p:cNvPr id="121" name="Rectangle 95"/>
          <p:cNvSpPr>
            <a:spLocks noChangeArrowheads="1"/>
          </p:cNvSpPr>
          <p:nvPr/>
        </p:nvSpPr>
        <p:spPr bwMode="auto">
          <a:xfrm>
            <a:off x="5680927" y="3048920"/>
            <a:ext cx="605573" cy="381000"/>
          </a:xfrm>
          <a:prstGeom prst="rect">
            <a:avLst/>
          </a:prstGeom>
          <a:solidFill>
            <a:srgbClr val="FF0000"/>
          </a:solidFill>
          <a:ln w="12700">
            <a:solidFill>
              <a:schemeClr val="tx1"/>
            </a:solidFill>
            <a:miter lim="800000"/>
            <a:headEnd/>
            <a:tailEnd/>
          </a:ln>
          <a:effectLst/>
          <a:extLst/>
        </p:spPr>
        <p:txBody>
          <a:bodyPr wrap="none" anchor="ctr"/>
          <a:lstStyle/>
          <a:p>
            <a:endParaRPr lang="en-US"/>
          </a:p>
        </p:txBody>
      </p:sp>
      <p:sp>
        <p:nvSpPr>
          <p:cNvPr id="122" name="Rectangle 92"/>
          <p:cNvSpPr>
            <a:spLocks noChangeArrowheads="1"/>
          </p:cNvSpPr>
          <p:nvPr/>
        </p:nvSpPr>
        <p:spPr bwMode="auto">
          <a:xfrm>
            <a:off x="6283728" y="3036273"/>
            <a:ext cx="527475" cy="381000"/>
          </a:xfrm>
          <a:prstGeom prst="rect">
            <a:avLst/>
          </a:prstGeom>
          <a:solidFill>
            <a:schemeClr val="accent3"/>
          </a:solidFill>
          <a:ln w="12700">
            <a:solidFill>
              <a:schemeClr val="tx1"/>
            </a:solidFill>
            <a:miter lim="800000"/>
            <a:headEnd/>
            <a:tailEnd/>
          </a:ln>
          <a:effectLst/>
          <a:extLst/>
        </p:spPr>
        <p:txBody>
          <a:bodyPr wrap="none" anchor="ctr"/>
          <a:lstStyle/>
          <a:p>
            <a:endParaRPr lang="en-US"/>
          </a:p>
        </p:txBody>
      </p:sp>
      <p:cxnSp>
        <p:nvCxnSpPr>
          <p:cNvPr id="123" name="Straight Connector 122"/>
          <p:cNvCxnSpPr/>
          <p:nvPr/>
        </p:nvCxnSpPr>
        <p:spPr>
          <a:xfrm flipH="1">
            <a:off x="6811203" y="3342338"/>
            <a:ext cx="10176" cy="100723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5790214" y="4774850"/>
            <a:ext cx="2191736" cy="461665"/>
          </a:xfrm>
          <a:prstGeom prst="rect">
            <a:avLst/>
          </a:prstGeom>
          <a:noFill/>
        </p:spPr>
        <p:txBody>
          <a:bodyPr wrap="square" rtlCol="0">
            <a:spAutoFit/>
          </a:bodyPr>
          <a:lstStyle/>
          <a:p>
            <a:r>
              <a:rPr lang="en-US" sz="2400" b="1" dirty="0" smtClean="0">
                <a:solidFill>
                  <a:srgbClr val="FF0000"/>
                </a:solidFill>
              </a:rPr>
              <a:t>Priority Inherit</a:t>
            </a:r>
            <a:endParaRPr lang="en-US" sz="2400" b="1" dirty="0">
              <a:solidFill>
                <a:srgbClr val="FF0000"/>
              </a:solidFill>
            </a:endParaRPr>
          </a:p>
        </p:txBody>
      </p:sp>
      <p:sp>
        <p:nvSpPr>
          <p:cNvPr id="125" name="Rectangle 92"/>
          <p:cNvSpPr>
            <a:spLocks noChangeArrowheads="1"/>
          </p:cNvSpPr>
          <p:nvPr/>
        </p:nvSpPr>
        <p:spPr bwMode="auto">
          <a:xfrm>
            <a:off x="4773726" y="3306970"/>
            <a:ext cx="863742" cy="190500"/>
          </a:xfrm>
          <a:prstGeom prst="rect">
            <a:avLst/>
          </a:prstGeom>
          <a:pattFill prst="wdDnDiag">
            <a:fgClr>
              <a:schemeClr val="tx1"/>
            </a:fgClr>
            <a:bgClr>
              <a:prstClr val="white"/>
            </a:bgClr>
          </a:pattFill>
          <a:ln w="12700">
            <a:solidFill>
              <a:schemeClr val="tx1"/>
            </a:solidFill>
            <a:miter lim="800000"/>
            <a:headEnd/>
            <a:tailEnd/>
          </a:ln>
          <a:effectLst/>
          <a:extLst/>
        </p:spPr>
        <p:txBody>
          <a:bodyPr wrap="none" anchor="ctr"/>
          <a:lstStyle/>
          <a:p>
            <a:endParaRPr lang="en-US"/>
          </a:p>
        </p:txBody>
      </p:sp>
      <p:sp>
        <p:nvSpPr>
          <p:cNvPr id="47" name="Freeform 46"/>
          <p:cNvSpPr/>
          <p:nvPr/>
        </p:nvSpPr>
        <p:spPr>
          <a:xfrm>
            <a:off x="5142705" y="3539613"/>
            <a:ext cx="707834" cy="1472587"/>
          </a:xfrm>
          <a:custGeom>
            <a:avLst/>
            <a:gdLst>
              <a:gd name="connsiteX0" fmla="*/ 707834 w 707834"/>
              <a:gd name="connsiteY0" fmla="*/ 1472587 h 1472587"/>
              <a:gd name="connsiteX1" fmla="*/ 86298 w 707834"/>
              <a:gd name="connsiteY1" fmla="*/ 621459 h 1472587"/>
              <a:gd name="connsiteX2" fmla="*/ 5229 w 707834"/>
              <a:gd name="connsiteY2" fmla="*/ 0 h 1472587"/>
              <a:gd name="connsiteX3" fmla="*/ 5229 w 707834"/>
              <a:gd name="connsiteY3" fmla="*/ 0 h 1472587"/>
            </a:gdLst>
            <a:ahLst/>
            <a:cxnLst>
              <a:cxn ang="0">
                <a:pos x="connsiteX0" y="connsiteY0"/>
              </a:cxn>
              <a:cxn ang="0">
                <a:pos x="connsiteX1" y="connsiteY1"/>
              </a:cxn>
              <a:cxn ang="0">
                <a:pos x="connsiteX2" y="connsiteY2"/>
              </a:cxn>
              <a:cxn ang="0">
                <a:pos x="connsiteX3" y="connsiteY3"/>
              </a:cxn>
            </a:cxnLst>
            <a:rect l="l" t="t" r="r" b="b"/>
            <a:pathLst>
              <a:path w="707834" h="1472587">
                <a:moveTo>
                  <a:pt x="707834" y="1472587"/>
                </a:moveTo>
                <a:cubicBezTo>
                  <a:pt x="455616" y="1169738"/>
                  <a:pt x="203399" y="866890"/>
                  <a:pt x="86298" y="621459"/>
                </a:cubicBezTo>
                <a:cubicBezTo>
                  <a:pt x="-30803" y="376028"/>
                  <a:pt x="5229" y="0"/>
                  <a:pt x="5229" y="0"/>
                </a:cubicBezTo>
                <a:lnTo>
                  <a:pt x="5229" y="0"/>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318271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altLang="ko-KR" dirty="0"/>
              <a:t>Deadlocks in </a:t>
            </a:r>
            <a:r>
              <a:rPr lang="en-US" altLang="ko-KR" dirty="0" smtClean="0"/>
              <a:t>PIP</a:t>
            </a:r>
            <a:endParaRPr lang="en-US" altLang="ko-KR" dirty="0"/>
          </a:p>
        </p:txBody>
      </p:sp>
      <p:sp>
        <p:nvSpPr>
          <p:cNvPr id="34819" name="Rectangle 3"/>
          <p:cNvSpPr>
            <a:spLocks noGrp="1" noChangeArrowheads="1"/>
          </p:cNvSpPr>
          <p:nvPr>
            <p:ph type="body" idx="1"/>
          </p:nvPr>
        </p:nvSpPr>
        <p:spPr>
          <a:xfrm>
            <a:off x="685800" y="1600200"/>
            <a:ext cx="7772400" cy="762000"/>
          </a:xfrm>
        </p:spPr>
        <p:txBody>
          <a:bodyPr/>
          <a:lstStyle/>
          <a:p>
            <a:pPr>
              <a:buFontTx/>
              <a:buNone/>
            </a:pPr>
            <a:r>
              <a:rPr lang="en-US" altLang="ko-KR" sz="2000" i="1">
                <a:latin typeface="Times New Roman" charset="0"/>
              </a:rPr>
              <a:t>J</a:t>
            </a:r>
            <a:r>
              <a:rPr lang="en-US" altLang="ko-KR" sz="2000" i="1" baseline="-25000">
                <a:latin typeface="Times New Roman" charset="0"/>
              </a:rPr>
              <a:t>1</a:t>
            </a:r>
            <a:r>
              <a:rPr lang="en-US" altLang="ko-KR" sz="2000" i="1">
                <a:latin typeface="Times New Roman" charset="0"/>
              </a:rPr>
              <a:t> </a:t>
            </a:r>
            <a:r>
              <a:rPr lang="en-US" altLang="ko-KR" sz="2000">
                <a:latin typeface="Symbol" charset="0"/>
              </a:rPr>
              <a:t>=</a:t>
            </a:r>
            <a:r>
              <a:rPr lang="en-US" altLang="ko-KR" sz="2000" i="1">
                <a:latin typeface="Times New Roman" charset="0"/>
              </a:rPr>
              <a:t> </a:t>
            </a:r>
            <a:r>
              <a:rPr lang="en-US" altLang="ko-KR" sz="2000">
                <a:latin typeface="Symbol" charset="0"/>
              </a:rPr>
              <a:t>{</a:t>
            </a:r>
            <a:r>
              <a:rPr lang="en-US" altLang="ko-KR" sz="2000" i="1">
                <a:latin typeface="Times New Roman" charset="0"/>
              </a:rPr>
              <a:t>..., P</a:t>
            </a:r>
            <a:r>
              <a:rPr lang="en-US" altLang="ko-KR" sz="2000">
                <a:latin typeface="Symbol" charset="0"/>
              </a:rPr>
              <a:t>(</a:t>
            </a:r>
            <a:r>
              <a:rPr lang="en-US" altLang="ko-KR" sz="2000" i="1">
                <a:latin typeface="Times New Roman" charset="0"/>
              </a:rPr>
              <a:t>S</a:t>
            </a:r>
            <a:r>
              <a:rPr lang="en-US" altLang="ko-KR" sz="2000" i="1" baseline="-25000">
                <a:latin typeface="Times New Roman" charset="0"/>
              </a:rPr>
              <a:t>2</a:t>
            </a:r>
            <a:r>
              <a:rPr lang="en-US" altLang="ko-KR" sz="2000">
                <a:latin typeface="Symbol" charset="0"/>
              </a:rPr>
              <a:t>)</a:t>
            </a:r>
            <a:r>
              <a:rPr lang="en-US" altLang="ko-KR" sz="2000" i="1">
                <a:latin typeface="Times New Roman" charset="0"/>
              </a:rPr>
              <a:t> ..., P</a:t>
            </a:r>
            <a:r>
              <a:rPr lang="en-US" altLang="ko-KR" sz="2000">
                <a:latin typeface="Symbol" charset="0"/>
              </a:rPr>
              <a:t>(</a:t>
            </a:r>
            <a:r>
              <a:rPr lang="en-US" altLang="ko-KR" sz="2000" i="1">
                <a:latin typeface="Times New Roman" charset="0"/>
              </a:rPr>
              <a:t>S</a:t>
            </a:r>
            <a:r>
              <a:rPr lang="en-US" altLang="ko-KR" sz="2000" i="1" baseline="-25000">
                <a:latin typeface="Times New Roman" charset="0"/>
              </a:rPr>
              <a:t>1</a:t>
            </a:r>
            <a:r>
              <a:rPr lang="en-US" altLang="ko-KR" sz="2000">
                <a:latin typeface="Symbol" charset="0"/>
              </a:rPr>
              <a:t>)</a:t>
            </a:r>
            <a:r>
              <a:rPr lang="en-US" altLang="ko-KR" sz="2000" i="1">
                <a:latin typeface="Times New Roman" charset="0"/>
              </a:rPr>
              <a:t>,...,V</a:t>
            </a:r>
            <a:r>
              <a:rPr lang="en-US" altLang="ko-KR" sz="2000">
                <a:latin typeface="Symbol" charset="0"/>
              </a:rPr>
              <a:t>(</a:t>
            </a:r>
            <a:r>
              <a:rPr lang="en-US" altLang="ko-KR" sz="2000" i="1">
                <a:latin typeface="Times New Roman" charset="0"/>
              </a:rPr>
              <a:t>S</a:t>
            </a:r>
            <a:r>
              <a:rPr lang="en-US" altLang="ko-KR" sz="2000" i="1" baseline="-25000">
                <a:latin typeface="Times New Roman" charset="0"/>
              </a:rPr>
              <a:t>1</a:t>
            </a:r>
            <a:r>
              <a:rPr lang="en-US" altLang="ko-KR" sz="2000">
                <a:latin typeface="Symbol" charset="0"/>
              </a:rPr>
              <a:t>)</a:t>
            </a:r>
            <a:r>
              <a:rPr lang="en-US" altLang="ko-KR" sz="2000" i="1">
                <a:latin typeface="Times New Roman" charset="0"/>
              </a:rPr>
              <a:t> ...,V</a:t>
            </a:r>
            <a:r>
              <a:rPr lang="en-US" altLang="ko-KR" sz="2000">
                <a:latin typeface="Symbol" charset="0"/>
              </a:rPr>
              <a:t>(</a:t>
            </a:r>
            <a:r>
              <a:rPr lang="en-US" altLang="ko-KR" sz="2000" i="1">
                <a:latin typeface="Times New Roman" charset="0"/>
              </a:rPr>
              <a:t>S</a:t>
            </a:r>
            <a:r>
              <a:rPr lang="en-US" altLang="ko-KR" sz="2000" i="1" baseline="-25000">
                <a:latin typeface="Times New Roman" charset="0"/>
              </a:rPr>
              <a:t>2</a:t>
            </a:r>
            <a:r>
              <a:rPr lang="en-US" altLang="ko-KR" sz="2000">
                <a:latin typeface="Symbol" charset="0"/>
              </a:rPr>
              <a:t>)</a:t>
            </a:r>
            <a:r>
              <a:rPr lang="en-US" altLang="ko-KR" sz="2000" i="1">
                <a:latin typeface="Times New Roman" charset="0"/>
              </a:rPr>
              <a:t>,...</a:t>
            </a:r>
            <a:r>
              <a:rPr lang="en-US" altLang="ko-KR" sz="2000">
                <a:latin typeface="Symbol" charset="0"/>
              </a:rPr>
              <a:t>}</a:t>
            </a:r>
          </a:p>
          <a:p>
            <a:pPr>
              <a:buFontTx/>
              <a:buNone/>
            </a:pPr>
            <a:r>
              <a:rPr lang="en-US" altLang="ko-KR" sz="2000" i="1">
                <a:latin typeface="Times New Roman" charset="0"/>
              </a:rPr>
              <a:t>J</a:t>
            </a:r>
            <a:r>
              <a:rPr lang="en-US" altLang="ko-KR" sz="2000" i="1" baseline="-25000">
                <a:latin typeface="Times New Roman" charset="0"/>
              </a:rPr>
              <a:t>2</a:t>
            </a:r>
            <a:r>
              <a:rPr lang="en-US" altLang="ko-KR" sz="2000" i="1">
                <a:latin typeface="Times New Roman" charset="0"/>
              </a:rPr>
              <a:t> </a:t>
            </a:r>
            <a:r>
              <a:rPr lang="en-US" altLang="ko-KR" sz="2000">
                <a:latin typeface="Symbol" charset="0"/>
              </a:rPr>
              <a:t>=</a:t>
            </a:r>
            <a:r>
              <a:rPr lang="en-US" altLang="ko-KR" sz="2000" i="1">
                <a:latin typeface="Times New Roman" charset="0"/>
              </a:rPr>
              <a:t> </a:t>
            </a:r>
            <a:r>
              <a:rPr lang="en-US" altLang="ko-KR" sz="2000">
                <a:latin typeface="Symbol" charset="0"/>
              </a:rPr>
              <a:t>{</a:t>
            </a:r>
            <a:r>
              <a:rPr lang="en-US" altLang="ko-KR" sz="2000" i="1">
                <a:latin typeface="Times New Roman" charset="0"/>
              </a:rPr>
              <a:t>..., P</a:t>
            </a:r>
            <a:r>
              <a:rPr lang="en-US" altLang="ko-KR" sz="2000">
                <a:latin typeface="Symbol" charset="0"/>
              </a:rPr>
              <a:t>(</a:t>
            </a:r>
            <a:r>
              <a:rPr lang="en-US" altLang="ko-KR" sz="2000" i="1">
                <a:latin typeface="Times New Roman" charset="0"/>
              </a:rPr>
              <a:t>S</a:t>
            </a:r>
            <a:r>
              <a:rPr lang="en-US" altLang="ko-KR" sz="2000" i="1" baseline="-25000">
                <a:latin typeface="Times New Roman" charset="0"/>
              </a:rPr>
              <a:t>1</a:t>
            </a:r>
            <a:r>
              <a:rPr lang="en-US" altLang="ko-KR" sz="2000">
                <a:latin typeface="Symbol" charset="0"/>
              </a:rPr>
              <a:t>)</a:t>
            </a:r>
            <a:r>
              <a:rPr lang="en-US" altLang="ko-KR" sz="2000" i="1">
                <a:latin typeface="Times New Roman" charset="0"/>
              </a:rPr>
              <a:t> ..., P</a:t>
            </a:r>
            <a:r>
              <a:rPr lang="en-US" altLang="ko-KR" sz="2000">
                <a:latin typeface="Symbol" charset="0"/>
              </a:rPr>
              <a:t>(</a:t>
            </a:r>
            <a:r>
              <a:rPr lang="en-US" altLang="ko-KR" sz="2000" i="1">
                <a:latin typeface="Times New Roman" charset="0"/>
              </a:rPr>
              <a:t>S</a:t>
            </a:r>
            <a:r>
              <a:rPr lang="en-US" altLang="ko-KR" sz="2000" i="1" baseline="-25000">
                <a:latin typeface="Times New Roman" charset="0"/>
              </a:rPr>
              <a:t>2</a:t>
            </a:r>
            <a:r>
              <a:rPr lang="en-US" altLang="ko-KR" sz="2000">
                <a:latin typeface="Symbol" charset="0"/>
              </a:rPr>
              <a:t>)</a:t>
            </a:r>
            <a:r>
              <a:rPr lang="en-US" altLang="ko-KR" sz="2000" i="1">
                <a:latin typeface="Times New Roman" charset="0"/>
              </a:rPr>
              <a:t>,...,V</a:t>
            </a:r>
            <a:r>
              <a:rPr lang="en-US" altLang="ko-KR" sz="2000">
                <a:latin typeface="Symbol" charset="0"/>
              </a:rPr>
              <a:t>(</a:t>
            </a:r>
            <a:r>
              <a:rPr lang="en-US" altLang="ko-KR" sz="2000" i="1">
                <a:latin typeface="Times New Roman" charset="0"/>
              </a:rPr>
              <a:t>S</a:t>
            </a:r>
            <a:r>
              <a:rPr lang="en-US" altLang="ko-KR" sz="2000" i="1" baseline="-25000">
                <a:latin typeface="Times New Roman" charset="0"/>
              </a:rPr>
              <a:t>2</a:t>
            </a:r>
            <a:r>
              <a:rPr lang="en-US" altLang="ko-KR" sz="2000">
                <a:latin typeface="Symbol" charset="0"/>
              </a:rPr>
              <a:t>)</a:t>
            </a:r>
            <a:r>
              <a:rPr lang="en-US" altLang="ko-KR" sz="2000" i="1">
                <a:latin typeface="Times New Roman" charset="0"/>
              </a:rPr>
              <a:t> ...,V</a:t>
            </a:r>
            <a:r>
              <a:rPr lang="en-US" altLang="ko-KR" sz="2000">
                <a:latin typeface="Symbol" charset="0"/>
              </a:rPr>
              <a:t>(</a:t>
            </a:r>
            <a:r>
              <a:rPr lang="en-US" altLang="ko-KR" sz="2000" i="1">
                <a:latin typeface="Times New Roman" charset="0"/>
              </a:rPr>
              <a:t>S</a:t>
            </a:r>
            <a:r>
              <a:rPr lang="en-US" altLang="ko-KR" sz="2000" i="1" baseline="-25000">
                <a:latin typeface="Times New Roman" charset="0"/>
              </a:rPr>
              <a:t>1</a:t>
            </a:r>
            <a:r>
              <a:rPr lang="en-US" altLang="ko-KR" sz="2000">
                <a:latin typeface="Symbol" charset="0"/>
              </a:rPr>
              <a:t>)</a:t>
            </a:r>
            <a:r>
              <a:rPr lang="en-US" altLang="ko-KR" sz="2000" i="1">
                <a:latin typeface="Times New Roman" charset="0"/>
              </a:rPr>
              <a:t>,...</a:t>
            </a:r>
            <a:r>
              <a:rPr lang="en-US" altLang="ko-KR" sz="2000">
                <a:latin typeface="Symbol" charset="0"/>
              </a:rPr>
              <a:t>}</a:t>
            </a:r>
            <a:endParaRPr lang="en-US" altLang="ko-KR">
              <a:latin typeface="Symbol" charset="0"/>
            </a:endParaRPr>
          </a:p>
        </p:txBody>
      </p:sp>
      <p:graphicFrame>
        <p:nvGraphicFramePr>
          <p:cNvPr id="34822" name="Object 6"/>
          <p:cNvGraphicFramePr>
            <a:graphicFrameLocks noChangeAspect="1"/>
          </p:cNvGraphicFramePr>
          <p:nvPr/>
        </p:nvGraphicFramePr>
        <p:xfrm>
          <a:off x="838200" y="2590800"/>
          <a:ext cx="7620000" cy="3292475"/>
        </p:xfrm>
        <a:graphic>
          <a:graphicData uri="http://schemas.openxmlformats.org/presentationml/2006/ole">
            <mc:AlternateContent xmlns:mc="http://schemas.openxmlformats.org/markup-compatibility/2006">
              <mc:Choice xmlns:v="urn:schemas-microsoft-com:vml" Requires="v">
                <p:oleObj spid="_x0000_s1025" name="비트맵 이미지" r:id="rId3" imgW="6144483" imgH="3723810" progId="Paint.Picture">
                  <p:embed/>
                </p:oleObj>
              </mc:Choice>
              <mc:Fallback>
                <p:oleObj name="비트맵 이미지" r:id="rId3" imgW="6144483" imgH="37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11601"/>
                      <a:stretch>
                        <a:fillRect/>
                      </a:stretch>
                    </p:blipFill>
                    <p:spPr bwMode="auto">
                      <a:xfrm>
                        <a:off x="838200" y="2590800"/>
                        <a:ext cx="7620000" cy="3292475"/>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4824" name="Object 8"/>
          <p:cNvGraphicFramePr>
            <a:graphicFrameLocks noChangeAspect="1"/>
          </p:cNvGraphicFramePr>
          <p:nvPr>
            <p:extLst>
              <p:ext uri="{D42A27DB-BD31-4B8C-83A1-F6EECF244321}">
                <p14:modId xmlns:p14="http://schemas.microsoft.com/office/powerpoint/2010/main" val="34384093"/>
              </p:ext>
            </p:extLst>
          </p:nvPr>
        </p:nvGraphicFramePr>
        <p:xfrm>
          <a:off x="892175" y="3476625"/>
          <a:ext cx="131763" cy="182563"/>
        </p:xfrm>
        <a:graphic>
          <a:graphicData uri="http://schemas.openxmlformats.org/presentationml/2006/ole">
            <mc:AlternateContent xmlns:mc="http://schemas.openxmlformats.org/markup-compatibility/2006">
              <mc:Choice xmlns:v="urn:schemas-microsoft-com:vml" Requires="v">
                <p:oleObj spid="_x0000_s1026" name="Equation" r:id="rId5" imgW="152400" imgH="203200" progId="Equation.3">
                  <p:embed/>
                </p:oleObj>
              </mc:Choice>
              <mc:Fallback>
                <p:oleObj name="Equation" r:id="rId5" imgW="152400" imgH="203200" progId="Equation.3">
                  <p:embed/>
                  <p:pic>
                    <p:nvPicPr>
                      <p:cNvPr id="0" name=""/>
                      <p:cNvPicPr>
                        <a:picLocks noChangeAspect="1" noChangeArrowheads="1"/>
                      </p:cNvPicPr>
                      <p:nvPr/>
                    </p:nvPicPr>
                    <p:blipFill>
                      <a:blip r:embed="rId6"/>
                      <a:srcRect/>
                      <a:stretch>
                        <a:fillRect/>
                      </a:stretch>
                    </p:blipFill>
                    <p:spPr bwMode="auto">
                      <a:xfrm>
                        <a:off x="892175" y="3476625"/>
                        <a:ext cx="131763"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838200" y="4394200"/>
          <a:ext cx="263525" cy="330200"/>
        </p:xfrm>
        <a:graphic>
          <a:graphicData uri="http://schemas.openxmlformats.org/presentationml/2006/ole">
            <mc:AlternateContent xmlns:mc="http://schemas.openxmlformats.org/markup-compatibility/2006">
              <mc:Choice xmlns:v="urn:schemas-microsoft-com:vml" Requires="v">
                <p:oleObj spid="_x0000_s1027" name="Equation" r:id="rId7" imgW="304560" imgH="368280" progId="Equation.3">
                  <p:embed/>
                </p:oleObj>
              </mc:Choice>
              <mc:Fallback>
                <p:oleObj name="Equation" r:id="rId7" imgW="304560" imgH="368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394200"/>
                        <a:ext cx="2635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26" name="Text Box 10"/>
          <p:cNvSpPr txBox="1">
            <a:spLocks noChangeArrowheads="1"/>
          </p:cNvSpPr>
          <p:nvPr/>
        </p:nvSpPr>
        <p:spPr bwMode="auto">
          <a:xfrm>
            <a:off x="1828800" y="3773488"/>
            <a:ext cx="838200" cy="30480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400" b="1"/>
              <a:t>lock S1</a:t>
            </a:r>
          </a:p>
        </p:txBody>
      </p:sp>
      <p:sp>
        <p:nvSpPr>
          <p:cNvPr id="34827" name="Text Box 11"/>
          <p:cNvSpPr txBox="1">
            <a:spLocks noChangeArrowheads="1"/>
          </p:cNvSpPr>
          <p:nvPr/>
        </p:nvSpPr>
        <p:spPr bwMode="auto">
          <a:xfrm>
            <a:off x="762000" y="5257800"/>
            <a:ext cx="685800" cy="33655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pPr>
            <a:r>
              <a:rPr lang="en-US" altLang="ko-KR" b="1"/>
              <a:t>time</a:t>
            </a:r>
          </a:p>
        </p:txBody>
      </p:sp>
      <p:sp>
        <p:nvSpPr>
          <p:cNvPr id="34830" name="Text Box 14"/>
          <p:cNvSpPr txBox="1">
            <a:spLocks noChangeArrowheads="1"/>
          </p:cNvSpPr>
          <p:nvPr/>
        </p:nvSpPr>
        <p:spPr bwMode="auto">
          <a:xfrm>
            <a:off x="2286000" y="2849563"/>
            <a:ext cx="1447800" cy="198437"/>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50000"/>
              </a:lnSpc>
              <a:spcBef>
                <a:spcPct val="50000"/>
              </a:spcBef>
            </a:pPr>
            <a:r>
              <a:rPr lang="en-US" altLang="ko-KR" sz="1400" b="1"/>
              <a:t>preempt J2</a:t>
            </a:r>
          </a:p>
        </p:txBody>
      </p:sp>
      <p:graphicFrame>
        <p:nvGraphicFramePr>
          <p:cNvPr id="34834" name="Object 18"/>
          <p:cNvGraphicFramePr>
            <a:graphicFrameLocks noChangeAspect="1"/>
          </p:cNvGraphicFramePr>
          <p:nvPr/>
        </p:nvGraphicFramePr>
        <p:xfrm>
          <a:off x="3048000" y="5562600"/>
          <a:ext cx="252413" cy="249238"/>
        </p:xfrm>
        <a:graphic>
          <a:graphicData uri="http://schemas.openxmlformats.org/presentationml/2006/ole">
            <mc:AlternateContent xmlns:mc="http://schemas.openxmlformats.org/markup-compatibility/2006">
              <mc:Choice xmlns:v="urn:schemas-microsoft-com:vml" Requires="v">
                <p:oleObj spid="_x0000_s1028" name="Equation" r:id="rId9" imgW="291960" imgH="279360" progId="Equation.3">
                  <p:embed/>
                </p:oleObj>
              </mc:Choice>
              <mc:Fallback>
                <p:oleObj name="Equation" r:id="rId9" imgW="291960" imgH="2793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5562600"/>
                        <a:ext cx="252413"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35" name="Object 19"/>
          <p:cNvGraphicFramePr>
            <a:graphicFrameLocks noChangeAspect="1"/>
          </p:cNvGraphicFramePr>
          <p:nvPr/>
        </p:nvGraphicFramePr>
        <p:xfrm>
          <a:off x="4113213" y="5562600"/>
          <a:ext cx="230187" cy="250825"/>
        </p:xfrm>
        <a:graphic>
          <a:graphicData uri="http://schemas.openxmlformats.org/presentationml/2006/ole">
            <mc:AlternateContent xmlns:mc="http://schemas.openxmlformats.org/markup-compatibility/2006">
              <mc:Choice xmlns:v="urn:schemas-microsoft-com:vml" Requires="v">
                <p:oleObj spid="_x0000_s1029" name="Equation" r:id="rId11" imgW="266400" imgH="279360" progId="Equation.3">
                  <p:embed/>
                </p:oleObj>
              </mc:Choice>
              <mc:Fallback>
                <p:oleObj name="Equation" r:id="rId11" imgW="266400" imgH="2793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3213" y="5562600"/>
                        <a:ext cx="230187"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36" name="Object 20"/>
          <p:cNvGraphicFramePr>
            <a:graphicFrameLocks noChangeAspect="1"/>
          </p:cNvGraphicFramePr>
          <p:nvPr/>
        </p:nvGraphicFramePr>
        <p:xfrm>
          <a:off x="2241550" y="5562600"/>
          <a:ext cx="196850" cy="250825"/>
        </p:xfrm>
        <a:graphic>
          <a:graphicData uri="http://schemas.openxmlformats.org/presentationml/2006/ole">
            <mc:AlternateContent xmlns:mc="http://schemas.openxmlformats.org/markup-compatibility/2006">
              <mc:Choice xmlns:v="urn:schemas-microsoft-com:vml" Requires="v">
                <p:oleObj spid="_x0000_s1030" name="Equation" r:id="rId13" imgW="228600" imgH="279360" progId="Equation.3">
                  <p:embed/>
                </p:oleObj>
              </mc:Choice>
              <mc:Fallback>
                <p:oleObj name="Equation" r:id="rId13" imgW="228600" imgH="2793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41550" y="5562600"/>
                        <a:ext cx="1968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37" name="Object 21"/>
          <p:cNvGraphicFramePr>
            <a:graphicFrameLocks noChangeAspect="1"/>
          </p:cNvGraphicFramePr>
          <p:nvPr/>
        </p:nvGraphicFramePr>
        <p:xfrm>
          <a:off x="1447800" y="5562600"/>
          <a:ext cx="252413" cy="250825"/>
        </p:xfrm>
        <a:graphic>
          <a:graphicData uri="http://schemas.openxmlformats.org/presentationml/2006/ole">
            <mc:AlternateContent xmlns:mc="http://schemas.openxmlformats.org/markup-compatibility/2006">
              <mc:Choice xmlns:v="urn:schemas-microsoft-com:vml" Requires="v">
                <p:oleObj spid="_x0000_s1031" name="Equation" r:id="rId15" imgW="291960" imgH="279360" progId="Equation.3">
                  <p:embed/>
                </p:oleObj>
              </mc:Choice>
              <mc:Fallback>
                <p:oleObj name="Equation" r:id="rId15" imgW="291960" imgH="2793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5562600"/>
                        <a:ext cx="252413"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38" name="Object 22"/>
          <p:cNvGraphicFramePr>
            <a:graphicFrameLocks noChangeAspect="1"/>
          </p:cNvGraphicFramePr>
          <p:nvPr/>
        </p:nvGraphicFramePr>
        <p:xfrm>
          <a:off x="5334000" y="5540375"/>
          <a:ext cx="252413" cy="250825"/>
        </p:xfrm>
        <a:graphic>
          <a:graphicData uri="http://schemas.openxmlformats.org/presentationml/2006/ole">
            <mc:AlternateContent xmlns:mc="http://schemas.openxmlformats.org/markup-compatibility/2006">
              <mc:Choice xmlns:v="urn:schemas-microsoft-com:vml" Requires="v">
                <p:oleObj spid="_x0000_s1032" name="Equation" r:id="rId17" imgW="291960" imgH="279360" progId="Equation.3">
                  <p:embed/>
                </p:oleObj>
              </mc:Choice>
              <mc:Fallback>
                <p:oleObj name="Equation" r:id="rId17" imgW="291960" imgH="2793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34000" y="5540375"/>
                        <a:ext cx="252413"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39" name="Object 23"/>
          <p:cNvGraphicFramePr>
            <a:graphicFrameLocks noChangeAspect="1"/>
          </p:cNvGraphicFramePr>
          <p:nvPr/>
        </p:nvGraphicFramePr>
        <p:xfrm>
          <a:off x="6161088" y="5562600"/>
          <a:ext cx="239712" cy="250825"/>
        </p:xfrm>
        <a:graphic>
          <a:graphicData uri="http://schemas.openxmlformats.org/presentationml/2006/ole">
            <mc:AlternateContent xmlns:mc="http://schemas.openxmlformats.org/markup-compatibility/2006">
              <mc:Choice xmlns:v="urn:schemas-microsoft-com:vml" Requires="v">
                <p:oleObj spid="_x0000_s1033" name="Equation" r:id="rId19" imgW="279360" imgH="279360" progId="Equation.3">
                  <p:embed/>
                </p:oleObj>
              </mc:Choice>
              <mc:Fallback>
                <p:oleObj name="Equation" r:id="rId19" imgW="279360" imgH="2793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61088" y="5562600"/>
                        <a:ext cx="239712"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44" name="Text Box 28"/>
          <p:cNvSpPr txBox="1">
            <a:spLocks noChangeArrowheads="1"/>
          </p:cNvSpPr>
          <p:nvPr/>
        </p:nvSpPr>
        <p:spPr bwMode="auto">
          <a:xfrm>
            <a:off x="3857625" y="2797175"/>
            <a:ext cx="838200" cy="30480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400" b="1"/>
              <a:t>lock S2</a:t>
            </a:r>
          </a:p>
        </p:txBody>
      </p:sp>
      <p:sp>
        <p:nvSpPr>
          <p:cNvPr id="34845" name="Text Box 29"/>
          <p:cNvSpPr txBox="1">
            <a:spLocks noChangeArrowheads="1"/>
          </p:cNvSpPr>
          <p:nvPr/>
        </p:nvSpPr>
        <p:spPr bwMode="auto">
          <a:xfrm>
            <a:off x="4876800" y="2636838"/>
            <a:ext cx="1676400" cy="411162"/>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50000"/>
              </a:lnSpc>
              <a:spcBef>
                <a:spcPct val="50000"/>
              </a:spcBef>
            </a:pPr>
            <a:r>
              <a:rPr lang="en-US" altLang="ko-KR" sz="1400" b="1"/>
              <a:t>(try to lock S1)</a:t>
            </a:r>
          </a:p>
          <a:p>
            <a:pPr algn="ctr">
              <a:lnSpc>
                <a:spcPct val="50000"/>
              </a:lnSpc>
              <a:spcBef>
                <a:spcPct val="50000"/>
              </a:spcBef>
            </a:pPr>
            <a:r>
              <a:rPr lang="en-US" altLang="ko-KR" sz="1400" b="1"/>
              <a:t>blocked by J2</a:t>
            </a:r>
          </a:p>
        </p:txBody>
      </p:sp>
      <p:sp>
        <p:nvSpPr>
          <p:cNvPr id="34846" name="Text Box 30"/>
          <p:cNvSpPr txBox="1">
            <a:spLocks noChangeArrowheads="1"/>
          </p:cNvSpPr>
          <p:nvPr/>
        </p:nvSpPr>
        <p:spPr bwMode="auto">
          <a:xfrm>
            <a:off x="6096000" y="3810000"/>
            <a:ext cx="1676400" cy="41116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50000"/>
              </a:lnSpc>
              <a:spcBef>
                <a:spcPct val="50000"/>
              </a:spcBef>
            </a:pPr>
            <a:r>
              <a:rPr lang="en-US" altLang="ko-KR" sz="1400" b="1"/>
              <a:t>(try to lock S2)</a:t>
            </a:r>
          </a:p>
          <a:p>
            <a:pPr algn="ctr">
              <a:lnSpc>
                <a:spcPct val="50000"/>
              </a:lnSpc>
              <a:spcBef>
                <a:spcPct val="50000"/>
              </a:spcBef>
            </a:pPr>
            <a:r>
              <a:rPr lang="en-US" altLang="ko-KR" sz="1400" b="1"/>
              <a:t>blocked by J1</a:t>
            </a:r>
          </a:p>
        </p:txBody>
      </p:sp>
      <p:grpSp>
        <p:nvGrpSpPr>
          <p:cNvPr id="34871" name="Group 55"/>
          <p:cNvGrpSpPr>
            <a:grpSpLocks/>
          </p:cNvGrpSpPr>
          <p:nvPr/>
        </p:nvGrpSpPr>
        <p:grpSpPr bwMode="auto">
          <a:xfrm>
            <a:off x="2133600" y="1905000"/>
            <a:ext cx="762000" cy="152400"/>
            <a:chOff x="1536" y="1200"/>
            <a:chExt cx="480" cy="96"/>
          </a:xfrm>
        </p:grpSpPr>
        <p:sp>
          <p:nvSpPr>
            <p:cNvPr id="34849" name="Line 33"/>
            <p:cNvSpPr>
              <a:spLocks noChangeShapeType="1"/>
            </p:cNvSpPr>
            <p:nvPr/>
          </p:nvSpPr>
          <p:spPr bwMode="auto">
            <a:xfrm>
              <a:off x="1584" y="1200"/>
              <a:ext cx="384" cy="96"/>
            </a:xfrm>
            <a:prstGeom prst="line">
              <a:avLst/>
            </a:prstGeom>
            <a:noFill/>
            <a:ln w="190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34850" name="Line 34"/>
            <p:cNvSpPr>
              <a:spLocks noChangeShapeType="1"/>
            </p:cNvSpPr>
            <p:nvPr/>
          </p:nvSpPr>
          <p:spPr bwMode="auto">
            <a:xfrm flipV="1">
              <a:off x="1536" y="1200"/>
              <a:ext cx="480" cy="96"/>
            </a:xfrm>
            <a:prstGeom prst="line">
              <a:avLst/>
            </a:prstGeom>
            <a:noFill/>
            <a:ln w="190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grpSp>
      <p:sp>
        <p:nvSpPr>
          <p:cNvPr id="34851" name="Text Box 35"/>
          <p:cNvSpPr txBox="1">
            <a:spLocks noChangeArrowheads="1"/>
          </p:cNvSpPr>
          <p:nvPr/>
        </p:nvSpPr>
        <p:spPr bwMode="auto">
          <a:xfrm>
            <a:off x="5638800" y="1854200"/>
            <a:ext cx="2209800" cy="43180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80000"/>
              </a:lnSpc>
              <a:spcBef>
                <a:spcPct val="50000"/>
              </a:spcBef>
            </a:pPr>
            <a:r>
              <a:rPr lang="en-US" altLang="ko-KR" sz="1400" b="1" i="1">
                <a:solidFill>
                  <a:schemeClr val="accent2"/>
                </a:solidFill>
              </a:rPr>
              <a:t>crossing nested semaphores</a:t>
            </a:r>
          </a:p>
        </p:txBody>
      </p:sp>
      <p:grpSp>
        <p:nvGrpSpPr>
          <p:cNvPr id="34873" name="Group 57"/>
          <p:cNvGrpSpPr>
            <a:grpSpLocks/>
          </p:cNvGrpSpPr>
          <p:nvPr/>
        </p:nvGrpSpPr>
        <p:grpSpPr bwMode="auto">
          <a:xfrm>
            <a:off x="6248400" y="4953000"/>
            <a:ext cx="2133600" cy="257175"/>
            <a:chOff x="3936" y="3120"/>
            <a:chExt cx="1344" cy="162"/>
          </a:xfrm>
        </p:grpSpPr>
        <p:sp>
          <p:nvSpPr>
            <p:cNvPr id="34847" name="Text Box 31"/>
            <p:cNvSpPr txBox="1">
              <a:spLocks noChangeArrowheads="1"/>
            </p:cNvSpPr>
            <p:nvPr/>
          </p:nvSpPr>
          <p:spPr bwMode="auto">
            <a:xfrm>
              <a:off x="4224" y="3120"/>
              <a:ext cx="1056" cy="162"/>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60000"/>
                </a:lnSpc>
                <a:spcBef>
                  <a:spcPct val="50000"/>
                </a:spcBef>
              </a:pPr>
              <a:r>
                <a:rPr lang="en-US" altLang="ko-KR" sz="1800" b="1" i="1">
                  <a:solidFill>
                    <a:srgbClr val="FF0000"/>
                  </a:solidFill>
                </a:rPr>
                <a:t>deadlock!</a:t>
              </a:r>
            </a:p>
          </p:txBody>
        </p:sp>
        <p:sp>
          <p:nvSpPr>
            <p:cNvPr id="34860" name="Line 44"/>
            <p:cNvSpPr>
              <a:spLocks noChangeShapeType="1"/>
            </p:cNvSpPr>
            <p:nvPr/>
          </p:nvSpPr>
          <p:spPr bwMode="auto">
            <a:xfrm>
              <a:off x="3936" y="3168"/>
              <a:ext cx="432" cy="0"/>
            </a:xfrm>
            <a:prstGeom prst="line">
              <a:avLst/>
            </a:prstGeom>
            <a:noFill/>
            <a:ln w="38100">
              <a:solidFill>
                <a:srgbClr val="FF00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grpSp>
      <p:sp>
        <p:nvSpPr>
          <p:cNvPr id="34867" name="Line 51"/>
          <p:cNvSpPr>
            <a:spLocks noChangeShapeType="1"/>
          </p:cNvSpPr>
          <p:nvPr/>
        </p:nvSpPr>
        <p:spPr bwMode="auto">
          <a:xfrm>
            <a:off x="2590800" y="1981200"/>
            <a:ext cx="3352800" cy="0"/>
          </a:xfrm>
          <a:prstGeom prst="line">
            <a:avLst/>
          </a:prstGeom>
          <a:noFill/>
          <a:ln w="127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34862" name="AutoShape 46"/>
          <p:cNvSpPr>
            <a:spLocks/>
          </p:cNvSpPr>
          <p:nvPr/>
        </p:nvSpPr>
        <p:spPr bwMode="auto">
          <a:xfrm rot="5400000" flipV="1">
            <a:off x="3276600" y="1981200"/>
            <a:ext cx="76200" cy="838200"/>
          </a:xfrm>
          <a:prstGeom prst="rightBrace">
            <a:avLst>
              <a:gd name="adj1" fmla="val 91667"/>
              <a:gd name="adj2" fmla="val 50000"/>
            </a:avLst>
          </a:prstGeom>
          <a:noFill/>
          <a:ln w="12700" cap="sq">
            <a:solidFill>
              <a:srgbClr val="FF66CC"/>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34863" name="AutoShape 47"/>
          <p:cNvSpPr>
            <a:spLocks/>
          </p:cNvSpPr>
          <p:nvPr/>
        </p:nvSpPr>
        <p:spPr bwMode="auto">
          <a:xfrm rot="5400000" flipV="1">
            <a:off x="3276600" y="1143000"/>
            <a:ext cx="152400" cy="2590800"/>
          </a:xfrm>
          <a:prstGeom prst="rightBrace">
            <a:avLst>
              <a:gd name="adj1" fmla="val 141667"/>
              <a:gd name="adj2" fmla="val 49019"/>
            </a:avLst>
          </a:prstGeom>
          <a:noFill/>
          <a:ln w="12700" cap="sq">
            <a:solidFill>
              <a:srgbClr val="FF66CC"/>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34868" name="AutoShape 52"/>
          <p:cNvSpPr>
            <a:spLocks/>
          </p:cNvSpPr>
          <p:nvPr/>
        </p:nvSpPr>
        <p:spPr bwMode="auto">
          <a:xfrm rot="-5400000">
            <a:off x="3276600" y="1219200"/>
            <a:ext cx="76200" cy="838200"/>
          </a:xfrm>
          <a:prstGeom prst="rightBrace">
            <a:avLst>
              <a:gd name="adj1" fmla="val 91667"/>
              <a:gd name="adj2" fmla="val 50000"/>
            </a:avLst>
          </a:prstGeom>
          <a:noFill/>
          <a:ln w="12700" cap="sq">
            <a:solidFill>
              <a:srgbClr val="FF66CC"/>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34872" name="AutoShape 56"/>
          <p:cNvSpPr>
            <a:spLocks/>
          </p:cNvSpPr>
          <p:nvPr/>
        </p:nvSpPr>
        <p:spPr bwMode="auto">
          <a:xfrm rot="-5400000">
            <a:off x="3276600" y="304800"/>
            <a:ext cx="152400" cy="2590800"/>
          </a:xfrm>
          <a:prstGeom prst="rightBrace">
            <a:avLst>
              <a:gd name="adj1" fmla="val 141667"/>
              <a:gd name="adj2" fmla="val 49019"/>
            </a:avLst>
          </a:prstGeom>
          <a:noFill/>
          <a:ln w="12700" cap="sq">
            <a:solidFill>
              <a:srgbClr val="FF66CC"/>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Tree>
    <p:extLst>
      <p:ext uri="{BB962C8B-B14F-4D97-AF65-F5344CB8AC3E}">
        <p14:creationId xmlns:p14="http://schemas.microsoft.com/office/powerpoint/2010/main" val="601883812"/>
      </p:ext>
    </p:extLst>
  </p:cSld>
  <p:clrMapOvr>
    <a:masterClrMapping/>
  </p:clrMapOvr>
  <p:transition xmlns:p14="http://schemas.microsoft.com/office/powerpoint/2010/main">
    <p:pull dir="l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34873"/>
                                        </p:tgtEl>
                                        <p:attrNameLst>
                                          <p:attrName>style.visibility</p:attrName>
                                        </p:attrNameLst>
                                      </p:cBhvr>
                                      <p:to>
                                        <p:strVal val="visible"/>
                                      </p:to>
                                    </p:set>
                                    <p:anim calcmode="lin" valueType="num">
                                      <p:cBhvr additive="base">
                                        <p:cTn id="7" dur="500"/>
                                        <p:tgtEl>
                                          <p:spTgt spid="34873"/>
                                        </p:tgtEl>
                                        <p:attrNameLst>
                                          <p:attrName>ppt_x</p:attrName>
                                        </p:attrNameLst>
                                      </p:cBhvr>
                                      <p:tavLst>
                                        <p:tav tm="0">
                                          <p:val>
                                            <p:strVal val="#ppt_x-#ppt_w*1.125000"/>
                                          </p:val>
                                        </p:tav>
                                        <p:tav tm="100000">
                                          <p:val>
                                            <p:strVal val="#ppt_x"/>
                                          </p:val>
                                        </p:tav>
                                      </p:tavLst>
                                    </p:anim>
                                    <p:animEffect transition="in" filter="wipe(right)">
                                      <p:cBhvr>
                                        <p:cTn id="8" dur="500"/>
                                        <p:tgtEl>
                                          <p:spTgt spid="3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19100" y="76359"/>
            <a:ext cx="8229600" cy="1143000"/>
          </a:xfrm>
        </p:spPr>
        <p:txBody>
          <a:bodyPr>
            <a:normAutofit/>
          </a:bodyPr>
          <a:lstStyle/>
          <a:p>
            <a:r>
              <a:rPr lang="en-US" altLang="ko-KR" dirty="0"/>
              <a:t>Blocking Chains in </a:t>
            </a:r>
            <a:r>
              <a:rPr lang="en-US" altLang="ko-KR" dirty="0" smtClean="0"/>
              <a:t>PIP</a:t>
            </a:r>
            <a:endParaRPr lang="en-US" altLang="ko-KR" dirty="0"/>
          </a:p>
        </p:txBody>
      </p:sp>
      <p:sp>
        <p:nvSpPr>
          <p:cNvPr id="90115" name="Rectangle 3"/>
          <p:cNvSpPr>
            <a:spLocks noGrp="1" noChangeArrowheads="1"/>
          </p:cNvSpPr>
          <p:nvPr>
            <p:ph type="body" idx="1"/>
          </p:nvPr>
        </p:nvSpPr>
        <p:spPr>
          <a:xfrm>
            <a:off x="685800" y="1524000"/>
            <a:ext cx="7772400" cy="990600"/>
          </a:xfrm>
        </p:spPr>
        <p:txBody>
          <a:bodyPr/>
          <a:lstStyle/>
          <a:p>
            <a:pPr>
              <a:lnSpc>
                <a:spcPct val="90000"/>
              </a:lnSpc>
              <a:buFontTx/>
              <a:buNone/>
            </a:pPr>
            <a:r>
              <a:rPr lang="en-US" altLang="ko-KR" sz="1800" i="1">
                <a:latin typeface="Times New Roman" charset="0"/>
              </a:rPr>
              <a:t>J</a:t>
            </a:r>
            <a:r>
              <a:rPr lang="en-US" altLang="ko-KR" sz="1800" i="1" baseline="-25000">
                <a:latin typeface="Times New Roman" charset="0"/>
              </a:rPr>
              <a:t>1</a:t>
            </a:r>
            <a:r>
              <a:rPr lang="en-US" altLang="ko-KR" sz="1800" i="1">
                <a:latin typeface="Times New Roman" charset="0"/>
              </a:rPr>
              <a:t> </a:t>
            </a:r>
            <a:r>
              <a:rPr lang="en-US" altLang="ko-KR" sz="1800">
                <a:latin typeface="Symbol" charset="0"/>
              </a:rPr>
              <a:t>=</a:t>
            </a:r>
            <a:r>
              <a:rPr lang="en-US" altLang="ko-KR" sz="1800" i="1">
                <a:latin typeface="Times New Roman" charset="0"/>
              </a:rPr>
              <a:t> </a:t>
            </a:r>
            <a:r>
              <a:rPr lang="en-US" altLang="ko-KR" sz="1800">
                <a:latin typeface="Symbol" charset="0"/>
              </a:rPr>
              <a:t>{</a:t>
            </a:r>
            <a:r>
              <a:rPr lang="en-US" altLang="ko-KR" sz="1800" i="1">
                <a:latin typeface="Times New Roman" charset="0"/>
              </a:rPr>
              <a:t>..., P</a:t>
            </a:r>
            <a:r>
              <a:rPr lang="en-US" altLang="ko-KR" sz="1800">
                <a:latin typeface="Symbol" charset="0"/>
              </a:rPr>
              <a:t>(</a:t>
            </a:r>
            <a:r>
              <a:rPr lang="en-US" altLang="ko-KR" sz="1800" i="1">
                <a:latin typeface="Times New Roman" charset="0"/>
              </a:rPr>
              <a:t>S</a:t>
            </a:r>
            <a:r>
              <a:rPr lang="en-US" altLang="ko-KR" sz="1800" i="1" baseline="-25000">
                <a:latin typeface="Times New Roman" charset="0"/>
              </a:rPr>
              <a:t>1</a:t>
            </a:r>
            <a:r>
              <a:rPr lang="en-US" altLang="ko-KR" sz="1800">
                <a:latin typeface="Symbol" charset="0"/>
              </a:rPr>
              <a:t>)</a:t>
            </a:r>
            <a:r>
              <a:rPr lang="en-US" altLang="ko-KR" sz="1800" i="1">
                <a:latin typeface="Times New Roman" charset="0"/>
              </a:rPr>
              <a:t>, ..., V</a:t>
            </a:r>
            <a:r>
              <a:rPr lang="en-US" altLang="ko-KR" sz="1800">
                <a:latin typeface="Symbol" charset="0"/>
              </a:rPr>
              <a:t>(</a:t>
            </a:r>
            <a:r>
              <a:rPr lang="en-US" altLang="ko-KR" sz="1800" i="1">
                <a:latin typeface="Times New Roman" charset="0"/>
              </a:rPr>
              <a:t>S</a:t>
            </a:r>
            <a:r>
              <a:rPr lang="en-US" altLang="ko-KR" sz="1800" i="1" baseline="-25000">
                <a:latin typeface="Times New Roman" charset="0"/>
              </a:rPr>
              <a:t>1</a:t>
            </a:r>
            <a:r>
              <a:rPr lang="en-US" altLang="ko-KR" sz="1800">
                <a:latin typeface="Symbol" charset="0"/>
              </a:rPr>
              <a:t>)</a:t>
            </a:r>
            <a:r>
              <a:rPr lang="en-US" altLang="ko-KR" sz="1800" i="1">
                <a:latin typeface="Times New Roman" charset="0"/>
              </a:rPr>
              <a:t>, ..., P</a:t>
            </a:r>
            <a:r>
              <a:rPr lang="en-US" altLang="ko-KR" sz="1800">
                <a:latin typeface="Symbol" charset="0"/>
              </a:rPr>
              <a:t>(</a:t>
            </a:r>
            <a:r>
              <a:rPr lang="en-US" altLang="ko-KR" sz="1800" i="1">
                <a:latin typeface="Times New Roman" charset="0"/>
              </a:rPr>
              <a:t>S</a:t>
            </a:r>
            <a:r>
              <a:rPr lang="en-US" altLang="ko-KR" sz="1800" i="1" baseline="-25000">
                <a:latin typeface="Times New Roman" charset="0"/>
              </a:rPr>
              <a:t>2</a:t>
            </a:r>
            <a:r>
              <a:rPr lang="en-US" altLang="ko-KR" sz="1800">
                <a:latin typeface="Symbol" charset="0"/>
              </a:rPr>
              <a:t>)</a:t>
            </a:r>
            <a:r>
              <a:rPr lang="en-US" altLang="ko-KR" sz="1800" i="1">
                <a:latin typeface="Times New Roman" charset="0"/>
              </a:rPr>
              <a:t>, ..., V</a:t>
            </a:r>
            <a:r>
              <a:rPr lang="en-US" altLang="ko-KR" sz="1800">
                <a:latin typeface="Symbol" charset="0"/>
              </a:rPr>
              <a:t>(</a:t>
            </a:r>
            <a:r>
              <a:rPr lang="en-US" altLang="ko-KR" sz="1800" i="1">
                <a:latin typeface="Times New Roman" charset="0"/>
              </a:rPr>
              <a:t>S</a:t>
            </a:r>
            <a:r>
              <a:rPr lang="en-US" altLang="ko-KR" sz="1800" i="1" baseline="-25000">
                <a:latin typeface="Times New Roman" charset="0"/>
              </a:rPr>
              <a:t>2</a:t>
            </a:r>
            <a:r>
              <a:rPr lang="en-US" altLang="ko-KR" sz="1800">
                <a:latin typeface="Symbol" charset="0"/>
              </a:rPr>
              <a:t>)</a:t>
            </a:r>
            <a:r>
              <a:rPr lang="en-US" altLang="ko-KR" sz="1800" i="1">
                <a:latin typeface="Times New Roman" charset="0"/>
              </a:rPr>
              <a:t>, ...</a:t>
            </a:r>
            <a:r>
              <a:rPr lang="en-US" altLang="ko-KR" sz="1800">
                <a:latin typeface="Symbol" charset="0"/>
              </a:rPr>
              <a:t>}</a:t>
            </a:r>
          </a:p>
          <a:p>
            <a:pPr>
              <a:lnSpc>
                <a:spcPct val="90000"/>
              </a:lnSpc>
              <a:buFontTx/>
              <a:buNone/>
            </a:pPr>
            <a:r>
              <a:rPr lang="en-US" altLang="ko-KR" sz="1800" i="1">
                <a:latin typeface="Times New Roman" charset="0"/>
              </a:rPr>
              <a:t>J</a:t>
            </a:r>
            <a:r>
              <a:rPr lang="en-US" altLang="ko-KR" sz="1800" i="1" baseline="-25000">
                <a:latin typeface="Times New Roman" charset="0"/>
              </a:rPr>
              <a:t>2</a:t>
            </a:r>
            <a:r>
              <a:rPr lang="en-US" altLang="ko-KR" sz="1800" i="1">
                <a:latin typeface="Times New Roman" charset="0"/>
              </a:rPr>
              <a:t> </a:t>
            </a:r>
            <a:r>
              <a:rPr lang="en-US" altLang="ko-KR" sz="1800">
                <a:latin typeface="Symbol" charset="0"/>
              </a:rPr>
              <a:t>=</a:t>
            </a:r>
            <a:r>
              <a:rPr lang="en-US" altLang="ko-KR" sz="1800" i="1">
                <a:latin typeface="Times New Roman" charset="0"/>
              </a:rPr>
              <a:t> </a:t>
            </a:r>
            <a:r>
              <a:rPr lang="en-US" altLang="ko-KR" sz="1800">
                <a:latin typeface="Symbol" charset="0"/>
              </a:rPr>
              <a:t>{</a:t>
            </a:r>
            <a:r>
              <a:rPr lang="en-US" altLang="ko-KR" sz="1800" i="1">
                <a:latin typeface="Times New Roman" charset="0"/>
              </a:rPr>
              <a:t>..., P</a:t>
            </a:r>
            <a:r>
              <a:rPr lang="en-US" altLang="ko-KR" sz="1800">
                <a:latin typeface="Symbol" charset="0"/>
              </a:rPr>
              <a:t>(</a:t>
            </a:r>
            <a:r>
              <a:rPr lang="en-US" altLang="ko-KR" sz="1800" i="1">
                <a:latin typeface="Times New Roman" charset="0"/>
              </a:rPr>
              <a:t>S</a:t>
            </a:r>
            <a:r>
              <a:rPr lang="en-US" altLang="ko-KR" sz="1800" i="1" baseline="-25000">
                <a:latin typeface="Times New Roman" charset="0"/>
              </a:rPr>
              <a:t>2</a:t>
            </a:r>
            <a:r>
              <a:rPr lang="en-US" altLang="ko-KR" sz="1800">
                <a:latin typeface="Symbol" charset="0"/>
              </a:rPr>
              <a:t>) </a:t>
            </a:r>
            <a:r>
              <a:rPr lang="en-US" altLang="ko-KR" sz="1800" i="1">
                <a:latin typeface="Times New Roman" charset="0"/>
              </a:rPr>
              <a:t>, ..., V</a:t>
            </a:r>
            <a:r>
              <a:rPr lang="en-US" altLang="ko-KR" sz="1800">
                <a:latin typeface="Symbol" charset="0"/>
              </a:rPr>
              <a:t>(</a:t>
            </a:r>
            <a:r>
              <a:rPr lang="en-US" altLang="ko-KR" sz="1800" i="1">
                <a:latin typeface="Times New Roman" charset="0"/>
              </a:rPr>
              <a:t>S</a:t>
            </a:r>
            <a:r>
              <a:rPr lang="en-US" altLang="ko-KR" sz="1800" i="1" baseline="-25000">
                <a:latin typeface="Times New Roman" charset="0"/>
              </a:rPr>
              <a:t>2</a:t>
            </a:r>
            <a:r>
              <a:rPr lang="en-US" altLang="ko-KR" sz="1800">
                <a:latin typeface="Symbol" charset="0"/>
              </a:rPr>
              <a:t>)</a:t>
            </a:r>
            <a:r>
              <a:rPr lang="en-US" altLang="ko-KR" sz="1800" i="1">
                <a:latin typeface="Times New Roman" charset="0"/>
              </a:rPr>
              <a:t>, ...</a:t>
            </a:r>
            <a:r>
              <a:rPr lang="en-US" altLang="ko-KR" sz="1800">
                <a:latin typeface="Symbol" charset="0"/>
              </a:rPr>
              <a:t>}</a:t>
            </a:r>
          </a:p>
          <a:p>
            <a:pPr>
              <a:lnSpc>
                <a:spcPct val="90000"/>
              </a:lnSpc>
              <a:buFontTx/>
              <a:buNone/>
            </a:pPr>
            <a:r>
              <a:rPr lang="en-US" altLang="ko-KR" sz="1800" i="1">
                <a:latin typeface="Times New Roman" charset="0"/>
              </a:rPr>
              <a:t>J</a:t>
            </a:r>
            <a:r>
              <a:rPr lang="en-US" altLang="ko-KR" sz="1800" i="1" baseline="-25000">
                <a:latin typeface="Times New Roman" charset="0"/>
              </a:rPr>
              <a:t>3</a:t>
            </a:r>
            <a:r>
              <a:rPr lang="en-US" altLang="ko-KR" sz="1800" i="1">
                <a:latin typeface="Times New Roman" charset="0"/>
              </a:rPr>
              <a:t> </a:t>
            </a:r>
            <a:r>
              <a:rPr lang="en-US" altLang="ko-KR" sz="1800">
                <a:latin typeface="Symbol" charset="0"/>
              </a:rPr>
              <a:t>=</a:t>
            </a:r>
            <a:r>
              <a:rPr lang="en-US" altLang="ko-KR" sz="1800" i="1">
                <a:latin typeface="Times New Roman" charset="0"/>
              </a:rPr>
              <a:t> </a:t>
            </a:r>
            <a:r>
              <a:rPr lang="en-US" altLang="ko-KR" sz="1800">
                <a:latin typeface="Symbol" charset="0"/>
              </a:rPr>
              <a:t>{</a:t>
            </a:r>
            <a:r>
              <a:rPr lang="en-US" altLang="ko-KR" sz="1800" i="1">
                <a:latin typeface="Times New Roman" charset="0"/>
              </a:rPr>
              <a:t>..., P</a:t>
            </a:r>
            <a:r>
              <a:rPr lang="en-US" altLang="ko-KR" sz="1800">
                <a:latin typeface="Symbol" charset="0"/>
              </a:rPr>
              <a:t>(</a:t>
            </a:r>
            <a:r>
              <a:rPr lang="en-US" altLang="ko-KR" sz="1800" i="1">
                <a:latin typeface="Times New Roman" charset="0"/>
              </a:rPr>
              <a:t>S</a:t>
            </a:r>
            <a:r>
              <a:rPr lang="en-US" altLang="ko-KR" sz="1800" i="1" baseline="-25000">
                <a:latin typeface="Times New Roman" charset="0"/>
              </a:rPr>
              <a:t>1</a:t>
            </a:r>
            <a:r>
              <a:rPr lang="en-US" altLang="ko-KR" sz="1800">
                <a:latin typeface="Symbol" charset="0"/>
              </a:rPr>
              <a:t>) </a:t>
            </a:r>
            <a:r>
              <a:rPr lang="en-US" altLang="ko-KR" sz="1800" i="1">
                <a:latin typeface="Times New Roman" charset="0"/>
              </a:rPr>
              <a:t>, ..., V</a:t>
            </a:r>
            <a:r>
              <a:rPr lang="en-US" altLang="ko-KR" sz="1800">
                <a:latin typeface="Symbol" charset="0"/>
              </a:rPr>
              <a:t>(</a:t>
            </a:r>
            <a:r>
              <a:rPr lang="en-US" altLang="ko-KR" sz="1800" i="1">
                <a:latin typeface="Times New Roman" charset="0"/>
              </a:rPr>
              <a:t>S</a:t>
            </a:r>
            <a:r>
              <a:rPr lang="en-US" altLang="ko-KR" sz="1800" i="1" baseline="-25000">
                <a:latin typeface="Times New Roman" charset="0"/>
              </a:rPr>
              <a:t>1</a:t>
            </a:r>
            <a:r>
              <a:rPr lang="en-US" altLang="ko-KR" sz="1800">
                <a:latin typeface="Symbol" charset="0"/>
              </a:rPr>
              <a:t>)</a:t>
            </a:r>
            <a:r>
              <a:rPr lang="en-US" altLang="ko-KR" sz="1800" i="1">
                <a:latin typeface="Times New Roman" charset="0"/>
              </a:rPr>
              <a:t>, ...</a:t>
            </a:r>
            <a:r>
              <a:rPr lang="en-US" altLang="ko-KR" sz="1800">
                <a:latin typeface="Symbol" charset="0"/>
              </a:rPr>
              <a:t>}</a:t>
            </a:r>
          </a:p>
        </p:txBody>
      </p:sp>
      <p:sp>
        <p:nvSpPr>
          <p:cNvPr id="90117" name="Rectangle 5"/>
          <p:cNvSpPr>
            <a:spLocks noChangeArrowheads="1"/>
          </p:cNvSpPr>
          <p:nvPr/>
        </p:nvSpPr>
        <p:spPr bwMode="auto">
          <a:xfrm>
            <a:off x="457200" y="6096000"/>
            <a:ext cx="8001000" cy="609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graphicFrame>
        <p:nvGraphicFramePr>
          <p:cNvPr id="90118" name="Object 6"/>
          <p:cNvGraphicFramePr>
            <a:graphicFrameLocks noChangeAspect="1"/>
          </p:cNvGraphicFramePr>
          <p:nvPr/>
        </p:nvGraphicFramePr>
        <p:xfrm>
          <a:off x="685800" y="5237163"/>
          <a:ext cx="252413" cy="315912"/>
        </p:xfrm>
        <a:graphic>
          <a:graphicData uri="http://schemas.openxmlformats.org/presentationml/2006/ole">
            <mc:AlternateContent xmlns:mc="http://schemas.openxmlformats.org/markup-compatibility/2006">
              <mc:Choice xmlns:v="urn:schemas-microsoft-com:vml" Requires="v">
                <p:oleObj spid="_x0000_s57345" name="Equation" r:id="rId3" imgW="291960" imgH="380880" progId="Equation.3">
                  <p:embed/>
                </p:oleObj>
              </mc:Choice>
              <mc:Fallback>
                <p:oleObj name="Equation" r:id="rId3" imgW="29196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37163"/>
                        <a:ext cx="252413"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0119" name="Object 7"/>
          <p:cNvGraphicFramePr>
            <a:graphicFrameLocks noChangeAspect="1"/>
          </p:cNvGraphicFramePr>
          <p:nvPr/>
        </p:nvGraphicFramePr>
        <p:xfrm>
          <a:off x="685800" y="3276600"/>
          <a:ext cx="242888" cy="304800"/>
        </p:xfrm>
        <a:graphic>
          <a:graphicData uri="http://schemas.openxmlformats.org/presentationml/2006/ole">
            <mc:AlternateContent xmlns:mc="http://schemas.openxmlformats.org/markup-compatibility/2006">
              <mc:Choice xmlns:v="urn:schemas-microsoft-com:vml" Requires="v">
                <p:oleObj spid="_x0000_s57346" name="Equation" r:id="rId5" imgW="279360" imgH="368280" progId="Equation.3">
                  <p:embed/>
                </p:oleObj>
              </mc:Choice>
              <mc:Fallback>
                <p:oleObj name="Equation" r:id="rId5" imgW="279360" imgH="368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276600"/>
                        <a:ext cx="2428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0120" name="Object 8"/>
          <p:cNvGraphicFramePr>
            <a:graphicFrameLocks noChangeAspect="1"/>
          </p:cNvGraphicFramePr>
          <p:nvPr/>
        </p:nvGraphicFramePr>
        <p:xfrm>
          <a:off x="685800" y="4343400"/>
          <a:ext cx="263525" cy="304800"/>
        </p:xfrm>
        <a:graphic>
          <a:graphicData uri="http://schemas.openxmlformats.org/presentationml/2006/ole">
            <mc:AlternateContent xmlns:mc="http://schemas.openxmlformats.org/markup-compatibility/2006">
              <mc:Choice xmlns:v="urn:schemas-microsoft-com:vml" Requires="v">
                <p:oleObj spid="_x0000_s57347" name="Equation" r:id="rId7" imgW="304560" imgH="368280" progId="Equation.3">
                  <p:embed/>
                </p:oleObj>
              </mc:Choice>
              <mc:Fallback>
                <p:oleObj name="Equation" r:id="rId7" imgW="304560" imgH="368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2635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0121" name="Text Box 9"/>
          <p:cNvSpPr txBox="1">
            <a:spLocks noChangeArrowheads="1"/>
          </p:cNvSpPr>
          <p:nvPr/>
        </p:nvSpPr>
        <p:spPr bwMode="auto">
          <a:xfrm>
            <a:off x="533400" y="6178550"/>
            <a:ext cx="685800" cy="30480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pPr>
            <a:r>
              <a:rPr lang="en-US" altLang="ko-KR" sz="1400" b="1"/>
              <a:t>time</a:t>
            </a:r>
          </a:p>
        </p:txBody>
      </p:sp>
      <p:sp>
        <p:nvSpPr>
          <p:cNvPr id="90122" name="Text Box 10"/>
          <p:cNvSpPr txBox="1">
            <a:spLocks noChangeArrowheads="1"/>
          </p:cNvSpPr>
          <p:nvPr/>
        </p:nvSpPr>
        <p:spPr bwMode="auto">
          <a:xfrm>
            <a:off x="1447800" y="3840163"/>
            <a:ext cx="1143000" cy="274637"/>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preempt J3</a:t>
            </a:r>
          </a:p>
        </p:txBody>
      </p:sp>
      <p:sp>
        <p:nvSpPr>
          <p:cNvPr id="90123" name="Text Box 11"/>
          <p:cNvSpPr txBox="1">
            <a:spLocks noChangeArrowheads="1"/>
          </p:cNvSpPr>
          <p:nvPr/>
        </p:nvSpPr>
        <p:spPr bwMode="auto">
          <a:xfrm>
            <a:off x="2514600" y="2743200"/>
            <a:ext cx="1676400" cy="33020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40000"/>
              </a:lnSpc>
              <a:spcBef>
                <a:spcPct val="50000"/>
              </a:spcBef>
            </a:pPr>
            <a:r>
              <a:rPr lang="en-US" altLang="ko-KR" sz="1200" b="1"/>
              <a:t>(attempt to lock S1)</a:t>
            </a:r>
          </a:p>
          <a:p>
            <a:pPr algn="ctr">
              <a:lnSpc>
                <a:spcPct val="40000"/>
              </a:lnSpc>
              <a:spcBef>
                <a:spcPct val="50000"/>
              </a:spcBef>
            </a:pPr>
            <a:r>
              <a:rPr lang="en-US" altLang="ko-KR" sz="1200" b="1"/>
              <a:t>blocked by J3</a:t>
            </a:r>
          </a:p>
        </p:txBody>
      </p:sp>
      <p:sp>
        <p:nvSpPr>
          <p:cNvPr id="90124" name="Text Box 12"/>
          <p:cNvSpPr txBox="1">
            <a:spLocks noChangeArrowheads="1"/>
          </p:cNvSpPr>
          <p:nvPr/>
        </p:nvSpPr>
        <p:spPr bwMode="auto">
          <a:xfrm>
            <a:off x="6553200" y="2819400"/>
            <a:ext cx="1447800" cy="274638"/>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complete</a:t>
            </a:r>
          </a:p>
        </p:txBody>
      </p:sp>
      <p:sp>
        <p:nvSpPr>
          <p:cNvPr id="90125" name="Line 13"/>
          <p:cNvSpPr>
            <a:spLocks noChangeShapeType="1"/>
          </p:cNvSpPr>
          <p:nvPr/>
        </p:nvSpPr>
        <p:spPr bwMode="auto">
          <a:xfrm>
            <a:off x="1143000" y="6324600"/>
            <a:ext cx="7086600" cy="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26" name="Line 14"/>
          <p:cNvSpPr>
            <a:spLocks noChangeShapeType="1"/>
          </p:cNvSpPr>
          <p:nvPr/>
        </p:nvSpPr>
        <p:spPr bwMode="auto">
          <a:xfrm>
            <a:off x="11430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27" name="Line 15"/>
          <p:cNvSpPr>
            <a:spLocks noChangeShapeType="1"/>
          </p:cNvSpPr>
          <p:nvPr/>
        </p:nvSpPr>
        <p:spPr bwMode="auto">
          <a:xfrm>
            <a:off x="14478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28" name="Line 16"/>
          <p:cNvSpPr>
            <a:spLocks noChangeShapeType="1"/>
          </p:cNvSpPr>
          <p:nvPr/>
        </p:nvSpPr>
        <p:spPr bwMode="auto">
          <a:xfrm>
            <a:off x="19050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29" name="Line 17"/>
          <p:cNvSpPr>
            <a:spLocks noChangeShapeType="1"/>
          </p:cNvSpPr>
          <p:nvPr/>
        </p:nvSpPr>
        <p:spPr bwMode="auto">
          <a:xfrm>
            <a:off x="26670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0" name="Line 18"/>
          <p:cNvSpPr>
            <a:spLocks noChangeShapeType="1"/>
          </p:cNvSpPr>
          <p:nvPr/>
        </p:nvSpPr>
        <p:spPr bwMode="auto">
          <a:xfrm>
            <a:off x="31242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1" name="Line 19"/>
          <p:cNvSpPr>
            <a:spLocks noChangeShapeType="1"/>
          </p:cNvSpPr>
          <p:nvPr/>
        </p:nvSpPr>
        <p:spPr bwMode="auto">
          <a:xfrm>
            <a:off x="36576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2" name="Line 20"/>
          <p:cNvSpPr>
            <a:spLocks noChangeShapeType="1"/>
          </p:cNvSpPr>
          <p:nvPr/>
        </p:nvSpPr>
        <p:spPr bwMode="auto">
          <a:xfrm>
            <a:off x="41148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3" name="Line 21"/>
          <p:cNvSpPr>
            <a:spLocks noChangeShapeType="1"/>
          </p:cNvSpPr>
          <p:nvPr/>
        </p:nvSpPr>
        <p:spPr bwMode="auto">
          <a:xfrm>
            <a:off x="4811713"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4" name="Line 22"/>
          <p:cNvSpPr>
            <a:spLocks noChangeShapeType="1"/>
          </p:cNvSpPr>
          <p:nvPr/>
        </p:nvSpPr>
        <p:spPr bwMode="auto">
          <a:xfrm>
            <a:off x="54102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5" name="Line 23"/>
          <p:cNvSpPr>
            <a:spLocks noChangeShapeType="1"/>
          </p:cNvSpPr>
          <p:nvPr/>
        </p:nvSpPr>
        <p:spPr bwMode="auto">
          <a:xfrm>
            <a:off x="61722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6" name="Line 24"/>
          <p:cNvSpPr>
            <a:spLocks noChangeShapeType="1"/>
          </p:cNvSpPr>
          <p:nvPr/>
        </p:nvSpPr>
        <p:spPr bwMode="auto">
          <a:xfrm>
            <a:off x="6629400" y="6176963"/>
            <a:ext cx="0" cy="2238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7" name="Line 25"/>
          <p:cNvSpPr>
            <a:spLocks noChangeShapeType="1"/>
          </p:cNvSpPr>
          <p:nvPr/>
        </p:nvSpPr>
        <p:spPr bwMode="auto">
          <a:xfrm>
            <a:off x="73914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8" name="Line 26"/>
          <p:cNvSpPr>
            <a:spLocks noChangeShapeType="1"/>
          </p:cNvSpPr>
          <p:nvPr/>
        </p:nvSpPr>
        <p:spPr bwMode="auto">
          <a:xfrm>
            <a:off x="1143000" y="5562600"/>
            <a:ext cx="6781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39" name="Rectangle 27"/>
          <p:cNvSpPr>
            <a:spLocks noChangeArrowheads="1"/>
          </p:cNvSpPr>
          <p:nvPr/>
        </p:nvSpPr>
        <p:spPr bwMode="auto">
          <a:xfrm>
            <a:off x="1143000" y="5257800"/>
            <a:ext cx="304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0" name="Rectangle 28"/>
          <p:cNvSpPr>
            <a:spLocks noChangeArrowheads="1"/>
          </p:cNvSpPr>
          <p:nvPr/>
        </p:nvSpPr>
        <p:spPr bwMode="auto">
          <a:xfrm>
            <a:off x="1447800" y="5257800"/>
            <a:ext cx="457200" cy="304800"/>
          </a:xfrm>
          <a:prstGeom prst="rect">
            <a:avLst/>
          </a:prstGeom>
          <a:solidFill>
            <a:srgbClr val="80808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1" name="Line 29"/>
          <p:cNvSpPr>
            <a:spLocks noChangeShapeType="1"/>
          </p:cNvSpPr>
          <p:nvPr/>
        </p:nvSpPr>
        <p:spPr bwMode="auto">
          <a:xfrm>
            <a:off x="1905000" y="4648200"/>
            <a:ext cx="54864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2" name="Rectangle 30"/>
          <p:cNvSpPr>
            <a:spLocks noChangeArrowheads="1"/>
          </p:cNvSpPr>
          <p:nvPr/>
        </p:nvSpPr>
        <p:spPr bwMode="auto">
          <a:xfrm>
            <a:off x="1905000" y="4343400"/>
            <a:ext cx="7620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3" name="Rectangle 31"/>
          <p:cNvSpPr>
            <a:spLocks noChangeArrowheads="1"/>
          </p:cNvSpPr>
          <p:nvPr/>
        </p:nvSpPr>
        <p:spPr bwMode="auto">
          <a:xfrm>
            <a:off x="2667000" y="4343400"/>
            <a:ext cx="457200" cy="304800"/>
          </a:xfrm>
          <a:prstGeom prst="rect">
            <a:avLst/>
          </a:prstGeom>
          <a:solidFill>
            <a:srgbClr val="1C1C1C"/>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4" name="Line 32"/>
          <p:cNvSpPr>
            <a:spLocks noChangeShapeType="1"/>
          </p:cNvSpPr>
          <p:nvPr/>
        </p:nvSpPr>
        <p:spPr bwMode="auto">
          <a:xfrm>
            <a:off x="3124200" y="3657600"/>
            <a:ext cx="3810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5" name="Line 33"/>
          <p:cNvSpPr>
            <a:spLocks noChangeShapeType="1"/>
          </p:cNvSpPr>
          <p:nvPr/>
        </p:nvSpPr>
        <p:spPr bwMode="auto">
          <a:xfrm>
            <a:off x="1447800" y="49530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6" name="Line 34"/>
          <p:cNvSpPr>
            <a:spLocks noChangeShapeType="1"/>
          </p:cNvSpPr>
          <p:nvPr/>
        </p:nvSpPr>
        <p:spPr bwMode="auto">
          <a:xfrm>
            <a:off x="1905000" y="40386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7" name="Line 35"/>
          <p:cNvSpPr>
            <a:spLocks noChangeShapeType="1"/>
          </p:cNvSpPr>
          <p:nvPr/>
        </p:nvSpPr>
        <p:spPr bwMode="auto">
          <a:xfrm>
            <a:off x="2667000" y="40386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8" name="Rectangle 36"/>
          <p:cNvSpPr>
            <a:spLocks noChangeArrowheads="1"/>
          </p:cNvSpPr>
          <p:nvPr/>
        </p:nvSpPr>
        <p:spPr bwMode="auto">
          <a:xfrm>
            <a:off x="3124200" y="3352800"/>
            <a:ext cx="5334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49" name="Line 37"/>
          <p:cNvSpPr>
            <a:spLocks noChangeShapeType="1"/>
          </p:cNvSpPr>
          <p:nvPr/>
        </p:nvSpPr>
        <p:spPr bwMode="auto">
          <a:xfrm>
            <a:off x="3657600" y="30480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52" name="Text Box 40"/>
          <p:cNvSpPr txBox="1">
            <a:spLocks noChangeArrowheads="1"/>
          </p:cNvSpPr>
          <p:nvPr/>
        </p:nvSpPr>
        <p:spPr bwMode="auto">
          <a:xfrm>
            <a:off x="4648200" y="2438400"/>
            <a:ext cx="1676400" cy="33020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40000"/>
              </a:lnSpc>
              <a:spcBef>
                <a:spcPct val="50000"/>
              </a:spcBef>
            </a:pPr>
            <a:r>
              <a:rPr lang="en-US" altLang="ko-KR" sz="1200" b="1"/>
              <a:t>(attempt to lock S2)</a:t>
            </a:r>
          </a:p>
          <a:p>
            <a:pPr algn="ctr">
              <a:lnSpc>
                <a:spcPct val="40000"/>
              </a:lnSpc>
              <a:spcBef>
                <a:spcPct val="50000"/>
              </a:spcBef>
            </a:pPr>
            <a:r>
              <a:rPr lang="en-US" altLang="ko-KR" sz="1200" b="1"/>
              <a:t>blocked by J2</a:t>
            </a:r>
          </a:p>
        </p:txBody>
      </p:sp>
      <p:sp>
        <p:nvSpPr>
          <p:cNvPr id="90153" name="Rectangle 41"/>
          <p:cNvSpPr>
            <a:spLocks noChangeArrowheads="1"/>
          </p:cNvSpPr>
          <p:nvPr/>
        </p:nvSpPr>
        <p:spPr bwMode="auto">
          <a:xfrm>
            <a:off x="3657600" y="5257800"/>
            <a:ext cx="457200" cy="304800"/>
          </a:xfrm>
          <a:prstGeom prst="rect">
            <a:avLst/>
          </a:prstGeom>
          <a:solidFill>
            <a:srgbClr val="80808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54" name="Line 42"/>
          <p:cNvSpPr>
            <a:spLocks noChangeShapeType="1"/>
          </p:cNvSpPr>
          <p:nvPr/>
        </p:nvSpPr>
        <p:spPr bwMode="auto">
          <a:xfrm>
            <a:off x="4114800" y="49530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56" name="Line 44"/>
          <p:cNvSpPr>
            <a:spLocks noChangeShapeType="1"/>
          </p:cNvSpPr>
          <p:nvPr/>
        </p:nvSpPr>
        <p:spPr bwMode="auto">
          <a:xfrm>
            <a:off x="4114800" y="30480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57" name="Line 45"/>
          <p:cNvSpPr>
            <a:spLocks noChangeShapeType="1"/>
          </p:cNvSpPr>
          <p:nvPr/>
        </p:nvSpPr>
        <p:spPr bwMode="auto">
          <a:xfrm>
            <a:off x="7010400" y="30480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58" name="Line 46"/>
          <p:cNvSpPr>
            <a:spLocks noChangeShapeType="1"/>
          </p:cNvSpPr>
          <p:nvPr/>
        </p:nvSpPr>
        <p:spPr bwMode="auto">
          <a:xfrm>
            <a:off x="4800600" y="30480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59" name="Text Box 47"/>
          <p:cNvSpPr txBox="1">
            <a:spLocks noChangeArrowheads="1"/>
          </p:cNvSpPr>
          <p:nvPr/>
        </p:nvSpPr>
        <p:spPr bwMode="auto">
          <a:xfrm>
            <a:off x="4495800" y="2870200"/>
            <a:ext cx="914400" cy="33020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40000"/>
              </a:lnSpc>
              <a:spcBef>
                <a:spcPct val="50000"/>
              </a:spcBef>
            </a:pPr>
            <a:r>
              <a:rPr lang="en-US" altLang="ko-KR" sz="1200" b="1"/>
              <a:t>unlock</a:t>
            </a:r>
          </a:p>
          <a:p>
            <a:pPr algn="ctr">
              <a:lnSpc>
                <a:spcPct val="40000"/>
              </a:lnSpc>
              <a:spcBef>
                <a:spcPct val="50000"/>
              </a:spcBef>
            </a:pPr>
            <a:r>
              <a:rPr lang="en-US" altLang="ko-KR" sz="1200" b="1"/>
              <a:t>S1</a:t>
            </a:r>
          </a:p>
        </p:txBody>
      </p:sp>
      <p:sp>
        <p:nvSpPr>
          <p:cNvPr id="90160" name="Rectangle 48"/>
          <p:cNvSpPr>
            <a:spLocks noChangeArrowheads="1"/>
          </p:cNvSpPr>
          <p:nvPr/>
        </p:nvSpPr>
        <p:spPr bwMode="auto">
          <a:xfrm>
            <a:off x="5410200" y="4343400"/>
            <a:ext cx="762000" cy="304800"/>
          </a:xfrm>
          <a:prstGeom prst="rect">
            <a:avLst/>
          </a:prstGeom>
          <a:solidFill>
            <a:srgbClr val="1C1C1C"/>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61" name="Text Box 49"/>
          <p:cNvSpPr txBox="1">
            <a:spLocks noChangeArrowheads="1"/>
          </p:cNvSpPr>
          <p:nvPr/>
        </p:nvSpPr>
        <p:spPr bwMode="auto">
          <a:xfrm>
            <a:off x="5867400" y="3895725"/>
            <a:ext cx="914400" cy="295275"/>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30000"/>
              </a:lnSpc>
              <a:spcBef>
                <a:spcPct val="50000"/>
              </a:spcBef>
            </a:pPr>
            <a:r>
              <a:rPr lang="en-US" altLang="ko-KR" sz="1200" b="1"/>
              <a:t>unlock</a:t>
            </a:r>
          </a:p>
          <a:p>
            <a:pPr algn="ctr">
              <a:lnSpc>
                <a:spcPct val="30000"/>
              </a:lnSpc>
              <a:spcBef>
                <a:spcPct val="50000"/>
              </a:spcBef>
            </a:pPr>
            <a:r>
              <a:rPr lang="en-US" altLang="ko-KR" sz="1200" b="1"/>
              <a:t> S2</a:t>
            </a:r>
          </a:p>
        </p:txBody>
      </p:sp>
      <p:sp>
        <p:nvSpPr>
          <p:cNvPr id="90162" name="Line 50"/>
          <p:cNvSpPr>
            <a:spLocks noChangeShapeType="1"/>
          </p:cNvSpPr>
          <p:nvPr/>
        </p:nvSpPr>
        <p:spPr bwMode="auto">
          <a:xfrm>
            <a:off x="6172200" y="4008438"/>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63" name="Rectangle 51"/>
          <p:cNvSpPr>
            <a:spLocks noChangeArrowheads="1"/>
          </p:cNvSpPr>
          <p:nvPr/>
        </p:nvSpPr>
        <p:spPr bwMode="auto">
          <a:xfrm>
            <a:off x="6172200" y="3352800"/>
            <a:ext cx="457200" cy="304800"/>
          </a:xfrm>
          <a:prstGeom prst="rect">
            <a:avLst/>
          </a:prstGeom>
          <a:solidFill>
            <a:srgbClr val="1C1C1C"/>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64" name="Line 52"/>
          <p:cNvSpPr>
            <a:spLocks noChangeShapeType="1"/>
          </p:cNvSpPr>
          <p:nvPr/>
        </p:nvSpPr>
        <p:spPr bwMode="auto">
          <a:xfrm>
            <a:off x="6172200" y="30480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65" name="Text Box 53"/>
          <p:cNvSpPr txBox="1">
            <a:spLocks noChangeArrowheads="1"/>
          </p:cNvSpPr>
          <p:nvPr/>
        </p:nvSpPr>
        <p:spPr bwMode="auto">
          <a:xfrm>
            <a:off x="6172200" y="2819400"/>
            <a:ext cx="762000" cy="384175"/>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80000"/>
              </a:lnSpc>
              <a:spcBef>
                <a:spcPct val="50000"/>
              </a:spcBef>
            </a:pPr>
            <a:r>
              <a:rPr lang="en-US" altLang="ko-KR" sz="1200" b="1"/>
              <a:t>unlock S2</a:t>
            </a:r>
          </a:p>
        </p:txBody>
      </p:sp>
      <p:sp>
        <p:nvSpPr>
          <p:cNvPr id="90166" name="Line 54"/>
          <p:cNvSpPr>
            <a:spLocks noChangeShapeType="1"/>
          </p:cNvSpPr>
          <p:nvPr/>
        </p:nvSpPr>
        <p:spPr bwMode="auto">
          <a:xfrm>
            <a:off x="6629400" y="30480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67" name="Text Box 55"/>
          <p:cNvSpPr txBox="1">
            <a:spLocks noChangeArrowheads="1"/>
          </p:cNvSpPr>
          <p:nvPr/>
        </p:nvSpPr>
        <p:spPr bwMode="auto">
          <a:xfrm>
            <a:off x="2362200" y="3886200"/>
            <a:ext cx="914400" cy="295275"/>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30000"/>
              </a:lnSpc>
              <a:spcBef>
                <a:spcPct val="50000"/>
              </a:spcBef>
            </a:pPr>
            <a:r>
              <a:rPr lang="en-US" altLang="ko-KR" sz="1200" b="1"/>
              <a:t>lock</a:t>
            </a:r>
          </a:p>
          <a:p>
            <a:pPr algn="ctr">
              <a:lnSpc>
                <a:spcPct val="30000"/>
              </a:lnSpc>
              <a:spcBef>
                <a:spcPct val="50000"/>
              </a:spcBef>
            </a:pPr>
            <a:r>
              <a:rPr lang="en-US" altLang="ko-KR" sz="1200" b="1"/>
              <a:t> S2</a:t>
            </a:r>
          </a:p>
        </p:txBody>
      </p:sp>
      <p:sp>
        <p:nvSpPr>
          <p:cNvPr id="90168" name="Text Box 56"/>
          <p:cNvSpPr txBox="1">
            <a:spLocks noChangeArrowheads="1"/>
          </p:cNvSpPr>
          <p:nvPr/>
        </p:nvSpPr>
        <p:spPr bwMode="auto">
          <a:xfrm>
            <a:off x="3810000" y="2895600"/>
            <a:ext cx="914400" cy="295275"/>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30000"/>
              </a:lnSpc>
              <a:spcBef>
                <a:spcPct val="50000"/>
              </a:spcBef>
            </a:pPr>
            <a:r>
              <a:rPr lang="en-US" altLang="ko-KR" sz="1200" b="1"/>
              <a:t>lock</a:t>
            </a:r>
          </a:p>
          <a:p>
            <a:pPr algn="ctr">
              <a:lnSpc>
                <a:spcPct val="30000"/>
              </a:lnSpc>
              <a:spcBef>
                <a:spcPct val="50000"/>
              </a:spcBef>
            </a:pPr>
            <a:r>
              <a:rPr lang="en-US" altLang="ko-KR" sz="1200" b="1"/>
              <a:t> S1</a:t>
            </a:r>
          </a:p>
        </p:txBody>
      </p:sp>
      <p:sp>
        <p:nvSpPr>
          <p:cNvPr id="90169" name="Text Box 57"/>
          <p:cNvSpPr txBox="1">
            <a:spLocks noChangeArrowheads="1"/>
          </p:cNvSpPr>
          <p:nvPr/>
        </p:nvSpPr>
        <p:spPr bwMode="auto">
          <a:xfrm>
            <a:off x="1143000" y="4810125"/>
            <a:ext cx="914400" cy="295275"/>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30000"/>
              </a:lnSpc>
              <a:spcBef>
                <a:spcPct val="50000"/>
              </a:spcBef>
            </a:pPr>
            <a:r>
              <a:rPr lang="en-US" altLang="ko-KR" sz="1200" b="1"/>
              <a:t>lock</a:t>
            </a:r>
          </a:p>
          <a:p>
            <a:pPr algn="ctr">
              <a:lnSpc>
                <a:spcPct val="30000"/>
              </a:lnSpc>
              <a:spcBef>
                <a:spcPct val="50000"/>
              </a:spcBef>
            </a:pPr>
            <a:r>
              <a:rPr lang="en-US" altLang="ko-KR" sz="1200" b="1"/>
              <a:t> S1</a:t>
            </a:r>
          </a:p>
        </p:txBody>
      </p:sp>
      <p:sp>
        <p:nvSpPr>
          <p:cNvPr id="90170" name="Text Box 58"/>
          <p:cNvSpPr txBox="1">
            <a:spLocks noChangeArrowheads="1"/>
          </p:cNvSpPr>
          <p:nvPr/>
        </p:nvSpPr>
        <p:spPr bwMode="auto">
          <a:xfrm>
            <a:off x="3810000" y="4800600"/>
            <a:ext cx="914400" cy="330200"/>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40000"/>
              </a:lnSpc>
              <a:spcBef>
                <a:spcPct val="50000"/>
              </a:spcBef>
            </a:pPr>
            <a:r>
              <a:rPr lang="en-US" altLang="ko-KR" sz="1200" b="1"/>
              <a:t>unlock</a:t>
            </a:r>
          </a:p>
          <a:p>
            <a:pPr algn="ctr">
              <a:lnSpc>
                <a:spcPct val="40000"/>
              </a:lnSpc>
              <a:spcBef>
                <a:spcPct val="50000"/>
              </a:spcBef>
            </a:pPr>
            <a:r>
              <a:rPr lang="en-US" altLang="ko-KR" sz="1200" b="1"/>
              <a:t>S1</a:t>
            </a:r>
          </a:p>
        </p:txBody>
      </p:sp>
      <p:sp>
        <p:nvSpPr>
          <p:cNvPr id="90171" name="Text Box 59"/>
          <p:cNvSpPr txBox="1">
            <a:spLocks noChangeArrowheads="1"/>
          </p:cNvSpPr>
          <p:nvPr/>
        </p:nvSpPr>
        <p:spPr bwMode="auto">
          <a:xfrm>
            <a:off x="5562600" y="2895600"/>
            <a:ext cx="914400" cy="295275"/>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30000"/>
              </a:lnSpc>
              <a:spcBef>
                <a:spcPct val="50000"/>
              </a:spcBef>
            </a:pPr>
            <a:r>
              <a:rPr lang="en-US" altLang="ko-KR" sz="1200" b="1"/>
              <a:t>lock</a:t>
            </a:r>
          </a:p>
          <a:p>
            <a:pPr algn="ctr">
              <a:lnSpc>
                <a:spcPct val="30000"/>
              </a:lnSpc>
              <a:spcBef>
                <a:spcPct val="50000"/>
              </a:spcBef>
            </a:pPr>
            <a:r>
              <a:rPr lang="en-US" altLang="ko-KR" sz="1200" b="1"/>
              <a:t> S2</a:t>
            </a:r>
          </a:p>
        </p:txBody>
      </p:sp>
      <p:sp>
        <p:nvSpPr>
          <p:cNvPr id="90172" name="Rectangle 60"/>
          <p:cNvSpPr>
            <a:spLocks noChangeArrowheads="1"/>
          </p:cNvSpPr>
          <p:nvPr/>
        </p:nvSpPr>
        <p:spPr bwMode="auto">
          <a:xfrm>
            <a:off x="6629400" y="3352800"/>
            <a:ext cx="3810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73" name="Line 61"/>
          <p:cNvSpPr>
            <a:spLocks noChangeShapeType="1"/>
          </p:cNvSpPr>
          <p:nvPr/>
        </p:nvSpPr>
        <p:spPr bwMode="auto">
          <a:xfrm>
            <a:off x="7010400" y="6189663"/>
            <a:ext cx="0" cy="2238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74" name="Rectangle 62"/>
          <p:cNvSpPr>
            <a:spLocks noChangeArrowheads="1"/>
          </p:cNvSpPr>
          <p:nvPr/>
        </p:nvSpPr>
        <p:spPr bwMode="auto">
          <a:xfrm>
            <a:off x="7010400" y="4343400"/>
            <a:ext cx="3810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algn="ctr"/>
            <a:endParaRPr lang="en-US"/>
          </a:p>
        </p:txBody>
      </p:sp>
      <p:sp>
        <p:nvSpPr>
          <p:cNvPr id="90175" name="Rectangle 63"/>
          <p:cNvSpPr>
            <a:spLocks noChangeArrowheads="1"/>
          </p:cNvSpPr>
          <p:nvPr/>
        </p:nvSpPr>
        <p:spPr bwMode="auto">
          <a:xfrm>
            <a:off x="7391400" y="5257800"/>
            <a:ext cx="5334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76" name="Line 64"/>
          <p:cNvSpPr>
            <a:spLocks noChangeShapeType="1"/>
          </p:cNvSpPr>
          <p:nvPr/>
        </p:nvSpPr>
        <p:spPr bwMode="auto">
          <a:xfrm>
            <a:off x="7924800" y="6172200"/>
            <a:ext cx="0" cy="2238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77" name="Text Box 65"/>
          <p:cNvSpPr txBox="1">
            <a:spLocks noChangeArrowheads="1"/>
          </p:cNvSpPr>
          <p:nvPr/>
        </p:nvSpPr>
        <p:spPr bwMode="auto">
          <a:xfrm>
            <a:off x="990600"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t0</a:t>
            </a:r>
          </a:p>
        </p:txBody>
      </p:sp>
      <p:sp>
        <p:nvSpPr>
          <p:cNvPr id="90178" name="Text Box 66"/>
          <p:cNvSpPr txBox="1">
            <a:spLocks noChangeArrowheads="1"/>
          </p:cNvSpPr>
          <p:nvPr/>
        </p:nvSpPr>
        <p:spPr bwMode="auto">
          <a:xfrm>
            <a:off x="1295400"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t1</a:t>
            </a:r>
          </a:p>
        </p:txBody>
      </p:sp>
      <p:sp>
        <p:nvSpPr>
          <p:cNvPr id="90179" name="Text Box 67"/>
          <p:cNvSpPr txBox="1">
            <a:spLocks noChangeArrowheads="1"/>
          </p:cNvSpPr>
          <p:nvPr/>
        </p:nvSpPr>
        <p:spPr bwMode="auto">
          <a:xfrm>
            <a:off x="1717675"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t2</a:t>
            </a:r>
          </a:p>
        </p:txBody>
      </p:sp>
      <p:sp>
        <p:nvSpPr>
          <p:cNvPr id="90180" name="Text Box 68"/>
          <p:cNvSpPr txBox="1">
            <a:spLocks noChangeArrowheads="1"/>
          </p:cNvSpPr>
          <p:nvPr/>
        </p:nvSpPr>
        <p:spPr bwMode="auto">
          <a:xfrm>
            <a:off x="2479675"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t3</a:t>
            </a:r>
          </a:p>
        </p:txBody>
      </p:sp>
      <p:sp>
        <p:nvSpPr>
          <p:cNvPr id="90181" name="Text Box 69"/>
          <p:cNvSpPr txBox="1">
            <a:spLocks noChangeArrowheads="1"/>
          </p:cNvSpPr>
          <p:nvPr/>
        </p:nvSpPr>
        <p:spPr bwMode="auto">
          <a:xfrm>
            <a:off x="2971800"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t4</a:t>
            </a:r>
          </a:p>
        </p:txBody>
      </p:sp>
      <p:sp>
        <p:nvSpPr>
          <p:cNvPr id="90182" name="Text Box 70"/>
          <p:cNvSpPr txBox="1">
            <a:spLocks noChangeArrowheads="1"/>
          </p:cNvSpPr>
          <p:nvPr/>
        </p:nvSpPr>
        <p:spPr bwMode="auto">
          <a:xfrm>
            <a:off x="3505200"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t5</a:t>
            </a:r>
          </a:p>
        </p:txBody>
      </p:sp>
      <p:sp>
        <p:nvSpPr>
          <p:cNvPr id="90183" name="Text Box 71"/>
          <p:cNvSpPr txBox="1">
            <a:spLocks noChangeArrowheads="1"/>
          </p:cNvSpPr>
          <p:nvPr/>
        </p:nvSpPr>
        <p:spPr bwMode="auto">
          <a:xfrm>
            <a:off x="3962400"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t6</a:t>
            </a:r>
          </a:p>
        </p:txBody>
      </p:sp>
      <p:sp>
        <p:nvSpPr>
          <p:cNvPr id="90184" name="Text Box 72"/>
          <p:cNvSpPr txBox="1">
            <a:spLocks noChangeArrowheads="1"/>
          </p:cNvSpPr>
          <p:nvPr/>
        </p:nvSpPr>
        <p:spPr bwMode="auto">
          <a:xfrm>
            <a:off x="4613275"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t7</a:t>
            </a:r>
          </a:p>
        </p:txBody>
      </p:sp>
      <p:sp>
        <p:nvSpPr>
          <p:cNvPr id="90185" name="Text Box 73"/>
          <p:cNvSpPr txBox="1">
            <a:spLocks noChangeArrowheads="1"/>
          </p:cNvSpPr>
          <p:nvPr/>
        </p:nvSpPr>
        <p:spPr bwMode="auto">
          <a:xfrm>
            <a:off x="5257800"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t8</a:t>
            </a:r>
          </a:p>
        </p:txBody>
      </p:sp>
      <p:sp>
        <p:nvSpPr>
          <p:cNvPr id="90186" name="Text Box 74"/>
          <p:cNvSpPr txBox="1">
            <a:spLocks noChangeArrowheads="1"/>
          </p:cNvSpPr>
          <p:nvPr/>
        </p:nvSpPr>
        <p:spPr bwMode="auto">
          <a:xfrm>
            <a:off x="5984875" y="6369050"/>
            <a:ext cx="3397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t9</a:t>
            </a:r>
          </a:p>
        </p:txBody>
      </p:sp>
      <p:sp>
        <p:nvSpPr>
          <p:cNvPr id="90187" name="Text Box 75"/>
          <p:cNvSpPr txBox="1">
            <a:spLocks noChangeArrowheads="1"/>
          </p:cNvSpPr>
          <p:nvPr/>
        </p:nvSpPr>
        <p:spPr bwMode="auto">
          <a:xfrm>
            <a:off x="6477000" y="6369050"/>
            <a:ext cx="4413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t10</a:t>
            </a:r>
          </a:p>
        </p:txBody>
      </p:sp>
      <p:sp>
        <p:nvSpPr>
          <p:cNvPr id="90188" name="Text Box 76"/>
          <p:cNvSpPr txBox="1">
            <a:spLocks noChangeArrowheads="1"/>
          </p:cNvSpPr>
          <p:nvPr/>
        </p:nvSpPr>
        <p:spPr bwMode="auto">
          <a:xfrm>
            <a:off x="6858000" y="6369050"/>
            <a:ext cx="4413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t11</a:t>
            </a:r>
          </a:p>
        </p:txBody>
      </p:sp>
      <p:sp>
        <p:nvSpPr>
          <p:cNvPr id="90189" name="Text Box 77"/>
          <p:cNvSpPr txBox="1">
            <a:spLocks noChangeArrowheads="1"/>
          </p:cNvSpPr>
          <p:nvPr/>
        </p:nvSpPr>
        <p:spPr bwMode="auto">
          <a:xfrm>
            <a:off x="7239000" y="6369050"/>
            <a:ext cx="4413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t12</a:t>
            </a:r>
          </a:p>
        </p:txBody>
      </p:sp>
      <p:sp>
        <p:nvSpPr>
          <p:cNvPr id="90190" name="Text Box 78"/>
          <p:cNvSpPr txBox="1">
            <a:spLocks noChangeArrowheads="1"/>
          </p:cNvSpPr>
          <p:nvPr/>
        </p:nvSpPr>
        <p:spPr bwMode="auto">
          <a:xfrm>
            <a:off x="7772400" y="6369050"/>
            <a:ext cx="4413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US" altLang="ko-KR" i="1">
                <a:latin typeface="Times New Roman" charset="0"/>
              </a:rPr>
              <a:t>t13</a:t>
            </a:r>
          </a:p>
        </p:txBody>
      </p:sp>
      <p:sp>
        <p:nvSpPr>
          <p:cNvPr id="90191" name="Text Box 79"/>
          <p:cNvSpPr txBox="1">
            <a:spLocks noChangeArrowheads="1"/>
          </p:cNvSpPr>
          <p:nvPr/>
        </p:nvSpPr>
        <p:spPr bwMode="auto">
          <a:xfrm>
            <a:off x="6629400" y="3733800"/>
            <a:ext cx="1447800" cy="274638"/>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complete</a:t>
            </a:r>
          </a:p>
        </p:txBody>
      </p:sp>
      <p:sp>
        <p:nvSpPr>
          <p:cNvPr id="90192" name="Line 80"/>
          <p:cNvSpPr>
            <a:spLocks noChangeShapeType="1"/>
          </p:cNvSpPr>
          <p:nvPr/>
        </p:nvSpPr>
        <p:spPr bwMode="auto">
          <a:xfrm>
            <a:off x="7391400" y="40386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93" name="Text Box 81"/>
          <p:cNvSpPr txBox="1">
            <a:spLocks noChangeArrowheads="1"/>
          </p:cNvSpPr>
          <p:nvPr/>
        </p:nvSpPr>
        <p:spPr bwMode="auto">
          <a:xfrm>
            <a:off x="7200900" y="4648200"/>
            <a:ext cx="1447800" cy="274638"/>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complete</a:t>
            </a:r>
          </a:p>
        </p:txBody>
      </p:sp>
      <p:sp>
        <p:nvSpPr>
          <p:cNvPr id="90194" name="Line 82"/>
          <p:cNvSpPr>
            <a:spLocks noChangeShapeType="1"/>
          </p:cNvSpPr>
          <p:nvPr/>
        </p:nvSpPr>
        <p:spPr bwMode="auto">
          <a:xfrm>
            <a:off x="7924800" y="4876800"/>
            <a:ext cx="0" cy="3048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95" name="Line 83"/>
          <p:cNvSpPr>
            <a:spLocks noChangeShapeType="1"/>
          </p:cNvSpPr>
          <p:nvPr/>
        </p:nvSpPr>
        <p:spPr bwMode="auto">
          <a:xfrm>
            <a:off x="1143000" y="5562600"/>
            <a:ext cx="0" cy="609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96" name="Line 84"/>
          <p:cNvSpPr>
            <a:spLocks noChangeShapeType="1"/>
          </p:cNvSpPr>
          <p:nvPr/>
        </p:nvSpPr>
        <p:spPr bwMode="auto">
          <a:xfrm>
            <a:off x="1447800" y="5562600"/>
            <a:ext cx="0" cy="609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97" name="Line 85"/>
          <p:cNvSpPr>
            <a:spLocks noChangeShapeType="1"/>
          </p:cNvSpPr>
          <p:nvPr/>
        </p:nvSpPr>
        <p:spPr bwMode="auto">
          <a:xfrm>
            <a:off x="7924800" y="5562600"/>
            <a:ext cx="0" cy="609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98" name="Line 86"/>
          <p:cNvSpPr>
            <a:spLocks noChangeShapeType="1"/>
          </p:cNvSpPr>
          <p:nvPr/>
        </p:nvSpPr>
        <p:spPr bwMode="auto">
          <a:xfrm>
            <a:off x="7391400" y="4648200"/>
            <a:ext cx="0" cy="15240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199" name="Line 87"/>
          <p:cNvSpPr>
            <a:spLocks noChangeShapeType="1"/>
          </p:cNvSpPr>
          <p:nvPr/>
        </p:nvSpPr>
        <p:spPr bwMode="auto">
          <a:xfrm>
            <a:off x="1905000" y="4648200"/>
            <a:ext cx="0" cy="15240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00" name="Line 88"/>
          <p:cNvSpPr>
            <a:spLocks noChangeShapeType="1"/>
          </p:cNvSpPr>
          <p:nvPr/>
        </p:nvSpPr>
        <p:spPr bwMode="auto">
          <a:xfrm>
            <a:off x="2667000" y="4648200"/>
            <a:ext cx="0" cy="15240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01" name="Line 89"/>
          <p:cNvSpPr>
            <a:spLocks noChangeShapeType="1"/>
          </p:cNvSpPr>
          <p:nvPr/>
        </p:nvSpPr>
        <p:spPr bwMode="auto">
          <a:xfrm>
            <a:off x="3124200" y="3657600"/>
            <a:ext cx="0" cy="2514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02" name="Line 90"/>
          <p:cNvSpPr>
            <a:spLocks noChangeShapeType="1"/>
          </p:cNvSpPr>
          <p:nvPr/>
        </p:nvSpPr>
        <p:spPr bwMode="auto">
          <a:xfrm>
            <a:off x="3657600" y="3657600"/>
            <a:ext cx="0" cy="2514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03" name="Line 91"/>
          <p:cNvSpPr>
            <a:spLocks noChangeShapeType="1"/>
          </p:cNvSpPr>
          <p:nvPr/>
        </p:nvSpPr>
        <p:spPr bwMode="auto">
          <a:xfrm>
            <a:off x="7010400" y="3657600"/>
            <a:ext cx="0" cy="2514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04" name="Line 92"/>
          <p:cNvSpPr>
            <a:spLocks noChangeShapeType="1"/>
          </p:cNvSpPr>
          <p:nvPr/>
        </p:nvSpPr>
        <p:spPr bwMode="auto">
          <a:xfrm>
            <a:off x="6629400" y="3657600"/>
            <a:ext cx="0" cy="2514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05" name="Line 93"/>
          <p:cNvSpPr>
            <a:spLocks noChangeShapeType="1"/>
          </p:cNvSpPr>
          <p:nvPr/>
        </p:nvSpPr>
        <p:spPr bwMode="auto">
          <a:xfrm>
            <a:off x="6172200" y="3657600"/>
            <a:ext cx="0" cy="2514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06" name="Line 94"/>
          <p:cNvSpPr>
            <a:spLocks noChangeShapeType="1"/>
          </p:cNvSpPr>
          <p:nvPr/>
        </p:nvSpPr>
        <p:spPr bwMode="auto">
          <a:xfrm>
            <a:off x="5410200" y="3657600"/>
            <a:ext cx="0" cy="2514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16" name="Line 104"/>
          <p:cNvSpPr>
            <a:spLocks noChangeShapeType="1"/>
          </p:cNvSpPr>
          <p:nvPr/>
        </p:nvSpPr>
        <p:spPr bwMode="auto">
          <a:xfrm>
            <a:off x="4114800" y="3657600"/>
            <a:ext cx="0" cy="2514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19" name="Rectangle 107"/>
          <p:cNvSpPr>
            <a:spLocks noChangeArrowheads="1"/>
          </p:cNvSpPr>
          <p:nvPr/>
        </p:nvSpPr>
        <p:spPr bwMode="auto">
          <a:xfrm>
            <a:off x="4114800" y="3352800"/>
            <a:ext cx="685800" cy="304800"/>
          </a:xfrm>
          <a:prstGeom prst="rect">
            <a:avLst/>
          </a:prstGeom>
          <a:solidFill>
            <a:srgbClr val="80808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20" name="Line 108"/>
          <p:cNvSpPr>
            <a:spLocks noChangeShapeType="1"/>
          </p:cNvSpPr>
          <p:nvPr/>
        </p:nvSpPr>
        <p:spPr bwMode="auto">
          <a:xfrm>
            <a:off x="4800600" y="3657600"/>
            <a:ext cx="0" cy="25146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21" name="Rectangle 109"/>
          <p:cNvSpPr>
            <a:spLocks noChangeArrowheads="1"/>
          </p:cNvSpPr>
          <p:nvPr/>
        </p:nvSpPr>
        <p:spPr bwMode="auto">
          <a:xfrm>
            <a:off x="4800600" y="3352800"/>
            <a:ext cx="6096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22" name="Line 110"/>
          <p:cNvSpPr>
            <a:spLocks noChangeShapeType="1"/>
          </p:cNvSpPr>
          <p:nvPr/>
        </p:nvSpPr>
        <p:spPr bwMode="auto">
          <a:xfrm>
            <a:off x="5410200" y="2819400"/>
            <a:ext cx="0" cy="533400"/>
          </a:xfrm>
          <a:prstGeom prst="line">
            <a:avLst/>
          </a:prstGeom>
          <a:noFill/>
          <a:ln w="127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23" name="AutoShape 111"/>
          <p:cNvSpPr>
            <a:spLocks/>
          </p:cNvSpPr>
          <p:nvPr/>
        </p:nvSpPr>
        <p:spPr bwMode="auto">
          <a:xfrm rot="-5400000">
            <a:off x="2286000" y="1066800"/>
            <a:ext cx="76200" cy="838200"/>
          </a:xfrm>
          <a:prstGeom prst="rightBrace">
            <a:avLst>
              <a:gd name="adj1" fmla="val 91667"/>
              <a:gd name="adj2" fmla="val 50000"/>
            </a:avLst>
          </a:prstGeom>
          <a:noFill/>
          <a:ln w="12700" cap="sq">
            <a:solidFill>
              <a:srgbClr val="FF66CC"/>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90224" name="AutoShape 112"/>
          <p:cNvSpPr>
            <a:spLocks/>
          </p:cNvSpPr>
          <p:nvPr/>
        </p:nvSpPr>
        <p:spPr bwMode="auto">
          <a:xfrm rot="-5400000">
            <a:off x="4038600" y="1066800"/>
            <a:ext cx="76200" cy="838200"/>
          </a:xfrm>
          <a:prstGeom prst="rightBrace">
            <a:avLst>
              <a:gd name="adj1" fmla="val 91667"/>
              <a:gd name="adj2" fmla="val 50000"/>
            </a:avLst>
          </a:prstGeom>
          <a:noFill/>
          <a:ln w="12700" cap="sq">
            <a:solidFill>
              <a:srgbClr val="FF66CC"/>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2" name="Rectangle 1"/>
          <p:cNvSpPr/>
          <p:nvPr/>
        </p:nvSpPr>
        <p:spPr>
          <a:xfrm>
            <a:off x="2671845" y="2514600"/>
            <a:ext cx="1371600" cy="688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4821108" y="2219607"/>
            <a:ext cx="1371600" cy="59979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1203"/>
      </p:ext>
    </p:extLst>
  </p:cSld>
  <p:clrMapOvr>
    <a:masterClrMapping/>
  </p:clrMapOvr>
  <p:transition xmlns:p14="http://schemas.microsoft.com/office/powerpoint/2010/main">
    <p:pull dir="l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ko-KR" dirty="0" smtClean="0"/>
              <a:t>Priority Ceiling Protocol (PCP)</a:t>
            </a:r>
            <a:endParaRPr lang="en-US" altLang="ko-KR" dirty="0"/>
          </a:p>
        </p:txBody>
      </p:sp>
      <p:sp>
        <p:nvSpPr>
          <p:cNvPr id="36867" name="Rectangle 3"/>
          <p:cNvSpPr>
            <a:spLocks noGrp="1" noChangeArrowheads="1"/>
          </p:cNvSpPr>
          <p:nvPr>
            <p:ph type="body" idx="1"/>
          </p:nvPr>
        </p:nvSpPr>
        <p:spPr/>
        <p:txBody>
          <a:bodyPr>
            <a:normAutofit fontScale="92500" lnSpcReduction="20000"/>
          </a:bodyPr>
          <a:lstStyle/>
          <a:p>
            <a:r>
              <a:rPr lang="en-US" altLang="ko-KR" dirty="0"/>
              <a:t>Goals:</a:t>
            </a:r>
          </a:p>
          <a:p>
            <a:pPr lvl="1"/>
            <a:r>
              <a:rPr lang="en-US" altLang="ko-KR" dirty="0"/>
              <a:t>Solve problems of </a:t>
            </a:r>
            <a:r>
              <a:rPr lang="en-US" altLang="ko-KR" dirty="0" smtClean="0"/>
              <a:t>PIP.</a:t>
            </a:r>
            <a:endParaRPr lang="en-US" altLang="ko-KR" dirty="0"/>
          </a:p>
          <a:p>
            <a:pPr lvl="2"/>
            <a:r>
              <a:rPr lang="en-US" altLang="ko-KR" dirty="0"/>
              <a:t>Prevent </a:t>
            </a:r>
            <a:r>
              <a:rPr lang="en-US" altLang="ko-KR" dirty="0" smtClean="0"/>
              <a:t>deadlocks</a:t>
            </a:r>
            <a:r>
              <a:rPr lang="en-US" altLang="ko-KR" dirty="0"/>
              <a:t> </a:t>
            </a:r>
            <a:r>
              <a:rPr lang="en-US" altLang="ko-KR" dirty="0" smtClean="0"/>
              <a:t>and </a:t>
            </a:r>
            <a:r>
              <a:rPr lang="en-US" altLang="ko-KR" dirty="0"/>
              <a:t>blocking chains</a:t>
            </a:r>
          </a:p>
          <a:p>
            <a:pPr lvl="2"/>
            <a:endParaRPr lang="en-US" altLang="ko-KR" dirty="0"/>
          </a:p>
          <a:p>
            <a:r>
              <a:rPr lang="en-US" altLang="ko-KR" dirty="0"/>
              <a:t>Basic idea:</a:t>
            </a:r>
          </a:p>
          <a:p>
            <a:pPr lvl="1"/>
            <a:r>
              <a:rPr lang="en-US" altLang="ko-KR" dirty="0"/>
              <a:t>Priority ceiling of a semaphore:</a:t>
            </a:r>
          </a:p>
          <a:p>
            <a:pPr lvl="2"/>
            <a:r>
              <a:rPr lang="en-US" altLang="ko-KR" dirty="0"/>
              <a:t>The priority of the highest priority task that may use the semaphore</a:t>
            </a:r>
          </a:p>
          <a:p>
            <a:pPr lvl="1"/>
            <a:r>
              <a:rPr lang="en-US" altLang="ko-KR" dirty="0">
                <a:solidFill>
                  <a:schemeClr val="accent2"/>
                </a:solidFill>
              </a:rPr>
              <a:t>Additional condition</a:t>
            </a:r>
            <a:r>
              <a:rPr lang="en-US" altLang="ko-KR" dirty="0"/>
              <a:t> for allowing a job </a:t>
            </a:r>
            <a:r>
              <a:rPr lang="en-US" altLang="ko-KR" i="1" dirty="0"/>
              <a:t>J</a:t>
            </a:r>
            <a:r>
              <a:rPr lang="en-US" altLang="ko-KR" dirty="0"/>
              <a:t> to start a new critical section </a:t>
            </a:r>
          </a:p>
          <a:p>
            <a:pPr lvl="2"/>
            <a:r>
              <a:rPr lang="en-US" altLang="ko-KR" b="1" dirty="0"/>
              <a:t>only if </a:t>
            </a:r>
            <a:r>
              <a:rPr lang="en-US" altLang="ko-KR" b="1" i="1" dirty="0">
                <a:latin typeface="Times New Roman" charset="0"/>
              </a:rPr>
              <a:t>J</a:t>
            </a:r>
            <a:r>
              <a:rPr lang="ko-KR" altLang="en-US" b="1" i="1" dirty="0">
                <a:latin typeface="Times New Roman" charset="0"/>
                <a:ea typeface="ＭＳ Ｐゴシック" charset="0"/>
                <a:cs typeface="Times New Roman" charset="0"/>
              </a:rPr>
              <a:t>’</a:t>
            </a:r>
            <a:r>
              <a:rPr lang="en-US" altLang="ko-KR" b="1" dirty="0"/>
              <a:t>s priority is higher than</a:t>
            </a:r>
            <a:r>
              <a:rPr lang="en-US" altLang="ko-KR" b="1" dirty="0">
                <a:solidFill>
                  <a:schemeClr val="accent2"/>
                </a:solidFill>
              </a:rPr>
              <a:t> all</a:t>
            </a:r>
            <a:r>
              <a:rPr lang="en-US" altLang="ko-KR" b="1" dirty="0"/>
              <a:t> priority ceilings of </a:t>
            </a:r>
            <a:r>
              <a:rPr lang="en-US" altLang="ko-KR" b="1" dirty="0">
                <a:solidFill>
                  <a:schemeClr val="accent2"/>
                </a:solidFill>
              </a:rPr>
              <a:t>all</a:t>
            </a:r>
            <a:r>
              <a:rPr lang="en-US" altLang="ko-KR" b="1" dirty="0"/>
              <a:t> the semaphores </a:t>
            </a:r>
            <a:r>
              <a:rPr lang="en-US" altLang="ko-KR" b="1" dirty="0">
                <a:solidFill>
                  <a:schemeClr val="accent2"/>
                </a:solidFill>
              </a:rPr>
              <a:t>locked</a:t>
            </a:r>
            <a:r>
              <a:rPr lang="en-US" altLang="ko-KR" b="1" dirty="0"/>
              <a:t> by jobs other than </a:t>
            </a:r>
            <a:r>
              <a:rPr lang="en-US" altLang="ko-KR" b="1" i="1" dirty="0">
                <a:latin typeface="Times New Roman" charset="0"/>
              </a:rPr>
              <a:t>J</a:t>
            </a:r>
            <a:r>
              <a:rPr lang="en-US" altLang="ko-KR" b="1" dirty="0"/>
              <a:t> .</a:t>
            </a:r>
          </a:p>
        </p:txBody>
      </p:sp>
    </p:spTree>
    <p:extLst>
      <p:ext uri="{BB962C8B-B14F-4D97-AF65-F5344CB8AC3E}">
        <p14:creationId xmlns:p14="http://schemas.microsoft.com/office/powerpoint/2010/main" val="493405094"/>
      </p:ext>
    </p:extLst>
  </p:cSld>
  <p:clrMapOvr>
    <a:masterClrMapping/>
  </p:clrMapOvr>
  <p:transition xmlns:p14="http://schemas.microsoft.com/office/powerpoint/2010/main">
    <p:pull dir="lu"/>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32" name="Rectangle 44"/>
          <p:cNvSpPr>
            <a:spLocks noChangeArrowheads="1"/>
          </p:cNvSpPr>
          <p:nvPr/>
        </p:nvSpPr>
        <p:spPr bwMode="auto">
          <a:xfrm>
            <a:off x="381000" y="6302375"/>
            <a:ext cx="8001000" cy="533400"/>
          </a:xfrm>
          <a:prstGeom prst="rect">
            <a:avLst/>
          </a:prstGeom>
          <a:solidFill>
            <a:schemeClr val="bg1"/>
          </a:solidFill>
          <a:ln>
            <a:noFill/>
          </a:ln>
          <a:effectLst/>
          <a:extLst>
            <a:ext uri="{91240B29-F687-4f45-9708-019B960494DF}">
              <a14:hiddenLine xmlns:a14="http://schemas.microsoft.com/office/drawing/2010/main" w="12700" cap="sq">
                <a:solidFill>
                  <a:srgbClr val="FF66CC"/>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37890" name="Rectangle 2"/>
          <p:cNvSpPr>
            <a:spLocks noGrp="1" noChangeArrowheads="1"/>
          </p:cNvSpPr>
          <p:nvPr>
            <p:ph type="title"/>
          </p:nvPr>
        </p:nvSpPr>
        <p:spPr>
          <a:xfrm>
            <a:off x="381000" y="545555"/>
            <a:ext cx="8382000" cy="769441"/>
          </a:xfrm>
        </p:spPr>
        <p:txBody>
          <a:bodyPr>
            <a:spAutoFit/>
          </a:bodyPr>
          <a:lstStyle/>
          <a:p>
            <a:r>
              <a:rPr lang="en-US" altLang="ko-KR" dirty="0"/>
              <a:t>Examples for PCP (1</a:t>
            </a:r>
            <a:r>
              <a:rPr lang="en-US" altLang="ko-KR" dirty="0" smtClean="0"/>
              <a:t>/2)</a:t>
            </a:r>
            <a:endParaRPr lang="en-US" altLang="ko-KR" dirty="0"/>
          </a:p>
        </p:txBody>
      </p:sp>
      <p:sp>
        <p:nvSpPr>
          <p:cNvPr id="37892" name="Rectangle 4"/>
          <p:cNvSpPr>
            <a:spLocks noChangeArrowheads="1"/>
          </p:cNvSpPr>
          <p:nvPr/>
        </p:nvSpPr>
        <p:spPr bwMode="auto">
          <a:xfrm>
            <a:off x="533400" y="1371600"/>
            <a:ext cx="777240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a:lnSpc>
                <a:spcPct val="90000"/>
              </a:lnSpc>
              <a:spcBef>
                <a:spcPct val="20000"/>
              </a:spcBef>
              <a:buFontTx/>
              <a:buChar char="•"/>
            </a:pPr>
            <a:r>
              <a:rPr lang="en-US" altLang="ko-KR" sz="2000"/>
              <a:t>Prevent deadlocks</a:t>
            </a:r>
          </a:p>
          <a:p>
            <a:pPr marL="342900" indent="-342900">
              <a:lnSpc>
                <a:spcPct val="110000"/>
              </a:lnSpc>
              <a:spcBef>
                <a:spcPct val="20000"/>
              </a:spcBef>
            </a:pPr>
            <a:r>
              <a:rPr lang="en-US" altLang="ko-KR" i="1">
                <a:latin typeface="Times New Roman" charset="0"/>
              </a:rPr>
              <a:t>J</a:t>
            </a:r>
            <a:r>
              <a:rPr lang="en-US" altLang="ko-KR" i="1" baseline="-25000">
                <a:latin typeface="Times New Roman" charset="0"/>
              </a:rPr>
              <a:t>1</a:t>
            </a:r>
            <a:r>
              <a:rPr lang="en-US" altLang="ko-KR" i="1">
                <a:latin typeface="Times New Roman" charset="0"/>
              </a:rPr>
              <a:t> </a:t>
            </a:r>
            <a:r>
              <a:rPr lang="en-US" altLang="ko-KR">
                <a:latin typeface="Symbol" charset="0"/>
              </a:rPr>
              <a:t>=</a:t>
            </a:r>
            <a:r>
              <a:rPr lang="en-US" altLang="ko-KR" i="1">
                <a:latin typeface="Times New Roman" charset="0"/>
              </a:rPr>
              <a:t> </a:t>
            </a:r>
            <a:r>
              <a:rPr lang="en-US" altLang="ko-KR">
                <a:latin typeface="Symbol" charset="0"/>
              </a:rPr>
              <a:t>{</a:t>
            </a:r>
            <a:r>
              <a:rPr lang="en-US" altLang="ko-KR" i="1">
                <a:latin typeface="Times New Roman" charset="0"/>
              </a:rPr>
              <a:t>..., P</a:t>
            </a:r>
            <a:r>
              <a:rPr lang="en-US" altLang="ko-KR">
                <a:latin typeface="Symbol" charset="0"/>
              </a:rPr>
              <a:t>(</a:t>
            </a:r>
            <a:r>
              <a:rPr lang="en-US" altLang="ko-KR" i="1">
                <a:latin typeface="Times New Roman" charset="0"/>
              </a:rPr>
              <a:t>S</a:t>
            </a:r>
            <a:r>
              <a:rPr lang="en-US" altLang="ko-KR" i="1" baseline="-25000">
                <a:latin typeface="Times New Roman" charset="0"/>
              </a:rPr>
              <a:t>0</a:t>
            </a:r>
            <a:r>
              <a:rPr lang="en-US" altLang="ko-KR">
                <a:latin typeface="Symbol" charset="0"/>
              </a:rPr>
              <a:t>)</a:t>
            </a:r>
            <a:r>
              <a:rPr lang="en-US" altLang="ko-KR" i="1">
                <a:latin typeface="Times New Roman" charset="0"/>
              </a:rPr>
              <a:t> ..., V</a:t>
            </a:r>
            <a:r>
              <a:rPr lang="en-US" altLang="ko-KR">
                <a:latin typeface="Symbol" charset="0"/>
              </a:rPr>
              <a:t>(</a:t>
            </a:r>
            <a:r>
              <a:rPr lang="en-US" altLang="ko-KR" i="1">
                <a:latin typeface="Times New Roman" charset="0"/>
              </a:rPr>
              <a:t>S</a:t>
            </a:r>
            <a:r>
              <a:rPr lang="en-US" altLang="ko-KR" i="1" baseline="-25000">
                <a:latin typeface="Times New Roman" charset="0"/>
              </a:rPr>
              <a:t>0</a:t>
            </a:r>
            <a:r>
              <a:rPr lang="en-US" altLang="ko-KR">
                <a:latin typeface="Symbol" charset="0"/>
              </a:rPr>
              <a:t>)</a:t>
            </a:r>
            <a:r>
              <a:rPr lang="en-US" altLang="ko-KR" i="1">
                <a:latin typeface="Times New Roman" charset="0"/>
              </a:rPr>
              <a:t>,...</a:t>
            </a:r>
            <a:r>
              <a:rPr lang="en-US" altLang="ko-KR">
                <a:latin typeface="Symbol" charset="0"/>
              </a:rPr>
              <a:t>}</a:t>
            </a:r>
          </a:p>
          <a:p>
            <a:pPr marL="342900" indent="-342900">
              <a:lnSpc>
                <a:spcPct val="90000"/>
              </a:lnSpc>
              <a:spcBef>
                <a:spcPct val="20000"/>
              </a:spcBef>
            </a:pPr>
            <a:r>
              <a:rPr lang="en-US" altLang="ko-KR" i="1">
                <a:latin typeface="Times New Roman" charset="0"/>
              </a:rPr>
              <a:t>J</a:t>
            </a:r>
            <a:r>
              <a:rPr lang="en-US" altLang="ko-KR" i="1" baseline="-25000">
                <a:latin typeface="Times New Roman" charset="0"/>
              </a:rPr>
              <a:t>2</a:t>
            </a:r>
            <a:r>
              <a:rPr lang="en-US" altLang="ko-KR" i="1">
                <a:latin typeface="Times New Roman" charset="0"/>
              </a:rPr>
              <a:t> </a:t>
            </a:r>
            <a:r>
              <a:rPr lang="en-US" altLang="ko-KR">
                <a:latin typeface="Symbol" charset="0"/>
              </a:rPr>
              <a:t>=</a:t>
            </a:r>
            <a:r>
              <a:rPr lang="en-US" altLang="ko-KR" i="1">
                <a:latin typeface="Times New Roman" charset="0"/>
              </a:rPr>
              <a:t> </a:t>
            </a:r>
            <a:r>
              <a:rPr lang="en-US" altLang="ko-KR">
                <a:latin typeface="Symbol" charset="0"/>
              </a:rPr>
              <a:t>{</a:t>
            </a:r>
            <a:r>
              <a:rPr lang="en-US" altLang="ko-KR" i="1">
                <a:latin typeface="Times New Roman" charset="0"/>
              </a:rPr>
              <a:t>..., P</a:t>
            </a:r>
            <a:r>
              <a:rPr lang="en-US" altLang="ko-KR">
                <a:latin typeface="Symbol" charset="0"/>
              </a:rPr>
              <a:t>(</a:t>
            </a:r>
            <a:r>
              <a:rPr lang="en-US" altLang="ko-KR" i="1">
                <a:latin typeface="Times New Roman" charset="0"/>
              </a:rPr>
              <a:t>S</a:t>
            </a:r>
            <a:r>
              <a:rPr lang="en-US" altLang="ko-KR" i="1" baseline="-25000">
                <a:latin typeface="Times New Roman" charset="0"/>
              </a:rPr>
              <a:t>1</a:t>
            </a:r>
            <a:r>
              <a:rPr lang="en-US" altLang="ko-KR">
                <a:latin typeface="Symbol" charset="0"/>
              </a:rPr>
              <a:t>)</a:t>
            </a:r>
            <a:r>
              <a:rPr lang="en-US" altLang="ko-KR" i="1">
                <a:latin typeface="Times New Roman" charset="0"/>
              </a:rPr>
              <a:t> ..., P</a:t>
            </a:r>
            <a:r>
              <a:rPr lang="en-US" altLang="ko-KR">
                <a:latin typeface="Symbol" charset="0"/>
              </a:rPr>
              <a:t>(</a:t>
            </a:r>
            <a:r>
              <a:rPr lang="en-US" altLang="ko-KR" i="1">
                <a:latin typeface="Times New Roman" charset="0"/>
              </a:rPr>
              <a:t>S</a:t>
            </a:r>
            <a:r>
              <a:rPr lang="en-US" altLang="ko-KR" i="1" baseline="-25000">
                <a:latin typeface="Times New Roman" charset="0"/>
              </a:rPr>
              <a:t>2</a:t>
            </a:r>
            <a:r>
              <a:rPr lang="en-US" altLang="ko-KR">
                <a:latin typeface="Symbol" charset="0"/>
              </a:rPr>
              <a:t>)</a:t>
            </a:r>
            <a:r>
              <a:rPr lang="en-US" altLang="ko-KR" i="1">
                <a:latin typeface="Times New Roman" charset="0"/>
              </a:rPr>
              <a:t>,...,V</a:t>
            </a:r>
            <a:r>
              <a:rPr lang="en-US" altLang="ko-KR">
                <a:latin typeface="Symbol" charset="0"/>
              </a:rPr>
              <a:t>(</a:t>
            </a:r>
            <a:r>
              <a:rPr lang="en-US" altLang="ko-KR" i="1">
                <a:latin typeface="Times New Roman" charset="0"/>
              </a:rPr>
              <a:t>S</a:t>
            </a:r>
            <a:r>
              <a:rPr lang="en-US" altLang="ko-KR" i="1" baseline="-25000">
                <a:latin typeface="Times New Roman" charset="0"/>
              </a:rPr>
              <a:t>2</a:t>
            </a:r>
            <a:r>
              <a:rPr lang="en-US" altLang="ko-KR">
                <a:latin typeface="Symbol" charset="0"/>
              </a:rPr>
              <a:t>)</a:t>
            </a:r>
            <a:r>
              <a:rPr lang="en-US" altLang="ko-KR" i="1">
                <a:latin typeface="Times New Roman" charset="0"/>
              </a:rPr>
              <a:t> ...,V</a:t>
            </a:r>
            <a:r>
              <a:rPr lang="en-US" altLang="ko-KR">
                <a:latin typeface="Symbol" charset="0"/>
              </a:rPr>
              <a:t>(</a:t>
            </a:r>
            <a:r>
              <a:rPr lang="en-US" altLang="ko-KR" i="1">
                <a:latin typeface="Times New Roman" charset="0"/>
              </a:rPr>
              <a:t>S</a:t>
            </a:r>
            <a:r>
              <a:rPr lang="en-US" altLang="ko-KR" i="1" baseline="-25000">
                <a:latin typeface="Times New Roman" charset="0"/>
              </a:rPr>
              <a:t>1</a:t>
            </a:r>
            <a:r>
              <a:rPr lang="en-US" altLang="ko-KR">
                <a:latin typeface="Symbol" charset="0"/>
              </a:rPr>
              <a:t>)</a:t>
            </a:r>
            <a:r>
              <a:rPr lang="en-US" altLang="ko-KR" i="1">
                <a:latin typeface="Times New Roman" charset="0"/>
              </a:rPr>
              <a:t>,...</a:t>
            </a:r>
            <a:r>
              <a:rPr lang="en-US" altLang="ko-KR">
                <a:latin typeface="Symbol" charset="0"/>
              </a:rPr>
              <a:t>}</a:t>
            </a:r>
          </a:p>
          <a:p>
            <a:pPr marL="342900" indent="-342900">
              <a:lnSpc>
                <a:spcPct val="90000"/>
              </a:lnSpc>
              <a:spcBef>
                <a:spcPct val="20000"/>
              </a:spcBef>
            </a:pPr>
            <a:r>
              <a:rPr lang="en-US" altLang="ko-KR" i="1">
                <a:latin typeface="Times New Roman" charset="0"/>
              </a:rPr>
              <a:t>J</a:t>
            </a:r>
            <a:r>
              <a:rPr lang="en-US" altLang="ko-KR" i="1" baseline="-25000">
                <a:latin typeface="Times New Roman" charset="0"/>
              </a:rPr>
              <a:t>3</a:t>
            </a:r>
            <a:r>
              <a:rPr lang="en-US" altLang="ko-KR" i="1">
                <a:latin typeface="Times New Roman" charset="0"/>
              </a:rPr>
              <a:t> </a:t>
            </a:r>
            <a:r>
              <a:rPr lang="en-US" altLang="ko-KR">
                <a:latin typeface="Symbol" charset="0"/>
              </a:rPr>
              <a:t>=</a:t>
            </a:r>
            <a:r>
              <a:rPr lang="en-US" altLang="ko-KR" i="1">
                <a:latin typeface="Times New Roman" charset="0"/>
              </a:rPr>
              <a:t> </a:t>
            </a:r>
            <a:r>
              <a:rPr lang="en-US" altLang="ko-KR">
                <a:latin typeface="Symbol" charset="0"/>
              </a:rPr>
              <a:t>{</a:t>
            </a:r>
            <a:r>
              <a:rPr lang="en-US" altLang="ko-KR" i="1">
                <a:latin typeface="Times New Roman" charset="0"/>
              </a:rPr>
              <a:t>..., P</a:t>
            </a:r>
            <a:r>
              <a:rPr lang="en-US" altLang="ko-KR">
                <a:latin typeface="Symbol" charset="0"/>
              </a:rPr>
              <a:t>(</a:t>
            </a:r>
            <a:r>
              <a:rPr lang="en-US" altLang="ko-KR" i="1">
                <a:latin typeface="Times New Roman" charset="0"/>
              </a:rPr>
              <a:t>S</a:t>
            </a:r>
            <a:r>
              <a:rPr lang="en-US" altLang="ko-KR" i="1" baseline="-25000">
                <a:latin typeface="Times New Roman" charset="0"/>
              </a:rPr>
              <a:t>2</a:t>
            </a:r>
            <a:r>
              <a:rPr lang="en-US" altLang="ko-KR">
                <a:latin typeface="Symbol" charset="0"/>
              </a:rPr>
              <a:t>)</a:t>
            </a:r>
            <a:r>
              <a:rPr lang="en-US" altLang="ko-KR" i="1">
                <a:latin typeface="Times New Roman" charset="0"/>
              </a:rPr>
              <a:t> ..., P</a:t>
            </a:r>
            <a:r>
              <a:rPr lang="en-US" altLang="ko-KR">
                <a:latin typeface="Symbol" charset="0"/>
              </a:rPr>
              <a:t>(</a:t>
            </a:r>
            <a:r>
              <a:rPr lang="en-US" altLang="ko-KR" i="1">
                <a:latin typeface="Times New Roman" charset="0"/>
              </a:rPr>
              <a:t>S</a:t>
            </a:r>
            <a:r>
              <a:rPr lang="en-US" altLang="ko-KR" i="1" baseline="-25000">
                <a:latin typeface="Times New Roman" charset="0"/>
              </a:rPr>
              <a:t>1</a:t>
            </a:r>
            <a:r>
              <a:rPr lang="en-US" altLang="ko-KR">
                <a:latin typeface="Symbol" charset="0"/>
              </a:rPr>
              <a:t>)</a:t>
            </a:r>
            <a:r>
              <a:rPr lang="en-US" altLang="ko-KR" i="1">
                <a:latin typeface="Times New Roman" charset="0"/>
              </a:rPr>
              <a:t>,...,V</a:t>
            </a:r>
            <a:r>
              <a:rPr lang="en-US" altLang="ko-KR">
                <a:latin typeface="Symbol" charset="0"/>
              </a:rPr>
              <a:t>(</a:t>
            </a:r>
            <a:r>
              <a:rPr lang="en-US" altLang="ko-KR" i="1">
                <a:latin typeface="Times New Roman" charset="0"/>
              </a:rPr>
              <a:t>S</a:t>
            </a:r>
            <a:r>
              <a:rPr lang="en-US" altLang="ko-KR" i="1" baseline="-25000">
                <a:latin typeface="Times New Roman" charset="0"/>
              </a:rPr>
              <a:t>1</a:t>
            </a:r>
            <a:r>
              <a:rPr lang="en-US" altLang="ko-KR">
                <a:latin typeface="Symbol" charset="0"/>
              </a:rPr>
              <a:t>)</a:t>
            </a:r>
            <a:r>
              <a:rPr lang="en-US" altLang="ko-KR" i="1">
                <a:latin typeface="Times New Roman" charset="0"/>
              </a:rPr>
              <a:t> ...,V</a:t>
            </a:r>
            <a:r>
              <a:rPr lang="en-US" altLang="ko-KR">
                <a:latin typeface="Symbol" charset="0"/>
              </a:rPr>
              <a:t>(</a:t>
            </a:r>
            <a:r>
              <a:rPr lang="en-US" altLang="ko-KR" i="1">
                <a:latin typeface="Times New Roman" charset="0"/>
              </a:rPr>
              <a:t>S</a:t>
            </a:r>
            <a:r>
              <a:rPr lang="en-US" altLang="ko-KR" i="1" baseline="-25000">
                <a:latin typeface="Times New Roman" charset="0"/>
              </a:rPr>
              <a:t>2</a:t>
            </a:r>
            <a:r>
              <a:rPr lang="en-US" altLang="ko-KR">
                <a:latin typeface="Symbol" charset="0"/>
              </a:rPr>
              <a:t>)</a:t>
            </a:r>
            <a:r>
              <a:rPr lang="en-US" altLang="ko-KR" i="1">
                <a:latin typeface="Times New Roman" charset="0"/>
              </a:rPr>
              <a:t>,...</a:t>
            </a:r>
            <a:r>
              <a:rPr lang="en-US" altLang="ko-KR">
                <a:latin typeface="Symbol" charset="0"/>
              </a:rPr>
              <a:t>}</a:t>
            </a:r>
          </a:p>
        </p:txBody>
      </p:sp>
      <p:grpSp>
        <p:nvGrpSpPr>
          <p:cNvPr id="37933" name="Group 45"/>
          <p:cNvGrpSpPr>
            <a:grpSpLocks/>
          </p:cNvGrpSpPr>
          <p:nvPr/>
        </p:nvGrpSpPr>
        <p:grpSpPr bwMode="auto">
          <a:xfrm>
            <a:off x="533400" y="2743200"/>
            <a:ext cx="8229600" cy="3940175"/>
            <a:chOff x="384" y="1392"/>
            <a:chExt cx="5184" cy="2482"/>
          </a:xfrm>
        </p:grpSpPr>
        <p:graphicFrame>
          <p:nvGraphicFramePr>
            <p:cNvPr id="37891" name="Object 3"/>
            <p:cNvGraphicFramePr>
              <a:graphicFrameLocks noChangeAspect="1"/>
            </p:cNvGraphicFramePr>
            <p:nvPr/>
          </p:nvGraphicFramePr>
          <p:xfrm>
            <a:off x="432" y="1421"/>
            <a:ext cx="4896" cy="2448"/>
          </p:xfrm>
          <a:graphic>
            <a:graphicData uri="http://schemas.openxmlformats.org/presentationml/2006/ole">
              <mc:AlternateContent xmlns:mc="http://schemas.openxmlformats.org/markup-compatibility/2006">
                <mc:Choice xmlns:v="urn:schemas-microsoft-com:vml" Requires="v">
                  <p:oleObj spid="_x0000_s59393" name="비트맵 이미지" r:id="rId4" imgW="7935433" imgH="4076190" progId="Paint.Picture">
                    <p:embed/>
                  </p:oleObj>
                </mc:Choice>
                <mc:Fallback>
                  <p:oleObj name="비트맵 이미지" r:id="rId4" imgW="7935433" imgH="407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421"/>
                          <a:ext cx="4896" cy="2448"/>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37893" name="Object 5"/>
            <p:cNvGraphicFramePr>
              <a:graphicFrameLocks noChangeAspect="1"/>
            </p:cNvGraphicFramePr>
            <p:nvPr/>
          </p:nvGraphicFramePr>
          <p:xfrm>
            <a:off x="432" y="3107"/>
            <a:ext cx="110" cy="138"/>
          </p:xfrm>
          <a:graphic>
            <a:graphicData uri="http://schemas.openxmlformats.org/presentationml/2006/ole">
              <mc:AlternateContent xmlns:mc="http://schemas.openxmlformats.org/markup-compatibility/2006">
                <mc:Choice xmlns:v="urn:schemas-microsoft-com:vml" Requires="v">
                  <p:oleObj spid="_x0000_s59394" name="Equation" r:id="rId6" imgW="291960" imgH="380880" progId="Equation.3">
                    <p:embed/>
                  </p:oleObj>
                </mc:Choice>
                <mc:Fallback>
                  <p:oleObj name="Equation" r:id="rId6" imgW="291960" imgH="380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3107"/>
                          <a:ext cx="110"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432" y="1978"/>
            <a:ext cx="106" cy="133"/>
          </p:xfrm>
          <a:graphic>
            <a:graphicData uri="http://schemas.openxmlformats.org/presentationml/2006/ole">
              <mc:AlternateContent xmlns:mc="http://schemas.openxmlformats.org/markup-compatibility/2006">
                <mc:Choice xmlns:v="urn:schemas-microsoft-com:vml" Requires="v">
                  <p:oleObj spid="_x0000_s59395" name="Equation" r:id="rId8" imgW="279360" imgH="368280" progId="Equation.3">
                    <p:embed/>
                  </p:oleObj>
                </mc:Choice>
                <mc:Fallback>
                  <p:oleObj name="Equation" r:id="rId8" imgW="279360" imgH="368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 y="1978"/>
                          <a:ext cx="106"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5" name="Object 7"/>
            <p:cNvGraphicFramePr>
              <a:graphicFrameLocks noChangeAspect="1"/>
            </p:cNvGraphicFramePr>
            <p:nvPr/>
          </p:nvGraphicFramePr>
          <p:xfrm>
            <a:off x="432" y="2536"/>
            <a:ext cx="115" cy="133"/>
          </p:xfrm>
          <a:graphic>
            <a:graphicData uri="http://schemas.openxmlformats.org/presentationml/2006/ole">
              <mc:AlternateContent xmlns:mc="http://schemas.openxmlformats.org/markup-compatibility/2006">
                <mc:Choice xmlns:v="urn:schemas-microsoft-com:vml" Requires="v">
                  <p:oleObj spid="_x0000_s59396" name="Equation" r:id="rId10" imgW="304560" imgH="368280" progId="Equation.3">
                    <p:embed/>
                  </p:oleObj>
                </mc:Choice>
                <mc:Fallback>
                  <p:oleObj name="Equation" r:id="rId10" imgW="304560" imgH="3682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 y="2536"/>
                          <a:ext cx="115"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896" name="Text Box 8"/>
            <p:cNvSpPr txBox="1">
              <a:spLocks noChangeArrowheads="1"/>
            </p:cNvSpPr>
            <p:nvPr/>
          </p:nvSpPr>
          <p:spPr bwMode="auto">
            <a:xfrm>
              <a:off x="672" y="2736"/>
              <a:ext cx="528"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lock S2</a:t>
              </a:r>
            </a:p>
          </p:txBody>
        </p:sp>
        <p:sp>
          <p:nvSpPr>
            <p:cNvPr id="37897" name="Text Box 9"/>
            <p:cNvSpPr txBox="1">
              <a:spLocks noChangeArrowheads="1"/>
            </p:cNvSpPr>
            <p:nvPr/>
          </p:nvSpPr>
          <p:spPr bwMode="auto">
            <a:xfrm>
              <a:off x="384" y="3581"/>
              <a:ext cx="432" cy="192"/>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pPr>
              <a:r>
                <a:rPr lang="en-US" altLang="ko-KR" sz="1400" b="1"/>
                <a:t>time</a:t>
              </a:r>
            </a:p>
          </p:txBody>
        </p:sp>
        <p:sp>
          <p:nvSpPr>
            <p:cNvPr id="37898" name="Text Box 10"/>
            <p:cNvSpPr txBox="1">
              <a:spLocks noChangeArrowheads="1"/>
            </p:cNvSpPr>
            <p:nvPr/>
          </p:nvSpPr>
          <p:spPr bwMode="auto">
            <a:xfrm>
              <a:off x="720" y="2175"/>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preempt J3</a:t>
              </a:r>
            </a:p>
          </p:txBody>
        </p:sp>
        <p:graphicFrame>
          <p:nvGraphicFramePr>
            <p:cNvPr id="37900" name="Object 12"/>
            <p:cNvGraphicFramePr>
              <a:graphicFrameLocks noChangeAspect="1"/>
            </p:cNvGraphicFramePr>
            <p:nvPr/>
          </p:nvGraphicFramePr>
          <p:xfrm>
            <a:off x="1200" y="3768"/>
            <a:ext cx="110" cy="101"/>
          </p:xfrm>
          <a:graphic>
            <a:graphicData uri="http://schemas.openxmlformats.org/presentationml/2006/ole">
              <mc:AlternateContent xmlns:mc="http://schemas.openxmlformats.org/markup-compatibility/2006">
                <mc:Choice xmlns:v="urn:schemas-microsoft-com:vml" Requires="v">
                  <p:oleObj spid="_x0000_s59397" name="Equation" r:id="rId12" imgW="291960" imgH="279360" progId="Equation.3">
                    <p:embed/>
                  </p:oleObj>
                </mc:Choice>
                <mc:Fallback>
                  <p:oleObj name="Equation" r:id="rId12" imgW="291960" imgH="2793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 y="3768"/>
                          <a:ext cx="110"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1" name="Object 13"/>
            <p:cNvGraphicFramePr>
              <a:graphicFrameLocks noChangeAspect="1"/>
            </p:cNvGraphicFramePr>
            <p:nvPr/>
          </p:nvGraphicFramePr>
          <p:xfrm>
            <a:off x="1680" y="3768"/>
            <a:ext cx="101" cy="101"/>
          </p:xfrm>
          <a:graphic>
            <a:graphicData uri="http://schemas.openxmlformats.org/presentationml/2006/ole">
              <mc:AlternateContent xmlns:mc="http://schemas.openxmlformats.org/markup-compatibility/2006">
                <mc:Choice xmlns:v="urn:schemas-microsoft-com:vml" Requires="v">
                  <p:oleObj spid="_x0000_s59398" name="Equation" r:id="rId14" imgW="266400" imgH="279360" progId="Equation.3">
                    <p:embed/>
                  </p:oleObj>
                </mc:Choice>
                <mc:Fallback>
                  <p:oleObj name="Equation" r:id="rId14" imgW="266400" imgH="2793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0" y="3768"/>
                          <a:ext cx="101"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2" name="Object 14"/>
            <p:cNvGraphicFramePr>
              <a:graphicFrameLocks noChangeAspect="1"/>
            </p:cNvGraphicFramePr>
            <p:nvPr/>
          </p:nvGraphicFramePr>
          <p:xfrm>
            <a:off x="922" y="3768"/>
            <a:ext cx="86" cy="101"/>
          </p:xfrm>
          <a:graphic>
            <a:graphicData uri="http://schemas.openxmlformats.org/presentationml/2006/ole">
              <mc:AlternateContent xmlns:mc="http://schemas.openxmlformats.org/markup-compatibility/2006">
                <mc:Choice xmlns:v="urn:schemas-microsoft-com:vml" Requires="v">
                  <p:oleObj spid="_x0000_s59399" name="Equation" r:id="rId16" imgW="228600" imgH="279360" progId="Equation.3">
                    <p:embed/>
                  </p:oleObj>
                </mc:Choice>
                <mc:Fallback>
                  <p:oleObj name="Equation" r:id="rId16" imgW="2286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2" y="3768"/>
                          <a:ext cx="86"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3" name="Object 15"/>
            <p:cNvGraphicFramePr>
              <a:graphicFrameLocks noChangeAspect="1"/>
            </p:cNvGraphicFramePr>
            <p:nvPr/>
          </p:nvGraphicFramePr>
          <p:xfrm>
            <a:off x="720" y="3773"/>
            <a:ext cx="110" cy="101"/>
          </p:xfrm>
          <a:graphic>
            <a:graphicData uri="http://schemas.openxmlformats.org/presentationml/2006/ole">
              <mc:AlternateContent xmlns:mc="http://schemas.openxmlformats.org/markup-compatibility/2006">
                <mc:Choice xmlns:v="urn:schemas-microsoft-com:vml" Requires="v">
                  <p:oleObj spid="_x0000_s59400" name="Equation" r:id="rId18" imgW="291960" imgH="279360" progId="Equation.3">
                    <p:embed/>
                  </p:oleObj>
                </mc:Choice>
                <mc:Fallback>
                  <p:oleObj name="Equation" r:id="rId18" imgW="29196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 y="3773"/>
                          <a:ext cx="110"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4" name="Object 16"/>
            <p:cNvGraphicFramePr>
              <a:graphicFrameLocks noChangeAspect="1"/>
            </p:cNvGraphicFramePr>
            <p:nvPr/>
          </p:nvGraphicFramePr>
          <p:xfrm>
            <a:off x="1968" y="3768"/>
            <a:ext cx="110" cy="101"/>
          </p:xfrm>
          <a:graphic>
            <a:graphicData uri="http://schemas.openxmlformats.org/presentationml/2006/ole">
              <mc:AlternateContent xmlns:mc="http://schemas.openxmlformats.org/markup-compatibility/2006">
                <mc:Choice xmlns:v="urn:schemas-microsoft-com:vml" Requires="v">
                  <p:oleObj spid="_x0000_s59401" name="Equation" r:id="rId20" imgW="291960" imgH="279360" progId="Equation.3">
                    <p:embed/>
                  </p:oleObj>
                </mc:Choice>
                <mc:Fallback>
                  <p:oleObj name="Equation" r:id="rId20" imgW="291960" imgH="27936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68" y="3768"/>
                          <a:ext cx="110"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5" name="Object 17"/>
            <p:cNvGraphicFramePr>
              <a:graphicFrameLocks noChangeAspect="1"/>
            </p:cNvGraphicFramePr>
            <p:nvPr/>
          </p:nvGraphicFramePr>
          <p:xfrm>
            <a:off x="2294" y="3768"/>
            <a:ext cx="106" cy="101"/>
          </p:xfrm>
          <a:graphic>
            <a:graphicData uri="http://schemas.openxmlformats.org/presentationml/2006/ole">
              <mc:AlternateContent xmlns:mc="http://schemas.openxmlformats.org/markup-compatibility/2006">
                <mc:Choice xmlns:v="urn:schemas-microsoft-com:vml" Requires="v">
                  <p:oleObj spid="_x0000_s59402" name="Equation" r:id="rId22" imgW="279360" imgH="279360" progId="Equation.3">
                    <p:embed/>
                  </p:oleObj>
                </mc:Choice>
                <mc:Fallback>
                  <p:oleObj name="Equation" r:id="rId22" imgW="279360" imgH="27936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94" y="3768"/>
                          <a:ext cx="106"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6" name="Object 18"/>
            <p:cNvGraphicFramePr>
              <a:graphicFrameLocks noChangeAspect="1"/>
            </p:cNvGraphicFramePr>
            <p:nvPr/>
          </p:nvGraphicFramePr>
          <p:xfrm>
            <a:off x="2544" y="3768"/>
            <a:ext cx="110" cy="101"/>
          </p:xfrm>
          <a:graphic>
            <a:graphicData uri="http://schemas.openxmlformats.org/presentationml/2006/ole">
              <mc:AlternateContent xmlns:mc="http://schemas.openxmlformats.org/markup-compatibility/2006">
                <mc:Choice xmlns:v="urn:schemas-microsoft-com:vml" Requires="v">
                  <p:oleObj spid="_x0000_s59403" name="Equation" r:id="rId24" imgW="291960" imgH="279360" progId="Equation.3">
                    <p:embed/>
                  </p:oleObj>
                </mc:Choice>
                <mc:Fallback>
                  <p:oleObj name="Equation" r:id="rId24" imgW="291960" imgH="27936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44" y="3768"/>
                          <a:ext cx="110"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7" name="Object 19"/>
            <p:cNvGraphicFramePr>
              <a:graphicFrameLocks noChangeAspect="1"/>
            </p:cNvGraphicFramePr>
            <p:nvPr/>
          </p:nvGraphicFramePr>
          <p:xfrm>
            <a:off x="2832" y="3768"/>
            <a:ext cx="110" cy="101"/>
          </p:xfrm>
          <a:graphic>
            <a:graphicData uri="http://schemas.openxmlformats.org/presentationml/2006/ole">
              <mc:AlternateContent xmlns:mc="http://schemas.openxmlformats.org/markup-compatibility/2006">
                <mc:Choice xmlns:v="urn:schemas-microsoft-com:vml" Requires="v">
                  <p:oleObj spid="_x0000_s59404" name="Equation" r:id="rId26" imgW="291960" imgH="279360" progId="Equation.3">
                    <p:embed/>
                  </p:oleObj>
                </mc:Choice>
                <mc:Fallback>
                  <p:oleObj name="Equation" r:id="rId26" imgW="291960" imgH="27936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32" y="3768"/>
                          <a:ext cx="110"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908" name="Text Box 20"/>
            <p:cNvSpPr txBox="1">
              <a:spLocks noChangeArrowheads="1"/>
            </p:cNvSpPr>
            <p:nvPr/>
          </p:nvSpPr>
          <p:spPr bwMode="auto">
            <a:xfrm>
              <a:off x="2496" y="1613"/>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complete</a:t>
              </a:r>
            </a:p>
          </p:txBody>
        </p:sp>
        <p:sp>
          <p:nvSpPr>
            <p:cNvPr id="37909" name="Text Box 21"/>
            <p:cNvSpPr txBox="1">
              <a:spLocks noChangeArrowheads="1"/>
            </p:cNvSpPr>
            <p:nvPr/>
          </p:nvSpPr>
          <p:spPr bwMode="auto">
            <a:xfrm>
              <a:off x="4656" y="2304"/>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complete</a:t>
              </a:r>
            </a:p>
          </p:txBody>
        </p:sp>
        <p:sp>
          <p:nvSpPr>
            <p:cNvPr id="37910" name="Text Box 22"/>
            <p:cNvSpPr txBox="1">
              <a:spLocks noChangeArrowheads="1"/>
            </p:cNvSpPr>
            <p:nvPr/>
          </p:nvSpPr>
          <p:spPr bwMode="auto">
            <a:xfrm>
              <a:off x="4080" y="1968"/>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unlock S2</a:t>
              </a:r>
            </a:p>
          </p:txBody>
        </p:sp>
        <p:sp>
          <p:nvSpPr>
            <p:cNvPr id="37911" name="Text Box 23"/>
            <p:cNvSpPr txBox="1">
              <a:spLocks noChangeArrowheads="1"/>
            </p:cNvSpPr>
            <p:nvPr/>
          </p:nvSpPr>
          <p:spPr bwMode="auto">
            <a:xfrm>
              <a:off x="4176" y="2189"/>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unlock S1</a:t>
              </a:r>
            </a:p>
          </p:txBody>
        </p:sp>
        <p:sp>
          <p:nvSpPr>
            <p:cNvPr id="37912" name="Text Box 24"/>
            <p:cNvSpPr txBox="1">
              <a:spLocks noChangeArrowheads="1"/>
            </p:cNvSpPr>
            <p:nvPr/>
          </p:nvSpPr>
          <p:spPr bwMode="auto">
            <a:xfrm>
              <a:off x="3264" y="2237"/>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lock S1</a:t>
              </a:r>
            </a:p>
          </p:txBody>
        </p:sp>
        <p:sp>
          <p:nvSpPr>
            <p:cNvPr id="37913" name="Text Box 25"/>
            <p:cNvSpPr txBox="1">
              <a:spLocks noChangeArrowheads="1"/>
            </p:cNvSpPr>
            <p:nvPr/>
          </p:nvSpPr>
          <p:spPr bwMode="auto">
            <a:xfrm>
              <a:off x="3456" y="1968"/>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lock S2</a:t>
              </a:r>
            </a:p>
          </p:txBody>
        </p:sp>
        <p:sp>
          <p:nvSpPr>
            <p:cNvPr id="37914" name="Text Box 26"/>
            <p:cNvSpPr txBox="1">
              <a:spLocks noChangeArrowheads="1"/>
            </p:cNvSpPr>
            <p:nvPr/>
          </p:nvSpPr>
          <p:spPr bwMode="auto">
            <a:xfrm>
              <a:off x="3072" y="2755"/>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unlock S1</a:t>
              </a:r>
            </a:p>
          </p:txBody>
        </p:sp>
        <p:sp>
          <p:nvSpPr>
            <p:cNvPr id="37915" name="Text Box 27"/>
            <p:cNvSpPr txBox="1">
              <a:spLocks noChangeArrowheads="1"/>
            </p:cNvSpPr>
            <p:nvPr/>
          </p:nvSpPr>
          <p:spPr bwMode="auto">
            <a:xfrm>
              <a:off x="1728" y="1392"/>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lock S0</a:t>
              </a:r>
            </a:p>
          </p:txBody>
        </p:sp>
        <p:sp>
          <p:nvSpPr>
            <p:cNvPr id="37916" name="Text Box 28"/>
            <p:cNvSpPr txBox="1">
              <a:spLocks noChangeArrowheads="1"/>
            </p:cNvSpPr>
            <p:nvPr/>
          </p:nvSpPr>
          <p:spPr bwMode="auto">
            <a:xfrm>
              <a:off x="1632" y="2189"/>
              <a:ext cx="1056" cy="232"/>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50000"/>
                </a:lnSpc>
                <a:spcBef>
                  <a:spcPct val="50000"/>
                </a:spcBef>
              </a:pPr>
              <a:r>
                <a:rPr lang="en-US" altLang="ko-KR" sz="1200" b="1">
                  <a:solidFill>
                    <a:schemeClr val="accent2"/>
                  </a:solidFill>
                </a:rPr>
                <a:t>(attempt to lock S1)</a:t>
              </a:r>
            </a:p>
            <a:p>
              <a:pPr algn="ctr">
                <a:lnSpc>
                  <a:spcPct val="50000"/>
                </a:lnSpc>
                <a:spcBef>
                  <a:spcPct val="50000"/>
                </a:spcBef>
              </a:pPr>
              <a:r>
                <a:rPr lang="en-US" altLang="ko-KR" sz="1200" b="1">
                  <a:solidFill>
                    <a:schemeClr val="accent2"/>
                  </a:solidFill>
                </a:rPr>
                <a:t>blocked by J3</a:t>
              </a:r>
            </a:p>
          </p:txBody>
        </p:sp>
        <p:graphicFrame>
          <p:nvGraphicFramePr>
            <p:cNvPr id="37917" name="Object 29"/>
            <p:cNvGraphicFramePr>
              <a:graphicFrameLocks noChangeAspect="1"/>
            </p:cNvGraphicFramePr>
            <p:nvPr/>
          </p:nvGraphicFramePr>
          <p:xfrm>
            <a:off x="3408" y="3768"/>
            <a:ext cx="105" cy="101"/>
          </p:xfrm>
          <a:graphic>
            <a:graphicData uri="http://schemas.openxmlformats.org/presentationml/2006/ole">
              <mc:AlternateContent xmlns:mc="http://schemas.openxmlformats.org/markup-compatibility/2006">
                <mc:Choice xmlns:v="urn:schemas-microsoft-com:vml" Requires="v">
                  <p:oleObj spid="_x0000_s59405" name="Equation" r:id="rId28" imgW="279360" imgH="279360" progId="Equation.3">
                    <p:embed/>
                  </p:oleObj>
                </mc:Choice>
                <mc:Fallback>
                  <p:oleObj name="Equation" r:id="rId28" imgW="279360" imgH="27936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08" y="3768"/>
                          <a:ext cx="105"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18" name="Object 30"/>
            <p:cNvGraphicFramePr>
              <a:graphicFrameLocks noChangeAspect="1"/>
            </p:cNvGraphicFramePr>
            <p:nvPr/>
          </p:nvGraphicFramePr>
          <p:xfrm>
            <a:off x="3687" y="3768"/>
            <a:ext cx="153" cy="101"/>
          </p:xfrm>
          <a:graphic>
            <a:graphicData uri="http://schemas.openxmlformats.org/presentationml/2006/ole">
              <mc:AlternateContent xmlns:mc="http://schemas.openxmlformats.org/markup-compatibility/2006">
                <mc:Choice xmlns:v="urn:schemas-microsoft-com:vml" Requires="v">
                  <p:oleObj spid="_x0000_s59406" name="Equation" r:id="rId30" imgW="406080" imgH="279360" progId="Equation.3">
                    <p:embed/>
                  </p:oleObj>
                </mc:Choice>
                <mc:Fallback>
                  <p:oleObj name="Equation" r:id="rId30" imgW="406080" imgH="27936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87" y="3768"/>
                          <a:ext cx="153"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19" name="Object 31"/>
            <p:cNvGraphicFramePr>
              <a:graphicFrameLocks noChangeAspect="1"/>
            </p:cNvGraphicFramePr>
            <p:nvPr/>
          </p:nvGraphicFramePr>
          <p:xfrm>
            <a:off x="3984" y="3768"/>
            <a:ext cx="143" cy="101"/>
          </p:xfrm>
          <a:graphic>
            <a:graphicData uri="http://schemas.openxmlformats.org/presentationml/2006/ole">
              <mc:AlternateContent xmlns:mc="http://schemas.openxmlformats.org/markup-compatibility/2006">
                <mc:Choice xmlns:v="urn:schemas-microsoft-com:vml" Requires="v">
                  <p:oleObj spid="_x0000_s59407" name="Equation" r:id="rId32" imgW="380880" imgH="279360" progId="Equation.3">
                    <p:embed/>
                  </p:oleObj>
                </mc:Choice>
                <mc:Fallback>
                  <p:oleObj name="Equation" r:id="rId32" imgW="380880" imgH="27936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84" y="3768"/>
                          <a:ext cx="143"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20" name="Object 32"/>
            <p:cNvGraphicFramePr>
              <a:graphicFrameLocks noChangeAspect="1"/>
            </p:cNvGraphicFramePr>
            <p:nvPr/>
          </p:nvGraphicFramePr>
          <p:xfrm>
            <a:off x="4263" y="3768"/>
            <a:ext cx="153" cy="101"/>
          </p:xfrm>
          <a:graphic>
            <a:graphicData uri="http://schemas.openxmlformats.org/presentationml/2006/ole">
              <mc:AlternateContent xmlns:mc="http://schemas.openxmlformats.org/markup-compatibility/2006">
                <mc:Choice xmlns:v="urn:schemas-microsoft-com:vml" Requires="v">
                  <p:oleObj spid="_x0000_s59408" name="Equation" r:id="rId34" imgW="406080" imgH="279360" progId="Equation.3">
                    <p:embed/>
                  </p:oleObj>
                </mc:Choice>
                <mc:Fallback>
                  <p:oleObj name="Equation" r:id="rId34" imgW="406080" imgH="27936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263" y="3768"/>
                          <a:ext cx="153"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21" name="Object 33"/>
            <p:cNvGraphicFramePr>
              <a:graphicFrameLocks noChangeAspect="1"/>
            </p:cNvGraphicFramePr>
            <p:nvPr/>
          </p:nvGraphicFramePr>
          <p:xfrm>
            <a:off x="4560" y="3768"/>
            <a:ext cx="153" cy="101"/>
          </p:xfrm>
          <a:graphic>
            <a:graphicData uri="http://schemas.openxmlformats.org/presentationml/2006/ole">
              <mc:AlternateContent xmlns:mc="http://schemas.openxmlformats.org/markup-compatibility/2006">
                <mc:Choice xmlns:v="urn:schemas-microsoft-com:vml" Requires="v">
                  <p:oleObj spid="_x0000_s59409" name="Equation" r:id="rId36" imgW="406080" imgH="279360" progId="Equation.3">
                    <p:embed/>
                  </p:oleObj>
                </mc:Choice>
                <mc:Fallback>
                  <p:oleObj name="Equation" r:id="rId36" imgW="406080" imgH="27936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560" y="3768"/>
                          <a:ext cx="153"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22" name="Object 34"/>
            <p:cNvGraphicFramePr>
              <a:graphicFrameLocks noChangeAspect="1"/>
            </p:cNvGraphicFramePr>
            <p:nvPr/>
          </p:nvGraphicFramePr>
          <p:xfrm>
            <a:off x="3120" y="3768"/>
            <a:ext cx="101" cy="101"/>
          </p:xfrm>
          <a:graphic>
            <a:graphicData uri="http://schemas.openxmlformats.org/presentationml/2006/ole">
              <mc:AlternateContent xmlns:mc="http://schemas.openxmlformats.org/markup-compatibility/2006">
                <mc:Choice xmlns:v="urn:schemas-microsoft-com:vml" Requires="v">
                  <p:oleObj spid="_x0000_s59410" name="Equation" r:id="rId38" imgW="266400" imgH="279360" progId="Equation.3">
                    <p:embed/>
                  </p:oleObj>
                </mc:Choice>
                <mc:Fallback>
                  <p:oleObj name="Equation" r:id="rId38" imgW="266400" imgH="27936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120" y="3768"/>
                          <a:ext cx="101"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923" name="Text Box 35"/>
            <p:cNvSpPr txBox="1">
              <a:spLocks noChangeArrowheads="1"/>
            </p:cNvSpPr>
            <p:nvPr/>
          </p:nvSpPr>
          <p:spPr bwMode="auto">
            <a:xfrm>
              <a:off x="4656" y="2765"/>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complete</a:t>
              </a:r>
            </a:p>
          </p:txBody>
        </p:sp>
        <p:sp>
          <p:nvSpPr>
            <p:cNvPr id="37924" name="Text Box 36"/>
            <p:cNvSpPr txBox="1">
              <a:spLocks noChangeArrowheads="1"/>
            </p:cNvSpPr>
            <p:nvPr/>
          </p:nvSpPr>
          <p:spPr bwMode="auto">
            <a:xfrm>
              <a:off x="2640" y="2765"/>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lock S1</a:t>
              </a:r>
            </a:p>
          </p:txBody>
        </p:sp>
        <p:sp>
          <p:nvSpPr>
            <p:cNvPr id="37926" name="Text Box 38"/>
            <p:cNvSpPr txBox="1">
              <a:spLocks noChangeArrowheads="1"/>
            </p:cNvSpPr>
            <p:nvPr/>
          </p:nvSpPr>
          <p:spPr bwMode="auto">
            <a:xfrm>
              <a:off x="3648" y="2784"/>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unlock S2</a:t>
              </a:r>
            </a:p>
          </p:txBody>
        </p:sp>
        <p:sp>
          <p:nvSpPr>
            <p:cNvPr id="37927" name="Text Box 39"/>
            <p:cNvSpPr txBox="1">
              <a:spLocks noChangeArrowheads="1"/>
            </p:cNvSpPr>
            <p:nvPr/>
          </p:nvSpPr>
          <p:spPr bwMode="auto">
            <a:xfrm>
              <a:off x="1344" y="1632"/>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preempt J3</a:t>
              </a:r>
            </a:p>
          </p:txBody>
        </p:sp>
        <p:sp>
          <p:nvSpPr>
            <p:cNvPr id="37928" name="Text Box 40"/>
            <p:cNvSpPr txBox="1">
              <a:spLocks noChangeArrowheads="1"/>
            </p:cNvSpPr>
            <p:nvPr/>
          </p:nvSpPr>
          <p:spPr bwMode="auto">
            <a:xfrm>
              <a:off x="2352" y="1392"/>
              <a:ext cx="912" cy="173"/>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pPr>
              <a:r>
                <a:rPr lang="en-US" altLang="ko-KR" sz="1200" b="1"/>
                <a:t>unlock S0</a:t>
              </a:r>
            </a:p>
          </p:txBody>
        </p:sp>
        <p:graphicFrame>
          <p:nvGraphicFramePr>
            <p:cNvPr id="37929" name="Object 41"/>
            <p:cNvGraphicFramePr>
              <a:graphicFrameLocks noChangeAspect="1"/>
            </p:cNvGraphicFramePr>
            <p:nvPr/>
          </p:nvGraphicFramePr>
          <p:xfrm>
            <a:off x="4800" y="3773"/>
            <a:ext cx="153" cy="101"/>
          </p:xfrm>
          <a:graphic>
            <a:graphicData uri="http://schemas.openxmlformats.org/presentationml/2006/ole">
              <mc:AlternateContent xmlns:mc="http://schemas.openxmlformats.org/markup-compatibility/2006">
                <mc:Choice xmlns:v="urn:schemas-microsoft-com:vml" Requires="v">
                  <p:oleObj spid="_x0000_s59411" name="Equation" r:id="rId40" imgW="406080" imgH="279360" progId="Equation.3">
                    <p:embed/>
                  </p:oleObj>
                </mc:Choice>
                <mc:Fallback>
                  <p:oleObj name="Equation" r:id="rId40" imgW="406080" imgH="27936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800" y="3773"/>
                          <a:ext cx="153"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30" name="Object 42"/>
            <p:cNvGraphicFramePr>
              <a:graphicFrameLocks noChangeAspect="1"/>
            </p:cNvGraphicFramePr>
            <p:nvPr/>
          </p:nvGraphicFramePr>
          <p:xfrm>
            <a:off x="5088" y="3773"/>
            <a:ext cx="153" cy="101"/>
          </p:xfrm>
          <a:graphic>
            <a:graphicData uri="http://schemas.openxmlformats.org/presentationml/2006/ole">
              <mc:AlternateContent xmlns:mc="http://schemas.openxmlformats.org/markup-compatibility/2006">
                <mc:Choice xmlns:v="urn:schemas-microsoft-com:vml" Requires="v">
                  <p:oleObj spid="_x0000_s59412" name="Equation" r:id="rId42" imgW="406080" imgH="279360" progId="Equation.3">
                    <p:embed/>
                  </p:oleObj>
                </mc:Choice>
                <mc:Fallback>
                  <p:oleObj name="Equation" r:id="rId42" imgW="406080" imgH="279360"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088" y="3773"/>
                          <a:ext cx="153" cy="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37941" name="Group 53"/>
          <p:cNvGrpSpPr>
            <a:grpSpLocks/>
          </p:cNvGrpSpPr>
          <p:nvPr/>
        </p:nvGrpSpPr>
        <p:grpSpPr bwMode="auto">
          <a:xfrm>
            <a:off x="1676400" y="2209800"/>
            <a:ext cx="5638800" cy="431800"/>
            <a:chOff x="1056" y="1392"/>
            <a:chExt cx="3552" cy="272"/>
          </a:xfrm>
        </p:grpSpPr>
        <p:sp>
          <p:nvSpPr>
            <p:cNvPr id="37934" name="Text Box 46"/>
            <p:cNvSpPr txBox="1">
              <a:spLocks noChangeArrowheads="1"/>
            </p:cNvSpPr>
            <p:nvPr/>
          </p:nvSpPr>
          <p:spPr bwMode="auto">
            <a:xfrm>
              <a:off x="3216" y="1392"/>
              <a:ext cx="1392" cy="272"/>
            </a:xfrm>
            <a:prstGeom prst="rect">
              <a:avLst/>
            </a:prstGeom>
            <a:noFill/>
            <a:ln>
              <a:noFill/>
            </a:ln>
            <a:effectLst/>
            <a:extLst>
              <a:ext uri="{909E8E84-426E-40dd-AFC4-6F175D3DCCD1}">
                <a14:hiddenFill xmlns:a14="http://schemas.microsoft.com/office/drawing/2010/main">
                  <a:gradFill rotWithShape="0">
                    <a:gsLst>
                      <a:gs pos="0">
                        <a:srgbClr val="6666FF"/>
                      </a:gs>
                      <a:gs pos="50000">
                        <a:srgbClr val="FFFFFF"/>
                      </a:gs>
                      <a:gs pos="100000">
                        <a:srgbClr val="6666FF"/>
                      </a:gs>
                    </a:gsLst>
                    <a:lin ang="0" scaled="1"/>
                  </a:gra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lnSpc>
                  <a:spcPct val="80000"/>
                </a:lnSpc>
                <a:spcBef>
                  <a:spcPct val="50000"/>
                </a:spcBef>
              </a:pPr>
              <a:r>
                <a:rPr lang="en-US" altLang="ko-KR" sz="1400" b="1" i="1">
                  <a:solidFill>
                    <a:schemeClr val="accent2"/>
                  </a:solidFill>
                </a:rPr>
                <a:t>nested crossing semaphores</a:t>
              </a:r>
            </a:p>
          </p:txBody>
        </p:sp>
        <p:sp>
          <p:nvSpPr>
            <p:cNvPr id="37935" name="Line 47"/>
            <p:cNvSpPr>
              <a:spLocks noChangeShapeType="1"/>
            </p:cNvSpPr>
            <p:nvPr/>
          </p:nvSpPr>
          <p:spPr bwMode="auto">
            <a:xfrm>
              <a:off x="1248" y="1472"/>
              <a:ext cx="2112" cy="0"/>
            </a:xfrm>
            <a:prstGeom prst="line">
              <a:avLst/>
            </a:prstGeom>
            <a:noFill/>
            <a:ln w="127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grpSp>
          <p:nvGrpSpPr>
            <p:cNvPr id="37936" name="Group 48"/>
            <p:cNvGrpSpPr>
              <a:grpSpLocks/>
            </p:cNvGrpSpPr>
            <p:nvPr/>
          </p:nvGrpSpPr>
          <p:grpSpPr bwMode="auto">
            <a:xfrm>
              <a:off x="1056" y="1440"/>
              <a:ext cx="384" cy="48"/>
              <a:chOff x="1536" y="1200"/>
              <a:chExt cx="480" cy="96"/>
            </a:xfrm>
          </p:grpSpPr>
          <p:sp>
            <p:nvSpPr>
              <p:cNvPr id="37937" name="Line 49"/>
              <p:cNvSpPr>
                <a:spLocks noChangeShapeType="1"/>
              </p:cNvSpPr>
              <p:nvPr/>
            </p:nvSpPr>
            <p:spPr bwMode="auto">
              <a:xfrm>
                <a:off x="1584" y="1200"/>
                <a:ext cx="384" cy="96"/>
              </a:xfrm>
              <a:prstGeom prst="line">
                <a:avLst/>
              </a:prstGeom>
              <a:noFill/>
              <a:ln w="31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37938" name="Line 50"/>
              <p:cNvSpPr>
                <a:spLocks noChangeShapeType="1"/>
              </p:cNvSpPr>
              <p:nvPr/>
            </p:nvSpPr>
            <p:spPr bwMode="auto">
              <a:xfrm flipV="1">
                <a:off x="1536" y="1200"/>
                <a:ext cx="480" cy="96"/>
              </a:xfrm>
              <a:prstGeom prst="line">
                <a:avLst/>
              </a:prstGeom>
              <a:noFill/>
              <a:ln w="31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grpSp>
      </p:grpSp>
      <p:sp>
        <p:nvSpPr>
          <p:cNvPr id="37939" name="AutoShape 51"/>
          <p:cNvSpPr>
            <a:spLocks/>
          </p:cNvSpPr>
          <p:nvPr/>
        </p:nvSpPr>
        <p:spPr bwMode="auto">
          <a:xfrm rot="-5400000">
            <a:off x="2743200" y="1600200"/>
            <a:ext cx="76200" cy="838200"/>
          </a:xfrm>
          <a:prstGeom prst="rightBrace">
            <a:avLst>
              <a:gd name="adj1" fmla="val 91667"/>
              <a:gd name="adj2" fmla="val 50000"/>
            </a:avLst>
          </a:prstGeom>
          <a:noFill/>
          <a:ln w="12700" cap="sq">
            <a:solidFill>
              <a:srgbClr val="FF66CC"/>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37940" name="AutoShape 52"/>
          <p:cNvSpPr>
            <a:spLocks/>
          </p:cNvSpPr>
          <p:nvPr/>
        </p:nvSpPr>
        <p:spPr bwMode="auto">
          <a:xfrm rot="5400000" flipV="1">
            <a:off x="2743200" y="2209800"/>
            <a:ext cx="76200" cy="838200"/>
          </a:xfrm>
          <a:prstGeom prst="rightBrace">
            <a:avLst>
              <a:gd name="adj1" fmla="val 91667"/>
              <a:gd name="adj2" fmla="val 50000"/>
            </a:avLst>
          </a:prstGeom>
          <a:noFill/>
          <a:ln w="12700" cap="sq">
            <a:solidFill>
              <a:srgbClr val="FF66CC"/>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en-US"/>
          </a:p>
        </p:txBody>
      </p:sp>
      <p:sp>
        <p:nvSpPr>
          <p:cNvPr id="2" name="TextBox 1"/>
          <p:cNvSpPr txBox="1"/>
          <p:nvPr/>
        </p:nvSpPr>
        <p:spPr>
          <a:xfrm>
            <a:off x="7162800" y="2057400"/>
            <a:ext cx="1742164" cy="923330"/>
          </a:xfrm>
          <a:prstGeom prst="rect">
            <a:avLst/>
          </a:prstGeom>
          <a:noFill/>
        </p:spPr>
        <p:txBody>
          <a:bodyPr wrap="square" rtlCol="0">
            <a:spAutoFit/>
          </a:bodyPr>
          <a:lstStyle/>
          <a:p>
            <a:r>
              <a:rPr lang="en-US" b="1" dirty="0" smtClean="0">
                <a:solidFill>
                  <a:srgbClr val="FF0000"/>
                </a:solidFill>
              </a:rPr>
              <a:t>Ceiling(S0)= H</a:t>
            </a:r>
          </a:p>
          <a:p>
            <a:r>
              <a:rPr lang="en-US" b="1" dirty="0" smtClean="0">
                <a:solidFill>
                  <a:srgbClr val="FF0000"/>
                </a:solidFill>
              </a:rPr>
              <a:t>Ceiling(S1)= M</a:t>
            </a:r>
          </a:p>
          <a:p>
            <a:r>
              <a:rPr lang="en-US" b="1" dirty="0" smtClean="0">
                <a:solidFill>
                  <a:srgbClr val="FF0000"/>
                </a:solidFill>
              </a:rPr>
              <a:t>Ceiling(S2)= M</a:t>
            </a:r>
          </a:p>
        </p:txBody>
      </p:sp>
      <p:sp>
        <p:nvSpPr>
          <p:cNvPr id="52" name="Rectangle 51"/>
          <p:cNvSpPr/>
          <p:nvPr/>
        </p:nvSpPr>
        <p:spPr>
          <a:xfrm>
            <a:off x="2671845" y="3863393"/>
            <a:ext cx="1371600" cy="688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875862" y="2595563"/>
            <a:ext cx="1086538" cy="53816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137025" y="4770438"/>
            <a:ext cx="1086538" cy="53816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990600" y="4704768"/>
            <a:ext cx="914400" cy="688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756763"/>
      </p:ext>
    </p:extLst>
  </p:cSld>
  <p:clrMapOvr>
    <a:masterClrMapping/>
  </p:clrMapOvr>
  <p:transition xmlns:p14="http://schemas.microsoft.com/office/powerpoint/2010/main">
    <p:pull dir="l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 grpId="0" animBg="1"/>
      <p:bldP spid="53" grpId="0" animBg="1"/>
      <p:bldP spid="54" grpId="0" animBg="1"/>
      <p:bldP spid="5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77"/>
          <p:cNvSpPr>
            <a:spLocks noChangeArrowheads="1"/>
          </p:cNvSpPr>
          <p:nvPr/>
        </p:nvSpPr>
        <p:spPr bwMode="auto">
          <a:xfrm>
            <a:off x="6248400" y="2057400"/>
            <a:ext cx="2667000" cy="1828800"/>
          </a:xfrm>
          <a:prstGeom prst="ellipse">
            <a:avLst/>
          </a:prstGeom>
          <a:solidFill>
            <a:srgbClr val="ABAB39"/>
          </a:solidFill>
          <a:ln w="9525">
            <a:solidFill>
              <a:schemeClr val="tx1"/>
            </a:solidFill>
            <a:miter lim="800000"/>
            <a:headEnd/>
            <a:tailEnd/>
          </a:ln>
        </p:spPr>
        <p:txBody>
          <a:bodyPr wrap="none" anchor="ctr"/>
          <a:lstStyle/>
          <a:p>
            <a:endParaRPr lang="en-US"/>
          </a:p>
        </p:txBody>
      </p:sp>
      <p:sp>
        <p:nvSpPr>
          <p:cNvPr id="33795" name="Oval 76"/>
          <p:cNvSpPr>
            <a:spLocks noChangeArrowheads="1"/>
          </p:cNvSpPr>
          <p:nvPr/>
        </p:nvSpPr>
        <p:spPr bwMode="auto">
          <a:xfrm>
            <a:off x="2895600" y="2133600"/>
            <a:ext cx="3352800" cy="1219200"/>
          </a:xfrm>
          <a:prstGeom prst="ellipse">
            <a:avLst/>
          </a:prstGeom>
          <a:solidFill>
            <a:srgbClr val="ABAB39"/>
          </a:solidFill>
          <a:ln w="9525">
            <a:solidFill>
              <a:schemeClr val="tx1"/>
            </a:solidFill>
            <a:miter lim="800000"/>
            <a:headEnd/>
            <a:tailEnd/>
          </a:ln>
        </p:spPr>
        <p:txBody>
          <a:bodyPr wrap="none" anchor="ctr"/>
          <a:lstStyle/>
          <a:p>
            <a:endParaRPr lang="en-US"/>
          </a:p>
        </p:txBody>
      </p:sp>
      <p:sp>
        <p:nvSpPr>
          <p:cNvPr id="33796" name="Oval 75"/>
          <p:cNvSpPr>
            <a:spLocks noChangeArrowheads="1"/>
          </p:cNvSpPr>
          <p:nvPr/>
        </p:nvSpPr>
        <p:spPr bwMode="auto">
          <a:xfrm>
            <a:off x="5257800" y="4267200"/>
            <a:ext cx="3429000" cy="2362200"/>
          </a:xfrm>
          <a:prstGeom prst="ellipse">
            <a:avLst/>
          </a:prstGeom>
          <a:solidFill>
            <a:srgbClr val="ABAB39"/>
          </a:solidFill>
          <a:ln w="9525">
            <a:solidFill>
              <a:schemeClr val="tx1"/>
            </a:solidFill>
            <a:miter lim="800000"/>
            <a:headEnd/>
            <a:tailEnd/>
          </a:ln>
        </p:spPr>
        <p:txBody>
          <a:bodyPr wrap="none" anchor="ctr"/>
          <a:lstStyle/>
          <a:p>
            <a:endParaRPr lang="en-US"/>
          </a:p>
        </p:txBody>
      </p:sp>
      <p:sp>
        <p:nvSpPr>
          <p:cNvPr id="33797" name="Oval 74"/>
          <p:cNvSpPr>
            <a:spLocks noChangeArrowheads="1"/>
          </p:cNvSpPr>
          <p:nvPr/>
        </p:nvSpPr>
        <p:spPr bwMode="auto">
          <a:xfrm>
            <a:off x="152400" y="4343400"/>
            <a:ext cx="4191000" cy="2286000"/>
          </a:xfrm>
          <a:prstGeom prst="ellipse">
            <a:avLst/>
          </a:prstGeom>
          <a:solidFill>
            <a:srgbClr val="ABAB39"/>
          </a:solidFill>
          <a:ln w="9525">
            <a:solidFill>
              <a:schemeClr val="tx1"/>
            </a:solidFill>
            <a:miter lim="800000"/>
            <a:headEnd/>
            <a:tailEnd/>
          </a:ln>
        </p:spPr>
        <p:txBody>
          <a:bodyPr wrap="none" anchor="ctr"/>
          <a:lstStyle/>
          <a:p>
            <a:endParaRPr lang="en-US"/>
          </a:p>
        </p:txBody>
      </p:sp>
      <p:sp>
        <p:nvSpPr>
          <p:cNvPr id="33798" name="Line 2"/>
          <p:cNvSpPr>
            <a:spLocks noChangeShapeType="1"/>
          </p:cNvSpPr>
          <p:nvPr/>
        </p:nvSpPr>
        <p:spPr bwMode="auto">
          <a:xfrm>
            <a:off x="7467600" y="2286000"/>
            <a:ext cx="457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3"/>
          <p:cNvSpPr>
            <a:spLocks noChangeShapeType="1"/>
          </p:cNvSpPr>
          <p:nvPr/>
        </p:nvSpPr>
        <p:spPr bwMode="auto">
          <a:xfrm>
            <a:off x="7315200" y="2286000"/>
            <a:ext cx="228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Line 4"/>
          <p:cNvSpPr>
            <a:spLocks noChangeShapeType="1"/>
          </p:cNvSpPr>
          <p:nvPr/>
        </p:nvSpPr>
        <p:spPr bwMode="auto">
          <a:xfrm>
            <a:off x="7162800" y="2286000"/>
            <a:ext cx="762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7"/>
          <p:cNvSpPr>
            <a:spLocks noChangeShapeType="1"/>
          </p:cNvSpPr>
          <p:nvPr/>
        </p:nvSpPr>
        <p:spPr bwMode="auto">
          <a:xfrm flipH="1">
            <a:off x="2133600" y="1447800"/>
            <a:ext cx="60960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Rectangle 8"/>
          <p:cNvSpPr>
            <a:spLocks noChangeArrowheads="1"/>
          </p:cNvSpPr>
          <p:nvPr/>
        </p:nvSpPr>
        <p:spPr bwMode="auto">
          <a:xfrm>
            <a:off x="1219200" y="4114800"/>
            <a:ext cx="1905000" cy="457200"/>
          </a:xfrm>
          <a:prstGeom prst="rect">
            <a:avLst/>
          </a:prstGeom>
          <a:solidFill>
            <a:schemeClr val="accent5"/>
          </a:solidFill>
          <a:ln w="9525">
            <a:solidFill>
              <a:schemeClr val="tx1"/>
            </a:solidFill>
            <a:miter lim="800000"/>
            <a:headEnd/>
            <a:tailEnd/>
          </a:ln>
        </p:spPr>
        <p:txBody>
          <a:bodyPr wrap="none" anchor="ctr"/>
          <a:lstStyle/>
          <a:p>
            <a:pPr algn="ctr"/>
            <a:r>
              <a:rPr lang="en-US" b="1"/>
              <a:t>Deadline=Period</a:t>
            </a:r>
          </a:p>
        </p:txBody>
      </p:sp>
      <p:sp>
        <p:nvSpPr>
          <p:cNvPr id="33803" name="Rectangle 9"/>
          <p:cNvSpPr>
            <a:spLocks noChangeArrowheads="1"/>
          </p:cNvSpPr>
          <p:nvPr/>
        </p:nvSpPr>
        <p:spPr bwMode="auto">
          <a:xfrm>
            <a:off x="6019800" y="4114800"/>
            <a:ext cx="1905000" cy="457200"/>
          </a:xfrm>
          <a:prstGeom prst="rect">
            <a:avLst/>
          </a:prstGeom>
          <a:solidFill>
            <a:schemeClr val="accent5"/>
          </a:solidFill>
          <a:ln w="9525">
            <a:solidFill>
              <a:schemeClr val="tx1"/>
            </a:solidFill>
            <a:miter lim="800000"/>
            <a:headEnd/>
            <a:tailEnd/>
          </a:ln>
        </p:spPr>
        <p:txBody>
          <a:bodyPr wrap="none" anchor="ctr"/>
          <a:lstStyle/>
          <a:p>
            <a:pPr algn="ctr"/>
            <a:r>
              <a:rPr lang="en-US" b="1"/>
              <a:t>Deadline&lt;Period</a:t>
            </a:r>
          </a:p>
        </p:txBody>
      </p:sp>
      <p:sp>
        <p:nvSpPr>
          <p:cNvPr id="33804" name="Line 10"/>
          <p:cNvSpPr>
            <a:spLocks noChangeShapeType="1"/>
          </p:cNvSpPr>
          <p:nvPr/>
        </p:nvSpPr>
        <p:spPr bwMode="auto">
          <a:xfrm>
            <a:off x="2514600" y="3810000"/>
            <a:ext cx="4419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Rectangle 11"/>
          <p:cNvSpPr>
            <a:spLocks noChangeArrowheads="1"/>
          </p:cNvSpPr>
          <p:nvPr/>
        </p:nvSpPr>
        <p:spPr bwMode="auto">
          <a:xfrm>
            <a:off x="304800" y="4800600"/>
            <a:ext cx="1828800" cy="457200"/>
          </a:xfrm>
          <a:prstGeom prst="rect">
            <a:avLst/>
          </a:prstGeom>
          <a:solidFill>
            <a:schemeClr val="accent5"/>
          </a:solidFill>
          <a:ln w="9525">
            <a:solidFill>
              <a:schemeClr val="tx1"/>
            </a:solidFill>
            <a:miter lim="800000"/>
            <a:headEnd/>
            <a:tailEnd/>
          </a:ln>
        </p:spPr>
        <p:txBody>
          <a:bodyPr wrap="none" anchor="ctr"/>
          <a:lstStyle/>
          <a:p>
            <a:pPr algn="ctr"/>
            <a:r>
              <a:rPr lang="en-US"/>
              <a:t>Rate Monotonic</a:t>
            </a:r>
          </a:p>
        </p:txBody>
      </p:sp>
      <p:sp>
        <p:nvSpPr>
          <p:cNvPr id="33806" name="Rectangle 12"/>
          <p:cNvSpPr>
            <a:spLocks noChangeArrowheads="1"/>
          </p:cNvSpPr>
          <p:nvPr/>
        </p:nvSpPr>
        <p:spPr bwMode="auto">
          <a:xfrm>
            <a:off x="2971800" y="48006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EDF</a:t>
            </a:r>
          </a:p>
        </p:txBody>
      </p:sp>
      <p:sp>
        <p:nvSpPr>
          <p:cNvPr id="33807" name="Line 13"/>
          <p:cNvSpPr>
            <a:spLocks noChangeShapeType="1"/>
          </p:cNvSpPr>
          <p:nvPr/>
        </p:nvSpPr>
        <p:spPr bwMode="auto">
          <a:xfrm flipH="1">
            <a:off x="1219200" y="4572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4"/>
          <p:cNvSpPr>
            <a:spLocks noChangeShapeType="1"/>
          </p:cNvSpPr>
          <p:nvPr/>
        </p:nvSpPr>
        <p:spPr bwMode="auto">
          <a:xfrm>
            <a:off x="2819400" y="4572000"/>
            <a:ext cx="762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5"/>
          <p:cNvSpPr>
            <a:spLocks noChangeShapeType="1"/>
          </p:cNvSpPr>
          <p:nvPr/>
        </p:nvSpPr>
        <p:spPr bwMode="auto">
          <a:xfrm flipH="1">
            <a:off x="609600" y="52578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Line 16"/>
          <p:cNvSpPr>
            <a:spLocks noChangeShapeType="1"/>
          </p:cNvSpPr>
          <p:nvPr/>
        </p:nvSpPr>
        <p:spPr bwMode="auto">
          <a:xfrm>
            <a:off x="1676400" y="52578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1" name="Rectangle 17"/>
          <p:cNvSpPr>
            <a:spLocks noChangeArrowheads="1"/>
          </p:cNvSpPr>
          <p:nvPr/>
        </p:nvSpPr>
        <p:spPr bwMode="auto">
          <a:xfrm>
            <a:off x="228600" y="5486400"/>
            <a:ext cx="990600" cy="609600"/>
          </a:xfrm>
          <a:prstGeom prst="rect">
            <a:avLst/>
          </a:prstGeom>
          <a:solidFill>
            <a:schemeClr val="accent5"/>
          </a:solidFill>
          <a:ln w="9525">
            <a:solidFill>
              <a:schemeClr val="tx1"/>
            </a:solidFill>
            <a:miter lim="800000"/>
            <a:headEnd/>
            <a:tailEnd/>
          </a:ln>
        </p:spPr>
        <p:txBody>
          <a:bodyPr wrap="none" anchor="ctr"/>
          <a:lstStyle/>
          <a:p>
            <a:pPr algn="ctr"/>
            <a:r>
              <a:rPr lang="en-US"/>
              <a:t>Bounds</a:t>
            </a:r>
          </a:p>
        </p:txBody>
      </p:sp>
      <p:sp>
        <p:nvSpPr>
          <p:cNvPr id="33812" name="Rectangle 18"/>
          <p:cNvSpPr>
            <a:spLocks noChangeArrowheads="1"/>
          </p:cNvSpPr>
          <p:nvPr/>
        </p:nvSpPr>
        <p:spPr bwMode="auto">
          <a:xfrm>
            <a:off x="1295400" y="5486400"/>
            <a:ext cx="1143000" cy="609600"/>
          </a:xfrm>
          <a:prstGeom prst="rect">
            <a:avLst/>
          </a:prstGeom>
          <a:solidFill>
            <a:schemeClr val="accent5"/>
          </a:solidFill>
          <a:ln w="9525">
            <a:solidFill>
              <a:schemeClr val="tx1"/>
            </a:solidFill>
            <a:miter lim="800000"/>
            <a:headEnd/>
            <a:tailEnd/>
          </a:ln>
        </p:spPr>
        <p:txBody>
          <a:bodyPr wrap="none" anchor="ctr"/>
          <a:lstStyle/>
          <a:p>
            <a:pPr algn="ctr"/>
            <a:r>
              <a:rPr lang="en-US"/>
              <a:t>Optimality</a:t>
            </a:r>
          </a:p>
          <a:p>
            <a:pPr algn="ctr"/>
            <a:r>
              <a:rPr lang="en-US"/>
              <a:t>Result</a:t>
            </a:r>
          </a:p>
        </p:txBody>
      </p:sp>
      <p:sp>
        <p:nvSpPr>
          <p:cNvPr id="33813" name="Line 19"/>
          <p:cNvSpPr>
            <a:spLocks noChangeShapeType="1"/>
          </p:cNvSpPr>
          <p:nvPr/>
        </p:nvSpPr>
        <p:spPr bwMode="auto">
          <a:xfrm flipH="1">
            <a:off x="3048000" y="52578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Rectangle 20"/>
          <p:cNvSpPr>
            <a:spLocks noChangeArrowheads="1"/>
          </p:cNvSpPr>
          <p:nvPr/>
        </p:nvSpPr>
        <p:spPr bwMode="auto">
          <a:xfrm>
            <a:off x="2590800" y="5486400"/>
            <a:ext cx="990600" cy="609600"/>
          </a:xfrm>
          <a:prstGeom prst="rect">
            <a:avLst/>
          </a:prstGeom>
          <a:solidFill>
            <a:schemeClr val="accent5"/>
          </a:solidFill>
          <a:ln w="9525">
            <a:solidFill>
              <a:schemeClr val="tx1"/>
            </a:solidFill>
            <a:miter lim="800000"/>
            <a:headEnd/>
            <a:tailEnd/>
          </a:ln>
        </p:spPr>
        <p:txBody>
          <a:bodyPr wrap="none" anchor="ctr"/>
          <a:lstStyle/>
          <a:p>
            <a:pPr algn="ctr"/>
            <a:r>
              <a:rPr lang="en-US"/>
              <a:t>Bound</a:t>
            </a:r>
          </a:p>
        </p:txBody>
      </p:sp>
      <p:sp>
        <p:nvSpPr>
          <p:cNvPr id="33815" name="Line 21"/>
          <p:cNvSpPr>
            <a:spLocks noChangeShapeType="1"/>
          </p:cNvSpPr>
          <p:nvPr/>
        </p:nvSpPr>
        <p:spPr bwMode="auto">
          <a:xfrm>
            <a:off x="3886200" y="52578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6" name="Rectangle 22"/>
          <p:cNvSpPr>
            <a:spLocks noChangeArrowheads="1"/>
          </p:cNvSpPr>
          <p:nvPr/>
        </p:nvSpPr>
        <p:spPr bwMode="auto">
          <a:xfrm>
            <a:off x="3657600" y="5486400"/>
            <a:ext cx="1143000" cy="609600"/>
          </a:xfrm>
          <a:prstGeom prst="rect">
            <a:avLst/>
          </a:prstGeom>
          <a:solidFill>
            <a:schemeClr val="accent5"/>
          </a:solidFill>
          <a:ln w="9525">
            <a:solidFill>
              <a:schemeClr val="tx1"/>
            </a:solidFill>
            <a:miter lim="800000"/>
            <a:headEnd/>
            <a:tailEnd/>
          </a:ln>
        </p:spPr>
        <p:txBody>
          <a:bodyPr wrap="none" anchor="ctr"/>
          <a:lstStyle/>
          <a:p>
            <a:pPr algn="ctr"/>
            <a:r>
              <a:rPr lang="en-US"/>
              <a:t>Optimality</a:t>
            </a:r>
          </a:p>
          <a:p>
            <a:pPr algn="ctr"/>
            <a:r>
              <a:rPr lang="en-US"/>
              <a:t>Result</a:t>
            </a:r>
          </a:p>
        </p:txBody>
      </p:sp>
      <p:sp>
        <p:nvSpPr>
          <p:cNvPr id="33817" name="Line 23"/>
          <p:cNvSpPr>
            <a:spLocks noChangeShapeType="1"/>
          </p:cNvSpPr>
          <p:nvPr/>
        </p:nvSpPr>
        <p:spPr bwMode="auto">
          <a:xfrm flipH="1">
            <a:off x="6172200" y="45720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8" name="Line 24"/>
          <p:cNvSpPr>
            <a:spLocks noChangeShapeType="1"/>
          </p:cNvSpPr>
          <p:nvPr/>
        </p:nvSpPr>
        <p:spPr bwMode="auto">
          <a:xfrm>
            <a:off x="7391400" y="4572000"/>
            <a:ext cx="609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9" name="Rectangle 25"/>
          <p:cNvSpPr>
            <a:spLocks noChangeArrowheads="1"/>
          </p:cNvSpPr>
          <p:nvPr/>
        </p:nvSpPr>
        <p:spPr bwMode="auto">
          <a:xfrm>
            <a:off x="5181600" y="4800600"/>
            <a:ext cx="2057400" cy="457200"/>
          </a:xfrm>
          <a:prstGeom prst="rect">
            <a:avLst/>
          </a:prstGeom>
          <a:solidFill>
            <a:schemeClr val="accent5"/>
          </a:solidFill>
          <a:ln w="9525">
            <a:solidFill>
              <a:schemeClr val="tx1"/>
            </a:solidFill>
            <a:miter lim="800000"/>
            <a:headEnd/>
            <a:tailEnd/>
          </a:ln>
        </p:spPr>
        <p:txBody>
          <a:bodyPr wrap="none" anchor="ctr"/>
          <a:lstStyle/>
          <a:p>
            <a:pPr algn="ctr"/>
            <a:r>
              <a:rPr lang="en-US"/>
              <a:t>Deadline Monotonic</a:t>
            </a:r>
          </a:p>
        </p:txBody>
      </p:sp>
      <p:sp>
        <p:nvSpPr>
          <p:cNvPr id="33820" name="Rectangle 26"/>
          <p:cNvSpPr>
            <a:spLocks noChangeArrowheads="1"/>
          </p:cNvSpPr>
          <p:nvPr/>
        </p:nvSpPr>
        <p:spPr bwMode="auto">
          <a:xfrm>
            <a:off x="7467600" y="48006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EDF</a:t>
            </a:r>
          </a:p>
        </p:txBody>
      </p:sp>
      <p:sp>
        <p:nvSpPr>
          <p:cNvPr id="33821" name="Rectangle 27"/>
          <p:cNvSpPr>
            <a:spLocks noChangeArrowheads="1"/>
          </p:cNvSpPr>
          <p:nvPr/>
        </p:nvSpPr>
        <p:spPr bwMode="auto">
          <a:xfrm>
            <a:off x="5029200" y="5486400"/>
            <a:ext cx="990600" cy="609600"/>
          </a:xfrm>
          <a:prstGeom prst="rect">
            <a:avLst/>
          </a:prstGeom>
          <a:solidFill>
            <a:schemeClr val="accent5"/>
          </a:solidFill>
          <a:ln w="9525">
            <a:solidFill>
              <a:schemeClr val="tx1"/>
            </a:solidFill>
            <a:miter lim="800000"/>
            <a:headEnd/>
            <a:tailEnd/>
          </a:ln>
        </p:spPr>
        <p:txBody>
          <a:bodyPr wrap="none" anchor="ctr"/>
          <a:lstStyle/>
          <a:p>
            <a:pPr algn="ctr"/>
            <a:r>
              <a:rPr lang="en-US"/>
              <a:t>Bound</a:t>
            </a:r>
          </a:p>
          <a:p>
            <a:pPr algn="ctr"/>
            <a:r>
              <a:rPr lang="en-US"/>
              <a:t>(Poor)</a:t>
            </a:r>
          </a:p>
        </p:txBody>
      </p:sp>
      <p:sp>
        <p:nvSpPr>
          <p:cNvPr id="33822" name="Rectangle 28"/>
          <p:cNvSpPr>
            <a:spLocks noChangeArrowheads="1"/>
          </p:cNvSpPr>
          <p:nvPr/>
        </p:nvSpPr>
        <p:spPr bwMode="auto">
          <a:xfrm>
            <a:off x="6172200" y="5486400"/>
            <a:ext cx="1066800" cy="609600"/>
          </a:xfrm>
          <a:prstGeom prst="rect">
            <a:avLst/>
          </a:prstGeom>
          <a:solidFill>
            <a:schemeClr val="accent5"/>
          </a:solidFill>
          <a:ln w="9525">
            <a:solidFill>
              <a:schemeClr val="tx1"/>
            </a:solidFill>
            <a:miter lim="800000"/>
            <a:headEnd/>
            <a:tailEnd/>
          </a:ln>
        </p:spPr>
        <p:txBody>
          <a:bodyPr wrap="none" anchor="ctr"/>
          <a:lstStyle/>
          <a:p>
            <a:pPr algn="ctr"/>
            <a:r>
              <a:rPr lang="en-US"/>
              <a:t>Per Task</a:t>
            </a:r>
          </a:p>
          <a:p>
            <a:pPr algn="ctr"/>
            <a:r>
              <a:rPr lang="en-US"/>
              <a:t>Tests</a:t>
            </a:r>
          </a:p>
        </p:txBody>
      </p:sp>
      <p:sp>
        <p:nvSpPr>
          <p:cNvPr id="33823" name="Line 29"/>
          <p:cNvSpPr>
            <a:spLocks noChangeShapeType="1"/>
          </p:cNvSpPr>
          <p:nvPr/>
        </p:nvSpPr>
        <p:spPr bwMode="auto">
          <a:xfrm flipH="1">
            <a:off x="5486400" y="52578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4" name="Line 30"/>
          <p:cNvSpPr>
            <a:spLocks noChangeShapeType="1"/>
          </p:cNvSpPr>
          <p:nvPr/>
        </p:nvSpPr>
        <p:spPr bwMode="auto">
          <a:xfrm>
            <a:off x="6553200" y="52578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5" name="Rectangle 31"/>
          <p:cNvSpPr>
            <a:spLocks noChangeArrowheads="1"/>
          </p:cNvSpPr>
          <p:nvPr/>
        </p:nvSpPr>
        <p:spPr bwMode="auto">
          <a:xfrm>
            <a:off x="5715000" y="6248400"/>
            <a:ext cx="990600" cy="381000"/>
          </a:xfrm>
          <a:prstGeom prst="rect">
            <a:avLst/>
          </a:prstGeom>
          <a:solidFill>
            <a:schemeClr val="accent5"/>
          </a:solidFill>
          <a:ln w="9525">
            <a:solidFill>
              <a:schemeClr val="tx1"/>
            </a:solidFill>
            <a:miter lim="800000"/>
            <a:headEnd/>
            <a:tailEnd/>
          </a:ln>
        </p:spPr>
        <p:txBody>
          <a:bodyPr wrap="none" anchor="ctr"/>
          <a:lstStyle/>
          <a:p>
            <a:pPr algn="ctr"/>
            <a:r>
              <a:rPr lang="en-US"/>
              <a:t>Simple</a:t>
            </a:r>
          </a:p>
        </p:txBody>
      </p:sp>
      <p:sp>
        <p:nvSpPr>
          <p:cNvPr id="33826" name="Rectangle 32"/>
          <p:cNvSpPr>
            <a:spLocks noChangeArrowheads="1"/>
          </p:cNvSpPr>
          <p:nvPr/>
        </p:nvSpPr>
        <p:spPr bwMode="auto">
          <a:xfrm>
            <a:off x="6781800" y="6248400"/>
            <a:ext cx="1295400" cy="381000"/>
          </a:xfrm>
          <a:prstGeom prst="rect">
            <a:avLst/>
          </a:prstGeom>
          <a:solidFill>
            <a:schemeClr val="accent5"/>
          </a:solidFill>
          <a:ln w="9525">
            <a:solidFill>
              <a:schemeClr val="tx1"/>
            </a:solidFill>
            <a:miter lim="800000"/>
            <a:headEnd/>
            <a:tailEnd/>
          </a:ln>
        </p:spPr>
        <p:txBody>
          <a:bodyPr wrap="none" anchor="ctr"/>
          <a:lstStyle/>
          <a:p>
            <a:pPr algn="ctr"/>
            <a:r>
              <a:rPr lang="en-US"/>
              <a:t>Recursive</a:t>
            </a:r>
          </a:p>
        </p:txBody>
      </p:sp>
      <p:sp>
        <p:nvSpPr>
          <p:cNvPr id="33827" name="Line 33"/>
          <p:cNvSpPr>
            <a:spLocks noChangeShapeType="1"/>
          </p:cNvSpPr>
          <p:nvPr/>
        </p:nvSpPr>
        <p:spPr bwMode="auto">
          <a:xfrm flipH="1">
            <a:off x="6172200" y="6096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8" name="Line 34"/>
          <p:cNvSpPr>
            <a:spLocks noChangeShapeType="1"/>
          </p:cNvSpPr>
          <p:nvPr/>
        </p:nvSpPr>
        <p:spPr bwMode="auto">
          <a:xfrm>
            <a:off x="7010400" y="6096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9" name="Rectangle 35"/>
          <p:cNvSpPr>
            <a:spLocks noChangeArrowheads="1"/>
          </p:cNvSpPr>
          <p:nvPr/>
        </p:nvSpPr>
        <p:spPr bwMode="auto">
          <a:xfrm>
            <a:off x="7620000" y="5562600"/>
            <a:ext cx="1295400" cy="533400"/>
          </a:xfrm>
          <a:prstGeom prst="rect">
            <a:avLst/>
          </a:prstGeom>
          <a:solidFill>
            <a:schemeClr val="accent5"/>
          </a:solidFill>
          <a:ln w="9525">
            <a:solidFill>
              <a:schemeClr val="tx1"/>
            </a:solidFill>
            <a:miter lim="800000"/>
            <a:headEnd/>
            <a:tailEnd/>
          </a:ln>
        </p:spPr>
        <p:txBody>
          <a:bodyPr wrap="none" anchor="ctr"/>
          <a:lstStyle/>
          <a:p>
            <a:pPr algn="ctr"/>
            <a:r>
              <a:rPr lang="en-US"/>
              <a:t>Processor</a:t>
            </a:r>
          </a:p>
          <a:p>
            <a:pPr algn="ctr"/>
            <a:r>
              <a:rPr lang="en-US"/>
              <a:t>Demand</a:t>
            </a:r>
          </a:p>
        </p:txBody>
      </p:sp>
      <p:sp>
        <p:nvSpPr>
          <p:cNvPr id="33830" name="Line 36"/>
          <p:cNvSpPr>
            <a:spLocks noChangeShapeType="1"/>
          </p:cNvSpPr>
          <p:nvPr/>
        </p:nvSpPr>
        <p:spPr bwMode="auto">
          <a:xfrm>
            <a:off x="8153400" y="52578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1" name="Rectangle 37"/>
          <p:cNvSpPr>
            <a:spLocks noChangeArrowheads="1"/>
          </p:cNvSpPr>
          <p:nvPr/>
        </p:nvSpPr>
        <p:spPr bwMode="auto">
          <a:xfrm>
            <a:off x="152400" y="6248400"/>
            <a:ext cx="1066800" cy="381000"/>
          </a:xfrm>
          <a:prstGeom prst="rect">
            <a:avLst/>
          </a:prstGeom>
          <a:solidFill>
            <a:schemeClr val="accent5"/>
          </a:solidFill>
          <a:ln w="9525">
            <a:solidFill>
              <a:schemeClr val="tx1"/>
            </a:solidFill>
            <a:miter lim="800000"/>
            <a:headEnd/>
            <a:tailEnd/>
          </a:ln>
        </p:spPr>
        <p:txBody>
          <a:bodyPr wrap="none" anchor="ctr"/>
          <a:lstStyle/>
          <a:p>
            <a:pPr algn="ctr"/>
            <a:r>
              <a:rPr lang="en-US"/>
              <a:t>Classical</a:t>
            </a:r>
          </a:p>
        </p:txBody>
      </p:sp>
      <p:sp>
        <p:nvSpPr>
          <p:cNvPr id="33832" name="Rectangle 38"/>
          <p:cNvSpPr>
            <a:spLocks noChangeArrowheads="1"/>
          </p:cNvSpPr>
          <p:nvPr/>
        </p:nvSpPr>
        <p:spPr bwMode="auto">
          <a:xfrm>
            <a:off x="1295400" y="6248400"/>
            <a:ext cx="1219200" cy="381000"/>
          </a:xfrm>
          <a:prstGeom prst="rect">
            <a:avLst/>
          </a:prstGeom>
          <a:solidFill>
            <a:schemeClr val="accent5"/>
          </a:solidFill>
          <a:ln w="9525">
            <a:solidFill>
              <a:schemeClr val="tx1"/>
            </a:solidFill>
            <a:miter lim="800000"/>
            <a:headEnd/>
            <a:tailEnd/>
          </a:ln>
        </p:spPr>
        <p:txBody>
          <a:bodyPr wrap="none" anchor="ctr"/>
          <a:lstStyle/>
          <a:p>
            <a:pPr algn="ctr"/>
            <a:r>
              <a:rPr lang="en-US"/>
              <a:t>Hyperbolic</a:t>
            </a:r>
          </a:p>
        </p:txBody>
      </p:sp>
      <p:sp>
        <p:nvSpPr>
          <p:cNvPr id="33833" name="Line 39"/>
          <p:cNvSpPr>
            <a:spLocks noChangeShapeType="1"/>
          </p:cNvSpPr>
          <p:nvPr/>
        </p:nvSpPr>
        <p:spPr bwMode="auto">
          <a:xfrm flipH="1">
            <a:off x="457200" y="6096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Line 40"/>
          <p:cNvSpPr>
            <a:spLocks noChangeShapeType="1"/>
          </p:cNvSpPr>
          <p:nvPr/>
        </p:nvSpPr>
        <p:spPr bwMode="auto">
          <a:xfrm>
            <a:off x="838200" y="60960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5" name="Rectangle 41"/>
          <p:cNvSpPr>
            <a:spLocks noChangeArrowheads="1"/>
          </p:cNvSpPr>
          <p:nvPr/>
        </p:nvSpPr>
        <p:spPr bwMode="auto">
          <a:xfrm>
            <a:off x="4800600" y="1295400"/>
            <a:ext cx="2133600" cy="381000"/>
          </a:xfrm>
          <a:prstGeom prst="rect">
            <a:avLst/>
          </a:prstGeom>
          <a:solidFill>
            <a:schemeClr val="accent5"/>
          </a:solidFill>
          <a:ln w="9525">
            <a:solidFill>
              <a:schemeClr val="tx1"/>
            </a:solidFill>
            <a:miter lim="800000"/>
            <a:headEnd/>
            <a:tailEnd/>
          </a:ln>
        </p:spPr>
        <p:txBody>
          <a:bodyPr wrap="none" anchor="ctr"/>
          <a:lstStyle/>
          <a:p>
            <a:pPr algn="ctr"/>
            <a:r>
              <a:rPr lang="en-US" b="1"/>
              <a:t>Aperiodic Tasks</a:t>
            </a:r>
          </a:p>
        </p:txBody>
      </p:sp>
      <p:sp>
        <p:nvSpPr>
          <p:cNvPr id="33836" name="Line 42"/>
          <p:cNvSpPr>
            <a:spLocks noChangeShapeType="1"/>
          </p:cNvSpPr>
          <p:nvPr/>
        </p:nvSpPr>
        <p:spPr bwMode="auto">
          <a:xfrm flipV="1">
            <a:off x="2514600" y="838200"/>
            <a:ext cx="68580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7" name="Rectangle 43"/>
          <p:cNvSpPr>
            <a:spLocks noChangeArrowheads="1"/>
          </p:cNvSpPr>
          <p:nvPr/>
        </p:nvSpPr>
        <p:spPr bwMode="auto">
          <a:xfrm>
            <a:off x="3048000" y="381000"/>
            <a:ext cx="2057400" cy="457200"/>
          </a:xfrm>
          <a:prstGeom prst="rect">
            <a:avLst/>
          </a:prstGeom>
          <a:solidFill>
            <a:schemeClr val="accent5"/>
          </a:solidFill>
          <a:ln w="9525">
            <a:solidFill>
              <a:schemeClr val="tx1"/>
            </a:solidFill>
            <a:miter lim="800000"/>
            <a:headEnd/>
            <a:tailEnd/>
          </a:ln>
        </p:spPr>
        <p:txBody>
          <a:bodyPr wrap="none" anchor="ctr"/>
          <a:lstStyle/>
          <a:p>
            <a:pPr algn="ctr"/>
            <a:r>
              <a:rPr lang="en-US" b="1"/>
              <a:t>Real-time Tasks</a:t>
            </a:r>
          </a:p>
        </p:txBody>
      </p:sp>
      <p:sp>
        <p:nvSpPr>
          <p:cNvPr id="33838" name="Line 44"/>
          <p:cNvSpPr>
            <a:spLocks noChangeShapeType="1"/>
          </p:cNvSpPr>
          <p:nvPr/>
        </p:nvSpPr>
        <p:spPr bwMode="auto">
          <a:xfrm>
            <a:off x="4114800" y="12192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9" name="Line 47"/>
          <p:cNvSpPr>
            <a:spLocks noChangeShapeType="1"/>
          </p:cNvSpPr>
          <p:nvPr/>
        </p:nvSpPr>
        <p:spPr bwMode="auto">
          <a:xfrm flipH="1">
            <a:off x="4953000" y="16764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0" name="Line 48"/>
          <p:cNvSpPr>
            <a:spLocks noChangeShapeType="1"/>
          </p:cNvSpPr>
          <p:nvPr/>
        </p:nvSpPr>
        <p:spPr bwMode="auto">
          <a:xfrm>
            <a:off x="6324600" y="1676400"/>
            <a:ext cx="685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1" name="Rectangle 49"/>
          <p:cNvSpPr>
            <a:spLocks noChangeArrowheads="1"/>
          </p:cNvSpPr>
          <p:nvPr/>
        </p:nvSpPr>
        <p:spPr bwMode="auto">
          <a:xfrm>
            <a:off x="4191000" y="1828800"/>
            <a:ext cx="1447800" cy="457200"/>
          </a:xfrm>
          <a:prstGeom prst="rect">
            <a:avLst/>
          </a:prstGeom>
          <a:solidFill>
            <a:schemeClr val="accent5"/>
          </a:solidFill>
          <a:ln w="9525">
            <a:solidFill>
              <a:schemeClr val="tx1"/>
            </a:solidFill>
            <a:miter lim="800000"/>
            <a:headEnd/>
            <a:tailEnd/>
          </a:ln>
        </p:spPr>
        <p:txBody>
          <a:bodyPr wrap="none" anchor="ctr"/>
          <a:lstStyle/>
          <a:p>
            <a:pPr algn="ctr"/>
            <a:r>
              <a:rPr lang="en-US"/>
              <a:t>Fixed-Priority</a:t>
            </a:r>
          </a:p>
        </p:txBody>
      </p:sp>
      <p:sp>
        <p:nvSpPr>
          <p:cNvPr id="33842" name="Rectangle 50"/>
          <p:cNvSpPr>
            <a:spLocks noChangeArrowheads="1"/>
          </p:cNvSpPr>
          <p:nvPr/>
        </p:nvSpPr>
        <p:spPr bwMode="auto">
          <a:xfrm>
            <a:off x="6172200" y="1828800"/>
            <a:ext cx="1752600" cy="457200"/>
          </a:xfrm>
          <a:prstGeom prst="rect">
            <a:avLst/>
          </a:prstGeom>
          <a:solidFill>
            <a:schemeClr val="accent5"/>
          </a:solidFill>
          <a:ln w="9525">
            <a:solidFill>
              <a:schemeClr val="tx1"/>
            </a:solidFill>
            <a:miter lim="800000"/>
            <a:headEnd/>
            <a:tailEnd/>
          </a:ln>
        </p:spPr>
        <p:txBody>
          <a:bodyPr wrap="none" anchor="ctr"/>
          <a:lstStyle/>
          <a:p>
            <a:pPr algn="ctr"/>
            <a:r>
              <a:rPr lang="en-US"/>
              <a:t>Dynamic-Priority</a:t>
            </a:r>
          </a:p>
        </p:txBody>
      </p:sp>
      <p:sp>
        <p:nvSpPr>
          <p:cNvPr id="33843" name="Rectangle 51"/>
          <p:cNvSpPr>
            <a:spLocks noChangeArrowheads="1"/>
          </p:cNvSpPr>
          <p:nvPr/>
        </p:nvSpPr>
        <p:spPr bwMode="auto">
          <a:xfrm>
            <a:off x="4343400" y="2438400"/>
            <a:ext cx="685800" cy="457200"/>
          </a:xfrm>
          <a:prstGeom prst="rect">
            <a:avLst/>
          </a:prstGeom>
          <a:solidFill>
            <a:schemeClr val="accent5"/>
          </a:solidFill>
          <a:ln w="9525">
            <a:solidFill>
              <a:schemeClr val="tx1"/>
            </a:solidFill>
            <a:miter lim="800000"/>
            <a:headEnd/>
            <a:tailEnd/>
          </a:ln>
        </p:spPr>
        <p:txBody>
          <a:bodyPr wrap="none" anchor="ctr"/>
          <a:lstStyle/>
          <a:p>
            <a:pPr algn="ctr"/>
            <a:r>
              <a:rPr lang="en-US"/>
              <a:t>Polling</a:t>
            </a:r>
          </a:p>
        </p:txBody>
      </p:sp>
      <p:sp>
        <p:nvSpPr>
          <p:cNvPr id="33844" name="Rectangle 52"/>
          <p:cNvSpPr>
            <a:spLocks noChangeArrowheads="1"/>
          </p:cNvSpPr>
          <p:nvPr/>
        </p:nvSpPr>
        <p:spPr bwMode="auto">
          <a:xfrm>
            <a:off x="3200400" y="28194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Slack Steal.</a:t>
            </a:r>
          </a:p>
        </p:txBody>
      </p:sp>
      <p:sp>
        <p:nvSpPr>
          <p:cNvPr id="33845" name="Rectangle 53"/>
          <p:cNvSpPr>
            <a:spLocks noChangeArrowheads="1"/>
          </p:cNvSpPr>
          <p:nvPr/>
        </p:nvSpPr>
        <p:spPr bwMode="auto">
          <a:xfrm>
            <a:off x="4800600" y="28194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Priority Ex.</a:t>
            </a:r>
          </a:p>
        </p:txBody>
      </p:sp>
      <p:sp>
        <p:nvSpPr>
          <p:cNvPr id="33846" name="Rectangle 54"/>
          <p:cNvSpPr>
            <a:spLocks noChangeArrowheads="1"/>
          </p:cNvSpPr>
          <p:nvPr/>
        </p:nvSpPr>
        <p:spPr bwMode="auto">
          <a:xfrm>
            <a:off x="2895600" y="2438400"/>
            <a:ext cx="1143000" cy="457200"/>
          </a:xfrm>
          <a:prstGeom prst="rect">
            <a:avLst/>
          </a:prstGeom>
          <a:solidFill>
            <a:schemeClr val="accent5"/>
          </a:solidFill>
          <a:ln w="9525">
            <a:solidFill>
              <a:schemeClr val="tx1"/>
            </a:solidFill>
            <a:miter lim="800000"/>
            <a:headEnd/>
            <a:tailEnd/>
          </a:ln>
        </p:spPr>
        <p:txBody>
          <a:bodyPr wrap="none" anchor="ctr"/>
          <a:lstStyle/>
          <a:p>
            <a:pPr algn="ctr"/>
            <a:r>
              <a:rPr lang="en-US"/>
              <a:t>Deferrable</a:t>
            </a:r>
          </a:p>
        </p:txBody>
      </p:sp>
      <p:sp>
        <p:nvSpPr>
          <p:cNvPr id="33847" name="Rectangle 55"/>
          <p:cNvSpPr>
            <a:spLocks noChangeArrowheads="1"/>
          </p:cNvSpPr>
          <p:nvPr/>
        </p:nvSpPr>
        <p:spPr bwMode="auto">
          <a:xfrm>
            <a:off x="5257800" y="24384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Sporadic</a:t>
            </a:r>
          </a:p>
        </p:txBody>
      </p:sp>
      <p:sp>
        <p:nvSpPr>
          <p:cNvPr id="33848" name="Line 56"/>
          <p:cNvSpPr>
            <a:spLocks noChangeShapeType="1"/>
          </p:cNvSpPr>
          <p:nvPr/>
        </p:nvSpPr>
        <p:spPr bwMode="auto">
          <a:xfrm>
            <a:off x="4876800" y="2286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9" name="Line 57"/>
          <p:cNvSpPr>
            <a:spLocks noChangeShapeType="1"/>
          </p:cNvSpPr>
          <p:nvPr/>
        </p:nvSpPr>
        <p:spPr bwMode="auto">
          <a:xfrm>
            <a:off x="5105400" y="2286000"/>
            <a:ext cx="76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0" name="Line 58"/>
          <p:cNvSpPr>
            <a:spLocks noChangeShapeType="1"/>
          </p:cNvSpPr>
          <p:nvPr/>
        </p:nvSpPr>
        <p:spPr bwMode="auto">
          <a:xfrm flipH="1">
            <a:off x="4114800" y="2286000"/>
            <a:ext cx="228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1" name="Line 59"/>
          <p:cNvSpPr>
            <a:spLocks noChangeShapeType="1"/>
          </p:cNvSpPr>
          <p:nvPr/>
        </p:nvSpPr>
        <p:spPr bwMode="auto">
          <a:xfrm flipH="1">
            <a:off x="3886200" y="22860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2" name="Line 60"/>
          <p:cNvSpPr>
            <a:spLocks noChangeShapeType="1"/>
          </p:cNvSpPr>
          <p:nvPr/>
        </p:nvSpPr>
        <p:spPr bwMode="auto">
          <a:xfrm>
            <a:off x="5410200" y="2286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3" name="Rectangle 62"/>
          <p:cNvSpPr>
            <a:spLocks noChangeArrowheads="1"/>
          </p:cNvSpPr>
          <p:nvPr/>
        </p:nvSpPr>
        <p:spPr bwMode="auto">
          <a:xfrm>
            <a:off x="6019800" y="3276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Total B.</a:t>
            </a:r>
          </a:p>
        </p:txBody>
      </p:sp>
      <p:sp>
        <p:nvSpPr>
          <p:cNvPr id="33854" name="Rectangle 63"/>
          <p:cNvSpPr>
            <a:spLocks noChangeArrowheads="1"/>
          </p:cNvSpPr>
          <p:nvPr/>
        </p:nvSpPr>
        <p:spPr bwMode="auto">
          <a:xfrm>
            <a:off x="6477000" y="2895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Sporadic</a:t>
            </a:r>
          </a:p>
        </p:txBody>
      </p:sp>
      <p:sp>
        <p:nvSpPr>
          <p:cNvPr id="33855" name="Rectangle 64"/>
          <p:cNvSpPr>
            <a:spLocks noChangeArrowheads="1"/>
          </p:cNvSpPr>
          <p:nvPr/>
        </p:nvSpPr>
        <p:spPr bwMode="auto">
          <a:xfrm>
            <a:off x="6934200" y="2514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DPE</a:t>
            </a:r>
          </a:p>
        </p:txBody>
      </p:sp>
      <p:sp>
        <p:nvSpPr>
          <p:cNvPr id="33856" name="Rectangle 65"/>
          <p:cNvSpPr>
            <a:spLocks noChangeArrowheads="1"/>
          </p:cNvSpPr>
          <p:nvPr/>
        </p:nvSpPr>
        <p:spPr bwMode="auto">
          <a:xfrm>
            <a:off x="7010400" y="35814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CBS</a:t>
            </a:r>
          </a:p>
        </p:txBody>
      </p:sp>
      <p:sp>
        <p:nvSpPr>
          <p:cNvPr id="33857" name="Rectangle 66"/>
          <p:cNvSpPr>
            <a:spLocks noChangeArrowheads="1"/>
          </p:cNvSpPr>
          <p:nvPr/>
        </p:nvSpPr>
        <p:spPr bwMode="auto">
          <a:xfrm>
            <a:off x="7467600" y="3276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TBS+</a:t>
            </a:r>
          </a:p>
        </p:txBody>
      </p:sp>
      <p:sp>
        <p:nvSpPr>
          <p:cNvPr id="33858" name="Rectangle 67"/>
          <p:cNvSpPr>
            <a:spLocks noChangeArrowheads="1"/>
          </p:cNvSpPr>
          <p:nvPr/>
        </p:nvSpPr>
        <p:spPr bwMode="auto">
          <a:xfrm>
            <a:off x="7696200" y="2895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IPE</a:t>
            </a:r>
          </a:p>
        </p:txBody>
      </p:sp>
      <p:sp>
        <p:nvSpPr>
          <p:cNvPr id="33859" name="Rectangle 68"/>
          <p:cNvSpPr>
            <a:spLocks noChangeArrowheads="1"/>
          </p:cNvSpPr>
          <p:nvPr/>
        </p:nvSpPr>
        <p:spPr bwMode="auto">
          <a:xfrm>
            <a:off x="8001000" y="2514600"/>
            <a:ext cx="914400" cy="457200"/>
          </a:xfrm>
          <a:prstGeom prst="rect">
            <a:avLst/>
          </a:prstGeom>
          <a:solidFill>
            <a:schemeClr val="accent5"/>
          </a:solidFill>
          <a:ln w="9525">
            <a:solidFill>
              <a:schemeClr val="tx1"/>
            </a:solidFill>
            <a:miter lim="800000"/>
            <a:headEnd/>
            <a:tailEnd/>
          </a:ln>
        </p:spPr>
        <p:txBody>
          <a:bodyPr wrap="none" anchor="ctr"/>
          <a:lstStyle/>
          <a:p>
            <a:pPr algn="ctr"/>
            <a:r>
              <a:rPr lang="en-US"/>
              <a:t>EDL</a:t>
            </a:r>
          </a:p>
        </p:txBody>
      </p:sp>
      <p:sp>
        <p:nvSpPr>
          <p:cNvPr id="33860" name="Line 69"/>
          <p:cNvSpPr>
            <a:spLocks noChangeShapeType="1"/>
          </p:cNvSpPr>
          <p:nvPr/>
        </p:nvSpPr>
        <p:spPr bwMode="auto">
          <a:xfrm flipH="1">
            <a:off x="6248400" y="2286000"/>
            <a:ext cx="4572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1" name="Line 70"/>
          <p:cNvSpPr>
            <a:spLocks noChangeShapeType="1"/>
          </p:cNvSpPr>
          <p:nvPr/>
        </p:nvSpPr>
        <p:spPr bwMode="auto">
          <a:xfrm flipH="1">
            <a:off x="6705600" y="2286000"/>
            <a:ext cx="152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2" name="Line 71"/>
          <p:cNvSpPr>
            <a:spLocks noChangeShapeType="1"/>
          </p:cNvSpPr>
          <p:nvPr/>
        </p:nvSpPr>
        <p:spPr bwMode="auto">
          <a:xfrm>
            <a:off x="70104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3" name="Line 72"/>
          <p:cNvSpPr>
            <a:spLocks noChangeShapeType="1"/>
          </p:cNvSpPr>
          <p:nvPr/>
        </p:nvSpPr>
        <p:spPr bwMode="auto">
          <a:xfrm>
            <a:off x="7620000" y="22860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4" name="Rectangle 6"/>
          <p:cNvSpPr>
            <a:spLocks noChangeArrowheads="1"/>
          </p:cNvSpPr>
          <p:nvPr/>
        </p:nvSpPr>
        <p:spPr bwMode="auto">
          <a:xfrm>
            <a:off x="2209800" y="990600"/>
            <a:ext cx="1905000" cy="457200"/>
          </a:xfrm>
          <a:prstGeom prst="rect">
            <a:avLst/>
          </a:prstGeom>
          <a:solidFill>
            <a:schemeClr val="accent5"/>
          </a:solidFill>
          <a:ln w="9525">
            <a:solidFill>
              <a:schemeClr val="tx1"/>
            </a:solidFill>
            <a:miter lim="800000"/>
            <a:headEnd/>
            <a:tailEnd/>
          </a:ln>
        </p:spPr>
        <p:txBody>
          <a:bodyPr wrap="none" anchor="ctr"/>
          <a:lstStyle/>
          <a:p>
            <a:pPr algn="ctr"/>
            <a:r>
              <a:rPr lang="en-US" b="1"/>
              <a:t>Periodic Tasks</a:t>
            </a:r>
          </a:p>
        </p:txBody>
      </p:sp>
      <p:sp>
        <p:nvSpPr>
          <p:cNvPr id="33865" name="Rectangle 5"/>
          <p:cNvSpPr>
            <a:spLocks noGrp="1" noChangeArrowheads="1"/>
          </p:cNvSpPr>
          <p:nvPr>
            <p:ph type="title"/>
          </p:nvPr>
        </p:nvSpPr>
        <p:spPr>
          <a:xfrm>
            <a:off x="5181600" y="0"/>
            <a:ext cx="3962400" cy="1295400"/>
          </a:xfrm>
        </p:spPr>
        <p:txBody>
          <a:bodyPr>
            <a:normAutofit fontScale="90000"/>
          </a:bodyPr>
          <a:lstStyle/>
          <a:p>
            <a:r>
              <a:rPr lang="en-US" dirty="0">
                <a:latin typeface="Tahoma" charset="0"/>
              </a:rPr>
              <a:t>Real-Time </a:t>
            </a:r>
            <a:br>
              <a:rPr lang="en-US" dirty="0">
                <a:latin typeface="Tahoma" charset="0"/>
              </a:rPr>
            </a:br>
            <a:r>
              <a:rPr lang="en-US" dirty="0">
                <a:latin typeface="Tahoma" charset="0"/>
              </a:rPr>
              <a:t>    Overview </a:t>
            </a:r>
          </a:p>
        </p:txBody>
      </p:sp>
    </p:spTree>
    <p:extLst>
      <p:ext uri="{BB962C8B-B14F-4D97-AF65-F5344CB8AC3E}">
        <p14:creationId xmlns:p14="http://schemas.microsoft.com/office/powerpoint/2010/main" val="537407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a:xfrm>
            <a:off x="457200" y="1600200"/>
            <a:ext cx="8229600" cy="3480341"/>
          </a:xfrm>
        </p:spPr>
        <p:txBody>
          <a:bodyPr/>
          <a:lstStyle/>
          <a:p>
            <a:r>
              <a:rPr lang="en-US" dirty="0" err="1"/>
              <a:t>Buttazzo</a:t>
            </a:r>
            <a:r>
              <a:rPr lang="en-US" dirty="0"/>
              <a:t>, Giorgio C. Hard real-time computing systems: predictable scheduling algorithms and applications. Vol. 24. Springer, 2011</a:t>
            </a:r>
            <a:r>
              <a:rPr lang="en-US" dirty="0" smtClean="0"/>
              <a:t>.</a:t>
            </a:r>
          </a:p>
        </p:txBody>
      </p:sp>
      <p:pic>
        <p:nvPicPr>
          <p:cNvPr id="4" name="Picture 3"/>
          <p:cNvPicPr>
            <a:picLocks noChangeAspect="1"/>
          </p:cNvPicPr>
          <p:nvPr/>
        </p:nvPicPr>
        <p:blipFill>
          <a:blip r:embed="rId2"/>
          <a:stretch>
            <a:fillRect/>
          </a:stretch>
        </p:blipFill>
        <p:spPr>
          <a:xfrm>
            <a:off x="3245269" y="3503821"/>
            <a:ext cx="1977258" cy="2985272"/>
          </a:xfrm>
          <a:prstGeom prst="rect">
            <a:avLst/>
          </a:prstGeom>
        </p:spPr>
      </p:pic>
    </p:spTree>
    <p:extLst>
      <p:ext uri="{BB962C8B-B14F-4D97-AF65-F5344CB8AC3E}">
        <p14:creationId xmlns:p14="http://schemas.microsoft.com/office/powerpoint/2010/main" val="411629316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atin typeface="Tahoma" charset="0"/>
              </a:rPr>
              <a:t>Open Cyber-Physical Systems</a:t>
            </a:r>
          </a:p>
        </p:txBody>
      </p:sp>
      <p:sp>
        <p:nvSpPr>
          <p:cNvPr id="53251" name="Slide Number Placeholder 8"/>
          <p:cNvSpPr>
            <a:spLocks noGrp="1"/>
          </p:cNvSpPr>
          <p:nvPr>
            <p:ph type="sldNum" sz="quarter" idx="12"/>
          </p:nvPr>
        </p:nvSpPr>
        <p:spPr>
          <a:xfrm>
            <a:off x="7239000" y="62436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51C206B-5B88-0748-9613-C1762DEF952D}" type="slidenum">
              <a:rPr lang="en-US">
                <a:cs typeface="Arial" charset="0"/>
              </a:rPr>
              <a:pPr/>
              <a:t>78</a:t>
            </a:fld>
            <a:endParaRPr lang="en-US">
              <a:cs typeface="Arial" charset="0"/>
            </a:endParaRPr>
          </a:p>
        </p:txBody>
      </p:sp>
      <p:cxnSp>
        <p:nvCxnSpPr>
          <p:cNvPr id="7" name="Straight Arrow Connector 6"/>
          <p:cNvCxnSpPr/>
          <p:nvPr/>
        </p:nvCxnSpPr>
        <p:spPr>
          <a:xfrm>
            <a:off x="1981200" y="4343400"/>
            <a:ext cx="5181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401888" y="4381500"/>
            <a:ext cx="43418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254" name="TextBox 9"/>
          <p:cNvSpPr txBox="1">
            <a:spLocks noChangeArrowheads="1"/>
          </p:cNvSpPr>
          <p:nvPr/>
        </p:nvSpPr>
        <p:spPr bwMode="auto">
          <a:xfrm>
            <a:off x="7162800" y="4343400"/>
            <a:ext cx="170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Hard Real-time</a:t>
            </a:r>
          </a:p>
        </p:txBody>
      </p:sp>
      <p:sp>
        <p:nvSpPr>
          <p:cNvPr id="53255" name="TextBox 10"/>
          <p:cNvSpPr txBox="1">
            <a:spLocks noChangeArrowheads="1"/>
          </p:cNvSpPr>
          <p:nvPr/>
        </p:nvSpPr>
        <p:spPr bwMode="auto">
          <a:xfrm>
            <a:off x="381000" y="4343400"/>
            <a:ext cx="162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 Real-time</a:t>
            </a:r>
          </a:p>
        </p:txBody>
      </p:sp>
      <p:sp>
        <p:nvSpPr>
          <p:cNvPr id="53256" name="TextBox 11"/>
          <p:cNvSpPr txBox="1">
            <a:spLocks noChangeArrowheads="1"/>
          </p:cNvSpPr>
          <p:nvPr/>
        </p:nvSpPr>
        <p:spPr bwMode="auto">
          <a:xfrm>
            <a:off x="3810000" y="1828800"/>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Safety-critical</a:t>
            </a:r>
          </a:p>
        </p:txBody>
      </p:sp>
      <p:sp>
        <p:nvSpPr>
          <p:cNvPr id="53257" name="TextBox 15"/>
          <p:cNvSpPr txBox="1">
            <a:spLocks noChangeArrowheads="1"/>
          </p:cNvSpPr>
          <p:nvPr/>
        </p:nvSpPr>
        <p:spPr bwMode="auto">
          <a:xfrm>
            <a:off x="3962400" y="6488113"/>
            <a:ext cx="132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Non-critical</a:t>
            </a:r>
          </a:p>
        </p:txBody>
      </p:sp>
    </p:spTree>
    <p:extLst>
      <p:ext uri="{BB962C8B-B14F-4D97-AF65-F5344CB8AC3E}">
        <p14:creationId xmlns:p14="http://schemas.microsoft.com/office/powerpoint/2010/main" val="271464832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atin typeface="Tahoma" charset="0"/>
              </a:rPr>
              <a:t>Open Cyber-Physical Systems</a:t>
            </a:r>
          </a:p>
        </p:txBody>
      </p:sp>
      <p:sp>
        <p:nvSpPr>
          <p:cNvPr id="54275" name="Slide Number Placeholder 13"/>
          <p:cNvSpPr>
            <a:spLocks noGrp="1"/>
          </p:cNvSpPr>
          <p:nvPr>
            <p:ph type="sldNum" sz="quarter" idx="12"/>
          </p:nvPr>
        </p:nvSpPr>
        <p:spPr>
          <a:xfrm>
            <a:off x="7239000" y="62436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5A3B970-45EC-434F-AA76-769BAD8126A4}" type="slidenum">
              <a:rPr lang="en-US">
                <a:cs typeface="Arial" charset="0"/>
              </a:rPr>
              <a:pPr/>
              <a:t>79</a:t>
            </a:fld>
            <a:endParaRPr lang="en-US">
              <a:cs typeface="Arial" charset="0"/>
            </a:endParaRPr>
          </a:p>
        </p:txBody>
      </p:sp>
      <p:cxnSp>
        <p:nvCxnSpPr>
          <p:cNvPr id="7" name="Straight Arrow Connector 6"/>
          <p:cNvCxnSpPr/>
          <p:nvPr/>
        </p:nvCxnSpPr>
        <p:spPr>
          <a:xfrm>
            <a:off x="1981200" y="4343400"/>
            <a:ext cx="5181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401888" y="4381500"/>
            <a:ext cx="43418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278" name="TextBox 9"/>
          <p:cNvSpPr txBox="1">
            <a:spLocks noChangeArrowheads="1"/>
          </p:cNvSpPr>
          <p:nvPr/>
        </p:nvSpPr>
        <p:spPr bwMode="auto">
          <a:xfrm>
            <a:off x="7162800" y="4343400"/>
            <a:ext cx="170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Hard Real-time</a:t>
            </a:r>
          </a:p>
        </p:txBody>
      </p:sp>
      <p:sp>
        <p:nvSpPr>
          <p:cNvPr id="54279" name="TextBox 10"/>
          <p:cNvSpPr txBox="1">
            <a:spLocks noChangeArrowheads="1"/>
          </p:cNvSpPr>
          <p:nvPr/>
        </p:nvSpPr>
        <p:spPr bwMode="auto">
          <a:xfrm>
            <a:off x="381000" y="4343400"/>
            <a:ext cx="162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 Real-time</a:t>
            </a:r>
          </a:p>
        </p:txBody>
      </p:sp>
      <p:sp>
        <p:nvSpPr>
          <p:cNvPr id="54280" name="TextBox 11"/>
          <p:cNvSpPr txBox="1">
            <a:spLocks noChangeArrowheads="1"/>
          </p:cNvSpPr>
          <p:nvPr/>
        </p:nvSpPr>
        <p:spPr bwMode="auto">
          <a:xfrm>
            <a:off x="3810000" y="1828800"/>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Safety-critical</a:t>
            </a:r>
          </a:p>
        </p:txBody>
      </p:sp>
      <p:sp>
        <p:nvSpPr>
          <p:cNvPr id="54281" name="TextBox 15"/>
          <p:cNvSpPr txBox="1">
            <a:spLocks noChangeArrowheads="1"/>
          </p:cNvSpPr>
          <p:nvPr/>
        </p:nvSpPr>
        <p:spPr bwMode="auto">
          <a:xfrm>
            <a:off x="3962400" y="6488113"/>
            <a:ext cx="132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Non-critical</a:t>
            </a:r>
          </a:p>
        </p:txBody>
      </p:sp>
      <p:sp>
        <p:nvSpPr>
          <p:cNvPr id="18" name="Arc 17"/>
          <p:cNvSpPr/>
          <p:nvPr/>
        </p:nvSpPr>
        <p:spPr>
          <a:xfrm rot="10800000">
            <a:off x="6400800" y="1219200"/>
            <a:ext cx="2209800" cy="1828800"/>
          </a:xfrm>
          <a:prstGeom prst="arc">
            <a:avLst>
              <a:gd name="adj1" fmla="val 15353613"/>
              <a:gd name="adj2" fmla="val 454736"/>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Rectangle 18"/>
          <p:cNvSpPr/>
          <p:nvPr/>
        </p:nvSpPr>
        <p:spPr>
          <a:xfrm rot="224989">
            <a:off x="6421438" y="1570038"/>
            <a:ext cx="1430337" cy="66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rot="5400000">
            <a:off x="6972300" y="2095500"/>
            <a:ext cx="1447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85" name="TextBox 12"/>
          <p:cNvSpPr txBox="1">
            <a:spLocks noChangeArrowheads="1"/>
          </p:cNvSpPr>
          <p:nvPr/>
        </p:nvSpPr>
        <p:spPr bwMode="auto">
          <a:xfrm>
            <a:off x="6648450" y="1600200"/>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Most </a:t>
            </a:r>
          </a:p>
          <a:p>
            <a:pPr algn="ctr"/>
            <a:r>
              <a:rPr lang="en-US"/>
              <a:t>Embedded</a:t>
            </a:r>
          </a:p>
          <a:p>
            <a:pPr algn="ctr"/>
            <a:r>
              <a:rPr lang="en-US"/>
              <a:t>Systems</a:t>
            </a:r>
          </a:p>
          <a:p>
            <a:pPr algn="ctr"/>
            <a:r>
              <a:rPr lang="en-US"/>
              <a:t>Research</a:t>
            </a:r>
          </a:p>
        </p:txBody>
      </p:sp>
      <p:sp>
        <p:nvSpPr>
          <p:cNvPr id="27661" name="TextBox 12"/>
          <p:cNvSpPr txBox="1">
            <a:spLocks noChangeArrowheads="1"/>
          </p:cNvSpPr>
          <p:nvPr/>
        </p:nvSpPr>
        <p:spPr bwMode="auto">
          <a:xfrm>
            <a:off x="7040563" y="3048000"/>
            <a:ext cx="2103437" cy="1077913"/>
          </a:xfrm>
          <a:prstGeom prst="rect">
            <a:avLst/>
          </a:prstGeom>
          <a:noFill/>
          <a:ln w="9525">
            <a:noFill/>
            <a:miter lim="800000"/>
            <a:headEnd/>
            <a:tailEnd/>
          </a:ln>
        </p:spPr>
        <p:txBody>
          <a:bodyPr>
            <a:spAutoFit/>
          </a:bodyPr>
          <a:lstStyle/>
          <a:p>
            <a:pPr>
              <a:defRPr/>
            </a:pPr>
            <a:r>
              <a:rPr lang="en-US" sz="1600" dirty="0">
                <a:solidFill>
                  <a:schemeClr val="accent5">
                    <a:lumMod val="25000"/>
                  </a:schemeClr>
                </a:solidFill>
                <a:latin typeface="Tahoma" pitchFamily="34" charset="0"/>
                <a:ea typeface="+mn-ea"/>
              </a:rPr>
              <a:t>Model checking</a:t>
            </a:r>
          </a:p>
          <a:p>
            <a:pPr>
              <a:defRPr/>
            </a:pPr>
            <a:r>
              <a:rPr lang="en-US" sz="1600" dirty="0">
                <a:solidFill>
                  <a:schemeClr val="accent5">
                    <a:lumMod val="25000"/>
                  </a:schemeClr>
                </a:solidFill>
                <a:latin typeface="Tahoma" pitchFamily="34" charset="0"/>
                <a:ea typeface="+mn-ea"/>
              </a:rPr>
              <a:t>Formal verification</a:t>
            </a:r>
          </a:p>
          <a:p>
            <a:pPr>
              <a:defRPr/>
            </a:pPr>
            <a:r>
              <a:rPr lang="en-US" sz="1600" dirty="0">
                <a:solidFill>
                  <a:schemeClr val="accent5">
                    <a:lumMod val="25000"/>
                  </a:schemeClr>
                </a:solidFill>
                <a:latin typeface="Tahoma" pitchFamily="34" charset="0"/>
                <a:ea typeface="+mn-ea"/>
              </a:rPr>
              <a:t>Worst-case analysis</a:t>
            </a:r>
          </a:p>
          <a:p>
            <a:pPr>
              <a:defRPr/>
            </a:pPr>
            <a:r>
              <a:rPr lang="en-US" sz="1600" dirty="0">
                <a:solidFill>
                  <a:schemeClr val="accent5">
                    <a:lumMod val="25000"/>
                  </a:schemeClr>
                </a:solidFill>
                <a:latin typeface="Tahoma" pitchFamily="34" charset="0"/>
                <a:ea typeface="+mn-ea"/>
              </a:rPr>
              <a:t>Certification</a:t>
            </a:r>
          </a:p>
        </p:txBody>
      </p:sp>
    </p:spTree>
    <p:extLst>
      <p:ext uri="{BB962C8B-B14F-4D97-AF65-F5344CB8AC3E}">
        <p14:creationId xmlns:p14="http://schemas.microsoft.com/office/powerpoint/2010/main" val="37723845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Tahoma" charset="0"/>
              </a:rPr>
              <a:t>Two Classical Challenges</a:t>
            </a:r>
          </a:p>
        </p:txBody>
      </p:sp>
      <p:sp>
        <p:nvSpPr>
          <p:cNvPr id="3" name="Rectangle 3"/>
          <p:cNvSpPr txBox="1">
            <a:spLocks noChangeArrowheads="1"/>
          </p:cNvSpPr>
          <p:nvPr/>
        </p:nvSpPr>
        <p:spPr>
          <a:xfrm>
            <a:off x="304800" y="2133600"/>
            <a:ext cx="8421688" cy="4154488"/>
          </a:xfrm>
          <a:prstGeom prst="rect">
            <a:avLst/>
          </a:prstGeom>
        </p:spPr>
        <p:txBody>
          <a:bodyPr/>
          <a:lstStyle/>
          <a:p>
            <a:pPr marL="342900" indent="-342900">
              <a:spcBef>
                <a:spcPct val="20000"/>
              </a:spcBef>
              <a:buClr>
                <a:schemeClr val="folHlink"/>
              </a:buClr>
              <a:buSzPct val="60000"/>
              <a:buFont typeface="Wingdings" pitchFamily="2" charset="2"/>
              <a:buChar char="n"/>
              <a:defRPr/>
            </a:pPr>
            <a:r>
              <a:rPr lang="en-US" sz="3200" b="1" i="1" kern="0" dirty="0">
                <a:latin typeface="+mn-lt"/>
                <a:ea typeface="+mn-ea"/>
              </a:rPr>
              <a:t>Establish Functional Correctness: </a:t>
            </a:r>
            <a:r>
              <a:rPr lang="en-US" sz="3200" kern="0" dirty="0">
                <a:latin typeface="+mn-lt"/>
                <a:ea typeface="+mn-ea"/>
              </a:rPr>
              <a:t>How to build functionally correct systems from possibly flawed components?</a:t>
            </a:r>
          </a:p>
          <a:p>
            <a:pPr marL="342900" indent="-342900">
              <a:spcBef>
                <a:spcPct val="20000"/>
              </a:spcBef>
              <a:buClr>
                <a:schemeClr val="folHlink"/>
              </a:buClr>
              <a:buSzPct val="60000"/>
              <a:buFont typeface="Wingdings" pitchFamily="2" charset="2"/>
              <a:buChar char="n"/>
              <a:defRPr/>
            </a:pPr>
            <a:r>
              <a:rPr lang="en-US" sz="3200" b="1" i="1" kern="0" dirty="0">
                <a:latin typeface="+mn-lt"/>
                <a:ea typeface="+mn-ea"/>
              </a:rPr>
              <a:t>Establish Temporal Correctness:</a:t>
            </a:r>
            <a:r>
              <a:rPr lang="en-US" sz="3200" kern="0" dirty="0">
                <a:latin typeface="+mn-lt"/>
                <a:ea typeface="+mn-ea"/>
              </a:rPr>
              <a:t> What are the analytic foundation for robust timing guarantees in highly dynamic, time-critical software systems?</a:t>
            </a:r>
          </a:p>
        </p:txBody>
      </p:sp>
    </p:spTree>
    <p:extLst>
      <p:ext uri="{BB962C8B-B14F-4D97-AF65-F5344CB8AC3E}">
        <p14:creationId xmlns:p14="http://schemas.microsoft.com/office/powerpoint/2010/main" val="388225012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atin typeface="Tahoma" charset="0"/>
              </a:rPr>
              <a:t>Open Cyber-Physical Systems</a:t>
            </a:r>
          </a:p>
        </p:txBody>
      </p:sp>
      <p:sp>
        <p:nvSpPr>
          <p:cNvPr id="55299" name="Slide Number Placeholder 14"/>
          <p:cNvSpPr>
            <a:spLocks noGrp="1"/>
          </p:cNvSpPr>
          <p:nvPr>
            <p:ph type="sldNum" sz="quarter" idx="12"/>
          </p:nvPr>
        </p:nvSpPr>
        <p:spPr>
          <a:xfrm>
            <a:off x="7239000" y="62436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1C40358-25DC-BE4D-8165-CFC2A8B798B3}" type="slidenum">
              <a:rPr lang="en-US">
                <a:cs typeface="Arial" charset="0"/>
              </a:rPr>
              <a:pPr/>
              <a:t>80</a:t>
            </a:fld>
            <a:endParaRPr lang="en-US">
              <a:cs typeface="Arial" charset="0"/>
            </a:endParaRPr>
          </a:p>
        </p:txBody>
      </p:sp>
      <p:cxnSp>
        <p:nvCxnSpPr>
          <p:cNvPr id="7" name="Straight Arrow Connector 6"/>
          <p:cNvCxnSpPr/>
          <p:nvPr/>
        </p:nvCxnSpPr>
        <p:spPr>
          <a:xfrm>
            <a:off x="1981200" y="4343400"/>
            <a:ext cx="5181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401888" y="4381500"/>
            <a:ext cx="43418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302" name="TextBox 9"/>
          <p:cNvSpPr txBox="1">
            <a:spLocks noChangeArrowheads="1"/>
          </p:cNvSpPr>
          <p:nvPr/>
        </p:nvSpPr>
        <p:spPr bwMode="auto">
          <a:xfrm>
            <a:off x="7162800" y="4343400"/>
            <a:ext cx="170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Hard Real-time</a:t>
            </a:r>
          </a:p>
        </p:txBody>
      </p:sp>
      <p:sp>
        <p:nvSpPr>
          <p:cNvPr id="55303" name="TextBox 10"/>
          <p:cNvSpPr txBox="1">
            <a:spLocks noChangeArrowheads="1"/>
          </p:cNvSpPr>
          <p:nvPr/>
        </p:nvSpPr>
        <p:spPr bwMode="auto">
          <a:xfrm>
            <a:off x="381000" y="4343400"/>
            <a:ext cx="162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 Real-time</a:t>
            </a:r>
          </a:p>
        </p:txBody>
      </p:sp>
      <p:sp>
        <p:nvSpPr>
          <p:cNvPr id="55304" name="TextBox 11"/>
          <p:cNvSpPr txBox="1">
            <a:spLocks noChangeArrowheads="1"/>
          </p:cNvSpPr>
          <p:nvPr/>
        </p:nvSpPr>
        <p:spPr bwMode="auto">
          <a:xfrm>
            <a:off x="3810000" y="1828800"/>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Safety-critical</a:t>
            </a:r>
          </a:p>
        </p:txBody>
      </p:sp>
      <p:sp>
        <p:nvSpPr>
          <p:cNvPr id="55305" name="TextBox 15"/>
          <p:cNvSpPr txBox="1">
            <a:spLocks noChangeArrowheads="1"/>
          </p:cNvSpPr>
          <p:nvPr/>
        </p:nvSpPr>
        <p:spPr bwMode="auto">
          <a:xfrm>
            <a:off x="3962400" y="6488113"/>
            <a:ext cx="132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Non-critical</a:t>
            </a:r>
          </a:p>
        </p:txBody>
      </p:sp>
      <p:sp>
        <p:nvSpPr>
          <p:cNvPr id="18" name="Arc 17"/>
          <p:cNvSpPr/>
          <p:nvPr/>
        </p:nvSpPr>
        <p:spPr>
          <a:xfrm rot="10800000">
            <a:off x="6400800" y="1219200"/>
            <a:ext cx="2209800" cy="1828800"/>
          </a:xfrm>
          <a:prstGeom prst="arc">
            <a:avLst>
              <a:gd name="adj1" fmla="val 15353613"/>
              <a:gd name="adj2" fmla="val 454736"/>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Rectangle 18"/>
          <p:cNvSpPr/>
          <p:nvPr/>
        </p:nvSpPr>
        <p:spPr>
          <a:xfrm rot="224989">
            <a:off x="6421438" y="1570038"/>
            <a:ext cx="1430337" cy="66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rot="5400000">
            <a:off x="6972300" y="2095500"/>
            <a:ext cx="1447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3849688" y="1544638"/>
            <a:ext cx="4049712" cy="3227387"/>
          </a:xfrm>
          <a:custGeom>
            <a:avLst/>
            <a:gdLst>
              <a:gd name="connsiteX0" fmla="*/ 2595796 w 4049842"/>
              <a:gd name="connsiteY0" fmla="*/ 0 h 3227882"/>
              <a:gd name="connsiteX1" fmla="*/ 242341 w 4049842"/>
              <a:gd name="connsiteY1" fmla="*/ 2983043 h 3227882"/>
              <a:gd name="connsiteX2" fmla="*/ 4049842 w 4049842"/>
              <a:gd name="connsiteY2" fmla="*/ 1469036 h 3227882"/>
            </a:gdLst>
            <a:ahLst/>
            <a:cxnLst>
              <a:cxn ang="0">
                <a:pos x="connsiteX0" y="connsiteY0"/>
              </a:cxn>
              <a:cxn ang="0">
                <a:pos x="connsiteX1" y="connsiteY1"/>
              </a:cxn>
              <a:cxn ang="0">
                <a:pos x="connsiteX2" y="connsiteY2"/>
              </a:cxn>
            </a:cxnLst>
            <a:rect l="l" t="t" r="r" b="b"/>
            <a:pathLst>
              <a:path w="4049842" h="3227882">
                <a:moveTo>
                  <a:pt x="2595796" y="0"/>
                </a:moveTo>
                <a:cubicBezTo>
                  <a:pt x="1297898" y="1369102"/>
                  <a:pt x="0" y="2738204"/>
                  <a:pt x="242341" y="2983043"/>
                </a:cubicBezTo>
                <a:cubicBezTo>
                  <a:pt x="484682" y="3227882"/>
                  <a:pt x="2267262" y="2348459"/>
                  <a:pt x="4049842" y="1469036"/>
                </a:cubicBezTo>
              </a:path>
            </a:pathLst>
          </a:cu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310" name="TextBox 12"/>
          <p:cNvSpPr txBox="1">
            <a:spLocks noChangeArrowheads="1"/>
          </p:cNvSpPr>
          <p:nvPr/>
        </p:nvSpPr>
        <p:spPr bwMode="auto">
          <a:xfrm>
            <a:off x="6611938" y="1600200"/>
            <a:ext cx="1336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Most </a:t>
            </a:r>
          </a:p>
          <a:p>
            <a:pPr algn="ctr"/>
            <a:r>
              <a:rPr lang="en-US"/>
              <a:t>Embedded </a:t>
            </a:r>
          </a:p>
          <a:p>
            <a:pPr algn="ctr"/>
            <a:r>
              <a:rPr lang="en-US"/>
              <a:t>Systems</a:t>
            </a:r>
          </a:p>
          <a:p>
            <a:pPr algn="ctr"/>
            <a:r>
              <a:rPr lang="en-US"/>
              <a:t>Research</a:t>
            </a:r>
          </a:p>
        </p:txBody>
      </p:sp>
      <p:sp>
        <p:nvSpPr>
          <p:cNvPr id="55311" name="TextBox 20"/>
          <p:cNvSpPr txBox="1">
            <a:spLocks noChangeArrowheads="1"/>
          </p:cNvSpPr>
          <p:nvPr/>
        </p:nvSpPr>
        <p:spPr bwMode="auto">
          <a:xfrm rot="-2158953">
            <a:off x="4364038" y="2913063"/>
            <a:ext cx="2566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A Proliferation</a:t>
            </a:r>
          </a:p>
          <a:p>
            <a:pPr algn="ctr"/>
            <a:r>
              <a:rPr lang="en-US"/>
              <a:t>of Networked Open </a:t>
            </a:r>
          </a:p>
          <a:p>
            <a:pPr algn="ctr"/>
            <a:r>
              <a:rPr lang="en-US"/>
              <a:t>Cyber-physical Systems</a:t>
            </a:r>
          </a:p>
        </p:txBody>
      </p:sp>
      <p:sp>
        <p:nvSpPr>
          <p:cNvPr id="16" name="TextBox 12"/>
          <p:cNvSpPr txBox="1">
            <a:spLocks noChangeArrowheads="1"/>
          </p:cNvSpPr>
          <p:nvPr/>
        </p:nvSpPr>
        <p:spPr bwMode="auto">
          <a:xfrm>
            <a:off x="7040563" y="3048000"/>
            <a:ext cx="2103437" cy="1077913"/>
          </a:xfrm>
          <a:prstGeom prst="rect">
            <a:avLst/>
          </a:prstGeom>
          <a:noFill/>
          <a:ln w="9525">
            <a:noFill/>
            <a:miter lim="800000"/>
            <a:headEnd/>
            <a:tailEnd/>
          </a:ln>
        </p:spPr>
        <p:txBody>
          <a:bodyPr>
            <a:spAutoFit/>
          </a:bodyPr>
          <a:lstStyle/>
          <a:p>
            <a:pPr>
              <a:defRPr/>
            </a:pPr>
            <a:r>
              <a:rPr lang="en-US" sz="1600" dirty="0">
                <a:solidFill>
                  <a:schemeClr val="accent5">
                    <a:lumMod val="25000"/>
                  </a:schemeClr>
                </a:solidFill>
                <a:latin typeface="Tahoma" pitchFamily="34" charset="0"/>
                <a:ea typeface="+mn-ea"/>
              </a:rPr>
              <a:t>Model checking</a:t>
            </a:r>
          </a:p>
          <a:p>
            <a:pPr>
              <a:defRPr/>
            </a:pPr>
            <a:r>
              <a:rPr lang="en-US" sz="1600" dirty="0">
                <a:solidFill>
                  <a:schemeClr val="accent5">
                    <a:lumMod val="25000"/>
                  </a:schemeClr>
                </a:solidFill>
                <a:latin typeface="Tahoma" pitchFamily="34" charset="0"/>
                <a:ea typeface="+mn-ea"/>
              </a:rPr>
              <a:t>Formal verification</a:t>
            </a:r>
          </a:p>
          <a:p>
            <a:pPr>
              <a:defRPr/>
            </a:pPr>
            <a:r>
              <a:rPr lang="en-US" sz="1600" dirty="0">
                <a:solidFill>
                  <a:schemeClr val="accent5">
                    <a:lumMod val="25000"/>
                  </a:schemeClr>
                </a:solidFill>
                <a:latin typeface="Tahoma" pitchFamily="34" charset="0"/>
                <a:ea typeface="+mn-ea"/>
              </a:rPr>
              <a:t>Worst-case analysis</a:t>
            </a:r>
          </a:p>
          <a:p>
            <a:pPr>
              <a:defRPr/>
            </a:pPr>
            <a:r>
              <a:rPr lang="en-US" sz="1600" dirty="0">
                <a:solidFill>
                  <a:schemeClr val="accent5">
                    <a:lumMod val="25000"/>
                  </a:schemeClr>
                </a:solidFill>
                <a:latin typeface="Tahoma" pitchFamily="34" charset="0"/>
                <a:ea typeface="+mn-ea"/>
              </a:rPr>
              <a:t>Certification</a:t>
            </a:r>
          </a:p>
        </p:txBody>
      </p:sp>
    </p:spTree>
    <p:extLst>
      <p:ext uri="{BB962C8B-B14F-4D97-AF65-F5344CB8AC3E}">
        <p14:creationId xmlns:p14="http://schemas.microsoft.com/office/powerpoint/2010/main" val="230577558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atin typeface="Tahoma" charset="0"/>
              </a:rPr>
              <a:t>Open Cyber-Physical Systems</a:t>
            </a:r>
          </a:p>
        </p:txBody>
      </p:sp>
      <p:sp>
        <p:nvSpPr>
          <p:cNvPr id="56323" name="Slide Number Placeholder 20"/>
          <p:cNvSpPr>
            <a:spLocks noGrp="1"/>
          </p:cNvSpPr>
          <p:nvPr>
            <p:ph type="sldNum" sz="quarter" idx="12"/>
          </p:nvPr>
        </p:nvSpPr>
        <p:spPr>
          <a:xfrm>
            <a:off x="7239000" y="62436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6D25C9E-AE7C-9545-A091-C111D01D1C83}" type="slidenum">
              <a:rPr lang="en-US">
                <a:cs typeface="Arial" charset="0"/>
              </a:rPr>
              <a:pPr/>
              <a:t>81</a:t>
            </a:fld>
            <a:endParaRPr lang="en-US">
              <a:cs typeface="Arial" charset="0"/>
            </a:endParaRPr>
          </a:p>
        </p:txBody>
      </p:sp>
      <p:cxnSp>
        <p:nvCxnSpPr>
          <p:cNvPr id="7" name="Straight Arrow Connector 6"/>
          <p:cNvCxnSpPr/>
          <p:nvPr/>
        </p:nvCxnSpPr>
        <p:spPr>
          <a:xfrm>
            <a:off x="1981200" y="4343400"/>
            <a:ext cx="5181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401888" y="4381500"/>
            <a:ext cx="43418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326" name="TextBox 9"/>
          <p:cNvSpPr txBox="1">
            <a:spLocks noChangeArrowheads="1"/>
          </p:cNvSpPr>
          <p:nvPr/>
        </p:nvSpPr>
        <p:spPr bwMode="auto">
          <a:xfrm>
            <a:off x="7162800" y="4343400"/>
            <a:ext cx="170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Hard Real-time</a:t>
            </a:r>
          </a:p>
        </p:txBody>
      </p:sp>
      <p:sp>
        <p:nvSpPr>
          <p:cNvPr id="56327" name="TextBox 10"/>
          <p:cNvSpPr txBox="1">
            <a:spLocks noChangeArrowheads="1"/>
          </p:cNvSpPr>
          <p:nvPr/>
        </p:nvSpPr>
        <p:spPr bwMode="auto">
          <a:xfrm>
            <a:off x="381000" y="4343400"/>
            <a:ext cx="162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 Real-time</a:t>
            </a:r>
          </a:p>
        </p:txBody>
      </p:sp>
      <p:sp>
        <p:nvSpPr>
          <p:cNvPr id="56328" name="TextBox 11"/>
          <p:cNvSpPr txBox="1">
            <a:spLocks noChangeArrowheads="1"/>
          </p:cNvSpPr>
          <p:nvPr/>
        </p:nvSpPr>
        <p:spPr bwMode="auto">
          <a:xfrm>
            <a:off x="3810000" y="1828800"/>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Safety-critical</a:t>
            </a:r>
          </a:p>
        </p:txBody>
      </p:sp>
      <p:sp>
        <p:nvSpPr>
          <p:cNvPr id="56329" name="TextBox 15"/>
          <p:cNvSpPr txBox="1">
            <a:spLocks noChangeArrowheads="1"/>
          </p:cNvSpPr>
          <p:nvPr/>
        </p:nvSpPr>
        <p:spPr bwMode="auto">
          <a:xfrm>
            <a:off x="3962400" y="6488113"/>
            <a:ext cx="132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Non-critical</a:t>
            </a:r>
          </a:p>
        </p:txBody>
      </p:sp>
      <p:sp>
        <p:nvSpPr>
          <p:cNvPr id="18" name="Arc 17"/>
          <p:cNvSpPr/>
          <p:nvPr/>
        </p:nvSpPr>
        <p:spPr>
          <a:xfrm rot="10800000">
            <a:off x="6400800" y="1219200"/>
            <a:ext cx="2209800" cy="1828800"/>
          </a:xfrm>
          <a:prstGeom prst="arc">
            <a:avLst>
              <a:gd name="adj1" fmla="val 15353613"/>
              <a:gd name="adj2" fmla="val 454736"/>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Rectangle 18"/>
          <p:cNvSpPr/>
          <p:nvPr/>
        </p:nvSpPr>
        <p:spPr>
          <a:xfrm rot="224989">
            <a:off x="6421438" y="1570038"/>
            <a:ext cx="1430337" cy="66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rot="5400000">
            <a:off x="6972300" y="2095500"/>
            <a:ext cx="1447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3849688" y="1544638"/>
            <a:ext cx="4049712" cy="3227387"/>
          </a:xfrm>
          <a:custGeom>
            <a:avLst/>
            <a:gdLst>
              <a:gd name="connsiteX0" fmla="*/ 2595796 w 4049842"/>
              <a:gd name="connsiteY0" fmla="*/ 0 h 3227882"/>
              <a:gd name="connsiteX1" fmla="*/ 242341 w 4049842"/>
              <a:gd name="connsiteY1" fmla="*/ 2983043 h 3227882"/>
              <a:gd name="connsiteX2" fmla="*/ 4049842 w 4049842"/>
              <a:gd name="connsiteY2" fmla="*/ 1469036 h 3227882"/>
            </a:gdLst>
            <a:ahLst/>
            <a:cxnLst>
              <a:cxn ang="0">
                <a:pos x="connsiteX0" y="connsiteY0"/>
              </a:cxn>
              <a:cxn ang="0">
                <a:pos x="connsiteX1" y="connsiteY1"/>
              </a:cxn>
              <a:cxn ang="0">
                <a:pos x="connsiteX2" y="connsiteY2"/>
              </a:cxn>
            </a:cxnLst>
            <a:rect l="l" t="t" r="r" b="b"/>
            <a:pathLst>
              <a:path w="4049842" h="3227882">
                <a:moveTo>
                  <a:pt x="2595796" y="0"/>
                </a:moveTo>
                <a:cubicBezTo>
                  <a:pt x="1297898" y="1369102"/>
                  <a:pt x="0" y="2738204"/>
                  <a:pt x="242341" y="2983043"/>
                </a:cubicBezTo>
                <a:cubicBezTo>
                  <a:pt x="484682" y="3227882"/>
                  <a:pt x="2267262" y="2348459"/>
                  <a:pt x="4049842" y="1469036"/>
                </a:cubicBezTo>
              </a:path>
            </a:pathLst>
          </a:cu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334" name="TextBox 12"/>
          <p:cNvSpPr txBox="1">
            <a:spLocks noChangeArrowheads="1"/>
          </p:cNvSpPr>
          <p:nvPr/>
        </p:nvSpPr>
        <p:spPr bwMode="auto">
          <a:xfrm>
            <a:off x="6648450" y="1600200"/>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Most </a:t>
            </a:r>
          </a:p>
          <a:p>
            <a:pPr algn="ctr"/>
            <a:r>
              <a:rPr lang="en-US"/>
              <a:t>Embedded</a:t>
            </a:r>
          </a:p>
          <a:p>
            <a:pPr algn="ctr"/>
            <a:r>
              <a:rPr lang="en-US"/>
              <a:t>Systems</a:t>
            </a:r>
          </a:p>
          <a:p>
            <a:pPr algn="ctr"/>
            <a:r>
              <a:rPr lang="en-US"/>
              <a:t>Research</a:t>
            </a:r>
          </a:p>
        </p:txBody>
      </p:sp>
      <p:sp>
        <p:nvSpPr>
          <p:cNvPr id="56335" name="TextBox 20"/>
          <p:cNvSpPr txBox="1">
            <a:spLocks noChangeArrowheads="1"/>
          </p:cNvSpPr>
          <p:nvPr/>
        </p:nvSpPr>
        <p:spPr bwMode="auto">
          <a:xfrm rot="-2158953">
            <a:off x="4364038" y="2913063"/>
            <a:ext cx="2566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A Proliferation</a:t>
            </a:r>
          </a:p>
          <a:p>
            <a:pPr algn="ctr"/>
            <a:r>
              <a:rPr lang="en-US"/>
              <a:t>of Networked Open </a:t>
            </a:r>
          </a:p>
          <a:p>
            <a:pPr algn="ctr"/>
            <a:r>
              <a:rPr lang="en-US"/>
              <a:t>Cyber-physical Systems</a:t>
            </a:r>
          </a:p>
        </p:txBody>
      </p:sp>
      <p:cxnSp>
        <p:nvCxnSpPr>
          <p:cNvPr id="22" name="Straight Arrow Connector 21"/>
          <p:cNvCxnSpPr/>
          <p:nvPr/>
        </p:nvCxnSpPr>
        <p:spPr>
          <a:xfrm>
            <a:off x="3200400" y="2971800"/>
            <a:ext cx="16002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337" name="TextBox 22"/>
          <p:cNvSpPr txBox="1">
            <a:spLocks noChangeArrowheads="1"/>
          </p:cNvSpPr>
          <p:nvPr/>
        </p:nvSpPr>
        <p:spPr bwMode="auto">
          <a:xfrm rot="-1332803">
            <a:off x="1992313" y="2674938"/>
            <a:ext cx="173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b="1">
                <a:solidFill>
                  <a:srgbClr val="FF0000"/>
                </a:solidFill>
              </a:rPr>
              <a:t>Challenges?</a:t>
            </a:r>
          </a:p>
        </p:txBody>
      </p:sp>
    </p:spTree>
    <p:extLst>
      <p:ext uri="{BB962C8B-B14F-4D97-AF65-F5344CB8AC3E}">
        <p14:creationId xmlns:p14="http://schemas.microsoft.com/office/powerpoint/2010/main" val="192191461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atin typeface="Tahoma" charset="0"/>
              </a:rPr>
              <a:t>Open Cyber-Physical Systems</a:t>
            </a:r>
          </a:p>
        </p:txBody>
      </p:sp>
      <p:sp>
        <p:nvSpPr>
          <p:cNvPr id="57347" name="Slide Number Placeholder 20"/>
          <p:cNvSpPr>
            <a:spLocks noGrp="1"/>
          </p:cNvSpPr>
          <p:nvPr>
            <p:ph type="sldNum" sz="quarter" idx="12"/>
          </p:nvPr>
        </p:nvSpPr>
        <p:spPr>
          <a:xfrm>
            <a:off x="7239000" y="62436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28D1FCF-810E-F64E-B701-8A6A83CEB76D}" type="slidenum">
              <a:rPr lang="en-US">
                <a:cs typeface="Arial" charset="0"/>
              </a:rPr>
              <a:pPr/>
              <a:t>82</a:t>
            </a:fld>
            <a:endParaRPr lang="en-US">
              <a:cs typeface="Arial" charset="0"/>
            </a:endParaRPr>
          </a:p>
        </p:txBody>
      </p:sp>
      <p:cxnSp>
        <p:nvCxnSpPr>
          <p:cNvPr id="7" name="Straight Arrow Connector 6"/>
          <p:cNvCxnSpPr/>
          <p:nvPr/>
        </p:nvCxnSpPr>
        <p:spPr>
          <a:xfrm>
            <a:off x="1981200" y="4343400"/>
            <a:ext cx="5181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401888" y="4381500"/>
            <a:ext cx="43418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350" name="TextBox 9"/>
          <p:cNvSpPr txBox="1">
            <a:spLocks noChangeArrowheads="1"/>
          </p:cNvSpPr>
          <p:nvPr/>
        </p:nvSpPr>
        <p:spPr bwMode="auto">
          <a:xfrm>
            <a:off x="7162800" y="4343400"/>
            <a:ext cx="170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Hard Real-time</a:t>
            </a:r>
          </a:p>
        </p:txBody>
      </p:sp>
      <p:sp>
        <p:nvSpPr>
          <p:cNvPr id="57351" name="TextBox 10"/>
          <p:cNvSpPr txBox="1">
            <a:spLocks noChangeArrowheads="1"/>
          </p:cNvSpPr>
          <p:nvPr/>
        </p:nvSpPr>
        <p:spPr bwMode="auto">
          <a:xfrm>
            <a:off x="381000" y="4343400"/>
            <a:ext cx="162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 Real-time</a:t>
            </a:r>
          </a:p>
        </p:txBody>
      </p:sp>
      <p:sp>
        <p:nvSpPr>
          <p:cNvPr id="57352" name="TextBox 11"/>
          <p:cNvSpPr txBox="1">
            <a:spLocks noChangeArrowheads="1"/>
          </p:cNvSpPr>
          <p:nvPr/>
        </p:nvSpPr>
        <p:spPr bwMode="auto">
          <a:xfrm>
            <a:off x="3810000" y="1828800"/>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Safety-critical</a:t>
            </a:r>
          </a:p>
        </p:txBody>
      </p:sp>
      <p:sp>
        <p:nvSpPr>
          <p:cNvPr id="57353" name="TextBox 15"/>
          <p:cNvSpPr txBox="1">
            <a:spLocks noChangeArrowheads="1"/>
          </p:cNvSpPr>
          <p:nvPr/>
        </p:nvSpPr>
        <p:spPr bwMode="auto">
          <a:xfrm>
            <a:off x="3962400" y="6488113"/>
            <a:ext cx="132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Non-critical</a:t>
            </a:r>
          </a:p>
        </p:txBody>
      </p:sp>
      <p:sp>
        <p:nvSpPr>
          <p:cNvPr id="18" name="Arc 17"/>
          <p:cNvSpPr/>
          <p:nvPr/>
        </p:nvSpPr>
        <p:spPr>
          <a:xfrm rot="10800000">
            <a:off x="6400800" y="1219200"/>
            <a:ext cx="2209800" cy="1828800"/>
          </a:xfrm>
          <a:prstGeom prst="arc">
            <a:avLst>
              <a:gd name="adj1" fmla="val 15353613"/>
              <a:gd name="adj2" fmla="val 454736"/>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Rectangle 18"/>
          <p:cNvSpPr/>
          <p:nvPr/>
        </p:nvSpPr>
        <p:spPr>
          <a:xfrm rot="224989">
            <a:off x="6421438" y="1570038"/>
            <a:ext cx="1430337" cy="66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rot="5400000">
            <a:off x="6972300" y="2095500"/>
            <a:ext cx="1447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3849688" y="1544638"/>
            <a:ext cx="4049712" cy="3227387"/>
          </a:xfrm>
          <a:custGeom>
            <a:avLst/>
            <a:gdLst>
              <a:gd name="connsiteX0" fmla="*/ 2595796 w 4049842"/>
              <a:gd name="connsiteY0" fmla="*/ 0 h 3227882"/>
              <a:gd name="connsiteX1" fmla="*/ 242341 w 4049842"/>
              <a:gd name="connsiteY1" fmla="*/ 2983043 h 3227882"/>
              <a:gd name="connsiteX2" fmla="*/ 4049842 w 4049842"/>
              <a:gd name="connsiteY2" fmla="*/ 1469036 h 3227882"/>
            </a:gdLst>
            <a:ahLst/>
            <a:cxnLst>
              <a:cxn ang="0">
                <a:pos x="connsiteX0" y="connsiteY0"/>
              </a:cxn>
              <a:cxn ang="0">
                <a:pos x="connsiteX1" y="connsiteY1"/>
              </a:cxn>
              <a:cxn ang="0">
                <a:pos x="connsiteX2" y="connsiteY2"/>
              </a:cxn>
            </a:cxnLst>
            <a:rect l="l" t="t" r="r" b="b"/>
            <a:pathLst>
              <a:path w="4049842" h="3227882">
                <a:moveTo>
                  <a:pt x="2595796" y="0"/>
                </a:moveTo>
                <a:cubicBezTo>
                  <a:pt x="1297898" y="1369102"/>
                  <a:pt x="0" y="2738204"/>
                  <a:pt x="242341" y="2983043"/>
                </a:cubicBezTo>
                <a:cubicBezTo>
                  <a:pt x="484682" y="3227882"/>
                  <a:pt x="2267262" y="2348459"/>
                  <a:pt x="4049842" y="1469036"/>
                </a:cubicBezTo>
              </a:path>
            </a:pathLst>
          </a:cu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358" name="TextBox 12"/>
          <p:cNvSpPr txBox="1">
            <a:spLocks noChangeArrowheads="1"/>
          </p:cNvSpPr>
          <p:nvPr/>
        </p:nvSpPr>
        <p:spPr bwMode="auto">
          <a:xfrm>
            <a:off x="6648450" y="1600200"/>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Most </a:t>
            </a:r>
          </a:p>
          <a:p>
            <a:pPr algn="ctr"/>
            <a:r>
              <a:rPr lang="en-US"/>
              <a:t>Embedded</a:t>
            </a:r>
          </a:p>
          <a:p>
            <a:pPr algn="ctr"/>
            <a:r>
              <a:rPr lang="en-US"/>
              <a:t>Systems</a:t>
            </a:r>
          </a:p>
          <a:p>
            <a:pPr algn="ctr"/>
            <a:r>
              <a:rPr lang="en-US"/>
              <a:t>Research</a:t>
            </a:r>
          </a:p>
        </p:txBody>
      </p:sp>
      <p:sp>
        <p:nvSpPr>
          <p:cNvPr id="57359" name="TextBox 20"/>
          <p:cNvSpPr txBox="1">
            <a:spLocks noChangeArrowheads="1"/>
          </p:cNvSpPr>
          <p:nvPr/>
        </p:nvSpPr>
        <p:spPr bwMode="auto">
          <a:xfrm rot="-2158953">
            <a:off x="4364038" y="2913063"/>
            <a:ext cx="2566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A Proliferation</a:t>
            </a:r>
          </a:p>
          <a:p>
            <a:pPr algn="ctr"/>
            <a:r>
              <a:rPr lang="en-US"/>
              <a:t>of Networked Open </a:t>
            </a:r>
          </a:p>
          <a:p>
            <a:pPr algn="ctr"/>
            <a:r>
              <a:rPr lang="en-US"/>
              <a:t>Cyber-physical Systems</a:t>
            </a:r>
          </a:p>
        </p:txBody>
      </p:sp>
      <p:cxnSp>
        <p:nvCxnSpPr>
          <p:cNvPr id="22" name="Straight Arrow Connector 21"/>
          <p:cNvCxnSpPr/>
          <p:nvPr/>
        </p:nvCxnSpPr>
        <p:spPr>
          <a:xfrm>
            <a:off x="3200400" y="2971800"/>
            <a:ext cx="16002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361" name="TextBox 22"/>
          <p:cNvSpPr txBox="1">
            <a:spLocks noChangeArrowheads="1"/>
          </p:cNvSpPr>
          <p:nvPr/>
        </p:nvSpPr>
        <p:spPr bwMode="auto">
          <a:xfrm rot="-1332803">
            <a:off x="1992313" y="2674938"/>
            <a:ext cx="173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b="1">
                <a:solidFill>
                  <a:srgbClr val="FF0000"/>
                </a:solidFill>
              </a:rPr>
              <a:t>Challenges?</a:t>
            </a:r>
          </a:p>
        </p:txBody>
      </p:sp>
      <p:sp>
        <p:nvSpPr>
          <p:cNvPr id="57362" name="TextBox 23"/>
          <p:cNvSpPr txBox="1">
            <a:spLocks noChangeArrowheads="1"/>
          </p:cNvSpPr>
          <p:nvPr/>
        </p:nvSpPr>
        <p:spPr bwMode="auto">
          <a:xfrm>
            <a:off x="685800" y="3200400"/>
            <a:ext cx="4191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dirty="0">
                <a:solidFill>
                  <a:srgbClr val="FF0000"/>
                </a:solidFill>
              </a:rPr>
              <a:t>  </a:t>
            </a:r>
            <a:r>
              <a:rPr lang="en-US" sz="1600" b="1" dirty="0">
                <a:solidFill>
                  <a:srgbClr val="FF0000"/>
                </a:solidFill>
              </a:rPr>
              <a:t>- </a:t>
            </a:r>
            <a:r>
              <a:rPr lang="en-US" sz="1600" b="1" dirty="0" smtClean="0">
                <a:solidFill>
                  <a:srgbClr val="FF0000"/>
                </a:solidFill>
              </a:rPr>
              <a:t>Data reliability</a:t>
            </a:r>
            <a:endParaRPr lang="en-US" b="1" dirty="0">
              <a:solidFill>
                <a:srgbClr val="FF0000"/>
              </a:solidFill>
            </a:endParaRPr>
          </a:p>
          <a:p>
            <a:r>
              <a:rPr lang="en-US" sz="1600" b="1" dirty="0">
                <a:solidFill>
                  <a:srgbClr val="FF0000"/>
                </a:solidFill>
              </a:rPr>
              <a:t>  - Large scale</a:t>
            </a:r>
          </a:p>
          <a:p>
            <a:r>
              <a:rPr lang="en-US" sz="1600" b="1" dirty="0">
                <a:solidFill>
                  <a:srgbClr val="FF0000"/>
                </a:solidFill>
              </a:rPr>
              <a:t>  - Distributed ownership</a:t>
            </a:r>
          </a:p>
          <a:p>
            <a:r>
              <a:rPr lang="en-US" sz="1600" b="1" dirty="0">
                <a:solidFill>
                  <a:srgbClr val="FF0000"/>
                </a:solidFill>
              </a:rPr>
              <a:t>  - Imprecise/Incomplete models</a:t>
            </a:r>
          </a:p>
        </p:txBody>
      </p:sp>
    </p:spTree>
    <p:extLst>
      <p:ext uri="{BB962C8B-B14F-4D97-AF65-F5344CB8AC3E}">
        <p14:creationId xmlns:p14="http://schemas.microsoft.com/office/powerpoint/2010/main" val="52232725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990600"/>
            <a:ext cx="1295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71"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267200"/>
            <a:ext cx="12858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AutoShape 119"/>
          <p:cNvSpPr>
            <a:spLocks noChangeArrowheads="1"/>
          </p:cNvSpPr>
          <p:nvPr/>
        </p:nvSpPr>
        <p:spPr bwMode="auto">
          <a:xfrm>
            <a:off x="2895600" y="2133600"/>
            <a:ext cx="1066800" cy="9906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pic>
        <p:nvPicPr>
          <p:cNvPr id="58373" name="Picture 9" descr="MCj040415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57200"/>
            <a:ext cx="9906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AutoShape 12"/>
          <p:cNvSpPr>
            <a:spLocks noChangeArrowheads="1"/>
          </p:cNvSpPr>
          <p:nvPr/>
        </p:nvSpPr>
        <p:spPr bwMode="auto">
          <a:xfrm>
            <a:off x="2514600" y="609600"/>
            <a:ext cx="3276600" cy="838200"/>
          </a:xfrm>
          <a:prstGeom prst="cloudCallout">
            <a:avLst>
              <a:gd name="adj1" fmla="val -36616"/>
              <a:gd name="adj2" fmla="val -1547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pic>
        <p:nvPicPr>
          <p:cNvPr id="58375" name="Picture 17" descr="j01953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AutoShape 18"/>
          <p:cNvSpPr>
            <a:spLocks noChangeArrowheads="1"/>
          </p:cNvSpPr>
          <p:nvPr/>
        </p:nvSpPr>
        <p:spPr bwMode="auto">
          <a:xfrm>
            <a:off x="228600" y="228600"/>
            <a:ext cx="7620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pic>
        <p:nvPicPr>
          <p:cNvPr id="58377" name="Picture 61" descr="sp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505200"/>
            <a:ext cx="66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17" descr="MCj0424790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209800"/>
            <a:ext cx="87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Text Box 139"/>
          <p:cNvSpPr txBox="1">
            <a:spLocks noChangeArrowheads="1"/>
          </p:cNvSpPr>
          <p:nvPr/>
        </p:nvSpPr>
        <p:spPr bwMode="auto">
          <a:xfrm>
            <a:off x="0" y="58420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2000"/>
              <a:t>Wearable and Ambient Sensors: Opportunistic Context Measurement</a:t>
            </a:r>
          </a:p>
        </p:txBody>
      </p:sp>
      <p:sp>
        <p:nvSpPr>
          <p:cNvPr id="58380" name="Text Box 140"/>
          <p:cNvSpPr txBox="1">
            <a:spLocks noChangeArrowheads="1"/>
          </p:cNvSpPr>
          <p:nvPr/>
        </p:nvSpPr>
        <p:spPr bwMode="auto">
          <a:xfrm>
            <a:off x="4343400" y="56388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2000"/>
              <a:t>Implantable </a:t>
            </a:r>
          </a:p>
          <a:p>
            <a:pPr algn="ctr"/>
            <a:r>
              <a:rPr lang="en-US" sz="2000"/>
              <a:t>Medical Devices, Biosensors</a:t>
            </a:r>
          </a:p>
        </p:txBody>
      </p:sp>
      <p:pic>
        <p:nvPicPr>
          <p:cNvPr id="58381" name="Picture 135" descr="Ce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3886200"/>
            <a:ext cx="390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505200"/>
            <a:ext cx="12922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3429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4" name="Cloud Callout 86"/>
          <p:cNvSpPr>
            <a:spLocks noChangeArrowheads="1"/>
          </p:cNvSpPr>
          <p:nvPr/>
        </p:nvSpPr>
        <p:spPr bwMode="auto">
          <a:xfrm>
            <a:off x="0" y="3200400"/>
            <a:ext cx="4038600" cy="2438400"/>
          </a:xfrm>
          <a:prstGeom prst="cloudCallout">
            <a:avLst>
              <a:gd name="adj1" fmla="val -5315"/>
              <a:gd name="adj2" fmla="val 4186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8385" name="Picture 17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3124200"/>
            <a:ext cx="1600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6" name="Text Box 140"/>
          <p:cNvSpPr txBox="1">
            <a:spLocks noChangeArrowheads="1"/>
          </p:cNvSpPr>
          <p:nvPr/>
        </p:nvSpPr>
        <p:spPr bwMode="auto">
          <a:xfrm>
            <a:off x="7467600" y="5638800"/>
            <a:ext cx="135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2000"/>
              <a:t>Biological </a:t>
            </a:r>
          </a:p>
          <a:p>
            <a:pPr algn="ctr"/>
            <a:r>
              <a:rPr lang="en-US" sz="2000"/>
              <a:t>System</a:t>
            </a:r>
          </a:p>
        </p:txBody>
      </p:sp>
      <p:sp>
        <p:nvSpPr>
          <p:cNvPr id="58387" name="Freeform 95"/>
          <p:cNvSpPr>
            <a:spLocks noChangeArrowheads="1"/>
          </p:cNvSpPr>
          <p:nvPr/>
        </p:nvSpPr>
        <p:spPr bwMode="auto">
          <a:xfrm>
            <a:off x="6019800" y="5181600"/>
            <a:ext cx="1371600" cy="930275"/>
          </a:xfrm>
          <a:custGeom>
            <a:avLst/>
            <a:gdLst>
              <a:gd name="T0" fmla="*/ 214610147 w 1191986"/>
              <a:gd name="T1" fmla="*/ 41592641 h 821871"/>
              <a:gd name="T2" fmla="*/ 126414090 w 1191986"/>
              <a:gd name="T3" fmla="*/ 73586582 h 821871"/>
              <a:gd name="T4" fmla="*/ 0 w 1191986"/>
              <a:gd name="T5" fmla="*/ 0 h 821871"/>
              <a:gd name="T6" fmla="*/ 0 60000 65536"/>
              <a:gd name="T7" fmla="*/ 0 60000 65536"/>
              <a:gd name="T8" fmla="*/ 0 60000 65536"/>
              <a:gd name="T9" fmla="*/ 0 w 1191986"/>
              <a:gd name="T10" fmla="*/ 0 h 821871"/>
              <a:gd name="T11" fmla="*/ 1191986 w 1191986"/>
              <a:gd name="T12" fmla="*/ 821871 h 821871"/>
            </a:gdLst>
            <a:ahLst/>
            <a:cxnLst>
              <a:cxn ang="T6">
                <a:pos x="T0" y="T1"/>
              </a:cxn>
              <a:cxn ang="T7">
                <a:pos x="T2" y="T3"/>
              </a:cxn>
              <a:cxn ang="T8">
                <a:pos x="T4" y="T5"/>
              </a:cxn>
            </a:cxnLst>
            <a:rect l="T9" t="T10" r="T11" b="T12"/>
            <a:pathLst>
              <a:path w="1191986" h="821871">
                <a:moveTo>
                  <a:pt x="1191986" y="424543"/>
                </a:moveTo>
                <a:cubicBezTo>
                  <a:pt x="1046389" y="623207"/>
                  <a:pt x="900793" y="821871"/>
                  <a:pt x="702129" y="751114"/>
                </a:cubicBezTo>
                <a:cubicBezTo>
                  <a:pt x="503465" y="680357"/>
                  <a:pt x="251732" y="340178"/>
                  <a:pt x="0"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8" name="Text Box 140"/>
          <p:cNvSpPr txBox="1">
            <a:spLocks noChangeArrowheads="1"/>
          </p:cNvSpPr>
          <p:nvPr/>
        </p:nvSpPr>
        <p:spPr bwMode="auto">
          <a:xfrm>
            <a:off x="6248400" y="5181600"/>
            <a:ext cx="121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Biometric </a:t>
            </a:r>
          </a:p>
          <a:p>
            <a:pPr algn="ctr"/>
            <a:r>
              <a:rPr lang="en-US"/>
              <a:t>Sensing</a:t>
            </a:r>
          </a:p>
        </p:txBody>
      </p:sp>
      <p:sp>
        <p:nvSpPr>
          <p:cNvPr id="58389" name="Text Box 140"/>
          <p:cNvSpPr txBox="1">
            <a:spLocks noChangeArrowheads="1"/>
          </p:cNvSpPr>
          <p:nvPr/>
        </p:nvSpPr>
        <p:spPr bwMode="auto">
          <a:xfrm>
            <a:off x="2819400" y="5934075"/>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Context and </a:t>
            </a:r>
          </a:p>
          <a:p>
            <a:pPr algn="ctr"/>
            <a:r>
              <a:rPr lang="en-US"/>
              <a:t>Activity Sensing,</a:t>
            </a:r>
          </a:p>
          <a:p>
            <a:pPr algn="ctr"/>
            <a:r>
              <a:rPr lang="en-US"/>
              <a:t>NEAT-factor, etc.</a:t>
            </a:r>
          </a:p>
        </p:txBody>
      </p:sp>
      <p:sp>
        <p:nvSpPr>
          <p:cNvPr id="58390" name="Text Box 140"/>
          <p:cNvSpPr txBox="1">
            <a:spLocks noChangeArrowheads="1"/>
          </p:cNvSpPr>
          <p:nvPr/>
        </p:nvSpPr>
        <p:spPr bwMode="auto">
          <a:xfrm>
            <a:off x="1143000" y="28956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Logging</a:t>
            </a:r>
          </a:p>
        </p:txBody>
      </p:sp>
      <p:sp>
        <p:nvSpPr>
          <p:cNvPr id="58391" name="Freeform 107"/>
          <p:cNvSpPr>
            <a:spLocks noChangeArrowheads="1"/>
          </p:cNvSpPr>
          <p:nvPr/>
        </p:nvSpPr>
        <p:spPr bwMode="auto">
          <a:xfrm>
            <a:off x="3962400" y="2895600"/>
            <a:ext cx="914400" cy="228600"/>
          </a:xfrm>
          <a:custGeom>
            <a:avLst/>
            <a:gdLst>
              <a:gd name="T0" fmla="*/ 0 w 2432957"/>
              <a:gd name="T1" fmla="*/ 0 h 1257300"/>
              <a:gd name="T2" fmla="*/ 0 w 2432957"/>
              <a:gd name="T3" fmla="*/ 0 h 1257300"/>
              <a:gd name="T4" fmla="*/ 0 w 2432957"/>
              <a:gd name="T5" fmla="*/ 0 h 1257300"/>
              <a:gd name="T6" fmla="*/ 0 60000 65536"/>
              <a:gd name="T7" fmla="*/ 0 60000 65536"/>
              <a:gd name="T8" fmla="*/ 0 60000 65536"/>
              <a:gd name="T9" fmla="*/ 0 w 2432957"/>
              <a:gd name="T10" fmla="*/ 0 h 1257300"/>
              <a:gd name="T11" fmla="*/ 2432957 w 2432957"/>
              <a:gd name="T12" fmla="*/ 1257300 h 1257300"/>
            </a:gdLst>
            <a:ahLst/>
            <a:cxnLst>
              <a:cxn ang="T6">
                <a:pos x="T0" y="T1"/>
              </a:cxn>
              <a:cxn ang="T7">
                <a:pos x="T2" y="T3"/>
              </a:cxn>
              <a:cxn ang="T8">
                <a:pos x="T4" y="T5"/>
              </a:cxn>
            </a:cxnLst>
            <a:rect l="T9" t="T10" r="T11" b="T12"/>
            <a:pathLst>
              <a:path w="2432957" h="1257300">
                <a:moveTo>
                  <a:pt x="2432957" y="1257300"/>
                </a:moveTo>
                <a:cubicBezTo>
                  <a:pt x="2170339" y="937532"/>
                  <a:pt x="1907721" y="617764"/>
                  <a:pt x="1502228" y="408214"/>
                </a:cubicBezTo>
                <a:cubicBezTo>
                  <a:pt x="1096735" y="198664"/>
                  <a:pt x="548367" y="99332"/>
                  <a:pt x="0"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2" name="Text Box 140"/>
          <p:cNvSpPr txBox="1">
            <a:spLocks noChangeArrowheads="1"/>
          </p:cNvSpPr>
          <p:nvPr/>
        </p:nvSpPr>
        <p:spPr bwMode="auto">
          <a:xfrm>
            <a:off x="3581400" y="30480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Logging</a:t>
            </a:r>
          </a:p>
        </p:txBody>
      </p:sp>
      <p:sp>
        <p:nvSpPr>
          <p:cNvPr id="58393" name="Text Box 140"/>
          <p:cNvSpPr txBox="1">
            <a:spLocks noChangeArrowheads="1"/>
          </p:cNvSpPr>
          <p:nvPr/>
        </p:nvSpPr>
        <p:spPr bwMode="auto">
          <a:xfrm>
            <a:off x="3048000" y="685800"/>
            <a:ext cx="2322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2000"/>
              <a:t>Community/Social </a:t>
            </a:r>
          </a:p>
          <a:p>
            <a:pPr algn="ctr"/>
            <a:r>
              <a:rPr lang="en-US" sz="2000"/>
              <a:t>Network</a:t>
            </a:r>
          </a:p>
        </p:txBody>
      </p:sp>
      <p:sp>
        <p:nvSpPr>
          <p:cNvPr id="58394" name="Freeform 111"/>
          <p:cNvSpPr>
            <a:spLocks noChangeArrowheads="1"/>
          </p:cNvSpPr>
          <p:nvPr/>
        </p:nvSpPr>
        <p:spPr bwMode="auto">
          <a:xfrm rot="10800000">
            <a:off x="6019800" y="3505200"/>
            <a:ext cx="1524000" cy="822325"/>
          </a:xfrm>
          <a:custGeom>
            <a:avLst/>
            <a:gdLst>
              <a:gd name="T0" fmla="*/ 2147483647 w 1191986"/>
              <a:gd name="T1" fmla="*/ 433069 h 821871"/>
              <a:gd name="T2" fmla="*/ 2147483647 w 1191986"/>
              <a:gd name="T3" fmla="*/ 766197 h 821871"/>
              <a:gd name="T4" fmla="*/ 0 w 1191986"/>
              <a:gd name="T5" fmla="*/ 0 h 821871"/>
              <a:gd name="T6" fmla="*/ 0 60000 65536"/>
              <a:gd name="T7" fmla="*/ 0 60000 65536"/>
              <a:gd name="T8" fmla="*/ 0 60000 65536"/>
              <a:gd name="T9" fmla="*/ 0 w 1191986"/>
              <a:gd name="T10" fmla="*/ 0 h 821871"/>
              <a:gd name="T11" fmla="*/ 1191986 w 1191986"/>
              <a:gd name="T12" fmla="*/ 821871 h 821871"/>
            </a:gdLst>
            <a:ahLst/>
            <a:cxnLst>
              <a:cxn ang="T6">
                <a:pos x="T0" y="T1"/>
              </a:cxn>
              <a:cxn ang="T7">
                <a:pos x="T2" y="T3"/>
              </a:cxn>
              <a:cxn ang="T8">
                <a:pos x="T4" y="T5"/>
              </a:cxn>
            </a:cxnLst>
            <a:rect l="T9" t="T10" r="T11" b="T12"/>
            <a:pathLst>
              <a:path w="1191986" h="821871">
                <a:moveTo>
                  <a:pt x="1191986" y="424543"/>
                </a:moveTo>
                <a:cubicBezTo>
                  <a:pt x="1046389" y="623207"/>
                  <a:pt x="900793" y="821871"/>
                  <a:pt x="702129" y="751114"/>
                </a:cubicBezTo>
                <a:cubicBezTo>
                  <a:pt x="503465" y="680357"/>
                  <a:pt x="251732" y="340178"/>
                  <a:pt x="0"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5" name="Text Box 140"/>
          <p:cNvSpPr txBox="1">
            <a:spLocks noChangeArrowheads="1"/>
          </p:cNvSpPr>
          <p:nvPr/>
        </p:nvSpPr>
        <p:spPr bwMode="auto">
          <a:xfrm>
            <a:off x="6019800" y="3657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Direct </a:t>
            </a:r>
          </a:p>
          <a:p>
            <a:pPr algn="ctr"/>
            <a:r>
              <a:rPr lang="en-US"/>
              <a:t>Control</a:t>
            </a:r>
          </a:p>
        </p:txBody>
      </p:sp>
      <p:sp>
        <p:nvSpPr>
          <p:cNvPr id="58396" name="Freeform 113"/>
          <p:cNvSpPr>
            <a:spLocks noChangeArrowheads="1"/>
          </p:cNvSpPr>
          <p:nvPr/>
        </p:nvSpPr>
        <p:spPr bwMode="auto">
          <a:xfrm>
            <a:off x="2133600" y="2895600"/>
            <a:ext cx="739775" cy="446088"/>
          </a:xfrm>
          <a:custGeom>
            <a:avLst/>
            <a:gdLst>
              <a:gd name="T0" fmla="*/ 0 w 816428"/>
              <a:gd name="T1" fmla="*/ 0 h 914400"/>
              <a:gd name="T2" fmla="*/ 3829 w 816428"/>
              <a:gd name="T3" fmla="*/ 0 h 914400"/>
              <a:gd name="T4" fmla="*/ 21278 w 816428"/>
              <a:gd name="T5" fmla="*/ 0 h 914400"/>
              <a:gd name="T6" fmla="*/ 0 60000 65536"/>
              <a:gd name="T7" fmla="*/ 0 60000 65536"/>
              <a:gd name="T8" fmla="*/ 0 60000 65536"/>
              <a:gd name="T9" fmla="*/ 0 w 816428"/>
              <a:gd name="T10" fmla="*/ 0 h 914400"/>
              <a:gd name="T11" fmla="*/ 816428 w 816428"/>
              <a:gd name="T12" fmla="*/ 914400 h 914400"/>
            </a:gdLst>
            <a:ahLst/>
            <a:cxnLst>
              <a:cxn ang="T6">
                <a:pos x="T0" y="T1"/>
              </a:cxn>
              <a:cxn ang="T7">
                <a:pos x="T2" y="T3"/>
              </a:cxn>
              <a:cxn ang="T8">
                <a:pos x="T4" y="T5"/>
              </a:cxn>
            </a:cxnLst>
            <a:rect l="T9" t="T10" r="T11" b="T12"/>
            <a:pathLst>
              <a:path w="816428" h="914400">
                <a:moveTo>
                  <a:pt x="0" y="914400"/>
                </a:moveTo>
                <a:cubicBezTo>
                  <a:pt x="5443" y="721178"/>
                  <a:pt x="10886" y="527957"/>
                  <a:pt x="146957" y="375557"/>
                </a:cubicBezTo>
                <a:cubicBezTo>
                  <a:pt x="283028" y="223157"/>
                  <a:pt x="549728" y="111578"/>
                  <a:pt x="816428"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7" name="Freeform 115"/>
          <p:cNvSpPr>
            <a:spLocks noChangeArrowheads="1"/>
          </p:cNvSpPr>
          <p:nvPr/>
        </p:nvSpPr>
        <p:spPr bwMode="auto">
          <a:xfrm>
            <a:off x="4049713" y="2209800"/>
            <a:ext cx="2732087" cy="914400"/>
          </a:xfrm>
          <a:custGeom>
            <a:avLst/>
            <a:gdLst>
              <a:gd name="T0" fmla="*/ 0 w 3608614"/>
              <a:gd name="T1" fmla="*/ 0 h 2090057"/>
              <a:gd name="T2" fmla="*/ 65 w 3608614"/>
              <a:gd name="T3" fmla="*/ 0 h 2090057"/>
              <a:gd name="T4" fmla="*/ 122 w 3608614"/>
              <a:gd name="T5" fmla="*/ 0 h 2090057"/>
              <a:gd name="T6" fmla="*/ 0 60000 65536"/>
              <a:gd name="T7" fmla="*/ 0 60000 65536"/>
              <a:gd name="T8" fmla="*/ 0 60000 65536"/>
              <a:gd name="T9" fmla="*/ 0 w 3608614"/>
              <a:gd name="T10" fmla="*/ 0 h 2090057"/>
              <a:gd name="T11" fmla="*/ 3608614 w 3608614"/>
              <a:gd name="T12" fmla="*/ 2090057 h 2090057"/>
            </a:gdLst>
            <a:ahLst/>
            <a:cxnLst>
              <a:cxn ang="T6">
                <a:pos x="T0" y="T1"/>
              </a:cxn>
              <a:cxn ang="T7">
                <a:pos x="T2" y="T3"/>
              </a:cxn>
              <a:cxn ang="T8">
                <a:pos x="T4" y="T5"/>
              </a:cxn>
            </a:cxnLst>
            <a:rect l="T9" t="T10" r="T11" b="T12"/>
            <a:pathLst>
              <a:path w="3608614" h="2090057">
                <a:moveTo>
                  <a:pt x="0" y="0"/>
                </a:moveTo>
                <a:cubicBezTo>
                  <a:pt x="654503" y="38100"/>
                  <a:pt x="1309007" y="76200"/>
                  <a:pt x="1910443" y="424543"/>
                </a:cubicBezTo>
                <a:cubicBezTo>
                  <a:pt x="2511879" y="772886"/>
                  <a:pt x="3060246" y="1431471"/>
                  <a:pt x="3608614" y="2090057"/>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8" name="Text Box 140"/>
          <p:cNvSpPr txBox="1">
            <a:spLocks noChangeArrowheads="1"/>
          </p:cNvSpPr>
          <p:nvPr/>
        </p:nvSpPr>
        <p:spPr bwMode="auto">
          <a:xfrm>
            <a:off x="5181600" y="19812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a:r>
              <a:rPr lang="en-US"/>
              <a:t> Context Factors,</a:t>
            </a:r>
          </a:p>
          <a:p>
            <a:pPr algn="r"/>
            <a:r>
              <a:rPr lang="en-US"/>
              <a:t>  Bio-feedback</a:t>
            </a:r>
          </a:p>
        </p:txBody>
      </p:sp>
      <p:sp>
        <p:nvSpPr>
          <p:cNvPr id="58399" name="Freeform 117"/>
          <p:cNvSpPr>
            <a:spLocks noChangeArrowheads="1"/>
          </p:cNvSpPr>
          <p:nvPr/>
        </p:nvSpPr>
        <p:spPr bwMode="auto">
          <a:xfrm>
            <a:off x="3352800" y="1447800"/>
            <a:ext cx="304800" cy="685800"/>
          </a:xfrm>
          <a:custGeom>
            <a:avLst/>
            <a:gdLst>
              <a:gd name="T0" fmla="*/ 0 w 277586"/>
              <a:gd name="T1" fmla="*/ 176316395 h 587828"/>
              <a:gd name="T2" fmla="*/ 5197445 w 277586"/>
              <a:gd name="T3" fmla="*/ 53874437 h 587828"/>
              <a:gd name="T4" fmla="*/ 8835634 w 277586"/>
              <a:gd name="T5" fmla="*/ 0 h 587828"/>
              <a:gd name="T6" fmla="*/ 0 60000 65536"/>
              <a:gd name="T7" fmla="*/ 0 60000 65536"/>
              <a:gd name="T8" fmla="*/ 0 60000 65536"/>
              <a:gd name="T9" fmla="*/ 0 w 277586"/>
              <a:gd name="T10" fmla="*/ 0 h 587828"/>
              <a:gd name="T11" fmla="*/ 277586 w 277586"/>
              <a:gd name="T12" fmla="*/ 587828 h 587828"/>
            </a:gdLst>
            <a:ahLst/>
            <a:cxnLst>
              <a:cxn ang="T6">
                <a:pos x="T0" y="T1"/>
              </a:cxn>
              <a:cxn ang="T7">
                <a:pos x="T2" y="T3"/>
              </a:cxn>
              <a:cxn ang="T8">
                <a:pos x="T4" y="T5"/>
              </a:cxn>
            </a:cxnLst>
            <a:rect l="T9" t="T10" r="T11" b="T12"/>
            <a:pathLst>
              <a:path w="277586" h="587828">
                <a:moveTo>
                  <a:pt x="0" y="587828"/>
                </a:moveTo>
                <a:cubicBezTo>
                  <a:pt x="58511" y="432706"/>
                  <a:pt x="117022" y="277585"/>
                  <a:pt x="163286" y="179614"/>
                </a:cubicBezTo>
                <a:cubicBezTo>
                  <a:pt x="209550" y="81643"/>
                  <a:pt x="243568" y="40821"/>
                  <a:pt x="277586"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0" name="Freeform 118"/>
          <p:cNvSpPr>
            <a:spLocks noChangeArrowheads="1"/>
          </p:cNvSpPr>
          <p:nvPr/>
        </p:nvSpPr>
        <p:spPr bwMode="auto">
          <a:xfrm>
            <a:off x="5791200" y="990600"/>
            <a:ext cx="1295400" cy="136525"/>
          </a:xfrm>
          <a:custGeom>
            <a:avLst/>
            <a:gdLst>
              <a:gd name="T0" fmla="*/ 0 w 1159328"/>
              <a:gd name="T1" fmla="*/ 0 h 212272"/>
              <a:gd name="T2" fmla="*/ 42630527 w 1159328"/>
              <a:gd name="T3" fmla="*/ 1 h 212272"/>
              <a:gd name="T4" fmla="*/ 70389990 w 1159328"/>
              <a:gd name="T5" fmla="*/ 1 h 212272"/>
              <a:gd name="T6" fmla="*/ 0 60000 65536"/>
              <a:gd name="T7" fmla="*/ 0 60000 65536"/>
              <a:gd name="T8" fmla="*/ 0 60000 65536"/>
              <a:gd name="T9" fmla="*/ 0 w 1159328"/>
              <a:gd name="T10" fmla="*/ 0 h 212272"/>
              <a:gd name="T11" fmla="*/ 1159328 w 1159328"/>
              <a:gd name="T12" fmla="*/ 212272 h 212272"/>
            </a:gdLst>
            <a:ahLst/>
            <a:cxnLst>
              <a:cxn ang="T6">
                <a:pos x="T0" y="T1"/>
              </a:cxn>
              <a:cxn ang="T7">
                <a:pos x="T2" y="T3"/>
              </a:cxn>
              <a:cxn ang="T8">
                <a:pos x="T4" y="T5"/>
              </a:cxn>
            </a:cxnLst>
            <a:rect l="T9" t="T10" r="T11" b="T12"/>
            <a:pathLst>
              <a:path w="1159328" h="212272">
                <a:moveTo>
                  <a:pt x="0" y="0"/>
                </a:moveTo>
                <a:cubicBezTo>
                  <a:pt x="254453" y="23132"/>
                  <a:pt x="508907" y="46264"/>
                  <a:pt x="702128" y="81643"/>
                </a:cubicBezTo>
                <a:cubicBezTo>
                  <a:pt x="895349" y="117022"/>
                  <a:pt x="1027338" y="164647"/>
                  <a:pt x="1159328" y="212272"/>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1" name="Text Box 140"/>
          <p:cNvSpPr txBox="1">
            <a:spLocks noChangeArrowheads="1"/>
          </p:cNvSpPr>
          <p:nvPr/>
        </p:nvSpPr>
        <p:spPr bwMode="auto">
          <a:xfrm>
            <a:off x="5638800" y="457200"/>
            <a:ext cx="1781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Sanitized</a:t>
            </a:r>
          </a:p>
          <a:p>
            <a:pPr algn="ctr"/>
            <a:r>
              <a:rPr lang="en-US"/>
              <a:t>Community </a:t>
            </a:r>
          </a:p>
          <a:p>
            <a:pPr algn="ctr"/>
            <a:r>
              <a:rPr lang="en-US"/>
              <a:t>Data</a:t>
            </a:r>
          </a:p>
        </p:txBody>
      </p:sp>
      <p:sp>
        <p:nvSpPr>
          <p:cNvPr id="58402" name="Freeform 120"/>
          <p:cNvSpPr>
            <a:spLocks noChangeArrowheads="1"/>
          </p:cNvSpPr>
          <p:nvPr/>
        </p:nvSpPr>
        <p:spPr bwMode="auto">
          <a:xfrm>
            <a:off x="2438400" y="1447800"/>
            <a:ext cx="652463" cy="473075"/>
          </a:xfrm>
          <a:custGeom>
            <a:avLst/>
            <a:gdLst>
              <a:gd name="T0" fmla="*/ 0 w 653143"/>
              <a:gd name="T1" fmla="*/ 457455 h 473529"/>
              <a:gd name="T2" fmla="*/ 377461 w 653143"/>
              <a:gd name="T3" fmla="*/ 110421 h 473529"/>
              <a:gd name="T4" fmla="*/ 629104 w 653143"/>
              <a:gd name="T5" fmla="*/ 0 h 473529"/>
              <a:gd name="T6" fmla="*/ 0 60000 65536"/>
              <a:gd name="T7" fmla="*/ 0 60000 65536"/>
              <a:gd name="T8" fmla="*/ 0 60000 65536"/>
              <a:gd name="T9" fmla="*/ 0 w 653143"/>
              <a:gd name="T10" fmla="*/ 0 h 473529"/>
              <a:gd name="T11" fmla="*/ 653143 w 653143"/>
              <a:gd name="T12" fmla="*/ 473529 h 473529"/>
            </a:gdLst>
            <a:ahLst/>
            <a:cxnLst>
              <a:cxn ang="T6">
                <a:pos x="T0" y="T1"/>
              </a:cxn>
              <a:cxn ang="T7">
                <a:pos x="T2" y="T3"/>
              </a:cxn>
              <a:cxn ang="T8">
                <a:pos x="T4" y="T5"/>
              </a:cxn>
            </a:cxnLst>
            <a:rect l="T9" t="T10" r="T11" b="T12"/>
            <a:pathLst>
              <a:path w="653143" h="473529">
                <a:moveTo>
                  <a:pt x="0" y="473529"/>
                </a:moveTo>
                <a:cubicBezTo>
                  <a:pt x="141514" y="333375"/>
                  <a:pt x="283028" y="193222"/>
                  <a:pt x="391885" y="114300"/>
                </a:cubicBezTo>
                <a:cubicBezTo>
                  <a:pt x="500742" y="35378"/>
                  <a:pt x="576942" y="17689"/>
                  <a:pt x="653143"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3" name="Freeform 121"/>
          <p:cNvSpPr>
            <a:spLocks noChangeArrowheads="1"/>
          </p:cNvSpPr>
          <p:nvPr/>
        </p:nvSpPr>
        <p:spPr bwMode="auto">
          <a:xfrm>
            <a:off x="1524000" y="1219200"/>
            <a:ext cx="1044575" cy="407988"/>
          </a:xfrm>
          <a:custGeom>
            <a:avLst/>
            <a:gdLst>
              <a:gd name="T0" fmla="*/ 0 w 1045029"/>
              <a:gd name="T1" fmla="*/ 400155 h 408214"/>
              <a:gd name="T2" fmla="*/ 643009 w 1045029"/>
              <a:gd name="T3" fmla="*/ 96038 h 408214"/>
              <a:gd name="T4" fmla="*/ 1028809 w 1045029"/>
              <a:gd name="T5" fmla="*/ 0 h 408214"/>
              <a:gd name="T6" fmla="*/ 0 60000 65536"/>
              <a:gd name="T7" fmla="*/ 0 60000 65536"/>
              <a:gd name="T8" fmla="*/ 0 60000 65536"/>
              <a:gd name="T9" fmla="*/ 0 w 1045029"/>
              <a:gd name="T10" fmla="*/ 0 h 408214"/>
              <a:gd name="T11" fmla="*/ 1045029 w 1045029"/>
              <a:gd name="T12" fmla="*/ 408214 h 408214"/>
            </a:gdLst>
            <a:ahLst/>
            <a:cxnLst>
              <a:cxn ang="T6">
                <a:pos x="T0" y="T1"/>
              </a:cxn>
              <a:cxn ang="T7">
                <a:pos x="T2" y="T3"/>
              </a:cxn>
              <a:cxn ang="T8">
                <a:pos x="T4" y="T5"/>
              </a:cxn>
            </a:cxnLst>
            <a:rect l="T9" t="T10" r="T11" b="T12"/>
            <a:pathLst>
              <a:path w="1045029" h="408214">
                <a:moveTo>
                  <a:pt x="0" y="408214"/>
                </a:moveTo>
                <a:cubicBezTo>
                  <a:pt x="239486" y="287110"/>
                  <a:pt x="478972" y="166007"/>
                  <a:pt x="653143" y="97971"/>
                </a:cubicBezTo>
                <a:cubicBezTo>
                  <a:pt x="827314" y="29935"/>
                  <a:pt x="936171" y="14967"/>
                  <a:pt x="1045029"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4" name="Text Box 140"/>
          <p:cNvSpPr txBox="1">
            <a:spLocks noChangeArrowheads="1"/>
          </p:cNvSpPr>
          <p:nvPr/>
        </p:nvSpPr>
        <p:spPr bwMode="auto">
          <a:xfrm>
            <a:off x="3886200" y="2286000"/>
            <a:ext cx="1809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2000"/>
              <a:t>Personal Data</a:t>
            </a:r>
          </a:p>
          <a:p>
            <a:pPr algn="ctr"/>
            <a:r>
              <a:rPr lang="en-US" sz="2000"/>
              <a:t>Services</a:t>
            </a:r>
          </a:p>
        </p:txBody>
      </p:sp>
      <p:sp>
        <p:nvSpPr>
          <p:cNvPr id="58405" name="Freeform 123"/>
          <p:cNvSpPr>
            <a:spLocks noChangeArrowheads="1"/>
          </p:cNvSpPr>
          <p:nvPr/>
        </p:nvSpPr>
        <p:spPr bwMode="auto">
          <a:xfrm>
            <a:off x="7696200" y="1371600"/>
            <a:ext cx="685800" cy="1730375"/>
          </a:xfrm>
          <a:custGeom>
            <a:avLst/>
            <a:gdLst>
              <a:gd name="T0" fmla="*/ 0 w 506185"/>
              <a:gd name="T1" fmla="*/ 0 h 1877786"/>
              <a:gd name="T2" fmla="*/ 2147483647 w 506185"/>
              <a:gd name="T3" fmla="*/ 44415 h 1877786"/>
              <a:gd name="T4" fmla="*/ 2147483647 w 506185"/>
              <a:gd name="T5" fmla="*/ 91211 h 1877786"/>
              <a:gd name="T6" fmla="*/ 0 60000 65536"/>
              <a:gd name="T7" fmla="*/ 0 60000 65536"/>
              <a:gd name="T8" fmla="*/ 0 60000 65536"/>
              <a:gd name="T9" fmla="*/ 0 w 506185"/>
              <a:gd name="T10" fmla="*/ 0 h 1877786"/>
              <a:gd name="T11" fmla="*/ 506185 w 506185"/>
              <a:gd name="T12" fmla="*/ 1877786 h 1877786"/>
            </a:gdLst>
            <a:ahLst/>
            <a:cxnLst>
              <a:cxn ang="T6">
                <a:pos x="T0" y="T1"/>
              </a:cxn>
              <a:cxn ang="T7">
                <a:pos x="T2" y="T3"/>
              </a:cxn>
              <a:cxn ang="T8">
                <a:pos x="T4" y="T5"/>
              </a:cxn>
            </a:cxnLst>
            <a:rect l="T9" t="T10" r="T11" b="T12"/>
            <a:pathLst>
              <a:path w="506185" h="1877786">
                <a:moveTo>
                  <a:pt x="0" y="0"/>
                </a:moveTo>
                <a:cubicBezTo>
                  <a:pt x="171449" y="300718"/>
                  <a:pt x="342899" y="601436"/>
                  <a:pt x="424542" y="914400"/>
                </a:cubicBezTo>
                <a:cubicBezTo>
                  <a:pt x="506185" y="1227364"/>
                  <a:pt x="498021" y="1552575"/>
                  <a:pt x="489857" y="1877786"/>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6" name="Freeform 125"/>
          <p:cNvSpPr>
            <a:spLocks noChangeArrowheads="1"/>
          </p:cNvSpPr>
          <p:nvPr/>
        </p:nvSpPr>
        <p:spPr bwMode="auto">
          <a:xfrm>
            <a:off x="5649913" y="1143000"/>
            <a:ext cx="2122487" cy="1981200"/>
          </a:xfrm>
          <a:custGeom>
            <a:avLst/>
            <a:gdLst>
              <a:gd name="T0" fmla="*/ 0 w 2383971"/>
              <a:gd name="T1" fmla="*/ 0 h 2939143"/>
              <a:gd name="T2" fmla="*/ 19526 w 2383971"/>
              <a:gd name="T3" fmla="*/ 1 h 2939143"/>
              <a:gd name="T4" fmla="*/ 32395 w 2383971"/>
              <a:gd name="T5" fmla="*/ 1 h 2939143"/>
              <a:gd name="T6" fmla="*/ 0 60000 65536"/>
              <a:gd name="T7" fmla="*/ 0 60000 65536"/>
              <a:gd name="T8" fmla="*/ 0 60000 65536"/>
              <a:gd name="T9" fmla="*/ 0 w 2383971"/>
              <a:gd name="T10" fmla="*/ 0 h 2939143"/>
              <a:gd name="T11" fmla="*/ 2383971 w 2383971"/>
              <a:gd name="T12" fmla="*/ 2939143 h 2939143"/>
            </a:gdLst>
            <a:ahLst/>
            <a:cxnLst>
              <a:cxn ang="T6">
                <a:pos x="T0" y="T1"/>
              </a:cxn>
              <a:cxn ang="T7">
                <a:pos x="T2" y="T3"/>
              </a:cxn>
              <a:cxn ang="T8">
                <a:pos x="T4" y="T5"/>
              </a:cxn>
            </a:cxnLst>
            <a:rect l="T9" t="T10" r="T11" b="T12"/>
            <a:pathLst>
              <a:path w="2383971" h="2939143">
                <a:moveTo>
                  <a:pt x="0" y="0"/>
                </a:moveTo>
                <a:cubicBezTo>
                  <a:pt x="519792" y="146957"/>
                  <a:pt x="1039585" y="293915"/>
                  <a:pt x="1436914" y="783772"/>
                </a:cubicBezTo>
                <a:cubicBezTo>
                  <a:pt x="1834243" y="1273629"/>
                  <a:pt x="2109107" y="2106386"/>
                  <a:pt x="2383971" y="2939143"/>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7" name="Text Box 140"/>
          <p:cNvSpPr txBox="1">
            <a:spLocks noChangeArrowheads="1"/>
          </p:cNvSpPr>
          <p:nvPr/>
        </p:nvSpPr>
        <p:spPr bwMode="auto">
          <a:xfrm>
            <a:off x="5791200" y="129540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Social</a:t>
            </a:r>
          </a:p>
          <a:p>
            <a:pPr algn="ctr"/>
            <a:r>
              <a:rPr lang="en-US"/>
              <a:t>Factors</a:t>
            </a:r>
          </a:p>
        </p:txBody>
      </p:sp>
      <p:sp>
        <p:nvSpPr>
          <p:cNvPr id="58408" name="Freeform 127"/>
          <p:cNvSpPr>
            <a:spLocks noChangeArrowheads="1"/>
          </p:cNvSpPr>
          <p:nvPr/>
        </p:nvSpPr>
        <p:spPr bwMode="auto">
          <a:xfrm>
            <a:off x="7086600" y="4419600"/>
            <a:ext cx="452438" cy="690563"/>
          </a:xfrm>
          <a:custGeom>
            <a:avLst/>
            <a:gdLst>
              <a:gd name="T0" fmla="*/ 373471 w 451758"/>
              <a:gd name="T1" fmla="*/ 569964 h 691244"/>
              <a:gd name="T2" fmla="*/ 149393 w 451758"/>
              <a:gd name="T3" fmla="*/ 633001 h 691244"/>
              <a:gd name="T4" fmla="*/ 11493 w 451758"/>
              <a:gd name="T5" fmla="*/ 365092 h 691244"/>
              <a:gd name="T6" fmla="*/ 218337 w 451758"/>
              <a:gd name="T7" fmla="*/ 34144 h 691244"/>
              <a:gd name="T8" fmla="*/ 476893 w 451758"/>
              <a:gd name="T9" fmla="*/ 160220 h 691244"/>
              <a:gd name="T10" fmla="*/ 0 60000 65536"/>
              <a:gd name="T11" fmla="*/ 0 60000 65536"/>
              <a:gd name="T12" fmla="*/ 0 60000 65536"/>
              <a:gd name="T13" fmla="*/ 0 60000 65536"/>
              <a:gd name="T14" fmla="*/ 0 60000 65536"/>
              <a:gd name="T15" fmla="*/ 0 w 451758"/>
              <a:gd name="T16" fmla="*/ 0 h 691244"/>
              <a:gd name="T17" fmla="*/ 451758 w 451758"/>
              <a:gd name="T18" fmla="*/ 691244 h 691244"/>
            </a:gdLst>
            <a:ahLst/>
            <a:cxnLst>
              <a:cxn ang="T10">
                <a:pos x="T0" y="T1"/>
              </a:cxn>
              <a:cxn ang="T11">
                <a:pos x="T2" y="T3"/>
              </a:cxn>
              <a:cxn ang="T12">
                <a:pos x="T4" y="T5"/>
              </a:cxn>
              <a:cxn ang="T13">
                <a:pos x="T6" y="T7"/>
              </a:cxn>
              <a:cxn ang="T14">
                <a:pos x="T8" y="T9"/>
              </a:cxn>
            </a:cxnLst>
            <a:rect l="T15" t="T16" r="T17" b="T18"/>
            <a:pathLst>
              <a:path w="451758" h="691244">
                <a:moveTo>
                  <a:pt x="353786" y="590550"/>
                </a:moveTo>
                <a:cubicBezTo>
                  <a:pt x="276225" y="640897"/>
                  <a:pt x="198665" y="691244"/>
                  <a:pt x="141515" y="655865"/>
                </a:cubicBezTo>
                <a:cubicBezTo>
                  <a:pt x="84365" y="620487"/>
                  <a:pt x="0" y="481693"/>
                  <a:pt x="10886" y="378279"/>
                </a:cubicBezTo>
                <a:cubicBezTo>
                  <a:pt x="21772" y="274865"/>
                  <a:pt x="133350" y="70758"/>
                  <a:pt x="206829" y="35379"/>
                </a:cubicBezTo>
                <a:cubicBezTo>
                  <a:pt x="280308" y="0"/>
                  <a:pt x="366033" y="83003"/>
                  <a:pt x="451758" y="166007"/>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9" name="Text Box 140"/>
          <p:cNvSpPr txBox="1">
            <a:spLocks noChangeArrowheads="1"/>
          </p:cNvSpPr>
          <p:nvPr/>
        </p:nvSpPr>
        <p:spPr bwMode="auto">
          <a:xfrm>
            <a:off x="6019800" y="45720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Bio-loops</a:t>
            </a:r>
          </a:p>
        </p:txBody>
      </p:sp>
      <p:sp>
        <p:nvSpPr>
          <p:cNvPr id="58410" name="Freeform 130"/>
          <p:cNvSpPr>
            <a:spLocks noChangeArrowheads="1"/>
          </p:cNvSpPr>
          <p:nvPr/>
        </p:nvSpPr>
        <p:spPr bwMode="auto">
          <a:xfrm>
            <a:off x="914400" y="914400"/>
            <a:ext cx="1927225" cy="1298575"/>
          </a:xfrm>
          <a:custGeom>
            <a:avLst/>
            <a:gdLst>
              <a:gd name="T0" fmla="*/ 78531 w 2106385"/>
              <a:gd name="T1" fmla="*/ 2147483647 h 1036864"/>
              <a:gd name="T2" fmla="*/ 33482 w 2106385"/>
              <a:gd name="T3" fmla="*/ 2147483647 h 1036864"/>
              <a:gd name="T4" fmla="*/ 0 w 2106385"/>
              <a:gd name="T5" fmla="*/ 0 h 1036864"/>
              <a:gd name="T6" fmla="*/ 0 60000 65536"/>
              <a:gd name="T7" fmla="*/ 0 60000 65536"/>
              <a:gd name="T8" fmla="*/ 0 60000 65536"/>
              <a:gd name="T9" fmla="*/ 0 w 2106385"/>
              <a:gd name="T10" fmla="*/ 0 h 1036864"/>
              <a:gd name="T11" fmla="*/ 2106385 w 2106385"/>
              <a:gd name="T12" fmla="*/ 1036864 h 1036864"/>
            </a:gdLst>
            <a:ahLst/>
            <a:cxnLst>
              <a:cxn ang="T6">
                <a:pos x="T0" y="T1"/>
              </a:cxn>
              <a:cxn ang="T7">
                <a:pos x="T2" y="T3"/>
              </a:cxn>
              <a:cxn ang="T8">
                <a:pos x="T4" y="T5"/>
              </a:cxn>
            </a:cxnLst>
            <a:rect l="T9" t="T10" r="T11" b="T12"/>
            <a:pathLst>
              <a:path w="2106385" h="1036864">
                <a:moveTo>
                  <a:pt x="2106385" y="1028700"/>
                </a:moveTo>
                <a:cubicBezTo>
                  <a:pt x="1677760" y="1032782"/>
                  <a:pt x="1249135" y="1036864"/>
                  <a:pt x="898071" y="865414"/>
                </a:cubicBezTo>
                <a:cubicBezTo>
                  <a:pt x="547007" y="693964"/>
                  <a:pt x="273503" y="346982"/>
                  <a:pt x="0"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1" name="Freeform 131"/>
          <p:cNvSpPr>
            <a:spLocks noChangeArrowheads="1"/>
          </p:cNvSpPr>
          <p:nvPr/>
        </p:nvSpPr>
        <p:spPr bwMode="auto">
          <a:xfrm>
            <a:off x="990600" y="457200"/>
            <a:ext cx="8153400" cy="2667000"/>
          </a:xfrm>
          <a:custGeom>
            <a:avLst/>
            <a:gdLst>
              <a:gd name="T0" fmla="*/ 0 w 7905751"/>
              <a:gd name="T1" fmla="*/ 1 h 4038599"/>
              <a:gd name="T2" fmla="*/ 9763891 w 7905751"/>
              <a:gd name="T3" fmla="*/ 1 h 4038599"/>
              <a:gd name="T4" fmla="*/ 20550163 w 7905751"/>
              <a:gd name="T5" fmla="*/ 1 h 4038599"/>
              <a:gd name="T6" fmla="*/ 24179653 w 7905751"/>
              <a:gd name="T7" fmla="*/ 1 h 4038599"/>
              <a:gd name="T8" fmla="*/ 23975170 w 7905751"/>
              <a:gd name="T9" fmla="*/ 1 h 4038599"/>
              <a:gd name="T10" fmla="*/ 0 60000 65536"/>
              <a:gd name="T11" fmla="*/ 0 60000 65536"/>
              <a:gd name="T12" fmla="*/ 0 60000 65536"/>
              <a:gd name="T13" fmla="*/ 0 60000 65536"/>
              <a:gd name="T14" fmla="*/ 0 60000 65536"/>
              <a:gd name="T15" fmla="*/ 0 w 7905751"/>
              <a:gd name="T16" fmla="*/ 0 h 4038599"/>
              <a:gd name="T17" fmla="*/ 7905751 w 7905751"/>
              <a:gd name="T18" fmla="*/ 4038599 h 4038599"/>
            </a:gdLst>
            <a:ahLst/>
            <a:cxnLst>
              <a:cxn ang="T10">
                <a:pos x="T0" y="T1"/>
              </a:cxn>
              <a:cxn ang="T11">
                <a:pos x="T2" y="T3"/>
              </a:cxn>
              <a:cxn ang="T12">
                <a:pos x="T4" y="T5"/>
              </a:cxn>
              <a:cxn ang="T13">
                <a:pos x="T6" y="T7"/>
              </a:cxn>
              <a:cxn ang="T14">
                <a:pos x="T8" y="T9"/>
              </a:cxn>
            </a:cxnLst>
            <a:rect l="T15" t="T16" r="T17" b="T18"/>
            <a:pathLst>
              <a:path w="7905751" h="4038599">
                <a:moveTo>
                  <a:pt x="0" y="332014"/>
                </a:moveTo>
                <a:cubicBezTo>
                  <a:pt x="1012372" y="251731"/>
                  <a:pt x="3118758" y="152399"/>
                  <a:pt x="3118758" y="152399"/>
                </a:cubicBezTo>
                <a:cubicBezTo>
                  <a:pt x="4212772" y="133349"/>
                  <a:pt x="5796643" y="0"/>
                  <a:pt x="6564086" y="217714"/>
                </a:cubicBezTo>
                <a:cubicBezTo>
                  <a:pt x="7331529" y="435428"/>
                  <a:pt x="7541079" y="821871"/>
                  <a:pt x="7723415" y="1458685"/>
                </a:cubicBezTo>
                <a:cubicBezTo>
                  <a:pt x="7905751" y="2095499"/>
                  <a:pt x="7781925" y="3067049"/>
                  <a:pt x="7658100" y="4038599"/>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2" name="Text Box 140"/>
          <p:cNvSpPr txBox="1">
            <a:spLocks noChangeArrowheads="1"/>
          </p:cNvSpPr>
          <p:nvPr/>
        </p:nvSpPr>
        <p:spPr bwMode="auto">
          <a:xfrm>
            <a:off x="7239000" y="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Medical care </a:t>
            </a:r>
          </a:p>
          <a:p>
            <a:pPr algn="ctr"/>
            <a:r>
              <a:rPr lang="en-US"/>
              <a:t>services</a:t>
            </a:r>
          </a:p>
        </p:txBody>
      </p:sp>
      <p:sp>
        <p:nvSpPr>
          <p:cNvPr id="58413" name="Text Box 140"/>
          <p:cNvSpPr txBox="1">
            <a:spLocks noChangeArrowheads="1"/>
          </p:cNvSpPr>
          <p:nvPr/>
        </p:nvSpPr>
        <p:spPr bwMode="auto">
          <a:xfrm>
            <a:off x="0" y="914400"/>
            <a:ext cx="144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t>Care Providers,</a:t>
            </a:r>
          </a:p>
          <a:p>
            <a:r>
              <a:rPr lang="en-US" sz="2000"/>
              <a:t>Physicians</a:t>
            </a:r>
          </a:p>
        </p:txBody>
      </p:sp>
      <p:sp>
        <p:nvSpPr>
          <p:cNvPr id="58414" name="Text Box 140"/>
          <p:cNvSpPr txBox="1">
            <a:spLocks noChangeArrowheads="1"/>
          </p:cNvSpPr>
          <p:nvPr/>
        </p:nvSpPr>
        <p:spPr bwMode="auto">
          <a:xfrm>
            <a:off x="7315200" y="1371600"/>
            <a:ext cx="149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a:t>Comparative</a:t>
            </a:r>
          </a:p>
          <a:p>
            <a:pPr algn="ctr"/>
            <a:r>
              <a:rPr lang="en-US"/>
              <a:t>Analysis</a:t>
            </a:r>
          </a:p>
        </p:txBody>
      </p:sp>
      <p:sp>
        <p:nvSpPr>
          <p:cNvPr id="58415" name="Rectangle 135"/>
          <p:cNvSpPr>
            <a:spLocks noChangeArrowheads="1"/>
          </p:cNvSpPr>
          <p:nvPr/>
        </p:nvSpPr>
        <p:spPr bwMode="auto">
          <a:xfrm>
            <a:off x="0" y="0"/>
            <a:ext cx="9144000" cy="1981200"/>
          </a:xfrm>
          <a:prstGeom prst="rect">
            <a:avLst/>
          </a:prstGeom>
          <a:solidFill>
            <a:srgbClr val="FFFF00">
              <a:alpha val="3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58416" name="Straight Connector 137"/>
          <p:cNvCxnSpPr>
            <a:cxnSpLocks noChangeShapeType="1"/>
          </p:cNvCxnSpPr>
          <p:nvPr/>
        </p:nvCxnSpPr>
        <p:spPr bwMode="auto">
          <a:xfrm>
            <a:off x="0" y="1981200"/>
            <a:ext cx="9144000" cy="1588"/>
          </a:xfrm>
          <a:prstGeom prst="line">
            <a:avLst/>
          </a:prstGeom>
          <a:noFill/>
          <a:ln w="9525">
            <a:solidFill>
              <a:srgbClr val="0070C0"/>
            </a:solidFill>
            <a:prstDash val="lgDash"/>
            <a:round/>
            <a:headEnd/>
            <a:tailEnd/>
          </a:ln>
          <a:extLst>
            <a:ext uri="{909E8E84-426E-40dd-AFC4-6F175D3DCCD1}">
              <a14:hiddenFill xmlns:a14="http://schemas.microsoft.com/office/drawing/2010/main">
                <a:noFill/>
              </a14:hiddenFill>
            </a:ext>
          </a:extLst>
        </p:spPr>
      </p:cxnSp>
      <p:sp>
        <p:nvSpPr>
          <p:cNvPr id="58417" name="Rectangle 141"/>
          <p:cNvSpPr>
            <a:spLocks noChangeArrowheads="1"/>
          </p:cNvSpPr>
          <p:nvPr/>
        </p:nvSpPr>
        <p:spPr bwMode="auto">
          <a:xfrm>
            <a:off x="4572000" y="3124200"/>
            <a:ext cx="4343400" cy="35052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8" name="Freeform 142"/>
          <p:cNvSpPr>
            <a:spLocks noChangeArrowheads="1"/>
          </p:cNvSpPr>
          <p:nvPr/>
        </p:nvSpPr>
        <p:spPr bwMode="auto">
          <a:xfrm>
            <a:off x="2667000" y="5334000"/>
            <a:ext cx="1927225" cy="671513"/>
          </a:xfrm>
          <a:custGeom>
            <a:avLst/>
            <a:gdLst>
              <a:gd name="T0" fmla="*/ 1943182 w 1926771"/>
              <a:gd name="T1" fmla="*/ 299142 h 672193"/>
              <a:gd name="T2" fmla="*/ 1333884 w 1926771"/>
              <a:gd name="T3" fmla="*/ 598285 h 672193"/>
              <a:gd name="T4" fmla="*/ 0 w 1926771"/>
              <a:gd name="T5" fmla="*/ 0 h 672193"/>
              <a:gd name="T6" fmla="*/ 0 60000 65536"/>
              <a:gd name="T7" fmla="*/ 0 60000 65536"/>
              <a:gd name="T8" fmla="*/ 0 60000 65536"/>
              <a:gd name="T9" fmla="*/ 0 w 1926771"/>
              <a:gd name="T10" fmla="*/ 0 h 672193"/>
              <a:gd name="T11" fmla="*/ 1926771 w 1926771"/>
              <a:gd name="T12" fmla="*/ 672193 h 672193"/>
            </a:gdLst>
            <a:ahLst/>
            <a:cxnLst>
              <a:cxn ang="T6">
                <a:pos x="T0" y="T1"/>
              </a:cxn>
              <a:cxn ang="T7">
                <a:pos x="T2" y="T3"/>
              </a:cxn>
              <a:cxn ang="T8">
                <a:pos x="T4" y="T5"/>
              </a:cxn>
            </a:cxnLst>
            <a:rect l="T9" t="T10" r="T11" b="T12"/>
            <a:pathLst>
              <a:path w="1926771" h="672193">
                <a:moveTo>
                  <a:pt x="1926771" y="310243"/>
                </a:moveTo>
                <a:cubicBezTo>
                  <a:pt x="1785256" y="491218"/>
                  <a:pt x="1643742" y="672193"/>
                  <a:pt x="1322614" y="620486"/>
                </a:cubicBezTo>
                <a:cubicBezTo>
                  <a:pt x="1001486" y="568779"/>
                  <a:pt x="0" y="0"/>
                  <a:pt x="0"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8419"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4114800"/>
            <a:ext cx="1066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20" name="Title 1"/>
          <p:cNvSpPr>
            <a:spLocks noGrp="1"/>
          </p:cNvSpPr>
          <p:nvPr>
            <p:ph type="title"/>
          </p:nvPr>
        </p:nvSpPr>
        <p:spPr>
          <a:xfrm>
            <a:off x="990600" y="0"/>
            <a:ext cx="7521575" cy="609600"/>
          </a:xfrm>
        </p:spPr>
        <p:txBody>
          <a:bodyPr>
            <a:normAutofit fontScale="90000"/>
          </a:bodyPr>
          <a:lstStyle/>
          <a:p>
            <a:r>
              <a:rPr lang="en-US" sz="4000">
                <a:latin typeface="Tahoma" charset="0"/>
              </a:rPr>
              <a:t>Personalized Healthcare</a:t>
            </a:r>
          </a:p>
        </p:txBody>
      </p:sp>
      <p:pic>
        <p:nvPicPr>
          <p:cNvPr id="58421" name="Picture 5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4876800"/>
            <a:ext cx="998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a:stretch>
            <a:fillRect/>
          </a:stretch>
        </p:blipFill>
        <p:spPr>
          <a:xfrm>
            <a:off x="5310464" y="3698875"/>
            <a:ext cx="2794000" cy="1968500"/>
          </a:xfrm>
          <a:prstGeom prst="rect">
            <a:avLst/>
          </a:prstGeom>
        </p:spPr>
      </p:pic>
      <p:sp>
        <p:nvSpPr>
          <p:cNvPr id="3" name="TextBox 2"/>
          <p:cNvSpPr txBox="1"/>
          <p:nvPr/>
        </p:nvSpPr>
        <p:spPr>
          <a:xfrm>
            <a:off x="5859463" y="3752246"/>
            <a:ext cx="1600200" cy="369332"/>
          </a:xfrm>
          <a:prstGeom prst="rect">
            <a:avLst/>
          </a:prstGeom>
          <a:noFill/>
        </p:spPr>
        <p:txBody>
          <a:bodyPr wrap="square" rtlCol="0">
            <a:spAutoFit/>
          </a:bodyPr>
          <a:lstStyle/>
          <a:p>
            <a:r>
              <a:rPr lang="en-US" b="1" dirty="0" smtClean="0"/>
              <a:t>Smart Tattoos</a:t>
            </a:r>
            <a:endParaRPr lang="en-US" b="1" dirty="0"/>
          </a:p>
        </p:txBody>
      </p:sp>
    </p:spTree>
    <p:extLst>
      <p:ext uri="{BB962C8B-B14F-4D97-AF65-F5344CB8AC3E}">
        <p14:creationId xmlns:p14="http://schemas.microsoft.com/office/powerpoint/2010/main" val="3375996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876800"/>
            <a:ext cx="12096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descr="razr_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114800"/>
            <a:ext cx="8382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Oval 29"/>
          <p:cNvSpPr>
            <a:spLocks noChangeArrowheads="1"/>
          </p:cNvSpPr>
          <p:nvPr/>
        </p:nvSpPr>
        <p:spPr bwMode="auto">
          <a:xfrm>
            <a:off x="3886200" y="1676400"/>
            <a:ext cx="2209800" cy="1676400"/>
          </a:xfrm>
          <a:prstGeom prst="ellipse">
            <a:avLst/>
          </a:prstGeom>
          <a:solidFill>
            <a:schemeClr val="accent6"/>
          </a:solidFill>
          <a:ln w="9525">
            <a:solidFill>
              <a:schemeClr val="tx1"/>
            </a:solidFill>
            <a:round/>
            <a:headEnd/>
            <a:tailEnd/>
          </a:ln>
        </p:spPr>
        <p:txBody>
          <a:bodyPr wrap="none" anchor="ctr"/>
          <a:lstStyle/>
          <a:p>
            <a:pPr algn="ctr"/>
            <a:r>
              <a:rPr lang="en-US" sz="2400" dirty="0"/>
              <a:t>Point of Care</a:t>
            </a:r>
          </a:p>
          <a:p>
            <a:pPr algn="ctr"/>
            <a:r>
              <a:rPr lang="en-US" sz="2400" dirty="0"/>
              <a:t>Devices</a:t>
            </a:r>
          </a:p>
        </p:txBody>
      </p:sp>
      <p:sp>
        <p:nvSpPr>
          <p:cNvPr id="59397" name="Oval 25"/>
          <p:cNvSpPr>
            <a:spLocks noChangeArrowheads="1"/>
          </p:cNvSpPr>
          <p:nvPr/>
        </p:nvSpPr>
        <p:spPr bwMode="auto">
          <a:xfrm rot="746031">
            <a:off x="14288" y="2047875"/>
            <a:ext cx="3109912" cy="1995488"/>
          </a:xfrm>
          <a:prstGeom prst="ellipse">
            <a:avLst/>
          </a:prstGeom>
          <a:solidFill>
            <a:srgbClr val="FFFFCC"/>
          </a:solidFill>
          <a:ln w="9525">
            <a:solidFill>
              <a:schemeClr val="hlink"/>
            </a:solidFill>
            <a:round/>
            <a:headEnd/>
            <a:tailEnd/>
          </a:ln>
        </p:spPr>
        <p:txBody>
          <a:bodyPr wrap="none" anchor="ctr"/>
          <a:lstStyle/>
          <a:p>
            <a:endParaRPr lang="en-US"/>
          </a:p>
        </p:txBody>
      </p:sp>
      <p:sp>
        <p:nvSpPr>
          <p:cNvPr id="59398" name="Rectangle 2"/>
          <p:cNvSpPr>
            <a:spLocks noChangeArrowheads="1"/>
          </p:cNvSpPr>
          <p:nvPr/>
        </p:nvSpPr>
        <p:spPr bwMode="auto">
          <a:xfrm>
            <a:off x="0" y="-304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9399" name="Text Box 26"/>
          <p:cNvSpPr txBox="1">
            <a:spLocks noChangeArrowheads="1"/>
          </p:cNvSpPr>
          <p:nvPr/>
        </p:nvSpPr>
        <p:spPr bwMode="auto">
          <a:xfrm>
            <a:off x="228600" y="2438400"/>
            <a:ext cx="259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b="1"/>
              <a:t> Bio-feedback Sensors</a:t>
            </a:r>
          </a:p>
        </p:txBody>
      </p:sp>
      <p:sp>
        <p:nvSpPr>
          <p:cNvPr id="59400" name="Oval 39"/>
          <p:cNvSpPr>
            <a:spLocks noChangeArrowheads="1"/>
          </p:cNvSpPr>
          <p:nvPr/>
        </p:nvSpPr>
        <p:spPr bwMode="auto">
          <a:xfrm>
            <a:off x="6248400" y="2667000"/>
            <a:ext cx="2895600" cy="34290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1" name="AutoShape 40"/>
          <p:cNvSpPr>
            <a:spLocks noChangeArrowheads="1"/>
          </p:cNvSpPr>
          <p:nvPr/>
        </p:nvSpPr>
        <p:spPr bwMode="auto">
          <a:xfrm rot="-965239">
            <a:off x="2971800" y="2514600"/>
            <a:ext cx="976313" cy="485775"/>
          </a:xfrm>
          <a:prstGeom prst="leftArrow">
            <a:avLst>
              <a:gd name="adj1" fmla="val 50000"/>
              <a:gd name="adj2" fmla="val 50245"/>
            </a:avLst>
          </a:prstGeom>
          <a:solidFill>
            <a:schemeClr val="accent6"/>
          </a:solidFill>
          <a:ln w="9525">
            <a:solidFill>
              <a:schemeClr val="tx1"/>
            </a:solidFill>
            <a:miter lim="800000"/>
            <a:headEnd/>
            <a:tailEnd/>
          </a:ln>
        </p:spPr>
        <p:txBody>
          <a:bodyPr wrap="none" anchor="ctr"/>
          <a:lstStyle/>
          <a:p>
            <a:endParaRPr lang="en-US"/>
          </a:p>
        </p:txBody>
      </p:sp>
      <p:sp>
        <p:nvSpPr>
          <p:cNvPr id="59402" name="AutoShape 41"/>
          <p:cNvSpPr>
            <a:spLocks noChangeArrowheads="1"/>
          </p:cNvSpPr>
          <p:nvPr/>
        </p:nvSpPr>
        <p:spPr bwMode="auto">
          <a:xfrm rot="3056566">
            <a:off x="5622131" y="3140869"/>
            <a:ext cx="976313" cy="485775"/>
          </a:xfrm>
          <a:prstGeom prst="rightArrow">
            <a:avLst>
              <a:gd name="adj1" fmla="val 50000"/>
              <a:gd name="adj2" fmla="val 50245"/>
            </a:avLst>
          </a:prstGeom>
          <a:solidFill>
            <a:schemeClr val="accent6"/>
          </a:solidFill>
          <a:ln w="9525">
            <a:solidFill>
              <a:schemeClr val="tx1"/>
            </a:solidFill>
            <a:miter lim="800000"/>
            <a:headEnd/>
            <a:tailEnd/>
          </a:ln>
        </p:spPr>
        <p:txBody>
          <a:bodyPr wrap="none" anchor="ctr"/>
          <a:lstStyle/>
          <a:p>
            <a:endParaRPr lang="en-US"/>
          </a:p>
        </p:txBody>
      </p:sp>
      <p:sp>
        <p:nvSpPr>
          <p:cNvPr id="59403" name="Text Box 42"/>
          <p:cNvSpPr txBox="1">
            <a:spLocks noChangeArrowheads="1"/>
          </p:cNvSpPr>
          <p:nvPr/>
        </p:nvSpPr>
        <p:spPr bwMode="auto">
          <a:xfrm>
            <a:off x="6400800" y="4876800"/>
            <a:ext cx="2438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600" b="1" dirty="0"/>
              <a:t>Implanted Sensors </a:t>
            </a:r>
          </a:p>
          <a:p>
            <a:pPr algn="ctr"/>
            <a:r>
              <a:rPr lang="en-US" sz="1400" dirty="0"/>
              <a:t>Insulin pumps, pacemakers, glucose monitors, …</a:t>
            </a:r>
          </a:p>
        </p:txBody>
      </p:sp>
      <p:pic>
        <p:nvPicPr>
          <p:cNvPr id="59404" name="Picture 44" descr="6451236256845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91000"/>
            <a:ext cx="13096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47" descr="pluto3-smal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648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6" name="Oval 48"/>
          <p:cNvSpPr>
            <a:spLocks noChangeArrowheads="1"/>
          </p:cNvSpPr>
          <p:nvPr/>
        </p:nvSpPr>
        <p:spPr bwMode="auto">
          <a:xfrm>
            <a:off x="3429000" y="3810000"/>
            <a:ext cx="2743200" cy="22860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7" name="AutoShape 49"/>
          <p:cNvSpPr>
            <a:spLocks noChangeArrowheads="1"/>
          </p:cNvSpPr>
          <p:nvPr/>
        </p:nvSpPr>
        <p:spPr bwMode="auto">
          <a:xfrm rot="717908">
            <a:off x="4684713" y="3279775"/>
            <a:ext cx="485775" cy="627063"/>
          </a:xfrm>
          <a:prstGeom prst="downArrow">
            <a:avLst>
              <a:gd name="adj1" fmla="val 50000"/>
              <a:gd name="adj2" fmla="val 50355"/>
            </a:avLst>
          </a:prstGeom>
          <a:solidFill>
            <a:schemeClr val="accent6"/>
          </a:solidFill>
          <a:ln w="9525">
            <a:solidFill>
              <a:schemeClr val="tx1"/>
            </a:solidFill>
            <a:miter lim="800000"/>
            <a:headEnd/>
            <a:tailEnd/>
          </a:ln>
        </p:spPr>
        <p:txBody>
          <a:bodyPr vert="eaVert" wrap="none" anchor="ctr"/>
          <a:lstStyle/>
          <a:p>
            <a:endParaRPr lang="en-US"/>
          </a:p>
        </p:txBody>
      </p:sp>
      <p:pic>
        <p:nvPicPr>
          <p:cNvPr id="59408" name="Picture 46" descr="simpi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495800"/>
            <a:ext cx="6556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53" descr="sketch of a kitch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343400"/>
            <a:ext cx="12096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0" name="Text Box 54"/>
          <p:cNvSpPr txBox="1">
            <a:spLocks noChangeArrowheads="1"/>
          </p:cNvSpPr>
          <p:nvPr/>
        </p:nvSpPr>
        <p:spPr bwMode="auto">
          <a:xfrm>
            <a:off x="3886200" y="6096000"/>
            <a:ext cx="1589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b="1"/>
              <a:t>Smart Spaces</a:t>
            </a:r>
          </a:p>
        </p:txBody>
      </p:sp>
      <p:sp>
        <p:nvSpPr>
          <p:cNvPr id="59411" name="Oval 56"/>
          <p:cNvSpPr>
            <a:spLocks noChangeArrowheads="1"/>
          </p:cNvSpPr>
          <p:nvPr/>
        </p:nvSpPr>
        <p:spPr bwMode="auto">
          <a:xfrm>
            <a:off x="0" y="4114800"/>
            <a:ext cx="3352800" cy="1752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2" name="AutoShape 57"/>
          <p:cNvSpPr>
            <a:spLocks noChangeArrowheads="1"/>
          </p:cNvSpPr>
          <p:nvPr/>
        </p:nvSpPr>
        <p:spPr bwMode="auto">
          <a:xfrm rot="-2761945">
            <a:off x="2585244" y="3477419"/>
            <a:ext cx="1884363" cy="485775"/>
          </a:xfrm>
          <a:prstGeom prst="leftArrow">
            <a:avLst>
              <a:gd name="adj1" fmla="val 52343"/>
              <a:gd name="adj2" fmla="val 60916"/>
            </a:avLst>
          </a:prstGeom>
          <a:solidFill>
            <a:schemeClr val="accent6"/>
          </a:solidFill>
          <a:ln w="9525">
            <a:solidFill>
              <a:schemeClr val="tx1"/>
            </a:solidFill>
            <a:miter lim="800000"/>
            <a:headEnd/>
            <a:tailEnd/>
          </a:ln>
        </p:spPr>
        <p:txBody>
          <a:bodyPr wrap="none" anchor="ctr"/>
          <a:lstStyle/>
          <a:p>
            <a:endParaRPr lang="en-US"/>
          </a:p>
        </p:txBody>
      </p:sp>
      <p:sp>
        <p:nvSpPr>
          <p:cNvPr id="59413" name="Text Box 58"/>
          <p:cNvSpPr txBox="1">
            <a:spLocks noChangeArrowheads="1"/>
          </p:cNvSpPr>
          <p:nvPr/>
        </p:nvSpPr>
        <p:spPr bwMode="auto">
          <a:xfrm>
            <a:off x="152400" y="5867400"/>
            <a:ext cx="2813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b="1"/>
              <a:t>Wearable Activity </a:t>
            </a:r>
          </a:p>
          <a:p>
            <a:r>
              <a:rPr lang="en-US" sz="1600" b="1"/>
              <a:t>and Biometric Monitoring</a:t>
            </a:r>
          </a:p>
        </p:txBody>
      </p:sp>
      <p:sp>
        <p:nvSpPr>
          <p:cNvPr id="59414" name="Rectangle 60"/>
          <p:cNvSpPr>
            <a:spLocks noGrp="1" noChangeArrowheads="1"/>
          </p:cNvSpPr>
          <p:nvPr>
            <p:ph type="title"/>
          </p:nvPr>
        </p:nvSpPr>
        <p:spPr>
          <a:xfrm>
            <a:off x="-261447" y="0"/>
            <a:ext cx="6509847" cy="1676400"/>
          </a:xfrm>
          <a:noFill/>
        </p:spPr>
        <p:txBody>
          <a:bodyPr/>
          <a:lstStyle/>
          <a:p>
            <a:pPr eaLnBrk="1" hangingPunct="1"/>
            <a:r>
              <a:rPr lang="en-US" sz="4000" dirty="0">
                <a:latin typeface="Tahoma" charset="0"/>
              </a:rPr>
              <a:t>Body-</a:t>
            </a:r>
            <a:r>
              <a:rPr lang="en-US" sz="4000" dirty="0" smtClean="0">
                <a:latin typeface="Tahoma" charset="0"/>
              </a:rPr>
              <a:t>Area Networks</a:t>
            </a:r>
            <a:endParaRPr lang="en-US" sz="3200" dirty="0">
              <a:latin typeface="Tahoma" charset="0"/>
            </a:endParaRPr>
          </a:p>
        </p:txBody>
      </p:sp>
      <p:sp>
        <p:nvSpPr>
          <p:cNvPr id="59415" name="AutoShape 61"/>
          <p:cNvSpPr>
            <a:spLocks noChangeArrowheads="1"/>
          </p:cNvSpPr>
          <p:nvPr/>
        </p:nvSpPr>
        <p:spPr bwMode="auto">
          <a:xfrm rot="9537803">
            <a:off x="5943600" y="1905000"/>
            <a:ext cx="976313" cy="485775"/>
          </a:xfrm>
          <a:prstGeom prst="leftArrow">
            <a:avLst>
              <a:gd name="adj1" fmla="val 50000"/>
              <a:gd name="adj2" fmla="val 50245"/>
            </a:avLst>
          </a:prstGeom>
          <a:solidFill>
            <a:schemeClr val="accent6"/>
          </a:solidFill>
          <a:ln w="9525">
            <a:solidFill>
              <a:schemeClr val="tx1"/>
            </a:solidFill>
            <a:miter lim="800000"/>
            <a:headEnd/>
            <a:tailEnd/>
          </a:ln>
        </p:spPr>
        <p:txBody>
          <a:bodyPr wrap="none" anchor="ctr"/>
          <a:lstStyle/>
          <a:p>
            <a:endParaRPr lang="en-US"/>
          </a:p>
        </p:txBody>
      </p:sp>
      <p:sp>
        <p:nvSpPr>
          <p:cNvPr id="59416" name="Text Box 62"/>
          <p:cNvSpPr txBox="1">
            <a:spLocks noChangeArrowheads="1"/>
          </p:cNvSpPr>
          <p:nvPr/>
        </p:nvSpPr>
        <p:spPr bwMode="auto">
          <a:xfrm>
            <a:off x="6858000" y="19050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b="1"/>
              <a:t>Micro- and Nano-sensors, Biochips</a:t>
            </a:r>
          </a:p>
        </p:txBody>
      </p:sp>
      <p:pic>
        <p:nvPicPr>
          <p:cNvPr id="59417" name="Picture 66" descr="739795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1295400"/>
            <a:ext cx="6889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8" name="Picture 33" descr="glucose system 2"/>
          <p:cNvPicPr>
            <a:picLocks noChangeAspect="1" noChangeArrowheads="1"/>
          </p:cNvPicPr>
          <p:nvPr/>
        </p:nvPicPr>
        <p:blipFill>
          <a:blip r:embed="rId10">
            <a:extLst>
              <a:ext uri="{28A0092B-C50C-407E-A947-70E740481C1C}">
                <a14:useLocalDpi xmlns:a14="http://schemas.microsoft.com/office/drawing/2010/main" val="0"/>
              </a:ext>
            </a:extLst>
          </a:blip>
          <a:srcRect l="12587" t="11215" r="11888" b="10280"/>
          <a:stretch>
            <a:fillRect/>
          </a:stretch>
        </p:blipFill>
        <p:spPr bwMode="auto">
          <a:xfrm>
            <a:off x="6629400" y="33528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9" name="Picture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2895600"/>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0"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2743200"/>
            <a:ext cx="8826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rot="16200000" flipV="1">
            <a:off x="5638800" y="5334000"/>
            <a:ext cx="609600" cy="6096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9422" name="TextBox 30"/>
          <p:cNvSpPr txBox="1">
            <a:spLocks noChangeArrowheads="1"/>
          </p:cNvSpPr>
          <p:nvPr/>
        </p:nvSpPr>
        <p:spPr bwMode="auto">
          <a:xfrm>
            <a:off x="5791200" y="5943600"/>
            <a:ext cx="111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Transparent</a:t>
            </a:r>
          </a:p>
          <a:p>
            <a:r>
              <a:rPr lang="en-US" sz="1400"/>
              <a:t>Testing</a:t>
            </a:r>
          </a:p>
        </p:txBody>
      </p:sp>
      <p:pic>
        <p:nvPicPr>
          <p:cNvPr id="59423"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7400" y="228600"/>
            <a:ext cx="9906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914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001.png"/>
          <p:cNvPicPr>
            <a:picLocks noChangeAspect="1"/>
          </p:cNvPicPr>
          <p:nvPr/>
        </p:nvPicPr>
        <p:blipFill>
          <a:blip r:embed="rId3"/>
          <a:stretch>
            <a:fillRect/>
          </a:stretch>
        </p:blipFill>
        <p:spPr>
          <a:xfrm>
            <a:off x="381000" y="2057400"/>
            <a:ext cx="4838700" cy="3819525"/>
          </a:xfrm>
          <a:prstGeom prst="rect">
            <a:avLst/>
          </a:prstGeom>
          <a:ln>
            <a:solidFill>
              <a:schemeClr val="accent4"/>
            </a:solidFill>
          </a:ln>
        </p:spPr>
      </p:pic>
      <p:pic>
        <p:nvPicPr>
          <p:cNvPr id="604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48200"/>
            <a:ext cx="3768725" cy="1901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0" name="Rectangle 2"/>
          <p:cNvSpPr>
            <a:spLocks noGrp="1" noChangeArrowheads="1"/>
          </p:cNvSpPr>
          <p:nvPr>
            <p:ph type="title"/>
          </p:nvPr>
        </p:nvSpPr>
        <p:spPr/>
        <p:txBody>
          <a:bodyPr>
            <a:normAutofit fontScale="90000"/>
          </a:bodyPr>
          <a:lstStyle/>
          <a:p>
            <a:r>
              <a:rPr lang="en-US" sz="3600" dirty="0">
                <a:latin typeface="Tahoma" charset="0"/>
              </a:rPr>
              <a:t>Crowd-sensing</a:t>
            </a:r>
            <a:br>
              <a:rPr lang="en-US" sz="3600" dirty="0">
                <a:latin typeface="Tahoma" charset="0"/>
              </a:rPr>
            </a:br>
            <a:r>
              <a:rPr lang="en-US" sz="3600" dirty="0">
                <a:latin typeface="Tahoma" charset="0"/>
              </a:rPr>
              <a:t>Browsing the Physical World </a:t>
            </a:r>
            <a:br>
              <a:rPr lang="en-US" sz="3600" dirty="0">
                <a:latin typeface="Tahoma" charset="0"/>
              </a:rPr>
            </a:br>
            <a:r>
              <a:rPr lang="en-US" sz="2800" dirty="0" err="1">
                <a:latin typeface="Tahoma" charset="0"/>
              </a:rPr>
              <a:t>Feng</a:t>
            </a:r>
            <a:r>
              <a:rPr lang="en-US" sz="2800" dirty="0">
                <a:latin typeface="Tahoma" charset="0"/>
              </a:rPr>
              <a:t> Zhao</a:t>
            </a:r>
            <a:r>
              <a:rPr lang="en-US" sz="2000" dirty="0">
                <a:latin typeface="Tahoma" charset="0"/>
              </a:rPr>
              <a:t> </a:t>
            </a:r>
            <a:r>
              <a:rPr lang="en-US" sz="2000" dirty="0">
                <a:latin typeface="Tahoma" charset="0"/>
                <a:hlinkClick r:id="rId5"/>
              </a:rPr>
              <a:t>http://research.microsoft.com/en-us/projects/senseweb</a:t>
            </a:r>
            <a:r>
              <a:rPr lang="en-US" sz="2000" dirty="0" smtClean="0">
                <a:latin typeface="Tahoma" charset="0"/>
                <a:hlinkClick r:id="rId5"/>
              </a:rPr>
              <a:t>/</a:t>
            </a:r>
            <a:r>
              <a:rPr lang="en-US" sz="2000" dirty="0" smtClean="0">
                <a:latin typeface="Tahoma" charset="0"/>
              </a:rPr>
              <a:t> </a:t>
            </a:r>
            <a:endParaRPr lang="en-US" sz="2400" dirty="0">
              <a:latin typeface="Tahoma" charset="0"/>
            </a:endParaRPr>
          </a:p>
        </p:txBody>
      </p:sp>
      <p:pic>
        <p:nvPicPr>
          <p:cNvPr id="604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890713"/>
            <a:ext cx="5988050" cy="4821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7" descr="Swiss Experiment using Technical Compu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175" y="4800600"/>
            <a:ext cx="2228850" cy="1662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3" name="Line 9"/>
          <p:cNvSpPr>
            <a:spLocks noChangeShapeType="1"/>
          </p:cNvSpPr>
          <p:nvPr/>
        </p:nvSpPr>
        <p:spPr bwMode="auto">
          <a:xfrm>
            <a:off x="2209800" y="42672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4" name="Line 10"/>
          <p:cNvSpPr>
            <a:spLocks noChangeShapeType="1"/>
          </p:cNvSpPr>
          <p:nvPr/>
        </p:nvSpPr>
        <p:spPr bwMode="auto">
          <a:xfrm>
            <a:off x="2209800" y="42672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5" name="Line 11"/>
          <p:cNvSpPr>
            <a:spLocks noChangeShapeType="1"/>
          </p:cNvSpPr>
          <p:nvPr/>
        </p:nvSpPr>
        <p:spPr bwMode="auto">
          <a:xfrm>
            <a:off x="2209800" y="4267200"/>
            <a:ext cx="2590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6827375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sldNum" sz="quarter" idx="12"/>
          </p:nvPr>
        </p:nvSpPr>
        <p:spPr>
          <a:xfrm>
            <a:off x="7042150" y="60150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253BB16-6534-1A4F-BCCD-7497C8723E4C}" type="slidenum">
              <a:rPr lang="en-US">
                <a:cs typeface="Arial" charset="0"/>
              </a:rPr>
              <a:pPr/>
              <a:t>86</a:t>
            </a:fld>
            <a:endParaRPr lang="en-US">
              <a:cs typeface="Arial" charset="0"/>
            </a:endParaRPr>
          </a:p>
        </p:txBody>
      </p:sp>
      <p:sp>
        <p:nvSpPr>
          <p:cNvPr id="61443" name="Cloud Callout 92"/>
          <p:cNvSpPr>
            <a:spLocks noChangeArrowheads="1"/>
          </p:cNvSpPr>
          <p:nvPr/>
        </p:nvSpPr>
        <p:spPr bwMode="auto">
          <a:xfrm>
            <a:off x="2819400" y="2209800"/>
            <a:ext cx="2819400" cy="1374775"/>
          </a:xfrm>
          <a:prstGeom prst="cloudCallout">
            <a:avLst>
              <a:gd name="adj1" fmla="val -10319"/>
              <a:gd name="adj2" fmla="val 38505"/>
            </a:avLst>
          </a:prstGeom>
          <a:solidFill>
            <a:srgbClr val="00B8FF"/>
          </a:solidFill>
          <a:ln w="9525">
            <a:solidFill>
              <a:schemeClr val="tx1"/>
            </a:solidFill>
            <a:round/>
            <a:headEnd/>
            <a:tailEnd/>
          </a:ln>
        </p:spPr>
        <p:txBody>
          <a:bodyPr/>
          <a:lstStyle/>
          <a:p>
            <a:endParaRPr lang="en-US"/>
          </a:p>
        </p:txBody>
      </p:sp>
      <p:pic>
        <p:nvPicPr>
          <p:cNvPr id="61444" name="Picture 9" descr="[image and Link]  Fire Photo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810000"/>
            <a:ext cx="7905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2"/>
          <p:cNvSpPr txBox="1">
            <a:spLocks noChangeArrowheads="1"/>
          </p:cNvSpPr>
          <p:nvPr/>
        </p:nvSpPr>
        <p:spPr bwMode="auto">
          <a:xfrm>
            <a:off x="152400" y="1905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73063" indent="-373063">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1pPr>
            <a:lvl2pPr marL="742950" indent="-285750">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2pPr>
            <a:lvl3pPr marL="1143000" indent="-228600">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3pPr>
            <a:lvl4pPr marL="1600200" indent="-228600">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4pPr>
            <a:lvl5pPr marL="2057400" indent="-228600">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373063" algn="l"/>
                <a:tab pos="830263" algn="l"/>
                <a:tab pos="1287463" algn="l"/>
                <a:tab pos="1744663" algn="l"/>
                <a:tab pos="2201863" algn="l"/>
                <a:tab pos="2659063" algn="l"/>
                <a:tab pos="3116263" algn="l"/>
                <a:tab pos="3573463" algn="l"/>
                <a:tab pos="4030663" algn="l"/>
                <a:tab pos="4487863" algn="l"/>
                <a:tab pos="4945063" algn="l"/>
                <a:tab pos="5402263" algn="l"/>
                <a:tab pos="5859463" algn="l"/>
                <a:tab pos="6316663" algn="l"/>
                <a:tab pos="6773863" algn="l"/>
                <a:tab pos="7231063" algn="l"/>
                <a:tab pos="7688263" algn="l"/>
                <a:tab pos="8145463" algn="l"/>
                <a:tab pos="8602663" algn="l"/>
                <a:tab pos="9059863" algn="l"/>
                <a:tab pos="9517063" algn="l"/>
              </a:tabLst>
              <a:defRPr>
                <a:solidFill>
                  <a:schemeClr val="tx1"/>
                </a:solidFill>
                <a:latin typeface="Tahoma" charset="0"/>
                <a:ea typeface="ＭＳ Ｐゴシック" charset="0"/>
              </a:defRPr>
            </a:lvl9pPr>
          </a:lstStyle>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buFont typeface="Wingdings" charset="0"/>
              <a:buChar char=""/>
            </a:pPr>
            <a:endParaRPr lang="en-US" sz="2000" b="1">
              <a:solidFill>
                <a:srgbClr val="000000"/>
              </a:solidFill>
              <a:latin typeface="Calibri" charset="0"/>
            </a:endParaRPr>
          </a:p>
          <a:p>
            <a:pPr>
              <a:spcBef>
                <a:spcPts val="500"/>
              </a:spcBef>
              <a:buClr>
                <a:srgbClr val="333399"/>
              </a:buClr>
            </a:pPr>
            <a:endParaRPr lang="en-US" sz="2000" b="1">
              <a:solidFill>
                <a:srgbClr val="000000"/>
              </a:solidFill>
              <a:latin typeface="Calibri" charset="0"/>
            </a:endParaRPr>
          </a:p>
        </p:txBody>
      </p:sp>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962400"/>
            <a:ext cx="1214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886200"/>
            <a:ext cx="1009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572000"/>
            <a:ext cx="1143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419600"/>
            <a:ext cx="8382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038600"/>
            <a:ext cx="1238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TextBox 12"/>
          <p:cNvSpPr txBox="1">
            <a:spLocks noChangeArrowheads="1"/>
          </p:cNvSpPr>
          <p:nvPr/>
        </p:nvSpPr>
        <p:spPr bwMode="auto">
          <a:xfrm>
            <a:off x="914400" y="4800600"/>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t>Signal data</a:t>
            </a:r>
          </a:p>
        </p:txBody>
      </p:sp>
      <p:sp>
        <p:nvSpPr>
          <p:cNvPr id="61452" name="TextBox 13"/>
          <p:cNvSpPr txBox="1">
            <a:spLocks noChangeArrowheads="1"/>
          </p:cNvSpPr>
          <p:nvPr/>
        </p:nvSpPr>
        <p:spPr bwMode="auto">
          <a:xfrm>
            <a:off x="4419600" y="5334000"/>
            <a:ext cx="119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t>Visual data</a:t>
            </a:r>
          </a:p>
        </p:txBody>
      </p:sp>
      <p:sp>
        <p:nvSpPr>
          <p:cNvPr id="61453" name="TextBox 14"/>
          <p:cNvSpPr txBox="1">
            <a:spLocks noChangeArrowheads="1"/>
          </p:cNvSpPr>
          <p:nvPr/>
        </p:nvSpPr>
        <p:spPr bwMode="auto">
          <a:xfrm>
            <a:off x="6400800" y="5029200"/>
            <a:ext cx="1301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t>Human data</a:t>
            </a:r>
          </a:p>
        </p:txBody>
      </p:sp>
      <p:sp>
        <p:nvSpPr>
          <p:cNvPr id="37" name="Oval 12"/>
          <p:cNvSpPr>
            <a:spLocks noChangeArrowheads="1"/>
          </p:cNvSpPr>
          <p:nvPr/>
        </p:nvSpPr>
        <p:spPr bwMode="auto">
          <a:xfrm>
            <a:off x="4114800" y="2819400"/>
            <a:ext cx="152400" cy="152400"/>
          </a:xfrm>
          <a:prstGeom prst="ellipse">
            <a:avLst/>
          </a:prstGeom>
          <a:solidFill>
            <a:schemeClr val="tx1">
              <a:lumMod val="85000"/>
              <a:lumOff val="15000"/>
            </a:schemeClr>
          </a:solidFill>
          <a:ln w="9525">
            <a:solidFill>
              <a:schemeClr val="tx1"/>
            </a:solidFill>
            <a:miter lim="800000"/>
            <a:headEnd/>
            <a:tailEnd/>
          </a:ln>
        </p:spPr>
        <p:txBody>
          <a:bodyPr wrap="none" anchor="ctr"/>
          <a:lstStyle/>
          <a:p>
            <a:pPr algn="ctr">
              <a:defRPr/>
            </a:pPr>
            <a:endParaRPr lang="en-US">
              <a:solidFill>
                <a:schemeClr val="hlink"/>
              </a:solidFill>
              <a:latin typeface="Arial" charset="0"/>
              <a:ea typeface="+mn-ea"/>
              <a:cs typeface="Arial" charset="0"/>
            </a:endParaRPr>
          </a:p>
        </p:txBody>
      </p:sp>
      <p:sp>
        <p:nvSpPr>
          <p:cNvPr id="61455" name="Oval 13"/>
          <p:cNvSpPr>
            <a:spLocks noChangeArrowheads="1"/>
          </p:cNvSpPr>
          <p:nvPr/>
        </p:nvSpPr>
        <p:spPr bwMode="auto">
          <a:xfrm>
            <a:off x="3048000" y="28956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56" name="Oval 14"/>
          <p:cNvSpPr>
            <a:spLocks noChangeArrowheads="1"/>
          </p:cNvSpPr>
          <p:nvPr/>
        </p:nvSpPr>
        <p:spPr bwMode="auto">
          <a:xfrm>
            <a:off x="3657600" y="30480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57" name="Oval 15"/>
          <p:cNvSpPr>
            <a:spLocks noChangeArrowheads="1"/>
          </p:cNvSpPr>
          <p:nvPr/>
        </p:nvSpPr>
        <p:spPr bwMode="auto">
          <a:xfrm>
            <a:off x="3200400" y="32766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58" name="Oval 17"/>
          <p:cNvSpPr>
            <a:spLocks noChangeArrowheads="1"/>
          </p:cNvSpPr>
          <p:nvPr/>
        </p:nvSpPr>
        <p:spPr bwMode="auto">
          <a:xfrm>
            <a:off x="4953000" y="26670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59" name="Oval 18"/>
          <p:cNvSpPr>
            <a:spLocks noChangeArrowheads="1"/>
          </p:cNvSpPr>
          <p:nvPr/>
        </p:nvSpPr>
        <p:spPr bwMode="auto">
          <a:xfrm>
            <a:off x="3810000" y="23622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60" name="Oval 19"/>
          <p:cNvSpPr>
            <a:spLocks noChangeArrowheads="1"/>
          </p:cNvSpPr>
          <p:nvPr/>
        </p:nvSpPr>
        <p:spPr bwMode="auto">
          <a:xfrm>
            <a:off x="4495800" y="30480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61" name="Oval 20"/>
          <p:cNvSpPr>
            <a:spLocks noChangeArrowheads="1"/>
          </p:cNvSpPr>
          <p:nvPr/>
        </p:nvSpPr>
        <p:spPr bwMode="auto">
          <a:xfrm>
            <a:off x="4343400" y="24384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62" name="Oval 21"/>
          <p:cNvSpPr>
            <a:spLocks noChangeArrowheads="1"/>
          </p:cNvSpPr>
          <p:nvPr/>
        </p:nvSpPr>
        <p:spPr bwMode="auto">
          <a:xfrm>
            <a:off x="5105400" y="29718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63" name="Oval 22"/>
          <p:cNvSpPr>
            <a:spLocks noChangeArrowheads="1"/>
          </p:cNvSpPr>
          <p:nvPr/>
        </p:nvSpPr>
        <p:spPr bwMode="auto">
          <a:xfrm>
            <a:off x="5105400" y="3200400"/>
            <a:ext cx="152400" cy="152400"/>
          </a:xfrm>
          <a:prstGeom prst="ellipse">
            <a:avLst/>
          </a:prstGeom>
          <a:solidFill>
            <a:schemeClr val="tx2"/>
          </a:solidFill>
          <a:ln w="9525">
            <a:solidFill>
              <a:schemeClr val="tx1"/>
            </a:solidFill>
            <a:miter lim="800000"/>
            <a:headEnd/>
            <a:tailEnd/>
          </a:ln>
        </p:spPr>
        <p:txBody>
          <a:bodyPr wrap="none" anchor="ctr"/>
          <a:lstStyle/>
          <a:p>
            <a:pPr algn="ctr"/>
            <a:endParaRPr lang="en-US">
              <a:solidFill>
                <a:schemeClr val="hlink"/>
              </a:solidFill>
            </a:endParaRPr>
          </a:p>
        </p:txBody>
      </p:sp>
      <p:sp>
        <p:nvSpPr>
          <p:cNvPr id="61464" name="Line 23"/>
          <p:cNvSpPr>
            <a:spLocks noChangeShapeType="1"/>
          </p:cNvSpPr>
          <p:nvPr/>
        </p:nvSpPr>
        <p:spPr bwMode="auto">
          <a:xfrm flipV="1">
            <a:off x="3810000" y="2971800"/>
            <a:ext cx="3048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65" name="Line 24"/>
          <p:cNvSpPr>
            <a:spLocks noChangeShapeType="1"/>
          </p:cNvSpPr>
          <p:nvPr/>
        </p:nvSpPr>
        <p:spPr bwMode="auto">
          <a:xfrm>
            <a:off x="3200400" y="2971800"/>
            <a:ext cx="4572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66" name="Line 25"/>
          <p:cNvSpPr>
            <a:spLocks noChangeShapeType="1"/>
          </p:cNvSpPr>
          <p:nvPr/>
        </p:nvSpPr>
        <p:spPr bwMode="auto">
          <a:xfrm>
            <a:off x="4038600" y="2438400"/>
            <a:ext cx="3048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67" name="Line 26"/>
          <p:cNvSpPr>
            <a:spLocks noChangeShapeType="1"/>
          </p:cNvSpPr>
          <p:nvPr/>
        </p:nvSpPr>
        <p:spPr bwMode="auto">
          <a:xfrm flipH="1">
            <a:off x="4267200" y="2590800"/>
            <a:ext cx="762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68" name="Line 28"/>
          <p:cNvSpPr>
            <a:spLocks noChangeShapeType="1"/>
          </p:cNvSpPr>
          <p:nvPr/>
        </p:nvSpPr>
        <p:spPr bwMode="auto">
          <a:xfrm flipH="1" flipV="1">
            <a:off x="4495800" y="2590800"/>
            <a:ext cx="4572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69" name="Line 29"/>
          <p:cNvSpPr>
            <a:spLocks noChangeShapeType="1"/>
          </p:cNvSpPr>
          <p:nvPr/>
        </p:nvSpPr>
        <p:spPr bwMode="auto">
          <a:xfrm flipV="1">
            <a:off x="3352800" y="3124200"/>
            <a:ext cx="3048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70" name="Line 30"/>
          <p:cNvSpPr>
            <a:spLocks noChangeShapeType="1"/>
          </p:cNvSpPr>
          <p:nvPr/>
        </p:nvSpPr>
        <p:spPr bwMode="auto">
          <a:xfrm flipH="1" flipV="1">
            <a:off x="4648200" y="3200400"/>
            <a:ext cx="457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71" name="Line 31"/>
          <p:cNvSpPr>
            <a:spLocks noChangeShapeType="1"/>
          </p:cNvSpPr>
          <p:nvPr/>
        </p:nvSpPr>
        <p:spPr bwMode="auto">
          <a:xfrm flipH="1">
            <a:off x="4648200" y="3048000"/>
            <a:ext cx="457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72" name="Line 32"/>
          <p:cNvSpPr>
            <a:spLocks noChangeShapeType="1"/>
          </p:cNvSpPr>
          <p:nvPr/>
        </p:nvSpPr>
        <p:spPr bwMode="auto">
          <a:xfrm flipH="1" flipV="1">
            <a:off x="4267200" y="2971800"/>
            <a:ext cx="2286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73" name="Line 27"/>
          <p:cNvSpPr>
            <a:spLocks noChangeShapeType="1"/>
          </p:cNvSpPr>
          <p:nvPr/>
        </p:nvSpPr>
        <p:spPr bwMode="auto">
          <a:xfrm flipH="1">
            <a:off x="3200400" y="2438400"/>
            <a:ext cx="609600" cy="457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74" name="Line 27"/>
          <p:cNvSpPr>
            <a:spLocks noChangeShapeType="1"/>
          </p:cNvSpPr>
          <p:nvPr/>
        </p:nvSpPr>
        <p:spPr bwMode="auto">
          <a:xfrm flipH="1">
            <a:off x="3733800" y="2514600"/>
            <a:ext cx="152400" cy="533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75" name="TextBox 64"/>
          <p:cNvSpPr txBox="1">
            <a:spLocks noChangeArrowheads="1"/>
          </p:cNvSpPr>
          <p:nvPr/>
        </p:nvSpPr>
        <p:spPr bwMode="auto">
          <a:xfrm>
            <a:off x="4953000" y="3733800"/>
            <a:ext cx="1295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t>Extract objects  and </a:t>
            </a:r>
            <a:r>
              <a:rPr lang="en-US" sz="2000" b="1" i="1">
                <a:latin typeface="Times New Roman" charset="0"/>
                <a:cs typeface="Times New Roman" charset="0"/>
              </a:rPr>
              <a:t>linkages</a:t>
            </a:r>
            <a:endParaRPr lang="en-US" sz="1600" b="1" i="1">
              <a:latin typeface="Times New Roman" charset="0"/>
              <a:cs typeface="Times New Roman" charset="0"/>
            </a:endParaRPr>
          </a:p>
        </p:txBody>
      </p:sp>
      <p:cxnSp>
        <p:nvCxnSpPr>
          <p:cNvPr id="61476" name="Straight Arrow Connector 66"/>
          <p:cNvCxnSpPr>
            <a:cxnSpLocks noChangeShapeType="1"/>
          </p:cNvCxnSpPr>
          <p:nvPr/>
        </p:nvCxnSpPr>
        <p:spPr bwMode="auto">
          <a:xfrm flipV="1">
            <a:off x="2057400" y="3352800"/>
            <a:ext cx="914400" cy="685800"/>
          </a:xfrm>
          <a:prstGeom prst="straightConnector1">
            <a:avLst/>
          </a:prstGeom>
          <a:noFill/>
          <a:ln w="88900">
            <a:solidFill>
              <a:srgbClr val="0070C0"/>
            </a:solidFill>
            <a:round/>
            <a:headEnd/>
            <a:tailEnd type="stealth" w="med" len="med"/>
          </a:ln>
          <a:extLst>
            <a:ext uri="{909E8E84-426E-40dd-AFC4-6F175D3DCCD1}">
              <a14:hiddenFill xmlns:a14="http://schemas.microsoft.com/office/drawing/2010/main">
                <a:noFill/>
              </a14:hiddenFill>
            </a:ext>
          </a:extLst>
        </p:spPr>
      </p:cxnSp>
      <p:cxnSp>
        <p:nvCxnSpPr>
          <p:cNvPr id="61477" name="Straight Arrow Connector 69"/>
          <p:cNvCxnSpPr>
            <a:cxnSpLocks noChangeShapeType="1"/>
          </p:cNvCxnSpPr>
          <p:nvPr/>
        </p:nvCxnSpPr>
        <p:spPr bwMode="auto">
          <a:xfrm rot="10800000">
            <a:off x="5410200" y="3352800"/>
            <a:ext cx="838200" cy="609600"/>
          </a:xfrm>
          <a:prstGeom prst="straightConnector1">
            <a:avLst/>
          </a:prstGeom>
          <a:noFill/>
          <a:ln w="88900">
            <a:solidFill>
              <a:srgbClr val="0070C0"/>
            </a:solidFill>
            <a:round/>
            <a:headEnd/>
            <a:tailEnd type="stealth" w="med" len="med"/>
          </a:ln>
          <a:extLst>
            <a:ext uri="{909E8E84-426E-40dd-AFC4-6F175D3DCCD1}">
              <a14:hiddenFill xmlns:a14="http://schemas.microsoft.com/office/drawing/2010/main">
                <a:noFill/>
              </a14:hiddenFill>
            </a:ext>
          </a:extLst>
        </p:spPr>
      </p:cxnSp>
      <p:cxnSp>
        <p:nvCxnSpPr>
          <p:cNvPr id="61478" name="Straight Arrow Connector 72"/>
          <p:cNvCxnSpPr>
            <a:cxnSpLocks noChangeShapeType="1"/>
          </p:cNvCxnSpPr>
          <p:nvPr/>
        </p:nvCxnSpPr>
        <p:spPr bwMode="auto">
          <a:xfrm rot="5400000" flipH="1" flipV="1">
            <a:off x="4001294" y="3542506"/>
            <a:ext cx="533400" cy="1588"/>
          </a:xfrm>
          <a:prstGeom prst="straightConnector1">
            <a:avLst/>
          </a:prstGeom>
          <a:noFill/>
          <a:ln w="88900">
            <a:solidFill>
              <a:srgbClr val="0070C0"/>
            </a:solidFill>
            <a:round/>
            <a:headEnd/>
            <a:tailEnd type="stealth" w="med" len="med"/>
          </a:ln>
          <a:extLst>
            <a:ext uri="{909E8E84-426E-40dd-AFC4-6F175D3DCCD1}">
              <a14:hiddenFill xmlns:a14="http://schemas.microsoft.com/office/drawing/2010/main">
                <a:noFill/>
              </a14:hiddenFill>
            </a:ext>
          </a:extLst>
        </p:spPr>
      </p:cxnSp>
      <p:sp>
        <p:nvSpPr>
          <p:cNvPr id="61479" name="TextBox 75"/>
          <p:cNvSpPr txBox="1">
            <a:spLocks noChangeArrowheads="1"/>
          </p:cNvSpPr>
          <p:nvPr/>
        </p:nvSpPr>
        <p:spPr bwMode="auto">
          <a:xfrm>
            <a:off x="2057400" y="1828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Information Network </a:t>
            </a:r>
          </a:p>
        </p:txBody>
      </p:sp>
      <p:cxnSp>
        <p:nvCxnSpPr>
          <p:cNvPr id="61480" name="Straight Arrow Connector 80"/>
          <p:cNvCxnSpPr>
            <a:cxnSpLocks noChangeShapeType="1"/>
          </p:cNvCxnSpPr>
          <p:nvPr/>
        </p:nvCxnSpPr>
        <p:spPr bwMode="auto">
          <a:xfrm rot="10800000" flipV="1">
            <a:off x="1600200" y="2667000"/>
            <a:ext cx="1143000" cy="76200"/>
          </a:xfrm>
          <a:prstGeom prst="straightConnector1">
            <a:avLst/>
          </a:prstGeom>
          <a:noFill/>
          <a:ln w="88900">
            <a:solidFill>
              <a:srgbClr val="0070C0"/>
            </a:solidFill>
            <a:round/>
            <a:headEnd/>
            <a:tailEnd type="stealth" w="med" len="med"/>
          </a:ln>
          <a:extLst>
            <a:ext uri="{909E8E84-426E-40dd-AFC4-6F175D3DCCD1}">
              <a14:hiddenFill xmlns:a14="http://schemas.microsoft.com/office/drawing/2010/main">
                <a:noFill/>
              </a14:hiddenFill>
            </a:ext>
          </a:extLst>
        </p:spPr>
      </p:cxnSp>
      <p:sp>
        <p:nvSpPr>
          <p:cNvPr id="61481" name="TextBox 82"/>
          <p:cNvSpPr txBox="1">
            <a:spLocks noChangeArrowheads="1"/>
          </p:cNvSpPr>
          <p:nvPr/>
        </p:nvSpPr>
        <p:spPr bwMode="auto">
          <a:xfrm>
            <a:off x="914400" y="2743200"/>
            <a:ext cx="1295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b="1"/>
              <a:t>Optimize resource allocation</a:t>
            </a:r>
          </a:p>
        </p:txBody>
      </p:sp>
      <p:sp>
        <p:nvSpPr>
          <p:cNvPr id="5130" name="Cloud"/>
          <p:cNvSpPr>
            <a:spLocks noChangeAspect="1" noEditPoints="1" noChangeArrowheads="1"/>
          </p:cNvSpPr>
          <p:nvPr/>
        </p:nvSpPr>
        <p:spPr bwMode="auto">
          <a:xfrm>
            <a:off x="1295400" y="5715000"/>
            <a:ext cx="6934200" cy="609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buFont typeface="Arial" charset="0"/>
              <a:buNone/>
            </a:pPr>
            <a:r>
              <a:rPr lang="en-US">
                <a:cs typeface="Arial" charset="0"/>
              </a:rPr>
              <a:t>Sensors, witnesses, sources, …  </a:t>
            </a:r>
          </a:p>
        </p:txBody>
      </p:sp>
      <p:sp>
        <p:nvSpPr>
          <p:cNvPr id="61483" name="Freeform 86"/>
          <p:cNvSpPr>
            <a:spLocks/>
          </p:cNvSpPr>
          <p:nvPr/>
        </p:nvSpPr>
        <p:spPr bwMode="auto">
          <a:xfrm>
            <a:off x="457200" y="3276600"/>
            <a:ext cx="1295400" cy="2560638"/>
          </a:xfrm>
          <a:custGeom>
            <a:avLst/>
            <a:gdLst>
              <a:gd name="T0" fmla="*/ 149097527 w 951781"/>
              <a:gd name="T1" fmla="*/ 0 h 2484408"/>
              <a:gd name="T2" fmla="*/ 50611064 w 951781"/>
              <a:gd name="T3" fmla="*/ 2147184 h 2484408"/>
              <a:gd name="T4" fmla="*/ 452764954 w 951781"/>
              <a:gd name="T5" fmla="*/ 4546963 h 2484408"/>
              <a:gd name="T6" fmla="*/ 0 60000 65536"/>
              <a:gd name="T7" fmla="*/ 0 60000 65536"/>
              <a:gd name="T8" fmla="*/ 0 60000 65536"/>
              <a:gd name="T9" fmla="*/ 0 w 951781"/>
              <a:gd name="T10" fmla="*/ 0 h 2484408"/>
              <a:gd name="T11" fmla="*/ 951781 w 951781"/>
              <a:gd name="T12" fmla="*/ 2484408 h 2484408"/>
            </a:gdLst>
            <a:ahLst/>
            <a:cxnLst>
              <a:cxn ang="T6">
                <a:pos x="T0" y="T1"/>
              </a:cxn>
              <a:cxn ang="T7">
                <a:pos x="T2" y="T3"/>
              </a:cxn>
              <a:cxn ang="T8">
                <a:pos x="T4" y="T5"/>
              </a:cxn>
            </a:cxnLst>
            <a:rect l="T9" t="T10" r="T11" b="T12"/>
            <a:pathLst>
              <a:path w="951781" h="2484408">
                <a:moveTo>
                  <a:pt x="313426" y="0"/>
                </a:moveTo>
                <a:cubicBezTo>
                  <a:pt x="156713" y="379562"/>
                  <a:pt x="0" y="759125"/>
                  <a:pt x="106392" y="1173193"/>
                </a:cubicBezTo>
                <a:cubicBezTo>
                  <a:pt x="212785" y="1587261"/>
                  <a:pt x="582283" y="2035834"/>
                  <a:pt x="951781" y="2484408"/>
                </a:cubicBezTo>
              </a:path>
            </a:pathLst>
          </a:custGeom>
          <a:noFill/>
          <a:ln w="76200" cap="flat" cmpd="sng">
            <a:solidFill>
              <a:srgbClr val="0070C0"/>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1484" name="Straight Arrow Connector 87"/>
          <p:cNvCxnSpPr>
            <a:cxnSpLocks noChangeShapeType="1"/>
          </p:cNvCxnSpPr>
          <p:nvPr/>
        </p:nvCxnSpPr>
        <p:spPr bwMode="auto">
          <a:xfrm rot="5400000" flipH="1" flipV="1">
            <a:off x="4077494" y="5599906"/>
            <a:ext cx="533400" cy="1588"/>
          </a:xfrm>
          <a:prstGeom prst="straightConnector1">
            <a:avLst/>
          </a:prstGeom>
          <a:noFill/>
          <a:ln w="88900">
            <a:solidFill>
              <a:srgbClr val="0070C0"/>
            </a:solidFill>
            <a:round/>
            <a:headEnd/>
            <a:tailEnd type="stealth" w="med" len="med"/>
          </a:ln>
          <a:extLst>
            <a:ext uri="{909E8E84-426E-40dd-AFC4-6F175D3DCCD1}">
              <a14:hiddenFill xmlns:a14="http://schemas.microsoft.com/office/drawing/2010/main">
                <a:noFill/>
              </a14:hiddenFill>
            </a:ext>
          </a:extLst>
        </p:spPr>
      </p:cxnSp>
      <p:cxnSp>
        <p:nvCxnSpPr>
          <p:cNvPr id="61485" name="Straight Arrow Connector 88"/>
          <p:cNvCxnSpPr>
            <a:cxnSpLocks noChangeShapeType="1"/>
          </p:cNvCxnSpPr>
          <p:nvPr/>
        </p:nvCxnSpPr>
        <p:spPr bwMode="auto">
          <a:xfrm rot="5400000" flipH="1" flipV="1">
            <a:off x="5676900" y="5143500"/>
            <a:ext cx="838200" cy="609600"/>
          </a:xfrm>
          <a:prstGeom prst="straightConnector1">
            <a:avLst/>
          </a:prstGeom>
          <a:noFill/>
          <a:ln w="88900">
            <a:solidFill>
              <a:srgbClr val="0070C0"/>
            </a:solidFill>
            <a:round/>
            <a:headEnd/>
            <a:tailEnd type="stealth" w="med" len="med"/>
          </a:ln>
          <a:extLst>
            <a:ext uri="{909E8E84-426E-40dd-AFC4-6F175D3DCCD1}">
              <a14:hiddenFill xmlns:a14="http://schemas.microsoft.com/office/drawing/2010/main">
                <a:noFill/>
              </a14:hiddenFill>
            </a:ext>
          </a:extLst>
        </p:spPr>
      </p:cxnSp>
      <p:cxnSp>
        <p:nvCxnSpPr>
          <p:cNvPr id="61486" name="Straight Arrow Connector 90"/>
          <p:cNvCxnSpPr>
            <a:cxnSpLocks noChangeShapeType="1"/>
          </p:cNvCxnSpPr>
          <p:nvPr/>
        </p:nvCxnSpPr>
        <p:spPr bwMode="auto">
          <a:xfrm rot="16200000" flipV="1">
            <a:off x="2171700" y="5067300"/>
            <a:ext cx="838200" cy="762000"/>
          </a:xfrm>
          <a:prstGeom prst="straightConnector1">
            <a:avLst/>
          </a:prstGeom>
          <a:noFill/>
          <a:ln w="88900">
            <a:solidFill>
              <a:srgbClr val="0070C0"/>
            </a:solidFill>
            <a:round/>
            <a:headEnd/>
            <a:tailEnd type="stealth" w="med" len="med"/>
          </a:ln>
          <a:extLst>
            <a:ext uri="{909E8E84-426E-40dd-AFC4-6F175D3DCCD1}">
              <a14:hiddenFill xmlns:a14="http://schemas.microsoft.com/office/drawing/2010/main">
                <a:noFill/>
              </a14:hiddenFill>
            </a:ext>
          </a:extLst>
        </p:spPr>
      </p:cxnSp>
      <p:sp>
        <p:nvSpPr>
          <p:cNvPr id="61487" name="Right Arrow 94"/>
          <p:cNvSpPr>
            <a:spLocks noChangeArrowheads="1"/>
          </p:cNvSpPr>
          <p:nvPr/>
        </p:nvSpPr>
        <p:spPr bwMode="auto">
          <a:xfrm>
            <a:off x="5638800" y="2286000"/>
            <a:ext cx="1219200" cy="381000"/>
          </a:xfrm>
          <a:prstGeom prst="rightArrow">
            <a:avLst>
              <a:gd name="adj1" fmla="val 50000"/>
              <a:gd name="adj2" fmla="val 50000"/>
            </a:avLst>
          </a:prstGeom>
          <a:solidFill>
            <a:srgbClr val="00B8FF"/>
          </a:solidFill>
          <a:ln w="9525">
            <a:solidFill>
              <a:schemeClr val="tx1"/>
            </a:solidFill>
            <a:round/>
            <a:headEnd/>
            <a:tailEnd/>
          </a:ln>
        </p:spPr>
        <p:txBody>
          <a:bodyPr/>
          <a:lstStyle/>
          <a:p>
            <a:endParaRPr lang="en-US"/>
          </a:p>
        </p:txBody>
      </p:sp>
      <p:sp>
        <p:nvSpPr>
          <p:cNvPr id="61488" name="TextBox 95"/>
          <p:cNvSpPr txBox="1">
            <a:spLocks noChangeArrowheads="1"/>
          </p:cNvSpPr>
          <p:nvPr/>
        </p:nvSpPr>
        <p:spPr bwMode="auto">
          <a:xfrm>
            <a:off x="5410200" y="2057400"/>
            <a:ext cx="1212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t>Information</a:t>
            </a:r>
          </a:p>
        </p:txBody>
      </p:sp>
      <p:sp>
        <p:nvSpPr>
          <p:cNvPr id="61489" name="TextBox 96"/>
          <p:cNvSpPr txBox="1">
            <a:spLocks noChangeArrowheads="1"/>
          </p:cNvSpPr>
          <p:nvPr/>
        </p:nvSpPr>
        <p:spPr bwMode="auto">
          <a:xfrm>
            <a:off x="5715000" y="2590800"/>
            <a:ext cx="1371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b="1">
                <a:latin typeface="Calibri" charset="0"/>
              </a:rPr>
              <a:t>High QoI, </a:t>
            </a:r>
          </a:p>
          <a:p>
            <a:r>
              <a:rPr lang="en-US" sz="1600" b="1">
                <a:latin typeface="Calibri" charset="0"/>
              </a:rPr>
              <a:t>Quantifiable  uncertainty</a:t>
            </a:r>
          </a:p>
        </p:txBody>
      </p:sp>
      <p:pic>
        <p:nvPicPr>
          <p:cNvPr id="6149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8125" y="2514600"/>
            <a:ext cx="12858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1"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2514600"/>
            <a:ext cx="145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2"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4875" y="3352800"/>
            <a:ext cx="8794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3" name="TextBox 105"/>
          <p:cNvSpPr txBox="1">
            <a:spLocks noChangeArrowheads="1"/>
          </p:cNvSpPr>
          <p:nvPr/>
        </p:nvSpPr>
        <p:spPr bwMode="auto">
          <a:xfrm>
            <a:off x="6434663" y="1635955"/>
            <a:ext cx="221594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600" b="1" dirty="0">
                <a:solidFill>
                  <a:srgbClr val="FF0000"/>
                </a:solidFill>
                <a:latin typeface="Calibri" charset="0"/>
              </a:rPr>
              <a:t>Prioritized </a:t>
            </a:r>
          </a:p>
          <a:p>
            <a:pPr algn="ctr"/>
            <a:r>
              <a:rPr lang="en-US" sz="1600" b="1" dirty="0">
                <a:solidFill>
                  <a:srgbClr val="FF0000"/>
                </a:solidFill>
                <a:latin typeface="Calibri" charset="0"/>
              </a:rPr>
              <a:t>Situation-awareness</a:t>
            </a:r>
          </a:p>
        </p:txBody>
      </p:sp>
      <p:sp>
        <p:nvSpPr>
          <p:cNvPr id="61494" name="TextBox 106"/>
          <p:cNvSpPr txBox="1">
            <a:spLocks noChangeArrowheads="1"/>
          </p:cNvSpPr>
          <p:nvPr/>
        </p:nvSpPr>
        <p:spPr bwMode="auto">
          <a:xfrm>
            <a:off x="2057400" y="4038600"/>
            <a:ext cx="1295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t>Extract objects and </a:t>
            </a:r>
            <a:r>
              <a:rPr lang="en-US" sz="2000" b="1" i="1">
                <a:latin typeface="Times New Roman" charset="0"/>
                <a:cs typeface="Times New Roman" charset="0"/>
              </a:rPr>
              <a:t>linkages</a:t>
            </a:r>
            <a:endParaRPr lang="en-US" sz="1600" b="1" i="1">
              <a:latin typeface="Times New Roman" charset="0"/>
              <a:cs typeface="Times New Roman" charset="0"/>
            </a:endParaRPr>
          </a:p>
        </p:txBody>
      </p:sp>
      <p:sp>
        <p:nvSpPr>
          <p:cNvPr id="61495" name="TextBox 107"/>
          <p:cNvSpPr txBox="1">
            <a:spLocks noChangeArrowheads="1"/>
          </p:cNvSpPr>
          <p:nvPr/>
        </p:nvSpPr>
        <p:spPr bwMode="auto">
          <a:xfrm>
            <a:off x="0" y="5181600"/>
            <a:ext cx="1600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900" b="1" i="1">
                <a:latin typeface="Times New Roman" charset="0"/>
                <a:cs typeface="Times New Roman" charset="0"/>
              </a:rPr>
              <a:t>Feedback</a:t>
            </a:r>
          </a:p>
          <a:p>
            <a:r>
              <a:rPr lang="en-US" sz="1600"/>
              <a:t>to sensor and communication networks</a:t>
            </a:r>
          </a:p>
        </p:txBody>
      </p:sp>
      <p:sp>
        <p:nvSpPr>
          <p:cNvPr id="61496" name="Cloud Callout 116"/>
          <p:cNvSpPr>
            <a:spLocks noChangeArrowheads="1"/>
          </p:cNvSpPr>
          <p:nvPr/>
        </p:nvSpPr>
        <p:spPr bwMode="auto">
          <a:xfrm>
            <a:off x="7848600" y="4495800"/>
            <a:ext cx="1295400" cy="993775"/>
          </a:xfrm>
          <a:prstGeom prst="cloudCallout">
            <a:avLst>
              <a:gd name="adj1" fmla="val 35773"/>
              <a:gd name="adj2" fmla="val 30611"/>
            </a:avLst>
          </a:prstGeom>
          <a:solidFill>
            <a:srgbClr val="FFC000"/>
          </a:solidFill>
          <a:ln w="9525">
            <a:solidFill>
              <a:schemeClr val="tx1"/>
            </a:solidFill>
            <a:round/>
            <a:headEnd/>
            <a:tailEnd/>
          </a:ln>
        </p:spPr>
        <p:txBody>
          <a:bodyPr/>
          <a:lstStyle/>
          <a:p>
            <a:endParaRPr lang="en-US"/>
          </a:p>
        </p:txBody>
      </p:sp>
      <p:sp>
        <p:nvSpPr>
          <p:cNvPr id="61497" name="TextBox 117"/>
          <p:cNvSpPr txBox="1">
            <a:spLocks noChangeArrowheads="1"/>
          </p:cNvSpPr>
          <p:nvPr/>
        </p:nvSpPr>
        <p:spPr bwMode="auto">
          <a:xfrm>
            <a:off x="7924800" y="47244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t>Social networks</a:t>
            </a:r>
          </a:p>
        </p:txBody>
      </p:sp>
      <p:cxnSp>
        <p:nvCxnSpPr>
          <p:cNvPr id="61498" name="Straight Arrow Connector 118"/>
          <p:cNvCxnSpPr>
            <a:cxnSpLocks noChangeShapeType="1"/>
          </p:cNvCxnSpPr>
          <p:nvPr/>
        </p:nvCxnSpPr>
        <p:spPr bwMode="auto">
          <a:xfrm rot="10800000">
            <a:off x="7486650" y="4505325"/>
            <a:ext cx="590550" cy="142875"/>
          </a:xfrm>
          <a:prstGeom prst="straightConnector1">
            <a:avLst/>
          </a:prstGeom>
          <a:noFill/>
          <a:ln w="88900">
            <a:solidFill>
              <a:srgbClr val="0070C0"/>
            </a:solidFill>
            <a:round/>
            <a:headEnd/>
            <a:tailEnd type="stealth" w="med" len="med"/>
          </a:ln>
          <a:extLst>
            <a:ext uri="{909E8E84-426E-40dd-AFC4-6F175D3DCCD1}">
              <a14:hiddenFill xmlns:a14="http://schemas.microsoft.com/office/drawing/2010/main">
                <a:noFill/>
              </a14:hiddenFill>
            </a:ext>
          </a:extLst>
        </p:spPr>
      </p:cxnSp>
      <p:sp>
        <p:nvSpPr>
          <p:cNvPr id="61499" name="Left Brace 123"/>
          <p:cNvSpPr>
            <a:spLocks/>
          </p:cNvSpPr>
          <p:nvPr/>
        </p:nvSpPr>
        <p:spPr bwMode="auto">
          <a:xfrm rot="5400000">
            <a:off x="7810500" y="1638300"/>
            <a:ext cx="152400" cy="1447800"/>
          </a:xfrm>
          <a:prstGeom prst="leftBrace">
            <a:avLst>
              <a:gd name="adj1" fmla="val 83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150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48675" y="1905000"/>
            <a:ext cx="314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1501"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86800" y="1981200"/>
            <a:ext cx="457200" cy="352425"/>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3" name="Rectangle 60"/>
          <p:cNvSpPr txBox="1">
            <a:spLocks noChangeArrowheads="1"/>
          </p:cNvSpPr>
          <p:nvPr/>
        </p:nvSpPr>
        <p:spPr>
          <a:xfrm>
            <a:off x="1143000" y="304800"/>
            <a:ext cx="7696200" cy="990600"/>
          </a:xfrm>
          <a:prstGeom prst="rect">
            <a:avLst/>
          </a:prstGeom>
          <a:noFill/>
        </p:spPr>
        <p:txBody>
          <a:bodyPr/>
          <a:lstStyle/>
          <a:p>
            <a:pPr>
              <a:defRPr/>
            </a:pPr>
            <a:r>
              <a:rPr lang="en-US" sz="4000" kern="0" dirty="0">
                <a:solidFill>
                  <a:schemeClr val="tx2"/>
                </a:solidFill>
                <a:latin typeface="+mj-lt"/>
                <a:ea typeface="+mj-ea"/>
                <a:cs typeface="+mj-cs"/>
              </a:rPr>
              <a:t>Military Situation Awareness Applications</a:t>
            </a:r>
            <a:endParaRPr lang="en-US" sz="3200" kern="0" dirty="0">
              <a:solidFill>
                <a:schemeClr val="tx2"/>
              </a:solidFill>
              <a:latin typeface="+mj-lt"/>
              <a:ea typeface="+mj-ea"/>
              <a:cs typeface="+mj-cs"/>
            </a:endParaRPr>
          </a:p>
        </p:txBody>
      </p:sp>
    </p:spTree>
    <p:extLst>
      <p:ext uri="{BB962C8B-B14F-4D97-AF65-F5344CB8AC3E}">
        <p14:creationId xmlns:p14="http://schemas.microsoft.com/office/powerpoint/2010/main" val="34947596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atin typeface="Tahoma" charset="0"/>
              </a:rPr>
              <a:t>An Architecture for Open CPS</a:t>
            </a:r>
          </a:p>
        </p:txBody>
      </p:sp>
      <p:sp>
        <p:nvSpPr>
          <p:cNvPr id="7" name="Oval 6"/>
          <p:cNvSpPr/>
          <p:nvPr/>
        </p:nvSpPr>
        <p:spPr>
          <a:xfrm>
            <a:off x="3044825" y="4006850"/>
            <a:ext cx="2209800"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68" name="TextBox 7"/>
          <p:cNvSpPr txBox="1">
            <a:spLocks noChangeArrowheads="1"/>
          </p:cNvSpPr>
          <p:nvPr/>
        </p:nvSpPr>
        <p:spPr bwMode="auto">
          <a:xfrm>
            <a:off x="3578225" y="408305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Critical Services</a:t>
            </a:r>
          </a:p>
        </p:txBody>
      </p:sp>
      <p:pic>
        <p:nvPicPr>
          <p:cNvPr id="116746" name="Picture 10"/>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flipH="1">
            <a:off x="3272971" y="4692133"/>
            <a:ext cx="1219200" cy="909711"/>
          </a:xfrm>
          <a:prstGeom prst="rect">
            <a:avLst/>
          </a:prstGeom>
          <a:noFill/>
          <a:ln w="9525">
            <a:noFill/>
            <a:miter lim="800000"/>
            <a:headEnd/>
            <a:tailEnd/>
          </a:ln>
        </p:spPr>
      </p:pic>
      <p:pic>
        <p:nvPicPr>
          <p:cNvPr id="116738" name="Picture 2"/>
          <p:cNvPicPr>
            <a:picLocks noChangeAspect="1" noChangeArrowheads="1"/>
          </p:cNvPicPr>
          <p:nvPr/>
        </p:nvPicPr>
        <p:blipFill>
          <a:blip r:embed="rId3" cstate="print">
            <a:duotone>
              <a:prstClr val="black"/>
              <a:schemeClr val="accent1">
                <a:tint val="45000"/>
                <a:satMod val="400000"/>
              </a:schemeClr>
            </a:duotone>
          </a:blip>
          <a:srcRect l="18113" t="5053" r="21736" b="5053"/>
          <a:stretch>
            <a:fillRect/>
          </a:stretch>
        </p:blipFill>
        <p:spPr bwMode="auto">
          <a:xfrm>
            <a:off x="4415971" y="5073133"/>
            <a:ext cx="576430" cy="609600"/>
          </a:xfrm>
          <a:prstGeom prst="rect">
            <a:avLst/>
          </a:prstGeom>
          <a:noFill/>
          <a:ln w="9525">
            <a:noFill/>
            <a:miter lim="800000"/>
            <a:headEnd/>
            <a:tailEnd/>
          </a:ln>
        </p:spPr>
      </p:pic>
    </p:spTree>
    <p:extLst>
      <p:ext uri="{BB962C8B-B14F-4D97-AF65-F5344CB8AC3E}">
        <p14:creationId xmlns:p14="http://schemas.microsoft.com/office/powerpoint/2010/main" val="370343243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atin typeface="Tahoma" charset="0"/>
              </a:rPr>
              <a:t>An Architecture for Open CPS</a:t>
            </a:r>
          </a:p>
        </p:txBody>
      </p:sp>
      <p:sp>
        <p:nvSpPr>
          <p:cNvPr id="6" name="Oval 5"/>
          <p:cNvSpPr/>
          <p:nvPr/>
        </p:nvSpPr>
        <p:spPr>
          <a:xfrm rot="19860286">
            <a:off x="2516188" y="3346450"/>
            <a:ext cx="4775200" cy="251142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044825" y="4006850"/>
            <a:ext cx="2209800"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93" name="TextBox 7"/>
          <p:cNvSpPr txBox="1">
            <a:spLocks noChangeArrowheads="1"/>
          </p:cNvSpPr>
          <p:nvPr/>
        </p:nvSpPr>
        <p:spPr bwMode="auto">
          <a:xfrm>
            <a:off x="3578225" y="408305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Critical Services</a:t>
            </a:r>
          </a:p>
        </p:txBody>
      </p:sp>
      <p:pic>
        <p:nvPicPr>
          <p:cNvPr id="10" name="Picture 15" descr="razr_phone"/>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711371" y="3091933"/>
            <a:ext cx="812800" cy="762000"/>
          </a:xfrm>
          <a:prstGeom prst="rect">
            <a:avLst/>
          </a:prstGeom>
          <a:noFill/>
          <a:ln w="9525">
            <a:noFill/>
            <a:miter lim="800000"/>
            <a:headEnd/>
            <a:tailEnd/>
          </a:ln>
        </p:spPr>
      </p:pic>
      <p:pic>
        <p:nvPicPr>
          <p:cNvPr id="116739"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5254171" y="3853933"/>
            <a:ext cx="1309687" cy="981001"/>
          </a:xfrm>
          <a:prstGeom prst="rect">
            <a:avLst/>
          </a:prstGeom>
          <a:noFill/>
          <a:ln w="9525">
            <a:noFill/>
            <a:miter lim="800000"/>
            <a:headEnd/>
            <a:tailEnd/>
          </a:ln>
        </p:spPr>
      </p:pic>
      <p:sp>
        <p:nvSpPr>
          <p:cNvPr id="63496" name="TextBox 11"/>
          <p:cNvSpPr txBox="1">
            <a:spLocks noChangeArrowheads="1"/>
          </p:cNvSpPr>
          <p:nvPr/>
        </p:nvSpPr>
        <p:spPr bwMode="auto">
          <a:xfrm>
            <a:off x="4340225" y="347345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Mobiles</a:t>
            </a:r>
          </a:p>
        </p:txBody>
      </p:sp>
      <p:pic>
        <p:nvPicPr>
          <p:cNvPr id="116746" name="Picture 10"/>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flipH="1">
            <a:off x="3272971" y="4692133"/>
            <a:ext cx="1219200" cy="909711"/>
          </a:xfrm>
          <a:prstGeom prst="rect">
            <a:avLst/>
          </a:prstGeom>
          <a:noFill/>
          <a:ln w="9525">
            <a:noFill/>
            <a:miter lim="800000"/>
            <a:headEnd/>
            <a:tailEnd/>
          </a:ln>
        </p:spPr>
      </p:pic>
      <p:pic>
        <p:nvPicPr>
          <p:cNvPr id="116738" name="Picture 2"/>
          <p:cNvPicPr>
            <a:picLocks noChangeAspect="1" noChangeArrowheads="1"/>
          </p:cNvPicPr>
          <p:nvPr/>
        </p:nvPicPr>
        <p:blipFill>
          <a:blip r:embed="rId5" cstate="print">
            <a:duotone>
              <a:prstClr val="black"/>
              <a:schemeClr val="accent1">
                <a:tint val="45000"/>
                <a:satMod val="400000"/>
              </a:schemeClr>
            </a:duotone>
          </a:blip>
          <a:srcRect l="18113" t="5053" r="21736" b="5053"/>
          <a:stretch>
            <a:fillRect/>
          </a:stretch>
        </p:blipFill>
        <p:spPr bwMode="auto">
          <a:xfrm>
            <a:off x="4415971" y="5073133"/>
            <a:ext cx="576430" cy="609600"/>
          </a:xfrm>
          <a:prstGeom prst="rect">
            <a:avLst/>
          </a:prstGeom>
          <a:noFill/>
          <a:ln w="9525">
            <a:noFill/>
            <a:miter lim="800000"/>
            <a:headEnd/>
            <a:tailEnd/>
          </a:ln>
        </p:spPr>
      </p:pic>
    </p:spTree>
    <p:extLst>
      <p:ext uri="{BB962C8B-B14F-4D97-AF65-F5344CB8AC3E}">
        <p14:creationId xmlns:p14="http://schemas.microsoft.com/office/powerpoint/2010/main" val="1656567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21221530">
            <a:off x="1712913" y="2716213"/>
            <a:ext cx="6457950" cy="3787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4515" name="Picture 9"/>
          <p:cNvPicPr>
            <a:picLocks noChangeAspect="1" noChangeArrowheads="1"/>
          </p:cNvPicPr>
          <p:nvPr/>
        </p:nvPicPr>
        <p:blipFill>
          <a:blip r:embed="rId2">
            <a:extLst>
              <a:ext uri="{28A0092B-C50C-407E-A947-70E740481C1C}">
                <a14:useLocalDpi xmlns:a14="http://schemas.microsoft.com/office/drawing/2010/main" val="0"/>
              </a:ext>
            </a:extLst>
          </a:blip>
          <a:srcRect l="17265" r="17265"/>
          <a:stretch>
            <a:fillRect/>
          </a:stretch>
        </p:blipFill>
        <p:spPr bwMode="auto">
          <a:xfrm>
            <a:off x="3502025" y="3016250"/>
            <a:ext cx="71278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25" y="35496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25" y="4006850"/>
            <a:ext cx="1233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825" y="522605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itle 1"/>
          <p:cNvSpPr>
            <a:spLocks noGrp="1"/>
          </p:cNvSpPr>
          <p:nvPr>
            <p:ph type="title"/>
          </p:nvPr>
        </p:nvSpPr>
        <p:spPr/>
        <p:txBody>
          <a:bodyPr/>
          <a:lstStyle/>
          <a:p>
            <a:r>
              <a:rPr lang="en-US">
                <a:latin typeface="Tahoma" charset="0"/>
              </a:rPr>
              <a:t>An Architecture for Open CPS</a:t>
            </a:r>
          </a:p>
        </p:txBody>
      </p:sp>
      <p:sp>
        <p:nvSpPr>
          <p:cNvPr id="6" name="Oval 5"/>
          <p:cNvSpPr/>
          <p:nvPr/>
        </p:nvSpPr>
        <p:spPr>
          <a:xfrm rot="19860286">
            <a:off x="2516188" y="3346450"/>
            <a:ext cx="4775200" cy="251142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044825" y="4006850"/>
            <a:ext cx="2209800"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22" name="TextBox 7"/>
          <p:cNvSpPr txBox="1">
            <a:spLocks noChangeArrowheads="1"/>
          </p:cNvSpPr>
          <p:nvPr/>
        </p:nvSpPr>
        <p:spPr bwMode="auto">
          <a:xfrm>
            <a:off x="3578225" y="408305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Critical Services</a:t>
            </a:r>
          </a:p>
        </p:txBody>
      </p:sp>
      <p:pic>
        <p:nvPicPr>
          <p:cNvPr id="10" name="Picture 15" descr="razr_phone"/>
          <p:cNvPicPr>
            <a:picLocks noChangeAspect="1" noChangeArrowheads="1"/>
          </p:cNvPicPr>
          <p:nvPr/>
        </p:nvPicPr>
        <p:blipFill>
          <a:blip r:embed="rId6" cstate="print">
            <a:duotone>
              <a:prstClr val="black"/>
              <a:schemeClr val="accent5">
                <a:tint val="45000"/>
                <a:satMod val="400000"/>
              </a:schemeClr>
            </a:duotone>
          </a:blip>
          <a:srcRect/>
          <a:stretch>
            <a:fillRect/>
          </a:stretch>
        </p:blipFill>
        <p:spPr bwMode="auto">
          <a:xfrm>
            <a:off x="5711371" y="3091933"/>
            <a:ext cx="812800" cy="762000"/>
          </a:xfrm>
          <a:prstGeom prst="rect">
            <a:avLst/>
          </a:prstGeom>
          <a:noFill/>
          <a:ln w="9525">
            <a:noFill/>
            <a:miter lim="800000"/>
            <a:headEnd/>
            <a:tailEnd/>
          </a:ln>
        </p:spPr>
      </p:pic>
      <p:pic>
        <p:nvPicPr>
          <p:cNvPr id="116739" name="Picture 3"/>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a:off x="5254171" y="3853933"/>
            <a:ext cx="1309687" cy="981001"/>
          </a:xfrm>
          <a:prstGeom prst="rect">
            <a:avLst/>
          </a:prstGeom>
          <a:noFill/>
          <a:ln w="9525">
            <a:noFill/>
            <a:miter lim="800000"/>
            <a:headEnd/>
            <a:tailEnd/>
          </a:ln>
        </p:spPr>
      </p:pic>
      <p:sp>
        <p:nvSpPr>
          <p:cNvPr id="64525" name="TextBox 11"/>
          <p:cNvSpPr txBox="1">
            <a:spLocks noChangeArrowheads="1"/>
          </p:cNvSpPr>
          <p:nvPr/>
        </p:nvSpPr>
        <p:spPr bwMode="auto">
          <a:xfrm>
            <a:off x="4340225" y="347345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Mobiles</a:t>
            </a:r>
          </a:p>
        </p:txBody>
      </p:sp>
      <p:pic>
        <p:nvPicPr>
          <p:cNvPr id="645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8025" y="4159250"/>
            <a:ext cx="785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10"/>
          <p:cNvPicPr>
            <a:picLocks noChangeAspect="1" noChangeArrowheads="1"/>
          </p:cNvPicPr>
          <p:nvPr/>
        </p:nvPicPr>
        <p:blipFill>
          <a:blip r:embed="rId9" cstate="print">
            <a:duotone>
              <a:prstClr val="black"/>
              <a:schemeClr val="accent1">
                <a:tint val="45000"/>
                <a:satMod val="400000"/>
              </a:schemeClr>
            </a:duotone>
          </a:blip>
          <a:srcRect/>
          <a:stretch>
            <a:fillRect/>
          </a:stretch>
        </p:blipFill>
        <p:spPr bwMode="auto">
          <a:xfrm flipH="1">
            <a:off x="3272971" y="4692133"/>
            <a:ext cx="1219200" cy="909711"/>
          </a:xfrm>
          <a:prstGeom prst="rect">
            <a:avLst/>
          </a:prstGeom>
          <a:noFill/>
          <a:ln w="9525">
            <a:noFill/>
            <a:miter lim="800000"/>
            <a:headEnd/>
            <a:tailEnd/>
          </a:ln>
        </p:spPr>
      </p:pic>
      <p:pic>
        <p:nvPicPr>
          <p:cNvPr id="116738" name="Picture 2"/>
          <p:cNvPicPr>
            <a:picLocks noChangeAspect="1" noChangeArrowheads="1"/>
          </p:cNvPicPr>
          <p:nvPr/>
        </p:nvPicPr>
        <p:blipFill>
          <a:blip r:embed="rId10" cstate="print">
            <a:duotone>
              <a:prstClr val="black"/>
              <a:schemeClr val="accent1">
                <a:tint val="45000"/>
                <a:satMod val="400000"/>
              </a:schemeClr>
            </a:duotone>
          </a:blip>
          <a:srcRect l="18113" t="5053" r="21736" b="5053"/>
          <a:stretch>
            <a:fillRect/>
          </a:stretch>
        </p:blipFill>
        <p:spPr bwMode="auto">
          <a:xfrm>
            <a:off x="4415971" y="5073133"/>
            <a:ext cx="576430" cy="609600"/>
          </a:xfrm>
          <a:prstGeom prst="rect">
            <a:avLst/>
          </a:prstGeom>
          <a:noFill/>
          <a:ln w="9525">
            <a:noFill/>
            <a:miter lim="800000"/>
            <a:headEnd/>
            <a:tailEnd/>
          </a:ln>
        </p:spPr>
      </p:pic>
      <p:sp>
        <p:nvSpPr>
          <p:cNvPr id="64529" name="TextBox 19"/>
          <p:cNvSpPr txBox="1">
            <a:spLocks noChangeArrowheads="1"/>
          </p:cNvSpPr>
          <p:nvPr/>
        </p:nvSpPr>
        <p:spPr bwMode="auto">
          <a:xfrm>
            <a:off x="5178425" y="583565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Sensors</a:t>
            </a:r>
          </a:p>
        </p:txBody>
      </p:sp>
    </p:spTree>
    <p:extLst>
      <p:ext uri="{BB962C8B-B14F-4D97-AF65-F5344CB8AC3E}">
        <p14:creationId xmlns:p14="http://schemas.microsoft.com/office/powerpoint/2010/main" val="412461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atin typeface="Tahoma" charset="0"/>
              </a:rPr>
              <a:t>Two Classical Challenges</a:t>
            </a:r>
          </a:p>
        </p:txBody>
      </p:sp>
      <p:sp>
        <p:nvSpPr>
          <p:cNvPr id="3" name="Rectangle 3"/>
          <p:cNvSpPr txBox="1">
            <a:spLocks noChangeArrowheads="1"/>
          </p:cNvSpPr>
          <p:nvPr/>
        </p:nvSpPr>
        <p:spPr>
          <a:xfrm>
            <a:off x="304800" y="2133600"/>
            <a:ext cx="8421688" cy="4154488"/>
          </a:xfrm>
          <a:prstGeom prst="rect">
            <a:avLst/>
          </a:prstGeom>
        </p:spPr>
        <p:txBody>
          <a:bodyPr/>
          <a:lstStyle/>
          <a:p>
            <a:pPr marL="342900" indent="-342900">
              <a:spcBef>
                <a:spcPct val="20000"/>
              </a:spcBef>
              <a:buClr>
                <a:schemeClr val="folHlink"/>
              </a:buClr>
              <a:buSzPct val="60000"/>
              <a:buFont typeface="Wingdings" pitchFamily="2" charset="2"/>
              <a:buChar char="n"/>
              <a:defRPr/>
            </a:pPr>
            <a:r>
              <a:rPr lang="en-US" sz="3200" b="1" i="1" kern="0" dirty="0">
                <a:solidFill>
                  <a:srgbClr val="FF0000"/>
                </a:solidFill>
                <a:latin typeface="+mn-lt"/>
                <a:ea typeface="+mn-ea"/>
              </a:rPr>
              <a:t>Establish Functional Correctness: </a:t>
            </a:r>
            <a:r>
              <a:rPr lang="en-US" sz="3200" kern="0" dirty="0">
                <a:latin typeface="+mn-lt"/>
                <a:ea typeface="+mn-ea"/>
              </a:rPr>
              <a:t>How to build functionally correct systems from possibly flawed components?</a:t>
            </a:r>
          </a:p>
          <a:p>
            <a:pPr marL="342900" indent="-342900">
              <a:spcBef>
                <a:spcPct val="20000"/>
              </a:spcBef>
              <a:buClr>
                <a:schemeClr val="folHlink"/>
              </a:buClr>
              <a:buSzPct val="60000"/>
              <a:buFont typeface="Wingdings" pitchFamily="2" charset="2"/>
              <a:buChar char="n"/>
              <a:defRPr/>
            </a:pPr>
            <a:r>
              <a:rPr lang="en-US" sz="3200" b="1" i="1" kern="0" dirty="0">
                <a:latin typeface="+mn-lt"/>
                <a:ea typeface="+mn-ea"/>
              </a:rPr>
              <a:t>Establish Temporal Correctness: </a:t>
            </a:r>
            <a:r>
              <a:rPr lang="en-US" sz="3200" kern="0" dirty="0">
                <a:latin typeface="+mn-lt"/>
                <a:ea typeface="+mn-ea"/>
              </a:rPr>
              <a:t>What are the analytic foundation for robust timing guarantees in highly dynamic, time-critical software systems?</a:t>
            </a:r>
          </a:p>
        </p:txBody>
      </p:sp>
    </p:spTree>
    <p:extLst>
      <p:ext uri="{BB962C8B-B14F-4D97-AF65-F5344CB8AC3E}">
        <p14:creationId xmlns:p14="http://schemas.microsoft.com/office/powerpoint/2010/main" val="333412337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36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rot="21221530">
            <a:off x="1712913" y="2716213"/>
            <a:ext cx="6457950" cy="3787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5541" name="Picture 9"/>
          <p:cNvPicPr>
            <a:picLocks noChangeAspect="1" noChangeArrowheads="1"/>
          </p:cNvPicPr>
          <p:nvPr/>
        </p:nvPicPr>
        <p:blipFill>
          <a:blip r:embed="rId4">
            <a:extLst>
              <a:ext uri="{28A0092B-C50C-407E-A947-70E740481C1C}">
                <a14:useLocalDpi xmlns:a14="http://schemas.microsoft.com/office/drawing/2010/main" val="0"/>
              </a:ext>
            </a:extLst>
          </a:blip>
          <a:srcRect l="17265" r="17265"/>
          <a:stretch>
            <a:fillRect/>
          </a:stretch>
        </p:blipFill>
        <p:spPr bwMode="auto">
          <a:xfrm>
            <a:off x="3502025" y="3016250"/>
            <a:ext cx="71278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25" y="35496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625" y="4006850"/>
            <a:ext cx="1233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2825" y="522605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itle 1"/>
          <p:cNvSpPr>
            <a:spLocks noGrp="1"/>
          </p:cNvSpPr>
          <p:nvPr>
            <p:ph type="title"/>
          </p:nvPr>
        </p:nvSpPr>
        <p:spPr/>
        <p:txBody>
          <a:bodyPr/>
          <a:lstStyle/>
          <a:p>
            <a:r>
              <a:rPr lang="en-US">
                <a:latin typeface="Tahoma" charset="0"/>
              </a:rPr>
              <a:t>An Architecture for Open CPS</a:t>
            </a:r>
          </a:p>
        </p:txBody>
      </p:sp>
      <p:sp>
        <p:nvSpPr>
          <p:cNvPr id="6" name="Oval 5"/>
          <p:cNvSpPr/>
          <p:nvPr/>
        </p:nvSpPr>
        <p:spPr>
          <a:xfrm rot="19860286">
            <a:off x="2516188" y="3346450"/>
            <a:ext cx="4775200" cy="251142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044825" y="4006850"/>
            <a:ext cx="2209800"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8" name="TextBox 7"/>
          <p:cNvSpPr txBox="1">
            <a:spLocks noChangeArrowheads="1"/>
          </p:cNvSpPr>
          <p:nvPr/>
        </p:nvSpPr>
        <p:spPr bwMode="auto">
          <a:xfrm>
            <a:off x="3578225" y="408305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Critical Services</a:t>
            </a:r>
          </a:p>
        </p:txBody>
      </p:sp>
      <p:pic>
        <p:nvPicPr>
          <p:cNvPr id="10" name="Picture 15" descr="razr_phone"/>
          <p:cNvPicPr>
            <a:picLocks noChangeAspect="1" noChangeArrowheads="1"/>
          </p:cNvPicPr>
          <p:nvPr/>
        </p:nvPicPr>
        <p:blipFill>
          <a:blip r:embed="rId8" cstate="print">
            <a:duotone>
              <a:prstClr val="black"/>
              <a:schemeClr val="accent5">
                <a:tint val="45000"/>
                <a:satMod val="400000"/>
              </a:schemeClr>
            </a:duotone>
          </a:blip>
          <a:srcRect/>
          <a:stretch>
            <a:fillRect/>
          </a:stretch>
        </p:blipFill>
        <p:spPr bwMode="auto">
          <a:xfrm>
            <a:off x="5711371" y="3091933"/>
            <a:ext cx="812800" cy="762000"/>
          </a:xfrm>
          <a:prstGeom prst="rect">
            <a:avLst/>
          </a:prstGeom>
          <a:noFill/>
          <a:ln w="9525">
            <a:noFill/>
            <a:miter lim="800000"/>
            <a:headEnd/>
            <a:tailEnd/>
          </a:ln>
        </p:spPr>
      </p:pic>
      <p:pic>
        <p:nvPicPr>
          <p:cNvPr id="116739" name="Picture 3"/>
          <p:cNvPicPr>
            <a:picLocks noChangeAspect="1" noChangeArrowheads="1"/>
          </p:cNvPicPr>
          <p:nvPr/>
        </p:nvPicPr>
        <p:blipFill>
          <a:blip r:embed="rId9" cstate="print">
            <a:duotone>
              <a:prstClr val="black"/>
              <a:schemeClr val="accent5">
                <a:tint val="45000"/>
                <a:satMod val="400000"/>
              </a:schemeClr>
            </a:duotone>
          </a:blip>
          <a:srcRect/>
          <a:stretch>
            <a:fillRect/>
          </a:stretch>
        </p:blipFill>
        <p:spPr bwMode="auto">
          <a:xfrm>
            <a:off x="5254171" y="3853933"/>
            <a:ext cx="1309687" cy="981001"/>
          </a:xfrm>
          <a:prstGeom prst="rect">
            <a:avLst/>
          </a:prstGeom>
          <a:noFill/>
          <a:ln w="9525">
            <a:noFill/>
            <a:miter lim="800000"/>
            <a:headEnd/>
            <a:tailEnd/>
          </a:ln>
        </p:spPr>
      </p:pic>
      <p:sp>
        <p:nvSpPr>
          <p:cNvPr id="65551" name="TextBox 11"/>
          <p:cNvSpPr txBox="1">
            <a:spLocks noChangeArrowheads="1"/>
          </p:cNvSpPr>
          <p:nvPr/>
        </p:nvSpPr>
        <p:spPr bwMode="auto">
          <a:xfrm>
            <a:off x="4340225" y="347345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Mobiles</a:t>
            </a:r>
          </a:p>
        </p:txBody>
      </p:sp>
      <p:pic>
        <p:nvPicPr>
          <p:cNvPr id="6555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8025" y="4159250"/>
            <a:ext cx="785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10"/>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flipH="1">
            <a:off x="3272971" y="4692133"/>
            <a:ext cx="1219200" cy="909711"/>
          </a:xfrm>
          <a:prstGeom prst="rect">
            <a:avLst/>
          </a:prstGeom>
          <a:noFill/>
          <a:ln w="9525">
            <a:noFill/>
            <a:miter lim="800000"/>
            <a:headEnd/>
            <a:tailEnd/>
          </a:ln>
        </p:spPr>
      </p:pic>
      <p:pic>
        <p:nvPicPr>
          <p:cNvPr id="116738" name="Picture 2"/>
          <p:cNvPicPr>
            <a:picLocks noChangeAspect="1" noChangeArrowheads="1"/>
          </p:cNvPicPr>
          <p:nvPr/>
        </p:nvPicPr>
        <p:blipFill>
          <a:blip r:embed="rId12" cstate="print">
            <a:duotone>
              <a:prstClr val="black"/>
              <a:schemeClr val="accent1">
                <a:tint val="45000"/>
                <a:satMod val="400000"/>
              </a:schemeClr>
            </a:duotone>
          </a:blip>
          <a:srcRect l="18113" t="5053" r="21736" b="5053"/>
          <a:stretch>
            <a:fillRect/>
          </a:stretch>
        </p:blipFill>
        <p:spPr bwMode="auto">
          <a:xfrm>
            <a:off x="4415971" y="5073133"/>
            <a:ext cx="576430" cy="609600"/>
          </a:xfrm>
          <a:prstGeom prst="rect">
            <a:avLst/>
          </a:prstGeom>
          <a:noFill/>
          <a:ln w="9525">
            <a:noFill/>
            <a:miter lim="800000"/>
            <a:headEnd/>
            <a:tailEnd/>
          </a:ln>
        </p:spPr>
      </p:pic>
      <p:sp>
        <p:nvSpPr>
          <p:cNvPr id="65555" name="TextBox 19"/>
          <p:cNvSpPr txBox="1">
            <a:spLocks noChangeArrowheads="1"/>
          </p:cNvSpPr>
          <p:nvPr/>
        </p:nvSpPr>
        <p:spPr bwMode="auto">
          <a:xfrm>
            <a:off x="5178425" y="583565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Sensors</a:t>
            </a:r>
          </a:p>
        </p:txBody>
      </p:sp>
      <p:sp>
        <p:nvSpPr>
          <p:cNvPr id="65556" name="TextBox 22"/>
          <p:cNvSpPr txBox="1">
            <a:spLocks noChangeArrowheads="1"/>
          </p:cNvSpPr>
          <p:nvPr/>
        </p:nvSpPr>
        <p:spPr bwMode="auto">
          <a:xfrm>
            <a:off x="228600" y="4876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b="1"/>
              <a:t>People</a:t>
            </a:r>
          </a:p>
        </p:txBody>
      </p:sp>
    </p:spTree>
    <p:extLst>
      <p:ext uri="{BB962C8B-B14F-4D97-AF65-F5344CB8AC3E}">
        <p14:creationId xmlns:p14="http://schemas.microsoft.com/office/powerpoint/2010/main" val="1895618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atin typeface="Tahoma" charset="0"/>
              </a:rPr>
              <a:t>Publication Venues</a:t>
            </a:r>
          </a:p>
        </p:txBody>
      </p:sp>
      <p:sp>
        <p:nvSpPr>
          <p:cNvPr id="66563" name="Content Placeholder 2"/>
          <p:cNvSpPr>
            <a:spLocks noGrp="1"/>
          </p:cNvSpPr>
          <p:nvPr>
            <p:ph idx="1"/>
          </p:nvPr>
        </p:nvSpPr>
        <p:spPr>
          <a:xfrm>
            <a:off x="381000" y="1752599"/>
            <a:ext cx="8763000" cy="4773267"/>
          </a:xfrm>
        </p:spPr>
        <p:txBody>
          <a:bodyPr>
            <a:normAutofit fontScale="92500" lnSpcReduction="10000"/>
          </a:bodyPr>
          <a:lstStyle/>
          <a:p>
            <a:r>
              <a:rPr lang="en-US" sz="2400" dirty="0">
                <a:latin typeface="Tahoma" charset="0"/>
              </a:rPr>
              <a:t>Cyber-physical systems</a:t>
            </a:r>
          </a:p>
          <a:p>
            <a:pPr lvl="1"/>
            <a:r>
              <a:rPr lang="en-US" sz="2000" dirty="0">
                <a:latin typeface="Tahoma" charset="0"/>
              </a:rPr>
              <a:t>International conference on cyber-physical systems (ICCPS)</a:t>
            </a:r>
          </a:p>
          <a:p>
            <a:pPr lvl="1"/>
            <a:r>
              <a:rPr lang="en-US" sz="2000" dirty="0" err="1">
                <a:latin typeface="Tahoma" charset="0"/>
              </a:rPr>
              <a:t>CPSWeek</a:t>
            </a:r>
            <a:r>
              <a:rPr lang="en-US" sz="2000" dirty="0">
                <a:latin typeface="Tahoma" charset="0"/>
              </a:rPr>
              <a:t> (</a:t>
            </a:r>
            <a:r>
              <a:rPr lang="en-US" sz="2000" dirty="0">
                <a:latin typeface="Tahoma" charset="0"/>
                <a:hlinkClick r:id="rId2"/>
              </a:rPr>
              <a:t>http://</a:t>
            </a:r>
            <a:r>
              <a:rPr lang="en-US" sz="2000" dirty="0" smtClean="0">
                <a:latin typeface="Tahoma" charset="0"/>
                <a:hlinkClick r:id="rId2"/>
              </a:rPr>
              <a:t>www.cpsweek.org</a:t>
            </a:r>
            <a:r>
              <a:rPr lang="en-US" sz="2000" dirty="0" smtClean="0">
                <a:latin typeface="Tahoma" charset="0"/>
              </a:rPr>
              <a:t>)</a:t>
            </a:r>
            <a:endParaRPr lang="en-US" sz="2000" dirty="0">
              <a:latin typeface="Tahoma" charset="0"/>
            </a:endParaRPr>
          </a:p>
          <a:p>
            <a:r>
              <a:rPr lang="en-US" sz="2400" dirty="0">
                <a:latin typeface="Tahoma" charset="0"/>
              </a:rPr>
              <a:t>Real-time systems</a:t>
            </a:r>
          </a:p>
          <a:p>
            <a:pPr lvl="1"/>
            <a:r>
              <a:rPr lang="en-US" sz="2000" dirty="0">
                <a:latin typeface="Tahoma" charset="0"/>
              </a:rPr>
              <a:t>IEEE Real-time systems symposium (IEEE RTSS)</a:t>
            </a:r>
          </a:p>
          <a:p>
            <a:pPr lvl="1"/>
            <a:r>
              <a:rPr lang="en-US" sz="2000" dirty="0">
                <a:latin typeface="Tahoma" charset="0"/>
              </a:rPr>
              <a:t>IEEE Real-time applications symposium (IEEE RTAS)</a:t>
            </a:r>
          </a:p>
          <a:p>
            <a:pPr lvl="1"/>
            <a:r>
              <a:rPr lang="en-US" sz="2000" dirty="0">
                <a:latin typeface="Tahoma" charset="0"/>
              </a:rPr>
              <a:t>Springer Journal on Real-time Systems</a:t>
            </a:r>
          </a:p>
          <a:p>
            <a:r>
              <a:rPr lang="en-US" sz="2400" dirty="0">
                <a:latin typeface="Tahoma" charset="0"/>
              </a:rPr>
              <a:t>Embedded systems</a:t>
            </a:r>
          </a:p>
          <a:p>
            <a:pPr lvl="1"/>
            <a:r>
              <a:rPr lang="en-US" sz="2000" dirty="0">
                <a:latin typeface="Tahoma" charset="0"/>
              </a:rPr>
              <a:t>International conference on embedded software (</a:t>
            </a:r>
            <a:r>
              <a:rPr lang="en-US" sz="2000" dirty="0" err="1">
                <a:latin typeface="Tahoma" charset="0"/>
              </a:rPr>
              <a:t>EmSoft</a:t>
            </a:r>
            <a:r>
              <a:rPr lang="en-US" sz="2000" dirty="0">
                <a:latin typeface="Tahoma" charset="0"/>
              </a:rPr>
              <a:t>)</a:t>
            </a:r>
          </a:p>
          <a:p>
            <a:pPr lvl="1"/>
            <a:r>
              <a:rPr lang="en-US" sz="2000" dirty="0">
                <a:latin typeface="Tahoma" charset="0"/>
              </a:rPr>
              <a:t>ACM Transactions on Embedded Computing Systems (ACM TECS)</a:t>
            </a:r>
          </a:p>
          <a:p>
            <a:r>
              <a:rPr lang="en-US" sz="2400" dirty="0">
                <a:latin typeface="Tahoma" charset="0"/>
              </a:rPr>
              <a:t>Networked sensing</a:t>
            </a:r>
          </a:p>
          <a:p>
            <a:pPr lvl="1"/>
            <a:r>
              <a:rPr lang="en-US" sz="2000" dirty="0">
                <a:latin typeface="Tahoma" charset="0"/>
              </a:rPr>
              <a:t>ACM </a:t>
            </a:r>
            <a:r>
              <a:rPr lang="en-US" sz="2000" dirty="0" err="1" smtClean="0">
                <a:latin typeface="Tahoma" charset="0"/>
              </a:rPr>
              <a:t>Sensys</a:t>
            </a:r>
            <a:r>
              <a:rPr lang="en-US" sz="2000" dirty="0">
                <a:latin typeface="Tahoma" charset="0"/>
              </a:rPr>
              <a:t> (</a:t>
            </a:r>
            <a:r>
              <a:rPr lang="en-US" sz="2000" dirty="0">
                <a:latin typeface="Tahoma" charset="0"/>
                <a:hlinkClick r:id="rId3"/>
              </a:rPr>
              <a:t>http://sensys.acm.org/2014/</a:t>
            </a:r>
            <a:r>
              <a:rPr lang="en-US" sz="2000" dirty="0" smtClean="0">
                <a:latin typeface="Tahoma" charset="0"/>
                <a:hlinkClick r:id="rId3"/>
              </a:rPr>
              <a:t>index.html</a:t>
            </a:r>
            <a:r>
              <a:rPr lang="en-US" sz="2000" dirty="0" smtClean="0">
                <a:latin typeface="Tahoma" charset="0"/>
              </a:rPr>
              <a:t>)</a:t>
            </a:r>
          </a:p>
          <a:p>
            <a:pPr lvl="1"/>
            <a:r>
              <a:rPr lang="en-US" sz="2000" dirty="0" smtClean="0">
                <a:latin typeface="Tahoma" charset="0"/>
              </a:rPr>
              <a:t>ACM/IEEE </a:t>
            </a:r>
            <a:r>
              <a:rPr lang="en-US" sz="2000" dirty="0">
                <a:latin typeface="Tahoma" charset="0"/>
              </a:rPr>
              <a:t>IPSN (</a:t>
            </a:r>
            <a:r>
              <a:rPr lang="en-US" sz="2000" dirty="0">
                <a:latin typeface="Tahoma" charset="0"/>
                <a:hlinkClick r:id="rId4"/>
              </a:rPr>
              <a:t>http://ipsn.acm.org/2015</a:t>
            </a:r>
            <a:r>
              <a:rPr lang="en-US" sz="2000" dirty="0" smtClean="0">
                <a:latin typeface="Tahoma" charset="0"/>
                <a:hlinkClick r:id="rId4"/>
              </a:rPr>
              <a:t>/</a:t>
            </a:r>
            <a:r>
              <a:rPr lang="en-US" sz="2000" dirty="0" smtClean="0">
                <a:latin typeface="Tahoma" charset="0"/>
              </a:rPr>
              <a:t>)</a:t>
            </a:r>
            <a:endParaRPr lang="en-US" sz="2000" dirty="0">
              <a:latin typeface="Tahoma" charset="0"/>
            </a:endParaRPr>
          </a:p>
          <a:p>
            <a:pPr lvl="1"/>
            <a:r>
              <a:rPr lang="en-US" sz="2000" dirty="0">
                <a:latin typeface="Tahoma" charset="0"/>
              </a:rPr>
              <a:t>ACM Transactions on Sensor Networks (ACM </a:t>
            </a:r>
            <a:r>
              <a:rPr lang="en-US" sz="2000" dirty="0" err="1">
                <a:latin typeface="Tahoma" charset="0"/>
              </a:rPr>
              <a:t>ToSN</a:t>
            </a:r>
            <a:r>
              <a:rPr lang="en-US" sz="2000" dirty="0">
                <a:latin typeface="Tahoma" charset="0"/>
              </a:rPr>
              <a:t>)</a:t>
            </a:r>
          </a:p>
          <a:p>
            <a:pPr lvl="1"/>
            <a:endParaRPr lang="en-US" sz="2000" dirty="0">
              <a:latin typeface="Tahoma" charset="0"/>
            </a:endParaRPr>
          </a:p>
          <a:p>
            <a:pPr lvl="1"/>
            <a:endParaRPr lang="en-US" sz="2000" dirty="0">
              <a:latin typeface="Tahoma" charset="0"/>
            </a:endParaRPr>
          </a:p>
        </p:txBody>
      </p:sp>
    </p:spTree>
    <p:extLst>
      <p:ext uri="{BB962C8B-B14F-4D97-AF65-F5344CB8AC3E}">
        <p14:creationId xmlns:p14="http://schemas.microsoft.com/office/powerpoint/2010/main" val="399802430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a:latin typeface="Tahoma" charset="0"/>
              </a:rPr>
              <a:t>Publication </a:t>
            </a:r>
            <a:r>
              <a:rPr lang="en-US" dirty="0" smtClean="0">
                <a:latin typeface="Tahoma" charset="0"/>
              </a:rPr>
              <a:t>Venues (Cont.)</a:t>
            </a:r>
            <a:endParaRPr lang="en-US" dirty="0">
              <a:latin typeface="Tahoma" charset="0"/>
            </a:endParaRPr>
          </a:p>
        </p:txBody>
      </p:sp>
      <p:sp>
        <p:nvSpPr>
          <p:cNvPr id="66563" name="Content Placeholder 2"/>
          <p:cNvSpPr>
            <a:spLocks noGrp="1"/>
          </p:cNvSpPr>
          <p:nvPr>
            <p:ph idx="1"/>
          </p:nvPr>
        </p:nvSpPr>
        <p:spPr>
          <a:xfrm>
            <a:off x="381000" y="1752600"/>
            <a:ext cx="8440391" cy="4114800"/>
          </a:xfrm>
        </p:spPr>
        <p:txBody>
          <a:bodyPr>
            <a:normAutofit/>
          </a:bodyPr>
          <a:lstStyle/>
          <a:p>
            <a:r>
              <a:rPr lang="en-US" sz="2400" dirty="0" smtClean="0">
                <a:latin typeface="Tahoma" charset="0"/>
              </a:rPr>
              <a:t>Data Analytics, Mining and Processing</a:t>
            </a:r>
            <a:endParaRPr lang="en-US" sz="2400" dirty="0">
              <a:latin typeface="Tahoma" charset="0"/>
            </a:endParaRPr>
          </a:p>
          <a:p>
            <a:pPr lvl="1"/>
            <a:r>
              <a:rPr lang="en-US" sz="2000" dirty="0" smtClean="0">
                <a:latin typeface="Tahoma" charset="0"/>
              </a:rPr>
              <a:t>ACM KDD Conference on Knowledge Discovery and </a:t>
            </a:r>
            <a:r>
              <a:rPr lang="en-US" sz="2000" dirty="0">
                <a:latin typeface="Tahoma" charset="0"/>
              </a:rPr>
              <a:t>Data Mining (</a:t>
            </a:r>
            <a:r>
              <a:rPr lang="en-US" sz="2000" dirty="0">
                <a:latin typeface="Tahoma" charset="0"/>
                <a:hlinkClick r:id="rId2"/>
              </a:rPr>
              <a:t>http://www.kdd.org/kdd2015</a:t>
            </a:r>
            <a:r>
              <a:rPr lang="en-US" sz="2000" dirty="0" smtClean="0">
                <a:latin typeface="Tahoma" charset="0"/>
                <a:hlinkClick r:id="rId2"/>
              </a:rPr>
              <a:t>/</a:t>
            </a:r>
            <a:r>
              <a:rPr lang="en-US" sz="2000" dirty="0" smtClean="0">
                <a:latin typeface="Tahoma" charset="0"/>
              </a:rPr>
              <a:t>)</a:t>
            </a:r>
            <a:endParaRPr lang="en-US" sz="2000" dirty="0">
              <a:latin typeface="Tahoma" charset="0"/>
            </a:endParaRPr>
          </a:p>
          <a:p>
            <a:pPr lvl="1"/>
            <a:r>
              <a:rPr lang="en-US" sz="2000" dirty="0">
                <a:latin typeface="Tahoma" charset="0"/>
              </a:rPr>
              <a:t>IEEE International Conference on Data Mining </a:t>
            </a:r>
            <a:r>
              <a:rPr lang="en-US" sz="2000" dirty="0" smtClean="0">
                <a:latin typeface="Tahoma" charset="0"/>
              </a:rPr>
              <a:t>(ICDE)                       (</a:t>
            </a:r>
            <a:r>
              <a:rPr lang="en-US" sz="2000" dirty="0">
                <a:latin typeface="Tahoma" charset="0"/>
                <a:hlinkClick r:id="rId3"/>
              </a:rPr>
              <a:t>http://icdm2014.sfu.ca/</a:t>
            </a:r>
            <a:r>
              <a:rPr lang="en-US" sz="2000" dirty="0" smtClean="0">
                <a:latin typeface="Tahoma" charset="0"/>
                <a:hlinkClick r:id="rId3"/>
              </a:rPr>
              <a:t>home.html</a:t>
            </a:r>
            <a:r>
              <a:rPr lang="en-US" sz="2000" dirty="0" smtClean="0">
                <a:latin typeface="Tahoma" charset="0"/>
              </a:rPr>
              <a:t>)</a:t>
            </a:r>
            <a:endParaRPr lang="en-US" sz="2000" dirty="0">
              <a:latin typeface="Tahoma" charset="0"/>
            </a:endParaRPr>
          </a:p>
          <a:p>
            <a:pPr lvl="1"/>
            <a:r>
              <a:rPr lang="en-US" sz="2000" dirty="0" smtClean="0">
                <a:latin typeface="Tahoma" charset="0"/>
              </a:rPr>
              <a:t>ACM International Conference on Web Search and </a:t>
            </a:r>
            <a:r>
              <a:rPr lang="en-US" sz="2000" dirty="0">
                <a:latin typeface="Tahoma" charset="0"/>
              </a:rPr>
              <a:t>Data Mining (</a:t>
            </a:r>
            <a:r>
              <a:rPr lang="en-US" sz="2000" dirty="0">
                <a:latin typeface="Tahoma" charset="0"/>
                <a:hlinkClick r:id="rId4"/>
              </a:rPr>
              <a:t>http://www.wsdm-conference.org/2015/</a:t>
            </a:r>
            <a:r>
              <a:rPr lang="en-US" sz="2000" dirty="0" smtClean="0">
                <a:latin typeface="Tahoma" charset="0"/>
              </a:rPr>
              <a:t>)</a:t>
            </a:r>
          </a:p>
          <a:p>
            <a:pPr lvl="1"/>
            <a:r>
              <a:rPr lang="en-US" sz="2000" dirty="0" smtClean="0">
                <a:latin typeface="Tahoma" charset="0"/>
              </a:rPr>
              <a:t>International World Wide </a:t>
            </a:r>
            <a:r>
              <a:rPr lang="en-US" sz="2000" dirty="0">
                <a:latin typeface="Tahoma" charset="0"/>
              </a:rPr>
              <a:t>Web Conference (WWW) </a:t>
            </a:r>
            <a:r>
              <a:rPr lang="en-US" sz="2000" dirty="0" smtClean="0">
                <a:latin typeface="Tahoma" charset="0"/>
              </a:rPr>
              <a:t>			(</a:t>
            </a:r>
            <a:r>
              <a:rPr lang="en-US" sz="2000" dirty="0">
                <a:latin typeface="Tahoma" charset="0"/>
                <a:hlinkClick r:id="rId5"/>
              </a:rPr>
              <a:t>http://www.www2015.it</a:t>
            </a:r>
            <a:r>
              <a:rPr lang="en-US" sz="2000" dirty="0" smtClean="0">
                <a:latin typeface="Tahoma" charset="0"/>
                <a:hlinkClick r:id="rId5"/>
              </a:rPr>
              <a:t>/</a:t>
            </a:r>
            <a:r>
              <a:rPr lang="en-US" sz="2000" dirty="0" smtClean="0">
                <a:latin typeface="Tahoma" charset="0"/>
              </a:rPr>
              <a:t> )</a:t>
            </a:r>
          </a:p>
          <a:p>
            <a:pPr lvl="1"/>
            <a:r>
              <a:rPr lang="en-US" sz="2000" dirty="0">
                <a:latin typeface="Tahoma" charset="0"/>
              </a:rPr>
              <a:t>IEEE Transactions on Knowledge and Data Engineering (TKDE) (</a:t>
            </a:r>
            <a:r>
              <a:rPr lang="en-US" sz="2000" dirty="0">
                <a:latin typeface="Tahoma" charset="0"/>
                <a:hlinkClick r:id="rId6"/>
              </a:rPr>
              <a:t>http://www.computer.org/portal/web/</a:t>
            </a:r>
            <a:r>
              <a:rPr lang="en-US" sz="2000" dirty="0" smtClean="0">
                <a:latin typeface="Tahoma" charset="0"/>
                <a:hlinkClick r:id="rId6"/>
              </a:rPr>
              <a:t>tkde</a:t>
            </a:r>
            <a:r>
              <a:rPr lang="en-US" sz="2000" dirty="0" smtClean="0">
                <a:latin typeface="Tahoma" charset="0"/>
              </a:rPr>
              <a:t>)</a:t>
            </a:r>
            <a:endParaRPr lang="en-US" sz="2000" dirty="0">
              <a:latin typeface="Tahoma" charset="0"/>
            </a:endParaRPr>
          </a:p>
        </p:txBody>
      </p:sp>
    </p:spTree>
    <p:extLst>
      <p:ext uri="{BB962C8B-B14F-4D97-AF65-F5344CB8AC3E}">
        <p14:creationId xmlns:p14="http://schemas.microsoft.com/office/powerpoint/2010/main" val="428157519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atin typeface="Tahoma" charset="0"/>
              </a:rPr>
              <a:t>Education Venues</a:t>
            </a:r>
          </a:p>
        </p:txBody>
      </p:sp>
      <p:sp>
        <p:nvSpPr>
          <p:cNvPr id="67587" name="Content Placeholder 2"/>
          <p:cNvSpPr>
            <a:spLocks noGrp="1"/>
          </p:cNvSpPr>
          <p:nvPr>
            <p:ph idx="1"/>
          </p:nvPr>
        </p:nvSpPr>
        <p:spPr>
          <a:xfrm>
            <a:off x="228600" y="2017713"/>
            <a:ext cx="8726488" cy="4114800"/>
          </a:xfrm>
        </p:spPr>
        <p:txBody>
          <a:bodyPr/>
          <a:lstStyle/>
          <a:p>
            <a:r>
              <a:rPr lang="en-US" sz="2800">
                <a:latin typeface="Tahoma" charset="0"/>
              </a:rPr>
              <a:t>Nano-Tera/Artist Summer School on Embedded System Design</a:t>
            </a:r>
          </a:p>
          <a:p>
            <a:pPr lvl="1"/>
            <a:r>
              <a:rPr lang="en-US" sz="2400">
                <a:latin typeface="Tahoma" charset="0"/>
                <a:hlinkClick r:id="rId2"/>
              </a:rPr>
              <a:t>http://artist-summer-school.epfl.ch/</a:t>
            </a:r>
            <a:endParaRPr lang="en-US" sz="2400">
              <a:latin typeface="Tahoma" charset="0"/>
            </a:endParaRPr>
          </a:p>
          <a:p>
            <a:r>
              <a:rPr lang="en-US" sz="2800">
                <a:latin typeface="Tahoma" charset="0"/>
              </a:rPr>
              <a:t>Georgia Tech Summer School on Cyber Physical Systems</a:t>
            </a:r>
          </a:p>
          <a:p>
            <a:pPr lvl="1"/>
            <a:r>
              <a:rPr lang="en-US" sz="2400">
                <a:latin typeface="Tahoma" charset="0"/>
                <a:hlinkClick r:id="rId3"/>
              </a:rPr>
              <a:t>http://users.ece.gatech.edu/~magnus/CPSschool.html</a:t>
            </a:r>
            <a:endParaRPr lang="en-US" sz="2400">
              <a:latin typeface="Tahoma" charset="0"/>
            </a:endParaRPr>
          </a:p>
          <a:p>
            <a:pPr lvl="1"/>
            <a:endParaRPr lang="en-US" sz="2400">
              <a:latin typeface="Tahoma" charset="0"/>
            </a:endParaRPr>
          </a:p>
        </p:txBody>
      </p:sp>
    </p:spTree>
    <p:extLst>
      <p:ext uri="{BB962C8B-B14F-4D97-AF65-F5344CB8AC3E}">
        <p14:creationId xmlns:p14="http://schemas.microsoft.com/office/powerpoint/2010/main" val="125438670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atin typeface="Tahoma" charset="0"/>
              </a:rPr>
              <a:t>The CPS Research Landscape</a:t>
            </a:r>
            <a:br>
              <a:rPr lang="en-US">
                <a:latin typeface="Tahoma" charset="0"/>
              </a:rPr>
            </a:br>
            <a:r>
              <a:rPr lang="en-US" sz="3200">
                <a:latin typeface="Tahoma" charset="0"/>
              </a:rPr>
              <a:t>(An Incomplete List, Alphabetic)</a:t>
            </a:r>
            <a:endParaRPr lang="en-US">
              <a:latin typeface="Tahoma" charset="0"/>
            </a:endParaRPr>
          </a:p>
        </p:txBody>
      </p:sp>
      <p:sp>
        <p:nvSpPr>
          <p:cNvPr id="68611" name="Content Placeholder 2"/>
          <p:cNvSpPr>
            <a:spLocks noGrp="1"/>
          </p:cNvSpPr>
          <p:nvPr>
            <p:ph idx="1"/>
          </p:nvPr>
        </p:nvSpPr>
        <p:spPr>
          <a:xfrm>
            <a:off x="228600" y="1640926"/>
            <a:ext cx="8726488" cy="4894239"/>
          </a:xfrm>
        </p:spPr>
        <p:txBody>
          <a:bodyPr>
            <a:normAutofit lnSpcReduction="10000"/>
          </a:bodyPr>
          <a:lstStyle/>
          <a:p>
            <a:r>
              <a:rPr lang="en-US" sz="2000" dirty="0">
                <a:latin typeface="Tahoma" charset="0"/>
              </a:rPr>
              <a:t>Berkeley (architecture, control, automotive, sensor networks, …):</a:t>
            </a:r>
          </a:p>
          <a:p>
            <a:pPr lvl="1"/>
            <a:r>
              <a:rPr lang="en-US" sz="1800" dirty="0">
                <a:latin typeface="Tahoma" charset="0"/>
                <a:hlinkClick r:id="rId2"/>
              </a:rPr>
              <a:t>http://chess.eecs.berkeley.edu/</a:t>
            </a:r>
            <a:endParaRPr lang="en-US" sz="1800" dirty="0">
              <a:latin typeface="Tahoma" charset="0"/>
            </a:endParaRPr>
          </a:p>
          <a:p>
            <a:r>
              <a:rPr lang="en-US" sz="2000" dirty="0">
                <a:latin typeface="Tahoma" charset="0"/>
              </a:rPr>
              <a:t>CMU (real-time, automotive, …): </a:t>
            </a:r>
          </a:p>
          <a:p>
            <a:pPr lvl="1"/>
            <a:r>
              <a:rPr lang="en-US" sz="1800" dirty="0">
                <a:latin typeface="Tahoma" charset="0"/>
                <a:hlinkClick r:id="rId3"/>
              </a:rPr>
              <a:t>http://users.ece.cmu.edu/~raj/</a:t>
            </a:r>
            <a:endParaRPr lang="en-US" sz="1800" dirty="0">
              <a:latin typeface="Tahoma" charset="0"/>
            </a:endParaRPr>
          </a:p>
          <a:p>
            <a:r>
              <a:rPr lang="en-US" sz="2000" dirty="0" smtClean="0">
                <a:latin typeface="Tahoma" charset="0"/>
              </a:rPr>
              <a:t>Notre Dame (social sensing, CPS in social space)</a:t>
            </a:r>
          </a:p>
          <a:p>
            <a:pPr lvl="1"/>
            <a:r>
              <a:rPr lang="en-US" sz="1800" dirty="0">
                <a:latin typeface="Tahoma" charset="0"/>
                <a:hlinkClick r:id="rId4"/>
              </a:rPr>
              <a:t>http://www3.nd.edu/~dwang5</a:t>
            </a:r>
            <a:r>
              <a:rPr lang="en-US" sz="1800" dirty="0" smtClean="0">
                <a:latin typeface="Tahoma" charset="0"/>
                <a:hlinkClick r:id="rId4"/>
              </a:rPr>
              <a:t>/</a:t>
            </a:r>
            <a:r>
              <a:rPr lang="en-US" sz="1800" dirty="0" smtClean="0">
                <a:latin typeface="Tahoma" charset="0"/>
              </a:rPr>
              <a:t> </a:t>
            </a:r>
            <a:endParaRPr lang="en-US" sz="1800" dirty="0">
              <a:latin typeface="Tahoma" charset="0"/>
            </a:endParaRPr>
          </a:p>
          <a:p>
            <a:r>
              <a:rPr lang="en-US" sz="2000" dirty="0" smtClean="0">
                <a:latin typeface="Tahoma" charset="0"/>
              </a:rPr>
              <a:t>UIUC </a:t>
            </a:r>
            <a:r>
              <a:rPr lang="en-US" sz="2000" dirty="0">
                <a:latin typeface="Tahoma" charset="0"/>
              </a:rPr>
              <a:t>(avionics, human-centric, medical, …)</a:t>
            </a:r>
          </a:p>
          <a:p>
            <a:pPr lvl="1"/>
            <a:r>
              <a:rPr lang="en-US" sz="1800" dirty="0" smtClean="0">
                <a:latin typeface="Tahoma" charset="0"/>
                <a:hlinkClick r:id="rId5"/>
              </a:rPr>
              <a:t>http</a:t>
            </a:r>
            <a:r>
              <a:rPr lang="en-US" sz="1800" dirty="0">
                <a:latin typeface="Tahoma" charset="0"/>
                <a:hlinkClick r:id="rId5"/>
              </a:rPr>
              <a:t>://publish.illinois.edu/cpsintegrationlab/</a:t>
            </a:r>
            <a:endParaRPr lang="en-US" sz="1800" dirty="0">
              <a:latin typeface="Tahoma" charset="0"/>
            </a:endParaRPr>
          </a:p>
          <a:p>
            <a:r>
              <a:rPr lang="en-US" sz="2000" dirty="0">
                <a:latin typeface="Tahoma" charset="0"/>
              </a:rPr>
              <a:t>U. of Pennsylvania (</a:t>
            </a:r>
            <a:r>
              <a:rPr lang="en-US" sz="2000" dirty="0" err="1">
                <a:latin typeface="Tahoma" charset="0"/>
              </a:rPr>
              <a:t>composability</a:t>
            </a:r>
            <a:r>
              <a:rPr lang="en-US" sz="2000" dirty="0">
                <a:latin typeface="Tahoma" charset="0"/>
              </a:rPr>
              <a:t>, medical, …)</a:t>
            </a:r>
          </a:p>
          <a:p>
            <a:pPr lvl="1"/>
            <a:r>
              <a:rPr lang="en-US" sz="1800" dirty="0">
                <a:latin typeface="Tahoma" charset="0"/>
                <a:hlinkClick r:id="rId6"/>
              </a:rPr>
              <a:t>http://precise.seas.upenn.edu/</a:t>
            </a:r>
            <a:endParaRPr lang="en-US" sz="1800" dirty="0">
              <a:latin typeface="Tahoma" charset="0"/>
            </a:endParaRPr>
          </a:p>
          <a:p>
            <a:r>
              <a:rPr lang="en-US" sz="2000" dirty="0">
                <a:latin typeface="Tahoma" charset="0"/>
              </a:rPr>
              <a:t>University of Virginia (sensor networks, real-time, …)</a:t>
            </a:r>
          </a:p>
          <a:p>
            <a:pPr lvl="1"/>
            <a:r>
              <a:rPr lang="en-US" sz="1800" dirty="0">
                <a:latin typeface="Tahoma" charset="0"/>
                <a:hlinkClick r:id="rId7"/>
              </a:rPr>
              <a:t>http://www.cs.virginia.edu/~stankovic/rts.html</a:t>
            </a:r>
            <a:endParaRPr lang="en-US" sz="1800" dirty="0">
              <a:latin typeface="Tahoma" charset="0"/>
            </a:endParaRPr>
          </a:p>
          <a:p>
            <a:r>
              <a:rPr lang="en-US" sz="2000" dirty="0">
                <a:latin typeface="Tahoma" charset="0"/>
              </a:rPr>
              <a:t>Vanderbilt (composition, control, …)</a:t>
            </a:r>
          </a:p>
          <a:p>
            <a:pPr lvl="1"/>
            <a:r>
              <a:rPr lang="en-US" sz="1800" dirty="0">
                <a:latin typeface="Tahoma" charset="0"/>
                <a:hlinkClick r:id="rId8"/>
              </a:rPr>
              <a:t>http://www.isis.vanderbilt.edu/research/NES</a:t>
            </a:r>
            <a:endParaRPr lang="en-US" sz="1800" dirty="0">
              <a:latin typeface="Tahoma" charset="0"/>
            </a:endParaRPr>
          </a:p>
          <a:p>
            <a:pPr lvl="1"/>
            <a:endParaRPr lang="en-US" sz="1800" dirty="0">
              <a:latin typeface="Tahoma" charset="0"/>
            </a:endParaRPr>
          </a:p>
          <a:p>
            <a:pPr lvl="1"/>
            <a:endParaRPr lang="en-US" sz="1600" dirty="0">
              <a:latin typeface="Tahoma" charset="0"/>
            </a:endParaRPr>
          </a:p>
        </p:txBody>
      </p:sp>
    </p:spTree>
    <p:extLst>
      <p:ext uri="{BB962C8B-B14F-4D97-AF65-F5344CB8AC3E}">
        <p14:creationId xmlns:p14="http://schemas.microsoft.com/office/powerpoint/2010/main" val="205087359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atin typeface="Tahoma" charset="0"/>
              </a:rPr>
              <a:t>Pointers and Readings</a:t>
            </a:r>
          </a:p>
        </p:txBody>
      </p:sp>
      <p:sp>
        <p:nvSpPr>
          <p:cNvPr id="69635" name="Content Placeholder 2"/>
          <p:cNvSpPr>
            <a:spLocks noGrp="1"/>
          </p:cNvSpPr>
          <p:nvPr>
            <p:ph idx="1"/>
          </p:nvPr>
        </p:nvSpPr>
        <p:spPr>
          <a:xfrm>
            <a:off x="60473" y="1696118"/>
            <a:ext cx="8955088" cy="4114800"/>
          </a:xfrm>
        </p:spPr>
        <p:txBody>
          <a:bodyPr>
            <a:normAutofit lnSpcReduction="10000"/>
          </a:bodyPr>
          <a:lstStyle/>
          <a:p>
            <a:r>
              <a:rPr lang="en-US" sz="1600" dirty="0">
                <a:latin typeface="Tahoma" charset="0"/>
              </a:rPr>
              <a:t>"Opportunities and Obligations for Physical Computing Systems", </a:t>
            </a:r>
            <a:r>
              <a:rPr lang="en-US" sz="1600" i="1" dirty="0">
                <a:latin typeface="Tahoma" charset="0"/>
              </a:rPr>
              <a:t>Computer</a:t>
            </a:r>
            <a:r>
              <a:rPr lang="en-US" sz="1600" dirty="0">
                <a:latin typeface="Tahoma" charset="0"/>
              </a:rPr>
              <a:t>, Volume 38, Issue 11, November 2005, pages 23-31. (Report produced by a Workshop at the IEEE Real-Time Systems Symposium, December 2003). </a:t>
            </a:r>
          </a:p>
          <a:p>
            <a:pPr>
              <a:buFont typeface="Wingdings" charset="0"/>
              <a:buNone/>
            </a:pPr>
            <a:r>
              <a:rPr lang="en-US" sz="1600" dirty="0">
                <a:latin typeface="Tahoma" charset="0"/>
              </a:rPr>
              <a:t>		http://</a:t>
            </a:r>
            <a:r>
              <a:rPr lang="en-US" sz="1600" dirty="0" err="1">
                <a:latin typeface="Tahoma" charset="0"/>
              </a:rPr>
              <a:t>repository.upenn.edu</a:t>
            </a:r>
            <a:r>
              <a:rPr lang="en-US" sz="1600" dirty="0">
                <a:latin typeface="Tahoma" charset="0"/>
              </a:rPr>
              <a:t>/</a:t>
            </a:r>
            <a:r>
              <a:rPr lang="en-US" sz="1600" dirty="0" err="1">
                <a:latin typeface="Tahoma" charset="0"/>
              </a:rPr>
              <a:t>cis_papers</a:t>
            </a:r>
            <a:r>
              <a:rPr lang="en-US" sz="1600" dirty="0">
                <a:latin typeface="Tahoma" charset="0"/>
              </a:rPr>
              <a:t>/222/</a:t>
            </a:r>
          </a:p>
          <a:p>
            <a:r>
              <a:rPr lang="en-US" sz="1600" dirty="0">
                <a:latin typeface="Tahoma" charset="0"/>
              </a:rPr>
              <a:t>"High Confidence Medical Device Software and Systems (HCMDSS)" Workshop, June 2 - 3, 2005, Philadelphia, PA. </a:t>
            </a:r>
          </a:p>
          <a:p>
            <a:pPr>
              <a:buFont typeface="Wingdings" charset="0"/>
              <a:buNone/>
            </a:pPr>
            <a:r>
              <a:rPr lang="en-US" sz="1600" dirty="0">
                <a:latin typeface="Tahoma" charset="0"/>
              </a:rPr>
              <a:t>		http://</a:t>
            </a:r>
            <a:r>
              <a:rPr lang="en-US" sz="1600" dirty="0" err="1">
                <a:latin typeface="Tahoma" charset="0"/>
              </a:rPr>
              <a:t>rtg.cis.upenn.edu</a:t>
            </a:r>
            <a:r>
              <a:rPr lang="en-US" sz="1600" dirty="0">
                <a:latin typeface="Tahoma" charset="0"/>
              </a:rPr>
              <a:t>/</a:t>
            </a:r>
            <a:r>
              <a:rPr lang="en-US" sz="1600" dirty="0" err="1">
                <a:latin typeface="Tahoma" charset="0"/>
              </a:rPr>
              <a:t>hcmdss</a:t>
            </a:r>
            <a:r>
              <a:rPr lang="en-US" sz="1600" dirty="0">
                <a:latin typeface="Tahoma" charset="0"/>
              </a:rPr>
              <a:t>/index.php3</a:t>
            </a:r>
          </a:p>
          <a:p>
            <a:r>
              <a:rPr lang="en-US" sz="1600" dirty="0">
                <a:latin typeface="Tahoma" charset="0"/>
              </a:rPr>
              <a:t>National Workshop on "Aviation Software Systems: Design for Certifiably Dependable Systems", October 5-6, 2006, Alexandria, TX</a:t>
            </a:r>
          </a:p>
          <a:p>
            <a:pPr>
              <a:buFont typeface="Wingdings" charset="0"/>
              <a:buNone/>
            </a:pPr>
            <a:r>
              <a:rPr lang="en-US" sz="1600" dirty="0">
                <a:latin typeface="Tahoma" charset="0"/>
              </a:rPr>
              <a:t>		http://</a:t>
            </a:r>
            <a:r>
              <a:rPr lang="en-US" sz="1600" dirty="0" err="1">
                <a:latin typeface="Tahoma" charset="0"/>
              </a:rPr>
              <a:t>chess.eecs.berkeley.edu</a:t>
            </a:r>
            <a:r>
              <a:rPr lang="en-US" sz="1600" dirty="0">
                <a:latin typeface="Tahoma" charset="0"/>
              </a:rPr>
              <a:t>/</a:t>
            </a:r>
            <a:r>
              <a:rPr lang="en-US" sz="1600" dirty="0" err="1">
                <a:latin typeface="Tahoma" charset="0"/>
              </a:rPr>
              <a:t>hcssas</a:t>
            </a:r>
            <a:r>
              <a:rPr lang="en-US" sz="1600" dirty="0">
                <a:latin typeface="Tahoma" charset="0"/>
              </a:rPr>
              <a:t>/</a:t>
            </a:r>
            <a:r>
              <a:rPr lang="en-US" sz="1600" dirty="0" err="1">
                <a:latin typeface="Tahoma" charset="0"/>
              </a:rPr>
              <a:t>index.html</a:t>
            </a:r>
            <a:r>
              <a:rPr lang="en-US" sz="1600" dirty="0">
                <a:latin typeface="Tahoma" charset="0"/>
              </a:rPr>
              <a:t> </a:t>
            </a:r>
          </a:p>
          <a:p>
            <a:r>
              <a:rPr lang="en-US" sz="1600" dirty="0">
                <a:latin typeface="Tahoma" charset="0"/>
              </a:rPr>
              <a:t>NSF Workshop on "Cyber-Physical Systems", October 16-17, 2006, Austin, TX. </a:t>
            </a:r>
          </a:p>
          <a:p>
            <a:pPr>
              <a:buFont typeface="Wingdings" charset="0"/>
              <a:buNone/>
            </a:pPr>
            <a:r>
              <a:rPr lang="en-US" sz="1600" dirty="0">
                <a:latin typeface="Tahoma" charset="0"/>
              </a:rPr>
              <a:t>		http://</a:t>
            </a:r>
            <a:r>
              <a:rPr lang="en-US" sz="1600" dirty="0" err="1">
                <a:latin typeface="Tahoma" charset="0"/>
              </a:rPr>
              <a:t>varma.ece.cmu.edu</a:t>
            </a:r>
            <a:r>
              <a:rPr lang="en-US" sz="1600" dirty="0">
                <a:latin typeface="Tahoma" charset="0"/>
              </a:rPr>
              <a:t>/CPS</a:t>
            </a:r>
          </a:p>
          <a:p>
            <a:r>
              <a:rPr lang="en-US" sz="1600" dirty="0">
                <a:latin typeface="Tahoma" charset="0"/>
              </a:rPr>
              <a:t>National Workshop on "High-Confidence Software Platforms for Cyber-Physical Systems (HCSP-CPS)", November 30 - December 1, 2006, Alexandria, VA. </a:t>
            </a:r>
          </a:p>
          <a:p>
            <a:pPr>
              <a:buFont typeface="Wingdings" charset="0"/>
              <a:buNone/>
            </a:pPr>
            <a:r>
              <a:rPr lang="en-US" sz="1600" dirty="0">
                <a:latin typeface="Tahoma" charset="0"/>
              </a:rPr>
              <a:t>		http://</a:t>
            </a:r>
            <a:r>
              <a:rPr lang="en-US" sz="1600" dirty="0" err="1">
                <a:latin typeface="Tahoma" charset="0"/>
              </a:rPr>
              <a:t>www.isis.vanderbilt.edu</a:t>
            </a:r>
            <a:r>
              <a:rPr lang="en-US" sz="1600" dirty="0">
                <a:latin typeface="Tahoma" charset="0"/>
              </a:rPr>
              <a:t>/HCSP-CPS/</a:t>
            </a:r>
          </a:p>
        </p:txBody>
      </p:sp>
    </p:spTree>
    <p:extLst>
      <p:ext uri="{BB962C8B-B14F-4D97-AF65-F5344CB8AC3E}">
        <p14:creationId xmlns:p14="http://schemas.microsoft.com/office/powerpoint/2010/main" val="163182491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atin typeface="Tahoma" charset="0"/>
              </a:rPr>
              <a:t>Pointers and Readings</a:t>
            </a:r>
          </a:p>
        </p:txBody>
      </p:sp>
      <p:sp>
        <p:nvSpPr>
          <p:cNvPr id="70659" name="Content Placeholder 2"/>
          <p:cNvSpPr>
            <a:spLocks noGrp="1"/>
          </p:cNvSpPr>
          <p:nvPr>
            <p:ph idx="1"/>
          </p:nvPr>
        </p:nvSpPr>
        <p:spPr>
          <a:xfrm>
            <a:off x="81522" y="1800559"/>
            <a:ext cx="8955088" cy="4075113"/>
          </a:xfrm>
        </p:spPr>
        <p:txBody>
          <a:bodyPr>
            <a:normAutofit fontScale="92500" lnSpcReduction="10000"/>
          </a:bodyPr>
          <a:lstStyle/>
          <a:p>
            <a:r>
              <a:rPr lang="en-US" sz="1600">
                <a:latin typeface="Tahoma" charset="0"/>
              </a:rPr>
              <a:t>"Joint Workshop On High-Confidence Medical Devices, Software, and Systems (HCMDSS) and Medical Device Plug-and-Play (MD PnP) Interoperability", June 25-27, 2007, Boston, MA. </a:t>
            </a:r>
          </a:p>
          <a:p>
            <a:pPr>
              <a:buFont typeface="Wingdings" charset="0"/>
              <a:buNone/>
            </a:pPr>
            <a:r>
              <a:rPr lang="en-US" sz="1600">
                <a:latin typeface="Tahoma" charset="0"/>
              </a:rPr>
              <a:t>		http://rtg.cis.upenn.edu/hcmdss07/index.php3</a:t>
            </a:r>
          </a:p>
          <a:p>
            <a:r>
              <a:rPr lang="en-US" sz="1600">
                <a:latin typeface="Tahoma" charset="0"/>
              </a:rPr>
              <a:t>National Workshop on "Composable and Systems Technologies for High-Confidence Cyber-Physical Systems", July 9-10, 2007, Arlington, VA. </a:t>
            </a:r>
          </a:p>
          <a:p>
            <a:pPr>
              <a:buFont typeface="Wingdings" charset="0"/>
              <a:buNone/>
            </a:pPr>
            <a:r>
              <a:rPr lang="en-US" sz="1600">
                <a:latin typeface="Tahoma" charset="0"/>
              </a:rPr>
              <a:t>		http://www.isis.vanderbilt.edu/CST-HCCPS/</a:t>
            </a:r>
          </a:p>
          <a:p>
            <a:r>
              <a:rPr lang="en-US" sz="1600">
                <a:latin typeface="Tahoma" charset="0"/>
              </a:rPr>
              <a:t>National Workshop on "High-Confidence Automotive Cyber-Physical Systems", Apr 3-4, 2008, Troy, MI. </a:t>
            </a:r>
          </a:p>
          <a:p>
            <a:pPr>
              <a:buFont typeface="Wingdings" charset="0"/>
              <a:buNone/>
            </a:pPr>
            <a:r>
              <a:rPr lang="en-US" sz="1600">
                <a:latin typeface="Tahoma" charset="0"/>
              </a:rPr>
              <a:t>		http://varma.ece.cmu.edu/Auto-CPS/</a:t>
            </a:r>
          </a:p>
          <a:p>
            <a:r>
              <a:rPr lang="en-US" sz="1600">
                <a:latin typeface="Tahoma" charset="0"/>
              </a:rPr>
              <a:t>CPSWeek, 2008-present</a:t>
            </a:r>
          </a:p>
          <a:p>
            <a:pPr>
              <a:buFont typeface="Wingdings" charset="0"/>
              <a:buNone/>
            </a:pPr>
            <a:r>
              <a:rPr lang="en-US" sz="1600">
                <a:latin typeface="Tahoma" charset="0"/>
              </a:rPr>
              <a:t>		http://www.cpsweek.org/</a:t>
            </a:r>
            <a:endParaRPr lang="en-US" sz="1200">
              <a:latin typeface="Tahoma" charset="0"/>
            </a:endParaRPr>
          </a:p>
          <a:p>
            <a:r>
              <a:rPr lang="en-US" sz="1600">
                <a:latin typeface="Tahoma" charset="0"/>
              </a:rPr>
              <a:t>CPS Summit, April 25, 2008, St. Louis, MO, USA. </a:t>
            </a:r>
          </a:p>
          <a:p>
            <a:pPr>
              <a:buFont typeface="Wingdings" charset="0"/>
              <a:buNone/>
            </a:pPr>
            <a:r>
              <a:rPr lang="en-US" sz="1600">
                <a:latin typeface="Tahoma" charset="0"/>
              </a:rPr>
              <a:t>		http://varma.ece.cmu.edu/Summit</a:t>
            </a:r>
          </a:p>
          <a:p>
            <a:r>
              <a:rPr lang="en-US" sz="1600">
                <a:latin typeface="Tahoma" charset="0"/>
              </a:rPr>
              <a:t>National Workshop on "Research on Transportation Cyber-Physical Systems: Automotive, Aviation, and Rail", November 18-20, 2008, Washington, DC (USA). </a:t>
            </a:r>
          </a:p>
          <a:p>
            <a:pPr>
              <a:buFont typeface="Wingdings" charset="0"/>
              <a:buNone/>
            </a:pPr>
            <a:r>
              <a:rPr lang="en-US" sz="1600">
                <a:latin typeface="Tahoma" charset="0"/>
              </a:rPr>
              <a:t>		http://www.ee.washington.edu/research/nsl/aar-cps</a:t>
            </a:r>
          </a:p>
          <a:p>
            <a:endParaRPr lang="en-US" sz="1600">
              <a:latin typeface="Tahoma" charset="0"/>
            </a:endParaRPr>
          </a:p>
        </p:txBody>
      </p:sp>
    </p:spTree>
    <p:extLst>
      <p:ext uri="{BB962C8B-B14F-4D97-AF65-F5344CB8AC3E}">
        <p14:creationId xmlns:p14="http://schemas.microsoft.com/office/powerpoint/2010/main" val="13834104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6906</TotalTime>
  <Words>4539</Words>
  <Application>Microsoft Macintosh PowerPoint</Application>
  <PresentationFormat>On-screen Show (4:3)</PresentationFormat>
  <Paragraphs>1146</Paragraphs>
  <Slides>96</Slides>
  <Notes>45</Notes>
  <HiddenSlides>2</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96</vt:i4>
      </vt:variant>
    </vt:vector>
  </HeadingPairs>
  <TitlesOfParts>
    <vt:vector size="102" baseType="lpstr">
      <vt:lpstr>Office Theme</vt:lpstr>
      <vt:lpstr>Equation</vt:lpstr>
      <vt:lpstr>Chart</vt:lpstr>
      <vt:lpstr>비트맵 이미지</vt:lpstr>
      <vt:lpstr>Microsoft Equation</vt:lpstr>
      <vt:lpstr>Microsoft Equation 3.0</vt:lpstr>
      <vt:lpstr>Trends in Cyber Physical Systems: A Historical Perspective</vt:lpstr>
      <vt:lpstr>Last Lecture</vt:lpstr>
      <vt:lpstr>This Lecture</vt:lpstr>
      <vt:lpstr>History: The Beginnings</vt:lpstr>
      <vt:lpstr>History: The Beginnings</vt:lpstr>
      <vt:lpstr>History: The Beginnings</vt:lpstr>
      <vt:lpstr>Original Focus: Mission-critical Systems</vt:lpstr>
      <vt:lpstr>Two Classical Challenges</vt:lpstr>
      <vt:lpstr>Two Classical Challenges</vt:lpstr>
      <vt:lpstr>Rate of Innovation and Development Time Issues</vt:lpstr>
      <vt:lpstr>Software: Increasingly the Primary Cause of System Failure</vt:lpstr>
      <vt:lpstr>Typical Isolation Techniques</vt:lpstr>
      <vt:lpstr>Typical Isolation Techniques</vt:lpstr>
      <vt:lpstr>Abstraction  Solution?</vt:lpstr>
      <vt:lpstr>The Curse of Component Re-use The Ariane 5 Explosion </vt:lpstr>
      <vt:lpstr>The Curse of Component Re-use The Ariane 5 Explosion </vt:lpstr>
      <vt:lpstr>Example 1: Interactive Complexity in Distributed Protocols</vt:lpstr>
      <vt:lpstr>Example 1:</vt:lpstr>
      <vt:lpstr>Example 2: Correlated failure modes between “independent components”</vt:lpstr>
      <vt:lpstr>Example 2: Correlated failure modes between “independent components”</vt:lpstr>
      <vt:lpstr>Example 3:  More on hidden interactions</vt:lpstr>
      <vt:lpstr>Example 3:  More on hidden interactions</vt:lpstr>
      <vt:lpstr>Example 4: Three Mile Island Nuclear Reactor Failure</vt:lpstr>
      <vt:lpstr>Example 4: Three Mile Island Nuclear Reactor Failure</vt:lpstr>
      <vt:lpstr>Ensuring Software Correctness</vt:lpstr>
      <vt:lpstr>Designing Complex Systems (Example: Air-traffic control)</vt:lpstr>
      <vt:lpstr>Interaction Examples</vt:lpstr>
      <vt:lpstr>Question: How to Build Reliable Software?</vt:lpstr>
      <vt:lpstr>Candidate Approach: Formal Methods</vt:lpstr>
      <vt:lpstr>Living with Buggy Systems</vt:lpstr>
      <vt:lpstr>Simplicity to Conquer Complexity   Prof. Lui Sha UIUC</vt:lpstr>
      <vt:lpstr>Diagnosis: A Development-Time Data Mining Example</vt:lpstr>
      <vt:lpstr>Two Classical Challenges</vt:lpstr>
      <vt:lpstr>Real-Time      Overview </vt:lpstr>
      <vt:lpstr>Real-Time Workload</vt:lpstr>
      <vt:lpstr>Real-Time Task</vt:lpstr>
      <vt:lpstr>Deadlines: Hard vs. Soft</vt:lpstr>
      <vt:lpstr>Schedulability</vt:lpstr>
      <vt:lpstr>Real-Time Scheduling</vt:lpstr>
      <vt:lpstr>RM (Rate Monotonic)</vt:lpstr>
      <vt:lpstr>RM (Rate Monotonic)</vt:lpstr>
      <vt:lpstr>RM (Rate Monotonic)</vt:lpstr>
      <vt:lpstr>Response Time</vt:lpstr>
      <vt:lpstr>Response Time</vt:lpstr>
      <vt:lpstr>Response Time</vt:lpstr>
      <vt:lpstr>RM - Schedulability Analysis</vt:lpstr>
      <vt:lpstr>RM – Utilization Bound</vt:lpstr>
      <vt:lpstr>RM – Utilization Bound</vt:lpstr>
      <vt:lpstr>RM – Utilization Bound</vt:lpstr>
      <vt:lpstr>RM – Utilization Bound</vt:lpstr>
      <vt:lpstr>RM – Utilization Bound</vt:lpstr>
      <vt:lpstr>RM – Utilization Bound</vt:lpstr>
      <vt:lpstr>EDF (Earliest Deadline First)</vt:lpstr>
      <vt:lpstr>EDF (Earliest Deadline First)</vt:lpstr>
      <vt:lpstr>EDF (Earliest Deadline First)</vt:lpstr>
      <vt:lpstr>EDF (Earliest Deadline First)</vt:lpstr>
      <vt:lpstr>EDF (Earliest Deadline First)</vt:lpstr>
      <vt:lpstr>EDF – Utilization Bound</vt:lpstr>
      <vt:lpstr>EDF – Overload Conditions</vt:lpstr>
      <vt:lpstr>RM vs. EDF</vt:lpstr>
      <vt:lpstr>Real-world Example: What Happens on Mars?</vt:lpstr>
      <vt:lpstr>The Problem</vt:lpstr>
      <vt:lpstr>Mutual Exclusion Constraints</vt:lpstr>
      <vt:lpstr>Priority Inversion</vt:lpstr>
      <vt:lpstr>Priority Inversion</vt:lpstr>
      <vt:lpstr>Priority Inversion</vt:lpstr>
      <vt:lpstr>Priority Inversion</vt:lpstr>
      <vt:lpstr>Unbounded Priority Inversion</vt:lpstr>
      <vt:lpstr>Unbounded Priority Inversion</vt:lpstr>
      <vt:lpstr>Unbounded Priority Inversion</vt:lpstr>
      <vt:lpstr>Priority Inheritance Protocol</vt:lpstr>
      <vt:lpstr>Deadlocks in PIP</vt:lpstr>
      <vt:lpstr>Blocking Chains in PIP</vt:lpstr>
      <vt:lpstr>Priority Ceiling Protocol (PCP)</vt:lpstr>
      <vt:lpstr>Examples for PCP (1/2)</vt:lpstr>
      <vt:lpstr>Real-Time      Overview </vt:lpstr>
      <vt:lpstr>Further Reading</vt:lpstr>
      <vt:lpstr>Open Cyber-Physical Systems</vt:lpstr>
      <vt:lpstr>Open Cyber-Physical Systems</vt:lpstr>
      <vt:lpstr>Open Cyber-Physical Systems</vt:lpstr>
      <vt:lpstr>Open Cyber-Physical Systems</vt:lpstr>
      <vt:lpstr>Open Cyber-Physical Systems</vt:lpstr>
      <vt:lpstr>Personalized Healthcare</vt:lpstr>
      <vt:lpstr>Body-Area Networks</vt:lpstr>
      <vt:lpstr>Crowd-sensing Browsing the Physical World  Feng Zhao http://research.microsoft.com/en-us/projects/senseweb/ </vt:lpstr>
      <vt:lpstr>PowerPoint Presentation</vt:lpstr>
      <vt:lpstr>An Architecture for Open CPS</vt:lpstr>
      <vt:lpstr>An Architecture for Open CPS</vt:lpstr>
      <vt:lpstr>An Architecture for Open CPS</vt:lpstr>
      <vt:lpstr>An Architecture for Open CPS</vt:lpstr>
      <vt:lpstr>Publication Venues</vt:lpstr>
      <vt:lpstr>Publication Venues (Cont.)</vt:lpstr>
      <vt:lpstr>Education Venues</vt:lpstr>
      <vt:lpstr>The CPS Research Landscape (An Incomplete List, Alphabetic)</vt:lpstr>
      <vt:lpstr>Pointers and Readings</vt:lpstr>
      <vt:lpstr>Pointers and Readings</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Cyber Physical Systems: A Historical Perspective</dc:title>
  <dc:creator>Dong Wang</dc:creator>
  <cp:lastModifiedBy>Dong Wang</cp:lastModifiedBy>
  <cp:revision>210</cp:revision>
  <cp:lastPrinted>2015-01-15T18:46:24Z</cp:lastPrinted>
  <dcterms:created xsi:type="dcterms:W3CDTF">2014-11-04T02:17:41Z</dcterms:created>
  <dcterms:modified xsi:type="dcterms:W3CDTF">2015-01-20T22:27:07Z</dcterms:modified>
</cp:coreProperties>
</file>