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embeddings/oleObject1.bin" ContentType="application/vnd.openxmlformats-officedocument.oleObject"/>
  <Override PartName="/ppt/tags/tag4.xml" ContentType="application/vnd.openxmlformats-officedocument.presentationml.tags+xml"/>
  <Override PartName="/ppt/notesSlides/notesSlide5.xml" ContentType="application/vnd.openxmlformats-officedocument.presentationml.notesSlide+xml"/>
  <Override PartName="/ppt/embeddings/oleObject2.bin" ContentType="application/vnd.openxmlformats-officedocument.oleObject"/>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embeddings/oleObject3.bin" ContentType="application/vnd.openxmlformats-officedocument.oleObject"/>
  <Override PartName="/ppt/tags/tag8.xml" ContentType="application/vnd.openxmlformats-officedocument.presentationml.tags+xml"/>
  <Override PartName="/ppt/notesSlides/notesSlide9.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tags/tag9.xml" ContentType="application/vnd.openxmlformats-officedocument.presentationml.tags+xml"/>
  <Override PartName="/ppt/notesSlides/notesSlide10.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8.xml" ContentType="application/vnd.openxmlformats-officedocument.presentationml.notesSlide+xml"/>
  <Override PartName="/ppt/embeddings/oleObject8.bin" ContentType="application/vnd.openxmlformats-officedocument.oleObject"/>
  <Override PartName="/ppt/tags/tag22.xml" ContentType="application/vnd.openxmlformats-officedocument.presentationml.tags+xml"/>
  <Override PartName="/ppt/notesSlides/notesSlide19.xml" ContentType="application/vnd.openxmlformats-officedocument.presentationml.notesSlide+xml"/>
  <Override PartName="/ppt/embeddings/oleObject9.bin" ContentType="application/vnd.openxmlformats-officedocument.oleObject"/>
  <Override PartName="/ppt/tags/tag23.xml" ContentType="application/vnd.openxmlformats-officedocument.presentationml.tags+xml"/>
  <Override PartName="/ppt/notesSlides/notesSlide20.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tags/tag24.xml" ContentType="application/vnd.openxmlformats-officedocument.presentationml.tags+xml"/>
  <Override PartName="/ppt/notesSlides/notesSlide21.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22.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tags/tag25.xml" ContentType="application/vnd.openxmlformats-officedocument.presentationml.tags+xml"/>
  <Override PartName="/ppt/notesSlides/notesSlide23.xml" ContentType="application/vnd.openxmlformats-officedocument.presentationml.notesSlide+xml"/>
  <Override PartName="/ppt/embeddings/oleObject16.bin" ContentType="application/vnd.openxmlformats-officedocument.oleObject"/>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embeddings/oleObject17.bin" ContentType="application/vnd.openxmlformats-officedocument.oleObject"/>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tags/tag3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7" r:id="rId2"/>
    <p:sldId id="258" r:id="rId3"/>
    <p:sldId id="316" r:id="rId4"/>
    <p:sldId id="259" r:id="rId5"/>
    <p:sldId id="260" r:id="rId6"/>
    <p:sldId id="261" r:id="rId7"/>
    <p:sldId id="262" r:id="rId8"/>
    <p:sldId id="317" r:id="rId9"/>
    <p:sldId id="318" r:id="rId10"/>
    <p:sldId id="319" r:id="rId11"/>
    <p:sldId id="263" r:id="rId12"/>
    <p:sldId id="270" r:id="rId13"/>
    <p:sldId id="271" r:id="rId14"/>
    <p:sldId id="272" r:id="rId15"/>
    <p:sldId id="273" r:id="rId16"/>
    <p:sldId id="274" r:id="rId17"/>
    <p:sldId id="265" r:id="rId18"/>
    <p:sldId id="266" r:id="rId19"/>
    <p:sldId id="267" r:id="rId20"/>
    <p:sldId id="268" r:id="rId21"/>
    <p:sldId id="269" r:id="rId22"/>
    <p:sldId id="275" r:id="rId23"/>
    <p:sldId id="276" r:id="rId24"/>
    <p:sldId id="277" r:id="rId25"/>
    <p:sldId id="278" r:id="rId26"/>
    <p:sldId id="279" r:id="rId27"/>
    <p:sldId id="280" r:id="rId28"/>
    <p:sldId id="293" r:id="rId29"/>
    <p:sldId id="341" r:id="rId30"/>
    <p:sldId id="342" r:id="rId31"/>
    <p:sldId id="343" r:id="rId32"/>
    <p:sldId id="344" r:id="rId33"/>
    <p:sldId id="282" r:id="rId34"/>
    <p:sldId id="283" r:id="rId35"/>
    <p:sldId id="284" r:id="rId36"/>
    <p:sldId id="294" r:id="rId37"/>
    <p:sldId id="296" r:id="rId38"/>
    <p:sldId id="297" r:id="rId39"/>
    <p:sldId id="285" r:id="rId40"/>
    <p:sldId id="320" r:id="rId41"/>
    <p:sldId id="323" r:id="rId42"/>
    <p:sldId id="321" r:id="rId43"/>
    <p:sldId id="322" r:id="rId44"/>
    <p:sldId id="324" r:id="rId45"/>
    <p:sldId id="325" r:id="rId46"/>
    <p:sldId id="326" r:id="rId47"/>
    <p:sldId id="329" r:id="rId48"/>
    <p:sldId id="331" r:id="rId49"/>
    <p:sldId id="332" r:id="rId50"/>
    <p:sldId id="333" r:id="rId51"/>
    <p:sldId id="334" r:id="rId52"/>
    <p:sldId id="335" r:id="rId53"/>
    <p:sldId id="336" r:id="rId54"/>
    <p:sldId id="300" r:id="rId55"/>
    <p:sldId id="301" r:id="rId56"/>
    <p:sldId id="302" r:id="rId57"/>
    <p:sldId id="303" r:id="rId58"/>
    <p:sldId id="345" r:id="rId59"/>
    <p:sldId id="340" r:id="rId60"/>
    <p:sldId id="339"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12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2.emf"/><Relationship Id="rId2" Type="http://schemas.openxmlformats.org/officeDocument/2006/relationships/image" Target="../media/image8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8.wmf"/><Relationship Id="rId2" Type="http://schemas.openxmlformats.org/officeDocument/2006/relationships/image" Target="../media/image1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7.emf"/><Relationship Id="rId2" Type="http://schemas.openxmlformats.org/officeDocument/2006/relationships/image" Target="../media/image7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0.emf"/><Relationship Id="rId2" Type="http://schemas.openxmlformats.org/officeDocument/2006/relationships/image" Target="../media/image8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6E9BE-CB23-AC4F-A9D7-CFF12C59712B}" type="datetimeFigureOut">
              <a:rPr lang="en-US" smtClean="0"/>
              <a:t>1/29/15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02423-71EB-4F43-B7BF-5E0A258E35A8}" type="slidenum">
              <a:rPr lang="en-US" smtClean="0"/>
              <a:t>‹#›</a:t>
            </a:fld>
            <a:endParaRPr lang="en-US"/>
          </a:p>
        </p:txBody>
      </p:sp>
    </p:spTree>
    <p:extLst>
      <p:ext uri="{BB962C8B-B14F-4D97-AF65-F5344CB8AC3E}">
        <p14:creationId xmlns:p14="http://schemas.microsoft.com/office/powerpoint/2010/main" val="16265062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28</a:t>
            </a:fld>
            <a:endParaRPr lang="en-US"/>
          </a:p>
        </p:txBody>
      </p:sp>
    </p:spTree>
    <p:extLst>
      <p:ext uri="{BB962C8B-B14F-4D97-AF65-F5344CB8AC3E}">
        <p14:creationId xmlns:p14="http://schemas.microsoft.com/office/powerpoint/2010/main" val="3807819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interested</a:t>
            </a:r>
            <a:r>
              <a:rPr lang="en-US" baseline="0" dirty="0" smtClean="0"/>
              <a:t> in working reliable sensing problem, here are some related work  on this problem for your reference.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6205A17-A646-41FD-A5D1-DFCF5E7D947F}" type="slidenum">
              <a:rPr lang="en-US" smtClean="0"/>
              <a:pPr/>
              <a:t>3</a:t>
            </a:fld>
            <a:endParaRPr lang="en-US"/>
          </a:p>
        </p:txBody>
      </p:sp>
    </p:spTree>
    <p:extLst>
      <p:ext uri="{BB962C8B-B14F-4D97-AF65-F5344CB8AC3E}">
        <p14:creationId xmlns:p14="http://schemas.microsoft.com/office/powerpoint/2010/main" val="588722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45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1: </a:t>
            </a:r>
            <a:r>
              <a:rPr lang="en-US" sz="1200" dirty="0" smtClean="0"/>
              <a:t>: Parent  S</a:t>
            </a:r>
            <a:r>
              <a:rPr lang="en-US" sz="1200" baseline="-25000" dirty="0" smtClean="0"/>
              <a:t>1</a:t>
            </a:r>
            <a:r>
              <a:rPr lang="en-US" sz="1200" dirty="0" smtClean="0"/>
              <a:t> makes claim C</a:t>
            </a:r>
            <a:r>
              <a:rPr lang="en-US" sz="1200" baseline="-25000" dirty="0" smtClean="0"/>
              <a:t>1</a:t>
            </a:r>
            <a:r>
              <a:rPr lang="en-US" sz="1200" dirty="0" smtClean="0"/>
              <a:t>. Each descendant, </a:t>
            </a:r>
            <a:r>
              <a:rPr lang="en-US" sz="1200" dirty="0" err="1" smtClean="0"/>
              <a:t>i</a:t>
            </a:r>
            <a:r>
              <a:rPr lang="en-US" sz="1200" dirty="0" smtClean="0"/>
              <a:t>, repeats it with probability p</a:t>
            </a:r>
            <a:r>
              <a:rPr lang="en-US" sz="1200" baseline="-25000" dirty="0" smtClean="0"/>
              <a:t>i1</a:t>
            </a:r>
            <a:r>
              <a:rPr lang="en-US" sz="1200" dirty="0" smtClean="0"/>
              <a:t> or not to with probability 1-p</a:t>
            </a:r>
            <a:r>
              <a:rPr lang="en-US" sz="1200" baseline="-25000" dirty="0" smtClean="0"/>
              <a:t>i1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Example 2: Parent  S</a:t>
            </a:r>
            <a:r>
              <a:rPr lang="en-US" sz="1200" baseline="-25000" dirty="0" smtClean="0"/>
              <a:t>1</a:t>
            </a:r>
            <a:r>
              <a:rPr lang="en-US" sz="1200" dirty="0" smtClean="0"/>
              <a:t> does not make claim C</a:t>
            </a:r>
            <a:r>
              <a:rPr lang="en-US" sz="1200" baseline="-25000" dirty="0" smtClean="0"/>
              <a:t>1</a:t>
            </a:r>
            <a:r>
              <a:rPr lang="en-US" sz="1200" dirty="0" smtClean="0"/>
              <a:t>. Its descendants are modeled as independent nodes. They make claim C</a:t>
            </a:r>
            <a:r>
              <a:rPr lang="en-US" sz="1200" baseline="-25000" dirty="0" smtClean="0"/>
              <a:t>1</a:t>
            </a:r>
            <a:r>
              <a:rPr lang="en-US" sz="1200" dirty="0" smtClean="0"/>
              <a:t> with probability </a:t>
            </a:r>
            <a:r>
              <a:rPr lang="en-US" sz="1200" dirty="0" err="1" smtClean="0"/>
              <a:t>a</a:t>
            </a:r>
            <a:r>
              <a:rPr lang="en-US" sz="1200" baseline="-25000" dirty="0" err="1" smtClean="0"/>
              <a:t>i</a:t>
            </a:r>
            <a:r>
              <a:rPr lang="en-US" sz="1200" dirty="0" smtClean="0"/>
              <a:t> or chose not to with probability 1-a</a:t>
            </a:r>
            <a:r>
              <a:rPr lang="en-US" sz="1200" baseline="-25000" dirty="0" smtClean="0"/>
              <a:t>i</a:t>
            </a:r>
            <a:r>
              <a:rPr lang="en-US" sz="1200" dirty="0" smtClean="0"/>
              <a:t> .</a:t>
            </a:r>
          </a:p>
          <a:p>
            <a:endParaRPr lang="en-US" sz="1200" baseline="-25000" dirty="0" smtClean="0"/>
          </a:p>
          <a:p>
            <a:endParaRPr lang="en-US" baseline="0" dirty="0" smtClean="0"/>
          </a:p>
        </p:txBody>
      </p:sp>
      <p:sp>
        <p:nvSpPr>
          <p:cNvPr id="4" name="Slide Number Placeholder 3"/>
          <p:cNvSpPr>
            <a:spLocks noGrp="1"/>
          </p:cNvSpPr>
          <p:nvPr>
            <p:ph type="sldNum" sz="quarter" idx="10"/>
          </p:nvPr>
        </p:nvSpPr>
        <p:spPr/>
        <p:txBody>
          <a:bodyPr/>
          <a:lstStyle/>
          <a:p>
            <a:fld id="{E6205A17-A646-41FD-A5D1-DFCF5E7D947F}" type="slidenum">
              <a:rPr lang="en-US" smtClean="0"/>
              <a:pPr/>
              <a:t>46</a:t>
            </a:fld>
            <a:endParaRPr lang="en-US"/>
          </a:p>
        </p:txBody>
      </p:sp>
    </p:spTree>
    <p:extLst>
      <p:ext uri="{BB962C8B-B14F-4D97-AF65-F5344CB8AC3E}">
        <p14:creationId xmlns:p14="http://schemas.microsoft.com/office/powerpoint/2010/main" val="1293450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48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49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50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51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52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100" b="0"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54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55</a:t>
            </a:fld>
            <a:endParaRPr lang="en-US"/>
          </a:p>
        </p:txBody>
      </p:sp>
    </p:spTree>
    <p:extLst>
      <p:ext uri="{BB962C8B-B14F-4D97-AF65-F5344CB8AC3E}">
        <p14:creationId xmlns:p14="http://schemas.microsoft.com/office/powerpoint/2010/main" val="666240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56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57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59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205A17-A646-41FD-A5D1-DFCF5E7D947F}" type="slidenum">
              <a:rPr lang="en-US" smtClean="0"/>
              <a:pPr/>
              <a:t>60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3524D9-913C-4159-80FE-A8FE9CC2738E}"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3524D9-913C-4159-80FE-A8FE9CC2738E}"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3524D9-913C-4159-80FE-A8FE9CC2738E}"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6602423-71EB-4F43-B7BF-5E0A258E35A8}" type="slidenum">
              <a:rPr lang="en-US" smtClean="0"/>
              <a:t>10</a:t>
            </a:fld>
            <a:endParaRPr lang="en-US"/>
          </a:p>
        </p:txBody>
      </p:sp>
    </p:spTree>
    <p:extLst>
      <p:ext uri="{BB962C8B-B14F-4D97-AF65-F5344CB8AC3E}">
        <p14:creationId xmlns:p14="http://schemas.microsoft.com/office/powerpoint/2010/main" val="389593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38D85439-2FD1-F240-8793-B755FD187667}"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90420-2988-5D4D-AF83-1F8CBDE91FD9}" type="slidenum">
              <a:rPr lang="en-US" smtClean="0"/>
              <a:t>‹#›</a:t>
            </a:fld>
            <a:endParaRPr lang="en-US"/>
          </a:p>
        </p:txBody>
      </p:sp>
    </p:spTree>
    <p:extLst>
      <p:ext uri="{BB962C8B-B14F-4D97-AF65-F5344CB8AC3E}">
        <p14:creationId xmlns:p14="http://schemas.microsoft.com/office/powerpoint/2010/main" val="3020943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38D85439-2FD1-F240-8793-B755FD187667}"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90420-2988-5D4D-AF83-1F8CBDE91FD9}" type="slidenum">
              <a:rPr lang="en-US" smtClean="0"/>
              <a:t>‹#›</a:t>
            </a:fld>
            <a:endParaRPr lang="en-US"/>
          </a:p>
        </p:txBody>
      </p:sp>
    </p:spTree>
    <p:extLst>
      <p:ext uri="{BB962C8B-B14F-4D97-AF65-F5344CB8AC3E}">
        <p14:creationId xmlns:p14="http://schemas.microsoft.com/office/powerpoint/2010/main" val="203085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38D85439-2FD1-F240-8793-B755FD187667}"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90420-2988-5D4D-AF83-1F8CBDE91FD9}" type="slidenum">
              <a:rPr lang="en-US" smtClean="0"/>
              <a:t>‹#›</a:t>
            </a:fld>
            <a:endParaRPr lang="en-US"/>
          </a:p>
        </p:txBody>
      </p:sp>
    </p:spTree>
    <p:extLst>
      <p:ext uri="{BB962C8B-B14F-4D97-AF65-F5344CB8AC3E}">
        <p14:creationId xmlns:p14="http://schemas.microsoft.com/office/powerpoint/2010/main" val="300649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38D85439-2FD1-F240-8793-B755FD187667}"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90420-2988-5D4D-AF83-1F8CBDE91FD9}" type="slidenum">
              <a:rPr lang="en-US" smtClean="0"/>
              <a:t>‹#›</a:t>
            </a:fld>
            <a:endParaRPr lang="en-US"/>
          </a:p>
        </p:txBody>
      </p:sp>
    </p:spTree>
    <p:extLst>
      <p:ext uri="{BB962C8B-B14F-4D97-AF65-F5344CB8AC3E}">
        <p14:creationId xmlns:p14="http://schemas.microsoft.com/office/powerpoint/2010/main" val="130561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38D85439-2FD1-F240-8793-B755FD187667}"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90420-2988-5D4D-AF83-1F8CBDE91FD9}" type="slidenum">
              <a:rPr lang="en-US" smtClean="0"/>
              <a:t>‹#›</a:t>
            </a:fld>
            <a:endParaRPr lang="en-US"/>
          </a:p>
        </p:txBody>
      </p:sp>
    </p:spTree>
    <p:extLst>
      <p:ext uri="{BB962C8B-B14F-4D97-AF65-F5344CB8AC3E}">
        <p14:creationId xmlns:p14="http://schemas.microsoft.com/office/powerpoint/2010/main" val="379642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38D85439-2FD1-F240-8793-B755FD187667}"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90420-2988-5D4D-AF83-1F8CBDE91FD9}" type="slidenum">
              <a:rPr lang="en-US" smtClean="0"/>
              <a:t>‹#›</a:t>
            </a:fld>
            <a:endParaRPr lang="en-US"/>
          </a:p>
        </p:txBody>
      </p:sp>
    </p:spTree>
    <p:extLst>
      <p:ext uri="{BB962C8B-B14F-4D97-AF65-F5344CB8AC3E}">
        <p14:creationId xmlns:p14="http://schemas.microsoft.com/office/powerpoint/2010/main" val="54877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38D85439-2FD1-F240-8793-B755FD187667}" type="datetimeFigureOut">
              <a:rPr lang="en-US" smtClean="0"/>
              <a:t>1/29/15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90420-2988-5D4D-AF83-1F8CBDE91FD9}" type="slidenum">
              <a:rPr lang="en-US" smtClean="0"/>
              <a:t>‹#›</a:t>
            </a:fld>
            <a:endParaRPr lang="en-US"/>
          </a:p>
        </p:txBody>
      </p:sp>
    </p:spTree>
    <p:extLst>
      <p:ext uri="{BB962C8B-B14F-4D97-AF65-F5344CB8AC3E}">
        <p14:creationId xmlns:p14="http://schemas.microsoft.com/office/powerpoint/2010/main" val="221238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38D85439-2FD1-F240-8793-B755FD187667}" type="datetimeFigureOut">
              <a:rPr lang="en-US" smtClean="0"/>
              <a:t>1/29/15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90420-2988-5D4D-AF83-1F8CBDE91FD9}" type="slidenum">
              <a:rPr lang="en-US" smtClean="0"/>
              <a:t>‹#›</a:t>
            </a:fld>
            <a:endParaRPr lang="en-US"/>
          </a:p>
        </p:txBody>
      </p:sp>
    </p:spTree>
    <p:extLst>
      <p:ext uri="{BB962C8B-B14F-4D97-AF65-F5344CB8AC3E}">
        <p14:creationId xmlns:p14="http://schemas.microsoft.com/office/powerpoint/2010/main" val="406114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85439-2FD1-F240-8793-B755FD187667}" type="datetimeFigureOut">
              <a:rPr lang="en-US" smtClean="0"/>
              <a:t>1/29/15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90420-2988-5D4D-AF83-1F8CBDE91FD9}" type="slidenum">
              <a:rPr lang="en-US" smtClean="0"/>
              <a:t>‹#›</a:t>
            </a:fld>
            <a:endParaRPr lang="en-US"/>
          </a:p>
        </p:txBody>
      </p:sp>
    </p:spTree>
    <p:extLst>
      <p:ext uri="{BB962C8B-B14F-4D97-AF65-F5344CB8AC3E}">
        <p14:creationId xmlns:p14="http://schemas.microsoft.com/office/powerpoint/2010/main" val="97975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38D85439-2FD1-F240-8793-B755FD187667}"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90420-2988-5D4D-AF83-1F8CBDE91FD9}" type="slidenum">
              <a:rPr lang="en-US" smtClean="0"/>
              <a:t>‹#›</a:t>
            </a:fld>
            <a:endParaRPr lang="en-US"/>
          </a:p>
        </p:txBody>
      </p:sp>
    </p:spTree>
    <p:extLst>
      <p:ext uri="{BB962C8B-B14F-4D97-AF65-F5344CB8AC3E}">
        <p14:creationId xmlns:p14="http://schemas.microsoft.com/office/powerpoint/2010/main" val="48889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38D85439-2FD1-F240-8793-B755FD187667}"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90420-2988-5D4D-AF83-1F8CBDE91FD9}" type="slidenum">
              <a:rPr lang="en-US" smtClean="0"/>
              <a:t>‹#›</a:t>
            </a:fld>
            <a:endParaRPr lang="en-US"/>
          </a:p>
        </p:txBody>
      </p:sp>
    </p:spTree>
    <p:extLst>
      <p:ext uri="{BB962C8B-B14F-4D97-AF65-F5344CB8AC3E}">
        <p14:creationId xmlns:p14="http://schemas.microsoft.com/office/powerpoint/2010/main" val="2909866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85439-2FD1-F240-8793-B755FD187667}" type="datetimeFigureOut">
              <a:rPr lang="en-US" smtClean="0"/>
              <a:t>1/29/15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90420-2988-5D4D-AF83-1F8CBDE91FD9}" type="slidenum">
              <a:rPr lang="en-US" smtClean="0"/>
              <a:t>‹#›</a:t>
            </a:fld>
            <a:endParaRPr lang="en-US"/>
          </a:p>
        </p:txBody>
      </p:sp>
    </p:spTree>
    <p:extLst>
      <p:ext uri="{BB962C8B-B14F-4D97-AF65-F5344CB8AC3E}">
        <p14:creationId xmlns:p14="http://schemas.microsoft.com/office/powerpoint/2010/main" val="3379394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oleObject" Target="../embeddings/oleObject4.bin"/><Relationship Id="rId6" Type="http://schemas.openxmlformats.org/officeDocument/2006/relationships/image" Target="../media/image19.wmf"/><Relationship Id="rId7" Type="http://schemas.openxmlformats.org/officeDocument/2006/relationships/oleObject" Target="../embeddings/oleObject5.bin"/><Relationship Id="rId8" Type="http://schemas.openxmlformats.org/officeDocument/2006/relationships/image" Target="../media/image20.wmf"/><Relationship Id="rId9" Type="http://schemas.openxmlformats.org/officeDocument/2006/relationships/image" Target="../media/image21.png"/><Relationship Id="rId10" Type="http://schemas.openxmlformats.org/officeDocument/2006/relationships/image" Target="../media/image22.png"/><Relationship Id="rId1" Type="http://schemas.openxmlformats.org/officeDocument/2006/relationships/vmlDrawing" Target="../drawings/vmlDrawing4.vml"/><Relationship Id="rId2"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oleObject" Target="../embeddings/oleObject6.bin"/><Relationship Id="rId6" Type="http://schemas.openxmlformats.org/officeDocument/2006/relationships/image" Target="../media/image23.wmf"/><Relationship Id="rId7" Type="http://schemas.openxmlformats.org/officeDocument/2006/relationships/oleObject" Target="../embeddings/oleObject7.bin"/><Relationship Id="rId8" Type="http://schemas.openxmlformats.org/officeDocument/2006/relationships/image" Target="../media/image24.wmf"/><Relationship Id="rId1" Type="http://schemas.openxmlformats.org/officeDocument/2006/relationships/vmlDrawing" Target="../drawings/vmlDrawing5.vml"/><Relationship Id="rId2"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4.jpe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png"/><Relationship Id="rId7" Type="http://schemas.openxmlformats.org/officeDocument/2006/relationships/image" Target="../media/image38.jpeg"/><Relationship Id="rId8" Type="http://schemas.openxmlformats.org/officeDocument/2006/relationships/image" Target="../media/image39.png"/><Relationship Id="rId9" Type="http://schemas.openxmlformats.org/officeDocument/2006/relationships/image" Target="../media/image40.pn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8.jpeg"/><Relationship Id="rId7" Type="http://schemas.openxmlformats.org/officeDocument/2006/relationships/image" Target="../media/image41.jpeg"/><Relationship Id="rId8" Type="http://schemas.openxmlformats.org/officeDocument/2006/relationships/image" Target="../media/image42.jpeg"/><Relationship Id="rId9" Type="http://schemas.openxmlformats.org/officeDocument/2006/relationships/image" Target="../media/image43.jpeg"/><Relationship Id="rId10" Type="http://schemas.openxmlformats.org/officeDocument/2006/relationships/image" Target="../media/image44.jpeg"/><Relationship Id="rId11" Type="http://schemas.openxmlformats.org/officeDocument/2006/relationships/image" Target="../media/image45.jpe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jpeg"/><Relationship Id="rId9" Type="http://schemas.openxmlformats.org/officeDocument/2006/relationships/image" Target="../media/image6.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35.jpe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48.png"/><Relationship Id="rId5" Type="http://schemas.openxmlformats.org/officeDocument/2006/relationships/image" Target="../media/image49.jpeg"/><Relationship Id="rId6" Type="http://schemas.openxmlformats.org/officeDocument/2006/relationships/image" Target="../media/image50.jpeg"/><Relationship Id="rId7" Type="http://schemas.openxmlformats.org/officeDocument/2006/relationships/image" Target="../media/image51.gif"/><Relationship Id="rId8" Type="http://schemas.openxmlformats.org/officeDocument/2006/relationships/image" Target="../media/image38.jpeg"/><Relationship Id="rId9" Type="http://schemas.openxmlformats.org/officeDocument/2006/relationships/image" Target="../media/image52.png"/><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6"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65.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52.png"/><Relationship Id="rId5" Type="http://schemas.openxmlformats.org/officeDocument/2006/relationships/image" Target="../media/image66.png"/><Relationship Id="rId6"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70.jpeg"/><Relationship Id="rId6" Type="http://schemas.openxmlformats.org/officeDocument/2006/relationships/image" Target="../media/image71.jpeg"/><Relationship Id="rId7" Type="http://schemas.openxmlformats.org/officeDocument/2006/relationships/image" Target="../media/image72.jpeg"/><Relationship Id="rId8" Type="http://schemas.openxmlformats.org/officeDocument/2006/relationships/image" Target="../media/image73.jpe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8.xml"/><Relationship Id="rId5" Type="http://schemas.openxmlformats.org/officeDocument/2006/relationships/oleObject" Target="../embeddings/oleObject8.bin"/><Relationship Id="rId6" Type="http://schemas.openxmlformats.org/officeDocument/2006/relationships/image" Target="../media/image74.emf"/><Relationship Id="rId1" Type="http://schemas.openxmlformats.org/officeDocument/2006/relationships/vmlDrawing" Target="../drawings/vmlDrawing6.vml"/><Relationship Id="rId2" Type="http://schemas.openxmlformats.org/officeDocument/2006/relationships/tags" Target="../tags/tag2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9.xml"/><Relationship Id="rId5" Type="http://schemas.openxmlformats.org/officeDocument/2006/relationships/image" Target="../media/image76.wmf"/><Relationship Id="rId6" Type="http://schemas.openxmlformats.org/officeDocument/2006/relationships/oleObject" Target="../embeddings/oleObject9.bin"/><Relationship Id="rId7" Type="http://schemas.openxmlformats.org/officeDocument/2006/relationships/image" Target="../media/image75.emf"/><Relationship Id="rId1" Type="http://schemas.openxmlformats.org/officeDocument/2006/relationships/vmlDrawing" Target="../drawings/vmlDrawing7.vml"/><Relationship Id="rId2" Type="http://schemas.openxmlformats.org/officeDocument/2006/relationships/tags" Target="../tags/tag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0.xml"/><Relationship Id="rId5" Type="http://schemas.openxmlformats.org/officeDocument/2006/relationships/image" Target="../media/image76.wmf"/><Relationship Id="rId6" Type="http://schemas.openxmlformats.org/officeDocument/2006/relationships/image" Target="../media/image79.jpeg"/><Relationship Id="rId7" Type="http://schemas.openxmlformats.org/officeDocument/2006/relationships/oleObject" Target="../embeddings/oleObject10.bin"/><Relationship Id="rId8" Type="http://schemas.openxmlformats.org/officeDocument/2006/relationships/image" Target="../media/image77.emf"/><Relationship Id="rId9" Type="http://schemas.openxmlformats.org/officeDocument/2006/relationships/oleObject" Target="../embeddings/oleObject11.bin"/><Relationship Id="rId10" Type="http://schemas.openxmlformats.org/officeDocument/2006/relationships/image" Target="../media/image78.emf"/><Relationship Id="rId1" Type="http://schemas.openxmlformats.org/officeDocument/2006/relationships/vmlDrawing" Target="../drawings/vmlDrawing8.vml"/><Relationship Id="rId2" Type="http://schemas.openxmlformats.org/officeDocument/2006/relationships/tags" Target="../tags/tag2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1.xml"/><Relationship Id="rId5" Type="http://schemas.openxmlformats.org/officeDocument/2006/relationships/image" Target="../media/image76.wmf"/><Relationship Id="rId6" Type="http://schemas.openxmlformats.org/officeDocument/2006/relationships/oleObject" Target="../embeddings/oleObject12.bin"/><Relationship Id="rId7" Type="http://schemas.openxmlformats.org/officeDocument/2006/relationships/image" Target="../media/image80.emf"/><Relationship Id="rId8" Type="http://schemas.openxmlformats.org/officeDocument/2006/relationships/oleObject" Target="../embeddings/oleObject13.bin"/><Relationship Id="rId9" Type="http://schemas.openxmlformats.org/officeDocument/2006/relationships/image" Target="../media/image81.emf"/><Relationship Id="rId1" Type="http://schemas.openxmlformats.org/officeDocument/2006/relationships/vmlDrawing" Target="../drawings/vmlDrawing9.vml"/><Relationship Id="rId2" Type="http://schemas.openxmlformats.org/officeDocument/2006/relationships/tags" Target="../tags/tag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76.wmf"/><Relationship Id="rId5" Type="http://schemas.openxmlformats.org/officeDocument/2006/relationships/oleObject" Target="../embeddings/oleObject14.bin"/><Relationship Id="rId6" Type="http://schemas.openxmlformats.org/officeDocument/2006/relationships/image" Target="../media/image82.emf"/><Relationship Id="rId7" Type="http://schemas.openxmlformats.org/officeDocument/2006/relationships/oleObject" Target="../embeddings/oleObject15.bin"/><Relationship Id="rId8" Type="http://schemas.openxmlformats.org/officeDocument/2006/relationships/image" Target="../media/image83.emf"/><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3.xml"/><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oleObject" Target="../embeddings/oleObject16.bin"/><Relationship Id="rId9" Type="http://schemas.openxmlformats.org/officeDocument/2006/relationships/image" Target="../media/image84.wmf"/><Relationship Id="rId10" Type="http://schemas.openxmlformats.org/officeDocument/2006/relationships/image" Target="../media/image88.png"/><Relationship Id="rId1" Type="http://schemas.openxmlformats.org/officeDocument/2006/relationships/vmlDrawing" Target="../drawings/vmlDrawing11.vml"/><Relationship Id="rId2" Type="http://schemas.openxmlformats.org/officeDocument/2006/relationships/tags" Target="../tags/tag25.xml"/></Relationships>
</file>

<file path=ppt/slides/_rels/slide34.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image" Target="../media/image89.png"/></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png"/><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92.jpeg"/><Relationship Id="rId5" Type="http://schemas.openxmlformats.org/officeDocument/2006/relationships/image" Target="../media/image93.jpeg"/><Relationship Id="rId6" Type="http://schemas.openxmlformats.org/officeDocument/2006/relationships/image" Target="../media/image94.jpeg"/><Relationship Id="rId7" Type="http://schemas.openxmlformats.org/officeDocument/2006/relationships/image" Target="../media/image95.png"/><Relationship Id="rId8" Type="http://schemas.openxmlformats.org/officeDocument/2006/relationships/image" Target="../media/image96.png"/><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5.xml"/><Relationship Id="rId5" Type="http://schemas.openxmlformats.org/officeDocument/2006/relationships/image" Target="../media/image98.png"/><Relationship Id="rId6" Type="http://schemas.openxmlformats.org/officeDocument/2006/relationships/image" Target="../media/image99.png"/><Relationship Id="rId7" Type="http://schemas.openxmlformats.org/officeDocument/2006/relationships/image" Target="../media/image100.png"/><Relationship Id="rId8" Type="http://schemas.openxmlformats.org/officeDocument/2006/relationships/oleObject" Target="../embeddings/oleObject17.bin"/><Relationship Id="rId9" Type="http://schemas.openxmlformats.org/officeDocument/2006/relationships/image" Target="../media/image97.wmf"/><Relationship Id="rId1" Type="http://schemas.openxmlformats.org/officeDocument/2006/relationships/vmlDrawing" Target="../drawings/vmlDrawing12.vml"/><Relationship Id="rId2" Type="http://schemas.openxmlformats.org/officeDocument/2006/relationships/tags" Target="../tags/tag2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8.jpeg"/><Relationship Id="rId5" Type="http://schemas.openxmlformats.org/officeDocument/2006/relationships/image" Target="../media/image101.png"/><Relationship Id="rId6" Type="http://schemas.openxmlformats.org/officeDocument/2006/relationships/image" Target="../media/image102.png"/><Relationship Id="rId7" Type="http://schemas.openxmlformats.org/officeDocument/2006/relationships/image" Target="../media/image103.jpeg"/><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104.jpeg"/><Relationship Id="rId5" Type="http://schemas.openxmlformats.org/officeDocument/2006/relationships/image" Target="../media/image105.jpeg"/><Relationship Id="rId6" Type="http://schemas.openxmlformats.org/officeDocument/2006/relationships/image" Target="../media/image106.jpeg"/><Relationship Id="rId7" Type="http://schemas.openxmlformats.org/officeDocument/2006/relationships/image" Target="../media/image107.jpeg"/><Relationship Id="rId8" Type="http://schemas.openxmlformats.org/officeDocument/2006/relationships/image" Target="../media/image108.jpeg"/><Relationship Id="rId9" Type="http://schemas.openxmlformats.org/officeDocument/2006/relationships/image" Target="../media/image109.jpeg"/><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7.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3.jpeg"/><Relationship Id="rId4" Type="http://schemas.openxmlformats.org/officeDocument/2006/relationships/image" Target="../media/image110.jpeg"/><Relationship Id="rId5" Type="http://schemas.openxmlformats.org/officeDocument/2006/relationships/image" Target="../media/image111.png"/><Relationship Id="rId6" Type="http://schemas.openxmlformats.org/officeDocument/2006/relationships/image" Target="../media/image112.png"/><Relationship Id="rId1" Type="http://schemas.openxmlformats.org/officeDocument/2006/relationships/slideLayout" Target="../slideLayouts/slideLayout2.xml"/><Relationship Id="rId2" Type="http://schemas.openxmlformats.org/officeDocument/2006/relationships/image" Target="../media/image9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92.jpeg"/><Relationship Id="rId5" Type="http://schemas.openxmlformats.org/officeDocument/2006/relationships/image" Target="../media/image93.jpeg"/><Relationship Id="rId6" Type="http://schemas.openxmlformats.org/officeDocument/2006/relationships/image" Target="../media/image94.jpeg"/><Relationship Id="rId7" Type="http://schemas.openxmlformats.org/officeDocument/2006/relationships/image" Target="../media/image113.png"/><Relationship Id="rId1" Type="http://schemas.openxmlformats.org/officeDocument/2006/relationships/tags" Target="../tags/tag32.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114.png"/><Relationship Id="rId5" Type="http://schemas.openxmlformats.org/officeDocument/2006/relationships/image" Target="../media/image115.png"/><Relationship Id="rId1" Type="http://schemas.openxmlformats.org/officeDocument/2006/relationships/tags" Target="../tags/tag33.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116.png"/><Relationship Id="rId5" Type="http://schemas.openxmlformats.org/officeDocument/2006/relationships/image" Target="../media/image117.png"/><Relationship Id="rId6" Type="http://schemas.openxmlformats.org/officeDocument/2006/relationships/image" Target="../media/image118.png"/><Relationship Id="rId1" Type="http://schemas.openxmlformats.org/officeDocument/2006/relationships/tags" Target="../tags/tag34.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3" Type="http://schemas.openxmlformats.org/officeDocument/2006/relationships/image" Target="../media/image119.jpeg"/><Relationship Id="rId4" Type="http://schemas.openxmlformats.org/officeDocument/2006/relationships/image" Target="../media/image120.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oleObject" Target="../embeddings/oleObject1.bin"/><Relationship Id="rId6" Type="http://schemas.openxmlformats.org/officeDocument/2006/relationships/image" Target="../media/image8.wmf"/><Relationship Id="rId7" Type="http://schemas.openxmlformats.org/officeDocument/2006/relationships/image" Target="../media/image9.jpeg"/><Relationship Id="rId1" Type="http://schemas.openxmlformats.org/officeDocument/2006/relationships/vmlDrawing" Target="../drawings/vmlDrawing1.vml"/><Relationship Id="rId2"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121.png"/><Relationship Id="rId1" Type="http://schemas.openxmlformats.org/officeDocument/2006/relationships/tags" Target="../tags/tag35.x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122.png"/><Relationship Id="rId1" Type="http://schemas.openxmlformats.org/officeDocument/2006/relationships/tags" Target="../tags/tag36.x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123.png"/><Relationship Id="rId1" Type="http://schemas.openxmlformats.org/officeDocument/2006/relationships/tags" Target="../tags/tag37.x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png"/></Relationships>
</file>

<file path=ppt/slides/_rels/slide54.xml.rels><?xml version="1.0" encoding="UTF-8" standalone="yes"?>
<Relationships xmlns="http://schemas.openxmlformats.org/package/2006/relationships"><Relationship Id="rId3" Type="http://schemas.openxmlformats.org/officeDocument/2006/relationships/hyperlink" Target="http://www.washingtonpost.com/blogs/blogpost/post/hurricane-irene-photo-of-shark-swimming-in-street-is-fake/2011/08/26/gIQABHAvfJ_blog.html" TargetMode="External"/><Relationship Id="rId4" Type="http://schemas.openxmlformats.org/officeDocument/2006/relationships/image" Target="../media/image125.jpeg"/><Relationship Id="rId5" Type="http://schemas.openxmlformats.org/officeDocument/2006/relationships/image" Target="../media/image126.jpeg"/><Relationship Id="rId6" Type="http://schemas.openxmlformats.org/officeDocument/2006/relationships/image" Target="../media/image127.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8.xml"/><Relationship Id="rId5" Type="http://schemas.openxmlformats.org/officeDocument/2006/relationships/oleObject" Target="../embeddings/oleObject18.bin"/><Relationship Id="rId6" Type="http://schemas.openxmlformats.org/officeDocument/2006/relationships/image" Target="../media/image128.wmf"/><Relationship Id="rId7" Type="http://schemas.openxmlformats.org/officeDocument/2006/relationships/oleObject" Target="../embeddings/oleObject19.bin"/><Relationship Id="rId8" Type="http://schemas.openxmlformats.org/officeDocument/2006/relationships/image" Target="../media/image129.wmf"/><Relationship Id="rId9" Type="http://schemas.openxmlformats.org/officeDocument/2006/relationships/image" Target="../media/image92.jpeg"/><Relationship Id="rId10" Type="http://schemas.openxmlformats.org/officeDocument/2006/relationships/image" Target="../media/image93.jpeg"/><Relationship Id="rId11" Type="http://schemas.openxmlformats.org/officeDocument/2006/relationships/image" Target="../media/image94.jpeg"/><Relationship Id="rId1" Type="http://schemas.openxmlformats.org/officeDocument/2006/relationships/vmlDrawing" Target="../drawings/vmlDrawing13.vml"/><Relationship Id="rId2" Type="http://schemas.openxmlformats.org/officeDocument/2006/relationships/tags" Target="../tags/tag3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130.png"/><Relationship Id="rId5" Type="http://schemas.openxmlformats.org/officeDocument/2006/relationships/image" Target="../media/image131.png"/><Relationship Id="rId6" Type="http://schemas.openxmlformats.org/officeDocument/2006/relationships/image" Target="../media/image132.png"/><Relationship Id="rId1" Type="http://schemas.openxmlformats.org/officeDocument/2006/relationships/tags" Target="../tags/tag39.x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3.png"/><Relationship Id="rId4" Type="http://schemas.openxmlformats.org/officeDocument/2006/relationships/image" Target="../media/image134.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92.jpeg"/><Relationship Id="rId5" Type="http://schemas.openxmlformats.org/officeDocument/2006/relationships/image" Target="../media/image93.jpeg"/><Relationship Id="rId6" Type="http://schemas.openxmlformats.org/officeDocument/2006/relationships/image" Target="../media/image94.jpeg"/><Relationship Id="rId1" Type="http://schemas.openxmlformats.org/officeDocument/2006/relationships/tags" Target="../tags/tag40.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oleObject" Target="../embeddings/oleObject2.bin"/><Relationship Id="rId6"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tags" Target="../tags/tag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oleObject" Target="../embeddings/oleObject3.bin"/><Relationship Id="rId6" Type="http://schemas.openxmlformats.org/officeDocument/2006/relationships/image" Target="../media/image18.wmf"/><Relationship Id="rId1" Type="http://schemas.openxmlformats.org/officeDocument/2006/relationships/vmlDrawing" Target="../drawings/vmlDrawing3.vml"/><Relationship Id="rId2"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34" y="1694419"/>
            <a:ext cx="9081766" cy="1470025"/>
          </a:xfrm>
        </p:spPr>
        <p:txBody>
          <a:bodyPr>
            <a:normAutofit fontScale="90000"/>
          </a:bodyPr>
          <a:lstStyle/>
          <a:p>
            <a:r>
              <a:rPr lang="en-US" dirty="0" smtClean="0"/>
              <a:t>Data Reliability II:</a:t>
            </a:r>
            <a:br>
              <a:rPr lang="en-US" dirty="0" smtClean="0"/>
            </a:br>
            <a:r>
              <a:rPr lang="en-US" dirty="0" smtClean="0"/>
              <a:t>A Fundamental Challenge in Social Sensing</a:t>
            </a:r>
            <a:endParaRPr lang="en-US" dirty="0"/>
          </a:p>
        </p:txBody>
      </p:sp>
      <p:sp>
        <p:nvSpPr>
          <p:cNvPr id="3" name="Subtitle 2"/>
          <p:cNvSpPr>
            <a:spLocks noGrp="1"/>
          </p:cNvSpPr>
          <p:nvPr>
            <p:ph type="subTitle" idx="1"/>
          </p:nvPr>
        </p:nvSpPr>
        <p:spPr>
          <a:xfrm>
            <a:off x="1371600" y="3558849"/>
            <a:ext cx="6400800" cy="1752600"/>
          </a:xfrm>
        </p:spPr>
        <p:txBody>
          <a:bodyPr/>
          <a:lstStyle/>
          <a:p>
            <a:r>
              <a:rPr lang="en-US" dirty="0" smtClean="0">
                <a:solidFill>
                  <a:srgbClr val="000000"/>
                </a:solidFill>
              </a:rPr>
              <a:t>With Humans as Sensors</a:t>
            </a:r>
            <a:endParaRPr lang="en-US" dirty="0">
              <a:solidFill>
                <a:srgbClr val="000000"/>
              </a:solidFill>
            </a:endParaRPr>
          </a:p>
        </p:txBody>
      </p:sp>
      <p:sp>
        <p:nvSpPr>
          <p:cNvPr id="4" name="Subtitle 2"/>
          <p:cNvSpPr txBox="1">
            <a:spLocks/>
          </p:cNvSpPr>
          <p:nvPr/>
        </p:nvSpPr>
        <p:spPr>
          <a:xfrm>
            <a:off x="1170209" y="5078809"/>
            <a:ext cx="6602191" cy="13748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rgbClr val="000000"/>
                </a:solidFill>
              </a:rPr>
              <a:t>CSE 40437/60437-Spring 2015</a:t>
            </a:r>
          </a:p>
          <a:p>
            <a:r>
              <a:rPr lang="en-US" dirty="0" smtClean="0">
                <a:solidFill>
                  <a:srgbClr val="000000"/>
                </a:solidFill>
              </a:rPr>
              <a:t> Prof. Dong Wang</a:t>
            </a:r>
          </a:p>
        </p:txBody>
      </p:sp>
    </p:spTree>
    <p:extLst>
      <p:ext uri="{BB962C8B-B14F-4D97-AF65-F5344CB8AC3E}">
        <p14:creationId xmlns:p14="http://schemas.microsoft.com/office/powerpoint/2010/main" val="22329728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3"/>
          <p:cNvGraphicFramePr>
            <a:graphicFrameLocks noChangeAspect="1"/>
          </p:cNvGraphicFramePr>
          <p:nvPr/>
        </p:nvGraphicFramePr>
        <p:xfrm>
          <a:off x="520700" y="1219200"/>
          <a:ext cx="6654800" cy="490538"/>
        </p:xfrm>
        <a:graphic>
          <a:graphicData uri="http://schemas.openxmlformats.org/presentationml/2006/ole">
            <mc:AlternateContent xmlns:mc="http://schemas.openxmlformats.org/markup-compatibility/2006">
              <mc:Choice xmlns:v="urn:schemas-microsoft-com:vml" Requires="v">
                <p:oleObj spid="_x0000_s11427" name="Equation" r:id="rId5" imgW="3288960" imgH="228600" progId="Equation.DSMT4">
                  <p:embed/>
                </p:oleObj>
              </mc:Choice>
              <mc:Fallback>
                <p:oleObj name="Equation" r:id="rId5" imgW="328896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700" y="1219200"/>
                        <a:ext cx="6654800"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7"/>
          <p:cNvGraphicFramePr>
            <a:graphicFrameLocks noChangeAspect="1"/>
          </p:cNvGraphicFramePr>
          <p:nvPr/>
        </p:nvGraphicFramePr>
        <p:xfrm>
          <a:off x="533400" y="3836988"/>
          <a:ext cx="3905250" cy="381000"/>
        </p:xfrm>
        <a:graphic>
          <a:graphicData uri="http://schemas.openxmlformats.org/presentationml/2006/ole">
            <mc:AlternateContent xmlns:mc="http://schemas.openxmlformats.org/markup-compatibility/2006">
              <mc:Choice xmlns:v="urn:schemas-microsoft-com:vml" Requires="v">
                <p:oleObj spid="_x0000_s11428" name="Equation" r:id="rId7" imgW="1930320" imgH="177480" progId="Equation.3">
                  <p:embed/>
                </p:oleObj>
              </mc:Choice>
              <mc:Fallback>
                <p:oleObj name="Equation" r:id="rId7" imgW="19303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836988"/>
                        <a:ext cx="39052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9"/>
          <p:cNvSpPr>
            <a:spLocks noGrp="1"/>
          </p:cNvSpPr>
          <p:nvPr>
            <p:ph type="sldNum" sz="quarter" idx="12"/>
          </p:nvPr>
        </p:nvSpPr>
        <p:spPr/>
        <p:txBody>
          <a:bodyPr/>
          <a:lstStyle/>
          <a:p>
            <a:pPr>
              <a:defRPr/>
            </a:pPr>
            <a:fld id="{C19E18CE-5516-4F84-B9C2-55BEDE822762}" type="slidenum">
              <a:rPr lang="en-US" altLang="zh-CN" smtClean="0"/>
              <a:pPr>
                <a:defRPr/>
              </a:pPr>
              <a:t>10</a:t>
            </a:fld>
            <a:endParaRPr lang="en-US" altLang="zh-CN"/>
          </a:p>
        </p:txBody>
      </p:sp>
      <p:sp>
        <p:nvSpPr>
          <p:cNvPr id="13" name="Rectangle 2"/>
          <p:cNvSpPr txBox="1">
            <a:spLocks noChangeArrowheads="1"/>
          </p:cNvSpPr>
          <p:nvPr/>
        </p:nvSpPr>
        <p:spPr>
          <a:xfrm>
            <a:off x="228600" y="228600"/>
            <a:ext cx="8763000" cy="6397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000" b="0" i="0" u="none" strike="noStrike" kern="1200" cap="none" spc="0" normalizeH="0" baseline="0" noProof="0" dirty="0" smtClean="0">
                <a:ln>
                  <a:noFill/>
                </a:ln>
                <a:solidFill>
                  <a:schemeClr val="tx1"/>
                </a:solidFill>
                <a:effectLst/>
                <a:uLnTx/>
                <a:uFillTx/>
                <a:latin typeface="+mj-lt"/>
                <a:ea typeface="+mj-ea"/>
                <a:cs typeface="+mj-cs"/>
              </a:rPr>
              <a:t>Confidence Interval of Participant Reliability</a:t>
            </a:r>
          </a:p>
        </p:txBody>
      </p:sp>
      <p:sp>
        <p:nvSpPr>
          <p:cNvPr id="16" name="Title 1"/>
          <p:cNvSpPr>
            <a:spLocks noGrp="1"/>
          </p:cNvSpPr>
          <p:nvPr>
            <p:ph type="title"/>
          </p:nvPr>
        </p:nvSpPr>
        <p:spPr>
          <a:xfrm>
            <a:off x="1371600" y="792162"/>
            <a:ext cx="6629400" cy="427038"/>
          </a:xfrm>
        </p:spPr>
        <p:txBody>
          <a:bodyPr>
            <a:noAutofit/>
          </a:bodyPr>
          <a:lstStyle/>
          <a:p>
            <a:pPr eaLnBrk="1" hangingPunct="1"/>
            <a:r>
              <a:rPr lang="en-US" sz="2400" b="1" dirty="0" smtClean="0"/>
              <a:t>Asymptotic Cramer-</a:t>
            </a:r>
            <a:r>
              <a:rPr lang="en-US" sz="2400" b="1" dirty="0" err="1" smtClean="0"/>
              <a:t>Rao</a:t>
            </a:r>
            <a:r>
              <a:rPr lang="en-US" sz="2400" b="1" dirty="0" smtClean="0"/>
              <a:t> Lower Bound Derivation</a:t>
            </a:r>
          </a:p>
        </p:txBody>
      </p:sp>
      <p:pic>
        <p:nvPicPr>
          <p:cNvPr id="55300" name="Picture 4"/>
          <p:cNvPicPr>
            <a:picLocks noChangeAspect="1" noChangeArrowheads="1"/>
          </p:cNvPicPr>
          <p:nvPr/>
        </p:nvPicPr>
        <p:blipFill>
          <a:blip r:embed="rId9"/>
          <a:srcRect/>
          <a:stretch>
            <a:fillRect/>
          </a:stretch>
        </p:blipFill>
        <p:spPr bwMode="auto">
          <a:xfrm>
            <a:off x="609601" y="1676400"/>
            <a:ext cx="6324599" cy="1947123"/>
          </a:xfrm>
          <a:prstGeom prst="rect">
            <a:avLst/>
          </a:prstGeom>
          <a:noFill/>
          <a:ln w="9525">
            <a:noFill/>
            <a:miter lim="800000"/>
            <a:headEnd/>
            <a:tailEnd/>
          </a:ln>
          <a:effectLst/>
        </p:spPr>
      </p:pic>
      <p:pic>
        <p:nvPicPr>
          <p:cNvPr id="55301" name="Picture 5"/>
          <p:cNvPicPr>
            <a:picLocks noChangeAspect="1" noChangeArrowheads="1"/>
          </p:cNvPicPr>
          <p:nvPr/>
        </p:nvPicPr>
        <p:blipFill>
          <a:blip r:embed="rId10"/>
          <a:srcRect/>
          <a:stretch>
            <a:fillRect/>
          </a:stretch>
        </p:blipFill>
        <p:spPr bwMode="auto">
          <a:xfrm>
            <a:off x="457200" y="4419600"/>
            <a:ext cx="6963918" cy="1447800"/>
          </a:xfrm>
          <a:prstGeom prst="rect">
            <a:avLst/>
          </a:prstGeom>
          <a:noFill/>
          <a:ln w="9525">
            <a:noFill/>
            <a:miter lim="800000"/>
            <a:headEnd/>
            <a:tailEnd/>
          </a:ln>
          <a:effectLst/>
        </p:spPr>
      </p:pic>
      <p:sp>
        <p:nvSpPr>
          <p:cNvPr id="9" name="Rectangle 8"/>
          <p:cNvSpPr/>
          <p:nvPr/>
        </p:nvSpPr>
        <p:spPr>
          <a:xfrm>
            <a:off x="533400" y="4876800"/>
            <a:ext cx="1981200" cy="838200"/>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custDataLst>
      <p:tags r:id="rId2"/>
    </p:custDataLst>
    <p:extLst>
      <p:ext uri="{BB962C8B-B14F-4D97-AF65-F5344CB8AC3E}">
        <p14:creationId xmlns:p14="http://schemas.microsoft.com/office/powerpoint/2010/main" val="4957319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3"/>
          <p:cNvGraphicFramePr>
            <a:graphicFrameLocks noChangeAspect="1"/>
          </p:cNvGraphicFramePr>
          <p:nvPr/>
        </p:nvGraphicFramePr>
        <p:xfrm>
          <a:off x="228600" y="2362200"/>
          <a:ext cx="6588375" cy="685800"/>
        </p:xfrm>
        <a:graphic>
          <a:graphicData uri="http://schemas.openxmlformats.org/presentationml/2006/ole">
            <mc:AlternateContent xmlns:mc="http://schemas.openxmlformats.org/markup-compatibility/2006">
              <mc:Choice xmlns:v="urn:schemas-microsoft-com:vml" Requires="v">
                <p:oleObj spid="_x0000_s3275" name="Equation" r:id="rId5" imgW="2781000" imgH="304560" progId="">
                  <p:embed/>
                </p:oleObj>
              </mc:Choice>
              <mc:Fallback>
                <p:oleObj name="Equation" r:id="rId5" imgW="2781000" imgH="3045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362200"/>
                        <a:ext cx="65883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C19E18CE-5516-4F84-B9C2-55BEDE822762}" type="slidenum">
              <a:rPr lang="en-US" altLang="zh-CN" smtClean="0"/>
              <a:pPr>
                <a:defRPr/>
              </a:pPr>
              <a:t>11</a:t>
            </a:fld>
            <a:endParaRPr lang="en-US" altLang="zh-CN"/>
          </a:p>
        </p:txBody>
      </p:sp>
      <p:sp>
        <p:nvSpPr>
          <p:cNvPr id="8" name="Rectangle 7"/>
          <p:cNvSpPr/>
          <p:nvPr/>
        </p:nvSpPr>
        <p:spPr>
          <a:xfrm>
            <a:off x="5105400" y="2286000"/>
            <a:ext cx="1524000" cy="762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0" y="2438400"/>
            <a:ext cx="1752600" cy="584775"/>
          </a:xfrm>
          <a:prstGeom prst="rect">
            <a:avLst/>
          </a:prstGeom>
          <a:solidFill>
            <a:schemeClr val="accent5"/>
          </a:solidFill>
        </p:spPr>
        <p:txBody>
          <a:bodyPr wrap="square" rtlCol="0">
            <a:spAutoFit/>
          </a:bodyPr>
          <a:lstStyle/>
          <a:p>
            <a:r>
              <a:rPr lang="en-US" sz="3200" b="1" dirty="0" smtClean="0">
                <a:solidFill>
                  <a:schemeClr val="bg1"/>
                </a:solidFill>
              </a:rPr>
              <a:t>CRLB</a:t>
            </a:r>
            <a:endParaRPr lang="en-US" sz="3200" b="1" dirty="0">
              <a:solidFill>
                <a:schemeClr val="bg1"/>
              </a:solidFill>
            </a:endParaRPr>
          </a:p>
        </p:txBody>
      </p:sp>
      <p:sp>
        <p:nvSpPr>
          <p:cNvPr id="10" name="Title 1"/>
          <p:cNvSpPr txBox="1">
            <a:spLocks/>
          </p:cNvSpPr>
          <p:nvPr/>
        </p:nvSpPr>
        <p:spPr>
          <a:xfrm>
            <a:off x="304800" y="4572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0000"/>
                </a:solidFill>
                <a:effectLst/>
                <a:uLnTx/>
                <a:uFillTx/>
                <a:latin typeface="+mj-lt"/>
                <a:ea typeface="+mj-ea"/>
                <a:cs typeface="+mj-cs"/>
              </a:rPr>
              <a:t>Establishing Estimation Confidence</a:t>
            </a:r>
            <a:br>
              <a:rPr kumimoji="0" lang="en-US" sz="4400" b="0" i="0" u="none" strike="noStrike" kern="1200" cap="none" spc="0" normalizeH="0" baseline="0" noProof="0" dirty="0" smtClean="0">
                <a:ln>
                  <a:noFill/>
                </a:ln>
                <a:solidFill>
                  <a:srgbClr val="000000"/>
                </a:solidFill>
                <a:effectLst/>
                <a:uLnTx/>
                <a:uFillTx/>
                <a:latin typeface="+mj-lt"/>
                <a:ea typeface="+mj-ea"/>
                <a:cs typeface="+mj-cs"/>
              </a:rPr>
            </a:br>
            <a:endParaRPr kumimoji="0" lang="en-US" sz="4400" b="0" i="0" u="none" strike="noStrike" kern="1200" cap="none" spc="0" normalizeH="0" baseline="0" noProof="0" dirty="0" smtClean="0">
              <a:ln>
                <a:noFill/>
              </a:ln>
              <a:solidFill>
                <a:srgbClr val="000000"/>
              </a:solidFill>
              <a:effectLst/>
              <a:uLnTx/>
              <a:uFillTx/>
              <a:latin typeface="+mj-lt"/>
              <a:ea typeface="+mj-ea"/>
              <a:cs typeface="+mj-cs"/>
            </a:endParaRPr>
          </a:p>
        </p:txBody>
      </p:sp>
      <p:sp>
        <p:nvSpPr>
          <p:cNvPr id="11" name="TextBox 10"/>
          <p:cNvSpPr txBox="1"/>
          <p:nvPr/>
        </p:nvSpPr>
        <p:spPr>
          <a:xfrm>
            <a:off x="304800" y="1143000"/>
            <a:ext cx="5421292" cy="954107"/>
          </a:xfrm>
          <a:prstGeom prst="rect">
            <a:avLst/>
          </a:prstGeom>
          <a:noFill/>
        </p:spPr>
        <p:txBody>
          <a:bodyPr wrap="none" rtlCol="0">
            <a:spAutoFit/>
          </a:bodyPr>
          <a:lstStyle/>
          <a:p>
            <a:r>
              <a:rPr lang="en-US" sz="2800" b="1" dirty="0" smtClean="0">
                <a:solidFill>
                  <a:schemeClr val="tx2"/>
                </a:solidFill>
              </a:rPr>
              <a:t>Maximum Likelihood Property</a:t>
            </a:r>
          </a:p>
          <a:p>
            <a:r>
              <a:rPr lang="en-US" sz="2800" b="1" dirty="0" smtClean="0">
                <a:solidFill>
                  <a:srgbClr val="C00000"/>
                </a:solidFill>
              </a:rPr>
              <a:t>Asymptotic Normality</a:t>
            </a:r>
            <a:endParaRPr lang="en-US" sz="2800" b="1" dirty="0">
              <a:solidFill>
                <a:srgbClr val="C00000"/>
              </a:solidFill>
            </a:endParaRPr>
          </a:p>
        </p:txBody>
      </p:sp>
      <p:sp>
        <p:nvSpPr>
          <p:cNvPr id="12" name="TextBox 11"/>
          <p:cNvSpPr txBox="1"/>
          <p:nvPr/>
        </p:nvSpPr>
        <p:spPr>
          <a:xfrm>
            <a:off x="304800" y="3581400"/>
            <a:ext cx="4907947" cy="523220"/>
          </a:xfrm>
          <a:prstGeom prst="rect">
            <a:avLst/>
          </a:prstGeom>
          <a:noFill/>
        </p:spPr>
        <p:txBody>
          <a:bodyPr wrap="none" rtlCol="0">
            <a:spAutoFit/>
          </a:bodyPr>
          <a:lstStyle/>
          <a:p>
            <a:r>
              <a:rPr lang="en-US" sz="2800" b="1" dirty="0" smtClean="0">
                <a:solidFill>
                  <a:schemeClr val="tx2"/>
                </a:solidFill>
              </a:rPr>
              <a:t>Confidence Interval of Source S</a:t>
            </a:r>
            <a:r>
              <a:rPr lang="en-US" sz="2800" b="1" baseline="-25000" dirty="0" smtClean="0">
                <a:solidFill>
                  <a:schemeClr val="tx2"/>
                </a:solidFill>
              </a:rPr>
              <a:t>i</a:t>
            </a:r>
            <a:endParaRPr lang="en-US" sz="2800" b="1" dirty="0">
              <a:solidFill>
                <a:srgbClr val="C00000"/>
              </a:solidFill>
            </a:endParaRPr>
          </a:p>
        </p:txBody>
      </p:sp>
      <p:graphicFrame>
        <p:nvGraphicFramePr>
          <p:cNvPr id="48131" name="Object 4"/>
          <p:cNvGraphicFramePr>
            <a:graphicFrameLocks noChangeAspect="1"/>
          </p:cNvGraphicFramePr>
          <p:nvPr/>
        </p:nvGraphicFramePr>
        <p:xfrm>
          <a:off x="1295400" y="4419600"/>
          <a:ext cx="5735638" cy="666750"/>
        </p:xfrm>
        <a:graphic>
          <a:graphicData uri="http://schemas.openxmlformats.org/presentationml/2006/ole">
            <mc:AlternateContent xmlns:mc="http://schemas.openxmlformats.org/markup-compatibility/2006">
              <mc:Choice xmlns:v="urn:schemas-microsoft-com:vml" Requires="v">
                <p:oleObj spid="_x0000_s3276" name="Equation" r:id="rId7" imgW="2768400" imgH="368280" progId="Equation.3">
                  <p:embed/>
                </p:oleObj>
              </mc:Choice>
              <mc:Fallback>
                <p:oleObj name="Equation" r:id="rId7" imgW="2768400" imgH="3682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419600"/>
                        <a:ext cx="5735638"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1219200" y="4343400"/>
            <a:ext cx="6096000" cy="838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762000" y="5562600"/>
            <a:ext cx="6972614" cy="461665"/>
          </a:xfrm>
          <a:prstGeom prst="rect">
            <a:avLst/>
          </a:prstGeom>
          <a:noFill/>
        </p:spPr>
        <p:txBody>
          <a:bodyPr wrap="square" rtlCol="0">
            <a:spAutoFit/>
          </a:bodyPr>
          <a:lstStyle/>
          <a:p>
            <a:r>
              <a:rPr lang="en-US" sz="2400" dirty="0" smtClean="0"/>
              <a:t>c</a:t>
            </a:r>
            <a:r>
              <a:rPr lang="en-US" sz="2400" baseline="-25000" dirty="0" smtClean="0"/>
              <a:t>p</a:t>
            </a:r>
            <a:r>
              <a:rPr lang="en-US" sz="2400" dirty="0" smtClean="0"/>
              <a:t> is the standard score of confidence level p </a:t>
            </a:r>
            <a:endParaRPr lang="en-US" sz="2400" dirty="0"/>
          </a:p>
        </p:txBody>
      </p:sp>
    </p:spTree>
    <p:custDataLst>
      <p:tags r:id="rId2"/>
    </p:custDataLst>
    <p:extLst>
      <p:ext uri="{BB962C8B-B14F-4D97-AF65-F5344CB8AC3E}">
        <p14:creationId xmlns:p14="http://schemas.microsoft.com/office/powerpoint/2010/main" val="32501516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a:defRPr/>
            </a:pPr>
            <a:fld id="{C19E18CE-5516-4F84-B9C2-55BEDE822762}" type="slidenum">
              <a:rPr lang="en-US" altLang="zh-CN" smtClean="0"/>
              <a:pPr>
                <a:defRPr/>
              </a:pPr>
              <a:t>12</a:t>
            </a:fld>
            <a:endParaRPr lang="en-US" altLang="zh-CN"/>
          </a:p>
        </p:txBody>
      </p:sp>
      <p:sp>
        <p:nvSpPr>
          <p:cNvPr id="14" name="Text Box 7"/>
          <p:cNvSpPr txBox="1">
            <a:spLocks noChangeArrowheads="1"/>
          </p:cNvSpPr>
          <p:nvPr/>
        </p:nvSpPr>
        <p:spPr bwMode="auto">
          <a:xfrm>
            <a:off x="533400" y="1295400"/>
            <a:ext cx="8153400" cy="369332"/>
          </a:xfrm>
          <a:prstGeom prst="rect">
            <a:avLst/>
          </a:prstGeom>
          <a:noFill/>
          <a:ln w="9525">
            <a:noFill/>
            <a:miter lim="800000"/>
            <a:headEnd/>
            <a:tailEnd/>
          </a:ln>
        </p:spPr>
        <p:txBody>
          <a:bodyPr wrap="square">
            <a:spAutoFit/>
          </a:bodyPr>
          <a:lstStyle/>
          <a:p>
            <a:pPr algn="ctr">
              <a:spcBef>
                <a:spcPct val="50000"/>
              </a:spcBef>
            </a:pPr>
            <a:r>
              <a:rPr lang="en-US" altLang="zh-CN" b="1" dirty="0" smtClean="0"/>
              <a:t>PDF of Participant Reliability Estimation Error</a:t>
            </a:r>
            <a:endParaRPr lang="en-US" altLang="zh-CN" b="1" dirty="0"/>
          </a:p>
        </p:txBody>
      </p:sp>
      <p:sp>
        <p:nvSpPr>
          <p:cNvPr id="15" name="Title 1"/>
          <p:cNvSpPr>
            <a:spLocks noGrp="1"/>
          </p:cNvSpPr>
          <p:nvPr>
            <p:ph type="title"/>
          </p:nvPr>
        </p:nvSpPr>
        <p:spPr>
          <a:xfrm>
            <a:off x="2286000" y="838200"/>
            <a:ext cx="4648200" cy="427038"/>
          </a:xfrm>
        </p:spPr>
        <p:txBody>
          <a:bodyPr>
            <a:noAutofit/>
          </a:bodyPr>
          <a:lstStyle/>
          <a:p>
            <a:pPr eaLnBrk="1" hangingPunct="1"/>
            <a:r>
              <a:rPr lang="en-US" sz="2400" b="1" dirty="0" smtClean="0"/>
              <a:t>Asymptotic Normality Evaluation</a:t>
            </a:r>
          </a:p>
        </p:txBody>
      </p:sp>
      <p:sp>
        <p:nvSpPr>
          <p:cNvPr id="16" name="Rectangle 2"/>
          <p:cNvSpPr txBox="1">
            <a:spLocks noChangeArrowheads="1"/>
          </p:cNvSpPr>
          <p:nvPr/>
        </p:nvSpPr>
        <p:spPr>
          <a:xfrm>
            <a:off x="228600" y="228600"/>
            <a:ext cx="8763000" cy="6397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000" b="0" i="0" u="none" strike="noStrike" kern="1200" cap="none" spc="0" normalizeH="0" baseline="0" noProof="0" dirty="0" smtClean="0">
                <a:ln>
                  <a:noFill/>
                </a:ln>
                <a:solidFill>
                  <a:schemeClr val="tx1"/>
                </a:solidFill>
                <a:effectLst/>
                <a:uLnTx/>
                <a:uFillTx/>
                <a:latin typeface="+mj-lt"/>
                <a:ea typeface="+mj-ea"/>
                <a:cs typeface="+mj-cs"/>
              </a:rPr>
              <a:t>Confidence Interval of Participant Reliability</a:t>
            </a:r>
          </a:p>
        </p:txBody>
      </p:sp>
      <p:sp>
        <p:nvSpPr>
          <p:cNvPr id="17" name="Rectangle 16"/>
          <p:cNvSpPr/>
          <p:nvPr/>
        </p:nvSpPr>
        <p:spPr>
          <a:xfrm>
            <a:off x="4495800" y="4934996"/>
            <a:ext cx="4191000" cy="914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PDF of experiment  matched the Standard Gaussian Distribution well</a:t>
            </a:r>
            <a:endParaRPr lang="en-US" b="1" dirty="0">
              <a:solidFill>
                <a:schemeClr val="tx1"/>
              </a:solidFill>
            </a:endParaRPr>
          </a:p>
        </p:txBody>
      </p:sp>
      <p:pic>
        <p:nvPicPr>
          <p:cNvPr id="12290" name="Picture 2"/>
          <p:cNvPicPr>
            <a:picLocks noChangeAspect="1" noChangeArrowheads="1"/>
          </p:cNvPicPr>
          <p:nvPr/>
        </p:nvPicPr>
        <p:blipFill>
          <a:blip r:embed="rId3"/>
          <a:srcRect/>
          <a:stretch>
            <a:fillRect/>
          </a:stretch>
        </p:blipFill>
        <p:spPr bwMode="auto">
          <a:xfrm>
            <a:off x="76200" y="1933575"/>
            <a:ext cx="9029700" cy="2105025"/>
          </a:xfrm>
          <a:prstGeom prst="rect">
            <a:avLst/>
          </a:prstGeom>
          <a:noFill/>
          <a:ln w="9525">
            <a:noFill/>
            <a:miter lim="800000"/>
            <a:headEnd/>
            <a:tailEnd/>
          </a:ln>
          <a:effectLst/>
        </p:spPr>
      </p:pic>
      <p:pic>
        <p:nvPicPr>
          <p:cNvPr id="264193" name="Picture 1"/>
          <p:cNvPicPr>
            <a:picLocks noChangeAspect="1" noChangeArrowheads="1"/>
          </p:cNvPicPr>
          <p:nvPr/>
        </p:nvPicPr>
        <p:blipFill>
          <a:blip r:embed="rId4"/>
          <a:srcRect/>
          <a:stretch>
            <a:fillRect/>
          </a:stretch>
        </p:blipFill>
        <p:spPr bwMode="auto">
          <a:xfrm>
            <a:off x="228600" y="4876800"/>
            <a:ext cx="4115202" cy="142875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4172143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a:defRPr/>
            </a:pPr>
            <a:fld id="{C19E18CE-5516-4F84-B9C2-55BEDE822762}" type="slidenum">
              <a:rPr lang="en-US" altLang="zh-CN" smtClean="0"/>
              <a:pPr>
                <a:defRPr/>
              </a:pPr>
              <a:t>13</a:t>
            </a:fld>
            <a:endParaRPr lang="en-US" altLang="zh-CN"/>
          </a:p>
        </p:txBody>
      </p:sp>
      <p:sp>
        <p:nvSpPr>
          <p:cNvPr id="12" name="Text Box 10"/>
          <p:cNvSpPr txBox="1">
            <a:spLocks noChangeArrowheads="1"/>
          </p:cNvSpPr>
          <p:nvPr/>
        </p:nvSpPr>
        <p:spPr bwMode="auto">
          <a:xfrm>
            <a:off x="304800" y="4876800"/>
            <a:ext cx="5867400" cy="1600200"/>
          </a:xfrm>
          <a:prstGeom prst="rect">
            <a:avLst/>
          </a:prstGeom>
          <a:noFill/>
          <a:ln w="9525">
            <a:noFill/>
            <a:miter lim="800000"/>
            <a:headEnd/>
            <a:tailEnd/>
          </a:ln>
        </p:spPr>
        <p:txBody>
          <a:bodyPr>
            <a:spAutoFit/>
          </a:bodyPr>
          <a:lstStyle/>
          <a:p>
            <a:pPr>
              <a:spcBef>
                <a:spcPct val="50000"/>
              </a:spcBef>
            </a:pPr>
            <a:r>
              <a:rPr lang="en-US" altLang="zh-CN" sz="1400" dirty="0">
                <a:solidFill>
                  <a:schemeClr val="tx2"/>
                </a:solidFill>
              </a:rPr>
              <a:t>Parameters:</a:t>
            </a:r>
          </a:p>
          <a:p>
            <a:pPr>
              <a:spcBef>
                <a:spcPct val="50000"/>
              </a:spcBef>
            </a:pPr>
            <a:r>
              <a:rPr lang="en-US" altLang="zh-CN" sz="1400" dirty="0">
                <a:solidFill>
                  <a:schemeClr val="tx2"/>
                </a:solidFill>
              </a:rPr>
              <a:t>Number of Participants: </a:t>
            </a:r>
            <a:r>
              <a:rPr lang="en-US" altLang="zh-CN" sz="1400" dirty="0" smtClean="0">
                <a:solidFill>
                  <a:schemeClr val="tx2"/>
                </a:solidFill>
              </a:rPr>
              <a:t>100</a:t>
            </a:r>
            <a:endParaRPr lang="en-US" altLang="zh-CN" sz="1400" dirty="0">
              <a:solidFill>
                <a:schemeClr val="tx2"/>
              </a:solidFill>
            </a:endParaRPr>
          </a:p>
          <a:p>
            <a:pPr>
              <a:spcBef>
                <a:spcPct val="50000"/>
              </a:spcBef>
            </a:pPr>
            <a:r>
              <a:rPr lang="en-US" altLang="zh-CN" sz="1400" dirty="0">
                <a:solidFill>
                  <a:schemeClr val="tx2"/>
                </a:solidFill>
              </a:rPr>
              <a:t>Number of True A</a:t>
            </a:r>
            <a:r>
              <a:rPr lang="en-US" altLang="zh-CN" sz="1400" dirty="0" smtClean="0">
                <a:solidFill>
                  <a:schemeClr val="tx2"/>
                </a:solidFill>
              </a:rPr>
              <a:t>ssertions: 500</a:t>
            </a:r>
            <a:endParaRPr lang="en-US" altLang="zh-CN" sz="1400" dirty="0">
              <a:solidFill>
                <a:schemeClr val="tx2"/>
              </a:solidFill>
            </a:endParaRPr>
          </a:p>
          <a:p>
            <a:pPr>
              <a:spcBef>
                <a:spcPct val="50000"/>
              </a:spcBef>
            </a:pPr>
            <a:r>
              <a:rPr lang="en-US" altLang="zh-CN" sz="1400" dirty="0">
                <a:solidFill>
                  <a:schemeClr val="tx2"/>
                </a:solidFill>
              </a:rPr>
              <a:t>Number of False A</a:t>
            </a:r>
            <a:r>
              <a:rPr lang="en-US" altLang="zh-CN" sz="1400" dirty="0" smtClean="0">
                <a:solidFill>
                  <a:schemeClr val="tx2"/>
                </a:solidFill>
              </a:rPr>
              <a:t>ssertions: 500</a:t>
            </a:r>
            <a:endParaRPr lang="en-US" altLang="zh-CN" sz="1400" dirty="0">
              <a:solidFill>
                <a:schemeClr val="tx2"/>
              </a:solidFill>
            </a:endParaRPr>
          </a:p>
          <a:p>
            <a:pPr>
              <a:spcBef>
                <a:spcPct val="50000"/>
              </a:spcBef>
            </a:pPr>
            <a:r>
              <a:rPr lang="en-US" altLang="zh-CN" sz="1400" dirty="0">
                <a:solidFill>
                  <a:schemeClr val="tx2"/>
                </a:solidFill>
              </a:rPr>
              <a:t>Average N</a:t>
            </a:r>
            <a:r>
              <a:rPr lang="en-US" altLang="zh-CN" sz="1400" dirty="0" smtClean="0">
                <a:solidFill>
                  <a:schemeClr val="tx2"/>
                </a:solidFill>
              </a:rPr>
              <a:t>umber </a:t>
            </a:r>
            <a:r>
              <a:rPr lang="en-US" altLang="zh-CN" sz="1400" dirty="0">
                <a:solidFill>
                  <a:schemeClr val="tx2"/>
                </a:solidFill>
              </a:rPr>
              <a:t>of C</a:t>
            </a:r>
            <a:r>
              <a:rPr lang="en-US" altLang="zh-CN" sz="1400" dirty="0" smtClean="0">
                <a:solidFill>
                  <a:schemeClr val="tx2"/>
                </a:solidFill>
              </a:rPr>
              <a:t>laims per Participant</a:t>
            </a:r>
            <a:r>
              <a:rPr lang="en-US" altLang="zh-CN" sz="1400" dirty="0">
                <a:solidFill>
                  <a:schemeClr val="tx2"/>
                </a:solidFill>
              </a:rPr>
              <a:t>: 100</a:t>
            </a:r>
          </a:p>
        </p:txBody>
      </p:sp>
      <p:sp>
        <p:nvSpPr>
          <p:cNvPr id="14" name="Text Box 7"/>
          <p:cNvSpPr txBox="1">
            <a:spLocks noChangeArrowheads="1"/>
          </p:cNvSpPr>
          <p:nvPr/>
        </p:nvSpPr>
        <p:spPr bwMode="auto">
          <a:xfrm>
            <a:off x="381000" y="1295400"/>
            <a:ext cx="8153400" cy="369332"/>
          </a:xfrm>
          <a:prstGeom prst="rect">
            <a:avLst/>
          </a:prstGeom>
          <a:noFill/>
          <a:ln w="9525">
            <a:noFill/>
            <a:miter lim="800000"/>
            <a:headEnd/>
            <a:tailEnd/>
          </a:ln>
        </p:spPr>
        <p:txBody>
          <a:bodyPr wrap="square">
            <a:spAutoFit/>
          </a:bodyPr>
          <a:lstStyle/>
          <a:p>
            <a:pPr algn="ctr">
              <a:spcBef>
                <a:spcPct val="50000"/>
              </a:spcBef>
            </a:pPr>
            <a:r>
              <a:rPr lang="en-US" altLang="zh-CN" b="1" dirty="0" smtClean="0"/>
              <a:t>Estimation Confidence on </a:t>
            </a:r>
            <a:r>
              <a:rPr lang="en-US" altLang="zh-CN" b="1" dirty="0"/>
              <a:t>Participant </a:t>
            </a:r>
            <a:r>
              <a:rPr lang="en-US" altLang="zh-CN" b="1" dirty="0" smtClean="0"/>
              <a:t>Reliability on small observation matrix scale</a:t>
            </a:r>
            <a:endParaRPr lang="en-US" altLang="zh-CN" b="1" dirty="0"/>
          </a:p>
        </p:txBody>
      </p:sp>
      <p:sp>
        <p:nvSpPr>
          <p:cNvPr id="15" name="Title 1"/>
          <p:cNvSpPr>
            <a:spLocks noGrp="1"/>
          </p:cNvSpPr>
          <p:nvPr>
            <p:ph type="title"/>
          </p:nvPr>
        </p:nvSpPr>
        <p:spPr>
          <a:xfrm>
            <a:off x="2438400" y="838200"/>
            <a:ext cx="4648200" cy="427038"/>
          </a:xfrm>
        </p:spPr>
        <p:txBody>
          <a:bodyPr>
            <a:noAutofit/>
          </a:bodyPr>
          <a:lstStyle/>
          <a:p>
            <a:pPr eaLnBrk="1" hangingPunct="1"/>
            <a:r>
              <a:rPr lang="en-US" sz="2400" b="1" dirty="0" smtClean="0"/>
              <a:t>Estimation Confidence Evaluation</a:t>
            </a:r>
          </a:p>
        </p:txBody>
      </p:sp>
      <p:sp>
        <p:nvSpPr>
          <p:cNvPr id="16" name="Rectangle 2"/>
          <p:cNvSpPr txBox="1">
            <a:spLocks noChangeArrowheads="1"/>
          </p:cNvSpPr>
          <p:nvPr/>
        </p:nvSpPr>
        <p:spPr>
          <a:xfrm>
            <a:off x="228600" y="228600"/>
            <a:ext cx="8763000" cy="6397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000" b="0" i="0" u="none" strike="noStrike" kern="1200" cap="none" spc="0" normalizeH="0" baseline="0" noProof="0" dirty="0" smtClean="0">
                <a:ln>
                  <a:noFill/>
                </a:ln>
                <a:solidFill>
                  <a:schemeClr val="tx1"/>
                </a:solidFill>
                <a:effectLst/>
                <a:uLnTx/>
                <a:uFillTx/>
                <a:latin typeface="+mj-lt"/>
                <a:ea typeface="+mj-ea"/>
                <a:cs typeface="+mj-cs"/>
              </a:rPr>
              <a:t>Confidence Interval of Participant Reliability</a:t>
            </a:r>
          </a:p>
        </p:txBody>
      </p:sp>
      <p:sp>
        <p:nvSpPr>
          <p:cNvPr id="17" name="Rectangle 16"/>
          <p:cNvSpPr/>
          <p:nvPr/>
        </p:nvSpPr>
        <p:spPr>
          <a:xfrm>
            <a:off x="3200400" y="4800600"/>
            <a:ext cx="5029200" cy="914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Estimation confidence stays around the  correct confidence  level-small scale</a:t>
            </a:r>
            <a:endParaRPr lang="en-US" b="1" dirty="0">
              <a:solidFill>
                <a:schemeClr val="tx1"/>
              </a:solidFill>
            </a:endParaRPr>
          </a:p>
        </p:txBody>
      </p:sp>
      <p:pic>
        <p:nvPicPr>
          <p:cNvPr id="206851" name="Picture 3"/>
          <p:cNvPicPr>
            <a:picLocks noChangeAspect="1" noChangeArrowheads="1"/>
          </p:cNvPicPr>
          <p:nvPr/>
        </p:nvPicPr>
        <p:blipFill>
          <a:blip r:embed="rId3"/>
          <a:srcRect/>
          <a:stretch>
            <a:fillRect/>
          </a:stretch>
        </p:blipFill>
        <p:spPr bwMode="auto">
          <a:xfrm>
            <a:off x="0" y="2133600"/>
            <a:ext cx="8867775" cy="2028825"/>
          </a:xfrm>
          <a:prstGeom prst="rect">
            <a:avLst/>
          </a:prstGeom>
          <a:noFill/>
          <a:ln w="9525">
            <a:noFill/>
            <a:miter lim="800000"/>
            <a:headEnd/>
            <a:tailEnd/>
          </a:ln>
          <a:effectLst/>
        </p:spPr>
      </p:pic>
      <p:sp>
        <p:nvSpPr>
          <p:cNvPr id="2" name="TextBox 1"/>
          <p:cNvSpPr txBox="1"/>
          <p:nvPr/>
        </p:nvSpPr>
        <p:spPr>
          <a:xfrm>
            <a:off x="2616737" y="2749746"/>
            <a:ext cx="583663" cy="369332"/>
          </a:xfrm>
          <a:prstGeom prst="rect">
            <a:avLst/>
          </a:prstGeom>
          <a:noFill/>
        </p:spPr>
        <p:txBody>
          <a:bodyPr wrap="none" rtlCol="0">
            <a:spAutoFit/>
          </a:bodyPr>
          <a:lstStyle/>
          <a:p>
            <a:r>
              <a:rPr lang="en-US" b="1" dirty="0" smtClean="0"/>
              <a:t>68%</a:t>
            </a:r>
            <a:endParaRPr lang="en-US" b="1" dirty="0"/>
          </a:p>
        </p:txBody>
      </p:sp>
      <p:sp>
        <p:nvSpPr>
          <p:cNvPr id="10" name="TextBox 9"/>
          <p:cNvSpPr txBox="1"/>
          <p:nvPr/>
        </p:nvSpPr>
        <p:spPr>
          <a:xfrm>
            <a:off x="5588537" y="2415236"/>
            <a:ext cx="586932" cy="369332"/>
          </a:xfrm>
          <a:prstGeom prst="rect">
            <a:avLst/>
          </a:prstGeom>
          <a:noFill/>
        </p:spPr>
        <p:txBody>
          <a:bodyPr wrap="none" rtlCol="0">
            <a:spAutoFit/>
          </a:bodyPr>
          <a:lstStyle/>
          <a:p>
            <a:r>
              <a:rPr lang="en-US" b="1" dirty="0" smtClean="0"/>
              <a:t>90%</a:t>
            </a:r>
            <a:endParaRPr lang="en-US" b="1" dirty="0"/>
          </a:p>
        </p:txBody>
      </p:sp>
      <p:sp>
        <p:nvSpPr>
          <p:cNvPr id="13" name="TextBox 12"/>
          <p:cNvSpPr txBox="1"/>
          <p:nvPr/>
        </p:nvSpPr>
        <p:spPr>
          <a:xfrm>
            <a:off x="8583938" y="2057504"/>
            <a:ext cx="586932" cy="369332"/>
          </a:xfrm>
          <a:prstGeom prst="rect">
            <a:avLst/>
          </a:prstGeom>
          <a:noFill/>
        </p:spPr>
        <p:txBody>
          <a:bodyPr wrap="none" rtlCol="0">
            <a:spAutoFit/>
          </a:bodyPr>
          <a:lstStyle/>
          <a:p>
            <a:r>
              <a:rPr lang="en-US" b="1" dirty="0" smtClean="0"/>
              <a:t>95%</a:t>
            </a:r>
            <a:endParaRPr lang="en-US" b="1" dirty="0"/>
          </a:p>
        </p:txBody>
      </p:sp>
    </p:spTree>
    <p:custDataLst>
      <p:tags r:id="rId1"/>
    </p:custDataLst>
    <p:extLst>
      <p:ext uri="{BB962C8B-B14F-4D97-AF65-F5344CB8AC3E}">
        <p14:creationId xmlns:p14="http://schemas.microsoft.com/office/powerpoint/2010/main" val="3907278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a:defRPr/>
            </a:pPr>
            <a:fld id="{C19E18CE-5516-4F84-B9C2-55BEDE822762}" type="slidenum">
              <a:rPr lang="en-US" altLang="zh-CN" smtClean="0"/>
              <a:pPr>
                <a:defRPr/>
              </a:pPr>
              <a:t>14</a:t>
            </a:fld>
            <a:endParaRPr lang="en-US" altLang="zh-CN"/>
          </a:p>
        </p:txBody>
      </p:sp>
      <p:sp>
        <p:nvSpPr>
          <p:cNvPr id="12" name="Text Box 10"/>
          <p:cNvSpPr txBox="1">
            <a:spLocks noChangeArrowheads="1"/>
          </p:cNvSpPr>
          <p:nvPr/>
        </p:nvSpPr>
        <p:spPr bwMode="auto">
          <a:xfrm>
            <a:off x="304800" y="4876800"/>
            <a:ext cx="5867400" cy="1600200"/>
          </a:xfrm>
          <a:prstGeom prst="rect">
            <a:avLst/>
          </a:prstGeom>
          <a:noFill/>
          <a:ln w="9525">
            <a:noFill/>
            <a:miter lim="800000"/>
            <a:headEnd/>
            <a:tailEnd/>
          </a:ln>
        </p:spPr>
        <p:txBody>
          <a:bodyPr>
            <a:spAutoFit/>
          </a:bodyPr>
          <a:lstStyle/>
          <a:p>
            <a:pPr>
              <a:spcBef>
                <a:spcPct val="50000"/>
              </a:spcBef>
            </a:pPr>
            <a:r>
              <a:rPr lang="en-US" altLang="zh-CN" sz="1400" dirty="0">
                <a:solidFill>
                  <a:schemeClr val="tx2"/>
                </a:solidFill>
              </a:rPr>
              <a:t>Parameters:</a:t>
            </a:r>
          </a:p>
          <a:p>
            <a:pPr>
              <a:spcBef>
                <a:spcPct val="50000"/>
              </a:spcBef>
            </a:pPr>
            <a:r>
              <a:rPr lang="en-US" altLang="zh-CN" sz="1400" dirty="0">
                <a:solidFill>
                  <a:schemeClr val="tx2"/>
                </a:solidFill>
              </a:rPr>
              <a:t>Number of Participants: </a:t>
            </a:r>
            <a:r>
              <a:rPr lang="en-US" altLang="zh-CN" sz="1400" dirty="0" smtClean="0">
                <a:solidFill>
                  <a:schemeClr val="tx2"/>
                </a:solidFill>
              </a:rPr>
              <a:t>200</a:t>
            </a:r>
            <a:endParaRPr lang="en-US" altLang="zh-CN" sz="1400" dirty="0">
              <a:solidFill>
                <a:schemeClr val="tx2"/>
              </a:solidFill>
            </a:endParaRPr>
          </a:p>
          <a:p>
            <a:pPr>
              <a:spcBef>
                <a:spcPct val="50000"/>
              </a:spcBef>
            </a:pPr>
            <a:r>
              <a:rPr lang="en-US" altLang="zh-CN" sz="1400" dirty="0">
                <a:solidFill>
                  <a:schemeClr val="tx2"/>
                </a:solidFill>
              </a:rPr>
              <a:t>Number of True A</a:t>
            </a:r>
            <a:r>
              <a:rPr lang="en-US" altLang="zh-CN" sz="1400" dirty="0" smtClean="0">
                <a:solidFill>
                  <a:schemeClr val="tx2"/>
                </a:solidFill>
              </a:rPr>
              <a:t>ssertions: 1000</a:t>
            </a:r>
            <a:endParaRPr lang="en-US" altLang="zh-CN" sz="1400" dirty="0">
              <a:solidFill>
                <a:schemeClr val="tx2"/>
              </a:solidFill>
            </a:endParaRPr>
          </a:p>
          <a:p>
            <a:pPr>
              <a:spcBef>
                <a:spcPct val="50000"/>
              </a:spcBef>
            </a:pPr>
            <a:r>
              <a:rPr lang="en-US" altLang="zh-CN" sz="1400" dirty="0">
                <a:solidFill>
                  <a:schemeClr val="tx2"/>
                </a:solidFill>
              </a:rPr>
              <a:t>Number of False A</a:t>
            </a:r>
            <a:r>
              <a:rPr lang="en-US" altLang="zh-CN" sz="1400" dirty="0" smtClean="0">
                <a:solidFill>
                  <a:schemeClr val="tx2"/>
                </a:solidFill>
              </a:rPr>
              <a:t>ssertions: 1000</a:t>
            </a:r>
            <a:endParaRPr lang="en-US" altLang="zh-CN" sz="1400" dirty="0">
              <a:solidFill>
                <a:schemeClr val="tx2"/>
              </a:solidFill>
            </a:endParaRPr>
          </a:p>
          <a:p>
            <a:pPr>
              <a:spcBef>
                <a:spcPct val="50000"/>
              </a:spcBef>
            </a:pPr>
            <a:r>
              <a:rPr lang="en-US" altLang="zh-CN" sz="1400" dirty="0">
                <a:solidFill>
                  <a:schemeClr val="tx2"/>
                </a:solidFill>
              </a:rPr>
              <a:t>Average N</a:t>
            </a:r>
            <a:r>
              <a:rPr lang="en-US" altLang="zh-CN" sz="1400" dirty="0" smtClean="0">
                <a:solidFill>
                  <a:schemeClr val="tx2"/>
                </a:solidFill>
              </a:rPr>
              <a:t>umber </a:t>
            </a:r>
            <a:r>
              <a:rPr lang="en-US" altLang="zh-CN" sz="1400" dirty="0">
                <a:solidFill>
                  <a:schemeClr val="tx2"/>
                </a:solidFill>
              </a:rPr>
              <a:t>of C</a:t>
            </a:r>
            <a:r>
              <a:rPr lang="en-US" altLang="zh-CN" sz="1400" dirty="0" smtClean="0">
                <a:solidFill>
                  <a:schemeClr val="tx2"/>
                </a:solidFill>
              </a:rPr>
              <a:t>laims per Participant</a:t>
            </a:r>
            <a:r>
              <a:rPr lang="en-US" altLang="zh-CN" sz="1400" dirty="0">
                <a:solidFill>
                  <a:schemeClr val="tx2"/>
                </a:solidFill>
              </a:rPr>
              <a:t>: 100</a:t>
            </a:r>
          </a:p>
        </p:txBody>
      </p:sp>
      <p:sp>
        <p:nvSpPr>
          <p:cNvPr id="14" name="Text Box 7"/>
          <p:cNvSpPr txBox="1">
            <a:spLocks noChangeArrowheads="1"/>
          </p:cNvSpPr>
          <p:nvPr/>
        </p:nvSpPr>
        <p:spPr bwMode="auto">
          <a:xfrm>
            <a:off x="228600" y="1295400"/>
            <a:ext cx="8458200" cy="784830"/>
          </a:xfrm>
          <a:prstGeom prst="rect">
            <a:avLst/>
          </a:prstGeom>
          <a:noFill/>
          <a:ln w="9525">
            <a:noFill/>
            <a:miter lim="800000"/>
            <a:headEnd/>
            <a:tailEnd/>
          </a:ln>
        </p:spPr>
        <p:txBody>
          <a:bodyPr wrap="square">
            <a:spAutoFit/>
          </a:bodyPr>
          <a:lstStyle/>
          <a:p>
            <a:pPr algn="ctr">
              <a:spcBef>
                <a:spcPct val="50000"/>
              </a:spcBef>
            </a:pPr>
            <a:r>
              <a:rPr lang="en-US" altLang="zh-CN" b="1" dirty="0" smtClean="0"/>
              <a:t>Estimation Confidence on </a:t>
            </a:r>
            <a:r>
              <a:rPr lang="en-US" altLang="zh-CN" b="1" dirty="0"/>
              <a:t>Participant </a:t>
            </a:r>
            <a:r>
              <a:rPr lang="en-US" altLang="zh-CN" b="1" dirty="0" smtClean="0"/>
              <a:t>Reliability on medium observation matrix scale</a:t>
            </a:r>
          </a:p>
          <a:p>
            <a:pPr algn="ctr">
              <a:spcBef>
                <a:spcPct val="50000"/>
              </a:spcBef>
            </a:pPr>
            <a:endParaRPr lang="en-US" altLang="zh-CN" b="1" dirty="0"/>
          </a:p>
        </p:txBody>
      </p:sp>
      <p:sp>
        <p:nvSpPr>
          <p:cNvPr id="15" name="Title 1"/>
          <p:cNvSpPr>
            <a:spLocks noGrp="1"/>
          </p:cNvSpPr>
          <p:nvPr>
            <p:ph type="title"/>
          </p:nvPr>
        </p:nvSpPr>
        <p:spPr>
          <a:xfrm>
            <a:off x="2438400" y="838200"/>
            <a:ext cx="4648200" cy="427038"/>
          </a:xfrm>
        </p:spPr>
        <p:txBody>
          <a:bodyPr>
            <a:noAutofit/>
          </a:bodyPr>
          <a:lstStyle/>
          <a:p>
            <a:pPr eaLnBrk="1" hangingPunct="1"/>
            <a:r>
              <a:rPr lang="en-US" sz="2400" b="1" dirty="0" smtClean="0"/>
              <a:t>Estimation Confidence Evaluation</a:t>
            </a:r>
          </a:p>
        </p:txBody>
      </p:sp>
      <p:sp>
        <p:nvSpPr>
          <p:cNvPr id="16" name="Rectangle 2"/>
          <p:cNvSpPr txBox="1">
            <a:spLocks noChangeArrowheads="1"/>
          </p:cNvSpPr>
          <p:nvPr/>
        </p:nvSpPr>
        <p:spPr>
          <a:xfrm>
            <a:off x="228600" y="228600"/>
            <a:ext cx="8763000" cy="6397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000" b="0" i="0" u="none" strike="noStrike" kern="1200" cap="none" spc="0" normalizeH="0" baseline="0" noProof="0" dirty="0" smtClean="0">
                <a:ln>
                  <a:noFill/>
                </a:ln>
                <a:solidFill>
                  <a:schemeClr val="tx1"/>
                </a:solidFill>
                <a:effectLst/>
                <a:uLnTx/>
                <a:uFillTx/>
                <a:latin typeface="+mj-lt"/>
                <a:ea typeface="+mj-ea"/>
                <a:cs typeface="+mj-cs"/>
              </a:rPr>
              <a:t>Confidence Interval of Participant Reliability</a:t>
            </a:r>
          </a:p>
        </p:txBody>
      </p:sp>
      <p:sp>
        <p:nvSpPr>
          <p:cNvPr id="17" name="Rectangle 16"/>
          <p:cNvSpPr/>
          <p:nvPr/>
        </p:nvSpPr>
        <p:spPr>
          <a:xfrm>
            <a:off x="3200400" y="4800600"/>
            <a:ext cx="5029200" cy="914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Estimation confidence stays around the  correct confidence  level-medium scale</a:t>
            </a:r>
            <a:endParaRPr lang="en-US" b="1" dirty="0">
              <a:solidFill>
                <a:schemeClr val="tx1"/>
              </a:solidFill>
            </a:endParaRPr>
          </a:p>
        </p:txBody>
      </p:sp>
      <p:pic>
        <p:nvPicPr>
          <p:cNvPr id="10242" name="Picture 2"/>
          <p:cNvPicPr>
            <a:picLocks noChangeAspect="1" noChangeArrowheads="1"/>
          </p:cNvPicPr>
          <p:nvPr/>
        </p:nvPicPr>
        <p:blipFill>
          <a:blip r:embed="rId3"/>
          <a:srcRect/>
          <a:stretch>
            <a:fillRect/>
          </a:stretch>
        </p:blipFill>
        <p:spPr bwMode="auto">
          <a:xfrm>
            <a:off x="0" y="2014127"/>
            <a:ext cx="9144000" cy="2186398"/>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557941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a:defRPr/>
            </a:pPr>
            <a:fld id="{C19E18CE-5516-4F84-B9C2-55BEDE822762}" type="slidenum">
              <a:rPr lang="en-US" altLang="zh-CN" smtClean="0"/>
              <a:pPr>
                <a:defRPr/>
              </a:pPr>
              <a:t>15</a:t>
            </a:fld>
            <a:endParaRPr lang="en-US" altLang="zh-CN"/>
          </a:p>
        </p:txBody>
      </p:sp>
      <p:sp>
        <p:nvSpPr>
          <p:cNvPr id="12" name="Text Box 10"/>
          <p:cNvSpPr txBox="1">
            <a:spLocks noChangeArrowheads="1"/>
          </p:cNvSpPr>
          <p:nvPr/>
        </p:nvSpPr>
        <p:spPr bwMode="auto">
          <a:xfrm>
            <a:off x="304800" y="4876800"/>
            <a:ext cx="5867400" cy="1600200"/>
          </a:xfrm>
          <a:prstGeom prst="rect">
            <a:avLst/>
          </a:prstGeom>
          <a:noFill/>
          <a:ln w="9525">
            <a:noFill/>
            <a:miter lim="800000"/>
            <a:headEnd/>
            <a:tailEnd/>
          </a:ln>
        </p:spPr>
        <p:txBody>
          <a:bodyPr>
            <a:spAutoFit/>
          </a:bodyPr>
          <a:lstStyle/>
          <a:p>
            <a:pPr>
              <a:spcBef>
                <a:spcPct val="50000"/>
              </a:spcBef>
            </a:pPr>
            <a:r>
              <a:rPr lang="en-US" altLang="zh-CN" sz="1400" dirty="0">
                <a:solidFill>
                  <a:schemeClr val="tx2"/>
                </a:solidFill>
              </a:rPr>
              <a:t>Parameters:</a:t>
            </a:r>
          </a:p>
          <a:p>
            <a:pPr>
              <a:spcBef>
                <a:spcPct val="50000"/>
              </a:spcBef>
            </a:pPr>
            <a:r>
              <a:rPr lang="en-US" altLang="zh-CN" sz="1400" dirty="0">
                <a:solidFill>
                  <a:schemeClr val="tx2"/>
                </a:solidFill>
              </a:rPr>
              <a:t>Number of Participants: </a:t>
            </a:r>
            <a:r>
              <a:rPr lang="en-US" altLang="zh-CN" sz="1400" dirty="0" smtClean="0">
                <a:solidFill>
                  <a:schemeClr val="tx2"/>
                </a:solidFill>
              </a:rPr>
              <a:t>300</a:t>
            </a:r>
            <a:endParaRPr lang="en-US" altLang="zh-CN" sz="1400" dirty="0">
              <a:solidFill>
                <a:schemeClr val="tx2"/>
              </a:solidFill>
            </a:endParaRPr>
          </a:p>
          <a:p>
            <a:pPr>
              <a:spcBef>
                <a:spcPct val="50000"/>
              </a:spcBef>
            </a:pPr>
            <a:r>
              <a:rPr lang="en-US" altLang="zh-CN" sz="1400" dirty="0">
                <a:solidFill>
                  <a:schemeClr val="tx2"/>
                </a:solidFill>
              </a:rPr>
              <a:t>Number of True A</a:t>
            </a:r>
            <a:r>
              <a:rPr lang="en-US" altLang="zh-CN" sz="1400" dirty="0" smtClean="0">
                <a:solidFill>
                  <a:schemeClr val="tx2"/>
                </a:solidFill>
              </a:rPr>
              <a:t>ssertions: 2000</a:t>
            </a:r>
            <a:endParaRPr lang="en-US" altLang="zh-CN" sz="1400" dirty="0">
              <a:solidFill>
                <a:schemeClr val="tx2"/>
              </a:solidFill>
            </a:endParaRPr>
          </a:p>
          <a:p>
            <a:pPr>
              <a:spcBef>
                <a:spcPct val="50000"/>
              </a:spcBef>
            </a:pPr>
            <a:r>
              <a:rPr lang="en-US" altLang="zh-CN" sz="1400" dirty="0">
                <a:solidFill>
                  <a:schemeClr val="tx2"/>
                </a:solidFill>
              </a:rPr>
              <a:t>Number of False A</a:t>
            </a:r>
            <a:r>
              <a:rPr lang="en-US" altLang="zh-CN" sz="1400" dirty="0" smtClean="0">
                <a:solidFill>
                  <a:schemeClr val="tx2"/>
                </a:solidFill>
              </a:rPr>
              <a:t>ssertions: 2000</a:t>
            </a:r>
            <a:endParaRPr lang="en-US" altLang="zh-CN" sz="1400" dirty="0">
              <a:solidFill>
                <a:schemeClr val="tx2"/>
              </a:solidFill>
            </a:endParaRPr>
          </a:p>
          <a:p>
            <a:pPr>
              <a:spcBef>
                <a:spcPct val="50000"/>
              </a:spcBef>
            </a:pPr>
            <a:r>
              <a:rPr lang="en-US" altLang="zh-CN" sz="1400" dirty="0">
                <a:solidFill>
                  <a:schemeClr val="tx2"/>
                </a:solidFill>
              </a:rPr>
              <a:t>Average N</a:t>
            </a:r>
            <a:r>
              <a:rPr lang="en-US" altLang="zh-CN" sz="1400" dirty="0" smtClean="0">
                <a:solidFill>
                  <a:schemeClr val="tx2"/>
                </a:solidFill>
              </a:rPr>
              <a:t>umber </a:t>
            </a:r>
            <a:r>
              <a:rPr lang="en-US" altLang="zh-CN" sz="1400" dirty="0">
                <a:solidFill>
                  <a:schemeClr val="tx2"/>
                </a:solidFill>
              </a:rPr>
              <a:t>of C</a:t>
            </a:r>
            <a:r>
              <a:rPr lang="en-US" altLang="zh-CN" sz="1400" dirty="0" smtClean="0">
                <a:solidFill>
                  <a:schemeClr val="tx2"/>
                </a:solidFill>
              </a:rPr>
              <a:t>laims per Participant</a:t>
            </a:r>
            <a:r>
              <a:rPr lang="en-US" altLang="zh-CN" sz="1400" dirty="0">
                <a:solidFill>
                  <a:schemeClr val="tx2"/>
                </a:solidFill>
              </a:rPr>
              <a:t>: 100</a:t>
            </a:r>
          </a:p>
        </p:txBody>
      </p:sp>
      <p:sp>
        <p:nvSpPr>
          <p:cNvPr id="14" name="Text Box 7"/>
          <p:cNvSpPr txBox="1">
            <a:spLocks noChangeArrowheads="1"/>
          </p:cNvSpPr>
          <p:nvPr/>
        </p:nvSpPr>
        <p:spPr bwMode="auto">
          <a:xfrm>
            <a:off x="533400" y="1371600"/>
            <a:ext cx="8153400" cy="784830"/>
          </a:xfrm>
          <a:prstGeom prst="rect">
            <a:avLst/>
          </a:prstGeom>
          <a:noFill/>
          <a:ln w="9525">
            <a:noFill/>
            <a:miter lim="800000"/>
            <a:headEnd/>
            <a:tailEnd/>
          </a:ln>
        </p:spPr>
        <p:txBody>
          <a:bodyPr wrap="square">
            <a:spAutoFit/>
          </a:bodyPr>
          <a:lstStyle/>
          <a:p>
            <a:pPr algn="ctr">
              <a:spcBef>
                <a:spcPct val="50000"/>
              </a:spcBef>
            </a:pPr>
            <a:r>
              <a:rPr lang="en-US" altLang="zh-CN" b="1" dirty="0" smtClean="0"/>
              <a:t>Estimation Confidence on </a:t>
            </a:r>
            <a:r>
              <a:rPr lang="en-US" altLang="zh-CN" b="1" dirty="0"/>
              <a:t>Participant </a:t>
            </a:r>
            <a:r>
              <a:rPr lang="en-US" altLang="zh-CN" b="1" dirty="0" smtClean="0"/>
              <a:t>Reliability on large observation matrix scale</a:t>
            </a:r>
          </a:p>
          <a:p>
            <a:pPr algn="ctr">
              <a:spcBef>
                <a:spcPct val="50000"/>
              </a:spcBef>
            </a:pPr>
            <a:endParaRPr lang="en-US" altLang="zh-CN" b="1" dirty="0"/>
          </a:p>
        </p:txBody>
      </p:sp>
      <p:sp>
        <p:nvSpPr>
          <p:cNvPr id="15" name="Title 1"/>
          <p:cNvSpPr>
            <a:spLocks noGrp="1"/>
          </p:cNvSpPr>
          <p:nvPr>
            <p:ph type="title"/>
          </p:nvPr>
        </p:nvSpPr>
        <p:spPr>
          <a:xfrm>
            <a:off x="2438400" y="838200"/>
            <a:ext cx="4648200" cy="427038"/>
          </a:xfrm>
        </p:spPr>
        <p:txBody>
          <a:bodyPr>
            <a:noAutofit/>
          </a:bodyPr>
          <a:lstStyle/>
          <a:p>
            <a:pPr eaLnBrk="1" hangingPunct="1"/>
            <a:r>
              <a:rPr lang="en-US" sz="2400" b="1" dirty="0" smtClean="0"/>
              <a:t>Estimation Confidence Evaluation</a:t>
            </a:r>
          </a:p>
        </p:txBody>
      </p:sp>
      <p:sp>
        <p:nvSpPr>
          <p:cNvPr id="16" name="Rectangle 2"/>
          <p:cNvSpPr txBox="1">
            <a:spLocks noChangeArrowheads="1"/>
          </p:cNvSpPr>
          <p:nvPr/>
        </p:nvSpPr>
        <p:spPr>
          <a:xfrm>
            <a:off x="228600" y="228600"/>
            <a:ext cx="8763000" cy="6397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000" b="0" i="0" u="none" strike="noStrike" kern="1200" cap="none" spc="0" normalizeH="0" baseline="0" noProof="0" dirty="0" smtClean="0">
                <a:ln>
                  <a:noFill/>
                </a:ln>
                <a:solidFill>
                  <a:schemeClr val="tx1"/>
                </a:solidFill>
                <a:effectLst/>
                <a:uLnTx/>
                <a:uFillTx/>
                <a:latin typeface="+mj-lt"/>
                <a:ea typeface="+mj-ea"/>
                <a:cs typeface="+mj-cs"/>
              </a:rPr>
              <a:t>Confidence Interval of Participant Reliability</a:t>
            </a:r>
          </a:p>
        </p:txBody>
      </p:sp>
      <p:sp>
        <p:nvSpPr>
          <p:cNvPr id="17" name="Rectangle 16"/>
          <p:cNvSpPr/>
          <p:nvPr/>
        </p:nvSpPr>
        <p:spPr>
          <a:xfrm>
            <a:off x="3200400" y="4800600"/>
            <a:ext cx="5029200" cy="914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Estimation confidence stays around the  correct confidence  level-large scale</a:t>
            </a:r>
            <a:endParaRPr lang="en-US" b="1" dirty="0">
              <a:solidFill>
                <a:schemeClr val="tx1"/>
              </a:solidFill>
            </a:endParaRPr>
          </a:p>
        </p:txBody>
      </p:sp>
      <p:pic>
        <p:nvPicPr>
          <p:cNvPr id="11266" name="Picture 2"/>
          <p:cNvPicPr>
            <a:picLocks noChangeAspect="1" noChangeArrowheads="1"/>
          </p:cNvPicPr>
          <p:nvPr/>
        </p:nvPicPr>
        <p:blipFill>
          <a:blip r:embed="rId3"/>
          <a:srcRect/>
          <a:stretch>
            <a:fillRect/>
          </a:stretch>
        </p:blipFill>
        <p:spPr bwMode="auto">
          <a:xfrm>
            <a:off x="0" y="2209800"/>
            <a:ext cx="9148175" cy="213360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70017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7"/>
          <p:cNvSpPr txBox="1">
            <a:spLocks noChangeArrowheads="1"/>
          </p:cNvSpPr>
          <p:nvPr/>
        </p:nvSpPr>
        <p:spPr bwMode="auto">
          <a:xfrm>
            <a:off x="1066800" y="914400"/>
            <a:ext cx="7162800" cy="369332"/>
          </a:xfrm>
          <a:prstGeom prst="rect">
            <a:avLst/>
          </a:prstGeom>
          <a:noFill/>
          <a:ln w="9525">
            <a:noFill/>
            <a:miter lim="800000"/>
            <a:headEnd/>
            <a:tailEnd/>
          </a:ln>
        </p:spPr>
        <p:txBody>
          <a:bodyPr wrap="square">
            <a:spAutoFit/>
          </a:bodyPr>
          <a:lstStyle/>
          <a:p>
            <a:pPr algn="ctr">
              <a:spcBef>
                <a:spcPct val="50000"/>
              </a:spcBef>
            </a:pPr>
            <a:r>
              <a:rPr lang="en-US" altLang="zh-CN" b="1" dirty="0" smtClean="0"/>
              <a:t>CRLB on Estimation Parameters </a:t>
            </a:r>
            <a:r>
              <a:rPr lang="en-US" altLang="zh-CN" b="1" dirty="0"/>
              <a:t>versus Varying </a:t>
            </a:r>
            <a:r>
              <a:rPr lang="en-US" altLang="zh-CN" b="1" dirty="0" smtClean="0"/>
              <a:t>Number of Participants</a:t>
            </a:r>
            <a:endParaRPr lang="en-US" altLang="zh-CN" b="1" dirty="0"/>
          </a:p>
        </p:txBody>
      </p:sp>
      <p:sp>
        <p:nvSpPr>
          <p:cNvPr id="7" name="Slide Number Placeholder 6"/>
          <p:cNvSpPr>
            <a:spLocks noGrp="1"/>
          </p:cNvSpPr>
          <p:nvPr>
            <p:ph type="sldNum" sz="quarter" idx="12"/>
          </p:nvPr>
        </p:nvSpPr>
        <p:spPr/>
        <p:txBody>
          <a:bodyPr/>
          <a:lstStyle/>
          <a:p>
            <a:pPr>
              <a:defRPr/>
            </a:pPr>
            <a:fld id="{C19E18CE-5516-4F84-B9C2-55BEDE822762}" type="slidenum">
              <a:rPr lang="en-US" altLang="zh-CN" smtClean="0"/>
              <a:pPr>
                <a:defRPr/>
              </a:pPr>
              <a:t>16</a:t>
            </a:fld>
            <a:endParaRPr lang="en-US" altLang="zh-CN"/>
          </a:p>
        </p:txBody>
      </p:sp>
      <p:sp>
        <p:nvSpPr>
          <p:cNvPr id="11" name="Rectangle 2"/>
          <p:cNvSpPr txBox="1">
            <a:spLocks noChangeArrowheads="1"/>
          </p:cNvSpPr>
          <p:nvPr/>
        </p:nvSpPr>
        <p:spPr>
          <a:xfrm>
            <a:off x="152400" y="228600"/>
            <a:ext cx="8763000" cy="6397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000" b="0" i="0" u="none" strike="noStrike" kern="1200" cap="none" spc="0" normalizeH="0" baseline="0" noProof="0" dirty="0" smtClean="0">
                <a:ln>
                  <a:noFill/>
                </a:ln>
                <a:solidFill>
                  <a:schemeClr val="tx1"/>
                </a:solidFill>
                <a:effectLst/>
                <a:uLnTx/>
                <a:uFillTx/>
                <a:latin typeface="+mj-lt"/>
                <a:ea typeface="+mj-ea"/>
                <a:cs typeface="+mj-cs"/>
              </a:rPr>
              <a:t>Scalability of CRLB</a:t>
            </a:r>
          </a:p>
        </p:txBody>
      </p:sp>
      <p:pic>
        <p:nvPicPr>
          <p:cNvPr id="219138" name="Picture 2"/>
          <p:cNvPicPr>
            <a:picLocks noChangeAspect="1" noChangeArrowheads="1"/>
          </p:cNvPicPr>
          <p:nvPr/>
        </p:nvPicPr>
        <p:blipFill>
          <a:blip r:embed="rId3"/>
          <a:srcRect/>
          <a:stretch>
            <a:fillRect/>
          </a:stretch>
        </p:blipFill>
        <p:spPr bwMode="auto">
          <a:xfrm>
            <a:off x="838201" y="1371600"/>
            <a:ext cx="3505200" cy="2504957"/>
          </a:xfrm>
          <a:prstGeom prst="rect">
            <a:avLst/>
          </a:prstGeom>
          <a:noFill/>
          <a:ln w="9525">
            <a:noFill/>
            <a:miter lim="800000"/>
            <a:headEnd/>
            <a:tailEnd/>
          </a:ln>
          <a:effectLst/>
        </p:spPr>
      </p:pic>
      <p:pic>
        <p:nvPicPr>
          <p:cNvPr id="219139" name="Picture 3"/>
          <p:cNvPicPr>
            <a:picLocks noChangeAspect="1" noChangeArrowheads="1"/>
          </p:cNvPicPr>
          <p:nvPr/>
        </p:nvPicPr>
        <p:blipFill>
          <a:blip r:embed="rId4"/>
          <a:srcRect/>
          <a:stretch>
            <a:fillRect/>
          </a:stretch>
        </p:blipFill>
        <p:spPr bwMode="auto">
          <a:xfrm>
            <a:off x="4800601" y="1447800"/>
            <a:ext cx="3276600" cy="2392171"/>
          </a:xfrm>
          <a:prstGeom prst="rect">
            <a:avLst/>
          </a:prstGeom>
          <a:noFill/>
          <a:ln w="9525">
            <a:noFill/>
            <a:miter lim="800000"/>
            <a:headEnd/>
            <a:tailEnd/>
          </a:ln>
          <a:effectLst/>
        </p:spPr>
      </p:pic>
      <p:pic>
        <p:nvPicPr>
          <p:cNvPr id="14" name="Picture 2"/>
          <p:cNvPicPr>
            <a:picLocks noChangeAspect="1" noChangeArrowheads="1"/>
          </p:cNvPicPr>
          <p:nvPr/>
        </p:nvPicPr>
        <p:blipFill>
          <a:blip r:embed="rId5"/>
          <a:srcRect/>
          <a:stretch>
            <a:fillRect/>
          </a:stretch>
        </p:blipFill>
        <p:spPr bwMode="auto">
          <a:xfrm>
            <a:off x="990600" y="3810000"/>
            <a:ext cx="3429000" cy="2657181"/>
          </a:xfrm>
          <a:prstGeom prst="rect">
            <a:avLst/>
          </a:prstGeom>
          <a:noFill/>
          <a:ln w="9525">
            <a:noFill/>
            <a:miter lim="800000"/>
            <a:headEnd/>
            <a:tailEnd/>
          </a:ln>
          <a:effectLst/>
        </p:spPr>
      </p:pic>
      <p:pic>
        <p:nvPicPr>
          <p:cNvPr id="15" name="Picture 3"/>
          <p:cNvPicPr>
            <a:picLocks noChangeAspect="1" noChangeArrowheads="1"/>
          </p:cNvPicPr>
          <p:nvPr/>
        </p:nvPicPr>
        <p:blipFill>
          <a:blip r:embed="rId6"/>
          <a:srcRect/>
          <a:stretch>
            <a:fillRect/>
          </a:stretch>
        </p:blipFill>
        <p:spPr bwMode="auto">
          <a:xfrm>
            <a:off x="4953000" y="3842886"/>
            <a:ext cx="3200400" cy="2481714"/>
          </a:xfrm>
          <a:prstGeom prst="rect">
            <a:avLst/>
          </a:prstGeom>
          <a:noFill/>
          <a:ln w="9525">
            <a:noFill/>
            <a:miter lim="800000"/>
            <a:headEnd/>
            <a:tailEnd/>
          </a:ln>
          <a:effectLst/>
        </p:spPr>
      </p:pic>
      <p:sp>
        <p:nvSpPr>
          <p:cNvPr id="2" name="Rectangle 1"/>
          <p:cNvSpPr/>
          <p:nvPr/>
        </p:nvSpPr>
        <p:spPr>
          <a:xfrm>
            <a:off x="1296233" y="4478159"/>
            <a:ext cx="837968" cy="107371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284956" y="4478159"/>
            <a:ext cx="837968" cy="107371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4166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rch.jpg"/>
          <p:cNvPicPr>
            <a:picLocks noChangeAspect="1"/>
          </p:cNvPicPr>
          <p:nvPr/>
        </p:nvPicPr>
        <p:blipFill>
          <a:blip r:embed="rId4" cstate="print"/>
          <a:stretch>
            <a:fillRect/>
          </a:stretch>
        </p:blipFill>
        <p:spPr>
          <a:xfrm>
            <a:off x="1676400" y="1514475"/>
            <a:ext cx="7162800" cy="4733925"/>
          </a:xfrm>
          <a:prstGeom prst="rect">
            <a:avLst/>
          </a:prstGeom>
        </p:spPr>
      </p:pic>
      <p:sp>
        <p:nvSpPr>
          <p:cNvPr id="23565" name="Title 1"/>
          <p:cNvSpPr>
            <a:spLocks noGrp="1"/>
          </p:cNvSpPr>
          <p:nvPr>
            <p:ph type="title"/>
          </p:nvPr>
        </p:nvSpPr>
        <p:spPr>
          <a:xfrm>
            <a:off x="685800" y="914400"/>
            <a:ext cx="8077200" cy="547687"/>
          </a:xfrm>
        </p:spPr>
        <p:txBody>
          <a:bodyPr>
            <a:normAutofit/>
          </a:bodyPr>
          <a:lstStyle/>
          <a:p>
            <a:r>
              <a:rPr lang="en-US" sz="2800" dirty="0" smtClean="0"/>
              <a:t>The Apollo Fact-finder</a:t>
            </a:r>
          </a:p>
        </p:txBody>
      </p:sp>
      <p:sp>
        <p:nvSpPr>
          <p:cNvPr id="20" name="Slide Number Placeholder 3"/>
          <p:cNvSpPr>
            <a:spLocks noGrp="1"/>
          </p:cNvSpPr>
          <p:nvPr>
            <p:ph type="sldNum" sz="quarter" idx="12"/>
          </p:nvPr>
        </p:nvSpPr>
        <p:spPr>
          <a:xfrm>
            <a:off x="6705600" y="6492875"/>
            <a:ext cx="2133600" cy="365125"/>
          </a:xfrm>
        </p:spPr>
        <p:txBody>
          <a:bodyPr/>
          <a:lstStyle/>
          <a:p>
            <a:fld id="{B6F15528-21DE-4FAA-801E-634DDDAF4B2B}" type="slidenum">
              <a:rPr lang="en-US" smtClean="0"/>
              <a:pPr/>
              <a:t>17</a:t>
            </a:fld>
            <a:endParaRPr lang="en-US"/>
          </a:p>
        </p:txBody>
      </p:sp>
      <p:sp>
        <p:nvSpPr>
          <p:cNvPr id="23" name="Rectangle 22"/>
          <p:cNvSpPr/>
          <p:nvPr/>
        </p:nvSpPr>
        <p:spPr>
          <a:xfrm>
            <a:off x="20782" y="2362200"/>
            <a:ext cx="1350818" cy="62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to believe?</a:t>
            </a:r>
            <a:endParaRPr lang="en-US" sz="2000" b="1" dirty="0"/>
          </a:p>
        </p:txBody>
      </p:sp>
      <p:sp>
        <p:nvSpPr>
          <p:cNvPr id="24" name="Rectangle 23"/>
          <p:cNvSpPr/>
          <p:nvPr/>
        </p:nvSpPr>
        <p:spPr>
          <a:xfrm>
            <a:off x="29441" y="4419600"/>
            <a:ext cx="1418359" cy="62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Who to believe?</a:t>
            </a:r>
            <a:endParaRPr lang="en-US" sz="2000" b="1" dirty="0"/>
          </a:p>
        </p:txBody>
      </p:sp>
      <p:sp>
        <p:nvSpPr>
          <p:cNvPr id="25" name="Rectangle 24"/>
          <p:cNvSpPr/>
          <p:nvPr/>
        </p:nvSpPr>
        <p:spPr>
          <a:xfrm>
            <a:off x="1705842" y="3352800"/>
            <a:ext cx="1723158"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Assured Information Distillation</a:t>
            </a:r>
            <a:endParaRPr lang="en-US" sz="2000" b="1" dirty="0"/>
          </a:p>
        </p:txBody>
      </p:sp>
      <p:sp>
        <p:nvSpPr>
          <p:cNvPr id="27" name="Left Arrow 26"/>
          <p:cNvSpPr/>
          <p:nvPr/>
        </p:nvSpPr>
        <p:spPr>
          <a:xfrm>
            <a:off x="1371600" y="2743200"/>
            <a:ext cx="405246" cy="1350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Arrow 27"/>
          <p:cNvSpPr/>
          <p:nvPr/>
        </p:nvSpPr>
        <p:spPr>
          <a:xfrm>
            <a:off x="1447800" y="4876800"/>
            <a:ext cx="381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48400" y="3124200"/>
            <a:ext cx="2743200" cy="990600"/>
          </a:xfrm>
          <a:prstGeom prst="rect">
            <a:avLst/>
          </a:prstGeom>
          <a:solidFill>
            <a:schemeClr val="tx1">
              <a:alpha val="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19800" y="4419600"/>
            <a:ext cx="3048000" cy="18288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Application</a:t>
            </a:r>
            <a:r>
              <a:rPr lang="en-US" sz="2400" b="1" dirty="0" smtClean="0">
                <a:solidFill>
                  <a:schemeClr val="tx1"/>
                </a:solidFill>
              </a:rPr>
              <a:t>:</a:t>
            </a:r>
          </a:p>
          <a:p>
            <a:pPr algn="ctr"/>
            <a:r>
              <a:rPr lang="en-US" sz="2400" b="1" dirty="0" smtClean="0">
                <a:solidFill>
                  <a:schemeClr val="tx1"/>
                </a:solidFill>
              </a:rPr>
              <a:t>Crowdsensing from GPS Data</a:t>
            </a:r>
            <a:endParaRPr lang="en-US" sz="2400" b="1" dirty="0">
              <a:solidFill>
                <a:schemeClr val="tx1"/>
              </a:solidFill>
            </a:endParaRPr>
          </a:p>
        </p:txBody>
      </p:sp>
      <p:sp>
        <p:nvSpPr>
          <p:cNvPr id="14" name="Down Arrow 13"/>
          <p:cNvSpPr/>
          <p:nvPr/>
        </p:nvSpPr>
        <p:spPr>
          <a:xfrm>
            <a:off x="7467600" y="4038600"/>
            <a:ext cx="304800" cy="304800"/>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533400" y="152400"/>
            <a:ext cx="8077200" cy="7000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Evaluation using Crowdsensing</a:t>
            </a:r>
          </a:p>
        </p:txBody>
      </p:sp>
    </p:spTree>
    <p:custDataLst>
      <p:tags r:id="rId1"/>
    </p:custDataLst>
    <p:extLst>
      <p:ext uri="{BB962C8B-B14F-4D97-AF65-F5344CB8AC3E}">
        <p14:creationId xmlns:p14="http://schemas.microsoft.com/office/powerpoint/2010/main" val="2003031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686800" cy="1143000"/>
          </a:xfrm>
        </p:spPr>
        <p:txBody>
          <a:bodyPr>
            <a:normAutofit fontScale="90000"/>
          </a:bodyPr>
          <a:lstStyle/>
          <a:p>
            <a:r>
              <a:rPr lang="en-US" dirty="0" smtClean="0"/>
              <a:t>Crowdsensing Application Case Study: </a:t>
            </a:r>
            <a:r>
              <a:rPr lang="en-US" sz="4000" dirty="0" smtClean="0"/>
              <a:t>Traffic Regulator Mapping from GPS Data</a:t>
            </a:r>
            <a:endParaRPr lang="en-US" sz="4000" dirty="0"/>
          </a:p>
        </p:txBody>
      </p:sp>
      <p:sp>
        <p:nvSpPr>
          <p:cNvPr id="4" name="Slide Number Placeholder 3"/>
          <p:cNvSpPr>
            <a:spLocks noGrp="1"/>
          </p:cNvSpPr>
          <p:nvPr>
            <p:ph type="sldNum" sz="quarter" idx="12"/>
          </p:nvPr>
        </p:nvSpPr>
        <p:spPr>
          <a:xfrm>
            <a:off x="6553200" y="6203950"/>
            <a:ext cx="2133600" cy="365125"/>
          </a:xfrm>
        </p:spPr>
        <p:txBody>
          <a:bodyPr/>
          <a:lstStyle/>
          <a:p>
            <a:fld id="{B6F15528-21DE-4FAA-801E-634DDDAF4B2B}" type="slidenum">
              <a:rPr lang="en-US" smtClean="0"/>
              <a:pPr/>
              <a:t>18</a:t>
            </a:fld>
            <a:endParaRPr lang="en-US"/>
          </a:p>
        </p:txBody>
      </p:sp>
      <p:pic>
        <p:nvPicPr>
          <p:cNvPr id="10" name="Picture 9" descr="trafficlight.jpg"/>
          <p:cNvPicPr>
            <a:picLocks noChangeAspect="1"/>
          </p:cNvPicPr>
          <p:nvPr/>
        </p:nvPicPr>
        <p:blipFill>
          <a:blip r:embed="rId4" cstate="print"/>
          <a:stretch>
            <a:fillRect/>
          </a:stretch>
        </p:blipFill>
        <p:spPr>
          <a:xfrm>
            <a:off x="7542090" y="1992868"/>
            <a:ext cx="1068510" cy="1333500"/>
          </a:xfrm>
          <a:prstGeom prst="rect">
            <a:avLst/>
          </a:prstGeom>
        </p:spPr>
      </p:pic>
      <p:pic>
        <p:nvPicPr>
          <p:cNvPr id="9" name="Picture 2"/>
          <p:cNvPicPr>
            <a:picLocks noChangeAspect="1" noChangeArrowheads="1"/>
          </p:cNvPicPr>
          <p:nvPr/>
        </p:nvPicPr>
        <p:blipFill>
          <a:blip r:embed="rId5" cstate="print"/>
          <a:srcRect/>
          <a:stretch>
            <a:fillRect/>
          </a:stretch>
        </p:blipFill>
        <p:spPr bwMode="auto">
          <a:xfrm rot="19343577">
            <a:off x="4525062" y="3411406"/>
            <a:ext cx="990600" cy="990600"/>
          </a:xfrm>
          <a:prstGeom prst="rect">
            <a:avLst/>
          </a:prstGeom>
          <a:noFill/>
          <a:ln w="9525">
            <a:noFill/>
            <a:miter lim="800000"/>
            <a:headEnd/>
            <a:tailEnd/>
          </a:ln>
        </p:spPr>
      </p:pic>
      <p:pic>
        <p:nvPicPr>
          <p:cNvPr id="11" name="Picture 11"/>
          <p:cNvPicPr>
            <a:picLocks noChangeAspect="1" noChangeArrowheads="1"/>
          </p:cNvPicPr>
          <p:nvPr/>
        </p:nvPicPr>
        <p:blipFill>
          <a:blip r:embed="rId6" cstate="print"/>
          <a:srcRect/>
          <a:stretch>
            <a:fillRect/>
          </a:stretch>
        </p:blipFill>
        <p:spPr bwMode="auto">
          <a:xfrm>
            <a:off x="533400" y="2754867"/>
            <a:ext cx="3620187" cy="2370137"/>
          </a:xfrm>
          <a:prstGeom prst="rect">
            <a:avLst/>
          </a:prstGeom>
          <a:noFill/>
          <a:ln w="9525">
            <a:solidFill>
              <a:schemeClr val="tx1"/>
            </a:solidFill>
            <a:miter lim="800000"/>
            <a:headEnd/>
            <a:tailEnd/>
          </a:ln>
        </p:spPr>
      </p:pic>
      <p:cxnSp>
        <p:nvCxnSpPr>
          <p:cNvPr id="17" name="Straight Connector 48"/>
          <p:cNvCxnSpPr>
            <a:cxnSpLocks noChangeShapeType="1"/>
          </p:cNvCxnSpPr>
          <p:nvPr/>
        </p:nvCxnSpPr>
        <p:spPr bwMode="auto">
          <a:xfrm>
            <a:off x="4113899" y="3035855"/>
            <a:ext cx="762901" cy="709613"/>
          </a:xfrm>
          <a:prstGeom prst="line">
            <a:avLst/>
          </a:prstGeom>
          <a:noFill/>
          <a:ln w="9525" algn="ctr">
            <a:solidFill>
              <a:schemeClr val="tx1"/>
            </a:solidFill>
            <a:round/>
            <a:headEnd/>
            <a:tailEnd/>
          </a:ln>
        </p:spPr>
      </p:cxnSp>
      <p:cxnSp>
        <p:nvCxnSpPr>
          <p:cNvPr id="18" name="Straight Connector 50"/>
          <p:cNvCxnSpPr>
            <a:cxnSpLocks noChangeShapeType="1"/>
          </p:cNvCxnSpPr>
          <p:nvPr/>
        </p:nvCxnSpPr>
        <p:spPr bwMode="auto">
          <a:xfrm rot="5400000" flipH="1" flipV="1">
            <a:off x="3897656" y="4114112"/>
            <a:ext cx="1271587" cy="839101"/>
          </a:xfrm>
          <a:prstGeom prst="line">
            <a:avLst/>
          </a:prstGeom>
          <a:noFill/>
          <a:ln w="9525" algn="ctr">
            <a:solidFill>
              <a:schemeClr val="tx1"/>
            </a:solidFill>
            <a:round/>
            <a:headEnd/>
            <a:tailEnd/>
          </a:ln>
        </p:spPr>
      </p:cxnSp>
      <p:pic>
        <p:nvPicPr>
          <p:cNvPr id="20" name="Picture 19" descr="stopsign.jpg"/>
          <p:cNvPicPr>
            <a:picLocks noChangeAspect="1"/>
          </p:cNvPicPr>
          <p:nvPr/>
        </p:nvPicPr>
        <p:blipFill>
          <a:blip r:embed="rId7" cstate="print"/>
          <a:stretch>
            <a:fillRect/>
          </a:stretch>
        </p:blipFill>
        <p:spPr>
          <a:xfrm>
            <a:off x="7618290" y="3897868"/>
            <a:ext cx="982460" cy="1476375"/>
          </a:xfrm>
          <a:prstGeom prst="rect">
            <a:avLst/>
          </a:prstGeom>
        </p:spPr>
      </p:pic>
      <p:sp>
        <p:nvSpPr>
          <p:cNvPr id="22" name="Right Arrow 21"/>
          <p:cNvSpPr/>
          <p:nvPr/>
        </p:nvSpPr>
        <p:spPr>
          <a:xfrm>
            <a:off x="5791200" y="3352800"/>
            <a:ext cx="1600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8" cstate="print"/>
          <a:stretch>
            <a:fillRect/>
          </a:stretch>
        </p:blipFill>
        <p:spPr>
          <a:xfrm>
            <a:off x="5791200" y="3810000"/>
            <a:ext cx="1562100" cy="1562100"/>
          </a:xfrm>
          <a:prstGeom prst="rect">
            <a:avLst/>
          </a:prstGeom>
        </p:spPr>
      </p:pic>
      <p:pic>
        <p:nvPicPr>
          <p:cNvPr id="5" name="Picture 4"/>
          <p:cNvPicPr>
            <a:picLocks noChangeAspect="1"/>
          </p:cNvPicPr>
          <p:nvPr/>
        </p:nvPicPr>
        <p:blipFill>
          <a:blip r:embed="rId9"/>
          <a:stretch>
            <a:fillRect/>
          </a:stretch>
        </p:blipFill>
        <p:spPr>
          <a:xfrm>
            <a:off x="4264008" y="4753587"/>
            <a:ext cx="1592389" cy="1241311"/>
          </a:xfrm>
          <a:prstGeom prst="rect">
            <a:avLst/>
          </a:prstGeom>
        </p:spPr>
      </p:pic>
    </p:spTree>
    <p:custDataLst>
      <p:tags r:id="rId1"/>
    </p:custDataLst>
    <p:extLst>
      <p:ext uri="{BB962C8B-B14F-4D97-AF65-F5344CB8AC3E}">
        <p14:creationId xmlns:p14="http://schemas.microsoft.com/office/powerpoint/2010/main" val="3497347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686800" cy="1143000"/>
          </a:xfrm>
        </p:spPr>
        <p:txBody>
          <a:bodyPr>
            <a:normAutofit fontScale="90000"/>
          </a:bodyPr>
          <a:lstStyle/>
          <a:p>
            <a:r>
              <a:rPr lang="en-US" dirty="0" smtClean="0"/>
              <a:t>Method: Intentionally </a:t>
            </a:r>
            <a:r>
              <a:rPr lang="en-US" b="1" dirty="0" smtClean="0"/>
              <a:t>Simple </a:t>
            </a:r>
            <a:r>
              <a:rPr lang="en-US" dirty="0" smtClean="0"/>
              <a:t>“Sensors”</a:t>
            </a:r>
            <a:endParaRPr lang="en-US" dirty="0"/>
          </a:p>
        </p:txBody>
      </p:sp>
      <p:sp>
        <p:nvSpPr>
          <p:cNvPr id="4" name="Slide Number Placeholder 3"/>
          <p:cNvSpPr>
            <a:spLocks noGrp="1"/>
          </p:cNvSpPr>
          <p:nvPr>
            <p:ph type="sldNum" sz="quarter" idx="12"/>
          </p:nvPr>
        </p:nvSpPr>
        <p:spPr>
          <a:xfrm>
            <a:off x="6553200" y="6203950"/>
            <a:ext cx="2133600" cy="365125"/>
          </a:xfrm>
        </p:spPr>
        <p:txBody>
          <a:bodyPr/>
          <a:lstStyle/>
          <a:p>
            <a:fld id="{B6F15528-21DE-4FAA-801E-634DDDAF4B2B}" type="slidenum">
              <a:rPr lang="en-US" smtClean="0"/>
              <a:pPr/>
              <a:t>19</a:t>
            </a:fld>
            <a:endParaRPr lang="en-US"/>
          </a:p>
        </p:txBody>
      </p:sp>
      <p:pic>
        <p:nvPicPr>
          <p:cNvPr id="10" name="Picture 9" descr="trafficlight.jpg"/>
          <p:cNvPicPr>
            <a:picLocks noChangeAspect="1"/>
          </p:cNvPicPr>
          <p:nvPr/>
        </p:nvPicPr>
        <p:blipFill>
          <a:blip r:embed="rId4" cstate="print"/>
          <a:stretch>
            <a:fillRect/>
          </a:stretch>
        </p:blipFill>
        <p:spPr>
          <a:xfrm>
            <a:off x="7162800" y="1371600"/>
            <a:ext cx="1221154" cy="1524000"/>
          </a:xfrm>
          <a:prstGeom prst="rect">
            <a:avLst/>
          </a:prstGeom>
        </p:spPr>
      </p:pic>
      <p:pic>
        <p:nvPicPr>
          <p:cNvPr id="9" name="Picture 2"/>
          <p:cNvPicPr>
            <a:picLocks noChangeAspect="1" noChangeArrowheads="1"/>
          </p:cNvPicPr>
          <p:nvPr/>
        </p:nvPicPr>
        <p:blipFill>
          <a:blip r:embed="rId5" cstate="print"/>
          <a:srcRect/>
          <a:stretch>
            <a:fillRect/>
          </a:stretch>
        </p:blipFill>
        <p:spPr bwMode="auto">
          <a:xfrm rot="19343577">
            <a:off x="208317" y="2113316"/>
            <a:ext cx="1413898" cy="1413898"/>
          </a:xfrm>
          <a:prstGeom prst="rect">
            <a:avLst/>
          </a:prstGeom>
          <a:noFill/>
          <a:ln w="9525">
            <a:noFill/>
            <a:miter lim="800000"/>
            <a:headEnd/>
            <a:tailEnd/>
          </a:ln>
        </p:spPr>
      </p:pic>
      <p:pic>
        <p:nvPicPr>
          <p:cNvPr id="20" name="Picture 19" descr="stopsign.jpg"/>
          <p:cNvPicPr>
            <a:picLocks noChangeAspect="1"/>
          </p:cNvPicPr>
          <p:nvPr/>
        </p:nvPicPr>
        <p:blipFill>
          <a:blip r:embed="rId6" cstate="print"/>
          <a:stretch>
            <a:fillRect/>
          </a:stretch>
        </p:blipFill>
        <p:spPr>
          <a:xfrm>
            <a:off x="7162800" y="3048000"/>
            <a:ext cx="1219200" cy="1705391"/>
          </a:xfrm>
          <a:prstGeom prst="rect">
            <a:avLst/>
          </a:prstGeom>
        </p:spPr>
      </p:pic>
      <p:sp>
        <p:nvSpPr>
          <p:cNvPr id="22" name="Right Arrow 21"/>
          <p:cNvSpPr/>
          <p:nvPr/>
        </p:nvSpPr>
        <p:spPr>
          <a:xfrm>
            <a:off x="1905000" y="2514600"/>
            <a:ext cx="1600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wait-timer.jpg"/>
          <p:cNvPicPr>
            <a:picLocks noChangeAspect="1"/>
          </p:cNvPicPr>
          <p:nvPr/>
        </p:nvPicPr>
        <p:blipFill>
          <a:blip r:embed="rId7" cstate="print"/>
          <a:stretch>
            <a:fillRect/>
          </a:stretch>
        </p:blipFill>
        <p:spPr>
          <a:xfrm>
            <a:off x="2286000" y="1447800"/>
            <a:ext cx="1071563" cy="1071563"/>
          </a:xfrm>
          <a:prstGeom prst="rect">
            <a:avLst/>
          </a:prstGeom>
        </p:spPr>
      </p:pic>
      <p:sp>
        <p:nvSpPr>
          <p:cNvPr id="24" name="Cloud Callout 23"/>
          <p:cNvSpPr/>
          <p:nvPr/>
        </p:nvSpPr>
        <p:spPr>
          <a:xfrm>
            <a:off x="2438400" y="3657600"/>
            <a:ext cx="2362200" cy="838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Unreliable “Sensors”!</a:t>
            </a:r>
            <a:endParaRPr lang="en-US" sz="2400" b="1" dirty="0"/>
          </a:p>
        </p:txBody>
      </p:sp>
      <p:cxnSp>
        <p:nvCxnSpPr>
          <p:cNvPr id="27" name="Straight Arrow Connector 26"/>
          <p:cNvCxnSpPr/>
          <p:nvPr/>
        </p:nvCxnSpPr>
        <p:spPr>
          <a:xfrm flipH="1">
            <a:off x="1371600" y="4572000"/>
            <a:ext cx="1371600" cy="609600"/>
          </a:xfrm>
          <a:prstGeom prst="straightConnector1">
            <a:avLst/>
          </a:prstGeom>
          <a:ln w="38100">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43400" y="4648200"/>
            <a:ext cx="1524000" cy="609600"/>
          </a:xfrm>
          <a:prstGeom prst="straightConnector1">
            <a:avLst/>
          </a:prstGeom>
          <a:ln w="38100">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495800" y="4419600"/>
            <a:ext cx="2895600" cy="914400"/>
          </a:xfrm>
          <a:prstGeom prst="straightConnector1">
            <a:avLst/>
          </a:prstGeom>
          <a:ln w="38100">
            <a:tailEnd type="stealth"/>
          </a:ln>
        </p:spPr>
        <p:style>
          <a:lnRef idx="1">
            <a:schemeClr val="accent1"/>
          </a:lnRef>
          <a:fillRef idx="0">
            <a:schemeClr val="accent1"/>
          </a:fillRef>
          <a:effectRef idx="0">
            <a:schemeClr val="accent1"/>
          </a:effectRef>
          <a:fontRef idx="minor">
            <a:schemeClr val="tx1"/>
          </a:fontRef>
        </p:style>
      </p:cxnSp>
      <p:pic>
        <p:nvPicPr>
          <p:cNvPr id="37" name="Picture 36" descr="car-stop-pedestrians.jpg"/>
          <p:cNvPicPr>
            <a:picLocks noChangeAspect="1"/>
          </p:cNvPicPr>
          <p:nvPr/>
        </p:nvPicPr>
        <p:blipFill>
          <a:blip r:embed="rId8" cstate="print"/>
          <a:stretch>
            <a:fillRect/>
          </a:stretch>
        </p:blipFill>
        <p:spPr>
          <a:xfrm>
            <a:off x="6781800" y="5410200"/>
            <a:ext cx="1600200" cy="1064861"/>
          </a:xfrm>
          <a:prstGeom prst="rect">
            <a:avLst/>
          </a:prstGeom>
        </p:spPr>
      </p:pic>
      <p:pic>
        <p:nvPicPr>
          <p:cNvPr id="38" name="Picture 37" descr="green-lights.jpg"/>
          <p:cNvPicPr>
            <a:picLocks noChangeAspect="1"/>
          </p:cNvPicPr>
          <p:nvPr/>
        </p:nvPicPr>
        <p:blipFill>
          <a:blip r:embed="rId9" cstate="print"/>
          <a:stretch>
            <a:fillRect/>
          </a:stretch>
        </p:blipFill>
        <p:spPr>
          <a:xfrm>
            <a:off x="533400" y="5257800"/>
            <a:ext cx="1524000" cy="1220414"/>
          </a:xfrm>
          <a:prstGeom prst="rect">
            <a:avLst/>
          </a:prstGeom>
        </p:spPr>
      </p:pic>
      <p:cxnSp>
        <p:nvCxnSpPr>
          <p:cNvPr id="39" name="Straight Arrow Connector 38"/>
          <p:cNvCxnSpPr/>
          <p:nvPr/>
        </p:nvCxnSpPr>
        <p:spPr>
          <a:xfrm flipH="1">
            <a:off x="3048000" y="4572000"/>
            <a:ext cx="457200" cy="609600"/>
          </a:xfrm>
          <a:prstGeom prst="straightConnector1">
            <a:avLst/>
          </a:prstGeom>
          <a:ln w="38100">
            <a:tailEnd type="stealth"/>
          </a:ln>
        </p:spPr>
        <p:style>
          <a:lnRef idx="1">
            <a:schemeClr val="accent1"/>
          </a:lnRef>
          <a:fillRef idx="0">
            <a:schemeClr val="accent1"/>
          </a:fillRef>
          <a:effectRef idx="0">
            <a:schemeClr val="accent1"/>
          </a:effectRef>
          <a:fontRef idx="minor">
            <a:schemeClr val="tx1"/>
          </a:fontRef>
        </p:style>
      </p:cxnSp>
      <p:pic>
        <p:nvPicPr>
          <p:cNvPr id="43" name="Picture 42" descr="trafficjam.jpg"/>
          <p:cNvPicPr>
            <a:picLocks noChangeAspect="1"/>
          </p:cNvPicPr>
          <p:nvPr/>
        </p:nvPicPr>
        <p:blipFill>
          <a:blip r:embed="rId10" cstate="print"/>
          <a:stretch>
            <a:fillRect/>
          </a:stretch>
        </p:blipFill>
        <p:spPr>
          <a:xfrm>
            <a:off x="2743200" y="5334000"/>
            <a:ext cx="1828800" cy="1216983"/>
          </a:xfrm>
          <a:prstGeom prst="rect">
            <a:avLst/>
          </a:prstGeom>
        </p:spPr>
      </p:pic>
      <p:pic>
        <p:nvPicPr>
          <p:cNvPr id="45" name="Picture 44" descr="stop-sign-nonstop.jpg"/>
          <p:cNvPicPr>
            <a:picLocks noChangeAspect="1"/>
          </p:cNvPicPr>
          <p:nvPr/>
        </p:nvPicPr>
        <p:blipFill>
          <a:blip r:embed="rId11" cstate="print"/>
          <a:stretch>
            <a:fillRect/>
          </a:stretch>
        </p:blipFill>
        <p:spPr>
          <a:xfrm>
            <a:off x="4953000" y="5334000"/>
            <a:ext cx="1600200" cy="1200150"/>
          </a:xfrm>
          <a:prstGeom prst="rect">
            <a:avLst/>
          </a:prstGeom>
        </p:spPr>
      </p:pic>
      <p:sp>
        <p:nvSpPr>
          <p:cNvPr id="25" name="TextBox 24"/>
          <p:cNvSpPr txBox="1"/>
          <p:nvPr/>
        </p:nvSpPr>
        <p:spPr>
          <a:xfrm>
            <a:off x="3962400" y="2209800"/>
            <a:ext cx="1752600" cy="461665"/>
          </a:xfrm>
          <a:prstGeom prst="rect">
            <a:avLst/>
          </a:prstGeom>
          <a:noFill/>
        </p:spPr>
        <p:txBody>
          <a:bodyPr wrap="square" rtlCol="0">
            <a:spAutoFit/>
          </a:bodyPr>
          <a:lstStyle/>
          <a:p>
            <a:r>
              <a:rPr lang="en-US" sz="2400" b="1" dirty="0" smtClean="0"/>
              <a:t>15-90 s Stop</a:t>
            </a:r>
            <a:endParaRPr lang="en-US" sz="2400" b="1" dirty="0"/>
          </a:p>
        </p:txBody>
      </p:sp>
      <p:sp>
        <p:nvSpPr>
          <p:cNvPr id="29" name="TextBox 28"/>
          <p:cNvSpPr txBox="1"/>
          <p:nvPr/>
        </p:nvSpPr>
        <p:spPr>
          <a:xfrm>
            <a:off x="4038600" y="2895600"/>
            <a:ext cx="1981200" cy="461665"/>
          </a:xfrm>
          <a:prstGeom prst="rect">
            <a:avLst/>
          </a:prstGeom>
          <a:noFill/>
        </p:spPr>
        <p:txBody>
          <a:bodyPr wrap="square" rtlCol="0">
            <a:spAutoFit/>
          </a:bodyPr>
          <a:lstStyle/>
          <a:p>
            <a:r>
              <a:rPr lang="en-US" sz="2400" b="1" dirty="0" smtClean="0"/>
              <a:t>2-10 s Stop</a:t>
            </a:r>
            <a:endParaRPr lang="en-US" sz="2400" b="1" dirty="0"/>
          </a:p>
        </p:txBody>
      </p:sp>
      <p:sp>
        <p:nvSpPr>
          <p:cNvPr id="3" name="Right Arrow 2"/>
          <p:cNvSpPr/>
          <p:nvPr/>
        </p:nvSpPr>
        <p:spPr>
          <a:xfrm>
            <a:off x="5715000" y="2133600"/>
            <a:ext cx="1295400" cy="609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5638800" y="2971800"/>
            <a:ext cx="1295400" cy="609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Brace 5"/>
          <p:cNvSpPr/>
          <p:nvPr/>
        </p:nvSpPr>
        <p:spPr>
          <a:xfrm>
            <a:off x="3733800" y="2286000"/>
            <a:ext cx="304800" cy="9906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5410200" y="1524000"/>
            <a:ext cx="1676400" cy="707886"/>
          </a:xfrm>
          <a:prstGeom prst="rect">
            <a:avLst/>
          </a:prstGeom>
          <a:noFill/>
        </p:spPr>
        <p:txBody>
          <a:bodyPr wrap="square" rtlCol="0">
            <a:spAutoFit/>
          </a:bodyPr>
          <a:lstStyle/>
          <a:p>
            <a:pPr algn="ctr"/>
            <a:r>
              <a:rPr lang="en-US" sz="2000" b="1" dirty="0" smtClean="0"/>
              <a:t>Claim Traffic Light</a:t>
            </a:r>
            <a:endParaRPr lang="en-US" sz="2000" b="1" dirty="0"/>
          </a:p>
        </p:txBody>
      </p:sp>
      <p:sp>
        <p:nvSpPr>
          <p:cNvPr id="30" name="TextBox 29"/>
          <p:cNvSpPr txBox="1"/>
          <p:nvPr/>
        </p:nvSpPr>
        <p:spPr>
          <a:xfrm>
            <a:off x="5334000" y="3505200"/>
            <a:ext cx="1676400" cy="707886"/>
          </a:xfrm>
          <a:prstGeom prst="rect">
            <a:avLst/>
          </a:prstGeom>
          <a:noFill/>
        </p:spPr>
        <p:txBody>
          <a:bodyPr wrap="square" rtlCol="0">
            <a:spAutoFit/>
          </a:bodyPr>
          <a:lstStyle/>
          <a:p>
            <a:pPr algn="ctr"/>
            <a:r>
              <a:rPr lang="en-US" sz="2000" b="1" dirty="0" smtClean="0"/>
              <a:t>Claim Stop Sign</a:t>
            </a:r>
            <a:endParaRPr lang="en-US" sz="2000" b="1" dirty="0"/>
          </a:p>
        </p:txBody>
      </p:sp>
    </p:spTree>
    <p:custDataLst>
      <p:tags r:id="rId1"/>
    </p:custDataLst>
    <p:extLst>
      <p:ext uri="{BB962C8B-B14F-4D97-AF65-F5344CB8AC3E}">
        <p14:creationId xmlns:p14="http://schemas.microsoft.com/office/powerpoint/2010/main" val="2734517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p:bldP spid="29" grpId="0"/>
      <p:bldP spid="3" grpId="0" animBg="1"/>
      <p:bldP spid="21" grpId="0" animBg="1"/>
      <p:bldP spid="6" grpId="0" animBg="1"/>
      <p:bldP spid="26"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4" cstate="print"/>
          <a:srcRect/>
          <a:stretch>
            <a:fillRect/>
          </a:stretch>
        </p:blipFill>
        <p:spPr bwMode="auto">
          <a:xfrm>
            <a:off x="609600" y="1752600"/>
            <a:ext cx="2100263" cy="533400"/>
          </a:xfrm>
          <a:prstGeom prst="rect">
            <a:avLst/>
          </a:prstGeom>
          <a:noFill/>
          <a:ln w="9525">
            <a:noFill/>
            <a:miter lim="800000"/>
            <a:headEnd/>
            <a:tailEnd/>
          </a:ln>
          <a:effectLst/>
        </p:spPr>
      </p:pic>
      <p:sp>
        <p:nvSpPr>
          <p:cNvPr id="5" name="TextBox 4"/>
          <p:cNvSpPr txBox="1"/>
          <p:nvPr/>
        </p:nvSpPr>
        <p:spPr>
          <a:xfrm>
            <a:off x="457200" y="990600"/>
            <a:ext cx="3505200" cy="461665"/>
          </a:xfrm>
          <a:prstGeom prst="rect">
            <a:avLst/>
          </a:prstGeom>
          <a:noFill/>
        </p:spPr>
        <p:txBody>
          <a:bodyPr wrap="square" rtlCol="0">
            <a:spAutoFit/>
          </a:bodyPr>
          <a:lstStyle/>
          <a:p>
            <a:r>
              <a:rPr lang="en-US" sz="2400" b="1" dirty="0" smtClean="0"/>
              <a:t>Expectation Maximization</a:t>
            </a:r>
            <a:endParaRPr lang="en-US" sz="2400" b="1" dirty="0"/>
          </a:p>
        </p:txBody>
      </p:sp>
      <p:sp>
        <p:nvSpPr>
          <p:cNvPr id="6" name="TextBox 5"/>
          <p:cNvSpPr txBox="1"/>
          <p:nvPr/>
        </p:nvSpPr>
        <p:spPr>
          <a:xfrm>
            <a:off x="76200" y="2514600"/>
            <a:ext cx="1295400" cy="646331"/>
          </a:xfrm>
          <a:prstGeom prst="rect">
            <a:avLst/>
          </a:prstGeom>
          <a:solidFill>
            <a:schemeClr val="tx2">
              <a:lumMod val="40000"/>
              <a:lumOff val="60000"/>
            </a:schemeClr>
          </a:solidFill>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Estimation parameter</a:t>
            </a:r>
            <a:endParaRPr lang="en-US" dirty="0"/>
          </a:p>
        </p:txBody>
      </p:sp>
      <p:cxnSp>
        <p:nvCxnSpPr>
          <p:cNvPr id="8" name="Straight Arrow Connector 7"/>
          <p:cNvCxnSpPr/>
          <p:nvPr/>
        </p:nvCxnSpPr>
        <p:spPr>
          <a:xfrm rot="5400000" flipH="1" flipV="1">
            <a:off x="723900" y="2247900"/>
            <a:ext cx="457200" cy="7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524000" y="2514600"/>
            <a:ext cx="1295400" cy="646331"/>
          </a:xfrm>
          <a:prstGeom prst="rect">
            <a:avLst/>
          </a:prstGeom>
          <a:solidFill>
            <a:schemeClr val="tx2">
              <a:lumMod val="40000"/>
              <a:lumOff val="60000"/>
            </a:schemeClr>
          </a:solidFill>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Observed data</a:t>
            </a:r>
            <a:endParaRPr lang="en-US" dirty="0"/>
          </a:p>
        </p:txBody>
      </p:sp>
      <p:cxnSp>
        <p:nvCxnSpPr>
          <p:cNvPr id="13" name="Straight Arrow Connector 12"/>
          <p:cNvCxnSpPr/>
          <p:nvPr/>
        </p:nvCxnSpPr>
        <p:spPr>
          <a:xfrm rot="10800000">
            <a:off x="1371600" y="2133600"/>
            <a:ext cx="5334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2771" name="Picture 3"/>
          <p:cNvPicPr>
            <a:picLocks noChangeAspect="1" noChangeArrowheads="1"/>
          </p:cNvPicPr>
          <p:nvPr/>
        </p:nvPicPr>
        <p:blipFill>
          <a:blip r:embed="rId5" cstate="print"/>
          <a:srcRect/>
          <a:stretch>
            <a:fillRect/>
          </a:stretch>
        </p:blipFill>
        <p:spPr bwMode="auto">
          <a:xfrm>
            <a:off x="2667000" y="1752600"/>
            <a:ext cx="1524000" cy="619125"/>
          </a:xfrm>
          <a:prstGeom prst="rect">
            <a:avLst/>
          </a:prstGeom>
          <a:noFill/>
          <a:ln w="9525">
            <a:noFill/>
            <a:miter lim="800000"/>
            <a:headEnd/>
            <a:tailEnd/>
          </a:ln>
          <a:effectLst/>
        </p:spPr>
      </p:pic>
      <p:sp>
        <p:nvSpPr>
          <p:cNvPr id="19" name="TextBox 18"/>
          <p:cNvSpPr txBox="1"/>
          <p:nvPr/>
        </p:nvSpPr>
        <p:spPr>
          <a:xfrm>
            <a:off x="3124200" y="2514600"/>
            <a:ext cx="1371600" cy="646331"/>
          </a:xfrm>
          <a:prstGeom prst="rect">
            <a:avLst/>
          </a:prstGeom>
          <a:solidFill>
            <a:schemeClr val="tx2">
              <a:lumMod val="40000"/>
              <a:lumOff val="60000"/>
            </a:schemeClr>
          </a:solidFill>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Hidden Variable</a:t>
            </a:r>
            <a:endParaRPr lang="en-US" dirty="0"/>
          </a:p>
        </p:txBody>
      </p:sp>
      <p:cxnSp>
        <p:nvCxnSpPr>
          <p:cNvPr id="20" name="Straight Arrow Connector 19"/>
          <p:cNvCxnSpPr/>
          <p:nvPr/>
        </p:nvCxnSpPr>
        <p:spPr>
          <a:xfrm rot="16200000" flipV="1">
            <a:off x="3695700" y="2247900"/>
            <a:ext cx="3810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81000" y="3505200"/>
            <a:ext cx="3505200" cy="461665"/>
          </a:xfrm>
          <a:prstGeom prst="rect">
            <a:avLst/>
          </a:prstGeom>
          <a:noFill/>
        </p:spPr>
        <p:txBody>
          <a:bodyPr wrap="square" rtlCol="0">
            <a:spAutoFit/>
          </a:bodyPr>
          <a:lstStyle/>
          <a:p>
            <a:r>
              <a:rPr lang="en-US" sz="2400" dirty="0" smtClean="0"/>
              <a:t>- Expectation Step (E-step)</a:t>
            </a:r>
            <a:endParaRPr lang="en-US" sz="2400" dirty="0"/>
          </a:p>
        </p:txBody>
      </p:sp>
      <p:sp>
        <p:nvSpPr>
          <p:cNvPr id="24" name="TextBox 23"/>
          <p:cNvSpPr txBox="1"/>
          <p:nvPr/>
        </p:nvSpPr>
        <p:spPr>
          <a:xfrm>
            <a:off x="457200" y="4876800"/>
            <a:ext cx="4267200" cy="461665"/>
          </a:xfrm>
          <a:prstGeom prst="rect">
            <a:avLst/>
          </a:prstGeom>
          <a:noFill/>
        </p:spPr>
        <p:txBody>
          <a:bodyPr wrap="square" rtlCol="0">
            <a:spAutoFit/>
          </a:bodyPr>
          <a:lstStyle/>
          <a:p>
            <a:r>
              <a:rPr lang="en-US" sz="2400" dirty="0" smtClean="0"/>
              <a:t>- Maximization Step (M-step)</a:t>
            </a:r>
            <a:endParaRPr lang="en-US" sz="2400" dirty="0"/>
          </a:p>
        </p:txBody>
      </p:sp>
      <p:pic>
        <p:nvPicPr>
          <p:cNvPr id="32772" name="Picture 4"/>
          <p:cNvPicPr>
            <a:picLocks noChangeAspect="1" noChangeArrowheads="1"/>
          </p:cNvPicPr>
          <p:nvPr/>
        </p:nvPicPr>
        <p:blipFill>
          <a:blip r:embed="rId6" cstate="print"/>
          <a:srcRect/>
          <a:stretch>
            <a:fillRect/>
          </a:stretch>
        </p:blipFill>
        <p:spPr bwMode="auto">
          <a:xfrm>
            <a:off x="228600" y="3962400"/>
            <a:ext cx="4654062" cy="762000"/>
          </a:xfrm>
          <a:prstGeom prst="rect">
            <a:avLst/>
          </a:prstGeom>
          <a:noFill/>
          <a:ln w="9525">
            <a:noFill/>
            <a:miter lim="800000"/>
            <a:headEnd/>
            <a:tailEnd/>
          </a:ln>
          <a:effectLst/>
        </p:spPr>
      </p:pic>
      <p:pic>
        <p:nvPicPr>
          <p:cNvPr id="32773" name="Picture 5"/>
          <p:cNvPicPr>
            <a:picLocks noChangeAspect="1" noChangeArrowheads="1"/>
          </p:cNvPicPr>
          <p:nvPr/>
        </p:nvPicPr>
        <p:blipFill>
          <a:blip r:embed="rId7" cstate="print"/>
          <a:srcRect/>
          <a:stretch>
            <a:fillRect/>
          </a:stretch>
        </p:blipFill>
        <p:spPr bwMode="auto">
          <a:xfrm>
            <a:off x="77410" y="5334000"/>
            <a:ext cx="3797904" cy="762000"/>
          </a:xfrm>
          <a:prstGeom prst="rect">
            <a:avLst/>
          </a:prstGeom>
          <a:noFill/>
          <a:ln w="9525">
            <a:noFill/>
            <a:miter lim="800000"/>
            <a:headEnd/>
            <a:tailEnd/>
          </a:ln>
          <a:effectLst/>
        </p:spPr>
      </p:pic>
      <p:sp>
        <p:nvSpPr>
          <p:cNvPr id="27" name="Up-Down Arrow 26"/>
          <p:cNvSpPr/>
          <p:nvPr/>
        </p:nvSpPr>
        <p:spPr>
          <a:xfrm>
            <a:off x="228600" y="4572000"/>
            <a:ext cx="304800" cy="914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observation-matrix.jpg"/>
          <p:cNvPicPr>
            <a:picLocks noChangeAspect="1"/>
          </p:cNvPicPr>
          <p:nvPr/>
        </p:nvPicPr>
        <p:blipFill>
          <a:blip r:embed="rId8" cstate="print"/>
          <a:stretch>
            <a:fillRect/>
          </a:stretch>
        </p:blipFill>
        <p:spPr>
          <a:xfrm>
            <a:off x="6400800" y="2590800"/>
            <a:ext cx="1981200" cy="2252870"/>
          </a:xfrm>
          <a:prstGeom prst="rect">
            <a:avLst/>
          </a:prstGeom>
        </p:spPr>
      </p:pic>
      <p:sp>
        <p:nvSpPr>
          <p:cNvPr id="30" name="TextBox 29"/>
          <p:cNvSpPr txBox="1"/>
          <p:nvPr/>
        </p:nvSpPr>
        <p:spPr>
          <a:xfrm>
            <a:off x="5181600" y="2667000"/>
            <a:ext cx="457200" cy="369332"/>
          </a:xfrm>
          <a:prstGeom prst="rect">
            <a:avLst/>
          </a:prstGeom>
          <a:noFill/>
          <a:ln>
            <a:solidFill>
              <a:srgbClr val="C00000"/>
            </a:solidFill>
          </a:ln>
        </p:spPr>
        <p:txBody>
          <a:bodyPr wrap="square" rtlCol="0">
            <a:spAutoFit/>
          </a:bodyPr>
          <a:lstStyle/>
          <a:p>
            <a:r>
              <a:rPr lang="en-US" b="1" dirty="0" smtClean="0"/>
              <a:t>X</a:t>
            </a:r>
            <a:endParaRPr lang="en-US" b="1" dirty="0"/>
          </a:p>
        </p:txBody>
      </p:sp>
      <p:sp>
        <p:nvSpPr>
          <p:cNvPr id="32" name="TextBox 31"/>
          <p:cNvSpPr txBox="1"/>
          <p:nvPr/>
        </p:nvSpPr>
        <p:spPr>
          <a:xfrm>
            <a:off x="6400800" y="2286000"/>
            <a:ext cx="1981200"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Observation Matrix</a:t>
            </a:r>
            <a:endParaRPr lang="en-US" sz="1600" dirty="0"/>
          </a:p>
        </p:txBody>
      </p:sp>
      <p:sp>
        <p:nvSpPr>
          <p:cNvPr id="35" name="TextBox 34"/>
          <p:cNvSpPr txBox="1"/>
          <p:nvPr/>
        </p:nvSpPr>
        <p:spPr>
          <a:xfrm>
            <a:off x="5486400" y="1447800"/>
            <a:ext cx="3581400" cy="646331"/>
          </a:xfrm>
          <a:prstGeom prst="rect">
            <a:avLst/>
          </a:prstGeom>
          <a:noFill/>
          <a:ln>
            <a:solidFill>
              <a:srgbClr val="C00000"/>
            </a:solidFill>
          </a:ln>
        </p:spPr>
        <p:txBody>
          <a:bodyPr wrap="square" rtlCol="0">
            <a:spAutoFit/>
          </a:bodyPr>
          <a:lstStyle/>
          <a:p>
            <a:r>
              <a:rPr lang="en-US" i="1" dirty="0" smtClean="0">
                <a:latin typeface="Times New Roman" pitchFamily="18" charset="0"/>
                <a:cs typeface="Times New Roman" pitchFamily="18" charset="0"/>
              </a:rPr>
              <a:t>Z=</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z</a:t>
            </a:r>
            <a:r>
              <a:rPr lang="en-US" i="1"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 z</a:t>
            </a:r>
            <a:r>
              <a:rPr lang="en-US" i="1"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z</a:t>
            </a:r>
            <a:r>
              <a:rPr lang="en-US" i="1"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smtClean="0"/>
              <a:t>where </a:t>
            </a:r>
            <a:r>
              <a:rPr lang="en-US" i="1" dirty="0" err="1" smtClean="0">
                <a:latin typeface="Times New Roman" pitchFamily="18" charset="0"/>
                <a:cs typeface="Times New Roman" pitchFamily="18" charset="0"/>
              </a:rPr>
              <a:t>z</a:t>
            </a:r>
            <a:r>
              <a:rPr lang="en-US" i="1" baseline="-25000" dirty="0" err="1" smtClean="0">
                <a:latin typeface="Times New Roman" pitchFamily="18" charset="0"/>
                <a:cs typeface="Times New Roman" pitchFamily="18" charset="0"/>
              </a:rPr>
              <a:t>j</a:t>
            </a:r>
            <a:r>
              <a:rPr lang="en-US" i="1" dirty="0" smtClean="0">
                <a:latin typeface="Times New Roman" pitchFamily="18" charset="0"/>
                <a:cs typeface="Times New Roman" pitchFamily="18" charset="0"/>
              </a:rPr>
              <a:t> </a:t>
            </a:r>
            <a:r>
              <a:rPr lang="en-US" dirty="0" smtClean="0"/>
              <a:t>=1 when claim  </a:t>
            </a:r>
            <a:r>
              <a:rPr lang="en-US" i="1" dirty="0" err="1" smtClean="0">
                <a:latin typeface="Times New Roman" pitchFamily="18" charset="0"/>
                <a:cs typeface="Times New Roman" pitchFamily="18" charset="0"/>
              </a:rPr>
              <a:t>C</a:t>
            </a:r>
            <a:r>
              <a:rPr lang="en-US" i="1" baseline="-25000" dirty="0" err="1" smtClean="0">
                <a:latin typeface="Times New Roman" pitchFamily="18" charset="0"/>
                <a:cs typeface="Times New Roman" pitchFamily="18" charset="0"/>
              </a:rPr>
              <a:t>j</a:t>
            </a:r>
            <a:r>
              <a:rPr lang="en-US" i="1" baseline="-25000" dirty="0" smtClean="0">
                <a:latin typeface="Times New Roman" pitchFamily="18" charset="0"/>
                <a:cs typeface="Times New Roman" pitchFamily="18" charset="0"/>
              </a:rPr>
              <a:t> </a:t>
            </a:r>
            <a:r>
              <a:rPr lang="en-US" dirty="0" smtClean="0"/>
              <a:t>is true  and 0 otherwise</a:t>
            </a:r>
            <a:endParaRPr lang="en-US" dirty="0"/>
          </a:p>
        </p:txBody>
      </p:sp>
      <p:sp>
        <p:nvSpPr>
          <p:cNvPr id="36" name="Right Arrow 35"/>
          <p:cNvSpPr/>
          <p:nvPr/>
        </p:nvSpPr>
        <p:spPr>
          <a:xfrm>
            <a:off x="5715000" y="27432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ent Arrow 36"/>
          <p:cNvSpPr/>
          <p:nvPr/>
        </p:nvSpPr>
        <p:spPr>
          <a:xfrm>
            <a:off x="5562600" y="3581400"/>
            <a:ext cx="685800" cy="1524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urved Left Arrow 47"/>
          <p:cNvSpPr/>
          <p:nvPr/>
        </p:nvSpPr>
        <p:spPr>
          <a:xfrm>
            <a:off x="8534400" y="2057400"/>
            <a:ext cx="381000" cy="1219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ectangle 48"/>
          <p:cNvSpPr/>
          <p:nvPr/>
        </p:nvSpPr>
        <p:spPr>
          <a:xfrm>
            <a:off x="4419600" y="5715000"/>
            <a:ext cx="472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Find MLE of estimation parameter and values of hidden variables</a:t>
            </a:r>
            <a:endParaRPr lang="en-US" sz="2000" b="1" dirty="0"/>
          </a:p>
        </p:txBody>
      </p:sp>
      <p:sp>
        <p:nvSpPr>
          <p:cNvPr id="50" name="Down Arrow 49"/>
          <p:cNvSpPr/>
          <p:nvPr/>
        </p:nvSpPr>
        <p:spPr>
          <a:xfrm>
            <a:off x="7010400" y="54102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Number Placeholder 30"/>
          <p:cNvSpPr>
            <a:spLocks noGrp="1"/>
          </p:cNvSpPr>
          <p:nvPr>
            <p:ph type="sldNum" sz="quarter" idx="12"/>
          </p:nvPr>
        </p:nvSpPr>
        <p:spPr>
          <a:xfrm>
            <a:off x="6934200" y="6356350"/>
            <a:ext cx="2133600" cy="365125"/>
          </a:xfrm>
        </p:spPr>
        <p:txBody>
          <a:bodyPr/>
          <a:lstStyle/>
          <a:p>
            <a:fld id="{B6F15528-21DE-4FAA-801E-634DDDAF4B2B}" type="slidenum">
              <a:rPr lang="en-US" smtClean="0"/>
              <a:pPr/>
              <a:t>2</a:t>
            </a:fld>
            <a:endParaRPr lang="en-US"/>
          </a:p>
        </p:txBody>
      </p:sp>
      <p:pic>
        <p:nvPicPr>
          <p:cNvPr id="277505" name="Picture 1"/>
          <p:cNvPicPr>
            <a:picLocks noChangeAspect="1" noChangeArrowheads="1"/>
          </p:cNvPicPr>
          <p:nvPr/>
        </p:nvPicPr>
        <p:blipFill>
          <a:blip r:embed="rId9" cstate="print"/>
          <a:srcRect/>
          <a:stretch>
            <a:fillRect/>
          </a:stretch>
        </p:blipFill>
        <p:spPr bwMode="auto">
          <a:xfrm>
            <a:off x="5486400" y="5045038"/>
            <a:ext cx="3581400" cy="365162"/>
          </a:xfrm>
          <a:prstGeom prst="rect">
            <a:avLst/>
          </a:prstGeom>
          <a:noFill/>
          <a:ln w="9525">
            <a:solidFill>
              <a:schemeClr val="tx1"/>
            </a:solidFill>
            <a:miter lim="800000"/>
            <a:headEnd/>
            <a:tailEnd/>
          </a:ln>
          <a:effectLst/>
        </p:spPr>
      </p:pic>
      <p:sp>
        <p:nvSpPr>
          <p:cNvPr id="34" name="Rectangle 2"/>
          <p:cNvSpPr txBox="1">
            <a:spLocks noChangeArrowheads="1"/>
          </p:cNvSpPr>
          <p:nvPr/>
        </p:nvSpPr>
        <p:spPr>
          <a:xfrm>
            <a:off x="0" y="0"/>
            <a:ext cx="8915400" cy="8903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400" i="0" u="none" strike="noStrike" kern="1200" cap="none" spc="0" normalizeH="0" baseline="0" noProof="0" dirty="0" smtClean="0">
                <a:ln>
                  <a:noFill/>
                </a:ln>
                <a:solidFill>
                  <a:srgbClr val="000000"/>
                </a:solidFill>
                <a:effectLst/>
                <a:uLnTx/>
                <a:uFillTx/>
                <a:latin typeface="+mj-lt"/>
                <a:ea typeface="+mj-ea"/>
                <a:cs typeface="+mj-cs"/>
              </a:rPr>
              <a:t>Last </a:t>
            </a:r>
            <a:r>
              <a:rPr lang="en-US" altLang="zh-CN" sz="4400" dirty="0" smtClean="0">
                <a:solidFill>
                  <a:srgbClr val="000000"/>
                </a:solidFill>
                <a:latin typeface="+mj-lt"/>
                <a:ea typeface="+mj-ea"/>
                <a:cs typeface="+mj-cs"/>
              </a:rPr>
              <a:t>Lecture</a:t>
            </a:r>
            <a:r>
              <a:rPr kumimoji="0" lang="en-US" altLang="zh-CN" sz="4400" i="0" u="none" strike="noStrike" kern="1200" cap="none" spc="0" normalizeH="0" baseline="0" noProof="0" dirty="0" smtClean="0">
                <a:ln>
                  <a:noFill/>
                </a:ln>
                <a:solidFill>
                  <a:srgbClr val="000000"/>
                </a:solidFill>
                <a:effectLst/>
                <a:uLnTx/>
                <a:uFillTx/>
                <a:latin typeface="+mj-lt"/>
                <a:ea typeface="+mj-ea"/>
                <a:cs typeface="+mj-cs"/>
              </a:rPr>
              <a:t>: Humans as </a:t>
            </a:r>
            <a:r>
              <a:rPr lang="en-US" altLang="zh-CN" sz="4400" dirty="0" smtClean="0">
                <a:solidFill>
                  <a:srgbClr val="000000"/>
                </a:solidFill>
                <a:latin typeface="+mj-lt"/>
                <a:ea typeface="+mj-ea"/>
                <a:cs typeface="+mj-cs"/>
              </a:rPr>
              <a:t>Sensors</a:t>
            </a:r>
            <a:endParaRPr kumimoji="0" lang="en-US" altLang="zh-CN" sz="4400" i="0" u="none" strike="noStrike" kern="1200" cap="none" spc="0" normalizeH="0" baseline="0" noProof="0" dirty="0">
              <a:ln>
                <a:noFill/>
              </a:ln>
              <a:solidFill>
                <a:srgbClr val="000000"/>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32397538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10" name="Picture 9" descr="trafficlight.jpg"/>
          <p:cNvPicPr>
            <a:picLocks noChangeAspect="1"/>
          </p:cNvPicPr>
          <p:nvPr/>
        </p:nvPicPr>
        <p:blipFill>
          <a:blip r:embed="rId4" cstate="print"/>
          <a:stretch>
            <a:fillRect/>
          </a:stretch>
        </p:blipFill>
        <p:spPr>
          <a:xfrm>
            <a:off x="7543800" y="228600"/>
            <a:ext cx="1190625" cy="1485900"/>
          </a:xfrm>
          <a:prstGeom prst="rect">
            <a:avLst/>
          </a:prstGeom>
        </p:spPr>
      </p:pic>
      <p:sp>
        <p:nvSpPr>
          <p:cNvPr id="9" name="TextBox 8"/>
          <p:cNvSpPr txBox="1"/>
          <p:nvPr/>
        </p:nvSpPr>
        <p:spPr>
          <a:xfrm>
            <a:off x="762000" y="4648200"/>
            <a:ext cx="3200400" cy="369332"/>
          </a:xfrm>
          <a:prstGeom prst="rect">
            <a:avLst/>
          </a:prstGeom>
          <a:noFill/>
        </p:spPr>
        <p:txBody>
          <a:bodyPr wrap="square" rtlCol="0">
            <a:spAutoFit/>
          </a:bodyPr>
          <a:lstStyle/>
          <a:p>
            <a:r>
              <a:rPr lang="en-US" b="1" dirty="0" smtClean="0"/>
              <a:t>Source Reliability Estimation</a:t>
            </a:r>
            <a:endParaRPr lang="en-US" b="1" dirty="0"/>
          </a:p>
        </p:txBody>
      </p:sp>
      <p:sp>
        <p:nvSpPr>
          <p:cNvPr id="11" name="TextBox 10"/>
          <p:cNvSpPr txBox="1"/>
          <p:nvPr/>
        </p:nvSpPr>
        <p:spPr>
          <a:xfrm>
            <a:off x="5257800" y="4572000"/>
            <a:ext cx="3200400" cy="369332"/>
          </a:xfrm>
          <a:prstGeom prst="rect">
            <a:avLst/>
          </a:prstGeom>
          <a:noFill/>
        </p:spPr>
        <p:txBody>
          <a:bodyPr wrap="square" rtlCol="0">
            <a:spAutoFit/>
          </a:bodyPr>
          <a:lstStyle/>
          <a:p>
            <a:r>
              <a:rPr lang="en-US" b="1" dirty="0" smtClean="0"/>
              <a:t>Traffic Light Location Detection</a:t>
            </a:r>
            <a:endParaRPr lang="en-US" b="1" dirty="0"/>
          </a:p>
        </p:txBody>
      </p:sp>
      <p:sp>
        <p:nvSpPr>
          <p:cNvPr id="12" name="TextBox 9"/>
          <p:cNvSpPr txBox="1">
            <a:spLocks noChangeArrowheads="1"/>
          </p:cNvSpPr>
          <p:nvPr/>
        </p:nvSpPr>
        <p:spPr bwMode="auto">
          <a:xfrm>
            <a:off x="533400" y="5257800"/>
            <a:ext cx="6324600" cy="1323439"/>
          </a:xfrm>
          <a:prstGeom prst="rect">
            <a:avLst/>
          </a:prstGeom>
          <a:noFill/>
          <a:ln w="25400">
            <a:solidFill>
              <a:schemeClr val="accent1"/>
            </a:solidFill>
            <a:miter lim="800000"/>
            <a:headEnd/>
            <a:tailEnd/>
          </a:ln>
        </p:spPr>
        <p:txBody>
          <a:bodyPr wrap="square">
            <a:spAutoFit/>
          </a:bodyPr>
          <a:lstStyle/>
          <a:p>
            <a:r>
              <a:rPr lang="en-US" sz="2000" b="1" dirty="0"/>
              <a:t>Experiment setup: </a:t>
            </a:r>
          </a:p>
          <a:p>
            <a:r>
              <a:rPr lang="en-US" sz="2000" b="1" dirty="0" smtClean="0"/>
              <a:t>34</a:t>
            </a:r>
            <a:r>
              <a:rPr lang="en-US" sz="2000" dirty="0" smtClean="0"/>
              <a:t> drivers,  </a:t>
            </a:r>
            <a:r>
              <a:rPr lang="en-US" sz="2000" b="1" dirty="0" smtClean="0"/>
              <a:t>300</a:t>
            </a:r>
            <a:r>
              <a:rPr lang="en-US" sz="2000" dirty="0" smtClean="0"/>
              <a:t> hours of driving in Urbana-Champaign</a:t>
            </a:r>
          </a:p>
          <a:p>
            <a:r>
              <a:rPr lang="en-US" sz="2000" b="1" dirty="0" smtClean="0"/>
              <a:t>1,048,572</a:t>
            </a:r>
            <a:r>
              <a:rPr lang="en-US" sz="2000" dirty="0" smtClean="0"/>
              <a:t> GPS readings, </a:t>
            </a:r>
            <a:r>
              <a:rPr lang="en-US" sz="2000" b="1" dirty="0" smtClean="0"/>
              <a:t>4865</a:t>
            </a:r>
            <a:r>
              <a:rPr lang="en-US" sz="2000" dirty="0" smtClean="0"/>
              <a:t> claims generated by phone (3033 for stop signs, 1562 for traffic lights)</a:t>
            </a:r>
            <a:endParaRPr lang="en-US" sz="2000" dirty="0"/>
          </a:p>
        </p:txBody>
      </p:sp>
      <p:pic>
        <p:nvPicPr>
          <p:cNvPr id="13" name="Picture 12" descr="real_knw_src_bound_tl.png"/>
          <p:cNvPicPr>
            <a:picLocks noChangeAspect="1"/>
          </p:cNvPicPr>
          <p:nvPr/>
        </p:nvPicPr>
        <p:blipFill>
          <a:blip r:embed="rId5" cstate="print"/>
          <a:stretch>
            <a:fillRect/>
          </a:stretch>
        </p:blipFill>
        <p:spPr>
          <a:xfrm>
            <a:off x="76200" y="1740992"/>
            <a:ext cx="4571999" cy="2754808"/>
          </a:xfrm>
          <a:prstGeom prst="rect">
            <a:avLst/>
          </a:prstGeom>
        </p:spPr>
      </p:pic>
      <p:pic>
        <p:nvPicPr>
          <p:cNvPr id="14" name="Picture 13" descr="real_knw_top_claim_prob_TL.png"/>
          <p:cNvPicPr>
            <a:picLocks noChangeAspect="1"/>
          </p:cNvPicPr>
          <p:nvPr/>
        </p:nvPicPr>
        <p:blipFill>
          <a:blip r:embed="rId6" cstate="print"/>
          <a:stretch>
            <a:fillRect/>
          </a:stretch>
        </p:blipFill>
        <p:spPr>
          <a:xfrm>
            <a:off x="4572000" y="1786905"/>
            <a:ext cx="4495800" cy="2708895"/>
          </a:xfrm>
          <a:prstGeom prst="rect">
            <a:avLst/>
          </a:prstGeom>
        </p:spPr>
      </p:pic>
      <p:sp>
        <p:nvSpPr>
          <p:cNvPr id="15" name="Oval 14"/>
          <p:cNvSpPr/>
          <p:nvPr/>
        </p:nvSpPr>
        <p:spPr>
          <a:xfrm>
            <a:off x="914400" y="3048000"/>
            <a:ext cx="304800" cy="304800"/>
          </a:xfrm>
          <a:prstGeom prst="ellipse">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09600" y="3886200"/>
            <a:ext cx="2590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 outlier out of 34</a:t>
            </a:r>
            <a:endParaRPr lang="en-US" sz="2400" dirty="0"/>
          </a:p>
        </p:txBody>
      </p:sp>
      <p:cxnSp>
        <p:nvCxnSpPr>
          <p:cNvPr id="18" name="Straight Arrow Connector 17"/>
          <p:cNvCxnSpPr>
            <a:stCxn id="15" idx="4"/>
            <a:endCxn id="16" idx="0"/>
          </p:cNvCxnSpPr>
          <p:nvPr/>
        </p:nvCxnSpPr>
        <p:spPr>
          <a:xfrm rot="16200000" flipH="1">
            <a:off x="1219200" y="3200400"/>
            <a:ext cx="533400" cy="8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304800" y="228600"/>
            <a:ext cx="86868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Traffic Regulator Mapping</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From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GPS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Data</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2127888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stretch>
            <a:fillRect/>
          </a:stretch>
        </p:blipFill>
        <p:spPr>
          <a:xfrm>
            <a:off x="4495800" y="1524000"/>
            <a:ext cx="4419600" cy="2760013"/>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11" name="Picture 10" descr="parking.jpg"/>
          <p:cNvPicPr>
            <a:picLocks noChangeAspect="1"/>
          </p:cNvPicPr>
          <p:nvPr/>
        </p:nvPicPr>
        <p:blipFill>
          <a:blip r:embed="rId5" cstate="print"/>
          <a:stretch>
            <a:fillRect/>
          </a:stretch>
        </p:blipFill>
        <p:spPr>
          <a:xfrm>
            <a:off x="3429000" y="5181600"/>
            <a:ext cx="1997428" cy="1419225"/>
          </a:xfrm>
          <a:prstGeom prst="rect">
            <a:avLst/>
          </a:prstGeom>
        </p:spPr>
      </p:pic>
      <p:pic>
        <p:nvPicPr>
          <p:cNvPr id="12" name="Picture 11" descr="studentwalk.jpg"/>
          <p:cNvPicPr>
            <a:picLocks noChangeAspect="1"/>
          </p:cNvPicPr>
          <p:nvPr/>
        </p:nvPicPr>
        <p:blipFill>
          <a:blip r:embed="rId6" cstate="print"/>
          <a:stretch>
            <a:fillRect/>
          </a:stretch>
        </p:blipFill>
        <p:spPr>
          <a:xfrm>
            <a:off x="6248400" y="5257800"/>
            <a:ext cx="1932326" cy="1285875"/>
          </a:xfrm>
          <a:prstGeom prst="rect">
            <a:avLst/>
          </a:prstGeom>
        </p:spPr>
      </p:pic>
      <p:pic>
        <p:nvPicPr>
          <p:cNvPr id="13" name="Picture 12" descr="turnleft2.gif"/>
          <p:cNvPicPr>
            <a:picLocks noChangeAspect="1"/>
          </p:cNvPicPr>
          <p:nvPr/>
        </p:nvPicPr>
        <p:blipFill>
          <a:blip r:embed="rId7" cstate="print"/>
          <a:stretch>
            <a:fillRect/>
          </a:stretch>
        </p:blipFill>
        <p:spPr>
          <a:xfrm>
            <a:off x="457200" y="5181600"/>
            <a:ext cx="2159000" cy="1295400"/>
          </a:xfrm>
          <a:prstGeom prst="rect">
            <a:avLst/>
          </a:prstGeom>
        </p:spPr>
      </p:pic>
      <p:pic>
        <p:nvPicPr>
          <p:cNvPr id="14" name="Picture 13" descr="stopsign.jpg"/>
          <p:cNvPicPr>
            <a:picLocks noChangeAspect="1"/>
          </p:cNvPicPr>
          <p:nvPr/>
        </p:nvPicPr>
        <p:blipFill>
          <a:blip r:embed="rId8" cstate="print"/>
          <a:stretch>
            <a:fillRect/>
          </a:stretch>
        </p:blipFill>
        <p:spPr>
          <a:xfrm>
            <a:off x="7696200" y="0"/>
            <a:ext cx="1033168" cy="1552575"/>
          </a:xfrm>
          <a:prstGeom prst="rect">
            <a:avLst/>
          </a:prstGeom>
        </p:spPr>
      </p:pic>
      <p:sp>
        <p:nvSpPr>
          <p:cNvPr id="10" name="TextBox 9"/>
          <p:cNvSpPr txBox="1"/>
          <p:nvPr/>
        </p:nvSpPr>
        <p:spPr>
          <a:xfrm>
            <a:off x="685800" y="4431268"/>
            <a:ext cx="3200400" cy="369332"/>
          </a:xfrm>
          <a:prstGeom prst="rect">
            <a:avLst/>
          </a:prstGeom>
          <a:noFill/>
        </p:spPr>
        <p:txBody>
          <a:bodyPr wrap="square" rtlCol="0">
            <a:spAutoFit/>
          </a:bodyPr>
          <a:lstStyle/>
          <a:p>
            <a:r>
              <a:rPr lang="en-US" b="1" dirty="0" smtClean="0"/>
              <a:t>Source Reliability Estimation</a:t>
            </a:r>
            <a:endParaRPr lang="en-US" b="1" dirty="0"/>
          </a:p>
        </p:txBody>
      </p:sp>
      <p:sp>
        <p:nvSpPr>
          <p:cNvPr id="15" name="TextBox 14"/>
          <p:cNvSpPr txBox="1"/>
          <p:nvPr/>
        </p:nvSpPr>
        <p:spPr>
          <a:xfrm>
            <a:off x="5181600" y="4419600"/>
            <a:ext cx="3200400" cy="369332"/>
          </a:xfrm>
          <a:prstGeom prst="rect">
            <a:avLst/>
          </a:prstGeom>
          <a:noFill/>
        </p:spPr>
        <p:txBody>
          <a:bodyPr wrap="square" rtlCol="0">
            <a:spAutoFit/>
          </a:bodyPr>
          <a:lstStyle/>
          <a:p>
            <a:r>
              <a:rPr lang="en-US" b="1" dirty="0" smtClean="0"/>
              <a:t>Stop Sign Location Detection</a:t>
            </a:r>
            <a:endParaRPr lang="en-US" b="1" dirty="0"/>
          </a:p>
        </p:txBody>
      </p:sp>
      <p:pic>
        <p:nvPicPr>
          <p:cNvPr id="20" name="Picture 19" descr="real_knw_src_bound_st.png"/>
          <p:cNvPicPr>
            <a:picLocks noChangeAspect="1"/>
          </p:cNvPicPr>
          <p:nvPr/>
        </p:nvPicPr>
        <p:blipFill>
          <a:blip r:embed="rId9" cstate="print"/>
          <a:stretch>
            <a:fillRect/>
          </a:stretch>
        </p:blipFill>
        <p:spPr>
          <a:xfrm>
            <a:off x="0" y="1447800"/>
            <a:ext cx="4679199" cy="2819400"/>
          </a:xfrm>
          <a:prstGeom prst="rect">
            <a:avLst/>
          </a:prstGeom>
        </p:spPr>
      </p:pic>
      <p:sp>
        <p:nvSpPr>
          <p:cNvPr id="16" name="Rectangle 15"/>
          <p:cNvSpPr/>
          <p:nvPr/>
        </p:nvSpPr>
        <p:spPr>
          <a:xfrm>
            <a:off x="6096000" y="1905000"/>
            <a:ext cx="2590800" cy="2133600"/>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rot="10800000" flipV="1">
            <a:off x="3048000" y="4114800"/>
            <a:ext cx="4495800"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7658100" y="4229100"/>
            <a:ext cx="7620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4191000" y="4114800"/>
            <a:ext cx="365760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304800" y="228600"/>
            <a:ext cx="86868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Traffic Regulator Mapping</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From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GPS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Data</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93609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Surrogate Sensing</a:t>
            </a:r>
            <a:endParaRPr lang="en-US" dirty="0"/>
          </a:p>
        </p:txBody>
      </p:sp>
      <p:sp>
        <p:nvSpPr>
          <p:cNvPr id="3" name="Content Placeholder 2"/>
          <p:cNvSpPr>
            <a:spLocks noGrp="1"/>
          </p:cNvSpPr>
          <p:nvPr>
            <p:ph idx="1"/>
          </p:nvPr>
        </p:nvSpPr>
        <p:spPr/>
        <p:txBody>
          <a:bodyPr/>
          <a:lstStyle/>
          <a:p>
            <a:r>
              <a:rPr lang="en-US" dirty="0" smtClean="0"/>
              <a:t>Can we use simple sensors (e.g., on our phones) to sense much more complex concepts?</a:t>
            </a:r>
          </a:p>
          <a:p>
            <a:r>
              <a:rPr lang="en-US" dirty="0" smtClean="0"/>
              <a:t>Examples:</a:t>
            </a:r>
          </a:p>
          <a:p>
            <a:pPr lvl="1"/>
            <a:r>
              <a:rPr lang="en-US" dirty="0" smtClean="0"/>
              <a:t>Detect free parking spots</a:t>
            </a:r>
          </a:p>
          <a:p>
            <a:pPr lvl="1"/>
            <a:r>
              <a:rPr lang="en-US" dirty="0" smtClean="0"/>
              <a:t>Find popular places in a city</a:t>
            </a:r>
          </a:p>
          <a:p>
            <a:pPr lvl="1"/>
            <a:r>
              <a:rPr lang="en-US" dirty="0" smtClean="0"/>
              <a:t>Predict bus arrival time</a:t>
            </a:r>
          </a:p>
          <a:p>
            <a:pPr lvl="1"/>
            <a:r>
              <a:rPr lang="en-US" dirty="0" smtClean="0"/>
              <a:t>Monitor noise and urban environments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2438626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Brace 25"/>
          <p:cNvSpPr/>
          <p:nvPr/>
        </p:nvSpPr>
        <p:spPr>
          <a:xfrm>
            <a:off x="1981200" y="2282825"/>
            <a:ext cx="304800" cy="4572000"/>
          </a:xfrm>
          <a:prstGeom prst="rightBrace">
            <a:avLst>
              <a:gd name="adj1" fmla="val 34259"/>
              <a:gd name="adj2" fmla="val 482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pic>
        <p:nvPicPr>
          <p:cNvPr id="61443" name="Picture 16" descr="http://apollo.cs.illinois.edu/images/cairo-celebrates-e1298128796536.jpg"/>
          <p:cNvPicPr>
            <a:picLocks noChangeAspect="1" noChangeArrowheads="1"/>
          </p:cNvPicPr>
          <p:nvPr/>
        </p:nvPicPr>
        <p:blipFill>
          <a:blip r:embed="rId2" cstate="print"/>
          <a:srcRect/>
          <a:stretch>
            <a:fillRect/>
          </a:stretch>
        </p:blipFill>
        <p:spPr bwMode="auto">
          <a:xfrm>
            <a:off x="228600" y="2640013"/>
            <a:ext cx="1824038" cy="1023937"/>
          </a:xfrm>
          <a:prstGeom prst="rect">
            <a:avLst/>
          </a:prstGeom>
          <a:noFill/>
          <a:ln w="9525">
            <a:noFill/>
            <a:miter lim="800000"/>
            <a:headEnd/>
            <a:tailEnd/>
          </a:ln>
        </p:spPr>
      </p:pic>
      <p:pic>
        <p:nvPicPr>
          <p:cNvPr id="61444" name="Picture 18" descr="http://apollo.cs.illinois.edu/images/ss-110831-irene-jc-02.grid-9x2.jpg"/>
          <p:cNvPicPr>
            <a:picLocks noChangeAspect="1" noChangeArrowheads="1"/>
          </p:cNvPicPr>
          <p:nvPr/>
        </p:nvPicPr>
        <p:blipFill>
          <a:blip r:embed="rId3" cstate="print"/>
          <a:srcRect l="5275" r="3957"/>
          <a:stretch>
            <a:fillRect/>
          </a:stretch>
        </p:blipFill>
        <p:spPr bwMode="auto">
          <a:xfrm>
            <a:off x="327025" y="4035425"/>
            <a:ext cx="1700213" cy="990600"/>
          </a:xfrm>
          <a:prstGeom prst="rect">
            <a:avLst/>
          </a:prstGeom>
          <a:noFill/>
          <a:ln w="9525">
            <a:noFill/>
            <a:miter lim="800000"/>
            <a:headEnd/>
            <a:tailEnd/>
          </a:ln>
        </p:spPr>
      </p:pic>
      <p:sp>
        <p:nvSpPr>
          <p:cNvPr id="61445" name="TextBox 31"/>
          <p:cNvSpPr txBox="1">
            <a:spLocks noChangeArrowheads="1"/>
          </p:cNvSpPr>
          <p:nvPr/>
        </p:nvSpPr>
        <p:spPr bwMode="auto">
          <a:xfrm>
            <a:off x="228600" y="3654425"/>
            <a:ext cx="1203325" cy="307975"/>
          </a:xfrm>
          <a:prstGeom prst="rect">
            <a:avLst/>
          </a:prstGeom>
          <a:noFill/>
          <a:ln w="9525">
            <a:noFill/>
            <a:miter lim="800000"/>
            <a:headEnd/>
            <a:tailEnd/>
          </a:ln>
        </p:spPr>
        <p:txBody>
          <a:bodyPr wrap="none">
            <a:spAutoFit/>
          </a:bodyPr>
          <a:lstStyle/>
          <a:p>
            <a:r>
              <a:rPr lang="en-US" sz="1400"/>
              <a:t>Egypt Unrest</a:t>
            </a:r>
          </a:p>
        </p:txBody>
      </p:sp>
      <p:sp>
        <p:nvSpPr>
          <p:cNvPr id="61446" name="TextBox 32"/>
          <p:cNvSpPr txBox="1">
            <a:spLocks noChangeArrowheads="1"/>
          </p:cNvSpPr>
          <p:nvPr/>
        </p:nvSpPr>
        <p:spPr bwMode="auto">
          <a:xfrm>
            <a:off x="228600" y="5026025"/>
            <a:ext cx="1422400" cy="307975"/>
          </a:xfrm>
          <a:prstGeom prst="rect">
            <a:avLst/>
          </a:prstGeom>
          <a:noFill/>
          <a:ln w="9525">
            <a:noFill/>
            <a:miter lim="800000"/>
            <a:headEnd/>
            <a:tailEnd/>
          </a:ln>
        </p:spPr>
        <p:txBody>
          <a:bodyPr wrap="none">
            <a:spAutoFit/>
          </a:bodyPr>
          <a:lstStyle/>
          <a:p>
            <a:r>
              <a:rPr lang="en-US" sz="1400"/>
              <a:t>Hurricane Irene</a:t>
            </a:r>
          </a:p>
        </p:txBody>
      </p:sp>
      <p:pic>
        <p:nvPicPr>
          <p:cNvPr id="61447" name="Picture 24" descr="http://scrapetv.com/News/News%20Pages/Everyone%20Else/images-11/fukushima-disaster.jpg"/>
          <p:cNvPicPr>
            <a:picLocks noChangeAspect="1" noChangeArrowheads="1"/>
          </p:cNvPicPr>
          <p:nvPr/>
        </p:nvPicPr>
        <p:blipFill>
          <a:blip r:embed="rId4" cstate="print"/>
          <a:srcRect/>
          <a:stretch>
            <a:fillRect/>
          </a:stretch>
        </p:blipFill>
        <p:spPr bwMode="auto">
          <a:xfrm>
            <a:off x="228600" y="5407025"/>
            <a:ext cx="1836738" cy="1143000"/>
          </a:xfrm>
          <a:prstGeom prst="rect">
            <a:avLst/>
          </a:prstGeom>
          <a:noFill/>
          <a:ln w="9525">
            <a:noFill/>
            <a:miter lim="800000"/>
            <a:headEnd/>
            <a:tailEnd/>
          </a:ln>
        </p:spPr>
      </p:pic>
      <p:sp>
        <p:nvSpPr>
          <p:cNvPr id="61448" name="TextBox 34"/>
          <p:cNvSpPr txBox="1">
            <a:spLocks noChangeArrowheads="1"/>
          </p:cNvSpPr>
          <p:nvPr/>
        </p:nvSpPr>
        <p:spPr bwMode="auto">
          <a:xfrm>
            <a:off x="381000" y="6550025"/>
            <a:ext cx="1031875" cy="307975"/>
          </a:xfrm>
          <a:prstGeom prst="rect">
            <a:avLst/>
          </a:prstGeom>
          <a:noFill/>
          <a:ln w="9525">
            <a:noFill/>
            <a:miter lim="800000"/>
            <a:headEnd/>
            <a:tailEnd/>
          </a:ln>
        </p:spPr>
        <p:txBody>
          <a:bodyPr wrap="none">
            <a:spAutoFit/>
          </a:bodyPr>
          <a:lstStyle/>
          <a:p>
            <a:r>
              <a:rPr lang="en-US" sz="1400"/>
              <a:t>Fukushima</a:t>
            </a:r>
          </a:p>
        </p:txBody>
      </p:sp>
      <p:sp>
        <p:nvSpPr>
          <p:cNvPr id="61449" name="Oval 17"/>
          <p:cNvSpPr>
            <a:spLocks noChangeArrowheads="1"/>
          </p:cNvSpPr>
          <p:nvPr/>
        </p:nvSpPr>
        <p:spPr bwMode="auto">
          <a:xfrm>
            <a:off x="2362200" y="21336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0" name="Oval 19"/>
          <p:cNvSpPr>
            <a:spLocks noChangeArrowheads="1"/>
          </p:cNvSpPr>
          <p:nvPr/>
        </p:nvSpPr>
        <p:spPr bwMode="auto">
          <a:xfrm>
            <a:off x="2362200" y="37338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1" name="Oval 20"/>
          <p:cNvSpPr>
            <a:spLocks noChangeArrowheads="1"/>
          </p:cNvSpPr>
          <p:nvPr/>
        </p:nvSpPr>
        <p:spPr bwMode="auto">
          <a:xfrm>
            <a:off x="2362200" y="26670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2" name="Oval 21"/>
          <p:cNvSpPr>
            <a:spLocks noChangeArrowheads="1"/>
          </p:cNvSpPr>
          <p:nvPr/>
        </p:nvSpPr>
        <p:spPr bwMode="auto">
          <a:xfrm>
            <a:off x="2362200" y="42672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3" name="Oval 22"/>
          <p:cNvSpPr>
            <a:spLocks noChangeArrowheads="1"/>
          </p:cNvSpPr>
          <p:nvPr/>
        </p:nvSpPr>
        <p:spPr bwMode="auto">
          <a:xfrm>
            <a:off x="2371725" y="5264150"/>
            <a:ext cx="268288"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4" name="Rectangle 11"/>
          <p:cNvSpPr>
            <a:spLocks noChangeArrowheads="1"/>
          </p:cNvSpPr>
          <p:nvPr/>
        </p:nvSpPr>
        <p:spPr bwMode="auto">
          <a:xfrm flipV="1">
            <a:off x="4191000" y="1776413"/>
            <a:ext cx="261938"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5" name="Rectangle 13"/>
          <p:cNvSpPr>
            <a:spLocks noChangeArrowheads="1"/>
          </p:cNvSpPr>
          <p:nvPr/>
        </p:nvSpPr>
        <p:spPr bwMode="auto">
          <a:xfrm flipV="1">
            <a:off x="4205288" y="2462213"/>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6" name="Rectangle 14"/>
          <p:cNvSpPr>
            <a:spLocks noChangeArrowheads="1"/>
          </p:cNvSpPr>
          <p:nvPr/>
        </p:nvSpPr>
        <p:spPr bwMode="auto">
          <a:xfrm flipV="1">
            <a:off x="4205288" y="3224213"/>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7" name="Rectangle 16"/>
          <p:cNvSpPr>
            <a:spLocks noChangeArrowheads="1"/>
          </p:cNvSpPr>
          <p:nvPr/>
        </p:nvSpPr>
        <p:spPr bwMode="auto">
          <a:xfrm flipV="1">
            <a:off x="4205288" y="4443413"/>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8" name="Rectangle 17"/>
          <p:cNvSpPr>
            <a:spLocks noChangeArrowheads="1"/>
          </p:cNvSpPr>
          <p:nvPr/>
        </p:nvSpPr>
        <p:spPr bwMode="auto">
          <a:xfrm flipV="1">
            <a:off x="4205288" y="5129213"/>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9" name="Rectangle 18"/>
          <p:cNvSpPr>
            <a:spLocks noChangeArrowheads="1"/>
          </p:cNvSpPr>
          <p:nvPr/>
        </p:nvSpPr>
        <p:spPr bwMode="auto">
          <a:xfrm flipV="1">
            <a:off x="4205288" y="5891213"/>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60" name="Text Box 20"/>
          <p:cNvSpPr txBox="1">
            <a:spLocks noChangeArrowheads="1"/>
          </p:cNvSpPr>
          <p:nvPr/>
        </p:nvSpPr>
        <p:spPr bwMode="auto">
          <a:xfrm flipV="1">
            <a:off x="4078288" y="3644900"/>
            <a:ext cx="512762" cy="393700"/>
          </a:xfrm>
          <a:prstGeom prst="rect">
            <a:avLst/>
          </a:prstGeom>
          <a:noFill/>
          <a:ln w="9525">
            <a:noFill/>
            <a:miter lim="800000"/>
            <a:headEnd/>
            <a:tailEnd/>
          </a:ln>
        </p:spPr>
        <p:txBody>
          <a:bodyPr vert="eaVert">
            <a:spAutoFit/>
          </a:bodyPr>
          <a:lstStyle/>
          <a:p>
            <a:pPr>
              <a:spcBef>
                <a:spcPct val="50000"/>
              </a:spcBef>
            </a:pPr>
            <a:r>
              <a:rPr lang="en-US" altLang="zh-CN" sz="3200">
                <a:latin typeface="Arial" charset="0"/>
                <a:ea typeface="SimSun" pitchFamily="2" charset="-122"/>
              </a:rPr>
              <a:t>…</a:t>
            </a:r>
          </a:p>
        </p:txBody>
      </p:sp>
      <p:cxnSp>
        <p:nvCxnSpPr>
          <p:cNvPr id="61461" name="Straight Arrow Connector 50"/>
          <p:cNvCxnSpPr>
            <a:cxnSpLocks noChangeShapeType="1"/>
            <a:stCxn id="61449" idx="6"/>
            <a:endCxn id="61454" idx="1"/>
          </p:cNvCxnSpPr>
          <p:nvPr/>
        </p:nvCxnSpPr>
        <p:spPr bwMode="auto">
          <a:xfrm flipV="1">
            <a:off x="2632075" y="1916906"/>
            <a:ext cx="1558925" cy="351632"/>
          </a:xfrm>
          <a:prstGeom prst="straightConnector1">
            <a:avLst/>
          </a:prstGeom>
          <a:noFill/>
          <a:ln w="9525" algn="ctr">
            <a:solidFill>
              <a:schemeClr val="tx1"/>
            </a:solidFill>
            <a:round/>
            <a:headEnd/>
            <a:tailEnd type="arrow" w="med" len="med"/>
          </a:ln>
        </p:spPr>
      </p:cxnSp>
      <p:cxnSp>
        <p:nvCxnSpPr>
          <p:cNvPr id="61462" name="Straight Arrow Connector 52"/>
          <p:cNvCxnSpPr>
            <a:cxnSpLocks noChangeShapeType="1"/>
            <a:stCxn id="61449" idx="5"/>
          </p:cNvCxnSpPr>
          <p:nvPr/>
        </p:nvCxnSpPr>
        <p:spPr bwMode="auto">
          <a:xfrm>
            <a:off x="2593975" y="2363788"/>
            <a:ext cx="1462087" cy="893762"/>
          </a:xfrm>
          <a:prstGeom prst="straightConnector1">
            <a:avLst/>
          </a:prstGeom>
          <a:noFill/>
          <a:ln w="9525" algn="ctr">
            <a:solidFill>
              <a:schemeClr val="tx1"/>
            </a:solidFill>
            <a:round/>
            <a:headEnd/>
            <a:tailEnd type="arrow" w="med" len="med"/>
          </a:ln>
        </p:spPr>
      </p:cxnSp>
      <p:cxnSp>
        <p:nvCxnSpPr>
          <p:cNvPr id="61463" name="Straight Arrow Connector 54"/>
          <p:cNvCxnSpPr>
            <a:cxnSpLocks noChangeShapeType="1"/>
            <a:stCxn id="61451" idx="6"/>
            <a:endCxn id="61455" idx="1"/>
          </p:cNvCxnSpPr>
          <p:nvPr/>
        </p:nvCxnSpPr>
        <p:spPr bwMode="auto">
          <a:xfrm flipV="1">
            <a:off x="2632075" y="2602706"/>
            <a:ext cx="1573213" cy="199232"/>
          </a:xfrm>
          <a:prstGeom prst="straightConnector1">
            <a:avLst/>
          </a:prstGeom>
          <a:noFill/>
          <a:ln w="9525" algn="ctr">
            <a:solidFill>
              <a:schemeClr val="tx1"/>
            </a:solidFill>
            <a:round/>
            <a:headEnd/>
            <a:tailEnd type="arrow" w="med" len="med"/>
          </a:ln>
        </p:spPr>
      </p:cxnSp>
      <p:cxnSp>
        <p:nvCxnSpPr>
          <p:cNvPr id="61464" name="Straight Arrow Connector 56"/>
          <p:cNvCxnSpPr>
            <a:cxnSpLocks noChangeShapeType="1"/>
            <a:stCxn id="61451" idx="7"/>
          </p:cNvCxnSpPr>
          <p:nvPr/>
        </p:nvCxnSpPr>
        <p:spPr bwMode="auto">
          <a:xfrm rot="5400000" flipH="1" flipV="1">
            <a:off x="3029115" y="1620838"/>
            <a:ext cx="649122" cy="1522247"/>
          </a:xfrm>
          <a:prstGeom prst="straightConnector1">
            <a:avLst/>
          </a:prstGeom>
          <a:noFill/>
          <a:ln w="9525" algn="ctr">
            <a:solidFill>
              <a:schemeClr val="tx1"/>
            </a:solidFill>
            <a:round/>
            <a:headEnd/>
            <a:tailEnd type="arrow" w="med" len="med"/>
          </a:ln>
        </p:spPr>
      </p:cxnSp>
      <p:cxnSp>
        <p:nvCxnSpPr>
          <p:cNvPr id="61465" name="Straight Arrow Connector 58"/>
          <p:cNvCxnSpPr>
            <a:cxnSpLocks noChangeShapeType="1"/>
            <a:stCxn id="61451" idx="5"/>
          </p:cNvCxnSpPr>
          <p:nvPr/>
        </p:nvCxnSpPr>
        <p:spPr bwMode="auto">
          <a:xfrm>
            <a:off x="2592388" y="2897188"/>
            <a:ext cx="1430337" cy="2255837"/>
          </a:xfrm>
          <a:prstGeom prst="straightConnector1">
            <a:avLst/>
          </a:prstGeom>
          <a:noFill/>
          <a:ln w="9525" algn="ctr">
            <a:solidFill>
              <a:schemeClr val="tx1"/>
            </a:solidFill>
            <a:round/>
            <a:headEnd/>
            <a:tailEnd type="arrow" w="med" len="med"/>
          </a:ln>
        </p:spPr>
      </p:cxnSp>
      <p:cxnSp>
        <p:nvCxnSpPr>
          <p:cNvPr id="61466" name="Straight Arrow Connector 60"/>
          <p:cNvCxnSpPr>
            <a:cxnSpLocks noChangeShapeType="1"/>
            <a:stCxn id="61486" idx="6"/>
          </p:cNvCxnSpPr>
          <p:nvPr/>
        </p:nvCxnSpPr>
        <p:spPr bwMode="auto">
          <a:xfrm>
            <a:off x="2632075" y="3335337"/>
            <a:ext cx="1571625" cy="11113"/>
          </a:xfrm>
          <a:prstGeom prst="straightConnector1">
            <a:avLst/>
          </a:prstGeom>
          <a:noFill/>
          <a:ln w="38100" algn="ctr">
            <a:solidFill>
              <a:srgbClr val="FF0000"/>
            </a:solidFill>
            <a:prstDash val="dash"/>
            <a:round/>
            <a:headEnd/>
            <a:tailEnd type="none" w="med" len="med"/>
          </a:ln>
        </p:spPr>
      </p:cxnSp>
      <p:cxnSp>
        <p:nvCxnSpPr>
          <p:cNvPr id="61467" name="Straight Arrow Connector 62"/>
          <p:cNvCxnSpPr>
            <a:cxnSpLocks noChangeShapeType="1"/>
            <a:stCxn id="61453" idx="6"/>
          </p:cNvCxnSpPr>
          <p:nvPr/>
        </p:nvCxnSpPr>
        <p:spPr bwMode="auto">
          <a:xfrm flipV="1">
            <a:off x="2640013" y="5395913"/>
            <a:ext cx="1527175" cy="3175"/>
          </a:xfrm>
          <a:prstGeom prst="straightConnector1">
            <a:avLst/>
          </a:prstGeom>
          <a:noFill/>
          <a:ln w="9525" algn="ctr">
            <a:solidFill>
              <a:schemeClr val="tx1"/>
            </a:solidFill>
            <a:round/>
            <a:headEnd/>
            <a:tailEnd type="arrow" w="med" len="med"/>
          </a:ln>
        </p:spPr>
      </p:cxnSp>
      <p:cxnSp>
        <p:nvCxnSpPr>
          <p:cNvPr id="61468" name="Straight Arrow Connector 66"/>
          <p:cNvCxnSpPr>
            <a:cxnSpLocks noChangeShapeType="1"/>
            <a:stCxn id="61476" idx="5"/>
            <a:endCxn id="61459" idx="1"/>
          </p:cNvCxnSpPr>
          <p:nvPr/>
        </p:nvCxnSpPr>
        <p:spPr bwMode="auto">
          <a:xfrm rot="16200000" flipH="1">
            <a:off x="2898544" y="4724961"/>
            <a:ext cx="1000753" cy="1612735"/>
          </a:xfrm>
          <a:prstGeom prst="straightConnector1">
            <a:avLst/>
          </a:prstGeom>
          <a:noFill/>
          <a:ln w="9525" algn="ctr">
            <a:solidFill>
              <a:schemeClr val="tx1"/>
            </a:solidFill>
            <a:round/>
            <a:headEnd/>
            <a:tailEnd type="arrow" w="med" len="med"/>
          </a:ln>
        </p:spPr>
      </p:cxnSp>
      <p:cxnSp>
        <p:nvCxnSpPr>
          <p:cNvPr id="61469" name="Straight Arrow Connector 68"/>
          <p:cNvCxnSpPr>
            <a:cxnSpLocks noChangeShapeType="1"/>
            <a:stCxn id="61476" idx="6"/>
            <a:endCxn id="61457" idx="1"/>
          </p:cNvCxnSpPr>
          <p:nvPr/>
        </p:nvCxnSpPr>
        <p:spPr bwMode="auto">
          <a:xfrm flipV="1">
            <a:off x="2632075" y="4583906"/>
            <a:ext cx="1573213" cy="351632"/>
          </a:xfrm>
          <a:prstGeom prst="straightConnector1">
            <a:avLst/>
          </a:prstGeom>
          <a:noFill/>
          <a:ln w="9525" algn="ctr">
            <a:solidFill>
              <a:schemeClr val="tx1"/>
            </a:solidFill>
            <a:round/>
            <a:headEnd/>
            <a:tailEnd type="arrow" w="med" len="med"/>
          </a:ln>
        </p:spPr>
      </p:cxnSp>
      <p:cxnSp>
        <p:nvCxnSpPr>
          <p:cNvPr id="61470" name="Straight Arrow Connector 70"/>
          <p:cNvCxnSpPr>
            <a:cxnSpLocks noChangeShapeType="1"/>
            <a:stCxn id="61476" idx="7"/>
          </p:cNvCxnSpPr>
          <p:nvPr/>
        </p:nvCxnSpPr>
        <p:spPr bwMode="auto">
          <a:xfrm rot="5400000" flipH="1" flipV="1">
            <a:off x="2305215" y="3030538"/>
            <a:ext cx="2096922" cy="1522247"/>
          </a:xfrm>
          <a:prstGeom prst="straightConnector1">
            <a:avLst/>
          </a:prstGeom>
          <a:noFill/>
          <a:ln w="9525" algn="ctr">
            <a:solidFill>
              <a:schemeClr val="tx1"/>
            </a:solidFill>
            <a:round/>
            <a:headEnd/>
            <a:tailEnd type="arrow" w="med" len="med"/>
          </a:ln>
        </p:spPr>
      </p:cxnSp>
      <p:cxnSp>
        <p:nvCxnSpPr>
          <p:cNvPr id="61471" name="Straight Arrow Connector 72"/>
          <p:cNvCxnSpPr>
            <a:cxnSpLocks noChangeShapeType="1"/>
            <a:stCxn id="61450" idx="5"/>
          </p:cNvCxnSpPr>
          <p:nvPr/>
        </p:nvCxnSpPr>
        <p:spPr bwMode="auto">
          <a:xfrm rot="16200000" flipH="1">
            <a:off x="3158497" y="3398208"/>
            <a:ext cx="487197" cy="1619085"/>
          </a:xfrm>
          <a:prstGeom prst="straightConnector1">
            <a:avLst/>
          </a:prstGeom>
          <a:noFill/>
          <a:ln w="9525" algn="ctr">
            <a:solidFill>
              <a:schemeClr val="tx1"/>
            </a:solidFill>
            <a:round/>
            <a:headEnd/>
            <a:tailEnd type="arrow" w="med" len="med"/>
          </a:ln>
        </p:spPr>
      </p:cxnSp>
      <p:cxnSp>
        <p:nvCxnSpPr>
          <p:cNvPr id="61472" name="Straight Arrow Connector 77"/>
          <p:cNvCxnSpPr>
            <a:cxnSpLocks noChangeShapeType="1"/>
            <a:stCxn id="61450" idx="7"/>
          </p:cNvCxnSpPr>
          <p:nvPr/>
        </p:nvCxnSpPr>
        <p:spPr bwMode="auto">
          <a:xfrm rot="5400000" flipH="1" flipV="1">
            <a:off x="3143415" y="2878138"/>
            <a:ext cx="344322" cy="1446047"/>
          </a:xfrm>
          <a:prstGeom prst="straightConnector1">
            <a:avLst/>
          </a:prstGeom>
          <a:noFill/>
          <a:ln w="9525" algn="ctr">
            <a:solidFill>
              <a:schemeClr val="tx1"/>
            </a:solidFill>
            <a:round/>
            <a:headEnd/>
            <a:tailEnd type="arrow" w="med" len="med"/>
          </a:ln>
        </p:spPr>
      </p:cxnSp>
      <p:cxnSp>
        <p:nvCxnSpPr>
          <p:cNvPr id="61474" name="Straight Arrow Connector 81"/>
          <p:cNvCxnSpPr>
            <a:cxnSpLocks noChangeShapeType="1"/>
            <a:stCxn id="61453" idx="7"/>
          </p:cNvCxnSpPr>
          <p:nvPr/>
        </p:nvCxnSpPr>
        <p:spPr bwMode="auto">
          <a:xfrm flipV="1">
            <a:off x="2601913" y="3508375"/>
            <a:ext cx="1579562" cy="1795463"/>
          </a:xfrm>
          <a:prstGeom prst="straightConnector1">
            <a:avLst/>
          </a:prstGeom>
          <a:noFill/>
          <a:ln w="9525" algn="ctr">
            <a:solidFill>
              <a:schemeClr val="tx1"/>
            </a:solidFill>
            <a:round/>
            <a:headEnd/>
            <a:tailEnd type="arrow" w="med" len="med"/>
          </a:ln>
        </p:spPr>
      </p:cxnSp>
      <p:cxnSp>
        <p:nvCxnSpPr>
          <p:cNvPr id="61475" name="Straight Arrow Connector 84"/>
          <p:cNvCxnSpPr>
            <a:cxnSpLocks noChangeShapeType="1"/>
            <a:endCxn id="61458" idx="1"/>
          </p:cNvCxnSpPr>
          <p:nvPr/>
        </p:nvCxnSpPr>
        <p:spPr bwMode="auto">
          <a:xfrm>
            <a:off x="2638425" y="4902200"/>
            <a:ext cx="1566863" cy="366713"/>
          </a:xfrm>
          <a:prstGeom prst="straightConnector1">
            <a:avLst/>
          </a:prstGeom>
          <a:noFill/>
          <a:ln w="9525" algn="ctr">
            <a:solidFill>
              <a:schemeClr val="tx1"/>
            </a:solidFill>
            <a:round/>
            <a:headEnd/>
            <a:tailEnd type="arrow" w="med" len="med"/>
          </a:ln>
        </p:spPr>
      </p:cxnSp>
      <p:sp>
        <p:nvSpPr>
          <p:cNvPr id="61476" name="Oval 23"/>
          <p:cNvSpPr>
            <a:spLocks noChangeArrowheads="1"/>
          </p:cNvSpPr>
          <p:nvPr/>
        </p:nvSpPr>
        <p:spPr bwMode="auto">
          <a:xfrm>
            <a:off x="2362200" y="48006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93" name="Title 53"/>
          <p:cNvSpPr>
            <a:spLocks noGrp="1"/>
          </p:cNvSpPr>
          <p:nvPr>
            <p:ph type="title"/>
          </p:nvPr>
        </p:nvSpPr>
        <p:spPr>
          <a:xfrm>
            <a:off x="741363" y="214313"/>
            <a:ext cx="7793037" cy="928687"/>
          </a:xfrm>
        </p:spPr>
        <p:txBody>
          <a:bodyPr/>
          <a:lstStyle/>
          <a:p>
            <a:r>
              <a:rPr lang="en-US" dirty="0" smtClean="0"/>
              <a:t>Incorporate Prior Knowledge</a:t>
            </a:r>
          </a:p>
        </p:txBody>
      </p:sp>
      <p:sp>
        <p:nvSpPr>
          <p:cNvPr id="61477" name="Content Placeholder 2"/>
          <p:cNvSpPr>
            <a:spLocks noGrp="1"/>
          </p:cNvSpPr>
          <p:nvPr>
            <p:ph idx="1"/>
          </p:nvPr>
        </p:nvSpPr>
        <p:spPr>
          <a:xfrm>
            <a:off x="2209800" y="1752600"/>
            <a:ext cx="966788" cy="414338"/>
          </a:xfrm>
        </p:spPr>
        <p:txBody>
          <a:bodyPr/>
          <a:lstStyle/>
          <a:p>
            <a:pPr>
              <a:buFont typeface="Wingdings" pitchFamily="2" charset="2"/>
              <a:buNone/>
            </a:pPr>
            <a:r>
              <a:rPr lang="en-US" sz="1600" smtClean="0"/>
              <a:t>Sources</a:t>
            </a:r>
          </a:p>
        </p:txBody>
      </p:sp>
      <p:sp>
        <p:nvSpPr>
          <p:cNvPr id="61479" name="TextBox 91"/>
          <p:cNvSpPr txBox="1">
            <a:spLocks noChangeArrowheads="1"/>
          </p:cNvSpPr>
          <p:nvPr/>
        </p:nvSpPr>
        <p:spPr bwMode="auto">
          <a:xfrm>
            <a:off x="2368550" y="5576888"/>
            <a:ext cx="938213" cy="460375"/>
          </a:xfrm>
          <a:prstGeom prst="rect">
            <a:avLst/>
          </a:prstGeom>
          <a:noFill/>
          <a:ln w="9525">
            <a:noFill/>
            <a:miter lim="800000"/>
            <a:headEnd/>
            <a:tailEnd/>
          </a:ln>
        </p:spPr>
        <p:txBody>
          <a:bodyPr wrap="none">
            <a:spAutoFit/>
          </a:bodyPr>
          <a:lstStyle/>
          <a:p>
            <a:r>
              <a:rPr lang="en-US"/>
              <a:t>Attribute:</a:t>
            </a:r>
          </a:p>
          <a:p>
            <a:r>
              <a:rPr lang="en-US" b="1"/>
              <a:t>Credibility</a:t>
            </a:r>
          </a:p>
        </p:txBody>
      </p:sp>
      <p:sp>
        <p:nvSpPr>
          <p:cNvPr id="61480" name="TextBox 92"/>
          <p:cNvSpPr txBox="1">
            <a:spLocks noChangeArrowheads="1"/>
          </p:cNvSpPr>
          <p:nvPr/>
        </p:nvSpPr>
        <p:spPr bwMode="auto">
          <a:xfrm>
            <a:off x="3944938" y="6208713"/>
            <a:ext cx="946150" cy="461962"/>
          </a:xfrm>
          <a:prstGeom prst="rect">
            <a:avLst/>
          </a:prstGeom>
          <a:noFill/>
          <a:ln w="9525">
            <a:noFill/>
            <a:miter lim="800000"/>
            <a:headEnd/>
            <a:tailEnd/>
          </a:ln>
        </p:spPr>
        <p:txBody>
          <a:bodyPr wrap="none">
            <a:spAutoFit/>
          </a:bodyPr>
          <a:lstStyle/>
          <a:p>
            <a:r>
              <a:rPr lang="en-US"/>
              <a:t>Attribute:</a:t>
            </a:r>
          </a:p>
          <a:p>
            <a:r>
              <a:rPr lang="en-US" b="1"/>
              <a:t>True/False</a:t>
            </a:r>
          </a:p>
        </p:txBody>
      </p:sp>
      <p:sp>
        <p:nvSpPr>
          <p:cNvPr id="61481" name="TextBox 49"/>
          <p:cNvSpPr txBox="1">
            <a:spLocks noChangeArrowheads="1"/>
          </p:cNvSpPr>
          <p:nvPr/>
        </p:nvSpPr>
        <p:spPr bwMode="auto">
          <a:xfrm rot="-900213">
            <a:off x="4471988" y="1143288"/>
            <a:ext cx="3614737" cy="1877437"/>
          </a:xfrm>
          <a:prstGeom prst="rect">
            <a:avLst/>
          </a:prstGeom>
          <a:noFill/>
          <a:ln w="9525">
            <a:noFill/>
            <a:miter lim="800000"/>
            <a:headEnd/>
            <a:tailEnd/>
          </a:ln>
        </p:spPr>
        <p:txBody>
          <a:bodyPr>
            <a:spAutoFit/>
          </a:bodyPr>
          <a:lstStyle/>
          <a:p>
            <a:pPr algn="ctr"/>
            <a:r>
              <a:rPr lang="en-US" sz="2800" b="1" dirty="0" smtClean="0">
                <a:solidFill>
                  <a:srgbClr val="FF0000"/>
                </a:solidFill>
              </a:rPr>
              <a:t>Opportunity to Observe</a:t>
            </a:r>
            <a:endParaRPr lang="en-US" sz="2800" b="1" dirty="0">
              <a:solidFill>
                <a:srgbClr val="FF0000"/>
              </a:solidFill>
            </a:endParaRPr>
          </a:p>
          <a:p>
            <a:pPr algn="ctr"/>
            <a:r>
              <a:rPr lang="en-US" sz="2000" b="1" i="1" dirty="0" smtClean="0">
                <a:solidFill>
                  <a:srgbClr val="FF0000"/>
                </a:solidFill>
              </a:rPr>
              <a:t>Some sources may not have the opportunity to observe some variables</a:t>
            </a:r>
            <a:endParaRPr lang="en-US" sz="2000" b="1" i="1" dirty="0">
              <a:solidFill>
                <a:srgbClr val="FF0000"/>
              </a:solidFill>
            </a:endParaRPr>
          </a:p>
        </p:txBody>
      </p:sp>
      <p:sp>
        <p:nvSpPr>
          <p:cNvPr id="61486" name="Oval 18"/>
          <p:cNvSpPr>
            <a:spLocks noChangeArrowheads="1"/>
          </p:cNvSpPr>
          <p:nvPr/>
        </p:nvSpPr>
        <p:spPr bwMode="auto">
          <a:xfrm>
            <a:off x="2362200" y="3200400"/>
            <a:ext cx="269875" cy="268287"/>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91" name="Freeform 64"/>
          <p:cNvSpPr>
            <a:spLocks/>
          </p:cNvSpPr>
          <p:nvPr/>
        </p:nvSpPr>
        <p:spPr bwMode="auto">
          <a:xfrm flipH="1">
            <a:off x="3886200" y="3276600"/>
            <a:ext cx="3048000" cy="914400"/>
          </a:xfrm>
          <a:custGeom>
            <a:avLst/>
            <a:gdLst>
              <a:gd name="T0" fmla="*/ 1528528 w 1526499"/>
              <a:gd name="T1" fmla="*/ 0 h 1678898"/>
              <a:gd name="T2" fmla="*/ 357740 w 1526499"/>
              <a:gd name="T3" fmla="*/ 374145 h 1678898"/>
              <a:gd name="T4" fmla="*/ 42529 w 1526499"/>
              <a:gd name="T5" fmla="*/ 1017672 h 1678898"/>
              <a:gd name="T6" fmla="*/ 102568 w 1526499"/>
              <a:gd name="T7" fmla="*/ 1676166 h 1678898"/>
              <a:gd name="T8" fmla="*/ 0 60000 65536"/>
              <a:gd name="T9" fmla="*/ 0 60000 65536"/>
              <a:gd name="T10" fmla="*/ 0 60000 65536"/>
              <a:gd name="T11" fmla="*/ 0 60000 65536"/>
              <a:gd name="T12" fmla="*/ 0 w 1526499"/>
              <a:gd name="T13" fmla="*/ 0 h 1678898"/>
              <a:gd name="T14" fmla="*/ 1526499 w 1526499"/>
              <a:gd name="T15" fmla="*/ 1678898 h 1678898"/>
            </a:gdLst>
            <a:ahLst/>
            <a:cxnLst>
              <a:cxn ang="T8">
                <a:pos x="T0" y="T1"/>
              </a:cxn>
              <a:cxn ang="T9">
                <a:pos x="T2" y="T3"/>
              </a:cxn>
              <a:cxn ang="T10">
                <a:pos x="T4" y="T5"/>
              </a:cxn>
              <a:cxn ang="T11">
                <a:pos x="T6" y="T7"/>
              </a:cxn>
            </a:cxnLst>
            <a:rect l="T12" t="T13" r="T14" b="T15"/>
            <a:pathLst>
              <a:path w="1526499" h="1678898">
                <a:moveTo>
                  <a:pt x="1526499" y="0"/>
                </a:moveTo>
                <a:cubicBezTo>
                  <a:pt x="1065551" y="102433"/>
                  <a:pt x="604604" y="204866"/>
                  <a:pt x="357266" y="374754"/>
                </a:cubicBezTo>
                <a:cubicBezTo>
                  <a:pt x="109928" y="544642"/>
                  <a:pt x="84944" y="801974"/>
                  <a:pt x="42472" y="1019331"/>
                </a:cubicBezTo>
                <a:cubicBezTo>
                  <a:pt x="0" y="1236688"/>
                  <a:pt x="102433" y="1678898"/>
                  <a:pt x="102433" y="1678898"/>
                </a:cubicBezTo>
              </a:path>
            </a:pathLst>
          </a:custGeom>
          <a:noFill/>
          <a:ln w="38100" cap="flat" cmpd="sng" algn="ctr">
            <a:solidFill>
              <a:schemeClr val="tx1"/>
            </a:solidFill>
            <a:prstDash val="solid"/>
            <a:round/>
            <a:headEnd type="none" w="med" len="med"/>
            <a:tailEnd type="arrow" w="med" len="med"/>
          </a:ln>
        </p:spPr>
        <p:txBody>
          <a:bodyPr/>
          <a:lstStyle/>
          <a:p>
            <a:endParaRPr lang="en-US"/>
          </a:p>
        </p:txBody>
      </p:sp>
      <p:sp>
        <p:nvSpPr>
          <p:cNvPr id="60" name="Content Placeholder 2"/>
          <p:cNvSpPr txBox="1">
            <a:spLocks/>
          </p:cNvSpPr>
          <p:nvPr/>
        </p:nvSpPr>
        <p:spPr bwMode="auto">
          <a:xfrm>
            <a:off x="228600" y="2206625"/>
            <a:ext cx="1676400" cy="72548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None/>
              <a:defRPr/>
            </a:pPr>
            <a:r>
              <a:rPr lang="en-US" sz="2000" kern="0" dirty="0">
                <a:latin typeface="+mn-lt"/>
                <a:cs typeface="+mn-cs"/>
              </a:rPr>
              <a:t>Events</a:t>
            </a:r>
          </a:p>
        </p:txBody>
      </p:sp>
      <p:pic>
        <p:nvPicPr>
          <p:cNvPr id="58" name="Picture 57" descr="not-know.jpg"/>
          <p:cNvPicPr>
            <a:picLocks noChangeAspect="1"/>
          </p:cNvPicPr>
          <p:nvPr/>
        </p:nvPicPr>
        <p:blipFill>
          <a:blip r:embed="rId5" cstate="print"/>
          <a:stretch>
            <a:fillRect/>
          </a:stretch>
        </p:blipFill>
        <p:spPr>
          <a:xfrm>
            <a:off x="4724400" y="4381648"/>
            <a:ext cx="1676400" cy="1255682"/>
          </a:xfrm>
          <a:prstGeom prst="rect">
            <a:avLst/>
          </a:prstGeom>
        </p:spPr>
      </p:pic>
      <p:pic>
        <p:nvPicPr>
          <p:cNvPr id="59" name="Picture 58" descr="not-say.jpg"/>
          <p:cNvPicPr>
            <a:picLocks noChangeAspect="1"/>
          </p:cNvPicPr>
          <p:nvPr/>
        </p:nvPicPr>
        <p:blipFill>
          <a:blip r:embed="rId6" cstate="print"/>
          <a:stretch>
            <a:fillRect/>
          </a:stretch>
        </p:blipFill>
        <p:spPr>
          <a:xfrm>
            <a:off x="7620000" y="4191000"/>
            <a:ext cx="1305881" cy="1609725"/>
          </a:xfrm>
          <a:prstGeom prst="rect">
            <a:avLst/>
          </a:prstGeom>
        </p:spPr>
      </p:pic>
      <p:sp>
        <p:nvSpPr>
          <p:cNvPr id="61" name="Rectangle 60"/>
          <p:cNvSpPr/>
          <p:nvPr/>
        </p:nvSpPr>
        <p:spPr>
          <a:xfrm>
            <a:off x="6477000" y="4495800"/>
            <a:ext cx="1067921" cy="923330"/>
          </a:xfrm>
          <a:prstGeom prst="rect">
            <a:avLst/>
          </a:prstGeom>
          <a:noFill/>
          <a:ln>
            <a:noFill/>
          </a:ln>
        </p:spPr>
        <p:txBody>
          <a:bodyPr wrap="none" lIns="91440" tIns="45720" rIns="91440" bIns="45720">
            <a:spAutoFit/>
          </a:bodyPr>
          <a:lstStyle/>
          <a:p>
            <a:pPr algn="ctr"/>
            <a:r>
              <a:rPr lang="en-US" sz="5400" b="1" i="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OR</a:t>
            </a:r>
            <a:endParaRPr lang="en-US" sz="5400" b="1" i="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8" name="Content Placeholder 2"/>
          <p:cNvSpPr txBox="1">
            <a:spLocks/>
          </p:cNvSpPr>
          <p:nvPr/>
        </p:nvSpPr>
        <p:spPr bwMode="auto">
          <a:xfrm>
            <a:off x="3331854" y="1338262"/>
            <a:ext cx="2418556" cy="414338"/>
          </a:xfrm>
          <a:prstGeom prst="rect">
            <a:avLst/>
          </a:prstGeom>
          <a:noFill/>
          <a:ln w="9525">
            <a:noFill/>
            <a:miter lim="800000"/>
            <a:headEnd/>
            <a:tailEnd/>
          </a:ln>
        </p:spPr>
        <p:txBody>
          <a:bodyPr lIns="0" tIns="0" rIns="0" bIns="0"/>
          <a:lstStyle/>
          <a:p>
            <a:pPr marL="342900" indent="-342900" eaLnBrk="0" hangingPunct="0">
              <a:spcBef>
                <a:spcPct val="20000"/>
              </a:spcBef>
              <a:buFont typeface="Wingdings" pitchFamily="2" charset="2"/>
              <a:buNone/>
              <a:defRPr/>
            </a:pPr>
            <a:r>
              <a:rPr lang="en-US" sz="1600" kern="0" dirty="0" smtClean="0">
                <a:latin typeface="+mn-lt"/>
                <a:cs typeface="+mn-cs"/>
              </a:rPr>
              <a:t>Measured Variables</a:t>
            </a:r>
            <a:endParaRPr lang="en-US" sz="1600" kern="0" dirty="0">
              <a:latin typeface="+mn-lt"/>
              <a:cs typeface="+mn-cs"/>
            </a:endParaRPr>
          </a:p>
        </p:txBody>
      </p:sp>
    </p:spTree>
    <p:extLst>
      <p:ext uri="{BB962C8B-B14F-4D97-AF65-F5344CB8AC3E}">
        <p14:creationId xmlns:p14="http://schemas.microsoft.com/office/powerpoint/2010/main" val="1016160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1" grpId="0"/>
      <p:bldP spid="61491" grpId="0" animBg="1"/>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914400"/>
          </a:xfrm>
        </p:spPr>
        <p:txBody>
          <a:bodyPr>
            <a:normAutofit/>
          </a:bodyPr>
          <a:lstStyle/>
          <a:p>
            <a:r>
              <a:rPr lang="en-US" dirty="0" smtClean="0"/>
              <a:t>Impact of the Opportunity to Observe</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228600" y="4419600"/>
            <a:ext cx="3886200" cy="2133600"/>
          </a:xfrm>
          <a:prstGeom prst="rect">
            <a:avLst/>
          </a:prstGeom>
          <a:noFill/>
          <a:ln w="9525">
            <a:noFill/>
            <a:miter lim="800000"/>
            <a:headEnd/>
            <a:tailEnd/>
          </a:ln>
          <a:effectLst/>
        </p:spPr>
      </p:pic>
      <p:sp>
        <p:nvSpPr>
          <p:cNvPr id="6" name="TextBox 7"/>
          <p:cNvSpPr txBox="1">
            <a:spLocks noChangeArrowheads="1"/>
          </p:cNvSpPr>
          <p:nvPr/>
        </p:nvSpPr>
        <p:spPr bwMode="auto">
          <a:xfrm>
            <a:off x="4953000" y="1371600"/>
            <a:ext cx="3048000" cy="400110"/>
          </a:xfrm>
          <a:prstGeom prst="rect">
            <a:avLst/>
          </a:prstGeom>
          <a:noFill/>
          <a:ln w="9525">
            <a:noFill/>
            <a:miter lim="800000"/>
            <a:headEnd/>
            <a:tailEnd/>
          </a:ln>
        </p:spPr>
        <p:txBody>
          <a:bodyPr wrap="square">
            <a:spAutoFit/>
          </a:bodyPr>
          <a:lstStyle/>
          <a:p>
            <a:r>
              <a:rPr lang="en-US" sz="2000" dirty="0"/>
              <a:t>Expectation Step (E-Step)</a:t>
            </a:r>
          </a:p>
        </p:txBody>
      </p:sp>
      <p:sp>
        <p:nvSpPr>
          <p:cNvPr id="7" name="TextBox 9"/>
          <p:cNvSpPr txBox="1">
            <a:spLocks noChangeArrowheads="1"/>
          </p:cNvSpPr>
          <p:nvPr/>
        </p:nvSpPr>
        <p:spPr bwMode="auto">
          <a:xfrm>
            <a:off x="5105400" y="4191000"/>
            <a:ext cx="3352800" cy="400110"/>
          </a:xfrm>
          <a:prstGeom prst="rect">
            <a:avLst/>
          </a:prstGeom>
          <a:noFill/>
          <a:ln w="9525">
            <a:noFill/>
            <a:miter lim="800000"/>
            <a:headEnd/>
            <a:tailEnd/>
          </a:ln>
        </p:spPr>
        <p:txBody>
          <a:bodyPr wrap="square">
            <a:spAutoFit/>
          </a:bodyPr>
          <a:lstStyle/>
          <a:p>
            <a:r>
              <a:rPr lang="en-US" sz="2000" dirty="0"/>
              <a:t>Maximization Step (M-Step)</a:t>
            </a:r>
          </a:p>
        </p:txBody>
      </p:sp>
      <p:pic>
        <p:nvPicPr>
          <p:cNvPr id="8" name="Picture 5"/>
          <p:cNvPicPr>
            <a:picLocks noChangeAspect="1" noChangeArrowheads="1"/>
          </p:cNvPicPr>
          <p:nvPr/>
        </p:nvPicPr>
        <p:blipFill>
          <a:blip r:embed="rId4" cstate="print"/>
          <a:srcRect/>
          <a:stretch>
            <a:fillRect/>
          </a:stretch>
        </p:blipFill>
        <p:spPr bwMode="auto">
          <a:xfrm>
            <a:off x="4419600" y="1828800"/>
            <a:ext cx="4419600" cy="2209800"/>
          </a:xfrm>
          <a:prstGeom prst="rect">
            <a:avLst/>
          </a:prstGeom>
          <a:noFill/>
          <a:ln w="9525">
            <a:noFill/>
            <a:miter lim="800000"/>
            <a:headEnd/>
            <a:tailEnd/>
          </a:ln>
          <a:effectLst/>
        </p:spPr>
      </p:pic>
      <p:pic>
        <p:nvPicPr>
          <p:cNvPr id="9" name="Picture 7"/>
          <p:cNvPicPr>
            <a:picLocks noChangeAspect="1" noChangeArrowheads="1"/>
          </p:cNvPicPr>
          <p:nvPr/>
        </p:nvPicPr>
        <p:blipFill>
          <a:blip r:embed="rId5" cstate="print"/>
          <a:srcRect/>
          <a:stretch>
            <a:fillRect/>
          </a:stretch>
        </p:blipFill>
        <p:spPr bwMode="auto">
          <a:xfrm>
            <a:off x="4419600" y="4876800"/>
            <a:ext cx="3352800" cy="1610400"/>
          </a:xfrm>
          <a:prstGeom prst="rect">
            <a:avLst/>
          </a:prstGeom>
          <a:noFill/>
          <a:ln w="9525">
            <a:noFill/>
            <a:miter lim="800000"/>
            <a:headEnd/>
            <a:tailEnd/>
          </a:ln>
          <a:effectLst/>
        </p:spPr>
      </p:pic>
      <p:sp>
        <p:nvSpPr>
          <p:cNvPr id="10" name="TextBox 7"/>
          <p:cNvSpPr txBox="1">
            <a:spLocks noChangeArrowheads="1"/>
          </p:cNvSpPr>
          <p:nvPr/>
        </p:nvSpPr>
        <p:spPr bwMode="auto">
          <a:xfrm>
            <a:off x="457200" y="3810000"/>
            <a:ext cx="3048000" cy="400110"/>
          </a:xfrm>
          <a:prstGeom prst="rect">
            <a:avLst/>
          </a:prstGeom>
          <a:noFill/>
          <a:ln w="9525">
            <a:noFill/>
            <a:miter lim="800000"/>
            <a:headEnd/>
            <a:tailEnd/>
          </a:ln>
        </p:spPr>
        <p:txBody>
          <a:bodyPr wrap="square">
            <a:spAutoFit/>
          </a:bodyPr>
          <a:lstStyle/>
          <a:p>
            <a:r>
              <a:rPr lang="en-US" sz="2000" dirty="0" smtClean="0"/>
              <a:t>Rebuilt Likelihood Function</a:t>
            </a:r>
            <a:endParaRPr lang="en-US" sz="2000" dirty="0"/>
          </a:p>
        </p:txBody>
      </p:sp>
      <p:pic>
        <p:nvPicPr>
          <p:cNvPr id="11" name="Picture 3"/>
          <p:cNvPicPr>
            <a:picLocks noChangeAspect="1" noChangeArrowheads="1"/>
          </p:cNvPicPr>
          <p:nvPr/>
        </p:nvPicPr>
        <p:blipFill>
          <a:blip r:embed="rId6" cstate="print"/>
          <a:srcRect/>
          <a:stretch>
            <a:fillRect/>
          </a:stretch>
        </p:blipFill>
        <p:spPr bwMode="auto">
          <a:xfrm>
            <a:off x="431800" y="1676400"/>
            <a:ext cx="2921000" cy="461211"/>
          </a:xfrm>
          <a:prstGeom prst="rect">
            <a:avLst/>
          </a:prstGeom>
          <a:noFill/>
          <a:ln w="9525">
            <a:noFill/>
            <a:miter lim="800000"/>
            <a:headEnd/>
            <a:tailEnd/>
          </a:ln>
          <a:effectLst/>
        </p:spPr>
      </p:pic>
      <p:pic>
        <p:nvPicPr>
          <p:cNvPr id="12" name="Picture 4"/>
          <p:cNvPicPr>
            <a:picLocks noChangeAspect="1" noChangeArrowheads="1"/>
          </p:cNvPicPr>
          <p:nvPr/>
        </p:nvPicPr>
        <p:blipFill>
          <a:blip r:embed="rId7" cstate="print"/>
          <a:srcRect/>
          <a:stretch>
            <a:fillRect/>
          </a:stretch>
        </p:blipFill>
        <p:spPr bwMode="auto">
          <a:xfrm>
            <a:off x="381000" y="2286000"/>
            <a:ext cx="2895600" cy="384004"/>
          </a:xfrm>
          <a:prstGeom prst="rect">
            <a:avLst/>
          </a:prstGeom>
          <a:noFill/>
          <a:ln w="9525">
            <a:noFill/>
            <a:miter lim="800000"/>
            <a:headEnd/>
            <a:tailEnd/>
          </a:ln>
          <a:effectLst/>
        </p:spPr>
      </p:pic>
      <p:pic>
        <p:nvPicPr>
          <p:cNvPr id="13" name="Picture 5"/>
          <p:cNvPicPr>
            <a:picLocks noChangeAspect="1" noChangeArrowheads="1"/>
          </p:cNvPicPr>
          <p:nvPr/>
        </p:nvPicPr>
        <p:blipFill>
          <a:blip r:embed="rId8" cstate="print"/>
          <a:srcRect/>
          <a:stretch>
            <a:fillRect/>
          </a:stretch>
        </p:blipFill>
        <p:spPr bwMode="auto">
          <a:xfrm>
            <a:off x="457200" y="2819400"/>
            <a:ext cx="2573216" cy="388975"/>
          </a:xfrm>
          <a:prstGeom prst="rect">
            <a:avLst/>
          </a:prstGeom>
          <a:noFill/>
          <a:ln w="9525">
            <a:noFill/>
            <a:miter lim="800000"/>
            <a:headEnd/>
            <a:tailEnd/>
          </a:ln>
          <a:effectLst/>
        </p:spPr>
      </p:pic>
      <p:pic>
        <p:nvPicPr>
          <p:cNvPr id="14" name="Picture 6"/>
          <p:cNvPicPr>
            <a:picLocks noChangeAspect="1" noChangeArrowheads="1"/>
          </p:cNvPicPr>
          <p:nvPr/>
        </p:nvPicPr>
        <p:blipFill>
          <a:blip r:embed="rId9" cstate="print"/>
          <a:srcRect/>
          <a:stretch>
            <a:fillRect/>
          </a:stretch>
        </p:blipFill>
        <p:spPr bwMode="auto">
          <a:xfrm>
            <a:off x="533400" y="3328352"/>
            <a:ext cx="2819400" cy="481648"/>
          </a:xfrm>
          <a:prstGeom prst="rect">
            <a:avLst/>
          </a:prstGeom>
          <a:noFill/>
          <a:ln w="9525">
            <a:noFill/>
            <a:miter lim="800000"/>
            <a:headEnd/>
            <a:tailEnd/>
          </a:ln>
          <a:effectLst/>
        </p:spPr>
      </p:pic>
      <p:sp>
        <p:nvSpPr>
          <p:cNvPr id="15" name="TextBox 14"/>
          <p:cNvSpPr txBox="1"/>
          <p:nvPr/>
        </p:nvSpPr>
        <p:spPr>
          <a:xfrm>
            <a:off x="457200" y="1295400"/>
            <a:ext cx="1905000" cy="369332"/>
          </a:xfrm>
          <a:prstGeom prst="rect">
            <a:avLst/>
          </a:prstGeom>
          <a:noFill/>
        </p:spPr>
        <p:txBody>
          <a:bodyPr wrap="square" rtlCol="0">
            <a:spAutoFit/>
          </a:bodyPr>
          <a:lstStyle/>
          <a:p>
            <a:r>
              <a:rPr lang="en-US" dirty="0" smtClean="0"/>
              <a:t>Basic Definitions</a:t>
            </a:r>
            <a:endParaRPr lang="en-US" dirty="0"/>
          </a:p>
        </p:txBody>
      </p:sp>
      <p:sp>
        <p:nvSpPr>
          <p:cNvPr id="16" name="Rectangle 15"/>
          <p:cNvSpPr/>
          <p:nvPr/>
        </p:nvSpPr>
        <p:spPr>
          <a:xfrm>
            <a:off x="1828800" y="1752600"/>
            <a:ext cx="13716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6579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Traffic Regulator Detection</a:t>
            </a:r>
            <a:br>
              <a:rPr lang="en-US" dirty="0" smtClean="0"/>
            </a:br>
            <a:r>
              <a:rPr lang="en-US" dirty="0" smtClean="0"/>
              <a:t>(Enhanced)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10" name="Picture 9" descr="trafficlight.jpg"/>
          <p:cNvPicPr>
            <a:picLocks noChangeAspect="1"/>
          </p:cNvPicPr>
          <p:nvPr/>
        </p:nvPicPr>
        <p:blipFill>
          <a:blip r:embed="rId2" cstate="print"/>
          <a:stretch>
            <a:fillRect/>
          </a:stretch>
        </p:blipFill>
        <p:spPr>
          <a:xfrm>
            <a:off x="7543800" y="457200"/>
            <a:ext cx="1190625" cy="1485900"/>
          </a:xfrm>
          <a:prstGeom prst="rect">
            <a:avLst/>
          </a:prstGeom>
        </p:spPr>
      </p:pic>
      <p:pic>
        <p:nvPicPr>
          <p:cNvPr id="11" name="Picture 10" descr="real_knw_src_bound_tl.png"/>
          <p:cNvPicPr>
            <a:picLocks noChangeAspect="1"/>
          </p:cNvPicPr>
          <p:nvPr/>
        </p:nvPicPr>
        <p:blipFill>
          <a:blip r:embed="rId3" cstate="print"/>
          <a:stretch>
            <a:fillRect/>
          </a:stretch>
        </p:blipFill>
        <p:spPr>
          <a:xfrm>
            <a:off x="0" y="1981200"/>
            <a:ext cx="4571999" cy="2754808"/>
          </a:xfrm>
          <a:prstGeom prst="rect">
            <a:avLst/>
          </a:prstGeom>
        </p:spPr>
      </p:pic>
      <p:pic>
        <p:nvPicPr>
          <p:cNvPr id="922626" name="Picture 2"/>
          <p:cNvPicPr>
            <a:picLocks noChangeAspect="1" noChangeArrowheads="1"/>
          </p:cNvPicPr>
          <p:nvPr/>
        </p:nvPicPr>
        <p:blipFill>
          <a:blip r:embed="rId4" cstate="print"/>
          <a:srcRect/>
          <a:stretch>
            <a:fillRect/>
          </a:stretch>
        </p:blipFill>
        <p:spPr bwMode="auto">
          <a:xfrm>
            <a:off x="1981200" y="4876800"/>
            <a:ext cx="4500995" cy="1752600"/>
          </a:xfrm>
          <a:prstGeom prst="rect">
            <a:avLst/>
          </a:prstGeom>
          <a:noFill/>
          <a:ln w="9525">
            <a:noFill/>
            <a:miter lim="800000"/>
            <a:headEnd/>
            <a:tailEnd/>
          </a:ln>
          <a:effectLst/>
        </p:spPr>
      </p:pic>
      <p:pic>
        <p:nvPicPr>
          <p:cNvPr id="13" name="Picture 12" descr="real_knw_top_claim_prob_TL.png"/>
          <p:cNvPicPr>
            <a:picLocks noChangeAspect="1"/>
          </p:cNvPicPr>
          <p:nvPr/>
        </p:nvPicPr>
        <p:blipFill>
          <a:blip r:embed="rId5" cstate="print"/>
          <a:stretch>
            <a:fillRect/>
          </a:stretch>
        </p:blipFill>
        <p:spPr>
          <a:xfrm>
            <a:off x="4495800" y="2133599"/>
            <a:ext cx="4495800" cy="2708895"/>
          </a:xfrm>
          <a:prstGeom prst="rect">
            <a:avLst/>
          </a:prstGeom>
        </p:spPr>
      </p:pic>
      <p:sp>
        <p:nvSpPr>
          <p:cNvPr id="8" name="Rectangle 7"/>
          <p:cNvSpPr/>
          <p:nvPr/>
        </p:nvSpPr>
        <p:spPr>
          <a:xfrm>
            <a:off x="5181600" y="4800600"/>
            <a:ext cx="13716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4702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Traffic Regulator Detection</a:t>
            </a:r>
            <a:br>
              <a:rPr lang="en-US" dirty="0" smtClean="0"/>
            </a:br>
            <a:r>
              <a:rPr lang="en-US" dirty="0" smtClean="0"/>
              <a:t>(Enhanced)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14" name="Picture 13" descr="stopsign.jpg"/>
          <p:cNvPicPr>
            <a:picLocks noChangeAspect="1"/>
          </p:cNvPicPr>
          <p:nvPr/>
        </p:nvPicPr>
        <p:blipFill>
          <a:blip r:embed="rId3" cstate="print"/>
          <a:stretch>
            <a:fillRect/>
          </a:stretch>
        </p:blipFill>
        <p:spPr>
          <a:xfrm>
            <a:off x="7696200" y="228600"/>
            <a:ext cx="1033168" cy="1552575"/>
          </a:xfrm>
          <a:prstGeom prst="rect">
            <a:avLst/>
          </a:prstGeom>
        </p:spPr>
      </p:pic>
      <p:pic>
        <p:nvPicPr>
          <p:cNvPr id="10" name="Picture 9" descr="real_knw_src_bound_st.png"/>
          <p:cNvPicPr>
            <a:picLocks noChangeAspect="1"/>
          </p:cNvPicPr>
          <p:nvPr/>
        </p:nvPicPr>
        <p:blipFill>
          <a:blip r:embed="rId4" cstate="print"/>
          <a:stretch>
            <a:fillRect/>
          </a:stretch>
        </p:blipFill>
        <p:spPr>
          <a:xfrm>
            <a:off x="0" y="1752600"/>
            <a:ext cx="4679199" cy="2819400"/>
          </a:xfrm>
          <a:prstGeom prst="rect">
            <a:avLst/>
          </a:prstGeom>
        </p:spPr>
      </p:pic>
      <p:pic>
        <p:nvPicPr>
          <p:cNvPr id="16" name="Picture 15" descr="real_knw_top_claim_prob_st.png"/>
          <p:cNvPicPr>
            <a:picLocks noChangeAspect="1"/>
          </p:cNvPicPr>
          <p:nvPr/>
        </p:nvPicPr>
        <p:blipFill>
          <a:blip r:embed="rId5" cstate="print"/>
          <a:stretch>
            <a:fillRect/>
          </a:stretch>
        </p:blipFill>
        <p:spPr>
          <a:xfrm>
            <a:off x="4419600" y="1752600"/>
            <a:ext cx="4724400" cy="2846636"/>
          </a:xfrm>
          <a:prstGeom prst="rect">
            <a:avLst/>
          </a:prstGeom>
        </p:spPr>
      </p:pic>
      <p:pic>
        <p:nvPicPr>
          <p:cNvPr id="923650" name="Picture 2"/>
          <p:cNvPicPr>
            <a:picLocks noChangeAspect="1" noChangeArrowheads="1"/>
          </p:cNvPicPr>
          <p:nvPr/>
        </p:nvPicPr>
        <p:blipFill>
          <a:blip r:embed="rId6" cstate="print"/>
          <a:srcRect/>
          <a:stretch>
            <a:fillRect/>
          </a:stretch>
        </p:blipFill>
        <p:spPr bwMode="auto">
          <a:xfrm>
            <a:off x="1676400" y="4724400"/>
            <a:ext cx="4992414" cy="1905000"/>
          </a:xfrm>
          <a:prstGeom prst="rect">
            <a:avLst/>
          </a:prstGeom>
          <a:noFill/>
          <a:ln w="9525">
            <a:noFill/>
            <a:miter lim="800000"/>
            <a:headEnd/>
            <a:tailEnd/>
          </a:ln>
          <a:effectLst/>
        </p:spPr>
      </p:pic>
      <p:sp>
        <p:nvSpPr>
          <p:cNvPr id="8" name="Rectangle 7"/>
          <p:cNvSpPr/>
          <p:nvPr/>
        </p:nvSpPr>
        <p:spPr>
          <a:xfrm>
            <a:off x="5181600" y="4648200"/>
            <a:ext cx="15240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361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Brace 25"/>
          <p:cNvSpPr/>
          <p:nvPr/>
        </p:nvSpPr>
        <p:spPr>
          <a:xfrm>
            <a:off x="1600200" y="1831975"/>
            <a:ext cx="304800" cy="4117975"/>
          </a:xfrm>
          <a:prstGeom prst="rightBrace">
            <a:avLst>
              <a:gd name="adj1" fmla="val 34259"/>
              <a:gd name="adj2" fmla="val 482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pic>
        <p:nvPicPr>
          <p:cNvPr id="61443" name="Picture 16" descr="http://apollo.cs.illinois.edu/images/cairo-celebrates-e1298128796536.jpg"/>
          <p:cNvPicPr>
            <a:picLocks noChangeAspect="1" noChangeArrowheads="1"/>
          </p:cNvPicPr>
          <p:nvPr/>
        </p:nvPicPr>
        <p:blipFill>
          <a:blip r:embed="rId3" cstate="print"/>
          <a:srcRect/>
          <a:stretch>
            <a:fillRect/>
          </a:stretch>
        </p:blipFill>
        <p:spPr bwMode="auto">
          <a:xfrm>
            <a:off x="228600" y="2212975"/>
            <a:ext cx="1295400" cy="768350"/>
          </a:xfrm>
          <a:prstGeom prst="rect">
            <a:avLst/>
          </a:prstGeom>
          <a:noFill/>
          <a:ln w="9525">
            <a:noFill/>
            <a:miter lim="800000"/>
            <a:headEnd/>
            <a:tailEnd/>
          </a:ln>
        </p:spPr>
      </p:pic>
      <p:pic>
        <p:nvPicPr>
          <p:cNvPr id="61444" name="Picture 18" descr="http://apollo.cs.illinois.edu/images/ss-110831-irene-jc-02.grid-9x2.jpg"/>
          <p:cNvPicPr>
            <a:picLocks noChangeAspect="1" noChangeArrowheads="1"/>
          </p:cNvPicPr>
          <p:nvPr/>
        </p:nvPicPr>
        <p:blipFill>
          <a:blip r:embed="rId4" cstate="print"/>
          <a:srcRect l="5275" r="3957"/>
          <a:stretch>
            <a:fillRect/>
          </a:stretch>
        </p:blipFill>
        <p:spPr bwMode="auto">
          <a:xfrm>
            <a:off x="228600" y="3508375"/>
            <a:ext cx="1295399" cy="914400"/>
          </a:xfrm>
          <a:prstGeom prst="rect">
            <a:avLst/>
          </a:prstGeom>
          <a:noFill/>
          <a:ln w="9525">
            <a:noFill/>
            <a:miter lim="800000"/>
            <a:headEnd/>
            <a:tailEnd/>
          </a:ln>
        </p:spPr>
      </p:pic>
      <p:sp>
        <p:nvSpPr>
          <p:cNvPr id="61445" name="TextBox 31"/>
          <p:cNvSpPr txBox="1">
            <a:spLocks noChangeArrowheads="1"/>
          </p:cNvSpPr>
          <p:nvPr/>
        </p:nvSpPr>
        <p:spPr bwMode="auto">
          <a:xfrm>
            <a:off x="228600" y="3051175"/>
            <a:ext cx="1203325" cy="307975"/>
          </a:xfrm>
          <a:prstGeom prst="rect">
            <a:avLst/>
          </a:prstGeom>
          <a:noFill/>
          <a:ln w="9525">
            <a:noFill/>
            <a:miter lim="800000"/>
            <a:headEnd/>
            <a:tailEnd/>
          </a:ln>
        </p:spPr>
        <p:txBody>
          <a:bodyPr wrap="none">
            <a:spAutoFit/>
          </a:bodyPr>
          <a:lstStyle/>
          <a:p>
            <a:r>
              <a:rPr lang="en-US" sz="1400" dirty="0"/>
              <a:t>Egypt Unrest</a:t>
            </a:r>
          </a:p>
        </p:txBody>
      </p:sp>
      <p:sp>
        <p:nvSpPr>
          <p:cNvPr id="61446" name="TextBox 32"/>
          <p:cNvSpPr txBox="1">
            <a:spLocks noChangeArrowheads="1"/>
          </p:cNvSpPr>
          <p:nvPr/>
        </p:nvSpPr>
        <p:spPr bwMode="auto">
          <a:xfrm>
            <a:off x="228600" y="4498975"/>
            <a:ext cx="1422400" cy="307975"/>
          </a:xfrm>
          <a:prstGeom prst="rect">
            <a:avLst/>
          </a:prstGeom>
          <a:noFill/>
          <a:ln w="9525">
            <a:noFill/>
            <a:miter lim="800000"/>
            <a:headEnd/>
            <a:tailEnd/>
          </a:ln>
        </p:spPr>
        <p:txBody>
          <a:bodyPr wrap="none">
            <a:spAutoFit/>
          </a:bodyPr>
          <a:lstStyle/>
          <a:p>
            <a:r>
              <a:rPr lang="en-US" sz="1400" dirty="0"/>
              <a:t>Hurricane Irene</a:t>
            </a:r>
          </a:p>
        </p:txBody>
      </p:sp>
      <p:pic>
        <p:nvPicPr>
          <p:cNvPr id="61447" name="Picture 24" descr="http://scrapetv.com/News/News%20Pages/Everyone%20Else/images-11/fukushima-disaster.jpg"/>
          <p:cNvPicPr>
            <a:picLocks noChangeAspect="1" noChangeArrowheads="1"/>
          </p:cNvPicPr>
          <p:nvPr/>
        </p:nvPicPr>
        <p:blipFill>
          <a:blip r:embed="rId5" cstate="print"/>
          <a:srcRect/>
          <a:stretch>
            <a:fillRect/>
          </a:stretch>
        </p:blipFill>
        <p:spPr bwMode="auto">
          <a:xfrm>
            <a:off x="228600" y="4803775"/>
            <a:ext cx="1295400" cy="911224"/>
          </a:xfrm>
          <a:prstGeom prst="rect">
            <a:avLst/>
          </a:prstGeom>
          <a:noFill/>
          <a:ln w="9525">
            <a:noFill/>
            <a:miter lim="800000"/>
            <a:headEnd/>
            <a:tailEnd/>
          </a:ln>
        </p:spPr>
      </p:pic>
      <p:sp>
        <p:nvSpPr>
          <p:cNvPr id="61448" name="TextBox 34"/>
          <p:cNvSpPr txBox="1">
            <a:spLocks noChangeArrowheads="1"/>
          </p:cNvSpPr>
          <p:nvPr/>
        </p:nvSpPr>
        <p:spPr bwMode="auto">
          <a:xfrm>
            <a:off x="381000" y="5794375"/>
            <a:ext cx="1031875" cy="307975"/>
          </a:xfrm>
          <a:prstGeom prst="rect">
            <a:avLst/>
          </a:prstGeom>
          <a:noFill/>
          <a:ln w="9525">
            <a:noFill/>
            <a:miter lim="800000"/>
            <a:headEnd/>
            <a:tailEnd/>
          </a:ln>
        </p:spPr>
        <p:txBody>
          <a:bodyPr wrap="none">
            <a:spAutoFit/>
          </a:bodyPr>
          <a:lstStyle/>
          <a:p>
            <a:r>
              <a:rPr lang="en-US" sz="1400" dirty="0"/>
              <a:t>Fukushima</a:t>
            </a:r>
          </a:p>
        </p:txBody>
      </p:sp>
      <p:sp>
        <p:nvSpPr>
          <p:cNvPr id="61449" name="Oval 17"/>
          <p:cNvSpPr>
            <a:spLocks noChangeArrowheads="1"/>
          </p:cNvSpPr>
          <p:nvPr/>
        </p:nvSpPr>
        <p:spPr bwMode="auto">
          <a:xfrm>
            <a:off x="2057400" y="19050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0" name="Oval 19"/>
          <p:cNvSpPr>
            <a:spLocks noChangeArrowheads="1"/>
          </p:cNvSpPr>
          <p:nvPr/>
        </p:nvSpPr>
        <p:spPr bwMode="auto">
          <a:xfrm>
            <a:off x="2057400" y="35052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1" name="Oval 20"/>
          <p:cNvSpPr>
            <a:spLocks noChangeArrowheads="1"/>
          </p:cNvSpPr>
          <p:nvPr/>
        </p:nvSpPr>
        <p:spPr bwMode="auto">
          <a:xfrm>
            <a:off x="2057400" y="24384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2" name="Oval 21"/>
          <p:cNvSpPr>
            <a:spLocks noChangeArrowheads="1"/>
          </p:cNvSpPr>
          <p:nvPr/>
        </p:nvSpPr>
        <p:spPr bwMode="auto">
          <a:xfrm>
            <a:off x="2057400" y="40386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3" name="Oval 22"/>
          <p:cNvSpPr>
            <a:spLocks noChangeArrowheads="1"/>
          </p:cNvSpPr>
          <p:nvPr/>
        </p:nvSpPr>
        <p:spPr bwMode="auto">
          <a:xfrm>
            <a:off x="2066925" y="5035550"/>
            <a:ext cx="268288"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4" name="Rectangle 11"/>
          <p:cNvSpPr>
            <a:spLocks noChangeArrowheads="1"/>
          </p:cNvSpPr>
          <p:nvPr/>
        </p:nvSpPr>
        <p:spPr bwMode="auto">
          <a:xfrm flipV="1">
            <a:off x="3886200" y="1547813"/>
            <a:ext cx="261938"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5" name="Rectangle 13"/>
          <p:cNvSpPr>
            <a:spLocks noChangeArrowheads="1"/>
          </p:cNvSpPr>
          <p:nvPr/>
        </p:nvSpPr>
        <p:spPr bwMode="auto">
          <a:xfrm flipV="1">
            <a:off x="3886200" y="2233613"/>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6" name="Rectangle 14"/>
          <p:cNvSpPr>
            <a:spLocks noChangeArrowheads="1"/>
          </p:cNvSpPr>
          <p:nvPr/>
        </p:nvSpPr>
        <p:spPr bwMode="auto">
          <a:xfrm flipV="1">
            <a:off x="3900488" y="2995613"/>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7" name="Rectangle 16"/>
          <p:cNvSpPr>
            <a:spLocks noChangeArrowheads="1"/>
          </p:cNvSpPr>
          <p:nvPr/>
        </p:nvSpPr>
        <p:spPr bwMode="auto">
          <a:xfrm flipV="1">
            <a:off x="3900488" y="4214813"/>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8" name="Rectangle 17"/>
          <p:cNvSpPr>
            <a:spLocks noChangeArrowheads="1"/>
          </p:cNvSpPr>
          <p:nvPr/>
        </p:nvSpPr>
        <p:spPr bwMode="auto">
          <a:xfrm flipV="1">
            <a:off x="3900488" y="4900613"/>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9" name="Rectangle 18"/>
          <p:cNvSpPr>
            <a:spLocks noChangeArrowheads="1"/>
          </p:cNvSpPr>
          <p:nvPr/>
        </p:nvSpPr>
        <p:spPr bwMode="auto">
          <a:xfrm flipV="1">
            <a:off x="3900488" y="5662613"/>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60" name="Text Box 20"/>
          <p:cNvSpPr txBox="1">
            <a:spLocks noChangeArrowheads="1"/>
          </p:cNvSpPr>
          <p:nvPr/>
        </p:nvSpPr>
        <p:spPr bwMode="auto">
          <a:xfrm flipV="1">
            <a:off x="3773488" y="3416300"/>
            <a:ext cx="512762" cy="393700"/>
          </a:xfrm>
          <a:prstGeom prst="rect">
            <a:avLst/>
          </a:prstGeom>
          <a:noFill/>
          <a:ln w="9525">
            <a:noFill/>
            <a:miter lim="800000"/>
            <a:headEnd/>
            <a:tailEnd/>
          </a:ln>
        </p:spPr>
        <p:txBody>
          <a:bodyPr vert="eaVert">
            <a:spAutoFit/>
          </a:bodyPr>
          <a:lstStyle/>
          <a:p>
            <a:pPr>
              <a:spcBef>
                <a:spcPct val="50000"/>
              </a:spcBef>
            </a:pPr>
            <a:r>
              <a:rPr lang="en-US" altLang="zh-CN" sz="3200" dirty="0">
                <a:latin typeface="Arial" charset="0"/>
                <a:ea typeface="SimSun" pitchFamily="2" charset="-122"/>
              </a:rPr>
              <a:t>…</a:t>
            </a:r>
          </a:p>
        </p:txBody>
      </p:sp>
      <p:cxnSp>
        <p:nvCxnSpPr>
          <p:cNvPr id="61461" name="Straight Arrow Connector 50"/>
          <p:cNvCxnSpPr>
            <a:cxnSpLocks noChangeShapeType="1"/>
            <a:stCxn id="61449" idx="6"/>
            <a:endCxn id="61454" idx="1"/>
          </p:cNvCxnSpPr>
          <p:nvPr/>
        </p:nvCxnSpPr>
        <p:spPr bwMode="auto">
          <a:xfrm flipV="1">
            <a:off x="2327275" y="1688306"/>
            <a:ext cx="1558925" cy="351632"/>
          </a:xfrm>
          <a:prstGeom prst="straightConnector1">
            <a:avLst/>
          </a:prstGeom>
          <a:noFill/>
          <a:ln w="9525" algn="ctr">
            <a:solidFill>
              <a:schemeClr val="tx1"/>
            </a:solidFill>
            <a:round/>
            <a:headEnd/>
            <a:tailEnd type="arrow" w="med" len="med"/>
          </a:ln>
        </p:spPr>
      </p:cxnSp>
      <p:cxnSp>
        <p:nvCxnSpPr>
          <p:cNvPr id="61462" name="Straight Arrow Connector 52"/>
          <p:cNvCxnSpPr>
            <a:cxnSpLocks noChangeShapeType="1"/>
            <a:stCxn id="61449" idx="5"/>
          </p:cNvCxnSpPr>
          <p:nvPr/>
        </p:nvCxnSpPr>
        <p:spPr bwMode="auto">
          <a:xfrm>
            <a:off x="2289175" y="2135188"/>
            <a:ext cx="1462087" cy="893762"/>
          </a:xfrm>
          <a:prstGeom prst="straightConnector1">
            <a:avLst/>
          </a:prstGeom>
          <a:noFill/>
          <a:ln w="9525" algn="ctr">
            <a:solidFill>
              <a:schemeClr val="tx1"/>
            </a:solidFill>
            <a:round/>
            <a:headEnd/>
            <a:tailEnd type="arrow" w="med" len="med"/>
          </a:ln>
        </p:spPr>
      </p:cxnSp>
      <p:cxnSp>
        <p:nvCxnSpPr>
          <p:cNvPr id="61463" name="Straight Arrow Connector 54"/>
          <p:cNvCxnSpPr>
            <a:cxnSpLocks noChangeShapeType="1"/>
            <a:stCxn id="61451" idx="6"/>
            <a:endCxn id="61455" idx="1"/>
          </p:cNvCxnSpPr>
          <p:nvPr/>
        </p:nvCxnSpPr>
        <p:spPr bwMode="auto">
          <a:xfrm flipV="1">
            <a:off x="2327275" y="2374106"/>
            <a:ext cx="1558925" cy="199232"/>
          </a:xfrm>
          <a:prstGeom prst="straightConnector1">
            <a:avLst/>
          </a:prstGeom>
          <a:noFill/>
          <a:ln w="9525" algn="ctr">
            <a:solidFill>
              <a:schemeClr val="tx1"/>
            </a:solidFill>
            <a:round/>
            <a:headEnd/>
            <a:tailEnd type="arrow" w="med" len="med"/>
          </a:ln>
        </p:spPr>
      </p:cxnSp>
      <p:cxnSp>
        <p:nvCxnSpPr>
          <p:cNvPr id="61464" name="Straight Arrow Connector 56"/>
          <p:cNvCxnSpPr>
            <a:cxnSpLocks noChangeShapeType="1"/>
            <a:stCxn id="61451" idx="7"/>
          </p:cNvCxnSpPr>
          <p:nvPr/>
        </p:nvCxnSpPr>
        <p:spPr bwMode="auto">
          <a:xfrm rot="5400000" flipH="1" flipV="1">
            <a:off x="2724315" y="1392238"/>
            <a:ext cx="649122" cy="1522247"/>
          </a:xfrm>
          <a:prstGeom prst="straightConnector1">
            <a:avLst/>
          </a:prstGeom>
          <a:noFill/>
          <a:ln w="9525" algn="ctr">
            <a:solidFill>
              <a:schemeClr val="tx1"/>
            </a:solidFill>
            <a:round/>
            <a:headEnd/>
            <a:tailEnd type="arrow" w="med" len="med"/>
          </a:ln>
        </p:spPr>
      </p:cxnSp>
      <p:cxnSp>
        <p:nvCxnSpPr>
          <p:cNvPr id="61465" name="Straight Arrow Connector 58"/>
          <p:cNvCxnSpPr>
            <a:cxnSpLocks noChangeShapeType="1"/>
            <a:stCxn id="61451" idx="5"/>
          </p:cNvCxnSpPr>
          <p:nvPr/>
        </p:nvCxnSpPr>
        <p:spPr bwMode="auto">
          <a:xfrm>
            <a:off x="2287588" y="2668588"/>
            <a:ext cx="1430337" cy="2255837"/>
          </a:xfrm>
          <a:prstGeom prst="straightConnector1">
            <a:avLst/>
          </a:prstGeom>
          <a:noFill/>
          <a:ln w="9525" algn="ctr">
            <a:solidFill>
              <a:schemeClr val="tx1"/>
            </a:solidFill>
            <a:round/>
            <a:headEnd/>
            <a:tailEnd type="arrow" w="med" len="med"/>
          </a:ln>
        </p:spPr>
      </p:cxnSp>
      <p:cxnSp>
        <p:nvCxnSpPr>
          <p:cNvPr id="61466" name="Straight Arrow Connector 60"/>
          <p:cNvCxnSpPr>
            <a:cxnSpLocks noChangeShapeType="1"/>
            <a:stCxn id="61486" idx="6"/>
          </p:cNvCxnSpPr>
          <p:nvPr/>
        </p:nvCxnSpPr>
        <p:spPr bwMode="auto">
          <a:xfrm>
            <a:off x="2327275" y="3106737"/>
            <a:ext cx="1571625" cy="11113"/>
          </a:xfrm>
          <a:prstGeom prst="straightConnector1">
            <a:avLst/>
          </a:prstGeom>
          <a:noFill/>
          <a:ln w="9525" algn="ctr">
            <a:solidFill>
              <a:schemeClr val="tx1"/>
            </a:solidFill>
            <a:round/>
            <a:headEnd/>
            <a:tailEnd type="arrow" w="med" len="med"/>
          </a:ln>
        </p:spPr>
      </p:cxnSp>
      <p:cxnSp>
        <p:nvCxnSpPr>
          <p:cNvPr id="61467" name="Straight Arrow Connector 62"/>
          <p:cNvCxnSpPr>
            <a:cxnSpLocks noChangeShapeType="1"/>
            <a:stCxn id="61453" idx="6"/>
          </p:cNvCxnSpPr>
          <p:nvPr/>
        </p:nvCxnSpPr>
        <p:spPr bwMode="auto">
          <a:xfrm flipV="1">
            <a:off x="2335213" y="5167313"/>
            <a:ext cx="1527175" cy="3175"/>
          </a:xfrm>
          <a:prstGeom prst="straightConnector1">
            <a:avLst/>
          </a:prstGeom>
          <a:noFill/>
          <a:ln w="9525" algn="ctr">
            <a:solidFill>
              <a:schemeClr val="tx1"/>
            </a:solidFill>
            <a:round/>
            <a:headEnd/>
            <a:tailEnd type="arrow" w="med" len="med"/>
          </a:ln>
        </p:spPr>
      </p:cxnSp>
      <p:cxnSp>
        <p:nvCxnSpPr>
          <p:cNvPr id="61468" name="Straight Arrow Connector 66"/>
          <p:cNvCxnSpPr>
            <a:cxnSpLocks noChangeShapeType="1"/>
            <a:stCxn id="61476" idx="5"/>
            <a:endCxn id="61459" idx="1"/>
          </p:cNvCxnSpPr>
          <p:nvPr/>
        </p:nvCxnSpPr>
        <p:spPr bwMode="auto">
          <a:xfrm rot="16200000" flipH="1">
            <a:off x="2593744" y="4496361"/>
            <a:ext cx="1000753" cy="1612735"/>
          </a:xfrm>
          <a:prstGeom prst="straightConnector1">
            <a:avLst/>
          </a:prstGeom>
          <a:noFill/>
          <a:ln w="9525" algn="ctr">
            <a:solidFill>
              <a:schemeClr val="tx1"/>
            </a:solidFill>
            <a:round/>
            <a:headEnd/>
            <a:tailEnd type="arrow" w="med" len="med"/>
          </a:ln>
        </p:spPr>
      </p:cxnSp>
      <p:cxnSp>
        <p:nvCxnSpPr>
          <p:cNvPr id="61469" name="Straight Arrow Connector 68"/>
          <p:cNvCxnSpPr>
            <a:cxnSpLocks noChangeShapeType="1"/>
            <a:stCxn id="61476" idx="6"/>
            <a:endCxn id="61457" idx="1"/>
          </p:cNvCxnSpPr>
          <p:nvPr/>
        </p:nvCxnSpPr>
        <p:spPr bwMode="auto">
          <a:xfrm flipV="1">
            <a:off x="2327275" y="4355306"/>
            <a:ext cx="1573213" cy="351632"/>
          </a:xfrm>
          <a:prstGeom prst="straightConnector1">
            <a:avLst/>
          </a:prstGeom>
          <a:noFill/>
          <a:ln w="9525" algn="ctr">
            <a:solidFill>
              <a:schemeClr val="tx1"/>
            </a:solidFill>
            <a:round/>
            <a:headEnd/>
            <a:tailEnd type="arrow" w="med" len="med"/>
          </a:ln>
        </p:spPr>
      </p:cxnSp>
      <p:cxnSp>
        <p:nvCxnSpPr>
          <p:cNvPr id="61470" name="Straight Arrow Connector 70"/>
          <p:cNvCxnSpPr>
            <a:cxnSpLocks noChangeShapeType="1"/>
            <a:stCxn id="61476" idx="7"/>
          </p:cNvCxnSpPr>
          <p:nvPr/>
        </p:nvCxnSpPr>
        <p:spPr bwMode="auto">
          <a:xfrm rot="5400000" flipH="1" flipV="1">
            <a:off x="2000415" y="2801938"/>
            <a:ext cx="2096922" cy="1522247"/>
          </a:xfrm>
          <a:prstGeom prst="straightConnector1">
            <a:avLst/>
          </a:prstGeom>
          <a:noFill/>
          <a:ln w="9525" algn="ctr">
            <a:solidFill>
              <a:schemeClr val="tx1"/>
            </a:solidFill>
            <a:round/>
            <a:headEnd/>
            <a:tailEnd type="arrow" w="med" len="med"/>
          </a:ln>
        </p:spPr>
      </p:cxnSp>
      <p:cxnSp>
        <p:nvCxnSpPr>
          <p:cNvPr id="61471" name="Straight Arrow Connector 72"/>
          <p:cNvCxnSpPr>
            <a:cxnSpLocks noChangeShapeType="1"/>
            <a:stCxn id="61450" idx="5"/>
          </p:cNvCxnSpPr>
          <p:nvPr/>
        </p:nvCxnSpPr>
        <p:spPr bwMode="auto">
          <a:xfrm rot="16200000" flipH="1">
            <a:off x="2853697" y="3169608"/>
            <a:ext cx="487197" cy="1619085"/>
          </a:xfrm>
          <a:prstGeom prst="straightConnector1">
            <a:avLst/>
          </a:prstGeom>
          <a:noFill/>
          <a:ln w="9525" algn="ctr">
            <a:solidFill>
              <a:schemeClr val="tx1"/>
            </a:solidFill>
            <a:round/>
            <a:headEnd/>
            <a:tailEnd type="arrow" w="med" len="med"/>
          </a:ln>
        </p:spPr>
      </p:cxnSp>
      <p:cxnSp>
        <p:nvCxnSpPr>
          <p:cNvPr id="61472" name="Straight Arrow Connector 77"/>
          <p:cNvCxnSpPr>
            <a:cxnSpLocks noChangeShapeType="1"/>
            <a:stCxn id="61450" idx="7"/>
          </p:cNvCxnSpPr>
          <p:nvPr/>
        </p:nvCxnSpPr>
        <p:spPr bwMode="auto">
          <a:xfrm rot="5400000" flipH="1" flipV="1">
            <a:off x="2838615" y="2649538"/>
            <a:ext cx="344322" cy="1446047"/>
          </a:xfrm>
          <a:prstGeom prst="straightConnector1">
            <a:avLst/>
          </a:prstGeom>
          <a:noFill/>
          <a:ln w="9525" algn="ctr">
            <a:solidFill>
              <a:schemeClr val="tx1"/>
            </a:solidFill>
            <a:round/>
            <a:headEnd/>
            <a:tailEnd type="arrow" w="med" len="med"/>
          </a:ln>
        </p:spPr>
      </p:cxnSp>
      <p:cxnSp>
        <p:nvCxnSpPr>
          <p:cNvPr id="61473" name="Straight Arrow Connector 79"/>
          <p:cNvCxnSpPr>
            <a:cxnSpLocks noChangeShapeType="1"/>
            <a:stCxn id="61452" idx="6"/>
          </p:cNvCxnSpPr>
          <p:nvPr/>
        </p:nvCxnSpPr>
        <p:spPr bwMode="auto">
          <a:xfrm flipV="1">
            <a:off x="2327275" y="3263901"/>
            <a:ext cx="1444624" cy="909637"/>
          </a:xfrm>
          <a:prstGeom prst="straightConnector1">
            <a:avLst/>
          </a:prstGeom>
          <a:noFill/>
          <a:ln w="9525" algn="ctr">
            <a:solidFill>
              <a:schemeClr val="tx1"/>
            </a:solidFill>
            <a:round/>
            <a:headEnd/>
            <a:tailEnd type="arrow" w="med" len="med"/>
          </a:ln>
        </p:spPr>
      </p:cxnSp>
      <p:cxnSp>
        <p:nvCxnSpPr>
          <p:cNvPr id="61474" name="Straight Arrow Connector 81"/>
          <p:cNvCxnSpPr>
            <a:cxnSpLocks noChangeShapeType="1"/>
            <a:stCxn id="61453" idx="7"/>
          </p:cNvCxnSpPr>
          <p:nvPr/>
        </p:nvCxnSpPr>
        <p:spPr bwMode="auto">
          <a:xfrm flipV="1">
            <a:off x="2297113" y="3279775"/>
            <a:ext cx="1579562" cy="1795463"/>
          </a:xfrm>
          <a:prstGeom prst="straightConnector1">
            <a:avLst/>
          </a:prstGeom>
          <a:noFill/>
          <a:ln w="9525" algn="ctr">
            <a:solidFill>
              <a:schemeClr val="tx1"/>
            </a:solidFill>
            <a:round/>
            <a:headEnd/>
            <a:tailEnd type="arrow" w="med" len="med"/>
          </a:ln>
        </p:spPr>
      </p:cxnSp>
      <p:cxnSp>
        <p:nvCxnSpPr>
          <p:cNvPr id="61475" name="Straight Arrow Connector 84"/>
          <p:cNvCxnSpPr>
            <a:cxnSpLocks noChangeShapeType="1"/>
            <a:endCxn id="61458" idx="1"/>
          </p:cNvCxnSpPr>
          <p:nvPr/>
        </p:nvCxnSpPr>
        <p:spPr bwMode="auto">
          <a:xfrm>
            <a:off x="2333625" y="4673600"/>
            <a:ext cx="1566863" cy="366713"/>
          </a:xfrm>
          <a:prstGeom prst="straightConnector1">
            <a:avLst/>
          </a:prstGeom>
          <a:noFill/>
          <a:ln w="9525" algn="ctr">
            <a:solidFill>
              <a:schemeClr val="tx1"/>
            </a:solidFill>
            <a:round/>
            <a:headEnd/>
            <a:tailEnd type="arrow" w="med" len="med"/>
          </a:ln>
        </p:spPr>
      </p:cxnSp>
      <p:sp>
        <p:nvSpPr>
          <p:cNvPr id="61476" name="Oval 23"/>
          <p:cNvSpPr>
            <a:spLocks noChangeArrowheads="1"/>
          </p:cNvSpPr>
          <p:nvPr/>
        </p:nvSpPr>
        <p:spPr bwMode="auto">
          <a:xfrm>
            <a:off x="2057400" y="45720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93" name="Title 53"/>
          <p:cNvSpPr>
            <a:spLocks noGrp="1"/>
          </p:cNvSpPr>
          <p:nvPr>
            <p:ph type="title"/>
          </p:nvPr>
        </p:nvSpPr>
        <p:spPr>
          <a:xfrm>
            <a:off x="1066800" y="228600"/>
            <a:ext cx="7488237" cy="928687"/>
          </a:xfrm>
        </p:spPr>
        <p:txBody>
          <a:bodyPr/>
          <a:lstStyle/>
          <a:p>
            <a:r>
              <a:rPr lang="en-US" dirty="0" smtClean="0"/>
              <a:t>Relations between Variables</a:t>
            </a:r>
          </a:p>
        </p:txBody>
      </p:sp>
      <p:sp>
        <p:nvSpPr>
          <p:cNvPr id="61477" name="Content Placeholder 2"/>
          <p:cNvSpPr>
            <a:spLocks noGrp="1"/>
          </p:cNvSpPr>
          <p:nvPr>
            <p:ph idx="1"/>
          </p:nvPr>
        </p:nvSpPr>
        <p:spPr>
          <a:xfrm>
            <a:off x="1905000" y="1524000"/>
            <a:ext cx="966788" cy="414338"/>
          </a:xfrm>
        </p:spPr>
        <p:txBody>
          <a:bodyPr/>
          <a:lstStyle/>
          <a:p>
            <a:pPr>
              <a:buFont typeface="Wingdings" pitchFamily="2" charset="2"/>
              <a:buNone/>
            </a:pPr>
            <a:r>
              <a:rPr lang="en-US" sz="1600" smtClean="0"/>
              <a:t>Sources</a:t>
            </a:r>
          </a:p>
        </p:txBody>
      </p:sp>
      <p:sp>
        <p:nvSpPr>
          <p:cNvPr id="56" name="Slide Number Placeholder 42"/>
          <p:cNvSpPr>
            <a:spLocks noGrp="1"/>
          </p:cNvSpPr>
          <p:nvPr>
            <p:ph type="sldNum" sz="quarter" idx="12"/>
          </p:nvPr>
        </p:nvSpPr>
        <p:spPr>
          <a:xfrm>
            <a:off x="6477000" y="6492875"/>
            <a:ext cx="2133600" cy="365125"/>
          </a:xfrm>
        </p:spPr>
        <p:txBody>
          <a:bodyPr/>
          <a:lstStyle/>
          <a:p>
            <a:fld id="{B6F15528-21DE-4FAA-801E-634DDDAF4B2B}" type="slidenum">
              <a:rPr lang="en-US" smtClean="0"/>
              <a:pPr/>
              <a:t>27</a:t>
            </a:fld>
            <a:endParaRPr lang="en-US"/>
          </a:p>
        </p:txBody>
      </p:sp>
      <p:sp>
        <p:nvSpPr>
          <p:cNvPr id="90" name="Content Placeholder 2"/>
          <p:cNvSpPr txBox="1">
            <a:spLocks/>
          </p:cNvSpPr>
          <p:nvPr/>
        </p:nvSpPr>
        <p:spPr bwMode="auto">
          <a:xfrm>
            <a:off x="3377010" y="1157287"/>
            <a:ext cx="2418556" cy="414338"/>
          </a:xfrm>
          <a:prstGeom prst="rect">
            <a:avLst/>
          </a:prstGeom>
          <a:noFill/>
          <a:ln w="9525">
            <a:noFill/>
            <a:miter lim="800000"/>
            <a:headEnd/>
            <a:tailEnd/>
          </a:ln>
        </p:spPr>
        <p:txBody>
          <a:bodyPr lIns="0" tIns="0" rIns="0" bIns="0"/>
          <a:lstStyle/>
          <a:p>
            <a:pPr marL="342900" indent="-342900" eaLnBrk="0" hangingPunct="0">
              <a:spcBef>
                <a:spcPct val="20000"/>
              </a:spcBef>
              <a:buFont typeface="Wingdings" pitchFamily="2" charset="2"/>
              <a:buNone/>
              <a:defRPr/>
            </a:pPr>
            <a:r>
              <a:rPr lang="en-US" sz="1600" kern="0" dirty="0" smtClean="0">
                <a:latin typeface="+mn-lt"/>
                <a:cs typeface="+mn-cs"/>
              </a:rPr>
              <a:t>Measured Variables</a:t>
            </a:r>
            <a:endParaRPr lang="en-US" sz="1600" kern="0" dirty="0">
              <a:latin typeface="+mn-lt"/>
              <a:cs typeface="+mn-cs"/>
            </a:endParaRPr>
          </a:p>
        </p:txBody>
      </p:sp>
      <p:sp>
        <p:nvSpPr>
          <p:cNvPr id="61479" name="TextBox 91"/>
          <p:cNvSpPr txBox="1">
            <a:spLocks noChangeArrowheads="1"/>
          </p:cNvSpPr>
          <p:nvPr/>
        </p:nvSpPr>
        <p:spPr bwMode="auto">
          <a:xfrm>
            <a:off x="2063750" y="5348288"/>
            <a:ext cx="1133452" cy="646331"/>
          </a:xfrm>
          <a:prstGeom prst="rect">
            <a:avLst/>
          </a:prstGeom>
          <a:noFill/>
          <a:ln w="9525">
            <a:noFill/>
            <a:miter lim="800000"/>
            <a:headEnd/>
            <a:tailEnd/>
          </a:ln>
        </p:spPr>
        <p:txBody>
          <a:bodyPr wrap="none">
            <a:spAutoFit/>
          </a:bodyPr>
          <a:lstStyle/>
          <a:p>
            <a:r>
              <a:rPr lang="en-US" dirty="0"/>
              <a:t>Attribute:</a:t>
            </a:r>
          </a:p>
          <a:p>
            <a:r>
              <a:rPr lang="en-US" b="1" dirty="0" smtClean="0"/>
              <a:t>Reliability</a:t>
            </a:r>
            <a:endParaRPr lang="en-US" b="1" dirty="0"/>
          </a:p>
        </p:txBody>
      </p:sp>
      <p:sp>
        <p:nvSpPr>
          <p:cNvPr id="61480" name="TextBox 92"/>
          <p:cNvSpPr txBox="1">
            <a:spLocks noChangeArrowheads="1"/>
          </p:cNvSpPr>
          <p:nvPr/>
        </p:nvSpPr>
        <p:spPr bwMode="auto">
          <a:xfrm>
            <a:off x="3640138" y="5980113"/>
            <a:ext cx="946150" cy="461962"/>
          </a:xfrm>
          <a:prstGeom prst="rect">
            <a:avLst/>
          </a:prstGeom>
          <a:noFill/>
          <a:ln w="9525">
            <a:noFill/>
            <a:miter lim="800000"/>
            <a:headEnd/>
            <a:tailEnd/>
          </a:ln>
        </p:spPr>
        <p:txBody>
          <a:bodyPr wrap="none">
            <a:spAutoFit/>
          </a:bodyPr>
          <a:lstStyle/>
          <a:p>
            <a:r>
              <a:rPr lang="en-US" dirty="0"/>
              <a:t>Attribute:</a:t>
            </a:r>
          </a:p>
          <a:p>
            <a:r>
              <a:rPr lang="en-US" b="1" dirty="0"/>
              <a:t>True/False</a:t>
            </a:r>
          </a:p>
        </p:txBody>
      </p:sp>
      <p:sp>
        <p:nvSpPr>
          <p:cNvPr id="61481" name="TextBox 49"/>
          <p:cNvSpPr txBox="1">
            <a:spLocks noChangeArrowheads="1"/>
          </p:cNvSpPr>
          <p:nvPr/>
        </p:nvSpPr>
        <p:spPr bwMode="auto">
          <a:xfrm rot="-900213">
            <a:off x="4210986" y="1334498"/>
            <a:ext cx="4932658" cy="1138773"/>
          </a:xfrm>
          <a:prstGeom prst="rect">
            <a:avLst/>
          </a:prstGeom>
          <a:noFill/>
          <a:ln w="9525">
            <a:noFill/>
            <a:miter lim="800000"/>
            <a:headEnd/>
            <a:tailEnd/>
          </a:ln>
        </p:spPr>
        <p:txBody>
          <a:bodyPr wrap="square">
            <a:spAutoFit/>
          </a:bodyPr>
          <a:lstStyle/>
          <a:p>
            <a:pPr algn="ctr"/>
            <a:r>
              <a:rPr lang="en-US" sz="2800" b="1" dirty="0" smtClean="0">
                <a:solidFill>
                  <a:srgbClr val="FF0000"/>
                </a:solidFill>
              </a:rPr>
              <a:t>Variables are </a:t>
            </a:r>
            <a:r>
              <a:rPr lang="en-US" sz="2800" b="1" dirty="0">
                <a:solidFill>
                  <a:srgbClr val="FF0000"/>
                </a:solidFill>
              </a:rPr>
              <a:t>not independent !</a:t>
            </a:r>
          </a:p>
          <a:p>
            <a:pPr algn="ctr"/>
            <a:r>
              <a:rPr lang="en-US" sz="2000" b="1" i="1" dirty="0">
                <a:solidFill>
                  <a:srgbClr val="FF0000"/>
                </a:solidFill>
              </a:rPr>
              <a:t>Some </a:t>
            </a:r>
            <a:r>
              <a:rPr lang="en-US" sz="2000" b="1" i="1" dirty="0" smtClean="0">
                <a:solidFill>
                  <a:srgbClr val="FF0000"/>
                </a:solidFill>
              </a:rPr>
              <a:t>variables </a:t>
            </a:r>
            <a:r>
              <a:rPr lang="en-US" sz="2000" b="1" i="1" dirty="0">
                <a:solidFill>
                  <a:srgbClr val="FF0000"/>
                </a:solidFill>
              </a:rPr>
              <a:t>are contradictory and cannot be true at the same time</a:t>
            </a:r>
          </a:p>
        </p:txBody>
      </p:sp>
      <p:sp>
        <p:nvSpPr>
          <p:cNvPr id="61486" name="Oval 18"/>
          <p:cNvSpPr>
            <a:spLocks noChangeArrowheads="1"/>
          </p:cNvSpPr>
          <p:nvPr/>
        </p:nvSpPr>
        <p:spPr bwMode="auto">
          <a:xfrm>
            <a:off x="2057400" y="2971800"/>
            <a:ext cx="269875" cy="268287"/>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cxnSp>
        <p:nvCxnSpPr>
          <p:cNvPr id="61488" name="Straight Connector 53"/>
          <p:cNvCxnSpPr>
            <a:cxnSpLocks noChangeShapeType="1"/>
            <a:stCxn id="61457" idx="0"/>
            <a:endCxn id="61458" idx="2"/>
          </p:cNvCxnSpPr>
          <p:nvPr/>
        </p:nvCxnSpPr>
        <p:spPr bwMode="auto">
          <a:xfrm>
            <a:off x="4030663" y="4495800"/>
            <a:ext cx="0" cy="404813"/>
          </a:xfrm>
          <a:prstGeom prst="line">
            <a:avLst/>
          </a:prstGeom>
          <a:noFill/>
          <a:ln w="50800" algn="ctr">
            <a:solidFill>
              <a:srgbClr val="FF0000"/>
            </a:solidFill>
            <a:round/>
            <a:headEnd/>
            <a:tailEnd/>
          </a:ln>
        </p:spPr>
      </p:cxnSp>
      <p:cxnSp>
        <p:nvCxnSpPr>
          <p:cNvPr id="61489" name="Straight Connector 63"/>
          <p:cNvCxnSpPr>
            <a:cxnSpLocks noChangeShapeType="1"/>
            <a:stCxn id="61454" idx="0"/>
            <a:endCxn id="61455" idx="2"/>
          </p:cNvCxnSpPr>
          <p:nvPr/>
        </p:nvCxnSpPr>
        <p:spPr bwMode="auto">
          <a:xfrm rot="5400000">
            <a:off x="3814763" y="2031206"/>
            <a:ext cx="404813" cy="1588"/>
          </a:xfrm>
          <a:prstGeom prst="line">
            <a:avLst/>
          </a:prstGeom>
          <a:noFill/>
          <a:ln w="50800" algn="ctr">
            <a:solidFill>
              <a:srgbClr val="FF0000"/>
            </a:solidFill>
            <a:round/>
            <a:headEnd/>
            <a:tailEnd/>
          </a:ln>
        </p:spPr>
      </p:cxnSp>
      <p:sp>
        <p:nvSpPr>
          <p:cNvPr id="60" name="Content Placeholder 2"/>
          <p:cNvSpPr txBox="1">
            <a:spLocks/>
          </p:cNvSpPr>
          <p:nvPr/>
        </p:nvSpPr>
        <p:spPr bwMode="auto">
          <a:xfrm>
            <a:off x="228600" y="1752600"/>
            <a:ext cx="1676400" cy="72548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None/>
              <a:defRPr/>
            </a:pPr>
            <a:r>
              <a:rPr lang="en-US" sz="2000" kern="0" dirty="0">
                <a:latin typeface="+mn-lt"/>
                <a:cs typeface="+mn-cs"/>
              </a:rPr>
              <a:t>Events</a:t>
            </a:r>
          </a:p>
        </p:txBody>
      </p:sp>
      <p:pic>
        <p:nvPicPr>
          <p:cNvPr id="50" name="Picture 49" descr="Amazon-Review2.jpg"/>
          <p:cNvPicPr>
            <a:picLocks noChangeAspect="1"/>
          </p:cNvPicPr>
          <p:nvPr/>
        </p:nvPicPr>
        <p:blipFill>
          <a:blip r:embed="rId6" cstate="print"/>
          <a:stretch>
            <a:fillRect/>
          </a:stretch>
        </p:blipFill>
        <p:spPr>
          <a:xfrm>
            <a:off x="5029200" y="2971800"/>
            <a:ext cx="1752600" cy="1415699"/>
          </a:xfrm>
          <a:prstGeom prst="rect">
            <a:avLst/>
          </a:prstGeom>
        </p:spPr>
      </p:pic>
      <p:pic>
        <p:nvPicPr>
          <p:cNvPr id="51" name="Picture 50" descr="Conflicting-tweets2.jpg"/>
          <p:cNvPicPr>
            <a:picLocks noChangeAspect="1"/>
          </p:cNvPicPr>
          <p:nvPr/>
        </p:nvPicPr>
        <p:blipFill>
          <a:blip r:embed="rId7" cstate="print"/>
          <a:stretch>
            <a:fillRect/>
          </a:stretch>
        </p:blipFill>
        <p:spPr>
          <a:xfrm>
            <a:off x="5029200" y="4800600"/>
            <a:ext cx="1828800" cy="1585972"/>
          </a:xfrm>
          <a:prstGeom prst="rect">
            <a:avLst/>
          </a:prstGeom>
        </p:spPr>
      </p:pic>
      <p:pic>
        <p:nvPicPr>
          <p:cNvPr id="52" name="Picture 51" descr="conflicting-movie.jpg"/>
          <p:cNvPicPr>
            <a:picLocks noChangeAspect="1"/>
          </p:cNvPicPr>
          <p:nvPr/>
        </p:nvPicPr>
        <p:blipFill>
          <a:blip r:embed="rId8" cstate="print"/>
          <a:stretch>
            <a:fillRect/>
          </a:stretch>
        </p:blipFill>
        <p:spPr>
          <a:xfrm>
            <a:off x="6934200" y="5181600"/>
            <a:ext cx="1752600" cy="1213838"/>
          </a:xfrm>
          <a:prstGeom prst="rect">
            <a:avLst/>
          </a:prstGeom>
        </p:spPr>
      </p:pic>
      <p:sp>
        <p:nvSpPr>
          <p:cNvPr id="53" name="Explosion 1 52"/>
          <p:cNvSpPr/>
          <p:nvPr/>
        </p:nvSpPr>
        <p:spPr>
          <a:xfrm>
            <a:off x="6400800" y="2667000"/>
            <a:ext cx="2438400" cy="1676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Conflicting Product Reviews</a:t>
            </a:r>
            <a:endParaRPr lang="en-US" sz="1600" b="1" dirty="0"/>
          </a:p>
        </p:txBody>
      </p:sp>
      <p:sp>
        <p:nvSpPr>
          <p:cNvPr id="54" name="Explosion 1 53"/>
          <p:cNvSpPr/>
          <p:nvPr/>
        </p:nvSpPr>
        <p:spPr>
          <a:xfrm>
            <a:off x="4648200" y="4038600"/>
            <a:ext cx="2438400" cy="1676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Conflicting Tweets</a:t>
            </a:r>
            <a:endParaRPr lang="en-US" sz="1600" b="1" dirty="0"/>
          </a:p>
        </p:txBody>
      </p:sp>
      <p:sp>
        <p:nvSpPr>
          <p:cNvPr id="55" name="Explosion 1 54"/>
          <p:cNvSpPr/>
          <p:nvPr/>
        </p:nvSpPr>
        <p:spPr>
          <a:xfrm>
            <a:off x="6705600" y="3962400"/>
            <a:ext cx="2438400" cy="1676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Conflicting Movie Comments</a:t>
            </a:r>
            <a:endParaRPr lang="en-US" sz="1600" b="1" dirty="0"/>
          </a:p>
        </p:txBody>
      </p:sp>
      <p:sp>
        <p:nvSpPr>
          <p:cNvPr id="57" name="TextBox 56"/>
          <p:cNvSpPr txBox="1"/>
          <p:nvPr/>
        </p:nvSpPr>
        <p:spPr>
          <a:xfrm>
            <a:off x="0" y="6260068"/>
            <a:ext cx="3657600" cy="369332"/>
          </a:xfrm>
          <a:prstGeom prst="rect">
            <a:avLst/>
          </a:prstGeom>
          <a:noFill/>
        </p:spPr>
        <p:txBody>
          <a:bodyPr wrap="square" rtlCol="0">
            <a:spAutoFit/>
          </a:bodyPr>
          <a:lstStyle/>
          <a:p>
            <a:r>
              <a:rPr lang="en-US" dirty="0" smtClean="0"/>
              <a:t>D. Wang, etc, ACM </a:t>
            </a:r>
            <a:r>
              <a:rPr lang="en-US" dirty="0" err="1" smtClean="0"/>
              <a:t>ToSN</a:t>
            </a:r>
            <a:r>
              <a:rPr lang="en-US" dirty="0" smtClean="0"/>
              <a:t> 14</a:t>
            </a:r>
            <a:endParaRPr lang="en-US" dirty="0"/>
          </a:p>
        </p:txBody>
      </p:sp>
    </p:spTree>
    <p:custDataLst>
      <p:tags r:id="rId1"/>
    </p:custDataLst>
    <p:extLst>
      <p:ext uri="{BB962C8B-B14F-4D97-AF65-F5344CB8AC3E}">
        <p14:creationId xmlns:p14="http://schemas.microsoft.com/office/powerpoint/2010/main" val="26181372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1" grpId="0"/>
      <p:bldP spid="53" grpId="0" animBg="1"/>
      <p:bldP spid="54" grpId="0" animBg="1"/>
      <p:bldP spid="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Oval 4"/>
          <p:cNvSpPr>
            <a:spLocks noChangeArrowheads="1"/>
          </p:cNvSpPr>
          <p:nvPr/>
        </p:nvSpPr>
        <p:spPr bwMode="auto">
          <a:xfrm>
            <a:off x="76200" y="19812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0" name="Oval 6"/>
          <p:cNvSpPr>
            <a:spLocks noChangeArrowheads="1"/>
          </p:cNvSpPr>
          <p:nvPr/>
        </p:nvSpPr>
        <p:spPr bwMode="auto">
          <a:xfrm>
            <a:off x="90488" y="26670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1" name="Oval 7"/>
          <p:cNvSpPr>
            <a:spLocks noChangeArrowheads="1"/>
          </p:cNvSpPr>
          <p:nvPr/>
        </p:nvSpPr>
        <p:spPr bwMode="auto">
          <a:xfrm>
            <a:off x="90488" y="34290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2" name="Oval 8"/>
          <p:cNvSpPr>
            <a:spLocks noChangeArrowheads="1"/>
          </p:cNvSpPr>
          <p:nvPr/>
        </p:nvSpPr>
        <p:spPr bwMode="auto">
          <a:xfrm>
            <a:off x="90488" y="46482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3" name="Oval 9"/>
          <p:cNvSpPr>
            <a:spLocks noChangeArrowheads="1"/>
          </p:cNvSpPr>
          <p:nvPr/>
        </p:nvSpPr>
        <p:spPr bwMode="auto">
          <a:xfrm>
            <a:off x="90488" y="53340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4" name="Oval 10"/>
          <p:cNvSpPr>
            <a:spLocks noChangeArrowheads="1"/>
          </p:cNvSpPr>
          <p:nvPr/>
        </p:nvSpPr>
        <p:spPr bwMode="auto">
          <a:xfrm>
            <a:off x="90488" y="6096000"/>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5" name="Rectangle 11"/>
          <p:cNvSpPr>
            <a:spLocks noChangeArrowheads="1"/>
          </p:cNvSpPr>
          <p:nvPr/>
        </p:nvSpPr>
        <p:spPr bwMode="auto">
          <a:xfrm>
            <a:off x="3657600" y="19812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6" name="Rectangle 13"/>
          <p:cNvSpPr>
            <a:spLocks noChangeArrowheads="1"/>
          </p:cNvSpPr>
          <p:nvPr/>
        </p:nvSpPr>
        <p:spPr bwMode="auto">
          <a:xfrm>
            <a:off x="3671888" y="26670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7" name="Rectangle 14"/>
          <p:cNvSpPr>
            <a:spLocks noChangeArrowheads="1"/>
          </p:cNvSpPr>
          <p:nvPr/>
        </p:nvSpPr>
        <p:spPr bwMode="auto">
          <a:xfrm>
            <a:off x="3671888" y="34290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8" name="Rectangle 16"/>
          <p:cNvSpPr>
            <a:spLocks noChangeArrowheads="1"/>
          </p:cNvSpPr>
          <p:nvPr/>
        </p:nvSpPr>
        <p:spPr bwMode="auto">
          <a:xfrm>
            <a:off x="3671888" y="46482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9" name="Rectangle 17"/>
          <p:cNvSpPr>
            <a:spLocks noChangeArrowheads="1"/>
          </p:cNvSpPr>
          <p:nvPr/>
        </p:nvSpPr>
        <p:spPr bwMode="auto">
          <a:xfrm>
            <a:off x="3671888" y="53340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50" name="Rectangle 18"/>
          <p:cNvSpPr>
            <a:spLocks noChangeArrowheads="1"/>
          </p:cNvSpPr>
          <p:nvPr/>
        </p:nvSpPr>
        <p:spPr bwMode="auto">
          <a:xfrm>
            <a:off x="3671888" y="60960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51" name="Text Box 19"/>
          <p:cNvSpPr txBox="1">
            <a:spLocks noChangeArrowheads="1"/>
          </p:cNvSpPr>
          <p:nvPr/>
        </p:nvSpPr>
        <p:spPr bwMode="auto">
          <a:xfrm>
            <a:off x="28575" y="4038600"/>
            <a:ext cx="671513"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14352" name="Text Box 20"/>
          <p:cNvSpPr txBox="1">
            <a:spLocks noChangeArrowheads="1"/>
          </p:cNvSpPr>
          <p:nvPr/>
        </p:nvSpPr>
        <p:spPr bwMode="auto">
          <a:xfrm>
            <a:off x="3595688" y="4191000"/>
            <a:ext cx="671512"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14353" name="Line 22"/>
          <p:cNvSpPr>
            <a:spLocks noChangeShapeType="1"/>
          </p:cNvSpPr>
          <p:nvPr/>
        </p:nvSpPr>
        <p:spPr bwMode="auto">
          <a:xfrm>
            <a:off x="547688" y="2133600"/>
            <a:ext cx="3048000" cy="0"/>
          </a:xfrm>
          <a:prstGeom prst="line">
            <a:avLst/>
          </a:prstGeom>
          <a:noFill/>
          <a:ln w="9525">
            <a:solidFill>
              <a:schemeClr val="tx1"/>
            </a:solidFill>
            <a:round/>
            <a:headEnd/>
            <a:tailEnd type="triangle" w="med" len="med"/>
          </a:ln>
        </p:spPr>
        <p:txBody>
          <a:bodyPr/>
          <a:lstStyle/>
          <a:p>
            <a:endParaRPr lang="en-US"/>
          </a:p>
        </p:txBody>
      </p:sp>
      <p:sp>
        <p:nvSpPr>
          <p:cNvPr id="14354" name="Line 23"/>
          <p:cNvSpPr>
            <a:spLocks noChangeShapeType="1"/>
          </p:cNvSpPr>
          <p:nvPr/>
        </p:nvSpPr>
        <p:spPr bwMode="auto">
          <a:xfrm>
            <a:off x="471488" y="2286000"/>
            <a:ext cx="3124200" cy="1295400"/>
          </a:xfrm>
          <a:prstGeom prst="line">
            <a:avLst/>
          </a:prstGeom>
          <a:noFill/>
          <a:ln w="9525">
            <a:solidFill>
              <a:schemeClr val="tx1"/>
            </a:solidFill>
            <a:prstDash val="dash"/>
            <a:round/>
            <a:headEnd/>
            <a:tailEnd type="triangle" w="med" len="med"/>
          </a:ln>
        </p:spPr>
        <p:txBody>
          <a:bodyPr/>
          <a:lstStyle/>
          <a:p>
            <a:endParaRPr lang="en-US"/>
          </a:p>
        </p:txBody>
      </p:sp>
      <p:sp>
        <p:nvSpPr>
          <p:cNvPr id="14355" name="Line 24"/>
          <p:cNvSpPr>
            <a:spLocks noChangeShapeType="1"/>
          </p:cNvSpPr>
          <p:nvPr/>
        </p:nvSpPr>
        <p:spPr bwMode="auto">
          <a:xfrm>
            <a:off x="395288" y="2362200"/>
            <a:ext cx="3200400" cy="3200400"/>
          </a:xfrm>
          <a:prstGeom prst="line">
            <a:avLst/>
          </a:prstGeom>
          <a:noFill/>
          <a:ln w="9525">
            <a:solidFill>
              <a:schemeClr val="tx1"/>
            </a:solidFill>
            <a:prstDash val="dash"/>
            <a:round/>
            <a:headEnd/>
            <a:tailEnd type="triangle" w="med" len="med"/>
          </a:ln>
        </p:spPr>
        <p:txBody>
          <a:bodyPr/>
          <a:lstStyle/>
          <a:p>
            <a:endParaRPr lang="en-US"/>
          </a:p>
        </p:txBody>
      </p:sp>
      <p:sp>
        <p:nvSpPr>
          <p:cNvPr id="14356" name="Line 25"/>
          <p:cNvSpPr>
            <a:spLocks noChangeShapeType="1"/>
          </p:cNvSpPr>
          <p:nvPr/>
        </p:nvSpPr>
        <p:spPr bwMode="auto">
          <a:xfrm flipV="1">
            <a:off x="471488" y="2286000"/>
            <a:ext cx="3124200" cy="609600"/>
          </a:xfrm>
          <a:prstGeom prst="line">
            <a:avLst/>
          </a:prstGeom>
          <a:noFill/>
          <a:ln w="9525">
            <a:solidFill>
              <a:schemeClr val="tx1"/>
            </a:solidFill>
            <a:round/>
            <a:headEnd/>
            <a:tailEnd type="triangle" w="med" len="med"/>
          </a:ln>
        </p:spPr>
        <p:txBody>
          <a:bodyPr/>
          <a:lstStyle/>
          <a:p>
            <a:endParaRPr lang="en-US"/>
          </a:p>
        </p:txBody>
      </p:sp>
      <p:sp>
        <p:nvSpPr>
          <p:cNvPr id="14357" name="Line 26"/>
          <p:cNvSpPr>
            <a:spLocks noChangeShapeType="1"/>
          </p:cNvSpPr>
          <p:nvPr/>
        </p:nvSpPr>
        <p:spPr bwMode="auto">
          <a:xfrm flipV="1">
            <a:off x="395288" y="2819400"/>
            <a:ext cx="3276600" cy="152400"/>
          </a:xfrm>
          <a:prstGeom prst="line">
            <a:avLst/>
          </a:prstGeom>
          <a:noFill/>
          <a:ln w="9525">
            <a:solidFill>
              <a:schemeClr val="tx1"/>
            </a:solidFill>
            <a:round/>
            <a:headEnd/>
            <a:tailEnd type="triangle" w="med" len="med"/>
          </a:ln>
        </p:spPr>
        <p:txBody>
          <a:bodyPr/>
          <a:lstStyle/>
          <a:p>
            <a:endParaRPr lang="en-US"/>
          </a:p>
        </p:txBody>
      </p:sp>
      <p:sp>
        <p:nvSpPr>
          <p:cNvPr id="14358" name="Line 27"/>
          <p:cNvSpPr>
            <a:spLocks noChangeShapeType="1"/>
          </p:cNvSpPr>
          <p:nvPr/>
        </p:nvSpPr>
        <p:spPr bwMode="auto">
          <a:xfrm>
            <a:off x="457200" y="3048000"/>
            <a:ext cx="3214688" cy="1828800"/>
          </a:xfrm>
          <a:prstGeom prst="line">
            <a:avLst/>
          </a:prstGeom>
          <a:noFill/>
          <a:ln w="9525">
            <a:solidFill>
              <a:schemeClr val="tx1"/>
            </a:solidFill>
            <a:round/>
            <a:headEnd/>
            <a:tailEnd type="triangle" w="med" len="med"/>
          </a:ln>
        </p:spPr>
        <p:txBody>
          <a:bodyPr/>
          <a:lstStyle/>
          <a:p>
            <a:endParaRPr lang="en-US"/>
          </a:p>
        </p:txBody>
      </p:sp>
      <p:sp>
        <p:nvSpPr>
          <p:cNvPr id="14359" name="Line 28"/>
          <p:cNvSpPr>
            <a:spLocks noChangeShapeType="1"/>
          </p:cNvSpPr>
          <p:nvPr/>
        </p:nvSpPr>
        <p:spPr bwMode="auto">
          <a:xfrm>
            <a:off x="395288" y="3657600"/>
            <a:ext cx="3200400" cy="0"/>
          </a:xfrm>
          <a:prstGeom prst="line">
            <a:avLst/>
          </a:prstGeom>
          <a:noFill/>
          <a:ln w="9525">
            <a:solidFill>
              <a:schemeClr val="tx1"/>
            </a:solidFill>
            <a:round/>
            <a:headEnd/>
            <a:tailEnd type="triangle" w="med" len="med"/>
          </a:ln>
        </p:spPr>
        <p:txBody>
          <a:bodyPr/>
          <a:lstStyle/>
          <a:p>
            <a:endParaRPr lang="en-US"/>
          </a:p>
        </p:txBody>
      </p:sp>
      <p:sp>
        <p:nvSpPr>
          <p:cNvPr id="14360" name="Line 29"/>
          <p:cNvSpPr>
            <a:spLocks noChangeShapeType="1"/>
          </p:cNvSpPr>
          <p:nvPr/>
        </p:nvSpPr>
        <p:spPr bwMode="auto">
          <a:xfrm>
            <a:off x="395288" y="3733800"/>
            <a:ext cx="3124200" cy="1828800"/>
          </a:xfrm>
          <a:prstGeom prst="line">
            <a:avLst/>
          </a:prstGeom>
          <a:noFill/>
          <a:ln w="9525">
            <a:solidFill>
              <a:schemeClr val="tx1"/>
            </a:solidFill>
            <a:round/>
            <a:headEnd/>
            <a:tailEnd type="triangle" w="med" len="med"/>
          </a:ln>
        </p:spPr>
        <p:txBody>
          <a:bodyPr/>
          <a:lstStyle/>
          <a:p>
            <a:endParaRPr lang="en-US"/>
          </a:p>
        </p:txBody>
      </p:sp>
      <p:sp>
        <p:nvSpPr>
          <p:cNvPr id="14361" name="Line 30"/>
          <p:cNvSpPr>
            <a:spLocks noChangeShapeType="1"/>
          </p:cNvSpPr>
          <p:nvPr/>
        </p:nvSpPr>
        <p:spPr bwMode="auto">
          <a:xfrm flipV="1">
            <a:off x="471488" y="2895600"/>
            <a:ext cx="3124200" cy="1828800"/>
          </a:xfrm>
          <a:prstGeom prst="line">
            <a:avLst/>
          </a:prstGeom>
          <a:noFill/>
          <a:ln w="9525">
            <a:solidFill>
              <a:schemeClr val="tx1"/>
            </a:solidFill>
            <a:round/>
            <a:headEnd/>
            <a:tailEnd type="triangle" w="med" len="med"/>
          </a:ln>
        </p:spPr>
        <p:txBody>
          <a:bodyPr/>
          <a:lstStyle/>
          <a:p>
            <a:endParaRPr lang="en-US"/>
          </a:p>
        </p:txBody>
      </p:sp>
      <p:sp>
        <p:nvSpPr>
          <p:cNvPr id="14362" name="Line 31"/>
          <p:cNvSpPr>
            <a:spLocks noChangeShapeType="1"/>
          </p:cNvSpPr>
          <p:nvPr/>
        </p:nvSpPr>
        <p:spPr bwMode="auto">
          <a:xfrm>
            <a:off x="471488" y="4953000"/>
            <a:ext cx="3124200" cy="1295400"/>
          </a:xfrm>
          <a:prstGeom prst="line">
            <a:avLst/>
          </a:prstGeom>
          <a:noFill/>
          <a:ln w="9525">
            <a:solidFill>
              <a:schemeClr val="tx1"/>
            </a:solidFill>
            <a:prstDash val="dash"/>
            <a:round/>
            <a:headEnd/>
            <a:tailEnd type="triangle" w="med" len="med"/>
          </a:ln>
        </p:spPr>
        <p:txBody>
          <a:bodyPr/>
          <a:lstStyle/>
          <a:p>
            <a:endParaRPr lang="en-US"/>
          </a:p>
        </p:txBody>
      </p:sp>
      <p:sp>
        <p:nvSpPr>
          <p:cNvPr id="14363" name="Line 32"/>
          <p:cNvSpPr>
            <a:spLocks noChangeShapeType="1"/>
          </p:cNvSpPr>
          <p:nvPr/>
        </p:nvSpPr>
        <p:spPr bwMode="auto">
          <a:xfrm flipV="1">
            <a:off x="471488" y="2362200"/>
            <a:ext cx="3124200" cy="3200400"/>
          </a:xfrm>
          <a:prstGeom prst="line">
            <a:avLst/>
          </a:prstGeom>
          <a:noFill/>
          <a:ln w="9525">
            <a:solidFill>
              <a:schemeClr val="tx1"/>
            </a:solidFill>
            <a:prstDash val="dash"/>
            <a:round/>
            <a:headEnd/>
            <a:tailEnd type="triangle" w="med" len="med"/>
          </a:ln>
        </p:spPr>
        <p:txBody>
          <a:bodyPr/>
          <a:lstStyle/>
          <a:p>
            <a:endParaRPr lang="en-US"/>
          </a:p>
        </p:txBody>
      </p:sp>
      <p:sp>
        <p:nvSpPr>
          <p:cNvPr id="14364" name="Line 33"/>
          <p:cNvSpPr>
            <a:spLocks noChangeShapeType="1"/>
          </p:cNvSpPr>
          <p:nvPr/>
        </p:nvSpPr>
        <p:spPr bwMode="auto">
          <a:xfrm>
            <a:off x="547688" y="5562600"/>
            <a:ext cx="3048000" cy="0"/>
          </a:xfrm>
          <a:prstGeom prst="line">
            <a:avLst/>
          </a:prstGeom>
          <a:noFill/>
          <a:ln w="9525">
            <a:solidFill>
              <a:schemeClr val="tx1"/>
            </a:solidFill>
            <a:round/>
            <a:headEnd/>
            <a:tailEnd type="triangle" w="med" len="med"/>
          </a:ln>
        </p:spPr>
        <p:txBody>
          <a:bodyPr/>
          <a:lstStyle/>
          <a:p>
            <a:endParaRPr lang="en-US"/>
          </a:p>
        </p:txBody>
      </p:sp>
      <p:sp>
        <p:nvSpPr>
          <p:cNvPr id="14365" name="Line 34"/>
          <p:cNvSpPr>
            <a:spLocks noChangeShapeType="1"/>
          </p:cNvSpPr>
          <p:nvPr/>
        </p:nvSpPr>
        <p:spPr bwMode="auto">
          <a:xfrm flipV="1">
            <a:off x="395288" y="3733800"/>
            <a:ext cx="3200400" cy="2514600"/>
          </a:xfrm>
          <a:prstGeom prst="line">
            <a:avLst/>
          </a:prstGeom>
          <a:noFill/>
          <a:ln w="9525">
            <a:solidFill>
              <a:schemeClr val="tx1"/>
            </a:solidFill>
            <a:prstDash val="dash"/>
            <a:round/>
            <a:headEnd/>
            <a:tailEnd type="triangle" w="med" len="med"/>
          </a:ln>
        </p:spPr>
        <p:txBody>
          <a:bodyPr/>
          <a:lstStyle/>
          <a:p>
            <a:endParaRPr lang="en-US"/>
          </a:p>
        </p:txBody>
      </p:sp>
      <p:sp>
        <p:nvSpPr>
          <p:cNvPr id="14366" name="Line 35"/>
          <p:cNvSpPr>
            <a:spLocks noChangeShapeType="1"/>
          </p:cNvSpPr>
          <p:nvPr/>
        </p:nvSpPr>
        <p:spPr bwMode="auto">
          <a:xfrm flipV="1">
            <a:off x="547688" y="5638800"/>
            <a:ext cx="2895600" cy="609600"/>
          </a:xfrm>
          <a:prstGeom prst="line">
            <a:avLst/>
          </a:prstGeom>
          <a:noFill/>
          <a:ln w="9525">
            <a:solidFill>
              <a:schemeClr val="tx1"/>
            </a:solidFill>
            <a:round/>
            <a:headEnd/>
            <a:tailEnd type="triangle" w="med" len="med"/>
          </a:ln>
        </p:spPr>
        <p:txBody>
          <a:bodyPr/>
          <a:lstStyle/>
          <a:p>
            <a:endParaRPr lang="en-US"/>
          </a:p>
        </p:txBody>
      </p:sp>
      <p:sp>
        <p:nvSpPr>
          <p:cNvPr id="59" name="TextBox 58"/>
          <p:cNvSpPr txBox="1"/>
          <p:nvPr/>
        </p:nvSpPr>
        <p:spPr>
          <a:xfrm>
            <a:off x="76200" y="685800"/>
            <a:ext cx="2667000" cy="400110"/>
          </a:xfrm>
          <a:prstGeom prst="rect">
            <a:avLst/>
          </a:prstGeom>
          <a:noFill/>
        </p:spPr>
        <p:txBody>
          <a:bodyPr wrap="square" rtlCol="0">
            <a:spAutoFit/>
          </a:bodyPr>
          <a:lstStyle/>
          <a:p>
            <a:r>
              <a:rPr lang="en-US" sz="2000" b="1" dirty="0" smtClean="0"/>
              <a:t>Positive Observations</a:t>
            </a:r>
            <a:endParaRPr lang="en-US" sz="2000" b="1" dirty="0"/>
          </a:p>
        </p:txBody>
      </p:sp>
      <p:cxnSp>
        <p:nvCxnSpPr>
          <p:cNvPr id="62" name="Straight Arrow Connector 61"/>
          <p:cNvCxnSpPr/>
          <p:nvPr/>
        </p:nvCxnSpPr>
        <p:spPr>
          <a:xfrm>
            <a:off x="2605088" y="933510"/>
            <a:ext cx="990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4" name="TextBox 63"/>
          <p:cNvSpPr txBox="1"/>
          <p:nvPr/>
        </p:nvSpPr>
        <p:spPr>
          <a:xfrm>
            <a:off x="76200" y="1219200"/>
            <a:ext cx="2590800" cy="400110"/>
          </a:xfrm>
          <a:prstGeom prst="rect">
            <a:avLst/>
          </a:prstGeom>
          <a:noFill/>
        </p:spPr>
        <p:txBody>
          <a:bodyPr wrap="square" rtlCol="0">
            <a:spAutoFit/>
          </a:bodyPr>
          <a:lstStyle/>
          <a:p>
            <a:r>
              <a:rPr lang="en-US" sz="2000" b="1" dirty="0" smtClean="0"/>
              <a:t>Negative Observations</a:t>
            </a:r>
            <a:endParaRPr lang="en-US" sz="2000" b="1" dirty="0"/>
          </a:p>
        </p:txBody>
      </p:sp>
      <p:cxnSp>
        <p:nvCxnSpPr>
          <p:cNvPr id="65" name="Straight Arrow Connector 64"/>
          <p:cNvCxnSpPr/>
          <p:nvPr/>
        </p:nvCxnSpPr>
        <p:spPr>
          <a:xfrm>
            <a:off x="2486378" y="1431220"/>
            <a:ext cx="990600" cy="1588"/>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43" name="Rectangle 2"/>
          <p:cNvSpPr txBox="1">
            <a:spLocks noChangeArrowheads="1"/>
          </p:cNvSpPr>
          <p:nvPr/>
        </p:nvSpPr>
        <p:spPr>
          <a:xfrm>
            <a:off x="0" y="0"/>
            <a:ext cx="91440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chemeClr val="tx1"/>
                </a:solidFill>
                <a:effectLst/>
                <a:uLnTx/>
                <a:uFillTx/>
                <a:latin typeface="+mj-lt"/>
                <a:ea typeface="+mj-ea"/>
                <a:cs typeface="+mj-cs"/>
              </a:rPr>
              <a:t>MLE with Conflicting </a:t>
            </a:r>
            <a:r>
              <a:rPr lang="en-US" altLang="zh-CN" sz="3600" noProof="0" dirty="0" smtClean="0">
                <a:latin typeface="+mj-lt"/>
                <a:ea typeface="+mj-ea"/>
                <a:cs typeface="+mj-cs"/>
              </a:rPr>
              <a:t>Variables</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5" name="Rectangle 48"/>
          <p:cNvSpPr>
            <a:spLocks noChangeArrowheads="1"/>
          </p:cNvSpPr>
          <p:nvPr/>
        </p:nvSpPr>
        <p:spPr bwMode="auto">
          <a:xfrm>
            <a:off x="4724400" y="990600"/>
            <a:ext cx="3581400" cy="762000"/>
          </a:xfrm>
          <a:prstGeom prst="rect">
            <a:avLst/>
          </a:prstGeom>
          <a:solidFill>
            <a:srgbClr val="00CCFF"/>
          </a:solidFill>
          <a:ln w="9525">
            <a:solidFill>
              <a:schemeClr val="tx1"/>
            </a:solidFill>
            <a:miter lim="800000"/>
            <a:headEnd/>
            <a:tailEnd/>
          </a:ln>
          <a:effectLst/>
        </p:spPr>
        <p:txBody>
          <a:bodyPr wrap="none" anchor="ctr"/>
          <a:lstStyle/>
          <a:p>
            <a:pPr algn="ctr"/>
            <a:r>
              <a:rPr lang="en-US" altLang="zh-CN" sz="2400" b="1" dirty="0" smtClean="0"/>
              <a:t>Expectation Maximization </a:t>
            </a:r>
          </a:p>
        </p:txBody>
      </p:sp>
      <p:sp>
        <p:nvSpPr>
          <p:cNvPr id="46" name="Bent Arrow 45"/>
          <p:cNvSpPr/>
          <p:nvPr/>
        </p:nvSpPr>
        <p:spPr>
          <a:xfrm>
            <a:off x="3429000" y="1143000"/>
            <a:ext cx="1219200" cy="838200"/>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Slide Number Placeholder 51"/>
          <p:cNvSpPr>
            <a:spLocks noGrp="1"/>
          </p:cNvSpPr>
          <p:nvPr>
            <p:ph type="sldNum" sz="quarter" idx="12"/>
          </p:nvPr>
        </p:nvSpPr>
        <p:spPr/>
        <p:txBody>
          <a:bodyPr/>
          <a:lstStyle/>
          <a:p>
            <a:fld id="{B6F15528-21DE-4FAA-801E-634DDDAF4B2B}" type="slidenum">
              <a:rPr lang="en-US" smtClean="0"/>
              <a:pPr/>
              <a:t>28</a:t>
            </a:fld>
            <a:endParaRPr lang="en-US"/>
          </a:p>
        </p:txBody>
      </p:sp>
      <p:sp>
        <p:nvSpPr>
          <p:cNvPr id="54" name="Text Box 46"/>
          <p:cNvSpPr txBox="1">
            <a:spLocks noChangeArrowheads="1"/>
          </p:cNvSpPr>
          <p:nvPr/>
        </p:nvSpPr>
        <p:spPr bwMode="auto">
          <a:xfrm>
            <a:off x="4724400" y="3962400"/>
            <a:ext cx="1600200" cy="707886"/>
          </a:xfrm>
          <a:prstGeom prst="rect">
            <a:avLst/>
          </a:prstGeom>
          <a:noFill/>
          <a:ln w="9525">
            <a:noFill/>
            <a:miter lim="800000"/>
            <a:headEnd/>
            <a:tailEnd/>
          </a:ln>
        </p:spPr>
        <p:txBody>
          <a:bodyPr>
            <a:spAutoFit/>
          </a:bodyPr>
          <a:lstStyle/>
          <a:p>
            <a:pPr>
              <a:spcBef>
                <a:spcPct val="50000"/>
              </a:spcBef>
            </a:pPr>
            <a:r>
              <a:rPr lang="en-US" altLang="zh-CN" sz="2000" b="1" dirty="0" smtClean="0"/>
              <a:t>Source Reliability</a:t>
            </a:r>
            <a:endParaRPr lang="en-US" altLang="zh-CN" sz="1600" b="1" dirty="0"/>
          </a:p>
        </p:txBody>
      </p:sp>
      <p:sp>
        <p:nvSpPr>
          <p:cNvPr id="55" name="Text Box 47"/>
          <p:cNvSpPr txBox="1">
            <a:spLocks noChangeArrowheads="1"/>
          </p:cNvSpPr>
          <p:nvPr/>
        </p:nvSpPr>
        <p:spPr bwMode="auto">
          <a:xfrm>
            <a:off x="6934200" y="4084199"/>
            <a:ext cx="1752600" cy="797654"/>
          </a:xfrm>
          <a:prstGeom prst="rect">
            <a:avLst/>
          </a:prstGeom>
          <a:noFill/>
          <a:ln w="9525">
            <a:noFill/>
            <a:miter lim="800000"/>
            <a:headEnd/>
            <a:tailEnd/>
          </a:ln>
        </p:spPr>
        <p:txBody>
          <a:bodyPr wrap="square">
            <a:spAutoFit/>
          </a:bodyPr>
          <a:lstStyle/>
          <a:p>
            <a:pPr>
              <a:lnSpc>
                <a:spcPts val="1800"/>
              </a:lnSpc>
              <a:spcBef>
                <a:spcPct val="50000"/>
              </a:spcBef>
            </a:pPr>
            <a:r>
              <a:rPr lang="en-US" altLang="zh-CN" sz="2000" b="1" kern="900" dirty="0" smtClean="0"/>
              <a:t>Measured Variable Correctness</a:t>
            </a:r>
          </a:p>
        </p:txBody>
      </p:sp>
      <p:sp>
        <p:nvSpPr>
          <p:cNvPr id="56" name="Rectangle 55"/>
          <p:cNvSpPr>
            <a:spLocks noChangeArrowheads="1"/>
          </p:cNvSpPr>
          <p:nvPr/>
        </p:nvSpPr>
        <p:spPr bwMode="auto">
          <a:xfrm>
            <a:off x="4800600" y="5029200"/>
            <a:ext cx="3352800" cy="990600"/>
          </a:xfrm>
          <a:prstGeom prst="rect">
            <a:avLst/>
          </a:prstGeom>
          <a:solidFill>
            <a:srgbClr val="00CCFF"/>
          </a:solidFill>
          <a:ln w="9525">
            <a:solidFill>
              <a:schemeClr val="tx1"/>
            </a:solidFill>
            <a:miter lim="800000"/>
            <a:headEnd/>
            <a:tailEnd/>
          </a:ln>
        </p:spPr>
        <p:txBody>
          <a:bodyPr wrap="none" anchor="ctr"/>
          <a:lstStyle/>
          <a:p>
            <a:pPr algn="ctr"/>
            <a:r>
              <a:rPr lang="en-US" altLang="zh-CN" sz="2000" b="1" dirty="0" smtClean="0"/>
              <a:t>Hypothesis that is mostly </a:t>
            </a:r>
          </a:p>
          <a:p>
            <a:pPr algn="ctr"/>
            <a:r>
              <a:rPr lang="en-US" altLang="zh-CN" sz="2000" b="1" dirty="0" smtClean="0"/>
              <a:t>consistent with observations</a:t>
            </a:r>
            <a:endParaRPr lang="en-US" altLang="zh-CN" sz="2000" b="1" dirty="0"/>
          </a:p>
        </p:txBody>
      </p:sp>
      <p:sp>
        <p:nvSpPr>
          <p:cNvPr id="57" name="Curved Right Arrow 56"/>
          <p:cNvSpPr/>
          <p:nvPr/>
        </p:nvSpPr>
        <p:spPr>
          <a:xfrm>
            <a:off x="4572000" y="3124200"/>
            <a:ext cx="304800" cy="838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urved Left Arrow 57"/>
          <p:cNvSpPr/>
          <p:nvPr/>
        </p:nvSpPr>
        <p:spPr>
          <a:xfrm>
            <a:off x="7924800" y="3124200"/>
            <a:ext cx="304800" cy="838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4800600" y="3352800"/>
            <a:ext cx="3810000" cy="646331"/>
          </a:xfrm>
          <a:prstGeom prst="rect">
            <a:avLst/>
          </a:prstGeom>
          <a:noFill/>
        </p:spPr>
        <p:txBody>
          <a:bodyPr wrap="square" rtlCol="0">
            <a:spAutoFit/>
          </a:bodyPr>
          <a:lstStyle/>
          <a:p>
            <a:r>
              <a:rPr lang="en-US" altLang="zh-CN" b="1" i="1" dirty="0" smtClean="0">
                <a:solidFill>
                  <a:srgbClr val="FF0000"/>
                </a:solidFill>
              </a:rPr>
              <a:t>Maximum Likelihood Estimation</a:t>
            </a:r>
          </a:p>
          <a:p>
            <a:endParaRPr lang="en-US" dirty="0"/>
          </a:p>
        </p:txBody>
      </p:sp>
      <p:sp>
        <p:nvSpPr>
          <p:cNvPr id="61" name="Down Arrow 60"/>
          <p:cNvSpPr/>
          <p:nvPr/>
        </p:nvSpPr>
        <p:spPr>
          <a:xfrm>
            <a:off x="6096000" y="4419600"/>
            <a:ext cx="533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 Arrow 62"/>
          <p:cNvSpPr/>
          <p:nvPr/>
        </p:nvSpPr>
        <p:spPr>
          <a:xfrm>
            <a:off x="4038600" y="5410200"/>
            <a:ext cx="6096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655710" y="533400"/>
            <a:ext cx="381000" cy="400110"/>
          </a:xfrm>
          <a:prstGeom prst="rect">
            <a:avLst/>
          </a:prstGeom>
          <a:noFill/>
        </p:spPr>
        <p:txBody>
          <a:bodyPr wrap="square" rtlCol="0">
            <a:spAutoFit/>
          </a:bodyPr>
          <a:lstStyle/>
          <a:p>
            <a:r>
              <a:rPr lang="en-US" sz="2000" b="1" dirty="0" smtClean="0"/>
              <a:t>Y</a:t>
            </a:r>
            <a:endParaRPr lang="en-US" sz="2000" b="1" dirty="0"/>
          </a:p>
        </p:txBody>
      </p:sp>
      <p:sp>
        <p:nvSpPr>
          <p:cNvPr id="67" name="TextBox 66"/>
          <p:cNvSpPr txBox="1"/>
          <p:nvPr/>
        </p:nvSpPr>
        <p:spPr>
          <a:xfrm>
            <a:off x="2810934" y="1047690"/>
            <a:ext cx="381000" cy="400110"/>
          </a:xfrm>
          <a:prstGeom prst="rect">
            <a:avLst/>
          </a:prstGeom>
          <a:noFill/>
        </p:spPr>
        <p:txBody>
          <a:bodyPr wrap="square" rtlCol="0">
            <a:spAutoFit/>
          </a:bodyPr>
          <a:lstStyle/>
          <a:p>
            <a:r>
              <a:rPr lang="en-US" sz="2000" b="1" dirty="0" smtClean="0"/>
              <a:t>N</a:t>
            </a:r>
            <a:endParaRPr lang="en-US" sz="2000" b="1" dirty="0"/>
          </a:p>
        </p:txBody>
      </p:sp>
      <p:graphicFrame>
        <p:nvGraphicFramePr>
          <p:cNvPr id="50" name="Object 3"/>
          <p:cNvGraphicFramePr>
            <a:graphicFrameLocks noChangeAspect="1"/>
          </p:cNvGraphicFramePr>
          <p:nvPr>
            <p:extLst>
              <p:ext uri="{D42A27DB-BD31-4B8C-83A1-F6EECF244321}">
                <p14:modId xmlns:p14="http://schemas.microsoft.com/office/powerpoint/2010/main" val="1691548340"/>
              </p:ext>
            </p:extLst>
          </p:nvPr>
        </p:nvGraphicFramePr>
        <p:xfrm>
          <a:off x="4876800" y="2047875"/>
          <a:ext cx="3429000" cy="923925"/>
        </p:xfrm>
        <a:graphic>
          <a:graphicData uri="http://schemas.openxmlformats.org/presentationml/2006/ole">
            <mc:AlternateContent xmlns:mc="http://schemas.openxmlformats.org/markup-compatibility/2006">
              <mc:Choice xmlns:v="urn:schemas-microsoft-com:vml" Requires="v">
                <p:oleObj spid="_x0000_s7270" name="Equation" r:id="rId5" imgW="1901520" imgH="511920" progId="Equation.3">
                  <p:embed/>
                </p:oleObj>
              </mc:Choice>
              <mc:Fallback>
                <p:oleObj name="Equation" r:id="rId5" imgW="1901520" imgH="5119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047875"/>
                        <a:ext cx="3429000"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558878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292020.wmf"/>
          <p:cNvPicPr>
            <a:picLocks noChangeAspect="1" noChangeArrowheads="1"/>
          </p:cNvPicPr>
          <p:nvPr/>
        </p:nvPicPr>
        <p:blipFill>
          <a:blip r:embed="rId5" cstate="print"/>
          <a:srcRect/>
          <a:stretch>
            <a:fillRect/>
          </a:stretch>
        </p:blipFill>
        <p:spPr bwMode="auto">
          <a:xfrm>
            <a:off x="228600" y="4953000"/>
            <a:ext cx="1869034" cy="1773936"/>
          </a:xfrm>
          <a:prstGeom prst="rect">
            <a:avLst/>
          </a:prstGeom>
          <a:noFill/>
        </p:spPr>
      </p:pic>
      <p:sp>
        <p:nvSpPr>
          <p:cNvPr id="5" name="Rectangle 4"/>
          <p:cNvSpPr/>
          <p:nvPr/>
        </p:nvSpPr>
        <p:spPr>
          <a:xfrm>
            <a:off x="2362200" y="11430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a:t>
            </a:r>
            <a:endParaRPr lang="en-US" b="1" dirty="0">
              <a:solidFill>
                <a:schemeClr val="tx1"/>
              </a:solidFill>
            </a:endParaRPr>
          </a:p>
        </p:txBody>
      </p:sp>
      <p:sp>
        <p:nvSpPr>
          <p:cNvPr id="6" name="Rectangle 5"/>
          <p:cNvSpPr/>
          <p:nvPr/>
        </p:nvSpPr>
        <p:spPr>
          <a:xfrm>
            <a:off x="2362200" y="16002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a:t>
            </a:r>
            <a:endParaRPr lang="en-US" b="1" dirty="0">
              <a:solidFill>
                <a:schemeClr val="tx1"/>
              </a:solidFill>
            </a:endParaRPr>
          </a:p>
        </p:txBody>
      </p:sp>
      <p:sp>
        <p:nvSpPr>
          <p:cNvPr id="7" name="Rectangle 6"/>
          <p:cNvSpPr/>
          <p:nvPr/>
        </p:nvSpPr>
        <p:spPr>
          <a:xfrm>
            <a:off x="2362200" y="2057400"/>
            <a:ext cx="10668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a:t>
            </a:r>
            <a:endParaRPr lang="en-US" b="1" dirty="0"/>
          </a:p>
        </p:txBody>
      </p:sp>
      <p:sp>
        <p:nvSpPr>
          <p:cNvPr id="8" name="Rectangle 7"/>
          <p:cNvSpPr/>
          <p:nvPr/>
        </p:nvSpPr>
        <p:spPr>
          <a:xfrm>
            <a:off x="2362200" y="2514600"/>
            <a:ext cx="1676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a:t>
            </a:r>
            <a:endParaRPr lang="en-US" b="1" dirty="0">
              <a:solidFill>
                <a:schemeClr val="tx1"/>
              </a:solidFill>
            </a:endParaRPr>
          </a:p>
        </p:txBody>
      </p:sp>
      <p:sp>
        <p:nvSpPr>
          <p:cNvPr id="11" name="Rectangle 10"/>
          <p:cNvSpPr/>
          <p:nvPr/>
        </p:nvSpPr>
        <p:spPr>
          <a:xfrm>
            <a:off x="2362200" y="3886200"/>
            <a:ext cx="10668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a:t>
            </a:r>
          </a:p>
        </p:txBody>
      </p:sp>
      <p:sp>
        <p:nvSpPr>
          <p:cNvPr id="12" name="Rectangle 11"/>
          <p:cNvSpPr/>
          <p:nvPr/>
        </p:nvSpPr>
        <p:spPr>
          <a:xfrm>
            <a:off x="2362200" y="4343400"/>
            <a:ext cx="1295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a:t>
            </a:r>
            <a:endParaRPr lang="en-US" b="1" dirty="0">
              <a:solidFill>
                <a:schemeClr val="tx1"/>
              </a:solidFill>
            </a:endParaRPr>
          </a:p>
        </p:txBody>
      </p:sp>
      <p:sp>
        <p:nvSpPr>
          <p:cNvPr id="13" name="Rectangle 12"/>
          <p:cNvSpPr/>
          <p:nvPr/>
        </p:nvSpPr>
        <p:spPr>
          <a:xfrm>
            <a:off x="2362200" y="48006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a:t>
            </a:r>
            <a:endParaRPr lang="en-US" b="1" dirty="0">
              <a:solidFill>
                <a:schemeClr val="tx1"/>
              </a:solidFill>
            </a:endParaRPr>
          </a:p>
        </p:txBody>
      </p:sp>
      <p:sp>
        <p:nvSpPr>
          <p:cNvPr id="14" name="Rectangle 13"/>
          <p:cNvSpPr/>
          <p:nvPr/>
        </p:nvSpPr>
        <p:spPr>
          <a:xfrm>
            <a:off x="2362200" y="5257800"/>
            <a:ext cx="16764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a:t>
            </a:r>
            <a:endParaRPr lang="en-US" b="1" dirty="0"/>
          </a:p>
        </p:txBody>
      </p:sp>
      <p:sp>
        <p:nvSpPr>
          <p:cNvPr id="15" name="Rectangle 14"/>
          <p:cNvSpPr/>
          <p:nvPr/>
        </p:nvSpPr>
        <p:spPr>
          <a:xfrm>
            <a:off x="2362200" y="57150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a:t>
            </a:r>
            <a:endParaRPr lang="en-US" b="1" dirty="0">
              <a:solidFill>
                <a:schemeClr val="tx1"/>
              </a:solidFill>
            </a:endParaRPr>
          </a:p>
        </p:txBody>
      </p:sp>
      <p:sp>
        <p:nvSpPr>
          <p:cNvPr id="16" name="Rectangle 15"/>
          <p:cNvSpPr/>
          <p:nvPr/>
        </p:nvSpPr>
        <p:spPr>
          <a:xfrm>
            <a:off x="2362200" y="61722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a:t>
            </a:r>
            <a:endParaRPr lang="en-US" b="1" dirty="0">
              <a:solidFill>
                <a:schemeClr val="tx1"/>
              </a:solidFill>
            </a:endParaRPr>
          </a:p>
        </p:txBody>
      </p:sp>
      <p:sp>
        <p:nvSpPr>
          <p:cNvPr id="17" name="Rectangle 16"/>
          <p:cNvSpPr/>
          <p:nvPr/>
        </p:nvSpPr>
        <p:spPr>
          <a:xfrm>
            <a:off x="381000" y="9906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400" y="1219200"/>
            <a:ext cx="1981200" cy="646331"/>
          </a:xfrm>
          <a:prstGeom prst="rect">
            <a:avLst/>
          </a:prstGeom>
          <a:noFill/>
        </p:spPr>
        <p:txBody>
          <a:bodyPr wrap="square" rtlCol="0">
            <a:spAutoFit/>
          </a:bodyPr>
          <a:lstStyle/>
          <a:p>
            <a:r>
              <a:rPr lang="en-US" dirty="0" smtClean="0"/>
              <a:t>True Measured  Variables</a:t>
            </a:r>
            <a:endParaRPr lang="en-US" dirty="0"/>
          </a:p>
        </p:txBody>
      </p:sp>
      <p:sp>
        <p:nvSpPr>
          <p:cNvPr id="19" name="Rectangle 18"/>
          <p:cNvSpPr/>
          <p:nvPr/>
        </p:nvSpPr>
        <p:spPr>
          <a:xfrm>
            <a:off x="381000" y="1905000"/>
            <a:ext cx="8382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0" y="2249269"/>
            <a:ext cx="1981200" cy="646331"/>
          </a:xfrm>
          <a:prstGeom prst="rect">
            <a:avLst/>
          </a:prstGeom>
          <a:noFill/>
        </p:spPr>
        <p:txBody>
          <a:bodyPr wrap="square" rtlCol="0">
            <a:spAutoFit/>
          </a:bodyPr>
          <a:lstStyle/>
          <a:p>
            <a:r>
              <a:rPr lang="en-US" dirty="0" smtClean="0"/>
              <a:t>False Measured Variables</a:t>
            </a:r>
            <a:endParaRPr lang="en-US" dirty="0"/>
          </a:p>
        </p:txBody>
      </p:sp>
      <p:graphicFrame>
        <p:nvGraphicFramePr>
          <p:cNvPr id="43010" name="Object 3"/>
          <p:cNvGraphicFramePr>
            <a:graphicFrameLocks noChangeAspect="1"/>
          </p:cNvGraphicFramePr>
          <p:nvPr>
            <p:extLst>
              <p:ext uri="{D42A27DB-BD31-4B8C-83A1-F6EECF244321}">
                <p14:modId xmlns:p14="http://schemas.microsoft.com/office/powerpoint/2010/main" val="1118362728"/>
              </p:ext>
            </p:extLst>
          </p:nvPr>
        </p:nvGraphicFramePr>
        <p:xfrm>
          <a:off x="4219222" y="4114800"/>
          <a:ext cx="4924778" cy="2355850"/>
        </p:xfrm>
        <a:graphic>
          <a:graphicData uri="http://schemas.openxmlformats.org/presentationml/2006/ole">
            <mc:AlternateContent xmlns:mc="http://schemas.openxmlformats.org/markup-compatibility/2006">
              <mc:Choice xmlns:v="urn:schemas-microsoft-com:vml" Requires="v">
                <p:oleObj spid="_x0000_s17470" name="Equation" r:id="rId6" imgW="3568700" imgH="1536700" progId="Equation.3">
                  <p:embed/>
                </p:oleObj>
              </mc:Choice>
              <mc:Fallback>
                <p:oleObj name="Equation" r:id="rId6" imgW="3568700" imgH="1536700" progId="Equation.3">
                  <p:embed/>
                  <p:pic>
                    <p:nvPicPr>
                      <p:cNvPr id="0" name=""/>
                      <p:cNvPicPr>
                        <a:picLocks noChangeAspect="1" noChangeArrowheads="1"/>
                      </p:cNvPicPr>
                      <p:nvPr/>
                    </p:nvPicPr>
                    <p:blipFill>
                      <a:blip r:embed="rId7"/>
                      <a:srcRect/>
                      <a:stretch>
                        <a:fillRect/>
                      </a:stretch>
                    </p:blipFill>
                    <p:spPr bwMode="auto">
                      <a:xfrm>
                        <a:off x="4219222" y="4114800"/>
                        <a:ext cx="4924778" cy="2355850"/>
                      </a:xfrm>
                      <a:prstGeom prst="rect">
                        <a:avLst/>
                      </a:prstGeom>
                      <a:noFill/>
                    </p:spPr>
                  </p:pic>
                </p:oleObj>
              </mc:Fallback>
            </mc:AlternateContent>
          </a:graphicData>
        </a:graphic>
      </p:graphicFrame>
      <p:sp>
        <p:nvSpPr>
          <p:cNvPr id="21" name="TextBox 20"/>
          <p:cNvSpPr txBox="1"/>
          <p:nvPr/>
        </p:nvSpPr>
        <p:spPr>
          <a:xfrm>
            <a:off x="3733800" y="1676400"/>
            <a:ext cx="1752600" cy="707886"/>
          </a:xfrm>
          <a:prstGeom prst="rect">
            <a:avLst/>
          </a:prstGeom>
          <a:solidFill>
            <a:schemeClr val="tx2">
              <a:lumMod val="40000"/>
              <a:lumOff val="60000"/>
            </a:schemeClr>
          </a:solidFill>
        </p:spPr>
        <p:txBody>
          <a:bodyPr wrap="square">
            <a:spAutoFit/>
          </a:bodyPr>
          <a:lstStyle/>
          <a:p>
            <a:pPr>
              <a:defRPr/>
            </a:pPr>
            <a:r>
              <a:rPr lang="en-US" sz="2000" b="1" dirty="0" smtClean="0"/>
              <a:t>Reliability of Participant </a:t>
            </a:r>
            <a:r>
              <a:rPr lang="en-US" sz="2000" b="1" i="1" dirty="0" err="1" smtClean="0">
                <a:latin typeface="Times New Roman" pitchFamily="18" charset="0"/>
                <a:cs typeface="Times New Roman" pitchFamily="18" charset="0"/>
              </a:rPr>
              <a:t>i</a:t>
            </a:r>
            <a:endParaRPr lang="en-US" sz="2000" b="1" i="1" dirty="0" smtClean="0">
              <a:latin typeface="Times New Roman" pitchFamily="18" charset="0"/>
              <a:cs typeface="Times New Roman" pitchFamily="18" charset="0"/>
            </a:endParaRPr>
          </a:p>
        </p:txBody>
      </p:sp>
      <p:sp>
        <p:nvSpPr>
          <p:cNvPr id="28" name="Rectangle 27"/>
          <p:cNvSpPr/>
          <p:nvPr/>
        </p:nvSpPr>
        <p:spPr>
          <a:xfrm>
            <a:off x="2362200" y="2895600"/>
            <a:ext cx="12954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Y</a:t>
            </a:r>
            <a:endParaRPr lang="en-US" b="1" dirty="0"/>
          </a:p>
        </p:txBody>
      </p:sp>
      <p:sp>
        <p:nvSpPr>
          <p:cNvPr id="31" name="Equal 30"/>
          <p:cNvSpPr/>
          <p:nvPr/>
        </p:nvSpPr>
        <p:spPr>
          <a:xfrm>
            <a:off x="5562600" y="1905000"/>
            <a:ext cx="533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Minus 31"/>
          <p:cNvSpPr/>
          <p:nvPr/>
        </p:nvSpPr>
        <p:spPr>
          <a:xfrm flipV="1">
            <a:off x="5715000" y="2011681"/>
            <a:ext cx="34290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us 35"/>
          <p:cNvSpPr/>
          <p:nvPr/>
        </p:nvSpPr>
        <p:spPr>
          <a:xfrm>
            <a:off x="7239000" y="22098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581400" y="685800"/>
            <a:ext cx="2514600" cy="461665"/>
          </a:xfrm>
          <a:prstGeom prst="rect">
            <a:avLst/>
          </a:prstGeom>
          <a:noFill/>
        </p:spPr>
        <p:txBody>
          <a:bodyPr wrap="square" rtlCol="0">
            <a:spAutoFit/>
          </a:bodyPr>
          <a:lstStyle/>
          <a:p>
            <a:r>
              <a:rPr lang="en-US" sz="2400" b="1" dirty="0" smtClean="0"/>
              <a:t>Basic Definition</a:t>
            </a:r>
            <a:endParaRPr lang="en-US" sz="2400" b="1" dirty="0"/>
          </a:p>
        </p:txBody>
      </p:sp>
      <p:sp>
        <p:nvSpPr>
          <p:cNvPr id="48" name="TextBox 47"/>
          <p:cNvSpPr txBox="1"/>
          <p:nvPr/>
        </p:nvSpPr>
        <p:spPr>
          <a:xfrm>
            <a:off x="76200" y="2952690"/>
            <a:ext cx="2209800" cy="707886"/>
          </a:xfrm>
          <a:prstGeom prst="rect">
            <a:avLst/>
          </a:prstGeom>
          <a:noFill/>
        </p:spPr>
        <p:txBody>
          <a:bodyPr wrap="square" rtlCol="0">
            <a:spAutoFit/>
          </a:bodyPr>
          <a:lstStyle/>
          <a:p>
            <a:r>
              <a:rPr lang="en-US" sz="2000" b="1" dirty="0" smtClean="0"/>
              <a:t>Y:   Positive Observation</a:t>
            </a:r>
            <a:endParaRPr lang="en-US" sz="2000" b="1" dirty="0"/>
          </a:p>
        </p:txBody>
      </p:sp>
      <p:sp>
        <p:nvSpPr>
          <p:cNvPr id="50" name="TextBox 49"/>
          <p:cNvSpPr txBox="1"/>
          <p:nvPr/>
        </p:nvSpPr>
        <p:spPr>
          <a:xfrm>
            <a:off x="76200" y="3844512"/>
            <a:ext cx="2514600" cy="707886"/>
          </a:xfrm>
          <a:prstGeom prst="rect">
            <a:avLst/>
          </a:prstGeom>
          <a:noFill/>
        </p:spPr>
        <p:txBody>
          <a:bodyPr wrap="square" rtlCol="0">
            <a:spAutoFit/>
          </a:bodyPr>
          <a:lstStyle/>
          <a:p>
            <a:r>
              <a:rPr lang="en-US" sz="2000" b="1" dirty="0" smtClean="0"/>
              <a:t>N:  Negative Observation</a:t>
            </a:r>
            <a:endParaRPr lang="en-US" sz="2000" b="1" dirty="0"/>
          </a:p>
        </p:txBody>
      </p:sp>
      <p:sp>
        <p:nvSpPr>
          <p:cNvPr id="54" name="Equal 53"/>
          <p:cNvSpPr/>
          <p:nvPr/>
        </p:nvSpPr>
        <p:spPr>
          <a:xfrm>
            <a:off x="5562600" y="3124200"/>
            <a:ext cx="533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Minus 54"/>
          <p:cNvSpPr/>
          <p:nvPr/>
        </p:nvSpPr>
        <p:spPr>
          <a:xfrm flipV="1">
            <a:off x="5715000" y="3230881"/>
            <a:ext cx="34290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us 55"/>
          <p:cNvSpPr/>
          <p:nvPr/>
        </p:nvSpPr>
        <p:spPr>
          <a:xfrm>
            <a:off x="7239000" y="3429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010400" y="2819400"/>
            <a:ext cx="8382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latin typeface="Times New Roman" pitchFamily="18" charset="0"/>
                <a:cs typeface="Times New Roman" pitchFamily="18" charset="0"/>
              </a:rPr>
              <a:t>N</a:t>
            </a:r>
            <a:r>
              <a:rPr lang="en-US" b="1" i="1" baseline="-25000" dirty="0" smtClean="0">
                <a:latin typeface="Times New Roman" pitchFamily="18" charset="0"/>
                <a:cs typeface="Times New Roman" pitchFamily="18" charset="0"/>
              </a:rPr>
              <a:t>i</a:t>
            </a:r>
          </a:p>
        </p:txBody>
      </p:sp>
      <p:sp>
        <p:nvSpPr>
          <p:cNvPr id="63" name="Rectangle 62"/>
          <p:cNvSpPr/>
          <p:nvPr/>
        </p:nvSpPr>
        <p:spPr>
          <a:xfrm>
            <a:off x="6858000" y="14478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Times New Roman" pitchFamily="18" charset="0"/>
                <a:cs typeface="Times New Roman" pitchFamily="18" charset="0"/>
              </a:rPr>
              <a:t>Y</a:t>
            </a:r>
            <a:r>
              <a:rPr lang="en-US" b="1" i="1" baseline="-25000" dirty="0" smtClean="0">
                <a:solidFill>
                  <a:schemeClr val="tx1"/>
                </a:solidFill>
                <a:latin typeface="Times New Roman" pitchFamily="18" charset="0"/>
                <a:cs typeface="Times New Roman" pitchFamily="18" charset="0"/>
              </a:rPr>
              <a:t>i</a:t>
            </a:r>
            <a:endParaRPr lang="en-US" b="1" i="1" baseline="-25000" dirty="0">
              <a:solidFill>
                <a:schemeClr val="tx1"/>
              </a:solidFill>
              <a:latin typeface="Times New Roman" pitchFamily="18" charset="0"/>
              <a:cs typeface="Times New Roman" pitchFamily="18" charset="0"/>
            </a:endParaRPr>
          </a:p>
        </p:txBody>
      </p:sp>
      <p:sp>
        <p:nvSpPr>
          <p:cNvPr id="64" name="Rectangle 63"/>
          <p:cNvSpPr/>
          <p:nvPr/>
        </p:nvSpPr>
        <p:spPr>
          <a:xfrm>
            <a:off x="6324600" y="21336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Times New Roman" pitchFamily="18" charset="0"/>
                <a:cs typeface="Times New Roman" pitchFamily="18" charset="0"/>
              </a:rPr>
              <a:t>Y</a:t>
            </a:r>
            <a:r>
              <a:rPr lang="en-US" b="1" i="1" baseline="-25000" dirty="0" smtClean="0">
                <a:solidFill>
                  <a:schemeClr val="tx1"/>
                </a:solidFill>
                <a:latin typeface="Times New Roman" pitchFamily="18" charset="0"/>
                <a:cs typeface="Times New Roman" pitchFamily="18" charset="0"/>
              </a:rPr>
              <a:t>i</a:t>
            </a:r>
            <a:endParaRPr lang="en-US" b="1" i="1" baseline="-25000" dirty="0">
              <a:solidFill>
                <a:schemeClr val="tx1"/>
              </a:solidFill>
              <a:latin typeface="Times New Roman" pitchFamily="18" charset="0"/>
              <a:cs typeface="Times New Roman" pitchFamily="18" charset="0"/>
            </a:endParaRPr>
          </a:p>
        </p:txBody>
      </p:sp>
      <p:sp>
        <p:nvSpPr>
          <p:cNvPr id="65" name="Rectangle 64"/>
          <p:cNvSpPr/>
          <p:nvPr/>
        </p:nvSpPr>
        <p:spPr>
          <a:xfrm>
            <a:off x="6324600" y="34290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Times New Roman" pitchFamily="18" charset="0"/>
                <a:cs typeface="Times New Roman" pitchFamily="18" charset="0"/>
              </a:rPr>
              <a:t>N</a:t>
            </a:r>
            <a:r>
              <a:rPr lang="en-US" b="1" i="1" baseline="-25000" dirty="0" smtClean="0">
                <a:solidFill>
                  <a:schemeClr val="tx1"/>
                </a:solidFill>
                <a:latin typeface="Times New Roman" pitchFamily="18" charset="0"/>
                <a:cs typeface="Times New Roman" pitchFamily="18" charset="0"/>
              </a:rPr>
              <a:t>i</a:t>
            </a:r>
            <a:endParaRPr lang="en-US" b="1" i="1" baseline="-25000" dirty="0">
              <a:solidFill>
                <a:schemeClr val="tx1"/>
              </a:solidFill>
              <a:latin typeface="Times New Roman" pitchFamily="18" charset="0"/>
              <a:cs typeface="Times New Roman" pitchFamily="18" charset="0"/>
            </a:endParaRPr>
          </a:p>
        </p:txBody>
      </p:sp>
      <p:sp>
        <p:nvSpPr>
          <p:cNvPr id="66" name="Rectangle 65"/>
          <p:cNvSpPr/>
          <p:nvPr/>
        </p:nvSpPr>
        <p:spPr>
          <a:xfrm>
            <a:off x="7620000" y="2133600"/>
            <a:ext cx="8382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latin typeface="Times New Roman" pitchFamily="18" charset="0"/>
                <a:cs typeface="Times New Roman" pitchFamily="18" charset="0"/>
              </a:rPr>
              <a:t>Y</a:t>
            </a:r>
            <a:r>
              <a:rPr lang="en-US" b="1" i="1" baseline="-25000" dirty="0" smtClean="0">
                <a:latin typeface="Times New Roman" pitchFamily="18" charset="0"/>
                <a:cs typeface="Times New Roman" pitchFamily="18" charset="0"/>
              </a:rPr>
              <a:t>i</a:t>
            </a:r>
          </a:p>
        </p:txBody>
      </p:sp>
      <p:sp>
        <p:nvSpPr>
          <p:cNvPr id="67" name="Rectangle 66"/>
          <p:cNvSpPr/>
          <p:nvPr/>
        </p:nvSpPr>
        <p:spPr>
          <a:xfrm>
            <a:off x="7620000" y="3429000"/>
            <a:ext cx="8382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latin typeface="Times New Roman" pitchFamily="18" charset="0"/>
                <a:cs typeface="Times New Roman" pitchFamily="18" charset="0"/>
              </a:rPr>
              <a:t>N</a:t>
            </a:r>
            <a:r>
              <a:rPr lang="en-US" b="1" i="1" baseline="-25000" dirty="0" smtClean="0">
                <a:latin typeface="Times New Roman" pitchFamily="18" charset="0"/>
                <a:cs typeface="Times New Roman" pitchFamily="18" charset="0"/>
              </a:rPr>
              <a:t>i</a:t>
            </a:r>
          </a:p>
        </p:txBody>
      </p:sp>
      <p:sp>
        <p:nvSpPr>
          <p:cNvPr id="38" name="Slide Number Placeholder 37"/>
          <p:cNvSpPr>
            <a:spLocks noGrp="1"/>
          </p:cNvSpPr>
          <p:nvPr>
            <p:ph type="sldNum" sz="quarter" idx="12"/>
          </p:nvPr>
        </p:nvSpPr>
        <p:spPr/>
        <p:txBody>
          <a:bodyPr/>
          <a:lstStyle/>
          <a:p>
            <a:fld id="{B6F15528-21DE-4FAA-801E-634DDDAF4B2B}" type="slidenum">
              <a:rPr lang="en-US" smtClean="0"/>
              <a:pPr/>
              <a:t>29</a:t>
            </a:fld>
            <a:endParaRPr lang="en-US"/>
          </a:p>
        </p:txBody>
      </p:sp>
      <p:sp>
        <p:nvSpPr>
          <p:cNvPr id="39" name="Rectangle 38"/>
          <p:cNvSpPr/>
          <p:nvPr/>
        </p:nvSpPr>
        <p:spPr>
          <a:xfrm>
            <a:off x="2362200" y="34290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a:t>
            </a:r>
            <a:endParaRPr lang="en-US" b="1" dirty="0">
              <a:solidFill>
                <a:schemeClr val="tx1"/>
              </a:solidFill>
            </a:endParaRPr>
          </a:p>
        </p:txBody>
      </p:sp>
      <p:sp>
        <p:nvSpPr>
          <p:cNvPr id="41" name="Rectangle 2"/>
          <p:cNvSpPr txBox="1">
            <a:spLocks noChangeArrowheads="1"/>
          </p:cNvSpPr>
          <p:nvPr/>
        </p:nvSpPr>
        <p:spPr>
          <a:xfrm>
            <a:off x="0" y="0"/>
            <a:ext cx="91440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chemeClr val="tx1"/>
                </a:solidFill>
                <a:effectLst/>
                <a:uLnTx/>
                <a:uFillTx/>
                <a:latin typeface="+mj-lt"/>
                <a:ea typeface="+mj-ea"/>
                <a:cs typeface="+mj-cs"/>
              </a:rPr>
              <a:t>MLE with Conflicting </a:t>
            </a:r>
            <a:r>
              <a:rPr lang="en-US" altLang="zh-CN" sz="3600" noProof="0" dirty="0" smtClean="0">
                <a:latin typeface="+mj-lt"/>
                <a:ea typeface="+mj-ea"/>
                <a:cs typeface="+mj-cs"/>
              </a:rPr>
              <a:t>Variables</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2"/>
    </p:custDataLst>
    <p:extLst>
      <p:ext uri="{BB962C8B-B14F-4D97-AF65-F5344CB8AC3E}">
        <p14:creationId xmlns:p14="http://schemas.microsoft.com/office/powerpoint/2010/main" val="213480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1" grpId="0" animBg="1"/>
      <p:bldP spid="32" grpId="0" animBg="1"/>
      <p:bldP spid="36" grpId="0" animBg="1"/>
      <p:bldP spid="54" grpId="0" animBg="1"/>
      <p:bldP spid="55" grpId="0" animBg="1"/>
      <p:bldP spid="56" grpId="0" animBg="1"/>
      <p:bldP spid="60" grpId="0" animBg="1"/>
      <p:bldP spid="63" grpId="0" animBg="1"/>
      <p:bldP spid="64" grpId="0" animBg="1"/>
      <p:bldP spid="65" grpId="0" animBg="1"/>
      <p:bldP spid="66" grpId="0" animBg="1"/>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295400" y="1321832"/>
            <a:ext cx="7696200" cy="2411968"/>
          </a:xfrm>
          <a:prstGeom prst="rect">
            <a:avLst/>
          </a:prstGeom>
          <a:solidFill>
            <a:srgbClr val="CCFFCC">
              <a:alpha val="0"/>
            </a:srgb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 name="Title 1"/>
          <p:cNvSpPr>
            <a:spLocks noGrp="1"/>
          </p:cNvSpPr>
          <p:nvPr>
            <p:ph type="title"/>
          </p:nvPr>
        </p:nvSpPr>
        <p:spPr>
          <a:xfrm>
            <a:off x="457200" y="14111"/>
            <a:ext cx="8229600" cy="824089"/>
          </a:xfrm>
        </p:spPr>
        <p:txBody>
          <a:bodyPr>
            <a:normAutofit fontScale="90000"/>
          </a:bodyPr>
          <a:lstStyle/>
          <a:p>
            <a:r>
              <a:rPr lang="en-US" dirty="0" smtClean="0"/>
              <a:t>Related Work</a:t>
            </a:r>
            <a:br>
              <a:rPr lang="en-US" dirty="0" smtClean="0"/>
            </a:br>
            <a:r>
              <a:rPr lang="en-US" sz="3600" dirty="0" smtClean="0"/>
              <a:t>on Data Reliability in Social Sensing</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Rectangle 4"/>
          <p:cNvSpPr/>
          <p:nvPr/>
        </p:nvSpPr>
        <p:spPr>
          <a:xfrm>
            <a:off x="76200" y="3755410"/>
            <a:ext cx="9067800" cy="3046987"/>
          </a:xfrm>
          <a:prstGeom prst="rect">
            <a:avLst/>
          </a:prstGeom>
        </p:spPr>
        <p:txBody>
          <a:bodyPr wrap="square">
            <a:spAutoFit/>
          </a:bodyPr>
          <a:lstStyle/>
          <a:p>
            <a:r>
              <a:rPr lang="en-US" sz="1200" dirty="0" smtClean="0"/>
              <a:t>1. Dong </a:t>
            </a:r>
            <a:r>
              <a:rPr lang="en-US" sz="1200" dirty="0"/>
              <a:t>Wang, Lance Kaplan, </a:t>
            </a:r>
            <a:r>
              <a:rPr lang="en-US" sz="1200" dirty="0" err="1"/>
              <a:t>Hieu</a:t>
            </a:r>
            <a:r>
              <a:rPr lang="en-US" sz="1200" dirty="0"/>
              <a:t> Le, and </a:t>
            </a:r>
            <a:r>
              <a:rPr lang="en-US" sz="1200" dirty="0" err="1"/>
              <a:t>Tarek</a:t>
            </a:r>
            <a:r>
              <a:rPr lang="en-US" sz="1200" dirty="0"/>
              <a:t> </a:t>
            </a:r>
            <a:r>
              <a:rPr lang="en-US" sz="1200" dirty="0" err="1"/>
              <a:t>Abdelzaher</a:t>
            </a:r>
            <a:r>
              <a:rPr lang="en-US" sz="1200" dirty="0"/>
              <a:t>. "On Truth Discovery in Social Sensing: A Maximum Likelihood Estimation Approach." The 11th ACM/IEEE Conference on Information Processing in Sensor Networks (IPSN 12). Beijing, China April 2012</a:t>
            </a:r>
            <a:r>
              <a:rPr lang="en-US" sz="1200" dirty="0" smtClean="0"/>
              <a:t>.</a:t>
            </a:r>
            <a:endParaRPr lang="en-US" sz="1200" dirty="0"/>
          </a:p>
          <a:p>
            <a:r>
              <a:rPr lang="en-US" sz="1200" dirty="0" smtClean="0"/>
              <a:t>2. Dong </a:t>
            </a:r>
            <a:r>
              <a:rPr lang="en-US" sz="1200" dirty="0"/>
              <a:t>Wang , Lance Kaplan, </a:t>
            </a:r>
            <a:r>
              <a:rPr lang="en-US" sz="1200" dirty="0" err="1"/>
              <a:t>Tarek</a:t>
            </a:r>
            <a:r>
              <a:rPr lang="en-US" sz="1200" dirty="0"/>
              <a:t> </a:t>
            </a:r>
            <a:r>
              <a:rPr lang="en-US" sz="1200" dirty="0" err="1"/>
              <a:t>Abdelzaher</a:t>
            </a:r>
            <a:r>
              <a:rPr lang="en-US" sz="1200" dirty="0"/>
              <a:t> and </a:t>
            </a:r>
            <a:r>
              <a:rPr lang="en-US" sz="1200" dirty="0" err="1"/>
              <a:t>Charu</a:t>
            </a:r>
            <a:r>
              <a:rPr lang="en-US" sz="1200" dirty="0"/>
              <a:t> C. </a:t>
            </a:r>
            <a:r>
              <a:rPr lang="en-US" sz="1200" dirty="0" err="1"/>
              <a:t>Aggarwal</a:t>
            </a:r>
            <a:r>
              <a:rPr lang="en-US" sz="1200" dirty="0"/>
              <a:t>. "On Scalability and Robustness Limitations of Real and Asymptotic Confidence Bounds in Social Sensing." The 9th Annual IEEE Communications Society Conference on Sensor, Mesh and Ad Hoc Communications and Networks (SECON 12), Seoul, Korea, June, 2012</a:t>
            </a:r>
            <a:r>
              <a:rPr lang="en-US" sz="1200" dirty="0" smtClean="0"/>
              <a:t>.</a:t>
            </a:r>
          </a:p>
          <a:p>
            <a:r>
              <a:rPr lang="en-US" sz="1200" dirty="0" smtClean="0"/>
              <a:t>3. </a:t>
            </a:r>
            <a:r>
              <a:rPr lang="en-US" sz="1200" dirty="0"/>
              <a:t>Dong Wang, Lance Kaplan, </a:t>
            </a:r>
            <a:r>
              <a:rPr lang="en-US" sz="1200" dirty="0" err="1"/>
              <a:t>Tarek</a:t>
            </a:r>
            <a:r>
              <a:rPr lang="en-US" sz="1200" dirty="0"/>
              <a:t> </a:t>
            </a:r>
            <a:r>
              <a:rPr lang="en-US" sz="1200" dirty="0" err="1"/>
              <a:t>Abdelzaher</a:t>
            </a:r>
            <a:r>
              <a:rPr lang="en-US" sz="1200" dirty="0"/>
              <a:t> and </a:t>
            </a:r>
            <a:r>
              <a:rPr lang="en-US" sz="1200" dirty="0" err="1"/>
              <a:t>Charu</a:t>
            </a:r>
            <a:r>
              <a:rPr lang="en-US" sz="1200" dirty="0"/>
              <a:t> C. </a:t>
            </a:r>
            <a:r>
              <a:rPr lang="en-US" sz="1200" dirty="0" err="1"/>
              <a:t>Aggarwal</a:t>
            </a:r>
            <a:r>
              <a:rPr lang="en-US" sz="1200" dirty="0"/>
              <a:t>. "On Credibility Tradeoffs in Assured Social Sensing."   IEEE JSAC special issue on Network Science, June,  </a:t>
            </a:r>
            <a:r>
              <a:rPr lang="en-US" sz="1200" dirty="0" smtClean="0"/>
              <a:t>Vol. 31, No. 6, 2013</a:t>
            </a:r>
            <a:r>
              <a:rPr lang="en-US" sz="1200" dirty="0"/>
              <a:t>.</a:t>
            </a:r>
          </a:p>
          <a:p>
            <a:r>
              <a:rPr lang="en-US" sz="1200" dirty="0" smtClean="0"/>
              <a:t>4. Dong </a:t>
            </a:r>
            <a:r>
              <a:rPr lang="en-US" sz="1200" dirty="0"/>
              <a:t>Wang, </a:t>
            </a:r>
            <a:r>
              <a:rPr lang="en-US" sz="1200" dirty="0" err="1"/>
              <a:t>Tarek</a:t>
            </a:r>
            <a:r>
              <a:rPr lang="en-US" sz="1200" dirty="0"/>
              <a:t> </a:t>
            </a:r>
            <a:r>
              <a:rPr lang="en-US" sz="1200" dirty="0" err="1"/>
              <a:t>Abdelzaher</a:t>
            </a:r>
            <a:r>
              <a:rPr lang="en-US" sz="1200" dirty="0"/>
              <a:t>, Lance Kaplan and </a:t>
            </a:r>
            <a:r>
              <a:rPr lang="en-US" sz="1200" dirty="0" err="1"/>
              <a:t>Charu</a:t>
            </a:r>
            <a:r>
              <a:rPr lang="en-US" sz="1200" dirty="0"/>
              <a:t> C. </a:t>
            </a:r>
            <a:r>
              <a:rPr lang="en-US" sz="1200" dirty="0" err="1"/>
              <a:t>Aggarwal</a:t>
            </a:r>
            <a:r>
              <a:rPr lang="en-US" sz="1200" dirty="0"/>
              <a:t>. "Recursive Fact-finding: A Streaming Approach to Truth Estimation in Crowdsourcing Applications.", </a:t>
            </a:r>
            <a:r>
              <a:rPr lang="en-US" sz="1200" dirty="0" smtClean="0"/>
              <a:t>33rd </a:t>
            </a:r>
            <a:r>
              <a:rPr lang="en-US" sz="1200" dirty="0"/>
              <a:t>International Conference on Distributed Computing Systems (ICDCS 13) Philadelphia, PA, July 2013.</a:t>
            </a:r>
          </a:p>
          <a:p>
            <a:r>
              <a:rPr lang="en-US" sz="1200" dirty="0" smtClean="0"/>
              <a:t>5. </a:t>
            </a:r>
            <a:r>
              <a:rPr lang="en-US" sz="1200" dirty="0"/>
              <a:t>Dong  Wang, Lance Kaplan and </a:t>
            </a:r>
            <a:r>
              <a:rPr lang="en-US" sz="1200" dirty="0" err="1"/>
              <a:t>Tarek</a:t>
            </a:r>
            <a:r>
              <a:rPr lang="en-US" sz="1200" dirty="0"/>
              <a:t> </a:t>
            </a:r>
            <a:r>
              <a:rPr lang="en-US" sz="1200" dirty="0" err="1"/>
              <a:t>Abdelzaher</a:t>
            </a:r>
            <a:r>
              <a:rPr lang="en-US" sz="1200" dirty="0"/>
              <a:t>. "On Truth Discovery in Social Sensing with Conflicting Observations: A Maximum Likelihood Estimation Approach.” </a:t>
            </a:r>
            <a:r>
              <a:rPr lang="en-US" altLang="zh-CN" sz="1200" dirty="0"/>
              <a:t>ACM  Transaction on Sensor Network s (TOSN), in press,  </a:t>
            </a:r>
            <a:r>
              <a:rPr lang="en-US" altLang="zh-CN" sz="1200" dirty="0" smtClean="0"/>
              <a:t>2013</a:t>
            </a:r>
            <a:endParaRPr lang="en-US" sz="1200" dirty="0" smtClean="0"/>
          </a:p>
          <a:p>
            <a:r>
              <a:rPr lang="en-US" sz="1200" dirty="0" smtClean="0"/>
              <a:t>6. Dong </a:t>
            </a:r>
            <a:r>
              <a:rPr lang="en-US" sz="1200" dirty="0"/>
              <a:t>Wang, </a:t>
            </a:r>
            <a:r>
              <a:rPr lang="en-US" sz="1200" dirty="0" err="1"/>
              <a:t>Tarek</a:t>
            </a:r>
            <a:r>
              <a:rPr lang="en-US" sz="1200" dirty="0"/>
              <a:t> </a:t>
            </a:r>
            <a:r>
              <a:rPr lang="en-US" sz="1200" dirty="0" err="1"/>
              <a:t>Abdelzaher</a:t>
            </a:r>
            <a:r>
              <a:rPr lang="en-US" sz="1200" dirty="0"/>
              <a:t>, Lance Kaplan and Raghu </a:t>
            </a:r>
            <a:r>
              <a:rPr lang="en-US" sz="1200" dirty="0" err="1"/>
              <a:t>Ganti</a:t>
            </a:r>
            <a:r>
              <a:rPr lang="en-US" sz="1200" dirty="0"/>
              <a:t>. "Exploitation of Physical Constraints for Reliable Social Sensing," IEEE 34th Real-Time Systems Symposium (RTSS'13)</a:t>
            </a:r>
            <a:r>
              <a:rPr lang="en-US" sz="1200" i="1" dirty="0"/>
              <a:t> </a:t>
            </a:r>
            <a:r>
              <a:rPr lang="en-US" sz="1200" dirty="0"/>
              <a:t>Vancouver, Canada, December, 2013. </a:t>
            </a:r>
            <a:endParaRPr lang="en-US" sz="1200" dirty="0" smtClean="0"/>
          </a:p>
          <a:p>
            <a:r>
              <a:rPr lang="en-US" sz="1200" dirty="0"/>
              <a:t>7. Dong Wang , </a:t>
            </a:r>
            <a:r>
              <a:rPr lang="en-US" sz="1200" dirty="0" err="1"/>
              <a:t>Tanvir</a:t>
            </a:r>
            <a:r>
              <a:rPr lang="en-US" sz="1200" dirty="0"/>
              <a:t> Amin, </a:t>
            </a:r>
            <a:r>
              <a:rPr lang="en-US" sz="1200" dirty="0" err="1"/>
              <a:t>Shen</a:t>
            </a:r>
            <a:r>
              <a:rPr lang="en-US" sz="1200" dirty="0"/>
              <a:t> Li, </a:t>
            </a:r>
            <a:r>
              <a:rPr lang="en-US" sz="1200" dirty="0" err="1"/>
              <a:t>Tarek</a:t>
            </a:r>
            <a:r>
              <a:rPr lang="en-US" sz="1200" dirty="0"/>
              <a:t> </a:t>
            </a:r>
            <a:r>
              <a:rPr lang="en-US" sz="1200" dirty="0" err="1"/>
              <a:t>Abdelzaher</a:t>
            </a:r>
            <a:r>
              <a:rPr lang="en-US" sz="1200" dirty="0"/>
              <a:t>, Lance Kaplan, </a:t>
            </a:r>
            <a:r>
              <a:rPr lang="en-US" sz="1200" dirty="0" err="1"/>
              <a:t>Siyu</a:t>
            </a:r>
            <a:r>
              <a:rPr lang="en-US" sz="1200" dirty="0"/>
              <a:t> </a:t>
            </a:r>
            <a:r>
              <a:rPr lang="en-US" sz="1200" dirty="0" err="1"/>
              <a:t>Gu</a:t>
            </a:r>
            <a:r>
              <a:rPr lang="en-US" sz="1200" dirty="0"/>
              <a:t>, </a:t>
            </a:r>
            <a:r>
              <a:rPr lang="en-US" sz="1200" dirty="0" err="1"/>
              <a:t>Chenji</a:t>
            </a:r>
            <a:r>
              <a:rPr lang="en-US" sz="1200" dirty="0"/>
              <a:t> Pan, </a:t>
            </a:r>
            <a:r>
              <a:rPr lang="en-US" sz="1200" dirty="0" err="1"/>
              <a:t>Hengchang</a:t>
            </a:r>
            <a:r>
              <a:rPr lang="en-US" sz="1200" dirty="0"/>
              <a:t> Liu, </a:t>
            </a:r>
            <a:r>
              <a:rPr lang="en-US" sz="1200" dirty="0" err="1"/>
              <a:t>Charu</a:t>
            </a:r>
            <a:r>
              <a:rPr lang="en-US" sz="1200" dirty="0"/>
              <a:t> </a:t>
            </a:r>
            <a:r>
              <a:rPr lang="en-US" sz="1200" dirty="0" err="1"/>
              <a:t>Aggrawal</a:t>
            </a:r>
            <a:r>
              <a:rPr lang="en-US" sz="1200" dirty="0"/>
              <a:t>, Raghu </a:t>
            </a:r>
            <a:r>
              <a:rPr lang="en-US" sz="1200" dirty="0" err="1"/>
              <a:t>Ganti</a:t>
            </a:r>
            <a:r>
              <a:rPr lang="en-US" sz="1200" dirty="0"/>
              <a:t>, </a:t>
            </a:r>
            <a:r>
              <a:rPr lang="en-US" sz="1200" dirty="0" err="1"/>
              <a:t>XinLei</a:t>
            </a:r>
            <a:r>
              <a:rPr lang="en-US" sz="1200" dirty="0"/>
              <a:t> Wang, </a:t>
            </a:r>
            <a:r>
              <a:rPr lang="en-US" sz="1200" dirty="0" err="1"/>
              <a:t>Prasant</a:t>
            </a:r>
            <a:r>
              <a:rPr lang="en-US" sz="1200" dirty="0"/>
              <a:t> </a:t>
            </a:r>
            <a:r>
              <a:rPr lang="en-US" sz="1200" dirty="0" err="1"/>
              <a:t>Mohapatra</a:t>
            </a:r>
            <a:r>
              <a:rPr lang="en-US" sz="1200" dirty="0"/>
              <a:t>, Boleslaw Szymanski, </a:t>
            </a:r>
            <a:r>
              <a:rPr lang="en-US" sz="1200" dirty="0" err="1"/>
              <a:t>Hieu</a:t>
            </a:r>
            <a:r>
              <a:rPr lang="en-US" sz="1200" dirty="0"/>
              <a:t> Le, "Humans as Sensors: An Estimation Theoretic Perspective," The 13th ACM/IEEE International Conference on Information Processing in Sensor Networks (IPSN 14), Berlin, Germany, April, 2014. </a:t>
            </a:r>
          </a:p>
        </p:txBody>
      </p:sp>
      <p:sp>
        <p:nvSpPr>
          <p:cNvPr id="6" name="Oval 5"/>
          <p:cNvSpPr/>
          <p:nvPr/>
        </p:nvSpPr>
        <p:spPr>
          <a:xfrm>
            <a:off x="76200" y="2362200"/>
            <a:ext cx="13716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IPSN 12</a:t>
            </a:r>
            <a:endParaRPr lang="en-US" dirty="0">
              <a:solidFill>
                <a:srgbClr val="000000"/>
              </a:solidFill>
            </a:endParaRPr>
          </a:p>
        </p:txBody>
      </p:sp>
      <p:sp>
        <p:nvSpPr>
          <p:cNvPr id="7" name="Oval 6"/>
          <p:cNvSpPr/>
          <p:nvPr/>
        </p:nvSpPr>
        <p:spPr>
          <a:xfrm>
            <a:off x="1295400" y="1371600"/>
            <a:ext cx="1371600" cy="1066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SECON 12, JSAC 13</a:t>
            </a:r>
            <a:endParaRPr lang="en-US" dirty="0">
              <a:solidFill>
                <a:srgbClr val="000000"/>
              </a:solidFill>
            </a:endParaRPr>
          </a:p>
        </p:txBody>
      </p:sp>
      <p:sp>
        <p:nvSpPr>
          <p:cNvPr id="8" name="Oval 7"/>
          <p:cNvSpPr/>
          <p:nvPr/>
        </p:nvSpPr>
        <p:spPr>
          <a:xfrm>
            <a:off x="2667000" y="2133600"/>
            <a:ext cx="15240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ICDCS 13</a:t>
            </a:r>
            <a:endParaRPr lang="en-US" dirty="0">
              <a:solidFill>
                <a:srgbClr val="000000"/>
              </a:solidFill>
            </a:endParaRPr>
          </a:p>
        </p:txBody>
      </p:sp>
      <p:sp>
        <p:nvSpPr>
          <p:cNvPr id="9" name="Oval 8"/>
          <p:cNvSpPr/>
          <p:nvPr/>
        </p:nvSpPr>
        <p:spPr>
          <a:xfrm>
            <a:off x="6172200" y="2362200"/>
            <a:ext cx="12954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RTSS 13</a:t>
            </a:r>
            <a:endParaRPr lang="en-US" dirty="0">
              <a:solidFill>
                <a:srgbClr val="000000"/>
              </a:solidFill>
            </a:endParaRPr>
          </a:p>
        </p:txBody>
      </p:sp>
      <p:sp>
        <p:nvSpPr>
          <p:cNvPr id="10" name="Oval 9"/>
          <p:cNvSpPr/>
          <p:nvPr/>
        </p:nvSpPr>
        <p:spPr>
          <a:xfrm>
            <a:off x="4495800" y="1828800"/>
            <a:ext cx="15240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ACM </a:t>
            </a:r>
            <a:r>
              <a:rPr lang="en-US" dirty="0" err="1" smtClean="0">
                <a:solidFill>
                  <a:srgbClr val="000000"/>
                </a:solidFill>
              </a:rPr>
              <a:t>ToSN</a:t>
            </a:r>
            <a:r>
              <a:rPr lang="en-US" dirty="0" smtClean="0">
                <a:solidFill>
                  <a:srgbClr val="000000"/>
                </a:solidFill>
              </a:rPr>
              <a:t> 13</a:t>
            </a:r>
            <a:endParaRPr lang="en-US" dirty="0">
              <a:solidFill>
                <a:srgbClr val="000000"/>
              </a:solidFill>
            </a:endParaRPr>
          </a:p>
        </p:txBody>
      </p:sp>
      <p:sp>
        <p:nvSpPr>
          <p:cNvPr id="11" name="TextBox 10"/>
          <p:cNvSpPr txBox="1"/>
          <p:nvPr/>
        </p:nvSpPr>
        <p:spPr>
          <a:xfrm>
            <a:off x="76200" y="3352800"/>
            <a:ext cx="1676400" cy="381000"/>
          </a:xfrm>
          <a:prstGeom prst="rect">
            <a:avLst/>
          </a:prstGeom>
          <a:noFill/>
        </p:spPr>
        <p:txBody>
          <a:bodyPr wrap="square" rtlCol="0">
            <a:spAutoFit/>
          </a:bodyPr>
          <a:lstStyle/>
          <a:p>
            <a:r>
              <a:rPr lang="en-US" b="1" dirty="0" smtClean="0"/>
              <a:t>Basic Model </a:t>
            </a:r>
            <a:r>
              <a:rPr lang="en-US" b="1" baseline="30000" dirty="0" smtClean="0"/>
              <a:t>1</a:t>
            </a:r>
            <a:endParaRPr lang="en-US" b="1" baseline="30000" dirty="0"/>
          </a:p>
        </p:txBody>
      </p:sp>
      <p:sp>
        <p:nvSpPr>
          <p:cNvPr id="12" name="TextBox 11"/>
          <p:cNvSpPr txBox="1"/>
          <p:nvPr/>
        </p:nvSpPr>
        <p:spPr>
          <a:xfrm>
            <a:off x="1600200" y="2514600"/>
            <a:ext cx="1219200" cy="646331"/>
          </a:xfrm>
          <a:prstGeom prst="rect">
            <a:avLst/>
          </a:prstGeom>
          <a:noFill/>
        </p:spPr>
        <p:txBody>
          <a:bodyPr wrap="square" rtlCol="0">
            <a:spAutoFit/>
          </a:bodyPr>
          <a:lstStyle/>
          <a:p>
            <a:r>
              <a:rPr lang="en-US" b="1" dirty="0" smtClean="0">
                <a:solidFill>
                  <a:srgbClr val="000000"/>
                </a:solidFill>
              </a:rPr>
              <a:t>Accuracy </a:t>
            </a:r>
          </a:p>
          <a:p>
            <a:r>
              <a:rPr lang="en-US" b="1" dirty="0" smtClean="0">
                <a:solidFill>
                  <a:srgbClr val="000000"/>
                </a:solidFill>
              </a:rPr>
              <a:t>Bounds </a:t>
            </a:r>
            <a:r>
              <a:rPr lang="en-US" b="1" baseline="30000" dirty="0" smtClean="0">
                <a:solidFill>
                  <a:srgbClr val="000000"/>
                </a:solidFill>
              </a:rPr>
              <a:t>2,3</a:t>
            </a:r>
            <a:endParaRPr lang="en-US" b="1" baseline="30000" dirty="0">
              <a:solidFill>
                <a:srgbClr val="000000"/>
              </a:solidFill>
            </a:endParaRPr>
          </a:p>
        </p:txBody>
      </p:sp>
      <p:sp>
        <p:nvSpPr>
          <p:cNvPr id="13" name="TextBox 12"/>
          <p:cNvSpPr txBox="1"/>
          <p:nvPr/>
        </p:nvSpPr>
        <p:spPr>
          <a:xfrm>
            <a:off x="3200400" y="3124200"/>
            <a:ext cx="1295400" cy="646331"/>
          </a:xfrm>
          <a:prstGeom prst="rect">
            <a:avLst/>
          </a:prstGeom>
          <a:noFill/>
        </p:spPr>
        <p:txBody>
          <a:bodyPr wrap="square" rtlCol="0">
            <a:spAutoFit/>
          </a:bodyPr>
          <a:lstStyle/>
          <a:p>
            <a:r>
              <a:rPr lang="en-US" b="1" dirty="0" smtClean="0"/>
              <a:t>Streaming </a:t>
            </a:r>
          </a:p>
          <a:p>
            <a:r>
              <a:rPr lang="en-US" b="1" dirty="0" smtClean="0"/>
              <a:t>Data </a:t>
            </a:r>
            <a:r>
              <a:rPr lang="en-US" b="1" baseline="30000" dirty="0"/>
              <a:t>4</a:t>
            </a:r>
          </a:p>
        </p:txBody>
      </p:sp>
      <p:sp>
        <p:nvSpPr>
          <p:cNvPr id="14" name="TextBox 13"/>
          <p:cNvSpPr txBox="1"/>
          <p:nvPr/>
        </p:nvSpPr>
        <p:spPr>
          <a:xfrm>
            <a:off x="4419600" y="1371600"/>
            <a:ext cx="2286000" cy="369332"/>
          </a:xfrm>
          <a:prstGeom prst="rect">
            <a:avLst/>
          </a:prstGeom>
          <a:noFill/>
        </p:spPr>
        <p:txBody>
          <a:bodyPr wrap="square" rtlCol="0">
            <a:spAutoFit/>
          </a:bodyPr>
          <a:lstStyle/>
          <a:p>
            <a:r>
              <a:rPr lang="en-US" b="1" dirty="0" smtClean="0">
                <a:solidFill>
                  <a:srgbClr val="000000"/>
                </a:solidFill>
              </a:rPr>
              <a:t>Conflicting Variables </a:t>
            </a:r>
            <a:r>
              <a:rPr lang="en-US" b="1" baseline="30000" dirty="0">
                <a:solidFill>
                  <a:srgbClr val="000000"/>
                </a:solidFill>
              </a:rPr>
              <a:t>5</a:t>
            </a:r>
          </a:p>
        </p:txBody>
      </p:sp>
      <p:sp>
        <p:nvSpPr>
          <p:cNvPr id="15" name="TextBox 14"/>
          <p:cNvSpPr txBox="1"/>
          <p:nvPr/>
        </p:nvSpPr>
        <p:spPr>
          <a:xfrm>
            <a:off x="5638799" y="3276600"/>
            <a:ext cx="2609949" cy="369332"/>
          </a:xfrm>
          <a:prstGeom prst="rect">
            <a:avLst/>
          </a:prstGeom>
          <a:noFill/>
        </p:spPr>
        <p:txBody>
          <a:bodyPr wrap="square" rtlCol="0">
            <a:spAutoFit/>
          </a:bodyPr>
          <a:lstStyle/>
          <a:p>
            <a:r>
              <a:rPr lang="en-US" b="1" dirty="0" smtClean="0"/>
              <a:t>Variable Constraints</a:t>
            </a:r>
            <a:r>
              <a:rPr lang="en-US" b="1" baseline="30000" dirty="0" smtClean="0"/>
              <a:t> 6</a:t>
            </a:r>
            <a:endParaRPr lang="en-US" b="1" baseline="30000" dirty="0"/>
          </a:p>
        </p:txBody>
      </p:sp>
      <p:cxnSp>
        <p:nvCxnSpPr>
          <p:cNvPr id="17" name="Straight Connector 16"/>
          <p:cNvCxnSpPr>
            <a:stCxn id="6" idx="0"/>
          </p:cNvCxnSpPr>
          <p:nvPr/>
        </p:nvCxnSpPr>
        <p:spPr>
          <a:xfrm flipV="1">
            <a:off x="762000" y="2057400"/>
            <a:ext cx="533400" cy="3048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667000" y="1828800"/>
            <a:ext cx="381000" cy="3048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191000" y="2362200"/>
            <a:ext cx="304800" cy="1905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0" idx="6"/>
            <a:endCxn id="9" idx="1"/>
          </p:cNvCxnSpPr>
          <p:nvPr/>
        </p:nvCxnSpPr>
        <p:spPr>
          <a:xfrm>
            <a:off x="6019800" y="2247900"/>
            <a:ext cx="342107" cy="237052"/>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7620000" y="1828800"/>
            <a:ext cx="13716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IPSN 14</a:t>
            </a:r>
            <a:endParaRPr lang="en-US" dirty="0">
              <a:solidFill>
                <a:srgbClr val="000000"/>
              </a:solidFill>
            </a:endParaRPr>
          </a:p>
        </p:txBody>
      </p:sp>
      <p:sp>
        <p:nvSpPr>
          <p:cNvPr id="30" name="TextBox 29"/>
          <p:cNvSpPr txBox="1"/>
          <p:nvPr/>
        </p:nvSpPr>
        <p:spPr>
          <a:xfrm>
            <a:off x="7848600" y="2514600"/>
            <a:ext cx="1447800" cy="646331"/>
          </a:xfrm>
          <a:prstGeom prst="rect">
            <a:avLst/>
          </a:prstGeom>
          <a:noFill/>
        </p:spPr>
        <p:txBody>
          <a:bodyPr wrap="square" rtlCol="0">
            <a:spAutoFit/>
          </a:bodyPr>
          <a:lstStyle/>
          <a:p>
            <a:r>
              <a:rPr lang="en-US" b="1" dirty="0" smtClean="0">
                <a:solidFill>
                  <a:srgbClr val="000000"/>
                </a:solidFill>
              </a:rPr>
              <a:t>Humans Sensors</a:t>
            </a:r>
            <a:r>
              <a:rPr lang="en-US" b="1" baseline="30000" dirty="0" smtClean="0">
                <a:solidFill>
                  <a:srgbClr val="000000"/>
                </a:solidFill>
              </a:rPr>
              <a:t>7</a:t>
            </a:r>
            <a:endParaRPr lang="en-US" b="1" baseline="30000" dirty="0">
              <a:solidFill>
                <a:srgbClr val="000000"/>
              </a:solidFill>
            </a:endParaRPr>
          </a:p>
        </p:txBody>
      </p:sp>
      <p:cxnSp>
        <p:nvCxnSpPr>
          <p:cNvPr id="32" name="Straight Connector 31"/>
          <p:cNvCxnSpPr/>
          <p:nvPr/>
        </p:nvCxnSpPr>
        <p:spPr>
          <a:xfrm flipV="1">
            <a:off x="7391400" y="2438400"/>
            <a:ext cx="304800" cy="187792"/>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1998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292020.wmf"/>
          <p:cNvPicPr>
            <a:picLocks noChangeAspect="1" noChangeArrowheads="1"/>
          </p:cNvPicPr>
          <p:nvPr/>
        </p:nvPicPr>
        <p:blipFill>
          <a:blip r:embed="rId5" cstate="print"/>
          <a:srcRect/>
          <a:stretch>
            <a:fillRect/>
          </a:stretch>
        </p:blipFill>
        <p:spPr bwMode="auto">
          <a:xfrm>
            <a:off x="228600" y="4953000"/>
            <a:ext cx="1869034" cy="1773936"/>
          </a:xfrm>
          <a:prstGeom prst="rect">
            <a:avLst/>
          </a:prstGeom>
          <a:noFill/>
        </p:spPr>
      </p:pic>
      <p:sp>
        <p:nvSpPr>
          <p:cNvPr id="5" name="Rectangle 4"/>
          <p:cNvSpPr/>
          <p:nvPr/>
        </p:nvSpPr>
        <p:spPr>
          <a:xfrm>
            <a:off x="2362200" y="11430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a:t>
            </a:r>
            <a:endParaRPr lang="en-US" b="1" dirty="0">
              <a:solidFill>
                <a:schemeClr val="tx1"/>
              </a:solidFill>
            </a:endParaRPr>
          </a:p>
        </p:txBody>
      </p:sp>
      <p:sp>
        <p:nvSpPr>
          <p:cNvPr id="6" name="Rectangle 5"/>
          <p:cNvSpPr/>
          <p:nvPr/>
        </p:nvSpPr>
        <p:spPr>
          <a:xfrm>
            <a:off x="2362200" y="16002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a:t>
            </a:r>
            <a:endParaRPr lang="en-US" b="1" dirty="0">
              <a:solidFill>
                <a:schemeClr val="tx1"/>
              </a:solidFill>
            </a:endParaRPr>
          </a:p>
        </p:txBody>
      </p:sp>
      <p:sp>
        <p:nvSpPr>
          <p:cNvPr id="7" name="Rectangle 6"/>
          <p:cNvSpPr/>
          <p:nvPr/>
        </p:nvSpPr>
        <p:spPr>
          <a:xfrm>
            <a:off x="2362200" y="2057400"/>
            <a:ext cx="10668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a:t>
            </a:r>
            <a:endParaRPr lang="en-US" b="1" dirty="0"/>
          </a:p>
        </p:txBody>
      </p:sp>
      <p:sp>
        <p:nvSpPr>
          <p:cNvPr id="8" name="Rectangle 7"/>
          <p:cNvSpPr/>
          <p:nvPr/>
        </p:nvSpPr>
        <p:spPr>
          <a:xfrm>
            <a:off x="2362200" y="2514600"/>
            <a:ext cx="1676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a:t>
            </a:r>
            <a:endParaRPr lang="en-US" b="1" dirty="0">
              <a:solidFill>
                <a:schemeClr val="tx1"/>
              </a:solidFill>
            </a:endParaRPr>
          </a:p>
        </p:txBody>
      </p:sp>
      <p:sp>
        <p:nvSpPr>
          <p:cNvPr id="11" name="Rectangle 10"/>
          <p:cNvSpPr/>
          <p:nvPr/>
        </p:nvSpPr>
        <p:spPr>
          <a:xfrm>
            <a:off x="2362200" y="3886200"/>
            <a:ext cx="10668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a:t>
            </a:r>
          </a:p>
        </p:txBody>
      </p:sp>
      <p:sp>
        <p:nvSpPr>
          <p:cNvPr id="12" name="Rectangle 11"/>
          <p:cNvSpPr/>
          <p:nvPr/>
        </p:nvSpPr>
        <p:spPr>
          <a:xfrm>
            <a:off x="2362200" y="4343400"/>
            <a:ext cx="1295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a:t>
            </a:r>
            <a:endParaRPr lang="en-US" b="1" dirty="0">
              <a:solidFill>
                <a:schemeClr val="tx1"/>
              </a:solidFill>
            </a:endParaRPr>
          </a:p>
        </p:txBody>
      </p:sp>
      <p:sp>
        <p:nvSpPr>
          <p:cNvPr id="13" name="Rectangle 12"/>
          <p:cNvSpPr/>
          <p:nvPr/>
        </p:nvSpPr>
        <p:spPr>
          <a:xfrm>
            <a:off x="2362200" y="48006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a:t>
            </a:r>
            <a:endParaRPr lang="en-US" b="1" dirty="0">
              <a:solidFill>
                <a:schemeClr val="tx1"/>
              </a:solidFill>
            </a:endParaRPr>
          </a:p>
        </p:txBody>
      </p:sp>
      <p:sp>
        <p:nvSpPr>
          <p:cNvPr id="14" name="Rectangle 13"/>
          <p:cNvSpPr/>
          <p:nvPr/>
        </p:nvSpPr>
        <p:spPr>
          <a:xfrm>
            <a:off x="2362200" y="5257800"/>
            <a:ext cx="16764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a:t>
            </a:r>
            <a:endParaRPr lang="en-US" b="1" dirty="0"/>
          </a:p>
        </p:txBody>
      </p:sp>
      <p:sp>
        <p:nvSpPr>
          <p:cNvPr id="15" name="Rectangle 14"/>
          <p:cNvSpPr/>
          <p:nvPr/>
        </p:nvSpPr>
        <p:spPr>
          <a:xfrm>
            <a:off x="2362200" y="57150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a:t>
            </a:r>
            <a:endParaRPr lang="en-US" b="1" dirty="0">
              <a:solidFill>
                <a:schemeClr val="tx1"/>
              </a:solidFill>
            </a:endParaRPr>
          </a:p>
        </p:txBody>
      </p:sp>
      <p:sp>
        <p:nvSpPr>
          <p:cNvPr id="16" name="Rectangle 15"/>
          <p:cNvSpPr/>
          <p:nvPr/>
        </p:nvSpPr>
        <p:spPr>
          <a:xfrm>
            <a:off x="2362200" y="61722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a:t>
            </a:r>
            <a:endParaRPr lang="en-US" b="1" dirty="0">
              <a:solidFill>
                <a:schemeClr val="tx1"/>
              </a:solidFill>
            </a:endParaRPr>
          </a:p>
        </p:txBody>
      </p:sp>
      <p:sp>
        <p:nvSpPr>
          <p:cNvPr id="28" name="Rectangle 27"/>
          <p:cNvSpPr/>
          <p:nvPr/>
        </p:nvSpPr>
        <p:spPr>
          <a:xfrm>
            <a:off x="2362200" y="2895600"/>
            <a:ext cx="12954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Y</a:t>
            </a:r>
            <a:endParaRPr lang="en-US" b="1" dirty="0"/>
          </a:p>
        </p:txBody>
      </p:sp>
      <p:sp>
        <p:nvSpPr>
          <p:cNvPr id="47" name="TextBox 46"/>
          <p:cNvSpPr txBox="1"/>
          <p:nvPr/>
        </p:nvSpPr>
        <p:spPr>
          <a:xfrm>
            <a:off x="3581400" y="685800"/>
            <a:ext cx="2514600" cy="461665"/>
          </a:xfrm>
          <a:prstGeom prst="rect">
            <a:avLst/>
          </a:prstGeom>
          <a:noFill/>
        </p:spPr>
        <p:txBody>
          <a:bodyPr wrap="square" rtlCol="0">
            <a:spAutoFit/>
          </a:bodyPr>
          <a:lstStyle/>
          <a:p>
            <a:r>
              <a:rPr lang="en-US" sz="2400" b="1" dirty="0" smtClean="0"/>
              <a:t>Basic Definition</a:t>
            </a:r>
            <a:endParaRPr lang="en-US" sz="2400" b="1" dirty="0"/>
          </a:p>
        </p:txBody>
      </p:sp>
      <p:pic>
        <p:nvPicPr>
          <p:cNvPr id="37" name="Picture 36" descr="propotional-sign.jpg"/>
          <p:cNvPicPr>
            <a:picLocks noChangeAspect="1"/>
          </p:cNvPicPr>
          <p:nvPr/>
        </p:nvPicPr>
        <p:blipFill>
          <a:blip r:embed="rId6"/>
          <a:stretch>
            <a:fillRect/>
          </a:stretch>
        </p:blipFill>
        <p:spPr>
          <a:xfrm>
            <a:off x="5638800" y="1524000"/>
            <a:ext cx="1193382" cy="876300"/>
          </a:xfrm>
          <a:prstGeom prst="rect">
            <a:avLst/>
          </a:prstGeom>
        </p:spPr>
      </p:pic>
      <p:sp>
        <p:nvSpPr>
          <p:cNvPr id="38" name="TextBox 37"/>
          <p:cNvSpPr txBox="1"/>
          <p:nvPr/>
        </p:nvSpPr>
        <p:spPr>
          <a:xfrm>
            <a:off x="3810000" y="1560513"/>
            <a:ext cx="2057400" cy="646331"/>
          </a:xfrm>
          <a:prstGeom prst="rect">
            <a:avLst/>
          </a:prstGeom>
          <a:solidFill>
            <a:schemeClr val="tx2">
              <a:lumMod val="40000"/>
              <a:lumOff val="60000"/>
            </a:schemeClr>
          </a:solidFill>
        </p:spPr>
        <p:txBody>
          <a:bodyPr wrap="square">
            <a:spAutoFit/>
          </a:bodyPr>
          <a:lstStyle/>
          <a:p>
            <a:pPr>
              <a:defRPr/>
            </a:pPr>
            <a:r>
              <a:rPr lang="en-US" b="1" dirty="0" smtClean="0"/>
              <a:t>Positive Speak Rate of Participant </a:t>
            </a:r>
            <a:r>
              <a:rPr lang="en-US" b="1" i="1" dirty="0" err="1" smtClean="0">
                <a:latin typeface="Times New Roman" pitchFamily="18" charset="0"/>
                <a:cs typeface="Times New Roman" pitchFamily="18" charset="0"/>
              </a:rPr>
              <a:t>i</a:t>
            </a:r>
            <a:endParaRPr lang="en-US" b="1" dirty="0"/>
          </a:p>
        </p:txBody>
      </p:sp>
      <p:sp>
        <p:nvSpPr>
          <p:cNvPr id="39" name="Rectangle 38"/>
          <p:cNvSpPr/>
          <p:nvPr/>
        </p:nvSpPr>
        <p:spPr>
          <a:xfrm>
            <a:off x="6705600" y="14478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Times New Roman" pitchFamily="18" charset="0"/>
                <a:cs typeface="Times New Roman" pitchFamily="18" charset="0"/>
              </a:rPr>
              <a:t>Y</a:t>
            </a:r>
            <a:r>
              <a:rPr lang="en-US" b="1" i="1" baseline="-25000" dirty="0" smtClean="0">
                <a:solidFill>
                  <a:schemeClr val="tx1"/>
                </a:solidFill>
                <a:latin typeface="Times New Roman" pitchFamily="18" charset="0"/>
                <a:cs typeface="Times New Roman" pitchFamily="18" charset="0"/>
              </a:rPr>
              <a:t>i</a:t>
            </a:r>
            <a:endParaRPr lang="en-US" b="1" i="1" baseline="-25000" dirty="0">
              <a:solidFill>
                <a:schemeClr val="tx1"/>
              </a:solidFill>
              <a:latin typeface="Times New Roman" pitchFamily="18" charset="0"/>
              <a:cs typeface="Times New Roman" pitchFamily="18" charset="0"/>
            </a:endParaRPr>
          </a:p>
        </p:txBody>
      </p:sp>
      <p:sp>
        <p:nvSpPr>
          <p:cNvPr id="41" name="Rectangle 40"/>
          <p:cNvSpPr/>
          <p:nvPr/>
        </p:nvSpPr>
        <p:spPr>
          <a:xfrm>
            <a:off x="6705600" y="21336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Times New Roman" pitchFamily="18" charset="0"/>
                <a:cs typeface="Times New Roman" pitchFamily="18" charset="0"/>
              </a:rPr>
              <a:t>All</a:t>
            </a:r>
            <a:endParaRPr lang="en-US" b="1" i="1" baseline="-25000" dirty="0">
              <a:solidFill>
                <a:schemeClr val="tx1"/>
              </a:solidFill>
              <a:latin typeface="Times New Roman" pitchFamily="18" charset="0"/>
              <a:cs typeface="Times New Roman" pitchFamily="18" charset="0"/>
            </a:endParaRPr>
          </a:p>
        </p:txBody>
      </p:sp>
      <p:graphicFrame>
        <p:nvGraphicFramePr>
          <p:cNvPr id="46" name="Object 3"/>
          <p:cNvGraphicFramePr>
            <a:graphicFrameLocks noChangeAspect="1"/>
          </p:cNvGraphicFramePr>
          <p:nvPr>
            <p:extLst>
              <p:ext uri="{D42A27DB-BD31-4B8C-83A1-F6EECF244321}">
                <p14:modId xmlns:p14="http://schemas.microsoft.com/office/powerpoint/2010/main" val="3910083862"/>
              </p:ext>
            </p:extLst>
          </p:nvPr>
        </p:nvGraphicFramePr>
        <p:xfrm>
          <a:off x="3897313" y="2874963"/>
          <a:ext cx="5180012" cy="884237"/>
        </p:xfrm>
        <a:graphic>
          <a:graphicData uri="http://schemas.openxmlformats.org/presentationml/2006/ole">
            <mc:AlternateContent xmlns:mc="http://schemas.openxmlformats.org/markup-compatibility/2006">
              <mc:Choice xmlns:v="urn:schemas-microsoft-com:vml" Requires="v">
                <p:oleObj spid="_x0000_s18553" name="Equation" r:id="rId7" imgW="3352800" imgH="533400" progId="Equation.3">
                  <p:embed/>
                </p:oleObj>
              </mc:Choice>
              <mc:Fallback>
                <p:oleObj name="Equation" r:id="rId7" imgW="3352800" imgH="533400" progId="Equation.3">
                  <p:embed/>
                  <p:pic>
                    <p:nvPicPr>
                      <p:cNvPr id="0" name=""/>
                      <p:cNvPicPr>
                        <a:picLocks noChangeAspect="1" noChangeArrowheads="1"/>
                      </p:cNvPicPr>
                      <p:nvPr/>
                    </p:nvPicPr>
                    <p:blipFill>
                      <a:blip r:embed="rId8"/>
                      <a:srcRect/>
                      <a:stretch>
                        <a:fillRect/>
                      </a:stretch>
                    </p:blipFill>
                    <p:spPr bwMode="auto">
                      <a:xfrm>
                        <a:off x="3897313" y="2874963"/>
                        <a:ext cx="5180012" cy="884237"/>
                      </a:xfrm>
                      <a:prstGeom prst="rect">
                        <a:avLst/>
                      </a:prstGeom>
                      <a:noFill/>
                    </p:spPr>
                  </p:pic>
                </p:oleObj>
              </mc:Fallback>
            </mc:AlternateContent>
          </a:graphicData>
        </a:graphic>
      </p:graphicFrame>
      <p:sp>
        <p:nvSpPr>
          <p:cNvPr id="49" name="Minus 48"/>
          <p:cNvSpPr/>
          <p:nvPr/>
        </p:nvSpPr>
        <p:spPr>
          <a:xfrm>
            <a:off x="6248400" y="1905000"/>
            <a:ext cx="28956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descr="propotional-sign.jpg"/>
          <p:cNvPicPr>
            <a:picLocks noChangeAspect="1"/>
          </p:cNvPicPr>
          <p:nvPr/>
        </p:nvPicPr>
        <p:blipFill>
          <a:blip r:embed="rId6"/>
          <a:stretch>
            <a:fillRect/>
          </a:stretch>
        </p:blipFill>
        <p:spPr>
          <a:xfrm>
            <a:off x="5708650" y="4264025"/>
            <a:ext cx="1193382" cy="876300"/>
          </a:xfrm>
          <a:prstGeom prst="rect">
            <a:avLst/>
          </a:prstGeom>
        </p:spPr>
      </p:pic>
      <p:sp>
        <p:nvSpPr>
          <p:cNvPr id="58" name="TextBox 57"/>
          <p:cNvSpPr txBox="1"/>
          <p:nvPr/>
        </p:nvSpPr>
        <p:spPr>
          <a:xfrm>
            <a:off x="3879850" y="4300538"/>
            <a:ext cx="2292350" cy="646331"/>
          </a:xfrm>
          <a:prstGeom prst="rect">
            <a:avLst/>
          </a:prstGeom>
          <a:solidFill>
            <a:schemeClr val="tx2">
              <a:lumMod val="40000"/>
              <a:lumOff val="60000"/>
            </a:schemeClr>
          </a:solidFill>
        </p:spPr>
        <p:txBody>
          <a:bodyPr wrap="square">
            <a:spAutoFit/>
          </a:bodyPr>
          <a:lstStyle/>
          <a:p>
            <a:pPr>
              <a:defRPr/>
            </a:pPr>
            <a:r>
              <a:rPr lang="en-US" b="1" dirty="0" smtClean="0"/>
              <a:t>Negative Speak Rate of Participant </a:t>
            </a:r>
            <a:r>
              <a:rPr lang="en-US" b="1" i="1" dirty="0" err="1" smtClean="0">
                <a:latin typeface="Times New Roman" pitchFamily="18" charset="0"/>
                <a:cs typeface="Times New Roman" pitchFamily="18" charset="0"/>
              </a:rPr>
              <a:t>i</a:t>
            </a:r>
            <a:endParaRPr lang="en-US" b="1" dirty="0"/>
          </a:p>
        </p:txBody>
      </p:sp>
      <p:sp>
        <p:nvSpPr>
          <p:cNvPr id="59" name="Rectangle 58"/>
          <p:cNvSpPr/>
          <p:nvPr/>
        </p:nvSpPr>
        <p:spPr>
          <a:xfrm>
            <a:off x="7848600" y="4191000"/>
            <a:ext cx="8382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bg1"/>
                </a:solidFill>
                <a:latin typeface="Times New Roman" pitchFamily="18" charset="0"/>
                <a:cs typeface="Times New Roman" pitchFamily="18" charset="0"/>
              </a:rPr>
              <a:t>N</a:t>
            </a:r>
            <a:r>
              <a:rPr lang="en-US" b="1" i="1" baseline="-25000" dirty="0" smtClean="0">
                <a:solidFill>
                  <a:schemeClr val="bg1"/>
                </a:solidFill>
                <a:latin typeface="Times New Roman" pitchFamily="18" charset="0"/>
                <a:cs typeface="Times New Roman" pitchFamily="18" charset="0"/>
              </a:rPr>
              <a:t>i</a:t>
            </a:r>
            <a:endParaRPr lang="en-US" b="1" i="1" baseline="-25000" dirty="0">
              <a:solidFill>
                <a:schemeClr val="bg1"/>
              </a:solidFill>
              <a:latin typeface="Times New Roman" pitchFamily="18" charset="0"/>
              <a:cs typeface="Times New Roman" pitchFamily="18" charset="0"/>
            </a:endParaRPr>
          </a:p>
        </p:txBody>
      </p:sp>
      <p:sp>
        <p:nvSpPr>
          <p:cNvPr id="63" name="Rectangle 62"/>
          <p:cNvSpPr/>
          <p:nvPr/>
        </p:nvSpPr>
        <p:spPr>
          <a:xfrm>
            <a:off x="7848600" y="4800600"/>
            <a:ext cx="8382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bg1"/>
                </a:solidFill>
                <a:latin typeface="Times New Roman" pitchFamily="18" charset="0"/>
                <a:cs typeface="Times New Roman" pitchFamily="18" charset="0"/>
              </a:rPr>
              <a:t>All</a:t>
            </a:r>
            <a:endParaRPr lang="en-US" b="1" i="1" baseline="-25000" dirty="0">
              <a:solidFill>
                <a:schemeClr val="bg1"/>
              </a:solidFill>
              <a:latin typeface="Times New Roman" pitchFamily="18" charset="0"/>
              <a:cs typeface="Times New Roman" pitchFamily="18" charset="0"/>
            </a:endParaRPr>
          </a:p>
        </p:txBody>
      </p:sp>
      <p:graphicFrame>
        <p:nvGraphicFramePr>
          <p:cNvPr id="64" name="Object 3"/>
          <p:cNvGraphicFramePr>
            <a:graphicFrameLocks noChangeAspect="1"/>
          </p:cNvGraphicFramePr>
          <p:nvPr>
            <p:extLst>
              <p:ext uri="{D42A27DB-BD31-4B8C-83A1-F6EECF244321}">
                <p14:modId xmlns:p14="http://schemas.microsoft.com/office/powerpoint/2010/main" val="63967766"/>
              </p:ext>
            </p:extLst>
          </p:nvPr>
        </p:nvGraphicFramePr>
        <p:xfrm>
          <a:off x="3582988" y="5614988"/>
          <a:ext cx="5602287" cy="882650"/>
        </p:xfrm>
        <a:graphic>
          <a:graphicData uri="http://schemas.openxmlformats.org/presentationml/2006/ole">
            <mc:AlternateContent xmlns:mc="http://schemas.openxmlformats.org/markup-compatibility/2006">
              <mc:Choice xmlns:v="urn:schemas-microsoft-com:vml" Requires="v">
                <p:oleObj spid="_x0000_s18554" name="Equation" r:id="rId9" imgW="3390900" imgH="533400" progId="Equation.3">
                  <p:embed/>
                </p:oleObj>
              </mc:Choice>
              <mc:Fallback>
                <p:oleObj name="Equation" r:id="rId9" imgW="3390900" imgH="533400" progId="Equation.3">
                  <p:embed/>
                  <p:pic>
                    <p:nvPicPr>
                      <p:cNvPr id="0" name=""/>
                      <p:cNvPicPr>
                        <a:picLocks noChangeAspect="1" noChangeArrowheads="1"/>
                      </p:cNvPicPr>
                      <p:nvPr/>
                    </p:nvPicPr>
                    <p:blipFill>
                      <a:blip r:embed="rId10"/>
                      <a:srcRect/>
                      <a:stretch>
                        <a:fillRect/>
                      </a:stretch>
                    </p:blipFill>
                    <p:spPr bwMode="auto">
                      <a:xfrm>
                        <a:off x="3582988" y="5614988"/>
                        <a:ext cx="5602287"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Minus 64"/>
          <p:cNvSpPr/>
          <p:nvPr/>
        </p:nvSpPr>
        <p:spPr>
          <a:xfrm flipV="1">
            <a:off x="6172200" y="4648198"/>
            <a:ext cx="29718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lus 65"/>
          <p:cNvSpPr/>
          <p:nvPr/>
        </p:nvSpPr>
        <p:spPr>
          <a:xfrm>
            <a:off x="7620000" y="14478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001000" y="1447800"/>
            <a:ext cx="8382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bg1"/>
                </a:solidFill>
                <a:latin typeface="Times New Roman" pitchFamily="18" charset="0"/>
                <a:cs typeface="Times New Roman" pitchFamily="18" charset="0"/>
              </a:rPr>
              <a:t>Y</a:t>
            </a:r>
            <a:r>
              <a:rPr lang="en-US" b="1" i="1" baseline="-25000" dirty="0" smtClean="0">
                <a:solidFill>
                  <a:schemeClr val="bg1"/>
                </a:solidFill>
                <a:latin typeface="Times New Roman" pitchFamily="18" charset="0"/>
                <a:cs typeface="Times New Roman" pitchFamily="18" charset="0"/>
              </a:rPr>
              <a:t>i</a:t>
            </a:r>
            <a:endParaRPr lang="en-US" b="1" i="1" baseline="-25000" dirty="0">
              <a:solidFill>
                <a:schemeClr val="bg1"/>
              </a:solidFill>
              <a:latin typeface="Times New Roman" pitchFamily="18" charset="0"/>
              <a:cs typeface="Times New Roman" pitchFamily="18" charset="0"/>
            </a:endParaRPr>
          </a:p>
        </p:txBody>
      </p:sp>
      <p:sp>
        <p:nvSpPr>
          <p:cNvPr id="68" name="Plus 67"/>
          <p:cNvSpPr/>
          <p:nvPr/>
        </p:nvSpPr>
        <p:spPr>
          <a:xfrm>
            <a:off x="7620000" y="21336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001000" y="2133600"/>
            <a:ext cx="838200" cy="30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bg1"/>
                </a:solidFill>
                <a:latin typeface="Times New Roman" pitchFamily="18" charset="0"/>
                <a:cs typeface="Times New Roman" pitchFamily="18" charset="0"/>
              </a:rPr>
              <a:t>All</a:t>
            </a:r>
            <a:endParaRPr lang="en-US" b="1" i="1" baseline="-25000" dirty="0">
              <a:solidFill>
                <a:schemeClr val="bg1"/>
              </a:solidFill>
              <a:latin typeface="Times New Roman" pitchFamily="18" charset="0"/>
              <a:cs typeface="Times New Roman" pitchFamily="18" charset="0"/>
            </a:endParaRPr>
          </a:p>
        </p:txBody>
      </p:sp>
      <p:sp>
        <p:nvSpPr>
          <p:cNvPr id="70" name="Rectangle 69"/>
          <p:cNvSpPr/>
          <p:nvPr/>
        </p:nvSpPr>
        <p:spPr>
          <a:xfrm>
            <a:off x="6553200" y="41910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Times New Roman" pitchFamily="18" charset="0"/>
                <a:cs typeface="Times New Roman" pitchFamily="18" charset="0"/>
              </a:rPr>
              <a:t>N</a:t>
            </a:r>
            <a:r>
              <a:rPr lang="en-US" b="1" i="1" baseline="-25000" dirty="0" smtClean="0">
                <a:solidFill>
                  <a:schemeClr val="tx1"/>
                </a:solidFill>
                <a:latin typeface="Times New Roman" pitchFamily="18" charset="0"/>
                <a:cs typeface="Times New Roman" pitchFamily="18" charset="0"/>
              </a:rPr>
              <a:t>i</a:t>
            </a:r>
            <a:endParaRPr lang="en-US" b="1" i="1" baseline="-25000" dirty="0">
              <a:solidFill>
                <a:schemeClr val="tx1"/>
              </a:solidFill>
              <a:latin typeface="Times New Roman" pitchFamily="18" charset="0"/>
              <a:cs typeface="Times New Roman" pitchFamily="18" charset="0"/>
            </a:endParaRPr>
          </a:p>
        </p:txBody>
      </p:sp>
      <p:sp>
        <p:nvSpPr>
          <p:cNvPr id="71" name="Plus 70"/>
          <p:cNvSpPr/>
          <p:nvPr/>
        </p:nvSpPr>
        <p:spPr>
          <a:xfrm>
            <a:off x="7467600" y="41910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553200" y="48006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Times New Roman" pitchFamily="18" charset="0"/>
                <a:cs typeface="Times New Roman" pitchFamily="18" charset="0"/>
              </a:rPr>
              <a:t>All</a:t>
            </a:r>
            <a:endParaRPr lang="en-US" b="1" i="1" baseline="-25000" dirty="0">
              <a:solidFill>
                <a:schemeClr val="tx1"/>
              </a:solidFill>
              <a:latin typeface="Times New Roman" pitchFamily="18" charset="0"/>
              <a:cs typeface="Times New Roman" pitchFamily="18" charset="0"/>
            </a:endParaRPr>
          </a:p>
        </p:txBody>
      </p:sp>
      <p:sp>
        <p:nvSpPr>
          <p:cNvPr id="73" name="Plus 72"/>
          <p:cNvSpPr/>
          <p:nvPr/>
        </p:nvSpPr>
        <p:spPr>
          <a:xfrm>
            <a:off x="7467600" y="48006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lide Number Placeholder 43"/>
          <p:cNvSpPr>
            <a:spLocks noGrp="1"/>
          </p:cNvSpPr>
          <p:nvPr>
            <p:ph type="sldNum" sz="quarter" idx="12"/>
          </p:nvPr>
        </p:nvSpPr>
        <p:spPr/>
        <p:txBody>
          <a:bodyPr/>
          <a:lstStyle/>
          <a:p>
            <a:fld id="{B6F15528-21DE-4FAA-801E-634DDDAF4B2B}" type="slidenum">
              <a:rPr lang="en-US" smtClean="0"/>
              <a:pPr/>
              <a:t>30</a:t>
            </a:fld>
            <a:endParaRPr lang="en-US"/>
          </a:p>
        </p:txBody>
      </p:sp>
      <p:sp>
        <p:nvSpPr>
          <p:cNvPr id="45" name="Rectangle 44"/>
          <p:cNvSpPr/>
          <p:nvPr/>
        </p:nvSpPr>
        <p:spPr>
          <a:xfrm>
            <a:off x="2362200" y="34290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a:t>
            </a:r>
            <a:endParaRPr lang="en-US" b="1" dirty="0">
              <a:solidFill>
                <a:schemeClr val="tx1"/>
              </a:solidFill>
            </a:endParaRPr>
          </a:p>
        </p:txBody>
      </p:sp>
      <p:sp>
        <p:nvSpPr>
          <p:cNvPr id="51" name="Rectangle 50"/>
          <p:cNvSpPr/>
          <p:nvPr/>
        </p:nvSpPr>
        <p:spPr>
          <a:xfrm>
            <a:off x="381000" y="1103488"/>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52400" y="1332088"/>
            <a:ext cx="1981200" cy="646331"/>
          </a:xfrm>
          <a:prstGeom prst="rect">
            <a:avLst/>
          </a:prstGeom>
          <a:noFill/>
        </p:spPr>
        <p:txBody>
          <a:bodyPr wrap="square" rtlCol="0">
            <a:spAutoFit/>
          </a:bodyPr>
          <a:lstStyle/>
          <a:p>
            <a:r>
              <a:rPr lang="en-US" dirty="0" smtClean="0"/>
              <a:t>True Measured  Variables</a:t>
            </a:r>
            <a:endParaRPr lang="en-US" dirty="0"/>
          </a:p>
        </p:txBody>
      </p:sp>
      <p:sp>
        <p:nvSpPr>
          <p:cNvPr id="53" name="Rectangle 52"/>
          <p:cNvSpPr/>
          <p:nvPr/>
        </p:nvSpPr>
        <p:spPr>
          <a:xfrm>
            <a:off x="381000" y="2017888"/>
            <a:ext cx="8382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52400" y="2362157"/>
            <a:ext cx="1981200" cy="646331"/>
          </a:xfrm>
          <a:prstGeom prst="rect">
            <a:avLst/>
          </a:prstGeom>
          <a:noFill/>
        </p:spPr>
        <p:txBody>
          <a:bodyPr wrap="square" rtlCol="0">
            <a:spAutoFit/>
          </a:bodyPr>
          <a:lstStyle/>
          <a:p>
            <a:r>
              <a:rPr lang="en-US" dirty="0" smtClean="0"/>
              <a:t>False Measured Variables</a:t>
            </a:r>
            <a:endParaRPr lang="en-US" dirty="0"/>
          </a:p>
        </p:txBody>
      </p:sp>
      <p:sp>
        <p:nvSpPr>
          <p:cNvPr id="55" name="TextBox 54"/>
          <p:cNvSpPr txBox="1"/>
          <p:nvPr/>
        </p:nvSpPr>
        <p:spPr>
          <a:xfrm>
            <a:off x="76200" y="3065578"/>
            <a:ext cx="2209800" cy="707886"/>
          </a:xfrm>
          <a:prstGeom prst="rect">
            <a:avLst/>
          </a:prstGeom>
          <a:noFill/>
        </p:spPr>
        <p:txBody>
          <a:bodyPr wrap="square" rtlCol="0">
            <a:spAutoFit/>
          </a:bodyPr>
          <a:lstStyle/>
          <a:p>
            <a:r>
              <a:rPr lang="en-US" sz="2000" b="1" dirty="0" smtClean="0"/>
              <a:t>Y:   Positive Observation</a:t>
            </a:r>
            <a:endParaRPr lang="en-US" sz="2000" b="1" dirty="0"/>
          </a:p>
        </p:txBody>
      </p:sp>
      <p:sp>
        <p:nvSpPr>
          <p:cNvPr id="56" name="TextBox 55"/>
          <p:cNvSpPr txBox="1"/>
          <p:nvPr/>
        </p:nvSpPr>
        <p:spPr>
          <a:xfrm>
            <a:off x="76200" y="3957400"/>
            <a:ext cx="2514600" cy="707886"/>
          </a:xfrm>
          <a:prstGeom prst="rect">
            <a:avLst/>
          </a:prstGeom>
          <a:noFill/>
        </p:spPr>
        <p:txBody>
          <a:bodyPr wrap="square" rtlCol="0">
            <a:spAutoFit/>
          </a:bodyPr>
          <a:lstStyle/>
          <a:p>
            <a:r>
              <a:rPr lang="en-US" sz="2000" b="1" dirty="0" smtClean="0"/>
              <a:t>N:  Negative Observation</a:t>
            </a:r>
            <a:endParaRPr lang="en-US" sz="2000" b="1" dirty="0"/>
          </a:p>
        </p:txBody>
      </p:sp>
      <p:sp>
        <p:nvSpPr>
          <p:cNvPr id="61" name="Rectangle 2"/>
          <p:cNvSpPr txBox="1">
            <a:spLocks noChangeArrowheads="1"/>
          </p:cNvSpPr>
          <p:nvPr/>
        </p:nvSpPr>
        <p:spPr>
          <a:xfrm>
            <a:off x="0" y="0"/>
            <a:ext cx="91440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chemeClr val="tx1"/>
                </a:solidFill>
                <a:effectLst/>
                <a:uLnTx/>
                <a:uFillTx/>
                <a:latin typeface="+mj-lt"/>
                <a:ea typeface="+mj-ea"/>
                <a:cs typeface="+mj-cs"/>
              </a:rPr>
              <a:t>MLE with Conflicting </a:t>
            </a:r>
            <a:r>
              <a:rPr lang="en-US" altLang="zh-CN" sz="3600" noProof="0" dirty="0" smtClean="0">
                <a:latin typeface="+mj-lt"/>
                <a:ea typeface="+mj-ea"/>
                <a:cs typeface="+mj-cs"/>
              </a:rPr>
              <a:t>Variables</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2"/>
    </p:custDataLst>
    <p:extLst>
      <p:ext uri="{BB962C8B-B14F-4D97-AF65-F5344CB8AC3E}">
        <p14:creationId xmlns:p14="http://schemas.microsoft.com/office/powerpoint/2010/main" val="13035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1" grpId="0" animBg="1"/>
      <p:bldP spid="49" grpId="0" animBg="1"/>
      <p:bldP spid="58" grpId="0" animBg="1"/>
      <p:bldP spid="59" grpId="0" animBg="1"/>
      <p:bldP spid="63" grpId="0" animBg="1"/>
      <p:bldP spid="65" grpId="0" animBg="1"/>
      <p:bldP spid="66" grpId="0" animBg="1"/>
      <p:bldP spid="67" grpId="0" animBg="1"/>
      <p:bldP spid="68" grpId="0" animBg="1"/>
      <p:bldP spid="69" grpId="0" animBg="1"/>
      <p:bldP spid="70" grpId="0" animBg="1"/>
      <p:bldP spid="71"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292020.wmf"/>
          <p:cNvPicPr>
            <a:picLocks noChangeAspect="1" noChangeArrowheads="1"/>
          </p:cNvPicPr>
          <p:nvPr/>
        </p:nvPicPr>
        <p:blipFill>
          <a:blip r:embed="rId5" cstate="print"/>
          <a:srcRect/>
          <a:stretch>
            <a:fillRect/>
          </a:stretch>
        </p:blipFill>
        <p:spPr bwMode="auto">
          <a:xfrm>
            <a:off x="0" y="5105400"/>
            <a:ext cx="1869034" cy="1773936"/>
          </a:xfrm>
          <a:prstGeom prst="rect">
            <a:avLst/>
          </a:prstGeom>
          <a:noFill/>
        </p:spPr>
      </p:pic>
      <p:sp>
        <p:nvSpPr>
          <p:cNvPr id="5" name="Rectangle 4"/>
          <p:cNvSpPr/>
          <p:nvPr/>
        </p:nvSpPr>
        <p:spPr>
          <a:xfrm>
            <a:off x="3505200" y="12954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05200" y="17526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05200" y="2209800"/>
            <a:ext cx="10668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05200" y="26670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9" name="Rectangle 8"/>
          <p:cNvSpPr/>
          <p:nvPr/>
        </p:nvSpPr>
        <p:spPr>
          <a:xfrm>
            <a:off x="3505200" y="31242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05200" y="35814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05200" y="4038600"/>
            <a:ext cx="10668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05200" y="4495800"/>
            <a:ext cx="1295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05200" y="49530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05200" y="5410200"/>
            <a:ext cx="13716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05200" y="58674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05200" y="63246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rot="5400000" flipH="1" flipV="1">
            <a:off x="1104900" y="3086100"/>
            <a:ext cx="2438400" cy="205740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aphicFrame>
        <p:nvGraphicFramePr>
          <p:cNvPr id="44034" name="Object 3"/>
          <p:cNvGraphicFramePr>
            <a:graphicFrameLocks noChangeAspect="1"/>
          </p:cNvGraphicFramePr>
          <p:nvPr>
            <p:extLst>
              <p:ext uri="{D42A27DB-BD31-4B8C-83A1-F6EECF244321}">
                <p14:modId xmlns:p14="http://schemas.microsoft.com/office/powerpoint/2010/main" val="3034233094"/>
              </p:ext>
            </p:extLst>
          </p:nvPr>
        </p:nvGraphicFramePr>
        <p:xfrm>
          <a:off x="4708525" y="1344613"/>
          <a:ext cx="4476750" cy="1747837"/>
        </p:xfrm>
        <a:graphic>
          <a:graphicData uri="http://schemas.openxmlformats.org/presentationml/2006/ole">
            <mc:AlternateContent xmlns:mc="http://schemas.openxmlformats.org/markup-compatibility/2006">
              <mc:Choice xmlns:v="urn:schemas-microsoft-com:vml" Requires="v">
                <p:oleObj spid="_x0000_s19577" name="Equation" r:id="rId6" imgW="2667000" imgH="1181100" progId="Equation.3">
                  <p:embed/>
                </p:oleObj>
              </mc:Choice>
              <mc:Fallback>
                <p:oleObj name="Equation" r:id="rId6" imgW="2667000" imgH="1181100" progId="Equation.3">
                  <p:embed/>
                  <p:pic>
                    <p:nvPicPr>
                      <p:cNvPr id="0" name=""/>
                      <p:cNvPicPr>
                        <a:picLocks noChangeAspect="1" noChangeArrowheads="1"/>
                      </p:cNvPicPr>
                      <p:nvPr/>
                    </p:nvPicPr>
                    <p:blipFill>
                      <a:blip r:embed="rId7"/>
                      <a:srcRect/>
                      <a:stretch>
                        <a:fillRect/>
                      </a:stretch>
                    </p:blipFill>
                    <p:spPr bwMode="auto">
                      <a:xfrm>
                        <a:off x="4708525" y="1344613"/>
                        <a:ext cx="4476750" cy="174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1524000" y="3886200"/>
            <a:ext cx="762000" cy="523220"/>
          </a:xfrm>
          <a:prstGeom prst="rect">
            <a:avLst/>
          </a:prstGeom>
          <a:noFill/>
        </p:spPr>
        <p:txBody>
          <a:bodyPr wrap="square" rtlCol="0">
            <a:spAutoFit/>
          </a:bodyPr>
          <a:lstStyle/>
          <a:p>
            <a:r>
              <a:rPr lang="en-US" sz="2800" b="1" i="1" dirty="0" err="1" smtClean="0">
                <a:latin typeface="Times New Roman" pitchFamily="18" charset="0"/>
                <a:cs typeface="Times New Roman" pitchFamily="18" charset="0"/>
              </a:rPr>
              <a:t>a</a:t>
            </a:r>
            <a:r>
              <a:rPr lang="en-US" sz="2800" b="1" i="1" baseline="-25000" dirty="0" err="1" smtClean="0">
                <a:latin typeface="Times New Roman" pitchFamily="18" charset="0"/>
                <a:cs typeface="Times New Roman" pitchFamily="18" charset="0"/>
              </a:rPr>
              <a:t>i</a:t>
            </a:r>
            <a:r>
              <a:rPr lang="en-US" sz="2800" b="1" i="1" baseline="30000" dirty="0" err="1" smtClean="0">
                <a:latin typeface="Times New Roman" pitchFamily="18" charset="0"/>
                <a:cs typeface="Times New Roman" pitchFamily="18" charset="0"/>
              </a:rPr>
              <a:t>T</a:t>
            </a:r>
            <a:endParaRPr lang="en-US" sz="2800" b="1" i="1" baseline="30000" dirty="0">
              <a:latin typeface="Times New Roman" pitchFamily="18" charset="0"/>
              <a:cs typeface="Times New Roman" pitchFamily="18" charset="0"/>
            </a:endParaRPr>
          </a:p>
        </p:txBody>
      </p:sp>
      <p:cxnSp>
        <p:nvCxnSpPr>
          <p:cNvPr id="30" name="Straight Arrow Connector 29"/>
          <p:cNvCxnSpPr/>
          <p:nvPr/>
        </p:nvCxnSpPr>
        <p:spPr>
          <a:xfrm>
            <a:off x="1905000" y="5791200"/>
            <a:ext cx="1524000" cy="152400"/>
          </a:xfrm>
          <a:prstGeom prst="straightConnector1">
            <a:avLst/>
          </a:prstGeom>
          <a:ln w="25400">
            <a:prstDash val="dash"/>
            <a:tailEnd type="arrow"/>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3581400" y="685800"/>
            <a:ext cx="2514600" cy="461665"/>
          </a:xfrm>
          <a:prstGeom prst="rect">
            <a:avLst/>
          </a:prstGeom>
          <a:noFill/>
        </p:spPr>
        <p:txBody>
          <a:bodyPr wrap="square" rtlCol="0">
            <a:spAutoFit/>
          </a:bodyPr>
          <a:lstStyle/>
          <a:p>
            <a:r>
              <a:rPr lang="en-US" sz="2400" b="1" dirty="0" smtClean="0"/>
              <a:t>Basic Definition</a:t>
            </a:r>
            <a:endParaRPr lang="en-US" sz="2400" b="1" dirty="0"/>
          </a:p>
        </p:txBody>
      </p:sp>
      <p:sp>
        <p:nvSpPr>
          <p:cNvPr id="39" name="Rectangle 38"/>
          <p:cNvSpPr/>
          <p:nvPr/>
        </p:nvSpPr>
        <p:spPr>
          <a:xfrm>
            <a:off x="2590800" y="2819400"/>
            <a:ext cx="370614" cy="523220"/>
          </a:xfrm>
          <a:prstGeom prst="rect">
            <a:avLst/>
          </a:prstGeom>
          <a:noFill/>
        </p:spPr>
        <p:txBody>
          <a:bodyPr wrap="none" lIns="91440" tIns="45720" rIns="91440" bIns="45720">
            <a:spAutoFit/>
          </a:bodyPr>
          <a:lstStyle/>
          <a:p>
            <a:pPr algn="ctr"/>
            <a:r>
              <a:rPr lang="en-US" sz="2800" b="1" cap="none" spc="0" dirty="0" smtClean="0">
                <a:ln w="10541" cmpd="sng">
                  <a:solidFill>
                    <a:schemeClr val="accent1">
                      <a:shade val="88000"/>
                      <a:satMod val="110000"/>
                    </a:schemeClr>
                  </a:solidFill>
                  <a:prstDash val="solid"/>
                </a:ln>
                <a:solidFill>
                  <a:sysClr val="windowText" lastClr="000000"/>
                </a:solidFill>
                <a:effectLst/>
              </a:rPr>
              <a:t>Y</a:t>
            </a:r>
            <a:endParaRPr lang="en-US" sz="2800" b="1" cap="none" spc="0" dirty="0">
              <a:ln w="10541" cmpd="sng">
                <a:solidFill>
                  <a:schemeClr val="accent1">
                    <a:shade val="88000"/>
                    <a:satMod val="110000"/>
                  </a:schemeClr>
                </a:solidFill>
                <a:prstDash val="solid"/>
              </a:ln>
              <a:solidFill>
                <a:sysClr val="windowText" lastClr="000000"/>
              </a:solidFill>
              <a:effectLst/>
            </a:endParaRPr>
          </a:p>
        </p:txBody>
      </p:sp>
      <p:sp>
        <p:nvSpPr>
          <p:cNvPr id="43" name="TextBox 42"/>
          <p:cNvSpPr txBox="1"/>
          <p:nvPr/>
        </p:nvSpPr>
        <p:spPr>
          <a:xfrm>
            <a:off x="2057400" y="5181600"/>
            <a:ext cx="762000" cy="523220"/>
          </a:xfrm>
          <a:prstGeom prst="rect">
            <a:avLst/>
          </a:prstGeom>
          <a:noFill/>
        </p:spPr>
        <p:txBody>
          <a:bodyPr wrap="square" rtlCol="0">
            <a:spAutoFit/>
          </a:bodyPr>
          <a:lstStyle/>
          <a:p>
            <a:r>
              <a:rPr lang="en-US" sz="2800" b="1" i="1" dirty="0" err="1" smtClean="0">
                <a:latin typeface="Times New Roman" pitchFamily="18" charset="0"/>
                <a:cs typeface="Times New Roman" pitchFamily="18" charset="0"/>
              </a:rPr>
              <a:t>a</a:t>
            </a:r>
            <a:r>
              <a:rPr lang="en-US" sz="2800" b="1" i="1" baseline="-25000" dirty="0" err="1" smtClean="0">
                <a:latin typeface="Times New Roman" pitchFamily="18" charset="0"/>
                <a:cs typeface="Times New Roman" pitchFamily="18" charset="0"/>
              </a:rPr>
              <a:t>i</a:t>
            </a:r>
            <a:r>
              <a:rPr lang="en-US" sz="2800" b="1" i="1" baseline="30000" dirty="0" err="1" smtClean="0">
                <a:latin typeface="Times New Roman" pitchFamily="18" charset="0"/>
                <a:cs typeface="Times New Roman" pitchFamily="18" charset="0"/>
              </a:rPr>
              <a:t>F</a:t>
            </a:r>
            <a:endParaRPr lang="en-US" sz="2800" b="1" i="1" baseline="30000" dirty="0">
              <a:latin typeface="Times New Roman" pitchFamily="18" charset="0"/>
              <a:cs typeface="Times New Roman" pitchFamily="18" charset="0"/>
            </a:endParaRPr>
          </a:p>
        </p:txBody>
      </p:sp>
      <p:sp>
        <p:nvSpPr>
          <p:cNvPr id="44" name="Rectangle 43"/>
          <p:cNvSpPr/>
          <p:nvPr/>
        </p:nvSpPr>
        <p:spPr>
          <a:xfrm>
            <a:off x="2743200" y="5181600"/>
            <a:ext cx="421910" cy="523220"/>
          </a:xfrm>
          <a:prstGeom prst="rect">
            <a:avLst/>
          </a:prstGeom>
          <a:noFill/>
        </p:spPr>
        <p:txBody>
          <a:bodyPr wrap="none" lIns="91440" tIns="45720" rIns="91440" bIns="45720">
            <a:spAutoFit/>
          </a:bodyPr>
          <a:lstStyle/>
          <a:p>
            <a:pPr algn="ctr"/>
            <a:r>
              <a:rPr lang="en-US" sz="2800" b="1" cap="none" spc="0" dirty="0" smtClean="0">
                <a:ln w="10541" cmpd="sng">
                  <a:solidFill>
                    <a:schemeClr val="accent1">
                      <a:shade val="88000"/>
                      <a:satMod val="110000"/>
                    </a:schemeClr>
                  </a:solidFill>
                  <a:prstDash val="solid"/>
                </a:ln>
                <a:solidFill>
                  <a:sysClr val="windowText" lastClr="000000"/>
                </a:solidFill>
                <a:effectLst/>
              </a:rPr>
              <a:t>N</a:t>
            </a:r>
            <a:endParaRPr lang="en-US" sz="2800" b="1" cap="none" spc="0" dirty="0">
              <a:ln w="10541" cmpd="sng">
                <a:solidFill>
                  <a:schemeClr val="accent1">
                    <a:shade val="88000"/>
                    <a:satMod val="110000"/>
                  </a:schemeClr>
                </a:solidFill>
                <a:prstDash val="solid"/>
              </a:ln>
              <a:solidFill>
                <a:sysClr val="windowText" lastClr="000000"/>
              </a:solidFill>
              <a:effectLst/>
            </a:endParaRPr>
          </a:p>
        </p:txBody>
      </p:sp>
      <p:graphicFrame>
        <p:nvGraphicFramePr>
          <p:cNvPr id="75780" name="Object 3"/>
          <p:cNvGraphicFramePr>
            <a:graphicFrameLocks noChangeAspect="1"/>
          </p:cNvGraphicFramePr>
          <p:nvPr>
            <p:extLst>
              <p:ext uri="{D42A27DB-BD31-4B8C-83A1-F6EECF244321}">
                <p14:modId xmlns:p14="http://schemas.microsoft.com/office/powerpoint/2010/main" val="2863472392"/>
              </p:ext>
            </p:extLst>
          </p:nvPr>
        </p:nvGraphicFramePr>
        <p:xfrm>
          <a:off x="4967288" y="4164013"/>
          <a:ext cx="3905250" cy="2008187"/>
        </p:xfrm>
        <a:graphic>
          <a:graphicData uri="http://schemas.openxmlformats.org/presentationml/2006/ole">
            <mc:AlternateContent xmlns:mc="http://schemas.openxmlformats.org/markup-compatibility/2006">
              <mc:Choice xmlns:v="urn:schemas-microsoft-com:vml" Requires="v">
                <p:oleObj spid="_x0000_s19578" name="Equation" r:id="rId8" imgW="2705100" imgH="1384300" progId="Equation.3">
                  <p:embed/>
                </p:oleObj>
              </mc:Choice>
              <mc:Fallback>
                <p:oleObj name="Equation" r:id="rId8" imgW="2705100" imgH="1384300" progId="Equation.3">
                  <p:embed/>
                  <p:pic>
                    <p:nvPicPr>
                      <p:cNvPr id="0" name=""/>
                      <p:cNvPicPr>
                        <a:picLocks noChangeAspect="1" noChangeArrowheads="1"/>
                      </p:cNvPicPr>
                      <p:nvPr/>
                    </p:nvPicPr>
                    <p:blipFill>
                      <a:blip r:embed="rId9"/>
                      <a:srcRect/>
                      <a:stretch>
                        <a:fillRect/>
                      </a:stretch>
                    </p:blipFill>
                    <p:spPr bwMode="auto">
                      <a:xfrm>
                        <a:off x="4967288" y="4164013"/>
                        <a:ext cx="3905250" cy="200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Slide Number Placeholder 37"/>
          <p:cNvSpPr>
            <a:spLocks noGrp="1"/>
          </p:cNvSpPr>
          <p:nvPr>
            <p:ph type="sldNum" sz="quarter" idx="12"/>
          </p:nvPr>
        </p:nvSpPr>
        <p:spPr/>
        <p:txBody>
          <a:bodyPr/>
          <a:lstStyle/>
          <a:p>
            <a:fld id="{B6F15528-21DE-4FAA-801E-634DDDAF4B2B}" type="slidenum">
              <a:rPr lang="en-US" smtClean="0"/>
              <a:pPr/>
              <a:t>31</a:t>
            </a:fld>
            <a:endParaRPr lang="en-US"/>
          </a:p>
        </p:txBody>
      </p:sp>
      <p:sp>
        <p:nvSpPr>
          <p:cNvPr id="32" name="Rectangle 31"/>
          <p:cNvSpPr/>
          <p:nvPr/>
        </p:nvSpPr>
        <p:spPr>
          <a:xfrm>
            <a:off x="381000" y="972234"/>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52400" y="1200834"/>
            <a:ext cx="1981200" cy="646331"/>
          </a:xfrm>
          <a:prstGeom prst="rect">
            <a:avLst/>
          </a:prstGeom>
          <a:noFill/>
        </p:spPr>
        <p:txBody>
          <a:bodyPr wrap="square" rtlCol="0">
            <a:spAutoFit/>
          </a:bodyPr>
          <a:lstStyle/>
          <a:p>
            <a:r>
              <a:rPr lang="en-US" dirty="0" smtClean="0"/>
              <a:t>True Measured  Variables</a:t>
            </a:r>
            <a:endParaRPr lang="en-US" dirty="0"/>
          </a:p>
        </p:txBody>
      </p:sp>
      <p:sp>
        <p:nvSpPr>
          <p:cNvPr id="40" name="Rectangle 39"/>
          <p:cNvSpPr/>
          <p:nvPr/>
        </p:nvSpPr>
        <p:spPr>
          <a:xfrm>
            <a:off x="381000" y="1886634"/>
            <a:ext cx="8382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52400" y="2230903"/>
            <a:ext cx="1981200" cy="646331"/>
          </a:xfrm>
          <a:prstGeom prst="rect">
            <a:avLst/>
          </a:prstGeom>
          <a:noFill/>
        </p:spPr>
        <p:txBody>
          <a:bodyPr wrap="square" rtlCol="0">
            <a:spAutoFit/>
          </a:bodyPr>
          <a:lstStyle/>
          <a:p>
            <a:r>
              <a:rPr lang="en-US" dirty="0" smtClean="0"/>
              <a:t>False Measured Variables</a:t>
            </a:r>
            <a:endParaRPr lang="en-US" dirty="0"/>
          </a:p>
        </p:txBody>
      </p:sp>
      <p:sp>
        <p:nvSpPr>
          <p:cNvPr id="42" name="TextBox 41"/>
          <p:cNvSpPr txBox="1"/>
          <p:nvPr/>
        </p:nvSpPr>
        <p:spPr>
          <a:xfrm>
            <a:off x="76200" y="2934324"/>
            <a:ext cx="2209800" cy="707886"/>
          </a:xfrm>
          <a:prstGeom prst="rect">
            <a:avLst/>
          </a:prstGeom>
          <a:noFill/>
        </p:spPr>
        <p:txBody>
          <a:bodyPr wrap="square" rtlCol="0">
            <a:spAutoFit/>
          </a:bodyPr>
          <a:lstStyle/>
          <a:p>
            <a:r>
              <a:rPr lang="en-US" sz="2000" b="1" dirty="0" smtClean="0"/>
              <a:t>Y:   Positive Observation</a:t>
            </a:r>
            <a:endParaRPr lang="en-US" sz="2000" b="1" dirty="0"/>
          </a:p>
        </p:txBody>
      </p:sp>
      <p:sp>
        <p:nvSpPr>
          <p:cNvPr id="45" name="TextBox 44"/>
          <p:cNvSpPr txBox="1"/>
          <p:nvPr/>
        </p:nvSpPr>
        <p:spPr>
          <a:xfrm>
            <a:off x="76200" y="3826146"/>
            <a:ext cx="2514600" cy="707886"/>
          </a:xfrm>
          <a:prstGeom prst="rect">
            <a:avLst/>
          </a:prstGeom>
          <a:noFill/>
        </p:spPr>
        <p:txBody>
          <a:bodyPr wrap="square" rtlCol="0">
            <a:spAutoFit/>
          </a:bodyPr>
          <a:lstStyle/>
          <a:p>
            <a:r>
              <a:rPr lang="en-US" sz="2000" b="1" dirty="0" smtClean="0"/>
              <a:t>N:  Negative Observation</a:t>
            </a:r>
            <a:endParaRPr lang="en-US" sz="2000" b="1" dirty="0"/>
          </a:p>
        </p:txBody>
      </p:sp>
      <p:sp>
        <p:nvSpPr>
          <p:cNvPr id="47" name="Rectangle 2"/>
          <p:cNvSpPr txBox="1">
            <a:spLocks noChangeArrowheads="1"/>
          </p:cNvSpPr>
          <p:nvPr/>
        </p:nvSpPr>
        <p:spPr>
          <a:xfrm>
            <a:off x="0" y="0"/>
            <a:ext cx="91440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chemeClr val="tx1"/>
                </a:solidFill>
                <a:effectLst/>
                <a:uLnTx/>
                <a:uFillTx/>
                <a:latin typeface="+mj-lt"/>
                <a:ea typeface="+mj-ea"/>
                <a:cs typeface="+mj-cs"/>
              </a:rPr>
              <a:t>MLE with Conflicting </a:t>
            </a:r>
            <a:r>
              <a:rPr lang="en-US" altLang="zh-CN" sz="3600" noProof="0" dirty="0" smtClean="0">
                <a:latin typeface="+mj-lt"/>
                <a:ea typeface="+mj-ea"/>
                <a:cs typeface="+mj-cs"/>
              </a:rPr>
              <a:t>Variables</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2"/>
    </p:custDataLst>
    <p:extLst>
      <p:ext uri="{BB962C8B-B14F-4D97-AF65-F5344CB8AC3E}">
        <p14:creationId xmlns:p14="http://schemas.microsoft.com/office/powerpoint/2010/main" val="2351441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1000" fill="hold"/>
                                        <p:tgtEl>
                                          <p:spTgt spid="8">
                                            <p:bg/>
                                          </p:spTgt>
                                        </p:tgtEl>
                                        <p:attrNameLst>
                                          <p:attrName>r</p:attrName>
                                        </p:attrNameLst>
                                      </p:cBhvr>
                                    </p:animRot>
                                  </p:childTnLst>
                                </p:cTn>
                              </p:par>
                              <p:par>
                                <p:cTn id="7" presetID="1" presetClass="entr" presetSubtype="0" fill="hold" nodeType="withEffect">
                                  <p:stCondLst>
                                    <p:cond delay="0"/>
                                  </p:stCondLst>
                                  <p:childTnLst>
                                    <p:set>
                                      <p:cBhvr>
                                        <p:cTn id="8" dur="1" fill="hold">
                                          <p:stCondLst>
                                            <p:cond delay="0"/>
                                          </p:stCondLst>
                                        </p:cTn>
                                        <p:tgtEl>
                                          <p:spTgt spid="44034"/>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1000" fill="hold"/>
                                        <p:tgtEl>
                                          <p:spTgt spid="15"/>
                                        </p:tgtEl>
                                        <p:attrNameLst>
                                          <p:attrName>r</p:attrName>
                                        </p:attrNameLst>
                                      </p:cBhvr>
                                    </p:animRot>
                                  </p:childTnLst>
                                </p:cTn>
                              </p:par>
                              <p:par>
                                <p:cTn id="19" presetID="1" presetClass="entr" presetSubtype="0" fill="hold" nodeType="withEffect">
                                  <p:stCondLst>
                                    <p:cond delay="0"/>
                                  </p:stCondLst>
                                  <p:childTnLst>
                                    <p:set>
                                      <p:cBhvr>
                                        <p:cTn id="20" dur="1" fill="hold">
                                          <p:stCondLst>
                                            <p:cond delay="0"/>
                                          </p:stCondLst>
                                        </p:cTn>
                                        <p:tgtEl>
                                          <p:spTgt spid="75780"/>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50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5" grpId="0" animBg="1"/>
      <p:bldP spid="28" grpId="0"/>
      <p:bldP spid="39"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292020.wmf"/>
          <p:cNvPicPr>
            <a:picLocks noChangeAspect="1" noChangeArrowheads="1"/>
          </p:cNvPicPr>
          <p:nvPr/>
        </p:nvPicPr>
        <p:blipFill>
          <a:blip r:embed="rId4" cstate="print"/>
          <a:srcRect/>
          <a:stretch>
            <a:fillRect/>
          </a:stretch>
        </p:blipFill>
        <p:spPr bwMode="auto">
          <a:xfrm>
            <a:off x="0" y="5105400"/>
            <a:ext cx="1869034" cy="1773936"/>
          </a:xfrm>
          <a:prstGeom prst="rect">
            <a:avLst/>
          </a:prstGeom>
          <a:noFill/>
        </p:spPr>
      </p:pic>
      <p:sp>
        <p:nvSpPr>
          <p:cNvPr id="5" name="Rectangle 4"/>
          <p:cNvSpPr/>
          <p:nvPr/>
        </p:nvSpPr>
        <p:spPr>
          <a:xfrm>
            <a:off x="3505200" y="12954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05200" y="17526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05200" y="2209800"/>
            <a:ext cx="10668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05200" y="26670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9" name="Rectangle 8"/>
          <p:cNvSpPr/>
          <p:nvPr/>
        </p:nvSpPr>
        <p:spPr>
          <a:xfrm>
            <a:off x="3505200" y="31242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05200" y="35814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05200" y="4038600"/>
            <a:ext cx="10668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05200" y="4495800"/>
            <a:ext cx="1295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05200" y="49530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05200" y="5410200"/>
            <a:ext cx="13716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05200" y="58674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05200" y="63246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rot="5400000" flipH="1" flipV="1">
            <a:off x="914400" y="2819400"/>
            <a:ext cx="2895600" cy="213360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aphicFrame>
        <p:nvGraphicFramePr>
          <p:cNvPr id="44034" name="Object 3"/>
          <p:cNvGraphicFramePr>
            <a:graphicFrameLocks noChangeAspect="1"/>
          </p:cNvGraphicFramePr>
          <p:nvPr>
            <p:extLst>
              <p:ext uri="{D42A27DB-BD31-4B8C-83A1-F6EECF244321}">
                <p14:modId xmlns:p14="http://schemas.microsoft.com/office/powerpoint/2010/main" val="3299866000"/>
              </p:ext>
            </p:extLst>
          </p:nvPr>
        </p:nvGraphicFramePr>
        <p:xfrm>
          <a:off x="4932363" y="1563688"/>
          <a:ext cx="4173537" cy="1789112"/>
        </p:xfrm>
        <a:graphic>
          <a:graphicData uri="http://schemas.openxmlformats.org/presentationml/2006/ole">
            <mc:AlternateContent xmlns:mc="http://schemas.openxmlformats.org/markup-compatibility/2006">
              <mc:Choice xmlns:v="urn:schemas-microsoft-com:vml" Requires="v">
                <p:oleObj spid="_x0000_s20601" name="Equation" r:id="rId5" imgW="2755900" imgH="1181100" progId="Equation.3">
                  <p:embed/>
                </p:oleObj>
              </mc:Choice>
              <mc:Fallback>
                <p:oleObj name="Equation" r:id="rId5" imgW="2755900" imgH="1181100" progId="Equation.3">
                  <p:embed/>
                  <p:pic>
                    <p:nvPicPr>
                      <p:cNvPr id="0" name=""/>
                      <p:cNvPicPr>
                        <a:picLocks noChangeAspect="1" noChangeArrowheads="1"/>
                      </p:cNvPicPr>
                      <p:nvPr/>
                    </p:nvPicPr>
                    <p:blipFill>
                      <a:blip r:embed="rId6"/>
                      <a:srcRect/>
                      <a:stretch>
                        <a:fillRect/>
                      </a:stretch>
                    </p:blipFill>
                    <p:spPr bwMode="auto">
                      <a:xfrm>
                        <a:off x="4932363" y="1563688"/>
                        <a:ext cx="4173537" cy="178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1524000" y="3886200"/>
            <a:ext cx="762000" cy="523220"/>
          </a:xfrm>
          <a:prstGeom prst="rect">
            <a:avLst/>
          </a:prstGeom>
          <a:noFill/>
        </p:spPr>
        <p:txBody>
          <a:bodyPr wrap="square" rtlCol="0">
            <a:spAutoFit/>
          </a:bodyPr>
          <a:lstStyle/>
          <a:p>
            <a:r>
              <a:rPr lang="en-US" sz="2800" b="1" i="1" dirty="0" err="1" smtClean="0">
                <a:latin typeface="Times New Roman" pitchFamily="18" charset="0"/>
                <a:cs typeface="Times New Roman" pitchFamily="18" charset="0"/>
              </a:rPr>
              <a:t>b</a:t>
            </a:r>
            <a:r>
              <a:rPr lang="en-US" sz="2800" b="1" i="1" baseline="-25000" dirty="0" err="1" smtClean="0">
                <a:latin typeface="Times New Roman" pitchFamily="18" charset="0"/>
                <a:cs typeface="Times New Roman" pitchFamily="18" charset="0"/>
              </a:rPr>
              <a:t>i</a:t>
            </a:r>
            <a:r>
              <a:rPr lang="en-US" sz="2800" b="1" i="1" baseline="30000" dirty="0" err="1" smtClean="0">
                <a:latin typeface="Times New Roman" pitchFamily="18" charset="0"/>
                <a:cs typeface="Times New Roman" pitchFamily="18" charset="0"/>
              </a:rPr>
              <a:t>T</a:t>
            </a:r>
            <a:endParaRPr lang="en-US" sz="2800" b="1" i="1" baseline="30000" dirty="0">
              <a:latin typeface="Times New Roman" pitchFamily="18" charset="0"/>
              <a:cs typeface="Times New Roman" pitchFamily="18" charset="0"/>
            </a:endParaRPr>
          </a:p>
        </p:txBody>
      </p:sp>
      <p:cxnSp>
        <p:nvCxnSpPr>
          <p:cNvPr id="30" name="Straight Arrow Connector 29"/>
          <p:cNvCxnSpPr>
            <a:endCxn id="14" idx="1"/>
          </p:cNvCxnSpPr>
          <p:nvPr/>
        </p:nvCxnSpPr>
        <p:spPr>
          <a:xfrm flipV="1">
            <a:off x="1905000" y="5524500"/>
            <a:ext cx="1600200" cy="266700"/>
          </a:xfrm>
          <a:prstGeom prst="straightConnector1">
            <a:avLst/>
          </a:prstGeom>
          <a:ln w="25400">
            <a:prstDash val="dash"/>
            <a:tailEnd type="arrow"/>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3581400" y="685800"/>
            <a:ext cx="2514600" cy="461665"/>
          </a:xfrm>
          <a:prstGeom prst="rect">
            <a:avLst/>
          </a:prstGeom>
          <a:noFill/>
        </p:spPr>
        <p:txBody>
          <a:bodyPr wrap="square" rtlCol="0">
            <a:spAutoFit/>
          </a:bodyPr>
          <a:lstStyle/>
          <a:p>
            <a:r>
              <a:rPr lang="en-US" sz="2400" b="1" dirty="0" smtClean="0"/>
              <a:t>Basic Definition</a:t>
            </a:r>
            <a:endParaRPr lang="en-US" sz="2400" b="1" dirty="0"/>
          </a:p>
        </p:txBody>
      </p:sp>
      <p:sp>
        <p:nvSpPr>
          <p:cNvPr id="39" name="Rectangle 38"/>
          <p:cNvSpPr/>
          <p:nvPr/>
        </p:nvSpPr>
        <p:spPr>
          <a:xfrm>
            <a:off x="2667000" y="2514600"/>
            <a:ext cx="370614" cy="523220"/>
          </a:xfrm>
          <a:prstGeom prst="rect">
            <a:avLst/>
          </a:prstGeom>
          <a:noFill/>
        </p:spPr>
        <p:txBody>
          <a:bodyPr wrap="none" lIns="91440" tIns="45720" rIns="91440" bIns="45720">
            <a:spAutoFit/>
          </a:bodyPr>
          <a:lstStyle/>
          <a:p>
            <a:pPr algn="ctr"/>
            <a:r>
              <a:rPr lang="en-US" sz="2800" b="1" cap="none" spc="0" dirty="0" smtClean="0">
                <a:ln w="10541" cmpd="sng">
                  <a:solidFill>
                    <a:schemeClr val="accent1">
                      <a:shade val="88000"/>
                      <a:satMod val="110000"/>
                    </a:schemeClr>
                  </a:solidFill>
                  <a:prstDash val="solid"/>
                </a:ln>
                <a:solidFill>
                  <a:sysClr val="windowText" lastClr="000000"/>
                </a:solidFill>
                <a:effectLst/>
              </a:rPr>
              <a:t>Y</a:t>
            </a:r>
            <a:endParaRPr lang="en-US" sz="2800" b="1" cap="none" spc="0" dirty="0">
              <a:ln w="10541" cmpd="sng">
                <a:solidFill>
                  <a:schemeClr val="accent1">
                    <a:shade val="88000"/>
                    <a:satMod val="110000"/>
                  </a:schemeClr>
                </a:solidFill>
                <a:prstDash val="solid"/>
              </a:ln>
              <a:solidFill>
                <a:sysClr val="windowText" lastClr="000000"/>
              </a:solidFill>
              <a:effectLst/>
            </a:endParaRPr>
          </a:p>
        </p:txBody>
      </p:sp>
      <p:sp>
        <p:nvSpPr>
          <p:cNvPr id="43" name="TextBox 42"/>
          <p:cNvSpPr txBox="1"/>
          <p:nvPr/>
        </p:nvSpPr>
        <p:spPr>
          <a:xfrm>
            <a:off x="2057400" y="5181600"/>
            <a:ext cx="762000" cy="523220"/>
          </a:xfrm>
          <a:prstGeom prst="rect">
            <a:avLst/>
          </a:prstGeom>
          <a:noFill/>
        </p:spPr>
        <p:txBody>
          <a:bodyPr wrap="square" rtlCol="0">
            <a:spAutoFit/>
          </a:bodyPr>
          <a:lstStyle/>
          <a:p>
            <a:r>
              <a:rPr lang="en-US" sz="2800" b="1" i="1" dirty="0" err="1" smtClean="0">
                <a:latin typeface="Times New Roman" pitchFamily="18" charset="0"/>
                <a:cs typeface="Times New Roman" pitchFamily="18" charset="0"/>
              </a:rPr>
              <a:t>b</a:t>
            </a:r>
            <a:r>
              <a:rPr lang="en-US" sz="2800" b="1" i="1" baseline="-25000" dirty="0" err="1" smtClean="0">
                <a:latin typeface="Times New Roman" pitchFamily="18" charset="0"/>
                <a:cs typeface="Times New Roman" pitchFamily="18" charset="0"/>
              </a:rPr>
              <a:t>i</a:t>
            </a:r>
            <a:r>
              <a:rPr lang="en-US" sz="2800" b="1" i="1" baseline="30000" dirty="0" err="1" smtClean="0">
                <a:latin typeface="Times New Roman" pitchFamily="18" charset="0"/>
                <a:cs typeface="Times New Roman" pitchFamily="18" charset="0"/>
              </a:rPr>
              <a:t>F</a:t>
            </a:r>
            <a:endParaRPr lang="en-US" sz="2800" b="1" i="1" baseline="30000" dirty="0">
              <a:latin typeface="Times New Roman" pitchFamily="18" charset="0"/>
              <a:cs typeface="Times New Roman" pitchFamily="18" charset="0"/>
            </a:endParaRPr>
          </a:p>
        </p:txBody>
      </p:sp>
      <p:sp>
        <p:nvSpPr>
          <p:cNvPr id="44" name="Rectangle 43"/>
          <p:cNvSpPr/>
          <p:nvPr/>
        </p:nvSpPr>
        <p:spPr>
          <a:xfrm>
            <a:off x="2743200" y="5181600"/>
            <a:ext cx="421910" cy="523220"/>
          </a:xfrm>
          <a:prstGeom prst="rect">
            <a:avLst/>
          </a:prstGeom>
          <a:noFill/>
        </p:spPr>
        <p:txBody>
          <a:bodyPr wrap="none" lIns="91440" tIns="45720" rIns="91440" bIns="45720">
            <a:spAutoFit/>
          </a:bodyPr>
          <a:lstStyle/>
          <a:p>
            <a:pPr algn="ctr"/>
            <a:r>
              <a:rPr lang="en-US" sz="2800" b="1" cap="none" spc="0" dirty="0" smtClean="0">
                <a:ln w="10541" cmpd="sng">
                  <a:solidFill>
                    <a:schemeClr val="accent1">
                      <a:shade val="88000"/>
                      <a:satMod val="110000"/>
                    </a:schemeClr>
                  </a:solidFill>
                  <a:prstDash val="solid"/>
                </a:ln>
                <a:solidFill>
                  <a:sysClr val="windowText" lastClr="000000"/>
                </a:solidFill>
                <a:effectLst/>
              </a:rPr>
              <a:t>N</a:t>
            </a:r>
            <a:endParaRPr lang="en-US" sz="2800" b="1" cap="none" spc="0" dirty="0">
              <a:ln w="10541" cmpd="sng">
                <a:solidFill>
                  <a:schemeClr val="accent1">
                    <a:shade val="88000"/>
                    <a:satMod val="110000"/>
                  </a:schemeClr>
                </a:solidFill>
                <a:prstDash val="solid"/>
              </a:ln>
              <a:solidFill>
                <a:sysClr val="windowText" lastClr="000000"/>
              </a:solidFill>
              <a:effectLst/>
            </a:endParaRPr>
          </a:p>
        </p:txBody>
      </p:sp>
      <p:graphicFrame>
        <p:nvGraphicFramePr>
          <p:cNvPr id="75780" name="Object 3"/>
          <p:cNvGraphicFramePr>
            <a:graphicFrameLocks noChangeAspect="1"/>
          </p:cNvGraphicFramePr>
          <p:nvPr>
            <p:extLst>
              <p:ext uri="{D42A27DB-BD31-4B8C-83A1-F6EECF244321}">
                <p14:modId xmlns:p14="http://schemas.microsoft.com/office/powerpoint/2010/main" val="1205388353"/>
              </p:ext>
            </p:extLst>
          </p:nvPr>
        </p:nvGraphicFramePr>
        <p:xfrm>
          <a:off x="4962525" y="4230688"/>
          <a:ext cx="4170363" cy="1789112"/>
        </p:xfrm>
        <a:graphic>
          <a:graphicData uri="http://schemas.openxmlformats.org/presentationml/2006/ole">
            <mc:AlternateContent xmlns:mc="http://schemas.openxmlformats.org/markup-compatibility/2006">
              <mc:Choice xmlns:v="urn:schemas-microsoft-com:vml" Requires="v">
                <p:oleObj spid="_x0000_s20602" name="Equation" r:id="rId7" imgW="2755900" imgH="1181100" progId="Equation.3">
                  <p:embed/>
                </p:oleObj>
              </mc:Choice>
              <mc:Fallback>
                <p:oleObj name="Equation" r:id="rId7" imgW="2755900" imgH="1181100" progId="Equation.3">
                  <p:embed/>
                  <p:pic>
                    <p:nvPicPr>
                      <p:cNvPr id="0" name=""/>
                      <p:cNvPicPr>
                        <a:picLocks noChangeAspect="1" noChangeArrowheads="1"/>
                      </p:cNvPicPr>
                      <p:nvPr/>
                    </p:nvPicPr>
                    <p:blipFill>
                      <a:blip r:embed="rId8"/>
                      <a:srcRect/>
                      <a:stretch>
                        <a:fillRect/>
                      </a:stretch>
                    </p:blipFill>
                    <p:spPr bwMode="auto">
                      <a:xfrm>
                        <a:off x="4962525" y="4230688"/>
                        <a:ext cx="4170363" cy="178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Slide Number Placeholder 41"/>
          <p:cNvSpPr>
            <a:spLocks noGrp="1"/>
          </p:cNvSpPr>
          <p:nvPr>
            <p:ph type="sldNum" sz="quarter" idx="12"/>
          </p:nvPr>
        </p:nvSpPr>
        <p:spPr/>
        <p:txBody>
          <a:bodyPr/>
          <a:lstStyle/>
          <a:p>
            <a:fld id="{B6F15528-21DE-4FAA-801E-634DDDAF4B2B}" type="slidenum">
              <a:rPr lang="en-US" smtClean="0"/>
              <a:pPr/>
              <a:t>32</a:t>
            </a:fld>
            <a:endParaRPr lang="en-US"/>
          </a:p>
        </p:txBody>
      </p:sp>
      <p:sp>
        <p:nvSpPr>
          <p:cNvPr id="36" name="Rectangle 35"/>
          <p:cNvSpPr/>
          <p:nvPr/>
        </p:nvSpPr>
        <p:spPr>
          <a:xfrm>
            <a:off x="381000" y="1103488"/>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52400" y="1332088"/>
            <a:ext cx="1981200" cy="646331"/>
          </a:xfrm>
          <a:prstGeom prst="rect">
            <a:avLst/>
          </a:prstGeom>
          <a:noFill/>
        </p:spPr>
        <p:txBody>
          <a:bodyPr wrap="square" rtlCol="0">
            <a:spAutoFit/>
          </a:bodyPr>
          <a:lstStyle/>
          <a:p>
            <a:r>
              <a:rPr lang="en-US" dirty="0" smtClean="0"/>
              <a:t>True Measured  Variables</a:t>
            </a:r>
            <a:endParaRPr lang="en-US" dirty="0"/>
          </a:p>
        </p:txBody>
      </p:sp>
      <p:sp>
        <p:nvSpPr>
          <p:cNvPr id="46" name="Rectangle 45"/>
          <p:cNvSpPr/>
          <p:nvPr/>
        </p:nvSpPr>
        <p:spPr>
          <a:xfrm>
            <a:off x="381000" y="2017888"/>
            <a:ext cx="8382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52400" y="2362157"/>
            <a:ext cx="1981200" cy="646331"/>
          </a:xfrm>
          <a:prstGeom prst="rect">
            <a:avLst/>
          </a:prstGeom>
          <a:noFill/>
        </p:spPr>
        <p:txBody>
          <a:bodyPr wrap="square" rtlCol="0">
            <a:spAutoFit/>
          </a:bodyPr>
          <a:lstStyle/>
          <a:p>
            <a:r>
              <a:rPr lang="en-US" dirty="0" smtClean="0"/>
              <a:t>False Measured Variables</a:t>
            </a:r>
            <a:endParaRPr lang="en-US" dirty="0"/>
          </a:p>
        </p:txBody>
      </p:sp>
      <p:sp>
        <p:nvSpPr>
          <p:cNvPr id="48" name="TextBox 47"/>
          <p:cNvSpPr txBox="1"/>
          <p:nvPr/>
        </p:nvSpPr>
        <p:spPr>
          <a:xfrm>
            <a:off x="76200" y="3065578"/>
            <a:ext cx="2209800" cy="707886"/>
          </a:xfrm>
          <a:prstGeom prst="rect">
            <a:avLst/>
          </a:prstGeom>
          <a:noFill/>
        </p:spPr>
        <p:txBody>
          <a:bodyPr wrap="square" rtlCol="0">
            <a:spAutoFit/>
          </a:bodyPr>
          <a:lstStyle/>
          <a:p>
            <a:r>
              <a:rPr lang="en-US" sz="2000" b="1" dirty="0" smtClean="0"/>
              <a:t>Y:   Positive Observation</a:t>
            </a:r>
            <a:endParaRPr lang="en-US" sz="2000" b="1" dirty="0"/>
          </a:p>
        </p:txBody>
      </p:sp>
      <p:sp>
        <p:nvSpPr>
          <p:cNvPr id="49" name="TextBox 48"/>
          <p:cNvSpPr txBox="1"/>
          <p:nvPr/>
        </p:nvSpPr>
        <p:spPr>
          <a:xfrm>
            <a:off x="76200" y="3957400"/>
            <a:ext cx="2514600" cy="707886"/>
          </a:xfrm>
          <a:prstGeom prst="rect">
            <a:avLst/>
          </a:prstGeom>
          <a:noFill/>
        </p:spPr>
        <p:txBody>
          <a:bodyPr wrap="square" rtlCol="0">
            <a:spAutoFit/>
          </a:bodyPr>
          <a:lstStyle/>
          <a:p>
            <a:r>
              <a:rPr lang="en-US" sz="2000" b="1" dirty="0" smtClean="0"/>
              <a:t>N:  Negative Observation</a:t>
            </a:r>
            <a:endParaRPr lang="en-US" sz="2000" b="1" dirty="0"/>
          </a:p>
        </p:txBody>
      </p:sp>
      <p:sp>
        <p:nvSpPr>
          <p:cNvPr id="51" name="Rectangle 2"/>
          <p:cNvSpPr txBox="1">
            <a:spLocks noChangeArrowheads="1"/>
          </p:cNvSpPr>
          <p:nvPr/>
        </p:nvSpPr>
        <p:spPr>
          <a:xfrm>
            <a:off x="0" y="0"/>
            <a:ext cx="91440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chemeClr val="tx1"/>
                </a:solidFill>
                <a:effectLst/>
                <a:uLnTx/>
                <a:uFillTx/>
                <a:latin typeface="+mj-lt"/>
                <a:ea typeface="+mj-ea"/>
                <a:cs typeface="+mj-cs"/>
              </a:rPr>
              <a:t>MLE with Conflicting </a:t>
            </a:r>
            <a:r>
              <a:rPr lang="en-US" altLang="zh-CN" sz="3600" noProof="0" dirty="0" smtClean="0">
                <a:latin typeface="+mj-lt"/>
                <a:ea typeface="+mj-ea"/>
                <a:cs typeface="+mj-cs"/>
              </a:rPr>
              <a:t>Variables</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82609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1000" fill="hold"/>
                                        <p:tgtEl>
                                          <p:spTgt spid="7"/>
                                        </p:tgtEl>
                                        <p:attrNameLst>
                                          <p:attrName>r</p:attrName>
                                        </p:attrNameLst>
                                      </p:cBhvr>
                                    </p:animRot>
                                  </p:childTnLst>
                                </p:cTn>
                              </p:par>
                              <p:par>
                                <p:cTn id="7" presetID="1" presetClass="entr" presetSubtype="0" fill="hold" nodeType="withEffect">
                                  <p:stCondLst>
                                    <p:cond delay="0"/>
                                  </p:stCondLst>
                                  <p:childTnLst>
                                    <p:set>
                                      <p:cBhvr>
                                        <p:cTn id="8" dur="1" fill="hold">
                                          <p:stCondLst>
                                            <p:cond delay="0"/>
                                          </p:stCondLst>
                                        </p:cTn>
                                        <p:tgtEl>
                                          <p:spTgt spid="44034"/>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1000" fill="hold"/>
                                        <p:tgtEl>
                                          <p:spTgt spid="14"/>
                                        </p:tgtEl>
                                        <p:attrNameLst>
                                          <p:attrName>r</p:attrName>
                                        </p:attrNameLst>
                                      </p:cBhvr>
                                    </p:animRot>
                                  </p:childTnLst>
                                </p:cTn>
                              </p:par>
                              <p:par>
                                <p:cTn id="19" presetID="1" presetClass="entr" presetSubtype="0" fill="hold" nodeType="withEffect">
                                  <p:stCondLst>
                                    <p:cond delay="0"/>
                                  </p:stCondLst>
                                  <p:childTnLst>
                                    <p:set>
                                      <p:cBhvr>
                                        <p:cTn id="20" dur="1" fill="hold">
                                          <p:stCondLst>
                                            <p:cond delay="0"/>
                                          </p:stCondLst>
                                        </p:cTn>
                                        <p:tgtEl>
                                          <p:spTgt spid="75780"/>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50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28" grpId="0"/>
      <p:bldP spid="39" grpId="0"/>
      <p:bldP spid="43" grpId="0"/>
      <p:bldP spid="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5" cstate="print"/>
          <a:srcRect/>
          <a:stretch>
            <a:fillRect/>
          </a:stretch>
        </p:blipFill>
        <p:spPr bwMode="auto">
          <a:xfrm>
            <a:off x="304800" y="1219200"/>
            <a:ext cx="6172200" cy="1540798"/>
          </a:xfrm>
          <a:prstGeom prst="rect">
            <a:avLst/>
          </a:prstGeom>
          <a:noFill/>
          <a:ln w="9525">
            <a:noFill/>
            <a:miter lim="800000"/>
            <a:headEnd/>
            <a:tailEnd/>
          </a:ln>
          <a:effectLst/>
        </p:spPr>
      </p:pic>
      <p:pic>
        <p:nvPicPr>
          <p:cNvPr id="84995" name="Picture 3"/>
          <p:cNvPicPr>
            <a:picLocks noChangeAspect="1" noChangeArrowheads="1"/>
          </p:cNvPicPr>
          <p:nvPr/>
        </p:nvPicPr>
        <p:blipFill>
          <a:blip r:embed="rId6" cstate="print"/>
          <a:srcRect/>
          <a:stretch>
            <a:fillRect/>
          </a:stretch>
        </p:blipFill>
        <p:spPr bwMode="auto">
          <a:xfrm>
            <a:off x="276225" y="3200400"/>
            <a:ext cx="8867775" cy="1752600"/>
          </a:xfrm>
          <a:prstGeom prst="rect">
            <a:avLst/>
          </a:prstGeom>
          <a:noFill/>
          <a:ln w="9525">
            <a:noFill/>
            <a:miter lim="800000"/>
            <a:headEnd/>
            <a:tailEnd/>
          </a:ln>
          <a:effectLst/>
        </p:spPr>
      </p:pic>
      <p:pic>
        <p:nvPicPr>
          <p:cNvPr id="84996" name="Picture 4"/>
          <p:cNvPicPr>
            <a:picLocks noChangeAspect="1" noChangeArrowheads="1"/>
          </p:cNvPicPr>
          <p:nvPr/>
        </p:nvPicPr>
        <p:blipFill>
          <a:blip r:embed="rId7" cstate="print"/>
          <a:srcRect/>
          <a:stretch>
            <a:fillRect/>
          </a:stretch>
        </p:blipFill>
        <p:spPr bwMode="auto">
          <a:xfrm>
            <a:off x="190500" y="5334000"/>
            <a:ext cx="6591300" cy="1257300"/>
          </a:xfrm>
          <a:prstGeom prst="rect">
            <a:avLst/>
          </a:prstGeom>
          <a:noFill/>
          <a:ln w="9525">
            <a:noFill/>
            <a:miter lim="800000"/>
            <a:headEnd/>
            <a:tailEnd/>
          </a:ln>
          <a:effectLst/>
        </p:spPr>
      </p:pic>
      <p:sp>
        <p:nvSpPr>
          <p:cNvPr id="5" name="TextBox 3"/>
          <p:cNvSpPr txBox="1">
            <a:spLocks noChangeArrowheads="1"/>
          </p:cNvSpPr>
          <p:nvPr/>
        </p:nvSpPr>
        <p:spPr bwMode="auto">
          <a:xfrm>
            <a:off x="228600" y="685800"/>
            <a:ext cx="6477000" cy="461665"/>
          </a:xfrm>
          <a:prstGeom prst="rect">
            <a:avLst/>
          </a:prstGeom>
          <a:noFill/>
          <a:ln w="9525">
            <a:noFill/>
            <a:miter lim="800000"/>
            <a:headEnd/>
            <a:tailEnd/>
          </a:ln>
        </p:spPr>
        <p:txBody>
          <a:bodyPr wrap="square">
            <a:spAutoFit/>
          </a:bodyPr>
          <a:lstStyle/>
          <a:p>
            <a:r>
              <a:rPr lang="en-US" sz="2400" b="1" dirty="0">
                <a:solidFill>
                  <a:srgbClr val="002060"/>
                </a:solidFill>
              </a:rPr>
              <a:t>Likelihood function </a:t>
            </a:r>
            <a:r>
              <a:rPr lang="en-US" sz="2400" b="1" dirty="0" smtClean="0">
                <a:solidFill>
                  <a:srgbClr val="002060"/>
                </a:solidFill>
              </a:rPr>
              <a:t>of Extended </a:t>
            </a:r>
            <a:r>
              <a:rPr lang="en-US" sz="2400" b="1" dirty="0">
                <a:solidFill>
                  <a:srgbClr val="002060"/>
                </a:solidFill>
              </a:rPr>
              <a:t>EM</a:t>
            </a:r>
          </a:p>
        </p:txBody>
      </p:sp>
      <p:sp>
        <p:nvSpPr>
          <p:cNvPr id="6" name="TextBox 7"/>
          <p:cNvSpPr txBox="1">
            <a:spLocks noChangeArrowheads="1"/>
          </p:cNvSpPr>
          <p:nvPr/>
        </p:nvSpPr>
        <p:spPr bwMode="auto">
          <a:xfrm>
            <a:off x="381000" y="2819400"/>
            <a:ext cx="6324600" cy="461665"/>
          </a:xfrm>
          <a:prstGeom prst="rect">
            <a:avLst/>
          </a:prstGeom>
          <a:noFill/>
          <a:ln w="9525">
            <a:noFill/>
            <a:miter lim="800000"/>
            <a:headEnd/>
            <a:tailEnd/>
          </a:ln>
        </p:spPr>
        <p:txBody>
          <a:bodyPr>
            <a:spAutoFit/>
          </a:bodyPr>
          <a:lstStyle/>
          <a:p>
            <a:r>
              <a:rPr lang="en-US" sz="2400" b="1" dirty="0">
                <a:solidFill>
                  <a:srgbClr val="002060"/>
                </a:solidFill>
              </a:rPr>
              <a:t>Expectation Step (E-Step)</a:t>
            </a:r>
          </a:p>
        </p:txBody>
      </p:sp>
      <p:sp>
        <p:nvSpPr>
          <p:cNvPr id="7" name="TextBox 9"/>
          <p:cNvSpPr txBox="1">
            <a:spLocks noChangeArrowheads="1"/>
          </p:cNvSpPr>
          <p:nvPr/>
        </p:nvSpPr>
        <p:spPr bwMode="auto">
          <a:xfrm>
            <a:off x="304800" y="4953000"/>
            <a:ext cx="6324600" cy="461665"/>
          </a:xfrm>
          <a:prstGeom prst="rect">
            <a:avLst/>
          </a:prstGeom>
          <a:noFill/>
          <a:ln w="9525">
            <a:noFill/>
            <a:miter lim="800000"/>
            <a:headEnd/>
            <a:tailEnd/>
          </a:ln>
        </p:spPr>
        <p:txBody>
          <a:bodyPr>
            <a:spAutoFit/>
          </a:bodyPr>
          <a:lstStyle/>
          <a:p>
            <a:r>
              <a:rPr lang="en-US" sz="2400" b="1" dirty="0">
                <a:solidFill>
                  <a:srgbClr val="002060"/>
                </a:solidFill>
              </a:rPr>
              <a:t>Maximization Step (M-Step</a:t>
            </a:r>
            <a:r>
              <a:rPr lang="en-US" sz="2000" dirty="0"/>
              <a:t>)</a:t>
            </a:r>
          </a:p>
        </p:txBody>
      </p:sp>
      <p:sp>
        <p:nvSpPr>
          <p:cNvPr id="11" name="Up-Down Arrow 10"/>
          <p:cNvSpPr/>
          <p:nvPr/>
        </p:nvSpPr>
        <p:spPr>
          <a:xfrm>
            <a:off x="7010400" y="3657600"/>
            <a:ext cx="304800" cy="2057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467600" y="4876800"/>
            <a:ext cx="1066800" cy="400110"/>
          </a:xfrm>
          <a:prstGeom prst="rect">
            <a:avLst/>
          </a:prstGeom>
          <a:noFill/>
        </p:spPr>
        <p:txBody>
          <a:bodyPr wrap="square" rtlCol="0">
            <a:spAutoFit/>
          </a:bodyPr>
          <a:lstStyle/>
          <a:p>
            <a:r>
              <a:rPr lang="en-US" sz="2000" b="1" dirty="0" smtClean="0">
                <a:solidFill>
                  <a:srgbClr val="002060"/>
                </a:solidFill>
              </a:rPr>
              <a:t>Iterate</a:t>
            </a:r>
            <a:endParaRPr lang="en-US" sz="2000" b="1" dirty="0">
              <a:solidFill>
                <a:srgbClr val="002060"/>
              </a:solidFill>
            </a:endParaRPr>
          </a:p>
        </p:txBody>
      </p:sp>
      <p:sp>
        <p:nvSpPr>
          <p:cNvPr id="17" name="Rectangle 2"/>
          <p:cNvSpPr txBox="1">
            <a:spLocks noChangeArrowheads="1"/>
          </p:cNvSpPr>
          <p:nvPr/>
        </p:nvSpPr>
        <p:spPr>
          <a:xfrm>
            <a:off x="0" y="0"/>
            <a:ext cx="91440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rgbClr val="000000"/>
                </a:solidFill>
                <a:effectLst/>
                <a:uLnTx/>
                <a:uFillTx/>
                <a:latin typeface="+mj-lt"/>
                <a:ea typeface="+mj-ea"/>
                <a:cs typeface="+mj-cs"/>
              </a:rPr>
              <a:t>Approach: EM with Conflicting Variables</a:t>
            </a:r>
            <a:endParaRPr kumimoji="0" lang="en-US" altLang="zh-CN" sz="3600" b="0" i="0" u="none" strike="noStrike" kern="1200" cap="none" spc="0" normalizeH="0" baseline="0" noProof="0" dirty="0">
              <a:ln>
                <a:noFill/>
              </a:ln>
              <a:solidFill>
                <a:srgbClr val="000000"/>
              </a:solidFill>
              <a:effectLst/>
              <a:uLnTx/>
              <a:uFillTx/>
              <a:latin typeface="+mj-lt"/>
              <a:ea typeface="+mj-ea"/>
              <a:cs typeface="+mj-cs"/>
            </a:endParaRPr>
          </a:p>
        </p:txBody>
      </p:sp>
      <p:sp>
        <p:nvSpPr>
          <p:cNvPr id="20" name="Slide Number Placeholder 19"/>
          <p:cNvSpPr>
            <a:spLocks noGrp="1"/>
          </p:cNvSpPr>
          <p:nvPr>
            <p:ph type="sldNum" sz="quarter" idx="12"/>
          </p:nvPr>
        </p:nvSpPr>
        <p:spPr/>
        <p:txBody>
          <a:bodyPr/>
          <a:lstStyle/>
          <a:p>
            <a:fld id="{B6F15528-21DE-4FAA-801E-634DDDAF4B2B}" type="slidenum">
              <a:rPr lang="en-US" smtClean="0"/>
              <a:pPr/>
              <a:t>33</a:t>
            </a:fld>
            <a:endParaRPr lang="en-US"/>
          </a:p>
        </p:txBody>
      </p:sp>
      <p:graphicFrame>
        <p:nvGraphicFramePr>
          <p:cNvPr id="16" name="Object 1"/>
          <p:cNvGraphicFramePr>
            <a:graphicFrameLocks noChangeAspect="1"/>
          </p:cNvGraphicFramePr>
          <p:nvPr/>
        </p:nvGraphicFramePr>
        <p:xfrm>
          <a:off x="3354388" y="3124200"/>
          <a:ext cx="5537200" cy="552450"/>
        </p:xfrm>
        <a:graphic>
          <a:graphicData uri="http://schemas.openxmlformats.org/presentationml/2006/ole">
            <mc:AlternateContent xmlns:mc="http://schemas.openxmlformats.org/markup-compatibility/2006">
              <mc:Choice xmlns:v="urn:schemas-microsoft-com:vml" Requires="v">
                <p:oleObj spid="_x0000_s6247" name="Equation" r:id="rId8" imgW="2425680" imgH="241200" progId="Equation.3">
                  <p:embed/>
                </p:oleObj>
              </mc:Choice>
              <mc:Fallback>
                <p:oleObj name="Equation" r:id="rId8" imgW="242568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4388" y="3124200"/>
                        <a:ext cx="553720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Oval 17"/>
          <p:cNvSpPr/>
          <p:nvPr/>
        </p:nvSpPr>
        <p:spPr>
          <a:xfrm>
            <a:off x="914400" y="3657600"/>
            <a:ext cx="1524000" cy="685800"/>
          </a:xfrm>
          <a:prstGeom prst="ellipse">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2362200" y="3505200"/>
            <a:ext cx="10668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30050" name="Picture 2"/>
          <p:cNvPicPr>
            <a:picLocks noChangeAspect="1" noChangeArrowheads="1"/>
          </p:cNvPicPr>
          <p:nvPr/>
        </p:nvPicPr>
        <p:blipFill>
          <a:blip r:embed="rId10" cstate="print"/>
          <a:srcRect/>
          <a:stretch>
            <a:fillRect/>
          </a:stretch>
        </p:blipFill>
        <p:spPr bwMode="auto">
          <a:xfrm>
            <a:off x="6781800" y="5943600"/>
            <a:ext cx="2124075" cy="514350"/>
          </a:xfrm>
          <a:prstGeom prst="rect">
            <a:avLst/>
          </a:prstGeom>
          <a:noFill/>
          <a:ln w="9525">
            <a:noFill/>
            <a:miter lim="800000"/>
            <a:headEnd/>
            <a:tailEnd/>
          </a:ln>
          <a:effectLst/>
        </p:spPr>
      </p:pic>
    </p:spTree>
    <p:custDataLst>
      <p:tags r:id="rId2"/>
    </p:custDataLst>
    <p:extLst>
      <p:ext uri="{BB962C8B-B14F-4D97-AF65-F5344CB8AC3E}">
        <p14:creationId xmlns:p14="http://schemas.microsoft.com/office/powerpoint/2010/main" val="16536667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9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0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295400"/>
            <a:ext cx="8915400" cy="523220"/>
          </a:xfrm>
          <a:prstGeom prst="rect">
            <a:avLst/>
          </a:prstGeom>
          <a:noFill/>
        </p:spPr>
        <p:txBody>
          <a:bodyPr wrap="square">
            <a:spAutoFit/>
          </a:bodyPr>
          <a:lstStyle/>
          <a:p>
            <a:pPr algn="ctr">
              <a:defRPr/>
            </a:pPr>
            <a:r>
              <a:rPr lang="en-US" sz="2800" b="1" dirty="0">
                <a:solidFill>
                  <a:schemeClr val="tx2"/>
                </a:solidFill>
                <a:cs typeface="Arial" pitchFamily="34" charset="0"/>
              </a:rPr>
              <a:t>Goal: Find Free Parking Lots on UIUC Campus</a:t>
            </a:r>
          </a:p>
        </p:txBody>
      </p:sp>
      <p:sp>
        <p:nvSpPr>
          <p:cNvPr id="62467" name="Slide Number Placeholder 6"/>
          <p:cNvSpPr>
            <a:spLocks noGrp="1"/>
          </p:cNvSpPr>
          <p:nvPr>
            <p:ph type="sldNum" sz="quarter" idx="12"/>
          </p:nvPr>
        </p:nvSpPr>
        <p:spPr>
          <a:noFill/>
        </p:spPr>
        <p:txBody>
          <a:bodyPr/>
          <a:lstStyle/>
          <a:p>
            <a:fld id="{7F712413-575E-4883-9961-BCB59315EA97}" type="slidenum">
              <a:rPr lang="en-US"/>
              <a:pPr/>
              <a:t>34</a:t>
            </a:fld>
            <a:endParaRPr lang="en-US"/>
          </a:p>
        </p:txBody>
      </p:sp>
      <p:pic>
        <p:nvPicPr>
          <p:cNvPr id="62468" name="Picture 3"/>
          <p:cNvPicPr>
            <a:picLocks noChangeAspect="1" noChangeArrowheads="1"/>
          </p:cNvPicPr>
          <p:nvPr/>
        </p:nvPicPr>
        <p:blipFill>
          <a:blip r:embed="rId3" cstate="print"/>
          <a:srcRect/>
          <a:stretch>
            <a:fillRect/>
          </a:stretch>
        </p:blipFill>
        <p:spPr bwMode="auto">
          <a:xfrm>
            <a:off x="1066800" y="2057400"/>
            <a:ext cx="7004050" cy="4551363"/>
          </a:xfrm>
          <a:prstGeom prst="rect">
            <a:avLst/>
          </a:prstGeom>
          <a:noFill/>
          <a:ln w="9525">
            <a:noFill/>
            <a:miter lim="800000"/>
            <a:headEnd/>
            <a:tailEnd/>
          </a:ln>
        </p:spPr>
      </p:pic>
      <p:sp>
        <p:nvSpPr>
          <p:cNvPr id="11" name="TextBox 10"/>
          <p:cNvSpPr txBox="1">
            <a:spLocks noChangeArrowheads="1"/>
          </p:cNvSpPr>
          <p:nvPr/>
        </p:nvSpPr>
        <p:spPr bwMode="auto">
          <a:xfrm>
            <a:off x="4267200" y="3429000"/>
            <a:ext cx="414337" cy="523220"/>
          </a:xfrm>
          <a:prstGeom prst="rect">
            <a:avLst/>
          </a:prstGeom>
          <a:noFill/>
          <a:ln w="9525">
            <a:noFill/>
            <a:miter lim="800000"/>
            <a:headEnd/>
            <a:tailEnd/>
          </a:ln>
        </p:spPr>
        <p:txBody>
          <a:bodyPr>
            <a:spAutoFit/>
          </a:bodyPr>
          <a:lstStyle/>
          <a:p>
            <a:r>
              <a:rPr lang="en-US" sz="2800" b="1" dirty="0">
                <a:solidFill>
                  <a:srgbClr val="C00000"/>
                </a:solidFill>
              </a:rPr>
              <a:t>Y</a:t>
            </a:r>
          </a:p>
        </p:txBody>
      </p:sp>
      <p:sp>
        <p:nvSpPr>
          <p:cNvPr id="12" name="TextBox 11"/>
          <p:cNvSpPr txBox="1">
            <a:spLocks noChangeArrowheads="1"/>
          </p:cNvSpPr>
          <p:nvPr/>
        </p:nvSpPr>
        <p:spPr bwMode="auto">
          <a:xfrm>
            <a:off x="5410200" y="3352800"/>
            <a:ext cx="414337" cy="461665"/>
          </a:xfrm>
          <a:prstGeom prst="rect">
            <a:avLst/>
          </a:prstGeom>
          <a:noFill/>
          <a:ln w="9525">
            <a:noFill/>
            <a:miter lim="800000"/>
            <a:headEnd/>
            <a:tailEnd/>
          </a:ln>
        </p:spPr>
        <p:txBody>
          <a:bodyPr>
            <a:spAutoFit/>
          </a:bodyPr>
          <a:lstStyle/>
          <a:p>
            <a:r>
              <a:rPr lang="en-US" sz="2400" b="1" dirty="0"/>
              <a:t>N</a:t>
            </a:r>
          </a:p>
        </p:txBody>
      </p:sp>
      <p:sp>
        <p:nvSpPr>
          <p:cNvPr id="13" name="Rectangle 12"/>
          <p:cNvSpPr/>
          <p:nvPr/>
        </p:nvSpPr>
        <p:spPr>
          <a:xfrm>
            <a:off x="304800" y="2133600"/>
            <a:ext cx="3200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00"/>
                </a:solidFill>
              </a:rPr>
              <a:t>Y: Free Parking lot  : no charge  after 5pm</a:t>
            </a:r>
          </a:p>
          <a:p>
            <a:pPr algn="ctr">
              <a:defRPr/>
            </a:pPr>
            <a:r>
              <a:rPr lang="en-US" sz="2000" b="1" dirty="0">
                <a:solidFill>
                  <a:srgbClr val="000000"/>
                </a:solidFill>
              </a:rPr>
              <a:t>N: Not free parking lot</a:t>
            </a:r>
          </a:p>
        </p:txBody>
      </p:sp>
      <p:sp>
        <p:nvSpPr>
          <p:cNvPr id="10" name="Rectangle 2"/>
          <p:cNvSpPr txBox="1">
            <a:spLocks noChangeArrowheads="1"/>
          </p:cNvSpPr>
          <p:nvPr/>
        </p:nvSpPr>
        <p:spPr>
          <a:xfrm>
            <a:off x="838200" y="0"/>
            <a:ext cx="7467600" cy="1295400"/>
          </a:xfrm>
          <a:prstGeom prst="rect">
            <a:avLst/>
          </a:prstGeom>
        </p:spPr>
        <p:txBody>
          <a:bodyPr anchor="ctr"/>
          <a:lstStyle/>
          <a:p>
            <a:pPr algn="ctr" fontAlgn="auto">
              <a:spcAft>
                <a:spcPts val="0"/>
              </a:spcAft>
              <a:defRPr/>
            </a:pPr>
            <a:r>
              <a:rPr lang="en-US" altLang="zh-CN" sz="3600" dirty="0" smtClean="0">
                <a:solidFill>
                  <a:srgbClr val="000000"/>
                </a:solidFill>
                <a:latin typeface="+mj-lt"/>
                <a:ea typeface="+mj-ea"/>
                <a:cs typeface="+mj-cs"/>
              </a:rPr>
              <a:t>Free Parking Lot Identification from </a:t>
            </a:r>
            <a:r>
              <a:rPr lang="en-US" altLang="zh-CN" sz="3600" dirty="0" err="1" smtClean="0">
                <a:solidFill>
                  <a:srgbClr val="000000"/>
                </a:solidFill>
                <a:latin typeface="+mj-lt"/>
                <a:ea typeface="+mj-ea"/>
                <a:cs typeface="+mj-cs"/>
              </a:rPr>
              <a:t>GeoTag</a:t>
            </a:r>
            <a:r>
              <a:rPr lang="en-US" altLang="zh-CN" sz="3600" dirty="0" smtClean="0">
                <a:solidFill>
                  <a:srgbClr val="000000"/>
                </a:solidFill>
                <a:latin typeface="+mj-lt"/>
                <a:ea typeface="+mj-ea"/>
                <a:cs typeface="+mj-cs"/>
              </a:rPr>
              <a:t> Data</a:t>
            </a:r>
            <a:endParaRPr lang="en-US" altLang="zh-CN" sz="3600" dirty="0">
              <a:solidFill>
                <a:srgbClr val="000000"/>
              </a:solidFill>
              <a:latin typeface="+mj-lt"/>
              <a:ea typeface="+mj-ea"/>
              <a:cs typeface="+mj-cs"/>
            </a:endParaRPr>
          </a:p>
        </p:txBody>
      </p:sp>
      <p:sp>
        <p:nvSpPr>
          <p:cNvPr id="9" name="Oval 8"/>
          <p:cNvSpPr/>
          <p:nvPr/>
        </p:nvSpPr>
        <p:spPr>
          <a:xfrm>
            <a:off x="4267200" y="3886200"/>
            <a:ext cx="5334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0" y="3810000"/>
            <a:ext cx="5334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360085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9"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spect="1" noChangeArrowheads="1"/>
          </p:cNvPicPr>
          <p:nvPr/>
        </p:nvPicPr>
        <p:blipFill>
          <a:blip r:embed="rId3" cstate="print"/>
          <a:srcRect/>
          <a:stretch>
            <a:fillRect/>
          </a:stretch>
        </p:blipFill>
        <p:spPr bwMode="auto">
          <a:xfrm>
            <a:off x="685800" y="1828800"/>
            <a:ext cx="7848600" cy="2943225"/>
          </a:xfrm>
          <a:prstGeom prst="rect">
            <a:avLst/>
          </a:prstGeom>
          <a:noFill/>
          <a:ln w="9525">
            <a:noFill/>
            <a:miter lim="800000"/>
            <a:headEnd/>
            <a:tailEnd/>
          </a:ln>
        </p:spPr>
      </p:pic>
      <p:sp>
        <p:nvSpPr>
          <p:cNvPr id="63491" name="Slide Number Placeholder 6"/>
          <p:cNvSpPr>
            <a:spLocks noGrp="1"/>
          </p:cNvSpPr>
          <p:nvPr>
            <p:ph type="sldNum" sz="quarter" idx="12"/>
          </p:nvPr>
        </p:nvSpPr>
        <p:spPr>
          <a:noFill/>
        </p:spPr>
        <p:txBody>
          <a:bodyPr/>
          <a:lstStyle/>
          <a:p>
            <a:fld id="{F2CAB427-8FA9-4CF3-B6E2-FFC0DFEE808A}" type="slidenum">
              <a:rPr lang="en-US"/>
              <a:pPr/>
              <a:t>35</a:t>
            </a:fld>
            <a:endParaRPr lang="en-US"/>
          </a:p>
        </p:txBody>
      </p:sp>
      <p:sp>
        <p:nvSpPr>
          <p:cNvPr id="63492" name="TextBox 7"/>
          <p:cNvSpPr txBox="1">
            <a:spLocks noChangeArrowheads="1"/>
          </p:cNvSpPr>
          <p:nvPr/>
        </p:nvSpPr>
        <p:spPr bwMode="auto">
          <a:xfrm>
            <a:off x="1143000" y="1295400"/>
            <a:ext cx="6858000" cy="523220"/>
          </a:xfrm>
          <a:prstGeom prst="rect">
            <a:avLst/>
          </a:prstGeom>
          <a:noFill/>
          <a:ln w="9525">
            <a:noFill/>
            <a:miter lim="800000"/>
            <a:headEnd/>
            <a:tailEnd/>
          </a:ln>
        </p:spPr>
        <p:txBody>
          <a:bodyPr>
            <a:spAutoFit/>
          </a:bodyPr>
          <a:lstStyle/>
          <a:p>
            <a:pPr algn="ctr"/>
            <a:r>
              <a:rPr lang="en-US" sz="2800" b="1" dirty="0"/>
              <a:t>Results of Extended EM </a:t>
            </a:r>
            <a:r>
              <a:rPr lang="en-US" sz="2800" b="1" dirty="0" err="1"/>
              <a:t>vs</a:t>
            </a:r>
            <a:r>
              <a:rPr lang="en-US" sz="2800" b="1" dirty="0"/>
              <a:t> Baselines</a:t>
            </a:r>
          </a:p>
        </p:txBody>
      </p:sp>
      <p:sp>
        <p:nvSpPr>
          <p:cNvPr id="63493" name="TextBox 9"/>
          <p:cNvSpPr txBox="1">
            <a:spLocks noChangeArrowheads="1"/>
          </p:cNvSpPr>
          <p:nvPr/>
        </p:nvSpPr>
        <p:spPr bwMode="auto">
          <a:xfrm>
            <a:off x="533400" y="5105400"/>
            <a:ext cx="4953000" cy="1569660"/>
          </a:xfrm>
          <a:prstGeom prst="rect">
            <a:avLst/>
          </a:prstGeom>
          <a:noFill/>
          <a:ln w="25400">
            <a:solidFill>
              <a:schemeClr val="accent1"/>
            </a:solidFill>
            <a:miter lim="800000"/>
            <a:headEnd/>
            <a:tailEnd/>
          </a:ln>
        </p:spPr>
        <p:txBody>
          <a:bodyPr wrap="square">
            <a:spAutoFit/>
          </a:bodyPr>
          <a:lstStyle/>
          <a:p>
            <a:r>
              <a:rPr lang="en-US" sz="2400" b="1" dirty="0"/>
              <a:t>Experiment setup: </a:t>
            </a:r>
          </a:p>
          <a:p>
            <a:r>
              <a:rPr lang="en-US" sz="2400" b="1" dirty="0"/>
              <a:t>106</a:t>
            </a:r>
            <a:r>
              <a:rPr lang="en-US" sz="2400" dirty="0"/>
              <a:t> parking lots of interests, </a:t>
            </a:r>
            <a:r>
              <a:rPr lang="en-US" sz="2400" b="1" dirty="0"/>
              <a:t>46</a:t>
            </a:r>
            <a:r>
              <a:rPr lang="en-US" sz="2400" dirty="0"/>
              <a:t> indeed free</a:t>
            </a:r>
          </a:p>
          <a:p>
            <a:r>
              <a:rPr lang="en-US" sz="2400" b="1" dirty="0"/>
              <a:t>30 </a:t>
            </a:r>
            <a:r>
              <a:rPr lang="en-US" sz="2400" dirty="0"/>
              <a:t>participants, </a:t>
            </a:r>
            <a:r>
              <a:rPr lang="en-US" sz="2400" b="1" dirty="0"/>
              <a:t>901</a:t>
            </a:r>
            <a:r>
              <a:rPr lang="en-US" sz="2400" dirty="0"/>
              <a:t> marks collected</a:t>
            </a:r>
          </a:p>
        </p:txBody>
      </p:sp>
      <p:pic>
        <p:nvPicPr>
          <p:cNvPr id="63494" name="Picture 3"/>
          <p:cNvPicPr>
            <a:picLocks noChangeAspect="1" noChangeArrowheads="1"/>
          </p:cNvPicPr>
          <p:nvPr/>
        </p:nvPicPr>
        <p:blipFill>
          <a:blip r:embed="rId4" cstate="print"/>
          <a:srcRect/>
          <a:stretch>
            <a:fillRect/>
          </a:stretch>
        </p:blipFill>
        <p:spPr bwMode="auto">
          <a:xfrm>
            <a:off x="5638800" y="5006360"/>
            <a:ext cx="2514600" cy="1634153"/>
          </a:xfrm>
          <a:prstGeom prst="rect">
            <a:avLst/>
          </a:prstGeom>
          <a:noFill/>
          <a:ln w="9525">
            <a:noFill/>
            <a:miter lim="800000"/>
            <a:headEnd/>
            <a:tailEnd/>
          </a:ln>
        </p:spPr>
      </p:pic>
      <p:sp>
        <p:nvSpPr>
          <p:cNvPr id="12" name="Rectangle 11"/>
          <p:cNvSpPr/>
          <p:nvPr/>
        </p:nvSpPr>
        <p:spPr>
          <a:xfrm>
            <a:off x="381000" y="2819400"/>
            <a:ext cx="8305800" cy="457200"/>
          </a:xfrm>
          <a:prstGeom prst="rect">
            <a:avLst/>
          </a:prstGeom>
          <a:solidFill>
            <a:srgbClr val="002060">
              <a:alpha val="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 name="Rectangle 2"/>
          <p:cNvSpPr txBox="1">
            <a:spLocks noChangeArrowheads="1"/>
          </p:cNvSpPr>
          <p:nvPr/>
        </p:nvSpPr>
        <p:spPr>
          <a:xfrm>
            <a:off x="838200" y="0"/>
            <a:ext cx="7467600" cy="1295400"/>
          </a:xfrm>
          <a:prstGeom prst="rect">
            <a:avLst/>
          </a:prstGeom>
        </p:spPr>
        <p:txBody>
          <a:bodyPr anchor="ctr"/>
          <a:lstStyle/>
          <a:p>
            <a:pPr algn="ctr" fontAlgn="auto">
              <a:spcAft>
                <a:spcPts val="0"/>
              </a:spcAft>
              <a:defRPr/>
            </a:pPr>
            <a:r>
              <a:rPr lang="en-US" altLang="zh-CN" sz="3600" dirty="0" smtClean="0">
                <a:solidFill>
                  <a:srgbClr val="000000"/>
                </a:solidFill>
                <a:latin typeface="+mj-lt"/>
                <a:ea typeface="+mj-ea"/>
                <a:cs typeface="+mj-cs"/>
              </a:rPr>
              <a:t>Free Parking Lot Identification from </a:t>
            </a:r>
            <a:r>
              <a:rPr lang="en-US" altLang="zh-CN" sz="3600" dirty="0" err="1" smtClean="0">
                <a:solidFill>
                  <a:srgbClr val="000000"/>
                </a:solidFill>
                <a:latin typeface="+mj-lt"/>
                <a:ea typeface="+mj-ea"/>
                <a:cs typeface="+mj-cs"/>
              </a:rPr>
              <a:t>GeoTag</a:t>
            </a:r>
            <a:r>
              <a:rPr lang="en-US" altLang="zh-CN" sz="3600" dirty="0" smtClean="0">
                <a:solidFill>
                  <a:srgbClr val="000000"/>
                </a:solidFill>
                <a:latin typeface="+mj-lt"/>
                <a:ea typeface="+mj-ea"/>
                <a:cs typeface="+mj-cs"/>
              </a:rPr>
              <a:t> Data</a:t>
            </a:r>
            <a:endParaRPr lang="en-US" altLang="zh-CN" sz="3600" dirty="0">
              <a:solidFill>
                <a:srgbClr val="000000"/>
              </a:solidFill>
              <a:latin typeface="+mj-lt"/>
              <a:ea typeface="+mj-ea"/>
              <a:cs typeface="+mj-cs"/>
            </a:endParaRPr>
          </a:p>
        </p:txBody>
      </p:sp>
    </p:spTree>
    <p:custDataLst>
      <p:tags r:id="rId1"/>
    </p:custDataLst>
    <p:extLst>
      <p:ext uri="{BB962C8B-B14F-4D97-AF65-F5344CB8AC3E}">
        <p14:creationId xmlns:p14="http://schemas.microsoft.com/office/powerpoint/2010/main" val="1882446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Brace 25"/>
          <p:cNvSpPr/>
          <p:nvPr/>
        </p:nvSpPr>
        <p:spPr>
          <a:xfrm>
            <a:off x="1600200" y="1831975"/>
            <a:ext cx="304800" cy="4117975"/>
          </a:xfrm>
          <a:prstGeom prst="rightBrace">
            <a:avLst>
              <a:gd name="adj1" fmla="val 34259"/>
              <a:gd name="adj2" fmla="val 482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sp>
        <p:nvSpPr>
          <p:cNvPr id="61448" name="TextBox 34"/>
          <p:cNvSpPr txBox="1">
            <a:spLocks noChangeArrowheads="1"/>
          </p:cNvSpPr>
          <p:nvPr/>
        </p:nvSpPr>
        <p:spPr bwMode="auto">
          <a:xfrm>
            <a:off x="304800" y="5423555"/>
            <a:ext cx="1031875" cy="307975"/>
          </a:xfrm>
          <a:prstGeom prst="rect">
            <a:avLst/>
          </a:prstGeom>
          <a:noFill/>
          <a:ln w="9525">
            <a:noFill/>
            <a:miter lim="800000"/>
            <a:headEnd/>
            <a:tailEnd/>
          </a:ln>
        </p:spPr>
        <p:txBody>
          <a:bodyPr wrap="none">
            <a:spAutoFit/>
          </a:bodyPr>
          <a:lstStyle/>
          <a:p>
            <a:r>
              <a:rPr lang="en-US" sz="1400" dirty="0"/>
              <a:t>Fukushima</a:t>
            </a:r>
          </a:p>
        </p:txBody>
      </p:sp>
      <p:sp>
        <p:nvSpPr>
          <p:cNvPr id="61449" name="Oval 17"/>
          <p:cNvSpPr>
            <a:spLocks noChangeArrowheads="1"/>
          </p:cNvSpPr>
          <p:nvPr/>
        </p:nvSpPr>
        <p:spPr bwMode="auto">
          <a:xfrm>
            <a:off x="2057400" y="19050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0" name="Oval 19"/>
          <p:cNvSpPr>
            <a:spLocks noChangeArrowheads="1"/>
          </p:cNvSpPr>
          <p:nvPr/>
        </p:nvSpPr>
        <p:spPr bwMode="auto">
          <a:xfrm>
            <a:off x="2057400" y="35052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1" name="Oval 20"/>
          <p:cNvSpPr>
            <a:spLocks noChangeArrowheads="1"/>
          </p:cNvSpPr>
          <p:nvPr/>
        </p:nvSpPr>
        <p:spPr bwMode="auto">
          <a:xfrm>
            <a:off x="2057400" y="24384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2" name="Oval 21"/>
          <p:cNvSpPr>
            <a:spLocks noChangeArrowheads="1"/>
          </p:cNvSpPr>
          <p:nvPr/>
        </p:nvSpPr>
        <p:spPr bwMode="auto">
          <a:xfrm>
            <a:off x="2057400" y="40386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3" name="Oval 22"/>
          <p:cNvSpPr>
            <a:spLocks noChangeArrowheads="1"/>
          </p:cNvSpPr>
          <p:nvPr/>
        </p:nvSpPr>
        <p:spPr bwMode="auto">
          <a:xfrm>
            <a:off x="2066925" y="5035550"/>
            <a:ext cx="268288"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4" name="Rectangle 11"/>
          <p:cNvSpPr>
            <a:spLocks noChangeArrowheads="1"/>
          </p:cNvSpPr>
          <p:nvPr/>
        </p:nvSpPr>
        <p:spPr bwMode="auto">
          <a:xfrm flipV="1">
            <a:off x="3886200" y="1547813"/>
            <a:ext cx="261938"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5" name="Rectangle 13"/>
          <p:cNvSpPr>
            <a:spLocks noChangeArrowheads="1"/>
          </p:cNvSpPr>
          <p:nvPr/>
        </p:nvSpPr>
        <p:spPr bwMode="auto">
          <a:xfrm flipV="1">
            <a:off x="3886200" y="2233613"/>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6" name="Rectangle 14"/>
          <p:cNvSpPr>
            <a:spLocks noChangeArrowheads="1"/>
          </p:cNvSpPr>
          <p:nvPr/>
        </p:nvSpPr>
        <p:spPr bwMode="auto">
          <a:xfrm flipV="1">
            <a:off x="3900488" y="2995613"/>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7" name="Rectangle 16"/>
          <p:cNvSpPr>
            <a:spLocks noChangeArrowheads="1"/>
          </p:cNvSpPr>
          <p:nvPr/>
        </p:nvSpPr>
        <p:spPr bwMode="auto">
          <a:xfrm flipV="1">
            <a:off x="3900488" y="4214813"/>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8" name="Rectangle 17"/>
          <p:cNvSpPr>
            <a:spLocks noChangeArrowheads="1"/>
          </p:cNvSpPr>
          <p:nvPr/>
        </p:nvSpPr>
        <p:spPr bwMode="auto">
          <a:xfrm flipV="1">
            <a:off x="3900488" y="4900613"/>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9" name="Rectangle 18"/>
          <p:cNvSpPr>
            <a:spLocks noChangeArrowheads="1"/>
          </p:cNvSpPr>
          <p:nvPr/>
        </p:nvSpPr>
        <p:spPr bwMode="auto">
          <a:xfrm flipV="1">
            <a:off x="3900488" y="5662613"/>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60" name="Text Box 20"/>
          <p:cNvSpPr txBox="1">
            <a:spLocks noChangeArrowheads="1"/>
          </p:cNvSpPr>
          <p:nvPr/>
        </p:nvSpPr>
        <p:spPr bwMode="auto">
          <a:xfrm flipV="1">
            <a:off x="3773488" y="3416300"/>
            <a:ext cx="512762" cy="393700"/>
          </a:xfrm>
          <a:prstGeom prst="rect">
            <a:avLst/>
          </a:prstGeom>
          <a:noFill/>
          <a:ln w="9525">
            <a:noFill/>
            <a:miter lim="800000"/>
            <a:headEnd/>
            <a:tailEnd/>
          </a:ln>
        </p:spPr>
        <p:txBody>
          <a:bodyPr vert="eaVert">
            <a:spAutoFit/>
          </a:bodyPr>
          <a:lstStyle/>
          <a:p>
            <a:pPr>
              <a:spcBef>
                <a:spcPct val="50000"/>
              </a:spcBef>
            </a:pPr>
            <a:r>
              <a:rPr lang="en-US" altLang="zh-CN" sz="3200" dirty="0">
                <a:latin typeface="Arial" charset="0"/>
                <a:ea typeface="SimSun" pitchFamily="2" charset="-122"/>
              </a:rPr>
              <a:t>…</a:t>
            </a:r>
          </a:p>
        </p:txBody>
      </p:sp>
      <p:cxnSp>
        <p:nvCxnSpPr>
          <p:cNvPr id="61461" name="Straight Arrow Connector 50"/>
          <p:cNvCxnSpPr>
            <a:cxnSpLocks noChangeShapeType="1"/>
            <a:stCxn id="61449" idx="6"/>
            <a:endCxn id="61454" idx="1"/>
          </p:cNvCxnSpPr>
          <p:nvPr/>
        </p:nvCxnSpPr>
        <p:spPr bwMode="auto">
          <a:xfrm flipV="1">
            <a:off x="2327275" y="1688306"/>
            <a:ext cx="1558925" cy="351632"/>
          </a:xfrm>
          <a:prstGeom prst="straightConnector1">
            <a:avLst/>
          </a:prstGeom>
          <a:noFill/>
          <a:ln w="9525" algn="ctr">
            <a:solidFill>
              <a:schemeClr val="tx1"/>
            </a:solidFill>
            <a:round/>
            <a:headEnd/>
            <a:tailEnd type="arrow" w="med" len="med"/>
          </a:ln>
        </p:spPr>
      </p:cxnSp>
      <p:cxnSp>
        <p:nvCxnSpPr>
          <p:cNvPr id="61462" name="Straight Arrow Connector 52"/>
          <p:cNvCxnSpPr>
            <a:cxnSpLocks noChangeShapeType="1"/>
            <a:stCxn id="61449" idx="5"/>
          </p:cNvCxnSpPr>
          <p:nvPr/>
        </p:nvCxnSpPr>
        <p:spPr bwMode="auto">
          <a:xfrm>
            <a:off x="2289175" y="2135188"/>
            <a:ext cx="1462087" cy="893762"/>
          </a:xfrm>
          <a:prstGeom prst="straightConnector1">
            <a:avLst/>
          </a:prstGeom>
          <a:noFill/>
          <a:ln w="9525" algn="ctr">
            <a:solidFill>
              <a:schemeClr val="tx1"/>
            </a:solidFill>
            <a:round/>
            <a:headEnd/>
            <a:tailEnd type="arrow" w="med" len="med"/>
          </a:ln>
        </p:spPr>
      </p:cxnSp>
      <p:cxnSp>
        <p:nvCxnSpPr>
          <p:cNvPr id="61463" name="Straight Arrow Connector 54"/>
          <p:cNvCxnSpPr>
            <a:cxnSpLocks noChangeShapeType="1"/>
            <a:stCxn id="61451" idx="6"/>
            <a:endCxn id="61455" idx="1"/>
          </p:cNvCxnSpPr>
          <p:nvPr/>
        </p:nvCxnSpPr>
        <p:spPr bwMode="auto">
          <a:xfrm flipV="1">
            <a:off x="2327275" y="2374106"/>
            <a:ext cx="1558925" cy="199232"/>
          </a:xfrm>
          <a:prstGeom prst="straightConnector1">
            <a:avLst/>
          </a:prstGeom>
          <a:noFill/>
          <a:ln w="9525" algn="ctr">
            <a:solidFill>
              <a:schemeClr val="tx1"/>
            </a:solidFill>
            <a:round/>
            <a:headEnd/>
            <a:tailEnd type="arrow" w="med" len="med"/>
          </a:ln>
        </p:spPr>
      </p:cxnSp>
      <p:cxnSp>
        <p:nvCxnSpPr>
          <p:cNvPr id="61464" name="Straight Arrow Connector 56"/>
          <p:cNvCxnSpPr>
            <a:cxnSpLocks noChangeShapeType="1"/>
            <a:stCxn id="61451" idx="7"/>
          </p:cNvCxnSpPr>
          <p:nvPr/>
        </p:nvCxnSpPr>
        <p:spPr bwMode="auto">
          <a:xfrm rot="5400000" flipH="1" flipV="1">
            <a:off x="2724315" y="1392238"/>
            <a:ext cx="649122" cy="1522247"/>
          </a:xfrm>
          <a:prstGeom prst="straightConnector1">
            <a:avLst/>
          </a:prstGeom>
          <a:noFill/>
          <a:ln w="9525" algn="ctr">
            <a:solidFill>
              <a:schemeClr val="tx1"/>
            </a:solidFill>
            <a:round/>
            <a:headEnd/>
            <a:tailEnd type="arrow" w="med" len="med"/>
          </a:ln>
        </p:spPr>
      </p:cxnSp>
      <p:cxnSp>
        <p:nvCxnSpPr>
          <p:cNvPr id="61465" name="Straight Arrow Connector 58"/>
          <p:cNvCxnSpPr>
            <a:cxnSpLocks noChangeShapeType="1"/>
            <a:stCxn id="61451" idx="5"/>
          </p:cNvCxnSpPr>
          <p:nvPr/>
        </p:nvCxnSpPr>
        <p:spPr bwMode="auto">
          <a:xfrm>
            <a:off x="2287588" y="2668588"/>
            <a:ext cx="1430337" cy="2255837"/>
          </a:xfrm>
          <a:prstGeom prst="straightConnector1">
            <a:avLst/>
          </a:prstGeom>
          <a:noFill/>
          <a:ln w="9525" algn="ctr">
            <a:solidFill>
              <a:schemeClr val="tx1"/>
            </a:solidFill>
            <a:round/>
            <a:headEnd/>
            <a:tailEnd type="arrow" w="med" len="med"/>
          </a:ln>
        </p:spPr>
      </p:cxnSp>
      <p:cxnSp>
        <p:nvCxnSpPr>
          <p:cNvPr id="61466" name="Straight Arrow Connector 60"/>
          <p:cNvCxnSpPr>
            <a:cxnSpLocks noChangeShapeType="1"/>
            <a:stCxn id="61486" idx="6"/>
          </p:cNvCxnSpPr>
          <p:nvPr/>
        </p:nvCxnSpPr>
        <p:spPr bwMode="auto">
          <a:xfrm>
            <a:off x="2327275" y="3106737"/>
            <a:ext cx="1571625" cy="11113"/>
          </a:xfrm>
          <a:prstGeom prst="straightConnector1">
            <a:avLst/>
          </a:prstGeom>
          <a:noFill/>
          <a:ln w="9525" algn="ctr">
            <a:solidFill>
              <a:schemeClr val="tx1"/>
            </a:solidFill>
            <a:round/>
            <a:headEnd/>
            <a:tailEnd type="arrow" w="med" len="med"/>
          </a:ln>
        </p:spPr>
      </p:cxnSp>
      <p:cxnSp>
        <p:nvCxnSpPr>
          <p:cNvPr id="61467" name="Straight Arrow Connector 62"/>
          <p:cNvCxnSpPr>
            <a:cxnSpLocks noChangeShapeType="1"/>
            <a:stCxn id="61453" idx="6"/>
          </p:cNvCxnSpPr>
          <p:nvPr/>
        </p:nvCxnSpPr>
        <p:spPr bwMode="auto">
          <a:xfrm flipV="1">
            <a:off x="2335213" y="5167313"/>
            <a:ext cx="1527175" cy="3175"/>
          </a:xfrm>
          <a:prstGeom prst="straightConnector1">
            <a:avLst/>
          </a:prstGeom>
          <a:noFill/>
          <a:ln w="9525" algn="ctr">
            <a:solidFill>
              <a:schemeClr val="tx1"/>
            </a:solidFill>
            <a:round/>
            <a:headEnd/>
            <a:tailEnd type="arrow" w="med" len="med"/>
          </a:ln>
        </p:spPr>
      </p:cxnSp>
      <p:cxnSp>
        <p:nvCxnSpPr>
          <p:cNvPr id="61468" name="Straight Arrow Connector 66"/>
          <p:cNvCxnSpPr>
            <a:cxnSpLocks noChangeShapeType="1"/>
            <a:stCxn id="61476" idx="5"/>
            <a:endCxn id="61459" idx="1"/>
          </p:cNvCxnSpPr>
          <p:nvPr/>
        </p:nvCxnSpPr>
        <p:spPr bwMode="auto">
          <a:xfrm rot="16200000" flipH="1">
            <a:off x="2593744" y="4496361"/>
            <a:ext cx="1000753" cy="1612735"/>
          </a:xfrm>
          <a:prstGeom prst="straightConnector1">
            <a:avLst/>
          </a:prstGeom>
          <a:noFill/>
          <a:ln w="9525" algn="ctr">
            <a:solidFill>
              <a:schemeClr val="tx1"/>
            </a:solidFill>
            <a:round/>
            <a:headEnd/>
            <a:tailEnd type="arrow" w="med" len="med"/>
          </a:ln>
        </p:spPr>
      </p:cxnSp>
      <p:cxnSp>
        <p:nvCxnSpPr>
          <p:cNvPr id="61469" name="Straight Arrow Connector 68"/>
          <p:cNvCxnSpPr>
            <a:cxnSpLocks noChangeShapeType="1"/>
            <a:stCxn id="61476" idx="6"/>
            <a:endCxn id="61457" idx="1"/>
          </p:cNvCxnSpPr>
          <p:nvPr/>
        </p:nvCxnSpPr>
        <p:spPr bwMode="auto">
          <a:xfrm flipV="1">
            <a:off x="2327275" y="4355306"/>
            <a:ext cx="1573213" cy="351632"/>
          </a:xfrm>
          <a:prstGeom prst="straightConnector1">
            <a:avLst/>
          </a:prstGeom>
          <a:noFill/>
          <a:ln w="9525" algn="ctr">
            <a:solidFill>
              <a:schemeClr val="tx1"/>
            </a:solidFill>
            <a:round/>
            <a:headEnd/>
            <a:tailEnd type="arrow" w="med" len="med"/>
          </a:ln>
        </p:spPr>
      </p:cxnSp>
      <p:cxnSp>
        <p:nvCxnSpPr>
          <p:cNvPr id="61470" name="Straight Arrow Connector 70"/>
          <p:cNvCxnSpPr>
            <a:cxnSpLocks noChangeShapeType="1"/>
            <a:stCxn id="61476" idx="7"/>
          </p:cNvCxnSpPr>
          <p:nvPr/>
        </p:nvCxnSpPr>
        <p:spPr bwMode="auto">
          <a:xfrm rot="5400000" flipH="1" flipV="1">
            <a:off x="2000415" y="2801938"/>
            <a:ext cx="2096922" cy="1522247"/>
          </a:xfrm>
          <a:prstGeom prst="straightConnector1">
            <a:avLst/>
          </a:prstGeom>
          <a:noFill/>
          <a:ln w="9525" algn="ctr">
            <a:solidFill>
              <a:schemeClr val="tx1"/>
            </a:solidFill>
            <a:round/>
            <a:headEnd/>
            <a:tailEnd type="arrow" w="med" len="med"/>
          </a:ln>
        </p:spPr>
      </p:cxnSp>
      <p:cxnSp>
        <p:nvCxnSpPr>
          <p:cNvPr id="61471" name="Straight Arrow Connector 72"/>
          <p:cNvCxnSpPr>
            <a:cxnSpLocks noChangeShapeType="1"/>
            <a:stCxn id="61450" idx="5"/>
          </p:cNvCxnSpPr>
          <p:nvPr/>
        </p:nvCxnSpPr>
        <p:spPr bwMode="auto">
          <a:xfrm rot="16200000" flipH="1">
            <a:off x="2853697" y="3169608"/>
            <a:ext cx="487197" cy="1619085"/>
          </a:xfrm>
          <a:prstGeom prst="straightConnector1">
            <a:avLst/>
          </a:prstGeom>
          <a:noFill/>
          <a:ln w="9525" algn="ctr">
            <a:solidFill>
              <a:schemeClr val="tx1"/>
            </a:solidFill>
            <a:round/>
            <a:headEnd/>
            <a:tailEnd type="arrow" w="med" len="med"/>
          </a:ln>
        </p:spPr>
      </p:cxnSp>
      <p:cxnSp>
        <p:nvCxnSpPr>
          <p:cNvPr id="61472" name="Straight Arrow Connector 77"/>
          <p:cNvCxnSpPr>
            <a:cxnSpLocks noChangeShapeType="1"/>
            <a:stCxn id="61450" idx="7"/>
          </p:cNvCxnSpPr>
          <p:nvPr/>
        </p:nvCxnSpPr>
        <p:spPr bwMode="auto">
          <a:xfrm rot="5400000" flipH="1" flipV="1">
            <a:off x="2838615" y="2649538"/>
            <a:ext cx="344322" cy="1446047"/>
          </a:xfrm>
          <a:prstGeom prst="straightConnector1">
            <a:avLst/>
          </a:prstGeom>
          <a:noFill/>
          <a:ln w="9525" algn="ctr">
            <a:solidFill>
              <a:schemeClr val="tx1"/>
            </a:solidFill>
            <a:round/>
            <a:headEnd/>
            <a:tailEnd type="arrow" w="med" len="med"/>
          </a:ln>
        </p:spPr>
      </p:cxnSp>
      <p:cxnSp>
        <p:nvCxnSpPr>
          <p:cNvPr id="61473" name="Straight Arrow Connector 79"/>
          <p:cNvCxnSpPr>
            <a:cxnSpLocks noChangeShapeType="1"/>
            <a:stCxn id="61452" idx="6"/>
          </p:cNvCxnSpPr>
          <p:nvPr/>
        </p:nvCxnSpPr>
        <p:spPr bwMode="auto">
          <a:xfrm flipV="1">
            <a:off x="2327275" y="3263901"/>
            <a:ext cx="1444624" cy="909637"/>
          </a:xfrm>
          <a:prstGeom prst="straightConnector1">
            <a:avLst/>
          </a:prstGeom>
          <a:noFill/>
          <a:ln w="9525" algn="ctr">
            <a:solidFill>
              <a:schemeClr val="tx1"/>
            </a:solidFill>
            <a:round/>
            <a:headEnd/>
            <a:tailEnd type="arrow" w="med" len="med"/>
          </a:ln>
        </p:spPr>
      </p:cxnSp>
      <p:cxnSp>
        <p:nvCxnSpPr>
          <p:cNvPr id="61474" name="Straight Arrow Connector 81"/>
          <p:cNvCxnSpPr>
            <a:cxnSpLocks noChangeShapeType="1"/>
            <a:stCxn id="61453" idx="7"/>
          </p:cNvCxnSpPr>
          <p:nvPr/>
        </p:nvCxnSpPr>
        <p:spPr bwMode="auto">
          <a:xfrm flipV="1">
            <a:off x="2297113" y="3279775"/>
            <a:ext cx="1579562" cy="1795463"/>
          </a:xfrm>
          <a:prstGeom prst="straightConnector1">
            <a:avLst/>
          </a:prstGeom>
          <a:noFill/>
          <a:ln w="9525" algn="ctr">
            <a:solidFill>
              <a:schemeClr val="tx1"/>
            </a:solidFill>
            <a:round/>
            <a:headEnd/>
            <a:tailEnd type="arrow" w="med" len="med"/>
          </a:ln>
        </p:spPr>
      </p:cxnSp>
      <p:cxnSp>
        <p:nvCxnSpPr>
          <p:cNvPr id="61475" name="Straight Arrow Connector 84"/>
          <p:cNvCxnSpPr>
            <a:cxnSpLocks noChangeShapeType="1"/>
            <a:endCxn id="61458" idx="1"/>
          </p:cNvCxnSpPr>
          <p:nvPr/>
        </p:nvCxnSpPr>
        <p:spPr bwMode="auto">
          <a:xfrm>
            <a:off x="2333625" y="4673600"/>
            <a:ext cx="1566863" cy="366713"/>
          </a:xfrm>
          <a:prstGeom prst="straightConnector1">
            <a:avLst/>
          </a:prstGeom>
          <a:noFill/>
          <a:ln w="9525" algn="ctr">
            <a:solidFill>
              <a:schemeClr val="tx1"/>
            </a:solidFill>
            <a:round/>
            <a:headEnd/>
            <a:tailEnd type="arrow" w="med" len="med"/>
          </a:ln>
        </p:spPr>
      </p:cxnSp>
      <p:sp>
        <p:nvSpPr>
          <p:cNvPr id="61476" name="Oval 23"/>
          <p:cNvSpPr>
            <a:spLocks noChangeArrowheads="1"/>
          </p:cNvSpPr>
          <p:nvPr/>
        </p:nvSpPr>
        <p:spPr bwMode="auto">
          <a:xfrm>
            <a:off x="2057400" y="45720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77" name="Content Placeholder 2"/>
          <p:cNvSpPr>
            <a:spLocks noGrp="1"/>
          </p:cNvSpPr>
          <p:nvPr>
            <p:ph idx="1"/>
          </p:nvPr>
        </p:nvSpPr>
        <p:spPr>
          <a:xfrm>
            <a:off x="1905000" y="1524000"/>
            <a:ext cx="966788" cy="414338"/>
          </a:xfrm>
        </p:spPr>
        <p:txBody>
          <a:bodyPr/>
          <a:lstStyle/>
          <a:p>
            <a:pPr>
              <a:buFont typeface="Wingdings" pitchFamily="2" charset="2"/>
              <a:buNone/>
            </a:pPr>
            <a:r>
              <a:rPr lang="en-US" sz="1600" smtClean="0"/>
              <a:t>Sources</a:t>
            </a:r>
          </a:p>
        </p:txBody>
      </p:sp>
      <p:sp>
        <p:nvSpPr>
          <p:cNvPr id="90" name="Content Placeholder 2"/>
          <p:cNvSpPr txBox="1">
            <a:spLocks/>
          </p:cNvSpPr>
          <p:nvPr/>
        </p:nvSpPr>
        <p:spPr bwMode="auto">
          <a:xfrm>
            <a:off x="3675063" y="1196042"/>
            <a:ext cx="1941159" cy="414338"/>
          </a:xfrm>
          <a:prstGeom prst="rect">
            <a:avLst/>
          </a:prstGeom>
          <a:noFill/>
          <a:ln w="9525">
            <a:noFill/>
            <a:miter lim="800000"/>
            <a:headEnd/>
            <a:tailEnd/>
          </a:ln>
        </p:spPr>
        <p:txBody>
          <a:bodyPr lIns="0" tIns="0" rIns="0" bIns="0"/>
          <a:lstStyle/>
          <a:p>
            <a:pPr marL="342900" indent="-342900" eaLnBrk="0" hangingPunct="0">
              <a:spcBef>
                <a:spcPct val="20000"/>
              </a:spcBef>
              <a:buFont typeface="Wingdings" pitchFamily="2" charset="2"/>
              <a:buNone/>
              <a:defRPr/>
            </a:pPr>
            <a:r>
              <a:rPr lang="en-US" sz="1600" kern="0" dirty="0" smtClean="0"/>
              <a:t>Measured Variables</a:t>
            </a:r>
            <a:endParaRPr lang="en-US" sz="1600" kern="0" dirty="0">
              <a:latin typeface="+mn-lt"/>
              <a:cs typeface="+mn-cs"/>
            </a:endParaRPr>
          </a:p>
        </p:txBody>
      </p:sp>
      <p:sp>
        <p:nvSpPr>
          <p:cNvPr id="61479" name="TextBox 91"/>
          <p:cNvSpPr txBox="1">
            <a:spLocks noChangeArrowheads="1"/>
          </p:cNvSpPr>
          <p:nvPr/>
        </p:nvSpPr>
        <p:spPr bwMode="auto">
          <a:xfrm>
            <a:off x="2063750" y="5348288"/>
            <a:ext cx="1133452" cy="646331"/>
          </a:xfrm>
          <a:prstGeom prst="rect">
            <a:avLst/>
          </a:prstGeom>
          <a:noFill/>
          <a:ln w="9525">
            <a:noFill/>
            <a:miter lim="800000"/>
            <a:headEnd/>
            <a:tailEnd/>
          </a:ln>
        </p:spPr>
        <p:txBody>
          <a:bodyPr wrap="none">
            <a:spAutoFit/>
          </a:bodyPr>
          <a:lstStyle/>
          <a:p>
            <a:r>
              <a:rPr lang="en-US" dirty="0"/>
              <a:t>Attribute:</a:t>
            </a:r>
          </a:p>
          <a:p>
            <a:r>
              <a:rPr lang="en-US" b="1" dirty="0" smtClean="0"/>
              <a:t>Reliability</a:t>
            </a:r>
            <a:endParaRPr lang="en-US" b="1" dirty="0"/>
          </a:p>
        </p:txBody>
      </p:sp>
      <p:sp>
        <p:nvSpPr>
          <p:cNvPr id="61480" name="TextBox 92"/>
          <p:cNvSpPr txBox="1">
            <a:spLocks noChangeArrowheads="1"/>
          </p:cNvSpPr>
          <p:nvPr/>
        </p:nvSpPr>
        <p:spPr bwMode="auto">
          <a:xfrm>
            <a:off x="3640138" y="5980113"/>
            <a:ext cx="946150" cy="461962"/>
          </a:xfrm>
          <a:prstGeom prst="rect">
            <a:avLst/>
          </a:prstGeom>
          <a:noFill/>
          <a:ln w="9525">
            <a:noFill/>
            <a:miter lim="800000"/>
            <a:headEnd/>
            <a:tailEnd/>
          </a:ln>
        </p:spPr>
        <p:txBody>
          <a:bodyPr wrap="none">
            <a:spAutoFit/>
          </a:bodyPr>
          <a:lstStyle/>
          <a:p>
            <a:r>
              <a:rPr lang="en-US" dirty="0"/>
              <a:t>Attribute:</a:t>
            </a:r>
          </a:p>
          <a:p>
            <a:r>
              <a:rPr lang="en-US" b="1" dirty="0"/>
              <a:t>True/False</a:t>
            </a:r>
          </a:p>
        </p:txBody>
      </p:sp>
      <p:sp>
        <p:nvSpPr>
          <p:cNvPr id="61481" name="TextBox 49"/>
          <p:cNvSpPr txBox="1">
            <a:spLocks noChangeArrowheads="1"/>
          </p:cNvSpPr>
          <p:nvPr/>
        </p:nvSpPr>
        <p:spPr bwMode="auto">
          <a:xfrm rot="-900213">
            <a:off x="4263476" y="1448362"/>
            <a:ext cx="4839515" cy="954107"/>
          </a:xfrm>
          <a:prstGeom prst="rect">
            <a:avLst/>
          </a:prstGeom>
          <a:noFill/>
          <a:ln w="9525">
            <a:noFill/>
            <a:miter lim="800000"/>
            <a:headEnd/>
            <a:tailEnd/>
          </a:ln>
        </p:spPr>
        <p:txBody>
          <a:bodyPr wrap="square">
            <a:spAutoFit/>
          </a:bodyPr>
          <a:lstStyle/>
          <a:p>
            <a:pPr algn="ctr"/>
            <a:r>
              <a:rPr lang="en-US" sz="2800" b="1" dirty="0" smtClean="0">
                <a:solidFill>
                  <a:srgbClr val="FF0000"/>
                </a:solidFill>
              </a:rPr>
              <a:t>Claims constraints can be general!</a:t>
            </a:r>
            <a:endParaRPr lang="en-US" sz="2800" b="1" dirty="0">
              <a:solidFill>
                <a:srgbClr val="FF0000"/>
              </a:solidFill>
            </a:endParaRPr>
          </a:p>
        </p:txBody>
      </p:sp>
      <p:sp>
        <p:nvSpPr>
          <p:cNvPr id="61486" name="Oval 18"/>
          <p:cNvSpPr>
            <a:spLocks noChangeArrowheads="1"/>
          </p:cNvSpPr>
          <p:nvPr/>
        </p:nvSpPr>
        <p:spPr bwMode="auto">
          <a:xfrm>
            <a:off x="2057400" y="2971800"/>
            <a:ext cx="269875" cy="268287"/>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cxnSp>
        <p:nvCxnSpPr>
          <p:cNvPr id="61488" name="Straight Connector 53"/>
          <p:cNvCxnSpPr>
            <a:cxnSpLocks noChangeShapeType="1"/>
            <a:stCxn id="61457" idx="0"/>
            <a:endCxn id="61458" idx="2"/>
          </p:cNvCxnSpPr>
          <p:nvPr/>
        </p:nvCxnSpPr>
        <p:spPr bwMode="auto">
          <a:xfrm>
            <a:off x="4030663" y="4495800"/>
            <a:ext cx="0" cy="404813"/>
          </a:xfrm>
          <a:prstGeom prst="line">
            <a:avLst/>
          </a:prstGeom>
          <a:noFill/>
          <a:ln w="50800" algn="ctr">
            <a:solidFill>
              <a:srgbClr val="FF0000"/>
            </a:solidFill>
            <a:round/>
            <a:headEnd/>
            <a:tailEnd/>
          </a:ln>
        </p:spPr>
      </p:cxnSp>
      <p:cxnSp>
        <p:nvCxnSpPr>
          <p:cNvPr id="61489" name="Straight Connector 63"/>
          <p:cNvCxnSpPr>
            <a:cxnSpLocks noChangeShapeType="1"/>
            <a:stCxn id="61454" idx="0"/>
            <a:endCxn id="61455" idx="2"/>
          </p:cNvCxnSpPr>
          <p:nvPr/>
        </p:nvCxnSpPr>
        <p:spPr bwMode="auto">
          <a:xfrm rot="5400000">
            <a:off x="3814763" y="2031206"/>
            <a:ext cx="404813" cy="1588"/>
          </a:xfrm>
          <a:prstGeom prst="line">
            <a:avLst/>
          </a:prstGeom>
          <a:noFill/>
          <a:ln w="50800" algn="ctr">
            <a:solidFill>
              <a:srgbClr val="FF0000"/>
            </a:solidFill>
            <a:round/>
            <a:headEnd/>
            <a:tailEnd/>
          </a:ln>
        </p:spPr>
      </p:cxnSp>
      <p:sp>
        <p:nvSpPr>
          <p:cNvPr id="61493" name="Title 53"/>
          <p:cNvSpPr>
            <a:spLocks noGrp="1"/>
          </p:cNvSpPr>
          <p:nvPr>
            <p:ph type="title"/>
          </p:nvPr>
        </p:nvSpPr>
        <p:spPr>
          <a:xfrm>
            <a:off x="762000" y="228600"/>
            <a:ext cx="7793037" cy="928687"/>
          </a:xfrm>
        </p:spPr>
        <p:txBody>
          <a:bodyPr/>
          <a:lstStyle/>
          <a:p>
            <a:r>
              <a:rPr lang="en-US" dirty="0" smtClean="0"/>
              <a:t>Address Variable Constraints</a:t>
            </a:r>
          </a:p>
        </p:txBody>
      </p:sp>
      <p:sp>
        <p:nvSpPr>
          <p:cNvPr id="60" name="Content Placeholder 2"/>
          <p:cNvSpPr txBox="1">
            <a:spLocks/>
          </p:cNvSpPr>
          <p:nvPr/>
        </p:nvSpPr>
        <p:spPr bwMode="auto">
          <a:xfrm>
            <a:off x="0" y="914400"/>
            <a:ext cx="1676400" cy="72548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None/>
              <a:defRPr/>
            </a:pPr>
            <a:r>
              <a:rPr lang="en-US" sz="2000" kern="0" dirty="0">
                <a:latin typeface="+mn-lt"/>
                <a:cs typeface="+mn-cs"/>
              </a:rPr>
              <a:t>Events</a:t>
            </a:r>
          </a:p>
        </p:txBody>
      </p:sp>
      <p:sp>
        <p:nvSpPr>
          <p:cNvPr id="56" name="Slide Number Placeholder 42"/>
          <p:cNvSpPr>
            <a:spLocks noGrp="1"/>
          </p:cNvSpPr>
          <p:nvPr>
            <p:ph type="sldNum" sz="quarter" idx="12"/>
          </p:nvPr>
        </p:nvSpPr>
        <p:spPr>
          <a:xfrm>
            <a:off x="6477000" y="6492875"/>
            <a:ext cx="2133600" cy="365125"/>
          </a:xfrm>
        </p:spPr>
        <p:txBody>
          <a:bodyPr/>
          <a:lstStyle/>
          <a:p>
            <a:fld id="{B6F15528-21DE-4FAA-801E-634DDDAF4B2B}" type="slidenum">
              <a:rPr lang="en-US" smtClean="0"/>
              <a:pPr/>
              <a:t>36</a:t>
            </a:fld>
            <a:endParaRPr lang="en-US"/>
          </a:p>
        </p:txBody>
      </p:sp>
      <p:sp>
        <p:nvSpPr>
          <p:cNvPr id="58" name="TextBox 31"/>
          <p:cNvSpPr txBox="1">
            <a:spLocks noChangeArrowheads="1"/>
          </p:cNvSpPr>
          <p:nvPr/>
        </p:nvSpPr>
        <p:spPr bwMode="auto">
          <a:xfrm>
            <a:off x="80118" y="5801380"/>
            <a:ext cx="1367682" cy="523220"/>
          </a:xfrm>
          <a:prstGeom prst="rect">
            <a:avLst/>
          </a:prstGeom>
          <a:noFill/>
          <a:ln w="9525">
            <a:noFill/>
            <a:miter lim="800000"/>
            <a:headEnd/>
            <a:tailEnd/>
          </a:ln>
        </p:spPr>
        <p:txBody>
          <a:bodyPr wrap="none">
            <a:spAutoFit/>
          </a:bodyPr>
          <a:lstStyle/>
          <a:p>
            <a:r>
              <a:rPr lang="en-US" sz="1400" dirty="0"/>
              <a:t>Egypt </a:t>
            </a:r>
            <a:r>
              <a:rPr lang="en-US" sz="1400" dirty="0" smtClean="0"/>
              <a:t>President </a:t>
            </a:r>
          </a:p>
          <a:p>
            <a:r>
              <a:rPr lang="en-US" sz="1400" dirty="0" smtClean="0"/>
              <a:t>Arrest</a:t>
            </a:r>
            <a:endParaRPr lang="en-US" sz="1400" dirty="0"/>
          </a:p>
        </p:txBody>
      </p:sp>
      <p:sp>
        <p:nvSpPr>
          <p:cNvPr id="59" name="TextBox 32"/>
          <p:cNvSpPr txBox="1">
            <a:spLocks noChangeArrowheads="1"/>
          </p:cNvSpPr>
          <p:nvPr/>
        </p:nvSpPr>
        <p:spPr bwMode="auto">
          <a:xfrm>
            <a:off x="152400" y="2524780"/>
            <a:ext cx="1382238" cy="307777"/>
          </a:xfrm>
          <a:prstGeom prst="rect">
            <a:avLst/>
          </a:prstGeom>
          <a:noFill/>
          <a:ln w="9525">
            <a:noFill/>
            <a:miter lim="800000"/>
            <a:headEnd/>
            <a:tailEnd/>
          </a:ln>
        </p:spPr>
        <p:txBody>
          <a:bodyPr wrap="none">
            <a:spAutoFit/>
          </a:bodyPr>
          <a:lstStyle/>
          <a:p>
            <a:r>
              <a:rPr lang="en-US" sz="1400" dirty="0"/>
              <a:t>Hurricane </a:t>
            </a:r>
            <a:r>
              <a:rPr lang="en-US" sz="1400" dirty="0" smtClean="0"/>
              <a:t>Sandy</a:t>
            </a:r>
            <a:endParaRPr lang="en-US" sz="1400" dirty="0"/>
          </a:p>
        </p:txBody>
      </p:sp>
      <p:sp>
        <p:nvSpPr>
          <p:cNvPr id="61" name="TextBox 34"/>
          <p:cNvSpPr txBox="1">
            <a:spLocks noChangeArrowheads="1"/>
          </p:cNvSpPr>
          <p:nvPr/>
        </p:nvSpPr>
        <p:spPr bwMode="auto">
          <a:xfrm>
            <a:off x="76200" y="4048780"/>
            <a:ext cx="1502912" cy="523220"/>
          </a:xfrm>
          <a:prstGeom prst="rect">
            <a:avLst/>
          </a:prstGeom>
          <a:noFill/>
          <a:ln w="9525">
            <a:noFill/>
            <a:miter lim="800000"/>
            <a:headEnd/>
            <a:tailEnd/>
          </a:ln>
        </p:spPr>
        <p:txBody>
          <a:bodyPr wrap="none">
            <a:spAutoFit/>
          </a:bodyPr>
          <a:lstStyle/>
          <a:p>
            <a:r>
              <a:rPr lang="en-US" sz="1400" dirty="0" smtClean="0"/>
              <a:t>Boston Marathon </a:t>
            </a:r>
          </a:p>
          <a:p>
            <a:r>
              <a:rPr lang="en-US" sz="1400" dirty="0" smtClean="0"/>
              <a:t>Explosion</a:t>
            </a:r>
            <a:endParaRPr lang="en-US" sz="1400" dirty="0"/>
          </a:p>
        </p:txBody>
      </p:sp>
      <p:pic>
        <p:nvPicPr>
          <p:cNvPr id="62" name="Picture 61" descr="sandy.jpg"/>
          <p:cNvPicPr>
            <a:picLocks noChangeAspect="1"/>
          </p:cNvPicPr>
          <p:nvPr/>
        </p:nvPicPr>
        <p:blipFill>
          <a:blip r:embed="rId4" cstate="print"/>
          <a:stretch>
            <a:fillRect/>
          </a:stretch>
        </p:blipFill>
        <p:spPr>
          <a:xfrm>
            <a:off x="152400" y="1610380"/>
            <a:ext cx="1356258" cy="752475"/>
          </a:xfrm>
          <a:prstGeom prst="rect">
            <a:avLst/>
          </a:prstGeom>
        </p:spPr>
      </p:pic>
      <p:pic>
        <p:nvPicPr>
          <p:cNvPr id="63" name="Picture 62" descr="marathon.jpg"/>
          <p:cNvPicPr>
            <a:picLocks noChangeAspect="1"/>
          </p:cNvPicPr>
          <p:nvPr/>
        </p:nvPicPr>
        <p:blipFill>
          <a:blip r:embed="rId5" cstate="print"/>
          <a:stretch>
            <a:fillRect/>
          </a:stretch>
        </p:blipFill>
        <p:spPr>
          <a:xfrm>
            <a:off x="152400" y="3046133"/>
            <a:ext cx="1295400" cy="850247"/>
          </a:xfrm>
          <a:prstGeom prst="rect">
            <a:avLst/>
          </a:prstGeom>
        </p:spPr>
      </p:pic>
      <p:pic>
        <p:nvPicPr>
          <p:cNvPr id="64" name="Picture 63" descr="morris.jpg"/>
          <p:cNvPicPr>
            <a:picLocks noChangeAspect="1"/>
          </p:cNvPicPr>
          <p:nvPr/>
        </p:nvPicPr>
        <p:blipFill>
          <a:blip r:embed="rId6" cstate="print"/>
          <a:stretch>
            <a:fillRect/>
          </a:stretch>
        </p:blipFill>
        <p:spPr>
          <a:xfrm>
            <a:off x="139220" y="4886980"/>
            <a:ext cx="1232380" cy="838200"/>
          </a:xfrm>
          <a:prstGeom prst="rect">
            <a:avLst/>
          </a:prstGeom>
        </p:spPr>
      </p:pic>
      <p:sp>
        <p:nvSpPr>
          <p:cNvPr id="55" name="TextBox 54"/>
          <p:cNvSpPr txBox="1"/>
          <p:nvPr/>
        </p:nvSpPr>
        <p:spPr>
          <a:xfrm>
            <a:off x="6934200" y="3352800"/>
            <a:ext cx="2362200" cy="369332"/>
          </a:xfrm>
          <a:prstGeom prst="rect">
            <a:avLst/>
          </a:prstGeom>
          <a:noFill/>
        </p:spPr>
        <p:txBody>
          <a:bodyPr wrap="square" rtlCol="0">
            <a:spAutoFit/>
          </a:bodyPr>
          <a:lstStyle/>
          <a:p>
            <a:pPr algn="ctr"/>
            <a:r>
              <a:rPr lang="en-US" b="1" dirty="0" smtClean="0"/>
              <a:t>Road Speed Map</a:t>
            </a:r>
            <a:endParaRPr lang="en-US" b="1" dirty="0"/>
          </a:p>
        </p:txBody>
      </p:sp>
      <p:pic>
        <p:nvPicPr>
          <p:cNvPr id="57" name="Picture 56"/>
          <p:cNvPicPr>
            <a:picLocks noChangeAspect="1"/>
          </p:cNvPicPr>
          <p:nvPr/>
        </p:nvPicPr>
        <p:blipFill>
          <a:blip r:embed="rId7" cstate="print"/>
          <a:stretch>
            <a:fillRect/>
          </a:stretch>
        </p:blipFill>
        <p:spPr>
          <a:xfrm>
            <a:off x="4876800" y="2819400"/>
            <a:ext cx="2133600" cy="1606378"/>
          </a:xfrm>
          <a:prstGeom prst="rect">
            <a:avLst/>
          </a:prstGeom>
        </p:spPr>
      </p:pic>
      <p:pic>
        <p:nvPicPr>
          <p:cNvPr id="71" name="Picture 70"/>
          <p:cNvPicPr>
            <a:picLocks noChangeAspect="1"/>
          </p:cNvPicPr>
          <p:nvPr/>
        </p:nvPicPr>
        <p:blipFill>
          <a:blip r:embed="rId8" cstate="print"/>
          <a:stretch>
            <a:fillRect/>
          </a:stretch>
        </p:blipFill>
        <p:spPr>
          <a:xfrm>
            <a:off x="4876800" y="4876800"/>
            <a:ext cx="2668261" cy="1485098"/>
          </a:xfrm>
          <a:prstGeom prst="rect">
            <a:avLst/>
          </a:prstGeom>
        </p:spPr>
      </p:pic>
      <p:sp>
        <p:nvSpPr>
          <p:cNvPr id="72" name="TextBox 71"/>
          <p:cNvSpPr txBox="1"/>
          <p:nvPr/>
        </p:nvSpPr>
        <p:spPr>
          <a:xfrm>
            <a:off x="6934200" y="5334000"/>
            <a:ext cx="2362200" cy="369332"/>
          </a:xfrm>
          <a:prstGeom prst="rect">
            <a:avLst/>
          </a:prstGeom>
          <a:noFill/>
        </p:spPr>
        <p:txBody>
          <a:bodyPr wrap="square" rtlCol="0">
            <a:spAutoFit/>
          </a:bodyPr>
          <a:lstStyle/>
          <a:p>
            <a:pPr algn="ctr"/>
            <a:r>
              <a:rPr lang="en-US" b="1" dirty="0" smtClean="0"/>
              <a:t>Hurricane Risk Map</a:t>
            </a:r>
            <a:endParaRPr lang="en-US" b="1" dirty="0"/>
          </a:p>
        </p:txBody>
      </p:sp>
      <p:sp>
        <p:nvSpPr>
          <p:cNvPr id="53" name="TextBox 52"/>
          <p:cNvSpPr txBox="1"/>
          <p:nvPr/>
        </p:nvSpPr>
        <p:spPr>
          <a:xfrm>
            <a:off x="152400" y="6324600"/>
            <a:ext cx="3276600" cy="381000"/>
          </a:xfrm>
          <a:prstGeom prst="rect">
            <a:avLst/>
          </a:prstGeom>
          <a:noFill/>
        </p:spPr>
        <p:txBody>
          <a:bodyPr wrap="square" rtlCol="0">
            <a:spAutoFit/>
          </a:bodyPr>
          <a:lstStyle/>
          <a:p>
            <a:r>
              <a:rPr lang="en-US" dirty="0" smtClean="0"/>
              <a:t>D. Wang, et al.,  RTSS, 2013</a:t>
            </a:r>
            <a:endParaRPr lang="en-US" dirty="0"/>
          </a:p>
        </p:txBody>
      </p:sp>
    </p:spTree>
    <p:custDataLst>
      <p:tags r:id="rId1"/>
    </p:custDataLst>
    <p:extLst>
      <p:ext uri="{BB962C8B-B14F-4D97-AF65-F5344CB8AC3E}">
        <p14:creationId xmlns:p14="http://schemas.microsoft.com/office/powerpoint/2010/main" val="527745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1" grpId="0"/>
      <p:bldP spid="55"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1348" name="Picture 4"/>
          <p:cNvPicPr>
            <a:picLocks noChangeAspect="1" noChangeArrowheads="1"/>
          </p:cNvPicPr>
          <p:nvPr/>
        </p:nvPicPr>
        <p:blipFill>
          <a:blip r:embed="rId5" cstate="print"/>
          <a:srcRect/>
          <a:stretch>
            <a:fillRect/>
          </a:stretch>
        </p:blipFill>
        <p:spPr bwMode="auto">
          <a:xfrm>
            <a:off x="304800" y="3571875"/>
            <a:ext cx="3581400" cy="1533525"/>
          </a:xfrm>
          <a:prstGeom prst="rect">
            <a:avLst/>
          </a:prstGeom>
          <a:noFill/>
          <a:ln w="9525">
            <a:noFill/>
            <a:miter lim="800000"/>
            <a:headEnd/>
            <a:tailEnd/>
          </a:ln>
          <a:effectLst/>
        </p:spPr>
      </p:pic>
      <p:sp>
        <p:nvSpPr>
          <p:cNvPr id="5" name="TextBox 3"/>
          <p:cNvSpPr txBox="1">
            <a:spLocks noChangeArrowheads="1"/>
          </p:cNvSpPr>
          <p:nvPr/>
        </p:nvSpPr>
        <p:spPr bwMode="auto">
          <a:xfrm>
            <a:off x="152400" y="1138535"/>
            <a:ext cx="4724400" cy="461665"/>
          </a:xfrm>
          <a:prstGeom prst="rect">
            <a:avLst/>
          </a:prstGeom>
          <a:noFill/>
          <a:ln w="9525">
            <a:noFill/>
            <a:miter lim="800000"/>
            <a:headEnd/>
            <a:tailEnd/>
          </a:ln>
        </p:spPr>
        <p:txBody>
          <a:bodyPr wrap="square">
            <a:spAutoFit/>
          </a:bodyPr>
          <a:lstStyle/>
          <a:p>
            <a:r>
              <a:rPr lang="en-US" sz="2400" b="1" dirty="0">
                <a:solidFill>
                  <a:srgbClr val="002060"/>
                </a:solidFill>
              </a:rPr>
              <a:t>Likelihood function </a:t>
            </a:r>
            <a:r>
              <a:rPr lang="en-US" sz="2400" b="1" dirty="0" smtClean="0">
                <a:solidFill>
                  <a:srgbClr val="002060"/>
                </a:solidFill>
              </a:rPr>
              <a:t>of Extended </a:t>
            </a:r>
            <a:r>
              <a:rPr lang="en-US" sz="2400" b="1" dirty="0">
                <a:solidFill>
                  <a:srgbClr val="002060"/>
                </a:solidFill>
              </a:rPr>
              <a:t>EM</a:t>
            </a:r>
          </a:p>
        </p:txBody>
      </p:sp>
      <p:sp>
        <p:nvSpPr>
          <p:cNvPr id="6" name="TextBox 7"/>
          <p:cNvSpPr txBox="1">
            <a:spLocks noChangeArrowheads="1"/>
          </p:cNvSpPr>
          <p:nvPr/>
        </p:nvSpPr>
        <p:spPr bwMode="auto">
          <a:xfrm>
            <a:off x="381000" y="3119735"/>
            <a:ext cx="6324600" cy="461665"/>
          </a:xfrm>
          <a:prstGeom prst="rect">
            <a:avLst/>
          </a:prstGeom>
          <a:noFill/>
          <a:ln w="9525">
            <a:noFill/>
            <a:miter lim="800000"/>
            <a:headEnd/>
            <a:tailEnd/>
          </a:ln>
        </p:spPr>
        <p:txBody>
          <a:bodyPr>
            <a:spAutoFit/>
          </a:bodyPr>
          <a:lstStyle/>
          <a:p>
            <a:r>
              <a:rPr lang="en-US" sz="2400" b="1" dirty="0">
                <a:solidFill>
                  <a:srgbClr val="002060"/>
                </a:solidFill>
              </a:rPr>
              <a:t>Expectation Step (E-Step)</a:t>
            </a:r>
          </a:p>
        </p:txBody>
      </p:sp>
      <p:sp>
        <p:nvSpPr>
          <p:cNvPr id="7" name="TextBox 9"/>
          <p:cNvSpPr txBox="1">
            <a:spLocks noChangeArrowheads="1"/>
          </p:cNvSpPr>
          <p:nvPr/>
        </p:nvSpPr>
        <p:spPr bwMode="auto">
          <a:xfrm>
            <a:off x="304800" y="5029200"/>
            <a:ext cx="6324600" cy="461665"/>
          </a:xfrm>
          <a:prstGeom prst="rect">
            <a:avLst/>
          </a:prstGeom>
          <a:noFill/>
          <a:ln w="9525">
            <a:noFill/>
            <a:miter lim="800000"/>
            <a:headEnd/>
            <a:tailEnd/>
          </a:ln>
        </p:spPr>
        <p:txBody>
          <a:bodyPr>
            <a:spAutoFit/>
          </a:bodyPr>
          <a:lstStyle/>
          <a:p>
            <a:r>
              <a:rPr lang="en-US" sz="2400" b="1" dirty="0">
                <a:solidFill>
                  <a:srgbClr val="002060"/>
                </a:solidFill>
              </a:rPr>
              <a:t>Maximization Step (M-Step</a:t>
            </a:r>
            <a:r>
              <a:rPr lang="en-US" sz="2000" dirty="0"/>
              <a:t>)</a:t>
            </a:r>
          </a:p>
        </p:txBody>
      </p:sp>
      <p:sp>
        <p:nvSpPr>
          <p:cNvPr id="11" name="Up-Down Arrow 10"/>
          <p:cNvSpPr/>
          <p:nvPr/>
        </p:nvSpPr>
        <p:spPr>
          <a:xfrm>
            <a:off x="4800600" y="4495800"/>
            <a:ext cx="304800" cy="2057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334000" y="5562600"/>
            <a:ext cx="1066800" cy="461665"/>
          </a:xfrm>
          <a:prstGeom prst="rect">
            <a:avLst/>
          </a:prstGeom>
          <a:noFill/>
        </p:spPr>
        <p:txBody>
          <a:bodyPr wrap="square" rtlCol="0">
            <a:spAutoFit/>
          </a:bodyPr>
          <a:lstStyle/>
          <a:p>
            <a:r>
              <a:rPr lang="en-US" sz="2400" b="1" dirty="0" smtClean="0">
                <a:solidFill>
                  <a:srgbClr val="002060"/>
                </a:solidFill>
              </a:rPr>
              <a:t>Iterate</a:t>
            </a:r>
            <a:endParaRPr lang="en-US" sz="2400" b="1" dirty="0">
              <a:solidFill>
                <a:srgbClr val="002060"/>
              </a:solidFill>
            </a:endParaRPr>
          </a:p>
        </p:txBody>
      </p:sp>
      <p:sp>
        <p:nvSpPr>
          <p:cNvPr id="17" name="Rectangle 2"/>
          <p:cNvSpPr txBox="1">
            <a:spLocks noChangeArrowheads="1"/>
          </p:cNvSpPr>
          <p:nvPr/>
        </p:nvSpPr>
        <p:spPr>
          <a:xfrm>
            <a:off x="0" y="152400"/>
            <a:ext cx="91440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chemeClr val="tx1"/>
                </a:solidFill>
                <a:effectLst/>
                <a:uLnTx/>
                <a:uFillTx/>
                <a:latin typeface="+mj-lt"/>
                <a:ea typeface="+mj-ea"/>
                <a:cs typeface="+mj-cs"/>
              </a:rPr>
              <a:t>Approach: EM with General Correlated Claims and Opportunity</a:t>
            </a:r>
            <a:r>
              <a:rPr kumimoji="0" lang="en-US" altLang="zh-CN" sz="3600" b="0" i="0" u="none" strike="noStrike" kern="1200" cap="none" spc="0" normalizeH="0" noProof="0" dirty="0" smtClean="0">
                <a:ln>
                  <a:noFill/>
                </a:ln>
                <a:solidFill>
                  <a:schemeClr val="tx1"/>
                </a:solidFill>
                <a:effectLst/>
                <a:uLnTx/>
                <a:uFillTx/>
                <a:latin typeface="+mj-lt"/>
                <a:ea typeface="+mj-ea"/>
                <a:cs typeface="+mj-cs"/>
              </a:rPr>
              <a:t> to Observe</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20" name="Slide Number Placeholder 19"/>
          <p:cNvSpPr>
            <a:spLocks noGrp="1"/>
          </p:cNvSpPr>
          <p:nvPr>
            <p:ph type="sldNum" sz="quarter" idx="12"/>
          </p:nvPr>
        </p:nvSpPr>
        <p:spPr>
          <a:xfrm>
            <a:off x="6553200" y="6432550"/>
            <a:ext cx="2133600" cy="365125"/>
          </a:xfrm>
        </p:spPr>
        <p:txBody>
          <a:bodyPr/>
          <a:lstStyle/>
          <a:p>
            <a:fld id="{B6F15528-21DE-4FAA-801E-634DDDAF4B2B}" type="slidenum">
              <a:rPr lang="en-US" smtClean="0"/>
              <a:pPr/>
              <a:t>37</a:t>
            </a:fld>
            <a:endParaRPr lang="en-US"/>
          </a:p>
        </p:txBody>
      </p:sp>
      <p:sp>
        <p:nvSpPr>
          <p:cNvPr id="18" name="Oval 17"/>
          <p:cNvSpPr/>
          <p:nvPr/>
        </p:nvSpPr>
        <p:spPr>
          <a:xfrm>
            <a:off x="914400" y="3876675"/>
            <a:ext cx="1905000" cy="685800"/>
          </a:xfrm>
          <a:prstGeom prst="ellipse">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2819400" y="4029075"/>
            <a:ext cx="14478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81347" name="Picture 3"/>
          <p:cNvPicPr>
            <a:picLocks noChangeAspect="1" noChangeArrowheads="1"/>
          </p:cNvPicPr>
          <p:nvPr/>
        </p:nvPicPr>
        <p:blipFill>
          <a:blip r:embed="rId6" cstate="print"/>
          <a:srcRect/>
          <a:stretch>
            <a:fillRect/>
          </a:stretch>
        </p:blipFill>
        <p:spPr bwMode="auto">
          <a:xfrm>
            <a:off x="0" y="1683603"/>
            <a:ext cx="5257800" cy="1381377"/>
          </a:xfrm>
          <a:prstGeom prst="rect">
            <a:avLst/>
          </a:prstGeom>
          <a:noFill/>
          <a:ln w="9525">
            <a:noFill/>
            <a:miter lim="800000"/>
            <a:headEnd/>
            <a:tailEnd/>
          </a:ln>
          <a:effectLst/>
        </p:spPr>
      </p:pic>
      <p:pic>
        <p:nvPicPr>
          <p:cNvPr id="1081350" name="Picture 6"/>
          <p:cNvPicPr>
            <a:picLocks noChangeAspect="1" noChangeArrowheads="1"/>
          </p:cNvPicPr>
          <p:nvPr/>
        </p:nvPicPr>
        <p:blipFill>
          <a:blip r:embed="rId7" cstate="print"/>
          <a:srcRect/>
          <a:stretch>
            <a:fillRect/>
          </a:stretch>
        </p:blipFill>
        <p:spPr bwMode="auto">
          <a:xfrm>
            <a:off x="228600" y="5467350"/>
            <a:ext cx="2905125" cy="1390650"/>
          </a:xfrm>
          <a:prstGeom prst="rect">
            <a:avLst/>
          </a:prstGeom>
          <a:noFill/>
          <a:ln w="9525">
            <a:noFill/>
            <a:miter lim="800000"/>
            <a:headEnd/>
            <a:tailEnd/>
          </a:ln>
          <a:effectLst/>
        </p:spPr>
      </p:pic>
      <p:sp>
        <p:nvSpPr>
          <p:cNvPr id="24" name="Oval 23"/>
          <p:cNvSpPr/>
          <p:nvPr/>
        </p:nvSpPr>
        <p:spPr>
          <a:xfrm>
            <a:off x="4038600" y="1531203"/>
            <a:ext cx="1371600" cy="685800"/>
          </a:xfrm>
          <a:prstGeom prst="ellipse">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5" name="TextBox 24"/>
          <p:cNvSpPr txBox="1"/>
          <p:nvPr/>
        </p:nvSpPr>
        <p:spPr>
          <a:xfrm>
            <a:off x="5410200" y="2057400"/>
            <a:ext cx="3733800" cy="461665"/>
          </a:xfrm>
          <a:prstGeom prst="rect">
            <a:avLst/>
          </a:prstGeom>
          <a:noFill/>
        </p:spPr>
        <p:txBody>
          <a:bodyPr wrap="square" rtlCol="0">
            <a:spAutoFit/>
          </a:bodyPr>
          <a:lstStyle/>
          <a:p>
            <a:r>
              <a:rPr lang="en-US" sz="2400" b="1" dirty="0" smtClean="0">
                <a:solidFill>
                  <a:srgbClr val="FF0000"/>
                </a:solidFill>
              </a:rPr>
              <a:t>General Claim Correlations</a:t>
            </a:r>
            <a:endParaRPr lang="en-US" sz="2400" b="1" dirty="0">
              <a:solidFill>
                <a:srgbClr val="FF0000"/>
              </a:solidFill>
            </a:endParaRPr>
          </a:p>
        </p:txBody>
      </p:sp>
      <p:graphicFrame>
        <p:nvGraphicFramePr>
          <p:cNvPr id="1081351" name="Object 7"/>
          <p:cNvGraphicFramePr>
            <a:graphicFrameLocks noChangeAspect="1"/>
          </p:cNvGraphicFramePr>
          <p:nvPr/>
        </p:nvGraphicFramePr>
        <p:xfrm>
          <a:off x="4419600" y="3952875"/>
          <a:ext cx="3768725" cy="552450"/>
        </p:xfrm>
        <a:graphic>
          <a:graphicData uri="http://schemas.openxmlformats.org/presentationml/2006/ole">
            <mc:AlternateContent xmlns:mc="http://schemas.openxmlformats.org/markup-compatibility/2006">
              <mc:Choice xmlns:v="urn:schemas-microsoft-com:vml" Requires="v">
                <p:oleObj spid="_x0000_s8293" name="Equation" r:id="rId8" imgW="1650770" imgH="241415" progId="Equation.3">
                  <p:embed/>
                </p:oleObj>
              </mc:Choice>
              <mc:Fallback>
                <p:oleObj name="Equation" r:id="rId8" imgW="1650770" imgH="24141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3952875"/>
                        <a:ext cx="376872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84725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13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13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813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p:bldP spid="18" grpId="0" animBg="1"/>
      <p:bldP spid="24" grpId="0" animBg="1"/>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pic>
        <p:nvPicPr>
          <p:cNvPr id="14" name="Picture 13" descr="stopsign.jpg"/>
          <p:cNvPicPr>
            <a:picLocks noChangeAspect="1"/>
          </p:cNvPicPr>
          <p:nvPr/>
        </p:nvPicPr>
        <p:blipFill>
          <a:blip r:embed="rId4" cstate="print"/>
          <a:stretch>
            <a:fillRect/>
          </a:stretch>
        </p:blipFill>
        <p:spPr>
          <a:xfrm>
            <a:off x="7696200" y="0"/>
            <a:ext cx="1033168" cy="1552575"/>
          </a:xfrm>
          <a:prstGeom prst="rect">
            <a:avLst/>
          </a:prstGeom>
        </p:spPr>
      </p:pic>
      <p:sp>
        <p:nvSpPr>
          <p:cNvPr id="23" name="Title 1"/>
          <p:cNvSpPr>
            <a:spLocks noGrp="1"/>
          </p:cNvSpPr>
          <p:nvPr>
            <p:ph type="title"/>
          </p:nvPr>
        </p:nvSpPr>
        <p:spPr>
          <a:xfrm>
            <a:off x="0" y="228600"/>
            <a:ext cx="8229600" cy="1143000"/>
          </a:xfrm>
        </p:spPr>
        <p:txBody>
          <a:bodyPr>
            <a:normAutofit fontScale="90000"/>
          </a:bodyPr>
          <a:lstStyle/>
          <a:p>
            <a:r>
              <a:rPr lang="en-US" dirty="0" smtClean="0"/>
              <a:t>Traffic Regulator Mapping From </a:t>
            </a:r>
            <a:br>
              <a:rPr lang="en-US" dirty="0" smtClean="0"/>
            </a:br>
            <a:r>
              <a:rPr lang="en-US" dirty="0" smtClean="0"/>
              <a:t>GPS Data</a:t>
            </a:r>
            <a:endParaRPr lang="en-US" dirty="0"/>
          </a:p>
        </p:txBody>
      </p:sp>
      <p:pic>
        <p:nvPicPr>
          <p:cNvPr id="1082370" name="Picture 2"/>
          <p:cNvPicPr>
            <a:picLocks noChangeAspect="1" noChangeArrowheads="1"/>
          </p:cNvPicPr>
          <p:nvPr/>
        </p:nvPicPr>
        <p:blipFill>
          <a:blip r:embed="rId5" cstate="print"/>
          <a:srcRect/>
          <a:stretch>
            <a:fillRect/>
          </a:stretch>
        </p:blipFill>
        <p:spPr bwMode="auto">
          <a:xfrm>
            <a:off x="0" y="4267200"/>
            <a:ext cx="8660187" cy="1163946"/>
          </a:xfrm>
          <a:prstGeom prst="rect">
            <a:avLst/>
          </a:prstGeom>
          <a:noFill/>
          <a:ln w="9525">
            <a:noFill/>
            <a:miter lim="800000"/>
            <a:headEnd/>
            <a:tailEnd/>
          </a:ln>
          <a:effectLst/>
        </p:spPr>
      </p:pic>
      <p:pic>
        <p:nvPicPr>
          <p:cNvPr id="1082371" name="Picture 3"/>
          <p:cNvPicPr>
            <a:picLocks noChangeAspect="1" noChangeArrowheads="1"/>
          </p:cNvPicPr>
          <p:nvPr/>
        </p:nvPicPr>
        <p:blipFill>
          <a:blip r:embed="rId6" cstate="print"/>
          <a:srcRect/>
          <a:stretch>
            <a:fillRect/>
          </a:stretch>
        </p:blipFill>
        <p:spPr bwMode="auto">
          <a:xfrm>
            <a:off x="0" y="2819400"/>
            <a:ext cx="3105150" cy="1076325"/>
          </a:xfrm>
          <a:prstGeom prst="rect">
            <a:avLst/>
          </a:prstGeom>
          <a:noFill/>
          <a:ln w="9525">
            <a:noFill/>
            <a:miter lim="800000"/>
            <a:headEnd/>
            <a:tailEnd/>
          </a:ln>
          <a:effectLst/>
        </p:spPr>
      </p:pic>
      <p:sp>
        <p:nvSpPr>
          <p:cNvPr id="22" name="Rectangle 21"/>
          <p:cNvSpPr/>
          <p:nvPr/>
        </p:nvSpPr>
        <p:spPr>
          <a:xfrm>
            <a:off x="4038600" y="4267200"/>
            <a:ext cx="1371600" cy="1143000"/>
          </a:xfrm>
          <a:prstGeom prst="rect">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239000" y="4267200"/>
            <a:ext cx="1371600" cy="1143000"/>
          </a:xfrm>
          <a:prstGeom prst="rect">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981200" y="3200400"/>
            <a:ext cx="1219200" cy="457200"/>
          </a:xfrm>
          <a:prstGeom prst="rect">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stop-sign-pair.jpg"/>
          <p:cNvPicPr>
            <a:picLocks noChangeAspect="1"/>
          </p:cNvPicPr>
          <p:nvPr/>
        </p:nvPicPr>
        <p:blipFill>
          <a:blip r:embed="rId7" cstate="print"/>
          <a:stretch>
            <a:fillRect/>
          </a:stretch>
        </p:blipFill>
        <p:spPr>
          <a:xfrm>
            <a:off x="4267200" y="1600200"/>
            <a:ext cx="3100932" cy="2321554"/>
          </a:xfrm>
          <a:prstGeom prst="rect">
            <a:avLst/>
          </a:prstGeom>
        </p:spPr>
      </p:pic>
      <p:sp>
        <p:nvSpPr>
          <p:cNvPr id="28" name="Oval 27"/>
          <p:cNvSpPr/>
          <p:nvPr/>
        </p:nvSpPr>
        <p:spPr>
          <a:xfrm>
            <a:off x="4495800" y="2286000"/>
            <a:ext cx="609600" cy="533400"/>
          </a:xfrm>
          <a:prstGeom prst="ellipse">
            <a:avLst/>
          </a:prstGeom>
          <a:solidFill>
            <a:schemeClr val="accent1">
              <a:alpha val="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172200" y="1524000"/>
            <a:ext cx="609600" cy="533400"/>
          </a:xfrm>
          <a:prstGeom prst="ellipse">
            <a:avLst/>
          </a:prstGeom>
          <a:solidFill>
            <a:schemeClr val="accent1">
              <a:alpha val="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4800600" y="1828800"/>
            <a:ext cx="457200" cy="381000"/>
          </a:xfrm>
          <a:prstGeom prst="roundRect">
            <a:avLst/>
          </a:prstGeom>
          <a:solidFill>
            <a:schemeClr val="accent1">
              <a:alpha val="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324600" y="2286000"/>
            <a:ext cx="457200" cy="381000"/>
          </a:xfrm>
          <a:prstGeom prst="roundRect">
            <a:avLst/>
          </a:prstGeom>
          <a:solidFill>
            <a:schemeClr val="accent1">
              <a:alpha val="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6627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28" grpId="0" animBg="1"/>
      <p:bldP spid="29" grpId="0" animBg="1"/>
      <p:bldP spid="30" grpId="0" animBg="1"/>
      <p:bldP spid="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Brace 25"/>
          <p:cNvSpPr/>
          <p:nvPr/>
        </p:nvSpPr>
        <p:spPr>
          <a:xfrm>
            <a:off x="1676400" y="1600200"/>
            <a:ext cx="304800" cy="4572000"/>
          </a:xfrm>
          <a:prstGeom prst="rightBrace">
            <a:avLst>
              <a:gd name="adj1" fmla="val 34259"/>
              <a:gd name="adj2" fmla="val 482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33795" name="Picture 16" descr="http://apollo.cs.illinois.edu/images/cairo-celebrates-e1298128796536.jpg"/>
          <p:cNvPicPr>
            <a:picLocks noChangeAspect="1" noChangeArrowheads="1"/>
          </p:cNvPicPr>
          <p:nvPr/>
        </p:nvPicPr>
        <p:blipFill>
          <a:blip r:embed="rId4" cstate="print"/>
          <a:srcRect/>
          <a:stretch>
            <a:fillRect/>
          </a:stretch>
        </p:blipFill>
        <p:spPr bwMode="auto">
          <a:xfrm>
            <a:off x="228600" y="2213042"/>
            <a:ext cx="1447800" cy="812733"/>
          </a:xfrm>
          <a:prstGeom prst="rect">
            <a:avLst/>
          </a:prstGeom>
          <a:noFill/>
          <a:ln w="9525">
            <a:noFill/>
            <a:miter lim="800000"/>
            <a:headEnd/>
            <a:tailEnd/>
          </a:ln>
        </p:spPr>
      </p:pic>
      <p:pic>
        <p:nvPicPr>
          <p:cNvPr id="33796" name="Picture 18" descr="http://apollo.cs.illinois.edu/images/ss-110831-irene-jc-02.grid-9x2.jpg"/>
          <p:cNvPicPr>
            <a:picLocks noChangeAspect="1" noChangeArrowheads="1"/>
          </p:cNvPicPr>
          <p:nvPr/>
        </p:nvPicPr>
        <p:blipFill>
          <a:blip r:embed="rId5" cstate="print"/>
          <a:srcRect l="5275" r="3957"/>
          <a:stretch>
            <a:fillRect/>
          </a:stretch>
        </p:blipFill>
        <p:spPr bwMode="auto">
          <a:xfrm>
            <a:off x="228600" y="3581400"/>
            <a:ext cx="1384148" cy="806450"/>
          </a:xfrm>
          <a:prstGeom prst="rect">
            <a:avLst/>
          </a:prstGeom>
          <a:noFill/>
          <a:ln w="9525">
            <a:noFill/>
            <a:miter lim="800000"/>
            <a:headEnd/>
            <a:tailEnd/>
          </a:ln>
        </p:spPr>
      </p:pic>
      <p:sp>
        <p:nvSpPr>
          <p:cNvPr id="31" name="Content Placeholder 2"/>
          <p:cNvSpPr txBox="1">
            <a:spLocks/>
          </p:cNvSpPr>
          <p:nvPr/>
        </p:nvSpPr>
        <p:spPr bwMode="auto">
          <a:xfrm>
            <a:off x="228600" y="1568450"/>
            <a:ext cx="1676400" cy="72548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None/>
              <a:defRPr/>
            </a:pPr>
            <a:r>
              <a:rPr lang="en-US" sz="2000" kern="0" dirty="0">
                <a:latin typeface="+mn-lt"/>
                <a:cs typeface="+mn-cs"/>
              </a:rPr>
              <a:t>Events</a:t>
            </a:r>
          </a:p>
        </p:txBody>
      </p:sp>
      <p:sp>
        <p:nvSpPr>
          <p:cNvPr id="33798" name="TextBox 31"/>
          <p:cNvSpPr txBox="1">
            <a:spLocks noChangeArrowheads="1"/>
          </p:cNvSpPr>
          <p:nvPr/>
        </p:nvSpPr>
        <p:spPr bwMode="auto">
          <a:xfrm>
            <a:off x="228600" y="3016250"/>
            <a:ext cx="1203325" cy="307975"/>
          </a:xfrm>
          <a:prstGeom prst="rect">
            <a:avLst/>
          </a:prstGeom>
          <a:noFill/>
          <a:ln w="9525">
            <a:noFill/>
            <a:miter lim="800000"/>
            <a:headEnd/>
            <a:tailEnd/>
          </a:ln>
        </p:spPr>
        <p:txBody>
          <a:bodyPr wrap="none">
            <a:spAutoFit/>
          </a:bodyPr>
          <a:lstStyle/>
          <a:p>
            <a:r>
              <a:rPr lang="en-US" sz="1400"/>
              <a:t>Egypt Unrest</a:t>
            </a:r>
          </a:p>
        </p:txBody>
      </p:sp>
      <p:sp>
        <p:nvSpPr>
          <p:cNvPr id="33799" name="TextBox 32"/>
          <p:cNvSpPr txBox="1">
            <a:spLocks noChangeArrowheads="1"/>
          </p:cNvSpPr>
          <p:nvPr/>
        </p:nvSpPr>
        <p:spPr bwMode="auto">
          <a:xfrm>
            <a:off x="228600" y="4387850"/>
            <a:ext cx="1422400" cy="307975"/>
          </a:xfrm>
          <a:prstGeom prst="rect">
            <a:avLst/>
          </a:prstGeom>
          <a:noFill/>
          <a:ln w="9525">
            <a:noFill/>
            <a:miter lim="800000"/>
            <a:headEnd/>
            <a:tailEnd/>
          </a:ln>
        </p:spPr>
        <p:txBody>
          <a:bodyPr wrap="none">
            <a:spAutoFit/>
          </a:bodyPr>
          <a:lstStyle/>
          <a:p>
            <a:r>
              <a:rPr lang="en-US" sz="1400"/>
              <a:t>Hurricane Irene</a:t>
            </a:r>
          </a:p>
        </p:txBody>
      </p:sp>
      <p:pic>
        <p:nvPicPr>
          <p:cNvPr id="33800" name="Picture 24" descr="http://scrapetv.com/News/News%20Pages/Everyone%20Else/images-11/fukushima-disaster.jpg"/>
          <p:cNvPicPr>
            <a:picLocks noChangeAspect="1" noChangeArrowheads="1"/>
          </p:cNvPicPr>
          <p:nvPr/>
        </p:nvPicPr>
        <p:blipFill>
          <a:blip r:embed="rId6" cstate="print"/>
          <a:srcRect/>
          <a:stretch>
            <a:fillRect/>
          </a:stretch>
        </p:blipFill>
        <p:spPr bwMode="auto">
          <a:xfrm>
            <a:off x="228600" y="4953000"/>
            <a:ext cx="1540819" cy="958850"/>
          </a:xfrm>
          <a:prstGeom prst="rect">
            <a:avLst/>
          </a:prstGeom>
          <a:noFill/>
          <a:ln w="9525">
            <a:noFill/>
            <a:miter lim="800000"/>
            <a:headEnd/>
            <a:tailEnd/>
          </a:ln>
        </p:spPr>
      </p:pic>
      <p:sp>
        <p:nvSpPr>
          <p:cNvPr id="33801" name="TextBox 34"/>
          <p:cNvSpPr txBox="1">
            <a:spLocks noChangeArrowheads="1"/>
          </p:cNvSpPr>
          <p:nvPr/>
        </p:nvSpPr>
        <p:spPr bwMode="auto">
          <a:xfrm>
            <a:off x="381000" y="5911850"/>
            <a:ext cx="1031875" cy="307975"/>
          </a:xfrm>
          <a:prstGeom prst="rect">
            <a:avLst/>
          </a:prstGeom>
          <a:noFill/>
          <a:ln w="9525">
            <a:noFill/>
            <a:miter lim="800000"/>
            <a:headEnd/>
            <a:tailEnd/>
          </a:ln>
        </p:spPr>
        <p:txBody>
          <a:bodyPr wrap="none">
            <a:spAutoFit/>
          </a:bodyPr>
          <a:lstStyle/>
          <a:p>
            <a:r>
              <a:rPr lang="en-US" sz="1400"/>
              <a:t>Fukushima</a:t>
            </a:r>
          </a:p>
        </p:txBody>
      </p:sp>
      <p:sp>
        <p:nvSpPr>
          <p:cNvPr id="33802" name="Oval 17"/>
          <p:cNvSpPr>
            <a:spLocks noChangeArrowheads="1"/>
          </p:cNvSpPr>
          <p:nvPr/>
        </p:nvSpPr>
        <p:spPr bwMode="auto">
          <a:xfrm>
            <a:off x="2487613" y="14605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33803" name="Oval 19"/>
          <p:cNvSpPr>
            <a:spLocks noChangeArrowheads="1"/>
          </p:cNvSpPr>
          <p:nvPr/>
        </p:nvSpPr>
        <p:spPr bwMode="auto">
          <a:xfrm>
            <a:off x="2730500" y="3051175"/>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33804" name="Oval 20"/>
          <p:cNvSpPr>
            <a:spLocks noChangeArrowheads="1"/>
          </p:cNvSpPr>
          <p:nvPr/>
        </p:nvSpPr>
        <p:spPr bwMode="auto">
          <a:xfrm>
            <a:off x="2520950" y="198755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33805" name="Oval 21"/>
          <p:cNvSpPr>
            <a:spLocks noChangeArrowheads="1"/>
          </p:cNvSpPr>
          <p:nvPr/>
        </p:nvSpPr>
        <p:spPr bwMode="auto">
          <a:xfrm>
            <a:off x="2730500" y="3516313"/>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33806" name="Oval 22"/>
          <p:cNvSpPr>
            <a:spLocks noChangeArrowheads="1"/>
          </p:cNvSpPr>
          <p:nvPr/>
        </p:nvSpPr>
        <p:spPr bwMode="auto">
          <a:xfrm>
            <a:off x="2371725" y="4625975"/>
            <a:ext cx="268288"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33807" name="Rectangle 11"/>
          <p:cNvSpPr>
            <a:spLocks noChangeArrowheads="1"/>
          </p:cNvSpPr>
          <p:nvPr/>
        </p:nvSpPr>
        <p:spPr bwMode="auto">
          <a:xfrm flipV="1">
            <a:off x="4191000" y="1138238"/>
            <a:ext cx="261938"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08" name="Rectangle 13"/>
          <p:cNvSpPr>
            <a:spLocks noChangeArrowheads="1"/>
          </p:cNvSpPr>
          <p:nvPr/>
        </p:nvSpPr>
        <p:spPr bwMode="auto">
          <a:xfrm flipV="1">
            <a:off x="4205288" y="18240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09" name="Rectangle 14"/>
          <p:cNvSpPr>
            <a:spLocks noChangeArrowheads="1"/>
          </p:cNvSpPr>
          <p:nvPr/>
        </p:nvSpPr>
        <p:spPr bwMode="auto">
          <a:xfrm flipV="1">
            <a:off x="4205288" y="25860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10" name="Rectangle 16"/>
          <p:cNvSpPr>
            <a:spLocks noChangeArrowheads="1"/>
          </p:cNvSpPr>
          <p:nvPr/>
        </p:nvSpPr>
        <p:spPr bwMode="auto">
          <a:xfrm flipV="1">
            <a:off x="4205288" y="38052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11" name="Rectangle 17"/>
          <p:cNvSpPr>
            <a:spLocks noChangeArrowheads="1"/>
          </p:cNvSpPr>
          <p:nvPr/>
        </p:nvSpPr>
        <p:spPr bwMode="auto">
          <a:xfrm flipV="1">
            <a:off x="4205288" y="44910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12" name="Rectangle 18"/>
          <p:cNvSpPr>
            <a:spLocks noChangeArrowheads="1"/>
          </p:cNvSpPr>
          <p:nvPr/>
        </p:nvSpPr>
        <p:spPr bwMode="auto">
          <a:xfrm flipV="1">
            <a:off x="4205288" y="52530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13" name="Text Box 20"/>
          <p:cNvSpPr txBox="1">
            <a:spLocks noChangeArrowheads="1"/>
          </p:cNvSpPr>
          <p:nvPr/>
        </p:nvSpPr>
        <p:spPr bwMode="auto">
          <a:xfrm flipV="1">
            <a:off x="4078288" y="3006725"/>
            <a:ext cx="512762" cy="393700"/>
          </a:xfrm>
          <a:prstGeom prst="rect">
            <a:avLst/>
          </a:prstGeom>
          <a:noFill/>
          <a:ln w="9525">
            <a:noFill/>
            <a:miter lim="800000"/>
            <a:headEnd/>
            <a:tailEnd/>
          </a:ln>
        </p:spPr>
        <p:txBody>
          <a:bodyPr vert="eaVert">
            <a:spAutoFit/>
          </a:bodyPr>
          <a:lstStyle/>
          <a:p>
            <a:pPr>
              <a:spcBef>
                <a:spcPct val="50000"/>
              </a:spcBef>
            </a:pPr>
            <a:r>
              <a:rPr lang="en-US" altLang="zh-CN" sz="3200">
                <a:latin typeface="Arial" charset="0"/>
                <a:ea typeface="SimSun" pitchFamily="2" charset="-122"/>
              </a:rPr>
              <a:t>…</a:t>
            </a:r>
          </a:p>
        </p:txBody>
      </p:sp>
      <p:cxnSp>
        <p:nvCxnSpPr>
          <p:cNvPr id="33814" name="Straight Arrow Connector 50"/>
          <p:cNvCxnSpPr>
            <a:cxnSpLocks noChangeShapeType="1"/>
            <a:stCxn id="33802" idx="6"/>
            <a:endCxn id="33807" idx="1"/>
          </p:cNvCxnSpPr>
          <p:nvPr/>
        </p:nvCxnSpPr>
        <p:spPr bwMode="auto">
          <a:xfrm flipV="1">
            <a:off x="2757488" y="1277938"/>
            <a:ext cx="1433512" cy="317500"/>
          </a:xfrm>
          <a:prstGeom prst="straightConnector1">
            <a:avLst/>
          </a:prstGeom>
          <a:noFill/>
          <a:ln w="9525" algn="ctr">
            <a:solidFill>
              <a:schemeClr val="tx1"/>
            </a:solidFill>
            <a:round/>
            <a:headEnd/>
            <a:tailEnd type="arrow" w="med" len="med"/>
          </a:ln>
        </p:spPr>
      </p:cxnSp>
      <p:cxnSp>
        <p:nvCxnSpPr>
          <p:cNvPr id="33815" name="Straight Arrow Connector 52"/>
          <p:cNvCxnSpPr>
            <a:cxnSpLocks noChangeShapeType="1"/>
            <a:stCxn id="33802" idx="5"/>
          </p:cNvCxnSpPr>
          <p:nvPr/>
        </p:nvCxnSpPr>
        <p:spPr bwMode="auto">
          <a:xfrm>
            <a:off x="2719388" y="1690688"/>
            <a:ext cx="1462087" cy="893762"/>
          </a:xfrm>
          <a:prstGeom prst="straightConnector1">
            <a:avLst/>
          </a:prstGeom>
          <a:noFill/>
          <a:ln w="9525" algn="ctr">
            <a:solidFill>
              <a:schemeClr val="tx1"/>
            </a:solidFill>
            <a:round/>
            <a:headEnd/>
            <a:tailEnd type="arrow" w="med" len="med"/>
          </a:ln>
        </p:spPr>
      </p:cxnSp>
      <p:cxnSp>
        <p:nvCxnSpPr>
          <p:cNvPr id="33816" name="Straight Arrow Connector 54"/>
          <p:cNvCxnSpPr>
            <a:cxnSpLocks noChangeShapeType="1"/>
            <a:stCxn id="33804" idx="6"/>
            <a:endCxn id="33808" idx="1"/>
          </p:cNvCxnSpPr>
          <p:nvPr/>
        </p:nvCxnSpPr>
        <p:spPr bwMode="auto">
          <a:xfrm flipV="1">
            <a:off x="2790825" y="1963738"/>
            <a:ext cx="1414463" cy="158750"/>
          </a:xfrm>
          <a:prstGeom prst="straightConnector1">
            <a:avLst/>
          </a:prstGeom>
          <a:noFill/>
          <a:ln w="9525" algn="ctr">
            <a:solidFill>
              <a:schemeClr val="tx1"/>
            </a:solidFill>
            <a:round/>
            <a:headEnd/>
            <a:tailEnd type="arrow" w="med" len="med"/>
          </a:ln>
        </p:spPr>
      </p:cxnSp>
      <p:cxnSp>
        <p:nvCxnSpPr>
          <p:cNvPr id="33817" name="Straight Arrow Connector 56"/>
          <p:cNvCxnSpPr>
            <a:cxnSpLocks noChangeShapeType="1"/>
            <a:stCxn id="33804" idx="7"/>
          </p:cNvCxnSpPr>
          <p:nvPr/>
        </p:nvCxnSpPr>
        <p:spPr bwMode="auto">
          <a:xfrm flipV="1">
            <a:off x="2751138" y="1430338"/>
            <a:ext cx="1401762" cy="596900"/>
          </a:xfrm>
          <a:prstGeom prst="straightConnector1">
            <a:avLst/>
          </a:prstGeom>
          <a:noFill/>
          <a:ln w="9525" algn="ctr">
            <a:solidFill>
              <a:schemeClr val="tx1"/>
            </a:solidFill>
            <a:round/>
            <a:headEnd/>
            <a:tailEnd type="arrow" w="med" len="med"/>
          </a:ln>
        </p:spPr>
      </p:cxnSp>
      <p:cxnSp>
        <p:nvCxnSpPr>
          <p:cNvPr id="33818" name="Straight Arrow Connector 58"/>
          <p:cNvCxnSpPr>
            <a:cxnSpLocks noChangeShapeType="1"/>
            <a:stCxn id="33804" idx="5"/>
          </p:cNvCxnSpPr>
          <p:nvPr/>
        </p:nvCxnSpPr>
        <p:spPr bwMode="auto">
          <a:xfrm>
            <a:off x="2751138" y="2217738"/>
            <a:ext cx="1430337" cy="2255837"/>
          </a:xfrm>
          <a:prstGeom prst="straightConnector1">
            <a:avLst/>
          </a:prstGeom>
          <a:noFill/>
          <a:ln w="9525" algn="ctr">
            <a:solidFill>
              <a:schemeClr val="tx1"/>
            </a:solidFill>
            <a:round/>
            <a:headEnd/>
            <a:tailEnd type="arrow" w="med" len="med"/>
          </a:ln>
        </p:spPr>
      </p:cxnSp>
      <p:cxnSp>
        <p:nvCxnSpPr>
          <p:cNvPr id="33819" name="Straight Arrow Connector 60"/>
          <p:cNvCxnSpPr>
            <a:cxnSpLocks noChangeShapeType="1"/>
            <a:stCxn id="33839" idx="6"/>
          </p:cNvCxnSpPr>
          <p:nvPr/>
        </p:nvCxnSpPr>
        <p:spPr bwMode="auto">
          <a:xfrm>
            <a:off x="2565400" y="2647950"/>
            <a:ext cx="1571625" cy="11113"/>
          </a:xfrm>
          <a:prstGeom prst="straightConnector1">
            <a:avLst/>
          </a:prstGeom>
          <a:noFill/>
          <a:ln w="9525" algn="ctr">
            <a:solidFill>
              <a:schemeClr val="tx1"/>
            </a:solidFill>
            <a:round/>
            <a:headEnd/>
            <a:tailEnd type="arrow" w="med" len="med"/>
          </a:ln>
        </p:spPr>
      </p:cxnSp>
      <p:cxnSp>
        <p:nvCxnSpPr>
          <p:cNvPr id="33820" name="Straight Arrow Connector 62"/>
          <p:cNvCxnSpPr>
            <a:cxnSpLocks noChangeShapeType="1"/>
            <a:stCxn id="33806" idx="6"/>
          </p:cNvCxnSpPr>
          <p:nvPr/>
        </p:nvCxnSpPr>
        <p:spPr bwMode="auto">
          <a:xfrm flipV="1">
            <a:off x="2640013" y="4757738"/>
            <a:ext cx="1527175" cy="3175"/>
          </a:xfrm>
          <a:prstGeom prst="straightConnector1">
            <a:avLst/>
          </a:prstGeom>
          <a:noFill/>
          <a:ln w="9525" algn="ctr">
            <a:solidFill>
              <a:schemeClr val="tx1"/>
            </a:solidFill>
            <a:round/>
            <a:headEnd/>
            <a:tailEnd type="arrow" w="med" len="med"/>
          </a:ln>
        </p:spPr>
      </p:cxnSp>
      <p:cxnSp>
        <p:nvCxnSpPr>
          <p:cNvPr id="33821" name="Straight Arrow Connector 66"/>
          <p:cNvCxnSpPr>
            <a:cxnSpLocks noChangeShapeType="1"/>
            <a:stCxn id="33829" idx="5"/>
            <a:endCxn id="33812" idx="1"/>
          </p:cNvCxnSpPr>
          <p:nvPr/>
        </p:nvCxnSpPr>
        <p:spPr bwMode="auto">
          <a:xfrm>
            <a:off x="2751138" y="4360863"/>
            <a:ext cx="1454150" cy="1031875"/>
          </a:xfrm>
          <a:prstGeom prst="straightConnector1">
            <a:avLst/>
          </a:prstGeom>
          <a:noFill/>
          <a:ln w="9525" algn="ctr">
            <a:solidFill>
              <a:schemeClr val="tx1"/>
            </a:solidFill>
            <a:round/>
            <a:headEnd/>
            <a:tailEnd type="arrow" w="med" len="med"/>
          </a:ln>
        </p:spPr>
      </p:cxnSp>
      <p:cxnSp>
        <p:nvCxnSpPr>
          <p:cNvPr id="33822" name="Straight Arrow Connector 68"/>
          <p:cNvCxnSpPr>
            <a:cxnSpLocks noChangeShapeType="1"/>
            <a:stCxn id="33829" idx="6"/>
            <a:endCxn id="33810" idx="1"/>
          </p:cNvCxnSpPr>
          <p:nvPr/>
        </p:nvCxnSpPr>
        <p:spPr bwMode="auto">
          <a:xfrm flipV="1">
            <a:off x="2790825" y="3944938"/>
            <a:ext cx="1414463" cy="320675"/>
          </a:xfrm>
          <a:prstGeom prst="straightConnector1">
            <a:avLst/>
          </a:prstGeom>
          <a:noFill/>
          <a:ln w="9525" algn="ctr">
            <a:solidFill>
              <a:schemeClr val="tx1"/>
            </a:solidFill>
            <a:round/>
            <a:headEnd/>
            <a:tailEnd type="arrow" w="med" len="med"/>
          </a:ln>
        </p:spPr>
      </p:cxnSp>
      <p:cxnSp>
        <p:nvCxnSpPr>
          <p:cNvPr id="33823" name="Straight Arrow Connector 70"/>
          <p:cNvCxnSpPr>
            <a:cxnSpLocks noChangeShapeType="1"/>
            <a:stCxn id="33829" idx="7"/>
          </p:cNvCxnSpPr>
          <p:nvPr/>
        </p:nvCxnSpPr>
        <p:spPr bwMode="auto">
          <a:xfrm flipV="1">
            <a:off x="2751138" y="2090738"/>
            <a:ext cx="1416050" cy="2079625"/>
          </a:xfrm>
          <a:prstGeom prst="straightConnector1">
            <a:avLst/>
          </a:prstGeom>
          <a:noFill/>
          <a:ln w="9525" algn="ctr">
            <a:solidFill>
              <a:schemeClr val="tx1"/>
            </a:solidFill>
            <a:round/>
            <a:headEnd/>
            <a:tailEnd type="arrow" w="med" len="med"/>
          </a:ln>
        </p:spPr>
      </p:cxnSp>
      <p:cxnSp>
        <p:nvCxnSpPr>
          <p:cNvPr id="33824" name="Straight Arrow Connector 72"/>
          <p:cNvCxnSpPr>
            <a:cxnSpLocks noChangeShapeType="1"/>
          </p:cNvCxnSpPr>
          <p:nvPr/>
        </p:nvCxnSpPr>
        <p:spPr bwMode="auto">
          <a:xfrm>
            <a:off x="2998788" y="3198813"/>
            <a:ext cx="1212850" cy="614362"/>
          </a:xfrm>
          <a:prstGeom prst="straightConnector1">
            <a:avLst/>
          </a:prstGeom>
          <a:noFill/>
          <a:ln w="9525" algn="ctr">
            <a:solidFill>
              <a:schemeClr val="tx1"/>
            </a:solidFill>
            <a:round/>
            <a:headEnd/>
            <a:tailEnd type="arrow" w="med" len="med"/>
          </a:ln>
        </p:spPr>
      </p:cxnSp>
      <p:cxnSp>
        <p:nvCxnSpPr>
          <p:cNvPr id="33825" name="Straight Arrow Connector 77"/>
          <p:cNvCxnSpPr>
            <a:cxnSpLocks noChangeShapeType="1"/>
            <a:stCxn id="33803" idx="7"/>
          </p:cNvCxnSpPr>
          <p:nvPr/>
        </p:nvCxnSpPr>
        <p:spPr bwMode="auto">
          <a:xfrm flipV="1">
            <a:off x="2960688" y="2763838"/>
            <a:ext cx="1176337" cy="327025"/>
          </a:xfrm>
          <a:prstGeom prst="straightConnector1">
            <a:avLst/>
          </a:prstGeom>
          <a:noFill/>
          <a:ln w="9525" algn="ctr">
            <a:solidFill>
              <a:schemeClr val="tx1"/>
            </a:solidFill>
            <a:round/>
            <a:headEnd/>
            <a:tailEnd type="arrow" w="med" len="med"/>
          </a:ln>
        </p:spPr>
      </p:cxnSp>
      <p:cxnSp>
        <p:nvCxnSpPr>
          <p:cNvPr id="33826" name="Straight Arrow Connector 79"/>
          <p:cNvCxnSpPr>
            <a:cxnSpLocks noChangeShapeType="1"/>
          </p:cNvCxnSpPr>
          <p:nvPr/>
        </p:nvCxnSpPr>
        <p:spPr bwMode="auto">
          <a:xfrm flipV="1">
            <a:off x="2968625" y="2854325"/>
            <a:ext cx="1184275" cy="704850"/>
          </a:xfrm>
          <a:prstGeom prst="straightConnector1">
            <a:avLst/>
          </a:prstGeom>
          <a:noFill/>
          <a:ln w="9525" algn="ctr">
            <a:solidFill>
              <a:schemeClr val="tx1"/>
            </a:solidFill>
            <a:round/>
            <a:headEnd/>
            <a:tailEnd type="arrow" w="med" len="med"/>
          </a:ln>
        </p:spPr>
      </p:cxnSp>
      <p:cxnSp>
        <p:nvCxnSpPr>
          <p:cNvPr id="33827" name="Straight Arrow Connector 81"/>
          <p:cNvCxnSpPr>
            <a:cxnSpLocks noChangeShapeType="1"/>
            <a:stCxn id="33806" idx="7"/>
          </p:cNvCxnSpPr>
          <p:nvPr/>
        </p:nvCxnSpPr>
        <p:spPr bwMode="auto">
          <a:xfrm flipV="1">
            <a:off x="2601913" y="2870200"/>
            <a:ext cx="1579562" cy="1795463"/>
          </a:xfrm>
          <a:prstGeom prst="straightConnector1">
            <a:avLst/>
          </a:prstGeom>
          <a:noFill/>
          <a:ln w="9525" algn="ctr">
            <a:solidFill>
              <a:schemeClr val="tx1"/>
            </a:solidFill>
            <a:round/>
            <a:headEnd/>
            <a:tailEnd type="arrow" w="med" len="med"/>
          </a:ln>
        </p:spPr>
      </p:cxnSp>
      <p:cxnSp>
        <p:nvCxnSpPr>
          <p:cNvPr id="33828" name="Straight Arrow Connector 84"/>
          <p:cNvCxnSpPr>
            <a:cxnSpLocks noChangeShapeType="1"/>
            <a:endCxn id="33811" idx="1"/>
          </p:cNvCxnSpPr>
          <p:nvPr/>
        </p:nvCxnSpPr>
        <p:spPr bwMode="auto">
          <a:xfrm>
            <a:off x="2638425" y="4264025"/>
            <a:ext cx="1566863" cy="366713"/>
          </a:xfrm>
          <a:prstGeom prst="straightConnector1">
            <a:avLst/>
          </a:prstGeom>
          <a:noFill/>
          <a:ln w="9525" algn="ctr">
            <a:solidFill>
              <a:schemeClr val="tx1"/>
            </a:solidFill>
            <a:round/>
            <a:headEnd/>
            <a:tailEnd type="arrow" w="med" len="med"/>
          </a:ln>
        </p:spPr>
      </p:cxnSp>
      <p:sp>
        <p:nvSpPr>
          <p:cNvPr id="33829" name="Oval 23"/>
          <p:cNvSpPr>
            <a:spLocks noChangeArrowheads="1"/>
          </p:cNvSpPr>
          <p:nvPr/>
        </p:nvSpPr>
        <p:spPr bwMode="auto">
          <a:xfrm>
            <a:off x="2520950" y="4130675"/>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33843" name="Title 53"/>
          <p:cNvSpPr>
            <a:spLocks noGrp="1"/>
          </p:cNvSpPr>
          <p:nvPr>
            <p:ph type="title"/>
          </p:nvPr>
        </p:nvSpPr>
        <p:spPr>
          <a:xfrm>
            <a:off x="762000" y="0"/>
            <a:ext cx="7793037" cy="928687"/>
          </a:xfrm>
        </p:spPr>
        <p:txBody>
          <a:bodyPr/>
          <a:lstStyle/>
          <a:p>
            <a:r>
              <a:rPr lang="en-US" dirty="0" smtClean="0"/>
              <a:t>Address Source Dependency</a:t>
            </a:r>
          </a:p>
        </p:txBody>
      </p:sp>
      <p:sp>
        <p:nvSpPr>
          <p:cNvPr id="33830" name="Content Placeholder 2"/>
          <p:cNvSpPr>
            <a:spLocks noGrp="1"/>
          </p:cNvSpPr>
          <p:nvPr>
            <p:ph idx="1"/>
          </p:nvPr>
        </p:nvSpPr>
        <p:spPr>
          <a:xfrm>
            <a:off x="2209800" y="1114425"/>
            <a:ext cx="966788" cy="414338"/>
          </a:xfrm>
        </p:spPr>
        <p:txBody>
          <a:bodyPr/>
          <a:lstStyle/>
          <a:p>
            <a:pPr>
              <a:buFont typeface="Wingdings" pitchFamily="2" charset="2"/>
              <a:buNone/>
            </a:pPr>
            <a:r>
              <a:rPr lang="en-US" sz="1600" smtClean="0"/>
              <a:t>Sources</a:t>
            </a:r>
          </a:p>
        </p:txBody>
      </p:sp>
      <p:sp>
        <p:nvSpPr>
          <p:cNvPr id="54" name="Slide Number Placeholder 53"/>
          <p:cNvSpPr>
            <a:spLocks noGrp="1"/>
          </p:cNvSpPr>
          <p:nvPr>
            <p:ph type="sldNum" sz="quarter" idx="12"/>
          </p:nvPr>
        </p:nvSpPr>
        <p:spPr/>
        <p:txBody>
          <a:bodyPr/>
          <a:lstStyle/>
          <a:p>
            <a:fld id="{B6F15528-21DE-4FAA-801E-634DDDAF4B2B}" type="slidenum">
              <a:rPr lang="en-US" smtClean="0"/>
              <a:pPr/>
              <a:t>39</a:t>
            </a:fld>
            <a:endParaRPr lang="en-US"/>
          </a:p>
        </p:txBody>
      </p:sp>
      <p:sp>
        <p:nvSpPr>
          <p:cNvPr id="90" name="Content Placeholder 2"/>
          <p:cNvSpPr txBox="1">
            <a:spLocks/>
          </p:cNvSpPr>
          <p:nvPr/>
        </p:nvSpPr>
        <p:spPr bwMode="auto">
          <a:xfrm>
            <a:off x="3944938" y="863600"/>
            <a:ext cx="1981200" cy="414338"/>
          </a:xfrm>
          <a:prstGeom prst="rect">
            <a:avLst/>
          </a:prstGeom>
          <a:noFill/>
          <a:ln w="9525">
            <a:noFill/>
            <a:miter lim="800000"/>
            <a:headEnd/>
            <a:tailEnd/>
          </a:ln>
        </p:spPr>
        <p:txBody>
          <a:bodyPr lIns="0" tIns="0" rIns="0" bIns="0"/>
          <a:lstStyle/>
          <a:p>
            <a:pPr marL="342900" indent="-342900" eaLnBrk="0" hangingPunct="0">
              <a:spcBef>
                <a:spcPct val="20000"/>
              </a:spcBef>
              <a:buFont typeface="Wingdings" pitchFamily="2" charset="2"/>
              <a:buNone/>
              <a:defRPr/>
            </a:pPr>
            <a:r>
              <a:rPr lang="en-US" sz="1600" kern="0" dirty="0" smtClean="0">
                <a:latin typeface="+mn-lt"/>
                <a:cs typeface="+mn-cs"/>
              </a:rPr>
              <a:t>Measured Variables</a:t>
            </a:r>
            <a:endParaRPr lang="en-US" sz="1600" kern="0" dirty="0">
              <a:latin typeface="+mn-lt"/>
              <a:cs typeface="+mn-cs"/>
            </a:endParaRPr>
          </a:p>
        </p:txBody>
      </p:sp>
      <p:sp>
        <p:nvSpPr>
          <p:cNvPr id="33832" name="TextBox 91"/>
          <p:cNvSpPr txBox="1">
            <a:spLocks noChangeArrowheads="1"/>
          </p:cNvSpPr>
          <p:nvPr/>
        </p:nvSpPr>
        <p:spPr bwMode="auto">
          <a:xfrm>
            <a:off x="2368550" y="4938713"/>
            <a:ext cx="1133452" cy="646331"/>
          </a:xfrm>
          <a:prstGeom prst="rect">
            <a:avLst/>
          </a:prstGeom>
          <a:noFill/>
          <a:ln w="9525">
            <a:noFill/>
            <a:miter lim="800000"/>
            <a:headEnd/>
            <a:tailEnd/>
          </a:ln>
        </p:spPr>
        <p:txBody>
          <a:bodyPr wrap="none">
            <a:spAutoFit/>
          </a:bodyPr>
          <a:lstStyle/>
          <a:p>
            <a:r>
              <a:rPr lang="en-US" dirty="0"/>
              <a:t>Attribute:</a:t>
            </a:r>
          </a:p>
          <a:p>
            <a:r>
              <a:rPr lang="en-US" b="1" dirty="0" smtClean="0"/>
              <a:t>Reliability</a:t>
            </a:r>
            <a:endParaRPr lang="en-US" b="1" dirty="0"/>
          </a:p>
        </p:txBody>
      </p:sp>
      <p:sp>
        <p:nvSpPr>
          <p:cNvPr id="33833" name="TextBox 92"/>
          <p:cNvSpPr txBox="1">
            <a:spLocks noChangeArrowheads="1"/>
          </p:cNvSpPr>
          <p:nvPr/>
        </p:nvSpPr>
        <p:spPr bwMode="auto">
          <a:xfrm>
            <a:off x="3944938" y="5570538"/>
            <a:ext cx="946150" cy="461962"/>
          </a:xfrm>
          <a:prstGeom prst="rect">
            <a:avLst/>
          </a:prstGeom>
          <a:noFill/>
          <a:ln w="9525">
            <a:noFill/>
            <a:miter lim="800000"/>
            <a:headEnd/>
            <a:tailEnd/>
          </a:ln>
        </p:spPr>
        <p:txBody>
          <a:bodyPr wrap="none">
            <a:spAutoFit/>
          </a:bodyPr>
          <a:lstStyle/>
          <a:p>
            <a:r>
              <a:rPr lang="en-US"/>
              <a:t>Attribute:</a:t>
            </a:r>
          </a:p>
          <a:p>
            <a:r>
              <a:rPr lang="en-US" b="1"/>
              <a:t>True/False</a:t>
            </a:r>
          </a:p>
        </p:txBody>
      </p:sp>
      <p:cxnSp>
        <p:nvCxnSpPr>
          <p:cNvPr id="33835" name="Straight Arrow Connector 67"/>
          <p:cNvCxnSpPr>
            <a:cxnSpLocks noChangeShapeType="1"/>
            <a:stCxn id="33839" idx="5"/>
            <a:endCxn id="33803" idx="1"/>
          </p:cNvCxnSpPr>
          <p:nvPr/>
        </p:nvCxnSpPr>
        <p:spPr bwMode="auto">
          <a:xfrm>
            <a:off x="2525713" y="2743200"/>
            <a:ext cx="244475" cy="347663"/>
          </a:xfrm>
          <a:prstGeom prst="straightConnector1">
            <a:avLst/>
          </a:prstGeom>
          <a:noFill/>
          <a:ln w="25400" algn="ctr">
            <a:solidFill>
              <a:srgbClr val="C00000"/>
            </a:solidFill>
            <a:round/>
            <a:headEnd/>
            <a:tailEnd type="arrow" w="med" len="med"/>
          </a:ln>
        </p:spPr>
      </p:cxnSp>
      <p:cxnSp>
        <p:nvCxnSpPr>
          <p:cNvPr id="33836" name="Straight Arrow Connector 71"/>
          <p:cNvCxnSpPr>
            <a:cxnSpLocks noChangeShapeType="1"/>
            <a:endCxn id="33805" idx="1"/>
          </p:cNvCxnSpPr>
          <p:nvPr/>
        </p:nvCxnSpPr>
        <p:spPr bwMode="auto">
          <a:xfrm>
            <a:off x="2428875" y="2659063"/>
            <a:ext cx="341313" cy="896937"/>
          </a:xfrm>
          <a:prstGeom prst="straightConnector1">
            <a:avLst/>
          </a:prstGeom>
          <a:noFill/>
          <a:ln w="25400" algn="ctr">
            <a:solidFill>
              <a:srgbClr val="C00000"/>
            </a:solidFill>
            <a:round/>
            <a:headEnd/>
            <a:tailEnd type="arrow" w="med" len="med"/>
          </a:ln>
        </p:spPr>
      </p:cxnSp>
      <p:cxnSp>
        <p:nvCxnSpPr>
          <p:cNvPr id="33837" name="Straight Arrow Connector 75"/>
          <p:cNvCxnSpPr>
            <a:cxnSpLocks noChangeShapeType="1"/>
            <a:stCxn id="33839" idx="4"/>
            <a:endCxn id="33829" idx="0"/>
          </p:cNvCxnSpPr>
          <p:nvPr/>
        </p:nvCxnSpPr>
        <p:spPr bwMode="auto">
          <a:xfrm>
            <a:off x="2430463" y="2781300"/>
            <a:ext cx="225425" cy="1349375"/>
          </a:xfrm>
          <a:prstGeom prst="straightConnector1">
            <a:avLst/>
          </a:prstGeom>
          <a:noFill/>
          <a:ln w="25400" algn="ctr">
            <a:solidFill>
              <a:srgbClr val="C00000"/>
            </a:solidFill>
            <a:round/>
            <a:headEnd/>
            <a:tailEnd type="arrow" w="med" len="med"/>
          </a:ln>
        </p:spPr>
      </p:cxnSp>
      <p:cxnSp>
        <p:nvCxnSpPr>
          <p:cNvPr id="33838" name="Straight Arrow Connector 78"/>
          <p:cNvCxnSpPr>
            <a:cxnSpLocks noChangeShapeType="1"/>
            <a:stCxn id="33839" idx="3"/>
            <a:endCxn id="33806" idx="1"/>
          </p:cNvCxnSpPr>
          <p:nvPr/>
        </p:nvCxnSpPr>
        <p:spPr bwMode="auto">
          <a:xfrm>
            <a:off x="2335213" y="2743200"/>
            <a:ext cx="74612" cy="1922463"/>
          </a:xfrm>
          <a:prstGeom prst="straightConnector1">
            <a:avLst/>
          </a:prstGeom>
          <a:noFill/>
          <a:ln w="25400" algn="ctr">
            <a:solidFill>
              <a:srgbClr val="C00000"/>
            </a:solidFill>
            <a:round/>
            <a:headEnd/>
            <a:tailEnd type="arrow" w="med" len="med"/>
          </a:ln>
        </p:spPr>
      </p:cxnSp>
      <p:sp>
        <p:nvSpPr>
          <p:cNvPr id="33839" name="Oval 18"/>
          <p:cNvSpPr>
            <a:spLocks noChangeArrowheads="1"/>
          </p:cNvSpPr>
          <p:nvPr/>
        </p:nvSpPr>
        <p:spPr bwMode="auto">
          <a:xfrm>
            <a:off x="2295525" y="2513013"/>
            <a:ext cx="269875" cy="268287"/>
          </a:xfrm>
          <a:prstGeom prst="ellipse">
            <a:avLst/>
          </a:prstGeom>
          <a:solidFill>
            <a:schemeClr val="accent1"/>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cxnSp>
        <p:nvCxnSpPr>
          <p:cNvPr id="33840" name="Straight Arrow Connector 82"/>
          <p:cNvCxnSpPr>
            <a:cxnSpLocks noChangeShapeType="1"/>
            <a:stCxn id="33839" idx="0"/>
            <a:endCxn id="33802" idx="3"/>
          </p:cNvCxnSpPr>
          <p:nvPr/>
        </p:nvCxnSpPr>
        <p:spPr bwMode="auto">
          <a:xfrm flipV="1">
            <a:off x="2430463" y="1690688"/>
            <a:ext cx="96837" cy="822325"/>
          </a:xfrm>
          <a:prstGeom prst="straightConnector1">
            <a:avLst/>
          </a:prstGeom>
          <a:noFill/>
          <a:ln w="25400" algn="ctr">
            <a:solidFill>
              <a:srgbClr val="C00000"/>
            </a:solidFill>
            <a:round/>
            <a:headEnd/>
            <a:tailEnd type="arrow" w="med" len="med"/>
          </a:ln>
        </p:spPr>
      </p:cxnSp>
      <p:pic>
        <p:nvPicPr>
          <p:cNvPr id="53" name="Picture 52" descr="twitter-follower.jpg"/>
          <p:cNvPicPr>
            <a:picLocks noChangeAspect="1"/>
          </p:cNvPicPr>
          <p:nvPr/>
        </p:nvPicPr>
        <p:blipFill>
          <a:blip r:embed="rId7" cstate="print"/>
          <a:stretch>
            <a:fillRect/>
          </a:stretch>
        </p:blipFill>
        <p:spPr>
          <a:xfrm>
            <a:off x="4724400" y="2895600"/>
            <a:ext cx="2057400" cy="1322614"/>
          </a:xfrm>
          <a:prstGeom prst="rect">
            <a:avLst/>
          </a:prstGeom>
        </p:spPr>
      </p:pic>
      <p:pic>
        <p:nvPicPr>
          <p:cNvPr id="55" name="Picture 54" descr="twitter-retweet.jpg"/>
          <p:cNvPicPr>
            <a:picLocks noChangeAspect="1"/>
          </p:cNvPicPr>
          <p:nvPr/>
        </p:nvPicPr>
        <p:blipFill>
          <a:blip r:embed="rId8" cstate="print"/>
          <a:stretch>
            <a:fillRect/>
          </a:stretch>
        </p:blipFill>
        <p:spPr>
          <a:xfrm>
            <a:off x="7315200" y="3581400"/>
            <a:ext cx="1295400" cy="1295400"/>
          </a:xfrm>
          <a:prstGeom prst="rect">
            <a:avLst/>
          </a:prstGeom>
        </p:spPr>
      </p:pic>
      <p:pic>
        <p:nvPicPr>
          <p:cNvPr id="58" name="Picture 57" descr="facebook-friends.jpg"/>
          <p:cNvPicPr>
            <a:picLocks noChangeAspect="1"/>
          </p:cNvPicPr>
          <p:nvPr/>
        </p:nvPicPr>
        <p:blipFill>
          <a:blip r:embed="rId9" cstate="print"/>
          <a:stretch>
            <a:fillRect/>
          </a:stretch>
        </p:blipFill>
        <p:spPr>
          <a:xfrm>
            <a:off x="5257800" y="5029200"/>
            <a:ext cx="2082538" cy="1559893"/>
          </a:xfrm>
          <a:prstGeom prst="rect">
            <a:avLst/>
          </a:prstGeom>
        </p:spPr>
      </p:pic>
      <p:sp>
        <p:nvSpPr>
          <p:cNvPr id="33834" name="TextBox 49"/>
          <p:cNvSpPr txBox="1">
            <a:spLocks noChangeArrowheads="1"/>
          </p:cNvSpPr>
          <p:nvPr/>
        </p:nvSpPr>
        <p:spPr bwMode="auto">
          <a:xfrm rot="-900213">
            <a:off x="5064797" y="996244"/>
            <a:ext cx="3232150" cy="1877437"/>
          </a:xfrm>
          <a:prstGeom prst="rect">
            <a:avLst/>
          </a:prstGeom>
          <a:noFill/>
          <a:ln w="9525">
            <a:noFill/>
            <a:miter lim="800000"/>
            <a:headEnd/>
            <a:tailEnd/>
          </a:ln>
        </p:spPr>
        <p:txBody>
          <a:bodyPr>
            <a:spAutoFit/>
          </a:bodyPr>
          <a:lstStyle/>
          <a:p>
            <a:pPr algn="ctr"/>
            <a:r>
              <a:rPr lang="en-US" sz="2800" b="1" dirty="0">
                <a:solidFill>
                  <a:srgbClr val="FF0000"/>
                </a:solidFill>
              </a:rPr>
              <a:t>Sources are not independent !</a:t>
            </a:r>
          </a:p>
          <a:p>
            <a:pPr algn="ctr"/>
            <a:r>
              <a:rPr lang="en-US" sz="2000" b="1" i="1" dirty="0" smtClean="0">
                <a:solidFill>
                  <a:srgbClr val="FF0000"/>
                </a:solidFill>
              </a:rPr>
              <a:t>Consider </a:t>
            </a:r>
            <a:r>
              <a:rPr lang="en-US" sz="2000" b="1" i="1" dirty="0">
                <a:solidFill>
                  <a:srgbClr val="FF0000"/>
                </a:solidFill>
              </a:rPr>
              <a:t>the social </a:t>
            </a:r>
            <a:r>
              <a:rPr lang="en-US" sz="2000" b="1" i="1" dirty="0" smtClean="0">
                <a:solidFill>
                  <a:srgbClr val="FF0000"/>
                </a:solidFill>
              </a:rPr>
              <a:t>network and source forwarding behaviors</a:t>
            </a:r>
            <a:endParaRPr lang="en-US" sz="2000" b="1" i="1" dirty="0">
              <a:solidFill>
                <a:srgbClr val="FF0000"/>
              </a:solidFill>
            </a:endParaRPr>
          </a:p>
        </p:txBody>
      </p:sp>
    </p:spTree>
    <p:custDataLst>
      <p:tags r:id="rId1"/>
    </p:custDataLst>
    <p:extLst>
      <p:ext uri="{BB962C8B-B14F-4D97-AF65-F5344CB8AC3E}">
        <p14:creationId xmlns:p14="http://schemas.microsoft.com/office/powerpoint/2010/main" val="30976933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8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8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8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8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46"/>
          <p:cNvSpPr txBox="1">
            <a:spLocks noChangeArrowheads="1"/>
          </p:cNvSpPr>
          <p:nvPr/>
        </p:nvSpPr>
        <p:spPr bwMode="auto">
          <a:xfrm>
            <a:off x="4724400" y="2971800"/>
            <a:ext cx="1600200" cy="707886"/>
          </a:xfrm>
          <a:prstGeom prst="rect">
            <a:avLst/>
          </a:prstGeom>
          <a:noFill/>
          <a:ln w="9525">
            <a:noFill/>
            <a:miter lim="800000"/>
            <a:headEnd/>
            <a:tailEnd/>
          </a:ln>
        </p:spPr>
        <p:txBody>
          <a:bodyPr>
            <a:spAutoFit/>
          </a:bodyPr>
          <a:lstStyle/>
          <a:p>
            <a:pPr>
              <a:spcBef>
                <a:spcPct val="50000"/>
              </a:spcBef>
            </a:pPr>
            <a:r>
              <a:rPr lang="en-US" altLang="zh-CN" sz="2000" b="1" dirty="0"/>
              <a:t>Participant </a:t>
            </a:r>
            <a:r>
              <a:rPr lang="en-US" altLang="zh-CN" sz="2000" b="1" dirty="0" smtClean="0"/>
              <a:t>Reliability</a:t>
            </a:r>
            <a:endParaRPr lang="en-US" altLang="zh-CN" sz="1600" b="1" dirty="0"/>
          </a:p>
        </p:txBody>
      </p:sp>
      <p:sp>
        <p:nvSpPr>
          <p:cNvPr id="36" name="Text Box 47"/>
          <p:cNvSpPr txBox="1">
            <a:spLocks noChangeArrowheads="1"/>
          </p:cNvSpPr>
          <p:nvPr/>
        </p:nvSpPr>
        <p:spPr bwMode="auto">
          <a:xfrm>
            <a:off x="6934200" y="3124200"/>
            <a:ext cx="1752600" cy="553998"/>
          </a:xfrm>
          <a:prstGeom prst="rect">
            <a:avLst/>
          </a:prstGeom>
          <a:noFill/>
          <a:ln w="9525">
            <a:noFill/>
            <a:miter lim="800000"/>
            <a:headEnd/>
            <a:tailEnd/>
          </a:ln>
        </p:spPr>
        <p:txBody>
          <a:bodyPr wrap="square">
            <a:spAutoFit/>
          </a:bodyPr>
          <a:lstStyle/>
          <a:p>
            <a:pPr>
              <a:lnSpc>
                <a:spcPts val="1800"/>
              </a:lnSpc>
              <a:spcBef>
                <a:spcPct val="50000"/>
              </a:spcBef>
            </a:pPr>
            <a:r>
              <a:rPr lang="en-US" altLang="zh-CN" sz="2000" b="1" kern="900" dirty="0" smtClean="0"/>
              <a:t>Claim Correctness</a:t>
            </a:r>
          </a:p>
        </p:txBody>
      </p:sp>
      <p:sp>
        <p:nvSpPr>
          <p:cNvPr id="38" name="Bent Arrow 37"/>
          <p:cNvSpPr/>
          <p:nvPr/>
        </p:nvSpPr>
        <p:spPr>
          <a:xfrm>
            <a:off x="2590800" y="1219200"/>
            <a:ext cx="1676400" cy="990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48"/>
          <p:cNvSpPr>
            <a:spLocks noChangeArrowheads="1"/>
          </p:cNvSpPr>
          <p:nvPr/>
        </p:nvSpPr>
        <p:spPr bwMode="auto">
          <a:xfrm>
            <a:off x="4648200" y="1143000"/>
            <a:ext cx="3581400" cy="762000"/>
          </a:xfrm>
          <a:prstGeom prst="rect">
            <a:avLst/>
          </a:prstGeom>
          <a:solidFill>
            <a:srgbClr val="00CCFF"/>
          </a:solidFill>
          <a:ln w="9525">
            <a:solidFill>
              <a:schemeClr val="tx1"/>
            </a:solidFill>
            <a:miter lim="800000"/>
            <a:headEnd/>
            <a:tailEnd/>
          </a:ln>
          <a:effectLst/>
        </p:spPr>
        <p:txBody>
          <a:bodyPr wrap="none" anchor="ctr"/>
          <a:lstStyle/>
          <a:p>
            <a:pPr algn="ctr"/>
            <a:r>
              <a:rPr lang="en-US" altLang="zh-CN" sz="2000" b="1" dirty="0" smtClean="0"/>
              <a:t>Expectation Maximization </a:t>
            </a:r>
          </a:p>
        </p:txBody>
      </p:sp>
      <p:sp>
        <p:nvSpPr>
          <p:cNvPr id="42" name="Curved Right Arrow 41"/>
          <p:cNvSpPr/>
          <p:nvPr/>
        </p:nvSpPr>
        <p:spPr>
          <a:xfrm>
            <a:off x="4572000" y="2133600"/>
            <a:ext cx="304800" cy="838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urved Left Arrow 43"/>
          <p:cNvSpPr/>
          <p:nvPr/>
        </p:nvSpPr>
        <p:spPr>
          <a:xfrm>
            <a:off x="7924800" y="2133600"/>
            <a:ext cx="304800" cy="838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p:cNvSpPr txBox="1"/>
          <p:nvPr/>
        </p:nvSpPr>
        <p:spPr>
          <a:xfrm>
            <a:off x="4800600" y="2362200"/>
            <a:ext cx="3810000" cy="646331"/>
          </a:xfrm>
          <a:prstGeom prst="rect">
            <a:avLst/>
          </a:prstGeom>
          <a:noFill/>
        </p:spPr>
        <p:txBody>
          <a:bodyPr wrap="square" rtlCol="0">
            <a:spAutoFit/>
          </a:bodyPr>
          <a:lstStyle/>
          <a:p>
            <a:r>
              <a:rPr lang="en-US" altLang="zh-CN" b="1" i="1" dirty="0" smtClean="0">
                <a:solidFill>
                  <a:srgbClr val="FF0000"/>
                </a:solidFill>
              </a:rPr>
              <a:t>Maximum Likelihood Estimation</a:t>
            </a:r>
          </a:p>
          <a:p>
            <a:endParaRPr lang="en-US" dirty="0"/>
          </a:p>
        </p:txBody>
      </p:sp>
      <p:sp>
        <p:nvSpPr>
          <p:cNvPr id="46" name="Down Arrow 45"/>
          <p:cNvSpPr/>
          <p:nvPr/>
        </p:nvSpPr>
        <p:spPr>
          <a:xfrm>
            <a:off x="6248400" y="3124200"/>
            <a:ext cx="609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txBox="1">
            <a:spLocks noChangeArrowheads="1"/>
          </p:cNvSpPr>
          <p:nvPr/>
        </p:nvSpPr>
        <p:spPr>
          <a:xfrm>
            <a:off x="76200" y="252811"/>
            <a:ext cx="8610600" cy="6397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effectLst/>
                <a:uLnTx/>
                <a:uFillTx/>
                <a:latin typeface="+mj-lt"/>
                <a:ea typeface="+mj-ea"/>
                <a:cs typeface="+mj-cs"/>
              </a:rPr>
              <a:t>Estimation</a:t>
            </a:r>
            <a:r>
              <a:rPr kumimoji="0" lang="en-US" altLang="zh-CN" sz="3600" b="0" i="0" u="none" strike="noStrike" kern="1200" cap="none" spc="0" normalizeH="0" noProof="0" dirty="0" smtClean="0">
                <a:ln>
                  <a:noFill/>
                </a:ln>
                <a:effectLst/>
                <a:uLnTx/>
                <a:uFillTx/>
                <a:latin typeface="+mj-lt"/>
                <a:ea typeface="+mj-ea"/>
                <a:cs typeface="+mj-cs"/>
              </a:rPr>
              <a:t> </a:t>
            </a:r>
            <a:r>
              <a:rPr lang="en-US" altLang="zh-CN" sz="3600" dirty="0" smtClean="0">
                <a:latin typeface="+mj-lt"/>
                <a:ea typeface="+mj-ea"/>
                <a:cs typeface="+mj-cs"/>
              </a:rPr>
              <a:t>Accuracy </a:t>
            </a:r>
            <a:r>
              <a:rPr kumimoji="0" lang="en-US" altLang="zh-CN" sz="3600" b="0" i="0" u="none" strike="noStrike" kern="1200" cap="none" spc="0" normalizeH="0" baseline="0" noProof="0" dirty="0" smtClean="0">
                <a:ln>
                  <a:noFill/>
                </a:ln>
                <a:effectLst/>
                <a:uLnTx/>
                <a:uFillTx/>
                <a:latin typeface="+mj-lt"/>
                <a:ea typeface="+mj-ea"/>
                <a:cs typeface="+mj-cs"/>
              </a:rPr>
              <a:t>of MLE from EM?</a:t>
            </a:r>
          </a:p>
        </p:txBody>
      </p:sp>
      <p:pic>
        <p:nvPicPr>
          <p:cNvPr id="51" name="Picture 50" descr="95-conf-interval.jpg"/>
          <p:cNvPicPr>
            <a:picLocks noChangeAspect="1"/>
          </p:cNvPicPr>
          <p:nvPr/>
        </p:nvPicPr>
        <p:blipFill>
          <a:blip r:embed="rId4" cstate="print"/>
          <a:stretch>
            <a:fillRect/>
          </a:stretch>
        </p:blipFill>
        <p:spPr>
          <a:xfrm>
            <a:off x="4724400" y="4760945"/>
            <a:ext cx="3810000" cy="2097055"/>
          </a:xfrm>
          <a:prstGeom prst="rect">
            <a:avLst/>
          </a:prstGeom>
        </p:spPr>
      </p:pic>
      <p:sp>
        <p:nvSpPr>
          <p:cNvPr id="53" name="Rectangle 52"/>
          <p:cNvSpPr/>
          <p:nvPr/>
        </p:nvSpPr>
        <p:spPr>
          <a:xfrm>
            <a:off x="4876800" y="3657600"/>
            <a:ext cx="3387787" cy="80021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6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Error Bound?</a:t>
            </a:r>
            <a:endParaRPr lang="en-US" sz="46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7" name="Down Arrow 46"/>
          <p:cNvSpPr/>
          <p:nvPr/>
        </p:nvSpPr>
        <p:spPr>
          <a:xfrm>
            <a:off x="6324600" y="45720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4"/>
          <p:cNvSpPr>
            <a:spLocks noChangeArrowheads="1"/>
          </p:cNvSpPr>
          <p:nvPr/>
        </p:nvSpPr>
        <p:spPr bwMode="auto">
          <a:xfrm>
            <a:off x="343329" y="2133600"/>
            <a:ext cx="308225" cy="3429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1</a:t>
            </a:r>
            <a:endParaRPr lang="en-US" baseline="-25000" dirty="0"/>
          </a:p>
        </p:txBody>
      </p:sp>
      <p:sp>
        <p:nvSpPr>
          <p:cNvPr id="54" name="Rectangle 11"/>
          <p:cNvSpPr>
            <a:spLocks noChangeArrowheads="1"/>
          </p:cNvSpPr>
          <p:nvPr/>
        </p:nvSpPr>
        <p:spPr bwMode="auto">
          <a:xfrm>
            <a:off x="3240641" y="2133600"/>
            <a:ext cx="308225" cy="3429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1</a:t>
            </a:r>
            <a:endParaRPr lang="en-US" baseline="-25000" dirty="0"/>
          </a:p>
        </p:txBody>
      </p:sp>
      <p:sp>
        <p:nvSpPr>
          <p:cNvPr id="55" name="Text Box 19"/>
          <p:cNvSpPr txBox="1">
            <a:spLocks noChangeArrowheads="1"/>
          </p:cNvSpPr>
          <p:nvPr/>
        </p:nvSpPr>
        <p:spPr bwMode="auto">
          <a:xfrm>
            <a:off x="304801" y="3985260"/>
            <a:ext cx="543246" cy="48006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56" name="Text Box 20"/>
          <p:cNvSpPr txBox="1">
            <a:spLocks noChangeArrowheads="1"/>
          </p:cNvSpPr>
          <p:nvPr/>
        </p:nvSpPr>
        <p:spPr bwMode="auto">
          <a:xfrm>
            <a:off x="3190554" y="3916680"/>
            <a:ext cx="543246" cy="48006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57" name="Line 22"/>
          <p:cNvSpPr>
            <a:spLocks noChangeShapeType="1"/>
          </p:cNvSpPr>
          <p:nvPr/>
        </p:nvSpPr>
        <p:spPr bwMode="auto">
          <a:xfrm>
            <a:off x="724757" y="2270760"/>
            <a:ext cx="2465797" cy="0"/>
          </a:xfrm>
          <a:prstGeom prst="line">
            <a:avLst/>
          </a:prstGeom>
          <a:noFill/>
          <a:ln w="9525">
            <a:solidFill>
              <a:schemeClr val="tx1"/>
            </a:solidFill>
            <a:round/>
            <a:headEnd/>
            <a:tailEnd type="triangle" w="med" len="med"/>
          </a:ln>
        </p:spPr>
        <p:txBody>
          <a:bodyPr/>
          <a:lstStyle/>
          <a:p>
            <a:endParaRPr lang="en-US"/>
          </a:p>
        </p:txBody>
      </p:sp>
      <p:sp>
        <p:nvSpPr>
          <p:cNvPr id="58" name="Line 23"/>
          <p:cNvSpPr>
            <a:spLocks noChangeShapeType="1"/>
          </p:cNvSpPr>
          <p:nvPr/>
        </p:nvSpPr>
        <p:spPr bwMode="auto">
          <a:xfrm>
            <a:off x="663113" y="2407920"/>
            <a:ext cx="2527442" cy="1165860"/>
          </a:xfrm>
          <a:prstGeom prst="line">
            <a:avLst/>
          </a:prstGeom>
          <a:noFill/>
          <a:ln w="9525">
            <a:solidFill>
              <a:schemeClr val="tx1"/>
            </a:solidFill>
            <a:round/>
            <a:headEnd/>
            <a:tailEnd type="triangle" w="med" len="med"/>
          </a:ln>
        </p:spPr>
        <p:txBody>
          <a:bodyPr/>
          <a:lstStyle/>
          <a:p>
            <a:endParaRPr lang="en-US"/>
          </a:p>
        </p:txBody>
      </p:sp>
      <p:sp>
        <p:nvSpPr>
          <p:cNvPr id="59" name="Line 24"/>
          <p:cNvSpPr>
            <a:spLocks noChangeShapeType="1"/>
          </p:cNvSpPr>
          <p:nvPr/>
        </p:nvSpPr>
        <p:spPr bwMode="auto">
          <a:xfrm>
            <a:off x="601468" y="2476500"/>
            <a:ext cx="2589087" cy="2880360"/>
          </a:xfrm>
          <a:prstGeom prst="line">
            <a:avLst/>
          </a:prstGeom>
          <a:noFill/>
          <a:ln w="9525">
            <a:solidFill>
              <a:schemeClr val="tx1"/>
            </a:solidFill>
            <a:round/>
            <a:headEnd/>
            <a:tailEnd type="triangle" w="med" len="med"/>
          </a:ln>
        </p:spPr>
        <p:txBody>
          <a:bodyPr/>
          <a:lstStyle/>
          <a:p>
            <a:endParaRPr lang="en-US"/>
          </a:p>
        </p:txBody>
      </p:sp>
      <p:sp>
        <p:nvSpPr>
          <p:cNvPr id="60" name="Line 25"/>
          <p:cNvSpPr>
            <a:spLocks noChangeShapeType="1"/>
          </p:cNvSpPr>
          <p:nvPr/>
        </p:nvSpPr>
        <p:spPr bwMode="auto">
          <a:xfrm flipV="1">
            <a:off x="663113" y="2407920"/>
            <a:ext cx="2527442" cy="548640"/>
          </a:xfrm>
          <a:prstGeom prst="line">
            <a:avLst/>
          </a:prstGeom>
          <a:noFill/>
          <a:ln w="9525">
            <a:solidFill>
              <a:schemeClr val="tx1"/>
            </a:solidFill>
            <a:round/>
            <a:headEnd/>
            <a:tailEnd type="triangle" w="med" len="med"/>
          </a:ln>
        </p:spPr>
        <p:txBody>
          <a:bodyPr/>
          <a:lstStyle/>
          <a:p>
            <a:endParaRPr lang="en-US"/>
          </a:p>
        </p:txBody>
      </p:sp>
      <p:sp>
        <p:nvSpPr>
          <p:cNvPr id="61" name="Line 26"/>
          <p:cNvSpPr>
            <a:spLocks noChangeShapeType="1"/>
          </p:cNvSpPr>
          <p:nvPr/>
        </p:nvSpPr>
        <p:spPr bwMode="auto">
          <a:xfrm flipV="1">
            <a:off x="601468" y="2887980"/>
            <a:ext cx="2650732" cy="137160"/>
          </a:xfrm>
          <a:prstGeom prst="line">
            <a:avLst/>
          </a:prstGeom>
          <a:noFill/>
          <a:ln w="9525">
            <a:solidFill>
              <a:schemeClr val="tx1"/>
            </a:solidFill>
            <a:round/>
            <a:headEnd/>
            <a:tailEnd type="triangle" w="med" len="med"/>
          </a:ln>
        </p:spPr>
        <p:txBody>
          <a:bodyPr/>
          <a:lstStyle/>
          <a:p>
            <a:endParaRPr lang="en-US"/>
          </a:p>
        </p:txBody>
      </p:sp>
      <p:sp>
        <p:nvSpPr>
          <p:cNvPr id="62" name="Line 27"/>
          <p:cNvSpPr>
            <a:spLocks noChangeShapeType="1"/>
          </p:cNvSpPr>
          <p:nvPr/>
        </p:nvSpPr>
        <p:spPr bwMode="auto">
          <a:xfrm>
            <a:off x="539823" y="3025140"/>
            <a:ext cx="2712377" cy="1714500"/>
          </a:xfrm>
          <a:prstGeom prst="line">
            <a:avLst/>
          </a:prstGeom>
          <a:noFill/>
          <a:ln w="9525">
            <a:solidFill>
              <a:schemeClr val="tx1"/>
            </a:solidFill>
            <a:round/>
            <a:headEnd/>
            <a:tailEnd type="triangle" w="med" len="med"/>
          </a:ln>
        </p:spPr>
        <p:txBody>
          <a:bodyPr/>
          <a:lstStyle/>
          <a:p>
            <a:endParaRPr lang="en-US"/>
          </a:p>
        </p:txBody>
      </p:sp>
      <p:sp>
        <p:nvSpPr>
          <p:cNvPr id="63" name="Line 28"/>
          <p:cNvSpPr>
            <a:spLocks noChangeShapeType="1"/>
          </p:cNvSpPr>
          <p:nvPr/>
        </p:nvSpPr>
        <p:spPr bwMode="auto">
          <a:xfrm>
            <a:off x="601468" y="3642360"/>
            <a:ext cx="2589087" cy="0"/>
          </a:xfrm>
          <a:prstGeom prst="line">
            <a:avLst/>
          </a:prstGeom>
          <a:noFill/>
          <a:ln w="9525">
            <a:solidFill>
              <a:schemeClr val="tx1"/>
            </a:solidFill>
            <a:round/>
            <a:headEnd/>
            <a:tailEnd type="triangle" w="med" len="med"/>
          </a:ln>
        </p:spPr>
        <p:txBody>
          <a:bodyPr/>
          <a:lstStyle/>
          <a:p>
            <a:endParaRPr lang="en-US"/>
          </a:p>
        </p:txBody>
      </p:sp>
      <p:sp>
        <p:nvSpPr>
          <p:cNvPr id="64" name="Line 29"/>
          <p:cNvSpPr>
            <a:spLocks noChangeShapeType="1"/>
          </p:cNvSpPr>
          <p:nvPr/>
        </p:nvSpPr>
        <p:spPr bwMode="auto">
          <a:xfrm>
            <a:off x="601468" y="3710940"/>
            <a:ext cx="2527442" cy="1645920"/>
          </a:xfrm>
          <a:prstGeom prst="line">
            <a:avLst/>
          </a:prstGeom>
          <a:noFill/>
          <a:ln w="9525">
            <a:solidFill>
              <a:schemeClr val="tx1"/>
            </a:solidFill>
            <a:round/>
            <a:headEnd/>
            <a:tailEnd type="triangle" w="med" len="med"/>
          </a:ln>
        </p:spPr>
        <p:txBody>
          <a:bodyPr/>
          <a:lstStyle/>
          <a:p>
            <a:endParaRPr lang="en-US"/>
          </a:p>
        </p:txBody>
      </p:sp>
      <p:sp>
        <p:nvSpPr>
          <p:cNvPr id="65" name="Line 30"/>
          <p:cNvSpPr>
            <a:spLocks noChangeShapeType="1"/>
          </p:cNvSpPr>
          <p:nvPr/>
        </p:nvSpPr>
        <p:spPr bwMode="auto">
          <a:xfrm>
            <a:off x="663113" y="4602480"/>
            <a:ext cx="2515883" cy="137160"/>
          </a:xfrm>
          <a:prstGeom prst="line">
            <a:avLst/>
          </a:prstGeom>
          <a:noFill/>
          <a:ln w="9525">
            <a:solidFill>
              <a:schemeClr val="tx1"/>
            </a:solidFill>
            <a:round/>
            <a:headEnd/>
            <a:tailEnd type="triangle" w="med" len="med"/>
          </a:ln>
        </p:spPr>
        <p:txBody>
          <a:bodyPr/>
          <a:lstStyle/>
          <a:p>
            <a:endParaRPr lang="en-US"/>
          </a:p>
        </p:txBody>
      </p:sp>
      <p:sp>
        <p:nvSpPr>
          <p:cNvPr id="66" name="Line 31"/>
          <p:cNvSpPr>
            <a:spLocks noChangeShapeType="1"/>
          </p:cNvSpPr>
          <p:nvPr/>
        </p:nvSpPr>
        <p:spPr bwMode="auto">
          <a:xfrm>
            <a:off x="663113" y="4808220"/>
            <a:ext cx="2527442" cy="1165860"/>
          </a:xfrm>
          <a:prstGeom prst="line">
            <a:avLst/>
          </a:prstGeom>
          <a:noFill/>
          <a:ln w="9525">
            <a:solidFill>
              <a:schemeClr val="tx1"/>
            </a:solidFill>
            <a:round/>
            <a:headEnd/>
            <a:tailEnd type="triangle" w="med" len="med"/>
          </a:ln>
        </p:spPr>
        <p:txBody>
          <a:bodyPr/>
          <a:lstStyle/>
          <a:p>
            <a:endParaRPr lang="en-US"/>
          </a:p>
        </p:txBody>
      </p:sp>
      <p:sp>
        <p:nvSpPr>
          <p:cNvPr id="67" name="Line 32"/>
          <p:cNvSpPr>
            <a:spLocks noChangeShapeType="1"/>
          </p:cNvSpPr>
          <p:nvPr/>
        </p:nvSpPr>
        <p:spPr bwMode="auto">
          <a:xfrm flipV="1">
            <a:off x="663113" y="2476500"/>
            <a:ext cx="2527442" cy="2880360"/>
          </a:xfrm>
          <a:prstGeom prst="line">
            <a:avLst/>
          </a:prstGeom>
          <a:noFill/>
          <a:ln w="9525">
            <a:solidFill>
              <a:schemeClr val="tx1"/>
            </a:solidFill>
            <a:round/>
            <a:headEnd/>
            <a:tailEnd type="triangle" w="med" len="med"/>
          </a:ln>
        </p:spPr>
        <p:txBody>
          <a:bodyPr/>
          <a:lstStyle/>
          <a:p>
            <a:endParaRPr lang="en-US"/>
          </a:p>
        </p:txBody>
      </p:sp>
      <p:sp>
        <p:nvSpPr>
          <p:cNvPr id="68" name="Line 33"/>
          <p:cNvSpPr>
            <a:spLocks noChangeShapeType="1"/>
          </p:cNvSpPr>
          <p:nvPr/>
        </p:nvSpPr>
        <p:spPr bwMode="auto">
          <a:xfrm>
            <a:off x="724757" y="5356860"/>
            <a:ext cx="2465797" cy="0"/>
          </a:xfrm>
          <a:prstGeom prst="line">
            <a:avLst/>
          </a:prstGeom>
          <a:noFill/>
          <a:ln w="9525">
            <a:solidFill>
              <a:schemeClr val="tx1"/>
            </a:solidFill>
            <a:round/>
            <a:headEnd/>
            <a:tailEnd type="triangle" w="med" len="med"/>
          </a:ln>
        </p:spPr>
        <p:txBody>
          <a:bodyPr/>
          <a:lstStyle/>
          <a:p>
            <a:endParaRPr lang="en-US"/>
          </a:p>
        </p:txBody>
      </p:sp>
      <p:sp>
        <p:nvSpPr>
          <p:cNvPr id="69" name="Line 34"/>
          <p:cNvSpPr>
            <a:spLocks noChangeShapeType="1"/>
          </p:cNvSpPr>
          <p:nvPr/>
        </p:nvSpPr>
        <p:spPr bwMode="auto">
          <a:xfrm flipV="1">
            <a:off x="601468" y="3710940"/>
            <a:ext cx="2589087" cy="2263140"/>
          </a:xfrm>
          <a:prstGeom prst="line">
            <a:avLst/>
          </a:prstGeom>
          <a:noFill/>
          <a:ln w="9525">
            <a:solidFill>
              <a:schemeClr val="tx1"/>
            </a:solidFill>
            <a:round/>
            <a:headEnd/>
            <a:tailEnd type="triangle" w="med" len="med"/>
          </a:ln>
        </p:spPr>
        <p:txBody>
          <a:bodyPr/>
          <a:lstStyle/>
          <a:p>
            <a:endParaRPr lang="en-US"/>
          </a:p>
        </p:txBody>
      </p:sp>
      <p:sp>
        <p:nvSpPr>
          <p:cNvPr id="70" name="Line 35"/>
          <p:cNvSpPr>
            <a:spLocks noChangeShapeType="1"/>
          </p:cNvSpPr>
          <p:nvPr/>
        </p:nvSpPr>
        <p:spPr bwMode="auto">
          <a:xfrm flipV="1">
            <a:off x="724757" y="5425440"/>
            <a:ext cx="2342507" cy="548640"/>
          </a:xfrm>
          <a:prstGeom prst="line">
            <a:avLst/>
          </a:prstGeom>
          <a:noFill/>
          <a:ln w="9525">
            <a:solidFill>
              <a:schemeClr val="tx1"/>
            </a:solidFill>
            <a:round/>
            <a:headEnd/>
            <a:tailEnd type="triangle" w="med" len="med"/>
          </a:ln>
        </p:spPr>
        <p:txBody>
          <a:bodyPr/>
          <a:lstStyle/>
          <a:p>
            <a:endParaRPr lang="en-US"/>
          </a:p>
        </p:txBody>
      </p:sp>
      <p:sp>
        <p:nvSpPr>
          <p:cNvPr id="71" name="Rounded Rectangle 70"/>
          <p:cNvSpPr/>
          <p:nvPr/>
        </p:nvSpPr>
        <p:spPr>
          <a:xfrm>
            <a:off x="1206358" y="5905500"/>
            <a:ext cx="1602768"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Observation Matrix</a:t>
            </a:r>
            <a:endParaRPr lang="en-US" sz="1600" b="1" dirty="0"/>
          </a:p>
        </p:txBody>
      </p:sp>
      <p:sp>
        <p:nvSpPr>
          <p:cNvPr id="72" name="Oval 4"/>
          <p:cNvSpPr>
            <a:spLocks noChangeArrowheads="1"/>
          </p:cNvSpPr>
          <p:nvPr/>
        </p:nvSpPr>
        <p:spPr bwMode="auto">
          <a:xfrm>
            <a:off x="343329" y="2819400"/>
            <a:ext cx="308225" cy="3429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2</a:t>
            </a:r>
            <a:endParaRPr lang="en-US" baseline="-25000" dirty="0"/>
          </a:p>
        </p:txBody>
      </p:sp>
      <p:sp>
        <p:nvSpPr>
          <p:cNvPr id="73" name="Oval 4"/>
          <p:cNvSpPr>
            <a:spLocks noChangeArrowheads="1"/>
          </p:cNvSpPr>
          <p:nvPr/>
        </p:nvSpPr>
        <p:spPr bwMode="auto">
          <a:xfrm>
            <a:off x="343329" y="3436620"/>
            <a:ext cx="308225" cy="3429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3</a:t>
            </a:r>
            <a:endParaRPr lang="en-US" baseline="-25000" dirty="0"/>
          </a:p>
        </p:txBody>
      </p:sp>
      <p:sp>
        <p:nvSpPr>
          <p:cNvPr id="74" name="Oval 4"/>
          <p:cNvSpPr>
            <a:spLocks noChangeArrowheads="1"/>
          </p:cNvSpPr>
          <p:nvPr/>
        </p:nvSpPr>
        <p:spPr bwMode="auto">
          <a:xfrm>
            <a:off x="343329" y="4533900"/>
            <a:ext cx="308225" cy="3429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a:t>
            </a:r>
            <a:endParaRPr lang="en-US" baseline="-25000" dirty="0"/>
          </a:p>
        </p:txBody>
      </p:sp>
      <p:sp>
        <p:nvSpPr>
          <p:cNvPr id="75" name="Oval 4"/>
          <p:cNvSpPr>
            <a:spLocks noChangeArrowheads="1"/>
          </p:cNvSpPr>
          <p:nvPr/>
        </p:nvSpPr>
        <p:spPr bwMode="auto">
          <a:xfrm>
            <a:off x="343329" y="5151120"/>
            <a:ext cx="308225" cy="3429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i+1</a:t>
            </a:r>
            <a:endParaRPr lang="en-US" baseline="-25000" dirty="0"/>
          </a:p>
        </p:txBody>
      </p:sp>
      <p:sp>
        <p:nvSpPr>
          <p:cNvPr id="76" name="Oval 4"/>
          <p:cNvSpPr>
            <a:spLocks noChangeArrowheads="1"/>
          </p:cNvSpPr>
          <p:nvPr/>
        </p:nvSpPr>
        <p:spPr bwMode="auto">
          <a:xfrm>
            <a:off x="343329" y="5768340"/>
            <a:ext cx="308225" cy="3429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M</a:t>
            </a:r>
            <a:endParaRPr lang="en-US" baseline="-25000" dirty="0"/>
          </a:p>
        </p:txBody>
      </p:sp>
      <p:sp>
        <p:nvSpPr>
          <p:cNvPr id="77" name="Rectangle 11"/>
          <p:cNvSpPr>
            <a:spLocks noChangeArrowheads="1"/>
          </p:cNvSpPr>
          <p:nvPr/>
        </p:nvSpPr>
        <p:spPr bwMode="auto">
          <a:xfrm>
            <a:off x="3240641" y="2750820"/>
            <a:ext cx="308225" cy="3429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2</a:t>
            </a:r>
            <a:endParaRPr lang="en-US" baseline="-25000" dirty="0"/>
          </a:p>
        </p:txBody>
      </p:sp>
      <p:sp>
        <p:nvSpPr>
          <p:cNvPr id="78" name="Rectangle 11"/>
          <p:cNvSpPr>
            <a:spLocks noChangeArrowheads="1"/>
          </p:cNvSpPr>
          <p:nvPr/>
        </p:nvSpPr>
        <p:spPr bwMode="auto">
          <a:xfrm>
            <a:off x="3240641" y="3505200"/>
            <a:ext cx="308225" cy="3429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3</a:t>
            </a:r>
            <a:endParaRPr lang="en-US" baseline="-25000" dirty="0"/>
          </a:p>
        </p:txBody>
      </p:sp>
      <p:sp>
        <p:nvSpPr>
          <p:cNvPr id="79" name="Rectangle 11"/>
          <p:cNvSpPr>
            <a:spLocks noChangeArrowheads="1"/>
          </p:cNvSpPr>
          <p:nvPr/>
        </p:nvSpPr>
        <p:spPr bwMode="auto">
          <a:xfrm>
            <a:off x="3240641" y="4602480"/>
            <a:ext cx="308225" cy="342900"/>
          </a:xfrm>
          <a:prstGeom prst="rect">
            <a:avLst/>
          </a:prstGeom>
          <a:solidFill>
            <a:schemeClr val="accent1"/>
          </a:solidFill>
          <a:ln w="9525">
            <a:solidFill>
              <a:schemeClr val="tx1"/>
            </a:solidFill>
            <a:miter lim="800000"/>
            <a:headEnd/>
            <a:tailEnd/>
          </a:ln>
        </p:spPr>
        <p:txBody>
          <a:bodyPr wrap="none" anchor="ctr"/>
          <a:lstStyle/>
          <a:p>
            <a:r>
              <a:rPr lang="en-US" dirty="0" err="1" smtClean="0"/>
              <a:t>C</a:t>
            </a:r>
            <a:r>
              <a:rPr lang="en-US" baseline="-25000" dirty="0" err="1" smtClean="0"/>
              <a:t>j</a:t>
            </a:r>
            <a:endParaRPr lang="en-US" baseline="-25000" dirty="0"/>
          </a:p>
        </p:txBody>
      </p:sp>
      <p:sp>
        <p:nvSpPr>
          <p:cNvPr id="80" name="Rectangle 11"/>
          <p:cNvSpPr>
            <a:spLocks noChangeArrowheads="1"/>
          </p:cNvSpPr>
          <p:nvPr/>
        </p:nvSpPr>
        <p:spPr bwMode="auto">
          <a:xfrm>
            <a:off x="3240641" y="5151120"/>
            <a:ext cx="308225" cy="3429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j+1</a:t>
            </a:r>
            <a:endParaRPr lang="en-US" baseline="-25000" dirty="0"/>
          </a:p>
        </p:txBody>
      </p:sp>
      <p:sp>
        <p:nvSpPr>
          <p:cNvPr id="81" name="Rectangle 11"/>
          <p:cNvSpPr>
            <a:spLocks noChangeArrowheads="1"/>
          </p:cNvSpPr>
          <p:nvPr/>
        </p:nvSpPr>
        <p:spPr bwMode="auto">
          <a:xfrm>
            <a:off x="3240641" y="5768340"/>
            <a:ext cx="308225" cy="3429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N</a:t>
            </a:r>
            <a:endParaRPr lang="en-US" baseline="-25000" dirty="0"/>
          </a:p>
        </p:txBody>
      </p:sp>
    </p:spTree>
    <p:custDataLst>
      <p:tags r:id="rId1"/>
    </p:custDataLst>
    <p:extLst>
      <p:ext uri="{BB962C8B-B14F-4D97-AF65-F5344CB8AC3E}">
        <p14:creationId xmlns:p14="http://schemas.microsoft.com/office/powerpoint/2010/main" val="7066333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Examples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3786820"/>
              </p:ext>
            </p:extLst>
          </p:nvPr>
        </p:nvGraphicFramePr>
        <p:xfrm>
          <a:off x="304800" y="2087881"/>
          <a:ext cx="8229600" cy="2712719"/>
        </p:xfrm>
        <a:graphic>
          <a:graphicData uri="http://schemas.openxmlformats.org/drawingml/2006/table">
            <a:tbl>
              <a:tblPr firstRow="1" bandRow="1">
                <a:tableStyleId>{5C22544A-7EE6-4342-B048-85BDC9FD1C3A}</a:tableStyleId>
              </a:tblPr>
              <a:tblGrid>
                <a:gridCol w="8229600"/>
              </a:tblGrid>
              <a:tr h="370840">
                <a:tc>
                  <a:txBody>
                    <a:bodyPr/>
                    <a:lstStyle/>
                    <a:p>
                      <a:pPr algn="ctr"/>
                      <a:r>
                        <a:rPr lang="en-US" sz="2800" dirty="0" smtClean="0">
                          <a:solidFill>
                            <a:srgbClr val="000000"/>
                          </a:solidFill>
                        </a:rPr>
                        <a:t>Examples of Twitter Observations</a:t>
                      </a:r>
                      <a:endParaRPr lang="en-US" sz="2800" dirty="0">
                        <a:solidFill>
                          <a:srgbClr val="000000"/>
                        </a:solidFill>
                      </a:endParaRPr>
                    </a:p>
                  </a:txBody>
                  <a:tcPr/>
                </a:tc>
              </a:tr>
              <a:tr h="370840">
                <a:tc>
                  <a:txBody>
                    <a:bodyPr/>
                    <a:lstStyle/>
                    <a:p>
                      <a:r>
                        <a:rPr lang="en-US" sz="2000" b="0" i="0" u="none" strike="noStrike" kern="1200" baseline="0" dirty="0" smtClean="0">
                          <a:solidFill>
                            <a:schemeClr val="dk1"/>
                          </a:solidFill>
                          <a:latin typeface="+mn-lt"/>
                          <a:ea typeface="+mn-ea"/>
                          <a:cs typeface="+mn-cs"/>
                        </a:rPr>
                        <a:t>Crash blocking lanes on I-5S @ </a:t>
                      </a:r>
                      <a:r>
                        <a:rPr lang="en-US" sz="2000" b="0" i="0" u="none" strike="noStrike" kern="1200" baseline="0" dirty="0" err="1" smtClean="0">
                          <a:solidFill>
                            <a:schemeClr val="dk1"/>
                          </a:solidFill>
                          <a:latin typeface="+mn-lt"/>
                          <a:ea typeface="+mn-ea"/>
                          <a:cs typeface="+mn-cs"/>
                        </a:rPr>
                        <a:t>McBean</a:t>
                      </a:r>
                      <a:r>
                        <a:rPr lang="en-US" sz="2000" b="0" i="0" u="none" strike="noStrike" kern="1200" baseline="0" dirty="0" smtClean="0">
                          <a:solidFill>
                            <a:schemeClr val="dk1"/>
                          </a:solidFill>
                          <a:latin typeface="+mn-lt"/>
                          <a:ea typeface="+mn-ea"/>
                          <a:cs typeface="+mn-cs"/>
                        </a:rPr>
                        <a:t> Pkwy in Santa Clarita</a:t>
                      </a:r>
                      <a:endParaRPr lang="en-US" sz="2000" dirty="0"/>
                    </a:p>
                  </a:txBody>
                  <a:tcPr/>
                </a:tc>
              </a:tr>
              <a:tr h="370840">
                <a:tc>
                  <a:txBody>
                    <a:bodyPr/>
                    <a:lstStyle/>
                    <a:p>
                      <a:r>
                        <a:rPr lang="en-US" sz="2000" b="0" i="0" u="none" strike="noStrike" kern="1200" baseline="0" dirty="0" smtClean="0">
                          <a:solidFill>
                            <a:schemeClr val="dk1"/>
                          </a:solidFill>
                          <a:latin typeface="+mn-lt"/>
                          <a:ea typeface="+mn-ea"/>
                          <a:cs typeface="+mn-cs"/>
                        </a:rPr>
                        <a:t>BREAKING NEWS: Shots fired in Watertown; source says</a:t>
                      </a:r>
                    </a:p>
                    <a:p>
                      <a:r>
                        <a:rPr lang="en-US" sz="2000" b="0" i="0" u="none" strike="noStrike" kern="1200" baseline="0" dirty="0" smtClean="0">
                          <a:solidFill>
                            <a:schemeClr val="dk1"/>
                          </a:solidFill>
                          <a:latin typeface="+mn-lt"/>
                          <a:ea typeface="+mn-ea"/>
                          <a:cs typeface="+mn-cs"/>
                        </a:rPr>
                        <a:t>Boston Marathon terror bomb suspect has been pinned down</a:t>
                      </a:r>
                      <a:endParaRPr lang="en-US" sz="2000" dirty="0"/>
                    </a:p>
                  </a:txBody>
                  <a:tcPr/>
                </a:tc>
              </a:tr>
              <a:tr h="370840">
                <a:tc>
                  <a:txBody>
                    <a:bodyPr/>
                    <a:lstStyle/>
                    <a:p>
                      <a:r>
                        <a:rPr lang="en-US" sz="2000" b="0" i="0" u="none" strike="noStrike" kern="1200" baseline="0" dirty="0" smtClean="0">
                          <a:solidFill>
                            <a:schemeClr val="dk1"/>
                          </a:solidFill>
                          <a:latin typeface="+mn-lt"/>
                          <a:ea typeface="+mn-ea"/>
                          <a:cs typeface="+mn-cs"/>
                        </a:rPr>
                        <a:t>The police chief of Afghanistan’s southern Kandahar</a:t>
                      </a:r>
                    </a:p>
                    <a:p>
                      <a:r>
                        <a:rPr lang="en-US" sz="2000" b="0" i="0" u="none" strike="noStrike" kern="1200" baseline="0" dirty="0" smtClean="0">
                          <a:solidFill>
                            <a:schemeClr val="dk1"/>
                          </a:solidFill>
                          <a:latin typeface="+mn-lt"/>
                          <a:ea typeface="+mn-ea"/>
                          <a:cs typeface="+mn-cs"/>
                        </a:rPr>
                        <a:t>province has died in a suicide attack on his headquarters.</a:t>
                      </a:r>
                      <a:endParaRPr lang="en-US" sz="2000" dirty="0"/>
                    </a:p>
                  </a:txBody>
                  <a:tcPr/>
                </a:tc>
              </a:tr>
              <a:tr h="370840">
                <a:tc>
                  <a:txBody>
                    <a:bodyPr/>
                    <a:lstStyle/>
                    <a:p>
                      <a:r>
                        <a:rPr lang="en-US" sz="2000" b="0" i="0" u="none" strike="noStrike" kern="1200" baseline="0" dirty="0" smtClean="0">
                          <a:solidFill>
                            <a:schemeClr val="dk1"/>
                          </a:solidFill>
                          <a:latin typeface="+mn-lt"/>
                          <a:ea typeface="+mn-ea"/>
                          <a:cs typeface="+mn-cs"/>
                        </a:rPr>
                        <a:t>Yonkers mayor has lifted his gas rationing order. Fill it up!</a:t>
                      </a:r>
                      <a:endParaRPr lang="en-US" sz="2000" dirty="0"/>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7" name="TextBox 32"/>
          <p:cNvSpPr txBox="1">
            <a:spLocks noChangeArrowheads="1"/>
          </p:cNvSpPr>
          <p:nvPr/>
        </p:nvSpPr>
        <p:spPr bwMode="auto">
          <a:xfrm>
            <a:off x="2207425" y="6324600"/>
            <a:ext cx="1831175" cy="307777"/>
          </a:xfrm>
          <a:prstGeom prst="rect">
            <a:avLst/>
          </a:prstGeom>
          <a:noFill/>
          <a:ln w="9525">
            <a:noFill/>
            <a:miter lim="800000"/>
            <a:headEnd/>
            <a:tailEnd/>
          </a:ln>
        </p:spPr>
        <p:txBody>
          <a:bodyPr wrap="none">
            <a:spAutoFit/>
          </a:bodyPr>
          <a:lstStyle/>
          <a:p>
            <a:r>
              <a:rPr lang="en-US" sz="1400" dirty="0"/>
              <a:t>Hurricane </a:t>
            </a:r>
            <a:r>
              <a:rPr lang="en-US" sz="1400" dirty="0" smtClean="0"/>
              <a:t>Sandy, 2012</a:t>
            </a:r>
            <a:endParaRPr lang="en-US" sz="1400" dirty="0"/>
          </a:p>
        </p:txBody>
      </p:sp>
      <p:sp>
        <p:nvSpPr>
          <p:cNvPr id="8" name="TextBox 34"/>
          <p:cNvSpPr txBox="1">
            <a:spLocks noChangeArrowheads="1"/>
          </p:cNvSpPr>
          <p:nvPr/>
        </p:nvSpPr>
        <p:spPr bwMode="auto">
          <a:xfrm>
            <a:off x="4191000" y="6324600"/>
            <a:ext cx="2590800" cy="307777"/>
          </a:xfrm>
          <a:prstGeom prst="rect">
            <a:avLst/>
          </a:prstGeom>
          <a:noFill/>
          <a:ln w="9525">
            <a:noFill/>
            <a:miter lim="800000"/>
            <a:headEnd/>
            <a:tailEnd/>
          </a:ln>
        </p:spPr>
        <p:txBody>
          <a:bodyPr wrap="square">
            <a:spAutoFit/>
          </a:bodyPr>
          <a:lstStyle/>
          <a:p>
            <a:r>
              <a:rPr lang="en-US" sz="1400" dirty="0" smtClean="0"/>
              <a:t>Boston Marathon Explosion,2013</a:t>
            </a:r>
            <a:endParaRPr lang="en-US" sz="1400" dirty="0"/>
          </a:p>
        </p:txBody>
      </p:sp>
      <p:pic>
        <p:nvPicPr>
          <p:cNvPr id="9" name="Picture 8" descr="sandy.jpg"/>
          <p:cNvPicPr>
            <a:picLocks noChangeAspect="1"/>
          </p:cNvPicPr>
          <p:nvPr/>
        </p:nvPicPr>
        <p:blipFill>
          <a:blip r:embed="rId2"/>
          <a:stretch>
            <a:fillRect/>
          </a:stretch>
        </p:blipFill>
        <p:spPr>
          <a:xfrm>
            <a:off x="2438400" y="5291724"/>
            <a:ext cx="1600200" cy="887818"/>
          </a:xfrm>
          <a:prstGeom prst="rect">
            <a:avLst/>
          </a:prstGeom>
        </p:spPr>
      </p:pic>
      <p:pic>
        <p:nvPicPr>
          <p:cNvPr id="10" name="Picture 9" descr="marathon.jpg"/>
          <p:cNvPicPr>
            <a:picLocks noChangeAspect="1"/>
          </p:cNvPicPr>
          <p:nvPr/>
        </p:nvPicPr>
        <p:blipFill>
          <a:blip r:embed="rId3"/>
          <a:stretch>
            <a:fillRect/>
          </a:stretch>
        </p:blipFill>
        <p:spPr>
          <a:xfrm>
            <a:off x="4648200" y="5334000"/>
            <a:ext cx="1600200" cy="850247"/>
          </a:xfrm>
          <a:prstGeom prst="rect">
            <a:avLst/>
          </a:prstGeom>
        </p:spPr>
      </p:pic>
      <p:pic>
        <p:nvPicPr>
          <p:cNvPr id="14" name="Picture 16" descr="http://apollo.cs.illinois.edu/images/cairo-celebrates-e1298128796536.jpg"/>
          <p:cNvPicPr>
            <a:picLocks noChangeAspect="1" noChangeArrowheads="1"/>
          </p:cNvPicPr>
          <p:nvPr/>
        </p:nvPicPr>
        <p:blipFill>
          <a:blip r:embed="rId4" cstate="print"/>
          <a:srcRect/>
          <a:stretch>
            <a:fillRect/>
          </a:stretch>
        </p:blipFill>
        <p:spPr bwMode="auto">
          <a:xfrm>
            <a:off x="228600" y="5257800"/>
            <a:ext cx="1676400" cy="941059"/>
          </a:xfrm>
          <a:prstGeom prst="rect">
            <a:avLst/>
          </a:prstGeom>
          <a:noFill/>
          <a:ln w="9525">
            <a:noFill/>
            <a:miter lim="800000"/>
            <a:headEnd/>
            <a:tailEnd/>
          </a:ln>
        </p:spPr>
      </p:pic>
      <p:sp>
        <p:nvSpPr>
          <p:cNvPr id="15" name="TextBox 31"/>
          <p:cNvSpPr txBox="1">
            <a:spLocks noChangeArrowheads="1"/>
          </p:cNvSpPr>
          <p:nvPr/>
        </p:nvSpPr>
        <p:spPr bwMode="auto">
          <a:xfrm>
            <a:off x="228600" y="6324600"/>
            <a:ext cx="1574319" cy="307777"/>
          </a:xfrm>
          <a:prstGeom prst="rect">
            <a:avLst/>
          </a:prstGeom>
          <a:noFill/>
          <a:ln w="9525">
            <a:noFill/>
            <a:miter lim="800000"/>
            <a:headEnd/>
            <a:tailEnd/>
          </a:ln>
        </p:spPr>
        <p:txBody>
          <a:bodyPr wrap="none">
            <a:spAutoFit/>
          </a:bodyPr>
          <a:lstStyle/>
          <a:p>
            <a:r>
              <a:rPr lang="en-US" sz="1400" dirty="0"/>
              <a:t>Egypt </a:t>
            </a:r>
            <a:r>
              <a:rPr lang="en-US" sz="1400" dirty="0" smtClean="0"/>
              <a:t>Unrest, 2011</a:t>
            </a:r>
            <a:endParaRPr lang="en-US" sz="1400" dirty="0"/>
          </a:p>
        </p:txBody>
      </p:sp>
      <p:pic>
        <p:nvPicPr>
          <p:cNvPr id="16" name="Picture 15"/>
          <p:cNvPicPr>
            <a:picLocks noChangeAspect="1"/>
          </p:cNvPicPr>
          <p:nvPr/>
        </p:nvPicPr>
        <p:blipFill>
          <a:blip r:embed="rId5"/>
          <a:stretch>
            <a:fillRect/>
          </a:stretch>
        </p:blipFill>
        <p:spPr>
          <a:xfrm>
            <a:off x="6934200" y="5257800"/>
            <a:ext cx="1371600" cy="913223"/>
          </a:xfrm>
          <a:prstGeom prst="rect">
            <a:avLst/>
          </a:prstGeom>
        </p:spPr>
      </p:pic>
      <p:sp>
        <p:nvSpPr>
          <p:cNvPr id="17" name="TextBox 32"/>
          <p:cNvSpPr txBox="1">
            <a:spLocks noChangeArrowheads="1"/>
          </p:cNvSpPr>
          <p:nvPr/>
        </p:nvSpPr>
        <p:spPr bwMode="auto">
          <a:xfrm>
            <a:off x="6781800" y="6324600"/>
            <a:ext cx="1877437" cy="307777"/>
          </a:xfrm>
          <a:prstGeom prst="rect">
            <a:avLst/>
          </a:prstGeom>
          <a:noFill/>
          <a:ln w="9525">
            <a:noFill/>
            <a:miter lim="800000"/>
            <a:headEnd/>
            <a:tailEnd/>
          </a:ln>
        </p:spPr>
        <p:txBody>
          <a:bodyPr wrap="none">
            <a:spAutoFit/>
          </a:bodyPr>
          <a:lstStyle/>
          <a:p>
            <a:r>
              <a:rPr lang="en-US" sz="1400" dirty="0" smtClean="0"/>
              <a:t>Chile Earthquake, 2014</a:t>
            </a:r>
            <a:endParaRPr lang="en-US" sz="1400" dirty="0"/>
          </a:p>
        </p:txBody>
      </p:sp>
      <p:pic>
        <p:nvPicPr>
          <p:cNvPr id="19" name="Picture 18"/>
          <p:cNvPicPr>
            <a:picLocks noChangeAspect="1"/>
          </p:cNvPicPr>
          <p:nvPr/>
        </p:nvPicPr>
        <p:blipFill>
          <a:blip r:embed="rId6"/>
          <a:stretch>
            <a:fillRect/>
          </a:stretch>
        </p:blipFill>
        <p:spPr>
          <a:xfrm>
            <a:off x="457200" y="914400"/>
            <a:ext cx="1905000" cy="899908"/>
          </a:xfrm>
          <a:prstGeom prst="rect">
            <a:avLst/>
          </a:prstGeom>
        </p:spPr>
      </p:pic>
    </p:spTree>
    <p:extLst>
      <p:ext uri="{BB962C8B-B14F-4D97-AF65-F5344CB8AC3E}">
        <p14:creationId xmlns:p14="http://schemas.microsoft.com/office/powerpoint/2010/main" val="5939686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 as Sensors Challenges</a:t>
            </a:r>
            <a:endParaRPr lang="en-US" dirty="0"/>
          </a:p>
        </p:txBody>
      </p:sp>
      <p:sp>
        <p:nvSpPr>
          <p:cNvPr id="3" name="Content Placeholder 2"/>
          <p:cNvSpPr>
            <a:spLocks noGrp="1"/>
          </p:cNvSpPr>
          <p:nvPr>
            <p:ph idx="1"/>
          </p:nvPr>
        </p:nvSpPr>
        <p:spPr/>
        <p:txBody>
          <a:bodyPr>
            <a:normAutofit/>
          </a:bodyPr>
          <a:lstStyle/>
          <a:p>
            <a:r>
              <a:rPr lang="en-US" sz="3600" dirty="0" smtClean="0">
                <a:solidFill>
                  <a:srgbClr val="000000"/>
                </a:solidFill>
              </a:rPr>
              <a:t>How to Model Networked Humans as Participatory Sensors?</a:t>
            </a:r>
          </a:p>
          <a:p>
            <a:r>
              <a:rPr lang="en-US" sz="3600" dirty="0" smtClean="0">
                <a:solidFill>
                  <a:srgbClr val="000000"/>
                </a:solidFill>
              </a:rPr>
              <a:t>How to Filter Out “Bad Data” from Human Sensors?</a:t>
            </a:r>
          </a:p>
          <a:p>
            <a:r>
              <a:rPr lang="en-US" sz="3600" dirty="0" smtClean="0">
                <a:solidFill>
                  <a:srgbClr val="000000"/>
                </a:solidFill>
              </a:rPr>
              <a:t>How Good is the Necessarily Simplified Model?</a:t>
            </a:r>
            <a:endParaRPr lang="en-US" sz="3600" dirty="0">
              <a:solidFill>
                <a:srgbClr val="0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398989552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Binary Human Sensor Model</a:t>
            </a:r>
            <a:endParaRPr lang="en-US" dirty="0"/>
          </a:p>
        </p:txBody>
      </p:sp>
      <p:sp>
        <p:nvSpPr>
          <p:cNvPr id="3" name="Content Placeholder 2"/>
          <p:cNvSpPr>
            <a:spLocks noGrp="1"/>
          </p:cNvSpPr>
          <p:nvPr>
            <p:ph idx="1"/>
          </p:nvPr>
        </p:nvSpPr>
        <p:spPr>
          <a:xfrm>
            <a:off x="685800" y="1600200"/>
            <a:ext cx="8153400" cy="4525963"/>
          </a:xfrm>
        </p:spPr>
        <p:txBody>
          <a:bodyPr>
            <a:normAutofit/>
          </a:bodyPr>
          <a:lstStyle/>
          <a:p>
            <a:pPr marL="0" indent="0">
              <a:buNone/>
            </a:pPr>
            <a:r>
              <a:rPr lang="en-US" b="1" dirty="0" smtClean="0"/>
              <a:t>1:  Model Humans as Sensors of </a:t>
            </a:r>
          </a:p>
          <a:p>
            <a:pPr lvl="1"/>
            <a:r>
              <a:rPr lang="en-US" dirty="0" smtClean="0"/>
              <a:t>Unknown Reliability</a:t>
            </a:r>
          </a:p>
          <a:p>
            <a:pPr lvl="1"/>
            <a:r>
              <a:rPr lang="en-US" dirty="0" smtClean="0"/>
              <a:t>Binary Observations</a:t>
            </a:r>
          </a:p>
          <a:p>
            <a:pPr lvl="1"/>
            <a:r>
              <a:rPr lang="en-US" dirty="0" smtClean="0"/>
              <a:t>Uncertain Data Provenance</a:t>
            </a:r>
            <a:endParaRPr lang="en-US" dirty="0"/>
          </a:p>
          <a:p>
            <a:pPr lvl="1"/>
            <a:endParaRPr lang="en-US" dirty="0" smtClean="0"/>
          </a:p>
          <a:p>
            <a:pPr marL="0" indent="0">
              <a:buNone/>
            </a:pPr>
            <a:r>
              <a:rPr lang="en-US" b="1" dirty="0" smtClean="0"/>
              <a:t>2: Build An Estimation-theoretic Framework to </a:t>
            </a:r>
          </a:p>
          <a:p>
            <a:pPr lvl="1"/>
            <a:r>
              <a:rPr lang="en-US" dirty="0" smtClean="0"/>
              <a:t>Solve the Reliable Sensing Problem</a:t>
            </a:r>
          </a:p>
          <a:p>
            <a:pPr lvl="1"/>
            <a:r>
              <a:rPr lang="en-US" dirty="0" smtClean="0"/>
              <a:t>Validate through Real-world Twitter Traces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6618575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Brace 25"/>
          <p:cNvSpPr/>
          <p:nvPr/>
        </p:nvSpPr>
        <p:spPr>
          <a:xfrm>
            <a:off x="1676400" y="1600200"/>
            <a:ext cx="304800" cy="4572000"/>
          </a:xfrm>
          <a:prstGeom prst="rightBrace">
            <a:avLst>
              <a:gd name="adj1" fmla="val 34259"/>
              <a:gd name="adj2" fmla="val 482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Content Placeholder 2"/>
          <p:cNvSpPr txBox="1">
            <a:spLocks/>
          </p:cNvSpPr>
          <p:nvPr/>
        </p:nvSpPr>
        <p:spPr bwMode="auto">
          <a:xfrm>
            <a:off x="0" y="914400"/>
            <a:ext cx="1676400" cy="72548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None/>
              <a:defRPr/>
            </a:pPr>
            <a:r>
              <a:rPr lang="en-US" sz="2000" kern="0" dirty="0">
                <a:latin typeface="+mn-lt"/>
                <a:cs typeface="+mn-cs"/>
              </a:rPr>
              <a:t>Events</a:t>
            </a:r>
          </a:p>
        </p:txBody>
      </p:sp>
      <p:sp>
        <p:nvSpPr>
          <p:cNvPr id="33802" name="Oval 17"/>
          <p:cNvSpPr>
            <a:spLocks noChangeArrowheads="1"/>
          </p:cNvSpPr>
          <p:nvPr/>
        </p:nvSpPr>
        <p:spPr bwMode="auto">
          <a:xfrm>
            <a:off x="2487613" y="14605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33803" name="Oval 19"/>
          <p:cNvSpPr>
            <a:spLocks noChangeArrowheads="1"/>
          </p:cNvSpPr>
          <p:nvPr/>
        </p:nvSpPr>
        <p:spPr bwMode="auto">
          <a:xfrm>
            <a:off x="2730500" y="3051175"/>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33804" name="Oval 20"/>
          <p:cNvSpPr>
            <a:spLocks noChangeArrowheads="1"/>
          </p:cNvSpPr>
          <p:nvPr/>
        </p:nvSpPr>
        <p:spPr bwMode="auto">
          <a:xfrm>
            <a:off x="2520950" y="198755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33805" name="Oval 21"/>
          <p:cNvSpPr>
            <a:spLocks noChangeArrowheads="1"/>
          </p:cNvSpPr>
          <p:nvPr/>
        </p:nvSpPr>
        <p:spPr bwMode="auto">
          <a:xfrm>
            <a:off x="2730500" y="3516313"/>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33806" name="Oval 22"/>
          <p:cNvSpPr>
            <a:spLocks noChangeArrowheads="1"/>
          </p:cNvSpPr>
          <p:nvPr/>
        </p:nvSpPr>
        <p:spPr bwMode="auto">
          <a:xfrm>
            <a:off x="2371725" y="4625975"/>
            <a:ext cx="268288"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33807" name="Rectangle 11"/>
          <p:cNvSpPr>
            <a:spLocks noChangeArrowheads="1"/>
          </p:cNvSpPr>
          <p:nvPr/>
        </p:nvSpPr>
        <p:spPr bwMode="auto">
          <a:xfrm flipV="1">
            <a:off x="4191000" y="1138238"/>
            <a:ext cx="261938"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08" name="Rectangle 13"/>
          <p:cNvSpPr>
            <a:spLocks noChangeArrowheads="1"/>
          </p:cNvSpPr>
          <p:nvPr/>
        </p:nvSpPr>
        <p:spPr bwMode="auto">
          <a:xfrm flipV="1">
            <a:off x="4205288" y="18240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09" name="Rectangle 14"/>
          <p:cNvSpPr>
            <a:spLocks noChangeArrowheads="1"/>
          </p:cNvSpPr>
          <p:nvPr/>
        </p:nvSpPr>
        <p:spPr bwMode="auto">
          <a:xfrm flipV="1">
            <a:off x="4205288" y="25860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10" name="Rectangle 16"/>
          <p:cNvSpPr>
            <a:spLocks noChangeArrowheads="1"/>
          </p:cNvSpPr>
          <p:nvPr/>
        </p:nvSpPr>
        <p:spPr bwMode="auto">
          <a:xfrm flipV="1">
            <a:off x="4205288" y="38052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11" name="Rectangle 17"/>
          <p:cNvSpPr>
            <a:spLocks noChangeArrowheads="1"/>
          </p:cNvSpPr>
          <p:nvPr/>
        </p:nvSpPr>
        <p:spPr bwMode="auto">
          <a:xfrm flipV="1">
            <a:off x="4205288" y="44910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12" name="Rectangle 18"/>
          <p:cNvSpPr>
            <a:spLocks noChangeArrowheads="1"/>
          </p:cNvSpPr>
          <p:nvPr/>
        </p:nvSpPr>
        <p:spPr bwMode="auto">
          <a:xfrm flipV="1">
            <a:off x="4205288" y="52530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13" name="Text Box 20"/>
          <p:cNvSpPr txBox="1">
            <a:spLocks noChangeArrowheads="1"/>
          </p:cNvSpPr>
          <p:nvPr/>
        </p:nvSpPr>
        <p:spPr bwMode="auto">
          <a:xfrm flipV="1">
            <a:off x="4078288" y="3006725"/>
            <a:ext cx="512762" cy="393700"/>
          </a:xfrm>
          <a:prstGeom prst="rect">
            <a:avLst/>
          </a:prstGeom>
          <a:noFill/>
          <a:ln w="9525">
            <a:noFill/>
            <a:miter lim="800000"/>
            <a:headEnd/>
            <a:tailEnd/>
          </a:ln>
        </p:spPr>
        <p:txBody>
          <a:bodyPr vert="eaVert">
            <a:spAutoFit/>
          </a:bodyPr>
          <a:lstStyle/>
          <a:p>
            <a:pPr>
              <a:spcBef>
                <a:spcPct val="50000"/>
              </a:spcBef>
            </a:pPr>
            <a:r>
              <a:rPr lang="en-US" altLang="zh-CN" sz="3200">
                <a:latin typeface="Arial" charset="0"/>
                <a:ea typeface="SimSun" pitchFamily="2" charset="-122"/>
              </a:rPr>
              <a:t>…</a:t>
            </a:r>
          </a:p>
        </p:txBody>
      </p:sp>
      <p:cxnSp>
        <p:nvCxnSpPr>
          <p:cNvPr id="33814" name="Straight Arrow Connector 50"/>
          <p:cNvCxnSpPr>
            <a:cxnSpLocks noChangeShapeType="1"/>
            <a:stCxn id="33802" idx="6"/>
            <a:endCxn id="33807" idx="1"/>
          </p:cNvCxnSpPr>
          <p:nvPr/>
        </p:nvCxnSpPr>
        <p:spPr bwMode="auto">
          <a:xfrm flipV="1">
            <a:off x="2757488" y="1277938"/>
            <a:ext cx="1433512" cy="317500"/>
          </a:xfrm>
          <a:prstGeom prst="straightConnector1">
            <a:avLst/>
          </a:prstGeom>
          <a:noFill/>
          <a:ln w="9525" algn="ctr">
            <a:solidFill>
              <a:schemeClr val="tx1"/>
            </a:solidFill>
            <a:round/>
            <a:headEnd/>
            <a:tailEnd type="arrow" w="med" len="med"/>
          </a:ln>
        </p:spPr>
      </p:cxnSp>
      <p:cxnSp>
        <p:nvCxnSpPr>
          <p:cNvPr id="33815" name="Straight Arrow Connector 52"/>
          <p:cNvCxnSpPr>
            <a:cxnSpLocks noChangeShapeType="1"/>
            <a:stCxn id="33802" idx="5"/>
          </p:cNvCxnSpPr>
          <p:nvPr/>
        </p:nvCxnSpPr>
        <p:spPr bwMode="auto">
          <a:xfrm>
            <a:off x="2719388" y="1690688"/>
            <a:ext cx="1462087" cy="893762"/>
          </a:xfrm>
          <a:prstGeom prst="straightConnector1">
            <a:avLst/>
          </a:prstGeom>
          <a:noFill/>
          <a:ln w="9525" algn="ctr">
            <a:solidFill>
              <a:schemeClr val="tx1"/>
            </a:solidFill>
            <a:round/>
            <a:headEnd/>
            <a:tailEnd type="arrow" w="med" len="med"/>
          </a:ln>
        </p:spPr>
      </p:cxnSp>
      <p:cxnSp>
        <p:nvCxnSpPr>
          <p:cNvPr id="33816" name="Straight Arrow Connector 54"/>
          <p:cNvCxnSpPr>
            <a:cxnSpLocks noChangeShapeType="1"/>
            <a:stCxn id="33804" idx="6"/>
            <a:endCxn id="33808" idx="1"/>
          </p:cNvCxnSpPr>
          <p:nvPr/>
        </p:nvCxnSpPr>
        <p:spPr bwMode="auto">
          <a:xfrm flipV="1">
            <a:off x="2790825" y="1963738"/>
            <a:ext cx="1414463" cy="158750"/>
          </a:xfrm>
          <a:prstGeom prst="straightConnector1">
            <a:avLst/>
          </a:prstGeom>
          <a:noFill/>
          <a:ln w="9525" algn="ctr">
            <a:solidFill>
              <a:schemeClr val="tx1"/>
            </a:solidFill>
            <a:round/>
            <a:headEnd/>
            <a:tailEnd type="arrow" w="med" len="med"/>
          </a:ln>
        </p:spPr>
      </p:cxnSp>
      <p:cxnSp>
        <p:nvCxnSpPr>
          <p:cNvPr id="33817" name="Straight Arrow Connector 56"/>
          <p:cNvCxnSpPr>
            <a:cxnSpLocks noChangeShapeType="1"/>
            <a:stCxn id="33804" idx="7"/>
          </p:cNvCxnSpPr>
          <p:nvPr/>
        </p:nvCxnSpPr>
        <p:spPr bwMode="auto">
          <a:xfrm flipV="1">
            <a:off x="2751138" y="1430338"/>
            <a:ext cx="1401762" cy="596900"/>
          </a:xfrm>
          <a:prstGeom prst="straightConnector1">
            <a:avLst/>
          </a:prstGeom>
          <a:noFill/>
          <a:ln w="9525" algn="ctr">
            <a:solidFill>
              <a:schemeClr val="tx1"/>
            </a:solidFill>
            <a:round/>
            <a:headEnd/>
            <a:tailEnd type="arrow" w="med" len="med"/>
          </a:ln>
        </p:spPr>
      </p:cxnSp>
      <p:cxnSp>
        <p:nvCxnSpPr>
          <p:cNvPr id="33818" name="Straight Arrow Connector 58"/>
          <p:cNvCxnSpPr>
            <a:cxnSpLocks noChangeShapeType="1"/>
            <a:stCxn id="33804" idx="5"/>
          </p:cNvCxnSpPr>
          <p:nvPr/>
        </p:nvCxnSpPr>
        <p:spPr bwMode="auto">
          <a:xfrm>
            <a:off x="2751138" y="2217738"/>
            <a:ext cx="1430337" cy="2255837"/>
          </a:xfrm>
          <a:prstGeom prst="straightConnector1">
            <a:avLst/>
          </a:prstGeom>
          <a:noFill/>
          <a:ln w="9525" algn="ctr">
            <a:solidFill>
              <a:schemeClr val="tx1"/>
            </a:solidFill>
            <a:round/>
            <a:headEnd/>
            <a:tailEnd type="arrow" w="med" len="med"/>
          </a:ln>
        </p:spPr>
      </p:cxnSp>
      <p:cxnSp>
        <p:nvCxnSpPr>
          <p:cNvPr id="33819" name="Straight Arrow Connector 60"/>
          <p:cNvCxnSpPr>
            <a:cxnSpLocks noChangeShapeType="1"/>
            <a:stCxn id="33839" idx="6"/>
          </p:cNvCxnSpPr>
          <p:nvPr/>
        </p:nvCxnSpPr>
        <p:spPr bwMode="auto">
          <a:xfrm>
            <a:off x="2565400" y="2647950"/>
            <a:ext cx="1571625" cy="11113"/>
          </a:xfrm>
          <a:prstGeom prst="straightConnector1">
            <a:avLst/>
          </a:prstGeom>
          <a:noFill/>
          <a:ln w="9525" algn="ctr">
            <a:solidFill>
              <a:schemeClr val="tx1"/>
            </a:solidFill>
            <a:round/>
            <a:headEnd/>
            <a:tailEnd type="arrow" w="med" len="med"/>
          </a:ln>
        </p:spPr>
      </p:cxnSp>
      <p:cxnSp>
        <p:nvCxnSpPr>
          <p:cNvPr id="33820" name="Straight Arrow Connector 62"/>
          <p:cNvCxnSpPr>
            <a:cxnSpLocks noChangeShapeType="1"/>
            <a:stCxn id="33806" idx="6"/>
          </p:cNvCxnSpPr>
          <p:nvPr/>
        </p:nvCxnSpPr>
        <p:spPr bwMode="auto">
          <a:xfrm flipV="1">
            <a:off x="2640013" y="4757738"/>
            <a:ext cx="1527175" cy="3175"/>
          </a:xfrm>
          <a:prstGeom prst="straightConnector1">
            <a:avLst/>
          </a:prstGeom>
          <a:noFill/>
          <a:ln w="9525" algn="ctr">
            <a:solidFill>
              <a:schemeClr val="tx1"/>
            </a:solidFill>
            <a:round/>
            <a:headEnd/>
            <a:tailEnd type="arrow" w="med" len="med"/>
          </a:ln>
        </p:spPr>
      </p:cxnSp>
      <p:cxnSp>
        <p:nvCxnSpPr>
          <p:cNvPr id="33821" name="Straight Arrow Connector 66"/>
          <p:cNvCxnSpPr>
            <a:cxnSpLocks noChangeShapeType="1"/>
            <a:stCxn id="33829" idx="5"/>
            <a:endCxn id="33812" idx="1"/>
          </p:cNvCxnSpPr>
          <p:nvPr/>
        </p:nvCxnSpPr>
        <p:spPr bwMode="auto">
          <a:xfrm>
            <a:off x="2751138" y="4360863"/>
            <a:ext cx="1454150" cy="1031875"/>
          </a:xfrm>
          <a:prstGeom prst="straightConnector1">
            <a:avLst/>
          </a:prstGeom>
          <a:noFill/>
          <a:ln w="9525" algn="ctr">
            <a:solidFill>
              <a:schemeClr val="tx1"/>
            </a:solidFill>
            <a:round/>
            <a:headEnd/>
            <a:tailEnd type="arrow" w="med" len="med"/>
          </a:ln>
        </p:spPr>
      </p:cxnSp>
      <p:cxnSp>
        <p:nvCxnSpPr>
          <p:cNvPr id="33822" name="Straight Arrow Connector 68"/>
          <p:cNvCxnSpPr>
            <a:cxnSpLocks noChangeShapeType="1"/>
            <a:stCxn id="33829" idx="6"/>
            <a:endCxn id="33810" idx="1"/>
          </p:cNvCxnSpPr>
          <p:nvPr/>
        </p:nvCxnSpPr>
        <p:spPr bwMode="auto">
          <a:xfrm flipV="1">
            <a:off x="2790825" y="3944938"/>
            <a:ext cx="1414463" cy="320675"/>
          </a:xfrm>
          <a:prstGeom prst="straightConnector1">
            <a:avLst/>
          </a:prstGeom>
          <a:noFill/>
          <a:ln w="9525" algn="ctr">
            <a:solidFill>
              <a:schemeClr val="tx1"/>
            </a:solidFill>
            <a:round/>
            <a:headEnd/>
            <a:tailEnd type="arrow" w="med" len="med"/>
          </a:ln>
        </p:spPr>
      </p:cxnSp>
      <p:cxnSp>
        <p:nvCxnSpPr>
          <p:cNvPr id="33823" name="Straight Arrow Connector 70"/>
          <p:cNvCxnSpPr>
            <a:cxnSpLocks noChangeShapeType="1"/>
            <a:stCxn id="33829" idx="7"/>
          </p:cNvCxnSpPr>
          <p:nvPr/>
        </p:nvCxnSpPr>
        <p:spPr bwMode="auto">
          <a:xfrm flipV="1">
            <a:off x="2751138" y="2090738"/>
            <a:ext cx="1416050" cy="2079625"/>
          </a:xfrm>
          <a:prstGeom prst="straightConnector1">
            <a:avLst/>
          </a:prstGeom>
          <a:noFill/>
          <a:ln w="9525" algn="ctr">
            <a:solidFill>
              <a:schemeClr val="tx1"/>
            </a:solidFill>
            <a:round/>
            <a:headEnd/>
            <a:tailEnd type="arrow" w="med" len="med"/>
          </a:ln>
        </p:spPr>
      </p:cxnSp>
      <p:cxnSp>
        <p:nvCxnSpPr>
          <p:cNvPr id="33824" name="Straight Arrow Connector 72"/>
          <p:cNvCxnSpPr>
            <a:cxnSpLocks noChangeShapeType="1"/>
          </p:cNvCxnSpPr>
          <p:nvPr/>
        </p:nvCxnSpPr>
        <p:spPr bwMode="auto">
          <a:xfrm>
            <a:off x="2998788" y="3198813"/>
            <a:ext cx="1212850" cy="614362"/>
          </a:xfrm>
          <a:prstGeom prst="straightConnector1">
            <a:avLst/>
          </a:prstGeom>
          <a:noFill/>
          <a:ln w="9525" algn="ctr">
            <a:solidFill>
              <a:schemeClr val="tx1"/>
            </a:solidFill>
            <a:round/>
            <a:headEnd/>
            <a:tailEnd type="arrow" w="med" len="med"/>
          </a:ln>
        </p:spPr>
      </p:cxnSp>
      <p:cxnSp>
        <p:nvCxnSpPr>
          <p:cNvPr id="33825" name="Straight Arrow Connector 77"/>
          <p:cNvCxnSpPr>
            <a:cxnSpLocks noChangeShapeType="1"/>
            <a:stCxn id="33803" idx="7"/>
          </p:cNvCxnSpPr>
          <p:nvPr/>
        </p:nvCxnSpPr>
        <p:spPr bwMode="auto">
          <a:xfrm flipV="1">
            <a:off x="2960688" y="2763838"/>
            <a:ext cx="1176337" cy="327025"/>
          </a:xfrm>
          <a:prstGeom prst="straightConnector1">
            <a:avLst/>
          </a:prstGeom>
          <a:noFill/>
          <a:ln w="9525" algn="ctr">
            <a:solidFill>
              <a:schemeClr val="tx1"/>
            </a:solidFill>
            <a:round/>
            <a:headEnd/>
            <a:tailEnd type="arrow" w="med" len="med"/>
          </a:ln>
        </p:spPr>
      </p:cxnSp>
      <p:cxnSp>
        <p:nvCxnSpPr>
          <p:cNvPr id="33826" name="Straight Arrow Connector 79"/>
          <p:cNvCxnSpPr>
            <a:cxnSpLocks noChangeShapeType="1"/>
          </p:cNvCxnSpPr>
          <p:nvPr/>
        </p:nvCxnSpPr>
        <p:spPr bwMode="auto">
          <a:xfrm flipV="1">
            <a:off x="2968625" y="2854325"/>
            <a:ext cx="1184275" cy="704850"/>
          </a:xfrm>
          <a:prstGeom prst="straightConnector1">
            <a:avLst/>
          </a:prstGeom>
          <a:noFill/>
          <a:ln w="9525" algn="ctr">
            <a:solidFill>
              <a:schemeClr val="tx1"/>
            </a:solidFill>
            <a:round/>
            <a:headEnd/>
            <a:tailEnd type="arrow" w="med" len="med"/>
          </a:ln>
        </p:spPr>
      </p:cxnSp>
      <p:cxnSp>
        <p:nvCxnSpPr>
          <p:cNvPr id="33827" name="Straight Arrow Connector 81"/>
          <p:cNvCxnSpPr>
            <a:cxnSpLocks noChangeShapeType="1"/>
            <a:stCxn id="33806" idx="7"/>
          </p:cNvCxnSpPr>
          <p:nvPr/>
        </p:nvCxnSpPr>
        <p:spPr bwMode="auto">
          <a:xfrm flipV="1">
            <a:off x="2601913" y="2870200"/>
            <a:ext cx="1579562" cy="1795463"/>
          </a:xfrm>
          <a:prstGeom prst="straightConnector1">
            <a:avLst/>
          </a:prstGeom>
          <a:noFill/>
          <a:ln w="9525" algn="ctr">
            <a:solidFill>
              <a:schemeClr val="tx1"/>
            </a:solidFill>
            <a:round/>
            <a:headEnd/>
            <a:tailEnd type="arrow" w="med" len="med"/>
          </a:ln>
        </p:spPr>
      </p:cxnSp>
      <p:cxnSp>
        <p:nvCxnSpPr>
          <p:cNvPr id="33828" name="Straight Arrow Connector 84"/>
          <p:cNvCxnSpPr>
            <a:cxnSpLocks noChangeShapeType="1"/>
            <a:endCxn id="33811" idx="1"/>
          </p:cNvCxnSpPr>
          <p:nvPr/>
        </p:nvCxnSpPr>
        <p:spPr bwMode="auto">
          <a:xfrm>
            <a:off x="2638425" y="4264025"/>
            <a:ext cx="1566863" cy="366713"/>
          </a:xfrm>
          <a:prstGeom prst="straightConnector1">
            <a:avLst/>
          </a:prstGeom>
          <a:noFill/>
          <a:ln w="9525" algn="ctr">
            <a:solidFill>
              <a:schemeClr val="tx1"/>
            </a:solidFill>
            <a:round/>
            <a:headEnd/>
            <a:tailEnd type="arrow" w="med" len="med"/>
          </a:ln>
        </p:spPr>
      </p:cxnSp>
      <p:sp>
        <p:nvSpPr>
          <p:cNvPr id="33829" name="Oval 23"/>
          <p:cNvSpPr>
            <a:spLocks noChangeArrowheads="1"/>
          </p:cNvSpPr>
          <p:nvPr/>
        </p:nvSpPr>
        <p:spPr bwMode="auto">
          <a:xfrm>
            <a:off x="2520950" y="4130675"/>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33830" name="Content Placeholder 2"/>
          <p:cNvSpPr>
            <a:spLocks noGrp="1"/>
          </p:cNvSpPr>
          <p:nvPr>
            <p:ph idx="1"/>
          </p:nvPr>
        </p:nvSpPr>
        <p:spPr>
          <a:xfrm>
            <a:off x="2209800" y="1114425"/>
            <a:ext cx="966788" cy="414338"/>
          </a:xfrm>
        </p:spPr>
        <p:txBody>
          <a:bodyPr/>
          <a:lstStyle/>
          <a:p>
            <a:pPr>
              <a:buFont typeface="Wingdings" pitchFamily="2" charset="2"/>
              <a:buNone/>
            </a:pPr>
            <a:r>
              <a:rPr lang="en-US" sz="1600" smtClean="0"/>
              <a:t>Sources</a:t>
            </a:r>
          </a:p>
        </p:txBody>
      </p:sp>
      <p:sp>
        <p:nvSpPr>
          <p:cNvPr id="90" name="Content Placeholder 2"/>
          <p:cNvSpPr txBox="1">
            <a:spLocks/>
          </p:cNvSpPr>
          <p:nvPr/>
        </p:nvSpPr>
        <p:spPr bwMode="auto">
          <a:xfrm>
            <a:off x="4572000" y="914400"/>
            <a:ext cx="1981200" cy="414338"/>
          </a:xfrm>
          <a:prstGeom prst="rect">
            <a:avLst/>
          </a:prstGeom>
          <a:noFill/>
          <a:ln w="9525">
            <a:noFill/>
            <a:miter lim="800000"/>
            <a:headEnd/>
            <a:tailEnd/>
          </a:ln>
        </p:spPr>
        <p:txBody>
          <a:bodyPr lIns="0" tIns="0" rIns="0" bIns="0"/>
          <a:lstStyle/>
          <a:p>
            <a:pPr marL="342900" indent="-342900" eaLnBrk="0" hangingPunct="0">
              <a:spcBef>
                <a:spcPct val="20000"/>
              </a:spcBef>
              <a:buFont typeface="Wingdings" pitchFamily="2" charset="2"/>
              <a:buNone/>
              <a:defRPr/>
            </a:pPr>
            <a:r>
              <a:rPr lang="en-US" sz="1600" kern="0" dirty="0" smtClean="0">
                <a:latin typeface="+mn-lt"/>
                <a:cs typeface="+mn-cs"/>
              </a:rPr>
              <a:t>Measured Variable</a:t>
            </a:r>
            <a:endParaRPr lang="en-US" sz="1600" kern="0" dirty="0">
              <a:latin typeface="+mn-lt"/>
              <a:cs typeface="+mn-cs"/>
            </a:endParaRPr>
          </a:p>
        </p:txBody>
      </p:sp>
      <p:sp>
        <p:nvSpPr>
          <p:cNvPr id="33832" name="TextBox 91"/>
          <p:cNvSpPr txBox="1">
            <a:spLocks noChangeArrowheads="1"/>
          </p:cNvSpPr>
          <p:nvPr/>
        </p:nvSpPr>
        <p:spPr bwMode="auto">
          <a:xfrm>
            <a:off x="2368550" y="4938713"/>
            <a:ext cx="1133452" cy="646331"/>
          </a:xfrm>
          <a:prstGeom prst="rect">
            <a:avLst/>
          </a:prstGeom>
          <a:noFill/>
          <a:ln w="9525">
            <a:noFill/>
            <a:miter lim="800000"/>
            <a:headEnd/>
            <a:tailEnd/>
          </a:ln>
        </p:spPr>
        <p:txBody>
          <a:bodyPr wrap="none">
            <a:spAutoFit/>
          </a:bodyPr>
          <a:lstStyle/>
          <a:p>
            <a:r>
              <a:rPr lang="en-US" dirty="0"/>
              <a:t>Attribute:</a:t>
            </a:r>
          </a:p>
          <a:p>
            <a:r>
              <a:rPr lang="en-US" b="1" dirty="0" smtClean="0"/>
              <a:t>Reliability</a:t>
            </a:r>
            <a:endParaRPr lang="en-US" b="1" dirty="0"/>
          </a:p>
        </p:txBody>
      </p:sp>
      <p:sp>
        <p:nvSpPr>
          <p:cNvPr id="33833" name="TextBox 92"/>
          <p:cNvSpPr txBox="1">
            <a:spLocks noChangeArrowheads="1"/>
          </p:cNvSpPr>
          <p:nvPr/>
        </p:nvSpPr>
        <p:spPr bwMode="auto">
          <a:xfrm>
            <a:off x="3944938" y="5570538"/>
            <a:ext cx="946150" cy="461962"/>
          </a:xfrm>
          <a:prstGeom prst="rect">
            <a:avLst/>
          </a:prstGeom>
          <a:noFill/>
          <a:ln w="9525">
            <a:noFill/>
            <a:miter lim="800000"/>
            <a:headEnd/>
            <a:tailEnd/>
          </a:ln>
        </p:spPr>
        <p:txBody>
          <a:bodyPr wrap="none">
            <a:spAutoFit/>
          </a:bodyPr>
          <a:lstStyle/>
          <a:p>
            <a:r>
              <a:rPr lang="en-US"/>
              <a:t>Attribute:</a:t>
            </a:r>
          </a:p>
          <a:p>
            <a:r>
              <a:rPr lang="en-US" b="1"/>
              <a:t>True/False</a:t>
            </a:r>
          </a:p>
        </p:txBody>
      </p:sp>
      <p:cxnSp>
        <p:nvCxnSpPr>
          <p:cNvPr id="33835" name="Straight Arrow Connector 67"/>
          <p:cNvCxnSpPr>
            <a:cxnSpLocks noChangeShapeType="1"/>
            <a:stCxn id="33839" idx="5"/>
            <a:endCxn id="33803" idx="1"/>
          </p:cNvCxnSpPr>
          <p:nvPr/>
        </p:nvCxnSpPr>
        <p:spPr bwMode="auto">
          <a:xfrm>
            <a:off x="2525713" y="2743200"/>
            <a:ext cx="244475" cy="347663"/>
          </a:xfrm>
          <a:prstGeom prst="straightConnector1">
            <a:avLst/>
          </a:prstGeom>
          <a:noFill/>
          <a:ln w="25400" algn="ctr">
            <a:solidFill>
              <a:srgbClr val="C00000"/>
            </a:solidFill>
            <a:round/>
            <a:headEnd/>
            <a:tailEnd type="arrow" w="med" len="med"/>
          </a:ln>
        </p:spPr>
      </p:cxnSp>
      <p:cxnSp>
        <p:nvCxnSpPr>
          <p:cNvPr id="33836" name="Straight Arrow Connector 71"/>
          <p:cNvCxnSpPr>
            <a:cxnSpLocks noChangeShapeType="1"/>
            <a:endCxn id="33805" idx="1"/>
          </p:cNvCxnSpPr>
          <p:nvPr/>
        </p:nvCxnSpPr>
        <p:spPr bwMode="auto">
          <a:xfrm>
            <a:off x="2428875" y="2659063"/>
            <a:ext cx="341313" cy="896937"/>
          </a:xfrm>
          <a:prstGeom prst="straightConnector1">
            <a:avLst/>
          </a:prstGeom>
          <a:noFill/>
          <a:ln w="25400" algn="ctr">
            <a:solidFill>
              <a:srgbClr val="C00000"/>
            </a:solidFill>
            <a:round/>
            <a:headEnd/>
            <a:tailEnd type="arrow" w="med" len="med"/>
          </a:ln>
        </p:spPr>
      </p:cxnSp>
      <p:cxnSp>
        <p:nvCxnSpPr>
          <p:cNvPr id="33837" name="Straight Arrow Connector 75"/>
          <p:cNvCxnSpPr>
            <a:cxnSpLocks noChangeShapeType="1"/>
            <a:stCxn id="33839" idx="4"/>
            <a:endCxn id="33829" idx="0"/>
          </p:cNvCxnSpPr>
          <p:nvPr/>
        </p:nvCxnSpPr>
        <p:spPr bwMode="auto">
          <a:xfrm>
            <a:off x="2430463" y="2781300"/>
            <a:ext cx="225425" cy="1349375"/>
          </a:xfrm>
          <a:prstGeom prst="straightConnector1">
            <a:avLst/>
          </a:prstGeom>
          <a:noFill/>
          <a:ln w="25400" algn="ctr">
            <a:solidFill>
              <a:srgbClr val="C00000"/>
            </a:solidFill>
            <a:round/>
            <a:headEnd/>
            <a:tailEnd type="arrow" w="med" len="med"/>
          </a:ln>
        </p:spPr>
      </p:cxnSp>
      <p:cxnSp>
        <p:nvCxnSpPr>
          <p:cNvPr id="33838" name="Straight Arrow Connector 78"/>
          <p:cNvCxnSpPr>
            <a:cxnSpLocks noChangeShapeType="1"/>
            <a:stCxn id="33839" idx="3"/>
            <a:endCxn id="33806" idx="1"/>
          </p:cNvCxnSpPr>
          <p:nvPr/>
        </p:nvCxnSpPr>
        <p:spPr bwMode="auto">
          <a:xfrm>
            <a:off x="2335213" y="2743200"/>
            <a:ext cx="74612" cy="1922463"/>
          </a:xfrm>
          <a:prstGeom prst="straightConnector1">
            <a:avLst/>
          </a:prstGeom>
          <a:noFill/>
          <a:ln w="25400" algn="ctr">
            <a:solidFill>
              <a:srgbClr val="C00000"/>
            </a:solidFill>
            <a:round/>
            <a:headEnd/>
            <a:tailEnd type="arrow" w="med" len="med"/>
          </a:ln>
        </p:spPr>
      </p:cxnSp>
      <p:sp>
        <p:nvSpPr>
          <p:cNvPr id="33839" name="Oval 18"/>
          <p:cNvSpPr>
            <a:spLocks noChangeArrowheads="1"/>
          </p:cNvSpPr>
          <p:nvPr/>
        </p:nvSpPr>
        <p:spPr bwMode="auto">
          <a:xfrm>
            <a:off x="2295525" y="2513013"/>
            <a:ext cx="269875" cy="268287"/>
          </a:xfrm>
          <a:prstGeom prst="ellipse">
            <a:avLst/>
          </a:prstGeom>
          <a:solidFill>
            <a:schemeClr val="accent1"/>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cxnSp>
        <p:nvCxnSpPr>
          <p:cNvPr id="33840" name="Straight Arrow Connector 82"/>
          <p:cNvCxnSpPr>
            <a:cxnSpLocks noChangeShapeType="1"/>
            <a:stCxn id="33839" idx="0"/>
            <a:endCxn id="33802" idx="3"/>
          </p:cNvCxnSpPr>
          <p:nvPr/>
        </p:nvCxnSpPr>
        <p:spPr bwMode="auto">
          <a:xfrm flipV="1">
            <a:off x="2430463" y="1690688"/>
            <a:ext cx="96837" cy="822325"/>
          </a:xfrm>
          <a:prstGeom prst="straightConnector1">
            <a:avLst/>
          </a:prstGeom>
          <a:noFill/>
          <a:ln w="25400" algn="ctr">
            <a:solidFill>
              <a:srgbClr val="C00000"/>
            </a:solidFill>
            <a:round/>
            <a:headEnd/>
            <a:tailEnd type="arrow" w="med" len="med"/>
          </a:ln>
        </p:spPr>
      </p:cxnSp>
      <p:sp>
        <p:nvSpPr>
          <p:cNvPr id="33843" name="Title 53"/>
          <p:cNvSpPr>
            <a:spLocks noGrp="1"/>
          </p:cNvSpPr>
          <p:nvPr>
            <p:ph type="title"/>
          </p:nvPr>
        </p:nvSpPr>
        <p:spPr>
          <a:xfrm>
            <a:off x="762000" y="0"/>
            <a:ext cx="7793037" cy="928687"/>
          </a:xfrm>
        </p:spPr>
        <p:txBody>
          <a:bodyPr>
            <a:normAutofit fontScale="90000"/>
          </a:bodyPr>
          <a:lstStyle/>
          <a:p>
            <a:r>
              <a:rPr lang="en-US" dirty="0" smtClean="0"/>
              <a:t>Formulate the Likelihood Function</a:t>
            </a:r>
          </a:p>
        </p:txBody>
      </p:sp>
      <p:sp>
        <p:nvSpPr>
          <p:cNvPr id="54" name="Slide Number Placeholder 53"/>
          <p:cNvSpPr>
            <a:spLocks noGrp="1"/>
          </p:cNvSpPr>
          <p:nvPr>
            <p:ph type="sldNum" sz="quarter" idx="12"/>
          </p:nvPr>
        </p:nvSpPr>
        <p:spPr/>
        <p:txBody>
          <a:bodyPr/>
          <a:lstStyle/>
          <a:p>
            <a:fld id="{B6F15528-21DE-4FAA-801E-634DDDAF4B2B}" type="slidenum">
              <a:rPr lang="en-US" smtClean="0"/>
              <a:pPr/>
              <a:t>43</a:t>
            </a:fld>
            <a:endParaRPr lang="en-US"/>
          </a:p>
        </p:txBody>
      </p:sp>
      <p:sp>
        <p:nvSpPr>
          <p:cNvPr id="56" name="TextBox 34"/>
          <p:cNvSpPr txBox="1">
            <a:spLocks noChangeArrowheads="1"/>
          </p:cNvSpPr>
          <p:nvPr/>
        </p:nvSpPr>
        <p:spPr bwMode="auto">
          <a:xfrm>
            <a:off x="402088" y="5499755"/>
            <a:ext cx="1031875" cy="307975"/>
          </a:xfrm>
          <a:prstGeom prst="rect">
            <a:avLst/>
          </a:prstGeom>
          <a:noFill/>
          <a:ln w="9525">
            <a:noFill/>
            <a:miter lim="800000"/>
            <a:headEnd/>
            <a:tailEnd/>
          </a:ln>
        </p:spPr>
        <p:txBody>
          <a:bodyPr wrap="none">
            <a:spAutoFit/>
          </a:bodyPr>
          <a:lstStyle/>
          <a:p>
            <a:r>
              <a:rPr lang="en-US" sz="1400" dirty="0"/>
              <a:t>Fukushima</a:t>
            </a:r>
          </a:p>
        </p:txBody>
      </p:sp>
      <p:sp>
        <p:nvSpPr>
          <p:cNvPr id="57" name="TextBox 31"/>
          <p:cNvSpPr txBox="1">
            <a:spLocks noChangeArrowheads="1"/>
          </p:cNvSpPr>
          <p:nvPr/>
        </p:nvSpPr>
        <p:spPr bwMode="auto">
          <a:xfrm>
            <a:off x="177406" y="5877580"/>
            <a:ext cx="1367682" cy="523220"/>
          </a:xfrm>
          <a:prstGeom prst="rect">
            <a:avLst/>
          </a:prstGeom>
          <a:noFill/>
          <a:ln w="9525">
            <a:noFill/>
            <a:miter lim="800000"/>
            <a:headEnd/>
            <a:tailEnd/>
          </a:ln>
        </p:spPr>
        <p:txBody>
          <a:bodyPr wrap="none">
            <a:spAutoFit/>
          </a:bodyPr>
          <a:lstStyle/>
          <a:p>
            <a:r>
              <a:rPr lang="en-US" sz="1400" dirty="0"/>
              <a:t>Egypt </a:t>
            </a:r>
            <a:r>
              <a:rPr lang="en-US" sz="1400" dirty="0" smtClean="0"/>
              <a:t>President </a:t>
            </a:r>
          </a:p>
          <a:p>
            <a:r>
              <a:rPr lang="en-US" sz="1400" dirty="0" smtClean="0"/>
              <a:t>Arrest</a:t>
            </a:r>
            <a:endParaRPr lang="en-US" sz="1400" dirty="0"/>
          </a:p>
        </p:txBody>
      </p:sp>
      <p:sp>
        <p:nvSpPr>
          <p:cNvPr id="59" name="TextBox 32"/>
          <p:cNvSpPr txBox="1">
            <a:spLocks noChangeArrowheads="1"/>
          </p:cNvSpPr>
          <p:nvPr/>
        </p:nvSpPr>
        <p:spPr bwMode="auto">
          <a:xfrm>
            <a:off x="249688" y="2600980"/>
            <a:ext cx="1382238" cy="307777"/>
          </a:xfrm>
          <a:prstGeom prst="rect">
            <a:avLst/>
          </a:prstGeom>
          <a:noFill/>
          <a:ln w="9525">
            <a:noFill/>
            <a:miter lim="800000"/>
            <a:headEnd/>
            <a:tailEnd/>
          </a:ln>
        </p:spPr>
        <p:txBody>
          <a:bodyPr wrap="none">
            <a:spAutoFit/>
          </a:bodyPr>
          <a:lstStyle/>
          <a:p>
            <a:r>
              <a:rPr lang="en-US" sz="1400" dirty="0"/>
              <a:t>Hurricane </a:t>
            </a:r>
            <a:r>
              <a:rPr lang="en-US" sz="1400" dirty="0" smtClean="0"/>
              <a:t>Sandy</a:t>
            </a:r>
            <a:endParaRPr lang="en-US" sz="1400" dirty="0"/>
          </a:p>
        </p:txBody>
      </p:sp>
      <p:sp>
        <p:nvSpPr>
          <p:cNvPr id="60" name="TextBox 34"/>
          <p:cNvSpPr txBox="1">
            <a:spLocks noChangeArrowheads="1"/>
          </p:cNvSpPr>
          <p:nvPr/>
        </p:nvSpPr>
        <p:spPr bwMode="auto">
          <a:xfrm>
            <a:off x="173488" y="4124980"/>
            <a:ext cx="1502912" cy="523220"/>
          </a:xfrm>
          <a:prstGeom prst="rect">
            <a:avLst/>
          </a:prstGeom>
          <a:noFill/>
          <a:ln w="9525">
            <a:noFill/>
            <a:miter lim="800000"/>
            <a:headEnd/>
            <a:tailEnd/>
          </a:ln>
        </p:spPr>
        <p:txBody>
          <a:bodyPr wrap="none">
            <a:spAutoFit/>
          </a:bodyPr>
          <a:lstStyle/>
          <a:p>
            <a:r>
              <a:rPr lang="en-US" sz="1400" dirty="0" smtClean="0"/>
              <a:t>Boston Marathon </a:t>
            </a:r>
          </a:p>
          <a:p>
            <a:r>
              <a:rPr lang="en-US" sz="1400" dirty="0" smtClean="0"/>
              <a:t>Explosion</a:t>
            </a:r>
            <a:endParaRPr lang="en-US" sz="1400" dirty="0"/>
          </a:p>
        </p:txBody>
      </p:sp>
      <p:pic>
        <p:nvPicPr>
          <p:cNvPr id="61" name="Picture 60" descr="sandy.jpg"/>
          <p:cNvPicPr>
            <a:picLocks noChangeAspect="1"/>
          </p:cNvPicPr>
          <p:nvPr/>
        </p:nvPicPr>
        <p:blipFill>
          <a:blip r:embed="rId4" cstate="print"/>
          <a:stretch>
            <a:fillRect/>
          </a:stretch>
        </p:blipFill>
        <p:spPr>
          <a:xfrm>
            <a:off x="249688" y="1686580"/>
            <a:ext cx="1356258" cy="752475"/>
          </a:xfrm>
          <a:prstGeom prst="rect">
            <a:avLst/>
          </a:prstGeom>
        </p:spPr>
      </p:pic>
      <p:pic>
        <p:nvPicPr>
          <p:cNvPr id="62" name="Picture 61" descr="marathon.jpg"/>
          <p:cNvPicPr>
            <a:picLocks noChangeAspect="1"/>
          </p:cNvPicPr>
          <p:nvPr/>
        </p:nvPicPr>
        <p:blipFill>
          <a:blip r:embed="rId5" cstate="print"/>
          <a:stretch>
            <a:fillRect/>
          </a:stretch>
        </p:blipFill>
        <p:spPr>
          <a:xfrm>
            <a:off x="249688" y="3122333"/>
            <a:ext cx="1295400" cy="850247"/>
          </a:xfrm>
          <a:prstGeom prst="rect">
            <a:avLst/>
          </a:prstGeom>
        </p:spPr>
      </p:pic>
      <p:pic>
        <p:nvPicPr>
          <p:cNvPr id="63" name="Picture 62" descr="morris.jpg"/>
          <p:cNvPicPr>
            <a:picLocks noChangeAspect="1"/>
          </p:cNvPicPr>
          <p:nvPr/>
        </p:nvPicPr>
        <p:blipFill>
          <a:blip r:embed="rId6" cstate="print"/>
          <a:stretch>
            <a:fillRect/>
          </a:stretch>
        </p:blipFill>
        <p:spPr>
          <a:xfrm>
            <a:off x="236508" y="4963180"/>
            <a:ext cx="1232380" cy="838200"/>
          </a:xfrm>
          <a:prstGeom prst="rect">
            <a:avLst/>
          </a:prstGeom>
        </p:spPr>
      </p:pic>
      <p:pic>
        <p:nvPicPr>
          <p:cNvPr id="2" name="Picture 1"/>
          <p:cNvPicPr>
            <a:picLocks noChangeAspect="1"/>
          </p:cNvPicPr>
          <p:nvPr/>
        </p:nvPicPr>
        <p:blipFill>
          <a:blip r:embed="rId7"/>
          <a:stretch>
            <a:fillRect/>
          </a:stretch>
        </p:blipFill>
        <p:spPr>
          <a:xfrm>
            <a:off x="4724400" y="3124200"/>
            <a:ext cx="4411627" cy="990600"/>
          </a:xfrm>
          <a:prstGeom prst="rect">
            <a:avLst/>
          </a:prstGeom>
        </p:spPr>
      </p:pic>
      <p:sp>
        <p:nvSpPr>
          <p:cNvPr id="65" name="Freeform 64"/>
          <p:cNvSpPr/>
          <p:nvPr/>
        </p:nvSpPr>
        <p:spPr>
          <a:xfrm>
            <a:off x="2971800" y="2438400"/>
            <a:ext cx="2438400" cy="990600"/>
          </a:xfrm>
          <a:custGeom>
            <a:avLst/>
            <a:gdLst>
              <a:gd name="connsiteX0" fmla="*/ 0 w 2603500"/>
              <a:gd name="connsiteY0" fmla="*/ 89210 h 1067110"/>
              <a:gd name="connsiteX1" fmla="*/ 1422400 w 2603500"/>
              <a:gd name="connsiteY1" fmla="*/ 89210 h 1067110"/>
              <a:gd name="connsiteX2" fmla="*/ 2527300 w 2603500"/>
              <a:gd name="connsiteY2" fmla="*/ 1016310 h 1067110"/>
              <a:gd name="connsiteX3" fmla="*/ 2527300 w 2603500"/>
              <a:gd name="connsiteY3" fmla="*/ 1016310 h 1067110"/>
              <a:gd name="connsiteX4" fmla="*/ 2565400 w 2603500"/>
              <a:gd name="connsiteY4" fmla="*/ 1041710 h 1067110"/>
              <a:gd name="connsiteX5" fmla="*/ 2565400 w 2603500"/>
              <a:gd name="connsiteY5" fmla="*/ 1041710 h 1067110"/>
              <a:gd name="connsiteX6" fmla="*/ 2603500 w 2603500"/>
              <a:gd name="connsiteY6" fmla="*/ 1067110 h 106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3500" h="1067110">
                <a:moveTo>
                  <a:pt x="0" y="89210"/>
                </a:moveTo>
                <a:cubicBezTo>
                  <a:pt x="500591" y="11951"/>
                  <a:pt x="1001183" y="-65307"/>
                  <a:pt x="1422400" y="89210"/>
                </a:cubicBezTo>
                <a:cubicBezTo>
                  <a:pt x="1843617" y="243727"/>
                  <a:pt x="2527300" y="1016310"/>
                  <a:pt x="2527300" y="1016310"/>
                </a:cubicBezTo>
                <a:lnTo>
                  <a:pt x="2527300" y="1016310"/>
                </a:lnTo>
                <a:lnTo>
                  <a:pt x="2565400" y="1041710"/>
                </a:lnTo>
                <a:lnTo>
                  <a:pt x="2565400" y="1041710"/>
                </a:lnTo>
                <a:lnTo>
                  <a:pt x="2603500" y="1067110"/>
                </a:lnTo>
              </a:path>
            </a:pathLst>
          </a:custGeom>
          <a:ln w="254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2652889" y="3711222"/>
            <a:ext cx="3245555" cy="650244"/>
          </a:xfrm>
          <a:custGeom>
            <a:avLst/>
            <a:gdLst>
              <a:gd name="connsiteX0" fmla="*/ 3245555 w 3245555"/>
              <a:gd name="connsiteY0" fmla="*/ 0 h 650244"/>
              <a:gd name="connsiteX1" fmla="*/ 2342444 w 3245555"/>
              <a:gd name="connsiteY1" fmla="*/ 649111 h 650244"/>
              <a:gd name="connsiteX2" fmla="*/ 0 w 3245555"/>
              <a:gd name="connsiteY2" fmla="*/ 169334 h 650244"/>
              <a:gd name="connsiteX3" fmla="*/ 0 w 3245555"/>
              <a:gd name="connsiteY3" fmla="*/ 169334 h 650244"/>
            </a:gdLst>
            <a:ahLst/>
            <a:cxnLst>
              <a:cxn ang="0">
                <a:pos x="connsiteX0" y="connsiteY0"/>
              </a:cxn>
              <a:cxn ang="0">
                <a:pos x="connsiteX1" y="connsiteY1"/>
              </a:cxn>
              <a:cxn ang="0">
                <a:pos x="connsiteX2" y="connsiteY2"/>
              </a:cxn>
              <a:cxn ang="0">
                <a:pos x="connsiteX3" y="connsiteY3"/>
              </a:cxn>
            </a:cxnLst>
            <a:rect l="l" t="t" r="r" b="b"/>
            <a:pathLst>
              <a:path w="3245555" h="650244">
                <a:moveTo>
                  <a:pt x="3245555" y="0"/>
                </a:moveTo>
                <a:cubicBezTo>
                  <a:pt x="3064462" y="310444"/>
                  <a:pt x="2883370" y="620889"/>
                  <a:pt x="2342444" y="649111"/>
                </a:cubicBezTo>
                <a:cubicBezTo>
                  <a:pt x="1801518" y="677333"/>
                  <a:pt x="0" y="169334"/>
                  <a:pt x="0" y="169334"/>
                </a:cubicBezTo>
                <a:lnTo>
                  <a:pt x="0" y="169334"/>
                </a:lnTo>
              </a:path>
            </a:pathLst>
          </a:cu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3372556" y="3733800"/>
            <a:ext cx="2799644" cy="1684867"/>
          </a:xfrm>
          <a:custGeom>
            <a:avLst/>
            <a:gdLst>
              <a:gd name="connsiteX0" fmla="*/ 2779888 w 2779888"/>
              <a:gd name="connsiteY0" fmla="*/ 0 h 1735667"/>
              <a:gd name="connsiteX1" fmla="*/ 1961444 w 2779888"/>
              <a:gd name="connsiteY1" fmla="*/ 1382889 h 1735667"/>
              <a:gd name="connsiteX2" fmla="*/ 0 w 2779888"/>
              <a:gd name="connsiteY2" fmla="*/ 1735667 h 1735667"/>
            </a:gdLst>
            <a:ahLst/>
            <a:cxnLst>
              <a:cxn ang="0">
                <a:pos x="connsiteX0" y="connsiteY0"/>
              </a:cxn>
              <a:cxn ang="0">
                <a:pos x="connsiteX1" y="connsiteY1"/>
              </a:cxn>
              <a:cxn ang="0">
                <a:pos x="connsiteX2" y="connsiteY2"/>
              </a:cxn>
            </a:cxnLst>
            <a:rect l="l" t="t" r="r" b="b"/>
            <a:pathLst>
              <a:path w="2779888" h="1735667">
                <a:moveTo>
                  <a:pt x="2779888" y="0"/>
                </a:moveTo>
                <a:cubicBezTo>
                  <a:pt x="2602323" y="546805"/>
                  <a:pt x="2424759" y="1093611"/>
                  <a:pt x="1961444" y="1382889"/>
                </a:cubicBezTo>
                <a:cubicBezTo>
                  <a:pt x="1498129" y="1672167"/>
                  <a:pt x="0" y="1735667"/>
                  <a:pt x="0" y="1735667"/>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080000" y="3733800"/>
            <a:ext cx="2921000" cy="2305756"/>
          </a:xfrm>
          <a:custGeom>
            <a:avLst/>
            <a:gdLst>
              <a:gd name="connsiteX0" fmla="*/ 2723444 w 2723444"/>
              <a:gd name="connsiteY0" fmla="*/ 0 h 2314223"/>
              <a:gd name="connsiteX1" fmla="*/ 2173111 w 2723444"/>
              <a:gd name="connsiteY1" fmla="*/ 1749778 h 2314223"/>
              <a:gd name="connsiteX2" fmla="*/ 0 w 2723444"/>
              <a:gd name="connsiteY2" fmla="*/ 2314223 h 2314223"/>
              <a:gd name="connsiteX3" fmla="*/ 0 w 2723444"/>
              <a:gd name="connsiteY3" fmla="*/ 2314223 h 2314223"/>
            </a:gdLst>
            <a:ahLst/>
            <a:cxnLst>
              <a:cxn ang="0">
                <a:pos x="connsiteX0" y="connsiteY0"/>
              </a:cxn>
              <a:cxn ang="0">
                <a:pos x="connsiteX1" y="connsiteY1"/>
              </a:cxn>
              <a:cxn ang="0">
                <a:pos x="connsiteX2" y="connsiteY2"/>
              </a:cxn>
              <a:cxn ang="0">
                <a:pos x="connsiteX3" y="connsiteY3"/>
              </a:cxn>
            </a:cxnLst>
            <a:rect l="l" t="t" r="r" b="b"/>
            <a:pathLst>
              <a:path w="2723444" h="2314223">
                <a:moveTo>
                  <a:pt x="2723444" y="0"/>
                </a:moveTo>
                <a:cubicBezTo>
                  <a:pt x="2675231" y="682037"/>
                  <a:pt x="2627018" y="1364074"/>
                  <a:pt x="2173111" y="1749778"/>
                </a:cubicBezTo>
                <a:cubicBezTo>
                  <a:pt x="1719204" y="2135482"/>
                  <a:pt x="0" y="2314223"/>
                  <a:pt x="0" y="2314223"/>
                </a:cubicBezTo>
                <a:lnTo>
                  <a:pt x="0" y="2314223"/>
                </a:ln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953000" y="1371600"/>
            <a:ext cx="3962400" cy="1938992"/>
          </a:xfrm>
          <a:prstGeom prst="rect">
            <a:avLst/>
          </a:prstGeom>
          <a:noFill/>
        </p:spPr>
        <p:txBody>
          <a:bodyPr wrap="square" rtlCol="0">
            <a:spAutoFit/>
          </a:bodyPr>
          <a:lstStyle/>
          <a:p>
            <a:r>
              <a:rPr lang="en-US" sz="2400" b="1" dirty="0" smtClean="0"/>
              <a:t>SC:   Source Variable Graph</a:t>
            </a:r>
          </a:p>
          <a:p>
            <a:endParaRPr lang="en-US" sz="2400" b="1" dirty="0" smtClean="0"/>
          </a:p>
          <a:p>
            <a:r>
              <a:rPr lang="en-US" sz="2400" b="1" dirty="0" smtClean="0"/>
              <a:t>SD:  Social Dissemination Graph</a:t>
            </a:r>
          </a:p>
          <a:p>
            <a:endParaRPr lang="en-US" sz="2400" b="1" dirty="0"/>
          </a:p>
        </p:txBody>
      </p:sp>
      <p:sp>
        <p:nvSpPr>
          <p:cNvPr id="58" name="TextBox 57"/>
          <p:cNvSpPr txBox="1"/>
          <p:nvPr/>
        </p:nvSpPr>
        <p:spPr>
          <a:xfrm>
            <a:off x="5799666" y="6032500"/>
            <a:ext cx="3344334" cy="369332"/>
          </a:xfrm>
          <a:prstGeom prst="rect">
            <a:avLst/>
          </a:prstGeom>
          <a:noFill/>
        </p:spPr>
        <p:txBody>
          <a:bodyPr wrap="square" rtlCol="0">
            <a:spAutoFit/>
          </a:bodyPr>
          <a:lstStyle/>
          <a:p>
            <a:r>
              <a:rPr lang="en-US" dirty="0" smtClean="0"/>
              <a:t>D. Wang, et al., IPSN 2014</a:t>
            </a:r>
            <a:endParaRPr lang="en-US" dirty="0"/>
          </a:p>
        </p:txBody>
      </p:sp>
    </p:spTree>
    <p:custDataLst>
      <p:tags r:id="rId1"/>
    </p:custDataLst>
    <p:extLst>
      <p:ext uri="{BB962C8B-B14F-4D97-AF65-F5344CB8AC3E}">
        <p14:creationId xmlns:p14="http://schemas.microsoft.com/office/powerpoint/2010/main" val="286121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0" grpId="0" animBg="1"/>
      <p:bldP spid="16"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685800" y="3733800"/>
            <a:ext cx="4590143" cy="2409825"/>
          </a:xfrm>
          <a:prstGeom prst="rect">
            <a:avLst/>
          </a:prstGeom>
        </p:spPr>
      </p:pic>
      <p:pic>
        <p:nvPicPr>
          <p:cNvPr id="3" name="Picture 2"/>
          <p:cNvPicPr>
            <a:picLocks noChangeAspect="1"/>
          </p:cNvPicPr>
          <p:nvPr/>
        </p:nvPicPr>
        <p:blipFill>
          <a:blip r:embed="rId5"/>
          <a:stretch>
            <a:fillRect/>
          </a:stretch>
        </p:blipFill>
        <p:spPr>
          <a:xfrm>
            <a:off x="1447800" y="1981200"/>
            <a:ext cx="4336354" cy="1663700"/>
          </a:xfrm>
          <a:prstGeom prst="rect">
            <a:avLst/>
          </a:prstGeom>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Social Expectation Maximization (1/2)</a:t>
            </a:r>
            <a:endParaRPr lang="en-US" dirty="0"/>
          </a:p>
        </p:txBody>
      </p:sp>
      <p:sp>
        <p:nvSpPr>
          <p:cNvPr id="10" name="TextBox 7"/>
          <p:cNvSpPr txBox="1">
            <a:spLocks noChangeArrowheads="1"/>
          </p:cNvSpPr>
          <p:nvPr/>
        </p:nvSpPr>
        <p:spPr bwMode="auto">
          <a:xfrm>
            <a:off x="457200" y="1447800"/>
            <a:ext cx="8153400" cy="461665"/>
          </a:xfrm>
          <a:prstGeom prst="rect">
            <a:avLst/>
          </a:prstGeom>
          <a:noFill/>
          <a:ln w="9525">
            <a:noFill/>
            <a:miter lim="800000"/>
            <a:headEnd/>
            <a:tailEnd/>
          </a:ln>
        </p:spPr>
        <p:txBody>
          <a:bodyPr wrap="square">
            <a:spAutoFit/>
          </a:bodyPr>
          <a:lstStyle/>
          <a:p>
            <a:r>
              <a:rPr lang="en-US" sz="2400" b="1" dirty="0" smtClean="0">
                <a:solidFill>
                  <a:schemeClr val="tx2"/>
                </a:solidFill>
              </a:rPr>
              <a:t>Likelihood Function Incorporating Source Dependency</a:t>
            </a:r>
            <a:endParaRPr lang="en-US" sz="2400" b="1" dirty="0">
              <a:solidFill>
                <a:schemeClr val="tx2"/>
              </a:solidFill>
            </a:endParaRPr>
          </a:p>
        </p:txBody>
      </p:sp>
      <p:sp>
        <p:nvSpPr>
          <p:cNvPr id="19" name="Rectangle 18"/>
          <p:cNvSpPr/>
          <p:nvPr/>
        </p:nvSpPr>
        <p:spPr>
          <a:xfrm>
            <a:off x="304800" y="5562600"/>
            <a:ext cx="54864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6248400" y="5257800"/>
            <a:ext cx="2362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Dependent Sources</a:t>
            </a:r>
            <a:endParaRPr lang="en-US" sz="2400" b="1" dirty="0"/>
          </a:p>
        </p:txBody>
      </p:sp>
      <p:sp>
        <p:nvSpPr>
          <p:cNvPr id="53" name="Oval 52"/>
          <p:cNvSpPr/>
          <p:nvPr/>
        </p:nvSpPr>
        <p:spPr>
          <a:xfrm>
            <a:off x="6172200" y="4114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j</a:t>
            </a:r>
            <a:endParaRPr lang="en-US" sz="2400" b="1" dirty="0"/>
          </a:p>
        </p:txBody>
      </p:sp>
      <p:sp>
        <p:nvSpPr>
          <p:cNvPr id="54" name="Oval 53"/>
          <p:cNvSpPr/>
          <p:nvPr/>
        </p:nvSpPr>
        <p:spPr>
          <a:xfrm>
            <a:off x="6172200" y="2895600"/>
            <a:ext cx="533400" cy="533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g</a:t>
            </a:r>
          </a:p>
        </p:txBody>
      </p:sp>
      <p:cxnSp>
        <p:nvCxnSpPr>
          <p:cNvPr id="56" name="Straight Arrow Connector 55"/>
          <p:cNvCxnSpPr>
            <a:stCxn id="53" idx="0"/>
            <a:endCxn id="54" idx="4"/>
          </p:cNvCxnSpPr>
          <p:nvPr/>
        </p:nvCxnSpPr>
        <p:spPr>
          <a:xfrm rot="5400000" flipH="1" flipV="1">
            <a:off x="6096000" y="3771900"/>
            <a:ext cx="685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7772399" y="3352800"/>
            <a:ext cx="1275037" cy="533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Variable</a:t>
            </a:r>
            <a:endParaRPr lang="en-US" b="1" dirty="0"/>
          </a:p>
        </p:txBody>
      </p:sp>
      <p:cxnSp>
        <p:nvCxnSpPr>
          <p:cNvPr id="66" name="Straight Arrow Connector 65"/>
          <p:cNvCxnSpPr>
            <a:endCxn id="64" idx="1"/>
          </p:cNvCxnSpPr>
          <p:nvPr/>
        </p:nvCxnSpPr>
        <p:spPr>
          <a:xfrm>
            <a:off x="6705600" y="3276600"/>
            <a:ext cx="1066799" cy="342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3" idx="6"/>
            <a:endCxn id="64" idx="1"/>
          </p:cNvCxnSpPr>
          <p:nvPr/>
        </p:nvCxnSpPr>
        <p:spPr>
          <a:xfrm flipV="1">
            <a:off x="6705600" y="3619500"/>
            <a:ext cx="1066799"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Slide Number Placeholder 54"/>
          <p:cNvSpPr>
            <a:spLocks noGrp="1"/>
          </p:cNvSpPr>
          <p:nvPr>
            <p:ph type="sldNum" sz="quarter" idx="12"/>
          </p:nvPr>
        </p:nvSpPr>
        <p:spPr/>
        <p:txBody>
          <a:bodyPr/>
          <a:lstStyle/>
          <a:p>
            <a:fld id="{B6F15528-21DE-4FAA-801E-634DDDAF4B2B}" type="slidenum">
              <a:rPr lang="en-US" smtClean="0"/>
              <a:pPr/>
              <a:t>44</a:t>
            </a:fld>
            <a:endParaRPr lang="en-US"/>
          </a:p>
        </p:txBody>
      </p:sp>
      <p:sp>
        <p:nvSpPr>
          <p:cNvPr id="8" name="Freeform 7"/>
          <p:cNvSpPr/>
          <p:nvPr/>
        </p:nvSpPr>
        <p:spPr>
          <a:xfrm>
            <a:off x="1062608" y="2467520"/>
            <a:ext cx="2930836" cy="1568258"/>
          </a:xfrm>
          <a:custGeom>
            <a:avLst/>
            <a:gdLst>
              <a:gd name="connsiteX0" fmla="*/ 2930836 w 2930836"/>
              <a:gd name="connsiteY0" fmla="*/ 72480 h 1568258"/>
              <a:gd name="connsiteX1" fmla="*/ 136836 w 2930836"/>
              <a:gd name="connsiteY1" fmla="*/ 171258 h 1568258"/>
              <a:gd name="connsiteX2" fmla="*/ 687170 w 2930836"/>
              <a:gd name="connsiteY2" fmla="*/ 1568258 h 1568258"/>
            </a:gdLst>
            <a:ahLst/>
            <a:cxnLst>
              <a:cxn ang="0">
                <a:pos x="connsiteX0" y="connsiteY0"/>
              </a:cxn>
              <a:cxn ang="0">
                <a:pos x="connsiteX1" y="connsiteY1"/>
              </a:cxn>
              <a:cxn ang="0">
                <a:pos x="connsiteX2" y="connsiteY2"/>
              </a:cxn>
            </a:cxnLst>
            <a:rect l="l" t="t" r="r" b="b"/>
            <a:pathLst>
              <a:path w="2930836" h="1568258">
                <a:moveTo>
                  <a:pt x="2930836" y="72480"/>
                </a:moveTo>
                <a:cubicBezTo>
                  <a:pt x="1720808" y="-2779"/>
                  <a:pt x="510780" y="-78038"/>
                  <a:pt x="136836" y="171258"/>
                </a:cubicBezTo>
                <a:cubicBezTo>
                  <a:pt x="-237108" y="420554"/>
                  <a:pt x="225031" y="994406"/>
                  <a:pt x="687170" y="1568258"/>
                </a:cubicBez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1820333" y="3203222"/>
            <a:ext cx="790223" cy="1735667"/>
          </a:xfrm>
          <a:custGeom>
            <a:avLst/>
            <a:gdLst>
              <a:gd name="connsiteX0" fmla="*/ 790223 w 790223"/>
              <a:gd name="connsiteY0" fmla="*/ 0 h 1735667"/>
              <a:gd name="connsiteX1" fmla="*/ 0 w 790223"/>
              <a:gd name="connsiteY1" fmla="*/ 1735667 h 1735667"/>
            </a:gdLst>
            <a:ahLst/>
            <a:cxnLst>
              <a:cxn ang="0">
                <a:pos x="connsiteX0" y="connsiteY0"/>
              </a:cxn>
              <a:cxn ang="0">
                <a:pos x="connsiteX1" y="connsiteY1"/>
              </a:cxn>
            </a:cxnLst>
            <a:rect l="l" t="t" r="r" b="b"/>
            <a:pathLst>
              <a:path w="790223" h="1735667">
                <a:moveTo>
                  <a:pt x="790223" y="0"/>
                </a:moveTo>
                <a:lnTo>
                  <a:pt x="0" y="1735667"/>
                </a:ln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792111" y="3287889"/>
            <a:ext cx="3867946" cy="2398889"/>
          </a:xfrm>
          <a:custGeom>
            <a:avLst/>
            <a:gdLst>
              <a:gd name="connsiteX0" fmla="*/ 2737556 w 3867946"/>
              <a:gd name="connsiteY0" fmla="*/ 0 h 2398889"/>
              <a:gd name="connsiteX1" fmla="*/ 3725333 w 3867946"/>
              <a:gd name="connsiteY1" fmla="*/ 1284111 h 2398889"/>
              <a:gd name="connsiteX2" fmla="*/ 0 w 3867946"/>
              <a:gd name="connsiteY2" fmla="*/ 2398889 h 2398889"/>
              <a:gd name="connsiteX3" fmla="*/ 0 w 3867946"/>
              <a:gd name="connsiteY3" fmla="*/ 2398889 h 2398889"/>
            </a:gdLst>
            <a:ahLst/>
            <a:cxnLst>
              <a:cxn ang="0">
                <a:pos x="connsiteX0" y="connsiteY0"/>
              </a:cxn>
              <a:cxn ang="0">
                <a:pos x="connsiteX1" y="connsiteY1"/>
              </a:cxn>
              <a:cxn ang="0">
                <a:pos x="connsiteX2" y="connsiteY2"/>
              </a:cxn>
              <a:cxn ang="0">
                <a:pos x="connsiteX3" y="connsiteY3"/>
              </a:cxn>
            </a:cxnLst>
            <a:rect l="l" t="t" r="r" b="b"/>
            <a:pathLst>
              <a:path w="3867946" h="2398889">
                <a:moveTo>
                  <a:pt x="2737556" y="0"/>
                </a:moveTo>
                <a:cubicBezTo>
                  <a:pt x="3459574" y="442148"/>
                  <a:pt x="4181592" y="884296"/>
                  <a:pt x="3725333" y="1284111"/>
                </a:cubicBezTo>
                <a:cubicBezTo>
                  <a:pt x="3269074" y="1683926"/>
                  <a:pt x="0" y="2398889"/>
                  <a:pt x="0" y="2398889"/>
                </a:cubicBezTo>
                <a:lnTo>
                  <a:pt x="0" y="2398889"/>
                </a:lnTo>
              </a:path>
            </a:pathLst>
          </a:custGeom>
          <a:ln>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20876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animBg="1"/>
      <p:bldP spid="54" grpId="0" animBg="1"/>
      <p:bldP spid="64" grpId="0" animBg="1"/>
      <p:bldP spid="8" grpId="0" animBg="1"/>
      <p:bldP spid="9"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Social Expectation Maximization (2/2)</a:t>
            </a:r>
            <a:endParaRPr lang="en-US" dirty="0"/>
          </a:p>
        </p:txBody>
      </p:sp>
      <p:sp>
        <p:nvSpPr>
          <p:cNvPr id="6" name="TextBox 7"/>
          <p:cNvSpPr txBox="1">
            <a:spLocks noChangeArrowheads="1"/>
          </p:cNvSpPr>
          <p:nvPr/>
        </p:nvSpPr>
        <p:spPr bwMode="auto">
          <a:xfrm>
            <a:off x="381000" y="1143000"/>
            <a:ext cx="3429000" cy="461665"/>
          </a:xfrm>
          <a:prstGeom prst="rect">
            <a:avLst/>
          </a:prstGeom>
          <a:noFill/>
          <a:ln w="9525">
            <a:noFill/>
            <a:miter lim="800000"/>
            <a:headEnd/>
            <a:tailEnd/>
          </a:ln>
        </p:spPr>
        <p:txBody>
          <a:bodyPr wrap="square">
            <a:spAutoFit/>
          </a:bodyPr>
          <a:lstStyle/>
          <a:p>
            <a:r>
              <a:rPr lang="en-US" sz="2400" b="1" dirty="0" smtClean="0">
                <a:solidFill>
                  <a:schemeClr val="tx2"/>
                </a:solidFill>
              </a:rPr>
              <a:t>E-Step</a:t>
            </a:r>
            <a:endParaRPr lang="en-US" sz="2400" b="1" dirty="0">
              <a:solidFill>
                <a:schemeClr val="tx2"/>
              </a:solidFill>
            </a:endParaRPr>
          </a:p>
        </p:txBody>
      </p:sp>
      <p:sp>
        <p:nvSpPr>
          <p:cNvPr id="7" name="TextBox 9"/>
          <p:cNvSpPr txBox="1">
            <a:spLocks noChangeArrowheads="1"/>
          </p:cNvSpPr>
          <p:nvPr/>
        </p:nvSpPr>
        <p:spPr bwMode="auto">
          <a:xfrm>
            <a:off x="381000" y="3733800"/>
            <a:ext cx="3352800" cy="461665"/>
          </a:xfrm>
          <a:prstGeom prst="rect">
            <a:avLst/>
          </a:prstGeom>
          <a:noFill/>
          <a:ln w="9525">
            <a:noFill/>
            <a:miter lim="800000"/>
            <a:headEnd/>
            <a:tailEnd/>
          </a:ln>
        </p:spPr>
        <p:txBody>
          <a:bodyPr wrap="square">
            <a:spAutoFit/>
          </a:bodyPr>
          <a:lstStyle/>
          <a:p>
            <a:r>
              <a:rPr lang="en-US" sz="2400" b="1" dirty="0" smtClean="0">
                <a:solidFill>
                  <a:schemeClr val="tx2"/>
                </a:solidFill>
              </a:rPr>
              <a:t>M-Step</a:t>
            </a:r>
            <a:endParaRPr lang="en-US" sz="2400" b="1" dirty="0">
              <a:solidFill>
                <a:schemeClr val="tx2"/>
              </a:solidFill>
            </a:endParaRPr>
          </a:p>
        </p:txBody>
      </p:sp>
      <p:sp>
        <p:nvSpPr>
          <p:cNvPr id="55" name="Slide Number Placeholder 54"/>
          <p:cNvSpPr>
            <a:spLocks noGrp="1"/>
          </p:cNvSpPr>
          <p:nvPr>
            <p:ph type="sldNum" sz="quarter" idx="12"/>
          </p:nvPr>
        </p:nvSpPr>
        <p:spPr/>
        <p:txBody>
          <a:bodyPr/>
          <a:lstStyle/>
          <a:p>
            <a:fld id="{B6F15528-21DE-4FAA-801E-634DDDAF4B2B}" type="slidenum">
              <a:rPr lang="en-US" smtClean="0"/>
              <a:pPr/>
              <a:t>45</a:t>
            </a:fld>
            <a:endParaRPr lang="en-US"/>
          </a:p>
        </p:txBody>
      </p:sp>
      <p:pic>
        <p:nvPicPr>
          <p:cNvPr id="3" name="Picture 2"/>
          <p:cNvPicPr>
            <a:picLocks noChangeAspect="1"/>
          </p:cNvPicPr>
          <p:nvPr/>
        </p:nvPicPr>
        <p:blipFill>
          <a:blip r:embed="rId4"/>
          <a:stretch>
            <a:fillRect/>
          </a:stretch>
        </p:blipFill>
        <p:spPr>
          <a:xfrm>
            <a:off x="1981200" y="1219200"/>
            <a:ext cx="5524500" cy="2686312"/>
          </a:xfrm>
          <a:prstGeom prst="rect">
            <a:avLst/>
          </a:prstGeom>
        </p:spPr>
      </p:pic>
      <p:pic>
        <p:nvPicPr>
          <p:cNvPr id="5" name="Picture 4"/>
          <p:cNvPicPr>
            <a:picLocks noChangeAspect="1"/>
          </p:cNvPicPr>
          <p:nvPr/>
        </p:nvPicPr>
        <p:blipFill>
          <a:blip r:embed="rId5"/>
          <a:stretch>
            <a:fillRect/>
          </a:stretch>
        </p:blipFill>
        <p:spPr>
          <a:xfrm>
            <a:off x="-2" y="4572000"/>
            <a:ext cx="4953002" cy="1364699"/>
          </a:xfrm>
          <a:prstGeom prst="rect">
            <a:avLst/>
          </a:prstGeom>
        </p:spPr>
      </p:pic>
      <p:pic>
        <p:nvPicPr>
          <p:cNvPr id="8" name="Picture 7"/>
          <p:cNvPicPr>
            <a:picLocks noChangeAspect="1"/>
          </p:cNvPicPr>
          <p:nvPr/>
        </p:nvPicPr>
        <p:blipFill>
          <a:blip r:embed="rId6"/>
          <a:stretch>
            <a:fillRect/>
          </a:stretch>
        </p:blipFill>
        <p:spPr>
          <a:xfrm>
            <a:off x="4722989" y="4343400"/>
            <a:ext cx="4432300" cy="1767796"/>
          </a:xfrm>
          <a:prstGeom prst="rect">
            <a:avLst/>
          </a:prstGeom>
        </p:spPr>
      </p:pic>
      <p:sp>
        <p:nvSpPr>
          <p:cNvPr id="9" name="Up-Down Arrow 8"/>
          <p:cNvSpPr/>
          <p:nvPr/>
        </p:nvSpPr>
        <p:spPr>
          <a:xfrm>
            <a:off x="533400" y="1981200"/>
            <a:ext cx="609600" cy="14478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2057400" y="1828800"/>
            <a:ext cx="5257800" cy="3505200"/>
            <a:chOff x="1447800" y="1600200"/>
            <a:chExt cx="5257800" cy="3505200"/>
          </a:xfrm>
        </p:grpSpPr>
        <p:sp>
          <p:nvSpPr>
            <p:cNvPr id="11" name="Oval 10"/>
            <p:cNvSpPr/>
            <p:nvPr/>
          </p:nvSpPr>
          <p:spPr>
            <a:xfrm>
              <a:off x="4519773" y="3257204"/>
              <a:ext cx="531688" cy="5098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19773" y="1600200"/>
              <a:ext cx="531688" cy="5098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667000" y="3352800"/>
              <a:ext cx="531688" cy="50984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47800" y="2173778"/>
              <a:ext cx="531688" cy="5098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29009" y="4595553"/>
              <a:ext cx="531688" cy="5098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73912" y="2492433"/>
              <a:ext cx="531688" cy="50984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878530" y="4276898"/>
              <a:ext cx="531688" cy="5098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38564" y="4213167"/>
              <a:ext cx="531688" cy="5098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042863" y="1791393"/>
              <a:ext cx="531688" cy="5098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endCxn id="13" idx="1"/>
            </p:cNvCxnSpPr>
            <p:nvPr/>
          </p:nvCxnSpPr>
          <p:spPr>
            <a:xfrm>
              <a:off x="1981200" y="2743200"/>
              <a:ext cx="763664" cy="6842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1278448" y="3212091"/>
              <a:ext cx="1402080" cy="47261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570252" y="3767051"/>
              <a:ext cx="2027385" cy="83943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34858" y="1855124"/>
              <a:ext cx="766762" cy="1274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5" idx="7"/>
            </p:cNvCxnSpPr>
            <p:nvPr/>
          </p:nvCxnSpPr>
          <p:spPr>
            <a:xfrm rot="5400000">
              <a:off x="4149739" y="4063878"/>
              <a:ext cx="839435" cy="3732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0"/>
              <a:endCxn id="12" idx="4"/>
            </p:cNvCxnSpPr>
            <p:nvPr/>
          </p:nvCxnSpPr>
          <p:spPr>
            <a:xfrm rot="5400000" flipH="1" flipV="1">
              <a:off x="4212039" y="2683626"/>
              <a:ext cx="1147157"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6" idx="1"/>
            </p:cNvCxnSpPr>
            <p:nvPr/>
          </p:nvCxnSpPr>
          <p:spPr>
            <a:xfrm>
              <a:off x="5110537" y="2046316"/>
              <a:ext cx="1141239" cy="5207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0"/>
            </p:cNvCxnSpPr>
            <p:nvPr/>
          </p:nvCxnSpPr>
          <p:spPr>
            <a:xfrm rot="5400000" flipH="1" flipV="1">
              <a:off x="5671852" y="3538533"/>
              <a:ext cx="1210887" cy="26584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169613" y="2874818"/>
              <a:ext cx="945222" cy="57357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971800" y="2581870"/>
              <a:ext cx="1981200"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6"/>
                  </a:solidFill>
                  <a:effectLst>
                    <a:outerShdw blurRad="50800" dist="38100" dir="18900000" algn="bl" rotWithShape="0">
                      <a:prstClr val="black">
                        <a:alpha val="40000"/>
                      </a:prstClr>
                    </a:outerShdw>
                  </a:effectLst>
                </a:rPr>
                <a:t>DAG</a:t>
              </a:r>
              <a:endParaRPr lang="en-US" sz="5400" b="1" dirty="0">
                <a:ln w="12700">
                  <a:solidFill>
                    <a:schemeClr val="tx2">
                      <a:satMod val="155000"/>
                    </a:schemeClr>
                  </a:solidFill>
                  <a:prstDash val="solid"/>
                </a:ln>
                <a:solidFill>
                  <a:schemeClr val="accent6"/>
                </a:solidFill>
                <a:effectLst>
                  <a:outerShdw blurRad="50800" dist="38100" dir="18900000" algn="bl" rotWithShape="0">
                    <a:prstClr val="black">
                      <a:alpha val="40000"/>
                    </a:prstClr>
                  </a:outerShdw>
                </a:effectLst>
              </a:endParaRPr>
            </a:p>
          </p:txBody>
        </p:sp>
        <p:cxnSp>
          <p:nvCxnSpPr>
            <p:cNvPr id="30" name="Straight Arrow Connector 29"/>
            <p:cNvCxnSpPr>
              <a:stCxn id="19" idx="4"/>
            </p:cNvCxnSpPr>
            <p:nvPr/>
          </p:nvCxnSpPr>
          <p:spPr>
            <a:xfrm rot="5400000">
              <a:off x="2652574" y="2620469"/>
              <a:ext cx="975362" cy="33690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60477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71600" y="1824335"/>
            <a:ext cx="762000" cy="68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S</a:t>
            </a:r>
            <a:r>
              <a:rPr lang="en-US" sz="2800" b="1" baseline="-25000" dirty="0" smtClean="0">
                <a:solidFill>
                  <a:schemeClr val="tx1"/>
                </a:solidFill>
              </a:rPr>
              <a:t>2</a:t>
            </a:r>
            <a:endParaRPr lang="en-US" sz="2800" b="1" dirty="0">
              <a:solidFill>
                <a:schemeClr val="tx1"/>
              </a:solidFill>
            </a:endParaRPr>
          </a:p>
        </p:txBody>
      </p:sp>
      <p:sp>
        <p:nvSpPr>
          <p:cNvPr id="5" name="Oval 4"/>
          <p:cNvSpPr/>
          <p:nvPr/>
        </p:nvSpPr>
        <p:spPr>
          <a:xfrm>
            <a:off x="304800" y="3195935"/>
            <a:ext cx="7620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S</a:t>
            </a:r>
            <a:r>
              <a:rPr lang="en-US" sz="2800" b="1" baseline="-25000" dirty="0" smtClean="0">
                <a:solidFill>
                  <a:schemeClr val="tx1"/>
                </a:solidFill>
              </a:rPr>
              <a:t>1</a:t>
            </a:r>
            <a:endParaRPr lang="en-US" sz="2800" b="1" dirty="0">
              <a:solidFill>
                <a:schemeClr val="tx1"/>
              </a:solidFill>
            </a:endParaRPr>
          </a:p>
        </p:txBody>
      </p:sp>
      <p:sp>
        <p:nvSpPr>
          <p:cNvPr id="6" name="Rectangle 5"/>
          <p:cNvSpPr/>
          <p:nvPr/>
        </p:nvSpPr>
        <p:spPr>
          <a:xfrm>
            <a:off x="3276600" y="2662535"/>
            <a:ext cx="609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a:t>
            </a:r>
            <a:r>
              <a:rPr lang="en-US" sz="2800" b="1" baseline="-25000" dirty="0" smtClean="0">
                <a:solidFill>
                  <a:schemeClr val="tx1"/>
                </a:solidFill>
              </a:rPr>
              <a:t>1</a:t>
            </a:r>
            <a:endParaRPr lang="en-US" sz="2800" b="1" baseline="-25000" dirty="0">
              <a:solidFill>
                <a:schemeClr val="tx1"/>
              </a:solidFill>
            </a:endParaRPr>
          </a:p>
        </p:txBody>
      </p:sp>
      <p:cxnSp>
        <p:nvCxnSpPr>
          <p:cNvPr id="11" name="Straight Arrow Connector 10"/>
          <p:cNvCxnSpPr>
            <a:stCxn id="5" idx="7"/>
            <a:endCxn id="4" idx="3"/>
          </p:cNvCxnSpPr>
          <p:nvPr/>
        </p:nvCxnSpPr>
        <p:spPr>
          <a:xfrm flipV="1">
            <a:off x="955208" y="2409702"/>
            <a:ext cx="527984" cy="886666"/>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7924800" y="457200"/>
            <a:ext cx="609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a:t>
            </a:r>
            <a:endParaRPr lang="en-US" sz="2800" b="1" baseline="-25000" dirty="0">
              <a:solidFill>
                <a:schemeClr val="tx1"/>
              </a:solidFill>
            </a:endParaRPr>
          </a:p>
        </p:txBody>
      </p:sp>
      <p:sp>
        <p:nvSpPr>
          <p:cNvPr id="77" name="TextBox 76"/>
          <p:cNvSpPr txBox="1"/>
          <p:nvPr/>
        </p:nvSpPr>
        <p:spPr>
          <a:xfrm>
            <a:off x="7772400" y="990600"/>
            <a:ext cx="1295400" cy="369332"/>
          </a:xfrm>
          <a:prstGeom prst="rect">
            <a:avLst/>
          </a:prstGeom>
          <a:noFill/>
        </p:spPr>
        <p:txBody>
          <a:bodyPr wrap="square" rtlCol="0">
            <a:spAutoFit/>
          </a:bodyPr>
          <a:lstStyle/>
          <a:p>
            <a:r>
              <a:rPr lang="en-US" b="1" dirty="0" smtClean="0"/>
              <a:t>True Claim</a:t>
            </a:r>
            <a:endParaRPr lang="en-US" b="1" dirty="0"/>
          </a:p>
        </p:txBody>
      </p:sp>
      <p:cxnSp>
        <p:nvCxnSpPr>
          <p:cNvPr id="80" name="Straight Connector 79"/>
          <p:cNvCxnSpPr/>
          <p:nvPr/>
        </p:nvCxnSpPr>
        <p:spPr>
          <a:xfrm flipV="1">
            <a:off x="2286000" y="3195935"/>
            <a:ext cx="1066800" cy="60960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828800" y="2662535"/>
            <a:ext cx="838200" cy="523220"/>
          </a:xfrm>
          <a:prstGeom prst="rect">
            <a:avLst/>
          </a:prstGeom>
          <a:noFill/>
        </p:spPr>
        <p:txBody>
          <a:bodyPr wrap="square" rtlCol="0">
            <a:spAutoFit/>
          </a:bodyPr>
          <a:lstStyle/>
          <a:p>
            <a:r>
              <a:rPr lang="en-US" sz="2800" b="1" dirty="0" smtClean="0"/>
              <a:t>a</a:t>
            </a:r>
            <a:r>
              <a:rPr lang="en-US" sz="2800" b="1" baseline="-25000" dirty="0" smtClean="0"/>
              <a:t>1</a:t>
            </a:r>
            <a:endParaRPr lang="en-US" sz="2800" b="1" dirty="0"/>
          </a:p>
        </p:txBody>
      </p:sp>
      <p:cxnSp>
        <p:nvCxnSpPr>
          <p:cNvPr id="102" name="Straight Arrow Connector 101"/>
          <p:cNvCxnSpPr/>
          <p:nvPr/>
        </p:nvCxnSpPr>
        <p:spPr>
          <a:xfrm>
            <a:off x="7848600" y="1676400"/>
            <a:ext cx="914400" cy="158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848600" y="2438400"/>
            <a:ext cx="838202" cy="1"/>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7848600" y="1752600"/>
            <a:ext cx="1295400" cy="369332"/>
          </a:xfrm>
          <a:prstGeom prst="rect">
            <a:avLst/>
          </a:prstGeom>
          <a:noFill/>
        </p:spPr>
        <p:txBody>
          <a:bodyPr wrap="square" rtlCol="0">
            <a:spAutoFit/>
          </a:bodyPr>
          <a:lstStyle/>
          <a:p>
            <a:r>
              <a:rPr lang="en-US" b="1" i="1" dirty="0" smtClean="0"/>
              <a:t>SD</a:t>
            </a:r>
            <a:r>
              <a:rPr lang="en-US" b="1" dirty="0" smtClean="0"/>
              <a:t> Links</a:t>
            </a:r>
            <a:endParaRPr lang="en-US" b="1" dirty="0"/>
          </a:p>
        </p:txBody>
      </p:sp>
      <p:sp>
        <p:nvSpPr>
          <p:cNvPr id="107" name="TextBox 106"/>
          <p:cNvSpPr txBox="1"/>
          <p:nvPr/>
        </p:nvSpPr>
        <p:spPr>
          <a:xfrm>
            <a:off x="7848600" y="2514600"/>
            <a:ext cx="1295400" cy="369332"/>
          </a:xfrm>
          <a:prstGeom prst="rect">
            <a:avLst/>
          </a:prstGeom>
          <a:noFill/>
        </p:spPr>
        <p:txBody>
          <a:bodyPr wrap="square" rtlCol="0">
            <a:spAutoFit/>
          </a:bodyPr>
          <a:lstStyle/>
          <a:p>
            <a:r>
              <a:rPr lang="en-US" b="1" i="1" dirty="0" smtClean="0"/>
              <a:t>SC</a:t>
            </a:r>
            <a:r>
              <a:rPr lang="en-US" b="1" dirty="0" smtClean="0"/>
              <a:t>  Links</a:t>
            </a:r>
            <a:endParaRPr lang="en-US" b="1" dirty="0"/>
          </a:p>
        </p:txBody>
      </p:sp>
      <p:sp>
        <p:nvSpPr>
          <p:cNvPr id="29" name="Oval 28"/>
          <p:cNvSpPr/>
          <p:nvPr/>
        </p:nvSpPr>
        <p:spPr>
          <a:xfrm>
            <a:off x="1524000" y="3500735"/>
            <a:ext cx="7620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S</a:t>
            </a:r>
            <a:r>
              <a:rPr lang="en-US" sz="2800" b="1" baseline="-25000" dirty="0" smtClean="0">
                <a:solidFill>
                  <a:schemeClr val="tx1"/>
                </a:solidFill>
              </a:rPr>
              <a:t>3</a:t>
            </a:r>
            <a:endParaRPr lang="en-US" sz="2800" b="1" dirty="0">
              <a:solidFill>
                <a:schemeClr val="tx1"/>
              </a:solidFill>
            </a:endParaRPr>
          </a:p>
        </p:txBody>
      </p:sp>
      <p:sp>
        <p:nvSpPr>
          <p:cNvPr id="30" name="Oval 29"/>
          <p:cNvSpPr/>
          <p:nvPr/>
        </p:nvSpPr>
        <p:spPr>
          <a:xfrm>
            <a:off x="1600200" y="4948535"/>
            <a:ext cx="7620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S</a:t>
            </a:r>
            <a:r>
              <a:rPr lang="en-US" sz="2800" b="1" baseline="-25000" dirty="0" smtClean="0">
                <a:solidFill>
                  <a:schemeClr val="tx1"/>
                </a:solidFill>
              </a:rPr>
              <a:t>4</a:t>
            </a:r>
            <a:endParaRPr lang="en-US" sz="2800" b="1" dirty="0">
              <a:solidFill>
                <a:schemeClr val="tx1"/>
              </a:solidFill>
            </a:endParaRPr>
          </a:p>
        </p:txBody>
      </p:sp>
      <p:cxnSp>
        <p:nvCxnSpPr>
          <p:cNvPr id="32" name="Straight Arrow Connector 31"/>
          <p:cNvCxnSpPr/>
          <p:nvPr/>
        </p:nvCxnSpPr>
        <p:spPr>
          <a:xfrm>
            <a:off x="1066800" y="3653135"/>
            <a:ext cx="527984" cy="15240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0" idx="1"/>
          </p:cNvCxnSpPr>
          <p:nvPr/>
        </p:nvCxnSpPr>
        <p:spPr>
          <a:xfrm>
            <a:off x="914400" y="3881735"/>
            <a:ext cx="797392" cy="1167233"/>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66800" y="2967335"/>
            <a:ext cx="2209800" cy="45720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133600" y="2167235"/>
            <a:ext cx="1143000" cy="495300"/>
          </a:xfrm>
          <a:prstGeom prst="line">
            <a:avLst/>
          </a:prstGeom>
          <a:ln w="381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0" idx="7"/>
            <a:endCxn id="6" idx="2"/>
          </p:cNvCxnSpPr>
          <p:nvPr/>
        </p:nvCxnSpPr>
        <p:spPr>
          <a:xfrm flipV="1">
            <a:off x="2250608" y="3195935"/>
            <a:ext cx="1330792" cy="1853033"/>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953000" y="1976735"/>
            <a:ext cx="762000" cy="68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S</a:t>
            </a:r>
            <a:r>
              <a:rPr lang="en-US" sz="2800" b="1" baseline="-25000" dirty="0" smtClean="0">
                <a:solidFill>
                  <a:schemeClr val="tx1"/>
                </a:solidFill>
              </a:rPr>
              <a:t>2</a:t>
            </a:r>
            <a:endParaRPr lang="en-US" sz="2800" b="1" dirty="0">
              <a:solidFill>
                <a:schemeClr val="tx1"/>
              </a:solidFill>
            </a:endParaRPr>
          </a:p>
        </p:txBody>
      </p:sp>
      <p:sp>
        <p:nvSpPr>
          <p:cNvPr id="68" name="Oval 67"/>
          <p:cNvSpPr/>
          <p:nvPr/>
        </p:nvSpPr>
        <p:spPr>
          <a:xfrm>
            <a:off x="3886200" y="3348335"/>
            <a:ext cx="762000" cy="68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S</a:t>
            </a:r>
            <a:r>
              <a:rPr lang="en-US" sz="2800" b="1" baseline="-25000" dirty="0" smtClean="0">
                <a:solidFill>
                  <a:schemeClr val="tx1"/>
                </a:solidFill>
              </a:rPr>
              <a:t>1</a:t>
            </a:r>
            <a:endParaRPr lang="en-US" sz="2800" b="1" dirty="0">
              <a:solidFill>
                <a:schemeClr val="tx1"/>
              </a:solidFill>
            </a:endParaRPr>
          </a:p>
        </p:txBody>
      </p:sp>
      <p:sp>
        <p:nvSpPr>
          <p:cNvPr id="69" name="Rectangle 68"/>
          <p:cNvSpPr/>
          <p:nvPr/>
        </p:nvSpPr>
        <p:spPr>
          <a:xfrm>
            <a:off x="6858000" y="2814935"/>
            <a:ext cx="609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a:t>
            </a:r>
            <a:r>
              <a:rPr lang="en-US" sz="2800" b="1" baseline="-25000" dirty="0" smtClean="0">
                <a:solidFill>
                  <a:schemeClr val="tx1"/>
                </a:solidFill>
              </a:rPr>
              <a:t>1</a:t>
            </a:r>
            <a:endParaRPr lang="en-US" sz="2800" b="1" baseline="-25000" dirty="0">
              <a:solidFill>
                <a:schemeClr val="tx1"/>
              </a:solidFill>
            </a:endParaRPr>
          </a:p>
        </p:txBody>
      </p:sp>
      <p:cxnSp>
        <p:nvCxnSpPr>
          <p:cNvPr id="70" name="Straight Arrow Connector 69"/>
          <p:cNvCxnSpPr>
            <a:stCxn id="68" idx="7"/>
            <a:endCxn id="67" idx="3"/>
          </p:cNvCxnSpPr>
          <p:nvPr/>
        </p:nvCxnSpPr>
        <p:spPr>
          <a:xfrm flipV="1">
            <a:off x="4536608" y="2562102"/>
            <a:ext cx="527984" cy="886666"/>
          </a:xfrm>
          <a:prstGeom prst="straightConnector1">
            <a:avLst/>
          </a:prstGeom>
          <a:ln w="508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867400" y="3348335"/>
            <a:ext cx="1066800" cy="60960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5105400" y="3653135"/>
            <a:ext cx="7620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S</a:t>
            </a:r>
            <a:r>
              <a:rPr lang="en-US" sz="2800" b="1" baseline="-25000" dirty="0" smtClean="0">
                <a:solidFill>
                  <a:schemeClr val="tx1"/>
                </a:solidFill>
              </a:rPr>
              <a:t>3</a:t>
            </a:r>
            <a:endParaRPr lang="en-US" sz="2800" b="1" dirty="0">
              <a:solidFill>
                <a:schemeClr val="tx1"/>
              </a:solidFill>
            </a:endParaRPr>
          </a:p>
        </p:txBody>
      </p:sp>
      <p:sp>
        <p:nvSpPr>
          <p:cNvPr id="76" name="Oval 75"/>
          <p:cNvSpPr/>
          <p:nvPr/>
        </p:nvSpPr>
        <p:spPr>
          <a:xfrm>
            <a:off x="4953000" y="4872335"/>
            <a:ext cx="7620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S</a:t>
            </a:r>
            <a:r>
              <a:rPr lang="en-US" sz="2800" b="1" baseline="-25000" dirty="0" smtClean="0">
                <a:solidFill>
                  <a:schemeClr val="tx1"/>
                </a:solidFill>
              </a:rPr>
              <a:t>4</a:t>
            </a:r>
            <a:endParaRPr lang="en-US" sz="2800" b="1" dirty="0">
              <a:solidFill>
                <a:schemeClr val="tx1"/>
              </a:solidFill>
            </a:endParaRPr>
          </a:p>
        </p:txBody>
      </p:sp>
      <p:cxnSp>
        <p:nvCxnSpPr>
          <p:cNvPr id="81" name="Straight Arrow Connector 80"/>
          <p:cNvCxnSpPr/>
          <p:nvPr/>
        </p:nvCxnSpPr>
        <p:spPr>
          <a:xfrm>
            <a:off x="4648200" y="3805535"/>
            <a:ext cx="527984" cy="152400"/>
          </a:xfrm>
          <a:prstGeom prst="straightConnector1">
            <a:avLst/>
          </a:prstGeom>
          <a:ln w="508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76" idx="1"/>
          </p:cNvCxnSpPr>
          <p:nvPr/>
        </p:nvCxnSpPr>
        <p:spPr>
          <a:xfrm>
            <a:off x="4419600" y="4034135"/>
            <a:ext cx="644992" cy="938633"/>
          </a:xfrm>
          <a:prstGeom prst="straightConnector1">
            <a:avLst/>
          </a:prstGeom>
          <a:ln w="508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715000" y="2319635"/>
            <a:ext cx="1143000" cy="495300"/>
          </a:xfrm>
          <a:prstGeom prst="line">
            <a:avLst/>
          </a:prstGeom>
          <a:ln w="381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69" idx="2"/>
          </p:cNvCxnSpPr>
          <p:nvPr/>
        </p:nvCxnSpPr>
        <p:spPr>
          <a:xfrm flipV="1">
            <a:off x="5715000" y="3348335"/>
            <a:ext cx="1447800" cy="167640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219200" y="5862935"/>
            <a:ext cx="1905000" cy="461665"/>
          </a:xfrm>
          <a:prstGeom prst="rect">
            <a:avLst/>
          </a:prstGeom>
          <a:noFill/>
        </p:spPr>
        <p:txBody>
          <a:bodyPr wrap="square" rtlCol="0">
            <a:spAutoFit/>
          </a:bodyPr>
          <a:lstStyle/>
          <a:p>
            <a:r>
              <a:rPr lang="en-US" sz="2400" b="1" dirty="0" smtClean="0"/>
              <a:t>Example 1</a:t>
            </a:r>
            <a:endParaRPr lang="en-US" sz="2400" b="1" dirty="0"/>
          </a:p>
        </p:txBody>
      </p:sp>
      <p:sp>
        <p:nvSpPr>
          <p:cNvPr id="92" name="TextBox 91"/>
          <p:cNvSpPr txBox="1"/>
          <p:nvPr/>
        </p:nvSpPr>
        <p:spPr>
          <a:xfrm>
            <a:off x="4724400" y="5867400"/>
            <a:ext cx="1676400" cy="461665"/>
          </a:xfrm>
          <a:prstGeom prst="rect">
            <a:avLst/>
          </a:prstGeom>
          <a:noFill/>
        </p:spPr>
        <p:txBody>
          <a:bodyPr wrap="square" rtlCol="0">
            <a:spAutoFit/>
          </a:bodyPr>
          <a:lstStyle/>
          <a:p>
            <a:r>
              <a:rPr lang="en-US" sz="2400" b="1" dirty="0" smtClean="0"/>
              <a:t>Example 2</a:t>
            </a:r>
            <a:endParaRPr lang="en-US" sz="2400" b="1" dirty="0"/>
          </a:p>
        </p:txBody>
      </p:sp>
      <p:cxnSp>
        <p:nvCxnSpPr>
          <p:cNvPr id="94" name="Straight Arrow Connector 93"/>
          <p:cNvCxnSpPr/>
          <p:nvPr/>
        </p:nvCxnSpPr>
        <p:spPr>
          <a:xfrm>
            <a:off x="7848600" y="3200400"/>
            <a:ext cx="914400" cy="1588"/>
          </a:xfrm>
          <a:prstGeom prst="straightConnector1">
            <a:avLst/>
          </a:prstGeom>
          <a:ln w="508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924800" y="4572000"/>
            <a:ext cx="838202" cy="1"/>
          </a:xfrm>
          <a:prstGeom prst="line">
            <a:avLst/>
          </a:prstGeom>
          <a:ln w="381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772400" y="3276600"/>
            <a:ext cx="1371600" cy="923330"/>
          </a:xfrm>
          <a:prstGeom prst="rect">
            <a:avLst/>
          </a:prstGeom>
          <a:noFill/>
        </p:spPr>
        <p:txBody>
          <a:bodyPr wrap="square" rtlCol="0">
            <a:spAutoFit/>
          </a:bodyPr>
          <a:lstStyle/>
          <a:p>
            <a:r>
              <a:rPr lang="en-US" b="1" i="1" dirty="0" smtClean="0"/>
              <a:t>SD</a:t>
            </a:r>
            <a:r>
              <a:rPr lang="en-US" b="1" dirty="0" smtClean="0"/>
              <a:t> Links that are ignored </a:t>
            </a:r>
            <a:endParaRPr lang="en-US" b="1" dirty="0"/>
          </a:p>
        </p:txBody>
      </p:sp>
      <p:sp>
        <p:nvSpPr>
          <p:cNvPr id="98" name="TextBox 97"/>
          <p:cNvSpPr txBox="1"/>
          <p:nvPr/>
        </p:nvSpPr>
        <p:spPr>
          <a:xfrm>
            <a:off x="7848600" y="4572000"/>
            <a:ext cx="1295400" cy="646331"/>
          </a:xfrm>
          <a:prstGeom prst="rect">
            <a:avLst/>
          </a:prstGeom>
          <a:noFill/>
        </p:spPr>
        <p:txBody>
          <a:bodyPr wrap="square" rtlCol="0">
            <a:spAutoFit/>
          </a:bodyPr>
          <a:lstStyle/>
          <a:p>
            <a:r>
              <a:rPr lang="en-US" b="1" dirty="0" smtClean="0"/>
              <a:t>Missing</a:t>
            </a:r>
            <a:r>
              <a:rPr lang="en-US" b="1" i="1" dirty="0" smtClean="0"/>
              <a:t> SC</a:t>
            </a:r>
            <a:r>
              <a:rPr lang="en-US" b="1" dirty="0" smtClean="0"/>
              <a:t>  Links</a:t>
            </a:r>
            <a:endParaRPr lang="en-US" b="1" dirty="0"/>
          </a:p>
        </p:txBody>
      </p:sp>
      <p:sp>
        <p:nvSpPr>
          <p:cNvPr id="99" name="TextBox 98"/>
          <p:cNvSpPr txBox="1"/>
          <p:nvPr/>
        </p:nvSpPr>
        <p:spPr>
          <a:xfrm>
            <a:off x="2514600" y="1824335"/>
            <a:ext cx="914400" cy="523220"/>
          </a:xfrm>
          <a:prstGeom prst="rect">
            <a:avLst/>
          </a:prstGeom>
          <a:noFill/>
        </p:spPr>
        <p:txBody>
          <a:bodyPr wrap="square" rtlCol="0">
            <a:spAutoFit/>
          </a:bodyPr>
          <a:lstStyle/>
          <a:p>
            <a:r>
              <a:rPr lang="en-US" sz="2800" b="1" dirty="0" smtClean="0"/>
              <a:t>1-p</a:t>
            </a:r>
            <a:r>
              <a:rPr lang="en-US" sz="2800" b="1" baseline="-25000" dirty="0" smtClean="0"/>
              <a:t>21</a:t>
            </a:r>
            <a:endParaRPr lang="en-US" sz="2800" b="1" dirty="0"/>
          </a:p>
        </p:txBody>
      </p:sp>
      <p:sp>
        <p:nvSpPr>
          <p:cNvPr id="103" name="TextBox 102"/>
          <p:cNvSpPr txBox="1"/>
          <p:nvPr/>
        </p:nvSpPr>
        <p:spPr>
          <a:xfrm>
            <a:off x="2286000" y="3653135"/>
            <a:ext cx="838200" cy="523220"/>
          </a:xfrm>
          <a:prstGeom prst="rect">
            <a:avLst/>
          </a:prstGeom>
          <a:noFill/>
        </p:spPr>
        <p:txBody>
          <a:bodyPr wrap="square" rtlCol="0">
            <a:spAutoFit/>
          </a:bodyPr>
          <a:lstStyle/>
          <a:p>
            <a:r>
              <a:rPr lang="en-US" sz="2800" b="1" dirty="0" smtClean="0"/>
              <a:t>p</a:t>
            </a:r>
            <a:r>
              <a:rPr lang="en-US" sz="2800" b="1" baseline="-25000" dirty="0" smtClean="0"/>
              <a:t>31</a:t>
            </a:r>
            <a:endParaRPr lang="en-US" sz="2800" b="1" dirty="0"/>
          </a:p>
        </p:txBody>
      </p:sp>
      <p:sp>
        <p:nvSpPr>
          <p:cNvPr id="105" name="TextBox 104"/>
          <p:cNvSpPr txBox="1"/>
          <p:nvPr/>
        </p:nvSpPr>
        <p:spPr>
          <a:xfrm>
            <a:off x="2590800" y="4491335"/>
            <a:ext cx="838200" cy="523220"/>
          </a:xfrm>
          <a:prstGeom prst="rect">
            <a:avLst/>
          </a:prstGeom>
          <a:noFill/>
        </p:spPr>
        <p:txBody>
          <a:bodyPr wrap="square" rtlCol="0">
            <a:spAutoFit/>
          </a:bodyPr>
          <a:lstStyle/>
          <a:p>
            <a:r>
              <a:rPr lang="en-US" sz="2800" b="1" dirty="0" smtClean="0"/>
              <a:t>p</a:t>
            </a:r>
            <a:r>
              <a:rPr lang="en-US" sz="2800" b="1" baseline="-25000" dirty="0" smtClean="0"/>
              <a:t>41</a:t>
            </a:r>
            <a:endParaRPr lang="en-US" sz="2800" b="1" dirty="0"/>
          </a:p>
        </p:txBody>
      </p:sp>
      <p:sp>
        <p:nvSpPr>
          <p:cNvPr id="108" name="TextBox 107"/>
          <p:cNvSpPr txBox="1"/>
          <p:nvPr/>
        </p:nvSpPr>
        <p:spPr>
          <a:xfrm>
            <a:off x="6096000" y="1976735"/>
            <a:ext cx="838200" cy="523220"/>
          </a:xfrm>
          <a:prstGeom prst="rect">
            <a:avLst/>
          </a:prstGeom>
          <a:noFill/>
        </p:spPr>
        <p:txBody>
          <a:bodyPr wrap="square" rtlCol="0">
            <a:spAutoFit/>
          </a:bodyPr>
          <a:lstStyle/>
          <a:p>
            <a:r>
              <a:rPr lang="en-US" sz="2800" b="1" dirty="0" smtClean="0"/>
              <a:t>1-a</a:t>
            </a:r>
            <a:r>
              <a:rPr lang="en-US" sz="2800" b="1" baseline="-25000" dirty="0" smtClean="0"/>
              <a:t>2</a:t>
            </a:r>
            <a:endParaRPr lang="en-US" sz="2800" b="1" dirty="0"/>
          </a:p>
        </p:txBody>
      </p:sp>
      <p:cxnSp>
        <p:nvCxnSpPr>
          <p:cNvPr id="109" name="Straight Connector 108"/>
          <p:cNvCxnSpPr>
            <a:stCxn id="68" idx="6"/>
          </p:cNvCxnSpPr>
          <p:nvPr/>
        </p:nvCxnSpPr>
        <p:spPr>
          <a:xfrm flipV="1">
            <a:off x="4648200" y="3081635"/>
            <a:ext cx="2209800" cy="609600"/>
          </a:xfrm>
          <a:prstGeom prst="line">
            <a:avLst/>
          </a:prstGeom>
          <a:ln w="381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5257800" y="2814935"/>
            <a:ext cx="838200" cy="523220"/>
          </a:xfrm>
          <a:prstGeom prst="rect">
            <a:avLst/>
          </a:prstGeom>
          <a:noFill/>
        </p:spPr>
        <p:txBody>
          <a:bodyPr wrap="square" rtlCol="0">
            <a:spAutoFit/>
          </a:bodyPr>
          <a:lstStyle/>
          <a:p>
            <a:r>
              <a:rPr lang="en-US" sz="2800" b="1" dirty="0" smtClean="0"/>
              <a:t>1-a</a:t>
            </a:r>
            <a:r>
              <a:rPr lang="en-US" sz="2800" b="1" baseline="-25000" dirty="0" smtClean="0"/>
              <a:t>1</a:t>
            </a:r>
            <a:endParaRPr lang="en-US" sz="2800" b="1" dirty="0"/>
          </a:p>
        </p:txBody>
      </p:sp>
      <p:sp>
        <p:nvSpPr>
          <p:cNvPr id="114" name="TextBox 113"/>
          <p:cNvSpPr txBox="1"/>
          <p:nvPr/>
        </p:nvSpPr>
        <p:spPr>
          <a:xfrm>
            <a:off x="5867400" y="3805535"/>
            <a:ext cx="838200" cy="523220"/>
          </a:xfrm>
          <a:prstGeom prst="rect">
            <a:avLst/>
          </a:prstGeom>
          <a:noFill/>
        </p:spPr>
        <p:txBody>
          <a:bodyPr wrap="square" rtlCol="0">
            <a:spAutoFit/>
          </a:bodyPr>
          <a:lstStyle/>
          <a:p>
            <a:r>
              <a:rPr lang="en-US" sz="2800" b="1" dirty="0" smtClean="0"/>
              <a:t>a</a:t>
            </a:r>
            <a:r>
              <a:rPr lang="en-US" sz="2800" b="1" baseline="-25000" dirty="0" smtClean="0"/>
              <a:t>3</a:t>
            </a:r>
            <a:endParaRPr lang="en-US" sz="2800" b="1" dirty="0"/>
          </a:p>
        </p:txBody>
      </p:sp>
      <p:sp>
        <p:nvSpPr>
          <p:cNvPr id="115" name="TextBox 114"/>
          <p:cNvSpPr txBox="1"/>
          <p:nvPr/>
        </p:nvSpPr>
        <p:spPr>
          <a:xfrm>
            <a:off x="6019800" y="4567535"/>
            <a:ext cx="838200" cy="523220"/>
          </a:xfrm>
          <a:prstGeom prst="rect">
            <a:avLst/>
          </a:prstGeom>
          <a:noFill/>
        </p:spPr>
        <p:txBody>
          <a:bodyPr wrap="square" rtlCol="0">
            <a:spAutoFit/>
          </a:bodyPr>
          <a:lstStyle/>
          <a:p>
            <a:r>
              <a:rPr lang="en-US" sz="2800" b="1" dirty="0" smtClean="0"/>
              <a:t>a</a:t>
            </a:r>
            <a:r>
              <a:rPr lang="en-US" sz="2800" b="1" baseline="-25000" dirty="0" smtClean="0"/>
              <a:t>4</a:t>
            </a:r>
            <a:endParaRPr lang="en-US" sz="2800" b="1" dirty="0"/>
          </a:p>
        </p:txBody>
      </p:sp>
      <p:sp>
        <p:nvSpPr>
          <p:cNvPr id="120" name="Oval 119"/>
          <p:cNvSpPr/>
          <p:nvPr/>
        </p:nvSpPr>
        <p:spPr>
          <a:xfrm>
            <a:off x="7924800" y="5410200"/>
            <a:ext cx="7620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S</a:t>
            </a:r>
            <a:endParaRPr lang="en-US" sz="2800" b="1" dirty="0">
              <a:solidFill>
                <a:schemeClr val="tx1"/>
              </a:solidFill>
            </a:endParaRPr>
          </a:p>
        </p:txBody>
      </p:sp>
      <p:sp>
        <p:nvSpPr>
          <p:cNvPr id="121" name="TextBox 120"/>
          <p:cNvSpPr txBox="1"/>
          <p:nvPr/>
        </p:nvSpPr>
        <p:spPr>
          <a:xfrm>
            <a:off x="7848600" y="6096000"/>
            <a:ext cx="1295400" cy="646331"/>
          </a:xfrm>
          <a:prstGeom prst="rect">
            <a:avLst/>
          </a:prstGeom>
          <a:noFill/>
        </p:spPr>
        <p:txBody>
          <a:bodyPr wrap="square" rtlCol="0">
            <a:spAutoFit/>
          </a:bodyPr>
          <a:lstStyle/>
          <a:p>
            <a:r>
              <a:rPr lang="en-US" b="1" dirty="0" smtClean="0"/>
              <a:t>Source that made claim</a:t>
            </a:r>
            <a:endParaRPr lang="en-US" b="1" dirty="0"/>
          </a:p>
        </p:txBody>
      </p:sp>
      <p:sp>
        <p:nvSpPr>
          <p:cNvPr id="48" name="Title 1"/>
          <p:cNvSpPr>
            <a:spLocks noGrp="1"/>
          </p:cNvSpPr>
          <p:nvPr>
            <p:ph type="title"/>
          </p:nvPr>
        </p:nvSpPr>
        <p:spPr>
          <a:xfrm>
            <a:off x="152400" y="304800"/>
            <a:ext cx="8229600" cy="1143000"/>
          </a:xfrm>
        </p:spPr>
        <p:txBody>
          <a:bodyPr/>
          <a:lstStyle/>
          <a:p>
            <a:r>
              <a:rPr lang="en-US" dirty="0" smtClean="0"/>
              <a:t>Simple Illustrative Examples</a:t>
            </a:r>
            <a:endParaRPr lang="en-US" dirty="0"/>
          </a:p>
        </p:txBody>
      </p:sp>
    </p:spTree>
    <p:extLst>
      <p:ext uri="{BB962C8B-B14F-4D97-AF65-F5344CB8AC3E}">
        <p14:creationId xmlns:p14="http://schemas.microsoft.com/office/powerpoint/2010/main" val="2614516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676400"/>
            <a:ext cx="8229600" cy="4525963"/>
          </a:xfrm>
        </p:spPr>
        <p:txBody>
          <a:bodyPr/>
          <a:lstStyle/>
          <a:p>
            <a:r>
              <a:rPr lang="en-US" dirty="0" smtClean="0"/>
              <a:t>Integrated Social EM with Apollo</a:t>
            </a:r>
          </a:p>
          <a:p>
            <a:pPr lvl="1"/>
            <a:r>
              <a:rPr lang="en-US" dirty="0" smtClean="0"/>
              <a:t>Apollo is an Information Distillation Tool for Reliable Social Sensing</a:t>
            </a:r>
          </a:p>
          <a:p>
            <a:r>
              <a:rPr lang="en-US" dirty="0" smtClean="0"/>
              <a:t>Evaluated Through Real-world Twitter Based Case Studies</a:t>
            </a:r>
          </a:p>
          <a:p>
            <a:pPr lvl="1"/>
            <a:r>
              <a:rPr lang="en-US" dirty="0" smtClean="0"/>
              <a:t>Hurricane Sandy, Hurricane Irene, Egypt Unrest</a:t>
            </a:r>
          </a:p>
          <a:p>
            <a:r>
              <a:rPr lang="en-US" dirty="0" smtClean="0"/>
              <a:t>Compared with State-of-the-art Baselines</a:t>
            </a:r>
          </a:p>
          <a:p>
            <a:pPr lvl="1"/>
            <a:r>
              <a:rPr lang="en-US" dirty="0" smtClean="0"/>
              <a:t>Regular EM in IPSN 12, EM with AD, Voting, etc.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108260665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Evaluation using Real Twitter Traces</a:t>
            </a: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733997461"/>
              </p:ext>
            </p:extLst>
          </p:nvPr>
        </p:nvGraphicFramePr>
        <p:xfrm>
          <a:off x="533402" y="1498985"/>
          <a:ext cx="8153398" cy="4292215"/>
        </p:xfrm>
        <a:graphic>
          <a:graphicData uri="http://schemas.openxmlformats.org/drawingml/2006/table">
            <a:tbl>
              <a:tblPr firstRow="1" bandRow="1">
                <a:tableStyleId>{5C22544A-7EE6-4342-B048-85BDC9FD1C3A}</a:tableStyleId>
              </a:tblPr>
              <a:tblGrid>
                <a:gridCol w="1707745"/>
                <a:gridCol w="1849107"/>
                <a:gridCol w="2298273"/>
                <a:gridCol w="2298273"/>
              </a:tblGrid>
              <a:tr h="408748">
                <a:tc>
                  <a:txBody>
                    <a:bodyPr/>
                    <a:lstStyle/>
                    <a:p>
                      <a:r>
                        <a:rPr lang="en-US" dirty="0" smtClean="0"/>
                        <a:t>Trace</a:t>
                      </a:r>
                      <a:endParaRPr lang="en-US" dirty="0"/>
                    </a:p>
                  </a:txBody>
                  <a:tcPr/>
                </a:tc>
                <a:tc>
                  <a:txBody>
                    <a:bodyPr/>
                    <a:lstStyle/>
                    <a:p>
                      <a:r>
                        <a:rPr lang="en-US" dirty="0" smtClean="0"/>
                        <a:t>Hurricane Sandy</a:t>
                      </a:r>
                      <a:endParaRPr lang="en-US" dirty="0"/>
                    </a:p>
                  </a:txBody>
                  <a:tcPr/>
                </a:tc>
                <a:tc>
                  <a:txBody>
                    <a:bodyPr/>
                    <a:lstStyle/>
                    <a:p>
                      <a:r>
                        <a:rPr lang="en-US" dirty="0" smtClean="0"/>
                        <a:t>Hurricane Irene</a:t>
                      </a:r>
                      <a:endParaRPr lang="en-US" dirty="0"/>
                    </a:p>
                  </a:txBody>
                  <a:tcPr/>
                </a:tc>
                <a:tc>
                  <a:txBody>
                    <a:bodyPr/>
                    <a:lstStyle/>
                    <a:p>
                      <a:r>
                        <a:rPr lang="en-US" dirty="0" smtClean="0"/>
                        <a:t>Egypt Unrest</a:t>
                      </a:r>
                      <a:endParaRPr lang="en-US" dirty="0"/>
                    </a:p>
                  </a:txBody>
                  <a:tcPr/>
                </a:tc>
              </a:tr>
              <a:tr h="635472">
                <a:tc>
                  <a:txBody>
                    <a:bodyPr/>
                    <a:lstStyle/>
                    <a:p>
                      <a:r>
                        <a:rPr lang="en-US" dirty="0" smtClean="0"/>
                        <a:t>Time duration</a:t>
                      </a:r>
                      <a:endParaRPr lang="en-US" dirty="0"/>
                    </a:p>
                  </a:txBody>
                  <a:tcPr/>
                </a:tc>
                <a:tc>
                  <a:txBody>
                    <a:bodyPr/>
                    <a:lstStyle/>
                    <a:p>
                      <a:r>
                        <a:rPr lang="en-US" dirty="0" smtClean="0"/>
                        <a:t>14 days (Nov.2-15,</a:t>
                      </a:r>
                      <a:r>
                        <a:rPr lang="en-US" baseline="0" dirty="0" smtClean="0"/>
                        <a:t> 2012)</a:t>
                      </a:r>
                      <a:endParaRPr lang="en-US" dirty="0"/>
                    </a:p>
                  </a:txBody>
                  <a:tcPr/>
                </a:tc>
                <a:tc>
                  <a:txBody>
                    <a:bodyPr/>
                    <a:lstStyle/>
                    <a:p>
                      <a:r>
                        <a:rPr lang="en-US" dirty="0" smtClean="0"/>
                        <a:t> 8 days  (Aug.26-Sept.2, 2011)</a:t>
                      </a:r>
                      <a:endParaRPr lang="en-US" dirty="0"/>
                    </a:p>
                  </a:txBody>
                  <a:tcPr/>
                </a:tc>
                <a:tc>
                  <a:txBody>
                    <a:bodyPr/>
                    <a:lstStyle/>
                    <a:p>
                      <a:r>
                        <a:rPr lang="en-US" dirty="0" smtClean="0"/>
                        <a:t>18 days (Feb.2-Feb.19,2011)</a:t>
                      </a:r>
                      <a:endParaRPr lang="en-US" dirty="0"/>
                    </a:p>
                  </a:txBody>
                  <a:tcPr/>
                </a:tc>
              </a:tr>
              <a:tr h="635472">
                <a:tc>
                  <a:txBody>
                    <a:bodyPr/>
                    <a:lstStyle/>
                    <a:p>
                      <a:r>
                        <a:rPr lang="en-US" dirty="0" smtClean="0"/>
                        <a:t>Locations</a:t>
                      </a:r>
                      <a:endParaRPr lang="en-US" dirty="0"/>
                    </a:p>
                  </a:txBody>
                  <a:tcPr/>
                </a:tc>
                <a:tc>
                  <a:txBody>
                    <a:bodyPr/>
                    <a:lstStyle/>
                    <a:p>
                      <a:r>
                        <a:rPr lang="en-US" sz="1800" b="0" i="0" kern="1200" dirty="0" smtClean="0">
                          <a:solidFill>
                            <a:schemeClr val="dk1"/>
                          </a:solidFill>
                          <a:latin typeface="+mn-lt"/>
                          <a:ea typeface="+mn-ea"/>
                          <a:cs typeface="+mn-cs"/>
                        </a:rPr>
                        <a:t>16 cities in</a:t>
                      </a:r>
                      <a:r>
                        <a:rPr lang="en-US" sz="1800" b="0" i="0" kern="1200" baseline="0" dirty="0" smtClean="0">
                          <a:solidFill>
                            <a:schemeClr val="dk1"/>
                          </a:solidFill>
                          <a:latin typeface="+mn-lt"/>
                          <a:ea typeface="+mn-ea"/>
                          <a:cs typeface="+mn-cs"/>
                        </a:rPr>
                        <a:t> East Coasts</a:t>
                      </a:r>
                      <a:endParaRPr lang="en-US" dirty="0"/>
                    </a:p>
                  </a:txBody>
                  <a:tcPr/>
                </a:tc>
                <a:tc>
                  <a:txBody>
                    <a:bodyPr/>
                    <a:lstStyle/>
                    <a:p>
                      <a:r>
                        <a:rPr lang="en-US" dirty="0" smtClean="0"/>
                        <a:t> New York</a:t>
                      </a:r>
                      <a:endParaRPr lang="en-US" dirty="0"/>
                    </a:p>
                  </a:txBody>
                  <a:tcPr/>
                </a:tc>
                <a:tc>
                  <a:txBody>
                    <a:bodyPr/>
                    <a:lstStyle/>
                    <a:p>
                      <a:r>
                        <a:rPr lang="en-US" dirty="0" smtClean="0"/>
                        <a:t>Cairo, Egypt </a:t>
                      </a:r>
                      <a:endParaRPr lang="en-US" dirty="0"/>
                    </a:p>
                  </a:txBody>
                  <a:tcPr/>
                </a:tc>
              </a:tr>
              <a:tr h="635472">
                <a:tc>
                  <a:txBody>
                    <a:bodyPr/>
                    <a:lstStyle/>
                    <a:p>
                      <a:r>
                        <a:rPr lang="en-US" dirty="0" smtClean="0"/>
                        <a:t># of users</a:t>
                      </a:r>
                      <a:r>
                        <a:rPr lang="en-US" baseline="0" dirty="0" smtClean="0"/>
                        <a:t> tweeted</a:t>
                      </a:r>
                      <a:endParaRPr lang="en-US" dirty="0"/>
                    </a:p>
                  </a:txBody>
                  <a:tcPr/>
                </a:tc>
                <a:tc>
                  <a:txBody>
                    <a:bodyPr/>
                    <a:lstStyle/>
                    <a:p>
                      <a:r>
                        <a:rPr lang="en-US" dirty="0" smtClean="0"/>
                        <a:t>7,583</a:t>
                      </a:r>
                      <a:endParaRPr lang="en-US" dirty="0"/>
                    </a:p>
                  </a:txBody>
                  <a:tcPr/>
                </a:tc>
                <a:tc>
                  <a:txBody>
                    <a:bodyPr/>
                    <a:lstStyle/>
                    <a:p>
                      <a:r>
                        <a:rPr lang="en-US" dirty="0" smtClean="0"/>
                        <a:t>207,562</a:t>
                      </a:r>
                      <a:endParaRPr lang="en-US" dirty="0"/>
                    </a:p>
                  </a:txBody>
                  <a:tcPr/>
                </a:tc>
                <a:tc>
                  <a:txBody>
                    <a:bodyPr/>
                    <a:lstStyle/>
                    <a:p>
                      <a:r>
                        <a:rPr lang="en-US" dirty="0" smtClean="0"/>
                        <a:t>13,836</a:t>
                      </a:r>
                      <a:endParaRPr lang="en-US" dirty="0"/>
                    </a:p>
                  </a:txBody>
                  <a:tcPr/>
                </a:tc>
              </a:tr>
              <a:tr h="408748">
                <a:tc>
                  <a:txBody>
                    <a:bodyPr/>
                    <a:lstStyle/>
                    <a:p>
                      <a:r>
                        <a:rPr lang="en-US" dirty="0" smtClean="0"/>
                        <a:t># of tweets</a:t>
                      </a:r>
                      <a:endParaRPr lang="en-US" dirty="0"/>
                    </a:p>
                  </a:txBody>
                  <a:tcPr/>
                </a:tc>
                <a:tc>
                  <a:txBody>
                    <a:bodyPr/>
                    <a:lstStyle/>
                    <a:p>
                      <a:r>
                        <a:rPr lang="en-US" dirty="0" smtClean="0"/>
                        <a:t>12,931</a:t>
                      </a:r>
                      <a:endParaRPr lang="en-US" dirty="0"/>
                    </a:p>
                  </a:txBody>
                  <a:tcPr/>
                </a:tc>
                <a:tc>
                  <a:txBody>
                    <a:bodyPr/>
                    <a:lstStyle/>
                    <a:p>
                      <a:r>
                        <a:rPr lang="en-US" dirty="0" smtClean="0"/>
                        <a:t>387,827</a:t>
                      </a:r>
                      <a:endParaRPr lang="en-US" dirty="0"/>
                    </a:p>
                  </a:txBody>
                  <a:tcPr/>
                </a:tc>
                <a:tc>
                  <a:txBody>
                    <a:bodyPr/>
                    <a:lstStyle/>
                    <a:p>
                      <a:r>
                        <a:rPr lang="en-US" sz="1800" b="0" i="0" u="none" strike="noStrike" kern="1200" baseline="0" dirty="0" smtClean="0">
                          <a:solidFill>
                            <a:schemeClr val="dk1"/>
                          </a:solidFill>
                          <a:latin typeface="+mn-lt"/>
                          <a:ea typeface="+mn-ea"/>
                          <a:cs typeface="+mn-cs"/>
                        </a:rPr>
                        <a:t>93,208</a:t>
                      </a:r>
                      <a:endParaRPr lang="en-US" dirty="0"/>
                    </a:p>
                  </a:txBody>
                  <a:tcPr/>
                </a:tc>
              </a:tr>
              <a:tr h="907817">
                <a:tc>
                  <a:txBody>
                    <a:bodyPr/>
                    <a:lstStyle/>
                    <a:p>
                      <a:r>
                        <a:rPr lang="en-US" dirty="0" smtClean="0"/>
                        <a:t># of users crawled in social</a:t>
                      </a:r>
                      <a:r>
                        <a:rPr lang="en-US" baseline="0" dirty="0" smtClean="0"/>
                        <a:t> network</a:t>
                      </a:r>
                      <a:endParaRPr lang="en-US" dirty="0"/>
                    </a:p>
                  </a:txBody>
                  <a:tcPr/>
                </a:tc>
                <a:tc>
                  <a:txBody>
                    <a:bodyPr/>
                    <a:lstStyle/>
                    <a:p>
                      <a:r>
                        <a:rPr lang="en-US" sz="1800" b="0" i="0" kern="1200" dirty="0" smtClean="0">
                          <a:solidFill>
                            <a:schemeClr val="dk1"/>
                          </a:solidFill>
                          <a:latin typeface="+mn-lt"/>
                          <a:ea typeface="+mn-ea"/>
                          <a:cs typeface="+mn-cs"/>
                        </a:rPr>
                        <a:t>704,941</a:t>
                      </a:r>
                      <a:endParaRPr lang="en-US" dirty="0"/>
                    </a:p>
                  </a:txBody>
                  <a:tcPr/>
                </a:tc>
                <a:tc>
                  <a:txBody>
                    <a:bodyPr/>
                    <a:lstStyle/>
                    <a:p>
                      <a:r>
                        <a:rPr lang="en-US" dirty="0" smtClean="0"/>
                        <a:t>2,510,316</a:t>
                      </a:r>
                      <a:endParaRPr lang="en-US" dirty="0"/>
                    </a:p>
                  </a:txBody>
                  <a:tcPr/>
                </a:tc>
                <a:tc>
                  <a:txBody>
                    <a:bodyPr/>
                    <a:lstStyle/>
                    <a:p>
                      <a:r>
                        <a:rPr lang="en-US" sz="1800" b="0" i="0" u="none" strike="noStrike" kern="1200" baseline="0" dirty="0" smtClean="0">
                          <a:solidFill>
                            <a:schemeClr val="dk1"/>
                          </a:solidFill>
                          <a:latin typeface="+mn-lt"/>
                          <a:ea typeface="+mn-ea"/>
                          <a:cs typeface="+mn-cs"/>
                        </a:rPr>
                        <a:t>5,285,160</a:t>
                      </a:r>
                      <a:endParaRPr lang="en-US" dirty="0"/>
                    </a:p>
                  </a:txBody>
                  <a:tcPr/>
                </a:tc>
              </a:tr>
              <a:tr h="635472">
                <a:tc>
                  <a:txBody>
                    <a:bodyPr/>
                    <a:lstStyle/>
                    <a:p>
                      <a:r>
                        <a:rPr lang="en-US" dirty="0" smtClean="0"/>
                        <a:t># of follower-</a:t>
                      </a:r>
                      <a:r>
                        <a:rPr lang="en-US" dirty="0" err="1" smtClean="0"/>
                        <a:t>followee</a:t>
                      </a:r>
                      <a:r>
                        <a:rPr lang="en-US" dirty="0" smtClean="0"/>
                        <a:t> links</a:t>
                      </a:r>
                      <a:endParaRPr lang="en-US" dirty="0"/>
                    </a:p>
                  </a:txBody>
                  <a:tcPr/>
                </a:tc>
                <a:tc>
                  <a:txBody>
                    <a:bodyPr/>
                    <a:lstStyle/>
                    <a:p>
                      <a:r>
                        <a:rPr lang="en-US" dirty="0" smtClean="0"/>
                        <a:t>37,597</a:t>
                      </a:r>
                      <a:endParaRPr lang="en-US" dirty="0"/>
                    </a:p>
                  </a:txBody>
                  <a:tcPr/>
                </a:tc>
                <a:tc>
                  <a:txBody>
                    <a:bodyPr/>
                    <a:lstStyle/>
                    <a:p>
                      <a:r>
                        <a:rPr lang="en-US" dirty="0" smtClean="0"/>
                        <a:t>3,902,713</a:t>
                      </a:r>
                      <a:endParaRPr lang="en-US" dirty="0"/>
                    </a:p>
                  </a:txBody>
                  <a:tcPr/>
                </a:tc>
                <a:tc>
                  <a:txBody>
                    <a:bodyPr/>
                    <a:lstStyle/>
                    <a:p>
                      <a:r>
                        <a:rPr lang="en-US" sz="1800" b="0" i="0" u="none" strike="noStrike" kern="1200" baseline="0" dirty="0" smtClean="0">
                          <a:solidFill>
                            <a:schemeClr val="dk1"/>
                          </a:solidFill>
                          <a:latin typeface="+mn-lt"/>
                          <a:ea typeface="+mn-ea"/>
                          <a:cs typeface="+mn-cs"/>
                        </a:rPr>
                        <a:t>10,490,098</a:t>
                      </a:r>
                      <a:endParaRPr lang="en-US" dirty="0"/>
                    </a:p>
                  </a:txBody>
                  <a:tcPr/>
                </a:tc>
              </a:tr>
            </a:tbl>
          </a:graphicData>
        </a:graphic>
      </p:graphicFrame>
    </p:spTree>
    <p:extLst>
      <p:ext uri="{BB962C8B-B14F-4D97-AF65-F5344CB8AC3E}">
        <p14:creationId xmlns:p14="http://schemas.microsoft.com/office/powerpoint/2010/main" val="4000875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9677400" cy="1143000"/>
          </a:xfrm>
        </p:spPr>
        <p:txBody>
          <a:bodyPr>
            <a:noAutofit/>
          </a:bodyPr>
          <a:lstStyle/>
          <a:p>
            <a:r>
              <a:rPr lang="en-US" sz="4000" dirty="0" smtClean="0"/>
              <a:t>Estimate Latent Social Dissemination (SD) Network</a:t>
            </a:r>
            <a:endParaRPr lang="en-US" sz="4000" dirty="0"/>
          </a:p>
        </p:txBody>
      </p:sp>
      <p:sp>
        <p:nvSpPr>
          <p:cNvPr id="7" name="Oval 6"/>
          <p:cNvSpPr/>
          <p:nvPr/>
        </p:nvSpPr>
        <p:spPr>
          <a:xfrm>
            <a:off x="3048000" y="3657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i</a:t>
            </a:r>
            <a:endParaRPr lang="en-US" sz="2800" b="1" dirty="0"/>
          </a:p>
        </p:txBody>
      </p:sp>
      <p:sp>
        <p:nvSpPr>
          <p:cNvPr id="8" name="Oval 7"/>
          <p:cNvSpPr/>
          <p:nvPr/>
        </p:nvSpPr>
        <p:spPr>
          <a:xfrm>
            <a:off x="4648200" y="3124200"/>
            <a:ext cx="533400" cy="533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j</a:t>
            </a:r>
            <a:endParaRPr lang="en-US" sz="2800" b="1" dirty="0"/>
          </a:p>
        </p:txBody>
      </p:sp>
      <p:cxnSp>
        <p:nvCxnSpPr>
          <p:cNvPr id="11" name="Straight Arrow Connector 10"/>
          <p:cNvCxnSpPr/>
          <p:nvPr/>
        </p:nvCxnSpPr>
        <p:spPr>
          <a:xfrm flipV="1">
            <a:off x="3657600" y="3429000"/>
            <a:ext cx="9144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2" name="Picture 11" descr="twitter-follow.jpg"/>
          <p:cNvPicPr>
            <a:picLocks noChangeAspect="1"/>
          </p:cNvPicPr>
          <p:nvPr/>
        </p:nvPicPr>
        <p:blipFill>
          <a:blip r:embed="rId3" cstate="print"/>
          <a:stretch>
            <a:fillRect/>
          </a:stretch>
        </p:blipFill>
        <p:spPr>
          <a:xfrm>
            <a:off x="6553200" y="2438400"/>
            <a:ext cx="1447800" cy="500287"/>
          </a:xfrm>
          <a:prstGeom prst="rect">
            <a:avLst/>
          </a:prstGeom>
        </p:spPr>
      </p:pic>
      <p:sp>
        <p:nvSpPr>
          <p:cNvPr id="16" name="Oval 15"/>
          <p:cNvSpPr/>
          <p:nvPr/>
        </p:nvSpPr>
        <p:spPr>
          <a:xfrm>
            <a:off x="5867400" y="2438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i</a:t>
            </a:r>
            <a:endParaRPr lang="en-US" sz="2800" b="1" dirty="0"/>
          </a:p>
        </p:txBody>
      </p:sp>
      <p:sp>
        <p:nvSpPr>
          <p:cNvPr id="19" name="Oval 18"/>
          <p:cNvSpPr/>
          <p:nvPr/>
        </p:nvSpPr>
        <p:spPr>
          <a:xfrm>
            <a:off x="8305800" y="2362200"/>
            <a:ext cx="533400" cy="533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j</a:t>
            </a:r>
            <a:endParaRPr lang="en-US" sz="2800" b="1" dirty="0"/>
          </a:p>
        </p:txBody>
      </p:sp>
      <p:sp>
        <p:nvSpPr>
          <p:cNvPr id="21" name="Oval 20"/>
          <p:cNvSpPr/>
          <p:nvPr/>
        </p:nvSpPr>
        <p:spPr>
          <a:xfrm>
            <a:off x="5867400" y="3717925"/>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i</a:t>
            </a:r>
            <a:endParaRPr lang="en-US" sz="2800" b="1" dirty="0"/>
          </a:p>
        </p:txBody>
      </p:sp>
      <p:sp>
        <p:nvSpPr>
          <p:cNvPr id="22" name="Oval 21"/>
          <p:cNvSpPr/>
          <p:nvPr/>
        </p:nvSpPr>
        <p:spPr>
          <a:xfrm>
            <a:off x="8305800" y="3657600"/>
            <a:ext cx="533400" cy="533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j</a:t>
            </a:r>
            <a:endParaRPr lang="en-US" sz="2800" b="1" dirty="0"/>
          </a:p>
        </p:txBody>
      </p:sp>
      <p:pic>
        <p:nvPicPr>
          <p:cNvPr id="23" name="Picture 22" descr="retweet.jpg"/>
          <p:cNvPicPr>
            <a:picLocks noChangeAspect="1"/>
          </p:cNvPicPr>
          <p:nvPr/>
        </p:nvPicPr>
        <p:blipFill>
          <a:blip r:embed="rId4" cstate="print"/>
          <a:stretch>
            <a:fillRect/>
          </a:stretch>
        </p:blipFill>
        <p:spPr>
          <a:xfrm>
            <a:off x="6477000" y="3627518"/>
            <a:ext cx="1600200" cy="623807"/>
          </a:xfrm>
          <a:prstGeom prst="rect">
            <a:avLst/>
          </a:prstGeom>
        </p:spPr>
      </p:pic>
      <p:sp>
        <p:nvSpPr>
          <p:cNvPr id="14" name="Rounded Rectangle 13"/>
          <p:cNvSpPr/>
          <p:nvPr/>
        </p:nvSpPr>
        <p:spPr>
          <a:xfrm>
            <a:off x="304800" y="3048000"/>
            <a:ext cx="2514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Estimate Latent Social Dissemination Network</a:t>
            </a:r>
            <a:endParaRPr lang="en-US" sz="2400" b="1" dirty="0"/>
          </a:p>
        </p:txBody>
      </p:sp>
      <p:sp>
        <p:nvSpPr>
          <p:cNvPr id="15" name="Slide Number Placeholder 14"/>
          <p:cNvSpPr>
            <a:spLocks noGrp="1"/>
          </p:cNvSpPr>
          <p:nvPr>
            <p:ph type="sldNum" sz="quarter" idx="12"/>
          </p:nvPr>
        </p:nvSpPr>
        <p:spPr>
          <a:xfrm>
            <a:off x="6477000" y="6324600"/>
            <a:ext cx="2133600" cy="365125"/>
          </a:xfrm>
        </p:spPr>
        <p:txBody>
          <a:bodyPr/>
          <a:lstStyle/>
          <a:p>
            <a:fld id="{B6F15528-21DE-4FAA-801E-634DDDAF4B2B}" type="slidenum">
              <a:rPr lang="en-US" smtClean="0"/>
              <a:pPr/>
              <a:t>49</a:t>
            </a:fld>
            <a:endParaRPr lang="en-US" dirty="0"/>
          </a:p>
        </p:txBody>
      </p:sp>
      <p:sp>
        <p:nvSpPr>
          <p:cNvPr id="20" name="Oval 19"/>
          <p:cNvSpPr/>
          <p:nvPr/>
        </p:nvSpPr>
        <p:spPr>
          <a:xfrm>
            <a:off x="5791200" y="4953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i</a:t>
            </a:r>
            <a:endParaRPr lang="en-US" sz="2800" b="1" dirty="0"/>
          </a:p>
        </p:txBody>
      </p:sp>
      <p:sp>
        <p:nvSpPr>
          <p:cNvPr id="24" name="Oval 23"/>
          <p:cNvSpPr/>
          <p:nvPr/>
        </p:nvSpPr>
        <p:spPr>
          <a:xfrm>
            <a:off x="8229600" y="4876800"/>
            <a:ext cx="533400" cy="533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j</a:t>
            </a:r>
            <a:endParaRPr lang="en-US" sz="2800" b="1" dirty="0"/>
          </a:p>
        </p:txBody>
      </p:sp>
      <p:sp>
        <p:nvSpPr>
          <p:cNvPr id="3" name="Right Arrow 2"/>
          <p:cNvSpPr/>
          <p:nvPr/>
        </p:nvSpPr>
        <p:spPr>
          <a:xfrm>
            <a:off x="6477000" y="4572000"/>
            <a:ext cx="1828800" cy="1524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Epidemic Cascade</a:t>
            </a:r>
            <a:r>
              <a:rPr lang="en-US" dirty="0"/>
              <a:t>*</a:t>
            </a:r>
            <a:r>
              <a:rPr lang="en-US" dirty="0" smtClean="0"/>
              <a:t> </a:t>
            </a:r>
            <a:endParaRPr lang="en-US" dirty="0"/>
          </a:p>
        </p:txBody>
      </p:sp>
      <p:sp>
        <p:nvSpPr>
          <p:cNvPr id="4" name="TextBox 3"/>
          <p:cNvSpPr txBox="1"/>
          <p:nvPr/>
        </p:nvSpPr>
        <p:spPr>
          <a:xfrm>
            <a:off x="6781800" y="3124200"/>
            <a:ext cx="1143000" cy="400110"/>
          </a:xfrm>
          <a:prstGeom prst="rect">
            <a:avLst/>
          </a:prstGeom>
          <a:noFill/>
        </p:spPr>
        <p:txBody>
          <a:bodyPr wrap="square" rtlCol="0">
            <a:spAutoFit/>
          </a:bodyPr>
          <a:lstStyle/>
          <a:p>
            <a:r>
              <a:rPr lang="en-US" sz="2000" b="1" dirty="0" smtClean="0"/>
              <a:t>FF SD</a:t>
            </a:r>
            <a:endParaRPr lang="en-US" sz="2000" b="1" dirty="0"/>
          </a:p>
        </p:txBody>
      </p:sp>
      <p:sp>
        <p:nvSpPr>
          <p:cNvPr id="25" name="TextBox 24"/>
          <p:cNvSpPr txBox="1"/>
          <p:nvPr/>
        </p:nvSpPr>
        <p:spPr>
          <a:xfrm>
            <a:off x="6781800" y="4267200"/>
            <a:ext cx="1143000" cy="400110"/>
          </a:xfrm>
          <a:prstGeom prst="rect">
            <a:avLst/>
          </a:prstGeom>
          <a:noFill/>
        </p:spPr>
        <p:txBody>
          <a:bodyPr wrap="square" rtlCol="0">
            <a:spAutoFit/>
          </a:bodyPr>
          <a:lstStyle/>
          <a:p>
            <a:r>
              <a:rPr lang="en-US" sz="2000" b="1" dirty="0" smtClean="0"/>
              <a:t>RT SD</a:t>
            </a:r>
            <a:endParaRPr lang="en-US" sz="2000" b="1" dirty="0"/>
          </a:p>
        </p:txBody>
      </p:sp>
      <p:sp>
        <p:nvSpPr>
          <p:cNvPr id="26" name="TextBox 25"/>
          <p:cNvSpPr txBox="1"/>
          <p:nvPr/>
        </p:nvSpPr>
        <p:spPr>
          <a:xfrm>
            <a:off x="6781800" y="5924490"/>
            <a:ext cx="1143000" cy="400110"/>
          </a:xfrm>
          <a:prstGeom prst="rect">
            <a:avLst/>
          </a:prstGeom>
          <a:noFill/>
        </p:spPr>
        <p:txBody>
          <a:bodyPr wrap="square" rtlCol="0">
            <a:spAutoFit/>
          </a:bodyPr>
          <a:lstStyle/>
          <a:p>
            <a:r>
              <a:rPr lang="en-US" sz="2000" b="1" dirty="0" smtClean="0"/>
              <a:t>EC SD</a:t>
            </a:r>
            <a:endParaRPr lang="en-US" sz="2000" b="1" dirty="0"/>
          </a:p>
        </p:txBody>
      </p:sp>
      <p:sp>
        <p:nvSpPr>
          <p:cNvPr id="5" name="TextBox 4"/>
          <p:cNvSpPr txBox="1"/>
          <p:nvPr/>
        </p:nvSpPr>
        <p:spPr>
          <a:xfrm>
            <a:off x="152400" y="5867400"/>
            <a:ext cx="6400800" cy="923330"/>
          </a:xfrm>
          <a:prstGeom prst="rect">
            <a:avLst/>
          </a:prstGeom>
          <a:noFill/>
        </p:spPr>
        <p:txBody>
          <a:bodyPr wrap="square" rtlCol="0">
            <a:spAutoFit/>
          </a:bodyPr>
          <a:lstStyle/>
          <a:p>
            <a:r>
              <a:rPr lang="en-US" dirty="0" smtClean="0"/>
              <a:t>* P</a:t>
            </a:r>
            <a:r>
              <a:rPr lang="en-US" dirty="0"/>
              <a:t>. </a:t>
            </a:r>
            <a:r>
              <a:rPr lang="en-US" dirty="0" err="1"/>
              <a:t>Netrapalli</a:t>
            </a:r>
            <a:r>
              <a:rPr lang="en-US" dirty="0"/>
              <a:t> and S. </a:t>
            </a:r>
            <a:r>
              <a:rPr lang="en-US" dirty="0" err="1"/>
              <a:t>Sanghavi</a:t>
            </a:r>
            <a:r>
              <a:rPr lang="en-US" dirty="0"/>
              <a:t>. Learning the graph of epidemic </a:t>
            </a:r>
            <a:r>
              <a:rPr lang="en-US" dirty="0" smtClean="0"/>
              <a:t>cascades. SIGMETRICS </a:t>
            </a:r>
            <a:r>
              <a:rPr lang="en-US" dirty="0"/>
              <a:t>’12, pages 211–222, New York, NY, USA,</a:t>
            </a:r>
          </a:p>
          <a:p>
            <a:r>
              <a:rPr lang="en-US" dirty="0"/>
              <a:t>2012. ACM.</a:t>
            </a:r>
          </a:p>
        </p:txBody>
      </p:sp>
    </p:spTree>
    <p:extLst>
      <p:ext uri="{BB962C8B-B14F-4D97-AF65-F5344CB8AC3E}">
        <p14:creationId xmlns:p14="http://schemas.microsoft.com/office/powerpoint/2010/main" val="902359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P spid="19" grpId="0" animBg="1"/>
      <p:bldP spid="21" grpId="0" animBg="1"/>
      <p:bldP spid="22" grpId="0" animBg="1"/>
      <p:bldP spid="14" grpId="0" animBg="1"/>
      <p:bldP spid="20" grpId="0" animBg="1"/>
      <p:bldP spid="24" grpId="0" animBg="1"/>
      <p:bldP spid="3" grpId="0" animBg="1"/>
      <p:bldP spid="4" grpId="0"/>
      <p:bldP spid="25" grpId="0"/>
      <p:bldP spid="2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3"/>
          <p:cNvGraphicFramePr>
            <a:graphicFrameLocks noChangeAspect="1"/>
          </p:cNvGraphicFramePr>
          <p:nvPr/>
        </p:nvGraphicFramePr>
        <p:xfrm>
          <a:off x="1066800" y="2743200"/>
          <a:ext cx="6319838" cy="598487"/>
        </p:xfrm>
        <a:graphic>
          <a:graphicData uri="http://schemas.openxmlformats.org/presentationml/2006/ole">
            <mc:AlternateContent xmlns:mc="http://schemas.openxmlformats.org/markup-compatibility/2006">
              <mc:Choice xmlns:v="urn:schemas-microsoft-com:vml" Requires="v">
                <p:oleObj spid="_x0000_s1129" name="Equation" r:id="rId5" imgW="2946240" imgH="279360" progId="Equation.3">
                  <p:embed/>
                </p:oleObj>
              </mc:Choice>
              <mc:Fallback>
                <p:oleObj name="Equation" r:id="rId5" imgW="2946240" imgH="2793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743200"/>
                        <a:ext cx="6319838"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133600" y="2667000"/>
            <a:ext cx="5562600" cy="762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
          <p:cNvSpPr>
            <a:spLocks noGrp="1"/>
          </p:cNvSpPr>
          <p:nvPr>
            <p:ph type="title"/>
          </p:nvPr>
        </p:nvSpPr>
        <p:spPr>
          <a:xfrm>
            <a:off x="457200" y="0"/>
            <a:ext cx="8229600" cy="1295400"/>
          </a:xfrm>
        </p:spPr>
        <p:txBody>
          <a:bodyPr>
            <a:normAutofit/>
          </a:bodyPr>
          <a:lstStyle/>
          <a:p>
            <a:pPr eaLnBrk="1" hangingPunct="1"/>
            <a:r>
              <a:rPr lang="en-US" sz="4000" dirty="0" smtClean="0"/>
              <a:t>Establishing Estimation Confidence</a:t>
            </a:r>
          </a:p>
        </p:txBody>
      </p:sp>
      <p:sp>
        <p:nvSpPr>
          <p:cNvPr id="7" name="Slide Number Placeholder 6"/>
          <p:cNvSpPr>
            <a:spLocks noGrp="1"/>
          </p:cNvSpPr>
          <p:nvPr>
            <p:ph type="sldNum" sz="quarter" idx="12"/>
          </p:nvPr>
        </p:nvSpPr>
        <p:spPr/>
        <p:txBody>
          <a:bodyPr/>
          <a:lstStyle/>
          <a:p>
            <a:pPr>
              <a:defRPr/>
            </a:pPr>
            <a:fld id="{C19E18CE-5516-4F84-B9C2-55BEDE822762}" type="slidenum">
              <a:rPr lang="en-US" altLang="zh-CN" smtClean="0"/>
              <a:pPr>
                <a:defRPr/>
              </a:pPr>
              <a:t>5</a:t>
            </a:fld>
            <a:endParaRPr lang="en-US" altLang="zh-CN"/>
          </a:p>
        </p:txBody>
      </p:sp>
      <p:pic>
        <p:nvPicPr>
          <p:cNvPr id="14" name="Picture 13" descr="95-conf-interval-2.jpg"/>
          <p:cNvPicPr>
            <a:picLocks noChangeAspect="1"/>
          </p:cNvPicPr>
          <p:nvPr/>
        </p:nvPicPr>
        <p:blipFill>
          <a:blip r:embed="rId7" cstate="print"/>
          <a:stretch>
            <a:fillRect/>
          </a:stretch>
        </p:blipFill>
        <p:spPr>
          <a:xfrm>
            <a:off x="1981200" y="4191000"/>
            <a:ext cx="4700588" cy="2209800"/>
          </a:xfrm>
          <a:prstGeom prst="rect">
            <a:avLst/>
          </a:prstGeom>
        </p:spPr>
      </p:pic>
      <p:cxnSp>
        <p:nvCxnSpPr>
          <p:cNvPr id="16" name="Straight Arrow Connector 15"/>
          <p:cNvCxnSpPr/>
          <p:nvPr/>
        </p:nvCxnSpPr>
        <p:spPr>
          <a:xfrm rot="5400000">
            <a:off x="1752600" y="4495800"/>
            <a:ext cx="2743200" cy="1524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rot="16200000" flipH="1">
            <a:off x="3810000" y="4191000"/>
            <a:ext cx="2743200" cy="7620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rot="5400000">
            <a:off x="4343400" y="3276600"/>
            <a:ext cx="2133600" cy="1828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457200" y="1371600"/>
            <a:ext cx="8305800" cy="954107"/>
          </a:xfrm>
          <a:prstGeom prst="rect">
            <a:avLst/>
          </a:prstGeom>
          <a:noFill/>
        </p:spPr>
        <p:txBody>
          <a:bodyPr wrap="square" rtlCol="0">
            <a:spAutoFit/>
          </a:bodyPr>
          <a:lstStyle/>
          <a:p>
            <a:r>
              <a:rPr lang="en-US" sz="2800" b="1" dirty="0" smtClean="0"/>
              <a:t>Goal:  </a:t>
            </a:r>
            <a:r>
              <a:rPr lang="en-US" sz="2800" dirty="0" smtClean="0"/>
              <a:t>Identify </a:t>
            </a:r>
            <a:r>
              <a:rPr lang="en-US" sz="2800" b="1" dirty="0" smtClean="0"/>
              <a:t>Confidence Interval </a:t>
            </a:r>
            <a:r>
              <a:rPr lang="en-US" sz="2800" dirty="0" smtClean="0"/>
              <a:t>of Source Reliability Estimation from MLE</a:t>
            </a:r>
            <a:endParaRPr lang="en-US" sz="2800" dirty="0"/>
          </a:p>
        </p:txBody>
      </p:sp>
    </p:spTree>
    <p:custDataLst>
      <p:tags r:id="rId2"/>
    </p:custDataLst>
    <p:extLst>
      <p:ext uri="{BB962C8B-B14F-4D97-AF65-F5344CB8AC3E}">
        <p14:creationId xmlns:p14="http://schemas.microsoft.com/office/powerpoint/2010/main" val="10641256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584200" y="990600"/>
            <a:ext cx="7035800" cy="5199336"/>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Evaluation on Sandy Trace</a:t>
            </a:r>
            <a:endParaRPr lang="en-US" dirty="0"/>
          </a:p>
        </p:txBody>
      </p:sp>
      <p:sp>
        <p:nvSpPr>
          <p:cNvPr id="7" name="Rectangle 6"/>
          <p:cNvSpPr/>
          <p:nvPr/>
        </p:nvSpPr>
        <p:spPr>
          <a:xfrm>
            <a:off x="2971800" y="6096000"/>
            <a:ext cx="3733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Understanding Source Dependency Helps !</a:t>
            </a:r>
            <a:endParaRPr lang="en-US" sz="2400" b="1" dirty="0"/>
          </a:p>
        </p:txBody>
      </p:sp>
      <p:cxnSp>
        <p:nvCxnSpPr>
          <p:cNvPr id="11" name="Straight Connector 10"/>
          <p:cNvCxnSpPr/>
          <p:nvPr/>
        </p:nvCxnSpPr>
        <p:spPr>
          <a:xfrm>
            <a:off x="1676400" y="2684737"/>
            <a:ext cx="60198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52600" y="3292749"/>
            <a:ext cx="60198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362200" y="2075137"/>
            <a:ext cx="1588" cy="6096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05200" y="2085317"/>
            <a:ext cx="11430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18%</a:t>
            </a:r>
            <a:endParaRPr lang="en-US" sz="2800" b="1" dirty="0">
              <a:effectLst>
                <a:outerShdw blurRad="38100" dist="38100" dir="2700000" algn="tl">
                  <a:srgbClr val="000000">
                    <a:alpha val="43137"/>
                  </a:srgbClr>
                </a:outerShdw>
              </a:effectLst>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50</a:t>
            </a:fld>
            <a:endParaRPr lang="en-US"/>
          </a:p>
        </p:txBody>
      </p:sp>
      <p:cxnSp>
        <p:nvCxnSpPr>
          <p:cNvPr id="19" name="Straight Connector 18"/>
          <p:cNvCxnSpPr/>
          <p:nvPr/>
        </p:nvCxnSpPr>
        <p:spPr>
          <a:xfrm>
            <a:off x="1676400" y="2073549"/>
            <a:ext cx="60198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162800" y="2073549"/>
            <a:ext cx="1588" cy="127925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543800" y="2151337"/>
            <a:ext cx="11430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32%</a:t>
            </a:r>
            <a:endParaRPr lang="en-US" sz="2800" b="1" dirty="0">
              <a:effectLst>
                <a:outerShdw blurRad="38100" dist="38100" dir="2700000" algn="tl">
                  <a:srgbClr val="000000">
                    <a:alpha val="43137"/>
                  </a:srgbClr>
                </a:outerShdw>
              </a:effectLst>
            </a:endParaRPr>
          </a:p>
        </p:txBody>
      </p:sp>
      <p:sp>
        <p:nvSpPr>
          <p:cNvPr id="14" name="TextBox 13"/>
          <p:cNvSpPr txBox="1"/>
          <p:nvPr/>
        </p:nvSpPr>
        <p:spPr>
          <a:xfrm>
            <a:off x="7620000" y="3218137"/>
            <a:ext cx="1295400" cy="2862323"/>
          </a:xfrm>
          <a:prstGeom prst="rect">
            <a:avLst/>
          </a:prstGeom>
          <a:noFill/>
        </p:spPr>
        <p:txBody>
          <a:bodyPr wrap="square" rtlCol="0">
            <a:spAutoFit/>
          </a:bodyPr>
          <a:lstStyle/>
          <a:p>
            <a:r>
              <a:rPr lang="en-US" dirty="0" smtClean="0"/>
              <a:t>RT: Retweet</a:t>
            </a:r>
          </a:p>
          <a:p>
            <a:endParaRPr lang="en-US" dirty="0" smtClean="0"/>
          </a:p>
          <a:p>
            <a:r>
              <a:rPr lang="en-US" dirty="0" smtClean="0"/>
              <a:t>FF: Follower-Followee</a:t>
            </a:r>
          </a:p>
          <a:p>
            <a:endParaRPr lang="en-US" dirty="0"/>
          </a:p>
          <a:p>
            <a:r>
              <a:rPr lang="en-US" dirty="0" smtClean="0"/>
              <a:t>EC: Epidemic Cascade</a:t>
            </a:r>
            <a:endParaRPr lang="en-US" dirty="0"/>
          </a:p>
        </p:txBody>
      </p:sp>
    </p:spTree>
    <p:custDataLst>
      <p:tags r:id="rId1"/>
    </p:custDataLst>
    <p:extLst>
      <p:ext uri="{BB962C8B-B14F-4D97-AF65-F5344CB8AC3E}">
        <p14:creationId xmlns:p14="http://schemas.microsoft.com/office/powerpoint/2010/main" val="3387114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279400" y="685800"/>
            <a:ext cx="7493000" cy="5464164"/>
          </a:xfrm>
          <a:prstGeom prst="rect">
            <a:avLst/>
          </a:prstGeom>
        </p:spPr>
      </p:pic>
      <p:cxnSp>
        <p:nvCxnSpPr>
          <p:cNvPr id="6" name="Straight Connector 5"/>
          <p:cNvCxnSpPr/>
          <p:nvPr/>
        </p:nvCxnSpPr>
        <p:spPr>
          <a:xfrm>
            <a:off x="1828800" y="2805112"/>
            <a:ext cx="60198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3568700"/>
            <a:ext cx="60198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362200" y="2197100"/>
            <a:ext cx="794" cy="6096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71800" y="2197100"/>
            <a:ext cx="11430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15%</a:t>
            </a:r>
            <a:endParaRPr lang="en-US" sz="2800" b="1" dirty="0">
              <a:effectLst>
                <a:outerShdw blurRad="38100" dist="38100" dir="2700000" algn="tl">
                  <a:srgbClr val="000000">
                    <a:alpha val="43137"/>
                  </a:srgbClr>
                </a:outerShdw>
              </a:effectLst>
            </a:endParaRPr>
          </a:p>
        </p:txBody>
      </p:sp>
      <p:sp>
        <p:nvSpPr>
          <p:cNvPr id="15" name="Rectangle 14"/>
          <p:cNvSpPr/>
          <p:nvPr/>
        </p:nvSpPr>
        <p:spPr>
          <a:xfrm>
            <a:off x="2514600" y="5943600"/>
            <a:ext cx="4419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Understanding  Source Dependency </a:t>
            </a:r>
            <a:r>
              <a:rPr lang="en-US" sz="2400" b="1" dirty="0"/>
              <a:t>H</a:t>
            </a:r>
            <a:r>
              <a:rPr lang="en-US" sz="2400" b="1" dirty="0" smtClean="0"/>
              <a:t>elps !</a:t>
            </a:r>
            <a:endParaRPr lang="en-US" sz="2400" b="1"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51</a:t>
            </a:fld>
            <a:endParaRPr lang="en-US"/>
          </a:p>
        </p:txBody>
      </p:sp>
      <p:cxnSp>
        <p:nvCxnSpPr>
          <p:cNvPr id="19" name="Straight Connector 18"/>
          <p:cNvCxnSpPr/>
          <p:nvPr/>
        </p:nvCxnSpPr>
        <p:spPr>
          <a:xfrm>
            <a:off x="1828800" y="2197100"/>
            <a:ext cx="60198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467600" y="2197100"/>
            <a:ext cx="0" cy="13716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29400" y="2819400"/>
            <a:ext cx="11430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36%</a:t>
            </a:r>
            <a:endParaRPr lang="en-US" sz="2800" b="1" dirty="0">
              <a:effectLst>
                <a:outerShdw blurRad="38100" dist="38100" dir="2700000" algn="tl">
                  <a:srgbClr val="000000">
                    <a:alpha val="43137"/>
                  </a:srgbClr>
                </a:outerShdw>
              </a:effectLst>
            </a:endParaRPr>
          </a:p>
        </p:txBody>
      </p:sp>
      <p:sp>
        <p:nvSpPr>
          <p:cNvPr id="17" name="Title 1"/>
          <p:cNvSpPr>
            <a:spLocks noGrp="1"/>
          </p:cNvSpPr>
          <p:nvPr>
            <p:ph type="title"/>
          </p:nvPr>
        </p:nvSpPr>
        <p:spPr>
          <a:xfrm>
            <a:off x="457200" y="0"/>
            <a:ext cx="8229600" cy="1143000"/>
          </a:xfrm>
        </p:spPr>
        <p:txBody>
          <a:bodyPr/>
          <a:lstStyle/>
          <a:p>
            <a:r>
              <a:rPr lang="en-US" dirty="0" smtClean="0"/>
              <a:t>Evaluation on Irene Trace</a:t>
            </a:r>
            <a:endParaRPr lang="en-US" dirty="0"/>
          </a:p>
        </p:txBody>
      </p:sp>
      <p:sp>
        <p:nvSpPr>
          <p:cNvPr id="18" name="TextBox 17"/>
          <p:cNvSpPr txBox="1"/>
          <p:nvPr/>
        </p:nvSpPr>
        <p:spPr>
          <a:xfrm>
            <a:off x="7620000" y="3218137"/>
            <a:ext cx="1295400" cy="2862323"/>
          </a:xfrm>
          <a:prstGeom prst="rect">
            <a:avLst/>
          </a:prstGeom>
          <a:noFill/>
        </p:spPr>
        <p:txBody>
          <a:bodyPr wrap="square" rtlCol="0">
            <a:spAutoFit/>
          </a:bodyPr>
          <a:lstStyle/>
          <a:p>
            <a:r>
              <a:rPr lang="en-US" dirty="0" smtClean="0"/>
              <a:t>RT: Retweet</a:t>
            </a:r>
          </a:p>
          <a:p>
            <a:endParaRPr lang="en-US" dirty="0" smtClean="0"/>
          </a:p>
          <a:p>
            <a:r>
              <a:rPr lang="en-US" dirty="0" smtClean="0"/>
              <a:t>FF: Follower-Followee</a:t>
            </a:r>
          </a:p>
          <a:p>
            <a:endParaRPr lang="en-US" dirty="0"/>
          </a:p>
          <a:p>
            <a:r>
              <a:rPr lang="en-US" dirty="0" smtClean="0"/>
              <a:t>EC: Epidemic Cascade</a:t>
            </a:r>
            <a:endParaRPr lang="en-US" dirty="0"/>
          </a:p>
        </p:txBody>
      </p:sp>
    </p:spTree>
    <p:custDataLst>
      <p:tags r:id="rId1"/>
    </p:custDataLst>
    <p:extLst>
      <p:ext uri="{BB962C8B-B14F-4D97-AF65-F5344CB8AC3E}">
        <p14:creationId xmlns:p14="http://schemas.microsoft.com/office/powerpoint/2010/main" val="2329186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2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727660" y="1143000"/>
            <a:ext cx="6739940" cy="4851400"/>
          </a:xfrm>
          <a:prstGeom prst="rect">
            <a:avLst/>
          </a:prstGeom>
        </p:spPr>
      </p:pic>
      <p:cxnSp>
        <p:nvCxnSpPr>
          <p:cNvPr id="6" name="Straight Connector 5"/>
          <p:cNvCxnSpPr/>
          <p:nvPr/>
        </p:nvCxnSpPr>
        <p:spPr>
          <a:xfrm>
            <a:off x="1828800" y="2590800"/>
            <a:ext cx="60198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3657600"/>
            <a:ext cx="60198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590800" y="2209800"/>
            <a:ext cx="794" cy="3810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71800" y="2057400"/>
            <a:ext cx="11430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10%</a:t>
            </a:r>
            <a:endParaRPr lang="en-US" sz="2800" b="1" dirty="0">
              <a:effectLst>
                <a:outerShdw blurRad="38100" dist="38100" dir="2700000" algn="tl">
                  <a:srgbClr val="000000">
                    <a:alpha val="43137"/>
                  </a:srgbClr>
                </a:outerShdw>
              </a:effectLst>
            </a:endParaRPr>
          </a:p>
        </p:txBody>
      </p:sp>
      <p:sp>
        <p:nvSpPr>
          <p:cNvPr id="15" name="Rectangle 14"/>
          <p:cNvSpPr/>
          <p:nvPr/>
        </p:nvSpPr>
        <p:spPr>
          <a:xfrm>
            <a:off x="2514600" y="5943600"/>
            <a:ext cx="4419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Understanding  Source Dependency </a:t>
            </a:r>
            <a:r>
              <a:rPr lang="en-US" sz="2400" b="1" dirty="0"/>
              <a:t>H</a:t>
            </a:r>
            <a:r>
              <a:rPr lang="en-US" sz="2400" b="1" dirty="0" smtClean="0"/>
              <a:t>elps !</a:t>
            </a:r>
            <a:endParaRPr lang="en-US" sz="2400" b="1"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52</a:t>
            </a:fld>
            <a:endParaRPr lang="en-US"/>
          </a:p>
        </p:txBody>
      </p:sp>
      <p:cxnSp>
        <p:nvCxnSpPr>
          <p:cNvPr id="19" name="Straight Connector 18"/>
          <p:cNvCxnSpPr/>
          <p:nvPr/>
        </p:nvCxnSpPr>
        <p:spPr>
          <a:xfrm>
            <a:off x="1828800" y="2197100"/>
            <a:ext cx="60198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467600" y="2197100"/>
            <a:ext cx="0" cy="14605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29400" y="2819400"/>
            <a:ext cx="11430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42%</a:t>
            </a:r>
            <a:endParaRPr lang="en-US" sz="2800" b="1" dirty="0">
              <a:effectLst>
                <a:outerShdw blurRad="38100" dist="38100" dir="2700000" algn="tl">
                  <a:srgbClr val="000000">
                    <a:alpha val="43137"/>
                  </a:srgbClr>
                </a:outerShdw>
              </a:effectLst>
            </a:endParaRPr>
          </a:p>
        </p:txBody>
      </p:sp>
      <p:sp>
        <p:nvSpPr>
          <p:cNvPr id="17" name="Title 1"/>
          <p:cNvSpPr>
            <a:spLocks noGrp="1"/>
          </p:cNvSpPr>
          <p:nvPr>
            <p:ph type="title"/>
          </p:nvPr>
        </p:nvSpPr>
        <p:spPr>
          <a:xfrm>
            <a:off x="457200" y="0"/>
            <a:ext cx="8229600" cy="1143000"/>
          </a:xfrm>
        </p:spPr>
        <p:txBody>
          <a:bodyPr/>
          <a:lstStyle/>
          <a:p>
            <a:r>
              <a:rPr lang="en-US" dirty="0" smtClean="0"/>
              <a:t>Evaluation on Egypt Trace</a:t>
            </a:r>
            <a:endParaRPr lang="en-US" dirty="0"/>
          </a:p>
        </p:txBody>
      </p:sp>
      <p:sp>
        <p:nvSpPr>
          <p:cNvPr id="21" name="TextBox 20"/>
          <p:cNvSpPr txBox="1"/>
          <p:nvPr/>
        </p:nvSpPr>
        <p:spPr>
          <a:xfrm>
            <a:off x="7772400" y="3218137"/>
            <a:ext cx="1295400" cy="2862323"/>
          </a:xfrm>
          <a:prstGeom prst="rect">
            <a:avLst/>
          </a:prstGeom>
          <a:noFill/>
        </p:spPr>
        <p:txBody>
          <a:bodyPr wrap="square" rtlCol="0">
            <a:spAutoFit/>
          </a:bodyPr>
          <a:lstStyle/>
          <a:p>
            <a:r>
              <a:rPr lang="en-US" dirty="0" smtClean="0"/>
              <a:t>RT: Retweet</a:t>
            </a:r>
          </a:p>
          <a:p>
            <a:endParaRPr lang="en-US" dirty="0" smtClean="0"/>
          </a:p>
          <a:p>
            <a:r>
              <a:rPr lang="en-US" dirty="0" smtClean="0"/>
              <a:t>FF: Follower-Followee</a:t>
            </a:r>
          </a:p>
          <a:p>
            <a:endParaRPr lang="en-US" dirty="0"/>
          </a:p>
          <a:p>
            <a:r>
              <a:rPr lang="en-US" dirty="0" smtClean="0"/>
              <a:t>EC: Epidemic Cascade</a:t>
            </a:r>
            <a:endParaRPr lang="en-US" dirty="0"/>
          </a:p>
        </p:txBody>
      </p:sp>
    </p:spTree>
    <p:custDataLst>
      <p:tags r:id="rId1"/>
    </p:custDataLst>
    <p:extLst>
      <p:ext uri="{BB962C8B-B14F-4D97-AF65-F5344CB8AC3E}">
        <p14:creationId xmlns:p14="http://schemas.microsoft.com/office/powerpoint/2010/main" val="113640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Ground Truth Events Found by Social EM </a:t>
            </a:r>
            <a:r>
              <a:rPr lang="en-US" dirty="0" err="1" smtClean="0"/>
              <a:t>vs</a:t>
            </a:r>
            <a:r>
              <a:rPr lang="en-US" dirty="0" smtClean="0"/>
              <a:t> Regular EM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pic>
        <p:nvPicPr>
          <p:cNvPr id="5" name="Picture 4"/>
          <p:cNvPicPr>
            <a:picLocks noChangeAspect="1"/>
          </p:cNvPicPr>
          <p:nvPr/>
        </p:nvPicPr>
        <p:blipFill>
          <a:blip r:embed="rId2"/>
          <a:stretch>
            <a:fillRect/>
          </a:stretch>
        </p:blipFill>
        <p:spPr>
          <a:xfrm>
            <a:off x="19756" y="1524000"/>
            <a:ext cx="8839200" cy="5150697"/>
          </a:xfrm>
          <a:prstGeom prst="rect">
            <a:avLst/>
          </a:prstGeom>
        </p:spPr>
      </p:pic>
      <p:sp>
        <p:nvSpPr>
          <p:cNvPr id="6" name="Rectangle 5"/>
          <p:cNvSpPr/>
          <p:nvPr/>
        </p:nvSpPr>
        <p:spPr>
          <a:xfrm>
            <a:off x="3276600" y="1600200"/>
            <a:ext cx="2743200" cy="4953000"/>
          </a:xfrm>
          <a:prstGeom prst="rect">
            <a:avLst/>
          </a:prstGeom>
          <a:solidFill>
            <a:schemeClr val="accent1">
              <a:alpha val="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019800" y="1828800"/>
            <a:ext cx="1066800" cy="533400"/>
          </a:xfrm>
          <a:prstGeom prst="roundRect">
            <a:avLst/>
          </a:prstGeom>
          <a:solidFill>
            <a:schemeClr val="accent1">
              <a:alpha val="0"/>
            </a:scheme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6019800" y="4038600"/>
            <a:ext cx="1066800" cy="533400"/>
          </a:xfrm>
          <a:prstGeom prst="roundRect">
            <a:avLst/>
          </a:prstGeom>
          <a:solidFill>
            <a:schemeClr val="accent1">
              <a:alpha val="0"/>
            </a:scheme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655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One Interesting Example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
        <p:nvSpPr>
          <p:cNvPr id="5" name="TextBox 4"/>
          <p:cNvSpPr txBox="1"/>
          <p:nvPr/>
        </p:nvSpPr>
        <p:spPr>
          <a:xfrm>
            <a:off x="457200" y="6096000"/>
            <a:ext cx="8153400" cy="646331"/>
          </a:xfrm>
          <a:prstGeom prst="rect">
            <a:avLst/>
          </a:prstGeom>
          <a:noFill/>
        </p:spPr>
        <p:txBody>
          <a:bodyPr wrap="square" rtlCol="0">
            <a:spAutoFit/>
          </a:bodyPr>
          <a:lstStyle/>
          <a:p>
            <a:r>
              <a:rPr lang="en-US" dirty="0" smtClean="0">
                <a:hlinkClick r:id="rId3"/>
              </a:rPr>
              <a:t>http://www.washingtonpost.com/blogs/blogpost/post/hurricane-irene-photo-of-shark-swimming-in-street-is-fake/2011/08/26/gIQABHAvfJ_blog.html</a:t>
            </a:r>
            <a:endParaRPr lang="en-US" dirty="0"/>
          </a:p>
        </p:txBody>
      </p:sp>
      <p:pic>
        <p:nvPicPr>
          <p:cNvPr id="6" name="Picture 5" descr="irene-rumor-shark.jpg"/>
          <p:cNvPicPr>
            <a:picLocks noChangeAspect="1"/>
          </p:cNvPicPr>
          <p:nvPr/>
        </p:nvPicPr>
        <p:blipFill>
          <a:blip r:embed="rId4" cstate="print"/>
          <a:stretch>
            <a:fillRect/>
          </a:stretch>
        </p:blipFill>
        <p:spPr>
          <a:xfrm>
            <a:off x="228600" y="2286000"/>
            <a:ext cx="3505200" cy="3004457"/>
          </a:xfrm>
          <a:prstGeom prst="rect">
            <a:avLst/>
          </a:prstGeom>
        </p:spPr>
      </p:pic>
      <p:pic>
        <p:nvPicPr>
          <p:cNvPr id="7" name="Picture 6" descr="irene-shark-verify.jpg"/>
          <p:cNvPicPr>
            <a:picLocks noChangeAspect="1"/>
          </p:cNvPicPr>
          <p:nvPr/>
        </p:nvPicPr>
        <p:blipFill>
          <a:blip r:embed="rId5" cstate="print"/>
          <a:stretch>
            <a:fillRect/>
          </a:stretch>
        </p:blipFill>
        <p:spPr>
          <a:xfrm>
            <a:off x="4724400" y="1905000"/>
            <a:ext cx="3886200" cy="3680298"/>
          </a:xfrm>
          <a:prstGeom prst="rect">
            <a:avLst/>
          </a:prstGeom>
        </p:spPr>
      </p:pic>
      <p:sp>
        <p:nvSpPr>
          <p:cNvPr id="8" name="Rectangle 7"/>
          <p:cNvSpPr/>
          <p:nvPr/>
        </p:nvSpPr>
        <p:spPr>
          <a:xfrm>
            <a:off x="4648200" y="1905000"/>
            <a:ext cx="3810000" cy="609600"/>
          </a:xfrm>
          <a:prstGeom prst="rect">
            <a:avLst/>
          </a:prstGeom>
          <a:solidFill>
            <a:schemeClr val="bg1">
              <a:alpha val="1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washingtonpost.jpg"/>
          <p:cNvPicPr>
            <a:picLocks noChangeAspect="1"/>
          </p:cNvPicPr>
          <p:nvPr/>
        </p:nvPicPr>
        <p:blipFill>
          <a:blip r:embed="rId6" cstate="print"/>
          <a:stretch>
            <a:fillRect/>
          </a:stretch>
        </p:blipFill>
        <p:spPr>
          <a:xfrm>
            <a:off x="4419600" y="1066800"/>
            <a:ext cx="4105275" cy="703113"/>
          </a:xfrm>
          <a:prstGeom prst="rect">
            <a:avLst/>
          </a:prstGeom>
        </p:spPr>
      </p:pic>
      <p:sp>
        <p:nvSpPr>
          <p:cNvPr id="10" name="Rectangle 9"/>
          <p:cNvSpPr/>
          <p:nvPr/>
        </p:nvSpPr>
        <p:spPr>
          <a:xfrm>
            <a:off x="304800" y="1295400"/>
            <a:ext cx="3429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Shark in the street!</a:t>
            </a:r>
            <a:endParaRPr lang="en-US" sz="2400" b="1" dirty="0"/>
          </a:p>
        </p:txBody>
      </p:sp>
      <p:sp>
        <p:nvSpPr>
          <p:cNvPr id="12" name="Rectangle 11"/>
          <p:cNvSpPr/>
          <p:nvPr/>
        </p:nvSpPr>
        <p:spPr>
          <a:xfrm>
            <a:off x="304800" y="5410200"/>
            <a:ext cx="3429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Suppressed by Social EM</a:t>
            </a:r>
            <a:endParaRPr lang="en-US" sz="2400" b="1" dirty="0"/>
          </a:p>
        </p:txBody>
      </p:sp>
      <p:sp>
        <p:nvSpPr>
          <p:cNvPr id="11" name="TextBox 10"/>
          <p:cNvSpPr txBox="1"/>
          <p:nvPr/>
        </p:nvSpPr>
        <p:spPr>
          <a:xfrm>
            <a:off x="5562600" y="3505200"/>
            <a:ext cx="1905000" cy="923330"/>
          </a:xfrm>
          <a:prstGeom prst="rect">
            <a:avLst/>
          </a:prstGeom>
          <a:noFill/>
        </p:spPr>
        <p:txBody>
          <a:bodyPr wrap="square" rtlCol="0">
            <a:spAutoFit/>
          </a:bodyPr>
          <a:lstStyle/>
          <a:p>
            <a:r>
              <a:rPr lang="en-US" sz="5400" b="1" i="1" dirty="0" smtClean="0">
                <a:solidFill>
                  <a:srgbClr val="C00000"/>
                </a:solidFill>
              </a:rPr>
              <a:t>FAKE!</a:t>
            </a:r>
            <a:endParaRPr lang="en-US" sz="5400" b="1" i="1" dirty="0">
              <a:solidFill>
                <a:srgbClr val="C00000"/>
              </a:solidFill>
            </a:endParaRPr>
          </a:p>
        </p:txBody>
      </p:sp>
    </p:spTree>
    <p:extLst>
      <p:ext uri="{BB962C8B-B14F-4D97-AF65-F5344CB8AC3E}">
        <p14:creationId xmlns:p14="http://schemas.microsoft.com/office/powerpoint/2010/main" val="668718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2" grpId="0" animBg="1"/>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Brace 25"/>
          <p:cNvSpPr/>
          <p:nvPr/>
        </p:nvSpPr>
        <p:spPr>
          <a:xfrm>
            <a:off x="1828800" y="1764268"/>
            <a:ext cx="228600" cy="3508375"/>
          </a:xfrm>
          <a:prstGeom prst="rightBrace">
            <a:avLst>
              <a:gd name="adj1" fmla="val 34259"/>
              <a:gd name="adj2" fmla="val 482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sp>
        <p:nvSpPr>
          <p:cNvPr id="61449" name="Oval 17"/>
          <p:cNvSpPr>
            <a:spLocks noChangeArrowheads="1"/>
          </p:cNvSpPr>
          <p:nvPr/>
        </p:nvSpPr>
        <p:spPr bwMode="auto">
          <a:xfrm>
            <a:off x="2362200" y="1840468"/>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0" name="Oval 19"/>
          <p:cNvSpPr>
            <a:spLocks noChangeArrowheads="1"/>
          </p:cNvSpPr>
          <p:nvPr/>
        </p:nvSpPr>
        <p:spPr bwMode="auto">
          <a:xfrm>
            <a:off x="2362200" y="3440668"/>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1" name="Oval 20"/>
          <p:cNvSpPr>
            <a:spLocks noChangeArrowheads="1"/>
          </p:cNvSpPr>
          <p:nvPr/>
        </p:nvSpPr>
        <p:spPr bwMode="auto">
          <a:xfrm>
            <a:off x="2362200" y="2373868"/>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2" name="Oval 21"/>
          <p:cNvSpPr>
            <a:spLocks noChangeArrowheads="1"/>
          </p:cNvSpPr>
          <p:nvPr/>
        </p:nvSpPr>
        <p:spPr bwMode="auto">
          <a:xfrm>
            <a:off x="2362200" y="3974068"/>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3" name="Oval 22"/>
          <p:cNvSpPr>
            <a:spLocks noChangeArrowheads="1"/>
          </p:cNvSpPr>
          <p:nvPr/>
        </p:nvSpPr>
        <p:spPr bwMode="auto">
          <a:xfrm>
            <a:off x="2371725" y="4971018"/>
            <a:ext cx="268288"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54" name="Rectangle 11"/>
          <p:cNvSpPr>
            <a:spLocks noChangeArrowheads="1"/>
          </p:cNvSpPr>
          <p:nvPr/>
        </p:nvSpPr>
        <p:spPr bwMode="auto">
          <a:xfrm flipV="1">
            <a:off x="4191000" y="1483281"/>
            <a:ext cx="261938"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5" name="Rectangle 13"/>
          <p:cNvSpPr>
            <a:spLocks noChangeArrowheads="1"/>
          </p:cNvSpPr>
          <p:nvPr/>
        </p:nvSpPr>
        <p:spPr bwMode="auto">
          <a:xfrm flipV="1">
            <a:off x="4205288" y="2169081"/>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6" name="Rectangle 14"/>
          <p:cNvSpPr>
            <a:spLocks noChangeArrowheads="1"/>
          </p:cNvSpPr>
          <p:nvPr/>
        </p:nvSpPr>
        <p:spPr bwMode="auto">
          <a:xfrm flipV="1">
            <a:off x="4205288" y="2931081"/>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7" name="Rectangle 16"/>
          <p:cNvSpPr>
            <a:spLocks noChangeArrowheads="1"/>
          </p:cNvSpPr>
          <p:nvPr/>
        </p:nvSpPr>
        <p:spPr bwMode="auto">
          <a:xfrm flipV="1">
            <a:off x="4205288" y="4150281"/>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8" name="Rectangle 17"/>
          <p:cNvSpPr>
            <a:spLocks noChangeArrowheads="1"/>
          </p:cNvSpPr>
          <p:nvPr/>
        </p:nvSpPr>
        <p:spPr bwMode="auto">
          <a:xfrm flipV="1">
            <a:off x="4205288" y="4836081"/>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59" name="Rectangle 18"/>
          <p:cNvSpPr>
            <a:spLocks noChangeArrowheads="1"/>
          </p:cNvSpPr>
          <p:nvPr/>
        </p:nvSpPr>
        <p:spPr bwMode="auto">
          <a:xfrm flipV="1">
            <a:off x="4205288" y="5598081"/>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460" name="Text Box 20"/>
          <p:cNvSpPr txBox="1">
            <a:spLocks noChangeArrowheads="1"/>
          </p:cNvSpPr>
          <p:nvPr/>
        </p:nvSpPr>
        <p:spPr bwMode="auto">
          <a:xfrm flipV="1">
            <a:off x="4078288" y="3351768"/>
            <a:ext cx="512762" cy="393700"/>
          </a:xfrm>
          <a:prstGeom prst="rect">
            <a:avLst/>
          </a:prstGeom>
          <a:noFill/>
          <a:ln w="9525">
            <a:noFill/>
            <a:miter lim="800000"/>
            <a:headEnd/>
            <a:tailEnd/>
          </a:ln>
        </p:spPr>
        <p:txBody>
          <a:bodyPr vert="eaVert">
            <a:spAutoFit/>
          </a:bodyPr>
          <a:lstStyle/>
          <a:p>
            <a:pPr>
              <a:spcBef>
                <a:spcPct val="50000"/>
              </a:spcBef>
            </a:pPr>
            <a:r>
              <a:rPr lang="en-US" altLang="zh-CN" sz="3200">
                <a:latin typeface="Arial" charset="0"/>
                <a:ea typeface="SimSun" pitchFamily="2" charset="-122"/>
              </a:rPr>
              <a:t>…</a:t>
            </a:r>
          </a:p>
        </p:txBody>
      </p:sp>
      <p:cxnSp>
        <p:nvCxnSpPr>
          <p:cNvPr id="61461" name="Straight Arrow Connector 50"/>
          <p:cNvCxnSpPr>
            <a:cxnSpLocks noChangeShapeType="1"/>
            <a:stCxn id="61449" idx="6"/>
            <a:endCxn id="61454" idx="1"/>
          </p:cNvCxnSpPr>
          <p:nvPr/>
        </p:nvCxnSpPr>
        <p:spPr bwMode="auto">
          <a:xfrm flipV="1">
            <a:off x="2632075" y="1623774"/>
            <a:ext cx="1558925" cy="351632"/>
          </a:xfrm>
          <a:prstGeom prst="straightConnector1">
            <a:avLst/>
          </a:prstGeom>
          <a:noFill/>
          <a:ln w="9525" algn="ctr">
            <a:solidFill>
              <a:schemeClr val="tx1"/>
            </a:solidFill>
            <a:round/>
            <a:headEnd/>
            <a:tailEnd type="arrow" w="med" len="med"/>
          </a:ln>
        </p:spPr>
      </p:cxnSp>
      <p:cxnSp>
        <p:nvCxnSpPr>
          <p:cNvPr id="61462" name="Straight Arrow Connector 52"/>
          <p:cNvCxnSpPr>
            <a:cxnSpLocks noChangeShapeType="1"/>
            <a:stCxn id="61449" idx="5"/>
          </p:cNvCxnSpPr>
          <p:nvPr/>
        </p:nvCxnSpPr>
        <p:spPr bwMode="auto">
          <a:xfrm>
            <a:off x="2593975" y="2070656"/>
            <a:ext cx="1462087" cy="893762"/>
          </a:xfrm>
          <a:prstGeom prst="straightConnector1">
            <a:avLst/>
          </a:prstGeom>
          <a:noFill/>
          <a:ln w="9525" algn="ctr">
            <a:solidFill>
              <a:schemeClr val="tx1"/>
            </a:solidFill>
            <a:round/>
            <a:headEnd/>
            <a:tailEnd type="arrow" w="med" len="med"/>
          </a:ln>
        </p:spPr>
      </p:cxnSp>
      <p:cxnSp>
        <p:nvCxnSpPr>
          <p:cNvPr id="61463" name="Straight Arrow Connector 54"/>
          <p:cNvCxnSpPr>
            <a:cxnSpLocks noChangeShapeType="1"/>
            <a:stCxn id="61451" idx="6"/>
            <a:endCxn id="61455" idx="1"/>
          </p:cNvCxnSpPr>
          <p:nvPr/>
        </p:nvCxnSpPr>
        <p:spPr bwMode="auto">
          <a:xfrm flipV="1">
            <a:off x="2632075" y="2309574"/>
            <a:ext cx="1573213" cy="199232"/>
          </a:xfrm>
          <a:prstGeom prst="straightConnector1">
            <a:avLst/>
          </a:prstGeom>
          <a:noFill/>
          <a:ln w="9525" algn="ctr">
            <a:solidFill>
              <a:schemeClr val="tx1"/>
            </a:solidFill>
            <a:round/>
            <a:headEnd/>
            <a:tailEnd type="arrow" w="med" len="med"/>
          </a:ln>
        </p:spPr>
      </p:cxnSp>
      <p:cxnSp>
        <p:nvCxnSpPr>
          <p:cNvPr id="61465" name="Straight Arrow Connector 58"/>
          <p:cNvCxnSpPr>
            <a:cxnSpLocks noChangeShapeType="1"/>
            <a:stCxn id="61451" idx="5"/>
          </p:cNvCxnSpPr>
          <p:nvPr/>
        </p:nvCxnSpPr>
        <p:spPr bwMode="auto">
          <a:xfrm>
            <a:off x="2592388" y="2604056"/>
            <a:ext cx="1430337" cy="2255837"/>
          </a:xfrm>
          <a:prstGeom prst="straightConnector1">
            <a:avLst/>
          </a:prstGeom>
          <a:noFill/>
          <a:ln w="9525" algn="ctr">
            <a:solidFill>
              <a:schemeClr val="tx1"/>
            </a:solidFill>
            <a:round/>
            <a:headEnd/>
            <a:tailEnd type="arrow" w="med" len="med"/>
          </a:ln>
        </p:spPr>
      </p:cxnSp>
      <p:cxnSp>
        <p:nvCxnSpPr>
          <p:cNvPr id="61466" name="Straight Arrow Connector 60"/>
          <p:cNvCxnSpPr>
            <a:cxnSpLocks noChangeShapeType="1"/>
            <a:stCxn id="61486" idx="6"/>
          </p:cNvCxnSpPr>
          <p:nvPr/>
        </p:nvCxnSpPr>
        <p:spPr bwMode="auto">
          <a:xfrm>
            <a:off x="2632075" y="3042205"/>
            <a:ext cx="1571625" cy="11113"/>
          </a:xfrm>
          <a:prstGeom prst="straightConnector1">
            <a:avLst/>
          </a:prstGeom>
          <a:noFill/>
          <a:ln w="9525" algn="ctr">
            <a:solidFill>
              <a:schemeClr val="tx1"/>
            </a:solidFill>
            <a:round/>
            <a:headEnd/>
            <a:tailEnd type="arrow" w="med" len="med"/>
          </a:ln>
        </p:spPr>
      </p:cxnSp>
      <p:cxnSp>
        <p:nvCxnSpPr>
          <p:cNvPr id="61467" name="Straight Arrow Connector 62"/>
          <p:cNvCxnSpPr>
            <a:cxnSpLocks noChangeShapeType="1"/>
            <a:stCxn id="61453" idx="6"/>
          </p:cNvCxnSpPr>
          <p:nvPr/>
        </p:nvCxnSpPr>
        <p:spPr bwMode="auto">
          <a:xfrm flipV="1">
            <a:off x="2640013" y="5102781"/>
            <a:ext cx="1527175" cy="3175"/>
          </a:xfrm>
          <a:prstGeom prst="straightConnector1">
            <a:avLst/>
          </a:prstGeom>
          <a:noFill/>
          <a:ln w="9525" algn="ctr">
            <a:solidFill>
              <a:schemeClr val="tx1"/>
            </a:solidFill>
            <a:round/>
            <a:headEnd/>
            <a:tailEnd type="arrow" w="med" len="med"/>
          </a:ln>
        </p:spPr>
      </p:cxnSp>
      <p:cxnSp>
        <p:nvCxnSpPr>
          <p:cNvPr id="61468" name="Straight Arrow Connector 66"/>
          <p:cNvCxnSpPr>
            <a:cxnSpLocks noChangeShapeType="1"/>
            <a:stCxn id="61476" idx="5"/>
            <a:endCxn id="61459" idx="1"/>
          </p:cNvCxnSpPr>
          <p:nvPr/>
        </p:nvCxnSpPr>
        <p:spPr bwMode="auto">
          <a:xfrm rot="16200000" flipH="1">
            <a:off x="2898544" y="4431829"/>
            <a:ext cx="1000753" cy="1612735"/>
          </a:xfrm>
          <a:prstGeom prst="straightConnector1">
            <a:avLst/>
          </a:prstGeom>
          <a:noFill/>
          <a:ln w="9525" algn="ctr">
            <a:solidFill>
              <a:schemeClr val="tx1"/>
            </a:solidFill>
            <a:round/>
            <a:headEnd/>
            <a:tailEnd type="arrow" w="med" len="med"/>
          </a:ln>
        </p:spPr>
      </p:cxnSp>
      <p:cxnSp>
        <p:nvCxnSpPr>
          <p:cNvPr id="61469" name="Straight Arrow Connector 68"/>
          <p:cNvCxnSpPr>
            <a:cxnSpLocks noChangeShapeType="1"/>
            <a:stCxn id="61476" idx="6"/>
            <a:endCxn id="61457" idx="1"/>
          </p:cNvCxnSpPr>
          <p:nvPr/>
        </p:nvCxnSpPr>
        <p:spPr bwMode="auto">
          <a:xfrm flipV="1">
            <a:off x="2632075" y="4290774"/>
            <a:ext cx="1573213" cy="351632"/>
          </a:xfrm>
          <a:prstGeom prst="straightConnector1">
            <a:avLst/>
          </a:prstGeom>
          <a:noFill/>
          <a:ln w="9525" algn="ctr">
            <a:solidFill>
              <a:schemeClr val="tx1"/>
            </a:solidFill>
            <a:round/>
            <a:headEnd/>
            <a:tailEnd type="arrow" w="med" len="med"/>
          </a:ln>
        </p:spPr>
      </p:cxnSp>
      <p:cxnSp>
        <p:nvCxnSpPr>
          <p:cNvPr id="61471" name="Straight Arrow Connector 72"/>
          <p:cNvCxnSpPr>
            <a:cxnSpLocks noChangeShapeType="1"/>
            <a:stCxn id="61450" idx="5"/>
          </p:cNvCxnSpPr>
          <p:nvPr/>
        </p:nvCxnSpPr>
        <p:spPr bwMode="auto">
          <a:xfrm rot="16200000" flipH="1">
            <a:off x="3158497" y="3105076"/>
            <a:ext cx="487197" cy="1619085"/>
          </a:xfrm>
          <a:prstGeom prst="straightConnector1">
            <a:avLst/>
          </a:prstGeom>
          <a:noFill/>
          <a:ln w="9525" algn="ctr">
            <a:solidFill>
              <a:schemeClr val="tx1"/>
            </a:solidFill>
            <a:round/>
            <a:headEnd/>
            <a:tailEnd type="arrow" w="med" len="med"/>
          </a:ln>
        </p:spPr>
      </p:cxnSp>
      <p:cxnSp>
        <p:nvCxnSpPr>
          <p:cNvPr id="61473" name="Straight Arrow Connector 79"/>
          <p:cNvCxnSpPr>
            <a:cxnSpLocks noChangeShapeType="1"/>
            <a:stCxn id="61452" idx="6"/>
          </p:cNvCxnSpPr>
          <p:nvPr/>
        </p:nvCxnSpPr>
        <p:spPr bwMode="auto">
          <a:xfrm flipV="1">
            <a:off x="2632075" y="3199369"/>
            <a:ext cx="1444624" cy="909637"/>
          </a:xfrm>
          <a:prstGeom prst="straightConnector1">
            <a:avLst/>
          </a:prstGeom>
          <a:noFill/>
          <a:ln w="9525" algn="ctr">
            <a:solidFill>
              <a:schemeClr val="tx1"/>
            </a:solidFill>
            <a:round/>
            <a:headEnd/>
            <a:tailEnd type="arrow" w="med" len="med"/>
          </a:ln>
        </p:spPr>
      </p:cxnSp>
      <p:cxnSp>
        <p:nvCxnSpPr>
          <p:cNvPr id="61474" name="Straight Arrow Connector 81"/>
          <p:cNvCxnSpPr>
            <a:cxnSpLocks noChangeShapeType="1"/>
            <a:stCxn id="61453" idx="7"/>
          </p:cNvCxnSpPr>
          <p:nvPr/>
        </p:nvCxnSpPr>
        <p:spPr bwMode="auto">
          <a:xfrm flipV="1">
            <a:off x="2601913" y="3215243"/>
            <a:ext cx="1579562" cy="1795463"/>
          </a:xfrm>
          <a:prstGeom prst="straightConnector1">
            <a:avLst/>
          </a:prstGeom>
          <a:noFill/>
          <a:ln w="9525" algn="ctr">
            <a:solidFill>
              <a:schemeClr val="tx1"/>
            </a:solidFill>
            <a:round/>
            <a:headEnd/>
            <a:tailEnd type="arrow" w="med" len="med"/>
          </a:ln>
        </p:spPr>
      </p:cxnSp>
      <p:sp>
        <p:nvSpPr>
          <p:cNvPr id="61476" name="Oval 23"/>
          <p:cNvSpPr>
            <a:spLocks noChangeArrowheads="1"/>
          </p:cNvSpPr>
          <p:nvPr/>
        </p:nvSpPr>
        <p:spPr bwMode="auto">
          <a:xfrm>
            <a:off x="2362200" y="4507468"/>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477" name="Content Placeholder 2"/>
          <p:cNvSpPr>
            <a:spLocks noGrp="1"/>
          </p:cNvSpPr>
          <p:nvPr>
            <p:ph idx="1"/>
          </p:nvPr>
        </p:nvSpPr>
        <p:spPr>
          <a:xfrm>
            <a:off x="2209800" y="1459468"/>
            <a:ext cx="966788" cy="414338"/>
          </a:xfrm>
        </p:spPr>
        <p:txBody>
          <a:bodyPr/>
          <a:lstStyle/>
          <a:p>
            <a:pPr>
              <a:buFont typeface="Wingdings" pitchFamily="2" charset="2"/>
              <a:buNone/>
            </a:pPr>
            <a:r>
              <a:rPr lang="en-US" sz="1600" dirty="0" smtClean="0"/>
              <a:t>Sources</a:t>
            </a:r>
          </a:p>
        </p:txBody>
      </p:sp>
      <p:sp>
        <p:nvSpPr>
          <p:cNvPr id="90" name="Content Placeholder 2"/>
          <p:cNvSpPr txBox="1">
            <a:spLocks/>
          </p:cNvSpPr>
          <p:nvPr/>
        </p:nvSpPr>
        <p:spPr bwMode="auto">
          <a:xfrm>
            <a:off x="4495800" y="1383268"/>
            <a:ext cx="966787" cy="414338"/>
          </a:xfrm>
          <a:prstGeom prst="rect">
            <a:avLst/>
          </a:prstGeom>
          <a:noFill/>
          <a:ln w="9525">
            <a:noFill/>
            <a:miter lim="800000"/>
            <a:headEnd/>
            <a:tailEnd/>
          </a:ln>
        </p:spPr>
        <p:txBody>
          <a:bodyPr lIns="0" tIns="0" rIns="0" bIns="0"/>
          <a:lstStyle/>
          <a:p>
            <a:pPr marL="342900" indent="-342900" eaLnBrk="0" hangingPunct="0">
              <a:spcBef>
                <a:spcPct val="20000"/>
              </a:spcBef>
              <a:buFont typeface="Wingdings" pitchFamily="2" charset="2"/>
              <a:buNone/>
              <a:defRPr/>
            </a:pPr>
            <a:r>
              <a:rPr lang="en-US" sz="1600" kern="0" dirty="0" smtClean="0"/>
              <a:t>Claims</a:t>
            </a:r>
            <a:endParaRPr lang="en-US" sz="1600" kern="0" dirty="0">
              <a:latin typeface="+mn-lt"/>
              <a:cs typeface="+mn-cs"/>
            </a:endParaRPr>
          </a:p>
        </p:txBody>
      </p:sp>
      <p:sp>
        <p:nvSpPr>
          <p:cNvPr id="61479" name="TextBox 91"/>
          <p:cNvSpPr txBox="1">
            <a:spLocks noChangeArrowheads="1"/>
          </p:cNvSpPr>
          <p:nvPr/>
        </p:nvSpPr>
        <p:spPr bwMode="auto">
          <a:xfrm>
            <a:off x="2368550" y="5283756"/>
            <a:ext cx="1133452" cy="646331"/>
          </a:xfrm>
          <a:prstGeom prst="rect">
            <a:avLst/>
          </a:prstGeom>
          <a:noFill/>
          <a:ln w="9525">
            <a:noFill/>
            <a:miter lim="800000"/>
            <a:headEnd/>
            <a:tailEnd/>
          </a:ln>
        </p:spPr>
        <p:txBody>
          <a:bodyPr wrap="none">
            <a:spAutoFit/>
          </a:bodyPr>
          <a:lstStyle/>
          <a:p>
            <a:r>
              <a:rPr lang="en-US" dirty="0"/>
              <a:t>Attribute:</a:t>
            </a:r>
          </a:p>
          <a:p>
            <a:r>
              <a:rPr lang="en-US" b="1" dirty="0" smtClean="0"/>
              <a:t>Reliability</a:t>
            </a:r>
            <a:endParaRPr lang="en-US" b="1" dirty="0"/>
          </a:p>
        </p:txBody>
      </p:sp>
      <p:sp>
        <p:nvSpPr>
          <p:cNvPr id="61486" name="Oval 18"/>
          <p:cNvSpPr>
            <a:spLocks noChangeArrowheads="1"/>
          </p:cNvSpPr>
          <p:nvPr/>
        </p:nvSpPr>
        <p:spPr bwMode="auto">
          <a:xfrm>
            <a:off x="2362200" y="2907268"/>
            <a:ext cx="269875" cy="268287"/>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0" name="Content Placeholder 2"/>
          <p:cNvSpPr txBox="1">
            <a:spLocks/>
          </p:cNvSpPr>
          <p:nvPr/>
        </p:nvSpPr>
        <p:spPr bwMode="auto">
          <a:xfrm>
            <a:off x="228600" y="849868"/>
            <a:ext cx="1676400" cy="384175"/>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None/>
              <a:defRPr/>
            </a:pPr>
            <a:r>
              <a:rPr lang="en-US" sz="2000" kern="0" dirty="0">
                <a:latin typeface="+mn-lt"/>
                <a:cs typeface="+mn-cs"/>
              </a:rPr>
              <a:t>Events</a:t>
            </a:r>
          </a:p>
        </p:txBody>
      </p:sp>
      <p:sp>
        <p:nvSpPr>
          <p:cNvPr id="57" name="Oval 17"/>
          <p:cNvSpPr>
            <a:spLocks noChangeArrowheads="1"/>
          </p:cNvSpPr>
          <p:nvPr/>
        </p:nvSpPr>
        <p:spPr bwMode="auto">
          <a:xfrm>
            <a:off x="5949950" y="1811893"/>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58" name="Oval 19"/>
          <p:cNvSpPr>
            <a:spLocks noChangeArrowheads="1"/>
          </p:cNvSpPr>
          <p:nvPr/>
        </p:nvSpPr>
        <p:spPr bwMode="auto">
          <a:xfrm>
            <a:off x="5949950" y="3412093"/>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59" name="Oval 20"/>
          <p:cNvSpPr>
            <a:spLocks noChangeArrowheads="1"/>
          </p:cNvSpPr>
          <p:nvPr/>
        </p:nvSpPr>
        <p:spPr bwMode="auto">
          <a:xfrm>
            <a:off x="5949950" y="2345293"/>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1" name="Oval 21"/>
          <p:cNvSpPr>
            <a:spLocks noChangeArrowheads="1"/>
          </p:cNvSpPr>
          <p:nvPr/>
        </p:nvSpPr>
        <p:spPr bwMode="auto">
          <a:xfrm>
            <a:off x="5949950" y="3945493"/>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2" name="Oval 22"/>
          <p:cNvSpPr>
            <a:spLocks noChangeArrowheads="1"/>
          </p:cNvSpPr>
          <p:nvPr/>
        </p:nvSpPr>
        <p:spPr bwMode="auto">
          <a:xfrm>
            <a:off x="5959475" y="4942443"/>
            <a:ext cx="268288"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63" name="Rectangle 11"/>
          <p:cNvSpPr>
            <a:spLocks noChangeArrowheads="1"/>
          </p:cNvSpPr>
          <p:nvPr/>
        </p:nvSpPr>
        <p:spPr bwMode="auto">
          <a:xfrm flipV="1">
            <a:off x="7778750" y="1454706"/>
            <a:ext cx="261938"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 name="Rectangle 13"/>
          <p:cNvSpPr>
            <a:spLocks noChangeArrowheads="1"/>
          </p:cNvSpPr>
          <p:nvPr/>
        </p:nvSpPr>
        <p:spPr bwMode="auto">
          <a:xfrm flipV="1">
            <a:off x="7793038" y="2140506"/>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5" name="Rectangle 14"/>
          <p:cNvSpPr>
            <a:spLocks noChangeArrowheads="1"/>
          </p:cNvSpPr>
          <p:nvPr/>
        </p:nvSpPr>
        <p:spPr bwMode="auto">
          <a:xfrm flipV="1">
            <a:off x="7793038" y="2902506"/>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 name="Rectangle 16"/>
          <p:cNvSpPr>
            <a:spLocks noChangeArrowheads="1"/>
          </p:cNvSpPr>
          <p:nvPr/>
        </p:nvSpPr>
        <p:spPr bwMode="auto">
          <a:xfrm flipV="1">
            <a:off x="7793038" y="4121706"/>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 name="Rectangle 17"/>
          <p:cNvSpPr>
            <a:spLocks noChangeArrowheads="1"/>
          </p:cNvSpPr>
          <p:nvPr/>
        </p:nvSpPr>
        <p:spPr bwMode="auto">
          <a:xfrm flipV="1">
            <a:off x="7793038" y="4807506"/>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 name="Rectangle 18"/>
          <p:cNvSpPr>
            <a:spLocks noChangeArrowheads="1"/>
          </p:cNvSpPr>
          <p:nvPr/>
        </p:nvSpPr>
        <p:spPr bwMode="auto">
          <a:xfrm flipV="1">
            <a:off x="7793038" y="5569506"/>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9" name="Text Box 20"/>
          <p:cNvSpPr txBox="1">
            <a:spLocks noChangeArrowheads="1"/>
          </p:cNvSpPr>
          <p:nvPr/>
        </p:nvSpPr>
        <p:spPr bwMode="auto">
          <a:xfrm flipV="1">
            <a:off x="7666038" y="3323193"/>
            <a:ext cx="512762" cy="393700"/>
          </a:xfrm>
          <a:prstGeom prst="rect">
            <a:avLst/>
          </a:prstGeom>
          <a:noFill/>
          <a:ln w="9525">
            <a:noFill/>
            <a:miter lim="800000"/>
            <a:headEnd/>
            <a:tailEnd/>
          </a:ln>
        </p:spPr>
        <p:txBody>
          <a:bodyPr vert="eaVert">
            <a:spAutoFit/>
          </a:bodyPr>
          <a:lstStyle/>
          <a:p>
            <a:pPr>
              <a:spcBef>
                <a:spcPct val="50000"/>
              </a:spcBef>
            </a:pPr>
            <a:r>
              <a:rPr lang="en-US" altLang="zh-CN" sz="3200">
                <a:latin typeface="Arial" charset="0"/>
                <a:ea typeface="SimSun" pitchFamily="2" charset="-122"/>
              </a:rPr>
              <a:t>…</a:t>
            </a:r>
          </a:p>
        </p:txBody>
      </p:sp>
      <p:cxnSp>
        <p:nvCxnSpPr>
          <p:cNvPr id="70" name="Straight Arrow Connector 50"/>
          <p:cNvCxnSpPr>
            <a:cxnSpLocks noChangeShapeType="1"/>
            <a:stCxn id="57" idx="6"/>
            <a:endCxn id="63" idx="1"/>
          </p:cNvCxnSpPr>
          <p:nvPr/>
        </p:nvCxnSpPr>
        <p:spPr bwMode="auto">
          <a:xfrm flipV="1">
            <a:off x="6219825" y="1595199"/>
            <a:ext cx="1558925" cy="351632"/>
          </a:xfrm>
          <a:prstGeom prst="straightConnector1">
            <a:avLst/>
          </a:prstGeom>
          <a:noFill/>
          <a:ln w="9525" algn="ctr">
            <a:solidFill>
              <a:schemeClr val="tx1"/>
            </a:solidFill>
            <a:round/>
            <a:headEnd/>
            <a:tailEnd type="arrow" w="med" len="med"/>
          </a:ln>
        </p:spPr>
      </p:cxnSp>
      <p:cxnSp>
        <p:nvCxnSpPr>
          <p:cNvPr id="71" name="Straight Arrow Connector 52"/>
          <p:cNvCxnSpPr>
            <a:cxnSpLocks noChangeShapeType="1"/>
            <a:stCxn id="57" idx="5"/>
          </p:cNvCxnSpPr>
          <p:nvPr/>
        </p:nvCxnSpPr>
        <p:spPr bwMode="auto">
          <a:xfrm>
            <a:off x="6181725" y="2042081"/>
            <a:ext cx="1462087" cy="893762"/>
          </a:xfrm>
          <a:prstGeom prst="straightConnector1">
            <a:avLst/>
          </a:prstGeom>
          <a:noFill/>
          <a:ln w="9525" algn="ctr">
            <a:solidFill>
              <a:schemeClr val="tx1"/>
            </a:solidFill>
            <a:round/>
            <a:headEnd/>
            <a:tailEnd type="arrow" w="med" len="med"/>
          </a:ln>
        </p:spPr>
      </p:cxnSp>
      <p:cxnSp>
        <p:nvCxnSpPr>
          <p:cNvPr id="72" name="Straight Arrow Connector 54"/>
          <p:cNvCxnSpPr>
            <a:cxnSpLocks noChangeShapeType="1"/>
            <a:stCxn id="59" idx="6"/>
            <a:endCxn id="64" idx="1"/>
          </p:cNvCxnSpPr>
          <p:nvPr/>
        </p:nvCxnSpPr>
        <p:spPr bwMode="auto">
          <a:xfrm flipV="1">
            <a:off x="6219825" y="2280999"/>
            <a:ext cx="1573213" cy="199232"/>
          </a:xfrm>
          <a:prstGeom prst="straightConnector1">
            <a:avLst/>
          </a:prstGeom>
          <a:noFill/>
          <a:ln w="9525" algn="ctr">
            <a:solidFill>
              <a:schemeClr val="tx1"/>
            </a:solidFill>
            <a:round/>
            <a:headEnd/>
            <a:tailEnd type="arrow" w="med" len="med"/>
          </a:ln>
        </p:spPr>
      </p:cxnSp>
      <p:cxnSp>
        <p:nvCxnSpPr>
          <p:cNvPr id="73" name="Straight Arrow Connector 56"/>
          <p:cNvCxnSpPr>
            <a:cxnSpLocks noChangeShapeType="1"/>
            <a:stCxn id="59" idx="7"/>
          </p:cNvCxnSpPr>
          <p:nvPr/>
        </p:nvCxnSpPr>
        <p:spPr bwMode="auto">
          <a:xfrm rot="5400000" flipH="1" flipV="1">
            <a:off x="6616865" y="1299131"/>
            <a:ext cx="649122" cy="1522247"/>
          </a:xfrm>
          <a:prstGeom prst="straightConnector1">
            <a:avLst/>
          </a:prstGeom>
          <a:noFill/>
          <a:ln w="25400" algn="ctr">
            <a:solidFill>
              <a:srgbClr val="FF0000"/>
            </a:solidFill>
            <a:round/>
            <a:headEnd/>
            <a:tailEnd type="arrow" w="med" len="med"/>
          </a:ln>
        </p:spPr>
      </p:cxnSp>
      <p:cxnSp>
        <p:nvCxnSpPr>
          <p:cNvPr id="74" name="Straight Arrow Connector 58"/>
          <p:cNvCxnSpPr>
            <a:cxnSpLocks noChangeShapeType="1"/>
            <a:stCxn id="59" idx="5"/>
          </p:cNvCxnSpPr>
          <p:nvPr/>
        </p:nvCxnSpPr>
        <p:spPr bwMode="auto">
          <a:xfrm>
            <a:off x="6180138" y="2575481"/>
            <a:ext cx="1430337" cy="2255837"/>
          </a:xfrm>
          <a:prstGeom prst="straightConnector1">
            <a:avLst/>
          </a:prstGeom>
          <a:noFill/>
          <a:ln w="9525" algn="ctr">
            <a:solidFill>
              <a:schemeClr val="tx1"/>
            </a:solidFill>
            <a:round/>
            <a:headEnd/>
            <a:tailEnd type="arrow" w="med" len="med"/>
          </a:ln>
        </p:spPr>
      </p:cxnSp>
      <p:cxnSp>
        <p:nvCxnSpPr>
          <p:cNvPr id="75" name="Straight Arrow Connector 60"/>
          <p:cNvCxnSpPr>
            <a:cxnSpLocks noChangeShapeType="1"/>
            <a:stCxn id="89" idx="6"/>
          </p:cNvCxnSpPr>
          <p:nvPr/>
        </p:nvCxnSpPr>
        <p:spPr bwMode="auto">
          <a:xfrm>
            <a:off x="6219825" y="3013630"/>
            <a:ext cx="1571625" cy="11113"/>
          </a:xfrm>
          <a:prstGeom prst="straightConnector1">
            <a:avLst/>
          </a:prstGeom>
          <a:noFill/>
          <a:ln w="9525" algn="ctr">
            <a:solidFill>
              <a:schemeClr val="tx1"/>
            </a:solidFill>
            <a:round/>
            <a:headEnd/>
            <a:tailEnd type="arrow" w="med" len="med"/>
          </a:ln>
        </p:spPr>
      </p:cxnSp>
      <p:cxnSp>
        <p:nvCxnSpPr>
          <p:cNvPr id="76" name="Straight Arrow Connector 62"/>
          <p:cNvCxnSpPr>
            <a:cxnSpLocks noChangeShapeType="1"/>
            <a:stCxn id="62" idx="6"/>
          </p:cNvCxnSpPr>
          <p:nvPr/>
        </p:nvCxnSpPr>
        <p:spPr bwMode="auto">
          <a:xfrm flipV="1">
            <a:off x="6227763" y="5074206"/>
            <a:ext cx="1527175" cy="3175"/>
          </a:xfrm>
          <a:prstGeom prst="straightConnector1">
            <a:avLst/>
          </a:prstGeom>
          <a:noFill/>
          <a:ln w="9525" algn="ctr">
            <a:solidFill>
              <a:schemeClr val="tx1"/>
            </a:solidFill>
            <a:round/>
            <a:headEnd/>
            <a:tailEnd type="arrow" w="med" len="med"/>
          </a:ln>
        </p:spPr>
      </p:cxnSp>
      <p:cxnSp>
        <p:nvCxnSpPr>
          <p:cNvPr id="77" name="Straight Arrow Connector 66"/>
          <p:cNvCxnSpPr>
            <a:cxnSpLocks noChangeShapeType="1"/>
            <a:stCxn id="85" idx="5"/>
            <a:endCxn id="68" idx="1"/>
          </p:cNvCxnSpPr>
          <p:nvPr/>
        </p:nvCxnSpPr>
        <p:spPr bwMode="auto">
          <a:xfrm rot="16200000" flipH="1">
            <a:off x="6486294" y="4403254"/>
            <a:ext cx="1000753" cy="1612735"/>
          </a:xfrm>
          <a:prstGeom prst="straightConnector1">
            <a:avLst/>
          </a:prstGeom>
          <a:noFill/>
          <a:ln w="9525" algn="ctr">
            <a:solidFill>
              <a:schemeClr val="tx1"/>
            </a:solidFill>
            <a:round/>
            <a:headEnd/>
            <a:tailEnd type="arrow" w="med" len="med"/>
          </a:ln>
        </p:spPr>
      </p:cxnSp>
      <p:cxnSp>
        <p:nvCxnSpPr>
          <p:cNvPr id="78" name="Straight Arrow Connector 68"/>
          <p:cNvCxnSpPr>
            <a:cxnSpLocks noChangeShapeType="1"/>
            <a:stCxn id="85" idx="6"/>
            <a:endCxn id="66" idx="1"/>
          </p:cNvCxnSpPr>
          <p:nvPr/>
        </p:nvCxnSpPr>
        <p:spPr bwMode="auto">
          <a:xfrm flipV="1">
            <a:off x="6219825" y="4262199"/>
            <a:ext cx="1573213" cy="351632"/>
          </a:xfrm>
          <a:prstGeom prst="straightConnector1">
            <a:avLst/>
          </a:prstGeom>
          <a:noFill/>
          <a:ln w="9525" algn="ctr">
            <a:solidFill>
              <a:schemeClr val="tx1"/>
            </a:solidFill>
            <a:round/>
            <a:headEnd/>
            <a:tailEnd type="arrow" w="med" len="med"/>
          </a:ln>
        </p:spPr>
      </p:cxnSp>
      <p:cxnSp>
        <p:nvCxnSpPr>
          <p:cNvPr id="79" name="Straight Arrow Connector 70"/>
          <p:cNvCxnSpPr>
            <a:cxnSpLocks noChangeShapeType="1"/>
            <a:stCxn id="85" idx="7"/>
          </p:cNvCxnSpPr>
          <p:nvPr/>
        </p:nvCxnSpPr>
        <p:spPr bwMode="auto">
          <a:xfrm rot="5400000" flipH="1" flipV="1">
            <a:off x="5892965" y="2708831"/>
            <a:ext cx="2096922" cy="1522247"/>
          </a:xfrm>
          <a:prstGeom prst="straightConnector1">
            <a:avLst/>
          </a:prstGeom>
          <a:noFill/>
          <a:ln w="25400" algn="ctr">
            <a:solidFill>
              <a:srgbClr val="FF0000"/>
            </a:solidFill>
            <a:round/>
            <a:headEnd/>
            <a:tailEnd type="arrow" w="med" len="med"/>
          </a:ln>
        </p:spPr>
      </p:cxnSp>
      <p:cxnSp>
        <p:nvCxnSpPr>
          <p:cNvPr id="80" name="Straight Arrow Connector 72"/>
          <p:cNvCxnSpPr>
            <a:cxnSpLocks noChangeShapeType="1"/>
            <a:stCxn id="58" idx="5"/>
          </p:cNvCxnSpPr>
          <p:nvPr/>
        </p:nvCxnSpPr>
        <p:spPr bwMode="auto">
          <a:xfrm rot="16200000" flipH="1">
            <a:off x="6746247" y="3076501"/>
            <a:ext cx="487197" cy="1619085"/>
          </a:xfrm>
          <a:prstGeom prst="straightConnector1">
            <a:avLst/>
          </a:prstGeom>
          <a:noFill/>
          <a:ln w="9525" algn="ctr">
            <a:solidFill>
              <a:schemeClr val="tx1"/>
            </a:solidFill>
            <a:round/>
            <a:headEnd/>
            <a:tailEnd type="arrow" w="med" len="med"/>
          </a:ln>
        </p:spPr>
      </p:cxnSp>
      <p:cxnSp>
        <p:nvCxnSpPr>
          <p:cNvPr id="81" name="Straight Arrow Connector 77"/>
          <p:cNvCxnSpPr>
            <a:cxnSpLocks noChangeShapeType="1"/>
            <a:stCxn id="58" idx="7"/>
          </p:cNvCxnSpPr>
          <p:nvPr/>
        </p:nvCxnSpPr>
        <p:spPr bwMode="auto">
          <a:xfrm rot="5400000" flipH="1" flipV="1">
            <a:off x="6731165" y="2556431"/>
            <a:ext cx="344322" cy="1446047"/>
          </a:xfrm>
          <a:prstGeom prst="straightConnector1">
            <a:avLst/>
          </a:prstGeom>
          <a:noFill/>
          <a:ln w="25400" algn="ctr">
            <a:solidFill>
              <a:srgbClr val="FF0000"/>
            </a:solidFill>
            <a:round/>
            <a:headEnd/>
            <a:tailEnd type="arrow" w="med" len="med"/>
          </a:ln>
        </p:spPr>
      </p:cxnSp>
      <p:cxnSp>
        <p:nvCxnSpPr>
          <p:cNvPr id="82" name="Straight Arrow Connector 79"/>
          <p:cNvCxnSpPr>
            <a:cxnSpLocks noChangeShapeType="1"/>
            <a:stCxn id="61" idx="6"/>
          </p:cNvCxnSpPr>
          <p:nvPr/>
        </p:nvCxnSpPr>
        <p:spPr bwMode="auto">
          <a:xfrm flipV="1">
            <a:off x="6219825" y="3170794"/>
            <a:ext cx="1444624" cy="909637"/>
          </a:xfrm>
          <a:prstGeom prst="straightConnector1">
            <a:avLst/>
          </a:prstGeom>
          <a:noFill/>
          <a:ln w="9525" algn="ctr">
            <a:solidFill>
              <a:schemeClr val="tx1"/>
            </a:solidFill>
            <a:round/>
            <a:headEnd/>
            <a:tailEnd type="arrow" w="med" len="med"/>
          </a:ln>
        </p:spPr>
      </p:cxnSp>
      <p:cxnSp>
        <p:nvCxnSpPr>
          <p:cNvPr id="83" name="Straight Arrow Connector 81"/>
          <p:cNvCxnSpPr>
            <a:cxnSpLocks noChangeShapeType="1"/>
            <a:stCxn id="62" idx="7"/>
          </p:cNvCxnSpPr>
          <p:nvPr/>
        </p:nvCxnSpPr>
        <p:spPr bwMode="auto">
          <a:xfrm flipV="1">
            <a:off x="6189663" y="3186668"/>
            <a:ext cx="1579562" cy="1795463"/>
          </a:xfrm>
          <a:prstGeom prst="straightConnector1">
            <a:avLst/>
          </a:prstGeom>
          <a:noFill/>
          <a:ln w="9525" algn="ctr">
            <a:solidFill>
              <a:schemeClr val="tx1"/>
            </a:solidFill>
            <a:round/>
            <a:headEnd/>
            <a:tailEnd type="arrow" w="med" len="med"/>
          </a:ln>
        </p:spPr>
      </p:cxnSp>
      <p:cxnSp>
        <p:nvCxnSpPr>
          <p:cNvPr id="84" name="Straight Arrow Connector 84"/>
          <p:cNvCxnSpPr>
            <a:cxnSpLocks noChangeShapeType="1"/>
            <a:endCxn id="67" idx="1"/>
          </p:cNvCxnSpPr>
          <p:nvPr/>
        </p:nvCxnSpPr>
        <p:spPr bwMode="auto">
          <a:xfrm>
            <a:off x="6226175" y="4580493"/>
            <a:ext cx="1566863" cy="366713"/>
          </a:xfrm>
          <a:prstGeom prst="straightConnector1">
            <a:avLst/>
          </a:prstGeom>
          <a:noFill/>
          <a:ln w="9525" algn="ctr">
            <a:solidFill>
              <a:schemeClr val="tx1"/>
            </a:solidFill>
            <a:round/>
            <a:headEnd/>
            <a:tailEnd type="arrow" w="med" len="med"/>
          </a:ln>
        </p:spPr>
      </p:cxnSp>
      <p:sp>
        <p:nvSpPr>
          <p:cNvPr id="85" name="Oval 23"/>
          <p:cNvSpPr>
            <a:spLocks noChangeArrowheads="1"/>
          </p:cNvSpPr>
          <p:nvPr/>
        </p:nvSpPr>
        <p:spPr bwMode="auto">
          <a:xfrm>
            <a:off x="5949950" y="4478893"/>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86" name="Content Placeholder 2"/>
          <p:cNvSpPr txBox="1">
            <a:spLocks/>
          </p:cNvSpPr>
          <p:nvPr/>
        </p:nvSpPr>
        <p:spPr bwMode="auto">
          <a:xfrm>
            <a:off x="7772400" y="1078468"/>
            <a:ext cx="966787" cy="414338"/>
          </a:xfrm>
          <a:prstGeom prst="rect">
            <a:avLst/>
          </a:prstGeom>
          <a:noFill/>
          <a:ln w="9525">
            <a:noFill/>
            <a:miter lim="800000"/>
            <a:headEnd/>
            <a:tailEnd/>
          </a:ln>
        </p:spPr>
        <p:txBody>
          <a:bodyPr lIns="0" tIns="0" rIns="0" bIns="0"/>
          <a:lstStyle/>
          <a:p>
            <a:pPr marL="342900" indent="-342900" eaLnBrk="0" hangingPunct="0">
              <a:spcBef>
                <a:spcPct val="20000"/>
              </a:spcBef>
              <a:buFont typeface="Wingdings" pitchFamily="2" charset="2"/>
              <a:buNone/>
              <a:defRPr/>
            </a:pPr>
            <a:r>
              <a:rPr lang="en-US" sz="1600" kern="0" dirty="0" smtClean="0">
                <a:latin typeface="+mn-lt"/>
                <a:cs typeface="+mn-cs"/>
              </a:rPr>
              <a:t>Claims</a:t>
            </a:r>
            <a:endParaRPr lang="en-US" sz="1600" kern="0" dirty="0">
              <a:latin typeface="+mn-lt"/>
              <a:cs typeface="+mn-cs"/>
            </a:endParaRPr>
          </a:p>
        </p:txBody>
      </p:sp>
      <p:sp>
        <p:nvSpPr>
          <p:cNvPr id="87" name="TextBox 91"/>
          <p:cNvSpPr txBox="1">
            <a:spLocks noChangeArrowheads="1"/>
          </p:cNvSpPr>
          <p:nvPr/>
        </p:nvSpPr>
        <p:spPr bwMode="auto">
          <a:xfrm>
            <a:off x="5956300" y="5255181"/>
            <a:ext cx="1133452" cy="646331"/>
          </a:xfrm>
          <a:prstGeom prst="rect">
            <a:avLst/>
          </a:prstGeom>
          <a:noFill/>
          <a:ln w="9525">
            <a:noFill/>
            <a:miter lim="800000"/>
            <a:headEnd/>
            <a:tailEnd/>
          </a:ln>
        </p:spPr>
        <p:txBody>
          <a:bodyPr wrap="none">
            <a:spAutoFit/>
          </a:bodyPr>
          <a:lstStyle/>
          <a:p>
            <a:r>
              <a:rPr lang="en-US" dirty="0"/>
              <a:t>Attribute:</a:t>
            </a:r>
          </a:p>
          <a:p>
            <a:r>
              <a:rPr lang="en-US" b="1" dirty="0" smtClean="0"/>
              <a:t>Reliability</a:t>
            </a:r>
            <a:endParaRPr lang="en-US" b="1" dirty="0"/>
          </a:p>
        </p:txBody>
      </p:sp>
      <p:sp>
        <p:nvSpPr>
          <p:cNvPr id="89" name="Oval 18"/>
          <p:cNvSpPr>
            <a:spLocks noChangeArrowheads="1"/>
          </p:cNvSpPr>
          <p:nvPr/>
        </p:nvSpPr>
        <p:spPr bwMode="auto">
          <a:xfrm>
            <a:off x="5949950" y="2878693"/>
            <a:ext cx="269875" cy="268287"/>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91" name="Right Arrow 90"/>
          <p:cNvSpPr/>
          <p:nvPr/>
        </p:nvSpPr>
        <p:spPr>
          <a:xfrm>
            <a:off x="4648200" y="3745468"/>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4648200" y="3135868"/>
            <a:ext cx="1052624" cy="646331"/>
          </a:xfrm>
          <a:prstGeom prst="rect">
            <a:avLst/>
          </a:prstGeom>
          <a:noFill/>
        </p:spPr>
        <p:txBody>
          <a:bodyPr wrap="square" rtlCol="0">
            <a:spAutoFit/>
          </a:bodyPr>
          <a:lstStyle/>
          <a:p>
            <a:r>
              <a:rPr lang="en-US" b="1" dirty="0" smtClean="0"/>
              <a:t>Updated Claim</a:t>
            </a:r>
            <a:endParaRPr lang="en-US" b="1" dirty="0"/>
          </a:p>
        </p:txBody>
      </p:sp>
      <p:sp>
        <p:nvSpPr>
          <p:cNvPr id="93" name="TextBox 92"/>
          <p:cNvSpPr txBox="1">
            <a:spLocks noChangeArrowheads="1"/>
          </p:cNvSpPr>
          <p:nvPr/>
        </p:nvSpPr>
        <p:spPr bwMode="auto">
          <a:xfrm>
            <a:off x="1447800" y="697468"/>
            <a:ext cx="6142853" cy="523220"/>
          </a:xfrm>
          <a:prstGeom prst="rect">
            <a:avLst/>
          </a:prstGeom>
          <a:noFill/>
          <a:ln w="9525">
            <a:noFill/>
            <a:miter lim="800000"/>
            <a:headEnd/>
            <a:tailEnd/>
          </a:ln>
        </p:spPr>
        <p:txBody>
          <a:bodyPr wrap="square">
            <a:spAutoFit/>
          </a:bodyPr>
          <a:lstStyle/>
          <a:p>
            <a:pPr algn="ctr"/>
            <a:r>
              <a:rPr lang="en-US" sz="2800" b="1" dirty="0" smtClean="0">
                <a:solidFill>
                  <a:srgbClr val="FF0000"/>
                </a:solidFill>
              </a:rPr>
              <a:t>Update Estimation On the Fly !</a:t>
            </a:r>
            <a:endParaRPr lang="en-US" sz="2000" b="1" i="1" dirty="0">
              <a:solidFill>
                <a:srgbClr val="FF0000"/>
              </a:solidFill>
            </a:endParaRPr>
          </a:p>
        </p:txBody>
      </p:sp>
      <p:cxnSp>
        <p:nvCxnSpPr>
          <p:cNvPr id="94" name="Straight Arrow Connector 93"/>
          <p:cNvCxnSpPr/>
          <p:nvPr/>
        </p:nvCxnSpPr>
        <p:spPr>
          <a:xfrm>
            <a:off x="2514600" y="6107668"/>
            <a:ext cx="5867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5" name="TextBox 91"/>
          <p:cNvSpPr txBox="1">
            <a:spLocks noChangeArrowheads="1"/>
          </p:cNvSpPr>
          <p:nvPr/>
        </p:nvSpPr>
        <p:spPr bwMode="auto">
          <a:xfrm>
            <a:off x="7696200" y="6172200"/>
            <a:ext cx="657552" cy="369332"/>
          </a:xfrm>
          <a:prstGeom prst="rect">
            <a:avLst/>
          </a:prstGeom>
          <a:noFill/>
          <a:ln w="9525">
            <a:noFill/>
            <a:miter lim="800000"/>
            <a:headEnd/>
            <a:tailEnd/>
          </a:ln>
        </p:spPr>
        <p:txBody>
          <a:bodyPr wrap="none">
            <a:spAutoFit/>
          </a:bodyPr>
          <a:lstStyle/>
          <a:p>
            <a:r>
              <a:rPr lang="en-US" b="1" dirty="0" smtClean="0"/>
              <a:t>Time</a:t>
            </a:r>
            <a:endParaRPr lang="en-US" b="1" dirty="0"/>
          </a:p>
        </p:txBody>
      </p:sp>
      <p:sp>
        <p:nvSpPr>
          <p:cNvPr id="96" name="Content Placeholder 2"/>
          <p:cNvSpPr txBox="1">
            <a:spLocks/>
          </p:cNvSpPr>
          <p:nvPr/>
        </p:nvSpPr>
        <p:spPr>
          <a:xfrm>
            <a:off x="5334000" y="1383268"/>
            <a:ext cx="966788" cy="41433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Sources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7" name="Slide Number Placeholder 96"/>
          <p:cNvSpPr>
            <a:spLocks noGrp="1"/>
          </p:cNvSpPr>
          <p:nvPr>
            <p:ph type="sldNum" sz="quarter" idx="12"/>
          </p:nvPr>
        </p:nvSpPr>
        <p:spPr>
          <a:xfrm>
            <a:off x="6553200" y="6416675"/>
            <a:ext cx="2133600" cy="365125"/>
          </a:xfrm>
        </p:spPr>
        <p:txBody>
          <a:bodyPr/>
          <a:lstStyle/>
          <a:p>
            <a:fld id="{B6F15528-21DE-4FAA-801E-634DDDAF4B2B}" type="slidenum">
              <a:rPr lang="en-US" smtClean="0"/>
              <a:pPr/>
              <a:t>55</a:t>
            </a:fld>
            <a:endParaRPr lang="en-US"/>
          </a:p>
        </p:txBody>
      </p:sp>
      <p:graphicFrame>
        <p:nvGraphicFramePr>
          <p:cNvPr id="88" name="Object 87"/>
          <p:cNvGraphicFramePr>
            <a:graphicFrameLocks noChangeAspect="1"/>
          </p:cNvGraphicFramePr>
          <p:nvPr>
            <p:extLst>
              <p:ext uri="{D42A27DB-BD31-4B8C-83A1-F6EECF244321}">
                <p14:modId xmlns:p14="http://schemas.microsoft.com/office/powerpoint/2010/main" val="1894358930"/>
              </p:ext>
            </p:extLst>
          </p:nvPr>
        </p:nvGraphicFramePr>
        <p:xfrm>
          <a:off x="8229600" y="2526268"/>
          <a:ext cx="719667" cy="647700"/>
        </p:xfrm>
        <a:graphic>
          <a:graphicData uri="http://schemas.openxmlformats.org/presentationml/2006/ole">
            <mc:AlternateContent xmlns:mc="http://schemas.openxmlformats.org/markup-compatibility/2006">
              <mc:Choice xmlns:v="urn:schemas-microsoft-com:vml" Requires="v">
                <p:oleObj spid="_x0000_s9409" name="Equation" r:id="rId5" imgW="253939" imgH="228600" progId="Equation.3">
                  <p:embed/>
                </p:oleObj>
              </mc:Choice>
              <mc:Fallback>
                <p:oleObj name="Equation" r:id="rId5" imgW="253939"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526268"/>
                        <a:ext cx="719667"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4" name="Object 2"/>
          <p:cNvGraphicFramePr>
            <a:graphicFrameLocks noChangeAspect="1"/>
          </p:cNvGraphicFramePr>
          <p:nvPr>
            <p:extLst>
              <p:ext uri="{D42A27DB-BD31-4B8C-83A1-F6EECF244321}">
                <p14:modId xmlns:p14="http://schemas.microsoft.com/office/powerpoint/2010/main" val="721239653"/>
              </p:ext>
            </p:extLst>
          </p:nvPr>
        </p:nvGraphicFramePr>
        <p:xfrm>
          <a:off x="4679950" y="2373868"/>
          <a:ext cx="503238" cy="647700"/>
        </p:xfrm>
        <a:graphic>
          <a:graphicData uri="http://schemas.openxmlformats.org/presentationml/2006/ole">
            <mc:AlternateContent xmlns:mc="http://schemas.openxmlformats.org/markup-compatibility/2006">
              <mc:Choice xmlns:v="urn:schemas-microsoft-com:vml" Requires="v">
                <p:oleObj spid="_x0000_s9410" name="Equation" r:id="rId7" imgW="177708" imgH="228325" progId="Equation.3">
                  <p:embed/>
                </p:oleObj>
              </mc:Choice>
              <mc:Fallback>
                <p:oleObj name="Equation" r:id="rId7" imgW="177708" imgH="22832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9950" y="2373868"/>
                        <a:ext cx="503238"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 name="Rectangle 97"/>
          <p:cNvSpPr/>
          <p:nvPr/>
        </p:nvSpPr>
        <p:spPr>
          <a:xfrm>
            <a:off x="8305800" y="3135868"/>
            <a:ext cx="505267" cy="923330"/>
          </a:xfrm>
          <a:prstGeom prst="rect">
            <a:avLst/>
          </a:prstGeom>
          <a:noFill/>
        </p:spPr>
        <p:txBody>
          <a:bodyPr wrap="none" lIns="91440" tIns="45720" rIns="91440" bIns="45720">
            <a:spAutoFit/>
          </a:bodyPr>
          <a:lstStyle/>
          <a:p>
            <a:pPr algn="ctr"/>
            <a:r>
              <a:rPr lang="en-US" sz="5400" dirty="0" smtClean="0">
                <a:ln w="18415" cmpd="sng">
                  <a:solidFill>
                    <a:schemeClr val="tx1"/>
                  </a:solidFill>
                  <a:prstDash val="solid"/>
                </a:ln>
                <a:solidFill>
                  <a:schemeClr val="accent5"/>
                </a:solidFill>
                <a:effectLst>
                  <a:outerShdw blurRad="63500" dir="3600000" algn="tl" rotWithShape="0">
                    <a:srgbClr val="000000">
                      <a:alpha val="70000"/>
                    </a:srgbClr>
                  </a:outerShdw>
                </a:effectLst>
              </a:rPr>
              <a:t>?</a:t>
            </a:r>
          </a:p>
        </p:txBody>
      </p:sp>
      <p:sp>
        <p:nvSpPr>
          <p:cNvPr id="105" name="TextBox 31"/>
          <p:cNvSpPr txBox="1">
            <a:spLocks noChangeArrowheads="1"/>
          </p:cNvSpPr>
          <p:nvPr/>
        </p:nvSpPr>
        <p:spPr bwMode="auto">
          <a:xfrm>
            <a:off x="156318" y="5647491"/>
            <a:ext cx="1977282" cy="307777"/>
          </a:xfrm>
          <a:prstGeom prst="rect">
            <a:avLst/>
          </a:prstGeom>
          <a:noFill/>
          <a:ln w="9525">
            <a:noFill/>
            <a:miter lim="800000"/>
            <a:headEnd/>
            <a:tailEnd/>
          </a:ln>
        </p:spPr>
        <p:txBody>
          <a:bodyPr wrap="square">
            <a:spAutoFit/>
          </a:bodyPr>
          <a:lstStyle/>
          <a:p>
            <a:r>
              <a:rPr lang="en-US" sz="1400" dirty="0"/>
              <a:t>Egypt </a:t>
            </a:r>
            <a:r>
              <a:rPr lang="en-US" sz="1400" dirty="0" smtClean="0"/>
              <a:t>President  Arrest</a:t>
            </a:r>
            <a:endParaRPr lang="en-US" sz="1400" dirty="0"/>
          </a:p>
        </p:txBody>
      </p:sp>
      <p:sp>
        <p:nvSpPr>
          <p:cNvPr id="106" name="TextBox 32"/>
          <p:cNvSpPr txBox="1">
            <a:spLocks noChangeArrowheads="1"/>
          </p:cNvSpPr>
          <p:nvPr/>
        </p:nvSpPr>
        <p:spPr bwMode="auto">
          <a:xfrm>
            <a:off x="228600" y="2373868"/>
            <a:ext cx="1382238" cy="307777"/>
          </a:xfrm>
          <a:prstGeom prst="rect">
            <a:avLst/>
          </a:prstGeom>
          <a:noFill/>
          <a:ln w="9525">
            <a:noFill/>
            <a:miter lim="800000"/>
            <a:headEnd/>
            <a:tailEnd/>
          </a:ln>
        </p:spPr>
        <p:txBody>
          <a:bodyPr wrap="none">
            <a:spAutoFit/>
          </a:bodyPr>
          <a:lstStyle/>
          <a:p>
            <a:r>
              <a:rPr lang="en-US" sz="1400" dirty="0"/>
              <a:t>Hurricane </a:t>
            </a:r>
            <a:r>
              <a:rPr lang="en-US" sz="1400" dirty="0" smtClean="0"/>
              <a:t>Sandy</a:t>
            </a:r>
            <a:endParaRPr lang="en-US" sz="1400" dirty="0"/>
          </a:p>
        </p:txBody>
      </p:sp>
      <p:sp>
        <p:nvSpPr>
          <p:cNvPr id="107" name="TextBox 34"/>
          <p:cNvSpPr txBox="1">
            <a:spLocks noChangeArrowheads="1"/>
          </p:cNvSpPr>
          <p:nvPr/>
        </p:nvSpPr>
        <p:spPr bwMode="auto">
          <a:xfrm>
            <a:off x="152400" y="3897868"/>
            <a:ext cx="1502912" cy="523220"/>
          </a:xfrm>
          <a:prstGeom prst="rect">
            <a:avLst/>
          </a:prstGeom>
          <a:noFill/>
          <a:ln w="9525">
            <a:noFill/>
            <a:miter lim="800000"/>
            <a:headEnd/>
            <a:tailEnd/>
          </a:ln>
        </p:spPr>
        <p:txBody>
          <a:bodyPr wrap="none">
            <a:spAutoFit/>
          </a:bodyPr>
          <a:lstStyle/>
          <a:p>
            <a:r>
              <a:rPr lang="en-US" sz="1400" dirty="0" smtClean="0"/>
              <a:t>Boston Marathon </a:t>
            </a:r>
          </a:p>
          <a:p>
            <a:r>
              <a:rPr lang="en-US" sz="1400" dirty="0" smtClean="0"/>
              <a:t>Explosion</a:t>
            </a:r>
            <a:endParaRPr lang="en-US" sz="1400" dirty="0"/>
          </a:p>
        </p:txBody>
      </p:sp>
      <p:pic>
        <p:nvPicPr>
          <p:cNvPr id="108" name="Picture 107" descr="sandy.jpg"/>
          <p:cNvPicPr>
            <a:picLocks noChangeAspect="1"/>
          </p:cNvPicPr>
          <p:nvPr/>
        </p:nvPicPr>
        <p:blipFill>
          <a:blip r:embed="rId9" cstate="print"/>
          <a:stretch>
            <a:fillRect/>
          </a:stretch>
        </p:blipFill>
        <p:spPr>
          <a:xfrm>
            <a:off x="228600" y="1459468"/>
            <a:ext cx="1356258" cy="752475"/>
          </a:xfrm>
          <a:prstGeom prst="rect">
            <a:avLst/>
          </a:prstGeom>
        </p:spPr>
      </p:pic>
      <p:pic>
        <p:nvPicPr>
          <p:cNvPr id="109" name="Picture 108" descr="marathon.jpg"/>
          <p:cNvPicPr>
            <a:picLocks noChangeAspect="1"/>
          </p:cNvPicPr>
          <p:nvPr/>
        </p:nvPicPr>
        <p:blipFill>
          <a:blip r:embed="rId10" cstate="print"/>
          <a:stretch>
            <a:fillRect/>
          </a:stretch>
        </p:blipFill>
        <p:spPr>
          <a:xfrm>
            <a:off x="228600" y="2895221"/>
            <a:ext cx="1295400" cy="850247"/>
          </a:xfrm>
          <a:prstGeom prst="rect">
            <a:avLst/>
          </a:prstGeom>
        </p:spPr>
      </p:pic>
      <p:pic>
        <p:nvPicPr>
          <p:cNvPr id="110" name="Picture 109" descr="morris.jpg"/>
          <p:cNvPicPr>
            <a:picLocks noChangeAspect="1"/>
          </p:cNvPicPr>
          <p:nvPr/>
        </p:nvPicPr>
        <p:blipFill>
          <a:blip r:embed="rId11" cstate="print"/>
          <a:stretch>
            <a:fillRect/>
          </a:stretch>
        </p:blipFill>
        <p:spPr>
          <a:xfrm>
            <a:off x="228600" y="4507468"/>
            <a:ext cx="1344415" cy="914400"/>
          </a:xfrm>
          <a:prstGeom prst="rect">
            <a:avLst/>
          </a:prstGeom>
        </p:spPr>
      </p:pic>
      <p:sp>
        <p:nvSpPr>
          <p:cNvPr id="100" name="Title 53"/>
          <p:cNvSpPr>
            <a:spLocks noGrp="1"/>
          </p:cNvSpPr>
          <p:nvPr>
            <p:ph type="title"/>
          </p:nvPr>
        </p:nvSpPr>
        <p:spPr>
          <a:xfrm>
            <a:off x="609600" y="0"/>
            <a:ext cx="7793037" cy="928687"/>
          </a:xfrm>
        </p:spPr>
        <p:txBody>
          <a:bodyPr/>
          <a:lstStyle/>
          <a:p>
            <a:r>
              <a:rPr lang="en-US" dirty="0" smtClean="0"/>
              <a:t>Design for Streaming Data</a:t>
            </a:r>
          </a:p>
        </p:txBody>
      </p:sp>
      <p:sp>
        <p:nvSpPr>
          <p:cNvPr id="101" name="TextBox 100"/>
          <p:cNvSpPr txBox="1"/>
          <p:nvPr/>
        </p:nvSpPr>
        <p:spPr>
          <a:xfrm>
            <a:off x="0" y="6107668"/>
            <a:ext cx="2590800" cy="646331"/>
          </a:xfrm>
          <a:prstGeom prst="rect">
            <a:avLst/>
          </a:prstGeom>
          <a:noFill/>
        </p:spPr>
        <p:txBody>
          <a:bodyPr wrap="square" rtlCol="0">
            <a:spAutoFit/>
          </a:bodyPr>
          <a:lstStyle/>
          <a:p>
            <a:r>
              <a:rPr lang="en-US" dirty="0" smtClean="0"/>
              <a:t>D. Wang, et al., ICDCS, 2013</a:t>
            </a:r>
            <a:endParaRPr lang="en-US" dirty="0"/>
          </a:p>
        </p:txBody>
      </p:sp>
    </p:spTree>
    <p:custDataLst>
      <p:tags r:id="rId2"/>
    </p:custDataLst>
    <p:extLst>
      <p:ext uri="{BB962C8B-B14F-4D97-AF65-F5344CB8AC3E}">
        <p14:creationId xmlns:p14="http://schemas.microsoft.com/office/powerpoint/2010/main" val="2321808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93" grpId="0"/>
      <p:bldP spid="9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
        <p:nvSpPr>
          <p:cNvPr id="15" name="Rectangle 2"/>
          <p:cNvSpPr txBox="1">
            <a:spLocks noChangeArrowheads="1"/>
          </p:cNvSpPr>
          <p:nvPr/>
        </p:nvSpPr>
        <p:spPr>
          <a:xfrm>
            <a:off x="76200" y="152400"/>
            <a:ext cx="8763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CN"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2"/>
          <p:cNvPicPr>
            <a:picLocks noChangeAspect="1" noChangeArrowheads="1"/>
          </p:cNvPicPr>
          <p:nvPr/>
        </p:nvPicPr>
        <p:blipFill>
          <a:blip r:embed="rId4" cstate="print"/>
          <a:srcRect/>
          <a:stretch>
            <a:fillRect/>
          </a:stretch>
        </p:blipFill>
        <p:spPr bwMode="auto">
          <a:xfrm>
            <a:off x="381000" y="1905000"/>
            <a:ext cx="6629400" cy="881453"/>
          </a:xfrm>
          <a:prstGeom prst="rect">
            <a:avLst/>
          </a:prstGeom>
          <a:noFill/>
          <a:ln w="9525">
            <a:noFill/>
            <a:miter lim="800000"/>
            <a:headEnd/>
            <a:tailEnd/>
          </a:ln>
          <a:effectLst/>
        </p:spPr>
      </p:pic>
      <p:sp>
        <p:nvSpPr>
          <p:cNvPr id="11" name="Content Placeholder 5"/>
          <p:cNvSpPr txBox="1">
            <a:spLocks/>
          </p:cNvSpPr>
          <p:nvPr/>
        </p:nvSpPr>
        <p:spPr>
          <a:xfrm>
            <a:off x="304800" y="838200"/>
            <a:ext cx="54102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Recursive Formula of EM</a:t>
            </a:r>
            <a:endParaRPr kumimoji="0" lang="en-US" sz="2800" b="1" i="0" u="none" strike="noStrike" kern="1200" cap="none" spc="0" normalizeH="0" baseline="0" noProof="0" dirty="0">
              <a:ln>
                <a:noFill/>
              </a:ln>
              <a:solidFill>
                <a:schemeClr val="tx2"/>
              </a:solidFill>
              <a:effectLst/>
              <a:uLnTx/>
              <a:uFillTx/>
              <a:latin typeface="+mn-lt"/>
              <a:ea typeface="+mn-ea"/>
              <a:cs typeface="+mn-cs"/>
            </a:endParaRPr>
          </a:p>
        </p:txBody>
      </p:sp>
      <p:sp>
        <p:nvSpPr>
          <p:cNvPr id="7" name="Title 53"/>
          <p:cNvSpPr>
            <a:spLocks noGrp="1"/>
          </p:cNvSpPr>
          <p:nvPr>
            <p:ph type="title"/>
          </p:nvPr>
        </p:nvSpPr>
        <p:spPr>
          <a:xfrm>
            <a:off x="609600" y="0"/>
            <a:ext cx="7793037" cy="928687"/>
          </a:xfrm>
        </p:spPr>
        <p:txBody>
          <a:bodyPr/>
          <a:lstStyle/>
          <a:p>
            <a:r>
              <a:rPr lang="en-US" dirty="0" smtClean="0"/>
              <a:t>Design for Streaming Data</a:t>
            </a:r>
          </a:p>
        </p:txBody>
      </p:sp>
      <p:sp>
        <p:nvSpPr>
          <p:cNvPr id="8" name="Content Placeholder 5"/>
          <p:cNvSpPr>
            <a:spLocks noGrp="1"/>
          </p:cNvSpPr>
          <p:nvPr>
            <p:ph idx="1"/>
          </p:nvPr>
        </p:nvSpPr>
        <p:spPr>
          <a:xfrm>
            <a:off x="381000" y="3200400"/>
            <a:ext cx="7010400" cy="762000"/>
          </a:xfrm>
        </p:spPr>
        <p:txBody>
          <a:bodyPr>
            <a:normAutofit/>
          </a:bodyPr>
          <a:lstStyle/>
          <a:p>
            <a:pPr>
              <a:buNone/>
            </a:pPr>
            <a:r>
              <a:rPr lang="en-US" sz="2800" b="1" dirty="0" smtClean="0">
                <a:solidFill>
                  <a:schemeClr val="tx2"/>
                </a:solidFill>
              </a:rPr>
              <a:t>Plugging the CRLB derived before</a:t>
            </a:r>
            <a:endParaRPr lang="en-US" sz="2800" b="1" dirty="0">
              <a:solidFill>
                <a:schemeClr val="tx2"/>
              </a:solidFill>
            </a:endParaRPr>
          </a:p>
        </p:txBody>
      </p:sp>
      <p:pic>
        <p:nvPicPr>
          <p:cNvPr id="12" name="Picture 1"/>
          <p:cNvPicPr>
            <a:picLocks noChangeAspect="1" noChangeArrowheads="1"/>
          </p:cNvPicPr>
          <p:nvPr/>
        </p:nvPicPr>
        <p:blipFill>
          <a:blip r:embed="rId5" cstate="print"/>
          <a:srcRect/>
          <a:stretch>
            <a:fillRect/>
          </a:stretch>
        </p:blipFill>
        <p:spPr bwMode="auto">
          <a:xfrm>
            <a:off x="457200" y="3801563"/>
            <a:ext cx="4038600" cy="2370637"/>
          </a:xfrm>
          <a:prstGeom prst="rect">
            <a:avLst/>
          </a:prstGeom>
          <a:noFill/>
          <a:ln w="9525">
            <a:noFill/>
            <a:miter lim="800000"/>
            <a:headEnd/>
            <a:tailEnd/>
          </a:ln>
          <a:effectLst/>
        </p:spPr>
      </p:pic>
      <p:pic>
        <p:nvPicPr>
          <p:cNvPr id="13" name="Picture 2"/>
          <p:cNvPicPr>
            <a:picLocks noChangeAspect="1" noChangeArrowheads="1"/>
          </p:cNvPicPr>
          <p:nvPr/>
        </p:nvPicPr>
        <p:blipFill>
          <a:blip r:embed="rId6" cstate="print"/>
          <a:srcRect/>
          <a:stretch>
            <a:fillRect/>
          </a:stretch>
        </p:blipFill>
        <p:spPr bwMode="auto">
          <a:xfrm>
            <a:off x="4495800" y="3962400"/>
            <a:ext cx="4267200" cy="2177006"/>
          </a:xfrm>
          <a:prstGeom prst="rect">
            <a:avLst/>
          </a:prstGeom>
          <a:noFill/>
          <a:ln w="9525">
            <a:noFill/>
            <a:miter lim="800000"/>
            <a:headEnd/>
            <a:tailEnd/>
          </a:ln>
          <a:effectLst/>
        </p:spPr>
      </p:pic>
      <p:sp>
        <p:nvSpPr>
          <p:cNvPr id="17" name="TextBox 16"/>
          <p:cNvSpPr txBox="1"/>
          <p:nvPr/>
        </p:nvSpPr>
        <p:spPr>
          <a:xfrm>
            <a:off x="4876800" y="1295400"/>
            <a:ext cx="3810000" cy="523220"/>
          </a:xfrm>
          <a:prstGeom prst="rect">
            <a:avLst/>
          </a:prstGeom>
          <a:solidFill>
            <a:schemeClr val="accent1"/>
          </a:solidFill>
        </p:spPr>
        <p:txBody>
          <a:bodyPr wrap="square" rtlCol="0">
            <a:spAutoFit/>
          </a:bodyPr>
          <a:lstStyle/>
          <a:p>
            <a:r>
              <a:rPr lang="en-US" sz="2800" b="1" dirty="0" smtClean="0">
                <a:solidFill>
                  <a:schemeClr val="bg1"/>
                </a:solidFill>
              </a:rPr>
              <a:t>Updated Observations</a:t>
            </a:r>
            <a:endParaRPr lang="en-US" sz="2800" b="1" dirty="0">
              <a:solidFill>
                <a:schemeClr val="bg1"/>
              </a:solidFill>
            </a:endParaRPr>
          </a:p>
        </p:txBody>
      </p:sp>
      <p:sp>
        <p:nvSpPr>
          <p:cNvPr id="14" name="Rectangle 13"/>
          <p:cNvSpPr/>
          <p:nvPr/>
        </p:nvSpPr>
        <p:spPr>
          <a:xfrm>
            <a:off x="533400" y="1981200"/>
            <a:ext cx="8382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00200" y="1981200"/>
            <a:ext cx="5334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34000" y="2057400"/>
            <a:ext cx="9144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657600" y="1981200"/>
            <a:ext cx="1371600" cy="762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219200" y="1295400"/>
            <a:ext cx="3048000" cy="523220"/>
          </a:xfrm>
          <a:prstGeom prst="rect">
            <a:avLst/>
          </a:prstGeom>
          <a:solidFill>
            <a:schemeClr val="accent1"/>
          </a:solidFill>
        </p:spPr>
        <p:txBody>
          <a:bodyPr wrap="square" rtlCol="0">
            <a:spAutoFit/>
          </a:bodyPr>
          <a:lstStyle/>
          <a:p>
            <a:r>
              <a:rPr lang="en-US" sz="2800" b="1" dirty="0" smtClean="0">
                <a:solidFill>
                  <a:schemeClr val="bg1"/>
                </a:solidFill>
              </a:rPr>
              <a:t>Previous Estimate</a:t>
            </a:r>
            <a:endParaRPr lang="en-US" sz="2800" b="1" dirty="0">
              <a:solidFill>
                <a:schemeClr val="bg1"/>
              </a:solidFill>
            </a:endParaRPr>
          </a:p>
        </p:txBody>
      </p:sp>
      <p:sp>
        <p:nvSpPr>
          <p:cNvPr id="44" name="TextBox 43"/>
          <p:cNvSpPr txBox="1"/>
          <p:nvPr/>
        </p:nvSpPr>
        <p:spPr>
          <a:xfrm>
            <a:off x="3657600" y="2819400"/>
            <a:ext cx="1143000" cy="523220"/>
          </a:xfrm>
          <a:prstGeom prst="rect">
            <a:avLst/>
          </a:prstGeom>
          <a:solidFill>
            <a:schemeClr val="accent1"/>
          </a:solidFill>
        </p:spPr>
        <p:txBody>
          <a:bodyPr wrap="square" rtlCol="0">
            <a:spAutoFit/>
          </a:bodyPr>
          <a:lstStyle/>
          <a:p>
            <a:r>
              <a:rPr lang="en-US" sz="2800" b="1" dirty="0" smtClean="0">
                <a:solidFill>
                  <a:schemeClr val="bg1"/>
                </a:solidFill>
              </a:rPr>
              <a:t>CRLB</a:t>
            </a:r>
            <a:endParaRPr lang="en-US" sz="2800" b="1" dirty="0">
              <a:solidFill>
                <a:schemeClr val="bg1"/>
              </a:solidFill>
            </a:endParaRPr>
          </a:p>
        </p:txBody>
      </p:sp>
      <p:sp>
        <p:nvSpPr>
          <p:cNvPr id="45" name="Rectangle 44"/>
          <p:cNvSpPr/>
          <p:nvPr/>
        </p:nvSpPr>
        <p:spPr>
          <a:xfrm>
            <a:off x="457200" y="3810000"/>
            <a:ext cx="6858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419600" y="3886200"/>
            <a:ext cx="6858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2049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20" grpId="0" animBg="1"/>
      <p:bldP spid="21" grpId="0" animBg="1"/>
      <p:bldP spid="28" grpId="0" animBg="1"/>
      <p:bldP spid="16" grpId="0" animBg="1"/>
      <p:bldP spid="44" grpId="0" animBg="1"/>
      <p:bldP spid="45" grpId="0" animBg="1"/>
      <p:bldP spid="4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t-reg-em-t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799" y="1676400"/>
            <a:ext cx="4604197" cy="2918732"/>
          </a:xfrm>
          <a:prstGeom prst="rect">
            <a:avLst/>
          </a:prstGeom>
        </p:spPr>
      </p:pic>
      <p:pic>
        <p:nvPicPr>
          <p:cNvPr id="2" name="Picture 1" descr="RT-EM-Tim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130" y="1504534"/>
            <a:ext cx="4427070" cy="3296066"/>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
        <p:nvSpPr>
          <p:cNvPr id="5" name="Title 53"/>
          <p:cNvSpPr>
            <a:spLocks noGrp="1"/>
          </p:cNvSpPr>
          <p:nvPr>
            <p:ph type="title"/>
          </p:nvPr>
        </p:nvSpPr>
        <p:spPr>
          <a:xfrm>
            <a:off x="609600" y="228600"/>
            <a:ext cx="7793037" cy="928687"/>
          </a:xfrm>
        </p:spPr>
        <p:txBody>
          <a:bodyPr/>
          <a:lstStyle/>
          <a:p>
            <a:r>
              <a:rPr lang="en-US" dirty="0" smtClean="0"/>
              <a:t>Design for Streaming Data</a:t>
            </a:r>
          </a:p>
        </p:txBody>
      </p:sp>
      <p:sp>
        <p:nvSpPr>
          <p:cNvPr id="8" name="TextBox 7"/>
          <p:cNvSpPr txBox="1"/>
          <p:nvPr/>
        </p:nvSpPr>
        <p:spPr>
          <a:xfrm>
            <a:off x="838200" y="4876800"/>
            <a:ext cx="3124200" cy="369332"/>
          </a:xfrm>
          <a:prstGeom prst="rect">
            <a:avLst/>
          </a:prstGeom>
          <a:noFill/>
        </p:spPr>
        <p:txBody>
          <a:bodyPr wrap="square" rtlCol="0">
            <a:spAutoFit/>
          </a:bodyPr>
          <a:lstStyle/>
          <a:p>
            <a:r>
              <a:rPr lang="en-US" b="1" dirty="0" smtClean="0"/>
              <a:t>Improved Algorithm Efficiency</a:t>
            </a:r>
            <a:endParaRPr lang="en-US" b="1" dirty="0"/>
          </a:p>
        </p:txBody>
      </p:sp>
      <p:sp>
        <p:nvSpPr>
          <p:cNvPr id="9" name="TextBox 8"/>
          <p:cNvSpPr txBox="1"/>
          <p:nvPr/>
        </p:nvSpPr>
        <p:spPr>
          <a:xfrm>
            <a:off x="5029200" y="4876800"/>
            <a:ext cx="3657600" cy="369332"/>
          </a:xfrm>
          <a:prstGeom prst="rect">
            <a:avLst/>
          </a:prstGeom>
          <a:noFill/>
        </p:spPr>
        <p:txBody>
          <a:bodyPr wrap="square" rtlCol="0">
            <a:spAutoFit/>
          </a:bodyPr>
          <a:lstStyle/>
          <a:p>
            <a:r>
              <a:rPr lang="en-US" b="1" dirty="0" smtClean="0"/>
              <a:t>Converge to the Optimal Estimation</a:t>
            </a:r>
            <a:endParaRPr lang="en-US" b="1" dirty="0"/>
          </a:p>
        </p:txBody>
      </p:sp>
      <p:sp>
        <p:nvSpPr>
          <p:cNvPr id="10" name="TextBox 9"/>
          <p:cNvSpPr txBox="1"/>
          <p:nvPr/>
        </p:nvSpPr>
        <p:spPr>
          <a:xfrm>
            <a:off x="5181600" y="5486400"/>
            <a:ext cx="2971800" cy="400110"/>
          </a:xfrm>
          <a:prstGeom prst="rect">
            <a:avLst/>
          </a:prstGeom>
          <a:noFill/>
        </p:spPr>
        <p:txBody>
          <a:bodyPr wrap="square" rtlCol="0">
            <a:spAutoFit/>
          </a:bodyPr>
          <a:lstStyle/>
          <a:p>
            <a:pPr algn="ctr"/>
            <a:r>
              <a:rPr lang="en-US" sz="2000" b="1" dirty="0" smtClean="0"/>
              <a:t>Parking Lot Dataset</a:t>
            </a:r>
            <a:endParaRPr lang="en-US" sz="2000" b="1" dirty="0"/>
          </a:p>
        </p:txBody>
      </p:sp>
      <p:sp>
        <p:nvSpPr>
          <p:cNvPr id="11" name="TextBox 10"/>
          <p:cNvSpPr txBox="1"/>
          <p:nvPr/>
        </p:nvSpPr>
        <p:spPr>
          <a:xfrm>
            <a:off x="838200" y="5486400"/>
            <a:ext cx="2971800" cy="400110"/>
          </a:xfrm>
          <a:prstGeom prst="rect">
            <a:avLst/>
          </a:prstGeom>
          <a:noFill/>
        </p:spPr>
        <p:txBody>
          <a:bodyPr wrap="square" rtlCol="0">
            <a:spAutoFit/>
          </a:bodyPr>
          <a:lstStyle/>
          <a:p>
            <a:pPr algn="ctr"/>
            <a:r>
              <a:rPr lang="en-US" sz="2000" b="1" dirty="0" smtClean="0"/>
              <a:t>Synthetic Dataset</a:t>
            </a:r>
            <a:endParaRPr lang="en-US" sz="2000" b="1" dirty="0"/>
          </a:p>
        </p:txBody>
      </p:sp>
      <p:sp>
        <p:nvSpPr>
          <p:cNvPr id="13" name="Rectangle 12"/>
          <p:cNvSpPr/>
          <p:nvPr/>
        </p:nvSpPr>
        <p:spPr>
          <a:xfrm>
            <a:off x="990600" y="2438400"/>
            <a:ext cx="2438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Runs much faster!</a:t>
            </a:r>
            <a:endParaRPr lang="en-US" sz="2400" dirty="0"/>
          </a:p>
        </p:txBody>
      </p:sp>
      <p:sp>
        <p:nvSpPr>
          <p:cNvPr id="15" name="Rectangle 14"/>
          <p:cNvSpPr/>
          <p:nvPr/>
        </p:nvSpPr>
        <p:spPr>
          <a:xfrm>
            <a:off x="5867400" y="2971800"/>
            <a:ext cx="2971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Converges to the Batch Algorithm</a:t>
            </a:r>
            <a:endParaRPr lang="en-US" sz="2400" dirty="0"/>
          </a:p>
        </p:txBody>
      </p:sp>
      <p:cxnSp>
        <p:nvCxnSpPr>
          <p:cNvPr id="14" name="Straight Arrow Connector 13"/>
          <p:cNvCxnSpPr/>
          <p:nvPr/>
        </p:nvCxnSpPr>
        <p:spPr>
          <a:xfrm rot="5400000">
            <a:off x="762794" y="3733006"/>
            <a:ext cx="609600" cy="15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7696994" y="2590006"/>
            <a:ext cx="609600" cy="15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872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Human Sensor </a:t>
            </a:r>
            <a:r>
              <a:rPr lang="en-US" dirty="0" err="1" smtClean="0"/>
              <a:t>vs</a:t>
            </a:r>
            <a:r>
              <a:rPr lang="en-US" dirty="0" smtClean="0"/>
              <a:t> Physical Sensor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5193335"/>
              </p:ext>
            </p:extLst>
          </p:nvPr>
        </p:nvGraphicFramePr>
        <p:xfrm>
          <a:off x="371521" y="1263237"/>
          <a:ext cx="8406932" cy="5180381"/>
        </p:xfrm>
        <a:graphic>
          <a:graphicData uri="http://schemas.openxmlformats.org/drawingml/2006/table">
            <a:tbl>
              <a:tblPr firstRow="1" bandRow="1">
                <a:tableStyleId>{5C22544A-7EE6-4342-B048-85BDC9FD1C3A}</a:tableStyleId>
              </a:tblPr>
              <a:tblGrid>
                <a:gridCol w="4203466"/>
                <a:gridCol w="4203466"/>
              </a:tblGrid>
              <a:tr h="494690">
                <a:tc>
                  <a:txBody>
                    <a:bodyPr/>
                    <a:lstStyle/>
                    <a:p>
                      <a:r>
                        <a:rPr lang="en-US" dirty="0" smtClean="0"/>
                        <a:t>Human</a:t>
                      </a:r>
                      <a:r>
                        <a:rPr lang="en-US" baseline="0" dirty="0" smtClean="0"/>
                        <a:t> Sensor</a:t>
                      </a:r>
                      <a:endParaRPr lang="en-US" dirty="0"/>
                    </a:p>
                  </a:txBody>
                  <a:tcPr/>
                </a:tc>
                <a:tc>
                  <a:txBody>
                    <a:bodyPr/>
                    <a:lstStyle/>
                    <a:p>
                      <a:r>
                        <a:rPr lang="en-US" dirty="0" smtClean="0"/>
                        <a:t>Physical Sensor</a:t>
                      </a:r>
                      <a:endParaRPr lang="en-US" dirty="0"/>
                    </a:p>
                  </a:txBody>
                  <a:tcPr/>
                </a:tc>
              </a:tr>
              <a:tr h="494690">
                <a:tc>
                  <a:txBody>
                    <a:bodyPr/>
                    <a:lstStyle/>
                    <a:p>
                      <a:r>
                        <a:rPr lang="en-US" dirty="0" smtClean="0"/>
                        <a:t>Broad spectrum of observations</a:t>
                      </a:r>
                      <a:endParaRPr lang="en-US" dirty="0"/>
                    </a:p>
                  </a:txBody>
                  <a:tcPr/>
                </a:tc>
                <a:tc>
                  <a:txBody>
                    <a:bodyPr/>
                    <a:lstStyle/>
                    <a:p>
                      <a:r>
                        <a:rPr lang="en-US" dirty="0" smtClean="0"/>
                        <a:t>Narrow spectrum but accurate measurements</a:t>
                      </a:r>
                      <a:endParaRPr lang="en-US" dirty="0"/>
                    </a:p>
                  </a:txBody>
                  <a:tcPr/>
                </a:tc>
              </a:tr>
              <a:tr h="494690">
                <a:tc>
                  <a:txBody>
                    <a:bodyPr/>
                    <a:lstStyle/>
                    <a:p>
                      <a:r>
                        <a:rPr lang="en-US" dirty="0" smtClean="0"/>
                        <a:t>Good at reporting binary observations</a:t>
                      </a:r>
                      <a:endParaRPr lang="en-US" dirty="0"/>
                    </a:p>
                  </a:txBody>
                  <a:tcPr/>
                </a:tc>
                <a:tc>
                  <a:txBody>
                    <a:bodyPr/>
                    <a:lstStyle/>
                    <a:p>
                      <a:r>
                        <a:rPr lang="en-US" dirty="0" smtClean="0"/>
                        <a:t>Good at measuring</a:t>
                      </a:r>
                      <a:r>
                        <a:rPr lang="en-US" baseline="0" dirty="0" smtClean="0"/>
                        <a:t> continuous variables</a:t>
                      </a:r>
                      <a:endParaRPr lang="en-US" dirty="0"/>
                    </a:p>
                  </a:txBody>
                  <a:tcPr/>
                </a:tc>
              </a:tr>
              <a:tr h="494690">
                <a:tc>
                  <a:txBody>
                    <a:bodyPr/>
                    <a:lstStyle/>
                    <a:p>
                      <a:r>
                        <a:rPr lang="en-US" dirty="0" smtClean="0"/>
                        <a:t>Unreliable</a:t>
                      </a:r>
                      <a:r>
                        <a:rPr lang="en-US" baseline="0" dirty="0" smtClean="0"/>
                        <a:t> and unknown failure model</a:t>
                      </a:r>
                      <a:endParaRPr lang="en-US" dirty="0"/>
                    </a:p>
                  </a:txBody>
                  <a:tcPr/>
                </a:tc>
                <a:tc>
                  <a:txBody>
                    <a:bodyPr/>
                    <a:lstStyle/>
                    <a:p>
                      <a:r>
                        <a:rPr lang="en-US" dirty="0" smtClean="0"/>
                        <a:t>Reliable</a:t>
                      </a:r>
                      <a:r>
                        <a:rPr lang="en-US" baseline="0" dirty="0" smtClean="0"/>
                        <a:t> and know failure model</a:t>
                      </a:r>
                      <a:endParaRPr lang="en-US" dirty="0"/>
                    </a:p>
                  </a:txBody>
                  <a:tcPr/>
                </a:tc>
              </a:tr>
              <a:tr h="494690">
                <a:tc>
                  <a:txBody>
                    <a:bodyPr/>
                    <a:lstStyle/>
                    <a:p>
                      <a:r>
                        <a:rPr lang="en-US" dirty="0" smtClean="0"/>
                        <a:t>Uncertain data provenance</a:t>
                      </a:r>
                      <a:endParaRPr lang="en-US" dirty="0"/>
                    </a:p>
                  </a:txBody>
                  <a:tcPr/>
                </a:tc>
                <a:tc>
                  <a:txBody>
                    <a:bodyPr/>
                    <a:lstStyle/>
                    <a:p>
                      <a:r>
                        <a:rPr lang="en-US" dirty="0" smtClean="0"/>
                        <a:t>Certain data provenance</a:t>
                      </a:r>
                      <a:endParaRPr lang="en-US" dirty="0"/>
                    </a:p>
                  </a:txBody>
                  <a:tcPr/>
                </a:tc>
              </a:tr>
              <a:tr h="853847">
                <a:tc>
                  <a:txBody>
                    <a:bodyPr/>
                    <a:lstStyle/>
                    <a:p>
                      <a:r>
                        <a:rPr lang="en-US" dirty="0" smtClean="0"/>
                        <a:t>Human specific energy limitation</a:t>
                      </a:r>
                      <a:endParaRPr lang="en-US" dirty="0"/>
                    </a:p>
                  </a:txBody>
                  <a:tcPr/>
                </a:tc>
                <a:tc>
                  <a:txBody>
                    <a:bodyPr/>
                    <a:lstStyle/>
                    <a:p>
                      <a:r>
                        <a:rPr lang="en-US" dirty="0" smtClean="0"/>
                        <a:t>Battery limitation</a:t>
                      </a:r>
                      <a:r>
                        <a:rPr lang="en-US" baseline="0" dirty="0" smtClean="0"/>
                        <a:t> and other resource constraints</a:t>
                      </a:r>
                      <a:endParaRPr lang="en-US" dirty="0"/>
                    </a:p>
                  </a:txBody>
                  <a:tcPr/>
                </a:tc>
              </a:tr>
              <a:tr h="853847">
                <a:tc>
                  <a:txBody>
                    <a:bodyPr/>
                    <a:lstStyle/>
                    <a:p>
                      <a:r>
                        <a:rPr lang="en-US" dirty="0" smtClean="0"/>
                        <a:t>Mostly unstructured data (e.g., text, images)</a:t>
                      </a:r>
                      <a:endParaRPr lang="en-US" dirty="0"/>
                    </a:p>
                  </a:txBody>
                  <a:tcPr/>
                </a:tc>
                <a:tc>
                  <a:txBody>
                    <a:bodyPr/>
                    <a:lstStyle/>
                    <a:p>
                      <a:r>
                        <a:rPr lang="en-US" dirty="0" smtClean="0"/>
                        <a:t>Mostly structured data</a:t>
                      </a:r>
                      <a:endParaRPr lang="en-US" dirty="0"/>
                    </a:p>
                  </a:txBody>
                  <a:tcPr/>
                </a:tc>
              </a:tr>
              <a:tr h="853847">
                <a:tc>
                  <a:txBody>
                    <a:bodyPr/>
                    <a:lstStyle/>
                    <a:p>
                      <a:r>
                        <a:rPr lang="en-US" dirty="0" smtClean="0"/>
                        <a:t>Unvetted</a:t>
                      </a:r>
                      <a:r>
                        <a:rPr lang="en-US" baseline="0" dirty="0" smtClean="0"/>
                        <a:t> sources and often unknown to applications</a:t>
                      </a:r>
                      <a:endParaRPr lang="en-US" dirty="0"/>
                    </a:p>
                  </a:txBody>
                  <a:tcPr/>
                </a:tc>
                <a:tc>
                  <a:txBody>
                    <a:bodyPr/>
                    <a:lstStyle/>
                    <a:p>
                      <a:r>
                        <a:rPr lang="en-US" dirty="0" smtClean="0"/>
                        <a:t>Verified</a:t>
                      </a:r>
                      <a:r>
                        <a:rPr lang="en-US" baseline="0" dirty="0" smtClean="0"/>
                        <a:t> sensors and often known to applications</a:t>
                      </a:r>
                      <a:endParaRPr lang="en-US" dirty="0"/>
                    </a:p>
                  </a:txBody>
                  <a:tcPr/>
                </a:tc>
              </a:tr>
            </a:tbl>
          </a:graphicData>
        </a:graphic>
      </p:graphicFrame>
    </p:spTree>
    <p:extLst>
      <p:ext uri="{BB962C8B-B14F-4D97-AF65-F5344CB8AC3E}">
        <p14:creationId xmlns:p14="http://schemas.microsoft.com/office/powerpoint/2010/main" val="1637935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Brace 25"/>
          <p:cNvSpPr/>
          <p:nvPr/>
        </p:nvSpPr>
        <p:spPr>
          <a:xfrm>
            <a:off x="1676400" y="1787525"/>
            <a:ext cx="304800" cy="4572000"/>
          </a:xfrm>
          <a:prstGeom prst="rightBrace">
            <a:avLst>
              <a:gd name="adj1" fmla="val 34259"/>
              <a:gd name="adj2" fmla="val 482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sp>
        <p:nvSpPr>
          <p:cNvPr id="47109" name="TextBox 31"/>
          <p:cNvSpPr txBox="1">
            <a:spLocks noChangeArrowheads="1"/>
          </p:cNvSpPr>
          <p:nvPr/>
        </p:nvSpPr>
        <p:spPr bwMode="auto">
          <a:xfrm>
            <a:off x="156318" y="6172200"/>
            <a:ext cx="1367682" cy="523220"/>
          </a:xfrm>
          <a:prstGeom prst="rect">
            <a:avLst/>
          </a:prstGeom>
          <a:noFill/>
          <a:ln w="9525">
            <a:noFill/>
            <a:miter lim="800000"/>
            <a:headEnd/>
            <a:tailEnd/>
          </a:ln>
        </p:spPr>
        <p:txBody>
          <a:bodyPr wrap="none">
            <a:spAutoFit/>
          </a:bodyPr>
          <a:lstStyle/>
          <a:p>
            <a:r>
              <a:rPr lang="en-US" sz="1400" dirty="0"/>
              <a:t>Egypt </a:t>
            </a:r>
            <a:r>
              <a:rPr lang="en-US" sz="1400" dirty="0" smtClean="0"/>
              <a:t>President </a:t>
            </a:r>
          </a:p>
          <a:p>
            <a:r>
              <a:rPr lang="en-US" sz="1400" dirty="0" smtClean="0"/>
              <a:t>Arrest</a:t>
            </a:r>
            <a:endParaRPr lang="en-US" sz="1400" dirty="0"/>
          </a:p>
        </p:txBody>
      </p:sp>
      <p:sp>
        <p:nvSpPr>
          <p:cNvPr id="47110" name="TextBox 32"/>
          <p:cNvSpPr txBox="1">
            <a:spLocks noChangeArrowheads="1"/>
          </p:cNvSpPr>
          <p:nvPr/>
        </p:nvSpPr>
        <p:spPr bwMode="auto">
          <a:xfrm>
            <a:off x="228600" y="2895600"/>
            <a:ext cx="1382238" cy="307777"/>
          </a:xfrm>
          <a:prstGeom prst="rect">
            <a:avLst/>
          </a:prstGeom>
          <a:noFill/>
          <a:ln w="9525">
            <a:noFill/>
            <a:miter lim="800000"/>
            <a:headEnd/>
            <a:tailEnd/>
          </a:ln>
        </p:spPr>
        <p:txBody>
          <a:bodyPr wrap="none">
            <a:spAutoFit/>
          </a:bodyPr>
          <a:lstStyle/>
          <a:p>
            <a:r>
              <a:rPr lang="en-US" sz="1400" dirty="0"/>
              <a:t>Hurricane </a:t>
            </a:r>
            <a:r>
              <a:rPr lang="en-US" sz="1400" dirty="0" smtClean="0"/>
              <a:t>Sandy</a:t>
            </a:r>
            <a:endParaRPr lang="en-US" sz="1400" dirty="0"/>
          </a:p>
        </p:txBody>
      </p:sp>
      <p:sp>
        <p:nvSpPr>
          <p:cNvPr id="47112" name="TextBox 34"/>
          <p:cNvSpPr txBox="1">
            <a:spLocks noChangeArrowheads="1"/>
          </p:cNvSpPr>
          <p:nvPr/>
        </p:nvSpPr>
        <p:spPr bwMode="auto">
          <a:xfrm>
            <a:off x="152400" y="4419600"/>
            <a:ext cx="1502912" cy="523220"/>
          </a:xfrm>
          <a:prstGeom prst="rect">
            <a:avLst/>
          </a:prstGeom>
          <a:noFill/>
          <a:ln w="9525">
            <a:noFill/>
            <a:miter lim="800000"/>
            <a:headEnd/>
            <a:tailEnd/>
          </a:ln>
        </p:spPr>
        <p:txBody>
          <a:bodyPr wrap="none">
            <a:spAutoFit/>
          </a:bodyPr>
          <a:lstStyle/>
          <a:p>
            <a:r>
              <a:rPr lang="en-US" sz="1400" dirty="0" smtClean="0"/>
              <a:t>Boston Marathon </a:t>
            </a:r>
          </a:p>
          <a:p>
            <a:r>
              <a:rPr lang="en-US" sz="1400" dirty="0" smtClean="0"/>
              <a:t>Explosion</a:t>
            </a:r>
            <a:endParaRPr lang="en-US" sz="1400" dirty="0"/>
          </a:p>
        </p:txBody>
      </p:sp>
      <p:sp>
        <p:nvSpPr>
          <p:cNvPr id="47113" name="Right Arrow 33"/>
          <p:cNvSpPr>
            <a:spLocks noChangeArrowheads="1"/>
          </p:cNvSpPr>
          <p:nvPr/>
        </p:nvSpPr>
        <p:spPr bwMode="auto">
          <a:xfrm>
            <a:off x="4343400" y="3311525"/>
            <a:ext cx="1665288" cy="485775"/>
          </a:xfrm>
          <a:prstGeom prst="rightArrow">
            <a:avLst>
              <a:gd name="adj1" fmla="val 50000"/>
              <a:gd name="adj2" fmla="val 49942"/>
            </a:avLst>
          </a:prstGeom>
          <a:solidFill>
            <a:schemeClr val="accent1"/>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14" name="TextBox 34"/>
          <p:cNvSpPr txBox="1">
            <a:spLocks noChangeArrowheads="1"/>
          </p:cNvSpPr>
          <p:nvPr/>
        </p:nvSpPr>
        <p:spPr bwMode="auto">
          <a:xfrm>
            <a:off x="6172200" y="2971800"/>
            <a:ext cx="3657600" cy="830997"/>
          </a:xfrm>
          <a:prstGeom prst="rect">
            <a:avLst/>
          </a:prstGeom>
          <a:noFill/>
          <a:ln w="9525">
            <a:noFill/>
            <a:miter lim="800000"/>
            <a:headEnd/>
            <a:tailEnd/>
          </a:ln>
        </p:spPr>
        <p:txBody>
          <a:bodyPr wrap="square">
            <a:spAutoFit/>
          </a:bodyPr>
          <a:lstStyle/>
          <a:p>
            <a:pPr>
              <a:buFontTx/>
              <a:buChar char="-"/>
            </a:pPr>
            <a:r>
              <a:rPr lang="en-US" sz="2400" i="1" dirty="0" smtClean="0"/>
              <a:t>Reliability </a:t>
            </a:r>
            <a:r>
              <a:rPr lang="en-US" sz="2400" i="1" dirty="0"/>
              <a:t>of </a:t>
            </a:r>
            <a:r>
              <a:rPr lang="en-US" sz="2400" i="1" dirty="0" smtClean="0"/>
              <a:t>sources </a:t>
            </a:r>
          </a:p>
          <a:p>
            <a:pPr>
              <a:buFontTx/>
              <a:buChar char="-"/>
            </a:pPr>
            <a:r>
              <a:rPr lang="en-US" sz="2400" i="1" dirty="0" smtClean="0"/>
              <a:t>Correctness </a:t>
            </a:r>
            <a:r>
              <a:rPr lang="en-US" sz="2400" i="1" dirty="0"/>
              <a:t>of </a:t>
            </a:r>
            <a:r>
              <a:rPr lang="en-US" sz="2400" i="1" dirty="0" smtClean="0"/>
              <a:t>claims</a:t>
            </a:r>
            <a:endParaRPr lang="en-US" sz="2400" i="1" dirty="0"/>
          </a:p>
        </p:txBody>
      </p:sp>
      <p:sp>
        <p:nvSpPr>
          <p:cNvPr id="47117" name="Oval 17"/>
          <p:cNvSpPr>
            <a:spLocks noChangeArrowheads="1"/>
          </p:cNvSpPr>
          <p:nvPr/>
        </p:nvSpPr>
        <p:spPr bwMode="auto">
          <a:xfrm>
            <a:off x="2106613" y="18288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18" name="Oval 18"/>
          <p:cNvSpPr>
            <a:spLocks noChangeArrowheads="1"/>
          </p:cNvSpPr>
          <p:nvPr/>
        </p:nvSpPr>
        <p:spPr bwMode="auto">
          <a:xfrm>
            <a:off x="2124075" y="2881313"/>
            <a:ext cx="269875" cy="268287"/>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19" name="Oval 19"/>
          <p:cNvSpPr>
            <a:spLocks noChangeArrowheads="1"/>
          </p:cNvSpPr>
          <p:nvPr/>
        </p:nvSpPr>
        <p:spPr bwMode="auto">
          <a:xfrm>
            <a:off x="2124075" y="3419475"/>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20" name="Oval 20"/>
          <p:cNvSpPr>
            <a:spLocks noChangeArrowheads="1"/>
          </p:cNvSpPr>
          <p:nvPr/>
        </p:nvSpPr>
        <p:spPr bwMode="auto">
          <a:xfrm>
            <a:off x="2139950" y="235585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21" name="Oval 21"/>
          <p:cNvSpPr>
            <a:spLocks noChangeArrowheads="1"/>
          </p:cNvSpPr>
          <p:nvPr/>
        </p:nvSpPr>
        <p:spPr bwMode="auto">
          <a:xfrm>
            <a:off x="2139950" y="3930650"/>
            <a:ext cx="269875" cy="268288"/>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22" name="Oval 22"/>
          <p:cNvSpPr>
            <a:spLocks noChangeArrowheads="1"/>
          </p:cNvSpPr>
          <p:nvPr/>
        </p:nvSpPr>
        <p:spPr bwMode="auto">
          <a:xfrm>
            <a:off x="2139950" y="4994275"/>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23" name="Rectangle 11"/>
          <p:cNvSpPr>
            <a:spLocks noChangeArrowheads="1"/>
          </p:cNvSpPr>
          <p:nvPr/>
        </p:nvSpPr>
        <p:spPr bwMode="auto">
          <a:xfrm flipV="1">
            <a:off x="3810000" y="1506538"/>
            <a:ext cx="261938"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4" name="Rectangle 13"/>
          <p:cNvSpPr>
            <a:spLocks noChangeArrowheads="1"/>
          </p:cNvSpPr>
          <p:nvPr/>
        </p:nvSpPr>
        <p:spPr bwMode="auto">
          <a:xfrm flipV="1">
            <a:off x="3824288" y="21923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5" name="Rectangle 14"/>
          <p:cNvSpPr>
            <a:spLocks noChangeArrowheads="1"/>
          </p:cNvSpPr>
          <p:nvPr/>
        </p:nvSpPr>
        <p:spPr bwMode="auto">
          <a:xfrm flipV="1">
            <a:off x="3824288" y="29543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6" name="Rectangle 16"/>
          <p:cNvSpPr>
            <a:spLocks noChangeArrowheads="1"/>
          </p:cNvSpPr>
          <p:nvPr/>
        </p:nvSpPr>
        <p:spPr bwMode="auto">
          <a:xfrm flipV="1">
            <a:off x="3824288" y="41735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7" name="Rectangle 17"/>
          <p:cNvSpPr>
            <a:spLocks noChangeArrowheads="1"/>
          </p:cNvSpPr>
          <p:nvPr/>
        </p:nvSpPr>
        <p:spPr bwMode="auto">
          <a:xfrm flipV="1">
            <a:off x="3824288" y="48593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8" name="Rectangle 18"/>
          <p:cNvSpPr>
            <a:spLocks noChangeArrowheads="1"/>
          </p:cNvSpPr>
          <p:nvPr/>
        </p:nvSpPr>
        <p:spPr bwMode="auto">
          <a:xfrm flipV="1">
            <a:off x="3824288" y="56213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9" name="Text Box 20"/>
          <p:cNvSpPr txBox="1">
            <a:spLocks noChangeArrowheads="1"/>
          </p:cNvSpPr>
          <p:nvPr/>
        </p:nvSpPr>
        <p:spPr bwMode="auto">
          <a:xfrm flipV="1">
            <a:off x="3697288" y="3375025"/>
            <a:ext cx="512762" cy="393700"/>
          </a:xfrm>
          <a:prstGeom prst="rect">
            <a:avLst/>
          </a:prstGeom>
          <a:noFill/>
          <a:ln w="9525">
            <a:noFill/>
            <a:miter lim="800000"/>
            <a:headEnd/>
            <a:tailEnd/>
          </a:ln>
        </p:spPr>
        <p:txBody>
          <a:bodyPr vert="eaVert">
            <a:spAutoFit/>
          </a:bodyPr>
          <a:lstStyle/>
          <a:p>
            <a:pPr>
              <a:spcBef>
                <a:spcPct val="50000"/>
              </a:spcBef>
            </a:pPr>
            <a:r>
              <a:rPr lang="en-US" altLang="zh-CN" sz="3200">
                <a:latin typeface="Arial" charset="0"/>
                <a:ea typeface="SimSun" pitchFamily="2" charset="-122"/>
              </a:rPr>
              <a:t>…</a:t>
            </a:r>
          </a:p>
        </p:txBody>
      </p:sp>
      <p:cxnSp>
        <p:nvCxnSpPr>
          <p:cNvPr id="47130" name="Straight Arrow Connector 50"/>
          <p:cNvCxnSpPr>
            <a:cxnSpLocks noChangeShapeType="1"/>
            <a:stCxn id="47117" idx="6"/>
            <a:endCxn id="47123" idx="1"/>
          </p:cNvCxnSpPr>
          <p:nvPr/>
        </p:nvCxnSpPr>
        <p:spPr bwMode="auto">
          <a:xfrm flipV="1">
            <a:off x="2376488" y="1646238"/>
            <a:ext cx="1433512" cy="317500"/>
          </a:xfrm>
          <a:prstGeom prst="straightConnector1">
            <a:avLst/>
          </a:prstGeom>
          <a:noFill/>
          <a:ln w="9525" algn="ctr">
            <a:solidFill>
              <a:schemeClr val="tx1"/>
            </a:solidFill>
            <a:round/>
            <a:headEnd/>
            <a:tailEnd type="arrow" w="med" len="med"/>
          </a:ln>
        </p:spPr>
      </p:cxnSp>
      <p:cxnSp>
        <p:nvCxnSpPr>
          <p:cNvPr id="47131" name="Straight Arrow Connector 52"/>
          <p:cNvCxnSpPr>
            <a:cxnSpLocks noChangeShapeType="1"/>
            <a:stCxn id="47117" idx="5"/>
          </p:cNvCxnSpPr>
          <p:nvPr/>
        </p:nvCxnSpPr>
        <p:spPr bwMode="auto">
          <a:xfrm>
            <a:off x="2338388" y="2058988"/>
            <a:ext cx="1462087" cy="893762"/>
          </a:xfrm>
          <a:prstGeom prst="straightConnector1">
            <a:avLst/>
          </a:prstGeom>
          <a:noFill/>
          <a:ln w="9525" algn="ctr">
            <a:solidFill>
              <a:schemeClr val="tx1"/>
            </a:solidFill>
            <a:round/>
            <a:headEnd/>
            <a:tailEnd type="arrow" w="med" len="med"/>
          </a:ln>
        </p:spPr>
      </p:cxnSp>
      <p:cxnSp>
        <p:nvCxnSpPr>
          <p:cNvPr id="47132" name="Straight Arrow Connector 54"/>
          <p:cNvCxnSpPr>
            <a:cxnSpLocks noChangeShapeType="1"/>
            <a:stCxn id="47120" idx="6"/>
            <a:endCxn id="47124" idx="1"/>
          </p:cNvCxnSpPr>
          <p:nvPr/>
        </p:nvCxnSpPr>
        <p:spPr bwMode="auto">
          <a:xfrm flipV="1">
            <a:off x="2409825" y="2332038"/>
            <a:ext cx="1414463" cy="158750"/>
          </a:xfrm>
          <a:prstGeom prst="straightConnector1">
            <a:avLst/>
          </a:prstGeom>
          <a:noFill/>
          <a:ln w="9525" algn="ctr">
            <a:solidFill>
              <a:schemeClr val="tx1"/>
            </a:solidFill>
            <a:round/>
            <a:headEnd/>
            <a:tailEnd type="arrow" w="med" len="med"/>
          </a:ln>
        </p:spPr>
      </p:cxnSp>
      <p:cxnSp>
        <p:nvCxnSpPr>
          <p:cNvPr id="47133" name="Straight Arrow Connector 56"/>
          <p:cNvCxnSpPr>
            <a:cxnSpLocks noChangeShapeType="1"/>
            <a:stCxn id="47120" idx="7"/>
          </p:cNvCxnSpPr>
          <p:nvPr/>
        </p:nvCxnSpPr>
        <p:spPr bwMode="auto">
          <a:xfrm flipV="1">
            <a:off x="2370138" y="1798638"/>
            <a:ext cx="1401762" cy="596900"/>
          </a:xfrm>
          <a:prstGeom prst="straightConnector1">
            <a:avLst/>
          </a:prstGeom>
          <a:noFill/>
          <a:ln w="9525" algn="ctr">
            <a:solidFill>
              <a:schemeClr val="tx1"/>
            </a:solidFill>
            <a:round/>
            <a:headEnd/>
            <a:tailEnd type="arrow" w="med" len="med"/>
          </a:ln>
        </p:spPr>
      </p:cxnSp>
      <p:cxnSp>
        <p:nvCxnSpPr>
          <p:cNvPr id="47134" name="Straight Arrow Connector 58"/>
          <p:cNvCxnSpPr>
            <a:cxnSpLocks noChangeShapeType="1"/>
            <a:stCxn id="47120" idx="5"/>
          </p:cNvCxnSpPr>
          <p:nvPr/>
        </p:nvCxnSpPr>
        <p:spPr bwMode="auto">
          <a:xfrm>
            <a:off x="2370138" y="2586038"/>
            <a:ext cx="1430337" cy="2255837"/>
          </a:xfrm>
          <a:prstGeom prst="straightConnector1">
            <a:avLst/>
          </a:prstGeom>
          <a:noFill/>
          <a:ln w="9525" algn="ctr">
            <a:solidFill>
              <a:schemeClr val="tx1"/>
            </a:solidFill>
            <a:round/>
            <a:headEnd/>
            <a:tailEnd type="arrow" w="med" len="med"/>
          </a:ln>
        </p:spPr>
      </p:cxnSp>
      <p:cxnSp>
        <p:nvCxnSpPr>
          <p:cNvPr id="47135" name="Straight Arrow Connector 60"/>
          <p:cNvCxnSpPr>
            <a:cxnSpLocks noChangeShapeType="1"/>
            <a:stCxn id="47118" idx="6"/>
          </p:cNvCxnSpPr>
          <p:nvPr/>
        </p:nvCxnSpPr>
        <p:spPr bwMode="auto">
          <a:xfrm>
            <a:off x="2393950" y="3016250"/>
            <a:ext cx="1362075" cy="11113"/>
          </a:xfrm>
          <a:prstGeom prst="straightConnector1">
            <a:avLst/>
          </a:prstGeom>
          <a:noFill/>
          <a:ln w="9525" algn="ctr">
            <a:solidFill>
              <a:schemeClr val="tx1"/>
            </a:solidFill>
            <a:round/>
            <a:headEnd/>
            <a:tailEnd type="arrow" w="med" len="med"/>
          </a:ln>
        </p:spPr>
      </p:cxnSp>
      <p:cxnSp>
        <p:nvCxnSpPr>
          <p:cNvPr id="47136" name="Straight Arrow Connector 62"/>
          <p:cNvCxnSpPr>
            <a:cxnSpLocks noChangeShapeType="1"/>
            <a:stCxn id="47122" idx="6"/>
          </p:cNvCxnSpPr>
          <p:nvPr/>
        </p:nvCxnSpPr>
        <p:spPr bwMode="auto">
          <a:xfrm flipV="1">
            <a:off x="2409825" y="5126038"/>
            <a:ext cx="1406525" cy="3175"/>
          </a:xfrm>
          <a:prstGeom prst="straightConnector1">
            <a:avLst/>
          </a:prstGeom>
          <a:noFill/>
          <a:ln w="9525" algn="ctr">
            <a:solidFill>
              <a:schemeClr val="tx1"/>
            </a:solidFill>
            <a:round/>
            <a:headEnd/>
            <a:tailEnd type="arrow" w="med" len="med"/>
          </a:ln>
        </p:spPr>
      </p:cxnSp>
      <p:cxnSp>
        <p:nvCxnSpPr>
          <p:cNvPr id="47137" name="Straight Arrow Connector 66"/>
          <p:cNvCxnSpPr>
            <a:cxnSpLocks noChangeShapeType="1"/>
            <a:stCxn id="47145" idx="5"/>
            <a:endCxn id="47128" idx="1"/>
          </p:cNvCxnSpPr>
          <p:nvPr/>
        </p:nvCxnSpPr>
        <p:spPr bwMode="auto">
          <a:xfrm>
            <a:off x="2370138" y="4729163"/>
            <a:ext cx="1454150" cy="1031875"/>
          </a:xfrm>
          <a:prstGeom prst="straightConnector1">
            <a:avLst/>
          </a:prstGeom>
          <a:noFill/>
          <a:ln w="9525" algn="ctr">
            <a:solidFill>
              <a:schemeClr val="tx1"/>
            </a:solidFill>
            <a:round/>
            <a:headEnd/>
            <a:tailEnd type="arrow" w="med" len="med"/>
          </a:ln>
        </p:spPr>
      </p:cxnSp>
      <p:cxnSp>
        <p:nvCxnSpPr>
          <p:cNvPr id="47138" name="Straight Arrow Connector 68"/>
          <p:cNvCxnSpPr>
            <a:cxnSpLocks noChangeShapeType="1"/>
            <a:stCxn id="47145" idx="6"/>
            <a:endCxn id="47126" idx="1"/>
          </p:cNvCxnSpPr>
          <p:nvPr/>
        </p:nvCxnSpPr>
        <p:spPr bwMode="auto">
          <a:xfrm flipV="1">
            <a:off x="2409825" y="4313238"/>
            <a:ext cx="1414463" cy="320675"/>
          </a:xfrm>
          <a:prstGeom prst="straightConnector1">
            <a:avLst/>
          </a:prstGeom>
          <a:noFill/>
          <a:ln w="9525" algn="ctr">
            <a:solidFill>
              <a:schemeClr val="tx1"/>
            </a:solidFill>
            <a:round/>
            <a:headEnd/>
            <a:tailEnd type="arrow" w="med" len="med"/>
          </a:ln>
        </p:spPr>
      </p:cxnSp>
      <p:cxnSp>
        <p:nvCxnSpPr>
          <p:cNvPr id="47139" name="Straight Arrow Connector 70"/>
          <p:cNvCxnSpPr>
            <a:cxnSpLocks noChangeShapeType="1"/>
            <a:stCxn id="47145" idx="7"/>
          </p:cNvCxnSpPr>
          <p:nvPr/>
        </p:nvCxnSpPr>
        <p:spPr bwMode="auto">
          <a:xfrm flipV="1">
            <a:off x="2370138" y="2459038"/>
            <a:ext cx="1416050" cy="2079625"/>
          </a:xfrm>
          <a:prstGeom prst="straightConnector1">
            <a:avLst/>
          </a:prstGeom>
          <a:noFill/>
          <a:ln w="9525" algn="ctr">
            <a:solidFill>
              <a:schemeClr val="tx1"/>
            </a:solidFill>
            <a:round/>
            <a:headEnd/>
            <a:tailEnd type="arrow" w="med" len="med"/>
          </a:ln>
        </p:spPr>
      </p:cxnSp>
      <p:cxnSp>
        <p:nvCxnSpPr>
          <p:cNvPr id="47140" name="Straight Arrow Connector 72"/>
          <p:cNvCxnSpPr>
            <a:cxnSpLocks noChangeShapeType="1"/>
            <a:stCxn id="47119" idx="6"/>
          </p:cNvCxnSpPr>
          <p:nvPr/>
        </p:nvCxnSpPr>
        <p:spPr bwMode="auto">
          <a:xfrm>
            <a:off x="2393950" y="3554413"/>
            <a:ext cx="1436688" cy="627062"/>
          </a:xfrm>
          <a:prstGeom prst="straightConnector1">
            <a:avLst/>
          </a:prstGeom>
          <a:noFill/>
          <a:ln w="9525" algn="ctr">
            <a:solidFill>
              <a:schemeClr val="tx1"/>
            </a:solidFill>
            <a:round/>
            <a:headEnd/>
            <a:tailEnd type="arrow" w="med" len="med"/>
          </a:ln>
        </p:spPr>
      </p:cxnSp>
      <p:cxnSp>
        <p:nvCxnSpPr>
          <p:cNvPr id="47141" name="Straight Arrow Connector 77"/>
          <p:cNvCxnSpPr>
            <a:cxnSpLocks noChangeShapeType="1"/>
            <a:stCxn id="47119" idx="7"/>
          </p:cNvCxnSpPr>
          <p:nvPr/>
        </p:nvCxnSpPr>
        <p:spPr bwMode="auto">
          <a:xfrm flipV="1">
            <a:off x="2355850" y="3132138"/>
            <a:ext cx="1400175" cy="327025"/>
          </a:xfrm>
          <a:prstGeom prst="straightConnector1">
            <a:avLst/>
          </a:prstGeom>
          <a:noFill/>
          <a:ln w="9525" algn="ctr">
            <a:solidFill>
              <a:schemeClr val="tx1"/>
            </a:solidFill>
            <a:round/>
            <a:headEnd/>
            <a:tailEnd type="arrow" w="med" len="med"/>
          </a:ln>
        </p:spPr>
      </p:cxnSp>
      <p:cxnSp>
        <p:nvCxnSpPr>
          <p:cNvPr id="47142" name="Straight Arrow Connector 79"/>
          <p:cNvCxnSpPr>
            <a:cxnSpLocks noChangeShapeType="1"/>
            <a:stCxn id="47121" idx="6"/>
          </p:cNvCxnSpPr>
          <p:nvPr/>
        </p:nvCxnSpPr>
        <p:spPr bwMode="auto">
          <a:xfrm flipV="1">
            <a:off x="2409825" y="3222625"/>
            <a:ext cx="1362075" cy="841375"/>
          </a:xfrm>
          <a:prstGeom prst="straightConnector1">
            <a:avLst/>
          </a:prstGeom>
          <a:noFill/>
          <a:ln w="9525" algn="ctr">
            <a:solidFill>
              <a:schemeClr val="tx1"/>
            </a:solidFill>
            <a:round/>
            <a:headEnd/>
            <a:tailEnd type="arrow" w="med" len="med"/>
          </a:ln>
        </p:spPr>
      </p:cxnSp>
      <p:cxnSp>
        <p:nvCxnSpPr>
          <p:cNvPr id="47143" name="Straight Arrow Connector 81"/>
          <p:cNvCxnSpPr>
            <a:cxnSpLocks noChangeShapeType="1"/>
            <a:stCxn id="47122" idx="7"/>
          </p:cNvCxnSpPr>
          <p:nvPr/>
        </p:nvCxnSpPr>
        <p:spPr bwMode="auto">
          <a:xfrm flipV="1">
            <a:off x="2370138" y="3297238"/>
            <a:ext cx="1446212" cy="1736725"/>
          </a:xfrm>
          <a:prstGeom prst="straightConnector1">
            <a:avLst/>
          </a:prstGeom>
          <a:noFill/>
          <a:ln w="9525" algn="ctr">
            <a:solidFill>
              <a:schemeClr val="tx1"/>
            </a:solidFill>
            <a:round/>
            <a:headEnd/>
            <a:tailEnd type="arrow" w="med" len="med"/>
          </a:ln>
        </p:spPr>
      </p:cxnSp>
      <p:cxnSp>
        <p:nvCxnSpPr>
          <p:cNvPr id="47144" name="Straight Arrow Connector 84"/>
          <p:cNvCxnSpPr>
            <a:cxnSpLocks noChangeShapeType="1"/>
            <a:endCxn id="47127" idx="1"/>
          </p:cNvCxnSpPr>
          <p:nvPr/>
        </p:nvCxnSpPr>
        <p:spPr bwMode="auto">
          <a:xfrm>
            <a:off x="2257425" y="4632325"/>
            <a:ext cx="1566863" cy="366713"/>
          </a:xfrm>
          <a:prstGeom prst="straightConnector1">
            <a:avLst/>
          </a:prstGeom>
          <a:noFill/>
          <a:ln w="9525" algn="ctr">
            <a:solidFill>
              <a:schemeClr val="tx1"/>
            </a:solidFill>
            <a:round/>
            <a:headEnd/>
            <a:tailEnd type="arrow" w="med" len="med"/>
          </a:ln>
        </p:spPr>
      </p:cxnSp>
      <p:sp>
        <p:nvSpPr>
          <p:cNvPr id="47145" name="Oval 23"/>
          <p:cNvSpPr>
            <a:spLocks noChangeArrowheads="1"/>
          </p:cNvSpPr>
          <p:nvPr/>
        </p:nvSpPr>
        <p:spPr bwMode="auto">
          <a:xfrm>
            <a:off x="2139950" y="4498975"/>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46" name="Content Placeholder 2"/>
          <p:cNvSpPr>
            <a:spLocks noGrp="1"/>
          </p:cNvSpPr>
          <p:nvPr>
            <p:ph idx="1"/>
          </p:nvPr>
        </p:nvSpPr>
        <p:spPr>
          <a:xfrm>
            <a:off x="1905000" y="1482725"/>
            <a:ext cx="966788" cy="414338"/>
          </a:xfrm>
        </p:spPr>
        <p:txBody>
          <a:bodyPr/>
          <a:lstStyle/>
          <a:p>
            <a:pPr>
              <a:buFont typeface="Wingdings" pitchFamily="2" charset="2"/>
              <a:buNone/>
            </a:pPr>
            <a:r>
              <a:rPr lang="en-US" sz="1600" smtClean="0"/>
              <a:t>Sources</a:t>
            </a:r>
          </a:p>
        </p:txBody>
      </p:sp>
      <p:sp>
        <p:nvSpPr>
          <p:cNvPr id="90" name="Content Placeholder 2"/>
          <p:cNvSpPr txBox="1">
            <a:spLocks/>
          </p:cNvSpPr>
          <p:nvPr/>
        </p:nvSpPr>
        <p:spPr bwMode="auto">
          <a:xfrm>
            <a:off x="4114800" y="1330325"/>
            <a:ext cx="966788" cy="414338"/>
          </a:xfrm>
          <a:prstGeom prst="rect">
            <a:avLst/>
          </a:prstGeom>
          <a:noFill/>
          <a:ln w="9525">
            <a:noFill/>
            <a:miter lim="800000"/>
            <a:headEnd/>
            <a:tailEnd/>
          </a:ln>
        </p:spPr>
        <p:txBody>
          <a:bodyPr lIns="0" tIns="0" rIns="0" bIns="0"/>
          <a:lstStyle/>
          <a:p>
            <a:pPr marL="342900" indent="-342900" eaLnBrk="0" hangingPunct="0">
              <a:spcBef>
                <a:spcPct val="20000"/>
              </a:spcBef>
              <a:buFont typeface="Wingdings" pitchFamily="2" charset="2"/>
              <a:buNone/>
              <a:defRPr/>
            </a:pPr>
            <a:r>
              <a:rPr lang="en-US" sz="1600" kern="0" dirty="0">
                <a:latin typeface="+mn-lt"/>
                <a:cs typeface="+mn-cs"/>
              </a:rPr>
              <a:t>Claims</a:t>
            </a:r>
          </a:p>
        </p:txBody>
      </p:sp>
      <p:sp>
        <p:nvSpPr>
          <p:cNvPr id="47148" name="TextBox 91"/>
          <p:cNvSpPr txBox="1">
            <a:spLocks noChangeArrowheads="1"/>
          </p:cNvSpPr>
          <p:nvPr/>
        </p:nvSpPr>
        <p:spPr bwMode="auto">
          <a:xfrm>
            <a:off x="1987550" y="5307013"/>
            <a:ext cx="1133452" cy="646331"/>
          </a:xfrm>
          <a:prstGeom prst="rect">
            <a:avLst/>
          </a:prstGeom>
          <a:noFill/>
          <a:ln w="9525">
            <a:noFill/>
            <a:miter lim="800000"/>
            <a:headEnd/>
            <a:tailEnd/>
          </a:ln>
        </p:spPr>
        <p:txBody>
          <a:bodyPr wrap="none">
            <a:spAutoFit/>
          </a:bodyPr>
          <a:lstStyle/>
          <a:p>
            <a:r>
              <a:rPr lang="en-US" dirty="0"/>
              <a:t>Attribute:</a:t>
            </a:r>
          </a:p>
          <a:p>
            <a:r>
              <a:rPr lang="en-US" b="1" dirty="0" smtClean="0"/>
              <a:t>Reliability</a:t>
            </a:r>
            <a:endParaRPr lang="en-US" b="1" dirty="0"/>
          </a:p>
        </p:txBody>
      </p:sp>
      <p:sp>
        <p:nvSpPr>
          <p:cNvPr id="47149" name="TextBox 92"/>
          <p:cNvSpPr txBox="1">
            <a:spLocks noChangeArrowheads="1"/>
          </p:cNvSpPr>
          <p:nvPr/>
        </p:nvSpPr>
        <p:spPr bwMode="auto">
          <a:xfrm>
            <a:off x="3563938" y="5938838"/>
            <a:ext cx="946150" cy="461962"/>
          </a:xfrm>
          <a:prstGeom prst="rect">
            <a:avLst/>
          </a:prstGeom>
          <a:noFill/>
          <a:ln w="9525">
            <a:noFill/>
            <a:miter lim="800000"/>
            <a:headEnd/>
            <a:tailEnd/>
          </a:ln>
        </p:spPr>
        <p:txBody>
          <a:bodyPr wrap="none">
            <a:spAutoFit/>
          </a:bodyPr>
          <a:lstStyle/>
          <a:p>
            <a:r>
              <a:rPr lang="en-US" dirty="0"/>
              <a:t>Attribute:</a:t>
            </a:r>
          </a:p>
          <a:p>
            <a:r>
              <a:rPr lang="en-US" b="1" dirty="0"/>
              <a:t>True/False</a:t>
            </a:r>
          </a:p>
        </p:txBody>
      </p:sp>
      <p:sp>
        <p:nvSpPr>
          <p:cNvPr id="97" name="Content Placeholder 2"/>
          <p:cNvSpPr txBox="1">
            <a:spLocks/>
          </p:cNvSpPr>
          <p:nvPr/>
        </p:nvSpPr>
        <p:spPr bwMode="auto">
          <a:xfrm>
            <a:off x="4191000" y="2320925"/>
            <a:ext cx="2438400" cy="414337"/>
          </a:xfrm>
          <a:prstGeom prst="rect">
            <a:avLst/>
          </a:prstGeom>
          <a:noFill/>
          <a:ln w="9525">
            <a:noFill/>
            <a:miter lim="800000"/>
            <a:headEnd/>
            <a:tailEnd/>
          </a:ln>
        </p:spPr>
        <p:txBody>
          <a:bodyPr lIns="0" tIns="0" rIns="0" bIns="0"/>
          <a:lstStyle/>
          <a:p>
            <a:pPr marL="342900" indent="-342900" eaLnBrk="0" hangingPunct="0">
              <a:spcBef>
                <a:spcPct val="20000"/>
              </a:spcBef>
              <a:buFont typeface="Wingdings" pitchFamily="2" charset="2"/>
              <a:buNone/>
              <a:defRPr/>
            </a:pPr>
            <a:r>
              <a:rPr lang="en-US" sz="2400" kern="0" dirty="0">
                <a:latin typeface="+mn-lt"/>
              </a:rPr>
              <a:t>      Maximum Likelihood Estimation</a:t>
            </a:r>
          </a:p>
        </p:txBody>
      </p:sp>
      <p:sp>
        <p:nvSpPr>
          <p:cNvPr id="52" name="Content Placeholder 2"/>
          <p:cNvSpPr txBox="1">
            <a:spLocks/>
          </p:cNvSpPr>
          <p:nvPr/>
        </p:nvSpPr>
        <p:spPr bwMode="auto">
          <a:xfrm>
            <a:off x="304800" y="1406525"/>
            <a:ext cx="1905000" cy="64928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None/>
              <a:defRPr/>
            </a:pPr>
            <a:r>
              <a:rPr lang="en-US" sz="2000" kern="0" dirty="0">
                <a:latin typeface="+mn-lt"/>
                <a:cs typeface="+mn-cs"/>
              </a:rPr>
              <a:t>Events</a:t>
            </a:r>
          </a:p>
        </p:txBody>
      </p:sp>
      <p:sp>
        <p:nvSpPr>
          <p:cNvPr id="47153" name="Title 1"/>
          <p:cNvSpPr>
            <a:spLocks noGrp="1"/>
          </p:cNvSpPr>
          <p:nvPr>
            <p:ph type="title"/>
          </p:nvPr>
        </p:nvSpPr>
        <p:spPr>
          <a:xfrm>
            <a:off x="533400" y="304800"/>
            <a:ext cx="8077200" cy="838199"/>
          </a:xfrm>
        </p:spPr>
        <p:txBody>
          <a:bodyPr>
            <a:normAutofit/>
          </a:bodyPr>
          <a:lstStyle/>
          <a:p>
            <a:r>
              <a:rPr lang="en-US" dirty="0" smtClean="0"/>
              <a:t>What is next ?</a:t>
            </a:r>
          </a:p>
        </p:txBody>
      </p:sp>
      <p:sp>
        <p:nvSpPr>
          <p:cNvPr id="57" name="Slide Number Placeholder 56"/>
          <p:cNvSpPr>
            <a:spLocks noGrp="1"/>
          </p:cNvSpPr>
          <p:nvPr>
            <p:ph type="sldNum" sz="quarter" idx="12"/>
          </p:nvPr>
        </p:nvSpPr>
        <p:spPr/>
        <p:txBody>
          <a:bodyPr/>
          <a:lstStyle/>
          <a:p>
            <a:fld id="{B6F15528-21DE-4FAA-801E-634DDDAF4B2B}" type="slidenum">
              <a:rPr lang="en-US" smtClean="0"/>
              <a:pPr/>
              <a:t>59</a:t>
            </a:fld>
            <a:endParaRPr lang="en-US"/>
          </a:p>
        </p:txBody>
      </p:sp>
      <p:sp>
        <p:nvSpPr>
          <p:cNvPr id="59" name="Oval 58"/>
          <p:cNvSpPr/>
          <p:nvPr/>
        </p:nvSpPr>
        <p:spPr>
          <a:xfrm>
            <a:off x="3505200" y="5867400"/>
            <a:ext cx="1295400" cy="762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981200" y="5257800"/>
            <a:ext cx="1219200" cy="762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sandy.jpg"/>
          <p:cNvPicPr>
            <a:picLocks noChangeAspect="1"/>
          </p:cNvPicPr>
          <p:nvPr/>
        </p:nvPicPr>
        <p:blipFill>
          <a:blip r:embed="rId4" cstate="print"/>
          <a:stretch>
            <a:fillRect/>
          </a:stretch>
        </p:blipFill>
        <p:spPr>
          <a:xfrm>
            <a:off x="228600" y="1981200"/>
            <a:ext cx="1356258" cy="752475"/>
          </a:xfrm>
          <a:prstGeom prst="rect">
            <a:avLst/>
          </a:prstGeom>
        </p:spPr>
      </p:pic>
      <p:pic>
        <p:nvPicPr>
          <p:cNvPr id="63" name="Picture 62" descr="marathon.jpg"/>
          <p:cNvPicPr>
            <a:picLocks noChangeAspect="1"/>
          </p:cNvPicPr>
          <p:nvPr/>
        </p:nvPicPr>
        <p:blipFill>
          <a:blip r:embed="rId5" cstate="print"/>
          <a:stretch>
            <a:fillRect/>
          </a:stretch>
        </p:blipFill>
        <p:spPr>
          <a:xfrm>
            <a:off x="228600" y="3416953"/>
            <a:ext cx="1295400" cy="850247"/>
          </a:xfrm>
          <a:prstGeom prst="rect">
            <a:avLst/>
          </a:prstGeom>
        </p:spPr>
      </p:pic>
      <p:pic>
        <p:nvPicPr>
          <p:cNvPr id="64" name="Picture 63" descr="morris.jpg"/>
          <p:cNvPicPr>
            <a:picLocks noChangeAspect="1"/>
          </p:cNvPicPr>
          <p:nvPr/>
        </p:nvPicPr>
        <p:blipFill>
          <a:blip r:embed="rId6" cstate="print"/>
          <a:stretch>
            <a:fillRect/>
          </a:stretch>
        </p:blipFill>
        <p:spPr>
          <a:xfrm>
            <a:off x="215420" y="5257800"/>
            <a:ext cx="1232380" cy="838200"/>
          </a:xfrm>
          <a:prstGeom prst="rect">
            <a:avLst/>
          </a:prstGeom>
        </p:spPr>
      </p:pic>
      <p:sp>
        <p:nvSpPr>
          <p:cNvPr id="2" name="Wave 1"/>
          <p:cNvSpPr/>
          <p:nvPr/>
        </p:nvSpPr>
        <p:spPr>
          <a:xfrm>
            <a:off x="4939235" y="1143000"/>
            <a:ext cx="3900073" cy="1189038"/>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Q: What are the problems remaining to be solved?</a:t>
            </a:r>
            <a:endParaRPr lang="en-US" sz="2400" b="1" dirty="0">
              <a:solidFill>
                <a:srgbClr val="000000"/>
              </a:solidFill>
            </a:endParaRPr>
          </a:p>
        </p:txBody>
      </p:sp>
      <p:sp>
        <p:nvSpPr>
          <p:cNvPr id="58" name="Wave 57"/>
          <p:cNvSpPr/>
          <p:nvPr/>
        </p:nvSpPr>
        <p:spPr>
          <a:xfrm>
            <a:off x="4510088" y="3930650"/>
            <a:ext cx="4444681" cy="2089151"/>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Q: What are the new perspectives to look at the reliability of CPS with humans-in-the-loop?</a:t>
            </a:r>
            <a:endParaRPr lang="en-US" sz="2400" b="1" dirty="0">
              <a:solidFill>
                <a:srgbClr val="000000"/>
              </a:solidFill>
            </a:endParaRPr>
          </a:p>
        </p:txBody>
      </p:sp>
    </p:spTree>
    <p:custDataLst>
      <p:tags r:id="rId1"/>
    </p:custDataLst>
    <p:extLst>
      <p:ext uri="{BB962C8B-B14F-4D97-AF65-F5344CB8AC3E}">
        <p14:creationId xmlns:p14="http://schemas.microsoft.com/office/powerpoint/2010/main" val="2411669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838200"/>
            <a:ext cx="8229600" cy="1008888"/>
          </a:xfrm>
        </p:spPr>
        <p:txBody>
          <a:bodyPr>
            <a:normAutofit fontScale="90000"/>
          </a:bodyPr>
          <a:lstStyle/>
          <a:p>
            <a:pPr eaLnBrk="1" hangingPunct="1"/>
            <a:r>
              <a:rPr lang="en-US" dirty="0" smtClean="0"/>
              <a:t>Establishing Estimation Confidence</a:t>
            </a:r>
            <a:br>
              <a:rPr lang="en-US" dirty="0" smtClean="0"/>
            </a:br>
            <a:endParaRPr lang="en-US" dirty="0" smtClean="0"/>
          </a:p>
        </p:txBody>
      </p:sp>
      <p:sp>
        <p:nvSpPr>
          <p:cNvPr id="2058" name="Slide Number Placeholder 13"/>
          <p:cNvSpPr>
            <a:spLocks noGrp="1"/>
          </p:cNvSpPr>
          <p:nvPr>
            <p:ph type="sldNum" sz="quarter" idx="12"/>
          </p:nvPr>
        </p:nvSpPr>
        <p:spPr>
          <a:xfrm>
            <a:off x="6934200" y="6096000"/>
            <a:ext cx="1905000" cy="457200"/>
          </a:xfrm>
          <a:noFill/>
        </p:spPr>
        <p:txBody>
          <a:bodyPr/>
          <a:lstStyle/>
          <a:p>
            <a:fld id="{E5C156B6-7779-4BDF-99FC-4C2F064D052C}" type="slidenum">
              <a:rPr lang="en-US" altLang="zh-CN">
                <a:ea typeface="SimSun" pitchFamily="2" charset="-122"/>
              </a:rPr>
              <a:pPr/>
              <a:t>6</a:t>
            </a:fld>
            <a:endParaRPr lang="en-US" altLang="zh-CN">
              <a:ea typeface="SimSun" pitchFamily="2" charset="-122"/>
            </a:endParaRPr>
          </a:p>
        </p:txBody>
      </p:sp>
      <p:graphicFrame>
        <p:nvGraphicFramePr>
          <p:cNvPr id="2050" name="Object 3"/>
          <p:cNvGraphicFramePr>
            <a:graphicFrameLocks noChangeAspect="1"/>
          </p:cNvGraphicFramePr>
          <p:nvPr/>
        </p:nvGraphicFramePr>
        <p:xfrm>
          <a:off x="228600" y="1524000"/>
          <a:ext cx="8632825" cy="5041900"/>
        </p:xfrm>
        <a:graphic>
          <a:graphicData uri="http://schemas.openxmlformats.org/presentationml/2006/ole">
            <mc:AlternateContent xmlns:mc="http://schemas.openxmlformats.org/markup-compatibility/2006">
              <mc:Choice xmlns:v="urn:schemas-microsoft-com:vml" Requires="v">
                <p:oleObj spid="_x0000_s2153" name="Equation" r:id="rId5" imgW="5041800" imgH="2946240" progId="Equation.3">
                  <p:embed/>
                </p:oleObj>
              </mc:Choice>
              <mc:Fallback>
                <p:oleObj name="Equation" r:id="rId5" imgW="5041800" imgH="2946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524000"/>
                        <a:ext cx="8632825" cy="504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228600" y="2374900"/>
            <a:ext cx="3505200" cy="5207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9" name="Straight Arrow Connector 8"/>
          <p:cNvCxnSpPr/>
          <p:nvPr/>
        </p:nvCxnSpPr>
        <p:spPr>
          <a:xfrm>
            <a:off x="3581400" y="2603500"/>
            <a:ext cx="9144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572000" y="2362200"/>
            <a:ext cx="3124200" cy="523220"/>
          </a:xfrm>
          <a:prstGeom prst="rect">
            <a:avLst/>
          </a:prstGeom>
          <a:solidFill>
            <a:schemeClr val="accent5"/>
          </a:solidFill>
        </p:spPr>
        <p:txBody>
          <a:bodyPr wrap="square">
            <a:spAutoFit/>
          </a:bodyPr>
          <a:lstStyle/>
          <a:p>
            <a:pPr>
              <a:defRPr/>
            </a:pPr>
            <a:r>
              <a:rPr lang="en-US" sz="2800" dirty="0">
                <a:cs typeface="Arial" pitchFamily="34" charset="0"/>
              </a:rPr>
              <a:t>Fisher Information</a:t>
            </a:r>
          </a:p>
        </p:txBody>
      </p:sp>
      <p:sp>
        <p:nvSpPr>
          <p:cNvPr id="11" name="TextBox 10"/>
          <p:cNvSpPr txBox="1"/>
          <p:nvPr/>
        </p:nvSpPr>
        <p:spPr>
          <a:xfrm>
            <a:off x="2971800" y="5956300"/>
            <a:ext cx="4114800" cy="523220"/>
          </a:xfrm>
          <a:prstGeom prst="rect">
            <a:avLst/>
          </a:prstGeom>
          <a:solidFill>
            <a:schemeClr val="accent5"/>
          </a:solidFill>
        </p:spPr>
        <p:txBody>
          <a:bodyPr wrap="square">
            <a:spAutoFit/>
          </a:bodyPr>
          <a:lstStyle/>
          <a:p>
            <a:pPr>
              <a:defRPr/>
            </a:pPr>
            <a:r>
              <a:rPr lang="en-US" sz="2800" dirty="0" smtClean="0">
                <a:cs typeface="Arial" pitchFamily="34" charset="0"/>
              </a:rPr>
              <a:t>Cramer-</a:t>
            </a:r>
            <a:r>
              <a:rPr lang="en-US" sz="2800" dirty="0" err="1" smtClean="0">
                <a:cs typeface="Arial" pitchFamily="34" charset="0"/>
              </a:rPr>
              <a:t>Rao</a:t>
            </a:r>
            <a:r>
              <a:rPr lang="en-US" sz="2800" dirty="0" smtClean="0">
                <a:cs typeface="Arial" pitchFamily="34" charset="0"/>
              </a:rPr>
              <a:t> Lower </a:t>
            </a:r>
            <a:r>
              <a:rPr lang="en-US" sz="2800" dirty="0">
                <a:cs typeface="Arial" pitchFamily="34" charset="0"/>
              </a:rPr>
              <a:t>Bound</a:t>
            </a:r>
          </a:p>
        </p:txBody>
      </p:sp>
      <p:cxnSp>
        <p:nvCxnSpPr>
          <p:cNvPr id="12" name="Straight Arrow Connector 11"/>
          <p:cNvCxnSpPr/>
          <p:nvPr/>
        </p:nvCxnSpPr>
        <p:spPr>
          <a:xfrm>
            <a:off x="2057400" y="6108700"/>
            <a:ext cx="9144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152400" y="5880100"/>
            <a:ext cx="1828800" cy="5207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custDataLst>
      <p:tags r:id="rId2"/>
    </p:custDataLst>
    <p:extLst>
      <p:ext uri="{BB962C8B-B14F-4D97-AF65-F5344CB8AC3E}">
        <p14:creationId xmlns:p14="http://schemas.microsoft.com/office/powerpoint/2010/main" val="12862005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457200" y="1371600"/>
            <a:ext cx="8458200" cy="5181600"/>
          </a:xfrm>
        </p:spPr>
        <p:txBody>
          <a:bodyPr>
            <a:normAutofit fontScale="85000" lnSpcReduction="20000"/>
          </a:bodyPr>
          <a:lstStyle/>
          <a:p>
            <a:r>
              <a:rPr lang="en-US" dirty="0" smtClean="0"/>
              <a:t>Time dimension is an interesting direction to follow up</a:t>
            </a:r>
          </a:p>
          <a:p>
            <a:pPr lvl="1"/>
            <a:r>
              <a:rPr lang="en-US" i="1" dirty="0" smtClean="0"/>
              <a:t>Accommodate dynamic states and dependencies of observed variables </a:t>
            </a:r>
          </a:p>
          <a:p>
            <a:r>
              <a:rPr lang="en-US" dirty="0" smtClean="0"/>
              <a:t>Measured Variables are not always equal</a:t>
            </a:r>
          </a:p>
          <a:p>
            <a:pPr lvl="1"/>
            <a:r>
              <a:rPr lang="en-US" i="1" dirty="0" smtClean="0"/>
              <a:t>Generalize the model to handle “hardness” of variables</a:t>
            </a:r>
            <a:endParaRPr lang="en-US" i="1" dirty="0"/>
          </a:p>
          <a:p>
            <a:r>
              <a:rPr lang="en-US" dirty="0" smtClean="0"/>
              <a:t>Uncertainty and Bias of Sources</a:t>
            </a:r>
            <a:endParaRPr lang="en-US" dirty="0"/>
          </a:p>
          <a:p>
            <a:pPr lvl="1"/>
            <a:r>
              <a:rPr lang="en-US" i="1" dirty="0" smtClean="0"/>
              <a:t>Model the bias and uncertainty of data sources</a:t>
            </a:r>
          </a:p>
          <a:p>
            <a:r>
              <a:rPr lang="en-US" dirty="0" smtClean="0"/>
              <a:t>Expertise of Sources</a:t>
            </a:r>
          </a:p>
          <a:p>
            <a:pPr lvl="1"/>
            <a:r>
              <a:rPr lang="en-US" i="1" dirty="0"/>
              <a:t>Model the reliability of sources in different expertise </a:t>
            </a:r>
            <a:r>
              <a:rPr lang="en-US" i="1" dirty="0" smtClean="0"/>
              <a:t>dimensions</a:t>
            </a:r>
            <a:endParaRPr lang="en-US" dirty="0" smtClean="0"/>
          </a:p>
          <a:p>
            <a:r>
              <a:rPr lang="en-US" dirty="0" smtClean="0"/>
              <a:t>Apply the Model beyond Twitter-based Applications</a:t>
            </a:r>
          </a:p>
          <a:p>
            <a:pPr lvl="1"/>
            <a:r>
              <a:rPr lang="en-US" i="1" dirty="0" smtClean="0"/>
              <a:t>Apply to a much broader set of crowdsourcing and mobile sensing applications</a:t>
            </a:r>
            <a:endParaRPr lang="en-US" i="1" dirty="0"/>
          </a:p>
          <a:p>
            <a:pPr marL="457200" lvl="1" indent="0">
              <a:buNone/>
            </a:pPr>
            <a:endParaRPr lang="en-US"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1602747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57200" y="0"/>
            <a:ext cx="8229600" cy="1143000"/>
          </a:xfrm>
        </p:spPr>
        <p:txBody>
          <a:bodyPr>
            <a:normAutofit fontScale="90000"/>
          </a:bodyPr>
          <a:lstStyle/>
          <a:p>
            <a:pPr eaLnBrk="1" hangingPunct="1"/>
            <a:r>
              <a:rPr lang="en-US" dirty="0" smtClean="0"/>
              <a:t>Establishing Estimation Confidence</a:t>
            </a:r>
            <a:br>
              <a:rPr lang="en-US" dirty="0" smtClean="0"/>
            </a:br>
            <a:r>
              <a:rPr lang="en-US" sz="3600" dirty="0" smtClean="0"/>
              <a:t>Deriving the Cramer-</a:t>
            </a:r>
            <a:r>
              <a:rPr lang="en-US" sz="3600" dirty="0" err="1" smtClean="0"/>
              <a:t>Rao</a:t>
            </a:r>
            <a:r>
              <a:rPr lang="en-US" sz="3600" dirty="0" smtClean="0"/>
              <a:t> Lower Bound</a:t>
            </a:r>
            <a:endParaRPr lang="en-US" dirty="0" smtClean="0"/>
          </a:p>
        </p:txBody>
      </p:sp>
      <p:sp>
        <p:nvSpPr>
          <p:cNvPr id="11" name="Slide Number Placeholder 10"/>
          <p:cNvSpPr>
            <a:spLocks noGrp="1"/>
          </p:cNvSpPr>
          <p:nvPr>
            <p:ph type="sldNum" sz="quarter" idx="12"/>
          </p:nvPr>
        </p:nvSpPr>
        <p:spPr/>
        <p:txBody>
          <a:bodyPr/>
          <a:lstStyle/>
          <a:p>
            <a:pPr>
              <a:defRPr/>
            </a:pPr>
            <a:fld id="{C19E18CE-5516-4F84-B9C2-55BEDE822762}" type="slidenum">
              <a:rPr lang="en-US" altLang="zh-CN" smtClean="0"/>
              <a:pPr>
                <a:defRPr/>
              </a:pPr>
              <a:t>7</a:t>
            </a:fld>
            <a:endParaRPr lang="en-US" altLang="zh-CN"/>
          </a:p>
        </p:txBody>
      </p:sp>
      <p:pic>
        <p:nvPicPr>
          <p:cNvPr id="50181" name="Picture 5"/>
          <p:cNvPicPr>
            <a:picLocks noChangeAspect="1" noChangeArrowheads="1"/>
          </p:cNvPicPr>
          <p:nvPr/>
        </p:nvPicPr>
        <p:blipFill>
          <a:blip r:embed="rId4" cstate="print"/>
          <a:srcRect/>
          <a:stretch>
            <a:fillRect/>
          </a:stretch>
        </p:blipFill>
        <p:spPr bwMode="auto">
          <a:xfrm>
            <a:off x="304800" y="1371600"/>
            <a:ext cx="5919323" cy="1600200"/>
          </a:xfrm>
          <a:prstGeom prst="rect">
            <a:avLst/>
          </a:prstGeom>
          <a:noFill/>
          <a:ln w="9525">
            <a:noFill/>
            <a:miter lim="800000"/>
            <a:headEnd/>
            <a:tailEnd/>
          </a:ln>
          <a:effectLst/>
        </p:spPr>
      </p:pic>
      <p:pic>
        <p:nvPicPr>
          <p:cNvPr id="50182" name="Picture 6"/>
          <p:cNvPicPr>
            <a:picLocks noChangeAspect="1" noChangeArrowheads="1"/>
          </p:cNvPicPr>
          <p:nvPr/>
        </p:nvPicPr>
        <p:blipFill>
          <a:blip r:embed="rId5" cstate="print"/>
          <a:srcRect/>
          <a:stretch>
            <a:fillRect/>
          </a:stretch>
        </p:blipFill>
        <p:spPr bwMode="auto">
          <a:xfrm>
            <a:off x="533400" y="3733800"/>
            <a:ext cx="4514384" cy="2133600"/>
          </a:xfrm>
          <a:prstGeom prst="rect">
            <a:avLst/>
          </a:prstGeom>
          <a:noFill/>
          <a:ln w="9525">
            <a:noFill/>
            <a:miter lim="800000"/>
            <a:headEnd/>
            <a:tailEnd/>
          </a:ln>
          <a:effectLst/>
        </p:spPr>
      </p:pic>
      <p:pic>
        <p:nvPicPr>
          <p:cNvPr id="9" name="Picture 2"/>
          <p:cNvPicPr>
            <a:picLocks noChangeAspect="1" noChangeArrowheads="1"/>
          </p:cNvPicPr>
          <p:nvPr/>
        </p:nvPicPr>
        <p:blipFill>
          <a:blip r:embed="rId6" cstate="print"/>
          <a:srcRect/>
          <a:stretch>
            <a:fillRect/>
          </a:stretch>
        </p:blipFill>
        <p:spPr bwMode="auto">
          <a:xfrm>
            <a:off x="5334000" y="3200400"/>
            <a:ext cx="3227521" cy="1600200"/>
          </a:xfrm>
          <a:prstGeom prst="rect">
            <a:avLst/>
          </a:prstGeom>
          <a:noFill/>
          <a:ln w="9525">
            <a:noFill/>
            <a:miter lim="800000"/>
            <a:headEnd/>
            <a:tailEnd/>
          </a:ln>
          <a:effectLst/>
        </p:spPr>
      </p:pic>
      <p:sp>
        <p:nvSpPr>
          <p:cNvPr id="14" name="Rectangle 13"/>
          <p:cNvSpPr/>
          <p:nvPr/>
        </p:nvSpPr>
        <p:spPr>
          <a:xfrm>
            <a:off x="5638800" y="3048000"/>
            <a:ext cx="2895600" cy="1905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334000" y="5257800"/>
            <a:ext cx="3581400" cy="1077218"/>
          </a:xfrm>
          <a:prstGeom prst="rect">
            <a:avLst/>
          </a:prstGeom>
          <a:solidFill>
            <a:schemeClr val="accent5"/>
          </a:solidFill>
        </p:spPr>
        <p:txBody>
          <a:bodyPr wrap="square">
            <a:spAutoFit/>
          </a:bodyPr>
          <a:lstStyle/>
          <a:p>
            <a:pPr>
              <a:defRPr/>
            </a:pPr>
            <a:r>
              <a:rPr lang="en-US" sz="3200" dirty="0" smtClean="0">
                <a:cs typeface="Arial" pitchFamily="34" charset="0"/>
              </a:rPr>
              <a:t>Cramer-</a:t>
            </a:r>
            <a:r>
              <a:rPr lang="en-US" sz="3200" dirty="0" err="1" smtClean="0">
                <a:cs typeface="Arial" pitchFamily="34" charset="0"/>
              </a:rPr>
              <a:t>Rao</a:t>
            </a:r>
            <a:r>
              <a:rPr lang="en-US" sz="3200" dirty="0" smtClean="0">
                <a:cs typeface="Arial" pitchFamily="34" charset="0"/>
              </a:rPr>
              <a:t> Lower Bound (CRLB)</a:t>
            </a:r>
            <a:endParaRPr lang="en-US" sz="3200" dirty="0">
              <a:cs typeface="Arial" pitchFamily="34" charset="0"/>
            </a:endParaRPr>
          </a:p>
        </p:txBody>
      </p:sp>
      <p:cxnSp>
        <p:nvCxnSpPr>
          <p:cNvPr id="18" name="Straight Arrow Connector 17"/>
          <p:cNvCxnSpPr/>
          <p:nvPr/>
        </p:nvCxnSpPr>
        <p:spPr>
          <a:xfrm rot="5400000" flipH="1" flipV="1">
            <a:off x="2819400" y="3429000"/>
            <a:ext cx="1219200" cy="152400"/>
          </a:xfrm>
          <a:prstGeom prst="straightConnector1">
            <a:avLst/>
          </a:prstGeom>
          <a:ln w="1270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76800" y="1905000"/>
            <a:ext cx="2286000" cy="914400"/>
          </a:xfrm>
          <a:prstGeom prst="straightConnector1">
            <a:avLst/>
          </a:prstGeom>
          <a:ln w="1270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222594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a:defRPr/>
            </a:pPr>
            <a:fld id="{C19E18CE-5516-4F84-B9C2-55BEDE822762}" type="slidenum">
              <a:rPr lang="en-US" altLang="zh-CN" smtClean="0"/>
              <a:pPr>
                <a:defRPr/>
              </a:pPr>
              <a:t>8</a:t>
            </a:fld>
            <a:endParaRPr lang="en-US" altLang="zh-CN"/>
          </a:p>
        </p:txBody>
      </p:sp>
      <p:sp>
        <p:nvSpPr>
          <p:cNvPr id="18" name="Title 1"/>
          <p:cNvSpPr>
            <a:spLocks noGrp="1"/>
          </p:cNvSpPr>
          <p:nvPr>
            <p:ph type="title"/>
          </p:nvPr>
        </p:nvSpPr>
        <p:spPr>
          <a:xfrm>
            <a:off x="1143000" y="838200"/>
            <a:ext cx="6934200" cy="427038"/>
          </a:xfrm>
        </p:spPr>
        <p:txBody>
          <a:bodyPr>
            <a:noAutofit/>
          </a:bodyPr>
          <a:lstStyle/>
          <a:p>
            <a:pPr eaLnBrk="1" hangingPunct="1"/>
            <a:r>
              <a:rPr lang="en-US" sz="2400" b="1" dirty="0" smtClean="0"/>
              <a:t>Real Cramer-</a:t>
            </a:r>
            <a:r>
              <a:rPr lang="en-US" sz="2400" b="1" dirty="0" err="1" smtClean="0"/>
              <a:t>Rao</a:t>
            </a:r>
            <a:r>
              <a:rPr lang="en-US" sz="2400" b="1" dirty="0" smtClean="0"/>
              <a:t> Lower Bound Derivation</a:t>
            </a:r>
          </a:p>
        </p:txBody>
      </p:sp>
      <p:sp>
        <p:nvSpPr>
          <p:cNvPr id="19" name="Rectangle 2"/>
          <p:cNvSpPr txBox="1">
            <a:spLocks noChangeArrowheads="1"/>
          </p:cNvSpPr>
          <p:nvPr/>
        </p:nvSpPr>
        <p:spPr>
          <a:xfrm>
            <a:off x="228600" y="228600"/>
            <a:ext cx="8763000" cy="6397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000" b="0" i="0" u="none" strike="noStrike" kern="1200" cap="none" spc="0" normalizeH="0" baseline="0" noProof="0" dirty="0" smtClean="0">
                <a:ln>
                  <a:noFill/>
                </a:ln>
                <a:solidFill>
                  <a:schemeClr val="tx1"/>
                </a:solidFill>
                <a:effectLst/>
                <a:uLnTx/>
                <a:uFillTx/>
                <a:latin typeface="+mj-lt"/>
                <a:ea typeface="+mj-ea"/>
                <a:cs typeface="+mj-cs"/>
              </a:rPr>
              <a:t>Confidence Interval of Participant Reliability</a:t>
            </a:r>
          </a:p>
        </p:txBody>
      </p:sp>
      <p:pic>
        <p:nvPicPr>
          <p:cNvPr id="211970" name="Picture 2"/>
          <p:cNvPicPr>
            <a:picLocks noChangeAspect="1" noChangeArrowheads="1"/>
          </p:cNvPicPr>
          <p:nvPr/>
        </p:nvPicPr>
        <p:blipFill>
          <a:blip r:embed="rId4"/>
          <a:srcRect/>
          <a:stretch>
            <a:fillRect/>
          </a:stretch>
        </p:blipFill>
        <p:spPr bwMode="auto">
          <a:xfrm>
            <a:off x="685800" y="1447800"/>
            <a:ext cx="2977773" cy="1476375"/>
          </a:xfrm>
          <a:prstGeom prst="rect">
            <a:avLst/>
          </a:prstGeom>
          <a:noFill/>
          <a:ln w="9525">
            <a:noFill/>
            <a:miter lim="800000"/>
            <a:headEnd/>
            <a:tailEnd/>
          </a:ln>
          <a:effectLst/>
        </p:spPr>
      </p:pic>
      <p:pic>
        <p:nvPicPr>
          <p:cNvPr id="211971" name="Picture 3"/>
          <p:cNvPicPr>
            <a:picLocks noChangeAspect="1" noChangeArrowheads="1"/>
          </p:cNvPicPr>
          <p:nvPr/>
        </p:nvPicPr>
        <p:blipFill>
          <a:blip r:embed="rId5"/>
          <a:srcRect/>
          <a:stretch>
            <a:fillRect/>
          </a:stretch>
        </p:blipFill>
        <p:spPr bwMode="auto">
          <a:xfrm>
            <a:off x="381000" y="3200400"/>
            <a:ext cx="5605153" cy="914400"/>
          </a:xfrm>
          <a:prstGeom prst="rect">
            <a:avLst/>
          </a:prstGeom>
          <a:noFill/>
          <a:ln w="9525">
            <a:noFill/>
            <a:miter lim="800000"/>
            <a:headEnd/>
            <a:tailEnd/>
          </a:ln>
          <a:effectLst/>
        </p:spPr>
      </p:pic>
      <p:pic>
        <p:nvPicPr>
          <p:cNvPr id="211972" name="Picture 4"/>
          <p:cNvPicPr>
            <a:picLocks noChangeAspect="1" noChangeArrowheads="1"/>
          </p:cNvPicPr>
          <p:nvPr/>
        </p:nvPicPr>
        <p:blipFill>
          <a:blip r:embed="rId6"/>
          <a:srcRect/>
          <a:stretch>
            <a:fillRect/>
          </a:stretch>
        </p:blipFill>
        <p:spPr bwMode="auto">
          <a:xfrm>
            <a:off x="457200" y="4114800"/>
            <a:ext cx="5562600" cy="1220531"/>
          </a:xfrm>
          <a:prstGeom prst="rect">
            <a:avLst/>
          </a:prstGeom>
          <a:noFill/>
          <a:ln w="9525">
            <a:noFill/>
            <a:miter lim="800000"/>
            <a:headEnd/>
            <a:tailEnd/>
          </a:ln>
          <a:effectLst/>
        </p:spPr>
      </p:pic>
      <p:pic>
        <p:nvPicPr>
          <p:cNvPr id="211973" name="Picture 5"/>
          <p:cNvPicPr>
            <a:picLocks noChangeAspect="1" noChangeArrowheads="1"/>
          </p:cNvPicPr>
          <p:nvPr/>
        </p:nvPicPr>
        <p:blipFill>
          <a:blip r:embed="rId7"/>
          <a:srcRect/>
          <a:stretch>
            <a:fillRect/>
          </a:stretch>
        </p:blipFill>
        <p:spPr bwMode="auto">
          <a:xfrm>
            <a:off x="361621" y="5372100"/>
            <a:ext cx="5581979" cy="1257300"/>
          </a:xfrm>
          <a:prstGeom prst="rect">
            <a:avLst/>
          </a:prstGeom>
          <a:noFill/>
          <a:ln w="9525">
            <a:noFill/>
            <a:miter lim="800000"/>
            <a:headEnd/>
            <a:tailEnd/>
          </a:ln>
          <a:effectLst/>
        </p:spPr>
      </p:pic>
      <p:sp>
        <p:nvSpPr>
          <p:cNvPr id="12" name="Rectangle 11"/>
          <p:cNvSpPr/>
          <p:nvPr/>
        </p:nvSpPr>
        <p:spPr>
          <a:xfrm>
            <a:off x="4572000" y="1905000"/>
            <a:ext cx="4038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Can be computed numerically and computation is </a:t>
            </a:r>
            <a:r>
              <a:rPr lang="en-US" b="1" dirty="0" smtClean="0">
                <a:solidFill>
                  <a:schemeClr val="tx1"/>
                </a:solidFill>
              </a:rPr>
              <a:t>exponential</a:t>
            </a:r>
            <a:r>
              <a:rPr lang="en-US" dirty="0" smtClean="0">
                <a:solidFill>
                  <a:schemeClr val="tx1"/>
                </a:solidFill>
              </a:rPr>
              <a:t> </a:t>
            </a:r>
            <a:r>
              <a:rPr lang="en-US" dirty="0" err="1" smtClean="0">
                <a:solidFill>
                  <a:schemeClr val="tx1"/>
                </a:solidFill>
              </a:rPr>
              <a:t>w.r.t</a:t>
            </a:r>
            <a:r>
              <a:rPr lang="en-US" dirty="0" smtClean="0">
                <a:solidFill>
                  <a:schemeClr val="tx1"/>
                </a:solidFill>
              </a:rPr>
              <a:t> to number of participants</a:t>
            </a:r>
            <a:endParaRPr lang="en-US" dirty="0">
              <a:solidFill>
                <a:schemeClr val="tx1"/>
              </a:solidFill>
            </a:endParaRPr>
          </a:p>
        </p:txBody>
      </p:sp>
      <p:pic>
        <p:nvPicPr>
          <p:cNvPr id="40962" name="Picture 2"/>
          <p:cNvPicPr>
            <a:picLocks noChangeAspect="1" noChangeArrowheads="1"/>
          </p:cNvPicPr>
          <p:nvPr/>
        </p:nvPicPr>
        <p:blipFill>
          <a:blip r:embed="rId8"/>
          <a:srcRect/>
          <a:stretch>
            <a:fillRect/>
          </a:stretch>
        </p:blipFill>
        <p:spPr bwMode="auto">
          <a:xfrm>
            <a:off x="6400800" y="4495800"/>
            <a:ext cx="1700213" cy="533400"/>
          </a:xfrm>
          <a:prstGeom prst="rect">
            <a:avLst/>
          </a:prstGeom>
          <a:noFill/>
          <a:ln w="9525">
            <a:noFill/>
            <a:miter lim="800000"/>
            <a:headEnd/>
            <a:tailEnd/>
          </a:ln>
          <a:effectLst/>
        </p:spPr>
      </p:pic>
      <p:sp>
        <p:nvSpPr>
          <p:cNvPr id="13" name="Rectangle 12"/>
          <p:cNvSpPr/>
          <p:nvPr/>
        </p:nvSpPr>
        <p:spPr>
          <a:xfrm>
            <a:off x="6248400" y="4343400"/>
            <a:ext cx="1981200" cy="838200"/>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34994287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28600" y="1600200"/>
          <a:ext cx="8534400" cy="2865438"/>
        </p:xfrm>
        <a:graphic>
          <a:graphicData uri="http://schemas.openxmlformats.org/presentationml/2006/ole">
            <mc:AlternateContent xmlns:mc="http://schemas.openxmlformats.org/markup-compatibility/2006">
              <mc:Choice xmlns:v="urn:schemas-microsoft-com:vml" Requires="v">
                <p:oleObj spid="_x0000_s10324" name="Equation" r:id="rId5" imgW="4762440" imgH="1600200" progId="Equation.3">
                  <p:embed/>
                </p:oleObj>
              </mc:Choice>
              <mc:Fallback>
                <p:oleObj name="Equation" r:id="rId5" imgW="4762440" imgH="1600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600200"/>
                        <a:ext cx="8534400" cy="286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1752600" y="2133600"/>
            <a:ext cx="381000" cy="533400"/>
          </a:xfrm>
          <a:prstGeom prst="rect">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0" name="TextBox 9"/>
          <p:cNvSpPr txBox="1"/>
          <p:nvPr/>
        </p:nvSpPr>
        <p:spPr>
          <a:xfrm>
            <a:off x="381000" y="4495800"/>
            <a:ext cx="3962400" cy="64611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dirty="0"/>
              <a:t>Assume  truthfulness of each </a:t>
            </a:r>
            <a:r>
              <a:rPr lang="en-US" dirty="0" smtClean="0"/>
              <a:t>variable is </a:t>
            </a:r>
            <a:r>
              <a:rPr lang="en-US" dirty="0"/>
              <a:t>estimated correctly from EM.</a:t>
            </a:r>
          </a:p>
        </p:txBody>
      </p:sp>
      <p:cxnSp>
        <p:nvCxnSpPr>
          <p:cNvPr id="12" name="Straight Arrow Connector 11"/>
          <p:cNvCxnSpPr>
            <a:stCxn id="9" idx="2"/>
          </p:cNvCxnSpPr>
          <p:nvPr/>
        </p:nvCxnSpPr>
        <p:spPr>
          <a:xfrm rot="16200000" flipH="1">
            <a:off x="1162050" y="3448050"/>
            <a:ext cx="1752600" cy="190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2971800" y="5410200"/>
            <a:ext cx="4953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Confidence bound remains </a:t>
            </a:r>
            <a:r>
              <a:rPr lang="en-US" dirty="0">
                <a:solidFill>
                  <a:schemeClr val="tx1"/>
                </a:solidFill>
              </a:rPr>
              <a:t>to be </a:t>
            </a:r>
            <a:r>
              <a:rPr lang="en-US" dirty="0" smtClean="0">
                <a:solidFill>
                  <a:schemeClr val="tx1"/>
                </a:solidFill>
              </a:rPr>
              <a:t> </a:t>
            </a:r>
            <a:r>
              <a:rPr lang="en-US" b="1" i="1" dirty="0" smtClean="0">
                <a:solidFill>
                  <a:schemeClr val="tx1"/>
                </a:solidFill>
              </a:rPr>
              <a:t>asymptotic</a:t>
            </a:r>
            <a:endParaRPr lang="en-US" dirty="0">
              <a:solidFill>
                <a:schemeClr val="tx1"/>
              </a:solidFill>
            </a:endParaRPr>
          </a:p>
        </p:txBody>
      </p:sp>
      <p:sp>
        <p:nvSpPr>
          <p:cNvPr id="14" name="Down Arrow 13"/>
          <p:cNvSpPr/>
          <p:nvPr/>
        </p:nvSpPr>
        <p:spPr>
          <a:xfrm>
            <a:off x="4572000" y="48768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Slide Number Placeholder 10"/>
          <p:cNvSpPr>
            <a:spLocks noGrp="1"/>
          </p:cNvSpPr>
          <p:nvPr>
            <p:ph type="sldNum" sz="quarter" idx="12"/>
          </p:nvPr>
        </p:nvSpPr>
        <p:spPr/>
        <p:txBody>
          <a:bodyPr/>
          <a:lstStyle/>
          <a:p>
            <a:pPr>
              <a:defRPr/>
            </a:pPr>
            <a:fld id="{C19E18CE-5516-4F84-B9C2-55BEDE822762}" type="slidenum">
              <a:rPr lang="en-US" altLang="zh-CN" smtClean="0"/>
              <a:pPr>
                <a:defRPr/>
              </a:pPr>
              <a:t>9</a:t>
            </a:fld>
            <a:endParaRPr lang="en-US" altLang="zh-CN"/>
          </a:p>
        </p:txBody>
      </p:sp>
      <p:sp>
        <p:nvSpPr>
          <p:cNvPr id="18" name="Title 1"/>
          <p:cNvSpPr>
            <a:spLocks noGrp="1"/>
          </p:cNvSpPr>
          <p:nvPr>
            <p:ph type="title"/>
          </p:nvPr>
        </p:nvSpPr>
        <p:spPr>
          <a:xfrm>
            <a:off x="1143000" y="838200"/>
            <a:ext cx="6934200" cy="427038"/>
          </a:xfrm>
        </p:spPr>
        <p:txBody>
          <a:bodyPr>
            <a:noAutofit/>
          </a:bodyPr>
          <a:lstStyle/>
          <a:p>
            <a:pPr eaLnBrk="1" hangingPunct="1"/>
            <a:r>
              <a:rPr lang="en-US" sz="2400" b="1" dirty="0" smtClean="0"/>
              <a:t>Asymptotic Cramer-</a:t>
            </a:r>
            <a:r>
              <a:rPr lang="en-US" sz="2400" b="1" dirty="0" err="1" smtClean="0"/>
              <a:t>Rao</a:t>
            </a:r>
            <a:r>
              <a:rPr lang="en-US" sz="2400" b="1" dirty="0" smtClean="0"/>
              <a:t> Lower Bound Derivation</a:t>
            </a:r>
          </a:p>
        </p:txBody>
      </p:sp>
      <p:sp>
        <p:nvSpPr>
          <p:cNvPr id="19" name="Rectangle 2"/>
          <p:cNvSpPr txBox="1">
            <a:spLocks noChangeArrowheads="1"/>
          </p:cNvSpPr>
          <p:nvPr/>
        </p:nvSpPr>
        <p:spPr>
          <a:xfrm>
            <a:off x="228600" y="228600"/>
            <a:ext cx="8763000" cy="6397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000" b="0" i="0" u="none" strike="noStrike" kern="1200" cap="none" spc="0" normalizeH="0" baseline="0" noProof="0" dirty="0" smtClean="0">
                <a:ln>
                  <a:noFill/>
                </a:ln>
                <a:solidFill>
                  <a:schemeClr val="tx1"/>
                </a:solidFill>
                <a:effectLst/>
                <a:uLnTx/>
                <a:uFillTx/>
                <a:latin typeface="+mj-lt"/>
                <a:ea typeface="+mj-ea"/>
                <a:cs typeface="+mj-cs"/>
              </a:rPr>
              <a:t>Confidence Interval of Participant Reliability</a:t>
            </a:r>
          </a:p>
        </p:txBody>
      </p:sp>
    </p:spTree>
    <p:custDataLst>
      <p:tags r:id="rId2"/>
    </p:custDataLst>
    <p:extLst>
      <p:ext uri="{BB962C8B-B14F-4D97-AF65-F5344CB8AC3E}">
        <p14:creationId xmlns:p14="http://schemas.microsoft.com/office/powerpoint/2010/main" val="38278939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0.9|43.2|5.2"/>
</p:tagLst>
</file>

<file path=ppt/tags/tag10.xml><?xml version="1.0" encoding="utf-8"?>
<p:tagLst xmlns:a="http://schemas.openxmlformats.org/drawingml/2006/main" xmlns:r="http://schemas.openxmlformats.org/officeDocument/2006/relationships" xmlns:p="http://schemas.openxmlformats.org/presentationml/2006/main">
  <p:tag name="TIMING" val="|19.9"/>
</p:tagLst>
</file>

<file path=ppt/tags/tag11.xml><?xml version="1.0" encoding="utf-8"?>
<p:tagLst xmlns:a="http://schemas.openxmlformats.org/drawingml/2006/main" xmlns:r="http://schemas.openxmlformats.org/officeDocument/2006/relationships" xmlns:p="http://schemas.openxmlformats.org/presentationml/2006/main">
  <p:tag name="TIMING" val="|16.3"/>
</p:tagLst>
</file>

<file path=ppt/tags/tag12.xml><?xml version="1.0" encoding="utf-8"?>
<p:tagLst xmlns:a="http://schemas.openxmlformats.org/drawingml/2006/main" xmlns:r="http://schemas.openxmlformats.org/officeDocument/2006/relationships" xmlns:p="http://schemas.openxmlformats.org/presentationml/2006/main">
  <p:tag name="TIMING" val="|2.4"/>
</p:tagLst>
</file>

<file path=ppt/tags/tag13.xml><?xml version="1.0" encoding="utf-8"?>
<p:tagLst xmlns:a="http://schemas.openxmlformats.org/drawingml/2006/main" xmlns:r="http://schemas.openxmlformats.org/officeDocument/2006/relationships" xmlns:p="http://schemas.openxmlformats.org/presentationml/2006/main">
  <p:tag name="TIMING" val="|0.6"/>
</p:tagLst>
</file>

<file path=ppt/tags/tag14.xml><?xml version="1.0" encoding="utf-8"?>
<p:tagLst xmlns:a="http://schemas.openxmlformats.org/drawingml/2006/main" xmlns:r="http://schemas.openxmlformats.org/officeDocument/2006/relationships" xmlns:p="http://schemas.openxmlformats.org/presentationml/2006/main">
  <p:tag name="TIMING" val="|24"/>
</p:tagLst>
</file>

<file path=ppt/tags/tag15.xml><?xml version="1.0" encoding="utf-8"?>
<p:tagLst xmlns:a="http://schemas.openxmlformats.org/drawingml/2006/main" xmlns:r="http://schemas.openxmlformats.org/officeDocument/2006/relationships" xmlns:p="http://schemas.openxmlformats.org/presentationml/2006/main">
  <p:tag name="TIMING" val="|32.6|3.2|22.7|8|1.8|3.2"/>
</p:tagLst>
</file>

<file path=ppt/tags/tag16.xml><?xml version="1.0" encoding="utf-8"?>
<p:tagLst xmlns:a="http://schemas.openxmlformats.org/drawingml/2006/main" xmlns:r="http://schemas.openxmlformats.org/officeDocument/2006/relationships" xmlns:p="http://schemas.openxmlformats.org/presentationml/2006/main">
  <p:tag name="TIMING" val="|0|0"/>
</p:tagLst>
</file>

<file path=ppt/tags/tag17.xml><?xml version="1.0" encoding="utf-8"?>
<p:tagLst xmlns:a="http://schemas.openxmlformats.org/drawingml/2006/main" xmlns:r="http://schemas.openxmlformats.org/officeDocument/2006/relationships" xmlns:p="http://schemas.openxmlformats.org/presentationml/2006/main">
  <p:tag name="TIMING" val="|0|0"/>
</p:tagLst>
</file>

<file path=ppt/tags/tag18.xml><?xml version="1.0" encoding="utf-8"?>
<p:tagLst xmlns:a="http://schemas.openxmlformats.org/drawingml/2006/main" xmlns:r="http://schemas.openxmlformats.org/officeDocument/2006/relationships" xmlns:p="http://schemas.openxmlformats.org/presentationml/2006/main">
  <p:tag name="TIMING" val="|0.2"/>
</p:tagLst>
</file>

<file path=ppt/tags/tag19.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1.9"/>
</p:tagLst>
</file>

<file path=ppt/tags/tag20.xml><?xml version="1.0" encoding="utf-8"?>
<p:tagLst xmlns:a="http://schemas.openxmlformats.org/drawingml/2006/main" xmlns:r="http://schemas.openxmlformats.org/officeDocument/2006/relationships" xmlns:p="http://schemas.openxmlformats.org/presentationml/2006/main">
  <p:tag name="TIMING" val="|15.3|6.8|3.7|0.9"/>
</p:tagLst>
</file>

<file path=ppt/tags/tag21.xml><?xml version="1.0" encoding="utf-8"?>
<p:tagLst xmlns:a="http://schemas.openxmlformats.org/drawingml/2006/main" xmlns:r="http://schemas.openxmlformats.org/officeDocument/2006/relationships" xmlns:p="http://schemas.openxmlformats.org/presentationml/2006/main">
  <p:tag name="TIMING" val="|0.6|0.6|10.6|2.2"/>
</p:tagLst>
</file>

<file path=ppt/tags/tag22.xml><?xml version="1.0" encoding="utf-8"?>
<p:tagLst xmlns:a="http://schemas.openxmlformats.org/drawingml/2006/main" xmlns:r="http://schemas.openxmlformats.org/officeDocument/2006/relationships" xmlns:p="http://schemas.openxmlformats.org/presentationml/2006/main">
  <p:tag name="TIMING" val="|6"/>
</p:tagLst>
</file>

<file path=ppt/tags/tag23.xml><?xml version="1.0" encoding="utf-8"?>
<p:tagLst xmlns:a="http://schemas.openxmlformats.org/drawingml/2006/main" xmlns:r="http://schemas.openxmlformats.org/officeDocument/2006/relationships" xmlns:p="http://schemas.openxmlformats.org/presentationml/2006/main">
  <p:tag name="TIMING" val="|0.4|10.7"/>
</p:tagLst>
</file>

<file path=ppt/tags/tag24.xml><?xml version="1.0" encoding="utf-8"?>
<p:tagLst xmlns:a="http://schemas.openxmlformats.org/drawingml/2006/main" xmlns:r="http://schemas.openxmlformats.org/officeDocument/2006/relationships" xmlns:p="http://schemas.openxmlformats.org/presentationml/2006/main">
  <p:tag name="TIMING" val="|0.4|6.6"/>
</p:tagLst>
</file>

<file path=ppt/tags/tag25.xml><?xml version="1.0" encoding="utf-8"?>
<p:tagLst xmlns:a="http://schemas.openxmlformats.org/drawingml/2006/main" xmlns:r="http://schemas.openxmlformats.org/officeDocument/2006/relationships" xmlns:p="http://schemas.openxmlformats.org/presentationml/2006/main">
  <p:tag name="TIMING" val="|12.6|1|0.9|7.1"/>
</p:tagLst>
</file>

<file path=ppt/tags/tag26.xml><?xml version="1.0" encoding="utf-8"?>
<p:tagLst xmlns:a="http://schemas.openxmlformats.org/drawingml/2006/main" xmlns:r="http://schemas.openxmlformats.org/officeDocument/2006/relationships" xmlns:p="http://schemas.openxmlformats.org/presentationml/2006/main">
  <p:tag name="TIMING" val="|11.9|11.5|1.4"/>
</p:tagLst>
</file>

<file path=ppt/tags/tag27.xml><?xml version="1.0" encoding="utf-8"?>
<p:tagLst xmlns:a="http://schemas.openxmlformats.org/drawingml/2006/main" xmlns:r="http://schemas.openxmlformats.org/officeDocument/2006/relationships" xmlns:p="http://schemas.openxmlformats.org/presentationml/2006/main">
  <p:tag name="TIMING" val="|17.5"/>
</p:tagLst>
</file>

<file path=ppt/tags/tag28.xml><?xml version="1.0" encoding="utf-8"?>
<p:tagLst xmlns:a="http://schemas.openxmlformats.org/drawingml/2006/main" xmlns:r="http://schemas.openxmlformats.org/officeDocument/2006/relationships" xmlns:p="http://schemas.openxmlformats.org/presentationml/2006/main">
  <p:tag name="TIMING" val="|15.3|6.8|3.7|0.9"/>
</p:tagLst>
</file>

<file path=ppt/tags/tag29.xml><?xml version="1.0" encoding="utf-8"?>
<p:tagLst xmlns:a="http://schemas.openxmlformats.org/drawingml/2006/main" xmlns:r="http://schemas.openxmlformats.org/officeDocument/2006/relationships" xmlns:p="http://schemas.openxmlformats.org/presentationml/2006/main">
  <p:tag name="TIMING" val="|12.6|1|0.9|7.1"/>
</p:tagLst>
</file>

<file path=ppt/tags/tag3.xml><?xml version="1.0" encoding="utf-8"?>
<p:tagLst xmlns:a="http://schemas.openxmlformats.org/drawingml/2006/main" xmlns:r="http://schemas.openxmlformats.org/officeDocument/2006/relationships" xmlns:p="http://schemas.openxmlformats.org/presentationml/2006/main">
  <p:tag name="TIMING" val="|0.1"/>
</p:tagLst>
</file>

<file path=ppt/tags/tag30.xml><?xml version="1.0" encoding="utf-8"?>
<p:tagLst xmlns:a="http://schemas.openxmlformats.org/drawingml/2006/main" xmlns:r="http://schemas.openxmlformats.org/officeDocument/2006/relationships" xmlns:p="http://schemas.openxmlformats.org/presentationml/2006/main">
  <p:tag name="TIMING" val="|0.2"/>
</p:tagLst>
</file>

<file path=ppt/tags/tag31.xml><?xml version="1.0" encoding="utf-8"?>
<p:tagLst xmlns:a="http://schemas.openxmlformats.org/drawingml/2006/main" xmlns:r="http://schemas.openxmlformats.org/officeDocument/2006/relationships" xmlns:p="http://schemas.openxmlformats.org/presentationml/2006/main">
  <p:tag name="TIMING" val="|18.2|19.1|6.8"/>
</p:tagLst>
</file>

<file path=ppt/tags/tag32.xml><?xml version="1.0" encoding="utf-8"?>
<p:tagLst xmlns:a="http://schemas.openxmlformats.org/drawingml/2006/main" xmlns:r="http://schemas.openxmlformats.org/officeDocument/2006/relationships" xmlns:p="http://schemas.openxmlformats.org/presentationml/2006/main">
  <p:tag name="TIMING" val="|18.2|19.1|6.8"/>
</p:tagLst>
</file>

<file path=ppt/tags/tag33.xml><?xml version="1.0" encoding="utf-8"?>
<p:tagLst xmlns:a="http://schemas.openxmlformats.org/drawingml/2006/main" xmlns:r="http://schemas.openxmlformats.org/officeDocument/2006/relationships" xmlns:p="http://schemas.openxmlformats.org/presentationml/2006/main">
  <p:tag name="TIMING" val="|0.9|13.3|34.6|1.6|5.6"/>
</p:tagLst>
</file>

<file path=ppt/tags/tag34.xml><?xml version="1.0" encoding="utf-8"?>
<p:tagLst xmlns:a="http://schemas.openxmlformats.org/drawingml/2006/main" xmlns:r="http://schemas.openxmlformats.org/officeDocument/2006/relationships" xmlns:p="http://schemas.openxmlformats.org/presentationml/2006/main">
  <p:tag name="TIMING" val="|0.9|13.3|34.6|1.6|5.6"/>
</p:tagLst>
</file>

<file path=ppt/tags/tag35.xml><?xml version="1.0" encoding="utf-8"?>
<p:tagLst xmlns:a="http://schemas.openxmlformats.org/drawingml/2006/main" xmlns:r="http://schemas.openxmlformats.org/officeDocument/2006/relationships" xmlns:p="http://schemas.openxmlformats.org/presentationml/2006/main">
  <p:tag name="TIMING" val="|53.7"/>
</p:tagLst>
</file>

<file path=ppt/tags/tag36.xml><?xml version="1.0" encoding="utf-8"?>
<p:tagLst xmlns:a="http://schemas.openxmlformats.org/drawingml/2006/main" xmlns:r="http://schemas.openxmlformats.org/officeDocument/2006/relationships" xmlns:p="http://schemas.openxmlformats.org/presentationml/2006/main">
  <p:tag name="TIMING" val="|4.6"/>
</p:tagLst>
</file>

<file path=ppt/tags/tag37.xml><?xml version="1.0" encoding="utf-8"?>
<p:tagLst xmlns:a="http://schemas.openxmlformats.org/drawingml/2006/main" xmlns:r="http://schemas.openxmlformats.org/officeDocument/2006/relationships" xmlns:p="http://schemas.openxmlformats.org/presentationml/2006/main">
  <p:tag name="TIMING" val="|4.6"/>
</p:tagLst>
</file>

<file path=ppt/tags/tag38.xml><?xml version="1.0" encoding="utf-8"?>
<p:tagLst xmlns:a="http://schemas.openxmlformats.org/drawingml/2006/main" xmlns:r="http://schemas.openxmlformats.org/officeDocument/2006/relationships" xmlns:p="http://schemas.openxmlformats.org/presentationml/2006/main">
  <p:tag name="TIMING" val="|12.5"/>
</p:tagLst>
</file>

<file path=ppt/tags/tag39.xml><?xml version="1.0" encoding="utf-8"?>
<p:tagLst xmlns:a="http://schemas.openxmlformats.org/drawingml/2006/main" xmlns:r="http://schemas.openxmlformats.org/officeDocument/2006/relationships" xmlns:p="http://schemas.openxmlformats.org/presentationml/2006/main">
  <p:tag name="TIMING" val="|11|4.7|3|5.3|6.5"/>
</p:tagLst>
</file>

<file path=ppt/tags/tag4.xml><?xml version="1.0" encoding="utf-8"?>
<p:tagLst xmlns:a="http://schemas.openxmlformats.org/drawingml/2006/main" xmlns:r="http://schemas.openxmlformats.org/officeDocument/2006/relationships" xmlns:p="http://schemas.openxmlformats.org/presentationml/2006/main">
  <p:tag name="TIMING" val="|0|0"/>
</p:tagLst>
</file>

<file path=ppt/tags/tag40.xml><?xml version="1.0" encoding="utf-8"?>
<p:tagLst xmlns:a="http://schemas.openxmlformats.org/drawingml/2006/main" xmlns:r="http://schemas.openxmlformats.org/officeDocument/2006/relationships" xmlns:p="http://schemas.openxmlformats.org/presentationml/2006/main">
  <p:tag name="TIMING" val="|44|6.4|6.6|8.5"/>
</p:tagLst>
</file>

<file path=ppt/tags/tag5.xml><?xml version="1.0" encoding="utf-8"?>
<p:tagLst xmlns:a="http://schemas.openxmlformats.org/drawingml/2006/main" xmlns:r="http://schemas.openxmlformats.org/officeDocument/2006/relationships" xmlns:p="http://schemas.openxmlformats.org/presentationml/2006/main">
  <p:tag name="TIMING" val="|0|0|0"/>
</p:tagLst>
</file>

<file path=ppt/tags/tag6.xml><?xml version="1.0" encoding="utf-8"?>
<p:tagLst xmlns:a="http://schemas.openxmlformats.org/drawingml/2006/main" xmlns:r="http://schemas.openxmlformats.org/officeDocument/2006/relationships" xmlns:p="http://schemas.openxmlformats.org/presentationml/2006/main">
  <p:tag name="TIMING" val="|5.5|20.7"/>
</p:tagLst>
</file>

<file path=ppt/tags/tag7.xml><?xml version="1.0" encoding="utf-8"?>
<p:tagLst xmlns:a="http://schemas.openxmlformats.org/drawingml/2006/main" xmlns:r="http://schemas.openxmlformats.org/officeDocument/2006/relationships" xmlns:p="http://schemas.openxmlformats.org/presentationml/2006/main">
  <p:tag name="TIMING" val="|5.5|20.7"/>
</p:tagLst>
</file>

<file path=ppt/tags/tag8.xml><?xml version="1.0" encoding="utf-8"?>
<p:tagLst xmlns:a="http://schemas.openxmlformats.org/drawingml/2006/main" xmlns:r="http://schemas.openxmlformats.org/officeDocument/2006/relationships" xmlns:p="http://schemas.openxmlformats.org/presentationml/2006/main">
  <p:tag name="TIMING" val="|11.1"/>
</p:tagLst>
</file>

<file path=ppt/tags/tag9.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2352</TotalTime>
  <Words>2369</Words>
  <Application>Microsoft Macintosh PowerPoint</Application>
  <PresentationFormat>On-screen Show (4:3)</PresentationFormat>
  <Paragraphs>678</Paragraphs>
  <Slides>60</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Office Theme</vt:lpstr>
      <vt:lpstr>Equation</vt:lpstr>
      <vt:lpstr>Data Reliability II: A Fundamental Challenge in Social Sensing</vt:lpstr>
      <vt:lpstr>PowerPoint Presentation</vt:lpstr>
      <vt:lpstr>Related Work on Data Reliability in Social Sensing</vt:lpstr>
      <vt:lpstr>PowerPoint Presentation</vt:lpstr>
      <vt:lpstr>Establishing Estimation Confidence</vt:lpstr>
      <vt:lpstr>Establishing Estimation Confidence </vt:lpstr>
      <vt:lpstr>Establishing Estimation Confidence Deriving the Cramer-Rao Lower Bound</vt:lpstr>
      <vt:lpstr>Real Cramer-Rao Lower Bound Derivation</vt:lpstr>
      <vt:lpstr>Asymptotic Cramer-Rao Lower Bound Derivation</vt:lpstr>
      <vt:lpstr>Asymptotic Cramer-Rao Lower Bound Derivation</vt:lpstr>
      <vt:lpstr>PowerPoint Presentation</vt:lpstr>
      <vt:lpstr>Asymptotic Normality Evaluation</vt:lpstr>
      <vt:lpstr>Estimation Confidence Evaluation</vt:lpstr>
      <vt:lpstr>Estimation Confidence Evaluation</vt:lpstr>
      <vt:lpstr>Estimation Confidence Evaluation</vt:lpstr>
      <vt:lpstr>PowerPoint Presentation</vt:lpstr>
      <vt:lpstr>The Apollo Fact-finder</vt:lpstr>
      <vt:lpstr>Crowdsensing Application Case Study: Traffic Regulator Mapping from GPS Data</vt:lpstr>
      <vt:lpstr>Method: Intentionally Simple “Sensors”</vt:lpstr>
      <vt:lpstr>PowerPoint Presentation</vt:lpstr>
      <vt:lpstr>PowerPoint Presentation</vt:lpstr>
      <vt:lpstr>Surrogate Sensing</vt:lpstr>
      <vt:lpstr>Incorporate Prior Knowledge</vt:lpstr>
      <vt:lpstr>Impact of the Opportunity to Observe</vt:lpstr>
      <vt:lpstr>Traffic Regulator Detection (Enhanced)</vt:lpstr>
      <vt:lpstr>Traffic Regulator Detection (Enhanced)</vt:lpstr>
      <vt:lpstr>Relations between Variables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Address Variable Constraints</vt:lpstr>
      <vt:lpstr>PowerPoint Presentation</vt:lpstr>
      <vt:lpstr>Traffic Regulator Mapping From  GPS Data</vt:lpstr>
      <vt:lpstr>Address Source Dependency</vt:lpstr>
      <vt:lpstr>Examples</vt:lpstr>
      <vt:lpstr>Humans as Sensors Challenges</vt:lpstr>
      <vt:lpstr>A Binary Human Sensor Model</vt:lpstr>
      <vt:lpstr>Formulate the Likelihood Function</vt:lpstr>
      <vt:lpstr>Social Expectation Maximization (1/2)</vt:lpstr>
      <vt:lpstr>Social Expectation Maximization (2/2)</vt:lpstr>
      <vt:lpstr>Simple Illustrative Examples</vt:lpstr>
      <vt:lpstr>Evaluation</vt:lpstr>
      <vt:lpstr>Evaluation using Real Twitter Traces</vt:lpstr>
      <vt:lpstr>Estimate Latent Social Dissemination (SD) Network</vt:lpstr>
      <vt:lpstr>Evaluation on Sandy Trace</vt:lpstr>
      <vt:lpstr>Evaluation on Irene Trace</vt:lpstr>
      <vt:lpstr>Evaluation on Egypt Trace</vt:lpstr>
      <vt:lpstr>Ground Truth Events Found by Social EM vs Regular EM </vt:lpstr>
      <vt:lpstr>One Interesting Example</vt:lpstr>
      <vt:lpstr>Design for Streaming Data</vt:lpstr>
      <vt:lpstr>Design for Streaming Data</vt:lpstr>
      <vt:lpstr>Design for Streaming Data</vt:lpstr>
      <vt:lpstr>Human Sensor vs Physical Sensor</vt:lpstr>
      <vt:lpstr>What is next ?</vt:lpstr>
      <vt:lpstr>Future Work</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Reliability II: A Fundamental Challenge in Social Sensing</dc:title>
  <dc:creator>Dong Wang</dc:creator>
  <cp:lastModifiedBy>Dong Wang</cp:lastModifiedBy>
  <cp:revision>85</cp:revision>
  <dcterms:created xsi:type="dcterms:W3CDTF">2014-11-21T01:21:36Z</dcterms:created>
  <dcterms:modified xsi:type="dcterms:W3CDTF">2015-01-29T22:35:00Z</dcterms:modified>
</cp:coreProperties>
</file>