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embeddings/oleObject2.bin" ContentType="application/vnd.openxmlformats-officedocument.oleObject"/>
  <Override PartName="/ppt/embeddings/oleObject3.bin" ContentType="application/vnd.openxmlformats-officedocument.oleObject"/>
  <Override PartName="/ppt/tags/tag12.xml" ContentType="application/vnd.openxmlformats-officedocument.presentationml.tags+xml"/>
  <Override PartName="/ppt/embeddings/oleObject4.bin" ContentType="application/vnd.openxmlformats-officedocument.oleObject"/>
  <Override PartName="/ppt/embeddings/oleObject5.bin" ContentType="application/vnd.openxmlformats-officedocument.oleObject"/>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embeddings/oleObject6.bin" ContentType="application/vnd.openxmlformats-officedocument.oleObject"/>
  <Override PartName="/ppt/tags/tag15.xml" ContentType="application/vnd.openxmlformats-officedocument.presentationml.tags+xml"/>
  <Override PartName="/ppt/notesSlides/notesSlide27.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7" r:id="rId2"/>
    <p:sldId id="313" r:id="rId3"/>
    <p:sldId id="314" r:id="rId4"/>
    <p:sldId id="361" r:id="rId5"/>
    <p:sldId id="362" r:id="rId6"/>
    <p:sldId id="259" r:id="rId7"/>
    <p:sldId id="363" r:id="rId8"/>
    <p:sldId id="300" r:id="rId9"/>
    <p:sldId id="317" r:id="rId10"/>
    <p:sldId id="306" r:id="rId11"/>
    <p:sldId id="315" r:id="rId12"/>
    <p:sldId id="316" r:id="rId13"/>
    <p:sldId id="304" r:id="rId14"/>
    <p:sldId id="302" r:id="rId15"/>
    <p:sldId id="303" r:id="rId16"/>
    <p:sldId id="301" r:id="rId17"/>
    <p:sldId id="284" r:id="rId18"/>
    <p:sldId id="305" r:id="rId19"/>
    <p:sldId id="285" r:id="rId20"/>
    <p:sldId id="360" r:id="rId21"/>
    <p:sldId id="312" r:id="rId22"/>
    <p:sldId id="288" r:id="rId23"/>
    <p:sldId id="261" r:id="rId24"/>
    <p:sldId id="307" r:id="rId25"/>
    <p:sldId id="308" r:id="rId26"/>
    <p:sldId id="286" r:id="rId27"/>
    <p:sldId id="354" r:id="rId28"/>
    <p:sldId id="355" r:id="rId29"/>
    <p:sldId id="287" r:id="rId30"/>
    <p:sldId id="289" r:id="rId31"/>
    <p:sldId id="290" r:id="rId32"/>
    <p:sldId id="291" r:id="rId33"/>
    <p:sldId id="262" r:id="rId34"/>
    <p:sldId id="263" r:id="rId35"/>
    <p:sldId id="264" r:id="rId36"/>
    <p:sldId id="265" r:id="rId37"/>
    <p:sldId id="266" r:id="rId38"/>
    <p:sldId id="268" r:id="rId39"/>
    <p:sldId id="269" r:id="rId40"/>
    <p:sldId id="270" r:id="rId41"/>
    <p:sldId id="272" r:id="rId42"/>
    <p:sldId id="309" r:id="rId43"/>
    <p:sldId id="359" r:id="rId44"/>
    <p:sldId id="273" r:id="rId45"/>
    <p:sldId id="310" r:id="rId46"/>
    <p:sldId id="274" r:id="rId47"/>
    <p:sldId id="275" r:id="rId48"/>
    <p:sldId id="276" r:id="rId49"/>
    <p:sldId id="277" r:id="rId50"/>
    <p:sldId id="311" r:id="rId51"/>
    <p:sldId id="278" r:id="rId52"/>
    <p:sldId id="279" r:id="rId53"/>
    <p:sldId id="280" r:id="rId54"/>
    <p:sldId id="297" r:id="rId55"/>
    <p:sldId id="298" r:id="rId56"/>
    <p:sldId id="299" r:id="rId57"/>
    <p:sldId id="292" r:id="rId58"/>
    <p:sldId id="293" r:id="rId59"/>
    <p:sldId id="294" r:id="rId60"/>
    <p:sldId id="295" r:id="rId61"/>
    <p:sldId id="296" r:id="rId62"/>
    <p:sldId id="318" r:id="rId63"/>
    <p:sldId id="319" r:id="rId64"/>
    <p:sldId id="320" r:id="rId65"/>
    <p:sldId id="321" r:id="rId66"/>
    <p:sldId id="347" r:id="rId67"/>
    <p:sldId id="348" r:id="rId68"/>
    <p:sldId id="349" r:id="rId69"/>
    <p:sldId id="350" r:id="rId70"/>
    <p:sldId id="351" r:id="rId71"/>
    <p:sldId id="352" r:id="rId72"/>
    <p:sldId id="353" r:id="rId73"/>
    <p:sldId id="322"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7" autoAdjust="0"/>
  </p:normalViewPr>
  <p:slideViewPr>
    <p:cSldViewPr snapToGrid="0" snapToObjects="1">
      <p:cViewPr varScale="1">
        <p:scale>
          <a:sx n="93" d="100"/>
          <a:sy n="93" d="100"/>
        </p:scale>
        <p:origin x="-13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1" Type="http://schemas.openxmlformats.org/officeDocument/2006/relationships/image" Target="../media/image79.wmf"/><Relationship Id="rId2"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B3ED8-1E76-AF4B-A4BC-D8B007B27253}" type="datetimeFigureOut">
              <a:rPr lang="en-US" smtClean="0"/>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B9142-D0C3-9F4F-9A41-C6301EA546D0}" type="slidenum">
              <a:rPr lang="en-US" smtClean="0"/>
              <a:t>‹#›</a:t>
            </a:fld>
            <a:endParaRPr lang="en-US"/>
          </a:p>
        </p:txBody>
      </p:sp>
    </p:spTree>
    <p:extLst>
      <p:ext uri="{BB962C8B-B14F-4D97-AF65-F5344CB8AC3E}">
        <p14:creationId xmlns:p14="http://schemas.microsoft.com/office/powerpoint/2010/main" val="4132384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5A17-A646-41FD-A5D1-DFCF5E7D947F}" type="slidenum">
              <a:rPr lang="en-US" smtClean="0"/>
              <a:pPr/>
              <a:t>2</a:t>
            </a:fld>
            <a:endParaRPr lang="en-US"/>
          </a:p>
        </p:txBody>
      </p:sp>
    </p:spTree>
    <p:extLst>
      <p:ext uri="{BB962C8B-B14F-4D97-AF65-F5344CB8AC3E}">
        <p14:creationId xmlns:p14="http://schemas.microsoft.com/office/powerpoint/2010/main" val="361298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b="0"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6</a:t>
            </a:fld>
            <a:endParaRPr lang="en-US"/>
          </a:p>
        </p:txBody>
      </p:sp>
    </p:spTree>
    <p:extLst>
      <p:ext uri="{BB962C8B-B14F-4D97-AF65-F5344CB8AC3E}">
        <p14:creationId xmlns:p14="http://schemas.microsoft.com/office/powerpoint/2010/main" val="100259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27</a:t>
            </a:fld>
            <a:endParaRPr lang="en-US"/>
          </a:p>
        </p:txBody>
      </p:sp>
    </p:spTree>
    <p:extLst>
      <p:ext uri="{BB962C8B-B14F-4D97-AF65-F5344CB8AC3E}">
        <p14:creationId xmlns:p14="http://schemas.microsoft.com/office/powerpoint/2010/main" val="20371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3B9142-D0C3-9F4F-9A41-C6301EA546D0}" type="slidenum">
              <a:rPr lang="en-US" smtClean="0"/>
              <a:t>28</a:t>
            </a:fld>
            <a:endParaRPr lang="en-US"/>
          </a:p>
        </p:txBody>
      </p:sp>
    </p:spTree>
    <p:extLst>
      <p:ext uri="{BB962C8B-B14F-4D97-AF65-F5344CB8AC3E}">
        <p14:creationId xmlns:p14="http://schemas.microsoft.com/office/powerpoint/2010/main" val="20371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34</a:t>
            </a:fld>
            <a:endParaRPr lang="en-US"/>
          </a:p>
        </p:txBody>
      </p:sp>
    </p:spTree>
    <p:extLst>
      <p:ext uri="{BB962C8B-B14F-4D97-AF65-F5344CB8AC3E}">
        <p14:creationId xmlns:p14="http://schemas.microsoft.com/office/powerpoint/2010/main" val="2520456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more to describe the topology. </a:t>
            </a:r>
          </a:p>
          <a:p>
            <a:endParaRPr lang="en-US" dirty="0" smtClean="0"/>
          </a:p>
          <a:p>
            <a:r>
              <a:rPr lang="en-US" dirty="0" smtClean="0"/>
              <a:t>Q:</a:t>
            </a:r>
            <a:r>
              <a:rPr lang="en-US" baseline="0" dirty="0" smtClean="0"/>
              <a:t> What are the parameters we could change in this simulation step? Number of sources, number of observations per source, the ratio of true/false variables, the initial estimate of d.</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E128EE66-B585-42EC-AA1D-7B4B3B0C98EF}"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7</a:t>
            </a:fld>
            <a:endParaRPr lang="en-US"/>
          </a:p>
        </p:txBody>
      </p:sp>
    </p:spTree>
    <p:extLst>
      <p:ext uri="{BB962C8B-B14F-4D97-AF65-F5344CB8AC3E}">
        <p14:creationId xmlns:p14="http://schemas.microsoft.com/office/powerpoint/2010/main" val="1002596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baseline="0"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baseline="0"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55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baseline="0"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93750"/>
            <a:ext cx="4572000" cy="3429000"/>
          </a:xfrm>
        </p:spPr>
      </p:sp>
      <p:sp>
        <p:nvSpPr>
          <p:cNvPr id="3" name="Notes Placeholder 2"/>
          <p:cNvSpPr>
            <a:spLocks noGrp="1"/>
          </p:cNvSpPr>
          <p:nvPr>
            <p:ph type="body" idx="1"/>
          </p:nvPr>
        </p:nvSpPr>
        <p:spPr/>
        <p:txBody>
          <a:bodyPr>
            <a:normAutofit fontScale="92500"/>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DD0969-DDAF-45CD-B9D7-6EBB08359487}"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8</a:t>
            </a:fld>
            <a:endParaRPr lang="en-US"/>
          </a:p>
        </p:txBody>
      </p:sp>
    </p:spTree>
    <p:extLst>
      <p:ext uri="{BB962C8B-B14F-4D97-AF65-F5344CB8AC3E}">
        <p14:creationId xmlns:p14="http://schemas.microsoft.com/office/powerpoint/2010/main" val="2327522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61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ACEC1B30-1836-6041-98E6-079456F489B8}" type="slidenum">
              <a:rPr lang="en-US" sz="1200">
                <a:latin typeface="Arial" charset="0"/>
              </a:rPr>
              <a:pPr eaLnBrk="1" hangingPunct="1"/>
              <a:t>62</a:t>
            </a:fld>
            <a:endParaRPr lang="en-US" sz="12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ahoma" charset="0"/>
                <a:ea typeface="ＭＳ Ｐゴシック" charset="0"/>
                <a:cs typeface="ＭＳ Ｐゴシック" charset="0"/>
              </a:defRPr>
            </a:lvl1pPr>
            <a:lvl2pPr marL="702756" indent="-270291" eaLnBrk="0" hangingPunct="0">
              <a:defRPr sz="2300">
                <a:solidFill>
                  <a:schemeClr val="tx1"/>
                </a:solidFill>
                <a:latin typeface="Tahoma" charset="0"/>
                <a:ea typeface="ＭＳ Ｐゴシック" charset="0"/>
              </a:defRPr>
            </a:lvl2pPr>
            <a:lvl3pPr marL="1081164" indent="-216233" eaLnBrk="0" hangingPunct="0">
              <a:defRPr sz="2300">
                <a:solidFill>
                  <a:schemeClr val="tx1"/>
                </a:solidFill>
                <a:latin typeface="Tahoma" charset="0"/>
                <a:ea typeface="ＭＳ Ｐゴシック" charset="0"/>
              </a:defRPr>
            </a:lvl3pPr>
            <a:lvl4pPr marL="1513629" indent="-216233" eaLnBrk="0" hangingPunct="0">
              <a:defRPr sz="2300">
                <a:solidFill>
                  <a:schemeClr val="tx1"/>
                </a:solidFill>
                <a:latin typeface="Tahoma" charset="0"/>
                <a:ea typeface="ＭＳ Ｐゴシック" charset="0"/>
              </a:defRPr>
            </a:lvl4pPr>
            <a:lvl5pPr marL="1946095" indent="-216233" eaLnBrk="0" hangingPunct="0">
              <a:defRPr sz="2300">
                <a:solidFill>
                  <a:schemeClr val="tx1"/>
                </a:solidFill>
                <a:latin typeface="Tahoma" charset="0"/>
                <a:ea typeface="ＭＳ Ｐゴシック" charset="0"/>
              </a:defRPr>
            </a:lvl5pPr>
            <a:lvl6pPr marL="2378560" indent="-216233" eaLnBrk="0" fontAlgn="base" hangingPunct="0">
              <a:spcBef>
                <a:spcPct val="0"/>
              </a:spcBef>
              <a:spcAft>
                <a:spcPct val="0"/>
              </a:spcAft>
              <a:defRPr sz="2300">
                <a:solidFill>
                  <a:schemeClr val="tx1"/>
                </a:solidFill>
                <a:latin typeface="Tahoma" charset="0"/>
                <a:ea typeface="ＭＳ Ｐゴシック" charset="0"/>
              </a:defRPr>
            </a:lvl6pPr>
            <a:lvl7pPr marL="2811026" indent="-216233" eaLnBrk="0" fontAlgn="base" hangingPunct="0">
              <a:spcBef>
                <a:spcPct val="0"/>
              </a:spcBef>
              <a:spcAft>
                <a:spcPct val="0"/>
              </a:spcAft>
              <a:defRPr sz="2300">
                <a:solidFill>
                  <a:schemeClr val="tx1"/>
                </a:solidFill>
                <a:latin typeface="Tahoma" charset="0"/>
                <a:ea typeface="ＭＳ Ｐゴシック" charset="0"/>
              </a:defRPr>
            </a:lvl7pPr>
            <a:lvl8pPr marL="3243491" indent="-216233" eaLnBrk="0" fontAlgn="base" hangingPunct="0">
              <a:spcBef>
                <a:spcPct val="0"/>
              </a:spcBef>
              <a:spcAft>
                <a:spcPct val="0"/>
              </a:spcAft>
              <a:defRPr sz="2300">
                <a:solidFill>
                  <a:schemeClr val="tx1"/>
                </a:solidFill>
                <a:latin typeface="Tahoma" charset="0"/>
                <a:ea typeface="ＭＳ Ｐゴシック" charset="0"/>
              </a:defRPr>
            </a:lvl8pPr>
            <a:lvl9pPr marL="3675957" indent="-216233"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6B6B000E-BFA3-F44B-96F8-0E929F6841C2}" type="slidenum">
              <a:rPr lang="en-US" sz="1200">
                <a:latin typeface="Arial" charset="0"/>
              </a:rPr>
              <a:pPr eaLnBrk="1" hangingPunct="1"/>
              <a:t>63</a:t>
            </a:fld>
            <a:endParaRPr lang="en-US" sz="120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B9142-D0C3-9F4F-9A41-C6301EA546D0}" type="slidenum">
              <a:rPr lang="en-US" smtClean="0"/>
              <a:t>64</a:t>
            </a:fld>
            <a:endParaRPr lang="en-US"/>
          </a:p>
        </p:txBody>
      </p:sp>
    </p:spTree>
    <p:extLst>
      <p:ext uri="{BB962C8B-B14F-4D97-AF65-F5344CB8AC3E}">
        <p14:creationId xmlns:p14="http://schemas.microsoft.com/office/powerpoint/2010/main" val="1450953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E3AAD-BAF7-F444-A856-D58AD87567AA}" type="slidenum">
              <a:rPr lang="en-US" smtClean="0"/>
              <a:pPr>
                <a:defRPr/>
              </a:pPr>
              <a:t>68</a:t>
            </a:fld>
            <a:endParaRPr lang="en-US"/>
          </a:p>
        </p:txBody>
      </p:sp>
    </p:spTree>
    <p:extLst>
      <p:ext uri="{BB962C8B-B14F-4D97-AF65-F5344CB8AC3E}">
        <p14:creationId xmlns:p14="http://schemas.microsoft.com/office/powerpoint/2010/main" val="576093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E3AAD-BAF7-F444-A856-D58AD87567AA}" type="slidenum">
              <a:rPr lang="en-US" smtClean="0"/>
              <a:pPr>
                <a:defRPr/>
              </a:pPr>
              <a:t>69</a:t>
            </a:fld>
            <a:endParaRPr lang="en-US"/>
          </a:p>
        </p:txBody>
      </p:sp>
    </p:spTree>
    <p:extLst>
      <p:ext uri="{BB962C8B-B14F-4D97-AF65-F5344CB8AC3E}">
        <p14:creationId xmlns:p14="http://schemas.microsoft.com/office/powerpoint/2010/main" val="576093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E3AAD-BAF7-F444-A856-D58AD87567AA}" type="slidenum">
              <a:rPr lang="en-US" smtClean="0"/>
              <a:pPr>
                <a:defRPr/>
              </a:pPr>
              <a:t>70</a:t>
            </a:fld>
            <a:endParaRPr lang="en-US"/>
          </a:p>
        </p:txBody>
      </p:sp>
    </p:spTree>
    <p:extLst>
      <p:ext uri="{BB962C8B-B14F-4D97-AF65-F5344CB8AC3E}">
        <p14:creationId xmlns:p14="http://schemas.microsoft.com/office/powerpoint/2010/main" val="576093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E3AAD-BAF7-F444-A856-D58AD87567AA}" type="slidenum">
              <a:rPr lang="en-US" smtClean="0"/>
              <a:pPr>
                <a:defRPr/>
              </a:pPr>
              <a:t>71</a:t>
            </a:fld>
            <a:endParaRPr lang="en-US"/>
          </a:p>
        </p:txBody>
      </p:sp>
    </p:spTree>
    <p:extLst>
      <p:ext uri="{BB962C8B-B14F-4D97-AF65-F5344CB8AC3E}">
        <p14:creationId xmlns:p14="http://schemas.microsoft.com/office/powerpoint/2010/main" val="576093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EE3AAD-BAF7-F444-A856-D58AD87567AA}" type="slidenum">
              <a:rPr lang="en-US" smtClean="0"/>
              <a:pPr>
                <a:defRPr/>
              </a:pPr>
              <a:t>72</a:t>
            </a:fld>
            <a:endParaRPr lang="en-US"/>
          </a:p>
        </p:txBody>
      </p:sp>
    </p:spTree>
    <p:extLst>
      <p:ext uri="{BB962C8B-B14F-4D97-AF65-F5344CB8AC3E}">
        <p14:creationId xmlns:p14="http://schemas.microsoft.com/office/powerpoint/2010/main" val="57609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5A17-A646-41FD-A5D1-DFCF5E7D947F}" type="slidenum">
              <a:rPr lang="en-US" smtClean="0"/>
              <a:pPr/>
              <a:t>11</a:t>
            </a:fld>
            <a:endParaRPr lang="en-US"/>
          </a:p>
        </p:txBody>
      </p:sp>
    </p:spTree>
    <p:extLst>
      <p:ext uri="{BB962C8B-B14F-4D97-AF65-F5344CB8AC3E}">
        <p14:creationId xmlns:p14="http://schemas.microsoft.com/office/powerpoint/2010/main" val="58872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5A17-A646-41FD-A5D1-DFCF5E7D947F}" type="slidenum">
              <a:rPr lang="en-US" smtClean="0"/>
              <a:pPr/>
              <a:t>12</a:t>
            </a:fld>
            <a:endParaRPr lang="en-US"/>
          </a:p>
        </p:txBody>
      </p:sp>
    </p:spTree>
    <p:extLst>
      <p:ext uri="{BB962C8B-B14F-4D97-AF65-F5344CB8AC3E}">
        <p14:creationId xmlns:p14="http://schemas.microsoft.com/office/powerpoint/2010/main" val="58872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DD0969-DDAF-45CD-B9D7-6EBB0835948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3D19F-C41C-F44B-BAEF-63DFF9A908D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46453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3D19F-C41C-F44B-BAEF-63DFF9A908D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76515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3D19F-C41C-F44B-BAEF-63DFF9A908D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283681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E94217EB-F4AD-42B4-8B3C-8ACD0E93A71F}" type="datetime1">
              <a:rPr lang="en-US" altLang="zh-CN" smtClean="0"/>
              <a:pPr/>
              <a:t>1/29/15</a:t>
            </a:fld>
            <a:endParaRPr lang="en-US" altLang="zh-CN"/>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D63D328-C9F8-4FAB-97C0-143259C90CD6}" type="slidenum">
              <a:rPr lang="en-US" altLang="zh-CN"/>
              <a:pPr/>
              <a:t>‹#›</a:t>
            </a:fld>
            <a:endParaRPr lang="en-US" altLang="zh-CN"/>
          </a:p>
        </p:txBody>
      </p:sp>
    </p:spTree>
    <p:extLst>
      <p:ext uri="{BB962C8B-B14F-4D97-AF65-F5344CB8AC3E}">
        <p14:creationId xmlns:p14="http://schemas.microsoft.com/office/powerpoint/2010/main" val="245153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3D19F-C41C-F44B-BAEF-63DFF9A908D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10882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3D19F-C41C-F44B-BAEF-63DFF9A908DE}"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381406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3D19F-C41C-F44B-BAEF-63DFF9A908DE}"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54977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3D19F-C41C-F44B-BAEF-63DFF9A908DE}"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215730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3D19F-C41C-F44B-BAEF-63DFF9A908DE}"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17617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3D19F-C41C-F44B-BAEF-63DFF9A908DE}"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26570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3D19F-C41C-F44B-BAEF-63DFF9A908DE}"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303403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3D19F-C41C-F44B-BAEF-63DFF9A908DE}"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072A1-A8CE-FB48-898F-9506AA4A911E}" type="slidenum">
              <a:rPr lang="en-US" smtClean="0"/>
              <a:t>‹#›</a:t>
            </a:fld>
            <a:endParaRPr lang="en-US"/>
          </a:p>
        </p:txBody>
      </p:sp>
    </p:spTree>
    <p:extLst>
      <p:ext uri="{BB962C8B-B14F-4D97-AF65-F5344CB8AC3E}">
        <p14:creationId xmlns:p14="http://schemas.microsoft.com/office/powerpoint/2010/main" val="3341168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3D19F-C41C-F44B-BAEF-63DFF9A908DE}" type="datetimeFigureOut">
              <a:rPr lang="en-US" smtClean="0"/>
              <a:t>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072A1-A8CE-FB48-898F-9506AA4A911E}" type="slidenum">
              <a:rPr lang="en-US" smtClean="0"/>
              <a:t>‹#›</a:t>
            </a:fld>
            <a:endParaRPr lang="en-US"/>
          </a:p>
        </p:txBody>
      </p:sp>
    </p:spTree>
    <p:extLst>
      <p:ext uri="{BB962C8B-B14F-4D97-AF65-F5344CB8AC3E}">
        <p14:creationId xmlns:p14="http://schemas.microsoft.com/office/powerpoint/2010/main" val="352557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image" Target="../media/image12.jpeg"/><Relationship Id="rId1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14.jpeg"/><Relationship Id="rId6" Type="http://schemas.openxmlformats.org/officeDocument/2006/relationships/image" Target="../media/image22.jpe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4" Type="http://schemas.openxmlformats.org/officeDocument/2006/relationships/image" Target="../media/image30.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6.jpeg"/><Relationship Id="rId5" Type="http://schemas.openxmlformats.org/officeDocument/2006/relationships/image" Target="../media/image23.pn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9.jpeg"/><Relationship Id="rId9" Type="http://schemas.openxmlformats.org/officeDocument/2006/relationships/image" Target="../media/image7.jpeg"/><Relationship Id="rId10" Type="http://schemas.openxmlformats.org/officeDocument/2006/relationships/image" Target="../media/image26.jpeg"/></Relationships>
</file>

<file path=ppt/slides/_rels/slide17.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image" Target="../media/image39.jpeg"/><Relationship Id="rId14" Type="http://schemas.openxmlformats.org/officeDocument/2006/relationships/image" Target="../media/image40.jpeg"/><Relationship Id="rId15" Type="http://schemas.openxmlformats.org/officeDocument/2006/relationships/image" Target="../media/image41.jpeg"/><Relationship Id="rId16" Type="http://schemas.openxmlformats.org/officeDocument/2006/relationships/image" Target="../media/image42.jpe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31.jpeg"/><Relationship Id="rId5" Type="http://schemas.openxmlformats.org/officeDocument/2006/relationships/image" Target="../media/image24.jpeg"/><Relationship Id="rId6" Type="http://schemas.openxmlformats.org/officeDocument/2006/relationships/image" Target="../media/image32.jpeg"/><Relationship Id="rId7" Type="http://schemas.openxmlformats.org/officeDocument/2006/relationships/image" Target="../media/image33.pn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3.jpeg"/><Relationship Id="rId5" Type="http://schemas.openxmlformats.org/officeDocument/2006/relationships/image" Target="../media/image23.png"/><Relationship Id="rId6" Type="http://schemas.openxmlformats.org/officeDocument/2006/relationships/image" Target="../media/image44.jpeg"/><Relationship Id="rId7" Type="http://schemas.openxmlformats.org/officeDocument/2006/relationships/image" Target="../media/image24.jpeg"/><Relationship Id="rId8" Type="http://schemas.openxmlformats.org/officeDocument/2006/relationships/image" Target="../media/image45.jpeg"/><Relationship Id="rId9" Type="http://schemas.openxmlformats.org/officeDocument/2006/relationships/image" Target="../media/image29.jpeg"/><Relationship Id="rId10" Type="http://schemas.openxmlformats.org/officeDocument/2006/relationships/image" Target="../media/image9.jpeg"/><Relationship Id="rId11" Type="http://schemas.openxmlformats.org/officeDocument/2006/relationships/image" Target="../media/image26.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0" Type="http://schemas.openxmlformats.org/officeDocument/2006/relationships/image" Target="../media/image53.jpeg"/><Relationship Id="rId11"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0.xml"/><Relationship Id="rId5" Type="http://schemas.openxmlformats.org/officeDocument/2006/relationships/oleObject" Target="../embeddings/oleObject1.bin"/><Relationship Id="rId6" Type="http://schemas.openxmlformats.org/officeDocument/2006/relationships/image" Target="../media/image55.emf"/><Relationship Id="rId1" Type="http://schemas.openxmlformats.org/officeDocument/2006/relationships/vmlDrawing" Target="../drawings/vmlDrawing1.vml"/><Relationship Id="rId2"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1.jpeg"/><Relationship Id="rId5" Type="http://schemas.openxmlformats.org/officeDocument/2006/relationships/image" Target="../media/image62.wmf"/><Relationship Id="rId6" Type="http://schemas.openxmlformats.org/officeDocument/2006/relationships/oleObject" Target="../embeddings/oleObject2.bin"/><Relationship Id="rId7" Type="http://schemas.openxmlformats.org/officeDocument/2006/relationships/image" Target="../media/image59.emf"/><Relationship Id="rId8" Type="http://schemas.openxmlformats.org/officeDocument/2006/relationships/oleObject" Target="../embeddings/oleObject3.bin"/><Relationship Id="rId9" Type="http://schemas.openxmlformats.org/officeDocument/2006/relationships/image" Target="../media/image60.wmf"/><Relationship Id="rId1" Type="http://schemas.openxmlformats.org/officeDocument/2006/relationships/vmlDrawing" Target="../drawings/vmlDrawing2.vml"/><Relationship Id="rId2"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2.wmf"/><Relationship Id="rId5" Type="http://schemas.openxmlformats.org/officeDocument/2006/relationships/oleObject" Target="../embeddings/oleObject4.bin"/><Relationship Id="rId6" Type="http://schemas.openxmlformats.org/officeDocument/2006/relationships/image" Target="../media/image63.emf"/><Relationship Id="rId7" Type="http://schemas.openxmlformats.org/officeDocument/2006/relationships/oleObject" Target="../embeddings/oleObject5.bin"/><Relationship Id="rId8" Type="http://schemas.openxmlformats.org/officeDocument/2006/relationships/image" Target="../media/image64.emf"/><Relationship Id="rId1" Type="http://schemas.openxmlformats.org/officeDocument/2006/relationships/vmlDrawing" Target="../drawings/vmlDrawing3.vml"/><Relationship Id="rId2"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jpeg"/><Relationship Id="rId9" Type="http://schemas.openxmlformats.org/officeDocument/2006/relationships/image" Target="../media/image70.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6.xml"/><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oleObject" Target="../embeddings/oleObject6.bin"/><Relationship Id="rId8" Type="http://schemas.openxmlformats.org/officeDocument/2006/relationships/image" Target="../media/image75.wmf"/><Relationship Id="rId9" Type="http://schemas.openxmlformats.org/officeDocument/2006/relationships/image" Target="../media/image78.png"/><Relationship Id="rId1" Type="http://schemas.openxmlformats.org/officeDocument/2006/relationships/vmlDrawing" Target="../drawings/vmlDrawing4.vml"/><Relationship Id="rId2" Type="http://schemas.openxmlformats.org/officeDocument/2006/relationships/tags" Target="../tags/tag14.xml"/></Relationships>
</file>

<file path=ppt/slides/_rels/slide42.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82.wmf"/><Relationship Id="rId1" Type="http://schemas.openxmlformats.org/officeDocument/2006/relationships/vmlDrawing" Target="../drawings/vmlDrawing5.vml"/><Relationship Id="rId2" Type="http://schemas.openxmlformats.org/officeDocument/2006/relationships/tags" Target="../tags/tag15.xml"/><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oleObject" Target="../embeddings/oleObject7.bin"/><Relationship Id="rId6" Type="http://schemas.openxmlformats.org/officeDocument/2006/relationships/image" Target="../media/image79.wmf"/><Relationship Id="rId7" Type="http://schemas.openxmlformats.org/officeDocument/2006/relationships/oleObject" Target="../embeddings/oleObject8.bin"/><Relationship Id="rId8" Type="http://schemas.openxmlformats.org/officeDocument/2006/relationships/image" Target="../media/image80.wmf"/><Relationship Id="rId9" Type="http://schemas.openxmlformats.org/officeDocument/2006/relationships/oleObject" Target="../embeddings/oleObject9.bin"/><Relationship Id="rId10" Type="http://schemas.openxmlformats.org/officeDocument/2006/relationships/image" Target="../media/image8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62.wmf"/><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83.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image" Target="../media/image84.png"/></Relationships>
</file>

<file path=ppt/slides/_rels/slide4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85.png"/></Relationships>
</file>

<file path=ppt/slides/_rels/slide4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image" Target="../media/image8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87.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88.jpeg"/><Relationship Id="rId5" Type="http://schemas.openxmlformats.org/officeDocument/2006/relationships/image" Target="../media/image89.jpeg"/><Relationship Id="rId6" Type="http://schemas.openxmlformats.org/officeDocument/2006/relationships/image" Target="../media/image90.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91.png"/><Relationship Id="rId5" Type="http://schemas.openxmlformats.org/officeDocument/2006/relationships/image" Target="../media/image92.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hyperlink" Target="http://apollo2.cs.illinois.edu/" TargetMode="External"/><Relationship Id="rId5" Type="http://schemas.openxmlformats.org/officeDocument/2006/relationships/image" Target="../media/image95.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96.jpeg"/><Relationship Id="rId5" Type="http://schemas.openxmlformats.org/officeDocument/2006/relationships/hyperlink" Target="http://apollo2.cs.illinois.edu/" TargetMode="External"/><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hyperlink" Target="https://github.com/ApolloFactFinder/Apollo" TargetMode="External"/><Relationship Id="rId5" Type="http://schemas.openxmlformats.org/officeDocument/2006/relationships/image" Target="../media/image97.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96.jpe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98.jpeg"/><Relationship Id="rId5" Type="http://schemas.openxmlformats.org/officeDocument/2006/relationships/image" Target="../media/image99.jpe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100.jpeg"/><Relationship Id="rId5" Type="http://schemas.openxmlformats.org/officeDocument/2006/relationships/image" Target="../media/image101.jpeg"/><Relationship Id="rId6" Type="http://schemas.openxmlformats.org/officeDocument/2006/relationships/image" Target="../media/image102.jpeg"/><Relationship Id="rId7" Type="http://schemas.openxmlformats.org/officeDocument/2006/relationships/image" Target="../media/image103.jpeg"/><Relationship Id="rId8" Type="http://schemas.openxmlformats.org/officeDocument/2006/relationships/image" Target="../media/image104.jpeg"/><Relationship Id="rId9" Type="http://schemas.openxmlformats.org/officeDocument/2006/relationships/image" Target="../media/image105.jpeg"/><Relationship Id="rId10" Type="http://schemas.openxmlformats.org/officeDocument/2006/relationships/image" Target="../media/image106.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07.png"/><Relationship Id="rId5" Type="http://schemas.openxmlformats.org/officeDocument/2006/relationships/image" Target="../media/image108.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109.png"/><Relationship Id="rId5" Type="http://schemas.openxmlformats.org/officeDocument/2006/relationships/image" Target="../media/image110.pn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png"/><Relationship Id="rId3" Type="http://schemas.openxmlformats.org/officeDocument/2006/relationships/image" Target="../media/image1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4" y="1694419"/>
            <a:ext cx="9081766" cy="1470025"/>
          </a:xfrm>
        </p:spPr>
        <p:txBody>
          <a:bodyPr>
            <a:normAutofit fontScale="90000"/>
          </a:bodyPr>
          <a:lstStyle/>
          <a:p>
            <a:r>
              <a:rPr lang="en-US" smtClean="0"/>
              <a:t>Data Reliability I:</a:t>
            </a:r>
            <a:r>
              <a:rPr lang="en-US" dirty="0" smtClean="0"/>
              <a:t/>
            </a:r>
            <a:br>
              <a:rPr lang="en-US" dirty="0" smtClean="0"/>
            </a:br>
            <a:r>
              <a:rPr lang="en-US" dirty="0" smtClean="0"/>
              <a:t>A Fundamental Challenge in Social Sensing</a:t>
            </a:r>
            <a:endParaRPr lang="en-US" dirty="0"/>
          </a:p>
        </p:txBody>
      </p:sp>
      <p:sp>
        <p:nvSpPr>
          <p:cNvPr id="3" name="Subtitle 2"/>
          <p:cNvSpPr>
            <a:spLocks noGrp="1"/>
          </p:cNvSpPr>
          <p:nvPr>
            <p:ph type="subTitle" idx="1"/>
          </p:nvPr>
        </p:nvSpPr>
        <p:spPr>
          <a:xfrm>
            <a:off x="1371600" y="3558849"/>
            <a:ext cx="6400800" cy="1752600"/>
          </a:xfrm>
        </p:spPr>
        <p:txBody>
          <a:bodyPr/>
          <a:lstStyle/>
          <a:p>
            <a:r>
              <a:rPr lang="en-US" dirty="0" smtClean="0">
                <a:solidFill>
                  <a:srgbClr val="000000"/>
                </a:solidFill>
              </a:rPr>
              <a:t>With Humans as Sensors</a:t>
            </a:r>
            <a:endParaRPr lang="en-US" dirty="0">
              <a:solidFill>
                <a:srgbClr val="000000"/>
              </a:solidFill>
            </a:endParaRPr>
          </a:p>
        </p:txBody>
      </p:sp>
      <p:sp>
        <p:nvSpPr>
          <p:cNvPr id="4" name="Subtitle 2"/>
          <p:cNvSpPr txBox="1">
            <a:spLocks/>
          </p:cNvSpPr>
          <p:nvPr/>
        </p:nvSpPr>
        <p:spPr>
          <a:xfrm>
            <a:off x="1170209" y="5078809"/>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spTree>
    <p:extLst>
      <p:ext uri="{BB962C8B-B14F-4D97-AF65-F5344CB8AC3E}">
        <p14:creationId xmlns:p14="http://schemas.microsoft.com/office/powerpoint/2010/main" val="27586218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371600"/>
            <a:ext cx="8534400" cy="4984750"/>
          </a:xfrm>
        </p:spPr>
        <p:txBody>
          <a:bodyPr>
            <a:normAutofit fontScale="92500" lnSpcReduction="10000"/>
          </a:bodyPr>
          <a:lstStyle/>
          <a:p>
            <a:r>
              <a:rPr lang="en-US" dirty="0" smtClean="0"/>
              <a:t>Following problems are not well addressed/defined in </a:t>
            </a:r>
            <a:r>
              <a:rPr lang="en-US" b="1" dirty="0" smtClean="0"/>
              <a:t>traditional</a:t>
            </a:r>
            <a:r>
              <a:rPr lang="en-US" dirty="0" smtClean="0"/>
              <a:t> sensor network application:</a:t>
            </a:r>
          </a:p>
          <a:p>
            <a:pPr marL="457200" lvl="1" indent="0">
              <a:buNone/>
            </a:pPr>
            <a:r>
              <a:rPr lang="en-US" b="1" dirty="0" smtClean="0"/>
              <a:t>Q1:</a:t>
            </a:r>
            <a:r>
              <a:rPr lang="en-US" dirty="0" smtClean="0"/>
              <a:t> What would happen if “sensors” are </a:t>
            </a:r>
            <a:r>
              <a:rPr lang="en-US" b="1" dirty="0" smtClean="0"/>
              <a:t>not known </a:t>
            </a:r>
            <a:r>
              <a:rPr lang="en-US" dirty="0" smtClean="0"/>
              <a:t>to the application a priori?</a:t>
            </a:r>
          </a:p>
          <a:p>
            <a:pPr marL="457200" lvl="1" indent="0">
              <a:buNone/>
            </a:pPr>
            <a:r>
              <a:rPr lang="en-US" b="1" dirty="0" smtClean="0"/>
              <a:t>Q2:</a:t>
            </a:r>
            <a:r>
              <a:rPr lang="en-US" dirty="0" smtClean="0"/>
              <a:t> How to model a </a:t>
            </a:r>
            <a:r>
              <a:rPr lang="en-US" b="1" dirty="0" smtClean="0"/>
              <a:t>person as a “sensor”</a:t>
            </a:r>
            <a:endParaRPr lang="en-US" dirty="0" smtClean="0"/>
          </a:p>
          <a:p>
            <a:pPr marL="457200" lvl="1" indent="0">
              <a:buNone/>
            </a:pPr>
            <a:r>
              <a:rPr lang="en-US" b="1" dirty="0" smtClean="0"/>
              <a:t>Q3:</a:t>
            </a:r>
            <a:r>
              <a:rPr lang="en-US" dirty="0" smtClean="0"/>
              <a:t> How to assess the quality of the results </a:t>
            </a:r>
            <a:r>
              <a:rPr lang="en-US" b="1" dirty="0" smtClean="0"/>
              <a:t>without independent ways </a:t>
            </a:r>
            <a:r>
              <a:rPr lang="en-US" dirty="0" smtClean="0"/>
              <a:t>of verifying the reliability of sources and correctness of  their measurements?</a:t>
            </a:r>
          </a:p>
          <a:p>
            <a:r>
              <a:rPr lang="en-US" dirty="0" smtClean="0"/>
              <a:t>The work discussed in this lecture made efforts to address the above problems emerging in social sensing !</a:t>
            </a:r>
          </a:p>
          <a:p>
            <a:pPr lvl="1">
              <a:buNone/>
            </a:pPr>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12301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1"/>
            <a:ext cx="8229600" cy="824089"/>
          </a:xfrm>
        </p:spPr>
        <p:txBody>
          <a:bodyPr>
            <a:normAutofit fontScale="90000"/>
          </a:bodyPr>
          <a:lstStyle/>
          <a:p>
            <a:r>
              <a:rPr lang="en-US" dirty="0" smtClean="0"/>
              <a:t>Related Work</a:t>
            </a:r>
            <a:br>
              <a:rPr lang="en-US" dirty="0" smtClean="0"/>
            </a:br>
            <a:r>
              <a:rPr lang="en-US" sz="3600" dirty="0" smtClean="0"/>
              <a:t>on Data Reliability in Social Sensing</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p:cNvSpPr/>
          <p:nvPr/>
        </p:nvSpPr>
        <p:spPr>
          <a:xfrm>
            <a:off x="76200" y="3755410"/>
            <a:ext cx="8839200" cy="3046987"/>
          </a:xfrm>
          <a:prstGeom prst="rect">
            <a:avLst/>
          </a:prstGeom>
        </p:spPr>
        <p:txBody>
          <a:bodyPr wrap="square">
            <a:spAutoFit/>
          </a:bodyPr>
          <a:lstStyle/>
          <a:p>
            <a:r>
              <a:rPr lang="en-US" sz="1200" b="1" dirty="0" smtClean="0"/>
              <a:t>1. </a:t>
            </a:r>
            <a:r>
              <a:rPr lang="en-US" sz="1200" dirty="0" smtClean="0"/>
              <a:t>Dong </a:t>
            </a:r>
            <a:r>
              <a:rPr lang="en-US" sz="1200" dirty="0"/>
              <a:t>Wang, Lance Kaplan, </a:t>
            </a:r>
            <a:r>
              <a:rPr lang="en-US" sz="1200" dirty="0" err="1"/>
              <a:t>Hieu</a:t>
            </a:r>
            <a:r>
              <a:rPr lang="en-US" sz="1200" dirty="0"/>
              <a:t> Le, and </a:t>
            </a:r>
            <a:r>
              <a:rPr lang="en-US" sz="1200" dirty="0" err="1"/>
              <a:t>Tarek</a:t>
            </a:r>
            <a:r>
              <a:rPr lang="en-US" sz="1200" dirty="0"/>
              <a:t> </a:t>
            </a:r>
            <a:r>
              <a:rPr lang="en-US" sz="1200" dirty="0" err="1"/>
              <a:t>Abdelzaher</a:t>
            </a:r>
            <a:r>
              <a:rPr lang="en-US" sz="1200" dirty="0"/>
              <a:t>. "On Truth Discovery in Social Sensing: A Maximum Likelihood Estimation Approach." The 11th ACM/IEEE Conference on Information Processing in Sensor Networks (IPSN 12). Beijing, China April 2012</a:t>
            </a:r>
            <a:r>
              <a:rPr lang="en-US" sz="1200" dirty="0" smtClean="0"/>
              <a:t>.</a:t>
            </a:r>
            <a:endParaRPr lang="en-US" sz="1200" dirty="0"/>
          </a:p>
          <a:p>
            <a:r>
              <a:rPr lang="en-US" sz="1200" b="1" dirty="0" smtClean="0"/>
              <a:t>2. </a:t>
            </a:r>
            <a:r>
              <a:rPr lang="en-US" sz="1200" dirty="0" smtClean="0"/>
              <a:t>Dong </a:t>
            </a:r>
            <a:r>
              <a:rPr lang="en-US" sz="1200" dirty="0"/>
              <a:t>Wang ,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Scalability and Robustness Limitations of Real and Asymptotic Confidence Bounds in Social Sensing." The 9th Annual IEEE Communications Society Conference on Sensor, Mesh and Ad Hoc Communications and Networks (SECON 12), Seoul, Korea, June, 2012</a:t>
            </a:r>
            <a:r>
              <a:rPr lang="en-US" sz="1200" dirty="0" smtClean="0"/>
              <a:t>.</a:t>
            </a:r>
          </a:p>
          <a:p>
            <a:r>
              <a:rPr lang="en-US" sz="1200" b="1" dirty="0" smtClean="0"/>
              <a:t>3. </a:t>
            </a:r>
            <a:r>
              <a:rPr lang="en-US" sz="1200" dirty="0"/>
              <a:t>Dong Wang,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Credibility Tradeoffs in Assured Social Sensing."   IEEE JSAC special issue on Network Science, June,  </a:t>
            </a:r>
            <a:r>
              <a:rPr lang="en-US" sz="1200" dirty="0" smtClean="0"/>
              <a:t>Vol. 31, No. 6, 2013</a:t>
            </a:r>
            <a:r>
              <a:rPr lang="en-US" sz="1200" dirty="0"/>
              <a:t>.</a:t>
            </a:r>
          </a:p>
          <a:p>
            <a:r>
              <a:rPr lang="en-US" sz="1200" b="1" dirty="0" smtClean="0"/>
              <a:t>4. </a:t>
            </a:r>
            <a:r>
              <a:rPr lang="en-US" sz="1200" dirty="0" smtClean="0"/>
              <a:t>Dong </a:t>
            </a:r>
            <a:r>
              <a:rPr lang="en-US" sz="1200" dirty="0"/>
              <a:t>Wang, </a:t>
            </a:r>
            <a:r>
              <a:rPr lang="en-US" sz="1200" dirty="0" err="1"/>
              <a:t>Tarek</a:t>
            </a:r>
            <a:r>
              <a:rPr lang="en-US" sz="1200" dirty="0"/>
              <a:t> </a:t>
            </a:r>
            <a:r>
              <a:rPr lang="en-US" sz="1200" dirty="0" err="1"/>
              <a:t>Abdelzaher</a:t>
            </a:r>
            <a:r>
              <a:rPr lang="en-US" sz="1200" dirty="0"/>
              <a:t>, Lance Kaplan and </a:t>
            </a:r>
            <a:r>
              <a:rPr lang="en-US" sz="1200" dirty="0" err="1"/>
              <a:t>Charu</a:t>
            </a:r>
            <a:r>
              <a:rPr lang="en-US" sz="1200" dirty="0"/>
              <a:t> C. </a:t>
            </a:r>
            <a:r>
              <a:rPr lang="en-US" sz="1200" dirty="0" err="1"/>
              <a:t>Aggarwal</a:t>
            </a:r>
            <a:r>
              <a:rPr lang="en-US" sz="1200" dirty="0"/>
              <a:t>. "Recursive Fact-finding: A Streaming Approach to Truth Estimation in Crowdsourcing Applications.", </a:t>
            </a:r>
            <a:r>
              <a:rPr lang="en-US" sz="1200" dirty="0" smtClean="0"/>
              <a:t>33rd </a:t>
            </a:r>
            <a:r>
              <a:rPr lang="en-US" sz="1200" dirty="0"/>
              <a:t>International Conference on Distributed Computing Systems (ICDCS 13) Philadelphia, PA, July 2013.</a:t>
            </a:r>
          </a:p>
          <a:p>
            <a:r>
              <a:rPr lang="en-US" sz="1200" b="1" dirty="0" smtClean="0"/>
              <a:t>5. </a:t>
            </a:r>
            <a:r>
              <a:rPr lang="en-US" sz="1200" dirty="0"/>
              <a:t>Dong  Wang, Lance Kaplan and </a:t>
            </a:r>
            <a:r>
              <a:rPr lang="en-US" sz="1200" dirty="0" err="1"/>
              <a:t>Tarek</a:t>
            </a:r>
            <a:r>
              <a:rPr lang="en-US" sz="1200" dirty="0"/>
              <a:t> </a:t>
            </a:r>
            <a:r>
              <a:rPr lang="en-US" sz="1200" dirty="0" err="1"/>
              <a:t>Abdelzaher</a:t>
            </a:r>
            <a:r>
              <a:rPr lang="en-US" sz="1200" dirty="0"/>
              <a:t>. "On Truth Discovery in Social Sensing with Conflicting Observations: A Maximum Likelihood Estimation Approach.” </a:t>
            </a:r>
            <a:r>
              <a:rPr lang="en-US" altLang="zh-CN" sz="1200" dirty="0"/>
              <a:t>ACM  Transaction on Sensor Network s (TOSN), in press,  </a:t>
            </a:r>
            <a:r>
              <a:rPr lang="en-US" altLang="zh-CN" sz="1200" dirty="0" smtClean="0"/>
              <a:t>2013</a:t>
            </a:r>
            <a:endParaRPr lang="en-US" sz="1200" b="1" dirty="0" smtClean="0"/>
          </a:p>
          <a:p>
            <a:r>
              <a:rPr lang="en-US" sz="1200" b="1" dirty="0" smtClean="0"/>
              <a:t>6. </a:t>
            </a:r>
            <a:r>
              <a:rPr lang="en-US" sz="1200" dirty="0" smtClean="0"/>
              <a:t>Dong </a:t>
            </a:r>
            <a:r>
              <a:rPr lang="en-US" sz="1200" dirty="0"/>
              <a:t>Wang, </a:t>
            </a:r>
            <a:r>
              <a:rPr lang="en-US" sz="1200" dirty="0" err="1"/>
              <a:t>Tarek</a:t>
            </a:r>
            <a:r>
              <a:rPr lang="en-US" sz="1200" dirty="0"/>
              <a:t> </a:t>
            </a:r>
            <a:r>
              <a:rPr lang="en-US" sz="1200" dirty="0" err="1"/>
              <a:t>Abdelzaher</a:t>
            </a:r>
            <a:r>
              <a:rPr lang="en-US" sz="1200" dirty="0"/>
              <a:t>, Lance Kaplan and Raghu </a:t>
            </a:r>
            <a:r>
              <a:rPr lang="en-US" sz="1200" dirty="0" err="1"/>
              <a:t>Ganti</a:t>
            </a:r>
            <a:r>
              <a:rPr lang="en-US" sz="1200" dirty="0"/>
              <a:t>. "Exploitation of Physical Constraints for Reliable Social Sensing," IEEE 34th Real-Time Systems Symposium (RTSS'13)</a:t>
            </a:r>
            <a:r>
              <a:rPr lang="en-US" sz="1200" i="1" dirty="0"/>
              <a:t> </a:t>
            </a:r>
            <a:r>
              <a:rPr lang="en-US" sz="1200" dirty="0"/>
              <a:t>Vancouver, Canada, December, 2013. </a:t>
            </a:r>
            <a:endParaRPr lang="en-US" sz="1200" dirty="0" smtClean="0"/>
          </a:p>
          <a:p>
            <a:r>
              <a:rPr lang="en-US" sz="1200" b="1" dirty="0"/>
              <a:t>7. </a:t>
            </a:r>
            <a:r>
              <a:rPr lang="en-US" sz="1200" dirty="0"/>
              <a:t>Dong Wang , </a:t>
            </a:r>
            <a:r>
              <a:rPr lang="en-US" sz="1200" dirty="0" err="1"/>
              <a:t>Tanvir</a:t>
            </a:r>
            <a:r>
              <a:rPr lang="en-US" sz="1200" dirty="0"/>
              <a:t> Amin, </a:t>
            </a:r>
            <a:r>
              <a:rPr lang="en-US" sz="1200" dirty="0" err="1"/>
              <a:t>Shen</a:t>
            </a:r>
            <a:r>
              <a:rPr lang="en-US" sz="1200" dirty="0"/>
              <a:t> Li, </a:t>
            </a:r>
            <a:r>
              <a:rPr lang="en-US" sz="1200" dirty="0" err="1"/>
              <a:t>Tarek</a:t>
            </a:r>
            <a:r>
              <a:rPr lang="en-US" sz="1200" dirty="0"/>
              <a:t> </a:t>
            </a:r>
            <a:r>
              <a:rPr lang="en-US" sz="1200" dirty="0" err="1"/>
              <a:t>Abdelzaher</a:t>
            </a:r>
            <a:r>
              <a:rPr lang="en-US" sz="1200" dirty="0"/>
              <a:t>, Lance Kaplan, </a:t>
            </a:r>
            <a:r>
              <a:rPr lang="en-US" sz="1200" dirty="0" err="1"/>
              <a:t>Siyu</a:t>
            </a:r>
            <a:r>
              <a:rPr lang="en-US" sz="1200" dirty="0"/>
              <a:t> </a:t>
            </a:r>
            <a:r>
              <a:rPr lang="en-US" sz="1200" dirty="0" err="1"/>
              <a:t>Gu</a:t>
            </a:r>
            <a:r>
              <a:rPr lang="en-US" sz="1200" dirty="0"/>
              <a:t>, </a:t>
            </a:r>
            <a:r>
              <a:rPr lang="en-US" sz="1200" dirty="0" err="1"/>
              <a:t>Chenji</a:t>
            </a:r>
            <a:r>
              <a:rPr lang="en-US" sz="1200" dirty="0"/>
              <a:t> Pan, </a:t>
            </a:r>
            <a:r>
              <a:rPr lang="en-US" sz="1200" dirty="0" err="1"/>
              <a:t>Hengchang</a:t>
            </a:r>
            <a:r>
              <a:rPr lang="en-US" sz="1200" dirty="0"/>
              <a:t> Liu, </a:t>
            </a:r>
            <a:r>
              <a:rPr lang="en-US" sz="1200" dirty="0" err="1"/>
              <a:t>Charu</a:t>
            </a:r>
            <a:r>
              <a:rPr lang="en-US" sz="1200" dirty="0"/>
              <a:t> </a:t>
            </a:r>
            <a:r>
              <a:rPr lang="en-US" sz="1200" dirty="0" err="1"/>
              <a:t>Aggrawal</a:t>
            </a:r>
            <a:r>
              <a:rPr lang="en-US" sz="1200" dirty="0"/>
              <a:t>, Raghu </a:t>
            </a:r>
            <a:r>
              <a:rPr lang="en-US" sz="1200" dirty="0" err="1"/>
              <a:t>Ganti</a:t>
            </a:r>
            <a:r>
              <a:rPr lang="en-US" sz="1200" dirty="0"/>
              <a:t>, </a:t>
            </a:r>
            <a:r>
              <a:rPr lang="en-US" sz="1200" dirty="0" err="1"/>
              <a:t>XinLei</a:t>
            </a:r>
            <a:r>
              <a:rPr lang="en-US" sz="1200" dirty="0"/>
              <a:t> Wang, </a:t>
            </a:r>
            <a:r>
              <a:rPr lang="en-US" sz="1200" dirty="0" err="1"/>
              <a:t>Prasant</a:t>
            </a:r>
            <a:r>
              <a:rPr lang="en-US" sz="1200" dirty="0"/>
              <a:t> </a:t>
            </a:r>
            <a:r>
              <a:rPr lang="en-US" sz="1200" dirty="0" err="1"/>
              <a:t>Mohapatra</a:t>
            </a:r>
            <a:r>
              <a:rPr lang="en-US" sz="1200" dirty="0"/>
              <a:t>, Boleslaw Szymanski, </a:t>
            </a:r>
            <a:r>
              <a:rPr lang="en-US" sz="1200" dirty="0" err="1"/>
              <a:t>Hieu</a:t>
            </a:r>
            <a:r>
              <a:rPr lang="en-US" sz="1200" dirty="0"/>
              <a:t> Le, "Humans as Sensors: An Estimation Theoretic Perspective," The 13th ACM/IEEE International Conference on Information Processing in Sensor Networks (IPSN 14), Berlin, Germany, April, 2014. </a:t>
            </a:r>
          </a:p>
        </p:txBody>
      </p:sp>
      <p:sp>
        <p:nvSpPr>
          <p:cNvPr id="6" name="Oval 5"/>
          <p:cNvSpPr/>
          <p:nvPr/>
        </p:nvSpPr>
        <p:spPr>
          <a:xfrm>
            <a:off x="76200" y="23622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12</a:t>
            </a:r>
            <a:endParaRPr lang="en-US" dirty="0">
              <a:solidFill>
                <a:srgbClr val="000000"/>
              </a:solidFill>
            </a:endParaRPr>
          </a:p>
        </p:txBody>
      </p:sp>
      <p:sp>
        <p:nvSpPr>
          <p:cNvPr id="7" name="Oval 6"/>
          <p:cNvSpPr/>
          <p:nvPr/>
        </p:nvSpPr>
        <p:spPr>
          <a:xfrm>
            <a:off x="1295400" y="1371600"/>
            <a:ext cx="1371600"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SECON 12, JSAC 13</a:t>
            </a:r>
            <a:endParaRPr lang="en-US" dirty="0">
              <a:solidFill>
                <a:srgbClr val="000000"/>
              </a:solidFill>
            </a:endParaRPr>
          </a:p>
        </p:txBody>
      </p:sp>
      <p:sp>
        <p:nvSpPr>
          <p:cNvPr id="8" name="Oval 7"/>
          <p:cNvSpPr/>
          <p:nvPr/>
        </p:nvSpPr>
        <p:spPr>
          <a:xfrm>
            <a:off x="2667000" y="21336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ICDCS 13</a:t>
            </a:r>
            <a:endParaRPr lang="en-US" dirty="0">
              <a:solidFill>
                <a:srgbClr val="000000"/>
              </a:solidFill>
            </a:endParaRPr>
          </a:p>
        </p:txBody>
      </p:sp>
      <p:sp>
        <p:nvSpPr>
          <p:cNvPr id="9" name="Oval 8"/>
          <p:cNvSpPr/>
          <p:nvPr/>
        </p:nvSpPr>
        <p:spPr>
          <a:xfrm>
            <a:off x="6172200" y="2362200"/>
            <a:ext cx="12954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RTSS 13, 14</a:t>
            </a:r>
            <a:endParaRPr lang="en-US" dirty="0">
              <a:solidFill>
                <a:srgbClr val="000000"/>
              </a:solidFill>
            </a:endParaRPr>
          </a:p>
        </p:txBody>
      </p:sp>
      <p:sp>
        <p:nvSpPr>
          <p:cNvPr id="10" name="Oval 9"/>
          <p:cNvSpPr/>
          <p:nvPr/>
        </p:nvSpPr>
        <p:spPr>
          <a:xfrm>
            <a:off x="4495800" y="18288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ACM </a:t>
            </a:r>
            <a:r>
              <a:rPr lang="en-US" dirty="0" err="1" smtClean="0">
                <a:solidFill>
                  <a:srgbClr val="000000"/>
                </a:solidFill>
              </a:rPr>
              <a:t>ToSN</a:t>
            </a:r>
            <a:r>
              <a:rPr lang="en-US" dirty="0" smtClean="0">
                <a:solidFill>
                  <a:srgbClr val="000000"/>
                </a:solidFill>
              </a:rPr>
              <a:t> 13</a:t>
            </a:r>
            <a:endParaRPr lang="en-US" dirty="0">
              <a:solidFill>
                <a:srgbClr val="000000"/>
              </a:solidFill>
            </a:endParaRPr>
          </a:p>
        </p:txBody>
      </p:sp>
      <p:sp>
        <p:nvSpPr>
          <p:cNvPr id="11" name="TextBox 10"/>
          <p:cNvSpPr txBox="1"/>
          <p:nvPr/>
        </p:nvSpPr>
        <p:spPr>
          <a:xfrm>
            <a:off x="76200" y="3352800"/>
            <a:ext cx="1676400" cy="381000"/>
          </a:xfrm>
          <a:prstGeom prst="rect">
            <a:avLst/>
          </a:prstGeom>
          <a:noFill/>
        </p:spPr>
        <p:txBody>
          <a:bodyPr wrap="square" rtlCol="0">
            <a:spAutoFit/>
          </a:bodyPr>
          <a:lstStyle/>
          <a:p>
            <a:r>
              <a:rPr lang="en-US" b="1" dirty="0" smtClean="0"/>
              <a:t>Basic Model </a:t>
            </a:r>
            <a:r>
              <a:rPr lang="en-US" b="1" baseline="30000" dirty="0" smtClean="0"/>
              <a:t>1</a:t>
            </a:r>
            <a:endParaRPr lang="en-US" b="1" baseline="30000" dirty="0"/>
          </a:p>
        </p:txBody>
      </p:sp>
      <p:sp>
        <p:nvSpPr>
          <p:cNvPr id="12" name="TextBox 11"/>
          <p:cNvSpPr txBox="1"/>
          <p:nvPr/>
        </p:nvSpPr>
        <p:spPr>
          <a:xfrm>
            <a:off x="1600200" y="2514600"/>
            <a:ext cx="1219200" cy="646331"/>
          </a:xfrm>
          <a:prstGeom prst="rect">
            <a:avLst/>
          </a:prstGeom>
          <a:noFill/>
        </p:spPr>
        <p:txBody>
          <a:bodyPr wrap="square" rtlCol="0">
            <a:spAutoFit/>
          </a:bodyPr>
          <a:lstStyle/>
          <a:p>
            <a:r>
              <a:rPr lang="en-US" b="1" dirty="0" smtClean="0">
                <a:solidFill>
                  <a:srgbClr val="000000"/>
                </a:solidFill>
              </a:rPr>
              <a:t>Accuracy </a:t>
            </a:r>
          </a:p>
          <a:p>
            <a:r>
              <a:rPr lang="en-US" b="1" dirty="0" smtClean="0">
                <a:solidFill>
                  <a:srgbClr val="000000"/>
                </a:solidFill>
              </a:rPr>
              <a:t>Bounds </a:t>
            </a:r>
            <a:r>
              <a:rPr lang="en-US" b="1" baseline="30000" dirty="0" smtClean="0">
                <a:solidFill>
                  <a:srgbClr val="000000"/>
                </a:solidFill>
              </a:rPr>
              <a:t>2,3</a:t>
            </a:r>
            <a:endParaRPr lang="en-US" b="1" baseline="30000" dirty="0">
              <a:solidFill>
                <a:srgbClr val="000000"/>
              </a:solidFill>
            </a:endParaRPr>
          </a:p>
        </p:txBody>
      </p:sp>
      <p:sp>
        <p:nvSpPr>
          <p:cNvPr id="13" name="TextBox 12"/>
          <p:cNvSpPr txBox="1"/>
          <p:nvPr/>
        </p:nvSpPr>
        <p:spPr>
          <a:xfrm>
            <a:off x="3200400" y="3124200"/>
            <a:ext cx="1295400" cy="646331"/>
          </a:xfrm>
          <a:prstGeom prst="rect">
            <a:avLst/>
          </a:prstGeom>
          <a:noFill/>
        </p:spPr>
        <p:txBody>
          <a:bodyPr wrap="square" rtlCol="0">
            <a:spAutoFit/>
          </a:bodyPr>
          <a:lstStyle/>
          <a:p>
            <a:r>
              <a:rPr lang="en-US" b="1" dirty="0" smtClean="0"/>
              <a:t>Streaming </a:t>
            </a:r>
          </a:p>
          <a:p>
            <a:r>
              <a:rPr lang="en-US" b="1" dirty="0" smtClean="0"/>
              <a:t>Data </a:t>
            </a:r>
            <a:r>
              <a:rPr lang="en-US" b="1" baseline="30000" dirty="0"/>
              <a:t>4</a:t>
            </a:r>
          </a:p>
        </p:txBody>
      </p:sp>
      <p:sp>
        <p:nvSpPr>
          <p:cNvPr id="14" name="TextBox 13"/>
          <p:cNvSpPr txBox="1"/>
          <p:nvPr/>
        </p:nvSpPr>
        <p:spPr>
          <a:xfrm>
            <a:off x="4419600" y="1371600"/>
            <a:ext cx="2286000" cy="369332"/>
          </a:xfrm>
          <a:prstGeom prst="rect">
            <a:avLst/>
          </a:prstGeom>
          <a:noFill/>
        </p:spPr>
        <p:txBody>
          <a:bodyPr wrap="square" rtlCol="0">
            <a:spAutoFit/>
          </a:bodyPr>
          <a:lstStyle/>
          <a:p>
            <a:r>
              <a:rPr lang="en-US" b="1" dirty="0" smtClean="0">
                <a:solidFill>
                  <a:srgbClr val="000000"/>
                </a:solidFill>
              </a:rPr>
              <a:t>Conflicting Claims </a:t>
            </a:r>
            <a:r>
              <a:rPr lang="en-US" b="1" baseline="30000" dirty="0">
                <a:solidFill>
                  <a:srgbClr val="000000"/>
                </a:solidFill>
              </a:rPr>
              <a:t>5</a:t>
            </a:r>
          </a:p>
        </p:txBody>
      </p:sp>
      <p:sp>
        <p:nvSpPr>
          <p:cNvPr id="15" name="TextBox 14"/>
          <p:cNvSpPr txBox="1"/>
          <p:nvPr/>
        </p:nvSpPr>
        <p:spPr>
          <a:xfrm>
            <a:off x="5638800" y="3276600"/>
            <a:ext cx="2133600" cy="369332"/>
          </a:xfrm>
          <a:prstGeom prst="rect">
            <a:avLst/>
          </a:prstGeom>
          <a:noFill/>
        </p:spPr>
        <p:txBody>
          <a:bodyPr wrap="square" rtlCol="0">
            <a:spAutoFit/>
          </a:bodyPr>
          <a:lstStyle/>
          <a:p>
            <a:r>
              <a:rPr lang="en-US" b="1" dirty="0" smtClean="0"/>
              <a:t>Claim Constraints</a:t>
            </a:r>
            <a:r>
              <a:rPr lang="en-US" b="1" baseline="30000" dirty="0" smtClean="0"/>
              <a:t> 6</a:t>
            </a:r>
            <a:endParaRPr lang="en-US" b="1" baseline="30000" dirty="0"/>
          </a:p>
        </p:txBody>
      </p:sp>
      <p:cxnSp>
        <p:nvCxnSpPr>
          <p:cNvPr id="17" name="Straight Connector 16"/>
          <p:cNvCxnSpPr>
            <a:stCxn id="6" idx="0"/>
          </p:cNvCxnSpPr>
          <p:nvPr/>
        </p:nvCxnSpPr>
        <p:spPr>
          <a:xfrm flipV="1">
            <a:off x="762000" y="2057400"/>
            <a:ext cx="5334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67000" y="1828800"/>
            <a:ext cx="3810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191000" y="2362200"/>
            <a:ext cx="304800" cy="1905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6"/>
            <a:endCxn id="9" idx="1"/>
          </p:cNvCxnSpPr>
          <p:nvPr/>
        </p:nvCxnSpPr>
        <p:spPr>
          <a:xfrm>
            <a:off x="6019800" y="2247900"/>
            <a:ext cx="342107" cy="23705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7620000" y="18288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14</a:t>
            </a:r>
            <a:endParaRPr lang="en-US" dirty="0">
              <a:solidFill>
                <a:srgbClr val="000000"/>
              </a:solidFill>
            </a:endParaRPr>
          </a:p>
        </p:txBody>
      </p:sp>
      <p:sp>
        <p:nvSpPr>
          <p:cNvPr id="30" name="TextBox 29"/>
          <p:cNvSpPr txBox="1"/>
          <p:nvPr/>
        </p:nvSpPr>
        <p:spPr>
          <a:xfrm>
            <a:off x="7848600" y="2514600"/>
            <a:ext cx="1447800" cy="646331"/>
          </a:xfrm>
          <a:prstGeom prst="rect">
            <a:avLst/>
          </a:prstGeom>
          <a:noFill/>
        </p:spPr>
        <p:txBody>
          <a:bodyPr wrap="square" rtlCol="0">
            <a:spAutoFit/>
          </a:bodyPr>
          <a:lstStyle/>
          <a:p>
            <a:r>
              <a:rPr lang="en-US" b="1" dirty="0" smtClean="0">
                <a:solidFill>
                  <a:srgbClr val="000000"/>
                </a:solidFill>
              </a:rPr>
              <a:t>Humans Sensors</a:t>
            </a:r>
            <a:r>
              <a:rPr lang="en-US" b="1" baseline="30000" dirty="0" smtClean="0">
                <a:solidFill>
                  <a:srgbClr val="000000"/>
                </a:solidFill>
              </a:rPr>
              <a:t>7</a:t>
            </a:r>
            <a:endParaRPr lang="en-US" b="1" baseline="30000" dirty="0">
              <a:solidFill>
                <a:srgbClr val="000000"/>
              </a:solidFill>
            </a:endParaRPr>
          </a:p>
        </p:txBody>
      </p:sp>
      <p:cxnSp>
        <p:nvCxnSpPr>
          <p:cNvPr id="32" name="Straight Connector 31"/>
          <p:cNvCxnSpPr/>
          <p:nvPr/>
        </p:nvCxnSpPr>
        <p:spPr>
          <a:xfrm flipV="1">
            <a:off x="7391400" y="2438400"/>
            <a:ext cx="304800" cy="18779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901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1"/>
            <a:ext cx="8229600" cy="824089"/>
          </a:xfrm>
        </p:spPr>
        <p:txBody>
          <a:bodyPr>
            <a:normAutofit fontScale="90000"/>
          </a:bodyPr>
          <a:lstStyle/>
          <a:p>
            <a:r>
              <a:rPr lang="en-US" dirty="0" smtClean="0"/>
              <a:t>Related Work</a:t>
            </a:r>
            <a:br>
              <a:rPr lang="en-US" dirty="0" smtClean="0"/>
            </a:br>
            <a:r>
              <a:rPr lang="en-US" sz="3600" dirty="0" smtClean="0"/>
              <a:t>on Data Reliability in Social Sensing</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Rectangle 4"/>
          <p:cNvSpPr/>
          <p:nvPr/>
        </p:nvSpPr>
        <p:spPr>
          <a:xfrm>
            <a:off x="76200" y="3755410"/>
            <a:ext cx="8839200" cy="3046987"/>
          </a:xfrm>
          <a:prstGeom prst="rect">
            <a:avLst/>
          </a:prstGeom>
        </p:spPr>
        <p:txBody>
          <a:bodyPr wrap="square">
            <a:spAutoFit/>
          </a:bodyPr>
          <a:lstStyle/>
          <a:p>
            <a:r>
              <a:rPr lang="en-US" sz="1200" b="1" dirty="0" smtClean="0"/>
              <a:t>1. Dong </a:t>
            </a:r>
            <a:r>
              <a:rPr lang="en-US" sz="1200" b="1" dirty="0"/>
              <a:t>Wang, Lance Kaplan, </a:t>
            </a:r>
            <a:r>
              <a:rPr lang="en-US" sz="1200" b="1" dirty="0" err="1"/>
              <a:t>Hieu</a:t>
            </a:r>
            <a:r>
              <a:rPr lang="en-US" sz="1200" b="1" dirty="0"/>
              <a:t> Le, and </a:t>
            </a:r>
            <a:r>
              <a:rPr lang="en-US" sz="1200" b="1" dirty="0" err="1"/>
              <a:t>Tarek</a:t>
            </a:r>
            <a:r>
              <a:rPr lang="en-US" sz="1200" b="1" dirty="0"/>
              <a:t> </a:t>
            </a:r>
            <a:r>
              <a:rPr lang="en-US" sz="1200" b="1" dirty="0" err="1"/>
              <a:t>Abdelzaher</a:t>
            </a:r>
            <a:r>
              <a:rPr lang="en-US" sz="1200" b="1" dirty="0"/>
              <a:t>. "On Truth Discovery in Social Sensing: A Maximum Likelihood Estimation Approach." The 11th ACM/IEEE Conference on Information Processing in Sensor Networks (IPSN 12). Beijing, China April 2012</a:t>
            </a:r>
            <a:r>
              <a:rPr lang="en-US" sz="1200" b="1" dirty="0" smtClean="0"/>
              <a:t>.</a:t>
            </a:r>
            <a:endParaRPr lang="en-US" sz="1200" b="1" dirty="0"/>
          </a:p>
          <a:p>
            <a:r>
              <a:rPr lang="en-US" sz="1200" b="1" dirty="0" smtClean="0"/>
              <a:t>2. </a:t>
            </a:r>
            <a:r>
              <a:rPr lang="en-US" sz="1200" dirty="0" smtClean="0"/>
              <a:t>Dong </a:t>
            </a:r>
            <a:r>
              <a:rPr lang="en-US" sz="1200" dirty="0"/>
              <a:t>Wang ,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Scalability and Robustness Limitations of Real and Asymptotic Confidence Bounds in Social Sensing." The 9th Annual IEEE Communications Society Conference on Sensor, Mesh and Ad Hoc Communications and Networks (SECON 12), Seoul, Korea, June, 2012</a:t>
            </a:r>
            <a:r>
              <a:rPr lang="en-US" sz="1200" dirty="0" smtClean="0"/>
              <a:t>.</a:t>
            </a:r>
          </a:p>
          <a:p>
            <a:r>
              <a:rPr lang="en-US" sz="1200" b="1" dirty="0" smtClean="0"/>
              <a:t>3. </a:t>
            </a:r>
            <a:r>
              <a:rPr lang="en-US" sz="1200" dirty="0"/>
              <a:t>Dong Wang, Lance Kaplan, </a:t>
            </a:r>
            <a:r>
              <a:rPr lang="en-US" sz="1200" dirty="0" err="1"/>
              <a:t>Tarek</a:t>
            </a:r>
            <a:r>
              <a:rPr lang="en-US" sz="1200" dirty="0"/>
              <a:t> </a:t>
            </a:r>
            <a:r>
              <a:rPr lang="en-US" sz="1200" dirty="0" err="1"/>
              <a:t>Abdelzaher</a:t>
            </a:r>
            <a:r>
              <a:rPr lang="en-US" sz="1200" dirty="0"/>
              <a:t> and </a:t>
            </a:r>
            <a:r>
              <a:rPr lang="en-US" sz="1200" dirty="0" err="1"/>
              <a:t>Charu</a:t>
            </a:r>
            <a:r>
              <a:rPr lang="en-US" sz="1200" dirty="0"/>
              <a:t> C. </a:t>
            </a:r>
            <a:r>
              <a:rPr lang="en-US" sz="1200" dirty="0" err="1"/>
              <a:t>Aggarwal</a:t>
            </a:r>
            <a:r>
              <a:rPr lang="en-US" sz="1200" dirty="0"/>
              <a:t>. "On Credibility Tradeoffs in Assured Social Sensing."   IEEE JSAC special issue on Network Science, June,  </a:t>
            </a:r>
            <a:r>
              <a:rPr lang="en-US" sz="1200" dirty="0" smtClean="0"/>
              <a:t>Vol. 31, No. 6, 2013</a:t>
            </a:r>
            <a:r>
              <a:rPr lang="en-US" sz="1200" dirty="0"/>
              <a:t>.</a:t>
            </a:r>
          </a:p>
          <a:p>
            <a:r>
              <a:rPr lang="en-US" sz="1200" b="1" dirty="0" smtClean="0"/>
              <a:t>4. </a:t>
            </a:r>
            <a:r>
              <a:rPr lang="en-US" sz="1200" dirty="0" smtClean="0"/>
              <a:t>Dong </a:t>
            </a:r>
            <a:r>
              <a:rPr lang="en-US" sz="1200" dirty="0"/>
              <a:t>Wang, </a:t>
            </a:r>
            <a:r>
              <a:rPr lang="en-US" sz="1200" dirty="0" err="1"/>
              <a:t>Tarek</a:t>
            </a:r>
            <a:r>
              <a:rPr lang="en-US" sz="1200" dirty="0"/>
              <a:t> </a:t>
            </a:r>
            <a:r>
              <a:rPr lang="en-US" sz="1200" dirty="0" err="1"/>
              <a:t>Abdelzaher</a:t>
            </a:r>
            <a:r>
              <a:rPr lang="en-US" sz="1200" dirty="0"/>
              <a:t>, Lance Kaplan and </a:t>
            </a:r>
            <a:r>
              <a:rPr lang="en-US" sz="1200" dirty="0" err="1"/>
              <a:t>Charu</a:t>
            </a:r>
            <a:r>
              <a:rPr lang="en-US" sz="1200" dirty="0"/>
              <a:t> C. </a:t>
            </a:r>
            <a:r>
              <a:rPr lang="en-US" sz="1200" dirty="0" err="1"/>
              <a:t>Aggarwal</a:t>
            </a:r>
            <a:r>
              <a:rPr lang="en-US" sz="1200" dirty="0"/>
              <a:t>. "Recursive Fact-finding: A Streaming Approach to Truth Estimation in Crowdsourcing Applications.", </a:t>
            </a:r>
            <a:r>
              <a:rPr lang="en-US" sz="1200" dirty="0" smtClean="0"/>
              <a:t>33rd </a:t>
            </a:r>
            <a:r>
              <a:rPr lang="en-US" sz="1200" dirty="0"/>
              <a:t>International Conference on Distributed Computing Systems (ICDCS 13) Philadelphia, PA, July 2013.</a:t>
            </a:r>
          </a:p>
          <a:p>
            <a:r>
              <a:rPr lang="en-US" sz="1200" b="1" dirty="0" smtClean="0"/>
              <a:t>5. </a:t>
            </a:r>
            <a:r>
              <a:rPr lang="en-US" sz="1200" dirty="0"/>
              <a:t>Dong  Wang, Lance Kaplan and </a:t>
            </a:r>
            <a:r>
              <a:rPr lang="en-US" sz="1200" dirty="0" err="1"/>
              <a:t>Tarek</a:t>
            </a:r>
            <a:r>
              <a:rPr lang="en-US" sz="1200" dirty="0"/>
              <a:t> </a:t>
            </a:r>
            <a:r>
              <a:rPr lang="en-US" sz="1200" dirty="0" err="1"/>
              <a:t>Abdelzaher</a:t>
            </a:r>
            <a:r>
              <a:rPr lang="en-US" sz="1200" dirty="0"/>
              <a:t>. "On Truth Discovery in Social Sensing with Conflicting Observations: A Maximum Likelihood Estimation Approach.” </a:t>
            </a:r>
            <a:r>
              <a:rPr lang="en-US" altLang="zh-CN" sz="1200" dirty="0"/>
              <a:t>ACM  Transaction on Sensor Network s (TOSN), in press,  </a:t>
            </a:r>
            <a:r>
              <a:rPr lang="en-US" altLang="zh-CN" sz="1200" dirty="0" smtClean="0"/>
              <a:t>2013</a:t>
            </a:r>
            <a:endParaRPr lang="en-US" sz="1200" b="1" dirty="0" smtClean="0"/>
          </a:p>
          <a:p>
            <a:r>
              <a:rPr lang="en-US" sz="1200" b="1" dirty="0" smtClean="0"/>
              <a:t>6. </a:t>
            </a:r>
            <a:r>
              <a:rPr lang="en-US" sz="1200" dirty="0" smtClean="0"/>
              <a:t>Dong </a:t>
            </a:r>
            <a:r>
              <a:rPr lang="en-US" sz="1200" dirty="0"/>
              <a:t>Wang, </a:t>
            </a:r>
            <a:r>
              <a:rPr lang="en-US" sz="1200" dirty="0" err="1"/>
              <a:t>Tarek</a:t>
            </a:r>
            <a:r>
              <a:rPr lang="en-US" sz="1200" dirty="0"/>
              <a:t> </a:t>
            </a:r>
            <a:r>
              <a:rPr lang="en-US" sz="1200" dirty="0" err="1"/>
              <a:t>Abdelzaher</a:t>
            </a:r>
            <a:r>
              <a:rPr lang="en-US" sz="1200" dirty="0"/>
              <a:t>, Lance Kaplan and Raghu </a:t>
            </a:r>
            <a:r>
              <a:rPr lang="en-US" sz="1200" dirty="0" err="1"/>
              <a:t>Ganti</a:t>
            </a:r>
            <a:r>
              <a:rPr lang="en-US" sz="1200" dirty="0"/>
              <a:t>. "Exploitation of Physical Constraints for Reliable Social Sensing," IEEE 34th Real-Time Systems Symposium (RTSS'13)</a:t>
            </a:r>
            <a:r>
              <a:rPr lang="en-US" sz="1200" i="1" dirty="0"/>
              <a:t> </a:t>
            </a:r>
            <a:r>
              <a:rPr lang="en-US" sz="1200" dirty="0"/>
              <a:t>Vancouver, Canada, December, 2013. </a:t>
            </a:r>
            <a:endParaRPr lang="en-US" sz="1200" dirty="0" smtClean="0"/>
          </a:p>
          <a:p>
            <a:r>
              <a:rPr lang="en-US" sz="1200" b="1" dirty="0"/>
              <a:t>7. </a:t>
            </a:r>
            <a:r>
              <a:rPr lang="en-US" sz="1200" dirty="0"/>
              <a:t>Dong Wang , </a:t>
            </a:r>
            <a:r>
              <a:rPr lang="en-US" sz="1200" dirty="0" err="1"/>
              <a:t>Tanvir</a:t>
            </a:r>
            <a:r>
              <a:rPr lang="en-US" sz="1200" dirty="0"/>
              <a:t> Amin, </a:t>
            </a:r>
            <a:r>
              <a:rPr lang="en-US" sz="1200" dirty="0" err="1"/>
              <a:t>Shen</a:t>
            </a:r>
            <a:r>
              <a:rPr lang="en-US" sz="1200" dirty="0"/>
              <a:t> Li, </a:t>
            </a:r>
            <a:r>
              <a:rPr lang="en-US" sz="1200" dirty="0" err="1"/>
              <a:t>Tarek</a:t>
            </a:r>
            <a:r>
              <a:rPr lang="en-US" sz="1200" dirty="0"/>
              <a:t> </a:t>
            </a:r>
            <a:r>
              <a:rPr lang="en-US" sz="1200" dirty="0" err="1"/>
              <a:t>Abdelzaher</a:t>
            </a:r>
            <a:r>
              <a:rPr lang="en-US" sz="1200" dirty="0"/>
              <a:t>, Lance Kaplan, </a:t>
            </a:r>
            <a:r>
              <a:rPr lang="en-US" sz="1200" dirty="0" err="1"/>
              <a:t>Siyu</a:t>
            </a:r>
            <a:r>
              <a:rPr lang="en-US" sz="1200" dirty="0"/>
              <a:t> </a:t>
            </a:r>
            <a:r>
              <a:rPr lang="en-US" sz="1200" dirty="0" err="1"/>
              <a:t>Gu</a:t>
            </a:r>
            <a:r>
              <a:rPr lang="en-US" sz="1200" dirty="0"/>
              <a:t>, </a:t>
            </a:r>
            <a:r>
              <a:rPr lang="en-US" sz="1200" dirty="0" err="1"/>
              <a:t>Chenji</a:t>
            </a:r>
            <a:r>
              <a:rPr lang="en-US" sz="1200" dirty="0"/>
              <a:t> Pan, </a:t>
            </a:r>
            <a:r>
              <a:rPr lang="en-US" sz="1200" dirty="0" err="1"/>
              <a:t>Hengchang</a:t>
            </a:r>
            <a:r>
              <a:rPr lang="en-US" sz="1200" dirty="0"/>
              <a:t> Liu, </a:t>
            </a:r>
            <a:r>
              <a:rPr lang="en-US" sz="1200" dirty="0" err="1"/>
              <a:t>Charu</a:t>
            </a:r>
            <a:r>
              <a:rPr lang="en-US" sz="1200" dirty="0"/>
              <a:t> </a:t>
            </a:r>
            <a:r>
              <a:rPr lang="en-US" sz="1200" dirty="0" err="1"/>
              <a:t>Aggrawal</a:t>
            </a:r>
            <a:r>
              <a:rPr lang="en-US" sz="1200" dirty="0"/>
              <a:t>, Raghu </a:t>
            </a:r>
            <a:r>
              <a:rPr lang="en-US" sz="1200" dirty="0" err="1"/>
              <a:t>Ganti</a:t>
            </a:r>
            <a:r>
              <a:rPr lang="en-US" sz="1200" dirty="0"/>
              <a:t>, </a:t>
            </a:r>
            <a:r>
              <a:rPr lang="en-US" sz="1200" dirty="0" err="1"/>
              <a:t>XinLei</a:t>
            </a:r>
            <a:r>
              <a:rPr lang="en-US" sz="1200" dirty="0"/>
              <a:t> Wang, </a:t>
            </a:r>
            <a:r>
              <a:rPr lang="en-US" sz="1200" dirty="0" err="1"/>
              <a:t>Prasant</a:t>
            </a:r>
            <a:r>
              <a:rPr lang="en-US" sz="1200" dirty="0"/>
              <a:t> </a:t>
            </a:r>
            <a:r>
              <a:rPr lang="en-US" sz="1200" dirty="0" err="1"/>
              <a:t>Mohapatra</a:t>
            </a:r>
            <a:r>
              <a:rPr lang="en-US" sz="1200" dirty="0"/>
              <a:t>, Boleslaw Szymanski, </a:t>
            </a:r>
            <a:r>
              <a:rPr lang="en-US" sz="1200" dirty="0" err="1"/>
              <a:t>Hieu</a:t>
            </a:r>
            <a:r>
              <a:rPr lang="en-US" sz="1200" dirty="0"/>
              <a:t> Le, "Humans as Sensors: An Estimation Theoretic Perspective," The 13th ACM/IEEE International Conference on Information Processing in Sensor Networks (IPSN 14), Berlin, Germany, April, 2014. </a:t>
            </a:r>
          </a:p>
        </p:txBody>
      </p:sp>
      <p:sp>
        <p:nvSpPr>
          <p:cNvPr id="6" name="Oval 5"/>
          <p:cNvSpPr/>
          <p:nvPr/>
        </p:nvSpPr>
        <p:spPr>
          <a:xfrm>
            <a:off x="76200" y="23622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12</a:t>
            </a:r>
            <a:endParaRPr lang="en-US" dirty="0">
              <a:solidFill>
                <a:srgbClr val="000000"/>
              </a:solidFill>
            </a:endParaRPr>
          </a:p>
        </p:txBody>
      </p:sp>
      <p:sp>
        <p:nvSpPr>
          <p:cNvPr id="7" name="Oval 6"/>
          <p:cNvSpPr/>
          <p:nvPr/>
        </p:nvSpPr>
        <p:spPr>
          <a:xfrm>
            <a:off x="1295400" y="1371600"/>
            <a:ext cx="1371600" cy="1066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SECON 12, JSAC 13</a:t>
            </a:r>
            <a:endParaRPr lang="en-US" dirty="0">
              <a:solidFill>
                <a:srgbClr val="000000"/>
              </a:solidFill>
            </a:endParaRPr>
          </a:p>
        </p:txBody>
      </p:sp>
      <p:sp>
        <p:nvSpPr>
          <p:cNvPr id="8" name="Oval 7"/>
          <p:cNvSpPr/>
          <p:nvPr/>
        </p:nvSpPr>
        <p:spPr>
          <a:xfrm>
            <a:off x="2667000" y="21336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ICDCS 13</a:t>
            </a:r>
            <a:endParaRPr lang="en-US" dirty="0">
              <a:solidFill>
                <a:srgbClr val="000000"/>
              </a:solidFill>
            </a:endParaRPr>
          </a:p>
        </p:txBody>
      </p:sp>
      <p:sp>
        <p:nvSpPr>
          <p:cNvPr id="9" name="Oval 8"/>
          <p:cNvSpPr/>
          <p:nvPr/>
        </p:nvSpPr>
        <p:spPr>
          <a:xfrm>
            <a:off x="6172200" y="2362200"/>
            <a:ext cx="12954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RTSS 13, 14</a:t>
            </a:r>
            <a:endParaRPr lang="en-US" dirty="0">
              <a:solidFill>
                <a:srgbClr val="000000"/>
              </a:solidFill>
            </a:endParaRPr>
          </a:p>
        </p:txBody>
      </p:sp>
      <p:sp>
        <p:nvSpPr>
          <p:cNvPr id="10" name="Oval 9"/>
          <p:cNvSpPr/>
          <p:nvPr/>
        </p:nvSpPr>
        <p:spPr>
          <a:xfrm>
            <a:off x="4495800" y="1828800"/>
            <a:ext cx="15240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ACM </a:t>
            </a:r>
            <a:r>
              <a:rPr lang="en-US" dirty="0" err="1" smtClean="0">
                <a:solidFill>
                  <a:srgbClr val="000000"/>
                </a:solidFill>
              </a:rPr>
              <a:t>ToSN</a:t>
            </a:r>
            <a:r>
              <a:rPr lang="en-US" dirty="0" smtClean="0">
                <a:solidFill>
                  <a:srgbClr val="000000"/>
                </a:solidFill>
              </a:rPr>
              <a:t> 13</a:t>
            </a:r>
            <a:endParaRPr lang="en-US" dirty="0">
              <a:solidFill>
                <a:srgbClr val="000000"/>
              </a:solidFill>
            </a:endParaRPr>
          </a:p>
        </p:txBody>
      </p:sp>
      <p:sp>
        <p:nvSpPr>
          <p:cNvPr id="11" name="TextBox 10"/>
          <p:cNvSpPr txBox="1"/>
          <p:nvPr/>
        </p:nvSpPr>
        <p:spPr>
          <a:xfrm>
            <a:off x="76200" y="3352800"/>
            <a:ext cx="1676400" cy="381000"/>
          </a:xfrm>
          <a:prstGeom prst="rect">
            <a:avLst/>
          </a:prstGeom>
          <a:noFill/>
        </p:spPr>
        <p:txBody>
          <a:bodyPr wrap="square" rtlCol="0">
            <a:spAutoFit/>
          </a:bodyPr>
          <a:lstStyle/>
          <a:p>
            <a:r>
              <a:rPr lang="en-US" b="1" dirty="0" smtClean="0"/>
              <a:t>Basic Model </a:t>
            </a:r>
            <a:r>
              <a:rPr lang="en-US" b="1" baseline="30000" dirty="0" smtClean="0"/>
              <a:t>1</a:t>
            </a:r>
            <a:endParaRPr lang="en-US" b="1" baseline="30000" dirty="0"/>
          </a:p>
        </p:txBody>
      </p:sp>
      <p:sp>
        <p:nvSpPr>
          <p:cNvPr id="12" name="TextBox 11"/>
          <p:cNvSpPr txBox="1"/>
          <p:nvPr/>
        </p:nvSpPr>
        <p:spPr>
          <a:xfrm>
            <a:off x="1600200" y="2514600"/>
            <a:ext cx="1219200" cy="646331"/>
          </a:xfrm>
          <a:prstGeom prst="rect">
            <a:avLst/>
          </a:prstGeom>
          <a:noFill/>
        </p:spPr>
        <p:txBody>
          <a:bodyPr wrap="square" rtlCol="0">
            <a:spAutoFit/>
          </a:bodyPr>
          <a:lstStyle/>
          <a:p>
            <a:r>
              <a:rPr lang="en-US" b="1" dirty="0" smtClean="0">
                <a:solidFill>
                  <a:srgbClr val="000000"/>
                </a:solidFill>
              </a:rPr>
              <a:t>Accuracy </a:t>
            </a:r>
          </a:p>
          <a:p>
            <a:r>
              <a:rPr lang="en-US" b="1" dirty="0" smtClean="0">
                <a:solidFill>
                  <a:srgbClr val="000000"/>
                </a:solidFill>
              </a:rPr>
              <a:t>Bounds </a:t>
            </a:r>
            <a:r>
              <a:rPr lang="en-US" b="1" baseline="30000" dirty="0" smtClean="0">
                <a:solidFill>
                  <a:srgbClr val="000000"/>
                </a:solidFill>
              </a:rPr>
              <a:t>2,3</a:t>
            </a:r>
            <a:endParaRPr lang="en-US" b="1" baseline="30000" dirty="0">
              <a:solidFill>
                <a:srgbClr val="000000"/>
              </a:solidFill>
            </a:endParaRPr>
          </a:p>
        </p:txBody>
      </p:sp>
      <p:sp>
        <p:nvSpPr>
          <p:cNvPr id="13" name="TextBox 12"/>
          <p:cNvSpPr txBox="1"/>
          <p:nvPr/>
        </p:nvSpPr>
        <p:spPr>
          <a:xfrm>
            <a:off x="3200400" y="3124200"/>
            <a:ext cx="1295400" cy="646331"/>
          </a:xfrm>
          <a:prstGeom prst="rect">
            <a:avLst/>
          </a:prstGeom>
          <a:noFill/>
        </p:spPr>
        <p:txBody>
          <a:bodyPr wrap="square" rtlCol="0">
            <a:spAutoFit/>
          </a:bodyPr>
          <a:lstStyle/>
          <a:p>
            <a:r>
              <a:rPr lang="en-US" b="1" dirty="0" smtClean="0"/>
              <a:t>Streaming </a:t>
            </a:r>
          </a:p>
          <a:p>
            <a:r>
              <a:rPr lang="en-US" b="1" dirty="0" smtClean="0"/>
              <a:t>Data </a:t>
            </a:r>
            <a:r>
              <a:rPr lang="en-US" b="1" baseline="30000" dirty="0"/>
              <a:t>4</a:t>
            </a:r>
          </a:p>
        </p:txBody>
      </p:sp>
      <p:sp>
        <p:nvSpPr>
          <p:cNvPr id="14" name="TextBox 13"/>
          <p:cNvSpPr txBox="1"/>
          <p:nvPr/>
        </p:nvSpPr>
        <p:spPr>
          <a:xfrm>
            <a:off x="4419600" y="1371600"/>
            <a:ext cx="2286000" cy="369332"/>
          </a:xfrm>
          <a:prstGeom prst="rect">
            <a:avLst/>
          </a:prstGeom>
          <a:noFill/>
        </p:spPr>
        <p:txBody>
          <a:bodyPr wrap="square" rtlCol="0">
            <a:spAutoFit/>
          </a:bodyPr>
          <a:lstStyle/>
          <a:p>
            <a:r>
              <a:rPr lang="en-US" b="1" dirty="0" smtClean="0">
                <a:solidFill>
                  <a:srgbClr val="000000"/>
                </a:solidFill>
              </a:rPr>
              <a:t>Conflicting Claims </a:t>
            </a:r>
            <a:r>
              <a:rPr lang="en-US" b="1" baseline="30000" dirty="0">
                <a:solidFill>
                  <a:srgbClr val="000000"/>
                </a:solidFill>
              </a:rPr>
              <a:t>5</a:t>
            </a:r>
          </a:p>
        </p:txBody>
      </p:sp>
      <p:sp>
        <p:nvSpPr>
          <p:cNvPr id="15" name="TextBox 14"/>
          <p:cNvSpPr txBox="1"/>
          <p:nvPr/>
        </p:nvSpPr>
        <p:spPr>
          <a:xfrm>
            <a:off x="5638800" y="3276600"/>
            <a:ext cx="2133600" cy="369332"/>
          </a:xfrm>
          <a:prstGeom prst="rect">
            <a:avLst/>
          </a:prstGeom>
          <a:noFill/>
        </p:spPr>
        <p:txBody>
          <a:bodyPr wrap="square" rtlCol="0">
            <a:spAutoFit/>
          </a:bodyPr>
          <a:lstStyle/>
          <a:p>
            <a:r>
              <a:rPr lang="en-US" b="1" dirty="0" smtClean="0"/>
              <a:t>Claim Constraints</a:t>
            </a:r>
            <a:r>
              <a:rPr lang="en-US" b="1" baseline="30000" dirty="0" smtClean="0"/>
              <a:t> 6</a:t>
            </a:r>
            <a:endParaRPr lang="en-US" b="1" baseline="30000" dirty="0"/>
          </a:p>
        </p:txBody>
      </p:sp>
      <p:cxnSp>
        <p:nvCxnSpPr>
          <p:cNvPr id="17" name="Straight Connector 16"/>
          <p:cNvCxnSpPr>
            <a:stCxn id="6" idx="0"/>
          </p:cNvCxnSpPr>
          <p:nvPr/>
        </p:nvCxnSpPr>
        <p:spPr>
          <a:xfrm flipV="1">
            <a:off x="762000" y="2057400"/>
            <a:ext cx="5334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67000" y="1828800"/>
            <a:ext cx="381000" cy="304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191000" y="2362200"/>
            <a:ext cx="304800" cy="1905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0" idx="6"/>
            <a:endCxn id="9" idx="1"/>
          </p:cNvCxnSpPr>
          <p:nvPr/>
        </p:nvCxnSpPr>
        <p:spPr>
          <a:xfrm>
            <a:off x="6019800" y="2247900"/>
            <a:ext cx="342107" cy="23705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0" y="2362200"/>
            <a:ext cx="1600200" cy="838200"/>
          </a:xfrm>
          <a:prstGeom prst="rect">
            <a:avLst/>
          </a:prstGeom>
          <a:solidFill>
            <a:srgbClr val="CCFFCC">
              <a:alpha val="0"/>
            </a:srgb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9" name="Oval 28"/>
          <p:cNvSpPr/>
          <p:nvPr/>
        </p:nvSpPr>
        <p:spPr>
          <a:xfrm>
            <a:off x="7620000" y="18288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IPSN 14</a:t>
            </a:r>
            <a:endParaRPr lang="en-US" dirty="0">
              <a:solidFill>
                <a:srgbClr val="000000"/>
              </a:solidFill>
            </a:endParaRPr>
          </a:p>
        </p:txBody>
      </p:sp>
      <p:sp>
        <p:nvSpPr>
          <p:cNvPr id="30" name="TextBox 29"/>
          <p:cNvSpPr txBox="1"/>
          <p:nvPr/>
        </p:nvSpPr>
        <p:spPr>
          <a:xfrm>
            <a:off x="7848600" y="2514600"/>
            <a:ext cx="1447800" cy="646331"/>
          </a:xfrm>
          <a:prstGeom prst="rect">
            <a:avLst/>
          </a:prstGeom>
          <a:noFill/>
        </p:spPr>
        <p:txBody>
          <a:bodyPr wrap="square" rtlCol="0">
            <a:spAutoFit/>
          </a:bodyPr>
          <a:lstStyle/>
          <a:p>
            <a:r>
              <a:rPr lang="en-US" b="1" dirty="0" smtClean="0">
                <a:solidFill>
                  <a:srgbClr val="000000"/>
                </a:solidFill>
              </a:rPr>
              <a:t>Humans Sensors</a:t>
            </a:r>
            <a:r>
              <a:rPr lang="en-US" b="1" baseline="30000" dirty="0" smtClean="0">
                <a:solidFill>
                  <a:srgbClr val="000000"/>
                </a:solidFill>
              </a:rPr>
              <a:t>7</a:t>
            </a:r>
            <a:endParaRPr lang="en-US" b="1" baseline="30000" dirty="0">
              <a:solidFill>
                <a:srgbClr val="000000"/>
              </a:solidFill>
            </a:endParaRPr>
          </a:p>
        </p:txBody>
      </p:sp>
      <p:cxnSp>
        <p:nvCxnSpPr>
          <p:cNvPr id="32" name="Straight Connector 31"/>
          <p:cNvCxnSpPr/>
          <p:nvPr/>
        </p:nvCxnSpPr>
        <p:spPr>
          <a:xfrm flipV="1">
            <a:off x="7391400" y="2438400"/>
            <a:ext cx="304800" cy="18779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7148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685800"/>
          </a:xfrm>
        </p:spPr>
        <p:txBody>
          <a:bodyPr>
            <a:normAutofit fontScale="90000"/>
          </a:bodyPr>
          <a:lstStyle/>
          <a:p>
            <a:r>
              <a:rPr lang="en-US" dirty="0" smtClean="0"/>
              <a:t>Sensing is Evolving</a:t>
            </a:r>
            <a:endParaRPr lang="en-US" dirty="0"/>
          </a:p>
        </p:txBody>
      </p:sp>
      <p:pic>
        <p:nvPicPr>
          <p:cNvPr id="22" name="Picture 4" descr="Android-2-1-Smart-Phone"/>
          <p:cNvPicPr>
            <a:picLocks noChangeAspect="1" noChangeArrowheads="1"/>
          </p:cNvPicPr>
          <p:nvPr/>
        </p:nvPicPr>
        <p:blipFill>
          <a:blip r:embed="rId3" cstate="print"/>
          <a:srcRect/>
          <a:stretch>
            <a:fillRect/>
          </a:stretch>
        </p:blipFill>
        <p:spPr bwMode="auto">
          <a:xfrm>
            <a:off x="7315200" y="1447800"/>
            <a:ext cx="990600" cy="990600"/>
          </a:xfrm>
          <a:prstGeom prst="rect">
            <a:avLst/>
          </a:prstGeom>
          <a:noFill/>
          <a:ln w="9525">
            <a:noFill/>
            <a:miter lim="800000"/>
            <a:headEnd/>
            <a:tailEnd/>
          </a:ln>
        </p:spPr>
      </p:pic>
      <p:pic>
        <p:nvPicPr>
          <p:cNvPr id="23" name="Picture 22" descr="camera.jpg"/>
          <p:cNvPicPr>
            <a:picLocks noChangeAspect="1"/>
          </p:cNvPicPr>
          <p:nvPr/>
        </p:nvPicPr>
        <p:blipFill>
          <a:blip r:embed="rId4" cstate="print"/>
          <a:stretch>
            <a:fillRect/>
          </a:stretch>
        </p:blipFill>
        <p:spPr>
          <a:xfrm>
            <a:off x="5638800" y="838200"/>
            <a:ext cx="914400" cy="685800"/>
          </a:xfrm>
          <a:prstGeom prst="rect">
            <a:avLst/>
          </a:prstGeom>
        </p:spPr>
      </p:pic>
      <p:pic>
        <p:nvPicPr>
          <p:cNvPr id="25" name="Picture 24" descr="wii.jpg"/>
          <p:cNvPicPr>
            <a:picLocks noChangeAspect="1"/>
          </p:cNvPicPr>
          <p:nvPr/>
        </p:nvPicPr>
        <p:blipFill>
          <a:blip r:embed="rId5"/>
          <a:stretch>
            <a:fillRect/>
          </a:stretch>
        </p:blipFill>
        <p:spPr>
          <a:xfrm>
            <a:off x="5638800" y="2438400"/>
            <a:ext cx="915580" cy="685800"/>
          </a:xfrm>
          <a:prstGeom prst="rect">
            <a:avLst/>
          </a:prstGeom>
        </p:spPr>
      </p:pic>
      <p:sp>
        <p:nvSpPr>
          <p:cNvPr id="28" name="Right Arrow 27"/>
          <p:cNvSpPr/>
          <p:nvPr/>
        </p:nvSpPr>
        <p:spPr>
          <a:xfrm>
            <a:off x="2590800" y="19050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724400" y="18288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553200" y="19050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04800" y="457200"/>
            <a:ext cx="1676400" cy="461665"/>
          </a:xfrm>
          <a:prstGeom prst="rect">
            <a:avLst/>
          </a:prstGeom>
          <a:solidFill>
            <a:schemeClr val="accent1">
              <a:lumMod val="20000"/>
              <a:lumOff val="80000"/>
            </a:schemeClr>
          </a:solidFill>
          <a:ln>
            <a:solidFill>
              <a:schemeClr val="tx1"/>
            </a:solidFill>
          </a:ln>
        </p:spPr>
        <p:txBody>
          <a:bodyPr wrap="square" rtlCol="0">
            <a:spAutoFit/>
          </a:bodyPr>
          <a:lstStyle/>
          <a:p>
            <a:r>
              <a:rPr lang="en-US" sz="2400" b="1" dirty="0" smtClean="0"/>
              <a:t>Platform</a:t>
            </a:r>
            <a:endParaRPr lang="en-US" sz="2400" b="1" dirty="0"/>
          </a:p>
        </p:txBody>
      </p:sp>
      <p:sp>
        <p:nvSpPr>
          <p:cNvPr id="37" name="TextBox 36"/>
          <p:cNvSpPr txBox="1"/>
          <p:nvPr/>
        </p:nvSpPr>
        <p:spPr>
          <a:xfrm>
            <a:off x="7086600" y="2438400"/>
            <a:ext cx="1828800" cy="369332"/>
          </a:xfrm>
          <a:prstGeom prst="rect">
            <a:avLst/>
          </a:prstGeom>
          <a:noFill/>
        </p:spPr>
        <p:txBody>
          <a:bodyPr wrap="square" rtlCol="0">
            <a:spAutoFit/>
          </a:bodyPr>
          <a:lstStyle/>
          <a:p>
            <a:r>
              <a:rPr lang="en-US" b="1" dirty="0" smtClean="0"/>
              <a:t>Smart Phone</a:t>
            </a:r>
            <a:endParaRPr lang="en-US" b="1" dirty="0"/>
          </a:p>
        </p:txBody>
      </p:sp>
      <p:pic>
        <p:nvPicPr>
          <p:cNvPr id="38" name="Picture 37" descr="gps-device.jpg"/>
          <p:cNvPicPr>
            <a:picLocks noChangeAspect="1"/>
          </p:cNvPicPr>
          <p:nvPr/>
        </p:nvPicPr>
        <p:blipFill>
          <a:blip r:embed="rId6" cstate="print"/>
          <a:stretch>
            <a:fillRect/>
          </a:stretch>
        </p:blipFill>
        <p:spPr>
          <a:xfrm flipV="1">
            <a:off x="5562600" y="1600200"/>
            <a:ext cx="967620" cy="609600"/>
          </a:xfrm>
          <a:prstGeom prst="rect">
            <a:avLst/>
          </a:prstGeom>
        </p:spPr>
      </p:pic>
      <p:sp>
        <p:nvSpPr>
          <p:cNvPr id="52" name="Right Arrow 51"/>
          <p:cNvSpPr/>
          <p:nvPr/>
        </p:nvSpPr>
        <p:spPr>
          <a:xfrm>
            <a:off x="0" y="3505200"/>
            <a:ext cx="8915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43" name="Picture 42" descr="factory-sensor.jpg"/>
          <p:cNvPicPr>
            <a:picLocks noChangeAspect="1"/>
          </p:cNvPicPr>
          <p:nvPr/>
        </p:nvPicPr>
        <p:blipFill>
          <a:blip r:embed="rId7"/>
          <a:stretch>
            <a:fillRect/>
          </a:stretch>
        </p:blipFill>
        <p:spPr>
          <a:xfrm>
            <a:off x="533400" y="1066800"/>
            <a:ext cx="1447800" cy="1038045"/>
          </a:xfrm>
          <a:prstGeom prst="rect">
            <a:avLst/>
          </a:prstGeom>
        </p:spPr>
      </p:pic>
      <p:pic>
        <p:nvPicPr>
          <p:cNvPr id="44" name="Picture 43" descr="airplane-sensor.jpg"/>
          <p:cNvPicPr>
            <a:picLocks noChangeAspect="1"/>
          </p:cNvPicPr>
          <p:nvPr/>
        </p:nvPicPr>
        <p:blipFill>
          <a:blip r:embed="rId8"/>
          <a:stretch>
            <a:fillRect/>
          </a:stretch>
        </p:blipFill>
        <p:spPr>
          <a:xfrm>
            <a:off x="381000" y="2286000"/>
            <a:ext cx="1752600" cy="812569"/>
          </a:xfrm>
          <a:prstGeom prst="rect">
            <a:avLst/>
          </a:prstGeom>
        </p:spPr>
      </p:pic>
      <p:pic>
        <p:nvPicPr>
          <p:cNvPr id="45" name="Picture 44" descr="room-sensor.jpg"/>
          <p:cNvPicPr>
            <a:picLocks noChangeAspect="1"/>
          </p:cNvPicPr>
          <p:nvPr/>
        </p:nvPicPr>
        <p:blipFill>
          <a:blip r:embed="rId9"/>
          <a:stretch>
            <a:fillRect/>
          </a:stretch>
        </p:blipFill>
        <p:spPr>
          <a:xfrm>
            <a:off x="3352800" y="838200"/>
            <a:ext cx="1203016" cy="1219200"/>
          </a:xfrm>
          <a:prstGeom prst="rect">
            <a:avLst/>
          </a:prstGeom>
        </p:spPr>
      </p:pic>
      <p:pic>
        <p:nvPicPr>
          <p:cNvPr id="46" name="Picture 45" descr="forcet-sensor.jpg"/>
          <p:cNvPicPr>
            <a:picLocks noChangeAspect="1"/>
          </p:cNvPicPr>
          <p:nvPr/>
        </p:nvPicPr>
        <p:blipFill>
          <a:blip r:embed="rId10"/>
          <a:stretch>
            <a:fillRect/>
          </a:stretch>
        </p:blipFill>
        <p:spPr>
          <a:xfrm>
            <a:off x="2971800" y="2209800"/>
            <a:ext cx="1779814" cy="838200"/>
          </a:xfrm>
          <a:prstGeom prst="rect">
            <a:avLst/>
          </a:prstGeom>
        </p:spPr>
      </p:pic>
      <p:sp>
        <p:nvSpPr>
          <p:cNvPr id="67" name="Right Arrow 66"/>
          <p:cNvSpPr/>
          <p:nvPr/>
        </p:nvSpPr>
        <p:spPr>
          <a:xfrm>
            <a:off x="533400" y="1524000"/>
            <a:ext cx="8077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Sensors are increasingly used by everyday people</a:t>
            </a:r>
            <a:endParaRPr lang="en-US" b="1" dirty="0">
              <a:solidFill>
                <a:srgbClr val="000000"/>
              </a:solidFill>
            </a:endParaRPr>
          </a:p>
        </p:txBody>
      </p:sp>
    </p:spTree>
    <p:extLst>
      <p:ext uri="{BB962C8B-B14F-4D97-AF65-F5344CB8AC3E}">
        <p14:creationId xmlns:p14="http://schemas.microsoft.com/office/powerpoint/2010/main" val="1726025167"/>
      </p:ext>
    </p:extLst>
  </p:cSld>
  <p:clrMapOvr>
    <a:masterClrMapping/>
  </p:clrMapOvr>
  <p:transition xmlns:p14="http://schemas.microsoft.com/office/powerpoint/2010/main" advTm="627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Geotagging.jpg"/>
          <p:cNvPicPr>
            <a:picLocks noChangeAspect="1"/>
          </p:cNvPicPr>
          <p:nvPr/>
        </p:nvPicPr>
        <p:blipFill>
          <a:blip r:embed="rId3"/>
          <a:stretch>
            <a:fillRect/>
          </a:stretch>
        </p:blipFill>
        <p:spPr>
          <a:xfrm>
            <a:off x="6553200" y="3962400"/>
            <a:ext cx="2308860" cy="962025"/>
          </a:xfrm>
          <a:prstGeom prst="rect">
            <a:avLst/>
          </a:prstGeom>
        </p:spPr>
      </p:pic>
      <p:sp>
        <p:nvSpPr>
          <p:cNvPr id="42" name="TextBox 41"/>
          <p:cNvSpPr txBox="1"/>
          <p:nvPr/>
        </p:nvSpPr>
        <p:spPr>
          <a:xfrm>
            <a:off x="6934200" y="5105400"/>
            <a:ext cx="1371600" cy="307777"/>
          </a:xfrm>
          <a:prstGeom prst="rect">
            <a:avLst/>
          </a:prstGeom>
          <a:noFill/>
        </p:spPr>
        <p:txBody>
          <a:bodyPr wrap="square" rtlCol="0">
            <a:spAutoFit/>
          </a:bodyPr>
          <a:lstStyle/>
          <a:p>
            <a:r>
              <a:rPr lang="en-US" sz="1400" b="1" dirty="0" err="1" smtClean="0"/>
              <a:t>Geotagging</a:t>
            </a:r>
            <a:endParaRPr lang="en-US" sz="1400" b="1" dirty="0"/>
          </a:p>
        </p:txBody>
      </p:sp>
      <p:sp>
        <p:nvSpPr>
          <p:cNvPr id="2" name="Title 1"/>
          <p:cNvSpPr>
            <a:spLocks noGrp="1"/>
          </p:cNvSpPr>
          <p:nvPr>
            <p:ph type="title"/>
          </p:nvPr>
        </p:nvSpPr>
        <p:spPr>
          <a:xfrm>
            <a:off x="457200" y="152400"/>
            <a:ext cx="8077200" cy="685800"/>
          </a:xfrm>
        </p:spPr>
        <p:txBody>
          <a:bodyPr>
            <a:normAutofit fontScale="90000"/>
          </a:bodyPr>
          <a:lstStyle/>
          <a:p>
            <a:r>
              <a:rPr lang="en-US" dirty="0" smtClean="0"/>
              <a:t>Sensing is Evolving</a:t>
            </a:r>
            <a:endParaRPr lang="en-US" dirty="0"/>
          </a:p>
        </p:txBody>
      </p:sp>
      <p:pic>
        <p:nvPicPr>
          <p:cNvPr id="22" name="Picture 4" descr="Android-2-1-Smart-Phone"/>
          <p:cNvPicPr>
            <a:picLocks noChangeAspect="1" noChangeArrowheads="1"/>
          </p:cNvPicPr>
          <p:nvPr/>
        </p:nvPicPr>
        <p:blipFill>
          <a:blip r:embed="rId4" cstate="print"/>
          <a:srcRect/>
          <a:stretch>
            <a:fillRect/>
          </a:stretch>
        </p:blipFill>
        <p:spPr bwMode="auto">
          <a:xfrm>
            <a:off x="7315200" y="1447800"/>
            <a:ext cx="990600" cy="990600"/>
          </a:xfrm>
          <a:prstGeom prst="rect">
            <a:avLst/>
          </a:prstGeom>
          <a:noFill/>
          <a:ln w="9525">
            <a:noFill/>
            <a:miter lim="800000"/>
            <a:headEnd/>
            <a:tailEnd/>
          </a:ln>
        </p:spPr>
      </p:pic>
      <p:pic>
        <p:nvPicPr>
          <p:cNvPr id="23" name="Picture 22" descr="camera.jpg"/>
          <p:cNvPicPr>
            <a:picLocks noChangeAspect="1"/>
          </p:cNvPicPr>
          <p:nvPr/>
        </p:nvPicPr>
        <p:blipFill>
          <a:blip r:embed="rId5" cstate="print"/>
          <a:stretch>
            <a:fillRect/>
          </a:stretch>
        </p:blipFill>
        <p:spPr>
          <a:xfrm>
            <a:off x="5638800" y="838200"/>
            <a:ext cx="914400" cy="685800"/>
          </a:xfrm>
          <a:prstGeom prst="rect">
            <a:avLst/>
          </a:prstGeom>
        </p:spPr>
      </p:pic>
      <p:pic>
        <p:nvPicPr>
          <p:cNvPr id="25" name="Picture 24" descr="wii.jpg"/>
          <p:cNvPicPr>
            <a:picLocks noChangeAspect="1"/>
          </p:cNvPicPr>
          <p:nvPr/>
        </p:nvPicPr>
        <p:blipFill>
          <a:blip r:embed="rId6"/>
          <a:stretch>
            <a:fillRect/>
          </a:stretch>
        </p:blipFill>
        <p:spPr>
          <a:xfrm>
            <a:off x="5638800" y="2438400"/>
            <a:ext cx="915580" cy="685800"/>
          </a:xfrm>
          <a:prstGeom prst="rect">
            <a:avLst/>
          </a:prstGeom>
        </p:spPr>
      </p:pic>
      <p:sp>
        <p:nvSpPr>
          <p:cNvPr id="28" name="Right Arrow 27"/>
          <p:cNvSpPr/>
          <p:nvPr/>
        </p:nvSpPr>
        <p:spPr>
          <a:xfrm>
            <a:off x="2590800" y="19050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724400" y="1828800"/>
            <a:ext cx="533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553200" y="1905000"/>
            <a:ext cx="457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04800" y="457200"/>
            <a:ext cx="1676400" cy="461665"/>
          </a:xfrm>
          <a:prstGeom prst="rect">
            <a:avLst/>
          </a:prstGeom>
          <a:solidFill>
            <a:schemeClr val="accent1">
              <a:lumMod val="20000"/>
              <a:lumOff val="80000"/>
            </a:schemeClr>
          </a:solidFill>
          <a:ln>
            <a:solidFill>
              <a:schemeClr val="tx1"/>
            </a:solidFill>
          </a:ln>
        </p:spPr>
        <p:txBody>
          <a:bodyPr wrap="square" rtlCol="0">
            <a:spAutoFit/>
          </a:bodyPr>
          <a:lstStyle/>
          <a:p>
            <a:r>
              <a:rPr lang="en-US" sz="2400" b="1" dirty="0" smtClean="0"/>
              <a:t>Platform</a:t>
            </a:r>
            <a:endParaRPr lang="en-US" sz="2400" b="1" dirty="0"/>
          </a:p>
        </p:txBody>
      </p:sp>
      <p:sp>
        <p:nvSpPr>
          <p:cNvPr id="37" name="TextBox 36"/>
          <p:cNvSpPr txBox="1"/>
          <p:nvPr/>
        </p:nvSpPr>
        <p:spPr>
          <a:xfrm>
            <a:off x="7086600" y="2438400"/>
            <a:ext cx="1828800" cy="369332"/>
          </a:xfrm>
          <a:prstGeom prst="rect">
            <a:avLst/>
          </a:prstGeom>
          <a:noFill/>
        </p:spPr>
        <p:txBody>
          <a:bodyPr wrap="square" rtlCol="0">
            <a:spAutoFit/>
          </a:bodyPr>
          <a:lstStyle/>
          <a:p>
            <a:r>
              <a:rPr lang="en-US" b="1" dirty="0" smtClean="0"/>
              <a:t>Smart Phone</a:t>
            </a:r>
            <a:endParaRPr lang="en-US" b="1" dirty="0"/>
          </a:p>
        </p:txBody>
      </p:sp>
      <p:pic>
        <p:nvPicPr>
          <p:cNvPr id="38" name="Picture 37" descr="gps-device.jpg"/>
          <p:cNvPicPr>
            <a:picLocks noChangeAspect="1"/>
          </p:cNvPicPr>
          <p:nvPr/>
        </p:nvPicPr>
        <p:blipFill>
          <a:blip r:embed="rId7" cstate="print"/>
          <a:stretch>
            <a:fillRect/>
          </a:stretch>
        </p:blipFill>
        <p:spPr>
          <a:xfrm flipV="1">
            <a:off x="5562600" y="1600200"/>
            <a:ext cx="967620" cy="609600"/>
          </a:xfrm>
          <a:prstGeom prst="rect">
            <a:avLst/>
          </a:prstGeom>
        </p:spPr>
      </p:pic>
      <p:sp>
        <p:nvSpPr>
          <p:cNvPr id="51" name="Slide Number Placeholder 50"/>
          <p:cNvSpPr>
            <a:spLocks noGrp="1"/>
          </p:cNvSpPr>
          <p:nvPr>
            <p:ph type="sldNum" sz="quarter" idx="12"/>
          </p:nvPr>
        </p:nvSpPr>
        <p:spPr>
          <a:xfrm>
            <a:off x="6553200" y="6416675"/>
            <a:ext cx="2133600" cy="365125"/>
          </a:xfrm>
        </p:spPr>
        <p:txBody>
          <a:bodyPr/>
          <a:lstStyle/>
          <a:p>
            <a:fld id="{B6F15528-21DE-4FAA-801E-634DDDAF4B2B}" type="slidenum">
              <a:rPr lang="en-US" smtClean="0"/>
              <a:pPr/>
              <a:t>14</a:t>
            </a:fld>
            <a:endParaRPr lang="en-US"/>
          </a:p>
        </p:txBody>
      </p:sp>
      <p:sp>
        <p:nvSpPr>
          <p:cNvPr id="52" name="Right Arrow 51"/>
          <p:cNvSpPr/>
          <p:nvPr/>
        </p:nvSpPr>
        <p:spPr>
          <a:xfrm>
            <a:off x="0" y="3505200"/>
            <a:ext cx="8915400" cy="228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3" name="TextBox 52"/>
          <p:cNvSpPr txBox="1"/>
          <p:nvPr/>
        </p:nvSpPr>
        <p:spPr>
          <a:xfrm>
            <a:off x="304800" y="3870325"/>
            <a:ext cx="1676400" cy="461665"/>
          </a:xfrm>
          <a:prstGeom prst="rect">
            <a:avLst/>
          </a:prstGeom>
          <a:solidFill>
            <a:schemeClr val="accent1">
              <a:lumMod val="20000"/>
              <a:lumOff val="80000"/>
            </a:schemeClr>
          </a:solidFill>
          <a:ln>
            <a:solidFill>
              <a:schemeClr val="tx1"/>
            </a:solidFill>
          </a:ln>
        </p:spPr>
        <p:txBody>
          <a:bodyPr wrap="square" rtlCol="0">
            <a:spAutoFit/>
          </a:bodyPr>
          <a:lstStyle/>
          <a:p>
            <a:r>
              <a:rPr lang="en-US" sz="2400" b="1" dirty="0" smtClean="0"/>
              <a:t>Application</a:t>
            </a:r>
            <a:endParaRPr lang="en-US" sz="2400" b="1" dirty="0"/>
          </a:p>
        </p:txBody>
      </p:sp>
      <p:pic>
        <p:nvPicPr>
          <p:cNvPr id="54" name="Picture 53" descr="enviro-minitor.jpg"/>
          <p:cNvPicPr>
            <a:picLocks noChangeAspect="1"/>
          </p:cNvPicPr>
          <p:nvPr/>
        </p:nvPicPr>
        <p:blipFill>
          <a:blip r:embed="rId8"/>
          <a:stretch>
            <a:fillRect/>
          </a:stretch>
        </p:blipFill>
        <p:spPr>
          <a:xfrm>
            <a:off x="381000" y="4403725"/>
            <a:ext cx="1371600" cy="1661837"/>
          </a:xfrm>
          <a:prstGeom prst="rect">
            <a:avLst/>
          </a:prstGeom>
        </p:spPr>
      </p:pic>
      <p:pic>
        <p:nvPicPr>
          <p:cNvPr id="55" name="Picture 54" descr="target-track.jpg"/>
          <p:cNvPicPr>
            <a:picLocks noChangeAspect="1"/>
          </p:cNvPicPr>
          <p:nvPr/>
        </p:nvPicPr>
        <p:blipFill>
          <a:blip r:embed="rId9" cstate="print"/>
          <a:stretch>
            <a:fillRect/>
          </a:stretch>
        </p:blipFill>
        <p:spPr>
          <a:xfrm>
            <a:off x="2209800" y="4724400"/>
            <a:ext cx="1645450" cy="1066800"/>
          </a:xfrm>
          <a:prstGeom prst="rect">
            <a:avLst/>
          </a:prstGeom>
        </p:spPr>
      </p:pic>
      <p:pic>
        <p:nvPicPr>
          <p:cNvPr id="57" name="Picture 56" descr="smart-home.jpg"/>
          <p:cNvPicPr>
            <a:picLocks noChangeAspect="1"/>
          </p:cNvPicPr>
          <p:nvPr/>
        </p:nvPicPr>
        <p:blipFill>
          <a:blip r:embed="rId10" cstate="print"/>
          <a:stretch>
            <a:fillRect/>
          </a:stretch>
        </p:blipFill>
        <p:spPr>
          <a:xfrm>
            <a:off x="4419600" y="5334000"/>
            <a:ext cx="1600200" cy="1065733"/>
          </a:xfrm>
          <a:prstGeom prst="rect">
            <a:avLst/>
          </a:prstGeom>
        </p:spPr>
      </p:pic>
      <p:pic>
        <p:nvPicPr>
          <p:cNvPr id="60" name="Picture 59" descr="twitter.jpg"/>
          <p:cNvPicPr>
            <a:picLocks noChangeAspect="1"/>
          </p:cNvPicPr>
          <p:nvPr/>
        </p:nvPicPr>
        <p:blipFill>
          <a:blip r:embed="rId11"/>
          <a:stretch>
            <a:fillRect/>
          </a:stretch>
        </p:blipFill>
        <p:spPr>
          <a:xfrm>
            <a:off x="6780480" y="5486400"/>
            <a:ext cx="1782496" cy="883589"/>
          </a:xfrm>
          <a:prstGeom prst="rect">
            <a:avLst/>
          </a:prstGeom>
        </p:spPr>
      </p:pic>
      <p:sp>
        <p:nvSpPr>
          <p:cNvPr id="61" name="TextBox 60"/>
          <p:cNvSpPr txBox="1"/>
          <p:nvPr/>
        </p:nvSpPr>
        <p:spPr>
          <a:xfrm>
            <a:off x="304800" y="6232526"/>
            <a:ext cx="1905000" cy="523220"/>
          </a:xfrm>
          <a:prstGeom prst="rect">
            <a:avLst/>
          </a:prstGeom>
          <a:noFill/>
        </p:spPr>
        <p:txBody>
          <a:bodyPr wrap="square" rtlCol="0">
            <a:spAutoFit/>
          </a:bodyPr>
          <a:lstStyle/>
          <a:p>
            <a:r>
              <a:rPr lang="en-US" sz="1400" b="1" dirty="0" smtClean="0"/>
              <a:t>Environment</a:t>
            </a:r>
          </a:p>
          <a:p>
            <a:r>
              <a:rPr lang="en-US" sz="1400" b="1" dirty="0" smtClean="0"/>
              <a:t> Monitoring</a:t>
            </a:r>
            <a:endParaRPr lang="en-US" sz="1400" b="1" dirty="0"/>
          </a:p>
        </p:txBody>
      </p:sp>
      <p:sp>
        <p:nvSpPr>
          <p:cNvPr id="63" name="TextBox 62"/>
          <p:cNvSpPr txBox="1"/>
          <p:nvPr/>
        </p:nvSpPr>
        <p:spPr>
          <a:xfrm>
            <a:off x="2209800" y="5943600"/>
            <a:ext cx="1905000" cy="307777"/>
          </a:xfrm>
          <a:prstGeom prst="rect">
            <a:avLst/>
          </a:prstGeom>
          <a:noFill/>
        </p:spPr>
        <p:txBody>
          <a:bodyPr wrap="square" rtlCol="0">
            <a:spAutoFit/>
          </a:bodyPr>
          <a:lstStyle/>
          <a:p>
            <a:r>
              <a:rPr lang="en-US" sz="1400" b="1" dirty="0" smtClean="0"/>
              <a:t>Target Tracking</a:t>
            </a:r>
            <a:endParaRPr lang="en-US" sz="1400" b="1" dirty="0"/>
          </a:p>
        </p:txBody>
      </p:sp>
      <p:sp>
        <p:nvSpPr>
          <p:cNvPr id="64" name="TextBox 63"/>
          <p:cNvSpPr txBox="1"/>
          <p:nvPr/>
        </p:nvSpPr>
        <p:spPr>
          <a:xfrm>
            <a:off x="4419600" y="6477000"/>
            <a:ext cx="1905000" cy="307777"/>
          </a:xfrm>
          <a:prstGeom prst="rect">
            <a:avLst/>
          </a:prstGeom>
          <a:noFill/>
        </p:spPr>
        <p:txBody>
          <a:bodyPr wrap="square" rtlCol="0">
            <a:spAutoFit/>
          </a:bodyPr>
          <a:lstStyle/>
          <a:p>
            <a:r>
              <a:rPr lang="en-US" sz="1400" b="1" dirty="0" smtClean="0"/>
              <a:t>Smart House</a:t>
            </a:r>
            <a:endParaRPr lang="en-US" sz="1400" b="1" dirty="0"/>
          </a:p>
        </p:txBody>
      </p:sp>
      <p:sp>
        <p:nvSpPr>
          <p:cNvPr id="65" name="TextBox 64"/>
          <p:cNvSpPr txBox="1"/>
          <p:nvPr/>
        </p:nvSpPr>
        <p:spPr>
          <a:xfrm>
            <a:off x="7010400" y="6384925"/>
            <a:ext cx="1828800" cy="369332"/>
          </a:xfrm>
          <a:prstGeom prst="rect">
            <a:avLst/>
          </a:prstGeom>
          <a:noFill/>
        </p:spPr>
        <p:txBody>
          <a:bodyPr wrap="square" rtlCol="0">
            <a:spAutoFit/>
          </a:bodyPr>
          <a:lstStyle/>
          <a:p>
            <a:r>
              <a:rPr lang="en-US" b="1" dirty="0" smtClean="0"/>
              <a:t>Social Sensing</a:t>
            </a:r>
            <a:endParaRPr lang="en-US" b="1" dirty="0"/>
          </a:p>
        </p:txBody>
      </p:sp>
      <p:pic>
        <p:nvPicPr>
          <p:cNvPr id="39" name="Picture 38" descr="health-moinitor.jpg"/>
          <p:cNvPicPr>
            <a:picLocks noChangeAspect="1"/>
          </p:cNvPicPr>
          <p:nvPr/>
        </p:nvPicPr>
        <p:blipFill>
          <a:blip r:embed="rId12"/>
          <a:stretch>
            <a:fillRect/>
          </a:stretch>
        </p:blipFill>
        <p:spPr>
          <a:xfrm>
            <a:off x="4572000" y="3810000"/>
            <a:ext cx="1447800" cy="1084453"/>
          </a:xfrm>
          <a:prstGeom prst="rect">
            <a:avLst/>
          </a:prstGeom>
        </p:spPr>
      </p:pic>
      <p:sp>
        <p:nvSpPr>
          <p:cNvPr id="40" name="TextBox 39"/>
          <p:cNvSpPr txBox="1"/>
          <p:nvPr/>
        </p:nvSpPr>
        <p:spPr>
          <a:xfrm>
            <a:off x="4724400" y="4873823"/>
            <a:ext cx="1676400" cy="307777"/>
          </a:xfrm>
          <a:prstGeom prst="rect">
            <a:avLst/>
          </a:prstGeom>
          <a:noFill/>
        </p:spPr>
        <p:txBody>
          <a:bodyPr wrap="square" rtlCol="0">
            <a:spAutoFit/>
          </a:bodyPr>
          <a:lstStyle/>
          <a:p>
            <a:r>
              <a:rPr lang="en-US" sz="1400" b="1" dirty="0" smtClean="0"/>
              <a:t>Health Monitoring</a:t>
            </a:r>
            <a:endParaRPr lang="en-US" sz="1400" b="1" dirty="0"/>
          </a:p>
        </p:txBody>
      </p:sp>
      <p:sp>
        <p:nvSpPr>
          <p:cNvPr id="66" name="Right Arrow 65"/>
          <p:cNvSpPr/>
          <p:nvPr/>
        </p:nvSpPr>
        <p:spPr>
          <a:xfrm>
            <a:off x="381000" y="4800600"/>
            <a:ext cx="8077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Humans are getting into the Loop of Sensing.</a:t>
            </a:r>
            <a:endParaRPr lang="en-US" b="1" dirty="0">
              <a:solidFill>
                <a:srgbClr val="000000"/>
              </a:solidFill>
            </a:endParaRPr>
          </a:p>
        </p:txBody>
      </p:sp>
      <p:pic>
        <p:nvPicPr>
          <p:cNvPr id="43" name="Picture 42" descr="factory-sensor.jpg"/>
          <p:cNvPicPr>
            <a:picLocks noChangeAspect="1"/>
          </p:cNvPicPr>
          <p:nvPr/>
        </p:nvPicPr>
        <p:blipFill>
          <a:blip r:embed="rId13"/>
          <a:stretch>
            <a:fillRect/>
          </a:stretch>
        </p:blipFill>
        <p:spPr>
          <a:xfrm>
            <a:off x="533400" y="1066800"/>
            <a:ext cx="1447800" cy="1038045"/>
          </a:xfrm>
          <a:prstGeom prst="rect">
            <a:avLst/>
          </a:prstGeom>
        </p:spPr>
      </p:pic>
      <p:pic>
        <p:nvPicPr>
          <p:cNvPr id="44" name="Picture 43" descr="airplane-sensor.jpg"/>
          <p:cNvPicPr>
            <a:picLocks noChangeAspect="1"/>
          </p:cNvPicPr>
          <p:nvPr/>
        </p:nvPicPr>
        <p:blipFill>
          <a:blip r:embed="rId14"/>
          <a:stretch>
            <a:fillRect/>
          </a:stretch>
        </p:blipFill>
        <p:spPr>
          <a:xfrm>
            <a:off x="381000" y="2286000"/>
            <a:ext cx="1752600" cy="812569"/>
          </a:xfrm>
          <a:prstGeom prst="rect">
            <a:avLst/>
          </a:prstGeom>
        </p:spPr>
      </p:pic>
      <p:pic>
        <p:nvPicPr>
          <p:cNvPr id="45" name="Picture 44" descr="room-sensor.jpg"/>
          <p:cNvPicPr>
            <a:picLocks noChangeAspect="1"/>
          </p:cNvPicPr>
          <p:nvPr/>
        </p:nvPicPr>
        <p:blipFill>
          <a:blip r:embed="rId15"/>
          <a:stretch>
            <a:fillRect/>
          </a:stretch>
        </p:blipFill>
        <p:spPr>
          <a:xfrm>
            <a:off x="3352800" y="838200"/>
            <a:ext cx="1203016" cy="1219200"/>
          </a:xfrm>
          <a:prstGeom prst="rect">
            <a:avLst/>
          </a:prstGeom>
        </p:spPr>
      </p:pic>
      <p:pic>
        <p:nvPicPr>
          <p:cNvPr id="46" name="Picture 45" descr="forcet-sensor.jpg"/>
          <p:cNvPicPr>
            <a:picLocks noChangeAspect="1"/>
          </p:cNvPicPr>
          <p:nvPr/>
        </p:nvPicPr>
        <p:blipFill>
          <a:blip r:embed="rId16"/>
          <a:stretch>
            <a:fillRect/>
          </a:stretch>
        </p:blipFill>
        <p:spPr>
          <a:xfrm>
            <a:off x="2971800" y="2209800"/>
            <a:ext cx="1779814" cy="838200"/>
          </a:xfrm>
          <a:prstGeom prst="rect">
            <a:avLst/>
          </a:prstGeom>
        </p:spPr>
      </p:pic>
      <p:sp>
        <p:nvSpPr>
          <p:cNvPr id="67" name="Right Arrow 66"/>
          <p:cNvSpPr/>
          <p:nvPr/>
        </p:nvSpPr>
        <p:spPr>
          <a:xfrm>
            <a:off x="533400" y="1524000"/>
            <a:ext cx="80772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Sensors are increasingly used by everyday people</a:t>
            </a:r>
            <a:endParaRPr lang="en-US" b="1" dirty="0">
              <a:solidFill>
                <a:srgbClr val="000000"/>
              </a:solidFill>
            </a:endParaRPr>
          </a:p>
        </p:txBody>
      </p:sp>
      <p:sp>
        <p:nvSpPr>
          <p:cNvPr id="68" name="Oval 67"/>
          <p:cNvSpPr/>
          <p:nvPr/>
        </p:nvSpPr>
        <p:spPr>
          <a:xfrm>
            <a:off x="1676400" y="2895600"/>
            <a:ext cx="533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Social (Human-Centric) Sensing is Emerging!</a:t>
            </a:r>
            <a:endParaRPr lang="en-US" sz="2800" b="1" dirty="0">
              <a:solidFill>
                <a:srgbClr val="000000"/>
              </a:solidFill>
            </a:endParaRPr>
          </a:p>
        </p:txBody>
      </p:sp>
    </p:spTree>
    <p:extLst>
      <p:ext uri="{BB962C8B-B14F-4D97-AF65-F5344CB8AC3E}">
        <p14:creationId xmlns:p14="http://schemas.microsoft.com/office/powerpoint/2010/main" val="4076373392"/>
      </p:ext>
    </p:extLst>
  </p:cSld>
  <p:clrMapOvr>
    <a:masterClrMapping/>
  </p:clrMapOvr>
  <p:transition xmlns:p14="http://schemas.microsoft.com/office/powerpoint/2010/main" advTm="6274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dirty="0" smtClean="0"/>
              <a:t>Examples of Social Sensing</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descr="Bikenet.jpg"/>
          <p:cNvPicPr>
            <a:picLocks noChangeAspect="1"/>
          </p:cNvPicPr>
          <p:nvPr/>
        </p:nvPicPr>
        <p:blipFill>
          <a:blip r:embed="rId3" cstate="print"/>
          <a:stretch>
            <a:fillRect/>
          </a:stretch>
        </p:blipFill>
        <p:spPr>
          <a:xfrm>
            <a:off x="1066800" y="1600200"/>
            <a:ext cx="1295400" cy="1727200"/>
          </a:xfrm>
          <a:prstGeom prst="rect">
            <a:avLst/>
          </a:prstGeom>
        </p:spPr>
      </p:pic>
      <p:sp>
        <p:nvSpPr>
          <p:cNvPr id="6" name="TextBox 5"/>
          <p:cNvSpPr txBox="1"/>
          <p:nvPr/>
        </p:nvSpPr>
        <p:spPr>
          <a:xfrm>
            <a:off x="5791200" y="6260068"/>
            <a:ext cx="1295400" cy="369332"/>
          </a:xfrm>
          <a:prstGeom prst="rect">
            <a:avLst/>
          </a:prstGeom>
          <a:noFill/>
        </p:spPr>
        <p:txBody>
          <a:bodyPr wrap="square" rtlCol="0">
            <a:spAutoFit/>
          </a:bodyPr>
          <a:lstStyle/>
          <a:p>
            <a:r>
              <a:rPr lang="en-US" b="1" dirty="0" err="1" smtClean="0"/>
              <a:t>CenceMe</a:t>
            </a:r>
            <a:endParaRPr lang="en-US" b="1" dirty="0"/>
          </a:p>
        </p:txBody>
      </p:sp>
      <p:pic>
        <p:nvPicPr>
          <p:cNvPr id="8" name="Picture 7" descr="CabSense.jpg"/>
          <p:cNvPicPr>
            <a:picLocks noChangeAspect="1"/>
          </p:cNvPicPr>
          <p:nvPr/>
        </p:nvPicPr>
        <p:blipFill>
          <a:blip r:embed="rId4"/>
          <a:stretch>
            <a:fillRect/>
          </a:stretch>
        </p:blipFill>
        <p:spPr>
          <a:xfrm>
            <a:off x="1828800" y="4343400"/>
            <a:ext cx="2409713" cy="1600200"/>
          </a:xfrm>
          <a:prstGeom prst="rect">
            <a:avLst/>
          </a:prstGeom>
        </p:spPr>
      </p:pic>
      <p:sp>
        <p:nvSpPr>
          <p:cNvPr id="9" name="TextBox 8"/>
          <p:cNvSpPr txBox="1"/>
          <p:nvPr/>
        </p:nvSpPr>
        <p:spPr>
          <a:xfrm>
            <a:off x="2362200" y="2209800"/>
            <a:ext cx="990600" cy="369332"/>
          </a:xfrm>
          <a:prstGeom prst="rect">
            <a:avLst/>
          </a:prstGeom>
          <a:noFill/>
        </p:spPr>
        <p:txBody>
          <a:bodyPr wrap="square" rtlCol="0">
            <a:spAutoFit/>
          </a:bodyPr>
          <a:lstStyle/>
          <a:p>
            <a:r>
              <a:rPr lang="en-US" b="1" dirty="0" err="1" smtClean="0"/>
              <a:t>BikeNet</a:t>
            </a:r>
            <a:endParaRPr lang="en-US" b="1" dirty="0"/>
          </a:p>
        </p:txBody>
      </p:sp>
      <p:pic>
        <p:nvPicPr>
          <p:cNvPr id="10" name="Picture 9" descr="Geotagging.jpg"/>
          <p:cNvPicPr>
            <a:picLocks noChangeAspect="1"/>
          </p:cNvPicPr>
          <p:nvPr/>
        </p:nvPicPr>
        <p:blipFill>
          <a:blip r:embed="rId5"/>
          <a:stretch>
            <a:fillRect/>
          </a:stretch>
        </p:blipFill>
        <p:spPr>
          <a:xfrm>
            <a:off x="3581400" y="2057400"/>
            <a:ext cx="2613660" cy="1089025"/>
          </a:xfrm>
          <a:prstGeom prst="rect">
            <a:avLst/>
          </a:prstGeom>
        </p:spPr>
      </p:pic>
      <p:sp>
        <p:nvSpPr>
          <p:cNvPr id="11" name="TextBox 10"/>
          <p:cNvSpPr txBox="1"/>
          <p:nvPr/>
        </p:nvSpPr>
        <p:spPr>
          <a:xfrm>
            <a:off x="3962400" y="1524000"/>
            <a:ext cx="1828800" cy="369332"/>
          </a:xfrm>
          <a:prstGeom prst="rect">
            <a:avLst/>
          </a:prstGeom>
          <a:noFill/>
        </p:spPr>
        <p:txBody>
          <a:bodyPr wrap="square" rtlCol="0">
            <a:spAutoFit/>
          </a:bodyPr>
          <a:lstStyle/>
          <a:p>
            <a:r>
              <a:rPr lang="en-US" b="1" dirty="0" err="1" smtClean="0"/>
              <a:t>Geotagging</a:t>
            </a:r>
            <a:endParaRPr lang="en-US" b="1" dirty="0"/>
          </a:p>
        </p:txBody>
      </p:sp>
      <p:pic>
        <p:nvPicPr>
          <p:cNvPr id="13" name="Picture 12" descr="CenceMe.jpg"/>
          <p:cNvPicPr>
            <a:picLocks noChangeAspect="1"/>
          </p:cNvPicPr>
          <p:nvPr/>
        </p:nvPicPr>
        <p:blipFill>
          <a:blip r:embed="rId6"/>
          <a:stretch>
            <a:fillRect/>
          </a:stretch>
        </p:blipFill>
        <p:spPr>
          <a:xfrm>
            <a:off x="5181600" y="4343400"/>
            <a:ext cx="2438400" cy="1781712"/>
          </a:xfrm>
          <a:prstGeom prst="rect">
            <a:avLst/>
          </a:prstGeom>
        </p:spPr>
      </p:pic>
      <p:sp>
        <p:nvSpPr>
          <p:cNvPr id="14" name="TextBox 13"/>
          <p:cNvSpPr txBox="1"/>
          <p:nvPr/>
        </p:nvSpPr>
        <p:spPr>
          <a:xfrm>
            <a:off x="2286000" y="6172200"/>
            <a:ext cx="1295400" cy="369332"/>
          </a:xfrm>
          <a:prstGeom prst="rect">
            <a:avLst/>
          </a:prstGeom>
          <a:noFill/>
        </p:spPr>
        <p:txBody>
          <a:bodyPr wrap="square" rtlCol="0">
            <a:spAutoFit/>
          </a:bodyPr>
          <a:lstStyle/>
          <a:p>
            <a:r>
              <a:rPr lang="en-US" b="1" dirty="0" err="1" smtClean="0"/>
              <a:t>CabSense</a:t>
            </a:r>
            <a:endParaRPr lang="en-US" b="1" dirty="0"/>
          </a:p>
        </p:txBody>
      </p:sp>
      <p:pic>
        <p:nvPicPr>
          <p:cNvPr id="16" name="Picture 5" descr="twitter-bird2"/>
          <p:cNvPicPr>
            <a:picLocks noChangeAspect="1" noChangeArrowheads="1"/>
          </p:cNvPicPr>
          <p:nvPr/>
        </p:nvPicPr>
        <p:blipFill>
          <a:blip r:embed="rId7"/>
          <a:srcRect/>
          <a:stretch>
            <a:fillRect/>
          </a:stretch>
        </p:blipFill>
        <p:spPr bwMode="auto">
          <a:xfrm>
            <a:off x="7162800" y="1828800"/>
            <a:ext cx="1600200" cy="1600200"/>
          </a:xfrm>
          <a:prstGeom prst="rect">
            <a:avLst/>
          </a:prstGeom>
          <a:noFill/>
          <a:ln w="9525">
            <a:noFill/>
            <a:miter lim="800000"/>
            <a:headEnd/>
            <a:tailEnd/>
          </a:ln>
        </p:spPr>
      </p:pic>
      <p:sp>
        <p:nvSpPr>
          <p:cNvPr id="21" name="TextBox 20"/>
          <p:cNvSpPr txBox="1"/>
          <p:nvPr/>
        </p:nvSpPr>
        <p:spPr>
          <a:xfrm>
            <a:off x="228600" y="838200"/>
            <a:ext cx="3429000" cy="461665"/>
          </a:xfrm>
          <a:prstGeom prst="rect">
            <a:avLst/>
          </a:prstGeom>
          <a:solidFill>
            <a:schemeClr val="accent1">
              <a:lumMod val="20000"/>
              <a:lumOff val="80000"/>
            </a:schemeClr>
          </a:solidFill>
          <a:ln>
            <a:noFill/>
          </a:ln>
        </p:spPr>
        <p:txBody>
          <a:bodyPr wrap="square" rtlCol="0">
            <a:spAutoFit/>
          </a:bodyPr>
          <a:lstStyle/>
          <a:p>
            <a:r>
              <a:rPr lang="en-US" sz="2400" b="1" dirty="0" smtClean="0"/>
              <a:t>Participatory Sensing</a:t>
            </a:r>
            <a:endParaRPr lang="en-US" sz="2400" b="1" dirty="0"/>
          </a:p>
        </p:txBody>
      </p:sp>
      <p:sp>
        <p:nvSpPr>
          <p:cNvPr id="22" name="TextBox 21"/>
          <p:cNvSpPr txBox="1"/>
          <p:nvPr/>
        </p:nvSpPr>
        <p:spPr>
          <a:xfrm>
            <a:off x="228600" y="3576935"/>
            <a:ext cx="3429000" cy="461665"/>
          </a:xfrm>
          <a:prstGeom prst="rect">
            <a:avLst/>
          </a:prstGeom>
          <a:solidFill>
            <a:schemeClr val="accent1">
              <a:lumMod val="20000"/>
              <a:lumOff val="80000"/>
            </a:schemeClr>
          </a:solidFill>
          <a:ln>
            <a:noFill/>
          </a:ln>
        </p:spPr>
        <p:txBody>
          <a:bodyPr wrap="square" rtlCol="0">
            <a:spAutoFit/>
          </a:bodyPr>
          <a:lstStyle/>
          <a:p>
            <a:r>
              <a:rPr lang="en-US" sz="2400" b="1" dirty="0" smtClean="0"/>
              <a:t>Opportunistic Sensing</a:t>
            </a:r>
            <a:endParaRPr lang="en-US" sz="2400" b="1" dirty="0"/>
          </a:p>
        </p:txBody>
      </p:sp>
    </p:spTree>
    <p:extLst>
      <p:ext uri="{BB962C8B-B14F-4D97-AF65-F5344CB8AC3E}">
        <p14:creationId xmlns:p14="http://schemas.microsoft.com/office/powerpoint/2010/main" val="4004813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7924800" cy="685800"/>
          </a:xfrm>
        </p:spPr>
        <p:txBody>
          <a:bodyPr>
            <a:noAutofit/>
          </a:bodyPr>
          <a:lstStyle/>
          <a:p>
            <a:pPr eaLnBrk="1" hangingPunct="1"/>
            <a:r>
              <a:rPr lang="en-US" altLang="zh-CN" sz="4000" dirty="0" smtClean="0"/>
              <a:t>Human’s Role in Social Sensing</a:t>
            </a:r>
          </a:p>
        </p:txBody>
      </p:sp>
      <p:pic>
        <p:nvPicPr>
          <p:cNvPr id="13315" name="Picture 4" descr="Android-2-1-Smart-Phone"/>
          <p:cNvPicPr>
            <a:picLocks noChangeAspect="1" noChangeArrowheads="1"/>
          </p:cNvPicPr>
          <p:nvPr/>
        </p:nvPicPr>
        <p:blipFill>
          <a:blip r:embed="rId4" cstate="print"/>
          <a:srcRect/>
          <a:stretch>
            <a:fillRect/>
          </a:stretch>
        </p:blipFill>
        <p:spPr bwMode="auto">
          <a:xfrm>
            <a:off x="6324600" y="2971800"/>
            <a:ext cx="990600" cy="990600"/>
          </a:xfrm>
          <a:prstGeom prst="rect">
            <a:avLst/>
          </a:prstGeom>
          <a:noFill/>
          <a:ln w="9525">
            <a:noFill/>
            <a:miter lim="800000"/>
            <a:headEnd/>
            <a:tailEnd/>
          </a:ln>
        </p:spPr>
      </p:pic>
      <p:pic>
        <p:nvPicPr>
          <p:cNvPr id="13316" name="Picture 5" descr="twitter-bird2"/>
          <p:cNvPicPr>
            <a:picLocks noChangeAspect="1" noChangeArrowheads="1"/>
          </p:cNvPicPr>
          <p:nvPr/>
        </p:nvPicPr>
        <p:blipFill>
          <a:blip r:embed="rId5"/>
          <a:srcRect/>
          <a:stretch>
            <a:fillRect/>
          </a:stretch>
        </p:blipFill>
        <p:spPr bwMode="auto">
          <a:xfrm>
            <a:off x="457200" y="4800600"/>
            <a:ext cx="1600200" cy="1600200"/>
          </a:xfrm>
          <a:prstGeom prst="rect">
            <a:avLst/>
          </a:prstGeom>
          <a:noFill/>
          <a:ln w="9525">
            <a:noFill/>
            <a:miter lim="800000"/>
            <a:headEnd/>
            <a:tailEnd/>
          </a:ln>
        </p:spPr>
      </p:pic>
      <p:pic>
        <p:nvPicPr>
          <p:cNvPr id="13318" name="Picture 8" descr="Crowd_"/>
          <p:cNvPicPr>
            <a:picLocks noChangeAspect="1" noChangeArrowheads="1"/>
          </p:cNvPicPr>
          <p:nvPr/>
        </p:nvPicPr>
        <p:blipFill>
          <a:blip r:embed="rId6"/>
          <a:srcRect/>
          <a:stretch>
            <a:fillRect/>
          </a:stretch>
        </p:blipFill>
        <p:spPr bwMode="auto">
          <a:xfrm>
            <a:off x="457200" y="2057400"/>
            <a:ext cx="2590800" cy="1722824"/>
          </a:xfrm>
          <a:prstGeom prst="rect">
            <a:avLst/>
          </a:prstGeom>
          <a:noFill/>
          <a:ln w="9525">
            <a:noFill/>
            <a:miter lim="800000"/>
            <a:headEnd/>
            <a:tailEnd/>
          </a:ln>
        </p:spPr>
      </p:pic>
      <p:sp>
        <p:nvSpPr>
          <p:cNvPr id="13319" name="Line 9"/>
          <p:cNvSpPr>
            <a:spLocks noChangeShapeType="1"/>
          </p:cNvSpPr>
          <p:nvPr/>
        </p:nvSpPr>
        <p:spPr bwMode="auto">
          <a:xfrm>
            <a:off x="3200400" y="3276600"/>
            <a:ext cx="1676400" cy="45719"/>
          </a:xfrm>
          <a:prstGeom prst="line">
            <a:avLst/>
          </a:prstGeom>
          <a:noFill/>
          <a:ln w="76200">
            <a:solidFill>
              <a:schemeClr val="tx1"/>
            </a:solidFill>
            <a:round/>
            <a:headEnd/>
            <a:tailEnd type="triangle" w="med" len="med"/>
          </a:ln>
        </p:spPr>
        <p:txBody>
          <a:bodyPr/>
          <a:lstStyle/>
          <a:p>
            <a:endParaRPr lang="en-US"/>
          </a:p>
        </p:txBody>
      </p:sp>
      <p:sp>
        <p:nvSpPr>
          <p:cNvPr id="13320" name="Line 10"/>
          <p:cNvSpPr>
            <a:spLocks noChangeShapeType="1"/>
          </p:cNvSpPr>
          <p:nvPr/>
        </p:nvSpPr>
        <p:spPr bwMode="auto">
          <a:xfrm flipV="1">
            <a:off x="3200400" y="1676400"/>
            <a:ext cx="1371600" cy="609600"/>
          </a:xfrm>
          <a:prstGeom prst="line">
            <a:avLst/>
          </a:prstGeom>
          <a:noFill/>
          <a:ln w="76200">
            <a:solidFill>
              <a:schemeClr val="tx1"/>
            </a:solidFill>
            <a:round/>
            <a:headEnd/>
            <a:tailEnd type="triangle" w="med" len="med"/>
          </a:ln>
        </p:spPr>
        <p:txBody>
          <a:bodyPr/>
          <a:lstStyle/>
          <a:p>
            <a:endParaRPr lang="en-US"/>
          </a:p>
        </p:txBody>
      </p:sp>
      <p:pic>
        <p:nvPicPr>
          <p:cNvPr id="13323" name="Picture 13" descr="blogboard"/>
          <p:cNvPicPr>
            <a:picLocks noChangeAspect="1" noChangeArrowheads="1"/>
          </p:cNvPicPr>
          <p:nvPr/>
        </p:nvPicPr>
        <p:blipFill>
          <a:blip r:embed="rId7" cstate="print"/>
          <a:srcRect/>
          <a:stretch>
            <a:fillRect/>
          </a:stretch>
        </p:blipFill>
        <p:spPr bwMode="auto">
          <a:xfrm>
            <a:off x="4572000" y="5257800"/>
            <a:ext cx="1752600" cy="914072"/>
          </a:xfrm>
          <a:prstGeom prst="rect">
            <a:avLst/>
          </a:prstGeom>
          <a:noFill/>
          <a:ln w="9525">
            <a:noFill/>
            <a:miter lim="800000"/>
            <a:headEnd/>
            <a:tailEnd/>
          </a:ln>
        </p:spPr>
      </p:pic>
      <p:sp>
        <p:nvSpPr>
          <p:cNvPr id="13324" name="Line 14"/>
          <p:cNvSpPr>
            <a:spLocks noChangeShapeType="1"/>
          </p:cNvSpPr>
          <p:nvPr/>
        </p:nvSpPr>
        <p:spPr bwMode="auto">
          <a:xfrm flipH="1">
            <a:off x="914400" y="4191000"/>
            <a:ext cx="838200" cy="533400"/>
          </a:xfrm>
          <a:prstGeom prst="line">
            <a:avLst/>
          </a:prstGeom>
          <a:noFill/>
          <a:ln w="76200">
            <a:solidFill>
              <a:schemeClr val="tx1"/>
            </a:solidFill>
            <a:round/>
            <a:headEnd/>
            <a:tailEnd type="triangle" w="med" len="med"/>
          </a:ln>
        </p:spPr>
        <p:txBody>
          <a:bodyPr/>
          <a:lstStyle/>
          <a:p>
            <a:endParaRPr lang="en-US"/>
          </a:p>
        </p:txBody>
      </p:sp>
      <p:pic>
        <p:nvPicPr>
          <p:cNvPr id="17" name="Picture 16" descr="gps-device.jpg"/>
          <p:cNvPicPr>
            <a:picLocks noChangeAspect="1"/>
          </p:cNvPicPr>
          <p:nvPr/>
        </p:nvPicPr>
        <p:blipFill>
          <a:blip r:embed="rId8" cstate="print"/>
          <a:stretch>
            <a:fillRect/>
          </a:stretch>
        </p:blipFill>
        <p:spPr>
          <a:xfrm flipV="1">
            <a:off x="4724400" y="1295400"/>
            <a:ext cx="1143000" cy="720090"/>
          </a:xfrm>
          <a:prstGeom prst="rect">
            <a:avLst/>
          </a:prstGeom>
        </p:spPr>
      </p:pic>
      <p:pic>
        <p:nvPicPr>
          <p:cNvPr id="18" name="Picture 17" descr="camera.jpg"/>
          <p:cNvPicPr>
            <a:picLocks noChangeAspect="1"/>
          </p:cNvPicPr>
          <p:nvPr/>
        </p:nvPicPr>
        <p:blipFill>
          <a:blip r:embed="rId9" cstate="print"/>
          <a:stretch>
            <a:fillRect/>
          </a:stretch>
        </p:blipFill>
        <p:spPr>
          <a:xfrm>
            <a:off x="4953000" y="3048000"/>
            <a:ext cx="914400" cy="685800"/>
          </a:xfrm>
          <a:prstGeom prst="rect">
            <a:avLst/>
          </a:prstGeom>
        </p:spPr>
      </p:pic>
      <p:pic>
        <p:nvPicPr>
          <p:cNvPr id="20" name="Picture 10" descr="WiiRemo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2971800"/>
            <a:ext cx="609600" cy="10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acebook.jpg"/>
          <p:cNvPicPr>
            <a:picLocks noChangeAspect="1"/>
          </p:cNvPicPr>
          <p:nvPr/>
        </p:nvPicPr>
        <p:blipFill>
          <a:blip r:embed="rId11"/>
          <a:stretch>
            <a:fillRect/>
          </a:stretch>
        </p:blipFill>
        <p:spPr>
          <a:xfrm>
            <a:off x="2362200" y="5410200"/>
            <a:ext cx="1752600" cy="659724"/>
          </a:xfrm>
          <a:prstGeom prst="rect">
            <a:avLst/>
          </a:prstGeom>
        </p:spPr>
      </p:pic>
      <p:pic>
        <p:nvPicPr>
          <p:cNvPr id="22" name="Picture 21" descr="shoe-sensor.jpg"/>
          <p:cNvPicPr>
            <a:picLocks noChangeAspect="1"/>
          </p:cNvPicPr>
          <p:nvPr/>
        </p:nvPicPr>
        <p:blipFill>
          <a:blip r:embed="rId12"/>
          <a:stretch>
            <a:fillRect/>
          </a:stretch>
        </p:blipFill>
        <p:spPr>
          <a:xfrm>
            <a:off x="6324600" y="1066800"/>
            <a:ext cx="838200" cy="1133524"/>
          </a:xfrm>
          <a:prstGeom prst="rect">
            <a:avLst/>
          </a:prstGeom>
        </p:spPr>
      </p:pic>
      <p:pic>
        <p:nvPicPr>
          <p:cNvPr id="23" name="Picture 22" descr="hand-sensor.jpg"/>
          <p:cNvPicPr>
            <a:picLocks noChangeAspect="1"/>
          </p:cNvPicPr>
          <p:nvPr/>
        </p:nvPicPr>
        <p:blipFill>
          <a:blip r:embed="rId13"/>
          <a:stretch>
            <a:fillRect/>
          </a:stretch>
        </p:blipFill>
        <p:spPr>
          <a:xfrm>
            <a:off x="7620000" y="1066800"/>
            <a:ext cx="838200" cy="1089235"/>
          </a:xfrm>
          <a:prstGeom prst="rect">
            <a:avLst/>
          </a:prstGeom>
        </p:spPr>
      </p:pic>
      <p:pic>
        <p:nvPicPr>
          <p:cNvPr id="24" name="Picture 23" descr="amazon.jpg"/>
          <p:cNvPicPr>
            <a:picLocks noChangeAspect="1"/>
          </p:cNvPicPr>
          <p:nvPr/>
        </p:nvPicPr>
        <p:blipFill>
          <a:blip r:embed="rId14"/>
          <a:stretch>
            <a:fillRect/>
          </a:stretch>
        </p:blipFill>
        <p:spPr>
          <a:xfrm>
            <a:off x="6629400" y="5486400"/>
            <a:ext cx="2133600" cy="465307"/>
          </a:xfrm>
          <a:prstGeom prst="rect">
            <a:avLst/>
          </a:prstGeom>
        </p:spPr>
      </p:pic>
      <p:sp>
        <p:nvSpPr>
          <p:cNvPr id="25" name="Line 14"/>
          <p:cNvSpPr>
            <a:spLocks noChangeShapeType="1"/>
          </p:cNvSpPr>
          <p:nvPr/>
        </p:nvSpPr>
        <p:spPr bwMode="auto">
          <a:xfrm>
            <a:off x="2362200" y="4114800"/>
            <a:ext cx="4419600" cy="685800"/>
          </a:xfrm>
          <a:prstGeom prst="line">
            <a:avLst/>
          </a:prstGeom>
          <a:noFill/>
          <a:ln w="76200">
            <a:solidFill>
              <a:schemeClr val="tx1"/>
            </a:solidFill>
            <a:round/>
            <a:headEnd/>
            <a:tailEnd type="triangle" w="med" len="med"/>
          </a:ln>
        </p:spPr>
        <p:txBody>
          <a:bodyPr/>
          <a:lstStyle/>
          <a:p>
            <a:endParaRPr lang="en-US"/>
          </a:p>
        </p:txBody>
      </p:sp>
      <p:sp>
        <p:nvSpPr>
          <p:cNvPr id="26" name="TextBox 25"/>
          <p:cNvSpPr txBox="1"/>
          <p:nvPr/>
        </p:nvSpPr>
        <p:spPr>
          <a:xfrm>
            <a:off x="1143000" y="1295400"/>
            <a:ext cx="3048000" cy="400110"/>
          </a:xfrm>
          <a:prstGeom prst="rect">
            <a:avLst/>
          </a:prstGeom>
          <a:noFill/>
        </p:spPr>
        <p:txBody>
          <a:bodyPr wrap="square" rtlCol="0">
            <a:spAutoFit/>
          </a:bodyPr>
          <a:lstStyle/>
          <a:p>
            <a:r>
              <a:rPr lang="en-US" sz="2000" b="1" dirty="0" smtClean="0"/>
              <a:t>Human are sensor carriers</a:t>
            </a:r>
            <a:endParaRPr lang="en-US" sz="2000" b="1" dirty="0"/>
          </a:p>
        </p:txBody>
      </p:sp>
      <p:sp>
        <p:nvSpPr>
          <p:cNvPr id="27" name="TextBox 26"/>
          <p:cNvSpPr txBox="1"/>
          <p:nvPr/>
        </p:nvSpPr>
        <p:spPr>
          <a:xfrm>
            <a:off x="3200400" y="2667000"/>
            <a:ext cx="3429000" cy="400110"/>
          </a:xfrm>
          <a:prstGeom prst="rect">
            <a:avLst/>
          </a:prstGeom>
          <a:noFill/>
        </p:spPr>
        <p:txBody>
          <a:bodyPr wrap="square" rtlCol="0">
            <a:spAutoFit/>
          </a:bodyPr>
          <a:lstStyle/>
          <a:p>
            <a:r>
              <a:rPr lang="en-US" sz="2000" b="1" dirty="0" smtClean="0"/>
              <a:t>Human are sensor operators</a:t>
            </a:r>
            <a:endParaRPr lang="en-US" sz="2000" b="1" dirty="0"/>
          </a:p>
        </p:txBody>
      </p:sp>
      <p:sp>
        <p:nvSpPr>
          <p:cNvPr id="28" name="TextBox 27"/>
          <p:cNvSpPr txBox="1"/>
          <p:nvPr/>
        </p:nvSpPr>
        <p:spPr>
          <a:xfrm>
            <a:off x="1752600" y="4419600"/>
            <a:ext cx="2971800" cy="707886"/>
          </a:xfrm>
          <a:prstGeom prst="rect">
            <a:avLst/>
          </a:prstGeom>
          <a:noFill/>
        </p:spPr>
        <p:txBody>
          <a:bodyPr wrap="square" rtlCol="0">
            <a:spAutoFit/>
          </a:bodyPr>
          <a:lstStyle/>
          <a:p>
            <a:r>
              <a:rPr lang="en-US" sz="2000" b="1" dirty="0" smtClean="0"/>
              <a:t>Human are sensors themselves!</a:t>
            </a:r>
            <a:endParaRPr lang="en-US" sz="2000" b="1"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16</a:t>
            </a:fld>
            <a:endParaRPr lang="en-US"/>
          </a:p>
        </p:txBody>
      </p:sp>
    </p:spTree>
    <p:custDataLst>
      <p:tags r:id="rId1"/>
    </p:custDataLst>
    <p:extLst>
      <p:ext uri="{BB962C8B-B14F-4D97-AF65-F5344CB8AC3E}">
        <p14:creationId xmlns:p14="http://schemas.microsoft.com/office/powerpoint/2010/main" val="884743480"/>
      </p:ext>
    </p:extLst>
  </p:cSld>
  <p:clrMapOvr>
    <a:masterClrMapping/>
  </p:clrMapOvr>
  <p:transition xmlns:p14="http://schemas.microsoft.com/office/powerpoint/2010/main" advTm="433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4" grpId="0" animBg="1"/>
      <p:bldP spid="25"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numercial-reading.jpg"/>
          <p:cNvPicPr>
            <a:picLocks noChangeAspect="1"/>
          </p:cNvPicPr>
          <p:nvPr/>
        </p:nvPicPr>
        <p:blipFill>
          <a:blip r:embed="rId4" cstate="print"/>
          <a:stretch>
            <a:fillRect/>
          </a:stretch>
        </p:blipFill>
        <p:spPr>
          <a:xfrm>
            <a:off x="6553200" y="2914650"/>
            <a:ext cx="1888642" cy="13716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8" descr="Crowd_"/>
          <p:cNvPicPr>
            <a:picLocks noChangeAspect="1" noChangeArrowheads="1"/>
          </p:cNvPicPr>
          <p:nvPr/>
        </p:nvPicPr>
        <p:blipFill>
          <a:blip r:embed="rId5" cstate="print"/>
          <a:srcRect/>
          <a:stretch>
            <a:fillRect/>
          </a:stretch>
        </p:blipFill>
        <p:spPr bwMode="auto">
          <a:xfrm>
            <a:off x="304800" y="1885890"/>
            <a:ext cx="2590800" cy="1722824"/>
          </a:xfrm>
          <a:prstGeom prst="rect">
            <a:avLst/>
          </a:prstGeom>
          <a:noFill/>
          <a:ln w="9525">
            <a:noFill/>
            <a:miter lim="800000"/>
            <a:headEnd/>
            <a:tailEnd/>
          </a:ln>
        </p:spPr>
      </p:pic>
      <p:pic>
        <p:nvPicPr>
          <p:cNvPr id="7" name="Picture 6" descr="Firebuilding.jpg"/>
          <p:cNvPicPr>
            <a:picLocks noChangeAspect="1"/>
          </p:cNvPicPr>
          <p:nvPr/>
        </p:nvPicPr>
        <p:blipFill>
          <a:blip r:embed="rId6" cstate="print"/>
          <a:stretch>
            <a:fillRect/>
          </a:stretch>
        </p:blipFill>
        <p:spPr>
          <a:xfrm>
            <a:off x="4495800" y="4751166"/>
            <a:ext cx="1939943" cy="1258530"/>
          </a:xfrm>
          <a:prstGeom prst="rect">
            <a:avLst/>
          </a:prstGeom>
        </p:spPr>
      </p:pic>
      <p:pic>
        <p:nvPicPr>
          <p:cNvPr id="10" name="Picture 9" descr="amazon-review.png"/>
          <p:cNvPicPr>
            <a:picLocks noChangeAspect="1"/>
          </p:cNvPicPr>
          <p:nvPr/>
        </p:nvPicPr>
        <p:blipFill>
          <a:blip r:embed="rId7" cstate="print"/>
          <a:stretch>
            <a:fillRect/>
          </a:stretch>
        </p:blipFill>
        <p:spPr>
          <a:xfrm>
            <a:off x="4419600" y="1371600"/>
            <a:ext cx="1931324" cy="1295400"/>
          </a:xfrm>
          <a:prstGeom prst="rect">
            <a:avLst/>
          </a:prstGeom>
        </p:spPr>
      </p:pic>
      <p:pic>
        <p:nvPicPr>
          <p:cNvPr id="11" name="Picture 10" descr="Toptweets.jpg"/>
          <p:cNvPicPr>
            <a:picLocks noChangeAspect="1"/>
          </p:cNvPicPr>
          <p:nvPr/>
        </p:nvPicPr>
        <p:blipFill>
          <a:blip r:embed="rId8" cstate="print"/>
          <a:stretch>
            <a:fillRect/>
          </a:stretch>
        </p:blipFill>
        <p:spPr>
          <a:xfrm>
            <a:off x="6705600" y="1371600"/>
            <a:ext cx="1828800" cy="1205948"/>
          </a:xfrm>
          <a:prstGeom prst="rect">
            <a:avLst/>
          </a:prstGeom>
        </p:spPr>
      </p:pic>
      <p:pic>
        <p:nvPicPr>
          <p:cNvPr id="12" name="Picture 11" descr="garbage.jpg"/>
          <p:cNvPicPr>
            <a:picLocks noChangeAspect="1"/>
          </p:cNvPicPr>
          <p:nvPr/>
        </p:nvPicPr>
        <p:blipFill>
          <a:blip r:embed="rId9" cstate="print"/>
          <a:stretch>
            <a:fillRect/>
          </a:stretch>
        </p:blipFill>
        <p:spPr>
          <a:xfrm>
            <a:off x="6781799" y="4724400"/>
            <a:ext cx="1964455" cy="1295400"/>
          </a:xfrm>
          <a:prstGeom prst="rect">
            <a:avLst/>
          </a:prstGeom>
        </p:spPr>
      </p:pic>
      <p:sp>
        <p:nvSpPr>
          <p:cNvPr id="13" name="Line 10"/>
          <p:cNvSpPr>
            <a:spLocks noChangeShapeType="1"/>
          </p:cNvSpPr>
          <p:nvPr/>
        </p:nvSpPr>
        <p:spPr bwMode="auto">
          <a:xfrm flipV="1">
            <a:off x="3048000" y="1905000"/>
            <a:ext cx="1371600" cy="1066800"/>
          </a:xfrm>
          <a:prstGeom prst="line">
            <a:avLst/>
          </a:prstGeom>
          <a:noFill/>
          <a:ln w="76200">
            <a:solidFill>
              <a:schemeClr val="tx1"/>
            </a:solidFill>
            <a:round/>
            <a:headEnd/>
            <a:tailEnd type="triangle" w="med" len="med"/>
          </a:ln>
        </p:spPr>
        <p:txBody>
          <a:bodyPr/>
          <a:lstStyle/>
          <a:p>
            <a:endParaRPr lang="en-US"/>
          </a:p>
        </p:txBody>
      </p:sp>
      <p:sp>
        <p:nvSpPr>
          <p:cNvPr id="14" name="Line 10"/>
          <p:cNvSpPr>
            <a:spLocks noChangeShapeType="1"/>
          </p:cNvSpPr>
          <p:nvPr/>
        </p:nvSpPr>
        <p:spPr bwMode="auto">
          <a:xfrm flipV="1">
            <a:off x="3048000" y="3535680"/>
            <a:ext cx="1219200" cy="45719"/>
          </a:xfrm>
          <a:prstGeom prst="line">
            <a:avLst/>
          </a:prstGeom>
          <a:noFill/>
          <a:ln w="76200">
            <a:solidFill>
              <a:schemeClr val="tx1"/>
            </a:solidFill>
            <a:round/>
            <a:headEnd/>
            <a:tailEnd type="triangle" w="med" len="med"/>
          </a:ln>
        </p:spPr>
        <p:txBody>
          <a:bodyPr/>
          <a:lstStyle/>
          <a:p>
            <a:endParaRPr lang="en-US"/>
          </a:p>
        </p:txBody>
      </p:sp>
      <p:sp>
        <p:nvSpPr>
          <p:cNvPr id="15" name="Line 10"/>
          <p:cNvSpPr>
            <a:spLocks noChangeShapeType="1"/>
          </p:cNvSpPr>
          <p:nvPr/>
        </p:nvSpPr>
        <p:spPr bwMode="auto">
          <a:xfrm>
            <a:off x="3048000" y="4191000"/>
            <a:ext cx="990600" cy="1143000"/>
          </a:xfrm>
          <a:prstGeom prst="line">
            <a:avLst/>
          </a:prstGeom>
          <a:noFill/>
          <a:ln w="76200">
            <a:solidFill>
              <a:schemeClr val="tx1"/>
            </a:solidFill>
            <a:round/>
            <a:headEnd/>
            <a:tailEnd type="triangle" w="med" len="med"/>
          </a:ln>
        </p:spPr>
        <p:txBody>
          <a:bodyPr/>
          <a:lstStyle/>
          <a:p>
            <a:endParaRPr lang="en-US"/>
          </a:p>
        </p:txBody>
      </p:sp>
      <p:sp>
        <p:nvSpPr>
          <p:cNvPr id="18" name="TextBox 17"/>
          <p:cNvSpPr txBox="1"/>
          <p:nvPr/>
        </p:nvSpPr>
        <p:spPr>
          <a:xfrm>
            <a:off x="533400" y="6172200"/>
            <a:ext cx="1371600" cy="523220"/>
          </a:xfrm>
          <a:prstGeom prst="rect">
            <a:avLst/>
          </a:prstGeom>
          <a:noFill/>
        </p:spPr>
        <p:txBody>
          <a:bodyPr wrap="square" rtlCol="0">
            <a:spAutoFit/>
          </a:bodyPr>
          <a:lstStyle/>
          <a:p>
            <a:r>
              <a:rPr lang="en-US" sz="2800" b="1" dirty="0" smtClean="0"/>
              <a:t>Sources</a:t>
            </a:r>
            <a:endParaRPr lang="en-US" sz="2800" b="1" dirty="0"/>
          </a:p>
        </p:txBody>
      </p:sp>
      <p:sp>
        <p:nvSpPr>
          <p:cNvPr id="19" name="TextBox 18"/>
          <p:cNvSpPr txBox="1"/>
          <p:nvPr/>
        </p:nvSpPr>
        <p:spPr>
          <a:xfrm>
            <a:off x="4038600" y="6258580"/>
            <a:ext cx="2667000" cy="523220"/>
          </a:xfrm>
          <a:prstGeom prst="rect">
            <a:avLst/>
          </a:prstGeom>
          <a:noFill/>
        </p:spPr>
        <p:txBody>
          <a:bodyPr wrap="square" rtlCol="0">
            <a:spAutoFit/>
          </a:bodyPr>
          <a:lstStyle/>
          <a:p>
            <a:r>
              <a:rPr lang="en-US" sz="2800" b="1" dirty="0" smtClean="0"/>
              <a:t>Measurements</a:t>
            </a:r>
            <a:endParaRPr lang="en-US" sz="2800" b="1" dirty="0"/>
          </a:p>
        </p:txBody>
      </p:sp>
      <p:pic>
        <p:nvPicPr>
          <p:cNvPr id="38" name="Picture 37" descr="gps_readings.jpg"/>
          <p:cNvPicPr>
            <a:picLocks noChangeAspect="1"/>
          </p:cNvPicPr>
          <p:nvPr/>
        </p:nvPicPr>
        <p:blipFill>
          <a:blip r:embed="rId10" cstate="print"/>
          <a:stretch>
            <a:fillRect/>
          </a:stretch>
        </p:blipFill>
        <p:spPr>
          <a:xfrm>
            <a:off x="4419600" y="2895600"/>
            <a:ext cx="1854200" cy="1390650"/>
          </a:xfrm>
          <a:prstGeom prst="rect">
            <a:avLst/>
          </a:prstGeom>
        </p:spPr>
      </p:pic>
      <p:sp>
        <p:nvSpPr>
          <p:cNvPr id="47" name="TextBox 46"/>
          <p:cNvSpPr txBox="1"/>
          <p:nvPr/>
        </p:nvSpPr>
        <p:spPr>
          <a:xfrm>
            <a:off x="4419600" y="4286250"/>
            <a:ext cx="1828800" cy="369332"/>
          </a:xfrm>
          <a:prstGeom prst="rect">
            <a:avLst/>
          </a:prstGeom>
          <a:noFill/>
        </p:spPr>
        <p:txBody>
          <a:bodyPr wrap="square" rtlCol="0">
            <a:spAutoFit/>
          </a:bodyPr>
          <a:lstStyle/>
          <a:p>
            <a:r>
              <a:rPr lang="en-US" b="1" dirty="0" smtClean="0"/>
              <a:t>Numeric data</a:t>
            </a:r>
            <a:endParaRPr lang="en-US" b="1" dirty="0"/>
          </a:p>
        </p:txBody>
      </p:sp>
      <p:sp>
        <p:nvSpPr>
          <p:cNvPr id="49" name="TextBox 48"/>
          <p:cNvSpPr txBox="1"/>
          <p:nvPr/>
        </p:nvSpPr>
        <p:spPr>
          <a:xfrm>
            <a:off x="4419600" y="5943600"/>
            <a:ext cx="1447800" cy="369332"/>
          </a:xfrm>
          <a:prstGeom prst="rect">
            <a:avLst/>
          </a:prstGeom>
          <a:noFill/>
        </p:spPr>
        <p:txBody>
          <a:bodyPr wrap="square" rtlCol="0">
            <a:spAutoFit/>
          </a:bodyPr>
          <a:lstStyle/>
          <a:p>
            <a:r>
              <a:rPr lang="en-US" b="1" dirty="0" smtClean="0"/>
              <a:t>Images</a:t>
            </a:r>
            <a:endParaRPr lang="en-US" b="1" dirty="0"/>
          </a:p>
        </p:txBody>
      </p:sp>
      <p:sp>
        <p:nvSpPr>
          <p:cNvPr id="50" name="TextBox 49"/>
          <p:cNvSpPr txBox="1"/>
          <p:nvPr/>
        </p:nvSpPr>
        <p:spPr>
          <a:xfrm>
            <a:off x="4572000" y="2590800"/>
            <a:ext cx="1295400" cy="369332"/>
          </a:xfrm>
          <a:prstGeom prst="rect">
            <a:avLst/>
          </a:prstGeom>
          <a:noFill/>
        </p:spPr>
        <p:txBody>
          <a:bodyPr wrap="square" rtlCol="0">
            <a:spAutoFit/>
          </a:bodyPr>
          <a:lstStyle/>
          <a:p>
            <a:r>
              <a:rPr lang="en-US" b="1" dirty="0" smtClean="0"/>
              <a:t>Text</a:t>
            </a:r>
            <a:endParaRPr lang="en-US" b="1" dirty="0"/>
          </a:p>
        </p:txBody>
      </p:sp>
      <p:pic>
        <p:nvPicPr>
          <p:cNvPr id="53" name="Picture 52" descr="correct-mark.jpg"/>
          <p:cNvPicPr>
            <a:picLocks noChangeAspect="1"/>
          </p:cNvPicPr>
          <p:nvPr/>
        </p:nvPicPr>
        <p:blipFill>
          <a:blip r:embed="rId11" cstate="print"/>
          <a:stretch>
            <a:fillRect/>
          </a:stretch>
        </p:blipFill>
        <p:spPr>
          <a:xfrm>
            <a:off x="5334000" y="3219450"/>
            <a:ext cx="545564" cy="519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55" name="Picture 54" descr="correct-mark.jpg"/>
          <p:cNvPicPr>
            <a:picLocks noChangeAspect="1"/>
          </p:cNvPicPr>
          <p:nvPr/>
        </p:nvPicPr>
        <p:blipFill>
          <a:blip r:embed="rId11" cstate="print"/>
          <a:stretch>
            <a:fillRect/>
          </a:stretch>
        </p:blipFill>
        <p:spPr>
          <a:xfrm>
            <a:off x="7315200" y="1752600"/>
            <a:ext cx="545564" cy="519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56" name="Picture 55" descr="correct-mark.jpg"/>
          <p:cNvPicPr>
            <a:picLocks noChangeAspect="1"/>
          </p:cNvPicPr>
          <p:nvPr/>
        </p:nvPicPr>
        <p:blipFill>
          <a:blip r:embed="rId11" cstate="print"/>
          <a:stretch>
            <a:fillRect/>
          </a:stretch>
        </p:blipFill>
        <p:spPr>
          <a:xfrm>
            <a:off x="5486400" y="5181600"/>
            <a:ext cx="545564" cy="5191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57" name="Picture 56" descr="incorrect-mark.jpg"/>
          <p:cNvPicPr>
            <a:picLocks noChangeAspect="1"/>
          </p:cNvPicPr>
          <p:nvPr/>
        </p:nvPicPr>
        <p:blipFill>
          <a:blip r:embed="rId12" cstate="print"/>
          <a:stretch>
            <a:fillRect/>
          </a:stretch>
        </p:blipFill>
        <p:spPr>
          <a:xfrm>
            <a:off x="7467600" y="5105400"/>
            <a:ext cx="709612" cy="784308"/>
          </a:xfrm>
          <a:prstGeom prst="rect">
            <a:avLst/>
          </a:prstGeom>
        </p:spPr>
      </p:pic>
      <p:pic>
        <p:nvPicPr>
          <p:cNvPr id="58" name="Picture 57" descr="incorrect-mark.jpg"/>
          <p:cNvPicPr>
            <a:picLocks noChangeAspect="1"/>
          </p:cNvPicPr>
          <p:nvPr/>
        </p:nvPicPr>
        <p:blipFill>
          <a:blip r:embed="rId12" cstate="print"/>
          <a:stretch>
            <a:fillRect/>
          </a:stretch>
        </p:blipFill>
        <p:spPr>
          <a:xfrm>
            <a:off x="5181600" y="1828800"/>
            <a:ext cx="709612" cy="784308"/>
          </a:xfrm>
          <a:prstGeom prst="rect">
            <a:avLst/>
          </a:prstGeom>
        </p:spPr>
      </p:pic>
      <p:sp>
        <p:nvSpPr>
          <p:cNvPr id="26" name="Rectangle 25"/>
          <p:cNvSpPr/>
          <p:nvPr/>
        </p:nvSpPr>
        <p:spPr>
          <a:xfrm>
            <a:off x="228600" y="1524000"/>
            <a:ext cx="2895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Who to believe?</a:t>
            </a:r>
            <a:endParaRPr lang="en-US" sz="2800" b="1" dirty="0"/>
          </a:p>
        </p:txBody>
      </p:sp>
      <p:sp>
        <p:nvSpPr>
          <p:cNvPr id="29" name="Rectangle 2"/>
          <p:cNvSpPr>
            <a:spLocks noGrp="1" noChangeArrowheads="1"/>
          </p:cNvSpPr>
          <p:nvPr>
            <p:ph type="title"/>
          </p:nvPr>
        </p:nvSpPr>
        <p:spPr>
          <a:xfrm>
            <a:off x="228600" y="304800"/>
            <a:ext cx="8713340" cy="685800"/>
          </a:xfrm>
        </p:spPr>
        <p:txBody>
          <a:bodyPr>
            <a:noAutofit/>
          </a:bodyPr>
          <a:lstStyle/>
          <a:p>
            <a:pPr eaLnBrk="1" hangingPunct="1"/>
            <a:r>
              <a:rPr lang="en-US" altLang="zh-CN" sz="4000" dirty="0" smtClean="0"/>
              <a:t>Data Reliability Problem in Social Sensing</a:t>
            </a:r>
          </a:p>
        </p:txBody>
      </p:sp>
      <p:pic>
        <p:nvPicPr>
          <p:cNvPr id="32" name="Picture 31" descr="incorrect-mark.jpg"/>
          <p:cNvPicPr>
            <a:picLocks noChangeAspect="1"/>
          </p:cNvPicPr>
          <p:nvPr/>
        </p:nvPicPr>
        <p:blipFill>
          <a:blip r:embed="rId12" cstate="print"/>
          <a:stretch>
            <a:fillRect/>
          </a:stretch>
        </p:blipFill>
        <p:spPr>
          <a:xfrm>
            <a:off x="7162800" y="3219450"/>
            <a:ext cx="709612" cy="784308"/>
          </a:xfrm>
          <a:prstGeom prst="rect">
            <a:avLst/>
          </a:prstGeom>
        </p:spPr>
      </p:pic>
      <p:sp>
        <p:nvSpPr>
          <p:cNvPr id="25" name="Rectangle 24"/>
          <p:cNvSpPr/>
          <p:nvPr/>
        </p:nvSpPr>
        <p:spPr>
          <a:xfrm>
            <a:off x="4876800" y="1524000"/>
            <a:ext cx="335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What to believe?</a:t>
            </a:r>
            <a:endParaRPr lang="en-US" sz="2800" b="1" dirty="0"/>
          </a:p>
        </p:txBody>
      </p:sp>
      <p:grpSp>
        <p:nvGrpSpPr>
          <p:cNvPr id="39" name="Group 38"/>
          <p:cNvGrpSpPr/>
          <p:nvPr/>
        </p:nvGrpSpPr>
        <p:grpSpPr>
          <a:xfrm>
            <a:off x="457200" y="3943290"/>
            <a:ext cx="1981200" cy="1809750"/>
            <a:chOff x="381000" y="4267200"/>
            <a:chExt cx="1981200" cy="1809750"/>
          </a:xfrm>
        </p:grpSpPr>
        <p:pic>
          <p:nvPicPr>
            <p:cNvPr id="30" name="Picture 5"/>
            <p:cNvPicPr>
              <a:picLocks noChangeAspect="1" noChangeArrowheads="1"/>
            </p:cNvPicPr>
            <p:nvPr/>
          </p:nvPicPr>
          <p:blipFill>
            <a:blip r:embed="rId13" cstate="print"/>
            <a:srcRect/>
            <a:stretch>
              <a:fillRect/>
            </a:stretch>
          </p:blipFill>
          <p:spPr bwMode="auto">
            <a:xfrm>
              <a:off x="1524000" y="5257800"/>
              <a:ext cx="838200" cy="762000"/>
            </a:xfrm>
            <a:prstGeom prst="rect">
              <a:avLst/>
            </a:prstGeom>
            <a:noFill/>
            <a:ln w="9525">
              <a:noFill/>
              <a:miter lim="800000"/>
              <a:headEnd/>
              <a:tailEnd/>
            </a:ln>
          </p:spPr>
        </p:pic>
        <p:pic>
          <p:nvPicPr>
            <p:cNvPr id="33" name="Picture 12" descr="https://encrypted-tbn2.google.com/images?q=tbn:ANd9GcRZGPKtB25kLJsiMWbMSq80IVyhV4nxVHTFHKxPO11HJ_eUHWnySA"/>
            <p:cNvPicPr>
              <a:picLocks noChangeAspect="1" noChangeArrowheads="1"/>
            </p:cNvPicPr>
            <p:nvPr/>
          </p:nvPicPr>
          <p:blipFill>
            <a:blip r:embed="rId14" cstate="print"/>
            <a:srcRect/>
            <a:stretch>
              <a:fillRect/>
            </a:stretch>
          </p:blipFill>
          <p:spPr bwMode="auto">
            <a:xfrm>
              <a:off x="609600" y="4267200"/>
              <a:ext cx="707068" cy="883835"/>
            </a:xfrm>
            <a:prstGeom prst="rect">
              <a:avLst/>
            </a:prstGeom>
            <a:noFill/>
            <a:ln w="9525">
              <a:noFill/>
              <a:miter lim="800000"/>
              <a:headEnd/>
              <a:tailEnd/>
            </a:ln>
          </p:spPr>
        </p:pic>
        <p:pic>
          <p:nvPicPr>
            <p:cNvPr id="34" name="Picture 2" descr="https://encrypted-tbn2.google.com/images?q=tbn:ANd9GcR8N59VdtAqxWpDd-0YY0bSO3zEHuT4RLSdM9lLYNSLfIIa9tgU"/>
            <p:cNvPicPr>
              <a:picLocks noChangeAspect="1" noChangeArrowheads="1"/>
            </p:cNvPicPr>
            <p:nvPr/>
          </p:nvPicPr>
          <p:blipFill>
            <a:blip r:embed="rId15" cstate="print"/>
            <a:srcRect/>
            <a:stretch>
              <a:fillRect/>
            </a:stretch>
          </p:blipFill>
          <p:spPr bwMode="auto">
            <a:xfrm>
              <a:off x="1066800" y="4267200"/>
              <a:ext cx="1044147" cy="914400"/>
            </a:xfrm>
            <a:prstGeom prst="rect">
              <a:avLst/>
            </a:prstGeom>
            <a:noFill/>
            <a:ln w="9525">
              <a:noFill/>
              <a:miter lim="800000"/>
              <a:headEnd/>
              <a:tailEnd/>
            </a:ln>
          </p:spPr>
        </p:pic>
        <p:pic>
          <p:nvPicPr>
            <p:cNvPr id="37" name="Picture 36" descr="ipad2.jpg"/>
            <p:cNvPicPr>
              <a:picLocks noChangeAspect="1"/>
            </p:cNvPicPr>
            <p:nvPr/>
          </p:nvPicPr>
          <p:blipFill>
            <a:blip r:embed="rId16" cstate="print"/>
            <a:stretch>
              <a:fillRect/>
            </a:stretch>
          </p:blipFill>
          <p:spPr>
            <a:xfrm>
              <a:off x="381000" y="5257800"/>
              <a:ext cx="899533" cy="819150"/>
            </a:xfrm>
            <a:prstGeom prst="rect">
              <a:avLst/>
            </a:prstGeom>
          </p:spPr>
        </p:pic>
      </p:grpSp>
      <p:sp>
        <p:nvSpPr>
          <p:cNvPr id="28" name="Rounded Rectangle 27"/>
          <p:cNvSpPr/>
          <p:nvPr/>
        </p:nvSpPr>
        <p:spPr>
          <a:xfrm>
            <a:off x="1752600" y="4419600"/>
            <a:ext cx="609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2. How to </a:t>
            </a:r>
            <a:r>
              <a:rPr lang="en-US" sz="3200" b="1" i="1" dirty="0" smtClean="0">
                <a:solidFill>
                  <a:schemeClr val="bg1"/>
                </a:solidFill>
              </a:rPr>
              <a:t>Assess the </a:t>
            </a:r>
            <a:r>
              <a:rPr lang="en-US" sz="3200" b="1" i="1" dirty="0">
                <a:solidFill>
                  <a:schemeClr val="bg1"/>
                </a:solidFill>
              </a:rPr>
              <a:t>Q</a:t>
            </a:r>
            <a:r>
              <a:rPr lang="en-US" sz="3200" b="1" i="1" dirty="0" smtClean="0">
                <a:solidFill>
                  <a:schemeClr val="bg1"/>
                </a:solidFill>
              </a:rPr>
              <a:t>uality </a:t>
            </a:r>
            <a:r>
              <a:rPr lang="en-US" sz="3200" dirty="0" smtClean="0">
                <a:solidFill>
                  <a:schemeClr val="bg1"/>
                </a:solidFill>
              </a:rPr>
              <a:t>of our answers ?</a:t>
            </a:r>
            <a:endParaRPr lang="en-US" sz="3200" dirty="0">
              <a:solidFill>
                <a:schemeClr val="bg1"/>
              </a:solidFill>
            </a:endParaRPr>
          </a:p>
        </p:txBody>
      </p:sp>
      <p:sp>
        <p:nvSpPr>
          <p:cNvPr id="40" name="TextBox 39"/>
          <p:cNvSpPr txBox="1"/>
          <p:nvPr/>
        </p:nvSpPr>
        <p:spPr>
          <a:xfrm>
            <a:off x="685800" y="3562290"/>
            <a:ext cx="1371600" cy="400110"/>
          </a:xfrm>
          <a:prstGeom prst="rect">
            <a:avLst/>
          </a:prstGeom>
          <a:noFill/>
        </p:spPr>
        <p:txBody>
          <a:bodyPr wrap="square" rtlCol="0">
            <a:spAutoFit/>
          </a:bodyPr>
          <a:lstStyle/>
          <a:p>
            <a:r>
              <a:rPr lang="en-US" sz="2000" b="1" dirty="0" smtClean="0"/>
              <a:t>People</a:t>
            </a:r>
            <a:endParaRPr lang="en-US" sz="2000" b="1" dirty="0"/>
          </a:p>
        </p:txBody>
      </p:sp>
      <p:sp>
        <p:nvSpPr>
          <p:cNvPr id="41" name="TextBox 40"/>
          <p:cNvSpPr txBox="1"/>
          <p:nvPr/>
        </p:nvSpPr>
        <p:spPr>
          <a:xfrm>
            <a:off x="533400" y="5715000"/>
            <a:ext cx="1981200" cy="400110"/>
          </a:xfrm>
          <a:prstGeom prst="rect">
            <a:avLst/>
          </a:prstGeom>
          <a:noFill/>
        </p:spPr>
        <p:txBody>
          <a:bodyPr wrap="square" rtlCol="0">
            <a:spAutoFit/>
          </a:bodyPr>
          <a:lstStyle/>
          <a:p>
            <a:r>
              <a:rPr lang="en-US" sz="2000" b="1" dirty="0" smtClean="0"/>
              <a:t>Smart Devices</a:t>
            </a:r>
            <a:endParaRPr lang="en-US" sz="2000" b="1" dirty="0"/>
          </a:p>
        </p:txBody>
      </p:sp>
      <p:sp>
        <p:nvSpPr>
          <p:cNvPr id="27" name="Rounded Rectangle 26"/>
          <p:cNvSpPr/>
          <p:nvPr/>
        </p:nvSpPr>
        <p:spPr>
          <a:xfrm>
            <a:off x="1752600" y="2971800"/>
            <a:ext cx="6096000" cy="1219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1. How to </a:t>
            </a:r>
            <a:r>
              <a:rPr lang="en-US" sz="3200" b="1" i="1" dirty="0" smtClean="0">
                <a:solidFill>
                  <a:schemeClr val="bg1"/>
                </a:solidFill>
              </a:rPr>
              <a:t>Answer</a:t>
            </a:r>
            <a:r>
              <a:rPr lang="en-US" sz="3200" dirty="0" smtClean="0">
                <a:solidFill>
                  <a:schemeClr val="bg1"/>
                </a:solidFill>
              </a:rPr>
              <a:t> the above two questions?</a:t>
            </a:r>
            <a:endParaRPr lang="en-US" sz="3200" dirty="0">
              <a:solidFill>
                <a:schemeClr val="bg1"/>
              </a:solidFill>
            </a:endParaRPr>
          </a:p>
        </p:txBody>
      </p:sp>
      <p:sp>
        <p:nvSpPr>
          <p:cNvPr id="36" name="Rounded Rectangle 35"/>
          <p:cNvSpPr/>
          <p:nvPr/>
        </p:nvSpPr>
        <p:spPr>
          <a:xfrm rot="20098206">
            <a:off x="804890" y="2895368"/>
            <a:ext cx="6781800" cy="134788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0090"/>
                </a:solidFill>
              </a:rPr>
              <a:t>Guaranteed Data Correctness!</a:t>
            </a:r>
            <a:endParaRPr lang="en-US" sz="4800" dirty="0">
              <a:solidFill>
                <a:srgbClr val="000090"/>
              </a:solidFill>
            </a:endParaRPr>
          </a:p>
        </p:txBody>
      </p:sp>
    </p:spTree>
    <p:custDataLst>
      <p:tags r:id="rId1"/>
    </p:custDataLst>
    <p:extLst>
      <p:ext uri="{BB962C8B-B14F-4D97-AF65-F5344CB8AC3E}">
        <p14:creationId xmlns:p14="http://schemas.microsoft.com/office/powerpoint/2010/main" val="96674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p:bldP spid="19" grpId="0"/>
      <p:bldP spid="47" grpId="0"/>
      <p:bldP spid="49" grpId="0"/>
      <p:bldP spid="50" grpId="0"/>
      <p:bldP spid="26" grpId="0" animBg="1"/>
      <p:bldP spid="25" grpId="0" animBg="1"/>
      <p:bldP spid="28" grpId="0" animBg="1"/>
      <p:bldP spid="40" grpId="0"/>
      <p:bldP spid="41" grpId="0"/>
      <p:bldP spid="27"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Android-2-1-Smart-Phone"/>
          <p:cNvPicPr>
            <a:picLocks noChangeAspect="1" noChangeArrowheads="1"/>
          </p:cNvPicPr>
          <p:nvPr/>
        </p:nvPicPr>
        <p:blipFill>
          <a:blip r:embed="rId4"/>
          <a:srcRect/>
          <a:stretch>
            <a:fillRect/>
          </a:stretch>
        </p:blipFill>
        <p:spPr bwMode="auto">
          <a:xfrm>
            <a:off x="3505200" y="1066800"/>
            <a:ext cx="1447800" cy="1447800"/>
          </a:xfrm>
          <a:prstGeom prst="rect">
            <a:avLst/>
          </a:prstGeom>
          <a:noFill/>
          <a:ln w="9525">
            <a:noFill/>
            <a:miter lim="800000"/>
            <a:headEnd/>
            <a:tailEnd/>
          </a:ln>
        </p:spPr>
      </p:pic>
      <p:pic>
        <p:nvPicPr>
          <p:cNvPr id="13316" name="Picture 5" descr="twitter-bird2"/>
          <p:cNvPicPr>
            <a:picLocks noChangeAspect="1" noChangeArrowheads="1"/>
          </p:cNvPicPr>
          <p:nvPr/>
        </p:nvPicPr>
        <p:blipFill>
          <a:blip r:embed="rId5"/>
          <a:srcRect/>
          <a:stretch>
            <a:fillRect/>
          </a:stretch>
        </p:blipFill>
        <p:spPr bwMode="auto">
          <a:xfrm>
            <a:off x="6934200" y="3048000"/>
            <a:ext cx="1600200" cy="1600200"/>
          </a:xfrm>
          <a:prstGeom prst="rect">
            <a:avLst/>
          </a:prstGeom>
          <a:noFill/>
          <a:ln w="9525">
            <a:noFill/>
            <a:miter lim="800000"/>
            <a:headEnd/>
            <a:tailEnd/>
          </a:ln>
        </p:spPr>
      </p:pic>
      <p:pic>
        <p:nvPicPr>
          <p:cNvPr id="13317" name="Picture 7" descr="amazon"/>
          <p:cNvPicPr>
            <a:picLocks noChangeAspect="1" noChangeArrowheads="1"/>
          </p:cNvPicPr>
          <p:nvPr/>
        </p:nvPicPr>
        <p:blipFill>
          <a:blip r:embed="rId6"/>
          <a:srcRect/>
          <a:stretch>
            <a:fillRect/>
          </a:stretch>
        </p:blipFill>
        <p:spPr bwMode="auto">
          <a:xfrm>
            <a:off x="6477000" y="1143000"/>
            <a:ext cx="2286000" cy="1458913"/>
          </a:xfrm>
          <a:prstGeom prst="rect">
            <a:avLst/>
          </a:prstGeom>
          <a:noFill/>
          <a:ln w="9525">
            <a:noFill/>
            <a:miter lim="800000"/>
            <a:headEnd/>
            <a:tailEnd/>
          </a:ln>
        </p:spPr>
      </p:pic>
      <p:pic>
        <p:nvPicPr>
          <p:cNvPr id="13318" name="Picture 8" descr="Crowd_"/>
          <p:cNvPicPr>
            <a:picLocks noChangeAspect="1" noChangeArrowheads="1"/>
          </p:cNvPicPr>
          <p:nvPr/>
        </p:nvPicPr>
        <p:blipFill>
          <a:blip r:embed="rId7"/>
          <a:srcRect/>
          <a:stretch>
            <a:fillRect/>
          </a:stretch>
        </p:blipFill>
        <p:spPr bwMode="auto">
          <a:xfrm>
            <a:off x="2971800" y="3200400"/>
            <a:ext cx="2819400" cy="1874838"/>
          </a:xfrm>
          <a:prstGeom prst="rect">
            <a:avLst/>
          </a:prstGeom>
          <a:noFill/>
          <a:ln w="9525">
            <a:noFill/>
            <a:miter lim="800000"/>
            <a:headEnd/>
            <a:tailEnd/>
          </a:ln>
        </p:spPr>
      </p:pic>
      <p:sp>
        <p:nvSpPr>
          <p:cNvPr id="13319" name="Line 9"/>
          <p:cNvSpPr>
            <a:spLocks noChangeShapeType="1"/>
          </p:cNvSpPr>
          <p:nvPr/>
        </p:nvSpPr>
        <p:spPr bwMode="auto">
          <a:xfrm flipH="1" flipV="1">
            <a:off x="2286000" y="2590800"/>
            <a:ext cx="533400" cy="533400"/>
          </a:xfrm>
          <a:prstGeom prst="line">
            <a:avLst/>
          </a:prstGeom>
          <a:noFill/>
          <a:ln w="76200">
            <a:solidFill>
              <a:schemeClr val="tx1"/>
            </a:solidFill>
            <a:round/>
            <a:headEnd/>
            <a:tailEnd type="triangle" w="med" len="med"/>
          </a:ln>
        </p:spPr>
        <p:txBody>
          <a:bodyPr/>
          <a:lstStyle/>
          <a:p>
            <a:endParaRPr lang="en-US">
              <a:solidFill>
                <a:srgbClr val="000000"/>
              </a:solidFill>
            </a:endParaRPr>
          </a:p>
        </p:txBody>
      </p:sp>
      <p:sp>
        <p:nvSpPr>
          <p:cNvPr id="13320" name="Line 10"/>
          <p:cNvSpPr>
            <a:spLocks noChangeShapeType="1"/>
          </p:cNvSpPr>
          <p:nvPr/>
        </p:nvSpPr>
        <p:spPr bwMode="auto">
          <a:xfrm flipV="1">
            <a:off x="5638800" y="2514600"/>
            <a:ext cx="533400" cy="533400"/>
          </a:xfrm>
          <a:prstGeom prst="line">
            <a:avLst/>
          </a:prstGeom>
          <a:noFill/>
          <a:ln w="76200">
            <a:solidFill>
              <a:schemeClr val="tx1"/>
            </a:solidFill>
            <a:round/>
            <a:headEnd/>
            <a:tailEnd type="triangle" w="med" len="med"/>
          </a:ln>
        </p:spPr>
        <p:txBody>
          <a:bodyPr/>
          <a:lstStyle/>
          <a:p>
            <a:endParaRPr lang="en-US">
              <a:solidFill>
                <a:srgbClr val="000000"/>
              </a:solidFill>
            </a:endParaRPr>
          </a:p>
        </p:txBody>
      </p:sp>
      <p:sp>
        <p:nvSpPr>
          <p:cNvPr id="13321" name="Line 11"/>
          <p:cNvSpPr>
            <a:spLocks noChangeShapeType="1"/>
          </p:cNvSpPr>
          <p:nvPr/>
        </p:nvSpPr>
        <p:spPr bwMode="auto">
          <a:xfrm flipH="1">
            <a:off x="2133600" y="5029200"/>
            <a:ext cx="533400" cy="457200"/>
          </a:xfrm>
          <a:prstGeom prst="line">
            <a:avLst/>
          </a:prstGeom>
          <a:noFill/>
          <a:ln w="76200">
            <a:solidFill>
              <a:schemeClr val="tx1"/>
            </a:solidFill>
            <a:round/>
            <a:headEnd/>
            <a:tailEnd type="triangle" w="med" len="med"/>
          </a:ln>
        </p:spPr>
        <p:txBody>
          <a:bodyPr/>
          <a:lstStyle/>
          <a:p>
            <a:endParaRPr lang="en-US">
              <a:solidFill>
                <a:srgbClr val="000000"/>
              </a:solidFill>
            </a:endParaRPr>
          </a:p>
        </p:txBody>
      </p:sp>
      <p:sp>
        <p:nvSpPr>
          <p:cNvPr id="13322" name="Line 12"/>
          <p:cNvSpPr>
            <a:spLocks noChangeShapeType="1"/>
          </p:cNvSpPr>
          <p:nvPr/>
        </p:nvSpPr>
        <p:spPr bwMode="auto">
          <a:xfrm>
            <a:off x="5867400" y="5105400"/>
            <a:ext cx="533400" cy="457200"/>
          </a:xfrm>
          <a:prstGeom prst="line">
            <a:avLst/>
          </a:prstGeom>
          <a:noFill/>
          <a:ln w="76200">
            <a:solidFill>
              <a:schemeClr val="tx1"/>
            </a:solidFill>
            <a:round/>
            <a:headEnd/>
            <a:tailEnd type="triangle" w="med" len="med"/>
          </a:ln>
        </p:spPr>
        <p:txBody>
          <a:bodyPr/>
          <a:lstStyle/>
          <a:p>
            <a:endParaRPr lang="en-US">
              <a:solidFill>
                <a:srgbClr val="000000"/>
              </a:solidFill>
            </a:endParaRPr>
          </a:p>
        </p:txBody>
      </p:sp>
      <p:pic>
        <p:nvPicPr>
          <p:cNvPr id="13323" name="Picture 13" descr="blogboard"/>
          <p:cNvPicPr>
            <a:picLocks noChangeAspect="1" noChangeArrowheads="1"/>
          </p:cNvPicPr>
          <p:nvPr/>
        </p:nvPicPr>
        <p:blipFill>
          <a:blip r:embed="rId8" cstate="print"/>
          <a:srcRect/>
          <a:stretch>
            <a:fillRect/>
          </a:stretch>
        </p:blipFill>
        <p:spPr bwMode="auto">
          <a:xfrm>
            <a:off x="6781800" y="5410200"/>
            <a:ext cx="2051102" cy="1069756"/>
          </a:xfrm>
          <a:prstGeom prst="rect">
            <a:avLst/>
          </a:prstGeom>
          <a:noFill/>
          <a:ln w="9525">
            <a:noFill/>
            <a:miter lim="800000"/>
            <a:headEnd/>
            <a:tailEnd/>
          </a:ln>
        </p:spPr>
      </p:pic>
      <p:sp>
        <p:nvSpPr>
          <p:cNvPr id="18" name="Rectangle 2"/>
          <p:cNvSpPr>
            <a:spLocks noGrp="1" noChangeArrowheads="1"/>
          </p:cNvSpPr>
          <p:nvPr>
            <p:ph type="title"/>
          </p:nvPr>
        </p:nvSpPr>
        <p:spPr>
          <a:xfrm>
            <a:off x="76200" y="152400"/>
            <a:ext cx="8915400" cy="685800"/>
          </a:xfrm>
        </p:spPr>
        <p:txBody>
          <a:bodyPr>
            <a:normAutofit fontScale="90000"/>
          </a:bodyPr>
          <a:lstStyle/>
          <a:p>
            <a:pPr eaLnBrk="1" hangingPunct="1"/>
            <a:r>
              <a:rPr lang="en-US" altLang="zh-CN" sz="4000" dirty="0" smtClean="0"/>
              <a:t>Challenges in Reliable Social Sensing</a:t>
            </a:r>
          </a:p>
        </p:txBody>
      </p:sp>
      <p:pic>
        <p:nvPicPr>
          <p:cNvPr id="20" name="Picture 19" descr="hand-sensor.jpg"/>
          <p:cNvPicPr>
            <a:picLocks noChangeAspect="1"/>
          </p:cNvPicPr>
          <p:nvPr/>
        </p:nvPicPr>
        <p:blipFill>
          <a:blip r:embed="rId9"/>
          <a:stretch>
            <a:fillRect/>
          </a:stretch>
        </p:blipFill>
        <p:spPr>
          <a:xfrm>
            <a:off x="685800" y="5181600"/>
            <a:ext cx="838200" cy="1089235"/>
          </a:xfrm>
          <a:prstGeom prst="rect">
            <a:avLst/>
          </a:prstGeom>
        </p:spPr>
      </p:pic>
      <p:pic>
        <p:nvPicPr>
          <p:cNvPr id="21" name="Picture 20" descr="gps-device.jpg"/>
          <p:cNvPicPr>
            <a:picLocks noChangeAspect="1"/>
          </p:cNvPicPr>
          <p:nvPr/>
        </p:nvPicPr>
        <p:blipFill>
          <a:blip r:embed="rId10" cstate="print"/>
          <a:stretch>
            <a:fillRect/>
          </a:stretch>
        </p:blipFill>
        <p:spPr>
          <a:xfrm flipV="1">
            <a:off x="609600" y="1143000"/>
            <a:ext cx="1143000" cy="720090"/>
          </a:xfrm>
          <a:prstGeom prst="rect">
            <a:avLst/>
          </a:prstGeom>
        </p:spPr>
      </p:pic>
      <p:pic>
        <p:nvPicPr>
          <p:cNvPr id="22" name="Picture 10" descr="WiiRemo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 y="2895600"/>
            <a:ext cx="762000" cy="133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Explosion 1 22"/>
          <p:cNvSpPr/>
          <p:nvPr/>
        </p:nvSpPr>
        <p:spPr>
          <a:xfrm>
            <a:off x="152400" y="3505200"/>
            <a:ext cx="2514600" cy="1981200"/>
          </a:xfrm>
          <a:prstGeom prst="irregularSeal1">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Poor Sensor Quality!</a:t>
            </a:r>
            <a:endParaRPr lang="en-US" b="1" dirty="0">
              <a:solidFill>
                <a:srgbClr val="000000"/>
              </a:solidFill>
            </a:endParaRPr>
          </a:p>
        </p:txBody>
      </p:sp>
      <p:sp>
        <p:nvSpPr>
          <p:cNvPr id="24" name="Explosion 1 23"/>
          <p:cNvSpPr/>
          <p:nvPr/>
        </p:nvSpPr>
        <p:spPr>
          <a:xfrm>
            <a:off x="0" y="1447800"/>
            <a:ext cx="2743200" cy="1752600"/>
          </a:xfrm>
          <a:prstGeom prst="irregularSeal1">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Lack of Sensor Calibration!</a:t>
            </a:r>
            <a:endParaRPr lang="en-US" b="1" dirty="0">
              <a:solidFill>
                <a:srgbClr val="000000"/>
              </a:solidFill>
            </a:endParaRPr>
          </a:p>
        </p:txBody>
      </p:sp>
      <p:sp>
        <p:nvSpPr>
          <p:cNvPr id="25" name="Explosion 1 24"/>
          <p:cNvSpPr/>
          <p:nvPr/>
        </p:nvSpPr>
        <p:spPr>
          <a:xfrm>
            <a:off x="3048000" y="914400"/>
            <a:ext cx="2743200" cy="1752600"/>
          </a:xfrm>
          <a:prstGeom prst="irregularSeal1">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Lack of Human attention!</a:t>
            </a:r>
            <a:endParaRPr lang="en-US" b="1" dirty="0">
              <a:solidFill>
                <a:srgbClr val="000000"/>
              </a:solidFill>
            </a:endParaRPr>
          </a:p>
        </p:txBody>
      </p:sp>
      <p:sp>
        <p:nvSpPr>
          <p:cNvPr id="26" name="Explosion 1 25"/>
          <p:cNvSpPr/>
          <p:nvPr/>
        </p:nvSpPr>
        <p:spPr>
          <a:xfrm>
            <a:off x="6400800" y="1295400"/>
            <a:ext cx="2743200" cy="1752600"/>
          </a:xfrm>
          <a:prstGeom prst="irregularSeal1">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Different Opinions!</a:t>
            </a:r>
            <a:endParaRPr lang="en-US" b="1" dirty="0">
              <a:solidFill>
                <a:srgbClr val="000000"/>
              </a:solidFill>
            </a:endParaRPr>
          </a:p>
        </p:txBody>
      </p:sp>
      <p:sp>
        <p:nvSpPr>
          <p:cNvPr id="27" name="Explosion 1 26"/>
          <p:cNvSpPr/>
          <p:nvPr/>
        </p:nvSpPr>
        <p:spPr>
          <a:xfrm>
            <a:off x="6400800" y="3886200"/>
            <a:ext cx="2743200" cy="1752600"/>
          </a:xfrm>
          <a:prstGeom prst="irregularSeal1">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Intent to Deceive!</a:t>
            </a:r>
            <a:endParaRPr lang="en-US" b="1" dirty="0">
              <a:solidFill>
                <a:srgbClr val="000000"/>
              </a:solidFill>
            </a:endParaRPr>
          </a:p>
        </p:txBody>
      </p:sp>
      <p:sp>
        <p:nvSpPr>
          <p:cNvPr id="30" name="Slide Number Placeholder 29"/>
          <p:cNvSpPr>
            <a:spLocks noGrp="1"/>
          </p:cNvSpPr>
          <p:nvPr>
            <p:ph type="sldNum" sz="quarter" idx="12"/>
          </p:nvPr>
        </p:nvSpPr>
        <p:spPr/>
        <p:txBody>
          <a:bodyPr/>
          <a:lstStyle/>
          <a:p>
            <a:fld id="{B6F15528-21DE-4FAA-801E-634DDDAF4B2B}" type="slidenum">
              <a:rPr lang="en-US" smtClean="0"/>
              <a:pPr/>
              <a:t>18</a:t>
            </a:fld>
            <a:endParaRPr lang="en-US"/>
          </a:p>
        </p:txBody>
      </p:sp>
      <p:sp>
        <p:nvSpPr>
          <p:cNvPr id="31" name="Rounded Rectangle 30"/>
          <p:cNvSpPr/>
          <p:nvPr/>
        </p:nvSpPr>
        <p:spPr>
          <a:xfrm>
            <a:off x="2743200" y="3200400"/>
            <a:ext cx="3276600" cy="1447800"/>
          </a:xfrm>
          <a:prstGeom prst="round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rPr>
              <a:t>Reliability of Sources  is </a:t>
            </a:r>
            <a:r>
              <a:rPr lang="en-US" sz="2400" b="1" i="1" dirty="0" smtClean="0">
                <a:solidFill>
                  <a:srgbClr val="000000"/>
                </a:solidFill>
              </a:rPr>
              <a:t>Unknown a priori</a:t>
            </a:r>
          </a:p>
          <a:p>
            <a:pPr algn="ctr"/>
            <a:endParaRPr lang="en-US" sz="2400" dirty="0">
              <a:solidFill>
                <a:srgbClr val="000000"/>
              </a:solidFill>
            </a:endParaRPr>
          </a:p>
        </p:txBody>
      </p:sp>
    </p:spTree>
    <p:custDataLst>
      <p:tags r:id="rId1"/>
    </p:custDataLst>
    <p:extLst>
      <p:ext uri="{BB962C8B-B14F-4D97-AF65-F5344CB8AC3E}">
        <p14:creationId xmlns:p14="http://schemas.microsoft.com/office/powerpoint/2010/main" val="666482331"/>
      </p:ext>
    </p:extLst>
  </p:cSld>
  <p:clrMapOvr>
    <a:masterClrMapping/>
  </p:clrMapOvr>
  <p:transition xmlns:p14="http://schemas.microsoft.com/office/powerpoint/2010/main" advTm="732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800" dirty="0" smtClean="0"/>
              <a:t>Bridging Data Mining and Estimation Theory</a:t>
            </a:r>
            <a:endParaRPr lang="en-US" sz="3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5" descr="clustering.jpg"/>
          <p:cNvPicPr>
            <a:picLocks noChangeAspect="1"/>
          </p:cNvPicPr>
          <p:nvPr/>
        </p:nvPicPr>
        <p:blipFill>
          <a:blip r:embed="rId3" cstate="print"/>
          <a:stretch>
            <a:fillRect/>
          </a:stretch>
        </p:blipFill>
        <p:spPr>
          <a:xfrm>
            <a:off x="6934200" y="4038600"/>
            <a:ext cx="1831156" cy="1371600"/>
          </a:xfrm>
          <a:prstGeom prst="rect">
            <a:avLst/>
          </a:prstGeom>
        </p:spPr>
      </p:pic>
      <p:pic>
        <p:nvPicPr>
          <p:cNvPr id="8" name="Picture 7" descr="fact-finding.jpg"/>
          <p:cNvPicPr>
            <a:picLocks noChangeAspect="1"/>
          </p:cNvPicPr>
          <p:nvPr/>
        </p:nvPicPr>
        <p:blipFill>
          <a:blip r:embed="rId4" cstate="print"/>
          <a:stretch>
            <a:fillRect/>
          </a:stretch>
        </p:blipFill>
        <p:spPr>
          <a:xfrm>
            <a:off x="7010400" y="1828800"/>
            <a:ext cx="1524000" cy="1143000"/>
          </a:xfrm>
          <a:prstGeom prst="rect">
            <a:avLst/>
          </a:prstGeom>
        </p:spPr>
      </p:pic>
      <p:pic>
        <p:nvPicPr>
          <p:cNvPr id="9" name="Picture 8" descr="classify.jpg"/>
          <p:cNvPicPr>
            <a:picLocks noChangeAspect="1"/>
          </p:cNvPicPr>
          <p:nvPr/>
        </p:nvPicPr>
        <p:blipFill>
          <a:blip r:embed="rId5" cstate="print"/>
          <a:stretch>
            <a:fillRect/>
          </a:stretch>
        </p:blipFill>
        <p:spPr>
          <a:xfrm>
            <a:off x="7162800" y="5486400"/>
            <a:ext cx="1219200" cy="1027289"/>
          </a:xfrm>
          <a:prstGeom prst="rect">
            <a:avLst/>
          </a:prstGeom>
        </p:spPr>
      </p:pic>
      <p:pic>
        <p:nvPicPr>
          <p:cNvPr id="10" name="Picture 9" descr="ranking.jpg"/>
          <p:cNvPicPr>
            <a:picLocks noChangeAspect="1"/>
          </p:cNvPicPr>
          <p:nvPr/>
        </p:nvPicPr>
        <p:blipFill>
          <a:blip r:embed="rId6" cstate="print"/>
          <a:stretch>
            <a:fillRect/>
          </a:stretch>
        </p:blipFill>
        <p:spPr>
          <a:xfrm>
            <a:off x="7162800" y="2895600"/>
            <a:ext cx="1295400" cy="916968"/>
          </a:xfrm>
          <a:prstGeom prst="rect">
            <a:avLst/>
          </a:prstGeom>
        </p:spPr>
      </p:pic>
      <p:sp>
        <p:nvSpPr>
          <p:cNvPr id="56" name="TextBox 55"/>
          <p:cNvSpPr txBox="1"/>
          <p:nvPr/>
        </p:nvSpPr>
        <p:spPr>
          <a:xfrm>
            <a:off x="5791200" y="4419600"/>
            <a:ext cx="1828800" cy="369332"/>
          </a:xfrm>
          <a:prstGeom prst="rect">
            <a:avLst/>
          </a:prstGeom>
          <a:noFill/>
        </p:spPr>
        <p:txBody>
          <a:bodyPr wrap="square" rtlCol="0">
            <a:spAutoFit/>
          </a:bodyPr>
          <a:lstStyle/>
          <a:p>
            <a:r>
              <a:rPr lang="en-US" b="1" dirty="0" smtClean="0"/>
              <a:t>Clustering</a:t>
            </a:r>
            <a:endParaRPr lang="en-US" b="1" dirty="0"/>
          </a:p>
        </p:txBody>
      </p:sp>
      <p:sp>
        <p:nvSpPr>
          <p:cNvPr id="57" name="TextBox 56"/>
          <p:cNvSpPr txBox="1"/>
          <p:nvPr/>
        </p:nvSpPr>
        <p:spPr>
          <a:xfrm>
            <a:off x="5791200" y="5791200"/>
            <a:ext cx="1905000" cy="369332"/>
          </a:xfrm>
          <a:prstGeom prst="rect">
            <a:avLst/>
          </a:prstGeom>
          <a:noFill/>
        </p:spPr>
        <p:txBody>
          <a:bodyPr wrap="square" rtlCol="0">
            <a:spAutoFit/>
          </a:bodyPr>
          <a:lstStyle/>
          <a:p>
            <a:r>
              <a:rPr lang="en-US" b="1" dirty="0" smtClean="0"/>
              <a:t>Classification</a:t>
            </a:r>
            <a:endParaRPr lang="en-US" b="1" dirty="0"/>
          </a:p>
        </p:txBody>
      </p:sp>
      <p:sp>
        <p:nvSpPr>
          <p:cNvPr id="58" name="TextBox 57"/>
          <p:cNvSpPr txBox="1"/>
          <p:nvPr/>
        </p:nvSpPr>
        <p:spPr>
          <a:xfrm>
            <a:off x="5791200" y="2221468"/>
            <a:ext cx="1447800" cy="369332"/>
          </a:xfrm>
          <a:prstGeom prst="rect">
            <a:avLst/>
          </a:prstGeom>
          <a:noFill/>
        </p:spPr>
        <p:txBody>
          <a:bodyPr wrap="square" rtlCol="0">
            <a:spAutoFit/>
          </a:bodyPr>
          <a:lstStyle/>
          <a:p>
            <a:r>
              <a:rPr lang="en-US" b="1" dirty="0" smtClean="0"/>
              <a:t>Fact-finding</a:t>
            </a:r>
            <a:endParaRPr lang="en-US" b="1" dirty="0"/>
          </a:p>
        </p:txBody>
      </p:sp>
      <p:sp>
        <p:nvSpPr>
          <p:cNvPr id="59" name="TextBox 58"/>
          <p:cNvSpPr txBox="1"/>
          <p:nvPr/>
        </p:nvSpPr>
        <p:spPr>
          <a:xfrm>
            <a:off x="5791200" y="3352800"/>
            <a:ext cx="1295400" cy="369332"/>
          </a:xfrm>
          <a:prstGeom prst="rect">
            <a:avLst/>
          </a:prstGeom>
          <a:noFill/>
        </p:spPr>
        <p:txBody>
          <a:bodyPr wrap="square" rtlCol="0">
            <a:spAutoFit/>
          </a:bodyPr>
          <a:lstStyle/>
          <a:p>
            <a:r>
              <a:rPr lang="en-US" b="1" dirty="0" smtClean="0"/>
              <a:t>Ranking</a:t>
            </a:r>
            <a:endParaRPr lang="en-US" b="1" dirty="0"/>
          </a:p>
        </p:txBody>
      </p:sp>
      <p:sp>
        <p:nvSpPr>
          <p:cNvPr id="53" name="Rounded Rectangle 52"/>
          <p:cNvSpPr/>
          <p:nvPr/>
        </p:nvSpPr>
        <p:spPr>
          <a:xfrm>
            <a:off x="6477000" y="990600"/>
            <a:ext cx="2286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Data Mining</a:t>
            </a:r>
            <a:endParaRPr lang="en-US" sz="2800" b="1" dirty="0"/>
          </a:p>
        </p:txBody>
      </p:sp>
      <p:sp>
        <p:nvSpPr>
          <p:cNvPr id="62" name="Rounded Rectangle 61"/>
          <p:cNvSpPr/>
          <p:nvPr/>
        </p:nvSpPr>
        <p:spPr>
          <a:xfrm>
            <a:off x="2743200" y="9906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Knowledge Gap</a:t>
            </a:r>
            <a:endParaRPr lang="en-US" sz="2800" b="1" dirty="0"/>
          </a:p>
        </p:txBody>
      </p:sp>
      <p:pic>
        <p:nvPicPr>
          <p:cNvPr id="63" name="Picture 62" descr="ranking-out.jpg"/>
          <p:cNvPicPr>
            <a:picLocks noChangeAspect="1"/>
          </p:cNvPicPr>
          <p:nvPr/>
        </p:nvPicPr>
        <p:blipFill>
          <a:blip r:embed="rId7" cstate="print"/>
          <a:stretch>
            <a:fillRect/>
          </a:stretch>
        </p:blipFill>
        <p:spPr>
          <a:xfrm>
            <a:off x="3124200" y="3048000"/>
            <a:ext cx="1828800" cy="990600"/>
          </a:xfrm>
          <a:prstGeom prst="rect">
            <a:avLst/>
          </a:prstGeom>
        </p:spPr>
      </p:pic>
      <p:sp>
        <p:nvSpPr>
          <p:cNvPr id="64" name="Oval Callout 63"/>
          <p:cNvSpPr/>
          <p:nvPr/>
        </p:nvSpPr>
        <p:spPr>
          <a:xfrm>
            <a:off x="2667000" y="1676400"/>
            <a:ext cx="2743200" cy="106680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 What does a source rank # 3 really mean? </a:t>
            </a:r>
            <a:endParaRPr lang="en-US" sz="2200" b="1" dirty="0">
              <a:solidFill>
                <a:schemeClr val="tx1"/>
              </a:solidFill>
            </a:endParaRPr>
          </a:p>
        </p:txBody>
      </p:sp>
      <p:pic>
        <p:nvPicPr>
          <p:cNvPr id="65" name="Picture 64" descr="norm-distribution.jpg"/>
          <p:cNvPicPr>
            <a:picLocks noChangeAspect="1"/>
          </p:cNvPicPr>
          <p:nvPr/>
        </p:nvPicPr>
        <p:blipFill>
          <a:blip r:embed="rId8" cstate="print"/>
          <a:stretch>
            <a:fillRect/>
          </a:stretch>
        </p:blipFill>
        <p:spPr>
          <a:xfrm>
            <a:off x="2819400" y="5257800"/>
            <a:ext cx="2286000" cy="1128623"/>
          </a:xfrm>
          <a:prstGeom prst="rect">
            <a:avLst/>
          </a:prstGeom>
        </p:spPr>
      </p:pic>
      <p:sp>
        <p:nvSpPr>
          <p:cNvPr id="66" name="Oval Callout 65"/>
          <p:cNvSpPr/>
          <p:nvPr/>
        </p:nvSpPr>
        <p:spPr>
          <a:xfrm>
            <a:off x="2590800" y="4191000"/>
            <a:ext cx="2743200" cy="68580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2. What is the Confidence?</a:t>
            </a:r>
            <a:endParaRPr lang="en-US" sz="2200" b="1" dirty="0">
              <a:solidFill>
                <a:schemeClr val="tx1"/>
              </a:solidFill>
            </a:endParaRPr>
          </a:p>
        </p:txBody>
      </p:sp>
      <p:sp>
        <p:nvSpPr>
          <p:cNvPr id="67" name="Rounded Rectangle 66"/>
          <p:cNvSpPr/>
          <p:nvPr/>
        </p:nvSpPr>
        <p:spPr>
          <a:xfrm>
            <a:off x="76200" y="8382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Estimation Theory </a:t>
            </a:r>
            <a:endParaRPr lang="en-US" sz="2800" b="1" dirty="0"/>
          </a:p>
        </p:txBody>
      </p:sp>
      <p:pic>
        <p:nvPicPr>
          <p:cNvPr id="68" name="Picture 67" descr="Cramer-Rao-Pic.png"/>
          <p:cNvPicPr>
            <a:picLocks noChangeAspect="1"/>
          </p:cNvPicPr>
          <p:nvPr/>
        </p:nvPicPr>
        <p:blipFill>
          <a:blip r:embed="rId9" cstate="print"/>
          <a:stretch>
            <a:fillRect/>
          </a:stretch>
        </p:blipFill>
        <p:spPr>
          <a:xfrm>
            <a:off x="457200" y="5029200"/>
            <a:ext cx="687659" cy="762000"/>
          </a:xfrm>
          <a:prstGeom prst="rect">
            <a:avLst/>
          </a:prstGeom>
        </p:spPr>
      </p:pic>
      <p:pic>
        <p:nvPicPr>
          <p:cNvPr id="69" name="Picture 68" descr="Fisher-pic.jpg"/>
          <p:cNvPicPr>
            <a:picLocks noChangeAspect="1"/>
          </p:cNvPicPr>
          <p:nvPr/>
        </p:nvPicPr>
        <p:blipFill>
          <a:blip r:embed="rId10" cstate="print"/>
          <a:stretch>
            <a:fillRect/>
          </a:stretch>
        </p:blipFill>
        <p:spPr>
          <a:xfrm>
            <a:off x="304800" y="3657600"/>
            <a:ext cx="752593" cy="914400"/>
          </a:xfrm>
          <a:prstGeom prst="rect">
            <a:avLst/>
          </a:prstGeom>
        </p:spPr>
      </p:pic>
      <p:sp>
        <p:nvSpPr>
          <p:cNvPr id="70" name="TextBox 69"/>
          <p:cNvSpPr txBox="1"/>
          <p:nvPr/>
        </p:nvSpPr>
        <p:spPr>
          <a:xfrm>
            <a:off x="152400" y="2971800"/>
            <a:ext cx="2362200" cy="646331"/>
          </a:xfrm>
          <a:prstGeom prst="rect">
            <a:avLst/>
          </a:prstGeom>
          <a:noFill/>
        </p:spPr>
        <p:txBody>
          <a:bodyPr wrap="square" rtlCol="0">
            <a:spAutoFit/>
          </a:bodyPr>
          <a:lstStyle/>
          <a:p>
            <a:r>
              <a:rPr lang="en-US" b="1" dirty="0" smtClean="0"/>
              <a:t>Maximum Likelihood Estimation (MLE)</a:t>
            </a:r>
            <a:endParaRPr lang="en-US" b="1" dirty="0"/>
          </a:p>
        </p:txBody>
      </p:sp>
      <p:sp>
        <p:nvSpPr>
          <p:cNvPr id="71" name="TextBox 70"/>
          <p:cNvSpPr txBox="1"/>
          <p:nvPr/>
        </p:nvSpPr>
        <p:spPr>
          <a:xfrm>
            <a:off x="30606" y="5943600"/>
            <a:ext cx="2362200" cy="646331"/>
          </a:xfrm>
          <a:prstGeom prst="rect">
            <a:avLst/>
          </a:prstGeom>
          <a:noFill/>
        </p:spPr>
        <p:txBody>
          <a:bodyPr wrap="square" rtlCol="0">
            <a:spAutoFit/>
          </a:bodyPr>
          <a:lstStyle/>
          <a:p>
            <a:r>
              <a:rPr lang="en-US" b="1" dirty="0" smtClean="0"/>
              <a:t>Cramer-</a:t>
            </a:r>
            <a:r>
              <a:rPr lang="en-US" b="1" dirty="0" err="1" smtClean="0"/>
              <a:t>Rao</a:t>
            </a:r>
            <a:r>
              <a:rPr lang="en-US" b="1" dirty="0" smtClean="0"/>
              <a:t> lower Bound (CRLB)</a:t>
            </a:r>
            <a:endParaRPr lang="en-US" b="1" dirty="0"/>
          </a:p>
        </p:txBody>
      </p:sp>
      <p:sp>
        <p:nvSpPr>
          <p:cNvPr id="72" name="Left-Right Arrow 71"/>
          <p:cNvSpPr/>
          <p:nvPr/>
        </p:nvSpPr>
        <p:spPr>
          <a:xfrm>
            <a:off x="1600200" y="3048000"/>
            <a:ext cx="4724400" cy="2209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Assured Information Distillation</a:t>
            </a:r>
            <a:endParaRPr lang="en-US" sz="2800" b="1" dirty="0"/>
          </a:p>
        </p:txBody>
      </p:sp>
      <p:sp>
        <p:nvSpPr>
          <p:cNvPr id="80" name="TextBox 79"/>
          <p:cNvSpPr txBox="1"/>
          <p:nvPr/>
        </p:nvSpPr>
        <p:spPr>
          <a:xfrm>
            <a:off x="152400" y="4659868"/>
            <a:ext cx="2362200" cy="369332"/>
          </a:xfrm>
          <a:prstGeom prst="rect">
            <a:avLst/>
          </a:prstGeom>
          <a:noFill/>
        </p:spPr>
        <p:txBody>
          <a:bodyPr wrap="square" rtlCol="0">
            <a:spAutoFit/>
          </a:bodyPr>
          <a:lstStyle/>
          <a:p>
            <a:r>
              <a:rPr lang="en-US" b="1" dirty="0" smtClean="0"/>
              <a:t>Fisher Information</a:t>
            </a:r>
            <a:endParaRPr lang="en-US" b="1" dirty="0"/>
          </a:p>
        </p:txBody>
      </p:sp>
      <p:pic>
        <p:nvPicPr>
          <p:cNvPr id="81" name="Picture 80" descr="Laplace-MLE.jpg"/>
          <p:cNvPicPr>
            <a:picLocks noChangeAspect="1"/>
          </p:cNvPicPr>
          <p:nvPr/>
        </p:nvPicPr>
        <p:blipFill>
          <a:blip r:embed="rId11" cstate="print"/>
          <a:stretch>
            <a:fillRect/>
          </a:stretch>
        </p:blipFill>
        <p:spPr>
          <a:xfrm>
            <a:off x="381000" y="1905000"/>
            <a:ext cx="742690" cy="989128"/>
          </a:xfrm>
          <a:prstGeom prst="rect">
            <a:avLst/>
          </a:prstGeom>
        </p:spPr>
      </p:pic>
      <p:cxnSp>
        <p:nvCxnSpPr>
          <p:cNvPr id="83" name="Straight Connector 82"/>
          <p:cNvCxnSpPr/>
          <p:nvPr/>
        </p:nvCxnSpPr>
        <p:spPr>
          <a:xfrm rot="5400000">
            <a:off x="2705894" y="3847306"/>
            <a:ext cx="6019800" cy="1588"/>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570706" y="3847306"/>
            <a:ext cx="6019800" cy="1588"/>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43200" y="990600"/>
            <a:ext cx="2819400" cy="5334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819400" y="990600"/>
            <a:ext cx="2743200" cy="5334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91200" y="1828800"/>
            <a:ext cx="3124200" cy="2209800"/>
          </a:xfrm>
          <a:prstGeom prst="rect">
            <a:avLst/>
          </a:prstGeom>
          <a:solidFill>
            <a:schemeClr val="bg1">
              <a:alpha val="3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29347906"/>
              </p:ext>
            </p:extLst>
          </p:nvPr>
        </p:nvGraphicFramePr>
        <p:xfrm>
          <a:off x="152400" y="2362200"/>
          <a:ext cx="2590800" cy="1752600"/>
        </p:xfrm>
        <a:graphic>
          <a:graphicData uri="http://schemas.openxmlformats.org/drawingml/2006/table">
            <a:tbl>
              <a:tblPr firstRow="1" bandRow="1">
                <a:tableStyleId>{284E427A-3D55-4303-BF80-6455036E1DE7}</a:tableStyleId>
              </a:tblPr>
              <a:tblGrid>
                <a:gridCol w="1295400"/>
                <a:gridCol w="1295400"/>
              </a:tblGrid>
              <a:tr h="447040">
                <a:tc>
                  <a:txBody>
                    <a:bodyPr/>
                    <a:lstStyle/>
                    <a:p>
                      <a:r>
                        <a:rPr lang="en-US" dirty="0" smtClean="0"/>
                        <a:t>Source Rank</a:t>
                      </a:r>
                      <a:endParaRPr lang="en-US" b="1" dirty="0"/>
                    </a:p>
                  </a:txBody>
                  <a:tcPr/>
                </a:tc>
                <a:tc>
                  <a:txBody>
                    <a:bodyPr/>
                    <a:lstStyle/>
                    <a:p>
                      <a:r>
                        <a:rPr lang="en-US" dirty="0" smtClean="0"/>
                        <a:t>Ranking Score</a:t>
                      </a:r>
                      <a:endParaRPr lang="en-US" b="1" dirty="0"/>
                    </a:p>
                  </a:txBody>
                  <a:tcPr/>
                </a:tc>
              </a:tr>
              <a:tr h="370840">
                <a:tc>
                  <a:txBody>
                    <a:bodyPr/>
                    <a:lstStyle/>
                    <a:p>
                      <a:r>
                        <a:rPr lang="en-US" dirty="0" smtClean="0"/>
                        <a:t>1</a:t>
                      </a:r>
                      <a:endParaRPr lang="en-US" b="1" dirty="0"/>
                    </a:p>
                  </a:txBody>
                  <a:tcPr/>
                </a:tc>
                <a:tc>
                  <a:txBody>
                    <a:bodyPr/>
                    <a:lstStyle/>
                    <a:p>
                      <a:r>
                        <a:rPr lang="en-US" dirty="0" smtClean="0"/>
                        <a:t>128</a:t>
                      </a:r>
                      <a:endParaRPr lang="en-US" b="1" dirty="0"/>
                    </a:p>
                  </a:txBody>
                  <a:tcPr/>
                </a:tc>
              </a:tr>
              <a:tr h="370840">
                <a:tc>
                  <a:txBody>
                    <a:bodyPr/>
                    <a:lstStyle/>
                    <a:p>
                      <a:r>
                        <a:rPr lang="en-US" dirty="0" smtClean="0"/>
                        <a:t>2</a:t>
                      </a:r>
                      <a:endParaRPr lang="en-US" b="1" dirty="0"/>
                    </a:p>
                  </a:txBody>
                  <a:tcPr/>
                </a:tc>
                <a:tc>
                  <a:txBody>
                    <a:bodyPr/>
                    <a:lstStyle/>
                    <a:p>
                      <a:r>
                        <a:rPr lang="en-US" dirty="0" smtClean="0"/>
                        <a:t>110</a:t>
                      </a:r>
                      <a:endParaRPr lang="en-US" b="1" dirty="0"/>
                    </a:p>
                  </a:txBody>
                  <a:tcPr/>
                </a:tc>
              </a:tr>
              <a:tr h="370840">
                <a:tc>
                  <a:txBody>
                    <a:bodyPr/>
                    <a:lstStyle/>
                    <a:p>
                      <a:r>
                        <a:rPr lang="en-US" dirty="0" smtClean="0"/>
                        <a:t>3</a:t>
                      </a:r>
                      <a:endParaRPr lang="en-US" b="1" dirty="0"/>
                    </a:p>
                  </a:txBody>
                  <a:tcPr/>
                </a:tc>
                <a:tc>
                  <a:txBody>
                    <a:bodyPr/>
                    <a:lstStyle/>
                    <a:p>
                      <a:r>
                        <a:rPr lang="en-US" baseline="0" dirty="0" smtClean="0"/>
                        <a:t> 2</a:t>
                      </a:r>
                      <a:r>
                        <a:rPr lang="en-US" dirty="0" smtClean="0"/>
                        <a:t>0</a:t>
                      </a:r>
                      <a:endParaRPr lang="en-US" b="1" dirty="0"/>
                    </a:p>
                  </a:txBody>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723532608"/>
              </p:ext>
            </p:extLst>
          </p:nvPr>
        </p:nvGraphicFramePr>
        <p:xfrm>
          <a:off x="152400" y="4724400"/>
          <a:ext cx="2590800" cy="1752600"/>
        </p:xfrm>
        <a:graphic>
          <a:graphicData uri="http://schemas.openxmlformats.org/drawingml/2006/table">
            <a:tbl>
              <a:tblPr firstRow="1" bandRow="1">
                <a:tableStyleId>{284E427A-3D55-4303-BF80-6455036E1DE7}</a:tableStyleId>
              </a:tblPr>
              <a:tblGrid>
                <a:gridCol w="1295400"/>
                <a:gridCol w="1295400"/>
              </a:tblGrid>
              <a:tr h="447040">
                <a:tc>
                  <a:txBody>
                    <a:bodyPr/>
                    <a:lstStyle/>
                    <a:p>
                      <a:r>
                        <a:rPr lang="en-US" dirty="0" smtClean="0"/>
                        <a:t>Source Rank</a:t>
                      </a:r>
                      <a:endParaRPr lang="en-US" b="1" dirty="0"/>
                    </a:p>
                  </a:txBody>
                  <a:tcPr/>
                </a:tc>
                <a:tc>
                  <a:txBody>
                    <a:bodyPr/>
                    <a:lstStyle/>
                    <a:p>
                      <a:r>
                        <a:rPr lang="en-US" dirty="0" smtClean="0"/>
                        <a:t>Ranking Confidence</a:t>
                      </a:r>
                      <a:endParaRPr lang="en-US" b="1" dirty="0"/>
                    </a:p>
                  </a:txBody>
                  <a:tcPr/>
                </a:tc>
              </a:tr>
              <a:tr h="370840">
                <a:tc>
                  <a:txBody>
                    <a:bodyPr/>
                    <a:lstStyle/>
                    <a:p>
                      <a:r>
                        <a:rPr lang="en-US" dirty="0" smtClean="0"/>
                        <a:t>1</a:t>
                      </a:r>
                      <a:endParaRPr lang="en-US" b="1" dirty="0"/>
                    </a:p>
                  </a:txBody>
                  <a:tcPr/>
                </a:tc>
                <a:tc>
                  <a:txBody>
                    <a:bodyPr/>
                    <a:lstStyle/>
                    <a:p>
                      <a:r>
                        <a:rPr lang="en-US" dirty="0" smtClean="0"/>
                        <a:t>50%</a:t>
                      </a:r>
                      <a:endParaRPr lang="en-US" b="1" dirty="0"/>
                    </a:p>
                  </a:txBody>
                  <a:tcPr/>
                </a:tc>
              </a:tr>
              <a:tr h="370840">
                <a:tc>
                  <a:txBody>
                    <a:bodyPr/>
                    <a:lstStyle/>
                    <a:p>
                      <a:r>
                        <a:rPr lang="en-US" dirty="0" smtClean="0"/>
                        <a:t>2</a:t>
                      </a:r>
                      <a:endParaRPr lang="en-US" b="1" dirty="0"/>
                    </a:p>
                  </a:txBody>
                  <a:tcPr/>
                </a:tc>
                <a:tc>
                  <a:txBody>
                    <a:bodyPr/>
                    <a:lstStyle/>
                    <a:p>
                      <a:r>
                        <a:rPr lang="en-US" dirty="0" smtClean="0"/>
                        <a:t>90%</a:t>
                      </a:r>
                      <a:endParaRPr lang="en-US" b="1" dirty="0"/>
                    </a:p>
                  </a:txBody>
                  <a:tcPr/>
                </a:tc>
              </a:tr>
              <a:tr h="370840">
                <a:tc>
                  <a:txBody>
                    <a:bodyPr/>
                    <a:lstStyle/>
                    <a:p>
                      <a:r>
                        <a:rPr lang="en-US" dirty="0" smtClean="0"/>
                        <a:t>3</a:t>
                      </a:r>
                      <a:endParaRPr lang="en-US" b="1" dirty="0"/>
                    </a:p>
                  </a:txBody>
                  <a:tcPr/>
                </a:tc>
                <a:tc>
                  <a:txBody>
                    <a:bodyPr/>
                    <a:lstStyle/>
                    <a:p>
                      <a:r>
                        <a:rPr lang="en-US" dirty="0" smtClean="0"/>
                        <a:t>100%</a:t>
                      </a:r>
                      <a:endParaRPr lang="en-US" b="1" dirty="0"/>
                    </a:p>
                  </a:txBody>
                  <a:tcPr/>
                </a:tc>
              </a:tr>
            </a:tbl>
          </a:graphicData>
        </a:graphic>
      </p:graphicFrame>
      <p:sp>
        <p:nvSpPr>
          <p:cNvPr id="5" name="Oval 4"/>
          <p:cNvSpPr/>
          <p:nvPr/>
        </p:nvSpPr>
        <p:spPr>
          <a:xfrm>
            <a:off x="1371600" y="3810000"/>
            <a:ext cx="762000" cy="304800"/>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219200" y="5334000"/>
            <a:ext cx="990600" cy="381000"/>
          </a:xfrm>
          <a:prstGeom prst="ellipse">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5" name="Table 34"/>
          <p:cNvGraphicFramePr>
            <a:graphicFrameLocks noGrp="1"/>
          </p:cNvGraphicFramePr>
          <p:nvPr>
            <p:extLst>
              <p:ext uri="{D42A27DB-BD31-4B8C-83A1-F6EECF244321}">
                <p14:modId xmlns:p14="http://schemas.microsoft.com/office/powerpoint/2010/main" val="3009287371"/>
              </p:ext>
            </p:extLst>
          </p:nvPr>
        </p:nvGraphicFramePr>
        <p:xfrm>
          <a:off x="152400" y="4724400"/>
          <a:ext cx="2590800" cy="1752600"/>
        </p:xfrm>
        <a:graphic>
          <a:graphicData uri="http://schemas.openxmlformats.org/drawingml/2006/table">
            <a:tbl>
              <a:tblPr firstRow="1" bandRow="1">
                <a:tableStyleId>{284E427A-3D55-4303-BF80-6455036E1DE7}</a:tableStyleId>
              </a:tblPr>
              <a:tblGrid>
                <a:gridCol w="1295400"/>
                <a:gridCol w="1295400"/>
              </a:tblGrid>
              <a:tr h="640080">
                <a:tc>
                  <a:txBody>
                    <a:bodyPr/>
                    <a:lstStyle/>
                    <a:p>
                      <a:r>
                        <a:rPr lang="en-US" dirty="0" smtClean="0"/>
                        <a:t>Source Rank</a:t>
                      </a:r>
                      <a:endParaRPr lang="en-US" b="1" dirty="0"/>
                    </a:p>
                  </a:txBody>
                  <a:tcPr/>
                </a:tc>
                <a:tc>
                  <a:txBody>
                    <a:bodyPr/>
                    <a:lstStyle/>
                    <a:p>
                      <a:r>
                        <a:rPr lang="en-US" dirty="0" smtClean="0"/>
                        <a:t>Ranking Confidence</a:t>
                      </a:r>
                      <a:endParaRPr lang="en-US" b="1" dirty="0"/>
                    </a:p>
                  </a:txBody>
                  <a:tcPr/>
                </a:tc>
              </a:tr>
              <a:tr h="370840">
                <a:tc>
                  <a:txBody>
                    <a:bodyPr/>
                    <a:lstStyle/>
                    <a:p>
                      <a:r>
                        <a:rPr lang="en-US" dirty="0" smtClean="0"/>
                        <a:t>1</a:t>
                      </a:r>
                      <a:endParaRPr lang="en-US" b="1" dirty="0"/>
                    </a:p>
                  </a:txBody>
                  <a:tcPr/>
                </a:tc>
                <a:tc>
                  <a:txBody>
                    <a:bodyPr/>
                    <a:lstStyle/>
                    <a:p>
                      <a:r>
                        <a:rPr lang="en-US" dirty="0" smtClean="0"/>
                        <a:t>?</a:t>
                      </a:r>
                      <a:endParaRPr lang="en-US" b="1" dirty="0"/>
                    </a:p>
                  </a:txBody>
                  <a:tcPr/>
                </a:tc>
              </a:tr>
              <a:tr h="370840">
                <a:tc>
                  <a:txBody>
                    <a:bodyPr/>
                    <a:lstStyle/>
                    <a:p>
                      <a:r>
                        <a:rPr lang="en-US" dirty="0" smtClean="0"/>
                        <a:t>2</a:t>
                      </a:r>
                      <a:endParaRPr lang="en-US" b="1" dirty="0"/>
                    </a:p>
                  </a:txBody>
                  <a:tcPr/>
                </a:tc>
                <a:tc>
                  <a:txBody>
                    <a:bodyPr/>
                    <a:lstStyle/>
                    <a:p>
                      <a:r>
                        <a:rPr lang="en-US" dirty="0" smtClean="0"/>
                        <a:t>?</a:t>
                      </a:r>
                      <a:endParaRPr lang="en-US" b="1" dirty="0"/>
                    </a:p>
                  </a:txBody>
                  <a:tcPr/>
                </a:tc>
              </a:tr>
              <a:tr h="370840">
                <a:tc>
                  <a:txBody>
                    <a:bodyPr/>
                    <a:lstStyle/>
                    <a:p>
                      <a:r>
                        <a:rPr lang="en-US" dirty="0" smtClean="0"/>
                        <a:t>3</a:t>
                      </a:r>
                      <a:endParaRPr lang="en-US" b="1" dirty="0"/>
                    </a:p>
                  </a:txBody>
                  <a:tcPr/>
                </a:tc>
                <a:tc>
                  <a:txBody>
                    <a:bodyPr/>
                    <a:lstStyle/>
                    <a:p>
                      <a:r>
                        <a:rPr lang="en-US" dirty="0" smtClean="0"/>
                        <a:t>?</a:t>
                      </a:r>
                      <a:endParaRPr lang="en-US" b="1" dirty="0"/>
                    </a:p>
                  </a:txBody>
                  <a:tcPr/>
                </a:tc>
              </a:tr>
            </a:tbl>
          </a:graphicData>
        </a:graphic>
      </p:graphicFrame>
    </p:spTree>
    <p:extLst>
      <p:ext uri="{BB962C8B-B14F-4D97-AF65-F5344CB8AC3E}">
        <p14:creationId xmlns:p14="http://schemas.microsoft.com/office/powerpoint/2010/main" val="315927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2">
                                            <p:bg/>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2">
                                            <p:txEl>
                                              <p:pRg st="0" end="0"/>
                                            </p:txEl>
                                          </p:spTgt>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83"/>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4"/>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6" grpId="0"/>
      <p:bldP spid="57" grpId="0"/>
      <p:bldP spid="58" grpId="0"/>
      <p:bldP spid="59" grpId="0"/>
      <p:bldP spid="53" grpId="0" animBg="1"/>
      <p:bldP spid="62" grpId="0" animBg="1"/>
      <p:bldP spid="64" grpId="0" animBg="1"/>
      <p:bldP spid="66" grpId="0" animBg="1"/>
      <p:bldP spid="67" grpId="0" animBg="1"/>
      <p:bldP spid="70" grpId="0"/>
      <p:bldP spid="71" grpId="0"/>
      <p:bldP spid="72" grpId="0" build="allAtOnce" animBg="1"/>
      <p:bldP spid="80" grpId="0"/>
      <p:bldP spid="91" grpId="0" animBg="1"/>
      <p:bldP spid="5" grpId="0" animBg="1"/>
      <p:bldP spid="5"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Cyber-Physical System Challenges</a:t>
            </a:r>
            <a:endParaRPr lang="en-US" dirty="0"/>
          </a:p>
        </p:txBody>
      </p:sp>
      <p:sp>
        <p:nvSpPr>
          <p:cNvPr id="3" name="Content Placeholder 2"/>
          <p:cNvSpPr>
            <a:spLocks noGrp="1"/>
          </p:cNvSpPr>
          <p:nvPr>
            <p:ph idx="1"/>
          </p:nvPr>
        </p:nvSpPr>
        <p:spPr/>
        <p:txBody>
          <a:bodyPr>
            <a:normAutofit/>
          </a:bodyPr>
          <a:lstStyle/>
          <a:p>
            <a:r>
              <a:rPr lang="en-US" sz="3600" dirty="0" smtClean="0"/>
              <a:t>Functional Correctness Guarantees</a:t>
            </a:r>
          </a:p>
          <a:p>
            <a:r>
              <a:rPr lang="en-US" sz="3600" dirty="0"/>
              <a:t>Temporal Correctness </a:t>
            </a:r>
            <a:r>
              <a:rPr lang="en-US" sz="3600" dirty="0" smtClean="0"/>
              <a:t>Guarantees</a:t>
            </a:r>
          </a:p>
          <a:p>
            <a:r>
              <a:rPr lang="en-US" sz="3600" dirty="0" smtClean="0"/>
              <a:t>Data Correctness Guarantees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9224554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Using Humans as Sensors</a:t>
            </a:r>
          </a:p>
          <a:p>
            <a:r>
              <a:rPr lang="en-US" b="1" dirty="0" smtClean="0"/>
              <a:t>Analytical Foundation:</a:t>
            </a:r>
          </a:p>
          <a:p>
            <a:pPr lvl="1"/>
            <a:r>
              <a:rPr lang="en-US" b="1" dirty="0" smtClean="0"/>
              <a:t> Maximum Likelihood Estimation</a:t>
            </a:r>
          </a:p>
          <a:p>
            <a:r>
              <a:rPr lang="en-US" dirty="0" smtClean="0"/>
              <a:t>Performance :</a:t>
            </a:r>
          </a:p>
          <a:p>
            <a:pPr lvl="1"/>
            <a:r>
              <a:rPr lang="en-US" dirty="0" smtClean="0"/>
              <a:t>Simulation and Emulation</a:t>
            </a:r>
          </a:p>
          <a:p>
            <a:pPr lvl="1"/>
            <a:r>
              <a:rPr lang="en-US" dirty="0" smtClean="0"/>
              <a:t>Real world case studies based on Twitter</a:t>
            </a:r>
          </a:p>
        </p:txBody>
      </p:sp>
    </p:spTree>
    <p:extLst>
      <p:ext uri="{BB962C8B-B14F-4D97-AF65-F5344CB8AC3E}">
        <p14:creationId xmlns:p14="http://schemas.microsoft.com/office/powerpoint/2010/main" val="245140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State of the Art</a:t>
            </a:r>
            <a:endParaRPr lang="en-US" dirty="0"/>
          </a:p>
        </p:txBody>
      </p:sp>
      <p:sp>
        <p:nvSpPr>
          <p:cNvPr id="3" name="Content Placeholder 2"/>
          <p:cNvSpPr>
            <a:spLocks noGrp="1"/>
          </p:cNvSpPr>
          <p:nvPr>
            <p:ph idx="1"/>
          </p:nvPr>
        </p:nvSpPr>
        <p:spPr>
          <a:xfrm>
            <a:off x="457200" y="1066800"/>
            <a:ext cx="8382000" cy="5105400"/>
          </a:xfrm>
        </p:spPr>
        <p:txBody>
          <a:bodyPr>
            <a:normAutofit lnSpcReduction="10000"/>
          </a:bodyPr>
          <a:lstStyle/>
          <a:p>
            <a:r>
              <a:rPr lang="en-US" b="1" dirty="0" smtClean="0"/>
              <a:t>Fact-finders</a:t>
            </a:r>
          </a:p>
          <a:p>
            <a:pPr lvl="1"/>
            <a:r>
              <a:rPr lang="en-US" dirty="0" smtClean="0"/>
              <a:t>Rank both sources and assertions</a:t>
            </a:r>
          </a:p>
          <a:p>
            <a:pPr lvl="1"/>
            <a:r>
              <a:rPr lang="en-US" dirty="0" smtClean="0"/>
              <a:t>Heuristic based approach</a:t>
            </a:r>
          </a:p>
          <a:p>
            <a:r>
              <a:rPr lang="en-US" b="1" dirty="0" smtClean="0"/>
              <a:t>Data Cleaning and Outlier Analysis</a:t>
            </a:r>
          </a:p>
          <a:p>
            <a:pPr lvl="1"/>
            <a:r>
              <a:rPr lang="en-US" dirty="0" smtClean="0"/>
              <a:t>Data Mining: Binning, Regression, Clustering, Statistical-based, etc.</a:t>
            </a:r>
          </a:p>
          <a:p>
            <a:pPr lvl="1"/>
            <a:r>
              <a:rPr lang="en-US" dirty="0" smtClean="0"/>
              <a:t>Statistics: </a:t>
            </a:r>
            <a:r>
              <a:rPr lang="en-US" dirty="0" err="1" smtClean="0"/>
              <a:t>Kalman</a:t>
            </a:r>
            <a:r>
              <a:rPr lang="en-US" dirty="0" smtClean="0"/>
              <a:t> Filter,  Particle Filter, etc.</a:t>
            </a:r>
          </a:p>
          <a:p>
            <a:r>
              <a:rPr lang="en-US" b="1" dirty="0" smtClean="0"/>
              <a:t>Reputation Systems</a:t>
            </a:r>
          </a:p>
          <a:p>
            <a:pPr lvl="1"/>
            <a:r>
              <a:rPr lang="en-US" dirty="0" smtClean="0"/>
              <a:t>Simple counting: eBay</a:t>
            </a:r>
          </a:p>
          <a:p>
            <a:pPr lvl="1"/>
            <a:r>
              <a:rPr lang="en-US" dirty="0" smtClean="0"/>
              <a:t>Complex heuristic: similar as </a:t>
            </a:r>
            <a:r>
              <a:rPr lang="en-US" dirty="0" err="1" smtClean="0"/>
              <a:t>PageRank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67296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234950"/>
            <a:ext cx="5638800" cy="639763"/>
          </a:xfrm>
        </p:spPr>
        <p:txBody>
          <a:bodyPr>
            <a:noAutofit/>
          </a:bodyPr>
          <a:lstStyle/>
          <a:p>
            <a:pPr eaLnBrk="1" hangingPunct="1"/>
            <a:r>
              <a:rPr lang="en-US" altLang="zh-CN" sz="4400" dirty="0" smtClean="0"/>
              <a:t>Basic Fact-finding</a:t>
            </a:r>
          </a:p>
        </p:txBody>
      </p:sp>
      <p:sp>
        <p:nvSpPr>
          <p:cNvPr id="14339" name="Oval 4"/>
          <p:cNvSpPr>
            <a:spLocks noChangeArrowheads="1"/>
          </p:cNvSpPr>
          <p:nvPr/>
        </p:nvSpPr>
        <p:spPr bwMode="auto">
          <a:xfrm>
            <a:off x="76200" y="2209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14345" name="Rectangle 11"/>
          <p:cNvSpPr>
            <a:spLocks noChangeArrowheads="1"/>
          </p:cNvSpPr>
          <p:nvPr/>
        </p:nvSpPr>
        <p:spPr bwMode="auto">
          <a:xfrm>
            <a:off x="3657600" y="22098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14351" name="Text Box 19"/>
          <p:cNvSpPr txBox="1">
            <a:spLocks noChangeArrowheads="1"/>
          </p:cNvSpPr>
          <p:nvPr/>
        </p:nvSpPr>
        <p:spPr bwMode="auto">
          <a:xfrm>
            <a:off x="28575" y="42672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2" name="Text Box 20"/>
          <p:cNvSpPr txBox="1">
            <a:spLocks noChangeArrowheads="1"/>
          </p:cNvSpPr>
          <p:nvPr/>
        </p:nvSpPr>
        <p:spPr bwMode="auto">
          <a:xfrm>
            <a:off x="3595688" y="41910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3" name="Line 22"/>
          <p:cNvSpPr>
            <a:spLocks noChangeShapeType="1"/>
          </p:cNvSpPr>
          <p:nvPr/>
        </p:nvSpPr>
        <p:spPr bwMode="auto">
          <a:xfrm>
            <a:off x="547688" y="2362200"/>
            <a:ext cx="3048000" cy="0"/>
          </a:xfrm>
          <a:prstGeom prst="line">
            <a:avLst/>
          </a:prstGeom>
          <a:noFill/>
          <a:ln w="9525">
            <a:solidFill>
              <a:schemeClr val="tx1"/>
            </a:solidFill>
            <a:round/>
            <a:headEnd/>
            <a:tailEnd type="triangle" w="med" len="med"/>
          </a:ln>
        </p:spPr>
        <p:txBody>
          <a:bodyPr/>
          <a:lstStyle/>
          <a:p>
            <a:endParaRPr lang="en-US"/>
          </a:p>
        </p:txBody>
      </p:sp>
      <p:sp>
        <p:nvSpPr>
          <p:cNvPr id="14354" name="Line 23"/>
          <p:cNvSpPr>
            <a:spLocks noChangeShapeType="1"/>
          </p:cNvSpPr>
          <p:nvPr/>
        </p:nvSpPr>
        <p:spPr bwMode="auto">
          <a:xfrm>
            <a:off x="471488" y="2514600"/>
            <a:ext cx="3124200" cy="1295400"/>
          </a:xfrm>
          <a:prstGeom prst="line">
            <a:avLst/>
          </a:prstGeom>
          <a:noFill/>
          <a:ln w="9525">
            <a:solidFill>
              <a:schemeClr val="tx1"/>
            </a:solidFill>
            <a:round/>
            <a:headEnd/>
            <a:tailEnd type="triangle" w="med" len="med"/>
          </a:ln>
        </p:spPr>
        <p:txBody>
          <a:bodyPr/>
          <a:lstStyle/>
          <a:p>
            <a:endParaRPr lang="en-US"/>
          </a:p>
        </p:txBody>
      </p:sp>
      <p:sp>
        <p:nvSpPr>
          <p:cNvPr id="14355" name="Line 24"/>
          <p:cNvSpPr>
            <a:spLocks noChangeShapeType="1"/>
          </p:cNvSpPr>
          <p:nvPr/>
        </p:nvSpPr>
        <p:spPr bwMode="auto">
          <a:xfrm>
            <a:off x="395288" y="2590800"/>
            <a:ext cx="3200400" cy="3200400"/>
          </a:xfrm>
          <a:prstGeom prst="line">
            <a:avLst/>
          </a:prstGeom>
          <a:noFill/>
          <a:ln w="9525">
            <a:solidFill>
              <a:schemeClr val="tx1"/>
            </a:solidFill>
            <a:round/>
            <a:headEnd/>
            <a:tailEnd type="triangle" w="med" len="med"/>
          </a:ln>
        </p:spPr>
        <p:txBody>
          <a:bodyPr/>
          <a:lstStyle/>
          <a:p>
            <a:endParaRPr lang="en-US"/>
          </a:p>
        </p:txBody>
      </p:sp>
      <p:sp>
        <p:nvSpPr>
          <p:cNvPr id="14356" name="Line 25"/>
          <p:cNvSpPr>
            <a:spLocks noChangeShapeType="1"/>
          </p:cNvSpPr>
          <p:nvPr/>
        </p:nvSpPr>
        <p:spPr bwMode="auto">
          <a:xfrm flipV="1">
            <a:off x="471488" y="2514600"/>
            <a:ext cx="3124200" cy="609600"/>
          </a:xfrm>
          <a:prstGeom prst="line">
            <a:avLst/>
          </a:prstGeom>
          <a:noFill/>
          <a:ln w="9525">
            <a:solidFill>
              <a:schemeClr val="tx1"/>
            </a:solidFill>
            <a:round/>
            <a:headEnd/>
            <a:tailEnd type="triangle" w="med" len="med"/>
          </a:ln>
        </p:spPr>
        <p:txBody>
          <a:bodyPr/>
          <a:lstStyle/>
          <a:p>
            <a:endParaRPr lang="en-US"/>
          </a:p>
        </p:txBody>
      </p:sp>
      <p:sp>
        <p:nvSpPr>
          <p:cNvPr id="14357" name="Line 26"/>
          <p:cNvSpPr>
            <a:spLocks noChangeShapeType="1"/>
          </p:cNvSpPr>
          <p:nvPr/>
        </p:nvSpPr>
        <p:spPr bwMode="auto">
          <a:xfrm flipV="1">
            <a:off x="395288" y="3048000"/>
            <a:ext cx="3276600" cy="152400"/>
          </a:xfrm>
          <a:prstGeom prst="line">
            <a:avLst/>
          </a:prstGeom>
          <a:noFill/>
          <a:ln w="9525">
            <a:solidFill>
              <a:schemeClr val="tx1"/>
            </a:solidFill>
            <a:round/>
            <a:headEnd/>
            <a:tailEnd type="triangle" w="med" len="med"/>
          </a:ln>
        </p:spPr>
        <p:txBody>
          <a:bodyPr/>
          <a:lstStyle/>
          <a:p>
            <a:endParaRPr lang="en-US"/>
          </a:p>
        </p:txBody>
      </p:sp>
      <p:sp>
        <p:nvSpPr>
          <p:cNvPr id="14358" name="Line 27"/>
          <p:cNvSpPr>
            <a:spLocks noChangeShapeType="1"/>
          </p:cNvSpPr>
          <p:nvPr/>
        </p:nvSpPr>
        <p:spPr bwMode="auto">
          <a:xfrm>
            <a:off x="319088" y="3200400"/>
            <a:ext cx="3352800" cy="1905000"/>
          </a:xfrm>
          <a:prstGeom prst="line">
            <a:avLst/>
          </a:prstGeom>
          <a:noFill/>
          <a:ln w="9525">
            <a:solidFill>
              <a:schemeClr val="tx1"/>
            </a:solidFill>
            <a:round/>
            <a:headEnd/>
            <a:tailEnd type="triangle" w="med" len="med"/>
          </a:ln>
        </p:spPr>
        <p:txBody>
          <a:bodyPr/>
          <a:lstStyle/>
          <a:p>
            <a:endParaRPr lang="en-US"/>
          </a:p>
        </p:txBody>
      </p:sp>
      <p:sp>
        <p:nvSpPr>
          <p:cNvPr id="14359" name="Line 28"/>
          <p:cNvSpPr>
            <a:spLocks noChangeShapeType="1"/>
          </p:cNvSpPr>
          <p:nvPr/>
        </p:nvSpPr>
        <p:spPr bwMode="auto">
          <a:xfrm>
            <a:off x="395288" y="3886200"/>
            <a:ext cx="3200400" cy="0"/>
          </a:xfrm>
          <a:prstGeom prst="line">
            <a:avLst/>
          </a:prstGeom>
          <a:noFill/>
          <a:ln w="9525">
            <a:solidFill>
              <a:schemeClr val="tx1"/>
            </a:solidFill>
            <a:round/>
            <a:headEnd/>
            <a:tailEnd type="triangle" w="med" len="med"/>
          </a:ln>
        </p:spPr>
        <p:txBody>
          <a:bodyPr/>
          <a:lstStyle/>
          <a:p>
            <a:endParaRPr lang="en-US"/>
          </a:p>
        </p:txBody>
      </p:sp>
      <p:sp>
        <p:nvSpPr>
          <p:cNvPr id="14360" name="Line 29"/>
          <p:cNvSpPr>
            <a:spLocks noChangeShapeType="1"/>
          </p:cNvSpPr>
          <p:nvPr/>
        </p:nvSpPr>
        <p:spPr bwMode="auto">
          <a:xfrm>
            <a:off x="395288" y="3962400"/>
            <a:ext cx="3124200" cy="1828800"/>
          </a:xfrm>
          <a:prstGeom prst="line">
            <a:avLst/>
          </a:prstGeom>
          <a:noFill/>
          <a:ln w="9525">
            <a:solidFill>
              <a:schemeClr val="tx1"/>
            </a:solidFill>
            <a:round/>
            <a:headEnd/>
            <a:tailEnd type="triangle" w="med" len="med"/>
          </a:ln>
        </p:spPr>
        <p:txBody>
          <a:bodyPr/>
          <a:lstStyle/>
          <a:p>
            <a:endParaRPr lang="en-US"/>
          </a:p>
        </p:txBody>
      </p:sp>
      <p:sp>
        <p:nvSpPr>
          <p:cNvPr id="14361" name="Line 30"/>
          <p:cNvSpPr>
            <a:spLocks noChangeShapeType="1"/>
          </p:cNvSpPr>
          <p:nvPr/>
        </p:nvSpPr>
        <p:spPr bwMode="auto">
          <a:xfrm>
            <a:off x="471488" y="4953000"/>
            <a:ext cx="3109912" cy="152400"/>
          </a:xfrm>
          <a:prstGeom prst="line">
            <a:avLst/>
          </a:prstGeom>
          <a:noFill/>
          <a:ln w="9525">
            <a:solidFill>
              <a:schemeClr val="tx1"/>
            </a:solidFill>
            <a:round/>
            <a:headEnd/>
            <a:tailEnd type="triangle" w="med" len="med"/>
          </a:ln>
        </p:spPr>
        <p:txBody>
          <a:bodyPr/>
          <a:lstStyle/>
          <a:p>
            <a:endParaRPr lang="en-US"/>
          </a:p>
        </p:txBody>
      </p:sp>
      <p:sp>
        <p:nvSpPr>
          <p:cNvPr id="14362" name="Line 31"/>
          <p:cNvSpPr>
            <a:spLocks noChangeShapeType="1"/>
          </p:cNvSpPr>
          <p:nvPr/>
        </p:nvSpPr>
        <p:spPr bwMode="auto">
          <a:xfrm>
            <a:off x="471488" y="5181600"/>
            <a:ext cx="3124200" cy="1295400"/>
          </a:xfrm>
          <a:prstGeom prst="line">
            <a:avLst/>
          </a:prstGeom>
          <a:noFill/>
          <a:ln w="9525">
            <a:solidFill>
              <a:schemeClr val="tx1"/>
            </a:solidFill>
            <a:round/>
            <a:headEnd/>
            <a:tailEnd type="triangle" w="med" len="med"/>
          </a:ln>
        </p:spPr>
        <p:txBody>
          <a:bodyPr/>
          <a:lstStyle/>
          <a:p>
            <a:endParaRPr lang="en-US"/>
          </a:p>
        </p:txBody>
      </p:sp>
      <p:sp>
        <p:nvSpPr>
          <p:cNvPr id="14363" name="Line 32"/>
          <p:cNvSpPr>
            <a:spLocks noChangeShapeType="1"/>
          </p:cNvSpPr>
          <p:nvPr/>
        </p:nvSpPr>
        <p:spPr bwMode="auto">
          <a:xfrm flipV="1">
            <a:off x="471488" y="2590800"/>
            <a:ext cx="3124200" cy="3200400"/>
          </a:xfrm>
          <a:prstGeom prst="line">
            <a:avLst/>
          </a:prstGeom>
          <a:noFill/>
          <a:ln w="9525">
            <a:solidFill>
              <a:schemeClr val="tx1"/>
            </a:solidFill>
            <a:round/>
            <a:headEnd/>
            <a:tailEnd type="triangle" w="med" len="med"/>
          </a:ln>
        </p:spPr>
        <p:txBody>
          <a:bodyPr/>
          <a:lstStyle/>
          <a:p>
            <a:endParaRPr lang="en-US"/>
          </a:p>
        </p:txBody>
      </p:sp>
      <p:sp>
        <p:nvSpPr>
          <p:cNvPr id="14364" name="Line 33"/>
          <p:cNvSpPr>
            <a:spLocks noChangeShapeType="1"/>
          </p:cNvSpPr>
          <p:nvPr/>
        </p:nvSpPr>
        <p:spPr bwMode="auto">
          <a:xfrm>
            <a:off x="547688" y="5791200"/>
            <a:ext cx="3048000" cy="0"/>
          </a:xfrm>
          <a:prstGeom prst="line">
            <a:avLst/>
          </a:prstGeom>
          <a:noFill/>
          <a:ln w="9525">
            <a:solidFill>
              <a:schemeClr val="tx1"/>
            </a:solidFill>
            <a:round/>
            <a:headEnd/>
            <a:tailEnd type="triangle" w="med" len="med"/>
          </a:ln>
        </p:spPr>
        <p:txBody>
          <a:bodyPr/>
          <a:lstStyle/>
          <a:p>
            <a:endParaRPr lang="en-US"/>
          </a:p>
        </p:txBody>
      </p:sp>
      <p:sp>
        <p:nvSpPr>
          <p:cNvPr id="14365" name="Line 34"/>
          <p:cNvSpPr>
            <a:spLocks noChangeShapeType="1"/>
          </p:cNvSpPr>
          <p:nvPr/>
        </p:nvSpPr>
        <p:spPr bwMode="auto">
          <a:xfrm flipV="1">
            <a:off x="395288" y="3962400"/>
            <a:ext cx="3200400" cy="2514600"/>
          </a:xfrm>
          <a:prstGeom prst="line">
            <a:avLst/>
          </a:prstGeom>
          <a:noFill/>
          <a:ln w="9525">
            <a:solidFill>
              <a:schemeClr val="tx1"/>
            </a:solidFill>
            <a:round/>
            <a:headEnd/>
            <a:tailEnd type="triangle" w="med" len="med"/>
          </a:ln>
        </p:spPr>
        <p:txBody>
          <a:bodyPr/>
          <a:lstStyle/>
          <a:p>
            <a:endParaRPr lang="en-US"/>
          </a:p>
        </p:txBody>
      </p:sp>
      <p:sp>
        <p:nvSpPr>
          <p:cNvPr id="14366" name="Line 35"/>
          <p:cNvSpPr>
            <a:spLocks noChangeShapeType="1"/>
          </p:cNvSpPr>
          <p:nvPr/>
        </p:nvSpPr>
        <p:spPr bwMode="auto">
          <a:xfrm flipV="1">
            <a:off x="547688" y="5867400"/>
            <a:ext cx="2895600" cy="609600"/>
          </a:xfrm>
          <a:prstGeom prst="line">
            <a:avLst/>
          </a:prstGeom>
          <a:noFill/>
          <a:ln w="9525">
            <a:solidFill>
              <a:schemeClr val="tx1"/>
            </a:solidFill>
            <a:round/>
            <a:headEnd/>
            <a:tailEnd type="triangle" w="med" len="med"/>
          </a:ln>
        </p:spPr>
        <p:txBody>
          <a:bodyPr/>
          <a:lstStyle/>
          <a:p>
            <a:endParaRPr lang="en-US"/>
          </a:p>
        </p:txBody>
      </p:sp>
      <p:sp>
        <p:nvSpPr>
          <p:cNvPr id="33833" name="Text Box 41"/>
          <p:cNvSpPr txBox="1">
            <a:spLocks noChangeArrowheads="1"/>
          </p:cNvSpPr>
          <p:nvPr/>
        </p:nvSpPr>
        <p:spPr bwMode="auto">
          <a:xfrm>
            <a:off x="5105400" y="2133600"/>
            <a:ext cx="677863" cy="3810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33837" name="Text Box 45"/>
          <p:cNvSpPr txBox="1">
            <a:spLocks noChangeArrowheads="1"/>
          </p:cNvSpPr>
          <p:nvPr/>
        </p:nvSpPr>
        <p:spPr bwMode="auto">
          <a:xfrm>
            <a:off x="7405688" y="22098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33845" name="AutoShape 53"/>
          <p:cNvSpPr>
            <a:spLocks noChangeArrowheads="1"/>
          </p:cNvSpPr>
          <p:nvPr/>
        </p:nvSpPr>
        <p:spPr bwMode="auto">
          <a:xfrm>
            <a:off x="3848100" y="106680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33846" name="Text Box 54"/>
          <p:cNvSpPr txBox="1">
            <a:spLocks noChangeArrowheads="1"/>
          </p:cNvSpPr>
          <p:nvPr/>
        </p:nvSpPr>
        <p:spPr bwMode="auto">
          <a:xfrm>
            <a:off x="685800" y="1752600"/>
            <a:ext cx="2514600" cy="396875"/>
          </a:xfrm>
          <a:prstGeom prst="rect">
            <a:avLst/>
          </a:prstGeom>
          <a:noFill/>
          <a:ln w="9525">
            <a:noFill/>
            <a:miter lim="800000"/>
            <a:headEnd/>
            <a:tailEnd/>
          </a:ln>
        </p:spPr>
        <p:txBody>
          <a:bodyPr>
            <a:spAutoFit/>
          </a:bodyPr>
          <a:lstStyle/>
          <a:p>
            <a:pPr>
              <a:spcBef>
                <a:spcPct val="50000"/>
              </a:spcBef>
            </a:pPr>
            <a:r>
              <a:rPr lang="en-US" altLang="zh-CN" sz="2000" b="1" dirty="0"/>
              <a:t>Fact-Finding</a:t>
            </a:r>
          </a:p>
        </p:txBody>
      </p:sp>
      <p:sp>
        <p:nvSpPr>
          <p:cNvPr id="14380" name="Oval 56"/>
          <p:cNvSpPr>
            <a:spLocks noChangeArrowheads="1"/>
          </p:cNvSpPr>
          <p:nvPr/>
        </p:nvSpPr>
        <p:spPr bwMode="auto">
          <a:xfrm>
            <a:off x="152400" y="8747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81" name="Rectangle 57"/>
          <p:cNvSpPr>
            <a:spLocks noChangeArrowheads="1"/>
          </p:cNvSpPr>
          <p:nvPr/>
        </p:nvSpPr>
        <p:spPr bwMode="auto">
          <a:xfrm>
            <a:off x="152400" y="1371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2" name="Text Box 58"/>
          <p:cNvSpPr txBox="1">
            <a:spLocks noChangeArrowheads="1"/>
          </p:cNvSpPr>
          <p:nvPr/>
        </p:nvSpPr>
        <p:spPr bwMode="auto">
          <a:xfrm>
            <a:off x="762000" y="914400"/>
            <a:ext cx="2514600" cy="369332"/>
          </a:xfrm>
          <a:prstGeom prst="rect">
            <a:avLst/>
          </a:prstGeom>
          <a:noFill/>
          <a:ln w="9525">
            <a:noFill/>
            <a:miter lim="800000"/>
            <a:headEnd/>
            <a:tailEnd/>
          </a:ln>
        </p:spPr>
        <p:txBody>
          <a:bodyPr wrap="square">
            <a:spAutoFit/>
          </a:bodyPr>
          <a:lstStyle/>
          <a:p>
            <a:pPr>
              <a:spcBef>
                <a:spcPct val="50000"/>
              </a:spcBef>
            </a:pPr>
            <a:r>
              <a:rPr lang="en-US" altLang="zh-CN" dirty="0" smtClean="0"/>
              <a:t>Participant (or Source)</a:t>
            </a:r>
            <a:endParaRPr lang="en-US" altLang="zh-CN" dirty="0"/>
          </a:p>
        </p:txBody>
      </p:sp>
      <p:sp>
        <p:nvSpPr>
          <p:cNvPr id="14383" name="Text Box 59"/>
          <p:cNvSpPr txBox="1">
            <a:spLocks noChangeArrowheads="1"/>
          </p:cNvSpPr>
          <p:nvPr/>
        </p:nvSpPr>
        <p:spPr bwMode="auto">
          <a:xfrm>
            <a:off x="762000" y="1295400"/>
            <a:ext cx="3924300" cy="369332"/>
          </a:xfrm>
          <a:prstGeom prst="rect">
            <a:avLst/>
          </a:prstGeom>
          <a:noFill/>
          <a:ln w="9525">
            <a:noFill/>
            <a:miter lim="800000"/>
            <a:headEnd/>
            <a:tailEnd/>
          </a:ln>
        </p:spPr>
        <p:txBody>
          <a:bodyPr wrap="square">
            <a:spAutoFit/>
          </a:bodyPr>
          <a:lstStyle/>
          <a:p>
            <a:pPr>
              <a:spcBef>
                <a:spcPct val="50000"/>
              </a:spcBef>
            </a:pPr>
            <a:r>
              <a:rPr lang="en-US" altLang="zh-CN" dirty="0" smtClean="0"/>
              <a:t>Claim [Binary: True or False]</a:t>
            </a:r>
            <a:endParaRPr lang="en-US" altLang="zh-CN" dirty="0"/>
          </a:p>
        </p:txBody>
      </p:sp>
      <p:sp>
        <p:nvSpPr>
          <p:cNvPr id="54" name="TextBox 53"/>
          <p:cNvSpPr txBox="1"/>
          <p:nvPr/>
        </p:nvSpPr>
        <p:spPr>
          <a:xfrm>
            <a:off x="4876800" y="3276600"/>
            <a:ext cx="1752600" cy="923330"/>
          </a:xfrm>
          <a:prstGeom prst="rect">
            <a:avLst/>
          </a:prstGeom>
          <a:noFill/>
        </p:spPr>
        <p:txBody>
          <a:bodyPr wrap="square" rtlCol="0">
            <a:spAutoFit/>
          </a:bodyPr>
          <a:lstStyle/>
          <a:p>
            <a:r>
              <a:rPr lang="en-US" altLang="zh-CN" b="1" dirty="0" smtClean="0"/>
              <a:t>Source  Reliability</a:t>
            </a:r>
          </a:p>
          <a:p>
            <a:endParaRPr lang="en-US" dirty="0"/>
          </a:p>
        </p:txBody>
      </p:sp>
      <p:sp>
        <p:nvSpPr>
          <p:cNvPr id="55" name="TextBox 54"/>
          <p:cNvSpPr txBox="1"/>
          <p:nvPr/>
        </p:nvSpPr>
        <p:spPr>
          <a:xfrm>
            <a:off x="7239000" y="3276600"/>
            <a:ext cx="1676400" cy="646331"/>
          </a:xfrm>
          <a:prstGeom prst="rect">
            <a:avLst/>
          </a:prstGeom>
          <a:noFill/>
        </p:spPr>
        <p:txBody>
          <a:bodyPr wrap="square" rtlCol="0">
            <a:spAutoFit/>
          </a:bodyPr>
          <a:lstStyle/>
          <a:p>
            <a:r>
              <a:rPr lang="en-US" altLang="zh-CN" b="1" dirty="0" smtClean="0"/>
              <a:t>Claim Correctness</a:t>
            </a:r>
            <a:endParaRPr lang="en-US" altLang="zh-CN" b="1" dirty="0"/>
          </a:p>
        </p:txBody>
      </p:sp>
      <p:sp>
        <p:nvSpPr>
          <p:cNvPr id="59" name="Oval 4"/>
          <p:cNvSpPr>
            <a:spLocks noChangeArrowheads="1"/>
          </p:cNvSpPr>
          <p:nvPr/>
        </p:nvSpPr>
        <p:spPr bwMode="auto">
          <a:xfrm>
            <a:off x="76200" y="2971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60" name="Oval 4"/>
          <p:cNvSpPr>
            <a:spLocks noChangeArrowheads="1"/>
          </p:cNvSpPr>
          <p:nvPr/>
        </p:nvSpPr>
        <p:spPr bwMode="auto">
          <a:xfrm>
            <a:off x="76200" y="36576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61" name="Oval 4"/>
          <p:cNvSpPr>
            <a:spLocks noChangeArrowheads="1"/>
          </p:cNvSpPr>
          <p:nvPr/>
        </p:nvSpPr>
        <p:spPr bwMode="auto">
          <a:xfrm>
            <a:off x="76200" y="4876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62" name="Oval 4"/>
          <p:cNvSpPr>
            <a:spLocks noChangeArrowheads="1"/>
          </p:cNvSpPr>
          <p:nvPr/>
        </p:nvSpPr>
        <p:spPr bwMode="auto">
          <a:xfrm>
            <a:off x="76200" y="55626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65" name="Oval 4"/>
          <p:cNvSpPr>
            <a:spLocks noChangeArrowheads="1"/>
          </p:cNvSpPr>
          <p:nvPr/>
        </p:nvSpPr>
        <p:spPr bwMode="auto">
          <a:xfrm>
            <a:off x="76200" y="6248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66" name="Rectangle 11"/>
          <p:cNvSpPr>
            <a:spLocks noChangeArrowheads="1"/>
          </p:cNvSpPr>
          <p:nvPr/>
        </p:nvSpPr>
        <p:spPr bwMode="auto">
          <a:xfrm>
            <a:off x="3657600" y="2895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67" name="Rectangle 11"/>
          <p:cNvSpPr>
            <a:spLocks noChangeArrowheads="1"/>
          </p:cNvSpPr>
          <p:nvPr/>
        </p:nvSpPr>
        <p:spPr bwMode="auto">
          <a:xfrm>
            <a:off x="3657600" y="37338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68" name="Rectangle 11"/>
          <p:cNvSpPr>
            <a:spLocks noChangeArrowheads="1"/>
          </p:cNvSpPr>
          <p:nvPr/>
        </p:nvSpPr>
        <p:spPr bwMode="auto">
          <a:xfrm>
            <a:off x="3657600" y="4953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69" name="Rectangle 11"/>
          <p:cNvSpPr>
            <a:spLocks noChangeArrowheads="1"/>
          </p:cNvSpPr>
          <p:nvPr/>
        </p:nvSpPr>
        <p:spPr bwMode="auto">
          <a:xfrm>
            <a:off x="3657600" y="5562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70" name="Rectangle 11"/>
          <p:cNvSpPr>
            <a:spLocks noChangeArrowheads="1"/>
          </p:cNvSpPr>
          <p:nvPr/>
        </p:nvSpPr>
        <p:spPr bwMode="auto">
          <a:xfrm>
            <a:off x="3657600" y="6248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71" name="Oval 4"/>
          <p:cNvSpPr>
            <a:spLocks noChangeArrowheads="1"/>
          </p:cNvSpPr>
          <p:nvPr/>
        </p:nvSpPr>
        <p:spPr bwMode="auto">
          <a:xfrm>
            <a:off x="5181600" y="9144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72" name="Oval 4"/>
          <p:cNvSpPr>
            <a:spLocks noChangeArrowheads="1"/>
          </p:cNvSpPr>
          <p:nvPr/>
        </p:nvSpPr>
        <p:spPr bwMode="auto">
          <a:xfrm>
            <a:off x="5181600" y="16002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18</a:t>
            </a:r>
            <a:endParaRPr lang="en-US" baseline="-25000" dirty="0"/>
          </a:p>
        </p:txBody>
      </p:sp>
      <p:sp>
        <p:nvSpPr>
          <p:cNvPr id="73" name="Oval 4"/>
          <p:cNvSpPr>
            <a:spLocks noChangeArrowheads="1"/>
          </p:cNvSpPr>
          <p:nvPr/>
        </p:nvSpPr>
        <p:spPr bwMode="auto">
          <a:xfrm>
            <a:off x="5181600" y="26670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6</a:t>
            </a:r>
            <a:endParaRPr lang="en-US" baseline="-25000" dirty="0"/>
          </a:p>
        </p:txBody>
      </p:sp>
      <p:sp>
        <p:nvSpPr>
          <p:cNvPr id="74" name="Rectangle 11"/>
          <p:cNvSpPr>
            <a:spLocks noChangeArrowheads="1"/>
          </p:cNvSpPr>
          <p:nvPr/>
        </p:nvSpPr>
        <p:spPr bwMode="auto">
          <a:xfrm>
            <a:off x="7467600" y="99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19</a:t>
            </a:r>
            <a:endParaRPr lang="en-US" baseline="-25000" dirty="0"/>
          </a:p>
        </p:txBody>
      </p:sp>
      <p:sp>
        <p:nvSpPr>
          <p:cNvPr id="75" name="Rectangle 11"/>
          <p:cNvSpPr>
            <a:spLocks noChangeArrowheads="1"/>
          </p:cNvSpPr>
          <p:nvPr/>
        </p:nvSpPr>
        <p:spPr bwMode="auto">
          <a:xfrm>
            <a:off x="7467600" y="160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76" name="Rectangle 11"/>
          <p:cNvSpPr>
            <a:spLocks noChangeArrowheads="1"/>
          </p:cNvSpPr>
          <p:nvPr/>
        </p:nvSpPr>
        <p:spPr bwMode="auto">
          <a:xfrm>
            <a:off x="7467600"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8</a:t>
            </a:r>
            <a:endParaRPr lang="en-US" baseline="-25000" dirty="0"/>
          </a:p>
        </p:txBody>
      </p:sp>
      <p:sp>
        <p:nvSpPr>
          <p:cNvPr id="77" name="Rectangle 76"/>
          <p:cNvSpPr/>
          <p:nvPr/>
        </p:nvSpPr>
        <p:spPr>
          <a:xfrm>
            <a:off x="1600200" y="46482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78" name="Rectangle 77"/>
          <p:cNvSpPr/>
          <p:nvPr/>
        </p:nvSpPr>
        <p:spPr>
          <a:xfrm>
            <a:off x="1676400" y="53340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79" name="TextBox 78"/>
          <p:cNvSpPr txBox="1"/>
          <p:nvPr/>
        </p:nvSpPr>
        <p:spPr>
          <a:xfrm>
            <a:off x="1143000" y="6324600"/>
            <a:ext cx="2140714" cy="369332"/>
          </a:xfrm>
          <a:prstGeom prst="rect">
            <a:avLst/>
          </a:prstGeom>
          <a:noFill/>
        </p:spPr>
        <p:txBody>
          <a:bodyPr wrap="none" rtlCol="0">
            <a:spAutoFit/>
          </a:bodyPr>
          <a:lstStyle/>
          <a:p>
            <a:r>
              <a:rPr lang="en-US" dirty="0" smtClean="0"/>
              <a:t>Observation Matrix</a:t>
            </a:r>
            <a:endParaRPr lang="en-US" dirty="0"/>
          </a:p>
        </p:txBody>
      </p:sp>
      <p:sp>
        <p:nvSpPr>
          <p:cNvPr id="52" name="TextBox 51"/>
          <p:cNvSpPr txBox="1"/>
          <p:nvPr/>
        </p:nvSpPr>
        <p:spPr>
          <a:xfrm>
            <a:off x="2400300" y="4294257"/>
            <a:ext cx="3733800" cy="707886"/>
          </a:xfrm>
          <a:prstGeom prst="rect">
            <a:avLst/>
          </a:prstGeom>
          <a:solidFill>
            <a:schemeClr val="accent6"/>
          </a:solidFill>
        </p:spPr>
        <p:txBody>
          <a:bodyPr wrap="square" rtlCol="0">
            <a:spAutoFit/>
          </a:bodyPr>
          <a:lstStyle/>
          <a:p>
            <a:pPr algn="ctr"/>
            <a:r>
              <a:rPr lang="en-US" sz="2000" b="1" dirty="0" smtClean="0"/>
              <a:t># of True claims /Total # of claims from a participant</a:t>
            </a:r>
            <a:endParaRPr lang="en-US" sz="2000" b="1" dirty="0"/>
          </a:p>
        </p:txBody>
      </p:sp>
      <p:sp>
        <p:nvSpPr>
          <p:cNvPr id="53" name="TextBox 52"/>
          <p:cNvSpPr txBox="1"/>
          <p:nvPr/>
        </p:nvSpPr>
        <p:spPr>
          <a:xfrm>
            <a:off x="6629400" y="4294257"/>
            <a:ext cx="2514600" cy="707886"/>
          </a:xfrm>
          <a:prstGeom prst="rect">
            <a:avLst/>
          </a:prstGeom>
          <a:solidFill>
            <a:schemeClr val="accent6"/>
          </a:solidFill>
        </p:spPr>
        <p:txBody>
          <a:bodyPr wrap="square" rtlCol="0">
            <a:spAutoFit/>
          </a:bodyPr>
          <a:lstStyle/>
          <a:p>
            <a:pPr algn="ctr"/>
            <a:r>
              <a:rPr lang="en-US" sz="2000" b="1" dirty="0" smtClean="0"/>
              <a:t>Probability a claim is true</a:t>
            </a:r>
            <a:endParaRPr lang="en-US" sz="2000" b="1" dirty="0"/>
          </a:p>
        </p:txBody>
      </p:sp>
      <p:sp>
        <p:nvSpPr>
          <p:cNvPr id="3" name="Down Arrow 2"/>
          <p:cNvSpPr/>
          <p:nvPr/>
        </p:nvSpPr>
        <p:spPr>
          <a:xfrm>
            <a:off x="5181600" y="3939485"/>
            <a:ext cx="265193" cy="228600"/>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own Arrow 55"/>
          <p:cNvSpPr/>
          <p:nvPr/>
        </p:nvSpPr>
        <p:spPr>
          <a:xfrm>
            <a:off x="7106403" y="3922931"/>
            <a:ext cx="265193" cy="228600"/>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237861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3" grpId="0"/>
      <p:bldP spid="33837" grpId="0"/>
      <p:bldP spid="33845" grpId="0" animBg="1"/>
      <p:bldP spid="33846" grpId="0"/>
      <p:bldP spid="54" grpId="0"/>
      <p:bldP spid="55" grpId="0"/>
      <p:bldP spid="71" grpId="0" animBg="1"/>
      <p:bldP spid="72" grpId="0" animBg="1"/>
      <p:bldP spid="73" grpId="0" animBg="1"/>
      <p:bldP spid="74" grpId="0" animBg="1"/>
      <p:bldP spid="75" grpId="0" animBg="1"/>
      <p:bldP spid="76" grpId="0" animBg="1"/>
      <p:bldP spid="77" grpId="0" animBg="1"/>
      <p:bldP spid="78" grpId="0" animBg="1"/>
      <p:bldP spid="52" grpId="0" animBg="1"/>
      <p:bldP spid="53" grpId="0" animBg="1"/>
      <p:bldP spid="3" grpId="0" animBg="1"/>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234950"/>
            <a:ext cx="5638800" cy="639763"/>
          </a:xfrm>
        </p:spPr>
        <p:txBody>
          <a:bodyPr>
            <a:noAutofit/>
          </a:bodyPr>
          <a:lstStyle/>
          <a:p>
            <a:pPr eaLnBrk="1" hangingPunct="1"/>
            <a:r>
              <a:rPr lang="en-US" altLang="zh-CN" sz="4400" dirty="0" smtClean="0"/>
              <a:t>Basic Fact-finding</a:t>
            </a:r>
          </a:p>
        </p:txBody>
      </p:sp>
      <p:sp>
        <p:nvSpPr>
          <p:cNvPr id="14339" name="Oval 4"/>
          <p:cNvSpPr>
            <a:spLocks noChangeArrowheads="1"/>
          </p:cNvSpPr>
          <p:nvPr/>
        </p:nvSpPr>
        <p:spPr bwMode="auto">
          <a:xfrm>
            <a:off x="76200" y="2209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14345" name="Rectangle 11"/>
          <p:cNvSpPr>
            <a:spLocks noChangeArrowheads="1"/>
          </p:cNvSpPr>
          <p:nvPr/>
        </p:nvSpPr>
        <p:spPr bwMode="auto">
          <a:xfrm>
            <a:off x="3657600" y="22098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14351" name="Text Box 19"/>
          <p:cNvSpPr txBox="1">
            <a:spLocks noChangeArrowheads="1"/>
          </p:cNvSpPr>
          <p:nvPr/>
        </p:nvSpPr>
        <p:spPr bwMode="auto">
          <a:xfrm>
            <a:off x="28575" y="42672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2" name="Text Box 20"/>
          <p:cNvSpPr txBox="1">
            <a:spLocks noChangeArrowheads="1"/>
          </p:cNvSpPr>
          <p:nvPr/>
        </p:nvSpPr>
        <p:spPr bwMode="auto">
          <a:xfrm>
            <a:off x="3595688" y="41910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14353" name="Line 22"/>
          <p:cNvSpPr>
            <a:spLocks noChangeShapeType="1"/>
          </p:cNvSpPr>
          <p:nvPr/>
        </p:nvSpPr>
        <p:spPr bwMode="auto">
          <a:xfrm>
            <a:off x="547688" y="2362200"/>
            <a:ext cx="3048000" cy="0"/>
          </a:xfrm>
          <a:prstGeom prst="line">
            <a:avLst/>
          </a:prstGeom>
          <a:noFill/>
          <a:ln w="9525">
            <a:solidFill>
              <a:schemeClr val="tx1"/>
            </a:solidFill>
            <a:round/>
            <a:headEnd/>
            <a:tailEnd type="triangle" w="med" len="med"/>
          </a:ln>
        </p:spPr>
        <p:txBody>
          <a:bodyPr/>
          <a:lstStyle/>
          <a:p>
            <a:endParaRPr lang="en-US"/>
          </a:p>
        </p:txBody>
      </p:sp>
      <p:sp>
        <p:nvSpPr>
          <p:cNvPr id="14354" name="Line 23"/>
          <p:cNvSpPr>
            <a:spLocks noChangeShapeType="1"/>
          </p:cNvSpPr>
          <p:nvPr/>
        </p:nvSpPr>
        <p:spPr bwMode="auto">
          <a:xfrm>
            <a:off x="471488" y="2514600"/>
            <a:ext cx="3124200" cy="1295400"/>
          </a:xfrm>
          <a:prstGeom prst="line">
            <a:avLst/>
          </a:prstGeom>
          <a:noFill/>
          <a:ln w="9525">
            <a:solidFill>
              <a:schemeClr val="tx1"/>
            </a:solidFill>
            <a:round/>
            <a:headEnd/>
            <a:tailEnd type="triangle" w="med" len="med"/>
          </a:ln>
        </p:spPr>
        <p:txBody>
          <a:bodyPr/>
          <a:lstStyle/>
          <a:p>
            <a:endParaRPr lang="en-US"/>
          </a:p>
        </p:txBody>
      </p:sp>
      <p:sp>
        <p:nvSpPr>
          <p:cNvPr id="14355" name="Line 24"/>
          <p:cNvSpPr>
            <a:spLocks noChangeShapeType="1"/>
          </p:cNvSpPr>
          <p:nvPr/>
        </p:nvSpPr>
        <p:spPr bwMode="auto">
          <a:xfrm>
            <a:off x="395288" y="2590800"/>
            <a:ext cx="3200400" cy="3200400"/>
          </a:xfrm>
          <a:prstGeom prst="line">
            <a:avLst/>
          </a:prstGeom>
          <a:noFill/>
          <a:ln w="9525">
            <a:solidFill>
              <a:schemeClr val="tx1"/>
            </a:solidFill>
            <a:round/>
            <a:headEnd/>
            <a:tailEnd type="triangle" w="med" len="med"/>
          </a:ln>
        </p:spPr>
        <p:txBody>
          <a:bodyPr/>
          <a:lstStyle/>
          <a:p>
            <a:endParaRPr lang="en-US"/>
          </a:p>
        </p:txBody>
      </p:sp>
      <p:sp>
        <p:nvSpPr>
          <p:cNvPr id="14356" name="Line 25"/>
          <p:cNvSpPr>
            <a:spLocks noChangeShapeType="1"/>
          </p:cNvSpPr>
          <p:nvPr/>
        </p:nvSpPr>
        <p:spPr bwMode="auto">
          <a:xfrm flipV="1">
            <a:off x="471488" y="2514600"/>
            <a:ext cx="3124200" cy="609600"/>
          </a:xfrm>
          <a:prstGeom prst="line">
            <a:avLst/>
          </a:prstGeom>
          <a:noFill/>
          <a:ln w="9525">
            <a:solidFill>
              <a:schemeClr val="tx1"/>
            </a:solidFill>
            <a:round/>
            <a:headEnd/>
            <a:tailEnd type="triangle" w="med" len="med"/>
          </a:ln>
        </p:spPr>
        <p:txBody>
          <a:bodyPr/>
          <a:lstStyle/>
          <a:p>
            <a:endParaRPr lang="en-US"/>
          </a:p>
        </p:txBody>
      </p:sp>
      <p:sp>
        <p:nvSpPr>
          <p:cNvPr id="14357" name="Line 26"/>
          <p:cNvSpPr>
            <a:spLocks noChangeShapeType="1"/>
          </p:cNvSpPr>
          <p:nvPr/>
        </p:nvSpPr>
        <p:spPr bwMode="auto">
          <a:xfrm flipV="1">
            <a:off x="395288" y="3048000"/>
            <a:ext cx="3276600" cy="152400"/>
          </a:xfrm>
          <a:prstGeom prst="line">
            <a:avLst/>
          </a:prstGeom>
          <a:noFill/>
          <a:ln w="9525">
            <a:solidFill>
              <a:schemeClr val="tx1"/>
            </a:solidFill>
            <a:round/>
            <a:headEnd/>
            <a:tailEnd type="triangle" w="med" len="med"/>
          </a:ln>
        </p:spPr>
        <p:txBody>
          <a:bodyPr/>
          <a:lstStyle/>
          <a:p>
            <a:endParaRPr lang="en-US"/>
          </a:p>
        </p:txBody>
      </p:sp>
      <p:sp>
        <p:nvSpPr>
          <p:cNvPr id="14358" name="Line 27"/>
          <p:cNvSpPr>
            <a:spLocks noChangeShapeType="1"/>
          </p:cNvSpPr>
          <p:nvPr/>
        </p:nvSpPr>
        <p:spPr bwMode="auto">
          <a:xfrm>
            <a:off x="319088" y="3200400"/>
            <a:ext cx="3352800" cy="1905000"/>
          </a:xfrm>
          <a:prstGeom prst="line">
            <a:avLst/>
          </a:prstGeom>
          <a:noFill/>
          <a:ln w="9525">
            <a:solidFill>
              <a:schemeClr val="tx1"/>
            </a:solidFill>
            <a:round/>
            <a:headEnd/>
            <a:tailEnd type="triangle" w="med" len="med"/>
          </a:ln>
        </p:spPr>
        <p:txBody>
          <a:bodyPr/>
          <a:lstStyle/>
          <a:p>
            <a:endParaRPr lang="en-US"/>
          </a:p>
        </p:txBody>
      </p:sp>
      <p:sp>
        <p:nvSpPr>
          <p:cNvPr id="14359" name="Line 28"/>
          <p:cNvSpPr>
            <a:spLocks noChangeShapeType="1"/>
          </p:cNvSpPr>
          <p:nvPr/>
        </p:nvSpPr>
        <p:spPr bwMode="auto">
          <a:xfrm>
            <a:off x="395288" y="3886200"/>
            <a:ext cx="3200400" cy="0"/>
          </a:xfrm>
          <a:prstGeom prst="line">
            <a:avLst/>
          </a:prstGeom>
          <a:noFill/>
          <a:ln w="9525">
            <a:solidFill>
              <a:schemeClr val="tx1"/>
            </a:solidFill>
            <a:round/>
            <a:headEnd/>
            <a:tailEnd type="triangle" w="med" len="med"/>
          </a:ln>
        </p:spPr>
        <p:txBody>
          <a:bodyPr/>
          <a:lstStyle/>
          <a:p>
            <a:endParaRPr lang="en-US"/>
          </a:p>
        </p:txBody>
      </p:sp>
      <p:sp>
        <p:nvSpPr>
          <p:cNvPr id="14360" name="Line 29"/>
          <p:cNvSpPr>
            <a:spLocks noChangeShapeType="1"/>
          </p:cNvSpPr>
          <p:nvPr/>
        </p:nvSpPr>
        <p:spPr bwMode="auto">
          <a:xfrm>
            <a:off x="395288" y="3962400"/>
            <a:ext cx="3124200" cy="1828800"/>
          </a:xfrm>
          <a:prstGeom prst="line">
            <a:avLst/>
          </a:prstGeom>
          <a:noFill/>
          <a:ln w="9525">
            <a:solidFill>
              <a:schemeClr val="tx1"/>
            </a:solidFill>
            <a:round/>
            <a:headEnd/>
            <a:tailEnd type="triangle" w="med" len="med"/>
          </a:ln>
        </p:spPr>
        <p:txBody>
          <a:bodyPr/>
          <a:lstStyle/>
          <a:p>
            <a:endParaRPr lang="en-US"/>
          </a:p>
        </p:txBody>
      </p:sp>
      <p:sp>
        <p:nvSpPr>
          <p:cNvPr id="14361" name="Line 30"/>
          <p:cNvSpPr>
            <a:spLocks noChangeShapeType="1"/>
          </p:cNvSpPr>
          <p:nvPr/>
        </p:nvSpPr>
        <p:spPr bwMode="auto">
          <a:xfrm>
            <a:off x="471488" y="4953000"/>
            <a:ext cx="3109912" cy="152400"/>
          </a:xfrm>
          <a:prstGeom prst="line">
            <a:avLst/>
          </a:prstGeom>
          <a:noFill/>
          <a:ln w="9525">
            <a:solidFill>
              <a:schemeClr val="tx1"/>
            </a:solidFill>
            <a:round/>
            <a:headEnd/>
            <a:tailEnd type="triangle" w="med" len="med"/>
          </a:ln>
        </p:spPr>
        <p:txBody>
          <a:bodyPr/>
          <a:lstStyle/>
          <a:p>
            <a:endParaRPr lang="en-US"/>
          </a:p>
        </p:txBody>
      </p:sp>
      <p:sp>
        <p:nvSpPr>
          <p:cNvPr id="14362" name="Line 31"/>
          <p:cNvSpPr>
            <a:spLocks noChangeShapeType="1"/>
          </p:cNvSpPr>
          <p:nvPr/>
        </p:nvSpPr>
        <p:spPr bwMode="auto">
          <a:xfrm>
            <a:off x="471488" y="5181600"/>
            <a:ext cx="3124200" cy="1295400"/>
          </a:xfrm>
          <a:prstGeom prst="line">
            <a:avLst/>
          </a:prstGeom>
          <a:noFill/>
          <a:ln w="9525">
            <a:solidFill>
              <a:schemeClr val="tx1"/>
            </a:solidFill>
            <a:round/>
            <a:headEnd/>
            <a:tailEnd type="triangle" w="med" len="med"/>
          </a:ln>
        </p:spPr>
        <p:txBody>
          <a:bodyPr/>
          <a:lstStyle/>
          <a:p>
            <a:endParaRPr lang="en-US"/>
          </a:p>
        </p:txBody>
      </p:sp>
      <p:sp>
        <p:nvSpPr>
          <p:cNvPr id="14363" name="Line 32"/>
          <p:cNvSpPr>
            <a:spLocks noChangeShapeType="1"/>
          </p:cNvSpPr>
          <p:nvPr/>
        </p:nvSpPr>
        <p:spPr bwMode="auto">
          <a:xfrm flipV="1">
            <a:off x="471488" y="2590800"/>
            <a:ext cx="3124200" cy="3200400"/>
          </a:xfrm>
          <a:prstGeom prst="line">
            <a:avLst/>
          </a:prstGeom>
          <a:noFill/>
          <a:ln w="9525">
            <a:solidFill>
              <a:schemeClr val="tx1"/>
            </a:solidFill>
            <a:round/>
            <a:headEnd/>
            <a:tailEnd type="triangle" w="med" len="med"/>
          </a:ln>
        </p:spPr>
        <p:txBody>
          <a:bodyPr/>
          <a:lstStyle/>
          <a:p>
            <a:endParaRPr lang="en-US"/>
          </a:p>
        </p:txBody>
      </p:sp>
      <p:sp>
        <p:nvSpPr>
          <p:cNvPr id="14364" name="Line 33"/>
          <p:cNvSpPr>
            <a:spLocks noChangeShapeType="1"/>
          </p:cNvSpPr>
          <p:nvPr/>
        </p:nvSpPr>
        <p:spPr bwMode="auto">
          <a:xfrm>
            <a:off x="547688" y="5791200"/>
            <a:ext cx="3048000" cy="0"/>
          </a:xfrm>
          <a:prstGeom prst="line">
            <a:avLst/>
          </a:prstGeom>
          <a:noFill/>
          <a:ln w="9525">
            <a:solidFill>
              <a:schemeClr val="tx1"/>
            </a:solidFill>
            <a:round/>
            <a:headEnd/>
            <a:tailEnd type="triangle" w="med" len="med"/>
          </a:ln>
        </p:spPr>
        <p:txBody>
          <a:bodyPr/>
          <a:lstStyle/>
          <a:p>
            <a:endParaRPr lang="en-US"/>
          </a:p>
        </p:txBody>
      </p:sp>
      <p:sp>
        <p:nvSpPr>
          <p:cNvPr id="14365" name="Line 34"/>
          <p:cNvSpPr>
            <a:spLocks noChangeShapeType="1"/>
          </p:cNvSpPr>
          <p:nvPr/>
        </p:nvSpPr>
        <p:spPr bwMode="auto">
          <a:xfrm flipV="1">
            <a:off x="395288" y="3962400"/>
            <a:ext cx="3200400" cy="2514600"/>
          </a:xfrm>
          <a:prstGeom prst="line">
            <a:avLst/>
          </a:prstGeom>
          <a:noFill/>
          <a:ln w="9525">
            <a:solidFill>
              <a:schemeClr val="tx1"/>
            </a:solidFill>
            <a:round/>
            <a:headEnd/>
            <a:tailEnd type="triangle" w="med" len="med"/>
          </a:ln>
        </p:spPr>
        <p:txBody>
          <a:bodyPr/>
          <a:lstStyle/>
          <a:p>
            <a:endParaRPr lang="en-US"/>
          </a:p>
        </p:txBody>
      </p:sp>
      <p:sp>
        <p:nvSpPr>
          <p:cNvPr id="14366" name="Line 35"/>
          <p:cNvSpPr>
            <a:spLocks noChangeShapeType="1"/>
          </p:cNvSpPr>
          <p:nvPr/>
        </p:nvSpPr>
        <p:spPr bwMode="auto">
          <a:xfrm flipV="1">
            <a:off x="547688" y="5867400"/>
            <a:ext cx="2895600" cy="609600"/>
          </a:xfrm>
          <a:prstGeom prst="line">
            <a:avLst/>
          </a:prstGeom>
          <a:noFill/>
          <a:ln w="9525">
            <a:solidFill>
              <a:schemeClr val="tx1"/>
            </a:solidFill>
            <a:round/>
            <a:headEnd/>
            <a:tailEnd type="triangle" w="med" len="med"/>
          </a:ln>
        </p:spPr>
        <p:txBody>
          <a:bodyPr/>
          <a:lstStyle/>
          <a:p>
            <a:endParaRPr lang="en-US"/>
          </a:p>
        </p:txBody>
      </p:sp>
      <p:sp>
        <p:nvSpPr>
          <p:cNvPr id="33833" name="Text Box 41"/>
          <p:cNvSpPr txBox="1">
            <a:spLocks noChangeArrowheads="1"/>
          </p:cNvSpPr>
          <p:nvPr/>
        </p:nvSpPr>
        <p:spPr bwMode="auto">
          <a:xfrm>
            <a:off x="5105400" y="2133600"/>
            <a:ext cx="677863" cy="3810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33837" name="Text Box 45"/>
          <p:cNvSpPr txBox="1">
            <a:spLocks noChangeArrowheads="1"/>
          </p:cNvSpPr>
          <p:nvPr/>
        </p:nvSpPr>
        <p:spPr bwMode="auto">
          <a:xfrm>
            <a:off x="7405688" y="22098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33845" name="AutoShape 53"/>
          <p:cNvSpPr>
            <a:spLocks noChangeArrowheads="1"/>
          </p:cNvSpPr>
          <p:nvPr/>
        </p:nvSpPr>
        <p:spPr bwMode="auto">
          <a:xfrm>
            <a:off x="3848100" y="1066800"/>
            <a:ext cx="8382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lumMod val="40000"/>
              <a:lumOff val="60000"/>
            </a:schemeClr>
          </a:solidFill>
          <a:ln w="9525">
            <a:solidFill>
              <a:schemeClr val="tx1"/>
            </a:solidFill>
            <a:miter lim="800000"/>
            <a:headEnd/>
            <a:tailEnd/>
          </a:ln>
        </p:spPr>
        <p:txBody>
          <a:bodyPr wrap="none" anchor="ctr"/>
          <a:lstStyle/>
          <a:p>
            <a:endParaRPr lang="en-US"/>
          </a:p>
        </p:txBody>
      </p:sp>
      <p:sp>
        <p:nvSpPr>
          <p:cNvPr id="33846" name="Text Box 54"/>
          <p:cNvSpPr txBox="1">
            <a:spLocks noChangeArrowheads="1"/>
          </p:cNvSpPr>
          <p:nvPr/>
        </p:nvSpPr>
        <p:spPr bwMode="auto">
          <a:xfrm>
            <a:off x="685800" y="1752600"/>
            <a:ext cx="2514600" cy="396875"/>
          </a:xfrm>
          <a:prstGeom prst="rect">
            <a:avLst/>
          </a:prstGeom>
          <a:noFill/>
          <a:ln w="9525">
            <a:noFill/>
            <a:miter lim="800000"/>
            <a:headEnd/>
            <a:tailEnd/>
          </a:ln>
        </p:spPr>
        <p:txBody>
          <a:bodyPr>
            <a:spAutoFit/>
          </a:bodyPr>
          <a:lstStyle/>
          <a:p>
            <a:pPr>
              <a:spcBef>
                <a:spcPct val="50000"/>
              </a:spcBef>
            </a:pPr>
            <a:r>
              <a:rPr lang="en-US" altLang="zh-CN" sz="2000" b="1" dirty="0"/>
              <a:t>Fact-Finding</a:t>
            </a:r>
          </a:p>
        </p:txBody>
      </p:sp>
      <p:sp>
        <p:nvSpPr>
          <p:cNvPr id="14380" name="Oval 56"/>
          <p:cNvSpPr>
            <a:spLocks noChangeArrowheads="1"/>
          </p:cNvSpPr>
          <p:nvPr/>
        </p:nvSpPr>
        <p:spPr bwMode="auto">
          <a:xfrm>
            <a:off x="152400" y="8747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81" name="Rectangle 57"/>
          <p:cNvSpPr>
            <a:spLocks noChangeArrowheads="1"/>
          </p:cNvSpPr>
          <p:nvPr/>
        </p:nvSpPr>
        <p:spPr bwMode="auto">
          <a:xfrm>
            <a:off x="152400" y="1371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2" name="Text Box 58"/>
          <p:cNvSpPr txBox="1">
            <a:spLocks noChangeArrowheads="1"/>
          </p:cNvSpPr>
          <p:nvPr/>
        </p:nvSpPr>
        <p:spPr bwMode="auto">
          <a:xfrm>
            <a:off x="762000" y="914400"/>
            <a:ext cx="2514600" cy="369332"/>
          </a:xfrm>
          <a:prstGeom prst="rect">
            <a:avLst/>
          </a:prstGeom>
          <a:noFill/>
          <a:ln w="9525">
            <a:noFill/>
            <a:miter lim="800000"/>
            <a:headEnd/>
            <a:tailEnd/>
          </a:ln>
        </p:spPr>
        <p:txBody>
          <a:bodyPr wrap="square">
            <a:spAutoFit/>
          </a:bodyPr>
          <a:lstStyle/>
          <a:p>
            <a:pPr>
              <a:spcBef>
                <a:spcPct val="50000"/>
              </a:spcBef>
            </a:pPr>
            <a:r>
              <a:rPr lang="en-US" altLang="zh-CN" dirty="0" smtClean="0"/>
              <a:t>Participant (or Source)</a:t>
            </a:r>
            <a:endParaRPr lang="en-US" altLang="zh-CN" dirty="0"/>
          </a:p>
        </p:txBody>
      </p:sp>
      <p:sp>
        <p:nvSpPr>
          <p:cNvPr id="14383" name="Text Box 59"/>
          <p:cNvSpPr txBox="1">
            <a:spLocks noChangeArrowheads="1"/>
          </p:cNvSpPr>
          <p:nvPr/>
        </p:nvSpPr>
        <p:spPr bwMode="auto">
          <a:xfrm>
            <a:off x="762000" y="1295400"/>
            <a:ext cx="3924300" cy="369332"/>
          </a:xfrm>
          <a:prstGeom prst="rect">
            <a:avLst/>
          </a:prstGeom>
          <a:noFill/>
          <a:ln w="9525">
            <a:noFill/>
            <a:miter lim="800000"/>
            <a:headEnd/>
            <a:tailEnd/>
          </a:ln>
        </p:spPr>
        <p:txBody>
          <a:bodyPr wrap="square">
            <a:spAutoFit/>
          </a:bodyPr>
          <a:lstStyle/>
          <a:p>
            <a:pPr>
              <a:spcBef>
                <a:spcPct val="50000"/>
              </a:spcBef>
            </a:pPr>
            <a:r>
              <a:rPr lang="en-US" altLang="zh-CN" dirty="0" smtClean="0"/>
              <a:t>Claim [Binary: True or False]</a:t>
            </a:r>
            <a:endParaRPr lang="en-US" altLang="zh-CN" dirty="0"/>
          </a:p>
        </p:txBody>
      </p:sp>
      <p:sp>
        <p:nvSpPr>
          <p:cNvPr id="54" name="TextBox 53"/>
          <p:cNvSpPr txBox="1"/>
          <p:nvPr/>
        </p:nvSpPr>
        <p:spPr>
          <a:xfrm>
            <a:off x="4876800" y="3276600"/>
            <a:ext cx="1752600" cy="923330"/>
          </a:xfrm>
          <a:prstGeom prst="rect">
            <a:avLst/>
          </a:prstGeom>
          <a:noFill/>
        </p:spPr>
        <p:txBody>
          <a:bodyPr wrap="square" rtlCol="0">
            <a:spAutoFit/>
          </a:bodyPr>
          <a:lstStyle/>
          <a:p>
            <a:r>
              <a:rPr lang="en-US" altLang="zh-CN" b="1" dirty="0" smtClean="0"/>
              <a:t>Source  Reliability</a:t>
            </a:r>
          </a:p>
          <a:p>
            <a:endParaRPr lang="en-US" dirty="0"/>
          </a:p>
        </p:txBody>
      </p:sp>
      <p:sp>
        <p:nvSpPr>
          <p:cNvPr id="55" name="TextBox 54"/>
          <p:cNvSpPr txBox="1"/>
          <p:nvPr/>
        </p:nvSpPr>
        <p:spPr>
          <a:xfrm>
            <a:off x="7239000" y="3276600"/>
            <a:ext cx="1676400" cy="646331"/>
          </a:xfrm>
          <a:prstGeom prst="rect">
            <a:avLst/>
          </a:prstGeom>
          <a:noFill/>
        </p:spPr>
        <p:txBody>
          <a:bodyPr wrap="square" rtlCol="0">
            <a:spAutoFit/>
          </a:bodyPr>
          <a:lstStyle/>
          <a:p>
            <a:r>
              <a:rPr lang="en-US" altLang="zh-CN" b="1" dirty="0" smtClean="0"/>
              <a:t>Claim Correctness</a:t>
            </a:r>
            <a:endParaRPr lang="en-US" altLang="zh-CN" b="1" dirty="0"/>
          </a:p>
        </p:txBody>
      </p:sp>
      <p:sp>
        <p:nvSpPr>
          <p:cNvPr id="59" name="Oval 4"/>
          <p:cNvSpPr>
            <a:spLocks noChangeArrowheads="1"/>
          </p:cNvSpPr>
          <p:nvPr/>
        </p:nvSpPr>
        <p:spPr bwMode="auto">
          <a:xfrm>
            <a:off x="76200" y="2971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60" name="Oval 4"/>
          <p:cNvSpPr>
            <a:spLocks noChangeArrowheads="1"/>
          </p:cNvSpPr>
          <p:nvPr/>
        </p:nvSpPr>
        <p:spPr bwMode="auto">
          <a:xfrm>
            <a:off x="76200" y="36576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61" name="Oval 4"/>
          <p:cNvSpPr>
            <a:spLocks noChangeArrowheads="1"/>
          </p:cNvSpPr>
          <p:nvPr/>
        </p:nvSpPr>
        <p:spPr bwMode="auto">
          <a:xfrm>
            <a:off x="76200" y="48768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62" name="Oval 4"/>
          <p:cNvSpPr>
            <a:spLocks noChangeArrowheads="1"/>
          </p:cNvSpPr>
          <p:nvPr/>
        </p:nvSpPr>
        <p:spPr bwMode="auto">
          <a:xfrm>
            <a:off x="76200" y="55626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65" name="Oval 4"/>
          <p:cNvSpPr>
            <a:spLocks noChangeArrowheads="1"/>
          </p:cNvSpPr>
          <p:nvPr/>
        </p:nvSpPr>
        <p:spPr bwMode="auto">
          <a:xfrm>
            <a:off x="76200" y="6248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66" name="Rectangle 11"/>
          <p:cNvSpPr>
            <a:spLocks noChangeArrowheads="1"/>
          </p:cNvSpPr>
          <p:nvPr/>
        </p:nvSpPr>
        <p:spPr bwMode="auto">
          <a:xfrm>
            <a:off x="3657600" y="2895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67" name="Rectangle 11"/>
          <p:cNvSpPr>
            <a:spLocks noChangeArrowheads="1"/>
          </p:cNvSpPr>
          <p:nvPr/>
        </p:nvSpPr>
        <p:spPr bwMode="auto">
          <a:xfrm>
            <a:off x="3657600" y="37338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68" name="Rectangle 11"/>
          <p:cNvSpPr>
            <a:spLocks noChangeArrowheads="1"/>
          </p:cNvSpPr>
          <p:nvPr/>
        </p:nvSpPr>
        <p:spPr bwMode="auto">
          <a:xfrm>
            <a:off x="3657600" y="4953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69" name="Rectangle 11"/>
          <p:cNvSpPr>
            <a:spLocks noChangeArrowheads="1"/>
          </p:cNvSpPr>
          <p:nvPr/>
        </p:nvSpPr>
        <p:spPr bwMode="auto">
          <a:xfrm>
            <a:off x="3657600" y="5562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70" name="Rectangle 11"/>
          <p:cNvSpPr>
            <a:spLocks noChangeArrowheads="1"/>
          </p:cNvSpPr>
          <p:nvPr/>
        </p:nvSpPr>
        <p:spPr bwMode="auto">
          <a:xfrm>
            <a:off x="3657600" y="6248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71" name="Oval 4"/>
          <p:cNvSpPr>
            <a:spLocks noChangeArrowheads="1"/>
          </p:cNvSpPr>
          <p:nvPr/>
        </p:nvSpPr>
        <p:spPr bwMode="auto">
          <a:xfrm>
            <a:off x="5181600" y="9144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72" name="Oval 4"/>
          <p:cNvSpPr>
            <a:spLocks noChangeArrowheads="1"/>
          </p:cNvSpPr>
          <p:nvPr/>
        </p:nvSpPr>
        <p:spPr bwMode="auto">
          <a:xfrm>
            <a:off x="5181600" y="16002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18</a:t>
            </a:r>
            <a:endParaRPr lang="en-US" baseline="-25000" dirty="0"/>
          </a:p>
        </p:txBody>
      </p:sp>
      <p:sp>
        <p:nvSpPr>
          <p:cNvPr id="73" name="Oval 4"/>
          <p:cNvSpPr>
            <a:spLocks noChangeArrowheads="1"/>
          </p:cNvSpPr>
          <p:nvPr/>
        </p:nvSpPr>
        <p:spPr bwMode="auto">
          <a:xfrm>
            <a:off x="5181600" y="2667000"/>
            <a:ext cx="457200" cy="4572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6</a:t>
            </a:r>
            <a:endParaRPr lang="en-US" baseline="-25000" dirty="0"/>
          </a:p>
        </p:txBody>
      </p:sp>
      <p:sp>
        <p:nvSpPr>
          <p:cNvPr id="74" name="Rectangle 11"/>
          <p:cNvSpPr>
            <a:spLocks noChangeArrowheads="1"/>
          </p:cNvSpPr>
          <p:nvPr/>
        </p:nvSpPr>
        <p:spPr bwMode="auto">
          <a:xfrm>
            <a:off x="7467600" y="99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19</a:t>
            </a:r>
            <a:endParaRPr lang="en-US" baseline="-25000" dirty="0"/>
          </a:p>
        </p:txBody>
      </p:sp>
      <p:sp>
        <p:nvSpPr>
          <p:cNvPr id="75" name="Rectangle 11"/>
          <p:cNvSpPr>
            <a:spLocks noChangeArrowheads="1"/>
          </p:cNvSpPr>
          <p:nvPr/>
        </p:nvSpPr>
        <p:spPr bwMode="auto">
          <a:xfrm>
            <a:off x="7467600" y="160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76" name="Rectangle 11"/>
          <p:cNvSpPr>
            <a:spLocks noChangeArrowheads="1"/>
          </p:cNvSpPr>
          <p:nvPr/>
        </p:nvSpPr>
        <p:spPr bwMode="auto">
          <a:xfrm>
            <a:off x="7467600"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8</a:t>
            </a:r>
            <a:endParaRPr lang="en-US" baseline="-25000" dirty="0"/>
          </a:p>
        </p:txBody>
      </p:sp>
      <p:sp>
        <p:nvSpPr>
          <p:cNvPr id="77" name="Rectangle 76"/>
          <p:cNvSpPr/>
          <p:nvPr/>
        </p:nvSpPr>
        <p:spPr>
          <a:xfrm>
            <a:off x="1600200" y="46482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78" name="Rectangle 77"/>
          <p:cNvSpPr/>
          <p:nvPr/>
        </p:nvSpPr>
        <p:spPr>
          <a:xfrm>
            <a:off x="1676400" y="53340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79" name="TextBox 78"/>
          <p:cNvSpPr txBox="1"/>
          <p:nvPr/>
        </p:nvSpPr>
        <p:spPr>
          <a:xfrm>
            <a:off x="1143000" y="6324600"/>
            <a:ext cx="2140714" cy="369332"/>
          </a:xfrm>
          <a:prstGeom prst="rect">
            <a:avLst/>
          </a:prstGeom>
          <a:noFill/>
        </p:spPr>
        <p:txBody>
          <a:bodyPr wrap="none" rtlCol="0">
            <a:spAutoFit/>
          </a:bodyPr>
          <a:lstStyle/>
          <a:p>
            <a:r>
              <a:rPr lang="en-US" dirty="0" smtClean="0"/>
              <a:t>Observation Matrix</a:t>
            </a:r>
            <a:endParaRPr lang="en-US" dirty="0"/>
          </a:p>
        </p:txBody>
      </p:sp>
      <p:sp>
        <p:nvSpPr>
          <p:cNvPr id="2" name="Rectangle 1"/>
          <p:cNvSpPr/>
          <p:nvPr/>
        </p:nvSpPr>
        <p:spPr>
          <a:xfrm>
            <a:off x="5067300" y="4295297"/>
            <a:ext cx="3124200" cy="7058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Voting</a:t>
            </a:r>
            <a:endParaRPr lang="en-US" sz="2800" b="1" dirty="0">
              <a:solidFill>
                <a:srgbClr val="000000"/>
              </a:solidFill>
            </a:endParaRPr>
          </a:p>
        </p:txBody>
      </p:sp>
      <p:sp>
        <p:nvSpPr>
          <p:cNvPr id="51" name="Rectangle 50"/>
          <p:cNvSpPr/>
          <p:nvPr/>
        </p:nvSpPr>
        <p:spPr>
          <a:xfrm>
            <a:off x="4876800" y="5384012"/>
            <a:ext cx="4038600" cy="1038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What is the problem with Voting?</a:t>
            </a:r>
            <a:endParaRPr lang="en-US" sz="2800" dirty="0">
              <a:solidFill>
                <a:srgbClr val="000000"/>
              </a:solidFill>
            </a:endParaRPr>
          </a:p>
        </p:txBody>
      </p:sp>
    </p:spTree>
    <p:custDataLst>
      <p:tags r:id="rId1"/>
    </p:custDataLst>
    <p:extLst>
      <p:ext uri="{BB962C8B-B14F-4D97-AF65-F5344CB8AC3E}">
        <p14:creationId xmlns:p14="http://schemas.microsoft.com/office/powerpoint/2010/main" val="9160528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234950"/>
            <a:ext cx="5638800" cy="639763"/>
          </a:xfrm>
        </p:spPr>
        <p:txBody>
          <a:bodyPr>
            <a:noAutofit/>
          </a:bodyPr>
          <a:lstStyle/>
          <a:p>
            <a:pPr eaLnBrk="1" hangingPunct="1"/>
            <a:r>
              <a:rPr lang="en-US" altLang="zh-CN" sz="4400" dirty="0" smtClean="0"/>
              <a:t>Basic Fact-finding</a:t>
            </a:r>
          </a:p>
        </p:txBody>
      </p:sp>
      <p:sp>
        <p:nvSpPr>
          <p:cNvPr id="33846" name="Text Box 54"/>
          <p:cNvSpPr txBox="1">
            <a:spLocks noChangeArrowheads="1"/>
          </p:cNvSpPr>
          <p:nvPr/>
        </p:nvSpPr>
        <p:spPr bwMode="auto">
          <a:xfrm>
            <a:off x="1244500" y="1826446"/>
            <a:ext cx="2514600" cy="396875"/>
          </a:xfrm>
          <a:prstGeom prst="rect">
            <a:avLst/>
          </a:prstGeom>
          <a:noFill/>
          <a:ln w="9525">
            <a:noFill/>
            <a:miter lim="800000"/>
            <a:headEnd/>
            <a:tailEnd/>
          </a:ln>
        </p:spPr>
        <p:txBody>
          <a:bodyPr>
            <a:spAutoFit/>
          </a:bodyPr>
          <a:lstStyle/>
          <a:p>
            <a:pPr>
              <a:spcBef>
                <a:spcPct val="50000"/>
              </a:spcBef>
            </a:pPr>
            <a:r>
              <a:rPr lang="en-US" altLang="zh-CN" sz="2000" b="1" dirty="0"/>
              <a:t>Fact-Finding</a:t>
            </a:r>
          </a:p>
        </p:txBody>
      </p:sp>
      <p:sp>
        <p:nvSpPr>
          <p:cNvPr id="14380" name="Oval 56"/>
          <p:cNvSpPr>
            <a:spLocks noChangeArrowheads="1"/>
          </p:cNvSpPr>
          <p:nvPr/>
        </p:nvSpPr>
        <p:spPr bwMode="auto">
          <a:xfrm>
            <a:off x="152400" y="8747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81" name="Rectangle 57"/>
          <p:cNvSpPr>
            <a:spLocks noChangeArrowheads="1"/>
          </p:cNvSpPr>
          <p:nvPr/>
        </p:nvSpPr>
        <p:spPr bwMode="auto">
          <a:xfrm>
            <a:off x="152400" y="1371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2" name="Text Box 58"/>
          <p:cNvSpPr txBox="1">
            <a:spLocks noChangeArrowheads="1"/>
          </p:cNvSpPr>
          <p:nvPr/>
        </p:nvSpPr>
        <p:spPr bwMode="auto">
          <a:xfrm>
            <a:off x="762000" y="914400"/>
            <a:ext cx="2514600" cy="369332"/>
          </a:xfrm>
          <a:prstGeom prst="rect">
            <a:avLst/>
          </a:prstGeom>
          <a:noFill/>
          <a:ln w="9525">
            <a:noFill/>
            <a:miter lim="800000"/>
            <a:headEnd/>
            <a:tailEnd/>
          </a:ln>
        </p:spPr>
        <p:txBody>
          <a:bodyPr wrap="square">
            <a:spAutoFit/>
          </a:bodyPr>
          <a:lstStyle/>
          <a:p>
            <a:pPr>
              <a:spcBef>
                <a:spcPct val="50000"/>
              </a:spcBef>
            </a:pPr>
            <a:r>
              <a:rPr lang="en-US" altLang="zh-CN" dirty="0" smtClean="0"/>
              <a:t>Participant (or Source)</a:t>
            </a:r>
            <a:endParaRPr lang="en-US" altLang="zh-CN" dirty="0"/>
          </a:p>
        </p:txBody>
      </p:sp>
      <p:sp>
        <p:nvSpPr>
          <p:cNvPr id="14383" name="Text Box 59"/>
          <p:cNvSpPr txBox="1">
            <a:spLocks noChangeArrowheads="1"/>
          </p:cNvSpPr>
          <p:nvPr/>
        </p:nvSpPr>
        <p:spPr bwMode="auto">
          <a:xfrm>
            <a:off x="762000" y="1295400"/>
            <a:ext cx="3924300" cy="369332"/>
          </a:xfrm>
          <a:prstGeom prst="rect">
            <a:avLst/>
          </a:prstGeom>
          <a:noFill/>
          <a:ln w="9525">
            <a:noFill/>
            <a:miter lim="800000"/>
            <a:headEnd/>
            <a:tailEnd/>
          </a:ln>
        </p:spPr>
        <p:txBody>
          <a:bodyPr wrap="square">
            <a:spAutoFit/>
          </a:bodyPr>
          <a:lstStyle/>
          <a:p>
            <a:pPr>
              <a:spcBef>
                <a:spcPct val="50000"/>
              </a:spcBef>
            </a:pPr>
            <a:r>
              <a:rPr lang="en-US" altLang="zh-CN" dirty="0" smtClean="0"/>
              <a:t>Claim [Binary: True or False]</a:t>
            </a:r>
            <a:endParaRPr lang="en-US" altLang="zh-CN" dirty="0"/>
          </a:p>
        </p:txBody>
      </p:sp>
      <p:sp>
        <p:nvSpPr>
          <p:cNvPr id="2" name="Rectangle 1"/>
          <p:cNvSpPr/>
          <p:nvPr/>
        </p:nvSpPr>
        <p:spPr>
          <a:xfrm>
            <a:off x="5469830" y="1399017"/>
            <a:ext cx="3124200" cy="7058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Voting</a:t>
            </a:r>
            <a:endParaRPr lang="en-US" sz="2800" b="1" dirty="0">
              <a:solidFill>
                <a:srgbClr val="000000"/>
              </a:solidFill>
            </a:endParaRPr>
          </a:p>
        </p:txBody>
      </p:sp>
      <p:sp>
        <p:nvSpPr>
          <p:cNvPr id="14339" name="Oval 4"/>
          <p:cNvSpPr>
            <a:spLocks noChangeArrowheads="1"/>
          </p:cNvSpPr>
          <p:nvPr/>
        </p:nvSpPr>
        <p:spPr bwMode="auto">
          <a:xfrm>
            <a:off x="773012" y="24684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14345" name="Rectangle 11"/>
          <p:cNvSpPr>
            <a:spLocks noChangeArrowheads="1"/>
          </p:cNvSpPr>
          <p:nvPr/>
        </p:nvSpPr>
        <p:spPr bwMode="auto">
          <a:xfrm>
            <a:off x="4354412" y="24684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14353" name="Line 22"/>
          <p:cNvSpPr>
            <a:spLocks noChangeShapeType="1"/>
          </p:cNvSpPr>
          <p:nvPr/>
        </p:nvSpPr>
        <p:spPr bwMode="auto">
          <a:xfrm>
            <a:off x="1244500" y="2620876"/>
            <a:ext cx="3048000" cy="0"/>
          </a:xfrm>
          <a:prstGeom prst="line">
            <a:avLst/>
          </a:prstGeom>
          <a:noFill/>
          <a:ln w="9525">
            <a:solidFill>
              <a:schemeClr val="tx1"/>
            </a:solidFill>
            <a:round/>
            <a:headEnd/>
            <a:tailEnd type="triangle" w="med" len="med"/>
          </a:ln>
        </p:spPr>
        <p:txBody>
          <a:bodyPr/>
          <a:lstStyle/>
          <a:p>
            <a:endParaRPr lang="en-US"/>
          </a:p>
        </p:txBody>
      </p:sp>
      <p:sp>
        <p:nvSpPr>
          <p:cNvPr id="14354" name="Line 23"/>
          <p:cNvSpPr>
            <a:spLocks noChangeShapeType="1"/>
          </p:cNvSpPr>
          <p:nvPr/>
        </p:nvSpPr>
        <p:spPr bwMode="auto">
          <a:xfrm>
            <a:off x="1168300" y="2773276"/>
            <a:ext cx="3124200" cy="1295400"/>
          </a:xfrm>
          <a:prstGeom prst="line">
            <a:avLst/>
          </a:prstGeom>
          <a:noFill/>
          <a:ln w="9525">
            <a:solidFill>
              <a:schemeClr val="tx1"/>
            </a:solidFill>
            <a:round/>
            <a:headEnd/>
            <a:tailEnd type="triangle" w="med" len="med"/>
          </a:ln>
        </p:spPr>
        <p:txBody>
          <a:bodyPr/>
          <a:lstStyle/>
          <a:p>
            <a:endParaRPr lang="en-US"/>
          </a:p>
        </p:txBody>
      </p:sp>
      <p:sp>
        <p:nvSpPr>
          <p:cNvPr id="14356" name="Line 25"/>
          <p:cNvSpPr>
            <a:spLocks noChangeShapeType="1"/>
          </p:cNvSpPr>
          <p:nvPr/>
        </p:nvSpPr>
        <p:spPr bwMode="auto">
          <a:xfrm flipV="1">
            <a:off x="1168300" y="2773276"/>
            <a:ext cx="3124200" cy="609600"/>
          </a:xfrm>
          <a:prstGeom prst="line">
            <a:avLst/>
          </a:prstGeom>
          <a:noFill/>
          <a:ln w="9525">
            <a:solidFill>
              <a:schemeClr val="tx1"/>
            </a:solidFill>
            <a:round/>
            <a:headEnd/>
            <a:tailEnd type="triangle" w="med" len="med"/>
          </a:ln>
        </p:spPr>
        <p:txBody>
          <a:bodyPr/>
          <a:lstStyle/>
          <a:p>
            <a:endParaRPr lang="en-US"/>
          </a:p>
        </p:txBody>
      </p:sp>
      <p:sp>
        <p:nvSpPr>
          <p:cNvPr id="14357" name="Line 26"/>
          <p:cNvSpPr>
            <a:spLocks noChangeShapeType="1"/>
          </p:cNvSpPr>
          <p:nvPr/>
        </p:nvSpPr>
        <p:spPr bwMode="auto">
          <a:xfrm flipV="1">
            <a:off x="1092100" y="3306676"/>
            <a:ext cx="3276600" cy="152400"/>
          </a:xfrm>
          <a:prstGeom prst="line">
            <a:avLst/>
          </a:prstGeom>
          <a:noFill/>
          <a:ln w="9525">
            <a:solidFill>
              <a:schemeClr val="tx1"/>
            </a:solidFill>
            <a:round/>
            <a:headEnd/>
            <a:tailEnd type="triangle" w="med" len="med"/>
          </a:ln>
        </p:spPr>
        <p:txBody>
          <a:bodyPr/>
          <a:lstStyle/>
          <a:p>
            <a:endParaRPr lang="en-US"/>
          </a:p>
        </p:txBody>
      </p:sp>
      <p:sp>
        <p:nvSpPr>
          <p:cNvPr id="14359" name="Line 28"/>
          <p:cNvSpPr>
            <a:spLocks noChangeShapeType="1"/>
          </p:cNvSpPr>
          <p:nvPr/>
        </p:nvSpPr>
        <p:spPr bwMode="auto">
          <a:xfrm>
            <a:off x="1092100" y="4144876"/>
            <a:ext cx="3200400" cy="0"/>
          </a:xfrm>
          <a:prstGeom prst="line">
            <a:avLst/>
          </a:prstGeom>
          <a:noFill/>
          <a:ln w="9525">
            <a:solidFill>
              <a:schemeClr val="tx1"/>
            </a:solidFill>
            <a:round/>
            <a:headEnd/>
            <a:tailEnd type="triangle" w="med" len="med"/>
          </a:ln>
        </p:spPr>
        <p:txBody>
          <a:bodyPr/>
          <a:lstStyle/>
          <a:p>
            <a:endParaRPr lang="en-US"/>
          </a:p>
        </p:txBody>
      </p:sp>
      <p:sp>
        <p:nvSpPr>
          <p:cNvPr id="59" name="Oval 4"/>
          <p:cNvSpPr>
            <a:spLocks noChangeArrowheads="1"/>
          </p:cNvSpPr>
          <p:nvPr/>
        </p:nvSpPr>
        <p:spPr bwMode="auto">
          <a:xfrm>
            <a:off x="773012" y="32304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60" name="Oval 4"/>
          <p:cNvSpPr>
            <a:spLocks noChangeArrowheads="1"/>
          </p:cNvSpPr>
          <p:nvPr/>
        </p:nvSpPr>
        <p:spPr bwMode="auto">
          <a:xfrm>
            <a:off x="773012" y="39162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66" name="Rectangle 11"/>
          <p:cNvSpPr>
            <a:spLocks noChangeArrowheads="1"/>
          </p:cNvSpPr>
          <p:nvPr/>
        </p:nvSpPr>
        <p:spPr bwMode="auto">
          <a:xfrm>
            <a:off x="4354412" y="31542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67" name="Rectangle 11"/>
          <p:cNvSpPr>
            <a:spLocks noChangeArrowheads="1"/>
          </p:cNvSpPr>
          <p:nvPr/>
        </p:nvSpPr>
        <p:spPr bwMode="auto">
          <a:xfrm>
            <a:off x="4354412" y="39924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52" name="Line 26"/>
          <p:cNvSpPr>
            <a:spLocks noChangeShapeType="1"/>
          </p:cNvSpPr>
          <p:nvPr/>
        </p:nvSpPr>
        <p:spPr bwMode="auto">
          <a:xfrm flipV="1">
            <a:off x="1154012" y="2849476"/>
            <a:ext cx="3138488" cy="1219200"/>
          </a:xfrm>
          <a:prstGeom prst="line">
            <a:avLst/>
          </a:prstGeom>
          <a:noFill/>
          <a:ln w="9525">
            <a:solidFill>
              <a:schemeClr val="tx1"/>
            </a:solidFill>
            <a:round/>
            <a:headEnd/>
            <a:tailEnd type="triangle" w="med" len="med"/>
          </a:ln>
        </p:spPr>
        <p:txBody>
          <a:bodyPr/>
          <a:lstStyle/>
          <a:p>
            <a:endParaRPr lang="en-US"/>
          </a:p>
        </p:txBody>
      </p:sp>
      <p:sp>
        <p:nvSpPr>
          <p:cNvPr id="90" name="Line 26"/>
          <p:cNvSpPr>
            <a:spLocks noChangeShapeType="1"/>
          </p:cNvSpPr>
          <p:nvPr/>
        </p:nvSpPr>
        <p:spPr bwMode="auto">
          <a:xfrm flipV="1">
            <a:off x="1154012" y="3382876"/>
            <a:ext cx="3138488" cy="762000"/>
          </a:xfrm>
          <a:prstGeom prst="line">
            <a:avLst/>
          </a:prstGeom>
          <a:noFill/>
          <a:ln w="9525">
            <a:solidFill>
              <a:schemeClr val="tx1"/>
            </a:solidFill>
            <a:round/>
            <a:headEnd/>
            <a:tailEnd type="triangle" w="med" len="med"/>
          </a:ln>
        </p:spPr>
        <p:txBody>
          <a:bodyPr/>
          <a:lstStyle/>
          <a:p>
            <a:endParaRPr lang="en-US"/>
          </a:p>
        </p:txBody>
      </p:sp>
      <p:sp>
        <p:nvSpPr>
          <p:cNvPr id="91" name="Rectangle 11"/>
          <p:cNvSpPr>
            <a:spLocks noChangeArrowheads="1"/>
          </p:cNvSpPr>
          <p:nvPr/>
        </p:nvSpPr>
        <p:spPr bwMode="auto">
          <a:xfrm>
            <a:off x="4366107" y="4811915"/>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a:t>4</a:t>
            </a:r>
          </a:p>
        </p:txBody>
      </p:sp>
      <p:sp>
        <p:nvSpPr>
          <p:cNvPr id="92" name="Line 28"/>
          <p:cNvSpPr>
            <a:spLocks noChangeShapeType="1"/>
          </p:cNvSpPr>
          <p:nvPr/>
        </p:nvSpPr>
        <p:spPr bwMode="auto">
          <a:xfrm>
            <a:off x="1092100" y="3535276"/>
            <a:ext cx="3200400" cy="1495298"/>
          </a:xfrm>
          <a:prstGeom prst="line">
            <a:avLst/>
          </a:prstGeom>
          <a:noFill/>
          <a:ln w="9525">
            <a:solidFill>
              <a:schemeClr val="tx1"/>
            </a:solidFill>
            <a:round/>
            <a:headEnd/>
            <a:tailEnd type="triangle" w="med" len="med"/>
          </a:ln>
        </p:spPr>
        <p:txBody>
          <a:bodyPr/>
          <a:lstStyle/>
          <a:p>
            <a:endParaRPr lang="en-US"/>
          </a:p>
        </p:txBody>
      </p:sp>
      <p:sp>
        <p:nvSpPr>
          <p:cNvPr id="93" name="Line 26"/>
          <p:cNvSpPr>
            <a:spLocks noChangeShapeType="1"/>
          </p:cNvSpPr>
          <p:nvPr/>
        </p:nvSpPr>
        <p:spPr bwMode="auto">
          <a:xfrm>
            <a:off x="1092100" y="2849475"/>
            <a:ext cx="3235520" cy="2078477"/>
          </a:xfrm>
          <a:prstGeom prst="line">
            <a:avLst/>
          </a:prstGeom>
          <a:noFill/>
          <a:ln w="9525">
            <a:solidFill>
              <a:schemeClr val="tx1"/>
            </a:solidFill>
            <a:round/>
            <a:headEnd/>
            <a:tailEnd type="triangle" w="med" len="med"/>
          </a:ln>
        </p:spPr>
        <p:txBody>
          <a:bodyPr/>
          <a:lstStyle/>
          <a:p>
            <a:endParaRPr lang="en-US"/>
          </a:p>
        </p:txBody>
      </p:sp>
      <p:sp>
        <p:nvSpPr>
          <p:cNvPr id="94" name="Oval 4"/>
          <p:cNvSpPr>
            <a:spLocks noChangeArrowheads="1"/>
          </p:cNvSpPr>
          <p:nvPr/>
        </p:nvSpPr>
        <p:spPr bwMode="auto">
          <a:xfrm>
            <a:off x="773012" y="4840074"/>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a:t>4</a:t>
            </a:r>
          </a:p>
        </p:txBody>
      </p:sp>
      <p:sp>
        <p:nvSpPr>
          <p:cNvPr id="95" name="Line 28"/>
          <p:cNvSpPr>
            <a:spLocks noChangeShapeType="1"/>
          </p:cNvSpPr>
          <p:nvPr/>
        </p:nvSpPr>
        <p:spPr bwMode="auto">
          <a:xfrm flipV="1">
            <a:off x="1168300" y="3459076"/>
            <a:ext cx="3124200" cy="1571498"/>
          </a:xfrm>
          <a:prstGeom prst="line">
            <a:avLst/>
          </a:prstGeom>
          <a:noFill/>
          <a:ln w="9525">
            <a:solidFill>
              <a:schemeClr val="tx1"/>
            </a:solidFill>
            <a:round/>
            <a:headEnd/>
            <a:tailEnd type="triangle" w="med" len="med"/>
          </a:ln>
        </p:spPr>
        <p:txBody>
          <a:bodyPr/>
          <a:lstStyle/>
          <a:p>
            <a:endParaRPr lang="en-US"/>
          </a:p>
        </p:txBody>
      </p:sp>
      <p:sp>
        <p:nvSpPr>
          <p:cNvPr id="96" name="Line 28"/>
          <p:cNvSpPr>
            <a:spLocks noChangeShapeType="1"/>
          </p:cNvSpPr>
          <p:nvPr/>
        </p:nvSpPr>
        <p:spPr bwMode="auto">
          <a:xfrm flipV="1">
            <a:off x="1189132" y="2849476"/>
            <a:ext cx="3103368" cy="2181098"/>
          </a:xfrm>
          <a:prstGeom prst="line">
            <a:avLst/>
          </a:prstGeom>
          <a:noFill/>
          <a:ln w="9525">
            <a:solidFill>
              <a:schemeClr val="tx1"/>
            </a:solidFill>
            <a:round/>
            <a:headEnd/>
            <a:tailEnd type="triangle" w="med" len="med"/>
          </a:ln>
        </p:spPr>
        <p:txBody>
          <a:bodyPr/>
          <a:lstStyle/>
          <a:p>
            <a:endParaRPr lang="en-US"/>
          </a:p>
        </p:txBody>
      </p:sp>
      <p:sp>
        <p:nvSpPr>
          <p:cNvPr id="97" name="Line 28"/>
          <p:cNvSpPr>
            <a:spLocks noChangeShapeType="1"/>
          </p:cNvSpPr>
          <p:nvPr/>
        </p:nvSpPr>
        <p:spPr bwMode="auto">
          <a:xfrm flipV="1">
            <a:off x="1168300" y="5080351"/>
            <a:ext cx="3124200" cy="0"/>
          </a:xfrm>
          <a:prstGeom prst="line">
            <a:avLst/>
          </a:prstGeom>
          <a:noFill/>
          <a:ln w="9525">
            <a:solidFill>
              <a:schemeClr val="tx1"/>
            </a:solidFill>
            <a:round/>
            <a:headEnd/>
            <a:tailEnd type="triangle" w="med" len="med"/>
          </a:ln>
        </p:spPr>
        <p:txBody>
          <a:bodyPr/>
          <a:lstStyle/>
          <a:p>
            <a:endParaRPr lang="en-US"/>
          </a:p>
        </p:txBody>
      </p:sp>
      <p:sp>
        <p:nvSpPr>
          <p:cNvPr id="98" name="Rectangle 11"/>
          <p:cNvSpPr>
            <a:spLocks noChangeArrowheads="1"/>
          </p:cNvSpPr>
          <p:nvPr/>
        </p:nvSpPr>
        <p:spPr bwMode="auto">
          <a:xfrm>
            <a:off x="4366107" y="565701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5</a:t>
            </a:r>
            <a:endParaRPr lang="en-US" baseline="-25000" dirty="0"/>
          </a:p>
        </p:txBody>
      </p:sp>
      <p:sp>
        <p:nvSpPr>
          <p:cNvPr id="99" name="Line 28"/>
          <p:cNvSpPr>
            <a:spLocks noChangeShapeType="1"/>
          </p:cNvSpPr>
          <p:nvPr/>
        </p:nvSpPr>
        <p:spPr bwMode="auto">
          <a:xfrm>
            <a:off x="1168300" y="4144876"/>
            <a:ext cx="3124200" cy="1668187"/>
          </a:xfrm>
          <a:prstGeom prst="line">
            <a:avLst/>
          </a:prstGeom>
          <a:noFill/>
          <a:ln w="9525">
            <a:solidFill>
              <a:schemeClr val="tx1"/>
            </a:solidFill>
            <a:round/>
            <a:headEnd/>
            <a:tailEnd type="triangle" w="med" len="med"/>
          </a:ln>
        </p:spPr>
        <p:txBody>
          <a:bodyPr/>
          <a:lstStyle/>
          <a:p>
            <a:endParaRPr lang="en-US"/>
          </a:p>
        </p:txBody>
      </p:sp>
      <p:sp>
        <p:nvSpPr>
          <p:cNvPr id="100" name="Line 28"/>
          <p:cNvSpPr>
            <a:spLocks noChangeShapeType="1"/>
          </p:cNvSpPr>
          <p:nvPr/>
        </p:nvSpPr>
        <p:spPr bwMode="auto">
          <a:xfrm>
            <a:off x="1189132" y="5080350"/>
            <a:ext cx="3138488" cy="835335"/>
          </a:xfrm>
          <a:prstGeom prst="line">
            <a:avLst/>
          </a:prstGeom>
          <a:noFill/>
          <a:ln w="9525">
            <a:solidFill>
              <a:schemeClr val="tx1"/>
            </a:solidFill>
            <a:round/>
            <a:headEnd/>
            <a:tailEnd type="triangle" w="med" len="med"/>
          </a:ln>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67689001"/>
              </p:ext>
            </p:extLst>
          </p:nvPr>
        </p:nvGraphicFramePr>
        <p:xfrm>
          <a:off x="5657442" y="2985874"/>
          <a:ext cx="2860374" cy="2225040"/>
        </p:xfrm>
        <a:graphic>
          <a:graphicData uri="http://schemas.openxmlformats.org/drawingml/2006/table">
            <a:tbl>
              <a:tblPr firstRow="1" bandRow="1">
                <a:tableStyleId>{5C22544A-7EE6-4342-B048-85BDC9FD1C3A}</a:tableStyleId>
              </a:tblPr>
              <a:tblGrid>
                <a:gridCol w="1430187"/>
                <a:gridCol w="1430187"/>
              </a:tblGrid>
              <a:tr h="370840">
                <a:tc>
                  <a:txBody>
                    <a:bodyPr/>
                    <a:lstStyle/>
                    <a:p>
                      <a:r>
                        <a:rPr lang="en-US" dirty="0" smtClean="0"/>
                        <a:t> Claim ID</a:t>
                      </a:r>
                      <a:endParaRPr lang="en-US" dirty="0"/>
                    </a:p>
                  </a:txBody>
                  <a:tcPr/>
                </a:tc>
                <a:tc>
                  <a:txBody>
                    <a:bodyPr/>
                    <a:lstStyle/>
                    <a:p>
                      <a:r>
                        <a:rPr lang="en-US" dirty="0" smtClean="0"/>
                        <a:t>Votes</a:t>
                      </a:r>
                      <a:endParaRPr lang="en-US" dirty="0"/>
                    </a:p>
                  </a:txBody>
                  <a:tcPr/>
                </a:tc>
              </a:tr>
              <a:tr h="370840">
                <a:tc>
                  <a:txBody>
                    <a:bodyPr/>
                    <a:lstStyle/>
                    <a:p>
                      <a:r>
                        <a:rPr lang="en-US" dirty="0" smtClean="0"/>
                        <a:t>C1</a:t>
                      </a:r>
                      <a:endParaRPr lang="en-US" dirty="0"/>
                    </a:p>
                  </a:txBody>
                  <a:tcPr/>
                </a:tc>
                <a:tc>
                  <a:txBody>
                    <a:bodyPr/>
                    <a:lstStyle/>
                    <a:p>
                      <a:r>
                        <a:rPr lang="en-US" dirty="0" smtClean="0"/>
                        <a:t>4</a:t>
                      </a:r>
                      <a:endParaRPr lang="en-US" dirty="0"/>
                    </a:p>
                  </a:txBody>
                  <a:tcPr/>
                </a:tc>
              </a:tr>
              <a:tr h="370840">
                <a:tc>
                  <a:txBody>
                    <a:bodyPr/>
                    <a:lstStyle/>
                    <a:p>
                      <a:r>
                        <a:rPr lang="en-US" dirty="0" smtClean="0"/>
                        <a:t>C2</a:t>
                      </a:r>
                      <a:endParaRPr lang="en-US" dirty="0"/>
                    </a:p>
                  </a:txBody>
                  <a:tcPr/>
                </a:tc>
                <a:tc>
                  <a:txBody>
                    <a:bodyPr/>
                    <a:lstStyle/>
                    <a:p>
                      <a:r>
                        <a:rPr lang="en-US" dirty="0" smtClean="0"/>
                        <a:t>3</a:t>
                      </a:r>
                      <a:endParaRPr lang="en-US" dirty="0"/>
                    </a:p>
                  </a:txBody>
                  <a:tcPr/>
                </a:tc>
              </a:tr>
              <a:tr h="370840">
                <a:tc>
                  <a:txBody>
                    <a:bodyPr/>
                    <a:lstStyle/>
                    <a:p>
                      <a:r>
                        <a:rPr lang="en-US" dirty="0" smtClean="0"/>
                        <a:t>C4</a:t>
                      </a:r>
                      <a:endParaRPr lang="en-US" dirty="0"/>
                    </a:p>
                  </a:txBody>
                  <a:tcPr/>
                </a:tc>
                <a:tc>
                  <a:txBody>
                    <a:bodyPr/>
                    <a:lstStyle/>
                    <a:p>
                      <a:r>
                        <a:rPr lang="en-US" dirty="0" smtClean="0"/>
                        <a:t>3</a:t>
                      </a:r>
                      <a:endParaRPr lang="en-US" dirty="0"/>
                    </a:p>
                  </a:txBody>
                  <a:tcPr/>
                </a:tc>
              </a:tr>
              <a:tr h="370840">
                <a:tc>
                  <a:txBody>
                    <a:bodyPr/>
                    <a:lstStyle/>
                    <a:p>
                      <a:r>
                        <a:rPr lang="en-US" dirty="0" smtClean="0"/>
                        <a:t>C3</a:t>
                      </a:r>
                      <a:endParaRPr lang="en-US" dirty="0"/>
                    </a:p>
                  </a:txBody>
                  <a:tcPr/>
                </a:tc>
                <a:tc>
                  <a:txBody>
                    <a:bodyPr/>
                    <a:lstStyle/>
                    <a:p>
                      <a:r>
                        <a:rPr lang="en-US" dirty="0" smtClean="0"/>
                        <a:t>2</a:t>
                      </a:r>
                      <a:endParaRPr lang="en-US" dirty="0"/>
                    </a:p>
                  </a:txBody>
                  <a:tcPr/>
                </a:tc>
              </a:tr>
              <a:tr h="370840">
                <a:tc>
                  <a:txBody>
                    <a:bodyPr/>
                    <a:lstStyle/>
                    <a:p>
                      <a:r>
                        <a:rPr lang="en-US" dirty="0" smtClean="0"/>
                        <a:t>C5</a:t>
                      </a:r>
                      <a:endParaRPr lang="en-US" dirty="0"/>
                    </a:p>
                  </a:txBody>
                  <a:tcPr/>
                </a:tc>
                <a:tc>
                  <a:txBody>
                    <a:bodyPr/>
                    <a:lstStyle/>
                    <a:p>
                      <a:r>
                        <a:rPr lang="en-US" dirty="0" smtClean="0"/>
                        <a:t>2</a:t>
                      </a:r>
                      <a:endParaRPr lang="en-US" dirty="0"/>
                    </a:p>
                  </a:txBody>
                  <a:tcPr/>
                </a:tc>
              </a:tr>
            </a:tbl>
          </a:graphicData>
        </a:graphic>
      </p:graphicFrame>
      <p:sp>
        <p:nvSpPr>
          <p:cNvPr id="6" name="TextBox 5"/>
          <p:cNvSpPr txBox="1"/>
          <p:nvPr/>
        </p:nvSpPr>
        <p:spPr>
          <a:xfrm>
            <a:off x="307900" y="6241832"/>
            <a:ext cx="4060800" cy="369332"/>
          </a:xfrm>
          <a:prstGeom prst="rect">
            <a:avLst/>
          </a:prstGeom>
          <a:noFill/>
        </p:spPr>
        <p:txBody>
          <a:bodyPr wrap="square" rtlCol="0">
            <a:spAutoFit/>
          </a:bodyPr>
          <a:lstStyle/>
          <a:p>
            <a:r>
              <a:rPr lang="en-US" b="1" dirty="0" smtClean="0"/>
              <a:t>Prior: 3 true claims and 2 false claims</a:t>
            </a:r>
            <a:endParaRPr lang="en-US" b="1" dirty="0"/>
          </a:p>
        </p:txBody>
      </p:sp>
      <p:cxnSp>
        <p:nvCxnSpPr>
          <p:cNvPr id="8" name="Straight Connector 7"/>
          <p:cNvCxnSpPr/>
          <p:nvPr/>
        </p:nvCxnSpPr>
        <p:spPr>
          <a:xfrm>
            <a:off x="5099666" y="4411960"/>
            <a:ext cx="39481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Down Arrow 8"/>
          <p:cNvSpPr/>
          <p:nvPr/>
        </p:nvSpPr>
        <p:spPr>
          <a:xfrm>
            <a:off x="6600614" y="2240943"/>
            <a:ext cx="756922" cy="549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8426764" y="3676362"/>
            <a:ext cx="621083"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102" name="TextBox 101"/>
          <p:cNvSpPr txBox="1"/>
          <p:nvPr/>
        </p:nvSpPr>
        <p:spPr>
          <a:xfrm>
            <a:off x="8426764" y="4627249"/>
            <a:ext cx="671979"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Tree>
    <p:custDataLst>
      <p:tags r:id="rId1"/>
    </p:custDataLst>
    <p:extLst>
      <p:ext uri="{BB962C8B-B14F-4D97-AF65-F5344CB8AC3E}">
        <p14:creationId xmlns:p14="http://schemas.microsoft.com/office/powerpoint/2010/main" val="2678317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1" grpId="0"/>
      <p:bldP spid="1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234950"/>
            <a:ext cx="5638800" cy="639763"/>
          </a:xfrm>
        </p:spPr>
        <p:txBody>
          <a:bodyPr>
            <a:noAutofit/>
          </a:bodyPr>
          <a:lstStyle/>
          <a:p>
            <a:pPr eaLnBrk="1" hangingPunct="1"/>
            <a:r>
              <a:rPr lang="en-US" altLang="zh-CN" sz="4400" dirty="0" smtClean="0"/>
              <a:t>Basic Fact-finding</a:t>
            </a:r>
          </a:p>
        </p:txBody>
      </p:sp>
      <p:sp>
        <p:nvSpPr>
          <p:cNvPr id="33846" name="Text Box 54"/>
          <p:cNvSpPr txBox="1">
            <a:spLocks noChangeArrowheads="1"/>
          </p:cNvSpPr>
          <p:nvPr/>
        </p:nvSpPr>
        <p:spPr bwMode="auto">
          <a:xfrm>
            <a:off x="1244500" y="1826446"/>
            <a:ext cx="2514600" cy="396875"/>
          </a:xfrm>
          <a:prstGeom prst="rect">
            <a:avLst/>
          </a:prstGeom>
          <a:noFill/>
          <a:ln w="9525">
            <a:noFill/>
            <a:miter lim="800000"/>
            <a:headEnd/>
            <a:tailEnd/>
          </a:ln>
        </p:spPr>
        <p:txBody>
          <a:bodyPr>
            <a:spAutoFit/>
          </a:bodyPr>
          <a:lstStyle/>
          <a:p>
            <a:pPr>
              <a:spcBef>
                <a:spcPct val="50000"/>
              </a:spcBef>
            </a:pPr>
            <a:r>
              <a:rPr lang="en-US" altLang="zh-CN" sz="2000" b="1" dirty="0"/>
              <a:t>Fact-Finding</a:t>
            </a:r>
          </a:p>
        </p:txBody>
      </p:sp>
      <p:sp>
        <p:nvSpPr>
          <p:cNvPr id="14380" name="Oval 56"/>
          <p:cNvSpPr>
            <a:spLocks noChangeArrowheads="1"/>
          </p:cNvSpPr>
          <p:nvPr/>
        </p:nvSpPr>
        <p:spPr bwMode="auto">
          <a:xfrm>
            <a:off x="152400" y="8747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81" name="Rectangle 57"/>
          <p:cNvSpPr>
            <a:spLocks noChangeArrowheads="1"/>
          </p:cNvSpPr>
          <p:nvPr/>
        </p:nvSpPr>
        <p:spPr bwMode="auto">
          <a:xfrm>
            <a:off x="152400" y="1371600"/>
            <a:ext cx="3810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82" name="Text Box 58"/>
          <p:cNvSpPr txBox="1">
            <a:spLocks noChangeArrowheads="1"/>
          </p:cNvSpPr>
          <p:nvPr/>
        </p:nvSpPr>
        <p:spPr bwMode="auto">
          <a:xfrm>
            <a:off x="762000" y="914400"/>
            <a:ext cx="2514600" cy="369332"/>
          </a:xfrm>
          <a:prstGeom prst="rect">
            <a:avLst/>
          </a:prstGeom>
          <a:noFill/>
          <a:ln w="9525">
            <a:noFill/>
            <a:miter lim="800000"/>
            <a:headEnd/>
            <a:tailEnd/>
          </a:ln>
        </p:spPr>
        <p:txBody>
          <a:bodyPr wrap="square">
            <a:spAutoFit/>
          </a:bodyPr>
          <a:lstStyle/>
          <a:p>
            <a:pPr>
              <a:spcBef>
                <a:spcPct val="50000"/>
              </a:spcBef>
            </a:pPr>
            <a:r>
              <a:rPr lang="en-US" altLang="zh-CN" dirty="0" smtClean="0"/>
              <a:t>Participant (or Source)</a:t>
            </a:r>
            <a:endParaRPr lang="en-US" altLang="zh-CN" dirty="0"/>
          </a:p>
        </p:txBody>
      </p:sp>
      <p:sp>
        <p:nvSpPr>
          <p:cNvPr id="14383" name="Text Box 59"/>
          <p:cNvSpPr txBox="1">
            <a:spLocks noChangeArrowheads="1"/>
          </p:cNvSpPr>
          <p:nvPr/>
        </p:nvSpPr>
        <p:spPr bwMode="auto">
          <a:xfrm>
            <a:off x="762000" y="1295400"/>
            <a:ext cx="3924300" cy="369332"/>
          </a:xfrm>
          <a:prstGeom prst="rect">
            <a:avLst/>
          </a:prstGeom>
          <a:noFill/>
          <a:ln w="9525">
            <a:noFill/>
            <a:miter lim="800000"/>
            <a:headEnd/>
            <a:tailEnd/>
          </a:ln>
        </p:spPr>
        <p:txBody>
          <a:bodyPr wrap="square">
            <a:spAutoFit/>
          </a:bodyPr>
          <a:lstStyle/>
          <a:p>
            <a:pPr>
              <a:spcBef>
                <a:spcPct val="50000"/>
              </a:spcBef>
            </a:pPr>
            <a:r>
              <a:rPr lang="en-US" altLang="zh-CN" dirty="0" smtClean="0"/>
              <a:t>Claim [Binary: True or False]</a:t>
            </a:r>
            <a:endParaRPr lang="en-US" altLang="zh-CN" dirty="0"/>
          </a:p>
        </p:txBody>
      </p:sp>
      <p:sp>
        <p:nvSpPr>
          <p:cNvPr id="2" name="Rectangle 1"/>
          <p:cNvSpPr/>
          <p:nvPr/>
        </p:nvSpPr>
        <p:spPr>
          <a:xfrm>
            <a:off x="5568694" y="1399017"/>
            <a:ext cx="3124200" cy="7058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Voting</a:t>
            </a:r>
            <a:endParaRPr lang="en-US" sz="2800" b="1" dirty="0">
              <a:solidFill>
                <a:srgbClr val="000000"/>
              </a:solidFill>
            </a:endParaRPr>
          </a:p>
        </p:txBody>
      </p:sp>
      <p:sp>
        <p:nvSpPr>
          <p:cNvPr id="14339" name="Oval 4"/>
          <p:cNvSpPr>
            <a:spLocks noChangeArrowheads="1"/>
          </p:cNvSpPr>
          <p:nvPr/>
        </p:nvSpPr>
        <p:spPr bwMode="auto">
          <a:xfrm>
            <a:off x="773012" y="24684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14345" name="Rectangle 11"/>
          <p:cNvSpPr>
            <a:spLocks noChangeArrowheads="1"/>
          </p:cNvSpPr>
          <p:nvPr/>
        </p:nvSpPr>
        <p:spPr bwMode="auto">
          <a:xfrm>
            <a:off x="4354412" y="24684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14353" name="Line 22"/>
          <p:cNvSpPr>
            <a:spLocks noChangeShapeType="1"/>
          </p:cNvSpPr>
          <p:nvPr/>
        </p:nvSpPr>
        <p:spPr bwMode="auto">
          <a:xfrm>
            <a:off x="1244500" y="2620876"/>
            <a:ext cx="3048000" cy="0"/>
          </a:xfrm>
          <a:prstGeom prst="line">
            <a:avLst/>
          </a:prstGeom>
          <a:noFill/>
          <a:ln w="9525">
            <a:solidFill>
              <a:schemeClr val="tx1"/>
            </a:solidFill>
            <a:round/>
            <a:headEnd/>
            <a:tailEnd type="triangle" w="med" len="med"/>
          </a:ln>
        </p:spPr>
        <p:txBody>
          <a:bodyPr/>
          <a:lstStyle/>
          <a:p>
            <a:endParaRPr lang="en-US"/>
          </a:p>
        </p:txBody>
      </p:sp>
      <p:sp>
        <p:nvSpPr>
          <p:cNvPr id="14354" name="Line 23"/>
          <p:cNvSpPr>
            <a:spLocks noChangeShapeType="1"/>
          </p:cNvSpPr>
          <p:nvPr/>
        </p:nvSpPr>
        <p:spPr bwMode="auto">
          <a:xfrm>
            <a:off x="1168300" y="2773276"/>
            <a:ext cx="3124200" cy="1295400"/>
          </a:xfrm>
          <a:prstGeom prst="line">
            <a:avLst/>
          </a:prstGeom>
          <a:noFill/>
          <a:ln w="9525">
            <a:solidFill>
              <a:schemeClr val="tx1"/>
            </a:solidFill>
            <a:round/>
            <a:headEnd/>
            <a:tailEnd type="triangle" w="med" len="med"/>
          </a:ln>
        </p:spPr>
        <p:txBody>
          <a:bodyPr/>
          <a:lstStyle/>
          <a:p>
            <a:endParaRPr lang="en-US"/>
          </a:p>
        </p:txBody>
      </p:sp>
      <p:sp>
        <p:nvSpPr>
          <p:cNvPr id="14356" name="Line 25"/>
          <p:cNvSpPr>
            <a:spLocks noChangeShapeType="1"/>
          </p:cNvSpPr>
          <p:nvPr/>
        </p:nvSpPr>
        <p:spPr bwMode="auto">
          <a:xfrm flipV="1">
            <a:off x="1168300" y="2773276"/>
            <a:ext cx="3124200" cy="609600"/>
          </a:xfrm>
          <a:prstGeom prst="line">
            <a:avLst/>
          </a:prstGeom>
          <a:noFill/>
          <a:ln w="9525">
            <a:solidFill>
              <a:schemeClr val="tx1"/>
            </a:solidFill>
            <a:round/>
            <a:headEnd/>
            <a:tailEnd type="triangle" w="med" len="med"/>
          </a:ln>
        </p:spPr>
        <p:txBody>
          <a:bodyPr/>
          <a:lstStyle/>
          <a:p>
            <a:endParaRPr lang="en-US"/>
          </a:p>
        </p:txBody>
      </p:sp>
      <p:sp>
        <p:nvSpPr>
          <p:cNvPr id="14357" name="Line 26"/>
          <p:cNvSpPr>
            <a:spLocks noChangeShapeType="1"/>
          </p:cNvSpPr>
          <p:nvPr/>
        </p:nvSpPr>
        <p:spPr bwMode="auto">
          <a:xfrm flipV="1">
            <a:off x="1092100" y="3306676"/>
            <a:ext cx="3276600" cy="152400"/>
          </a:xfrm>
          <a:prstGeom prst="line">
            <a:avLst/>
          </a:prstGeom>
          <a:noFill/>
          <a:ln w="9525">
            <a:solidFill>
              <a:schemeClr val="tx1"/>
            </a:solidFill>
            <a:round/>
            <a:headEnd/>
            <a:tailEnd type="triangle" w="med" len="med"/>
          </a:ln>
        </p:spPr>
        <p:txBody>
          <a:bodyPr/>
          <a:lstStyle/>
          <a:p>
            <a:endParaRPr lang="en-US"/>
          </a:p>
        </p:txBody>
      </p:sp>
      <p:sp>
        <p:nvSpPr>
          <p:cNvPr id="14359" name="Line 28"/>
          <p:cNvSpPr>
            <a:spLocks noChangeShapeType="1"/>
          </p:cNvSpPr>
          <p:nvPr/>
        </p:nvSpPr>
        <p:spPr bwMode="auto">
          <a:xfrm>
            <a:off x="1092100" y="4144876"/>
            <a:ext cx="3200400" cy="0"/>
          </a:xfrm>
          <a:prstGeom prst="line">
            <a:avLst/>
          </a:prstGeom>
          <a:noFill/>
          <a:ln w="9525">
            <a:solidFill>
              <a:schemeClr val="tx1"/>
            </a:solidFill>
            <a:round/>
            <a:headEnd/>
            <a:tailEnd type="triangle" w="med" len="med"/>
          </a:ln>
        </p:spPr>
        <p:txBody>
          <a:bodyPr/>
          <a:lstStyle/>
          <a:p>
            <a:endParaRPr lang="en-US"/>
          </a:p>
        </p:txBody>
      </p:sp>
      <p:sp>
        <p:nvSpPr>
          <p:cNvPr id="59" name="Oval 4"/>
          <p:cNvSpPr>
            <a:spLocks noChangeArrowheads="1"/>
          </p:cNvSpPr>
          <p:nvPr/>
        </p:nvSpPr>
        <p:spPr bwMode="auto">
          <a:xfrm>
            <a:off x="773012" y="32304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60" name="Oval 4"/>
          <p:cNvSpPr>
            <a:spLocks noChangeArrowheads="1"/>
          </p:cNvSpPr>
          <p:nvPr/>
        </p:nvSpPr>
        <p:spPr bwMode="auto">
          <a:xfrm>
            <a:off x="773012" y="3916276"/>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66" name="Rectangle 11"/>
          <p:cNvSpPr>
            <a:spLocks noChangeArrowheads="1"/>
          </p:cNvSpPr>
          <p:nvPr/>
        </p:nvSpPr>
        <p:spPr bwMode="auto">
          <a:xfrm>
            <a:off x="4354412" y="31542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67" name="Rectangle 11"/>
          <p:cNvSpPr>
            <a:spLocks noChangeArrowheads="1"/>
          </p:cNvSpPr>
          <p:nvPr/>
        </p:nvSpPr>
        <p:spPr bwMode="auto">
          <a:xfrm>
            <a:off x="4354412" y="3992476"/>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52" name="Line 26"/>
          <p:cNvSpPr>
            <a:spLocks noChangeShapeType="1"/>
          </p:cNvSpPr>
          <p:nvPr/>
        </p:nvSpPr>
        <p:spPr bwMode="auto">
          <a:xfrm flipV="1">
            <a:off x="1154012" y="2849476"/>
            <a:ext cx="3138488" cy="1219200"/>
          </a:xfrm>
          <a:prstGeom prst="line">
            <a:avLst/>
          </a:prstGeom>
          <a:noFill/>
          <a:ln w="9525">
            <a:solidFill>
              <a:schemeClr val="tx1"/>
            </a:solidFill>
            <a:round/>
            <a:headEnd/>
            <a:tailEnd type="triangle" w="med" len="med"/>
          </a:ln>
        </p:spPr>
        <p:txBody>
          <a:bodyPr/>
          <a:lstStyle/>
          <a:p>
            <a:endParaRPr lang="en-US"/>
          </a:p>
        </p:txBody>
      </p:sp>
      <p:sp>
        <p:nvSpPr>
          <p:cNvPr id="90" name="Line 26"/>
          <p:cNvSpPr>
            <a:spLocks noChangeShapeType="1"/>
          </p:cNvSpPr>
          <p:nvPr/>
        </p:nvSpPr>
        <p:spPr bwMode="auto">
          <a:xfrm flipV="1">
            <a:off x="1154012" y="3382876"/>
            <a:ext cx="3138488" cy="762000"/>
          </a:xfrm>
          <a:prstGeom prst="line">
            <a:avLst/>
          </a:prstGeom>
          <a:noFill/>
          <a:ln w="9525">
            <a:solidFill>
              <a:schemeClr val="tx1"/>
            </a:solidFill>
            <a:round/>
            <a:headEnd/>
            <a:tailEnd type="triangle" w="med" len="med"/>
          </a:ln>
        </p:spPr>
        <p:txBody>
          <a:bodyPr/>
          <a:lstStyle/>
          <a:p>
            <a:endParaRPr lang="en-US"/>
          </a:p>
        </p:txBody>
      </p:sp>
      <p:sp>
        <p:nvSpPr>
          <p:cNvPr id="91" name="Rectangle 11"/>
          <p:cNvSpPr>
            <a:spLocks noChangeArrowheads="1"/>
          </p:cNvSpPr>
          <p:nvPr/>
        </p:nvSpPr>
        <p:spPr bwMode="auto">
          <a:xfrm>
            <a:off x="4366107" y="4811915"/>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a:t>4</a:t>
            </a:r>
          </a:p>
        </p:txBody>
      </p:sp>
      <p:sp>
        <p:nvSpPr>
          <p:cNvPr id="92" name="Line 28"/>
          <p:cNvSpPr>
            <a:spLocks noChangeShapeType="1"/>
          </p:cNvSpPr>
          <p:nvPr/>
        </p:nvSpPr>
        <p:spPr bwMode="auto">
          <a:xfrm>
            <a:off x="1092100" y="3535276"/>
            <a:ext cx="3200400" cy="1495298"/>
          </a:xfrm>
          <a:prstGeom prst="line">
            <a:avLst/>
          </a:prstGeom>
          <a:noFill/>
          <a:ln w="9525">
            <a:solidFill>
              <a:schemeClr val="tx1"/>
            </a:solidFill>
            <a:round/>
            <a:headEnd/>
            <a:tailEnd type="triangle" w="med" len="med"/>
          </a:ln>
        </p:spPr>
        <p:txBody>
          <a:bodyPr/>
          <a:lstStyle/>
          <a:p>
            <a:endParaRPr lang="en-US"/>
          </a:p>
        </p:txBody>
      </p:sp>
      <p:sp>
        <p:nvSpPr>
          <p:cNvPr id="93" name="Line 26"/>
          <p:cNvSpPr>
            <a:spLocks noChangeShapeType="1"/>
          </p:cNvSpPr>
          <p:nvPr/>
        </p:nvSpPr>
        <p:spPr bwMode="auto">
          <a:xfrm>
            <a:off x="1092100" y="2849475"/>
            <a:ext cx="3235520" cy="2078477"/>
          </a:xfrm>
          <a:prstGeom prst="line">
            <a:avLst/>
          </a:prstGeom>
          <a:noFill/>
          <a:ln w="9525">
            <a:solidFill>
              <a:schemeClr val="tx1"/>
            </a:solidFill>
            <a:round/>
            <a:headEnd/>
            <a:tailEnd type="triangle" w="med" len="med"/>
          </a:ln>
        </p:spPr>
        <p:txBody>
          <a:bodyPr/>
          <a:lstStyle/>
          <a:p>
            <a:endParaRPr lang="en-US"/>
          </a:p>
        </p:txBody>
      </p:sp>
      <p:sp>
        <p:nvSpPr>
          <p:cNvPr id="94" name="Oval 4"/>
          <p:cNvSpPr>
            <a:spLocks noChangeArrowheads="1"/>
          </p:cNvSpPr>
          <p:nvPr/>
        </p:nvSpPr>
        <p:spPr bwMode="auto">
          <a:xfrm>
            <a:off x="773012" y="4840074"/>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a:t>4</a:t>
            </a:r>
          </a:p>
        </p:txBody>
      </p:sp>
      <p:sp>
        <p:nvSpPr>
          <p:cNvPr id="95" name="Line 28"/>
          <p:cNvSpPr>
            <a:spLocks noChangeShapeType="1"/>
          </p:cNvSpPr>
          <p:nvPr/>
        </p:nvSpPr>
        <p:spPr bwMode="auto">
          <a:xfrm flipV="1">
            <a:off x="1168300" y="3459076"/>
            <a:ext cx="3124200" cy="1571498"/>
          </a:xfrm>
          <a:prstGeom prst="line">
            <a:avLst/>
          </a:prstGeom>
          <a:noFill/>
          <a:ln w="9525">
            <a:solidFill>
              <a:schemeClr val="tx1"/>
            </a:solidFill>
            <a:round/>
            <a:headEnd/>
            <a:tailEnd type="triangle" w="med" len="med"/>
          </a:ln>
        </p:spPr>
        <p:txBody>
          <a:bodyPr/>
          <a:lstStyle/>
          <a:p>
            <a:endParaRPr lang="en-US"/>
          </a:p>
        </p:txBody>
      </p:sp>
      <p:sp>
        <p:nvSpPr>
          <p:cNvPr id="96" name="Line 28"/>
          <p:cNvSpPr>
            <a:spLocks noChangeShapeType="1"/>
          </p:cNvSpPr>
          <p:nvPr/>
        </p:nvSpPr>
        <p:spPr bwMode="auto">
          <a:xfrm flipV="1">
            <a:off x="1168300" y="2849476"/>
            <a:ext cx="3124200" cy="2181098"/>
          </a:xfrm>
          <a:prstGeom prst="line">
            <a:avLst/>
          </a:prstGeom>
          <a:noFill/>
          <a:ln w="9525">
            <a:solidFill>
              <a:schemeClr val="tx1"/>
            </a:solidFill>
            <a:round/>
            <a:headEnd/>
            <a:tailEnd type="triangle" w="med" len="med"/>
          </a:ln>
        </p:spPr>
        <p:txBody>
          <a:bodyPr/>
          <a:lstStyle/>
          <a:p>
            <a:endParaRPr lang="en-US"/>
          </a:p>
        </p:txBody>
      </p:sp>
      <p:sp>
        <p:nvSpPr>
          <p:cNvPr id="97" name="Line 28"/>
          <p:cNvSpPr>
            <a:spLocks noChangeShapeType="1"/>
          </p:cNvSpPr>
          <p:nvPr/>
        </p:nvSpPr>
        <p:spPr bwMode="auto">
          <a:xfrm flipV="1">
            <a:off x="1168300" y="5080351"/>
            <a:ext cx="3124200" cy="0"/>
          </a:xfrm>
          <a:prstGeom prst="line">
            <a:avLst/>
          </a:prstGeom>
          <a:noFill/>
          <a:ln w="9525">
            <a:solidFill>
              <a:schemeClr val="tx1"/>
            </a:solidFill>
            <a:round/>
            <a:headEnd/>
            <a:tailEnd type="triangle" w="med" len="med"/>
          </a:ln>
        </p:spPr>
        <p:txBody>
          <a:bodyPr/>
          <a:lstStyle/>
          <a:p>
            <a:endParaRPr lang="en-US"/>
          </a:p>
        </p:txBody>
      </p:sp>
      <p:sp>
        <p:nvSpPr>
          <p:cNvPr id="98" name="Rectangle 11"/>
          <p:cNvSpPr>
            <a:spLocks noChangeArrowheads="1"/>
          </p:cNvSpPr>
          <p:nvPr/>
        </p:nvSpPr>
        <p:spPr bwMode="auto">
          <a:xfrm>
            <a:off x="4366107" y="565701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5</a:t>
            </a:r>
            <a:endParaRPr lang="en-US" baseline="-25000" dirty="0"/>
          </a:p>
        </p:txBody>
      </p:sp>
      <p:sp>
        <p:nvSpPr>
          <p:cNvPr id="99" name="Line 28"/>
          <p:cNvSpPr>
            <a:spLocks noChangeShapeType="1"/>
          </p:cNvSpPr>
          <p:nvPr/>
        </p:nvSpPr>
        <p:spPr bwMode="auto">
          <a:xfrm>
            <a:off x="1168300" y="4144876"/>
            <a:ext cx="3124200" cy="1668187"/>
          </a:xfrm>
          <a:prstGeom prst="line">
            <a:avLst/>
          </a:prstGeom>
          <a:noFill/>
          <a:ln w="9525">
            <a:solidFill>
              <a:schemeClr val="tx1"/>
            </a:solidFill>
            <a:round/>
            <a:headEnd/>
            <a:tailEnd type="triangle" w="med" len="med"/>
          </a:ln>
        </p:spPr>
        <p:txBody>
          <a:bodyPr/>
          <a:lstStyle/>
          <a:p>
            <a:endParaRPr lang="en-US"/>
          </a:p>
        </p:txBody>
      </p:sp>
      <p:sp>
        <p:nvSpPr>
          <p:cNvPr id="100" name="Line 28"/>
          <p:cNvSpPr>
            <a:spLocks noChangeShapeType="1"/>
          </p:cNvSpPr>
          <p:nvPr/>
        </p:nvSpPr>
        <p:spPr bwMode="auto">
          <a:xfrm>
            <a:off x="1154012" y="5080352"/>
            <a:ext cx="3173608" cy="835334"/>
          </a:xfrm>
          <a:prstGeom prst="line">
            <a:avLst/>
          </a:prstGeom>
          <a:noFill/>
          <a:ln w="9525">
            <a:solidFill>
              <a:schemeClr val="tx1"/>
            </a:solidFill>
            <a:round/>
            <a:headEnd/>
            <a:tailEnd type="triangle" w="med" len="med"/>
          </a:ln>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05494332"/>
              </p:ext>
            </p:extLst>
          </p:nvPr>
        </p:nvGraphicFramePr>
        <p:xfrm>
          <a:off x="5657442" y="2985874"/>
          <a:ext cx="2860374" cy="2225040"/>
        </p:xfrm>
        <a:graphic>
          <a:graphicData uri="http://schemas.openxmlformats.org/drawingml/2006/table">
            <a:tbl>
              <a:tblPr firstRow="1" bandRow="1">
                <a:tableStyleId>{5C22544A-7EE6-4342-B048-85BDC9FD1C3A}</a:tableStyleId>
              </a:tblPr>
              <a:tblGrid>
                <a:gridCol w="1430187"/>
                <a:gridCol w="1430187"/>
              </a:tblGrid>
              <a:tr h="370840">
                <a:tc>
                  <a:txBody>
                    <a:bodyPr/>
                    <a:lstStyle/>
                    <a:p>
                      <a:r>
                        <a:rPr lang="en-US" dirty="0" smtClean="0"/>
                        <a:t> Claim ID</a:t>
                      </a:r>
                      <a:endParaRPr lang="en-US" dirty="0"/>
                    </a:p>
                  </a:txBody>
                  <a:tcPr/>
                </a:tc>
                <a:tc>
                  <a:txBody>
                    <a:bodyPr/>
                    <a:lstStyle/>
                    <a:p>
                      <a:r>
                        <a:rPr lang="en-US" dirty="0" smtClean="0"/>
                        <a:t>Votes</a:t>
                      </a:r>
                      <a:endParaRPr lang="en-US" dirty="0"/>
                    </a:p>
                  </a:txBody>
                  <a:tcPr/>
                </a:tc>
              </a:tr>
              <a:tr h="370840">
                <a:tc>
                  <a:txBody>
                    <a:bodyPr/>
                    <a:lstStyle/>
                    <a:p>
                      <a:r>
                        <a:rPr lang="en-US" dirty="0" smtClean="0"/>
                        <a:t>C1</a:t>
                      </a:r>
                      <a:endParaRPr lang="en-US" dirty="0"/>
                    </a:p>
                  </a:txBody>
                  <a:tcPr/>
                </a:tc>
                <a:tc>
                  <a:txBody>
                    <a:bodyPr/>
                    <a:lstStyle/>
                    <a:p>
                      <a:r>
                        <a:rPr lang="en-US" dirty="0" smtClean="0"/>
                        <a:t>4</a:t>
                      </a:r>
                      <a:endParaRPr lang="en-US" dirty="0"/>
                    </a:p>
                  </a:txBody>
                  <a:tcPr/>
                </a:tc>
              </a:tr>
              <a:tr h="370840">
                <a:tc>
                  <a:txBody>
                    <a:bodyPr/>
                    <a:lstStyle/>
                    <a:p>
                      <a:r>
                        <a:rPr lang="en-US" dirty="0" smtClean="0"/>
                        <a:t>C2</a:t>
                      </a:r>
                      <a:endParaRPr lang="en-US" dirty="0"/>
                    </a:p>
                  </a:txBody>
                  <a:tcPr/>
                </a:tc>
                <a:tc>
                  <a:txBody>
                    <a:bodyPr/>
                    <a:lstStyle/>
                    <a:p>
                      <a:r>
                        <a:rPr lang="en-US" dirty="0" smtClean="0"/>
                        <a:t>3</a:t>
                      </a:r>
                      <a:endParaRPr lang="en-US" dirty="0"/>
                    </a:p>
                  </a:txBody>
                  <a:tcPr/>
                </a:tc>
              </a:tr>
              <a:tr h="370840">
                <a:tc>
                  <a:txBody>
                    <a:bodyPr/>
                    <a:lstStyle/>
                    <a:p>
                      <a:r>
                        <a:rPr lang="en-US" dirty="0" smtClean="0"/>
                        <a:t>C4</a:t>
                      </a:r>
                      <a:endParaRPr lang="en-US" dirty="0"/>
                    </a:p>
                  </a:txBody>
                  <a:tcPr/>
                </a:tc>
                <a:tc>
                  <a:txBody>
                    <a:bodyPr/>
                    <a:lstStyle/>
                    <a:p>
                      <a:r>
                        <a:rPr lang="en-US" dirty="0" smtClean="0"/>
                        <a:t>3</a:t>
                      </a:r>
                      <a:endParaRPr lang="en-US" dirty="0"/>
                    </a:p>
                  </a:txBody>
                  <a:tcPr/>
                </a:tc>
              </a:tr>
              <a:tr h="370840">
                <a:tc>
                  <a:txBody>
                    <a:bodyPr/>
                    <a:lstStyle/>
                    <a:p>
                      <a:r>
                        <a:rPr lang="en-US" dirty="0" smtClean="0"/>
                        <a:t>C3</a:t>
                      </a:r>
                      <a:endParaRPr lang="en-US" dirty="0"/>
                    </a:p>
                  </a:txBody>
                  <a:tcPr/>
                </a:tc>
                <a:tc>
                  <a:txBody>
                    <a:bodyPr/>
                    <a:lstStyle/>
                    <a:p>
                      <a:r>
                        <a:rPr lang="en-US" dirty="0" smtClean="0"/>
                        <a:t>2</a:t>
                      </a:r>
                      <a:endParaRPr lang="en-US" dirty="0"/>
                    </a:p>
                  </a:txBody>
                  <a:tcPr/>
                </a:tc>
              </a:tr>
              <a:tr h="370840">
                <a:tc>
                  <a:txBody>
                    <a:bodyPr/>
                    <a:lstStyle/>
                    <a:p>
                      <a:r>
                        <a:rPr lang="en-US" dirty="0" smtClean="0"/>
                        <a:t>C5</a:t>
                      </a:r>
                      <a:endParaRPr lang="en-US" dirty="0"/>
                    </a:p>
                  </a:txBody>
                  <a:tcPr/>
                </a:tc>
                <a:tc>
                  <a:txBody>
                    <a:bodyPr/>
                    <a:lstStyle/>
                    <a:p>
                      <a:r>
                        <a:rPr lang="en-US" dirty="0" smtClean="0"/>
                        <a:t>2</a:t>
                      </a:r>
                      <a:endParaRPr lang="en-US" dirty="0"/>
                    </a:p>
                  </a:txBody>
                  <a:tcPr/>
                </a:tc>
              </a:tr>
            </a:tbl>
          </a:graphicData>
        </a:graphic>
      </p:graphicFrame>
      <p:sp>
        <p:nvSpPr>
          <p:cNvPr id="6" name="TextBox 5"/>
          <p:cNvSpPr txBox="1"/>
          <p:nvPr/>
        </p:nvSpPr>
        <p:spPr>
          <a:xfrm>
            <a:off x="307900" y="6241832"/>
            <a:ext cx="4060800" cy="369332"/>
          </a:xfrm>
          <a:prstGeom prst="rect">
            <a:avLst/>
          </a:prstGeom>
          <a:noFill/>
        </p:spPr>
        <p:txBody>
          <a:bodyPr wrap="square" rtlCol="0">
            <a:spAutoFit/>
          </a:bodyPr>
          <a:lstStyle/>
          <a:p>
            <a:r>
              <a:rPr lang="en-US" b="1" dirty="0" smtClean="0"/>
              <a:t>Prior: 3 true claims and 2 false claims</a:t>
            </a:r>
            <a:endParaRPr lang="en-US" b="1" dirty="0"/>
          </a:p>
        </p:txBody>
      </p:sp>
      <p:cxnSp>
        <p:nvCxnSpPr>
          <p:cNvPr id="8" name="Straight Connector 7"/>
          <p:cNvCxnSpPr/>
          <p:nvPr/>
        </p:nvCxnSpPr>
        <p:spPr>
          <a:xfrm>
            <a:off x="5099666" y="4411960"/>
            <a:ext cx="39481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789124" y="5668678"/>
            <a:ext cx="621083"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36" name="TextBox 35"/>
          <p:cNvSpPr txBox="1"/>
          <p:nvPr/>
        </p:nvSpPr>
        <p:spPr>
          <a:xfrm>
            <a:off x="4789124" y="4823583"/>
            <a:ext cx="621083"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37" name="TextBox 36"/>
          <p:cNvSpPr txBox="1"/>
          <p:nvPr/>
        </p:nvSpPr>
        <p:spPr>
          <a:xfrm>
            <a:off x="4789124" y="2480144"/>
            <a:ext cx="671979"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38" name="TextBox 37"/>
          <p:cNvSpPr txBox="1"/>
          <p:nvPr/>
        </p:nvSpPr>
        <p:spPr>
          <a:xfrm>
            <a:off x="4798245" y="3154276"/>
            <a:ext cx="671979"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39" name="TextBox 38"/>
          <p:cNvSpPr txBox="1"/>
          <p:nvPr/>
        </p:nvSpPr>
        <p:spPr>
          <a:xfrm>
            <a:off x="4798245" y="3927944"/>
            <a:ext cx="621083"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0" name="TextBox 39"/>
          <p:cNvSpPr txBox="1"/>
          <p:nvPr/>
        </p:nvSpPr>
        <p:spPr>
          <a:xfrm>
            <a:off x="76975" y="2476422"/>
            <a:ext cx="597301" cy="369332"/>
          </a:xfrm>
          <a:prstGeom prst="rect">
            <a:avLst/>
          </a:prstGeom>
          <a:noFill/>
        </p:spPr>
        <p:txBody>
          <a:bodyPr wrap="none" rtlCol="0">
            <a:spAutoFit/>
          </a:bodyPr>
          <a:lstStyle/>
          <a:p>
            <a:r>
              <a:rPr lang="en-US" b="1" dirty="0" smtClean="0">
                <a:solidFill>
                  <a:srgbClr val="FF0000"/>
                </a:solidFill>
              </a:rPr>
              <a:t>0.66</a:t>
            </a:r>
            <a:endParaRPr lang="en-US" b="1" dirty="0">
              <a:solidFill>
                <a:srgbClr val="FF0000"/>
              </a:solidFill>
            </a:endParaRPr>
          </a:p>
        </p:txBody>
      </p:sp>
      <p:sp>
        <p:nvSpPr>
          <p:cNvPr id="41" name="TextBox 40"/>
          <p:cNvSpPr txBox="1"/>
          <p:nvPr/>
        </p:nvSpPr>
        <p:spPr>
          <a:xfrm>
            <a:off x="96328" y="3226471"/>
            <a:ext cx="597301" cy="369332"/>
          </a:xfrm>
          <a:prstGeom prst="rect">
            <a:avLst/>
          </a:prstGeom>
          <a:noFill/>
        </p:spPr>
        <p:txBody>
          <a:bodyPr wrap="none" rtlCol="0">
            <a:spAutoFit/>
          </a:bodyPr>
          <a:lstStyle/>
          <a:p>
            <a:r>
              <a:rPr lang="en-US" b="1" dirty="0" smtClean="0">
                <a:solidFill>
                  <a:srgbClr val="FF0000"/>
                </a:solidFill>
              </a:rPr>
              <a:t>0.33</a:t>
            </a:r>
            <a:endParaRPr lang="en-US" b="1" dirty="0">
              <a:solidFill>
                <a:srgbClr val="FF0000"/>
              </a:solidFill>
            </a:endParaRPr>
          </a:p>
        </p:txBody>
      </p:sp>
      <p:sp>
        <p:nvSpPr>
          <p:cNvPr id="42" name="TextBox 41"/>
          <p:cNvSpPr txBox="1"/>
          <p:nvPr/>
        </p:nvSpPr>
        <p:spPr>
          <a:xfrm>
            <a:off x="96328" y="3927946"/>
            <a:ext cx="480307" cy="369332"/>
          </a:xfrm>
          <a:prstGeom prst="rect">
            <a:avLst/>
          </a:prstGeom>
          <a:noFill/>
        </p:spPr>
        <p:txBody>
          <a:bodyPr wrap="none" rtlCol="0">
            <a:spAutoFit/>
          </a:bodyPr>
          <a:lstStyle/>
          <a:p>
            <a:r>
              <a:rPr lang="en-US" b="1" dirty="0" smtClean="0">
                <a:solidFill>
                  <a:srgbClr val="FF0000"/>
                </a:solidFill>
              </a:rPr>
              <a:t>0.5</a:t>
            </a:r>
            <a:endParaRPr lang="en-US" b="1" dirty="0">
              <a:solidFill>
                <a:srgbClr val="FF0000"/>
              </a:solidFill>
            </a:endParaRPr>
          </a:p>
        </p:txBody>
      </p:sp>
      <p:sp>
        <p:nvSpPr>
          <p:cNvPr id="43" name="TextBox 42"/>
          <p:cNvSpPr txBox="1"/>
          <p:nvPr/>
        </p:nvSpPr>
        <p:spPr>
          <a:xfrm>
            <a:off x="139570" y="4851742"/>
            <a:ext cx="480307" cy="369332"/>
          </a:xfrm>
          <a:prstGeom prst="rect">
            <a:avLst/>
          </a:prstGeom>
          <a:noFill/>
        </p:spPr>
        <p:txBody>
          <a:bodyPr wrap="none" rtlCol="0">
            <a:spAutoFit/>
          </a:bodyPr>
          <a:lstStyle/>
          <a:p>
            <a:r>
              <a:rPr lang="en-US" b="1" dirty="0" smtClean="0">
                <a:solidFill>
                  <a:srgbClr val="FF0000"/>
                </a:solidFill>
              </a:rPr>
              <a:t>0.5</a:t>
            </a:r>
            <a:endParaRPr lang="en-US" b="1" dirty="0">
              <a:solidFill>
                <a:srgbClr val="FF0000"/>
              </a:solidFill>
            </a:endParaRPr>
          </a:p>
        </p:txBody>
      </p:sp>
      <p:sp>
        <p:nvSpPr>
          <p:cNvPr id="4" name="Multiply 3"/>
          <p:cNvSpPr/>
          <p:nvPr/>
        </p:nvSpPr>
        <p:spPr>
          <a:xfrm>
            <a:off x="8252801" y="3194885"/>
            <a:ext cx="406898" cy="41659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Multiply 44"/>
          <p:cNvSpPr/>
          <p:nvPr/>
        </p:nvSpPr>
        <p:spPr>
          <a:xfrm>
            <a:off x="8252801" y="3655152"/>
            <a:ext cx="406898" cy="41659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Multiply 45"/>
          <p:cNvSpPr/>
          <p:nvPr/>
        </p:nvSpPr>
        <p:spPr>
          <a:xfrm>
            <a:off x="8314367" y="4452030"/>
            <a:ext cx="406898" cy="41659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Multiply 46"/>
          <p:cNvSpPr/>
          <p:nvPr/>
        </p:nvSpPr>
        <p:spPr>
          <a:xfrm>
            <a:off x="8314367" y="4845811"/>
            <a:ext cx="406898" cy="41659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Down Arrow 47"/>
          <p:cNvSpPr/>
          <p:nvPr/>
        </p:nvSpPr>
        <p:spPr>
          <a:xfrm>
            <a:off x="6600614" y="2240943"/>
            <a:ext cx="756922" cy="5499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834005" y="5454350"/>
            <a:ext cx="2825694" cy="1167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Not all sources are equally reliable!</a:t>
            </a:r>
            <a:endParaRPr lang="en-US" sz="2400" b="1" dirty="0">
              <a:solidFill>
                <a:srgbClr val="000000"/>
              </a:solidFill>
            </a:endParaRPr>
          </a:p>
        </p:txBody>
      </p:sp>
    </p:spTree>
    <p:custDataLst>
      <p:tags r:id="rId1"/>
    </p:custDataLst>
    <p:extLst>
      <p:ext uri="{BB962C8B-B14F-4D97-AF65-F5344CB8AC3E}">
        <p14:creationId xmlns:p14="http://schemas.microsoft.com/office/powerpoint/2010/main" val="39891834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7"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sz="quarter"/>
          </p:nvPr>
        </p:nvSpPr>
        <p:spPr>
          <a:xfrm>
            <a:off x="685800" y="334962"/>
            <a:ext cx="7010400" cy="427038"/>
          </a:xfrm>
        </p:spPr>
        <p:txBody>
          <a:bodyPr>
            <a:noAutofit/>
          </a:bodyPr>
          <a:lstStyle/>
          <a:p>
            <a:r>
              <a:rPr lang="en-US" altLang="zh-CN" sz="4000" dirty="0" smtClean="0"/>
              <a:t>Examples: Some </a:t>
            </a:r>
            <a:r>
              <a:rPr lang="en-US" altLang="zh-CN" sz="4000" dirty="0"/>
              <a:t>Fact-Finding </a:t>
            </a:r>
            <a:r>
              <a:rPr lang="en-US" altLang="zh-CN" sz="4000" dirty="0" smtClean="0"/>
              <a:t>Algorithms</a:t>
            </a:r>
            <a:endParaRPr lang="en-US" altLang="zh-CN" sz="4000" dirty="0"/>
          </a:p>
        </p:txBody>
      </p:sp>
      <p:graphicFrame>
        <p:nvGraphicFramePr>
          <p:cNvPr id="38916" name="Object 4"/>
          <p:cNvGraphicFramePr>
            <a:graphicFrameLocks noChangeAspect="1"/>
          </p:cNvGraphicFramePr>
          <p:nvPr>
            <p:extLst>
              <p:ext uri="{D42A27DB-BD31-4B8C-83A1-F6EECF244321}">
                <p14:modId xmlns:p14="http://schemas.microsoft.com/office/powerpoint/2010/main" val="562894709"/>
              </p:ext>
            </p:extLst>
          </p:nvPr>
        </p:nvGraphicFramePr>
        <p:xfrm>
          <a:off x="515938" y="1106488"/>
          <a:ext cx="7400925" cy="5572125"/>
        </p:xfrm>
        <a:graphic>
          <a:graphicData uri="http://schemas.openxmlformats.org/presentationml/2006/ole">
            <mc:AlternateContent xmlns:mc="http://schemas.openxmlformats.org/markup-compatibility/2006">
              <mc:Choice xmlns:v="urn:schemas-microsoft-com:vml" Requires="v">
                <p:oleObj spid="_x0000_s3264" name="Equation" r:id="rId5" imgW="5029200" imgH="3784600" progId="Equation.3">
                  <p:embed/>
                </p:oleObj>
              </mc:Choice>
              <mc:Fallback>
                <p:oleObj name="Equation" r:id="rId5" imgW="5029200" imgH="3784600" progId="Equation.3">
                  <p:embed/>
                  <p:pic>
                    <p:nvPicPr>
                      <p:cNvPr id="0" name=""/>
                      <p:cNvPicPr>
                        <a:picLocks noChangeAspect="1" noChangeArrowheads="1"/>
                      </p:cNvPicPr>
                      <p:nvPr/>
                    </p:nvPicPr>
                    <p:blipFill>
                      <a:blip r:embed="rId6"/>
                      <a:srcRect/>
                      <a:stretch>
                        <a:fillRect/>
                      </a:stretch>
                    </p:blipFill>
                    <p:spPr bwMode="auto">
                      <a:xfrm>
                        <a:off x="515938" y="1106488"/>
                        <a:ext cx="7400925" cy="557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Text Box 6"/>
          <p:cNvSpPr txBox="1">
            <a:spLocks noChangeArrowheads="1"/>
          </p:cNvSpPr>
          <p:nvPr/>
        </p:nvSpPr>
        <p:spPr bwMode="auto">
          <a:xfrm>
            <a:off x="5715000" y="1284744"/>
            <a:ext cx="3276600" cy="2677656"/>
          </a:xfrm>
          <a:prstGeom prst="rect">
            <a:avLst/>
          </a:prstGeom>
          <a:solidFill>
            <a:srgbClr val="00CCFF"/>
          </a:solidFill>
          <a:ln w="9525">
            <a:noFill/>
            <a:miter lim="800000"/>
            <a:headEnd/>
            <a:tailEnd/>
          </a:ln>
          <a:effectLst/>
        </p:spPr>
        <p:txBody>
          <a:bodyPr wrap="square">
            <a:spAutoFit/>
          </a:bodyPr>
          <a:lstStyle/>
          <a:p>
            <a:pPr>
              <a:spcBef>
                <a:spcPct val="50000"/>
              </a:spcBef>
            </a:pPr>
            <a:r>
              <a:rPr lang="en-US" altLang="zh-CN" sz="2400" b="1" dirty="0"/>
              <a:t>Difference:  </a:t>
            </a:r>
            <a:endParaRPr lang="en-US" altLang="zh-CN" sz="2400" b="1" dirty="0" smtClean="0"/>
          </a:p>
          <a:p>
            <a:pPr>
              <a:spcBef>
                <a:spcPct val="50000"/>
              </a:spcBef>
            </a:pPr>
            <a:r>
              <a:rPr lang="en-US" altLang="zh-CN" dirty="0" smtClean="0"/>
              <a:t>The specific way </a:t>
            </a:r>
            <a:r>
              <a:rPr lang="en-US" altLang="zh-CN" dirty="0"/>
              <a:t>to compute source or assertion credibility in </a:t>
            </a:r>
            <a:r>
              <a:rPr lang="en-US" altLang="zh-CN" dirty="0" smtClean="0"/>
              <a:t>iterations.</a:t>
            </a:r>
          </a:p>
          <a:p>
            <a:pPr>
              <a:spcBef>
                <a:spcPct val="50000"/>
              </a:spcBef>
            </a:pPr>
            <a:r>
              <a:rPr lang="en-US" altLang="zh-CN" sz="2400" b="1" dirty="0" smtClean="0"/>
              <a:t>Similarity: </a:t>
            </a:r>
          </a:p>
          <a:p>
            <a:pPr>
              <a:spcBef>
                <a:spcPct val="50000"/>
              </a:spcBef>
            </a:pPr>
            <a:r>
              <a:rPr lang="en-US" altLang="zh-CN" dirty="0" smtClean="0"/>
              <a:t>Only output ranking, not posterior probability desired .</a:t>
            </a:r>
          </a:p>
        </p:txBody>
      </p:sp>
      <p:sp>
        <p:nvSpPr>
          <p:cNvPr id="8" name="Slide Number Placeholder 7"/>
          <p:cNvSpPr>
            <a:spLocks noGrp="1"/>
          </p:cNvSpPr>
          <p:nvPr>
            <p:ph type="sldNum" sz="quarter" idx="12"/>
          </p:nvPr>
        </p:nvSpPr>
        <p:spPr/>
        <p:txBody>
          <a:bodyPr/>
          <a:lstStyle/>
          <a:p>
            <a:fld id="{AD63D328-C9F8-4FAB-97C0-143259C90CD6}" type="slidenum">
              <a:rPr lang="en-US" altLang="zh-CN" smtClean="0"/>
              <a:pPr/>
              <a:t>26</a:t>
            </a:fld>
            <a:endParaRPr lang="en-US" altLang="zh-CN"/>
          </a:p>
        </p:txBody>
      </p:sp>
    </p:spTree>
    <p:custDataLst>
      <p:tags r:id="rId2"/>
    </p:custDataLst>
    <p:extLst>
      <p:ext uri="{BB962C8B-B14F-4D97-AF65-F5344CB8AC3E}">
        <p14:creationId xmlns:p14="http://schemas.microsoft.com/office/powerpoint/2010/main" val="4205028918"/>
      </p:ext>
    </p:extLst>
  </p:cSld>
  <p:clrMapOvr>
    <a:masterClrMapping/>
  </p:clrMapOvr>
  <p:transition xmlns:p14="http://schemas.microsoft.com/office/powerpoint/2010/main" advTm="188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fontScale="90000"/>
          </a:bodyPr>
          <a:lstStyle/>
          <a:p>
            <a:r>
              <a:rPr lang="en-US" dirty="0" smtClean="0"/>
              <a:t>Basics of Maximum Likelihood Estimation</a:t>
            </a:r>
            <a:endParaRPr lang="en-US" dirty="0"/>
          </a:p>
        </p:txBody>
      </p:sp>
      <p:sp>
        <p:nvSpPr>
          <p:cNvPr id="3" name="Content Placeholder 2"/>
          <p:cNvSpPr>
            <a:spLocks noGrp="1"/>
          </p:cNvSpPr>
          <p:nvPr>
            <p:ph sz="quarter" idx="1"/>
          </p:nvPr>
        </p:nvSpPr>
        <p:spPr>
          <a:xfrm>
            <a:off x="457199" y="1600199"/>
            <a:ext cx="7647523" cy="4462337"/>
          </a:xfrm>
        </p:spPr>
        <p:txBody>
          <a:bodyPr/>
          <a:lstStyle/>
          <a:p>
            <a:pPr marL="0" indent="0">
              <a:buNone/>
            </a:pPr>
            <a:r>
              <a:rPr lang="en-US" dirty="0" smtClean="0"/>
              <a:t>A </a:t>
            </a:r>
            <a:r>
              <a:rPr lang="en-US" dirty="0"/>
              <a:t>S</a:t>
            </a:r>
            <a:r>
              <a:rPr lang="en-US" dirty="0" smtClean="0"/>
              <a:t>imple Example:</a:t>
            </a:r>
          </a:p>
          <a:p>
            <a:r>
              <a:rPr lang="en-US" dirty="0" smtClean="0"/>
              <a:t>A random number generator G(T):</a:t>
            </a:r>
          </a:p>
          <a:p>
            <a:pPr lvl="1"/>
            <a:r>
              <a:rPr lang="en-US" dirty="0" smtClean="0"/>
              <a:t>It can generate a random integer in [1,T] with a </a:t>
            </a:r>
            <a:r>
              <a:rPr lang="en-US" i="1" dirty="0" smtClean="0"/>
              <a:t>uniform probability </a:t>
            </a:r>
            <a:r>
              <a:rPr lang="en-US" dirty="0" smtClean="0"/>
              <a:t>distribution</a:t>
            </a:r>
            <a:endParaRPr lang="en-US" dirty="0"/>
          </a:p>
          <a:p>
            <a:r>
              <a:rPr lang="en-US" dirty="0" smtClean="0"/>
              <a:t>Question:</a:t>
            </a:r>
          </a:p>
          <a:p>
            <a:pPr lvl="1"/>
            <a:r>
              <a:rPr lang="en-US" dirty="0" smtClean="0"/>
              <a:t>If T only has two possible values: </a:t>
            </a:r>
            <a:r>
              <a:rPr lang="en-US" b="1" dirty="0" smtClean="0"/>
              <a:t>10</a:t>
            </a:r>
            <a:r>
              <a:rPr lang="en-US" dirty="0" smtClean="0"/>
              <a:t> and </a:t>
            </a:r>
            <a:r>
              <a:rPr lang="en-US" b="1" dirty="0" smtClean="0"/>
              <a:t>20</a:t>
            </a:r>
            <a:r>
              <a:rPr lang="en-US" dirty="0" smtClean="0"/>
              <a:t>, we run G(T) once, the generate number is </a:t>
            </a:r>
            <a:r>
              <a:rPr lang="en-US" b="1" dirty="0" smtClean="0"/>
              <a:t>5</a:t>
            </a:r>
            <a:r>
              <a:rPr lang="en-US" dirty="0" smtClean="0"/>
              <a:t>. </a:t>
            </a:r>
            <a:r>
              <a:rPr lang="en-US" b="1" dirty="0" smtClean="0"/>
              <a:t>What is the most likely value of T?</a:t>
            </a:r>
          </a:p>
        </p:txBody>
      </p:sp>
    </p:spTree>
    <p:extLst>
      <p:ext uri="{BB962C8B-B14F-4D97-AF65-F5344CB8AC3E}">
        <p14:creationId xmlns:p14="http://schemas.microsoft.com/office/powerpoint/2010/main" val="27814471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fontScale="90000"/>
          </a:bodyPr>
          <a:lstStyle/>
          <a:p>
            <a:r>
              <a:rPr lang="en-US" dirty="0" smtClean="0"/>
              <a:t>Basics of Maximum Likelihood Estimation</a:t>
            </a:r>
            <a:endParaRPr lang="en-US" dirty="0"/>
          </a:p>
        </p:txBody>
      </p:sp>
      <p:sp>
        <p:nvSpPr>
          <p:cNvPr id="3" name="Content Placeholder 2"/>
          <p:cNvSpPr>
            <a:spLocks noGrp="1"/>
          </p:cNvSpPr>
          <p:nvPr>
            <p:ph sz="quarter" idx="1"/>
          </p:nvPr>
        </p:nvSpPr>
        <p:spPr>
          <a:xfrm>
            <a:off x="457199" y="1600199"/>
            <a:ext cx="7647523" cy="4462337"/>
          </a:xfrm>
        </p:spPr>
        <p:txBody>
          <a:bodyPr/>
          <a:lstStyle/>
          <a:p>
            <a:pPr marL="0" indent="0">
              <a:buNone/>
            </a:pPr>
            <a:r>
              <a:rPr lang="en-US" dirty="0" smtClean="0"/>
              <a:t>A </a:t>
            </a:r>
            <a:r>
              <a:rPr lang="en-US" dirty="0"/>
              <a:t>S</a:t>
            </a:r>
            <a:r>
              <a:rPr lang="en-US" dirty="0" smtClean="0"/>
              <a:t>imple Example:</a:t>
            </a:r>
          </a:p>
          <a:p>
            <a:r>
              <a:rPr lang="en-US" dirty="0" smtClean="0"/>
              <a:t>A random number generator G(T):</a:t>
            </a:r>
          </a:p>
          <a:p>
            <a:pPr lvl="1"/>
            <a:r>
              <a:rPr lang="en-US" dirty="0" smtClean="0"/>
              <a:t>It can generate a random integer in [1,T] with a </a:t>
            </a:r>
            <a:r>
              <a:rPr lang="en-US" i="1" dirty="0" smtClean="0"/>
              <a:t>uniform probability </a:t>
            </a:r>
            <a:r>
              <a:rPr lang="en-US" dirty="0" smtClean="0"/>
              <a:t>distribution</a:t>
            </a:r>
            <a:endParaRPr lang="en-US" dirty="0"/>
          </a:p>
          <a:p>
            <a:r>
              <a:rPr lang="en-US" dirty="0" smtClean="0"/>
              <a:t>Question:</a:t>
            </a:r>
          </a:p>
          <a:p>
            <a:pPr lvl="1"/>
            <a:r>
              <a:rPr lang="en-US" dirty="0" smtClean="0"/>
              <a:t>If T can be </a:t>
            </a:r>
            <a:r>
              <a:rPr lang="en-US" b="1" dirty="0" smtClean="0"/>
              <a:t>any integer value</a:t>
            </a:r>
            <a:r>
              <a:rPr lang="en-US" dirty="0" smtClean="0"/>
              <a:t>, we run G(T) once, the generate number is still </a:t>
            </a:r>
            <a:r>
              <a:rPr lang="en-US" b="1" dirty="0" smtClean="0"/>
              <a:t>5</a:t>
            </a:r>
            <a:r>
              <a:rPr lang="en-US" dirty="0" smtClean="0"/>
              <a:t>. </a:t>
            </a:r>
            <a:r>
              <a:rPr lang="en-US" b="1" dirty="0" smtClean="0"/>
              <a:t>What is the most likely value of T?</a:t>
            </a:r>
          </a:p>
        </p:txBody>
      </p:sp>
      <p:sp>
        <p:nvSpPr>
          <p:cNvPr id="4" name="Rectangle 3"/>
          <p:cNvSpPr/>
          <p:nvPr/>
        </p:nvSpPr>
        <p:spPr>
          <a:xfrm>
            <a:off x="607405" y="5693951"/>
            <a:ext cx="7695060" cy="9558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chemeClr val="tx1"/>
                </a:solidFill>
              </a:rPr>
              <a:t>MLE: Make the guess of the estimated parameters for which the observed data is least surprising!</a:t>
            </a:r>
            <a:endParaRPr lang="en-US" sz="2800" i="1" dirty="0">
              <a:solidFill>
                <a:schemeClr val="tx1"/>
              </a:solidFill>
            </a:endParaRPr>
          </a:p>
        </p:txBody>
      </p:sp>
    </p:spTree>
    <p:extLst>
      <p:ext uri="{BB962C8B-B14F-4D97-AF65-F5344CB8AC3E}">
        <p14:creationId xmlns:p14="http://schemas.microsoft.com/office/powerpoint/2010/main" val="3896106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Brace 25"/>
          <p:cNvSpPr/>
          <p:nvPr/>
        </p:nvSpPr>
        <p:spPr>
          <a:xfrm>
            <a:off x="1676400" y="1787525"/>
            <a:ext cx="304800" cy="4572000"/>
          </a:xfrm>
          <a:prstGeom prst="rightBrace">
            <a:avLst>
              <a:gd name="adj1" fmla="val 34259"/>
              <a:gd name="adj2" fmla="val 482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47109" name="TextBox 31"/>
          <p:cNvSpPr txBox="1">
            <a:spLocks noChangeArrowheads="1"/>
          </p:cNvSpPr>
          <p:nvPr/>
        </p:nvSpPr>
        <p:spPr bwMode="auto">
          <a:xfrm>
            <a:off x="156318" y="6172200"/>
            <a:ext cx="1367682" cy="523220"/>
          </a:xfrm>
          <a:prstGeom prst="rect">
            <a:avLst/>
          </a:prstGeom>
          <a:noFill/>
          <a:ln w="9525">
            <a:noFill/>
            <a:miter lim="800000"/>
            <a:headEnd/>
            <a:tailEnd/>
          </a:ln>
        </p:spPr>
        <p:txBody>
          <a:bodyPr wrap="none">
            <a:spAutoFit/>
          </a:bodyPr>
          <a:lstStyle/>
          <a:p>
            <a:r>
              <a:rPr lang="en-US" sz="1400" dirty="0"/>
              <a:t>Egypt </a:t>
            </a:r>
            <a:r>
              <a:rPr lang="en-US" sz="1400" dirty="0" smtClean="0"/>
              <a:t>President </a:t>
            </a:r>
          </a:p>
          <a:p>
            <a:r>
              <a:rPr lang="en-US" sz="1400" dirty="0" smtClean="0"/>
              <a:t>Arrest</a:t>
            </a:r>
            <a:endParaRPr lang="en-US" sz="1400" dirty="0"/>
          </a:p>
        </p:txBody>
      </p:sp>
      <p:sp>
        <p:nvSpPr>
          <p:cNvPr id="47110" name="TextBox 32"/>
          <p:cNvSpPr txBox="1">
            <a:spLocks noChangeArrowheads="1"/>
          </p:cNvSpPr>
          <p:nvPr/>
        </p:nvSpPr>
        <p:spPr bwMode="auto">
          <a:xfrm>
            <a:off x="228600" y="2895600"/>
            <a:ext cx="1382238" cy="307777"/>
          </a:xfrm>
          <a:prstGeom prst="rect">
            <a:avLst/>
          </a:prstGeom>
          <a:noFill/>
          <a:ln w="9525">
            <a:noFill/>
            <a:miter lim="800000"/>
            <a:headEnd/>
            <a:tailEnd/>
          </a:ln>
        </p:spPr>
        <p:txBody>
          <a:bodyPr wrap="none">
            <a:spAutoFit/>
          </a:bodyPr>
          <a:lstStyle/>
          <a:p>
            <a:r>
              <a:rPr lang="en-US" sz="1400" dirty="0"/>
              <a:t>Hurricane </a:t>
            </a:r>
            <a:r>
              <a:rPr lang="en-US" sz="1400" dirty="0" smtClean="0"/>
              <a:t>Sandy</a:t>
            </a:r>
            <a:endParaRPr lang="en-US" sz="1400" dirty="0"/>
          </a:p>
        </p:txBody>
      </p:sp>
      <p:sp>
        <p:nvSpPr>
          <p:cNvPr id="47112" name="TextBox 34"/>
          <p:cNvSpPr txBox="1">
            <a:spLocks noChangeArrowheads="1"/>
          </p:cNvSpPr>
          <p:nvPr/>
        </p:nvSpPr>
        <p:spPr bwMode="auto">
          <a:xfrm>
            <a:off x="152400" y="4419600"/>
            <a:ext cx="1502912" cy="523220"/>
          </a:xfrm>
          <a:prstGeom prst="rect">
            <a:avLst/>
          </a:prstGeom>
          <a:noFill/>
          <a:ln w="9525">
            <a:noFill/>
            <a:miter lim="800000"/>
            <a:headEnd/>
            <a:tailEnd/>
          </a:ln>
        </p:spPr>
        <p:txBody>
          <a:bodyPr wrap="none">
            <a:spAutoFit/>
          </a:bodyPr>
          <a:lstStyle/>
          <a:p>
            <a:r>
              <a:rPr lang="en-US" sz="1400" dirty="0" smtClean="0"/>
              <a:t>Boston Marathon </a:t>
            </a:r>
          </a:p>
          <a:p>
            <a:r>
              <a:rPr lang="en-US" sz="1400" dirty="0" smtClean="0"/>
              <a:t>Explosion</a:t>
            </a:r>
            <a:endParaRPr lang="en-US" sz="1400" dirty="0"/>
          </a:p>
        </p:txBody>
      </p:sp>
      <p:sp>
        <p:nvSpPr>
          <p:cNvPr id="47113" name="Right Arrow 33"/>
          <p:cNvSpPr>
            <a:spLocks noChangeArrowheads="1"/>
          </p:cNvSpPr>
          <p:nvPr/>
        </p:nvSpPr>
        <p:spPr bwMode="auto">
          <a:xfrm>
            <a:off x="4343400" y="3311525"/>
            <a:ext cx="1665288" cy="485775"/>
          </a:xfrm>
          <a:prstGeom prst="rightArrow">
            <a:avLst>
              <a:gd name="adj1" fmla="val 50000"/>
              <a:gd name="adj2" fmla="val 49942"/>
            </a:avLst>
          </a:prstGeom>
          <a:solidFill>
            <a:schemeClr val="accent1"/>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4" name="TextBox 34"/>
          <p:cNvSpPr txBox="1">
            <a:spLocks noChangeArrowheads="1"/>
          </p:cNvSpPr>
          <p:nvPr/>
        </p:nvSpPr>
        <p:spPr bwMode="auto">
          <a:xfrm>
            <a:off x="5928477" y="2959526"/>
            <a:ext cx="3482891" cy="830997"/>
          </a:xfrm>
          <a:prstGeom prst="rect">
            <a:avLst/>
          </a:prstGeom>
          <a:noFill/>
          <a:ln w="9525">
            <a:noFill/>
            <a:miter lim="800000"/>
            <a:headEnd/>
            <a:tailEnd/>
          </a:ln>
        </p:spPr>
        <p:txBody>
          <a:bodyPr wrap="square">
            <a:spAutoFit/>
          </a:bodyPr>
          <a:lstStyle/>
          <a:p>
            <a:pPr>
              <a:buFontTx/>
              <a:buChar char="-"/>
            </a:pPr>
            <a:r>
              <a:rPr lang="en-US" sz="2400" b="1" i="1" dirty="0" smtClean="0"/>
              <a:t>Reliability </a:t>
            </a:r>
            <a:r>
              <a:rPr lang="en-US" sz="2400" b="1" i="1" dirty="0"/>
              <a:t>of </a:t>
            </a:r>
            <a:r>
              <a:rPr lang="en-US" sz="2400" b="1" i="1" dirty="0" smtClean="0"/>
              <a:t>sources </a:t>
            </a:r>
          </a:p>
          <a:p>
            <a:pPr>
              <a:buFontTx/>
              <a:buChar char="-"/>
            </a:pPr>
            <a:r>
              <a:rPr lang="en-US" sz="2400" b="1" i="1" dirty="0" smtClean="0"/>
              <a:t>Correctness </a:t>
            </a:r>
            <a:r>
              <a:rPr lang="en-US" sz="2400" b="1" i="1" dirty="0"/>
              <a:t>of </a:t>
            </a:r>
            <a:r>
              <a:rPr lang="en-US" sz="2400" b="1" i="1" dirty="0" smtClean="0"/>
              <a:t>variables</a:t>
            </a:r>
            <a:endParaRPr lang="en-US" sz="2400" b="1" i="1" dirty="0"/>
          </a:p>
        </p:txBody>
      </p:sp>
      <p:sp>
        <p:nvSpPr>
          <p:cNvPr id="47117" name="Oval 17"/>
          <p:cNvSpPr>
            <a:spLocks noChangeArrowheads="1"/>
          </p:cNvSpPr>
          <p:nvPr/>
        </p:nvSpPr>
        <p:spPr bwMode="auto">
          <a:xfrm>
            <a:off x="2106613" y="182880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8" name="Oval 18"/>
          <p:cNvSpPr>
            <a:spLocks noChangeArrowheads="1"/>
          </p:cNvSpPr>
          <p:nvPr/>
        </p:nvSpPr>
        <p:spPr bwMode="auto">
          <a:xfrm>
            <a:off x="2124075" y="2881313"/>
            <a:ext cx="269875" cy="268287"/>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19" name="Oval 19"/>
          <p:cNvSpPr>
            <a:spLocks noChangeArrowheads="1"/>
          </p:cNvSpPr>
          <p:nvPr/>
        </p:nvSpPr>
        <p:spPr bwMode="auto">
          <a:xfrm>
            <a:off x="2124075" y="34194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0" name="Oval 20"/>
          <p:cNvSpPr>
            <a:spLocks noChangeArrowheads="1"/>
          </p:cNvSpPr>
          <p:nvPr/>
        </p:nvSpPr>
        <p:spPr bwMode="auto">
          <a:xfrm>
            <a:off x="2139950" y="2355850"/>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1" name="Oval 21"/>
          <p:cNvSpPr>
            <a:spLocks noChangeArrowheads="1"/>
          </p:cNvSpPr>
          <p:nvPr/>
        </p:nvSpPr>
        <p:spPr bwMode="auto">
          <a:xfrm>
            <a:off x="2139950" y="3930650"/>
            <a:ext cx="269875" cy="268288"/>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2" name="Oval 22"/>
          <p:cNvSpPr>
            <a:spLocks noChangeArrowheads="1"/>
          </p:cNvSpPr>
          <p:nvPr/>
        </p:nvSpPr>
        <p:spPr bwMode="auto">
          <a:xfrm>
            <a:off x="2139950" y="49942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23" name="Rectangle 11"/>
          <p:cNvSpPr>
            <a:spLocks noChangeArrowheads="1"/>
          </p:cNvSpPr>
          <p:nvPr/>
        </p:nvSpPr>
        <p:spPr bwMode="auto">
          <a:xfrm flipV="1">
            <a:off x="3810000" y="1506538"/>
            <a:ext cx="261938"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4" name="Rectangle 13"/>
          <p:cNvSpPr>
            <a:spLocks noChangeArrowheads="1"/>
          </p:cNvSpPr>
          <p:nvPr/>
        </p:nvSpPr>
        <p:spPr bwMode="auto">
          <a:xfrm flipV="1">
            <a:off x="3824288" y="2192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5" name="Rectangle 14"/>
          <p:cNvSpPr>
            <a:spLocks noChangeArrowheads="1"/>
          </p:cNvSpPr>
          <p:nvPr/>
        </p:nvSpPr>
        <p:spPr bwMode="auto">
          <a:xfrm flipV="1">
            <a:off x="3824288" y="2954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6" name="Rectangle 16"/>
          <p:cNvSpPr>
            <a:spLocks noChangeArrowheads="1"/>
          </p:cNvSpPr>
          <p:nvPr/>
        </p:nvSpPr>
        <p:spPr bwMode="auto">
          <a:xfrm flipV="1">
            <a:off x="3824288" y="41735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7" name="Rectangle 17"/>
          <p:cNvSpPr>
            <a:spLocks noChangeArrowheads="1"/>
          </p:cNvSpPr>
          <p:nvPr/>
        </p:nvSpPr>
        <p:spPr bwMode="auto">
          <a:xfrm flipV="1">
            <a:off x="3824288" y="4859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8" name="Rectangle 18"/>
          <p:cNvSpPr>
            <a:spLocks noChangeArrowheads="1"/>
          </p:cNvSpPr>
          <p:nvPr/>
        </p:nvSpPr>
        <p:spPr bwMode="auto">
          <a:xfrm flipV="1">
            <a:off x="3824288" y="5621338"/>
            <a:ext cx="261937" cy="28098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29" name="Text Box 20"/>
          <p:cNvSpPr txBox="1">
            <a:spLocks noChangeArrowheads="1"/>
          </p:cNvSpPr>
          <p:nvPr/>
        </p:nvSpPr>
        <p:spPr bwMode="auto">
          <a:xfrm flipV="1">
            <a:off x="3697288" y="3375025"/>
            <a:ext cx="512762" cy="393700"/>
          </a:xfrm>
          <a:prstGeom prst="rect">
            <a:avLst/>
          </a:prstGeom>
          <a:noFill/>
          <a:ln w="9525">
            <a:noFill/>
            <a:miter lim="800000"/>
            <a:headEnd/>
            <a:tailEnd/>
          </a:ln>
        </p:spPr>
        <p:txBody>
          <a:bodyPr vert="eaVert">
            <a:spAutoFit/>
          </a:bodyPr>
          <a:lstStyle/>
          <a:p>
            <a:pPr>
              <a:spcBef>
                <a:spcPct val="50000"/>
              </a:spcBef>
            </a:pPr>
            <a:r>
              <a:rPr lang="en-US" altLang="zh-CN" sz="3200">
                <a:latin typeface="Arial" charset="0"/>
                <a:ea typeface="SimSun" pitchFamily="2" charset="-122"/>
              </a:rPr>
              <a:t>…</a:t>
            </a:r>
          </a:p>
        </p:txBody>
      </p:sp>
      <p:cxnSp>
        <p:nvCxnSpPr>
          <p:cNvPr id="47130" name="Straight Arrow Connector 50"/>
          <p:cNvCxnSpPr>
            <a:cxnSpLocks noChangeShapeType="1"/>
            <a:stCxn id="47117" idx="6"/>
            <a:endCxn id="47123" idx="1"/>
          </p:cNvCxnSpPr>
          <p:nvPr/>
        </p:nvCxnSpPr>
        <p:spPr bwMode="auto">
          <a:xfrm flipV="1">
            <a:off x="2376488" y="1646238"/>
            <a:ext cx="1433512" cy="317500"/>
          </a:xfrm>
          <a:prstGeom prst="straightConnector1">
            <a:avLst/>
          </a:prstGeom>
          <a:noFill/>
          <a:ln w="9525" algn="ctr">
            <a:solidFill>
              <a:schemeClr val="tx1"/>
            </a:solidFill>
            <a:round/>
            <a:headEnd/>
            <a:tailEnd type="arrow" w="med" len="med"/>
          </a:ln>
        </p:spPr>
      </p:cxnSp>
      <p:cxnSp>
        <p:nvCxnSpPr>
          <p:cNvPr id="47131" name="Straight Arrow Connector 52"/>
          <p:cNvCxnSpPr>
            <a:cxnSpLocks noChangeShapeType="1"/>
            <a:stCxn id="47117" idx="5"/>
          </p:cNvCxnSpPr>
          <p:nvPr/>
        </p:nvCxnSpPr>
        <p:spPr bwMode="auto">
          <a:xfrm>
            <a:off x="2338388" y="2058988"/>
            <a:ext cx="1462087" cy="893762"/>
          </a:xfrm>
          <a:prstGeom prst="straightConnector1">
            <a:avLst/>
          </a:prstGeom>
          <a:noFill/>
          <a:ln w="9525" algn="ctr">
            <a:solidFill>
              <a:schemeClr val="tx1"/>
            </a:solidFill>
            <a:round/>
            <a:headEnd/>
            <a:tailEnd type="arrow" w="med" len="med"/>
          </a:ln>
        </p:spPr>
      </p:cxnSp>
      <p:cxnSp>
        <p:nvCxnSpPr>
          <p:cNvPr id="47132" name="Straight Arrow Connector 54"/>
          <p:cNvCxnSpPr>
            <a:cxnSpLocks noChangeShapeType="1"/>
            <a:stCxn id="47120" idx="6"/>
            <a:endCxn id="47124" idx="1"/>
          </p:cNvCxnSpPr>
          <p:nvPr/>
        </p:nvCxnSpPr>
        <p:spPr bwMode="auto">
          <a:xfrm flipV="1">
            <a:off x="2409825" y="2332038"/>
            <a:ext cx="1414463" cy="158750"/>
          </a:xfrm>
          <a:prstGeom prst="straightConnector1">
            <a:avLst/>
          </a:prstGeom>
          <a:noFill/>
          <a:ln w="9525" algn="ctr">
            <a:solidFill>
              <a:schemeClr val="tx1"/>
            </a:solidFill>
            <a:round/>
            <a:headEnd/>
            <a:tailEnd type="arrow" w="med" len="med"/>
          </a:ln>
        </p:spPr>
      </p:cxnSp>
      <p:cxnSp>
        <p:nvCxnSpPr>
          <p:cNvPr id="47133" name="Straight Arrow Connector 56"/>
          <p:cNvCxnSpPr>
            <a:cxnSpLocks noChangeShapeType="1"/>
            <a:stCxn id="47120" idx="7"/>
          </p:cNvCxnSpPr>
          <p:nvPr/>
        </p:nvCxnSpPr>
        <p:spPr bwMode="auto">
          <a:xfrm flipV="1">
            <a:off x="2370138" y="1798638"/>
            <a:ext cx="1401762" cy="596900"/>
          </a:xfrm>
          <a:prstGeom prst="straightConnector1">
            <a:avLst/>
          </a:prstGeom>
          <a:noFill/>
          <a:ln w="9525" algn="ctr">
            <a:solidFill>
              <a:schemeClr val="tx1"/>
            </a:solidFill>
            <a:round/>
            <a:headEnd/>
            <a:tailEnd type="arrow" w="med" len="med"/>
          </a:ln>
        </p:spPr>
      </p:cxnSp>
      <p:cxnSp>
        <p:nvCxnSpPr>
          <p:cNvPr id="47134" name="Straight Arrow Connector 58"/>
          <p:cNvCxnSpPr>
            <a:cxnSpLocks noChangeShapeType="1"/>
            <a:stCxn id="47120" idx="5"/>
          </p:cNvCxnSpPr>
          <p:nvPr/>
        </p:nvCxnSpPr>
        <p:spPr bwMode="auto">
          <a:xfrm>
            <a:off x="2370138" y="2586038"/>
            <a:ext cx="1430337" cy="2255837"/>
          </a:xfrm>
          <a:prstGeom prst="straightConnector1">
            <a:avLst/>
          </a:prstGeom>
          <a:noFill/>
          <a:ln w="9525" algn="ctr">
            <a:solidFill>
              <a:schemeClr val="tx1"/>
            </a:solidFill>
            <a:round/>
            <a:headEnd/>
            <a:tailEnd type="arrow" w="med" len="med"/>
          </a:ln>
        </p:spPr>
      </p:cxnSp>
      <p:cxnSp>
        <p:nvCxnSpPr>
          <p:cNvPr id="47135" name="Straight Arrow Connector 60"/>
          <p:cNvCxnSpPr>
            <a:cxnSpLocks noChangeShapeType="1"/>
            <a:stCxn id="47118" idx="6"/>
          </p:cNvCxnSpPr>
          <p:nvPr/>
        </p:nvCxnSpPr>
        <p:spPr bwMode="auto">
          <a:xfrm>
            <a:off x="2393950" y="3016250"/>
            <a:ext cx="1362075" cy="11113"/>
          </a:xfrm>
          <a:prstGeom prst="straightConnector1">
            <a:avLst/>
          </a:prstGeom>
          <a:noFill/>
          <a:ln w="9525" algn="ctr">
            <a:solidFill>
              <a:schemeClr val="tx1"/>
            </a:solidFill>
            <a:round/>
            <a:headEnd/>
            <a:tailEnd type="arrow" w="med" len="med"/>
          </a:ln>
        </p:spPr>
      </p:cxnSp>
      <p:cxnSp>
        <p:nvCxnSpPr>
          <p:cNvPr id="47136" name="Straight Arrow Connector 62"/>
          <p:cNvCxnSpPr>
            <a:cxnSpLocks noChangeShapeType="1"/>
            <a:stCxn id="47122" idx="6"/>
          </p:cNvCxnSpPr>
          <p:nvPr/>
        </p:nvCxnSpPr>
        <p:spPr bwMode="auto">
          <a:xfrm flipV="1">
            <a:off x="2409825" y="5126038"/>
            <a:ext cx="1406525" cy="3175"/>
          </a:xfrm>
          <a:prstGeom prst="straightConnector1">
            <a:avLst/>
          </a:prstGeom>
          <a:noFill/>
          <a:ln w="9525" algn="ctr">
            <a:solidFill>
              <a:schemeClr val="tx1"/>
            </a:solidFill>
            <a:round/>
            <a:headEnd/>
            <a:tailEnd type="arrow" w="med" len="med"/>
          </a:ln>
        </p:spPr>
      </p:cxnSp>
      <p:cxnSp>
        <p:nvCxnSpPr>
          <p:cNvPr id="47137" name="Straight Arrow Connector 66"/>
          <p:cNvCxnSpPr>
            <a:cxnSpLocks noChangeShapeType="1"/>
            <a:stCxn id="47145" idx="5"/>
            <a:endCxn id="47128" idx="1"/>
          </p:cNvCxnSpPr>
          <p:nvPr/>
        </p:nvCxnSpPr>
        <p:spPr bwMode="auto">
          <a:xfrm>
            <a:off x="2370138" y="4729163"/>
            <a:ext cx="1454150" cy="1031875"/>
          </a:xfrm>
          <a:prstGeom prst="straightConnector1">
            <a:avLst/>
          </a:prstGeom>
          <a:noFill/>
          <a:ln w="9525" algn="ctr">
            <a:solidFill>
              <a:schemeClr val="tx1"/>
            </a:solidFill>
            <a:round/>
            <a:headEnd/>
            <a:tailEnd type="arrow" w="med" len="med"/>
          </a:ln>
        </p:spPr>
      </p:cxnSp>
      <p:cxnSp>
        <p:nvCxnSpPr>
          <p:cNvPr id="47138" name="Straight Arrow Connector 68"/>
          <p:cNvCxnSpPr>
            <a:cxnSpLocks noChangeShapeType="1"/>
            <a:stCxn id="47145" idx="6"/>
            <a:endCxn id="47126" idx="1"/>
          </p:cNvCxnSpPr>
          <p:nvPr/>
        </p:nvCxnSpPr>
        <p:spPr bwMode="auto">
          <a:xfrm flipV="1">
            <a:off x="2409825" y="4313238"/>
            <a:ext cx="1414463" cy="320675"/>
          </a:xfrm>
          <a:prstGeom prst="straightConnector1">
            <a:avLst/>
          </a:prstGeom>
          <a:noFill/>
          <a:ln w="9525" algn="ctr">
            <a:solidFill>
              <a:schemeClr val="tx1"/>
            </a:solidFill>
            <a:round/>
            <a:headEnd/>
            <a:tailEnd type="arrow" w="med" len="med"/>
          </a:ln>
        </p:spPr>
      </p:cxnSp>
      <p:cxnSp>
        <p:nvCxnSpPr>
          <p:cNvPr id="47139" name="Straight Arrow Connector 70"/>
          <p:cNvCxnSpPr>
            <a:cxnSpLocks noChangeShapeType="1"/>
            <a:stCxn id="47145" idx="7"/>
          </p:cNvCxnSpPr>
          <p:nvPr/>
        </p:nvCxnSpPr>
        <p:spPr bwMode="auto">
          <a:xfrm flipV="1">
            <a:off x="2370138" y="2459038"/>
            <a:ext cx="1416050" cy="2079625"/>
          </a:xfrm>
          <a:prstGeom prst="straightConnector1">
            <a:avLst/>
          </a:prstGeom>
          <a:noFill/>
          <a:ln w="9525" algn="ctr">
            <a:solidFill>
              <a:schemeClr val="tx1"/>
            </a:solidFill>
            <a:round/>
            <a:headEnd/>
            <a:tailEnd type="arrow" w="med" len="med"/>
          </a:ln>
        </p:spPr>
      </p:cxnSp>
      <p:cxnSp>
        <p:nvCxnSpPr>
          <p:cNvPr id="47140" name="Straight Arrow Connector 72"/>
          <p:cNvCxnSpPr>
            <a:cxnSpLocks noChangeShapeType="1"/>
            <a:stCxn id="47119" idx="6"/>
          </p:cNvCxnSpPr>
          <p:nvPr/>
        </p:nvCxnSpPr>
        <p:spPr bwMode="auto">
          <a:xfrm>
            <a:off x="2393950" y="3554413"/>
            <a:ext cx="1436688" cy="627062"/>
          </a:xfrm>
          <a:prstGeom prst="straightConnector1">
            <a:avLst/>
          </a:prstGeom>
          <a:noFill/>
          <a:ln w="9525" algn="ctr">
            <a:solidFill>
              <a:schemeClr val="tx1"/>
            </a:solidFill>
            <a:round/>
            <a:headEnd/>
            <a:tailEnd type="arrow" w="med" len="med"/>
          </a:ln>
        </p:spPr>
      </p:cxnSp>
      <p:cxnSp>
        <p:nvCxnSpPr>
          <p:cNvPr id="47141" name="Straight Arrow Connector 77"/>
          <p:cNvCxnSpPr>
            <a:cxnSpLocks noChangeShapeType="1"/>
            <a:stCxn id="47119" idx="7"/>
          </p:cNvCxnSpPr>
          <p:nvPr/>
        </p:nvCxnSpPr>
        <p:spPr bwMode="auto">
          <a:xfrm flipV="1">
            <a:off x="2355850" y="3132138"/>
            <a:ext cx="1400175" cy="327025"/>
          </a:xfrm>
          <a:prstGeom prst="straightConnector1">
            <a:avLst/>
          </a:prstGeom>
          <a:noFill/>
          <a:ln w="9525" algn="ctr">
            <a:solidFill>
              <a:schemeClr val="tx1"/>
            </a:solidFill>
            <a:round/>
            <a:headEnd/>
            <a:tailEnd type="arrow" w="med" len="med"/>
          </a:ln>
        </p:spPr>
      </p:cxnSp>
      <p:cxnSp>
        <p:nvCxnSpPr>
          <p:cNvPr id="47142" name="Straight Arrow Connector 79"/>
          <p:cNvCxnSpPr>
            <a:cxnSpLocks noChangeShapeType="1"/>
            <a:stCxn id="47121" idx="6"/>
          </p:cNvCxnSpPr>
          <p:nvPr/>
        </p:nvCxnSpPr>
        <p:spPr bwMode="auto">
          <a:xfrm flipV="1">
            <a:off x="2409825" y="3222625"/>
            <a:ext cx="1362075" cy="841375"/>
          </a:xfrm>
          <a:prstGeom prst="straightConnector1">
            <a:avLst/>
          </a:prstGeom>
          <a:noFill/>
          <a:ln w="9525" algn="ctr">
            <a:solidFill>
              <a:schemeClr val="tx1"/>
            </a:solidFill>
            <a:round/>
            <a:headEnd/>
            <a:tailEnd type="arrow" w="med" len="med"/>
          </a:ln>
        </p:spPr>
      </p:cxnSp>
      <p:cxnSp>
        <p:nvCxnSpPr>
          <p:cNvPr id="47143" name="Straight Arrow Connector 81"/>
          <p:cNvCxnSpPr>
            <a:cxnSpLocks noChangeShapeType="1"/>
            <a:stCxn id="47122" idx="7"/>
          </p:cNvCxnSpPr>
          <p:nvPr/>
        </p:nvCxnSpPr>
        <p:spPr bwMode="auto">
          <a:xfrm flipV="1">
            <a:off x="2370138" y="3297238"/>
            <a:ext cx="1446212" cy="1736725"/>
          </a:xfrm>
          <a:prstGeom prst="straightConnector1">
            <a:avLst/>
          </a:prstGeom>
          <a:noFill/>
          <a:ln w="9525" algn="ctr">
            <a:solidFill>
              <a:schemeClr val="tx1"/>
            </a:solidFill>
            <a:round/>
            <a:headEnd/>
            <a:tailEnd type="arrow" w="med" len="med"/>
          </a:ln>
        </p:spPr>
      </p:cxnSp>
      <p:cxnSp>
        <p:nvCxnSpPr>
          <p:cNvPr id="47144" name="Straight Arrow Connector 84"/>
          <p:cNvCxnSpPr>
            <a:cxnSpLocks noChangeShapeType="1"/>
            <a:endCxn id="47127" idx="1"/>
          </p:cNvCxnSpPr>
          <p:nvPr/>
        </p:nvCxnSpPr>
        <p:spPr bwMode="auto">
          <a:xfrm>
            <a:off x="2257425" y="4632325"/>
            <a:ext cx="1566863" cy="366713"/>
          </a:xfrm>
          <a:prstGeom prst="straightConnector1">
            <a:avLst/>
          </a:prstGeom>
          <a:noFill/>
          <a:ln w="9525" algn="ctr">
            <a:solidFill>
              <a:schemeClr val="tx1"/>
            </a:solidFill>
            <a:round/>
            <a:headEnd/>
            <a:tailEnd type="arrow" w="med" len="med"/>
          </a:ln>
        </p:spPr>
      </p:cxnSp>
      <p:sp>
        <p:nvSpPr>
          <p:cNvPr id="47145" name="Oval 23"/>
          <p:cNvSpPr>
            <a:spLocks noChangeArrowheads="1"/>
          </p:cNvSpPr>
          <p:nvPr/>
        </p:nvSpPr>
        <p:spPr bwMode="auto">
          <a:xfrm>
            <a:off x="2139950" y="4498975"/>
            <a:ext cx="269875" cy="269875"/>
          </a:xfrm>
          <a:prstGeom prst="ellipse">
            <a:avLst/>
          </a:prstGeom>
          <a:solidFill>
            <a:srgbClr val="0070C0"/>
          </a:solidFill>
          <a:ln w="9525" algn="ctr">
            <a:solidFill>
              <a:schemeClr val="tx1"/>
            </a:solidFill>
            <a:round/>
            <a:headEnd/>
            <a:tailEnd/>
          </a:ln>
        </p:spPr>
        <p:txBody>
          <a:bodyPr/>
          <a:lstStyle/>
          <a:p>
            <a:pPr eaLnBrk="0" hangingPunct="0"/>
            <a:endParaRPr lang="en-US" sz="2400" baseline="-25000">
              <a:latin typeface="Arial" charset="0"/>
              <a:ea typeface="MS PGothic" pitchFamily="34" charset="-128"/>
            </a:endParaRPr>
          </a:p>
        </p:txBody>
      </p:sp>
      <p:sp>
        <p:nvSpPr>
          <p:cNvPr id="47146" name="Content Placeholder 2"/>
          <p:cNvSpPr>
            <a:spLocks noGrp="1"/>
          </p:cNvSpPr>
          <p:nvPr>
            <p:ph idx="1"/>
          </p:nvPr>
        </p:nvSpPr>
        <p:spPr>
          <a:xfrm>
            <a:off x="1905000" y="1482725"/>
            <a:ext cx="966788" cy="414338"/>
          </a:xfrm>
        </p:spPr>
        <p:txBody>
          <a:bodyPr/>
          <a:lstStyle/>
          <a:p>
            <a:pPr>
              <a:buFont typeface="Wingdings" pitchFamily="2" charset="2"/>
              <a:buNone/>
            </a:pPr>
            <a:r>
              <a:rPr lang="en-US" sz="1600" smtClean="0"/>
              <a:t>Sources</a:t>
            </a:r>
          </a:p>
        </p:txBody>
      </p:sp>
      <p:sp>
        <p:nvSpPr>
          <p:cNvPr id="90" name="Content Placeholder 2"/>
          <p:cNvSpPr txBox="1">
            <a:spLocks/>
          </p:cNvSpPr>
          <p:nvPr/>
        </p:nvSpPr>
        <p:spPr bwMode="auto">
          <a:xfrm>
            <a:off x="3221335" y="1116264"/>
            <a:ext cx="1765091" cy="414338"/>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1600" kern="0" dirty="0" smtClean="0">
                <a:latin typeface="+mn-lt"/>
                <a:cs typeface="+mn-cs"/>
              </a:rPr>
              <a:t>Measured Variables</a:t>
            </a:r>
            <a:endParaRPr lang="en-US" sz="1600" kern="0" dirty="0">
              <a:latin typeface="+mn-lt"/>
              <a:cs typeface="+mn-cs"/>
            </a:endParaRPr>
          </a:p>
        </p:txBody>
      </p:sp>
      <p:sp>
        <p:nvSpPr>
          <p:cNvPr id="47148" name="TextBox 91"/>
          <p:cNvSpPr txBox="1">
            <a:spLocks noChangeArrowheads="1"/>
          </p:cNvSpPr>
          <p:nvPr/>
        </p:nvSpPr>
        <p:spPr bwMode="auto">
          <a:xfrm>
            <a:off x="1987550" y="5307013"/>
            <a:ext cx="1133452" cy="646331"/>
          </a:xfrm>
          <a:prstGeom prst="rect">
            <a:avLst/>
          </a:prstGeom>
          <a:noFill/>
          <a:ln w="9525">
            <a:noFill/>
            <a:miter lim="800000"/>
            <a:headEnd/>
            <a:tailEnd/>
          </a:ln>
        </p:spPr>
        <p:txBody>
          <a:bodyPr wrap="none">
            <a:spAutoFit/>
          </a:bodyPr>
          <a:lstStyle/>
          <a:p>
            <a:r>
              <a:rPr lang="en-US" dirty="0"/>
              <a:t>Attribute:</a:t>
            </a:r>
          </a:p>
          <a:p>
            <a:r>
              <a:rPr lang="en-US" b="1" dirty="0" smtClean="0"/>
              <a:t>Reliability</a:t>
            </a:r>
            <a:endParaRPr lang="en-US" b="1" dirty="0"/>
          </a:p>
        </p:txBody>
      </p:sp>
      <p:sp>
        <p:nvSpPr>
          <p:cNvPr id="47149" name="TextBox 92"/>
          <p:cNvSpPr txBox="1">
            <a:spLocks noChangeArrowheads="1"/>
          </p:cNvSpPr>
          <p:nvPr/>
        </p:nvSpPr>
        <p:spPr bwMode="auto">
          <a:xfrm>
            <a:off x="3563938" y="5938838"/>
            <a:ext cx="946150" cy="461962"/>
          </a:xfrm>
          <a:prstGeom prst="rect">
            <a:avLst/>
          </a:prstGeom>
          <a:noFill/>
          <a:ln w="9525">
            <a:noFill/>
            <a:miter lim="800000"/>
            <a:headEnd/>
            <a:tailEnd/>
          </a:ln>
        </p:spPr>
        <p:txBody>
          <a:bodyPr wrap="none">
            <a:spAutoFit/>
          </a:bodyPr>
          <a:lstStyle/>
          <a:p>
            <a:r>
              <a:rPr lang="en-US" dirty="0"/>
              <a:t>Attribute:</a:t>
            </a:r>
          </a:p>
          <a:p>
            <a:r>
              <a:rPr lang="en-US" b="1" dirty="0"/>
              <a:t>True/False</a:t>
            </a:r>
          </a:p>
        </p:txBody>
      </p:sp>
      <p:sp>
        <p:nvSpPr>
          <p:cNvPr id="97" name="Content Placeholder 2"/>
          <p:cNvSpPr txBox="1">
            <a:spLocks/>
          </p:cNvSpPr>
          <p:nvPr/>
        </p:nvSpPr>
        <p:spPr bwMode="auto">
          <a:xfrm>
            <a:off x="4191000" y="2320925"/>
            <a:ext cx="2438400" cy="414337"/>
          </a:xfrm>
          <a:prstGeom prst="rect">
            <a:avLst/>
          </a:prstGeom>
          <a:noFill/>
          <a:ln w="9525">
            <a:noFill/>
            <a:miter lim="800000"/>
            <a:headEnd/>
            <a:tailEnd/>
          </a:ln>
        </p:spPr>
        <p:txBody>
          <a:bodyPr lIns="0" tIns="0" rIns="0" bIns="0"/>
          <a:lstStyle/>
          <a:p>
            <a:pPr marL="342900" indent="-342900" eaLnBrk="0" hangingPunct="0">
              <a:spcBef>
                <a:spcPct val="20000"/>
              </a:spcBef>
              <a:buFont typeface="Wingdings" pitchFamily="2" charset="2"/>
              <a:buNone/>
              <a:defRPr/>
            </a:pPr>
            <a:r>
              <a:rPr lang="en-US" sz="2400" b="1" kern="0" dirty="0">
                <a:latin typeface="+mn-lt"/>
              </a:rPr>
              <a:t>      Maximum Likelihood Estimation</a:t>
            </a:r>
            <a:endParaRPr lang="en-US" sz="2400" b="1" kern="0" dirty="0">
              <a:latin typeface="+mn-lt"/>
              <a:cs typeface="+mn-cs"/>
            </a:endParaRPr>
          </a:p>
        </p:txBody>
      </p:sp>
      <p:sp>
        <p:nvSpPr>
          <p:cNvPr id="52" name="Content Placeholder 2"/>
          <p:cNvSpPr txBox="1">
            <a:spLocks/>
          </p:cNvSpPr>
          <p:nvPr/>
        </p:nvSpPr>
        <p:spPr bwMode="auto">
          <a:xfrm>
            <a:off x="304800" y="1406525"/>
            <a:ext cx="1905000" cy="649288"/>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000" kern="0" dirty="0">
                <a:latin typeface="+mn-lt"/>
                <a:cs typeface="+mn-cs"/>
              </a:rPr>
              <a:t>Events</a:t>
            </a:r>
          </a:p>
        </p:txBody>
      </p:sp>
      <p:sp>
        <p:nvSpPr>
          <p:cNvPr id="47153" name="Title 1"/>
          <p:cNvSpPr>
            <a:spLocks noGrp="1"/>
          </p:cNvSpPr>
          <p:nvPr>
            <p:ph type="title"/>
          </p:nvPr>
        </p:nvSpPr>
        <p:spPr>
          <a:xfrm>
            <a:off x="533400" y="304800"/>
            <a:ext cx="8077200" cy="838199"/>
          </a:xfrm>
        </p:spPr>
        <p:txBody>
          <a:bodyPr>
            <a:normAutofit fontScale="90000"/>
          </a:bodyPr>
          <a:lstStyle/>
          <a:p>
            <a:r>
              <a:rPr lang="en-US" dirty="0" smtClean="0"/>
              <a:t>Maximum Likelihood Estimation </a:t>
            </a:r>
            <a:br>
              <a:rPr lang="en-US" dirty="0" smtClean="0"/>
            </a:br>
            <a:endParaRPr lang="en-US" dirty="0" smtClean="0"/>
          </a:p>
        </p:txBody>
      </p:sp>
      <p:sp>
        <p:nvSpPr>
          <p:cNvPr id="50" name="TextBox 49"/>
          <p:cNvSpPr txBox="1"/>
          <p:nvPr/>
        </p:nvSpPr>
        <p:spPr>
          <a:xfrm>
            <a:off x="5562600" y="6134760"/>
            <a:ext cx="3276600" cy="381000"/>
          </a:xfrm>
          <a:prstGeom prst="rect">
            <a:avLst/>
          </a:prstGeom>
          <a:noFill/>
        </p:spPr>
        <p:txBody>
          <a:bodyPr wrap="square" rtlCol="0">
            <a:spAutoFit/>
          </a:bodyPr>
          <a:lstStyle/>
          <a:p>
            <a:r>
              <a:rPr lang="en-US" dirty="0" smtClean="0"/>
              <a:t>D. Wang, et al.,  IPSN, 2012</a:t>
            </a:r>
            <a:endParaRPr lang="en-US" dirty="0"/>
          </a:p>
        </p:txBody>
      </p:sp>
      <p:sp>
        <p:nvSpPr>
          <p:cNvPr id="53" name="Rounded Rectangle 52"/>
          <p:cNvSpPr/>
          <p:nvPr/>
        </p:nvSpPr>
        <p:spPr>
          <a:xfrm>
            <a:off x="5186946" y="1143000"/>
            <a:ext cx="3880854"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00"/>
                </a:solidFill>
              </a:rPr>
              <a:t># of True variables /Total # of variables  a  source  reports</a:t>
            </a:r>
          </a:p>
          <a:p>
            <a:pPr algn="ctr"/>
            <a:endParaRPr lang="en-US" sz="2200" dirty="0">
              <a:solidFill>
                <a:srgbClr val="000000"/>
              </a:solidFill>
            </a:endParaRPr>
          </a:p>
        </p:txBody>
      </p:sp>
      <p:sp>
        <p:nvSpPr>
          <p:cNvPr id="54" name="Rounded Rectangle 53"/>
          <p:cNvSpPr/>
          <p:nvPr/>
        </p:nvSpPr>
        <p:spPr>
          <a:xfrm>
            <a:off x="5410200" y="4633912"/>
            <a:ext cx="3581400" cy="1127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000000"/>
                </a:solidFill>
              </a:rPr>
              <a:t>Probability a measured variable is true</a:t>
            </a:r>
          </a:p>
          <a:p>
            <a:pPr algn="ctr"/>
            <a:endParaRPr lang="en-US" sz="2200" dirty="0">
              <a:solidFill>
                <a:srgbClr val="000000"/>
              </a:solidFill>
            </a:endParaRPr>
          </a:p>
        </p:txBody>
      </p:sp>
      <p:sp>
        <p:nvSpPr>
          <p:cNvPr id="55" name="Up Arrow 54"/>
          <p:cNvSpPr/>
          <p:nvPr/>
        </p:nvSpPr>
        <p:spPr>
          <a:xfrm>
            <a:off x="7239000" y="23622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7162800" y="38862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6"/>
          <p:cNvSpPr>
            <a:spLocks noGrp="1"/>
          </p:cNvSpPr>
          <p:nvPr>
            <p:ph type="sldNum" sz="quarter" idx="12"/>
          </p:nvPr>
        </p:nvSpPr>
        <p:spPr/>
        <p:txBody>
          <a:bodyPr/>
          <a:lstStyle/>
          <a:p>
            <a:fld id="{B6F15528-21DE-4FAA-801E-634DDDAF4B2B}" type="slidenum">
              <a:rPr lang="en-US" smtClean="0"/>
              <a:pPr/>
              <a:t>29</a:t>
            </a:fld>
            <a:endParaRPr lang="en-US"/>
          </a:p>
        </p:txBody>
      </p:sp>
      <p:sp>
        <p:nvSpPr>
          <p:cNvPr id="59" name="Oval 58"/>
          <p:cNvSpPr/>
          <p:nvPr/>
        </p:nvSpPr>
        <p:spPr>
          <a:xfrm>
            <a:off x="3505200" y="5867400"/>
            <a:ext cx="1295400" cy="762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981200" y="5257800"/>
            <a:ext cx="1219200" cy="762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p:cNvSpPr/>
          <p:nvPr/>
        </p:nvSpPr>
        <p:spPr>
          <a:xfrm>
            <a:off x="1752600" y="3352800"/>
            <a:ext cx="2971800" cy="1676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FF0000"/>
                </a:solidFill>
              </a:rPr>
              <a:t>Unknown a priori!</a:t>
            </a:r>
            <a:endParaRPr lang="en-US" dirty="0"/>
          </a:p>
        </p:txBody>
      </p:sp>
      <p:pic>
        <p:nvPicPr>
          <p:cNvPr id="62" name="Picture 61" descr="sandy.jpg"/>
          <p:cNvPicPr>
            <a:picLocks noChangeAspect="1"/>
          </p:cNvPicPr>
          <p:nvPr/>
        </p:nvPicPr>
        <p:blipFill>
          <a:blip r:embed="rId4" cstate="print"/>
          <a:stretch>
            <a:fillRect/>
          </a:stretch>
        </p:blipFill>
        <p:spPr>
          <a:xfrm>
            <a:off x="228600" y="1981200"/>
            <a:ext cx="1356258" cy="752475"/>
          </a:xfrm>
          <a:prstGeom prst="rect">
            <a:avLst/>
          </a:prstGeom>
        </p:spPr>
      </p:pic>
      <p:pic>
        <p:nvPicPr>
          <p:cNvPr id="63" name="Picture 62" descr="marathon.jpg"/>
          <p:cNvPicPr>
            <a:picLocks noChangeAspect="1"/>
          </p:cNvPicPr>
          <p:nvPr/>
        </p:nvPicPr>
        <p:blipFill>
          <a:blip r:embed="rId5" cstate="print"/>
          <a:stretch>
            <a:fillRect/>
          </a:stretch>
        </p:blipFill>
        <p:spPr>
          <a:xfrm>
            <a:off x="228600" y="3416953"/>
            <a:ext cx="1295400" cy="850247"/>
          </a:xfrm>
          <a:prstGeom prst="rect">
            <a:avLst/>
          </a:prstGeom>
        </p:spPr>
      </p:pic>
      <p:pic>
        <p:nvPicPr>
          <p:cNvPr id="64" name="Picture 63" descr="morris.jpg"/>
          <p:cNvPicPr>
            <a:picLocks noChangeAspect="1"/>
          </p:cNvPicPr>
          <p:nvPr/>
        </p:nvPicPr>
        <p:blipFill>
          <a:blip r:embed="rId6" cstate="print"/>
          <a:stretch>
            <a:fillRect/>
          </a:stretch>
        </p:blipFill>
        <p:spPr>
          <a:xfrm>
            <a:off x="215420" y="5257800"/>
            <a:ext cx="1232380" cy="838200"/>
          </a:xfrm>
          <a:prstGeom prst="rect">
            <a:avLst/>
          </a:prstGeom>
        </p:spPr>
      </p:pic>
    </p:spTree>
    <p:custDataLst>
      <p:tags r:id="rId1"/>
    </p:custDataLst>
    <p:extLst>
      <p:ext uri="{BB962C8B-B14F-4D97-AF65-F5344CB8AC3E}">
        <p14:creationId xmlns:p14="http://schemas.microsoft.com/office/powerpoint/2010/main" val="167858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P spid="47114" grpId="0"/>
      <p:bldP spid="97" grpId="0"/>
      <p:bldP spid="53" grpId="0" animBg="1"/>
      <p:bldP spid="54" grpId="0" animBg="1"/>
      <p:bldP spid="55" grpId="0" animBg="1"/>
      <p:bldP spid="56"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Cyber-Physical System Challenges</a:t>
            </a:r>
            <a:endParaRPr lang="en-US" dirty="0"/>
          </a:p>
        </p:txBody>
      </p:sp>
      <p:sp>
        <p:nvSpPr>
          <p:cNvPr id="3" name="Content Placeholder 2"/>
          <p:cNvSpPr>
            <a:spLocks noGrp="1"/>
          </p:cNvSpPr>
          <p:nvPr>
            <p:ph idx="1"/>
          </p:nvPr>
        </p:nvSpPr>
        <p:spPr/>
        <p:txBody>
          <a:bodyPr>
            <a:normAutofit/>
          </a:bodyPr>
          <a:lstStyle/>
          <a:p>
            <a:r>
              <a:rPr lang="en-US" sz="3600" dirty="0">
                <a:solidFill>
                  <a:schemeClr val="bg1">
                    <a:lumMod val="75000"/>
                  </a:schemeClr>
                </a:solidFill>
              </a:rPr>
              <a:t>Functional Correctness </a:t>
            </a:r>
            <a:r>
              <a:rPr lang="en-US" sz="3600" dirty="0" smtClean="0">
                <a:solidFill>
                  <a:schemeClr val="bg1">
                    <a:lumMod val="75000"/>
                  </a:schemeClr>
                </a:solidFill>
              </a:rPr>
              <a:t>Guarantees</a:t>
            </a:r>
          </a:p>
          <a:p>
            <a:r>
              <a:rPr lang="en-US" sz="3600" dirty="0" smtClean="0">
                <a:solidFill>
                  <a:schemeClr val="bg1">
                    <a:lumMod val="75000"/>
                  </a:schemeClr>
                </a:solidFill>
              </a:rPr>
              <a:t>Temporal Correctness Guarantees</a:t>
            </a:r>
          </a:p>
          <a:p>
            <a:r>
              <a:rPr lang="en-US" sz="3600" dirty="0" smtClean="0">
                <a:solidFill>
                  <a:srgbClr val="FF0000"/>
                </a:solidFill>
              </a:rPr>
              <a:t>Data Correctness Guarantees</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42672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propotional-sign.jpg"/>
          <p:cNvPicPr>
            <a:picLocks noChangeAspect="1"/>
          </p:cNvPicPr>
          <p:nvPr/>
        </p:nvPicPr>
        <p:blipFill>
          <a:blip r:embed="rId4"/>
          <a:stretch>
            <a:fillRect/>
          </a:stretch>
        </p:blipFill>
        <p:spPr>
          <a:xfrm>
            <a:off x="5181600" y="4114800"/>
            <a:ext cx="1193382" cy="876300"/>
          </a:xfrm>
          <a:prstGeom prst="rect">
            <a:avLst/>
          </a:prstGeom>
        </p:spPr>
      </p:pic>
      <p:pic>
        <p:nvPicPr>
          <p:cNvPr id="1026" name="Picture 2" descr="C:\Program Files (x86)\Microsoft Office\MEDIA\CAGCAT10\j0292020.wmf"/>
          <p:cNvPicPr>
            <a:picLocks noChangeAspect="1" noChangeArrowheads="1"/>
          </p:cNvPicPr>
          <p:nvPr/>
        </p:nvPicPr>
        <p:blipFill>
          <a:blip r:embed="rId5" cstate="print"/>
          <a:srcRect/>
          <a:stretch>
            <a:fillRect/>
          </a:stretch>
        </p:blipFill>
        <p:spPr bwMode="auto">
          <a:xfrm>
            <a:off x="228600" y="4953000"/>
            <a:ext cx="1869034" cy="1773936"/>
          </a:xfrm>
          <a:prstGeom prst="rect">
            <a:avLst/>
          </a:prstGeom>
          <a:noFill/>
        </p:spPr>
      </p:pic>
      <p:sp>
        <p:nvSpPr>
          <p:cNvPr id="5" name="Rectangle 4"/>
          <p:cNvSpPr/>
          <p:nvPr/>
        </p:nvSpPr>
        <p:spPr>
          <a:xfrm>
            <a:off x="2362200" y="114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1600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62200" y="20574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25146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62200" y="3429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2200" y="38862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43434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4800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5257800"/>
            <a:ext cx="1676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62200" y="5715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0" y="6172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990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 y="1295400"/>
            <a:ext cx="1981200" cy="646331"/>
          </a:xfrm>
          <a:prstGeom prst="rect">
            <a:avLst/>
          </a:prstGeom>
          <a:noFill/>
        </p:spPr>
        <p:txBody>
          <a:bodyPr wrap="square" rtlCol="0">
            <a:spAutoFit/>
          </a:bodyPr>
          <a:lstStyle/>
          <a:p>
            <a:r>
              <a:rPr lang="en-US" dirty="0" smtClean="0"/>
              <a:t>True Measured Variable</a:t>
            </a:r>
            <a:endParaRPr lang="en-US" dirty="0"/>
          </a:p>
        </p:txBody>
      </p:sp>
      <p:sp>
        <p:nvSpPr>
          <p:cNvPr id="19" name="Rectangle 18"/>
          <p:cNvSpPr/>
          <p:nvPr/>
        </p:nvSpPr>
        <p:spPr>
          <a:xfrm>
            <a:off x="208547" y="2133600"/>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147" y="2374928"/>
            <a:ext cx="1981200" cy="646331"/>
          </a:xfrm>
          <a:prstGeom prst="rect">
            <a:avLst/>
          </a:prstGeom>
          <a:noFill/>
        </p:spPr>
        <p:txBody>
          <a:bodyPr wrap="square" rtlCol="0">
            <a:spAutoFit/>
          </a:bodyPr>
          <a:lstStyle/>
          <a:p>
            <a:r>
              <a:rPr lang="en-US" dirty="0" smtClean="0"/>
              <a:t>False Measured Variable</a:t>
            </a:r>
            <a:endParaRPr lang="en-US" dirty="0"/>
          </a:p>
        </p:txBody>
      </p:sp>
      <p:graphicFrame>
        <p:nvGraphicFramePr>
          <p:cNvPr id="43010" name="Object 3"/>
          <p:cNvGraphicFramePr>
            <a:graphicFrameLocks noChangeAspect="1"/>
          </p:cNvGraphicFramePr>
          <p:nvPr>
            <p:extLst>
              <p:ext uri="{D42A27DB-BD31-4B8C-83A1-F6EECF244321}">
                <p14:modId xmlns:p14="http://schemas.microsoft.com/office/powerpoint/2010/main" val="3701892090"/>
              </p:ext>
            </p:extLst>
          </p:nvPr>
        </p:nvGraphicFramePr>
        <p:xfrm>
          <a:off x="4267200" y="2724150"/>
          <a:ext cx="4594225" cy="1182688"/>
        </p:xfrm>
        <a:graphic>
          <a:graphicData uri="http://schemas.openxmlformats.org/presentationml/2006/ole">
            <mc:AlternateContent xmlns:mc="http://schemas.openxmlformats.org/markup-compatibility/2006">
              <mc:Choice xmlns:v="urn:schemas-microsoft-com:vml" Requires="v">
                <p:oleObj spid="_x0000_s4449" name="Equation" r:id="rId6" imgW="2908300" imgH="749300" progId="Equation.3">
                  <p:embed/>
                </p:oleObj>
              </mc:Choice>
              <mc:Fallback>
                <p:oleObj name="Equation" r:id="rId6" imgW="2908300" imgH="749300" progId="Equation.3">
                  <p:embed/>
                  <p:pic>
                    <p:nvPicPr>
                      <p:cNvPr id="0" name=""/>
                      <p:cNvPicPr>
                        <a:picLocks noChangeAspect="1" noChangeArrowheads="1"/>
                      </p:cNvPicPr>
                      <p:nvPr/>
                    </p:nvPicPr>
                    <p:blipFill>
                      <a:blip r:embed="rId7"/>
                      <a:srcRect/>
                      <a:stretch>
                        <a:fillRect/>
                      </a:stretch>
                    </p:blipFill>
                    <p:spPr bwMode="auto">
                      <a:xfrm>
                        <a:off x="4267200" y="2724150"/>
                        <a:ext cx="4594225"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33800" y="1676400"/>
            <a:ext cx="1752600" cy="707886"/>
          </a:xfrm>
          <a:prstGeom prst="rect">
            <a:avLst/>
          </a:prstGeom>
          <a:solidFill>
            <a:schemeClr val="tx2">
              <a:lumMod val="40000"/>
              <a:lumOff val="60000"/>
            </a:schemeClr>
          </a:solidFill>
        </p:spPr>
        <p:txBody>
          <a:bodyPr wrap="square">
            <a:spAutoFit/>
          </a:bodyPr>
          <a:lstStyle/>
          <a:p>
            <a:pPr>
              <a:defRPr/>
            </a:pPr>
            <a:r>
              <a:rPr lang="en-US" sz="2000" b="1" dirty="0" smtClean="0"/>
              <a:t>Reliability of Participant </a:t>
            </a:r>
            <a:r>
              <a:rPr lang="en-US" sz="2000" b="1" i="1" dirty="0" err="1" smtClean="0">
                <a:latin typeface="Times New Roman" pitchFamily="18" charset="0"/>
                <a:cs typeface="Times New Roman" pitchFamily="18" charset="0"/>
              </a:rPr>
              <a:t>i</a:t>
            </a:r>
            <a:endParaRPr lang="en-US" sz="2000" b="1" i="1" dirty="0" smtClean="0">
              <a:latin typeface="Times New Roman" pitchFamily="18" charset="0"/>
              <a:cs typeface="Times New Roman" pitchFamily="18" charset="0"/>
            </a:endParaRPr>
          </a:p>
        </p:txBody>
      </p:sp>
      <p:sp>
        <p:nvSpPr>
          <p:cNvPr id="28" name="Rectangle 27"/>
          <p:cNvSpPr/>
          <p:nvPr/>
        </p:nvSpPr>
        <p:spPr>
          <a:xfrm>
            <a:off x="2362200" y="2895600"/>
            <a:ext cx="12954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qual 30"/>
          <p:cNvSpPr/>
          <p:nvPr/>
        </p:nvSpPr>
        <p:spPr>
          <a:xfrm>
            <a:off x="5562600" y="1905000"/>
            <a:ext cx="533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Minus 31"/>
          <p:cNvSpPr/>
          <p:nvPr/>
        </p:nvSpPr>
        <p:spPr>
          <a:xfrm flipV="1">
            <a:off x="5715000" y="2011681"/>
            <a:ext cx="3429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34200" y="1600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latin typeface="Times New Roman" pitchFamily="18" charset="0"/>
                <a:cs typeface="Times New Roman" pitchFamily="18" charset="0"/>
              </a:rPr>
              <a:t>i</a:t>
            </a:r>
            <a:endParaRPr lang="en-US" b="1" i="1" dirty="0">
              <a:solidFill>
                <a:schemeClr val="tx1"/>
              </a:solidFill>
              <a:latin typeface="Times New Roman" pitchFamily="18" charset="0"/>
              <a:cs typeface="Times New Roman" pitchFamily="18" charset="0"/>
            </a:endParaRPr>
          </a:p>
        </p:txBody>
      </p:sp>
      <p:sp>
        <p:nvSpPr>
          <p:cNvPr id="35" name="Rectangle 34"/>
          <p:cNvSpPr/>
          <p:nvPr/>
        </p:nvSpPr>
        <p:spPr>
          <a:xfrm>
            <a:off x="7696200" y="2209800"/>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latin typeface="Times New Roman" pitchFamily="18" charset="0"/>
                <a:cs typeface="Times New Roman" pitchFamily="18" charset="0"/>
              </a:rPr>
              <a:t>i</a:t>
            </a:r>
            <a:endParaRPr lang="en-US" b="1" i="1" dirty="0">
              <a:latin typeface="Times New Roman" pitchFamily="18" charset="0"/>
              <a:cs typeface="Times New Roman" pitchFamily="18" charset="0"/>
            </a:endParaRPr>
          </a:p>
        </p:txBody>
      </p:sp>
      <p:sp>
        <p:nvSpPr>
          <p:cNvPr id="36" name="Plus 35"/>
          <p:cNvSpPr/>
          <p:nvPr/>
        </p:nvSpPr>
        <p:spPr>
          <a:xfrm>
            <a:off x="7239000" y="22098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733800" y="4267200"/>
            <a:ext cx="1752600" cy="646331"/>
          </a:xfrm>
          <a:prstGeom prst="rect">
            <a:avLst/>
          </a:prstGeom>
          <a:solidFill>
            <a:schemeClr val="tx2">
              <a:lumMod val="40000"/>
              <a:lumOff val="60000"/>
            </a:schemeClr>
          </a:solidFill>
        </p:spPr>
        <p:txBody>
          <a:bodyPr wrap="square">
            <a:spAutoFit/>
          </a:bodyPr>
          <a:lstStyle/>
          <a:p>
            <a:pPr>
              <a:defRPr/>
            </a:pPr>
            <a:r>
              <a:rPr lang="en-US" b="1" dirty="0"/>
              <a:t>Speak </a:t>
            </a:r>
            <a:r>
              <a:rPr lang="en-US" b="1" dirty="0" smtClean="0"/>
              <a:t>Rate of Participant </a:t>
            </a:r>
            <a:r>
              <a:rPr lang="en-US" b="1" i="1" dirty="0" err="1" smtClean="0">
                <a:latin typeface="Times New Roman" pitchFamily="18" charset="0"/>
                <a:cs typeface="Times New Roman" pitchFamily="18" charset="0"/>
              </a:rPr>
              <a:t>i</a:t>
            </a:r>
            <a:r>
              <a:rPr lang="en-US" b="1" dirty="0" smtClean="0"/>
              <a:t> </a:t>
            </a:r>
            <a:endParaRPr lang="en-US" b="1" dirty="0"/>
          </a:p>
        </p:txBody>
      </p:sp>
      <p:sp>
        <p:nvSpPr>
          <p:cNvPr id="38" name="Rectangle 37"/>
          <p:cNvSpPr/>
          <p:nvPr/>
        </p:nvSpPr>
        <p:spPr>
          <a:xfrm>
            <a:off x="6400800" y="41148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latin typeface="Times New Roman" pitchFamily="18" charset="0"/>
                <a:cs typeface="Times New Roman" pitchFamily="18" charset="0"/>
              </a:rPr>
              <a:t>i</a:t>
            </a:r>
            <a:endParaRPr lang="en-US" b="1" i="1" dirty="0">
              <a:latin typeface="Times New Roman" pitchFamily="18" charset="0"/>
              <a:cs typeface="Times New Roman" pitchFamily="18" charset="0"/>
            </a:endParaRPr>
          </a:p>
        </p:txBody>
      </p:sp>
      <p:sp>
        <p:nvSpPr>
          <p:cNvPr id="39" name="Rectangle 38"/>
          <p:cNvSpPr/>
          <p:nvPr/>
        </p:nvSpPr>
        <p:spPr>
          <a:xfrm>
            <a:off x="6400800" y="47244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pitchFamily="18" charset="0"/>
                <a:cs typeface="Times New Roman" pitchFamily="18" charset="0"/>
              </a:rPr>
              <a:t>All</a:t>
            </a:r>
            <a:endParaRPr lang="en-US" b="1" i="1" dirty="0">
              <a:latin typeface="Times New Roman" pitchFamily="18" charset="0"/>
              <a:cs typeface="Times New Roman" pitchFamily="18" charset="0"/>
            </a:endParaRPr>
          </a:p>
        </p:txBody>
      </p:sp>
      <p:sp>
        <p:nvSpPr>
          <p:cNvPr id="41" name="Plus 40"/>
          <p:cNvSpPr/>
          <p:nvPr/>
        </p:nvSpPr>
        <p:spPr>
          <a:xfrm>
            <a:off x="7391400" y="4724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72400" y="4114800"/>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latin typeface="Times New Roman" pitchFamily="18" charset="0"/>
                <a:cs typeface="Times New Roman" pitchFamily="18" charset="0"/>
              </a:rPr>
              <a:t>i</a:t>
            </a:r>
            <a:endParaRPr lang="en-US" b="1" i="1" dirty="0">
              <a:latin typeface="Times New Roman" pitchFamily="18" charset="0"/>
              <a:cs typeface="Times New Roman" pitchFamily="18" charset="0"/>
            </a:endParaRPr>
          </a:p>
        </p:txBody>
      </p:sp>
      <p:sp>
        <p:nvSpPr>
          <p:cNvPr id="43" name="Rectangle 42"/>
          <p:cNvSpPr/>
          <p:nvPr/>
        </p:nvSpPr>
        <p:spPr>
          <a:xfrm>
            <a:off x="6248400" y="22098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solidFill>
                  <a:schemeClr val="tx1"/>
                </a:solidFill>
                <a:latin typeface="Times New Roman" pitchFamily="18" charset="0"/>
                <a:cs typeface="Times New Roman" pitchFamily="18" charset="0"/>
              </a:rPr>
              <a:t>i</a:t>
            </a:r>
            <a:endParaRPr lang="en-US" b="1" i="1" dirty="0">
              <a:solidFill>
                <a:schemeClr val="tx1"/>
              </a:solidFill>
              <a:latin typeface="Times New Roman" pitchFamily="18" charset="0"/>
              <a:cs typeface="Times New Roman" pitchFamily="18" charset="0"/>
            </a:endParaRPr>
          </a:p>
        </p:txBody>
      </p:sp>
      <p:sp>
        <p:nvSpPr>
          <p:cNvPr id="44" name="Rectangle 43"/>
          <p:cNvSpPr/>
          <p:nvPr/>
        </p:nvSpPr>
        <p:spPr>
          <a:xfrm>
            <a:off x="7848600" y="4724400"/>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latin typeface="Times New Roman" pitchFamily="18" charset="0"/>
                <a:cs typeface="Times New Roman" pitchFamily="18" charset="0"/>
              </a:rPr>
              <a:t>All</a:t>
            </a:r>
            <a:endParaRPr lang="en-US" b="1" i="1" dirty="0">
              <a:latin typeface="Times New Roman" pitchFamily="18" charset="0"/>
              <a:cs typeface="Times New Roman" pitchFamily="18" charset="0"/>
            </a:endParaRPr>
          </a:p>
        </p:txBody>
      </p:sp>
      <p:sp>
        <p:nvSpPr>
          <p:cNvPr id="45" name="Minus 44"/>
          <p:cNvSpPr/>
          <p:nvPr/>
        </p:nvSpPr>
        <p:spPr>
          <a:xfrm flipV="1">
            <a:off x="5638800" y="4526281"/>
            <a:ext cx="3429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45"/>
          <p:cNvSpPr/>
          <p:nvPr/>
        </p:nvSpPr>
        <p:spPr>
          <a:xfrm>
            <a:off x="7315200" y="41148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011" name="Object 3"/>
          <p:cNvGraphicFramePr>
            <a:graphicFrameLocks noChangeAspect="1"/>
          </p:cNvGraphicFramePr>
          <p:nvPr/>
        </p:nvGraphicFramePr>
        <p:xfrm>
          <a:off x="4638675" y="5334000"/>
          <a:ext cx="3106738" cy="798513"/>
        </p:xfrm>
        <a:graphic>
          <a:graphicData uri="http://schemas.openxmlformats.org/presentationml/2006/ole">
            <mc:AlternateContent xmlns:mc="http://schemas.openxmlformats.org/markup-compatibility/2006">
              <mc:Choice xmlns:v="urn:schemas-microsoft-com:vml" Requires="v">
                <p:oleObj spid="_x0000_s4450" name="Equation" r:id="rId8" imgW="1879560" imgH="482400" progId="Equation.3">
                  <p:embed/>
                </p:oleObj>
              </mc:Choice>
              <mc:Fallback>
                <p:oleObj name="Equation" r:id="rId8" imgW="187956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8675" y="5334000"/>
                        <a:ext cx="310673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35814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sp>
        <p:nvSpPr>
          <p:cNvPr id="48" name="Slide Number Placeholder 47"/>
          <p:cNvSpPr>
            <a:spLocks noGrp="1"/>
          </p:cNvSpPr>
          <p:nvPr>
            <p:ph type="sldNum" sz="quarter" idx="12"/>
          </p:nvPr>
        </p:nvSpPr>
        <p:spPr/>
        <p:txBody>
          <a:bodyPr/>
          <a:lstStyle/>
          <a:p>
            <a:fld id="{B6F15528-21DE-4FAA-801E-634DDDAF4B2B}" type="slidenum">
              <a:rPr lang="en-US" smtClean="0"/>
              <a:pPr/>
              <a:t>30</a:t>
            </a:fld>
            <a:endParaRPr lang="en-US"/>
          </a:p>
        </p:txBody>
      </p:sp>
      <p:sp>
        <p:nvSpPr>
          <p:cNvPr id="50" name="Title 1"/>
          <p:cNvSpPr txBox="1">
            <a:spLocks/>
          </p:cNvSpPr>
          <p:nvPr/>
        </p:nvSpPr>
        <p:spPr>
          <a:xfrm>
            <a:off x="533400" y="211419"/>
            <a:ext cx="8077200" cy="838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mtClean="0"/>
              <a:t>Maximum Likelihood Estimation </a:t>
            </a:r>
            <a:br>
              <a:rPr lang="en-US" sz="3600" smtClean="0"/>
            </a:br>
            <a:endParaRPr lang="en-US" sz="3600" dirty="0" smtClean="0"/>
          </a:p>
        </p:txBody>
      </p:sp>
    </p:spTree>
    <p:custDataLst>
      <p:tags r:id="rId2"/>
    </p:custDataLst>
    <p:extLst>
      <p:ext uri="{BB962C8B-B14F-4D97-AF65-F5344CB8AC3E}">
        <p14:creationId xmlns:p14="http://schemas.microsoft.com/office/powerpoint/2010/main" val="765812646"/>
      </p:ext>
    </p:extLst>
  </p:cSld>
  <p:clrMapOvr>
    <a:masterClrMapping/>
  </p:clrMapOvr>
  <p:transition xmlns:p14="http://schemas.microsoft.com/office/powerpoint/2010/main" advTm="324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1" grpId="0" animBg="1"/>
      <p:bldP spid="32" grpId="0" animBg="1"/>
      <p:bldP spid="33" grpId="0" animBg="1"/>
      <p:bldP spid="35" grpId="0" animBg="1"/>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292020.wmf"/>
          <p:cNvPicPr>
            <a:picLocks noChangeAspect="1" noChangeArrowheads="1"/>
          </p:cNvPicPr>
          <p:nvPr/>
        </p:nvPicPr>
        <p:blipFill>
          <a:blip r:embed="rId4" cstate="print"/>
          <a:srcRect/>
          <a:stretch>
            <a:fillRect/>
          </a:stretch>
        </p:blipFill>
        <p:spPr bwMode="auto">
          <a:xfrm>
            <a:off x="0" y="5105400"/>
            <a:ext cx="1869034" cy="1773936"/>
          </a:xfrm>
          <a:prstGeom prst="rect">
            <a:avLst/>
          </a:prstGeom>
          <a:noFill/>
        </p:spPr>
      </p:pic>
      <p:sp>
        <p:nvSpPr>
          <p:cNvPr id="5" name="Rectangle 4"/>
          <p:cNvSpPr/>
          <p:nvPr/>
        </p:nvSpPr>
        <p:spPr>
          <a:xfrm>
            <a:off x="2895600" y="1295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1752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22098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2667000"/>
            <a:ext cx="1219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1242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95600" y="35814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4038600"/>
            <a:ext cx="10668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95600" y="4495800"/>
            <a:ext cx="1676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49530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5410200"/>
            <a:ext cx="1371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95600" y="58674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5600" y="6324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12954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958" y="2469148"/>
            <a:ext cx="8382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flipH="1" flipV="1">
            <a:off x="838200" y="3429000"/>
            <a:ext cx="2362200" cy="14478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aphicFrame>
        <p:nvGraphicFramePr>
          <p:cNvPr id="44034" name="Object 3"/>
          <p:cNvGraphicFramePr>
            <a:graphicFrameLocks noChangeAspect="1"/>
          </p:cNvGraphicFramePr>
          <p:nvPr>
            <p:extLst>
              <p:ext uri="{D42A27DB-BD31-4B8C-83A1-F6EECF244321}">
                <p14:modId xmlns:p14="http://schemas.microsoft.com/office/powerpoint/2010/main" val="2108042792"/>
              </p:ext>
            </p:extLst>
          </p:nvPr>
        </p:nvGraphicFramePr>
        <p:xfrm>
          <a:off x="4629150" y="1266825"/>
          <a:ext cx="4076700" cy="2038350"/>
        </p:xfrm>
        <a:graphic>
          <a:graphicData uri="http://schemas.openxmlformats.org/presentationml/2006/ole">
            <mc:AlternateContent xmlns:mc="http://schemas.openxmlformats.org/markup-compatibility/2006">
              <mc:Choice xmlns:v="urn:schemas-microsoft-com:vml" Requires="v">
                <p:oleObj spid="_x0000_s5473" name="Equation" r:id="rId5" imgW="2692400" imgH="1346200" progId="Equation.3">
                  <p:embed/>
                </p:oleObj>
              </mc:Choice>
              <mc:Fallback>
                <p:oleObj name="Equation" r:id="rId5" imgW="2692400" imgH="1346200" progId="Equation.3">
                  <p:embed/>
                  <p:pic>
                    <p:nvPicPr>
                      <p:cNvPr id="0" name=""/>
                      <p:cNvPicPr>
                        <a:picLocks noChangeAspect="1" noChangeArrowheads="1"/>
                      </p:cNvPicPr>
                      <p:nvPr/>
                    </p:nvPicPr>
                    <p:blipFill>
                      <a:blip r:embed="rId6"/>
                      <a:srcRect/>
                      <a:stretch>
                        <a:fillRect/>
                      </a:stretch>
                    </p:blipFill>
                    <p:spPr bwMode="auto">
                      <a:xfrm>
                        <a:off x="4629150" y="1266825"/>
                        <a:ext cx="40767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524000" y="3886200"/>
            <a:ext cx="762000" cy="369332"/>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a</a:t>
            </a:r>
            <a:r>
              <a:rPr lang="en-US" b="1" i="1" baseline="-25000" dirty="0" err="1" smtClean="0">
                <a:latin typeface="Times New Roman" pitchFamily="18" charset="0"/>
                <a:cs typeface="Times New Roman" pitchFamily="18" charset="0"/>
              </a:rPr>
              <a:t>i</a:t>
            </a:r>
            <a:endParaRPr lang="en-US" b="1" i="1" baseline="-25000" dirty="0">
              <a:latin typeface="Times New Roman" pitchFamily="18" charset="0"/>
              <a:cs typeface="Times New Roman" pitchFamily="18" charset="0"/>
            </a:endParaRPr>
          </a:p>
        </p:txBody>
      </p:sp>
      <p:cxnSp>
        <p:nvCxnSpPr>
          <p:cNvPr id="30" name="Straight Arrow Connector 29"/>
          <p:cNvCxnSpPr/>
          <p:nvPr/>
        </p:nvCxnSpPr>
        <p:spPr>
          <a:xfrm>
            <a:off x="1981200" y="5562600"/>
            <a:ext cx="8382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057400" y="5117068"/>
            <a:ext cx="7620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b</a:t>
            </a:r>
            <a:r>
              <a:rPr lang="en-US" b="1" i="1" baseline="-25000" dirty="0" smtClean="0">
                <a:latin typeface="Times New Roman" pitchFamily="18" charset="0"/>
                <a:cs typeface="Times New Roman" pitchFamily="18" charset="0"/>
              </a:rPr>
              <a:t>i</a:t>
            </a:r>
            <a:endParaRPr lang="en-US" b="1" i="1" baseline="-25000" dirty="0">
              <a:latin typeface="Times New Roman" pitchFamily="18" charset="0"/>
              <a:cs typeface="Times New Roman" pitchFamily="18" charset="0"/>
            </a:endParaRPr>
          </a:p>
        </p:txBody>
      </p:sp>
      <p:graphicFrame>
        <p:nvGraphicFramePr>
          <p:cNvPr id="44036" name="Object 3"/>
          <p:cNvGraphicFramePr>
            <a:graphicFrameLocks noChangeAspect="1"/>
          </p:cNvGraphicFramePr>
          <p:nvPr>
            <p:extLst>
              <p:ext uri="{D42A27DB-BD31-4B8C-83A1-F6EECF244321}">
                <p14:modId xmlns:p14="http://schemas.microsoft.com/office/powerpoint/2010/main" val="1744371159"/>
              </p:ext>
            </p:extLst>
          </p:nvPr>
        </p:nvGraphicFramePr>
        <p:xfrm>
          <a:off x="4706938" y="4010025"/>
          <a:ext cx="4186237" cy="1755775"/>
        </p:xfrm>
        <a:graphic>
          <a:graphicData uri="http://schemas.openxmlformats.org/presentationml/2006/ole">
            <mc:AlternateContent xmlns:mc="http://schemas.openxmlformats.org/markup-compatibility/2006">
              <mc:Choice xmlns:v="urn:schemas-microsoft-com:vml" Requires="v">
                <p:oleObj spid="_x0000_s5474" name="Equation" r:id="rId7" imgW="2692400" imgH="1130300" progId="Equation.3">
                  <p:embed/>
                </p:oleObj>
              </mc:Choice>
              <mc:Fallback>
                <p:oleObj name="Equation" r:id="rId7" imgW="2692400" imgH="1130300" progId="Equation.3">
                  <p:embed/>
                  <p:pic>
                    <p:nvPicPr>
                      <p:cNvPr id="0" name=""/>
                      <p:cNvPicPr>
                        <a:picLocks noChangeAspect="1" noChangeArrowheads="1"/>
                      </p:cNvPicPr>
                      <p:nvPr/>
                    </p:nvPicPr>
                    <p:blipFill>
                      <a:blip r:embed="rId8"/>
                      <a:srcRect/>
                      <a:stretch>
                        <a:fillRect/>
                      </a:stretch>
                    </p:blipFill>
                    <p:spPr bwMode="auto">
                      <a:xfrm>
                        <a:off x="4706938" y="4010025"/>
                        <a:ext cx="4186237" cy="175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3048000" y="685800"/>
            <a:ext cx="2514600" cy="461665"/>
          </a:xfrm>
          <a:prstGeom prst="rect">
            <a:avLst/>
          </a:prstGeom>
          <a:noFill/>
        </p:spPr>
        <p:txBody>
          <a:bodyPr wrap="square" rtlCol="0">
            <a:spAutoFit/>
          </a:bodyPr>
          <a:lstStyle/>
          <a:p>
            <a:r>
              <a:rPr lang="en-US" sz="2400" b="1" dirty="0" smtClean="0"/>
              <a:t>Basic Definition</a:t>
            </a:r>
            <a:endParaRPr lang="en-US" sz="2400" b="1" dirty="0"/>
          </a:p>
        </p:txBody>
      </p:sp>
      <p:sp>
        <p:nvSpPr>
          <p:cNvPr id="29" name="Rectangle 28"/>
          <p:cNvSpPr/>
          <p:nvPr/>
        </p:nvSpPr>
        <p:spPr>
          <a:xfrm>
            <a:off x="4495800" y="1219200"/>
            <a:ext cx="1981200" cy="609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648200" y="3962400"/>
            <a:ext cx="1981200" cy="609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2"/>
          </p:nvPr>
        </p:nvSpPr>
        <p:spPr/>
        <p:txBody>
          <a:bodyPr/>
          <a:lstStyle/>
          <a:p>
            <a:fld id="{B6F15528-21DE-4FAA-801E-634DDDAF4B2B}" type="slidenum">
              <a:rPr lang="en-US" smtClean="0"/>
              <a:pPr/>
              <a:t>31</a:t>
            </a:fld>
            <a:endParaRPr lang="en-US"/>
          </a:p>
        </p:txBody>
      </p:sp>
      <p:sp>
        <p:nvSpPr>
          <p:cNvPr id="34" name="Title 1"/>
          <p:cNvSpPr txBox="1">
            <a:spLocks/>
          </p:cNvSpPr>
          <p:nvPr/>
        </p:nvSpPr>
        <p:spPr>
          <a:xfrm>
            <a:off x="533400" y="211419"/>
            <a:ext cx="8077200" cy="838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mtClean="0"/>
              <a:t>Maximum Likelihood Estimation </a:t>
            </a:r>
            <a:br>
              <a:rPr lang="en-US" sz="3600" smtClean="0"/>
            </a:br>
            <a:endParaRPr lang="en-US" sz="3600" dirty="0" smtClean="0"/>
          </a:p>
        </p:txBody>
      </p:sp>
      <p:sp>
        <p:nvSpPr>
          <p:cNvPr id="35" name="TextBox 34"/>
          <p:cNvSpPr txBox="1"/>
          <p:nvPr/>
        </p:nvSpPr>
        <p:spPr>
          <a:xfrm>
            <a:off x="228600" y="1563469"/>
            <a:ext cx="1981200" cy="646331"/>
          </a:xfrm>
          <a:prstGeom prst="rect">
            <a:avLst/>
          </a:prstGeom>
          <a:noFill/>
        </p:spPr>
        <p:txBody>
          <a:bodyPr wrap="square" rtlCol="0">
            <a:spAutoFit/>
          </a:bodyPr>
          <a:lstStyle/>
          <a:p>
            <a:r>
              <a:rPr lang="en-US" dirty="0" smtClean="0"/>
              <a:t>True Measured Variable</a:t>
            </a:r>
            <a:endParaRPr lang="en-US" dirty="0"/>
          </a:p>
        </p:txBody>
      </p:sp>
      <p:sp>
        <p:nvSpPr>
          <p:cNvPr id="36" name="TextBox 35"/>
          <p:cNvSpPr txBox="1"/>
          <p:nvPr/>
        </p:nvSpPr>
        <p:spPr>
          <a:xfrm>
            <a:off x="152400" y="2745874"/>
            <a:ext cx="1981200" cy="646331"/>
          </a:xfrm>
          <a:prstGeom prst="rect">
            <a:avLst/>
          </a:prstGeom>
          <a:noFill/>
        </p:spPr>
        <p:txBody>
          <a:bodyPr wrap="square" rtlCol="0">
            <a:spAutoFit/>
          </a:bodyPr>
          <a:lstStyle/>
          <a:p>
            <a:r>
              <a:rPr lang="en-US" dirty="0" smtClean="0"/>
              <a:t>False Measured Variable</a:t>
            </a:r>
            <a:endParaRPr lang="en-US" dirty="0"/>
          </a:p>
        </p:txBody>
      </p:sp>
    </p:spTree>
    <p:custDataLst>
      <p:tags r:id="rId2"/>
    </p:custDataLst>
    <p:extLst>
      <p:ext uri="{BB962C8B-B14F-4D97-AF65-F5344CB8AC3E}">
        <p14:creationId xmlns:p14="http://schemas.microsoft.com/office/powerpoint/2010/main" val="2867173093"/>
      </p:ext>
    </p:extLst>
  </p:cSld>
  <p:clrMapOvr>
    <a:masterClrMapping/>
  </p:clrMapOvr>
  <p:transition xmlns:p14="http://schemas.microsoft.com/office/powerpoint/2010/main" advTm="4001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par>
                                <p:cTn id="7" presetID="8" presetClass="emph" presetSubtype="0" fill="hold" grpId="0" nodeType="withEffect">
                                  <p:stCondLst>
                                    <p:cond delay="0"/>
                                  </p:stCondLst>
                                  <p:childTnLst>
                                    <p:animRot by="21600000">
                                      <p:cBhvr>
                                        <p:cTn id="8" dur="1000" fill="hold"/>
                                        <p:tgtEl>
                                          <p:spTgt spid="8"/>
                                        </p:tgtEl>
                                        <p:attrNameLst>
                                          <p:attrName>r</p:attrName>
                                        </p:attrNameLst>
                                      </p:cBhvr>
                                    </p:animRo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8" presetClass="emph" presetSubtype="0" fill="hold" grpId="0" nodeType="withEffect">
                                  <p:stCondLst>
                                    <p:cond delay="0"/>
                                  </p:stCondLst>
                                  <p:childTnLst>
                                    <p:animRot by="21600000">
                                      <p:cBhvr>
                                        <p:cTn id="24" dur="1000" fill="hold"/>
                                        <p:tgtEl>
                                          <p:spTgt spid="14"/>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8" grpId="0"/>
      <p:bldP spid="31" grpId="0"/>
      <p:bldP spid="29"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0"/>
            <a:ext cx="8229600" cy="914400"/>
          </a:xfrm>
        </p:spPr>
        <p:txBody>
          <a:bodyPr>
            <a:normAutofit/>
          </a:bodyPr>
          <a:lstStyle/>
          <a:p>
            <a:r>
              <a:rPr lang="en-US" altLang="zh-CN" sz="3400" dirty="0" smtClean="0"/>
              <a:t>Expectation Maximization</a:t>
            </a:r>
            <a:endParaRPr lang="en-US" altLang="zh-CN" sz="3400" dirty="0"/>
          </a:p>
        </p:txBody>
      </p:sp>
      <p:sp>
        <p:nvSpPr>
          <p:cNvPr id="14" name="TextBox 13"/>
          <p:cNvSpPr txBox="1"/>
          <p:nvPr/>
        </p:nvSpPr>
        <p:spPr>
          <a:xfrm>
            <a:off x="2057400" y="838200"/>
            <a:ext cx="5791200" cy="461665"/>
          </a:xfrm>
          <a:prstGeom prst="rect">
            <a:avLst/>
          </a:prstGeom>
          <a:noFill/>
        </p:spPr>
        <p:txBody>
          <a:bodyPr wrap="square" rtlCol="0">
            <a:spAutoFit/>
          </a:bodyPr>
          <a:lstStyle/>
          <a:p>
            <a:r>
              <a:rPr lang="en-US" sz="2400" b="1" dirty="0" smtClean="0"/>
              <a:t>Background and Problem Formulation</a:t>
            </a:r>
            <a:endParaRPr lang="en-US" sz="2400" b="1" dirty="0"/>
          </a:p>
        </p:txBody>
      </p:sp>
      <p:pic>
        <p:nvPicPr>
          <p:cNvPr id="32770" name="Picture 2"/>
          <p:cNvPicPr>
            <a:picLocks noChangeAspect="1" noChangeArrowheads="1"/>
          </p:cNvPicPr>
          <p:nvPr/>
        </p:nvPicPr>
        <p:blipFill>
          <a:blip r:embed="rId4"/>
          <a:srcRect/>
          <a:stretch>
            <a:fillRect/>
          </a:stretch>
        </p:blipFill>
        <p:spPr bwMode="auto">
          <a:xfrm>
            <a:off x="609600" y="1752600"/>
            <a:ext cx="2100263" cy="533400"/>
          </a:xfrm>
          <a:prstGeom prst="rect">
            <a:avLst/>
          </a:prstGeom>
          <a:noFill/>
          <a:ln w="9525">
            <a:noFill/>
            <a:miter lim="800000"/>
            <a:headEnd/>
            <a:tailEnd/>
          </a:ln>
          <a:effectLst/>
        </p:spPr>
      </p:pic>
      <p:sp>
        <p:nvSpPr>
          <p:cNvPr id="5" name="TextBox 4"/>
          <p:cNvSpPr txBox="1"/>
          <p:nvPr/>
        </p:nvSpPr>
        <p:spPr>
          <a:xfrm>
            <a:off x="457200" y="1371600"/>
            <a:ext cx="3505200" cy="369332"/>
          </a:xfrm>
          <a:prstGeom prst="rect">
            <a:avLst/>
          </a:prstGeom>
          <a:noFill/>
        </p:spPr>
        <p:txBody>
          <a:bodyPr wrap="square" rtlCol="0">
            <a:spAutoFit/>
          </a:bodyPr>
          <a:lstStyle/>
          <a:p>
            <a:r>
              <a:rPr lang="en-US" b="1" dirty="0" smtClean="0"/>
              <a:t>Expectation Maximization</a:t>
            </a:r>
            <a:endParaRPr lang="en-US" b="1" dirty="0"/>
          </a:p>
        </p:txBody>
      </p:sp>
      <p:sp>
        <p:nvSpPr>
          <p:cNvPr id="6" name="TextBox 5"/>
          <p:cNvSpPr txBox="1"/>
          <p:nvPr/>
        </p:nvSpPr>
        <p:spPr>
          <a:xfrm>
            <a:off x="76200" y="2514600"/>
            <a:ext cx="12954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Estimation parameter</a:t>
            </a:r>
            <a:endParaRPr lang="en-US" dirty="0"/>
          </a:p>
        </p:txBody>
      </p:sp>
      <p:cxnSp>
        <p:nvCxnSpPr>
          <p:cNvPr id="8" name="Straight Arrow Connector 7"/>
          <p:cNvCxnSpPr/>
          <p:nvPr/>
        </p:nvCxnSpPr>
        <p:spPr>
          <a:xfrm rot="5400000" flipH="1" flipV="1">
            <a:off x="723900" y="2247900"/>
            <a:ext cx="4572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24000" y="2514600"/>
            <a:ext cx="12954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Observed data</a:t>
            </a:r>
            <a:endParaRPr lang="en-US" dirty="0"/>
          </a:p>
        </p:txBody>
      </p:sp>
      <p:cxnSp>
        <p:nvCxnSpPr>
          <p:cNvPr id="13" name="Straight Arrow Connector 12"/>
          <p:cNvCxnSpPr/>
          <p:nvPr/>
        </p:nvCxnSpPr>
        <p:spPr>
          <a:xfrm rot="10800000">
            <a:off x="1371600" y="2133600"/>
            <a:ext cx="5334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2771" name="Picture 3"/>
          <p:cNvPicPr>
            <a:picLocks noChangeAspect="1" noChangeArrowheads="1"/>
          </p:cNvPicPr>
          <p:nvPr/>
        </p:nvPicPr>
        <p:blipFill>
          <a:blip r:embed="rId5"/>
          <a:srcRect/>
          <a:stretch>
            <a:fillRect/>
          </a:stretch>
        </p:blipFill>
        <p:spPr bwMode="auto">
          <a:xfrm>
            <a:off x="2667000" y="1752600"/>
            <a:ext cx="1524000" cy="619125"/>
          </a:xfrm>
          <a:prstGeom prst="rect">
            <a:avLst/>
          </a:prstGeom>
          <a:noFill/>
          <a:ln w="9525">
            <a:noFill/>
            <a:miter lim="800000"/>
            <a:headEnd/>
            <a:tailEnd/>
          </a:ln>
          <a:effectLst/>
        </p:spPr>
      </p:pic>
      <p:sp>
        <p:nvSpPr>
          <p:cNvPr id="19" name="TextBox 18"/>
          <p:cNvSpPr txBox="1"/>
          <p:nvPr/>
        </p:nvSpPr>
        <p:spPr>
          <a:xfrm>
            <a:off x="3124200" y="2514600"/>
            <a:ext cx="1371600" cy="646331"/>
          </a:xfrm>
          <a:prstGeom prst="rect">
            <a:avLst/>
          </a:prstGeom>
          <a:solidFill>
            <a:schemeClr val="tx2">
              <a:lumMod val="40000"/>
              <a:lumOff val="60000"/>
            </a:schemeClr>
          </a:solidFill>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Hidden Variable</a:t>
            </a:r>
            <a:endParaRPr lang="en-US" dirty="0"/>
          </a:p>
        </p:txBody>
      </p:sp>
      <p:cxnSp>
        <p:nvCxnSpPr>
          <p:cNvPr id="20" name="Straight Arrow Connector 19"/>
          <p:cNvCxnSpPr/>
          <p:nvPr/>
        </p:nvCxnSpPr>
        <p:spPr>
          <a:xfrm rot="16200000" flipV="1">
            <a:off x="3695700" y="2247900"/>
            <a:ext cx="381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33400" y="3581400"/>
            <a:ext cx="3505200" cy="369332"/>
          </a:xfrm>
          <a:prstGeom prst="rect">
            <a:avLst/>
          </a:prstGeom>
          <a:noFill/>
        </p:spPr>
        <p:txBody>
          <a:bodyPr wrap="square" rtlCol="0">
            <a:spAutoFit/>
          </a:bodyPr>
          <a:lstStyle/>
          <a:p>
            <a:r>
              <a:rPr lang="en-US" dirty="0" smtClean="0"/>
              <a:t>Expectation Step (E-step)</a:t>
            </a:r>
            <a:endParaRPr lang="en-US" dirty="0"/>
          </a:p>
        </p:txBody>
      </p:sp>
      <p:sp>
        <p:nvSpPr>
          <p:cNvPr id="24" name="TextBox 23"/>
          <p:cNvSpPr txBox="1"/>
          <p:nvPr/>
        </p:nvSpPr>
        <p:spPr>
          <a:xfrm>
            <a:off x="533400" y="4876800"/>
            <a:ext cx="3505200" cy="369332"/>
          </a:xfrm>
          <a:prstGeom prst="rect">
            <a:avLst/>
          </a:prstGeom>
          <a:noFill/>
        </p:spPr>
        <p:txBody>
          <a:bodyPr wrap="square" rtlCol="0">
            <a:spAutoFit/>
          </a:bodyPr>
          <a:lstStyle/>
          <a:p>
            <a:r>
              <a:rPr lang="en-US" dirty="0" smtClean="0"/>
              <a:t>Maximization Step (M-step)</a:t>
            </a:r>
            <a:endParaRPr lang="en-US" dirty="0"/>
          </a:p>
        </p:txBody>
      </p:sp>
      <p:pic>
        <p:nvPicPr>
          <p:cNvPr id="32772" name="Picture 4"/>
          <p:cNvPicPr>
            <a:picLocks noChangeAspect="1" noChangeArrowheads="1"/>
          </p:cNvPicPr>
          <p:nvPr/>
        </p:nvPicPr>
        <p:blipFill>
          <a:blip r:embed="rId6"/>
          <a:srcRect/>
          <a:stretch>
            <a:fillRect/>
          </a:stretch>
        </p:blipFill>
        <p:spPr bwMode="auto">
          <a:xfrm>
            <a:off x="228600" y="3962400"/>
            <a:ext cx="4654062" cy="762000"/>
          </a:xfrm>
          <a:prstGeom prst="rect">
            <a:avLst/>
          </a:prstGeom>
          <a:noFill/>
          <a:ln w="9525">
            <a:noFill/>
            <a:miter lim="800000"/>
            <a:headEnd/>
            <a:tailEnd/>
          </a:ln>
          <a:effectLst/>
        </p:spPr>
      </p:pic>
      <p:pic>
        <p:nvPicPr>
          <p:cNvPr id="32773" name="Picture 5"/>
          <p:cNvPicPr>
            <a:picLocks noChangeAspect="1" noChangeArrowheads="1"/>
          </p:cNvPicPr>
          <p:nvPr/>
        </p:nvPicPr>
        <p:blipFill>
          <a:blip r:embed="rId7"/>
          <a:srcRect/>
          <a:stretch>
            <a:fillRect/>
          </a:stretch>
        </p:blipFill>
        <p:spPr bwMode="auto">
          <a:xfrm>
            <a:off x="77410" y="5334000"/>
            <a:ext cx="3797904" cy="762000"/>
          </a:xfrm>
          <a:prstGeom prst="rect">
            <a:avLst/>
          </a:prstGeom>
          <a:noFill/>
          <a:ln w="9525">
            <a:noFill/>
            <a:miter lim="800000"/>
            <a:headEnd/>
            <a:tailEnd/>
          </a:ln>
          <a:effectLst/>
        </p:spPr>
      </p:pic>
      <p:sp>
        <p:nvSpPr>
          <p:cNvPr id="27" name="Up-Down Arrow 26"/>
          <p:cNvSpPr/>
          <p:nvPr/>
        </p:nvSpPr>
        <p:spPr>
          <a:xfrm>
            <a:off x="228600" y="4572000"/>
            <a:ext cx="304800" cy="914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observation-matrix.jpg"/>
          <p:cNvPicPr>
            <a:picLocks noChangeAspect="1"/>
          </p:cNvPicPr>
          <p:nvPr/>
        </p:nvPicPr>
        <p:blipFill>
          <a:blip r:embed="rId8"/>
          <a:stretch>
            <a:fillRect/>
          </a:stretch>
        </p:blipFill>
        <p:spPr>
          <a:xfrm>
            <a:off x="6400800" y="2590800"/>
            <a:ext cx="1981200" cy="2252870"/>
          </a:xfrm>
          <a:prstGeom prst="rect">
            <a:avLst/>
          </a:prstGeom>
        </p:spPr>
      </p:pic>
      <p:sp>
        <p:nvSpPr>
          <p:cNvPr id="30" name="TextBox 29"/>
          <p:cNvSpPr txBox="1"/>
          <p:nvPr/>
        </p:nvSpPr>
        <p:spPr>
          <a:xfrm>
            <a:off x="5181600" y="2667000"/>
            <a:ext cx="457200" cy="369332"/>
          </a:xfrm>
          <a:prstGeom prst="rect">
            <a:avLst/>
          </a:prstGeom>
          <a:noFill/>
          <a:ln>
            <a:solidFill>
              <a:srgbClr val="C00000"/>
            </a:solidFill>
          </a:ln>
        </p:spPr>
        <p:txBody>
          <a:bodyPr wrap="square" rtlCol="0">
            <a:spAutoFit/>
          </a:bodyPr>
          <a:lstStyle/>
          <a:p>
            <a:r>
              <a:rPr lang="en-US" b="1" dirty="0" smtClean="0"/>
              <a:t>X</a:t>
            </a:r>
            <a:endParaRPr lang="en-US" b="1" dirty="0"/>
          </a:p>
        </p:txBody>
      </p:sp>
      <p:sp>
        <p:nvSpPr>
          <p:cNvPr id="32" name="TextBox 31"/>
          <p:cNvSpPr txBox="1"/>
          <p:nvPr/>
        </p:nvSpPr>
        <p:spPr>
          <a:xfrm>
            <a:off x="6400800" y="2286000"/>
            <a:ext cx="1981200"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Observation Matrix</a:t>
            </a:r>
            <a:endParaRPr lang="en-US" sz="1600" dirty="0"/>
          </a:p>
        </p:txBody>
      </p:sp>
      <p:pic>
        <p:nvPicPr>
          <p:cNvPr id="32774" name="Picture 6"/>
          <p:cNvPicPr>
            <a:picLocks noChangeAspect="1" noChangeArrowheads="1"/>
          </p:cNvPicPr>
          <p:nvPr/>
        </p:nvPicPr>
        <p:blipFill>
          <a:blip r:embed="rId9"/>
          <a:srcRect/>
          <a:stretch>
            <a:fillRect/>
          </a:stretch>
        </p:blipFill>
        <p:spPr bwMode="auto">
          <a:xfrm>
            <a:off x="5763683" y="5029200"/>
            <a:ext cx="3227917" cy="381000"/>
          </a:xfrm>
          <a:prstGeom prst="rect">
            <a:avLst/>
          </a:prstGeom>
          <a:noFill/>
          <a:ln w="9525">
            <a:solidFill>
              <a:srgbClr val="C00000"/>
            </a:solidFill>
            <a:miter lim="800000"/>
            <a:headEnd/>
            <a:tailEnd/>
          </a:ln>
          <a:effectLst/>
        </p:spPr>
      </p:pic>
      <p:sp>
        <p:nvSpPr>
          <p:cNvPr id="35" name="TextBox 34"/>
          <p:cNvSpPr txBox="1"/>
          <p:nvPr/>
        </p:nvSpPr>
        <p:spPr>
          <a:xfrm>
            <a:off x="5486400" y="1447800"/>
            <a:ext cx="3581400" cy="646331"/>
          </a:xfrm>
          <a:prstGeom prst="rect">
            <a:avLst/>
          </a:prstGeom>
          <a:noFill/>
          <a:ln>
            <a:solidFill>
              <a:srgbClr val="C00000"/>
            </a:solidFill>
          </a:ln>
        </p:spPr>
        <p:txBody>
          <a:bodyPr wrap="square" rtlCol="0">
            <a:spAutoFit/>
          </a:bodyPr>
          <a:lstStyle/>
          <a:p>
            <a:r>
              <a:rPr lang="en-US" i="1" dirty="0" smtClean="0">
                <a:latin typeface="Times New Roman" pitchFamily="18" charset="0"/>
                <a:cs typeface="Times New Roman" pitchFamily="18" charset="0"/>
              </a:rPr>
              <a:t>Z=</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z</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 z</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smtClean="0"/>
              <a:t>where </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j</a:t>
            </a:r>
            <a:r>
              <a:rPr lang="en-US" i="1" dirty="0" smtClean="0">
                <a:latin typeface="Times New Roman" pitchFamily="18" charset="0"/>
                <a:cs typeface="Times New Roman" pitchFamily="18" charset="0"/>
              </a:rPr>
              <a:t> </a:t>
            </a:r>
            <a:r>
              <a:rPr lang="en-US" dirty="0" smtClean="0"/>
              <a:t>=1 when assertion </a:t>
            </a:r>
            <a:r>
              <a:rPr lang="en-US" i="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j</a:t>
            </a:r>
            <a:r>
              <a:rPr lang="en-US" i="1" baseline="-25000" dirty="0" smtClean="0">
                <a:latin typeface="Times New Roman" pitchFamily="18" charset="0"/>
                <a:cs typeface="Times New Roman" pitchFamily="18" charset="0"/>
              </a:rPr>
              <a:t> </a:t>
            </a:r>
            <a:r>
              <a:rPr lang="en-US" dirty="0" smtClean="0"/>
              <a:t>is true  and 0 otherwise</a:t>
            </a:r>
            <a:endParaRPr lang="en-US" dirty="0"/>
          </a:p>
        </p:txBody>
      </p:sp>
      <p:sp>
        <p:nvSpPr>
          <p:cNvPr id="36" name="Right Arrow 35"/>
          <p:cNvSpPr/>
          <p:nvPr/>
        </p:nvSpPr>
        <p:spPr>
          <a:xfrm>
            <a:off x="5715000" y="2743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ent Arrow 36"/>
          <p:cNvSpPr/>
          <p:nvPr/>
        </p:nvSpPr>
        <p:spPr>
          <a:xfrm>
            <a:off x="5562600" y="3581400"/>
            <a:ext cx="685800" cy="1524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urved Left Arrow 47"/>
          <p:cNvSpPr/>
          <p:nvPr/>
        </p:nvSpPr>
        <p:spPr>
          <a:xfrm>
            <a:off x="8534400" y="2057400"/>
            <a:ext cx="381000" cy="1219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4953000" y="58674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Find MLE of estimation parameter and values of hidden variables</a:t>
            </a:r>
            <a:endParaRPr lang="en-US" b="1" dirty="0">
              <a:solidFill>
                <a:schemeClr val="tx1"/>
              </a:solidFill>
            </a:endParaRPr>
          </a:p>
        </p:txBody>
      </p:sp>
      <p:sp>
        <p:nvSpPr>
          <p:cNvPr id="50" name="Down Arrow 49"/>
          <p:cNvSpPr/>
          <p:nvPr/>
        </p:nvSpPr>
        <p:spPr>
          <a:xfrm>
            <a:off x="7010400" y="5410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0"/>
          <p:cNvSpPr>
            <a:spLocks noGrp="1"/>
          </p:cNvSpPr>
          <p:nvPr>
            <p:ph type="sldNum" sz="quarter" idx="12"/>
          </p:nvPr>
        </p:nvSpPr>
        <p:spPr>
          <a:xfrm>
            <a:off x="6934200" y="6356350"/>
            <a:ext cx="2133600" cy="365125"/>
          </a:xfrm>
        </p:spPr>
        <p:txBody>
          <a:bodyPr/>
          <a:lstStyle/>
          <a:p>
            <a:fld id="{B6F15528-21DE-4FAA-801E-634DDDAF4B2B}" type="slidenum">
              <a:rPr lang="en-US" smtClean="0"/>
              <a:pPr/>
              <a:t>32</a:t>
            </a:fld>
            <a:endParaRPr lang="en-US"/>
          </a:p>
        </p:txBody>
      </p:sp>
      <p:sp>
        <p:nvSpPr>
          <p:cNvPr id="38" name="Right Arrow 37"/>
          <p:cNvSpPr/>
          <p:nvPr/>
        </p:nvSpPr>
        <p:spPr>
          <a:xfrm>
            <a:off x="3352800" y="3276600"/>
            <a:ext cx="2286000" cy="83820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Apply EM</a:t>
            </a:r>
            <a:endParaRPr lang="en-US" b="1" dirty="0">
              <a:solidFill>
                <a:schemeClr val="tx1"/>
              </a:solidFill>
            </a:endParaRPr>
          </a:p>
        </p:txBody>
      </p:sp>
    </p:spTree>
    <p:custDataLst>
      <p:tags r:id="rId1"/>
    </p:custDataLst>
    <p:extLst>
      <p:ext uri="{BB962C8B-B14F-4D97-AF65-F5344CB8AC3E}">
        <p14:creationId xmlns:p14="http://schemas.microsoft.com/office/powerpoint/2010/main" val="3682184716"/>
      </p:ext>
    </p:extLst>
  </p:cSld>
  <p:clrMapOvr>
    <a:masterClrMapping/>
  </p:clrMapOvr>
  <p:transition xmlns:p14="http://schemas.microsoft.com/office/powerpoint/2010/main" advTm="13896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7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7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9" grpId="0" animBg="1"/>
      <p:bldP spid="23" grpId="0"/>
      <p:bldP spid="24" grpId="0"/>
      <p:bldP spid="27" grpId="0" animBg="1"/>
      <p:bldP spid="30" grpId="0" animBg="1"/>
      <p:bldP spid="32" grpId="0" animBg="1"/>
      <p:bldP spid="35" grpId="0" animBg="1"/>
      <p:bldP spid="36" grpId="0" animBg="1"/>
      <p:bldP spid="37" grpId="0" animBg="1"/>
      <p:bldP spid="48" grpId="0" animBg="1"/>
      <p:bldP spid="49" grpId="0" animBg="1"/>
      <p:bldP spid="50"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132"/>
            <a:ext cx="8229600" cy="819912"/>
          </a:xfrm>
        </p:spPr>
        <p:txBody>
          <a:bodyPr>
            <a:normAutofit/>
          </a:bodyPr>
          <a:lstStyle/>
          <a:p>
            <a:r>
              <a:rPr lang="en-US" dirty="0" smtClean="0"/>
              <a:t>Maximum Likelihood Estimation</a:t>
            </a:r>
            <a:endParaRPr lang="en-US" dirty="0"/>
          </a:p>
        </p:txBody>
      </p:sp>
      <p:sp>
        <p:nvSpPr>
          <p:cNvPr id="3" name="Content Placeholder 2"/>
          <p:cNvSpPr>
            <a:spLocks noGrp="1"/>
          </p:cNvSpPr>
          <p:nvPr>
            <p:ph idx="1"/>
          </p:nvPr>
        </p:nvSpPr>
        <p:spPr>
          <a:xfrm>
            <a:off x="5334000" y="1935480"/>
            <a:ext cx="2895600" cy="2407920"/>
          </a:xfrm>
        </p:spPr>
        <p:txBody>
          <a:bodyPr>
            <a:normAutofit fontScale="85000" lnSpcReduction="10000"/>
          </a:bodyPr>
          <a:lstStyle/>
          <a:p>
            <a:pPr marL="6350" indent="7938" algn="ctr">
              <a:buNone/>
            </a:pPr>
            <a:r>
              <a:rPr lang="en-US" dirty="0" smtClean="0"/>
              <a:t>Find the “unknown” values of variables, </a:t>
            </a:r>
            <a:r>
              <a:rPr lang="en-US" dirty="0" smtClean="0">
                <a:latin typeface="Symbol" pitchFamily="18" charset="2"/>
              </a:rPr>
              <a:t>q</a:t>
            </a:r>
            <a:r>
              <a:rPr lang="en-US" dirty="0" smtClean="0"/>
              <a:t>, that maximize the probability of observations</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a:t>
            </a:r>
            <a:r>
              <a:rPr lang="en-US" baseline="-25000" dirty="0" err="1" smtClean="0">
                <a:solidFill>
                  <a:schemeClr val="tx1"/>
                </a:solidFill>
              </a:rPr>
              <a:t>i</a:t>
            </a:r>
            <a:r>
              <a:rPr lang="en-US" dirty="0" err="1" smtClean="0">
                <a:solidFill>
                  <a:schemeClr val="tx1"/>
                </a:solidFill>
              </a:rPr>
              <a:t>C</a:t>
            </a:r>
            <a:r>
              <a:rPr lang="en-US" baseline="-25000" dirty="0" err="1" smtClean="0">
                <a:solidFill>
                  <a:schemeClr val="tx1"/>
                </a:solidFill>
              </a:rPr>
              <a:t>j</a:t>
            </a:r>
            <a:r>
              <a:rPr lang="en-US" dirty="0" smtClean="0">
                <a:solidFill>
                  <a:schemeClr val="tx1"/>
                </a:solidFill>
              </a:rPr>
              <a:t>=1</a:t>
            </a:r>
            <a:endParaRPr lang="en-US" dirty="0">
              <a:solidFill>
                <a:schemeClr val="tx1"/>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37" name="TextBox 36"/>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38" name="TextBox 37"/>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9608433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327"/>
            <a:ext cx="8229600" cy="819912"/>
          </a:xfrm>
        </p:spPr>
        <p:txBody>
          <a:bodyPr>
            <a:normAutofit/>
          </a:bodyPr>
          <a:lstStyle/>
          <a:p>
            <a:r>
              <a:rPr lang="en-US" dirty="0" smtClean="0"/>
              <a:t>Maximum Likelihood Estimation</a:t>
            </a:r>
            <a:endParaRPr lang="en-US" dirty="0"/>
          </a:p>
        </p:txBody>
      </p:sp>
      <p:sp>
        <p:nvSpPr>
          <p:cNvPr id="3" name="Content Placeholder 2"/>
          <p:cNvSpPr>
            <a:spLocks noGrp="1"/>
          </p:cNvSpPr>
          <p:nvPr>
            <p:ph idx="1"/>
          </p:nvPr>
        </p:nvSpPr>
        <p:spPr>
          <a:xfrm>
            <a:off x="5334000" y="1935480"/>
            <a:ext cx="2895600" cy="2407920"/>
          </a:xfrm>
        </p:spPr>
        <p:txBody>
          <a:bodyPr>
            <a:normAutofit fontScale="85000" lnSpcReduction="10000"/>
          </a:bodyPr>
          <a:lstStyle/>
          <a:p>
            <a:pPr marL="6350" indent="7938" algn="ctr">
              <a:buNone/>
            </a:pPr>
            <a:r>
              <a:rPr lang="en-US" dirty="0" smtClean="0"/>
              <a:t>Find the “unknown” values of variables, </a:t>
            </a:r>
            <a:r>
              <a:rPr lang="en-US" dirty="0" smtClean="0">
                <a:latin typeface="Symbol" pitchFamily="18" charset="2"/>
              </a:rPr>
              <a:t>q</a:t>
            </a:r>
            <a:r>
              <a:rPr lang="en-US" dirty="0" smtClean="0"/>
              <a:t>, that maximize the probability of observations</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pic>
        <p:nvPicPr>
          <p:cNvPr id="1026" name="Picture 2"/>
          <p:cNvPicPr>
            <a:picLocks noChangeAspect="1" noChangeArrowheads="1"/>
          </p:cNvPicPr>
          <p:nvPr/>
        </p:nvPicPr>
        <p:blipFill>
          <a:blip r:embed="rId3" cstate="print"/>
          <a:srcRect r="63632"/>
          <a:stretch>
            <a:fillRect/>
          </a:stretch>
        </p:blipFill>
        <p:spPr bwMode="auto">
          <a:xfrm>
            <a:off x="5867400" y="4876800"/>
            <a:ext cx="1053094" cy="927872"/>
          </a:xfrm>
          <a:prstGeom prst="rect">
            <a:avLst/>
          </a:prstGeom>
          <a:noFill/>
          <a:ln w="9525">
            <a:noFill/>
            <a:miter lim="800000"/>
            <a:headEnd/>
            <a:tailEnd/>
          </a:ln>
        </p:spPr>
      </p:pic>
      <p:sp>
        <p:nvSpPr>
          <p:cNvPr id="36" name="TextBox 35"/>
          <p:cNvSpPr txBox="1"/>
          <p:nvPr/>
        </p:nvSpPr>
        <p:spPr>
          <a:xfrm>
            <a:off x="5638800" y="4572000"/>
            <a:ext cx="1223284" cy="369332"/>
          </a:xfrm>
          <a:prstGeom prst="rect">
            <a:avLst/>
          </a:prstGeom>
          <a:noFill/>
        </p:spPr>
        <p:txBody>
          <a:bodyPr wrap="none" rtlCol="0">
            <a:spAutoFit/>
          </a:bodyPr>
          <a:lstStyle/>
          <a:p>
            <a:r>
              <a:rPr lang="en-US" dirty="0" smtClean="0"/>
              <a:t>Maximize:</a:t>
            </a:r>
            <a:endParaRPr lang="en-US" dirty="0"/>
          </a:p>
        </p:txBody>
      </p:sp>
      <p:sp>
        <p:nvSpPr>
          <p:cNvPr id="37"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38" name="TextBox 37"/>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0" name="TextBox 39"/>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37413356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132"/>
            <a:ext cx="8229600" cy="819912"/>
          </a:xfrm>
        </p:spPr>
        <p:txBody>
          <a:bodyPr>
            <a:normAutofit/>
          </a:bodyPr>
          <a:lstStyle/>
          <a:p>
            <a:r>
              <a:rPr lang="en-US" dirty="0" smtClean="0"/>
              <a:t>Maximum Likelihood Estimation</a:t>
            </a:r>
            <a:endParaRPr lang="en-US" dirty="0"/>
          </a:p>
        </p:txBody>
      </p:sp>
      <p:sp>
        <p:nvSpPr>
          <p:cNvPr id="3" name="Content Placeholder 2"/>
          <p:cNvSpPr>
            <a:spLocks noGrp="1"/>
          </p:cNvSpPr>
          <p:nvPr>
            <p:ph idx="1"/>
          </p:nvPr>
        </p:nvSpPr>
        <p:spPr>
          <a:xfrm>
            <a:off x="5334000" y="1935480"/>
            <a:ext cx="2895600" cy="2407920"/>
          </a:xfrm>
        </p:spPr>
        <p:txBody>
          <a:bodyPr>
            <a:normAutofit fontScale="85000" lnSpcReduction="10000"/>
          </a:bodyPr>
          <a:lstStyle/>
          <a:p>
            <a:pPr marL="6350" indent="7938" algn="ctr">
              <a:buNone/>
            </a:pPr>
            <a:r>
              <a:rPr lang="en-US" dirty="0" smtClean="0"/>
              <a:t>Find the “unknown” values of variables, </a:t>
            </a:r>
            <a:r>
              <a:rPr lang="en-US" dirty="0" smtClean="0">
                <a:latin typeface="Symbol" pitchFamily="18" charset="2"/>
              </a:rPr>
              <a:t>q</a:t>
            </a:r>
            <a:r>
              <a:rPr lang="en-US" dirty="0" smtClean="0"/>
              <a:t>, that maximize the probability of observations</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pic>
        <p:nvPicPr>
          <p:cNvPr id="1026" name="Picture 2"/>
          <p:cNvPicPr>
            <a:picLocks noChangeAspect="1" noChangeArrowheads="1"/>
          </p:cNvPicPr>
          <p:nvPr/>
        </p:nvPicPr>
        <p:blipFill>
          <a:blip r:embed="rId2" cstate="print"/>
          <a:srcRect r="63632"/>
          <a:stretch>
            <a:fillRect/>
          </a:stretch>
        </p:blipFill>
        <p:spPr bwMode="auto">
          <a:xfrm>
            <a:off x="5867400" y="4876800"/>
            <a:ext cx="1053094" cy="927872"/>
          </a:xfrm>
          <a:prstGeom prst="rect">
            <a:avLst/>
          </a:prstGeom>
          <a:noFill/>
          <a:ln w="9525">
            <a:noFill/>
            <a:miter lim="800000"/>
            <a:headEnd/>
            <a:tailEnd/>
          </a:ln>
        </p:spPr>
      </p:pic>
      <p:sp>
        <p:nvSpPr>
          <p:cNvPr id="36" name="TextBox 35"/>
          <p:cNvSpPr txBox="1"/>
          <p:nvPr/>
        </p:nvSpPr>
        <p:spPr>
          <a:xfrm>
            <a:off x="5638800" y="4572000"/>
            <a:ext cx="1223284" cy="369332"/>
          </a:xfrm>
          <a:prstGeom prst="rect">
            <a:avLst/>
          </a:prstGeom>
          <a:noFill/>
        </p:spPr>
        <p:txBody>
          <a:bodyPr wrap="none" rtlCol="0">
            <a:spAutoFit/>
          </a:bodyPr>
          <a:lstStyle/>
          <a:p>
            <a:r>
              <a:rPr lang="en-US" dirty="0" smtClean="0"/>
              <a:t>Maximize:</a:t>
            </a:r>
            <a:endParaRPr lang="en-US" dirty="0"/>
          </a:p>
        </p:txBody>
      </p:sp>
      <p:cxnSp>
        <p:nvCxnSpPr>
          <p:cNvPr id="38" name="Straight Arrow Connector 37"/>
          <p:cNvCxnSpPr/>
          <p:nvPr/>
        </p:nvCxnSpPr>
        <p:spPr>
          <a:xfrm flipV="1">
            <a:off x="6400800" y="54102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34000" y="5934670"/>
            <a:ext cx="2590800" cy="923330"/>
          </a:xfrm>
          <a:prstGeom prst="rect">
            <a:avLst/>
          </a:prstGeom>
          <a:noFill/>
        </p:spPr>
        <p:txBody>
          <a:bodyPr wrap="square" rtlCol="0">
            <a:spAutoFit/>
          </a:bodyPr>
          <a:lstStyle/>
          <a:p>
            <a:r>
              <a:rPr lang="en-US" dirty="0" smtClean="0">
                <a:solidFill>
                  <a:srgbClr val="FF0000"/>
                </a:solidFill>
              </a:rPr>
              <a:t>Continuous unknowns that depend on discrete unknowns, z?</a:t>
            </a:r>
            <a:endParaRPr lang="en-US" dirty="0">
              <a:solidFill>
                <a:srgbClr val="FF0000"/>
              </a:solidFill>
            </a:endParaRPr>
          </a:p>
        </p:txBody>
      </p:sp>
      <p:sp>
        <p:nvSpPr>
          <p:cNvPr id="40"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41" name="TextBox 40"/>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3" name="TextBox 42"/>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31448451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867401" y="4876800"/>
            <a:ext cx="2895600" cy="927872"/>
          </a:xfrm>
          <a:prstGeom prst="rect">
            <a:avLst/>
          </a:prstGeom>
          <a:noFill/>
          <a:ln w="9525">
            <a:noFill/>
            <a:miter lim="800000"/>
            <a:headEnd/>
            <a:tailEnd/>
          </a:ln>
        </p:spPr>
      </p:pic>
      <p:sp>
        <p:nvSpPr>
          <p:cNvPr id="2" name="Title 1"/>
          <p:cNvSpPr>
            <a:spLocks noGrp="1"/>
          </p:cNvSpPr>
          <p:nvPr>
            <p:ph type="title"/>
          </p:nvPr>
        </p:nvSpPr>
        <p:spPr>
          <a:xfrm>
            <a:off x="424958" y="294132"/>
            <a:ext cx="8229600" cy="819912"/>
          </a:xfrm>
        </p:spPr>
        <p:txBody>
          <a:bodyPr>
            <a:normAutofit/>
          </a:bodyPr>
          <a:lstStyle/>
          <a:p>
            <a:r>
              <a:rPr lang="en-US" dirty="0" smtClean="0"/>
              <a:t>Maximum Likelihood Estimation</a:t>
            </a:r>
            <a:endParaRPr lang="en-US" dirty="0"/>
          </a:p>
        </p:txBody>
      </p:sp>
      <p:sp>
        <p:nvSpPr>
          <p:cNvPr id="3" name="Content Placeholder 2"/>
          <p:cNvSpPr>
            <a:spLocks noGrp="1"/>
          </p:cNvSpPr>
          <p:nvPr>
            <p:ph idx="1"/>
          </p:nvPr>
        </p:nvSpPr>
        <p:spPr>
          <a:xfrm>
            <a:off x="5334000" y="1935480"/>
            <a:ext cx="2895600" cy="2407920"/>
          </a:xfrm>
        </p:spPr>
        <p:txBody>
          <a:bodyPr>
            <a:normAutofit fontScale="85000" lnSpcReduction="10000"/>
          </a:bodyPr>
          <a:lstStyle/>
          <a:p>
            <a:pPr marL="6350" indent="7938" algn="ctr">
              <a:buNone/>
            </a:pPr>
            <a:r>
              <a:rPr lang="en-US" dirty="0" smtClean="0"/>
              <a:t>Find the “unknown” values of variables, </a:t>
            </a:r>
            <a:r>
              <a:rPr lang="en-US" dirty="0" smtClean="0">
                <a:latin typeface="Symbol" pitchFamily="18" charset="2"/>
              </a:rPr>
              <a:t>q</a:t>
            </a:r>
            <a:r>
              <a:rPr lang="en-US" dirty="0" smtClean="0"/>
              <a:t>, that maximize the probability of observations</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36" name="TextBox 35"/>
          <p:cNvSpPr txBox="1"/>
          <p:nvPr/>
        </p:nvSpPr>
        <p:spPr>
          <a:xfrm>
            <a:off x="5638800" y="4572000"/>
            <a:ext cx="1223284" cy="369332"/>
          </a:xfrm>
          <a:prstGeom prst="rect">
            <a:avLst/>
          </a:prstGeom>
          <a:noFill/>
        </p:spPr>
        <p:txBody>
          <a:bodyPr wrap="none" rtlCol="0">
            <a:spAutoFit/>
          </a:bodyPr>
          <a:lstStyle/>
          <a:p>
            <a:r>
              <a:rPr lang="en-US" dirty="0" smtClean="0"/>
              <a:t>Maximize:</a:t>
            </a:r>
            <a:endParaRPr lang="en-US" dirty="0"/>
          </a:p>
        </p:txBody>
      </p:sp>
      <p:cxnSp>
        <p:nvCxnSpPr>
          <p:cNvPr id="38" name="Straight Arrow Connector 37"/>
          <p:cNvCxnSpPr/>
          <p:nvPr/>
        </p:nvCxnSpPr>
        <p:spPr>
          <a:xfrm flipV="1">
            <a:off x="6400800" y="54102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34000" y="5934670"/>
            <a:ext cx="2590800" cy="923330"/>
          </a:xfrm>
          <a:prstGeom prst="rect">
            <a:avLst/>
          </a:prstGeom>
          <a:noFill/>
        </p:spPr>
        <p:txBody>
          <a:bodyPr wrap="square" rtlCol="0">
            <a:spAutoFit/>
          </a:bodyPr>
          <a:lstStyle/>
          <a:p>
            <a:r>
              <a:rPr lang="en-US" dirty="0" smtClean="0">
                <a:solidFill>
                  <a:srgbClr val="FF0000"/>
                </a:solidFill>
              </a:rPr>
              <a:t>Continuous unknowns that depend on discrete unknowns, z?</a:t>
            </a:r>
            <a:endParaRPr lang="en-US" dirty="0">
              <a:solidFill>
                <a:srgbClr val="FF0000"/>
              </a:solidFill>
            </a:endParaRPr>
          </a:p>
        </p:txBody>
      </p:sp>
      <p:sp>
        <p:nvSpPr>
          <p:cNvPr id="40"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41" name="TextBox 40"/>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3" name="TextBox 42"/>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23468864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867401" y="4876800"/>
            <a:ext cx="2895600" cy="927872"/>
          </a:xfrm>
          <a:prstGeom prst="rect">
            <a:avLst/>
          </a:prstGeom>
          <a:noFill/>
          <a:ln w="9525">
            <a:noFill/>
            <a:miter lim="800000"/>
            <a:headEnd/>
            <a:tailEnd/>
          </a:ln>
        </p:spPr>
      </p:pic>
      <p:sp>
        <p:nvSpPr>
          <p:cNvPr id="2" name="Title 1"/>
          <p:cNvSpPr>
            <a:spLocks noGrp="1"/>
          </p:cNvSpPr>
          <p:nvPr>
            <p:ph type="title"/>
          </p:nvPr>
        </p:nvSpPr>
        <p:spPr>
          <a:xfrm>
            <a:off x="382023" y="294132"/>
            <a:ext cx="8229600" cy="819912"/>
          </a:xfrm>
        </p:spPr>
        <p:txBody>
          <a:bodyPr>
            <a:normAutofit/>
          </a:bodyPr>
          <a:lstStyle/>
          <a:p>
            <a:r>
              <a:rPr lang="en-US" dirty="0" smtClean="0"/>
              <a:t>Maximum Likelihood Estimation</a:t>
            </a:r>
            <a:endParaRPr lang="en-US" dirty="0"/>
          </a:p>
        </p:txBody>
      </p:sp>
      <p:sp>
        <p:nvSpPr>
          <p:cNvPr id="3" name="Content Placeholder 2"/>
          <p:cNvSpPr>
            <a:spLocks noGrp="1"/>
          </p:cNvSpPr>
          <p:nvPr>
            <p:ph idx="1"/>
          </p:nvPr>
        </p:nvSpPr>
        <p:spPr>
          <a:xfrm>
            <a:off x="5334000" y="1935480"/>
            <a:ext cx="2895600" cy="2407920"/>
          </a:xfrm>
        </p:spPr>
        <p:txBody>
          <a:bodyPr>
            <a:normAutofit fontScale="85000" lnSpcReduction="10000"/>
          </a:bodyPr>
          <a:lstStyle/>
          <a:p>
            <a:pPr marL="6350" indent="7938" algn="ctr">
              <a:buNone/>
            </a:pPr>
            <a:r>
              <a:rPr lang="en-US" dirty="0" smtClean="0"/>
              <a:t>Find the “unknown” values of variables, </a:t>
            </a:r>
            <a:r>
              <a:rPr lang="en-US" dirty="0" smtClean="0">
                <a:latin typeface="Symbol" pitchFamily="18" charset="2"/>
              </a:rPr>
              <a:t>q</a:t>
            </a:r>
            <a:r>
              <a:rPr lang="en-US" dirty="0" smtClean="0"/>
              <a:t>, that maximize the probability of observations</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36" name="TextBox 35"/>
          <p:cNvSpPr txBox="1"/>
          <p:nvPr/>
        </p:nvSpPr>
        <p:spPr>
          <a:xfrm>
            <a:off x="5638800" y="4572000"/>
            <a:ext cx="1223284" cy="369332"/>
          </a:xfrm>
          <a:prstGeom prst="rect">
            <a:avLst/>
          </a:prstGeom>
          <a:noFill/>
        </p:spPr>
        <p:txBody>
          <a:bodyPr wrap="none" rtlCol="0">
            <a:spAutoFit/>
          </a:bodyPr>
          <a:lstStyle/>
          <a:p>
            <a:r>
              <a:rPr lang="en-US" dirty="0" smtClean="0"/>
              <a:t>Maximize:</a:t>
            </a:r>
            <a:endParaRPr lang="en-US" dirty="0"/>
          </a:p>
        </p:txBody>
      </p:sp>
      <p:cxnSp>
        <p:nvCxnSpPr>
          <p:cNvPr id="38" name="Straight Arrow Connector 37"/>
          <p:cNvCxnSpPr/>
          <p:nvPr/>
        </p:nvCxnSpPr>
        <p:spPr>
          <a:xfrm flipV="1">
            <a:off x="6400800" y="54102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34000" y="5934670"/>
            <a:ext cx="2590800" cy="923330"/>
          </a:xfrm>
          <a:prstGeom prst="rect">
            <a:avLst/>
          </a:prstGeom>
          <a:noFill/>
        </p:spPr>
        <p:txBody>
          <a:bodyPr wrap="square" rtlCol="0">
            <a:spAutoFit/>
          </a:bodyPr>
          <a:lstStyle/>
          <a:p>
            <a:r>
              <a:rPr lang="en-US" dirty="0" smtClean="0">
                <a:solidFill>
                  <a:srgbClr val="FF0000"/>
                </a:solidFill>
              </a:rPr>
              <a:t>Continuous unknowns that depend on discrete unknowns, z?</a:t>
            </a:r>
            <a:endParaRPr lang="en-US" dirty="0">
              <a:solidFill>
                <a:srgbClr val="FF0000"/>
              </a:solidFill>
            </a:endParaRPr>
          </a:p>
        </p:txBody>
      </p:sp>
      <p:cxnSp>
        <p:nvCxnSpPr>
          <p:cNvPr id="40" name="Straight Arrow Connector 39"/>
          <p:cNvCxnSpPr/>
          <p:nvPr/>
        </p:nvCxnSpPr>
        <p:spPr>
          <a:xfrm>
            <a:off x="7848600" y="45720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305800" y="4343400"/>
            <a:ext cx="76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086600" y="4038600"/>
            <a:ext cx="2057400" cy="369332"/>
          </a:xfrm>
          <a:prstGeom prst="rect">
            <a:avLst/>
          </a:prstGeom>
          <a:noFill/>
        </p:spPr>
        <p:txBody>
          <a:bodyPr wrap="square" rtlCol="0">
            <a:spAutoFit/>
          </a:bodyPr>
          <a:lstStyle/>
          <a:p>
            <a:r>
              <a:rPr lang="en-US" dirty="0" smtClean="0">
                <a:solidFill>
                  <a:srgbClr val="FF0000"/>
                </a:solidFill>
              </a:rPr>
              <a:t>Source reliability</a:t>
            </a:r>
            <a:endParaRPr lang="en-US" dirty="0">
              <a:solidFill>
                <a:srgbClr val="FF0000"/>
              </a:solidFill>
            </a:endParaRPr>
          </a:p>
        </p:txBody>
      </p:sp>
      <p:sp>
        <p:nvSpPr>
          <p:cNvPr id="46" name="TextBox 45"/>
          <p:cNvSpPr txBox="1"/>
          <p:nvPr/>
        </p:nvSpPr>
        <p:spPr>
          <a:xfrm>
            <a:off x="6172200" y="4267200"/>
            <a:ext cx="2590800" cy="369332"/>
          </a:xfrm>
          <a:prstGeom prst="rect">
            <a:avLst/>
          </a:prstGeom>
          <a:noFill/>
        </p:spPr>
        <p:txBody>
          <a:bodyPr wrap="square" rtlCol="0">
            <a:spAutoFit/>
          </a:bodyPr>
          <a:lstStyle/>
          <a:p>
            <a:r>
              <a:rPr lang="en-US" dirty="0" smtClean="0">
                <a:solidFill>
                  <a:srgbClr val="FF0000"/>
                </a:solidFill>
              </a:rPr>
              <a:t>Variable correctness</a:t>
            </a:r>
            <a:endParaRPr lang="en-US" dirty="0">
              <a:solidFill>
                <a:srgbClr val="FF0000"/>
              </a:solidFill>
            </a:endParaRPr>
          </a:p>
        </p:txBody>
      </p:sp>
      <p:sp>
        <p:nvSpPr>
          <p:cNvPr id="50"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51" name="TextBox 50"/>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7" name="TextBox 46"/>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16108071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38801" y="2514600"/>
            <a:ext cx="2895600" cy="927872"/>
          </a:xfrm>
          <a:prstGeom prst="rect">
            <a:avLst/>
          </a:prstGeom>
          <a:noFill/>
          <a:ln w="9525">
            <a:noFill/>
            <a:miter lim="800000"/>
            <a:headEnd/>
            <a:tailEnd/>
          </a:ln>
        </p:spPr>
      </p:pic>
      <p:sp>
        <p:nvSpPr>
          <p:cNvPr id="2" name="Title 1"/>
          <p:cNvSpPr>
            <a:spLocks noGrp="1"/>
          </p:cNvSpPr>
          <p:nvPr>
            <p:ph type="title"/>
          </p:nvPr>
        </p:nvSpPr>
        <p:spPr>
          <a:xfrm>
            <a:off x="457200" y="228662"/>
            <a:ext cx="8229600" cy="819912"/>
          </a:xfrm>
        </p:spPr>
        <p:txBody>
          <a:bodyPr>
            <a:normAutofit/>
          </a:bodyPr>
          <a:lstStyle/>
          <a:p>
            <a:r>
              <a:rPr lang="en-US" dirty="0" smtClean="0"/>
              <a:t>Maximum Likelihood Estimation</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36" name="TextBox 35"/>
          <p:cNvSpPr txBox="1"/>
          <p:nvPr/>
        </p:nvSpPr>
        <p:spPr>
          <a:xfrm>
            <a:off x="5410200" y="2209800"/>
            <a:ext cx="1223284" cy="369332"/>
          </a:xfrm>
          <a:prstGeom prst="rect">
            <a:avLst/>
          </a:prstGeom>
          <a:noFill/>
        </p:spPr>
        <p:txBody>
          <a:bodyPr wrap="none" rtlCol="0">
            <a:spAutoFit/>
          </a:bodyPr>
          <a:lstStyle/>
          <a:p>
            <a:r>
              <a:rPr lang="en-US" dirty="0" smtClean="0"/>
              <a:t>Maximize:</a:t>
            </a:r>
            <a:endParaRPr lang="en-US" dirty="0"/>
          </a:p>
        </p:txBody>
      </p:sp>
      <p:cxnSp>
        <p:nvCxnSpPr>
          <p:cNvPr id="40" name="Straight Arrow Connector 39"/>
          <p:cNvCxnSpPr/>
          <p:nvPr/>
        </p:nvCxnSpPr>
        <p:spPr>
          <a:xfrm>
            <a:off x="7620000" y="22098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077200" y="1981200"/>
            <a:ext cx="76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58000" y="1676400"/>
            <a:ext cx="2057400" cy="369332"/>
          </a:xfrm>
          <a:prstGeom prst="rect">
            <a:avLst/>
          </a:prstGeom>
          <a:noFill/>
        </p:spPr>
        <p:txBody>
          <a:bodyPr wrap="square" rtlCol="0">
            <a:spAutoFit/>
          </a:bodyPr>
          <a:lstStyle/>
          <a:p>
            <a:r>
              <a:rPr lang="en-US" dirty="0" smtClean="0">
                <a:solidFill>
                  <a:srgbClr val="FF0000"/>
                </a:solidFill>
              </a:rPr>
              <a:t>Source reliability</a:t>
            </a:r>
            <a:endParaRPr lang="en-US" dirty="0">
              <a:solidFill>
                <a:srgbClr val="FF0000"/>
              </a:solidFill>
            </a:endParaRPr>
          </a:p>
        </p:txBody>
      </p:sp>
      <p:sp>
        <p:nvSpPr>
          <p:cNvPr id="46" name="TextBox 45"/>
          <p:cNvSpPr txBox="1"/>
          <p:nvPr/>
        </p:nvSpPr>
        <p:spPr>
          <a:xfrm>
            <a:off x="5943600" y="1905000"/>
            <a:ext cx="2590800" cy="369332"/>
          </a:xfrm>
          <a:prstGeom prst="rect">
            <a:avLst/>
          </a:prstGeom>
          <a:noFill/>
        </p:spPr>
        <p:txBody>
          <a:bodyPr wrap="square" rtlCol="0">
            <a:spAutoFit/>
          </a:bodyPr>
          <a:lstStyle/>
          <a:p>
            <a:r>
              <a:rPr lang="en-US" dirty="0" smtClean="0">
                <a:solidFill>
                  <a:srgbClr val="FF0000"/>
                </a:solidFill>
              </a:rPr>
              <a:t>Variable correctness</a:t>
            </a:r>
            <a:endParaRPr lang="en-US" dirty="0">
              <a:solidFill>
                <a:srgbClr val="FF0000"/>
              </a:solidFill>
            </a:endParaRPr>
          </a:p>
        </p:txBody>
      </p:sp>
      <p:sp>
        <p:nvSpPr>
          <p:cNvPr id="50"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51" name="TextBox 50"/>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8" name="Content Placeholder 47"/>
          <p:cNvSpPr>
            <a:spLocks noGrp="1"/>
          </p:cNvSpPr>
          <p:nvPr>
            <p:ph idx="1"/>
          </p:nvPr>
        </p:nvSpPr>
        <p:spPr>
          <a:xfrm>
            <a:off x="5486400" y="3581400"/>
            <a:ext cx="3276600" cy="2179320"/>
          </a:xfrm>
        </p:spPr>
        <p:txBody>
          <a:bodyPr>
            <a:normAutofit/>
          </a:bodyPr>
          <a:lstStyle/>
          <a:p>
            <a:r>
              <a:rPr lang="en-US" sz="2000" dirty="0" smtClean="0"/>
              <a:t>Take log of both sides</a:t>
            </a:r>
          </a:p>
          <a:p>
            <a:r>
              <a:rPr lang="en-US" sz="2000" dirty="0" smtClean="0"/>
              <a:t>Observe that log of sum is higher than sum of log</a:t>
            </a:r>
          </a:p>
          <a:p>
            <a:r>
              <a:rPr lang="en-US" sz="2000" dirty="0" smtClean="0"/>
              <a:t>Maximize sum of log</a:t>
            </a:r>
            <a:endParaRPr lang="en-US" sz="2000" dirty="0"/>
          </a:p>
        </p:txBody>
      </p:sp>
      <p:sp>
        <p:nvSpPr>
          <p:cNvPr id="44" name="TextBox 43"/>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11884606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38801" y="2514600"/>
            <a:ext cx="2895600" cy="927872"/>
          </a:xfrm>
          <a:prstGeom prst="rect">
            <a:avLst/>
          </a:prstGeom>
          <a:noFill/>
          <a:ln w="9525">
            <a:noFill/>
            <a:miter lim="800000"/>
            <a:headEnd/>
            <a:tailEnd/>
          </a:ln>
        </p:spPr>
      </p:pic>
      <p:sp>
        <p:nvSpPr>
          <p:cNvPr id="2" name="Title 1"/>
          <p:cNvSpPr>
            <a:spLocks noGrp="1"/>
          </p:cNvSpPr>
          <p:nvPr>
            <p:ph type="title"/>
          </p:nvPr>
        </p:nvSpPr>
        <p:spPr>
          <a:xfrm>
            <a:off x="457200" y="202474"/>
            <a:ext cx="8229600" cy="819912"/>
          </a:xfrm>
        </p:spPr>
        <p:txBody>
          <a:bodyPr>
            <a:normAutofit/>
          </a:bodyPr>
          <a:lstStyle/>
          <a:p>
            <a:r>
              <a:rPr lang="en-US" dirty="0" smtClean="0"/>
              <a:t>Maximum Likelihood Estimation</a:t>
            </a:r>
            <a:endParaRPr lang="en-US" dirty="0"/>
          </a:p>
        </p:txBody>
      </p:sp>
      <p:sp>
        <p:nvSpPr>
          <p:cNvPr id="4" name="Oval 4"/>
          <p:cNvSpPr>
            <a:spLocks noChangeArrowheads="1"/>
          </p:cNvSpPr>
          <p:nvPr/>
        </p:nvSpPr>
        <p:spPr bwMode="auto">
          <a:xfrm>
            <a:off x="7477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43291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7000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7" name="Text Box 20"/>
          <p:cNvSpPr txBox="1">
            <a:spLocks noChangeArrowheads="1"/>
          </p:cNvSpPr>
          <p:nvPr/>
        </p:nvSpPr>
        <p:spPr bwMode="auto">
          <a:xfrm>
            <a:off x="42672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11430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10668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11430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10668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9906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10668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10668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11430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11430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11430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12192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1066800" y="3810000"/>
            <a:ext cx="3200400" cy="2514600"/>
          </a:xfrm>
          <a:prstGeom prst="line">
            <a:avLst/>
          </a:prstGeom>
          <a:noFill/>
          <a:ln w="9525">
            <a:solidFill>
              <a:schemeClr val="tx1"/>
            </a:solidFill>
            <a:round/>
            <a:headEnd/>
            <a:tailEnd type="triangle" w="med" len="med"/>
          </a:ln>
        </p:spPr>
        <p:txBody>
          <a:bodyPr/>
          <a:lstStyle/>
          <a:p>
            <a:endParaRPr lang="en-US"/>
          </a:p>
        </p:txBody>
      </p:sp>
      <p:sp>
        <p:nvSpPr>
          <p:cNvPr id="21" name="Line 35"/>
          <p:cNvSpPr>
            <a:spLocks noChangeShapeType="1"/>
          </p:cNvSpPr>
          <p:nvPr/>
        </p:nvSpPr>
        <p:spPr bwMode="auto">
          <a:xfrm flipV="1">
            <a:off x="12192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7477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7477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7477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7477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7477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43291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43291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43291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43291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2" name="Rectangle 31"/>
          <p:cNvSpPr/>
          <p:nvPr/>
        </p:nvSpPr>
        <p:spPr>
          <a:xfrm>
            <a:off x="22717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23479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15240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36" name="TextBox 35"/>
          <p:cNvSpPr txBox="1"/>
          <p:nvPr/>
        </p:nvSpPr>
        <p:spPr>
          <a:xfrm>
            <a:off x="5410200" y="2209800"/>
            <a:ext cx="1223284" cy="369332"/>
          </a:xfrm>
          <a:prstGeom prst="rect">
            <a:avLst/>
          </a:prstGeom>
          <a:noFill/>
        </p:spPr>
        <p:txBody>
          <a:bodyPr wrap="none" rtlCol="0">
            <a:spAutoFit/>
          </a:bodyPr>
          <a:lstStyle/>
          <a:p>
            <a:r>
              <a:rPr lang="en-US" dirty="0" smtClean="0"/>
              <a:t>Maximize:</a:t>
            </a:r>
            <a:endParaRPr lang="en-US" dirty="0"/>
          </a:p>
        </p:txBody>
      </p:sp>
      <p:cxnSp>
        <p:nvCxnSpPr>
          <p:cNvPr id="40" name="Straight Arrow Connector 39"/>
          <p:cNvCxnSpPr/>
          <p:nvPr/>
        </p:nvCxnSpPr>
        <p:spPr>
          <a:xfrm>
            <a:off x="7620000" y="2209800"/>
            <a:ext cx="304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077200" y="1981200"/>
            <a:ext cx="76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58000" y="1676400"/>
            <a:ext cx="2057400" cy="369332"/>
          </a:xfrm>
          <a:prstGeom prst="rect">
            <a:avLst/>
          </a:prstGeom>
          <a:noFill/>
        </p:spPr>
        <p:txBody>
          <a:bodyPr wrap="square" rtlCol="0">
            <a:spAutoFit/>
          </a:bodyPr>
          <a:lstStyle/>
          <a:p>
            <a:r>
              <a:rPr lang="en-US" dirty="0" smtClean="0">
                <a:solidFill>
                  <a:srgbClr val="FF0000"/>
                </a:solidFill>
              </a:rPr>
              <a:t>Source reliability</a:t>
            </a:r>
            <a:endParaRPr lang="en-US" dirty="0">
              <a:solidFill>
                <a:srgbClr val="FF0000"/>
              </a:solidFill>
            </a:endParaRPr>
          </a:p>
        </p:txBody>
      </p:sp>
      <p:sp>
        <p:nvSpPr>
          <p:cNvPr id="46" name="TextBox 45"/>
          <p:cNvSpPr txBox="1"/>
          <p:nvPr/>
        </p:nvSpPr>
        <p:spPr>
          <a:xfrm>
            <a:off x="5943600" y="1905000"/>
            <a:ext cx="2590800" cy="369332"/>
          </a:xfrm>
          <a:prstGeom prst="rect">
            <a:avLst/>
          </a:prstGeom>
          <a:noFill/>
        </p:spPr>
        <p:txBody>
          <a:bodyPr wrap="square" rtlCol="0">
            <a:spAutoFit/>
          </a:bodyPr>
          <a:lstStyle/>
          <a:p>
            <a:r>
              <a:rPr lang="en-US" dirty="0" smtClean="0">
                <a:solidFill>
                  <a:srgbClr val="FF0000"/>
                </a:solidFill>
              </a:rPr>
              <a:t>Variable correctness</a:t>
            </a:r>
            <a:endParaRPr lang="en-US" dirty="0">
              <a:solidFill>
                <a:srgbClr val="FF0000"/>
              </a:solidFill>
            </a:endParaRPr>
          </a:p>
        </p:txBody>
      </p:sp>
      <p:sp>
        <p:nvSpPr>
          <p:cNvPr id="50" name="Line 22"/>
          <p:cNvSpPr>
            <a:spLocks noChangeShapeType="1"/>
          </p:cNvSpPr>
          <p:nvPr/>
        </p:nvSpPr>
        <p:spPr bwMode="auto">
          <a:xfrm>
            <a:off x="1219200" y="2209800"/>
            <a:ext cx="3048000" cy="0"/>
          </a:xfrm>
          <a:prstGeom prst="line">
            <a:avLst/>
          </a:prstGeom>
          <a:noFill/>
          <a:ln w="9525">
            <a:solidFill>
              <a:schemeClr val="tx1"/>
            </a:solidFill>
            <a:round/>
            <a:headEnd/>
            <a:tailEnd type="triangle" w="med" len="med"/>
          </a:ln>
        </p:spPr>
        <p:txBody>
          <a:bodyPr/>
          <a:lstStyle/>
          <a:p>
            <a:endParaRPr lang="en-US"/>
          </a:p>
        </p:txBody>
      </p:sp>
      <p:sp>
        <p:nvSpPr>
          <p:cNvPr id="51" name="TextBox 50"/>
          <p:cNvSpPr txBox="1"/>
          <p:nvPr/>
        </p:nvSpPr>
        <p:spPr>
          <a:xfrm>
            <a:off x="609600" y="1371600"/>
            <a:ext cx="1752600" cy="646331"/>
          </a:xfrm>
          <a:prstGeom prst="rect">
            <a:avLst/>
          </a:prstGeom>
          <a:noFill/>
        </p:spPr>
        <p:txBody>
          <a:bodyPr wrap="square" rtlCol="0">
            <a:spAutoFit/>
          </a:bodyPr>
          <a:lstStyle/>
          <a:p>
            <a:r>
              <a:rPr lang="en-US" altLang="zh-CN" b="1" dirty="0" smtClean="0"/>
              <a:t>Source  Reliability</a:t>
            </a:r>
          </a:p>
        </p:txBody>
      </p:sp>
      <p:sp>
        <p:nvSpPr>
          <p:cNvPr id="48" name="Content Placeholder 47"/>
          <p:cNvSpPr>
            <a:spLocks noGrp="1"/>
          </p:cNvSpPr>
          <p:nvPr>
            <p:ph idx="1"/>
          </p:nvPr>
        </p:nvSpPr>
        <p:spPr>
          <a:xfrm>
            <a:off x="5410200" y="3749040"/>
            <a:ext cx="3276600" cy="1493520"/>
          </a:xfrm>
        </p:spPr>
        <p:txBody>
          <a:bodyPr>
            <a:normAutofit/>
          </a:bodyPr>
          <a:lstStyle/>
          <a:p>
            <a:r>
              <a:rPr lang="en-US" sz="2000" dirty="0" smtClean="0"/>
              <a:t>Take log of both sides</a:t>
            </a:r>
          </a:p>
          <a:p>
            <a:r>
              <a:rPr lang="en-US" sz="2000" dirty="0" smtClean="0"/>
              <a:t>Observe that log of sum is higher than sum of log</a:t>
            </a:r>
          </a:p>
          <a:p>
            <a:r>
              <a:rPr lang="en-US" sz="2000" dirty="0" smtClean="0"/>
              <a:t>Maximize sum of log</a:t>
            </a: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4648200" y="5486400"/>
            <a:ext cx="4495800" cy="648920"/>
          </a:xfrm>
          <a:prstGeom prst="rect">
            <a:avLst/>
          </a:prstGeom>
          <a:noFill/>
          <a:ln w="9525">
            <a:noFill/>
            <a:miter lim="800000"/>
            <a:headEnd/>
            <a:tailEnd/>
          </a:ln>
        </p:spPr>
      </p:pic>
      <p:sp>
        <p:nvSpPr>
          <p:cNvPr id="31" name="Rectangle 11"/>
          <p:cNvSpPr>
            <a:spLocks noChangeArrowheads="1"/>
          </p:cNvSpPr>
          <p:nvPr/>
        </p:nvSpPr>
        <p:spPr bwMode="auto">
          <a:xfrm>
            <a:off x="43291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47" name="TextBox 46"/>
          <p:cNvSpPr txBox="1"/>
          <p:nvPr/>
        </p:nvSpPr>
        <p:spPr>
          <a:xfrm>
            <a:off x="3428999"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2614950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Using Humans as Sensors</a:t>
            </a:r>
          </a:p>
          <a:p>
            <a:r>
              <a:rPr lang="en-US" dirty="0" smtClean="0"/>
              <a:t>Analytical Foundation:</a:t>
            </a:r>
          </a:p>
          <a:p>
            <a:pPr lvl="1"/>
            <a:r>
              <a:rPr lang="en-US" dirty="0" smtClean="0"/>
              <a:t> Maximum Likelihood Estimation</a:t>
            </a:r>
          </a:p>
          <a:p>
            <a:r>
              <a:rPr lang="en-US" dirty="0" smtClean="0"/>
              <a:t>Performance:</a:t>
            </a:r>
          </a:p>
          <a:p>
            <a:pPr lvl="1"/>
            <a:r>
              <a:rPr lang="en-US" dirty="0" smtClean="0"/>
              <a:t>Simulation and Emulation</a:t>
            </a:r>
          </a:p>
          <a:p>
            <a:pPr lvl="1"/>
            <a:r>
              <a:rPr lang="en-US" dirty="0" smtClean="0"/>
              <a:t>Real world case studies based on Twitter</a:t>
            </a:r>
          </a:p>
        </p:txBody>
      </p:sp>
    </p:spTree>
    <p:extLst>
      <p:ext uri="{BB962C8B-B14F-4D97-AF65-F5344CB8AC3E}">
        <p14:creationId xmlns:p14="http://schemas.microsoft.com/office/powerpoint/2010/main" val="24514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292"/>
            <a:ext cx="8229600" cy="819912"/>
          </a:xfrm>
        </p:spPr>
        <p:txBody>
          <a:bodyPr>
            <a:normAutofit/>
          </a:bodyPr>
          <a:lstStyle/>
          <a:p>
            <a:r>
              <a:rPr lang="en-US" dirty="0" smtClean="0"/>
              <a:t>Maximum Likelihood Estimation</a:t>
            </a:r>
            <a:endParaRPr lang="en-US" dirty="0"/>
          </a:p>
        </p:txBody>
      </p:sp>
      <p:sp>
        <p:nvSpPr>
          <p:cNvPr id="4" name="Oval 4"/>
          <p:cNvSpPr>
            <a:spLocks noChangeArrowheads="1"/>
          </p:cNvSpPr>
          <p:nvPr/>
        </p:nvSpPr>
        <p:spPr bwMode="auto">
          <a:xfrm>
            <a:off x="138112" y="2057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1</a:t>
            </a:r>
            <a:endParaRPr lang="en-US" baseline="-25000" dirty="0"/>
          </a:p>
        </p:txBody>
      </p:sp>
      <p:sp>
        <p:nvSpPr>
          <p:cNvPr id="5" name="Rectangle 11"/>
          <p:cNvSpPr>
            <a:spLocks noChangeArrowheads="1"/>
          </p:cNvSpPr>
          <p:nvPr/>
        </p:nvSpPr>
        <p:spPr bwMode="auto">
          <a:xfrm>
            <a:off x="3719512" y="2057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1</a:t>
            </a:r>
            <a:endParaRPr lang="en-US" baseline="-25000" dirty="0"/>
          </a:p>
        </p:txBody>
      </p:sp>
      <p:sp>
        <p:nvSpPr>
          <p:cNvPr id="6" name="Text Box 19"/>
          <p:cNvSpPr txBox="1">
            <a:spLocks noChangeArrowheads="1"/>
          </p:cNvSpPr>
          <p:nvPr/>
        </p:nvSpPr>
        <p:spPr bwMode="auto">
          <a:xfrm>
            <a:off x="90487" y="4114800"/>
            <a:ext cx="671513" cy="533400"/>
          </a:xfrm>
          <a:prstGeom prst="rect">
            <a:avLst/>
          </a:prstGeom>
          <a:noFill/>
          <a:ln w="9525">
            <a:noFill/>
            <a:miter lim="800000"/>
            <a:headEnd/>
            <a:tailEnd/>
          </a:ln>
        </p:spPr>
        <p:txBody>
          <a:bodyPr vert="eaVert">
            <a:spAutoFit/>
          </a:bodyPr>
          <a:lstStyle/>
          <a:p>
            <a:pPr>
              <a:spcBef>
                <a:spcPct val="50000"/>
              </a:spcBef>
            </a:pPr>
            <a:r>
              <a:rPr lang="en-US" altLang="zh-CN" sz="3200" dirty="0"/>
              <a:t>…</a:t>
            </a:r>
          </a:p>
        </p:txBody>
      </p:sp>
      <p:sp>
        <p:nvSpPr>
          <p:cNvPr id="7" name="Text Box 20"/>
          <p:cNvSpPr txBox="1">
            <a:spLocks noChangeArrowheads="1"/>
          </p:cNvSpPr>
          <p:nvPr/>
        </p:nvSpPr>
        <p:spPr bwMode="auto">
          <a:xfrm>
            <a:off x="3657600" y="4038600"/>
            <a:ext cx="671512" cy="533400"/>
          </a:xfrm>
          <a:prstGeom prst="rect">
            <a:avLst/>
          </a:prstGeom>
          <a:noFill/>
          <a:ln w="9525">
            <a:noFill/>
            <a:miter lim="800000"/>
            <a:headEnd/>
            <a:tailEnd/>
          </a:ln>
        </p:spPr>
        <p:txBody>
          <a:bodyPr vert="eaVert">
            <a:spAutoFit/>
          </a:bodyPr>
          <a:lstStyle/>
          <a:p>
            <a:pPr>
              <a:spcBef>
                <a:spcPct val="50000"/>
              </a:spcBef>
            </a:pPr>
            <a:r>
              <a:rPr lang="en-US" altLang="zh-CN" sz="3200"/>
              <a:t>…</a:t>
            </a:r>
          </a:p>
        </p:txBody>
      </p:sp>
      <p:sp>
        <p:nvSpPr>
          <p:cNvPr id="8" name="Line 22"/>
          <p:cNvSpPr>
            <a:spLocks noChangeShapeType="1"/>
          </p:cNvSpPr>
          <p:nvPr/>
        </p:nvSpPr>
        <p:spPr bwMode="auto">
          <a:xfrm>
            <a:off x="609600" y="2209800"/>
            <a:ext cx="3048000" cy="0"/>
          </a:xfrm>
          <a:prstGeom prst="line">
            <a:avLst/>
          </a:prstGeom>
          <a:noFill/>
          <a:ln w="9525">
            <a:solidFill>
              <a:schemeClr val="tx1"/>
            </a:solidFill>
            <a:round/>
            <a:headEnd/>
            <a:tailEnd type="triangle" w="med" len="med"/>
          </a:ln>
        </p:spPr>
        <p:txBody>
          <a:bodyPr/>
          <a:lstStyle/>
          <a:p>
            <a:endParaRPr lang="en-US"/>
          </a:p>
        </p:txBody>
      </p:sp>
      <p:sp>
        <p:nvSpPr>
          <p:cNvPr id="9" name="Line 23"/>
          <p:cNvSpPr>
            <a:spLocks noChangeShapeType="1"/>
          </p:cNvSpPr>
          <p:nvPr/>
        </p:nvSpPr>
        <p:spPr bwMode="auto">
          <a:xfrm>
            <a:off x="533400" y="2362200"/>
            <a:ext cx="3124200" cy="1295400"/>
          </a:xfrm>
          <a:prstGeom prst="line">
            <a:avLst/>
          </a:prstGeom>
          <a:noFill/>
          <a:ln w="9525">
            <a:solidFill>
              <a:schemeClr val="tx1"/>
            </a:solidFill>
            <a:round/>
            <a:headEnd/>
            <a:tailEnd type="triangle" w="med" len="med"/>
          </a:ln>
        </p:spPr>
        <p:txBody>
          <a:bodyPr/>
          <a:lstStyle/>
          <a:p>
            <a:endParaRPr lang="en-US"/>
          </a:p>
        </p:txBody>
      </p:sp>
      <p:sp>
        <p:nvSpPr>
          <p:cNvPr id="10" name="Line 24"/>
          <p:cNvSpPr>
            <a:spLocks noChangeShapeType="1"/>
          </p:cNvSpPr>
          <p:nvPr/>
        </p:nvSpPr>
        <p:spPr bwMode="auto">
          <a:xfrm>
            <a:off x="457200" y="2438400"/>
            <a:ext cx="3200400" cy="3200400"/>
          </a:xfrm>
          <a:prstGeom prst="line">
            <a:avLst/>
          </a:prstGeom>
          <a:noFill/>
          <a:ln w="9525">
            <a:solidFill>
              <a:schemeClr val="tx1"/>
            </a:solidFill>
            <a:round/>
            <a:headEnd/>
            <a:tailEnd type="triangle" w="med" len="med"/>
          </a:ln>
        </p:spPr>
        <p:txBody>
          <a:bodyPr/>
          <a:lstStyle/>
          <a:p>
            <a:endParaRPr lang="en-US"/>
          </a:p>
        </p:txBody>
      </p:sp>
      <p:sp>
        <p:nvSpPr>
          <p:cNvPr id="11" name="Line 25"/>
          <p:cNvSpPr>
            <a:spLocks noChangeShapeType="1"/>
          </p:cNvSpPr>
          <p:nvPr/>
        </p:nvSpPr>
        <p:spPr bwMode="auto">
          <a:xfrm flipV="1">
            <a:off x="533400" y="2362200"/>
            <a:ext cx="3124200" cy="609600"/>
          </a:xfrm>
          <a:prstGeom prst="line">
            <a:avLst/>
          </a:prstGeom>
          <a:noFill/>
          <a:ln w="9525">
            <a:solidFill>
              <a:schemeClr val="tx1"/>
            </a:solidFill>
            <a:round/>
            <a:headEnd/>
            <a:tailEnd type="triangle" w="med" len="med"/>
          </a:ln>
        </p:spPr>
        <p:txBody>
          <a:bodyPr/>
          <a:lstStyle/>
          <a:p>
            <a:endParaRPr lang="en-US"/>
          </a:p>
        </p:txBody>
      </p:sp>
      <p:sp>
        <p:nvSpPr>
          <p:cNvPr id="12" name="Line 26"/>
          <p:cNvSpPr>
            <a:spLocks noChangeShapeType="1"/>
          </p:cNvSpPr>
          <p:nvPr/>
        </p:nvSpPr>
        <p:spPr bwMode="auto">
          <a:xfrm flipV="1">
            <a:off x="457200" y="2895600"/>
            <a:ext cx="3276600" cy="152400"/>
          </a:xfrm>
          <a:prstGeom prst="line">
            <a:avLst/>
          </a:prstGeom>
          <a:noFill/>
          <a:ln w="9525">
            <a:solidFill>
              <a:schemeClr val="tx1"/>
            </a:solidFill>
            <a:round/>
            <a:headEnd/>
            <a:tailEnd type="triangle" w="med" len="med"/>
          </a:ln>
        </p:spPr>
        <p:txBody>
          <a:bodyPr/>
          <a:lstStyle/>
          <a:p>
            <a:endParaRPr lang="en-US"/>
          </a:p>
        </p:txBody>
      </p:sp>
      <p:sp>
        <p:nvSpPr>
          <p:cNvPr id="13" name="Line 27"/>
          <p:cNvSpPr>
            <a:spLocks noChangeShapeType="1"/>
          </p:cNvSpPr>
          <p:nvPr/>
        </p:nvSpPr>
        <p:spPr bwMode="auto">
          <a:xfrm>
            <a:off x="381000" y="3048000"/>
            <a:ext cx="3352800" cy="1905000"/>
          </a:xfrm>
          <a:prstGeom prst="line">
            <a:avLst/>
          </a:prstGeom>
          <a:noFill/>
          <a:ln w="9525">
            <a:solidFill>
              <a:schemeClr val="tx1"/>
            </a:solidFill>
            <a:round/>
            <a:headEnd/>
            <a:tailEnd type="triangle" w="med" len="med"/>
          </a:ln>
        </p:spPr>
        <p:txBody>
          <a:bodyPr/>
          <a:lstStyle/>
          <a:p>
            <a:endParaRPr lang="en-US"/>
          </a:p>
        </p:txBody>
      </p:sp>
      <p:sp>
        <p:nvSpPr>
          <p:cNvPr id="14" name="Line 28"/>
          <p:cNvSpPr>
            <a:spLocks noChangeShapeType="1"/>
          </p:cNvSpPr>
          <p:nvPr/>
        </p:nvSpPr>
        <p:spPr bwMode="auto">
          <a:xfrm>
            <a:off x="457200" y="3733800"/>
            <a:ext cx="3200400" cy="0"/>
          </a:xfrm>
          <a:prstGeom prst="line">
            <a:avLst/>
          </a:prstGeom>
          <a:noFill/>
          <a:ln w="9525">
            <a:solidFill>
              <a:schemeClr val="tx1"/>
            </a:solidFill>
            <a:round/>
            <a:headEnd/>
            <a:tailEnd type="triangle" w="med" len="med"/>
          </a:ln>
        </p:spPr>
        <p:txBody>
          <a:bodyPr/>
          <a:lstStyle/>
          <a:p>
            <a:endParaRPr lang="en-US"/>
          </a:p>
        </p:txBody>
      </p:sp>
      <p:sp>
        <p:nvSpPr>
          <p:cNvPr id="15" name="Line 29"/>
          <p:cNvSpPr>
            <a:spLocks noChangeShapeType="1"/>
          </p:cNvSpPr>
          <p:nvPr/>
        </p:nvSpPr>
        <p:spPr bwMode="auto">
          <a:xfrm>
            <a:off x="457200" y="3810000"/>
            <a:ext cx="3124200" cy="1828800"/>
          </a:xfrm>
          <a:prstGeom prst="line">
            <a:avLst/>
          </a:prstGeom>
          <a:noFill/>
          <a:ln w="9525">
            <a:solidFill>
              <a:schemeClr val="tx1"/>
            </a:solidFill>
            <a:round/>
            <a:headEnd/>
            <a:tailEnd type="triangle" w="med" len="med"/>
          </a:ln>
        </p:spPr>
        <p:txBody>
          <a:bodyPr/>
          <a:lstStyle/>
          <a:p>
            <a:endParaRPr lang="en-US"/>
          </a:p>
        </p:txBody>
      </p:sp>
      <p:sp>
        <p:nvSpPr>
          <p:cNvPr id="16" name="Line 30"/>
          <p:cNvSpPr>
            <a:spLocks noChangeShapeType="1"/>
          </p:cNvSpPr>
          <p:nvPr/>
        </p:nvSpPr>
        <p:spPr bwMode="auto">
          <a:xfrm>
            <a:off x="533400" y="4800600"/>
            <a:ext cx="3109912" cy="152400"/>
          </a:xfrm>
          <a:prstGeom prst="line">
            <a:avLst/>
          </a:prstGeom>
          <a:noFill/>
          <a:ln w="9525">
            <a:solidFill>
              <a:schemeClr val="tx1"/>
            </a:solidFill>
            <a:round/>
            <a:headEnd/>
            <a:tailEnd type="triangle" w="med" len="med"/>
          </a:ln>
        </p:spPr>
        <p:txBody>
          <a:bodyPr/>
          <a:lstStyle/>
          <a:p>
            <a:endParaRPr lang="en-US"/>
          </a:p>
        </p:txBody>
      </p:sp>
      <p:sp>
        <p:nvSpPr>
          <p:cNvPr id="17" name="Line 31"/>
          <p:cNvSpPr>
            <a:spLocks noChangeShapeType="1"/>
          </p:cNvSpPr>
          <p:nvPr/>
        </p:nvSpPr>
        <p:spPr bwMode="auto">
          <a:xfrm>
            <a:off x="533400" y="5029200"/>
            <a:ext cx="3124200" cy="1295400"/>
          </a:xfrm>
          <a:prstGeom prst="line">
            <a:avLst/>
          </a:prstGeom>
          <a:noFill/>
          <a:ln w="9525">
            <a:solidFill>
              <a:schemeClr val="tx1"/>
            </a:solidFill>
            <a:round/>
            <a:headEnd/>
            <a:tailEnd type="triangle" w="med" len="med"/>
          </a:ln>
        </p:spPr>
        <p:txBody>
          <a:bodyPr/>
          <a:lstStyle/>
          <a:p>
            <a:endParaRPr lang="en-US"/>
          </a:p>
        </p:txBody>
      </p:sp>
      <p:sp>
        <p:nvSpPr>
          <p:cNvPr id="18" name="Line 32"/>
          <p:cNvSpPr>
            <a:spLocks noChangeShapeType="1"/>
          </p:cNvSpPr>
          <p:nvPr/>
        </p:nvSpPr>
        <p:spPr bwMode="auto">
          <a:xfrm flipV="1">
            <a:off x="533400" y="2438400"/>
            <a:ext cx="3124200" cy="3200400"/>
          </a:xfrm>
          <a:prstGeom prst="line">
            <a:avLst/>
          </a:prstGeom>
          <a:noFill/>
          <a:ln w="9525">
            <a:solidFill>
              <a:schemeClr val="tx1"/>
            </a:solidFill>
            <a:round/>
            <a:headEnd/>
            <a:tailEnd type="triangle" w="med" len="med"/>
          </a:ln>
        </p:spPr>
        <p:txBody>
          <a:bodyPr/>
          <a:lstStyle/>
          <a:p>
            <a:endParaRPr lang="en-US"/>
          </a:p>
        </p:txBody>
      </p:sp>
      <p:sp>
        <p:nvSpPr>
          <p:cNvPr id="19" name="Line 33"/>
          <p:cNvSpPr>
            <a:spLocks noChangeShapeType="1"/>
          </p:cNvSpPr>
          <p:nvPr/>
        </p:nvSpPr>
        <p:spPr bwMode="auto">
          <a:xfrm>
            <a:off x="609600" y="5638800"/>
            <a:ext cx="3048000" cy="0"/>
          </a:xfrm>
          <a:prstGeom prst="line">
            <a:avLst/>
          </a:prstGeom>
          <a:noFill/>
          <a:ln w="9525">
            <a:solidFill>
              <a:schemeClr val="tx1"/>
            </a:solidFill>
            <a:round/>
            <a:headEnd/>
            <a:tailEnd type="triangle" w="med" len="med"/>
          </a:ln>
        </p:spPr>
        <p:txBody>
          <a:bodyPr/>
          <a:lstStyle/>
          <a:p>
            <a:endParaRPr lang="en-US"/>
          </a:p>
        </p:txBody>
      </p:sp>
      <p:sp>
        <p:nvSpPr>
          <p:cNvPr id="20" name="Line 34"/>
          <p:cNvSpPr>
            <a:spLocks noChangeShapeType="1"/>
          </p:cNvSpPr>
          <p:nvPr/>
        </p:nvSpPr>
        <p:spPr bwMode="auto">
          <a:xfrm flipV="1">
            <a:off x="457200" y="3810000"/>
            <a:ext cx="3200400" cy="2514600"/>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 name="Line 35"/>
          <p:cNvSpPr>
            <a:spLocks noChangeShapeType="1"/>
          </p:cNvSpPr>
          <p:nvPr/>
        </p:nvSpPr>
        <p:spPr bwMode="auto">
          <a:xfrm flipV="1">
            <a:off x="609600" y="5715000"/>
            <a:ext cx="2895600" cy="609600"/>
          </a:xfrm>
          <a:prstGeom prst="line">
            <a:avLst/>
          </a:prstGeom>
          <a:noFill/>
          <a:ln w="9525">
            <a:solidFill>
              <a:schemeClr val="tx1"/>
            </a:solidFill>
            <a:round/>
            <a:headEnd/>
            <a:tailEnd type="triangle" w="med" len="med"/>
          </a:ln>
        </p:spPr>
        <p:txBody>
          <a:bodyPr/>
          <a:lstStyle/>
          <a:p>
            <a:endParaRPr lang="en-US"/>
          </a:p>
        </p:txBody>
      </p:sp>
      <p:sp>
        <p:nvSpPr>
          <p:cNvPr id="22" name="Oval 4"/>
          <p:cNvSpPr>
            <a:spLocks noChangeArrowheads="1"/>
          </p:cNvSpPr>
          <p:nvPr/>
        </p:nvSpPr>
        <p:spPr bwMode="auto">
          <a:xfrm>
            <a:off x="138112" y="2819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2</a:t>
            </a:r>
            <a:endParaRPr lang="en-US" baseline="-25000" dirty="0"/>
          </a:p>
        </p:txBody>
      </p:sp>
      <p:sp>
        <p:nvSpPr>
          <p:cNvPr id="23" name="Oval 4"/>
          <p:cNvSpPr>
            <a:spLocks noChangeArrowheads="1"/>
          </p:cNvSpPr>
          <p:nvPr/>
        </p:nvSpPr>
        <p:spPr bwMode="auto">
          <a:xfrm>
            <a:off x="138112" y="3505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3</a:t>
            </a:r>
            <a:endParaRPr lang="en-US" baseline="-25000" dirty="0"/>
          </a:p>
        </p:txBody>
      </p:sp>
      <p:sp>
        <p:nvSpPr>
          <p:cNvPr id="24" name="Oval 4"/>
          <p:cNvSpPr>
            <a:spLocks noChangeArrowheads="1"/>
          </p:cNvSpPr>
          <p:nvPr/>
        </p:nvSpPr>
        <p:spPr bwMode="auto">
          <a:xfrm>
            <a:off x="138112" y="47244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a:t>
            </a:r>
            <a:endParaRPr lang="en-US" baseline="-25000" dirty="0"/>
          </a:p>
        </p:txBody>
      </p:sp>
      <p:sp>
        <p:nvSpPr>
          <p:cNvPr id="25" name="Oval 4"/>
          <p:cNvSpPr>
            <a:spLocks noChangeArrowheads="1"/>
          </p:cNvSpPr>
          <p:nvPr/>
        </p:nvSpPr>
        <p:spPr bwMode="auto">
          <a:xfrm>
            <a:off x="138112" y="54102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i+1</a:t>
            </a:r>
            <a:endParaRPr lang="en-US" baseline="-25000" dirty="0"/>
          </a:p>
        </p:txBody>
      </p:sp>
      <p:sp>
        <p:nvSpPr>
          <p:cNvPr id="26" name="Oval 4"/>
          <p:cNvSpPr>
            <a:spLocks noChangeArrowheads="1"/>
          </p:cNvSpPr>
          <p:nvPr/>
        </p:nvSpPr>
        <p:spPr bwMode="auto">
          <a:xfrm>
            <a:off x="138112" y="6096000"/>
            <a:ext cx="381000" cy="381000"/>
          </a:xfrm>
          <a:prstGeom prst="ellipse">
            <a:avLst/>
          </a:prstGeom>
          <a:solidFill>
            <a:schemeClr val="accent1"/>
          </a:solidFill>
          <a:ln w="9525">
            <a:solidFill>
              <a:schemeClr val="tx1"/>
            </a:solidFill>
            <a:round/>
            <a:headEnd/>
            <a:tailEnd/>
          </a:ln>
        </p:spPr>
        <p:txBody>
          <a:bodyPr wrap="none" anchor="ctr"/>
          <a:lstStyle/>
          <a:p>
            <a:r>
              <a:rPr lang="en-US" dirty="0" smtClean="0"/>
              <a:t>S</a:t>
            </a:r>
            <a:r>
              <a:rPr lang="en-US" baseline="-25000" dirty="0" smtClean="0"/>
              <a:t>M</a:t>
            </a:r>
            <a:endParaRPr lang="en-US" baseline="-25000" dirty="0"/>
          </a:p>
        </p:txBody>
      </p:sp>
      <p:sp>
        <p:nvSpPr>
          <p:cNvPr id="27" name="Rectangle 11"/>
          <p:cNvSpPr>
            <a:spLocks noChangeArrowheads="1"/>
          </p:cNvSpPr>
          <p:nvPr/>
        </p:nvSpPr>
        <p:spPr bwMode="auto">
          <a:xfrm>
            <a:off x="3719512" y="2743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2</a:t>
            </a:r>
            <a:endParaRPr lang="en-US" baseline="-25000" dirty="0"/>
          </a:p>
        </p:txBody>
      </p:sp>
      <p:sp>
        <p:nvSpPr>
          <p:cNvPr id="28" name="Rectangle 11"/>
          <p:cNvSpPr>
            <a:spLocks noChangeArrowheads="1"/>
          </p:cNvSpPr>
          <p:nvPr/>
        </p:nvSpPr>
        <p:spPr bwMode="auto">
          <a:xfrm>
            <a:off x="3719512" y="35814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3</a:t>
            </a:r>
            <a:endParaRPr lang="en-US" baseline="-25000" dirty="0"/>
          </a:p>
        </p:txBody>
      </p:sp>
      <p:sp>
        <p:nvSpPr>
          <p:cNvPr id="29" name="Rectangle 11"/>
          <p:cNvSpPr>
            <a:spLocks noChangeArrowheads="1"/>
          </p:cNvSpPr>
          <p:nvPr/>
        </p:nvSpPr>
        <p:spPr bwMode="auto">
          <a:xfrm>
            <a:off x="3719512" y="4800600"/>
            <a:ext cx="381000" cy="381000"/>
          </a:xfrm>
          <a:prstGeom prst="rect">
            <a:avLst/>
          </a:prstGeom>
          <a:solidFill>
            <a:schemeClr val="accent1"/>
          </a:solidFill>
          <a:ln w="9525">
            <a:solidFill>
              <a:schemeClr val="tx1"/>
            </a:solidFill>
            <a:miter lim="800000"/>
            <a:headEnd/>
            <a:tailEnd/>
          </a:ln>
        </p:spPr>
        <p:txBody>
          <a:bodyPr wrap="none" anchor="ctr"/>
          <a:lstStyle/>
          <a:p>
            <a:r>
              <a:rPr lang="en-US" dirty="0" err="1" smtClean="0"/>
              <a:t>C</a:t>
            </a:r>
            <a:r>
              <a:rPr lang="en-US" baseline="-25000" dirty="0" err="1" smtClean="0"/>
              <a:t>j</a:t>
            </a:r>
            <a:endParaRPr lang="en-US" baseline="-25000" dirty="0"/>
          </a:p>
        </p:txBody>
      </p:sp>
      <p:sp>
        <p:nvSpPr>
          <p:cNvPr id="30" name="Rectangle 11"/>
          <p:cNvSpPr>
            <a:spLocks noChangeArrowheads="1"/>
          </p:cNvSpPr>
          <p:nvPr/>
        </p:nvSpPr>
        <p:spPr bwMode="auto">
          <a:xfrm>
            <a:off x="3719512" y="54102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j+1</a:t>
            </a:r>
            <a:endParaRPr lang="en-US" baseline="-25000" dirty="0"/>
          </a:p>
        </p:txBody>
      </p:sp>
      <p:sp>
        <p:nvSpPr>
          <p:cNvPr id="32" name="Rectangle 31"/>
          <p:cNvSpPr/>
          <p:nvPr/>
        </p:nvSpPr>
        <p:spPr>
          <a:xfrm>
            <a:off x="1662112" y="4495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S</a:t>
            </a:r>
            <a:r>
              <a:rPr lang="en-US" baseline="-25000" dirty="0" err="1" smtClean="0">
                <a:solidFill>
                  <a:srgbClr val="000000"/>
                </a:solidFill>
              </a:rPr>
              <a:t>i</a:t>
            </a:r>
            <a:r>
              <a:rPr lang="en-US" dirty="0" err="1" smtClean="0">
                <a:solidFill>
                  <a:srgbClr val="000000"/>
                </a:solidFill>
              </a:rPr>
              <a:t>C</a:t>
            </a:r>
            <a:r>
              <a:rPr lang="en-US" baseline="-25000" dirty="0" err="1" smtClean="0">
                <a:solidFill>
                  <a:srgbClr val="000000"/>
                </a:solidFill>
              </a:rPr>
              <a:t>j</a:t>
            </a:r>
            <a:r>
              <a:rPr lang="en-US" dirty="0" smtClean="0">
                <a:solidFill>
                  <a:srgbClr val="000000"/>
                </a:solidFill>
              </a:rPr>
              <a:t>=1</a:t>
            </a:r>
            <a:endParaRPr lang="en-US" dirty="0">
              <a:solidFill>
                <a:srgbClr val="000000"/>
              </a:solidFill>
            </a:endParaRPr>
          </a:p>
        </p:txBody>
      </p:sp>
      <p:sp>
        <p:nvSpPr>
          <p:cNvPr id="33" name="Rectangle 32"/>
          <p:cNvSpPr/>
          <p:nvPr/>
        </p:nvSpPr>
        <p:spPr>
          <a:xfrm>
            <a:off x="1738312" y="5181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S</a:t>
            </a:r>
            <a:r>
              <a:rPr lang="en-US" baseline="-25000" dirty="0" smtClean="0">
                <a:solidFill>
                  <a:srgbClr val="000000"/>
                </a:solidFill>
              </a:rPr>
              <a:t>i</a:t>
            </a:r>
            <a:r>
              <a:rPr lang="en-US" dirty="0" smtClean="0">
                <a:solidFill>
                  <a:srgbClr val="000000"/>
                </a:solidFill>
              </a:rPr>
              <a:t>C</a:t>
            </a:r>
            <a:r>
              <a:rPr lang="en-US" baseline="-25000" dirty="0" smtClean="0">
                <a:solidFill>
                  <a:srgbClr val="000000"/>
                </a:solidFill>
              </a:rPr>
              <a:t>j+1</a:t>
            </a:r>
            <a:r>
              <a:rPr lang="en-US" dirty="0" smtClean="0">
                <a:solidFill>
                  <a:srgbClr val="000000"/>
                </a:solidFill>
              </a:rPr>
              <a:t>=0</a:t>
            </a:r>
            <a:endParaRPr lang="en-US" dirty="0">
              <a:solidFill>
                <a:srgbClr val="000000"/>
              </a:solidFill>
            </a:endParaRPr>
          </a:p>
        </p:txBody>
      </p:sp>
      <p:sp>
        <p:nvSpPr>
          <p:cNvPr id="34" name="TextBox 33"/>
          <p:cNvSpPr txBox="1"/>
          <p:nvPr/>
        </p:nvSpPr>
        <p:spPr>
          <a:xfrm>
            <a:off x="914400" y="6324600"/>
            <a:ext cx="2525435" cy="369332"/>
          </a:xfrm>
          <a:prstGeom prst="rect">
            <a:avLst/>
          </a:prstGeom>
          <a:noFill/>
        </p:spPr>
        <p:txBody>
          <a:bodyPr wrap="none" rtlCol="0">
            <a:spAutoFit/>
          </a:bodyPr>
          <a:lstStyle/>
          <a:p>
            <a:r>
              <a:rPr lang="en-US" dirty="0" smtClean="0"/>
              <a:t>Observation Matrix, SC</a:t>
            </a:r>
            <a:endParaRPr lang="en-US" dirty="0"/>
          </a:p>
        </p:txBody>
      </p:sp>
      <p:sp>
        <p:nvSpPr>
          <p:cNvPr id="50" name="Line 22"/>
          <p:cNvSpPr>
            <a:spLocks noChangeShapeType="1"/>
          </p:cNvSpPr>
          <p:nvPr/>
        </p:nvSpPr>
        <p:spPr bwMode="auto">
          <a:xfrm>
            <a:off x="609600" y="2209800"/>
            <a:ext cx="3048000" cy="0"/>
          </a:xfrm>
          <a:prstGeom prst="line">
            <a:avLst/>
          </a:prstGeom>
          <a:noFill/>
          <a:ln w="9525">
            <a:solidFill>
              <a:schemeClr val="tx1"/>
            </a:solidFill>
            <a:round/>
            <a:headEnd/>
            <a:tailEnd type="triangle" w="med" len="med"/>
          </a:ln>
        </p:spPr>
        <p:txBody>
          <a:bodyPr/>
          <a:lstStyle/>
          <a:p>
            <a:endParaRPr lang="en-US"/>
          </a:p>
        </p:txBody>
      </p:sp>
      <p:sp>
        <p:nvSpPr>
          <p:cNvPr id="51" name="TextBox 50"/>
          <p:cNvSpPr txBox="1"/>
          <p:nvPr/>
        </p:nvSpPr>
        <p:spPr>
          <a:xfrm>
            <a:off x="0" y="1371600"/>
            <a:ext cx="1752600" cy="646331"/>
          </a:xfrm>
          <a:prstGeom prst="rect">
            <a:avLst/>
          </a:prstGeom>
          <a:noFill/>
        </p:spPr>
        <p:txBody>
          <a:bodyPr wrap="square" rtlCol="0">
            <a:spAutoFit/>
          </a:bodyPr>
          <a:lstStyle/>
          <a:p>
            <a:r>
              <a:rPr lang="en-US" altLang="zh-CN" b="1" dirty="0" smtClean="0"/>
              <a:t>Source  Reliability</a:t>
            </a:r>
          </a:p>
        </p:txBody>
      </p:sp>
      <p:pic>
        <p:nvPicPr>
          <p:cNvPr id="3074" name="Picture 2"/>
          <p:cNvPicPr>
            <a:picLocks noChangeAspect="1" noChangeArrowheads="1"/>
          </p:cNvPicPr>
          <p:nvPr/>
        </p:nvPicPr>
        <p:blipFill>
          <a:blip r:embed="rId2" cstate="print"/>
          <a:srcRect/>
          <a:stretch>
            <a:fillRect/>
          </a:stretch>
        </p:blipFill>
        <p:spPr bwMode="auto">
          <a:xfrm>
            <a:off x="4343400" y="1981200"/>
            <a:ext cx="4495800" cy="648920"/>
          </a:xfrm>
          <a:prstGeom prst="rect">
            <a:avLst/>
          </a:prstGeom>
          <a:noFill/>
          <a:ln w="9525">
            <a:noFill/>
            <a:miter lim="800000"/>
            <a:headEnd/>
            <a:tailEnd/>
          </a:ln>
        </p:spPr>
      </p:pic>
      <p:sp>
        <p:nvSpPr>
          <p:cNvPr id="31" name="Rectangle 11"/>
          <p:cNvSpPr>
            <a:spLocks noChangeArrowheads="1"/>
          </p:cNvSpPr>
          <p:nvPr/>
        </p:nvSpPr>
        <p:spPr bwMode="auto">
          <a:xfrm>
            <a:off x="3719512" y="6096000"/>
            <a:ext cx="381000" cy="381000"/>
          </a:xfrm>
          <a:prstGeom prst="rect">
            <a:avLst/>
          </a:prstGeom>
          <a:solidFill>
            <a:schemeClr val="accent1"/>
          </a:solidFill>
          <a:ln w="9525">
            <a:solidFill>
              <a:schemeClr val="tx1"/>
            </a:solidFill>
            <a:miter lim="800000"/>
            <a:headEnd/>
            <a:tailEnd/>
          </a:ln>
        </p:spPr>
        <p:txBody>
          <a:bodyPr wrap="none" anchor="ctr"/>
          <a:lstStyle/>
          <a:p>
            <a:r>
              <a:rPr lang="en-US" dirty="0" smtClean="0"/>
              <a:t>C</a:t>
            </a:r>
            <a:r>
              <a:rPr lang="en-US" baseline="-25000" dirty="0" smtClean="0"/>
              <a:t>N</a:t>
            </a:r>
            <a:endParaRPr lang="en-US" baseline="-25000" dirty="0"/>
          </a:p>
        </p:txBody>
      </p:sp>
      <p:sp>
        <p:nvSpPr>
          <p:cNvPr id="49" name="Content Placeholder 48"/>
          <p:cNvSpPr>
            <a:spLocks noGrp="1"/>
          </p:cNvSpPr>
          <p:nvPr>
            <p:ph idx="1"/>
          </p:nvPr>
        </p:nvSpPr>
        <p:spPr>
          <a:xfrm>
            <a:off x="4419600" y="2819400"/>
            <a:ext cx="4267200" cy="2819400"/>
          </a:xfrm>
        </p:spPr>
        <p:txBody>
          <a:bodyPr>
            <a:normAutofit/>
          </a:bodyPr>
          <a:lstStyle/>
          <a:p>
            <a:pPr>
              <a:buNone/>
            </a:pPr>
            <a:r>
              <a:rPr lang="en-US" sz="1800" dirty="0" smtClean="0"/>
              <a:t>And since variables are independent:</a:t>
            </a:r>
          </a:p>
          <a:p>
            <a:pPr>
              <a:buNone/>
            </a:pPr>
            <a:endParaRPr lang="en-US" sz="1800" dirty="0" smtClean="0"/>
          </a:p>
          <a:p>
            <a:pPr>
              <a:buNone/>
            </a:pPr>
            <a:endParaRPr lang="en-US" sz="1800" dirty="0" smtClean="0"/>
          </a:p>
          <a:p>
            <a:pPr>
              <a:buNone/>
            </a:pPr>
            <a:endParaRPr lang="en-US" sz="1800" dirty="0" smtClean="0"/>
          </a:p>
          <a:p>
            <a:pPr>
              <a:buNone/>
            </a:pPr>
            <a:r>
              <a:rPr lang="en-US" sz="1800" dirty="0" smtClean="0"/>
              <a:t>Hence:</a:t>
            </a:r>
          </a:p>
        </p:txBody>
      </p:sp>
      <p:pic>
        <p:nvPicPr>
          <p:cNvPr id="4098" name="Picture 2"/>
          <p:cNvPicPr>
            <a:picLocks noChangeAspect="1" noChangeArrowheads="1"/>
          </p:cNvPicPr>
          <p:nvPr/>
        </p:nvPicPr>
        <p:blipFill>
          <a:blip r:embed="rId3" cstate="print"/>
          <a:srcRect/>
          <a:stretch>
            <a:fillRect/>
          </a:stretch>
        </p:blipFill>
        <p:spPr bwMode="auto">
          <a:xfrm>
            <a:off x="4495800" y="3276600"/>
            <a:ext cx="3443704" cy="8763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724400" y="4572000"/>
            <a:ext cx="3691082" cy="882650"/>
          </a:xfrm>
          <a:prstGeom prst="rect">
            <a:avLst/>
          </a:prstGeom>
          <a:noFill/>
          <a:ln w="9525">
            <a:noFill/>
            <a:miter lim="800000"/>
            <a:headEnd/>
            <a:tailEnd/>
          </a:ln>
        </p:spPr>
      </p:pic>
      <p:sp>
        <p:nvSpPr>
          <p:cNvPr id="41" name="TextBox 40"/>
          <p:cNvSpPr txBox="1"/>
          <p:nvPr/>
        </p:nvSpPr>
        <p:spPr>
          <a:xfrm>
            <a:off x="3253205" y="1371600"/>
            <a:ext cx="2332789" cy="646331"/>
          </a:xfrm>
          <a:prstGeom prst="rect">
            <a:avLst/>
          </a:prstGeom>
          <a:noFill/>
        </p:spPr>
        <p:txBody>
          <a:bodyPr wrap="square" rtlCol="0">
            <a:spAutoFit/>
          </a:bodyPr>
          <a:lstStyle/>
          <a:p>
            <a:r>
              <a:rPr lang="en-US" altLang="zh-CN" b="1" dirty="0" smtClean="0"/>
              <a:t>Measured Variable Correctness</a:t>
            </a:r>
            <a:endParaRPr lang="en-US" altLang="zh-CN" b="1" dirty="0"/>
          </a:p>
        </p:txBody>
      </p:sp>
    </p:spTree>
    <p:extLst>
      <p:ext uri="{BB962C8B-B14F-4D97-AF65-F5344CB8AC3E}">
        <p14:creationId xmlns:p14="http://schemas.microsoft.com/office/powerpoint/2010/main" val="28773241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838200"/>
            <a:ext cx="3048000" cy="461665"/>
          </a:xfrm>
          <a:prstGeom prst="rect">
            <a:avLst/>
          </a:prstGeom>
          <a:noFill/>
        </p:spPr>
        <p:txBody>
          <a:bodyPr wrap="square" rtlCol="0">
            <a:spAutoFit/>
          </a:bodyPr>
          <a:lstStyle/>
          <a:p>
            <a:pPr algn="ctr"/>
            <a:r>
              <a:rPr lang="en-US" sz="2400" b="1" dirty="0" smtClean="0"/>
              <a:t>Solution</a:t>
            </a:r>
            <a:endParaRPr lang="en-US" sz="2400" b="1" dirty="0"/>
          </a:p>
        </p:txBody>
      </p:sp>
      <p:sp>
        <p:nvSpPr>
          <p:cNvPr id="5" name="TextBox 3"/>
          <p:cNvSpPr txBox="1">
            <a:spLocks noChangeArrowheads="1"/>
          </p:cNvSpPr>
          <p:nvPr/>
        </p:nvSpPr>
        <p:spPr bwMode="auto">
          <a:xfrm>
            <a:off x="381000" y="1143000"/>
            <a:ext cx="6324600" cy="400110"/>
          </a:xfrm>
          <a:prstGeom prst="rect">
            <a:avLst/>
          </a:prstGeom>
          <a:noFill/>
          <a:ln w="9525">
            <a:noFill/>
            <a:miter lim="800000"/>
            <a:headEnd/>
            <a:tailEnd/>
          </a:ln>
        </p:spPr>
        <p:txBody>
          <a:bodyPr>
            <a:spAutoFit/>
          </a:bodyPr>
          <a:lstStyle/>
          <a:p>
            <a:r>
              <a:rPr lang="en-US" sz="2000" dirty="0"/>
              <a:t>Likelihood function of EM</a:t>
            </a:r>
          </a:p>
        </p:txBody>
      </p:sp>
      <p:sp>
        <p:nvSpPr>
          <p:cNvPr id="6" name="TextBox 7"/>
          <p:cNvSpPr txBox="1">
            <a:spLocks noChangeArrowheads="1"/>
          </p:cNvSpPr>
          <p:nvPr/>
        </p:nvSpPr>
        <p:spPr bwMode="auto">
          <a:xfrm>
            <a:off x="381000" y="2819400"/>
            <a:ext cx="6324600" cy="400110"/>
          </a:xfrm>
          <a:prstGeom prst="rect">
            <a:avLst/>
          </a:prstGeom>
          <a:noFill/>
          <a:ln w="9525">
            <a:noFill/>
            <a:miter lim="800000"/>
            <a:headEnd/>
            <a:tailEnd/>
          </a:ln>
        </p:spPr>
        <p:txBody>
          <a:bodyPr>
            <a:spAutoFit/>
          </a:bodyPr>
          <a:lstStyle/>
          <a:p>
            <a:r>
              <a:rPr lang="en-US" sz="2000" dirty="0"/>
              <a:t>Expectation Step (E-Step)</a:t>
            </a:r>
          </a:p>
        </p:txBody>
      </p:sp>
      <p:sp>
        <p:nvSpPr>
          <p:cNvPr id="7" name="TextBox 9"/>
          <p:cNvSpPr txBox="1">
            <a:spLocks noChangeArrowheads="1"/>
          </p:cNvSpPr>
          <p:nvPr/>
        </p:nvSpPr>
        <p:spPr bwMode="auto">
          <a:xfrm>
            <a:off x="381000" y="4953000"/>
            <a:ext cx="6324600" cy="400110"/>
          </a:xfrm>
          <a:prstGeom prst="rect">
            <a:avLst/>
          </a:prstGeom>
          <a:noFill/>
          <a:ln w="9525">
            <a:noFill/>
            <a:miter lim="800000"/>
            <a:headEnd/>
            <a:tailEnd/>
          </a:ln>
        </p:spPr>
        <p:txBody>
          <a:bodyPr>
            <a:spAutoFit/>
          </a:bodyPr>
          <a:lstStyle/>
          <a:p>
            <a:r>
              <a:rPr lang="en-US" sz="2000" dirty="0"/>
              <a:t>Maximization Step (M-Step)</a:t>
            </a:r>
          </a:p>
        </p:txBody>
      </p:sp>
      <p:pic>
        <p:nvPicPr>
          <p:cNvPr id="33795" name="Picture 3"/>
          <p:cNvPicPr>
            <a:picLocks noChangeAspect="1" noChangeArrowheads="1"/>
          </p:cNvPicPr>
          <p:nvPr/>
        </p:nvPicPr>
        <p:blipFill>
          <a:blip r:embed="rId5" cstate="print"/>
          <a:srcRect/>
          <a:stretch>
            <a:fillRect/>
          </a:stretch>
        </p:blipFill>
        <p:spPr bwMode="auto">
          <a:xfrm>
            <a:off x="304800" y="1600200"/>
            <a:ext cx="8734425" cy="120015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6" cstate="print"/>
          <a:srcRect/>
          <a:stretch>
            <a:fillRect/>
          </a:stretch>
        </p:blipFill>
        <p:spPr bwMode="auto">
          <a:xfrm>
            <a:off x="381000" y="3200401"/>
            <a:ext cx="6781800" cy="1824950"/>
          </a:xfrm>
          <a:prstGeom prst="rect">
            <a:avLst/>
          </a:prstGeom>
          <a:noFill/>
          <a:ln w="9525">
            <a:noFill/>
            <a:miter lim="800000"/>
            <a:headEnd/>
            <a:tailEnd/>
          </a:ln>
          <a:effectLst/>
        </p:spPr>
      </p:pic>
      <p:sp>
        <p:nvSpPr>
          <p:cNvPr id="11" name="Up-Down Arrow 10"/>
          <p:cNvSpPr/>
          <p:nvPr/>
        </p:nvSpPr>
        <p:spPr>
          <a:xfrm>
            <a:off x="5181600" y="3733800"/>
            <a:ext cx="381000" cy="2590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8800" y="5334000"/>
            <a:ext cx="1066800" cy="461665"/>
          </a:xfrm>
          <a:prstGeom prst="rect">
            <a:avLst/>
          </a:prstGeom>
          <a:noFill/>
        </p:spPr>
        <p:txBody>
          <a:bodyPr wrap="square" rtlCol="0">
            <a:spAutoFit/>
          </a:bodyPr>
          <a:lstStyle/>
          <a:p>
            <a:r>
              <a:rPr lang="en-US" sz="2400" dirty="0" smtClean="0"/>
              <a:t>Iterate</a:t>
            </a:r>
            <a:endParaRPr lang="en-US" sz="24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103425" name="Object 1"/>
          <p:cNvGraphicFramePr>
            <a:graphicFrameLocks noChangeAspect="1"/>
          </p:cNvGraphicFramePr>
          <p:nvPr/>
        </p:nvGraphicFramePr>
        <p:xfrm>
          <a:off x="3841750" y="3124200"/>
          <a:ext cx="3625850" cy="552450"/>
        </p:xfrm>
        <a:graphic>
          <a:graphicData uri="http://schemas.openxmlformats.org/presentationml/2006/ole">
            <mc:AlternateContent xmlns:mc="http://schemas.openxmlformats.org/markup-compatibility/2006">
              <mc:Choice xmlns:v="urn:schemas-microsoft-com:vml" Requires="v">
                <p:oleObj spid="_x0000_s2248" name="Equation" r:id="rId7" imgW="1587240" imgH="241200" progId="Equation.3">
                  <p:embed/>
                </p:oleObj>
              </mc:Choice>
              <mc:Fallback>
                <p:oleObj name="Equation" r:id="rId7" imgW="15872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750" y="3124200"/>
                        <a:ext cx="36258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Oval 16"/>
          <p:cNvSpPr/>
          <p:nvPr/>
        </p:nvSpPr>
        <p:spPr>
          <a:xfrm>
            <a:off x="1219200" y="3657600"/>
            <a:ext cx="1524000" cy="685800"/>
          </a:xfrm>
          <a:prstGeom prst="ellipse">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667000" y="3505200"/>
            <a:ext cx="1066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75459" name="Picture 3"/>
          <p:cNvPicPr>
            <a:picLocks noChangeAspect="1" noChangeArrowheads="1"/>
          </p:cNvPicPr>
          <p:nvPr/>
        </p:nvPicPr>
        <p:blipFill>
          <a:blip r:embed="rId9" cstate="print"/>
          <a:srcRect/>
          <a:stretch>
            <a:fillRect/>
          </a:stretch>
        </p:blipFill>
        <p:spPr bwMode="auto">
          <a:xfrm>
            <a:off x="609600" y="5295900"/>
            <a:ext cx="2771775" cy="1562100"/>
          </a:xfrm>
          <a:prstGeom prst="rect">
            <a:avLst/>
          </a:prstGeom>
          <a:noFill/>
          <a:ln w="9525">
            <a:noFill/>
            <a:miter lim="800000"/>
            <a:headEnd/>
            <a:tailEnd/>
          </a:ln>
          <a:effectLst/>
        </p:spPr>
      </p:pic>
      <p:sp>
        <p:nvSpPr>
          <p:cNvPr id="20" name="Rectangle 2"/>
          <p:cNvSpPr txBox="1">
            <a:spLocks noChangeArrowheads="1"/>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400" b="0" i="0" u="none" strike="noStrike" kern="1200" cap="none" spc="0" normalizeH="0" baseline="0" noProof="0" dirty="0" smtClean="0">
                <a:ln>
                  <a:noFill/>
                </a:ln>
                <a:solidFill>
                  <a:schemeClr val="tx1"/>
                </a:solidFill>
                <a:effectLst/>
                <a:uLnTx/>
                <a:uFillTx/>
                <a:latin typeface="+mj-lt"/>
                <a:ea typeface="+mj-ea"/>
                <a:cs typeface="+mj-cs"/>
              </a:rPr>
              <a:t>Expectation Maximization</a:t>
            </a:r>
            <a:endParaRPr kumimoji="0" lang="en-US" altLang="zh-CN" sz="3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2"/>
    </p:custDataLst>
    <p:extLst>
      <p:ext uri="{BB962C8B-B14F-4D97-AF65-F5344CB8AC3E}">
        <p14:creationId xmlns:p14="http://schemas.microsoft.com/office/powerpoint/2010/main" val="35165666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54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0"/>
            <a:ext cx="7924800" cy="914400"/>
          </a:xfrm>
        </p:spPr>
        <p:txBody>
          <a:bodyPr>
            <a:normAutofit/>
          </a:bodyPr>
          <a:lstStyle/>
          <a:p>
            <a:r>
              <a:rPr lang="en-US" altLang="zh-CN" sz="3400" dirty="0" smtClean="0"/>
              <a:t>Expectation Maximization</a:t>
            </a:r>
            <a:endParaRPr lang="en-US" altLang="zh-CN" sz="3400" dirty="0"/>
          </a:p>
        </p:txBody>
      </p:sp>
      <p:sp>
        <p:nvSpPr>
          <p:cNvPr id="3" name="TextBox 2"/>
          <p:cNvSpPr txBox="1"/>
          <p:nvPr/>
        </p:nvSpPr>
        <p:spPr>
          <a:xfrm>
            <a:off x="2514600" y="838200"/>
            <a:ext cx="4038600" cy="461665"/>
          </a:xfrm>
          <a:prstGeom prst="rect">
            <a:avLst/>
          </a:prstGeom>
          <a:noFill/>
        </p:spPr>
        <p:txBody>
          <a:bodyPr wrap="square" rtlCol="0">
            <a:spAutoFit/>
          </a:bodyPr>
          <a:lstStyle/>
          <a:p>
            <a:pPr algn="ctr"/>
            <a:r>
              <a:rPr lang="en-US" sz="2400" b="1" dirty="0" smtClean="0"/>
              <a:t>Solution-Optimal Iteration</a:t>
            </a:r>
            <a:endParaRPr lang="en-US" sz="2400" b="1" dirty="0"/>
          </a:p>
        </p:txBody>
      </p:sp>
      <p:sp>
        <p:nvSpPr>
          <p:cNvPr id="6" name="TextBox 7"/>
          <p:cNvSpPr txBox="1">
            <a:spLocks noChangeArrowheads="1"/>
          </p:cNvSpPr>
          <p:nvPr/>
        </p:nvSpPr>
        <p:spPr bwMode="auto">
          <a:xfrm>
            <a:off x="304800" y="1828800"/>
            <a:ext cx="3276600" cy="400110"/>
          </a:xfrm>
          <a:prstGeom prst="rect">
            <a:avLst/>
          </a:prstGeom>
          <a:noFill/>
          <a:ln w="9525">
            <a:noFill/>
            <a:miter lim="800000"/>
            <a:headEnd/>
            <a:tailEnd/>
          </a:ln>
        </p:spPr>
        <p:txBody>
          <a:bodyPr wrap="square">
            <a:spAutoFit/>
          </a:bodyPr>
          <a:lstStyle/>
          <a:p>
            <a:r>
              <a:rPr lang="en-US" sz="2000" dirty="0" smtClean="0"/>
              <a:t>E-Step</a:t>
            </a:r>
            <a:endParaRPr lang="en-US" sz="2000" dirty="0"/>
          </a:p>
        </p:txBody>
      </p:sp>
      <p:sp>
        <p:nvSpPr>
          <p:cNvPr id="7" name="TextBox 9"/>
          <p:cNvSpPr txBox="1">
            <a:spLocks noChangeArrowheads="1"/>
          </p:cNvSpPr>
          <p:nvPr/>
        </p:nvSpPr>
        <p:spPr bwMode="auto">
          <a:xfrm>
            <a:off x="381000" y="4114800"/>
            <a:ext cx="2133600" cy="400110"/>
          </a:xfrm>
          <a:prstGeom prst="rect">
            <a:avLst/>
          </a:prstGeom>
          <a:noFill/>
          <a:ln w="9525">
            <a:noFill/>
            <a:miter lim="800000"/>
            <a:headEnd/>
            <a:tailEnd/>
          </a:ln>
        </p:spPr>
        <p:txBody>
          <a:bodyPr wrap="square">
            <a:spAutoFit/>
          </a:bodyPr>
          <a:lstStyle/>
          <a:p>
            <a:r>
              <a:rPr lang="en-US" sz="2000" dirty="0" smtClean="0"/>
              <a:t>M-Step</a:t>
            </a:r>
            <a:endParaRPr lang="en-US" sz="2000" dirty="0"/>
          </a:p>
        </p:txBody>
      </p:sp>
      <p:sp>
        <p:nvSpPr>
          <p:cNvPr id="12" name="TextBox 11"/>
          <p:cNvSpPr txBox="1"/>
          <p:nvPr/>
        </p:nvSpPr>
        <p:spPr>
          <a:xfrm>
            <a:off x="4800600" y="5257800"/>
            <a:ext cx="1066800" cy="461665"/>
          </a:xfrm>
          <a:prstGeom prst="rect">
            <a:avLst/>
          </a:prstGeom>
          <a:noFill/>
        </p:spPr>
        <p:txBody>
          <a:bodyPr wrap="square" rtlCol="0">
            <a:spAutoFit/>
          </a:bodyPr>
          <a:lstStyle/>
          <a:p>
            <a:r>
              <a:rPr lang="en-US" sz="2400" b="1" dirty="0" smtClean="0"/>
              <a:t>Iterate</a:t>
            </a:r>
            <a:endParaRPr lang="en-US" sz="2400" b="1"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42</a:t>
            </a:fld>
            <a:endParaRPr lang="en-US"/>
          </a:p>
        </p:txBody>
      </p:sp>
      <p:graphicFrame>
        <p:nvGraphicFramePr>
          <p:cNvPr id="167939" name="Object 3"/>
          <p:cNvGraphicFramePr>
            <a:graphicFrameLocks noChangeAspect="1"/>
          </p:cNvGraphicFramePr>
          <p:nvPr/>
        </p:nvGraphicFramePr>
        <p:xfrm>
          <a:off x="304800" y="2209800"/>
          <a:ext cx="4800599" cy="1752600"/>
        </p:xfrm>
        <a:graphic>
          <a:graphicData uri="http://schemas.openxmlformats.org/presentationml/2006/ole">
            <mc:AlternateContent xmlns:mc="http://schemas.openxmlformats.org/markup-compatibility/2006">
              <mc:Choice xmlns:v="urn:schemas-microsoft-com:vml" Requires="v">
                <p:oleObj spid="_x0000_s1572" name="Equation" r:id="rId5" imgW="3733560" imgH="1066680" progId="Equation.DSMT4">
                  <p:embed/>
                </p:oleObj>
              </mc:Choice>
              <mc:Fallback>
                <p:oleObj name="Equation" r:id="rId5" imgW="3733560" imgH="1066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09800"/>
                        <a:ext cx="4800599"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0" name="Object 4"/>
          <p:cNvGraphicFramePr>
            <a:graphicFrameLocks noChangeAspect="1"/>
          </p:cNvGraphicFramePr>
          <p:nvPr/>
        </p:nvGraphicFramePr>
        <p:xfrm>
          <a:off x="457200" y="4876800"/>
          <a:ext cx="3962400" cy="1103505"/>
        </p:xfrm>
        <a:graphic>
          <a:graphicData uri="http://schemas.openxmlformats.org/presentationml/2006/ole">
            <mc:AlternateContent xmlns:mc="http://schemas.openxmlformats.org/markup-compatibility/2006">
              <mc:Choice xmlns:v="urn:schemas-microsoft-com:vml" Requires="v">
                <p:oleObj spid="_x0000_s1573" name="Equation" r:id="rId7" imgW="2831760" imgH="787320" progId="Equation.DSMT4">
                  <p:embed/>
                </p:oleObj>
              </mc:Choice>
              <mc:Fallback>
                <p:oleObj name="Equation" r:id="rId7" imgW="2831760" imgH="7873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876800"/>
                        <a:ext cx="3962400" cy="1103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1" name="Object 5"/>
          <p:cNvGraphicFramePr>
            <a:graphicFrameLocks noChangeAspect="1"/>
          </p:cNvGraphicFramePr>
          <p:nvPr/>
        </p:nvGraphicFramePr>
        <p:xfrm>
          <a:off x="6172200" y="2722563"/>
          <a:ext cx="1984375" cy="477837"/>
        </p:xfrm>
        <a:graphic>
          <a:graphicData uri="http://schemas.openxmlformats.org/presentationml/2006/ole">
            <mc:AlternateContent xmlns:mc="http://schemas.openxmlformats.org/markup-compatibility/2006">
              <mc:Choice xmlns:v="urn:schemas-microsoft-com:vml" Requires="v">
                <p:oleObj spid="_x0000_s1574" name="Equation" r:id="rId9" imgW="1002960" imgH="241200" progId="Equation.DSMT4">
                  <p:embed/>
                </p:oleObj>
              </mc:Choice>
              <mc:Fallback>
                <p:oleObj name="Equation" r:id="rId9" imgW="100296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722563"/>
                        <a:ext cx="1984375"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7"/>
          <p:cNvSpPr txBox="1">
            <a:spLocks noChangeArrowheads="1"/>
          </p:cNvSpPr>
          <p:nvPr/>
        </p:nvSpPr>
        <p:spPr bwMode="auto">
          <a:xfrm>
            <a:off x="5715000" y="1600200"/>
            <a:ext cx="3058510" cy="400110"/>
          </a:xfrm>
          <a:prstGeom prst="rect">
            <a:avLst/>
          </a:prstGeom>
          <a:noFill/>
          <a:ln w="9525">
            <a:noFill/>
            <a:miter lim="800000"/>
            <a:headEnd/>
            <a:tailEnd/>
          </a:ln>
        </p:spPr>
        <p:txBody>
          <a:bodyPr wrap="square">
            <a:spAutoFit/>
          </a:bodyPr>
          <a:lstStyle/>
          <a:p>
            <a:r>
              <a:rPr lang="en-US" sz="2000" b="1" dirty="0" smtClean="0"/>
              <a:t>Fact-finder’s Iteration</a:t>
            </a:r>
            <a:endParaRPr lang="en-US" sz="2000" b="1" dirty="0"/>
          </a:p>
        </p:txBody>
      </p:sp>
      <p:sp>
        <p:nvSpPr>
          <p:cNvPr id="23" name="TextBox 7"/>
          <p:cNvSpPr txBox="1">
            <a:spLocks noChangeArrowheads="1"/>
          </p:cNvSpPr>
          <p:nvPr/>
        </p:nvSpPr>
        <p:spPr bwMode="auto">
          <a:xfrm>
            <a:off x="304800" y="1447800"/>
            <a:ext cx="3058510" cy="400110"/>
          </a:xfrm>
          <a:prstGeom prst="rect">
            <a:avLst/>
          </a:prstGeom>
          <a:noFill/>
          <a:ln w="9525">
            <a:noFill/>
            <a:miter lim="800000"/>
            <a:headEnd/>
            <a:tailEnd/>
          </a:ln>
        </p:spPr>
        <p:txBody>
          <a:bodyPr wrap="square">
            <a:spAutoFit/>
          </a:bodyPr>
          <a:lstStyle/>
          <a:p>
            <a:r>
              <a:rPr lang="en-US" sz="2000" b="1" dirty="0" smtClean="0"/>
              <a:t>EM’s Iteration</a:t>
            </a:r>
            <a:endParaRPr lang="en-US" sz="2000" b="1" dirty="0"/>
          </a:p>
        </p:txBody>
      </p:sp>
      <p:graphicFrame>
        <p:nvGraphicFramePr>
          <p:cNvPr id="167942" name="Object 6"/>
          <p:cNvGraphicFramePr>
            <a:graphicFrameLocks noChangeAspect="1"/>
          </p:cNvGraphicFramePr>
          <p:nvPr/>
        </p:nvGraphicFramePr>
        <p:xfrm>
          <a:off x="6092825" y="5105400"/>
          <a:ext cx="2136775" cy="477838"/>
        </p:xfrm>
        <a:graphic>
          <a:graphicData uri="http://schemas.openxmlformats.org/presentationml/2006/ole">
            <mc:AlternateContent xmlns:mc="http://schemas.openxmlformats.org/markup-compatibility/2006">
              <mc:Choice xmlns:v="urn:schemas-microsoft-com:vml" Requires="v">
                <p:oleObj spid="_x0000_s1575" name="Equation" r:id="rId11" imgW="1079280" imgH="241200" progId="Equation.3">
                  <p:embed/>
                </p:oleObj>
              </mc:Choice>
              <mc:Fallback>
                <p:oleObj name="Equation" r:id="rId11" imgW="107928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2825" y="5105400"/>
                        <a:ext cx="213677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Up-Down Arrow 24"/>
          <p:cNvSpPr/>
          <p:nvPr/>
        </p:nvSpPr>
        <p:spPr>
          <a:xfrm>
            <a:off x="5257800" y="2743200"/>
            <a:ext cx="381000" cy="2209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 y="2209800"/>
            <a:ext cx="914400" cy="381000"/>
          </a:xfrm>
          <a:prstGeom prst="rect">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19800" y="2722563"/>
            <a:ext cx="762000" cy="457200"/>
          </a:xfrm>
          <a:prstGeom prst="rect">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81000" y="5181600"/>
            <a:ext cx="533400" cy="381000"/>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0" y="5181600"/>
            <a:ext cx="533400" cy="381000"/>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16625" y="5105400"/>
            <a:ext cx="685800" cy="533400"/>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39624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rPr>
              <a:t>Approximate Linear</a:t>
            </a:r>
            <a:endParaRPr lang="en-US" sz="2400" b="1" i="1" dirty="0">
              <a:solidFill>
                <a:srgbClr val="000000"/>
              </a:solidFill>
            </a:endParaRPr>
          </a:p>
        </p:txBody>
      </p:sp>
      <p:sp>
        <p:nvSpPr>
          <p:cNvPr id="32" name="Rectangle 31"/>
          <p:cNvSpPr/>
          <p:nvPr/>
        </p:nvSpPr>
        <p:spPr>
          <a:xfrm>
            <a:off x="1447800" y="4026104"/>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Optimal Non-linear</a:t>
            </a:r>
            <a:endParaRPr lang="en-US" sz="2400" b="1" i="1" dirty="0">
              <a:solidFill>
                <a:schemeClr val="tx1"/>
              </a:solidFill>
            </a:endParaRPr>
          </a:p>
        </p:txBody>
      </p:sp>
    </p:spTree>
    <p:custDataLst>
      <p:tags r:id="rId2"/>
    </p:custDataLst>
    <p:extLst>
      <p:ext uri="{BB962C8B-B14F-4D97-AF65-F5344CB8AC3E}">
        <p14:creationId xmlns:p14="http://schemas.microsoft.com/office/powerpoint/2010/main" val="45521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Using Humans as Sensors</a:t>
            </a:r>
          </a:p>
          <a:p>
            <a:r>
              <a:rPr lang="en-US" dirty="0" smtClean="0"/>
              <a:t>Analytical Foundation:</a:t>
            </a:r>
          </a:p>
          <a:p>
            <a:pPr lvl="1"/>
            <a:r>
              <a:rPr lang="en-US" dirty="0" smtClean="0"/>
              <a:t> Maximum Likelihood Estimation</a:t>
            </a:r>
          </a:p>
          <a:p>
            <a:r>
              <a:rPr lang="en-US" b="1" dirty="0" smtClean="0"/>
              <a:t>Performance :</a:t>
            </a:r>
          </a:p>
          <a:p>
            <a:pPr lvl="1"/>
            <a:r>
              <a:rPr lang="en-US" b="1" dirty="0" smtClean="0"/>
              <a:t>Simulation and Emulation</a:t>
            </a:r>
          </a:p>
          <a:p>
            <a:pPr lvl="1"/>
            <a:r>
              <a:rPr lang="en-US" b="1" dirty="0" smtClean="0"/>
              <a:t>Real world case studies based on Twitter</a:t>
            </a:r>
          </a:p>
        </p:txBody>
      </p:sp>
    </p:spTree>
    <p:extLst>
      <p:ext uri="{BB962C8B-B14F-4D97-AF65-F5344CB8AC3E}">
        <p14:creationId xmlns:p14="http://schemas.microsoft.com/office/powerpoint/2010/main" val="109341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r>
              <a:rPr lang="en-US" dirty="0" smtClean="0"/>
              <a:t>Simulations: </a:t>
            </a:r>
          </a:p>
          <a:p>
            <a:pPr lvl="1"/>
            <a:r>
              <a:rPr lang="en-US" dirty="0" smtClean="0"/>
              <a:t>Source Reliability Estimation Error</a:t>
            </a:r>
          </a:p>
          <a:p>
            <a:pPr lvl="1"/>
            <a:r>
              <a:rPr lang="en-US" dirty="0" smtClean="0"/>
              <a:t> Measured Variable Classification:</a:t>
            </a:r>
          </a:p>
          <a:p>
            <a:pPr lvl="2"/>
            <a:r>
              <a:rPr lang="en-US" dirty="0" smtClean="0"/>
              <a:t>False Positives: False variables misclassified as true/False variables</a:t>
            </a:r>
          </a:p>
          <a:p>
            <a:pPr lvl="2"/>
            <a:r>
              <a:rPr lang="en-US" dirty="0" smtClean="0"/>
              <a:t>False Negatives: True variables misclassified as false/True variables</a:t>
            </a:r>
          </a:p>
          <a:p>
            <a:r>
              <a:rPr lang="en-US" dirty="0" smtClean="0"/>
              <a:t>Evaluate EM through emulated and real social sensing applications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Rectangle 2"/>
          <p:cNvSpPr txBox="1">
            <a:spLocks noChangeArrowheads="1"/>
          </p:cNvSpPr>
          <p:nvPr/>
        </p:nvSpPr>
        <p:spPr>
          <a:xfrm>
            <a:off x="381000" y="6858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400" b="0" i="0" u="none" strike="noStrike" kern="1200" cap="none" spc="0" normalizeH="0" baseline="0" noProof="0" dirty="0" smtClean="0">
                <a:ln>
                  <a:noFill/>
                </a:ln>
                <a:solidFill>
                  <a:schemeClr val="tx1"/>
                </a:solidFill>
                <a:effectLst/>
                <a:uLnTx/>
                <a:uFillTx/>
                <a:latin typeface="+mj-lt"/>
                <a:ea typeface="+mj-ea"/>
                <a:cs typeface="+mj-cs"/>
              </a:rPr>
              <a:t>Evaluation</a:t>
            </a:r>
            <a:endParaRPr kumimoji="0" lang="en-US" altLang="zh-CN"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extLst>
      <p:ext uri="{BB962C8B-B14F-4D97-AF65-F5344CB8AC3E}">
        <p14:creationId xmlns:p14="http://schemas.microsoft.com/office/powerpoint/2010/main" val="353995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3824111" y="1371600"/>
            <a:ext cx="2010833" cy="28991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824111" y="4389120"/>
            <a:ext cx="2211917" cy="2011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descr="C:\Program Files (x86)\Microsoft Office\MEDIA\CAGCAT10\j0292020.wmf"/>
          <p:cNvPicPr>
            <a:picLocks noChangeAspect="1" noChangeArrowheads="1"/>
          </p:cNvPicPr>
          <p:nvPr/>
        </p:nvPicPr>
        <p:blipFill>
          <a:blip r:embed="rId4" cstate="print"/>
          <a:srcRect/>
          <a:stretch>
            <a:fillRect/>
          </a:stretch>
        </p:blipFill>
        <p:spPr bwMode="auto">
          <a:xfrm>
            <a:off x="1143000" y="1667435"/>
            <a:ext cx="1005417" cy="842349"/>
          </a:xfrm>
          <a:prstGeom prst="rect">
            <a:avLst/>
          </a:prstGeom>
          <a:noFill/>
        </p:spPr>
      </p:pic>
      <p:sp>
        <p:nvSpPr>
          <p:cNvPr id="69" name="Rectangle 68"/>
          <p:cNvSpPr/>
          <p:nvPr/>
        </p:nvSpPr>
        <p:spPr>
          <a:xfrm>
            <a:off x="4360333" y="3324113"/>
            <a:ext cx="1139472"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93306" y="2436607"/>
            <a:ext cx="603250"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27361" y="5158292"/>
            <a:ext cx="871361" cy="1183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293306" y="1726602"/>
            <a:ext cx="1072444"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93306" y="2081604"/>
            <a:ext cx="871361"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27361" y="5513294"/>
            <a:ext cx="1139472" cy="1183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293306" y="2732442"/>
            <a:ext cx="1206500"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360333" y="3028277"/>
            <a:ext cx="938389"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360333" y="5868296"/>
            <a:ext cx="1407583" cy="1183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427361" y="3619948"/>
            <a:ext cx="871361"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94389" y="3856616"/>
            <a:ext cx="603250" cy="11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27361" y="4803289"/>
            <a:ext cx="1139472" cy="1183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C:\Program Files (x86)\Microsoft Office\MEDIA\CAGCAT10\j0292020.wmf"/>
          <p:cNvPicPr>
            <a:picLocks noChangeAspect="1" noChangeArrowheads="1"/>
          </p:cNvPicPr>
          <p:nvPr/>
        </p:nvPicPr>
        <p:blipFill>
          <a:blip r:embed="rId4" cstate="print"/>
          <a:srcRect/>
          <a:stretch>
            <a:fillRect/>
          </a:stretch>
        </p:blipFill>
        <p:spPr bwMode="auto">
          <a:xfrm>
            <a:off x="1210028" y="3264946"/>
            <a:ext cx="1005417" cy="842349"/>
          </a:xfrm>
          <a:prstGeom prst="rect">
            <a:avLst/>
          </a:prstGeom>
          <a:noFill/>
        </p:spPr>
      </p:pic>
      <p:pic>
        <p:nvPicPr>
          <p:cNvPr id="84" name="Picture 2" descr="C:\Program Files (x86)\Microsoft Office\MEDIA\CAGCAT10\j0292020.wmf"/>
          <p:cNvPicPr>
            <a:picLocks noChangeAspect="1" noChangeArrowheads="1"/>
          </p:cNvPicPr>
          <p:nvPr/>
        </p:nvPicPr>
        <p:blipFill>
          <a:blip r:embed="rId4" cstate="print"/>
          <a:srcRect/>
          <a:stretch>
            <a:fillRect/>
          </a:stretch>
        </p:blipFill>
        <p:spPr bwMode="auto">
          <a:xfrm>
            <a:off x="1143000" y="5099125"/>
            <a:ext cx="1005417" cy="842349"/>
          </a:xfrm>
          <a:prstGeom prst="rect">
            <a:avLst/>
          </a:prstGeom>
          <a:noFill/>
        </p:spPr>
      </p:pic>
      <p:cxnSp>
        <p:nvCxnSpPr>
          <p:cNvPr id="85" name="Straight Arrow Connector 84"/>
          <p:cNvCxnSpPr/>
          <p:nvPr/>
        </p:nvCxnSpPr>
        <p:spPr>
          <a:xfrm flipV="1">
            <a:off x="2282472" y="2554941"/>
            <a:ext cx="1943806" cy="10650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2416528" y="3915783"/>
            <a:ext cx="1943806" cy="13016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6371167" y="2199939"/>
            <a:ext cx="1943806" cy="65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True Measured Variables</a:t>
            </a:r>
            <a:endParaRPr lang="en-US" b="1" dirty="0">
              <a:solidFill>
                <a:schemeClr val="tx1"/>
              </a:solidFill>
            </a:endParaRPr>
          </a:p>
        </p:txBody>
      </p:sp>
      <p:sp>
        <p:nvSpPr>
          <p:cNvPr id="88" name="Right Arrow 87"/>
          <p:cNvSpPr/>
          <p:nvPr/>
        </p:nvSpPr>
        <p:spPr>
          <a:xfrm>
            <a:off x="5901972" y="2318273"/>
            <a:ext cx="335139" cy="236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572250" y="4862456"/>
            <a:ext cx="1809750" cy="6508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False  Measured Variables</a:t>
            </a:r>
            <a:endParaRPr lang="en-US" b="1" dirty="0"/>
          </a:p>
        </p:txBody>
      </p:sp>
      <p:sp>
        <p:nvSpPr>
          <p:cNvPr id="90" name="Right Arrow 89"/>
          <p:cNvSpPr/>
          <p:nvPr/>
        </p:nvSpPr>
        <p:spPr>
          <a:xfrm>
            <a:off x="6103056" y="4980791"/>
            <a:ext cx="335139" cy="236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086806" y="3146612"/>
            <a:ext cx="536222" cy="286775"/>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t</a:t>
            </a:r>
            <a:r>
              <a:rPr lang="en-US" b="1" i="1" baseline="-25000" dirty="0" err="1" smtClean="0">
                <a:latin typeface="Times New Roman" pitchFamily="18" charset="0"/>
                <a:cs typeface="Times New Roman" pitchFamily="18" charset="0"/>
              </a:rPr>
              <a:t>i</a:t>
            </a:r>
            <a:endParaRPr lang="en-US" b="1" i="1" baseline="-25000" dirty="0">
              <a:latin typeface="Times New Roman" pitchFamily="18" charset="0"/>
              <a:cs typeface="Times New Roman" pitchFamily="18" charset="0"/>
            </a:endParaRPr>
          </a:p>
        </p:txBody>
      </p:sp>
      <p:sp>
        <p:nvSpPr>
          <p:cNvPr id="92" name="TextBox 91"/>
          <p:cNvSpPr txBox="1"/>
          <p:nvPr/>
        </p:nvSpPr>
        <p:spPr>
          <a:xfrm>
            <a:off x="2818694" y="3974950"/>
            <a:ext cx="536222" cy="286775"/>
          </a:xfrm>
          <a:prstGeom prst="rect">
            <a:avLst/>
          </a:prstGeom>
          <a:noFill/>
        </p:spPr>
        <p:txBody>
          <a:bodyPr wrap="square" rtlCol="0">
            <a:spAutoFit/>
          </a:bodyPr>
          <a:lstStyle/>
          <a:p>
            <a:r>
              <a:rPr lang="en-US" b="1"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rPr>
              <a:t>-t</a:t>
            </a:r>
            <a:r>
              <a:rPr lang="en-US" b="1" i="1" baseline="-25000" dirty="0" smtClean="0">
                <a:latin typeface="Times New Roman" pitchFamily="18" charset="0"/>
                <a:cs typeface="Times New Roman" pitchFamily="18" charset="0"/>
              </a:rPr>
              <a:t>i</a:t>
            </a:r>
            <a:endParaRPr lang="en-US" b="1" i="1" baseline="-25000" dirty="0">
              <a:latin typeface="Times New Roman" pitchFamily="18" charset="0"/>
              <a:cs typeface="Times New Roman" pitchFamily="18" charset="0"/>
            </a:endParaRPr>
          </a:p>
        </p:txBody>
      </p:sp>
      <p:cxnSp>
        <p:nvCxnSpPr>
          <p:cNvPr id="93" name="Straight Arrow Connector 92"/>
          <p:cNvCxnSpPr/>
          <p:nvPr/>
        </p:nvCxnSpPr>
        <p:spPr>
          <a:xfrm flipV="1">
            <a:off x="2416528" y="3087445"/>
            <a:ext cx="1876778" cy="6508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2349500" y="1844936"/>
            <a:ext cx="1943806" cy="1538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rot="16200000" flipH="1">
            <a:off x="2370799" y="3886623"/>
            <a:ext cx="1834179" cy="20108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a:off x="2215444" y="2377440"/>
            <a:ext cx="1943806" cy="1775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a:off x="2148417" y="2436607"/>
            <a:ext cx="2144889" cy="9466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rot="16200000" flipH="1">
            <a:off x="2163715" y="2665838"/>
            <a:ext cx="2248348" cy="21448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rot="5400000" flipH="1" flipV="1">
            <a:off x="2274188" y="3316675"/>
            <a:ext cx="1893346" cy="21448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flipV="1">
            <a:off x="2215444" y="1785769"/>
            <a:ext cx="2010833" cy="4141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V="1">
            <a:off x="2215444" y="5217459"/>
            <a:ext cx="2077861" cy="236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2215444" y="5572461"/>
            <a:ext cx="2077861" cy="2958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a:off x="6438194" y="3797449"/>
            <a:ext cx="1675694" cy="12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6572250" y="3974950"/>
            <a:ext cx="1474611" cy="41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Observations</a:t>
            </a:r>
            <a:endParaRPr lang="en-US" b="1" dirty="0">
              <a:solidFill>
                <a:schemeClr val="tx1"/>
              </a:solidFill>
            </a:endParaRPr>
          </a:p>
        </p:txBody>
      </p:sp>
      <p:sp>
        <p:nvSpPr>
          <p:cNvPr id="105" name="TextBox 104"/>
          <p:cNvSpPr txBox="1"/>
          <p:nvPr/>
        </p:nvSpPr>
        <p:spPr>
          <a:xfrm>
            <a:off x="1277056" y="4389120"/>
            <a:ext cx="758042" cy="1005840"/>
          </a:xfrm>
          <a:prstGeom prst="rect">
            <a:avLst/>
          </a:prstGeom>
          <a:noFill/>
        </p:spPr>
        <p:txBody>
          <a:bodyPr vert="eaVert" wrap="square" rtlCol="0">
            <a:spAutoFit/>
          </a:bodyPr>
          <a:lstStyle/>
          <a:p>
            <a:r>
              <a:rPr lang="en-US" sz="4400" dirty="0" smtClean="0"/>
              <a:t>…</a:t>
            </a:r>
            <a:endParaRPr lang="en-US" sz="4400" dirty="0"/>
          </a:p>
        </p:txBody>
      </p:sp>
      <p:sp>
        <p:nvSpPr>
          <p:cNvPr id="122" name="TextBox 121"/>
          <p:cNvSpPr txBox="1"/>
          <p:nvPr/>
        </p:nvSpPr>
        <p:spPr>
          <a:xfrm>
            <a:off x="2209800" y="838200"/>
            <a:ext cx="5562600" cy="461665"/>
          </a:xfrm>
          <a:prstGeom prst="rect">
            <a:avLst/>
          </a:prstGeom>
          <a:noFill/>
        </p:spPr>
        <p:txBody>
          <a:bodyPr wrap="square" rtlCol="0">
            <a:spAutoFit/>
          </a:bodyPr>
          <a:lstStyle/>
          <a:p>
            <a:pPr algn="ctr"/>
            <a:r>
              <a:rPr lang="en-US" sz="2400" b="1" dirty="0" smtClean="0"/>
              <a:t>Simulation: Sensing Topology Generation</a:t>
            </a:r>
            <a:endParaRPr lang="en-US" sz="2400" b="1" dirty="0"/>
          </a:p>
        </p:txBody>
      </p:sp>
      <p:sp>
        <p:nvSpPr>
          <p:cNvPr id="42" name="Slide Number Placeholder 41"/>
          <p:cNvSpPr>
            <a:spLocks noGrp="1"/>
          </p:cNvSpPr>
          <p:nvPr>
            <p:ph type="sldNum" sz="quarter" idx="12"/>
          </p:nvPr>
        </p:nvSpPr>
        <p:spPr/>
        <p:txBody>
          <a:bodyPr/>
          <a:lstStyle/>
          <a:p>
            <a:fld id="{B6F15528-21DE-4FAA-801E-634DDDAF4B2B}" type="slidenum">
              <a:rPr lang="en-US" smtClean="0"/>
              <a:pPr/>
              <a:t>45</a:t>
            </a:fld>
            <a:endParaRPr lang="en-US" dirty="0"/>
          </a:p>
        </p:txBody>
      </p:sp>
      <p:sp>
        <p:nvSpPr>
          <p:cNvPr id="43" name="TextBox 42"/>
          <p:cNvSpPr txBox="1"/>
          <p:nvPr/>
        </p:nvSpPr>
        <p:spPr>
          <a:xfrm>
            <a:off x="762000" y="3142225"/>
            <a:ext cx="536222" cy="286775"/>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t</a:t>
            </a:r>
            <a:r>
              <a:rPr lang="en-US" b="1" i="1" baseline="-25000" dirty="0" err="1" smtClean="0">
                <a:latin typeface="Times New Roman" pitchFamily="18" charset="0"/>
                <a:cs typeface="Times New Roman" pitchFamily="18" charset="0"/>
              </a:rPr>
              <a:t>i</a:t>
            </a:r>
            <a:endParaRPr lang="en-US" b="1" i="1" baseline="-25000" dirty="0">
              <a:latin typeface="Times New Roman" pitchFamily="18" charset="0"/>
              <a:cs typeface="Times New Roman" pitchFamily="18" charset="0"/>
            </a:endParaRPr>
          </a:p>
        </p:txBody>
      </p:sp>
      <p:sp>
        <p:nvSpPr>
          <p:cNvPr id="44" name="Rectangle 2"/>
          <p:cNvSpPr txBox="1">
            <a:spLocks noChangeArrowheads="1"/>
          </p:cNvSpPr>
          <p:nvPr/>
        </p:nvSpPr>
        <p:spPr>
          <a:xfrm>
            <a:off x="457200" y="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400" b="0" i="0" u="none" strike="noStrike" kern="1200" cap="none" spc="0" normalizeH="0" baseline="0" noProof="0" dirty="0" smtClean="0">
                <a:ln>
                  <a:noFill/>
                </a:ln>
                <a:solidFill>
                  <a:schemeClr val="tx1"/>
                </a:solidFill>
                <a:effectLst/>
                <a:uLnTx/>
                <a:uFillTx/>
                <a:latin typeface="+mj-lt"/>
                <a:ea typeface="+mj-ea"/>
                <a:cs typeface="+mj-cs"/>
              </a:rPr>
              <a:t>Evaluation</a:t>
            </a:r>
            <a:endParaRPr kumimoji="0" lang="en-US" altLang="zh-CN" sz="3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412429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p:bldP spid="92" grpId="0"/>
      <p:bldP spid="104" grpId="0" animBg="1"/>
      <p:bldP spid="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995636"/>
            <a:ext cx="3048000" cy="461665"/>
          </a:xfrm>
          <a:prstGeom prst="rect">
            <a:avLst/>
          </a:prstGeom>
          <a:noFill/>
        </p:spPr>
        <p:txBody>
          <a:bodyPr wrap="square" rtlCol="0">
            <a:spAutoFit/>
          </a:bodyPr>
          <a:lstStyle/>
          <a:p>
            <a:pPr algn="ctr"/>
            <a:r>
              <a:rPr lang="en-US" sz="2400" b="1" dirty="0" smtClean="0"/>
              <a:t>Simulation</a:t>
            </a:r>
            <a:endParaRPr lang="en-US" sz="2400" b="1" dirty="0"/>
          </a:p>
        </p:txBody>
      </p:sp>
      <p:sp>
        <p:nvSpPr>
          <p:cNvPr id="17" name="Text Box 6"/>
          <p:cNvSpPr txBox="1">
            <a:spLocks noChangeArrowheads="1"/>
          </p:cNvSpPr>
          <p:nvPr/>
        </p:nvSpPr>
        <p:spPr bwMode="auto">
          <a:xfrm>
            <a:off x="1143000" y="1416105"/>
            <a:ext cx="7010400"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Estimation</a:t>
            </a:r>
            <a:r>
              <a:rPr lang="en-US" altLang="zh-CN" dirty="0" smtClean="0"/>
              <a:t> </a:t>
            </a:r>
            <a:r>
              <a:rPr lang="en-US" altLang="zh-CN" b="1" dirty="0" smtClean="0"/>
              <a:t> </a:t>
            </a:r>
            <a:r>
              <a:rPr lang="en-US" altLang="zh-CN" b="1" dirty="0"/>
              <a:t>Accuracy </a:t>
            </a:r>
            <a:r>
              <a:rPr lang="en-US" altLang="zh-CN" b="1" dirty="0" smtClean="0"/>
              <a:t>of EM </a:t>
            </a:r>
            <a:r>
              <a:rPr lang="en-US" altLang="zh-CN" b="1" dirty="0" err="1" smtClean="0"/>
              <a:t>vs</a:t>
            </a:r>
            <a:r>
              <a:rPr lang="en-US" altLang="zh-CN" b="1" dirty="0" smtClean="0"/>
              <a:t>  Baselines with </a:t>
            </a:r>
            <a:r>
              <a:rPr lang="en-US" altLang="zh-CN" b="1" u="sng" dirty="0" smtClean="0"/>
              <a:t>Varying # of Participants</a:t>
            </a:r>
            <a:endParaRPr lang="en-US" altLang="zh-CN" b="1" dirty="0"/>
          </a:p>
        </p:txBody>
      </p:sp>
      <p:sp>
        <p:nvSpPr>
          <p:cNvPr id="18" name="Text Box 11"/>
          <p:cNvSpPr txBox="1">
            <a:spLocks noChangeArrowheads="1"/>
          </p:cNvSpPr>
          <p:nvPr/>
        </p:nvSpPr>
        <p:spPr bwMode="auto">
          <a:xfrm>
            <a:off x="304800" y="4953000"/>
            <a:ext cx="5867400" cy="1600438"/>
          </a:xfrm>
          <a:prstGeom prst="rect">
            <a:avLst/>
          </a:prstGeom>
          <a:noFill/>
          <a:ln w="9525">
            <a:noFill/>
            <a:miter lim="800000"/>
            <a:headEnd/>
            <a:tailEnd/>
          </a:ln>
          <a:effectLst/>
        </p:spPr>
        <p:txBody>
          <a:bodyPr>
            <a:spAutoFit/>
          </a:bodyPr>
          <a:lstStyle/>
          <a:p>
            <a:pPr>
              <a:spcBef>
                <a:spcPct val="50000"/>
              </a:spcBef>
            </a:pPr>
            <a:r>
              <a:rPr lang="en-US" altLang="zh-CN" sz="1400" dirty="0">
                <a:solidFill>
                  <a:schemeClr val="tx2"/>
                </a:solidFill>
              </a:rPr>
              <a:t>Parameters</a:t>
            </a:r>
            <a:r>
              <a:rPr lang="en-US" altLang="zh-CN" sz="1400" dirty="0" smtClean="0">
                <a:solidFill>
                  <a:schemeClr val="tx2"/>
                </a:solidFill>
              </a:rPr>
              <a:t>:</a:t>
            </a:r>
          </a:p>
          <a:p>
            <a:pPr>
              <a:spcBef>
                <a:spcPct val="50000"/>
              </a:spcBef>
            </a:pPr>
            <a:r>
              <a:rPr lang="en-US" altLang="zh-CN" sz="1400" dirty="0" smtClean="0">
                <a:solidFill>
                  <a:schemeClr val="tx2"/>
                </a:solidFill>
              </a:rPr>
              <a:t>Number of Participants: 20-110</a:t>
            </a:r>
          </a:p>
          <a:p>
            <a:pPr>
              <a:spcBef>
                <a:spcPct val="50000"/>
              </a:spcBef>
            </a:pPr>
            <a:r>
              <a:rPr lang="en-US" altLang="zh-CN" sz="1400" dirty="0" smtClean="0">
                <a:solidFill>
                  <a:schemeClr val="tx2"/>
                </a:solidFill>
              </a:rPr>
              <a:t>Number </a:t>
            </a:r>
            <a:r>
              <a:rPr lang="en-US" altLang="zh-CN" sz="1400" dirty="0">
                <a:solidFill>
                  <a:schemeClr val="tx2"/>
                </a:solidFill>
              </a:rPr>
              <a:t>of True </a:t>
            </a:r>
            <a:r>
              <a:rPr lang="en-US" altLang="zh-CN" sz="1400" dirty="0" smtClean="0">
                <a:solidFill>
                  <a:schemeClr val="tx2"/>
                </a:solidFill>
              </a:rPr>
              <a:t>Measured Variables: 1000</a:t>
            </a:r>
            <a:endParaRPr lang="en-US" altLang="zh-CN" sz="1400" dirty="0">
              <a:solidFill>
                <a:schemeClr val="tx2"/>
              </a:solidFill>
            </a:endParaRPr>
          </a:p>
          <a:p>
            <a:pPr>
              <a:spcBef>
                <a:spcPct val="50000"/>
              </a:spcBef>
            </a:pPr>
            <a:r>
              <a:rPr lang="en-US" altLang="zh-CN" sz="1400" dirty="0">
                <a:solidFill>
                  <a:schemeClr val="tx2"/>
                </a:solidFill>
              </a:rPr>
              <a:t>Number of </a:t>
            </a:r>
            <a:r>
              <a:rPr lang="en-US" altLang="zh-CN" sz="1400" dirty="0" smtClean="0">
                <a:solidFill>
                  <a:schemeClr val="tx2"/>
                </a:solidFill>
              </a:rPr>
              <a:t>False Measured Variables: </a:t>
            </a:r>
            <a:r>
              <a:rPr lang="en-US" altLang="zh-CN" sz="1400" dirty="0">
                <a:solidFill>
                  <a:schemeClr val="tx2"/>
                </a:solidFill>
              </a:rPr>
              <a:t>1000</a:t>
            </a:r>
          </a:p>
          <a:p>
            <a:pPr>
              <a:spcBef>
                <a:spcPct val="50000"/>
              </a:spcBef>
            </a:pPr>
            <a:r>
              <a:rPr lang="en-US" altLang="zh-CN" sz="1400" dirty="0">
                <a:solidFill>
                  <a:schemeClr val="tx2"/>
                </a:solidFill>
              </a:rPr>
              <a:t>Average Number of </a:t>
            </a:r>
            <a:r>
              <a:rPr lang="en-US" altLang="zh-CN" sz="1400" dirty="0" smtClean="0">
                <a:solidFill>
                  <a:schemeClr val="tx2"/>
                </a:solidFill>
              </a:rPr>
              <a:t>Observations per Participant: </a:t>
            </a:r>
            <a:r>
              <a:rPr lang="en-US" altLang="zh-CN" sz="1400" dirty="0">
                <a:solidFill>
                  <a:schemeClr val="tx2"/>
                </a:solidFill>
              </a:rPr>
              <a:t>100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a:p>
        </p:txBody>
      </p:sp>
      <p:sp>
        <p:nvSpPr>
          <p:cNvPr id="8" name="Rectangle 7"/>
          <p:cNvSpPr/>
          <p:nvPr/>
        </p:nvSpPr>
        <p:spPr>
          <a:xfrm>
            <a:off x="2667000" y="4419600"/>
            <a:ext cx="4724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outperforms  state-of-art heuristics</a:t>
            </a:r>
            <a:endParaRPr lang="en-US" b="1" dirty="0">
              <a:solidFill>
                <a:schemeClr val="tx1"/>
              </a:solidFill>
            </a:endParaRPr>
          </a:p>
        </p:txBody>
      </p:sp>
      <p:pic>
        <p:nvPicPr>
          <p:cNvPr id="287745" name="Picture 1"/>
          <p:cNvPicPr>
            <a:picLocks noChangeAspect="1" noChangeArrowheads="1"/>
          </p:cNvPicPr>
          <p:nvPr/>
        </p:nvPicPr>
        <p:blipFill>
          <a:blip r:embed="rId4" cstate="print"/>
          <a:srcRect/>
          <a:stretch>
            <a:fillRect/>
          </a:stretch>
        </p:blipFill>
        <p:spPr bwMode="auto">
          <a:xfrm>
            <a:off x="0" y="1922256"/>
            <a:ext cx="8763000" cy="2497344"/>
          </a:xfrm>
          <a:prstGeom prst="rect">
            <a:avLst/>
          </a:prstGeom>
          <a:noFill/>
          <a:ln w="9525">
            <a:noFill/>
            <a:miter lim="800000"/>
            <a:headEnd/>
            <a:tailEnd/>
          </a:ln>
          <a:effectLst/>
        </p:spPr>
      </p:pic>
      <p:sp>
        <p:nvSpPr>
          <p:cNvPr id="10"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216587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1066800"/>
            <a:ext cx="3048000" cy="461665"/>
          </a:xfrm>
          <a:prstGeom prst="rect">
            <a:avLst/>
          </a:prstGeom>
          <a:noFill/>
        </p:spPr>
        <p:txBody>
          <a:bodyPr wrap="square" rtlCol="0">
            <a:spAutoFit/>
          </a:bodyPr>
          <a:lstStyle/>
          <a:p>
            <a:pPr algn="ctr"/>
            <a:r>
              <a:rPr lang="en-US" sz="2400" b="1" dirty="0" smtClean="0"/>
              <a:t>Simulation</a:t>
            </a:r>
            <a:endParaRPr lang="en-US" sz="2400" b="1" dirty="0"/>
          </a:p>
        </p:txBody>
      </p:sp>
      <p:sp>
        <p:nvSpPr>
          <p:cNvPr id="17" name="Text Box 6"/>
          <p:cNvSpPr txBox="1">
            <a:spLocks noChangeArrowheads="1"/>
          </p:cNvSpPr>
          <p:nvPr/>
        </p:nvSpPr>
        <p:spPr bwMode="auto">
          <a:xfrm>
            <a:off x="376992" y="1447800"/>
            <a:ext cx="8499642"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Estimation</a:t>
            </a:r>
            <a:r>
              <a:rPr lang="en-US" altLang="zh-CN" dirty="0" smtClean="0"/>
              <a:t> </a:t>
            </a:r>
            <a:r>
              <a:rPr lang="en-US" altLang="zh-CN" b="1" dirty="0" smtClean="0"/>
              <a:t> </a:t>
            </a:r>
            <a:r>
              <a:rPr lang="en-US" altLang="zh-CN" b="1" dirty="0"/>
              <a:t>Accuracy </a:t>
            </a:r>
            <a:r>
              <a:rPr lang="en-US" altLang="zh-CN" b="1" dirty="0" smtClean="0"/>
              <a:t>of EM </a:t>
            </a:r>
            <a:r>
              <a:rPr lang="en-US" altLang="zh-CN" b="1" dirty="0" err="1" smtClean="0"/>
              <a:t>vs</a:t>
            </a:r>
            <a:r>
              <a:rPr lang="en-US" altLang="zh-CN" b="1" dirty="0" smtClean="0"/>
              <a:t> Baselines with </a:t>
            </a:r>
            <a:r>
              <a:rPr lang="en-US" altLang="zh-CN" b="1" u="sng" dirty="0" smtClean="0"/>
              <a:t>Varying # of Observations per Participants</a:t>
            </a:r>
            <a:endParaRPr lang="en-US" altLang="zh-CN" b="1" dirty="0"/>
          </a:p>
        </p:txBody>
      </p:sp>
      <p:sp>
        <p:nvSpPr>
          <p:cNvPr id="18" name="Text Box 11"/>
          <p:cNvSpPr txBox="1">
            <a:spLocks noChangeArrowheads="1"/>
          </p:cNvSpPr>
          <p:nvPr/>
        </p:nvSpPr>
        <p:spPr bwMode="auto">
          <a:xfrm>
            <a:off x="304800" y="5029200"/>
            <a:ext cx="5867400" cy="1600438"/>
          </a:xfrm>
          <a:prstGeom prst="rect">
            <a:avLst/>
          </a:prstGeom>
          <a:noFill/>
          <a:ln w="9525">
            <a:noFill/>
            <a:miter lim="800000"/>
            <a:headEnd/>
            <a:tailEnd/>
          </a:ln>
          <a:effectLst/>
        </p:spPr>
        <p:txBody>
          <a:bodyPr>
            <a:spAutoFit/>
          </a:bodyPr>
          <a:lstStyle/>
          <a:p>
            <a:pPr>
              <a:spcBef>
                <a:spcPct val="50000"/>
              </a:spcBef>
            </a:pPr>
            <a:r>
              <a:rPr lang="en-US" altLang="zh-CN" sz="1400" dirty="0">
                <a:solidFill>
                  <a:schemeClr val="tx2"/>
                </a:solidFill>
              </a:rPr>
              <a:t>Parameters</a:t>
            </a:r>
            <a:r>
              <a:rPr lang="en-US" altLang="zh-CN" sz="1400" dirty="0" smtClean="0">
                <a:solidFill>
                  <a:schemeClr val="tx2"/>
                </a:solidFill>
              </a:rPr>
              <a:t>:</a:t>
            </a:r>
          </a:p>
          <a:p>
            <a:pPr>
              <a:spcBef>
                <a:spcPct val="50000"/>
              </a:spcBef>
            </a:pPr>
            <a:r>
              <a:rPr lang="en-US" altLang="zh-CN" sz="1400" dirty="0" smtClean="0">
                <a:solidFill>
                  <a:schemeClr val="tx2"/>
                </a:solidFill>
              </a:rPr>
              <a:t>Number of Participants: 30</a:t>
            </a:r>
          </a:p>
          <a:p>
            <a:pPr>
              <a:spcBef>
                <a:spcPct val="50000"/>
              </a:spcBef>
            </a:pPr>
            <a:r>
              <a:rPr lang="en-US" altLang="zh-CN" sz="1400" dirty="0" smtClean="0">
                <a:solidFill>
                  <a:schemeClr val="tx2"/>
                </a:solidFill>
              </a:rPr>
              <a:t>Number </a:t>
            </a:r>
            <a:r>
              <a:rPr lang="en-US" altLang="zh-CN" sz="1400" dirty="0">
                <a:solidFill>
                  <a:schemeClr val="tx2"/>
                </a:solidFill>
              </a:rPr>
              <a:t>of True </a:t>
            </a:r>
            <a:r>
              <a:rPr lang="en-US" altLang="zh-CN" sz="1400" dirty="0" smtClean="0">
                <a:solidFill>
                  <a:schemeClr val="tx2"/>
                </a:solidFill>
              </a:rPr>
              <a:t>Measured Variables: </a:t>
            </a:r>
            <a:r>
              <a:rPr lang="en-US" altLang="zh-CN" sz="1400" dirty="0">
                <a:solidFill>
                  <a:schemeClr val="tx2"/>
                </a:solidFill>
              </a:rPr>
              <a:t>1000</a:t>
            </a:r>
          </a:p>
          <a:p>
            <a:pPr>
              <a:spcBef>
                <a:spcPct val="50000"/>
              </a:spcBef>
            </a:pPr>
            <a:r>
              <a:rPr lang="en-US" altLang="zh-CN" sz="1400" dirty="0">
                <a:solidFill>
                  <a:schemeClr val="tx2"/>
                </a:solidFill>
              </a:rPr>
              <a:t>Number of </a:t>
            </a:r>
            <a:r>
              <a:rPr lang="en-US" altLang="zh-CN" sz="1400" dirty="0" smtClean="0">
                <a:solidFill>
                  <a:schemeClr val="tx2"/>
                </a:solidFill>
              </a:rPr>
              <a:t>False Measured Variables: 1000</a:t>
            </a:r>
            <a:endParaRPr lang="en-US" altLang="zh-CN" sz="1400" dirty="0">
              <a:solidFill>
                <a:schemeClr val="tx2"/>
              </a:solidFill>
            </a:endParaRPr>
          </a:p>
          <a:p>
            <a:pPr>
              <a:spcBef>
                <a:spcPct val="50000"/>
              </a:spcBef>
            </a:pPr>
            <a:r>
              <a:rPr lang="en-US" altLang="zh-CN" sz="1400" dirty="0">
                <a:solidFill>
                  <a:schemeClr val="tx2"/>
                </a:solidFill>
              </a:rPr>
              <a:t>Average Number of </a:t>
            </a:r>
            <a:r>
              <a:rPr lang="en-US" altLang="zh-CN" sz="1400" dirty="0" smtClean="0">
                <a:solidFill>
                  <a:schemeClr val="tx2"/>
                </a:solidFill>
              </a:rPr>
              <a:t> Claims </a:t>
            </a:r>
            <a:r>
              <a:rPr lang="en-US" altLang="zh-CN" sz="1400" dirty="0">
                <a:solidFill>
                  <a:schemeClr val="tx2"/>
                </a:solidFill>
              </a:rPr>
              <a:t>per </a:t>
            </a:r>
            <a:r>
              <a:rPr lang="en-US" altLang="zh-CN" sz="1400" dirty="0" smtClean="0">
                <a:solidFill>
                  <a:schemeClr val="tx2"/>
                </a:solidFill>
              </a:rPr>
              <a:t>Participant: 100-1000</a:t>
            </a:r>
            <a:endParaRPr lang="en-US" altLang="zh-CN" sz="1400" dirty="0">
              <a:solidFill>
                <a:schemeClr val="tx2"/>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sp>
        <p:nvSpPr>
          <p:cNvPr id="8" name="Rectangle 7"/>
          <p:cNvSpPr/>
          <p:nvPr/>
        </p:nvSpPr>
        <p:spPr>
          <a:xfrm>
            <a:off x="2819400" y="4724400"/>
            <a:ext cx="4724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outperforms  state-of-art heuristics</a:t>
            </a:r>
            <a:endParaRPr lang="en-US" b="1" dirty="0">
              <a:solidFill>
                <a:schemeClr val="tx1"/>
              </a:solidFill>
            </a:endParaRPr>
          </a:p>
        </p:txBody>
      </p:sp>
      <p:pic>
        <p:nvPicPr>
          <p:cNvPr id="285697" name="Picture 1"/>
          <p:cNvPicPr>
            <a:picLocks noChangeAspect="1" noChangeArrowheads="1"/>
          </p:cNvPicPr>
          <p:nvPr/>
        </p:nvPicPr>
        <p:blipFill>
          <a:blip r:embed="rId3" cstate="print"/>
          <a:srcRect/>
          <a:stretch>
            <a:fillRect/>
          </a:stretch>
        </p:blipFill>
        <p:spPr bwMode="auto">
          <a:xfrm>
            <a:off x="280737" y="2133600"/>
            <a:ext cx="8863263" cy="2590800"/>
          </a:xfrm>
          <a:prstGeom prst="rect">
            <a:avLst/>
          </a:prstGeom>
          <a:noFill/>
          <a:ln w="9525">
            <a:noFill/>
            <a:miter lim="800000"/>
            <a:headEnd/>
            <a:tailEnd/>
          </a:ln>
          <a:effectLst/>
        </p:spPr>
      </p:pic>
      <p:sp>
        <p:nvSpPr>
          <p:cNvPr id="10"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4080809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1027331"/>
            <a:ext cx="3048000" cy="461665"/>
          </a:xfrm>
          <a:prstGeom prst="rect">
            <a:avLst/>
          </a:prstGeom>
          <a:noFill/>
        </p:spPr>
        <p:txBody>
          <a:bodyPr wrap="square" rtlCol="0">
            <a:spAutoFit/>
          </a:bodyPr>
          <a:lstStyle/>
          <a:p>
            <a:pPr algn="ctr"/>
            <a:r>
              <a:rPr lang="en-US" sz="2400" b="1" dirty="0" smtClean="0"/>
              <a:t>Simulation</a:t>
            </a:r>
            <a:endParaRPr lang="en-US" sz="2400" b="1" dirty="0"/>
          </a:p>
        </p:txBody>
      </p:sp>
      <p:sp>
        <p:nvSpPr>
          <p:cNvPr id="17" name="Text Box 6"/>
          <p:cNvSpPr txBox="1">
            <a:spLocks noChangeArrowheads="1"/>
          </p:cNvSpPr>
          <p:nvPr/>
        </p:nvSpPr>
        <p:spPr bwMode="auto">
          <a:xfrm>
            <a:off x="304799" y="1524000"/>
            <a:ext cx="8504989"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Estimation</a:t>
            </a:r>
            <a:r>
              <a:rPr lang="en-US" altLang="zh-CN" dirty="0" smtClean="0"/>
              <a:t> </a:t>
            </a:r>
            <a:r>
              <a:rPr lang="en-US" altLang="zh-CN" b="1" dirty="0" smtClean="0"/>
              <a:t> </a:t>
            </a:r>
            <a:r>
              <a:rPr lang="en-US" altLang="zh-CN" b="1" dirty="0"/>
              <a:t>Accuracy </a:t>
            </a:r>
            <a:r>
              <a:rPr lang="en-US" altLang="zh-CN" b="1" dirty="0" smtClean="0"/>
              <a:t>of EM </a:t>
            </a:r>
            <a:r>
              <a:rPr lang="en-US" altLang="zh-CN" b="1" dirty="0" err="1" smtClean="0"/>
              <a:t>vs</a:t>
            </a:r>
            <a:r>
              <a:rPr lang="en-US" altLang="zh-CN" b="1" dirty="0" smtClean="0"/>
              <a:t> Baselines with </a:t>
            </a:r>
            <a:r>
              <a:rPr lang="en-US" altLang="zh-CN" b="1" u="sng" dirty="0" smtClean="0"/>
              <a:t>Varying Ratio of True Measured Variables</a:t>
            </a:r>
            <a:endParaRPr lang="en-US" altLang="zh-CN" b="1" dirty="0"/>
          </a:p>
        </p:txBody>
      </p:sp>
      <p:sp>
        <p:nvSpPr>
          <p:cNvPr id="18" name="Text Box 11"/>
          <p:cNvSpPr txBox="1">
            <a:spLocks noChangeArrowheads="1"/>
          </p:cNvSpPr>
          <p:nvPr/>
        </p:nvSpPr>
        <p:spPr bwMode="auto">
          <a:xfrm>
            <a:off x="304800" y="5029200"/>
            <a:ext cx="5867400" cy="1600438"/>
          </a:xfrm>
          <a:prstGeom prst="rect">
            <a:avLst/>
          </a:prstGeom>
          <a:noFill/>
          <a:ln w="9525">
            <a:noFill/>
            <a:miter lim="800000"/>
            <a:headEnd/>
            <a:tailEnd/>
          </a:ln>
          <a:effectLst/>
        </p:spPr>
        <p:txBody>
          <a:bodyPr>
            <a:spAutoFit/>
          </a:bodyPr>
          <a:lstStyle/>
          <a:p>
            <a:pPr>
              <a:spcBef>
                <a:spcPct val="50000"/>
              </a:spcBef>
            </a:pPr>
            <a:r>
              <a:rPr lang="en-US" altLang="zh-CN" sz="1400" dirty="0">
                <a:solidFill>
                  <a:schemeClr val="tx2"/>
                </a:solidFill>
              </a:rPr>
              <a:t>Parameters</a:t>
            </a:r>
            <a:r>
              <a:rPr lang="en-US" altLang="zh-CN" sz="1400" dirty="0" smtClean="0">
                <a:solidFill>
                  <a:schemeClr val="tx2"/>
                </a:solidFill>
              </a:rPr>
              <a:t>:</a:t>
            </a:r>
          </a:p>
          <a:p>
            <a:pPr>
              <a:spcBef>
                <a:spcPct val="50000"/>
              </a:spcBef>
            </a:pPr>
            <a:r>
              <a:rPr lang="en-US" altLang="zh-CN" sz="1400" dirty="0" smtClean="0">
                <a:solidFill>
                  <a:schemeClr val="tx2"/>
                </a:solidFill>
              </a:rPr>
              <a:t>Number of Participants: 30</a:t>
            </a:r>
          </a:p>
          <a:p>
            <a:pPr>
              <a:spcBef>
                <a:spcPct val="50000"/>
              </a:spcBef>
            </a:pPr>
            <a:r>
              <a:rPr lang="en-US" altLang="zh-CN" sz="1400" dirty="0" smtClean="0">
                <a:solidFill>
                  <a:schemeClr val="tx2"/>
                </a:solidFill>
              </a:rPr>
              <a:t>Number </a:t>
            </a:r>
            <a:r>
              <a:rPr lang="en-US" altLang="zh-CN" sz="1400" dirty="0">
                <a:solidFill>
                  <a:schemeClr val="tx2"/>
                </a:solidFill>
              </a:rPr>
              <a:t>of </a:t>
            </a:r>
            <a:r>
              <a:rPr lang="en-US" altLang="zh-CN" sz="1400" dirty="0" smtClean="0">
                <a:solidFill>
                  <a:schemeClr val="tx2"/>
                </a:solidFill>
              </a:rPr>
              <a:t>Total </a:t>
            </a:r>
            <a:r>
              <a:rPr lang="en-US" altLang="zh-CN" sz="1400" dirty="0">
                <a:solidFill>
                  <a:schemeClr val="tx2"/>
                </a:solidFill>
              </a:rPr>
              <a:t>Measured Variables: 2</a:t>
            </a:r>
            <a:r>
              <a:rPr lang="en-US" altLang="zh-CN" sz="1400" dirty="0" smtClean="0">
                <a:solidFill>
                  <a:schemeClr val="tx2"/>
                </a:solidFill>
              </a:rPr>
              <a:t>000</a:t>
            </a:r>
            <a:endParaRPr lang="en-US" altLang="zh-CN" sz="1400" dirty="0">
              <a:solidFill>
                <a:schemeClr val="tx2"/>
              </a:solidFill>
            </a:endParaRPr>
          </a:p>
          <a:p>
            <a:pPr>
              <a:spcBef>
                <a:spcPct val="50000"/>
              </a:spcBef>
            </a:pPr>
            <a:r>
              <a:rPr lang="en-US" altLang="zh-CN" sz="1400" dirty="0" smtClean="0">
                <a:solidFill>
                  <a:schemeClr val="tx2"/>
                </a:solidFill>
              </a:rPr>
              <a:t>Average </a:t>
            </a:r>
            <a:r>
              <a:rPr lang="en-US" altLang="zh-CN" sz="1400" dirty="0">
                <a:solidFill>
                  <a:schemeClr val="tx2"/>
                </a:solidFill>
              </a:rPr>
              <a:t>Number of </a:t>
            </a:r>
            <a:r>
              <a:rPr lang="en-US" altLang="zh-CN" sz="1400" dirty="0" smtClean="0">
                <a:solidFill>
                  <a:schemeClr val="tx2"/>
                </a:solidFill>
              </a:rPr>
              <a:t> Observations </a:t>
            </a:r>
            <a:r>
              <a:rPr lang="en-US" altLang="zh-CN" sz="1400" dirty="0">
                <a:solidFill>
                  <a:schemeClr val="tx2"/>
                </a:solidFill>
              </a:rPr>
              <a:t>per </a:t>
            </a:r>
            <a:r>
              <a:rPr lang="en-US" altLang="zh-CN" sz="1400" dirty="0" smtClean="0">
                <a:solidFill>
                  <a:schemeClr val="tx2"/>
                </a:solidFill>
              </a:rPr>
              <a:t>Participant: 150</a:t>
            </a:r>
          </a:p>
          <a:p>
            <a:pPr>
              <a:spcBef>
                <a:spcPct val="50000"/>
              </a:spcBef>
            </a:pPr>
            <a:r>
              <a:rPr lang="en-US" altLang="zh-CN" sz="1400" dirty="0" smtClean="0">
                <a:solidFill>
                  <a:schemeClr val="tx2"/>
                </a:solidFill>
              </a:rPr>
              <a:t>Ratio of true </a:t>
            </a:r>
            <a:r>
              <a:rPr lang="en-US" altLang="zh-CN" sz="1400" dirty="0">
                <a:solidFill>
                  <a:schemeClr val="tx2"/>
                </a:solidFill>
              </a:rPr>
              <a:t>Measured Variables: </a:t>
            </a:r>
            <a:r>
              <a:rPr lang="en-US" altLang="zh-CN" sz="1400" dirty="0" smtClean="0">
                <a:solidFill>
                  <a:schemeClr val="tx2"/>
                </a:solidFill>
              </a:rPr>
              <a:t>0.1-0.6</a:t>
            </a:r>
            <a:endParaRPr lang="en-US" altLang="zh-CN" sz="1400" dirty="0">
              <a:solidFill>
                <a:schemeClr val="tx2"/>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
        <p:nvSpPr>
          <p:cNvPr id="8" name="Rectangle 7"/>
          <p:cNvSpPr/>
          <p:nvPr/>
        </p:nvSpPr>
        <p:spPr>
          <a:xfrm>
            <a:off x="2286000" y="4495800"/>
            <a:ext cx="4724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outperforms  state-of-art heuristics</a:t>
            </a:r>
            <a:endParaRPr lang="en-US" b="1" dirty="0">
              <a:solidFill>
                <a:schemeClr val="tx1"/>
              </a:solidFill>
            </a:endParaRPr>
          </a:p>
        </p:txBody>
      </p:sp>
      <p:pic>
        <p:nvPicPr>
          <p:cNvPr id="368642" name="Picture 2"/>
          <p:cNvPicPr>
            <a:picLocks noChangeAspect="1" noChangeArrowheads="1"/>
          </p:cNvPicPr>
          <p:nvPr/>
        </p:nvPicPr>
        <p:blipFill>
          <a:blip r:embed="rId3" cstate="print"/>
          <a:srcRect/>
          <a:stretch>
            <a:fillRect/>
          </a:stretch>
        </p:blipFill>
        <p:spPr bwMode="auto">
          <a:xfrm>
            <a:off x="304799" y="2057400"/>
            <a:ext cx="8389517" cy="2362200"/>
          </a:xfrm>
          <a:prstGeom prst="rect">
            <a:avLst/>
          </a:prstGeom>
          <a:noFill/>
          <a:ln w="9525">
            <a:noFill/>
            <a:miter lim="800000"/>
            <a:headEnd/>
            <a:tailEnd/>
          </a:ln>
          <a:effectLst/>
        </p:spPr>
      </p:pic>
      <p:sp>
        <p:nvSpPr>
          <p:cNvPr id="10"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3443759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914400"/>
            <a:ext cx="3048000" cy="461665"/>
          </a:xfrm>
          <a:prstGeom prst="rect">
            <a:avLst/>
          </a:prstGeom>
          <a:noFill/>
        </p:spPr>
        <p:txBody>
          <a:bodyPr wrap="square" rtlCol="0">
            <a:spAutoFit/>
          </a:bodyPr>
          <a:lstStyle/>
          <a:p>
            <a:pPr algn="ctr"/>
            <a:r>
              <a:rPr lang="en-US" sz="2400" b="1" dirty="0" smtClean="0"/>
              <a:t>Simulation</a:t>
            </a:r>
            <a:endParaRPr lang="en-US" sz="2400" b="1" dirty="0"/>
          </a:p>
        </p:txBody>
      </p:sp>
      <p:sp>
        <p:nvSpPr>
          <p:cNvPr id="17" name="Text Box 6"/>
          <p:cNvSpPr txBox="1">
            <a:spLocks noChangeArrowheads="1"/>
          </p:cNvSpPr>
          <p:nvPr/>
        </p:nvSpPr>
        <p:spPr bwMode="auto">
          <a:xfrm>
            <a:off x="280728" y="1295400"/>
            <a:ext cx="8534400"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Estimation</a:t>
            </a:r>
            <a:r>
              <a:rPr lang="en-US" altLang="zh-CN" dirty="0" smtClean="0"/>
              <a:t> </a:t>
            </a:r>
            <a:r>
              <a:rPr lang="en-US" altLang="zh-CN" b="1" dirty="0" smtClean="0"/>
              <a:t> </a:t>
            </a:r>
            <a:r>
              <a:rPr lang="en-US" altLang="zh-CN" b="1" dirty="0"/>
              <a:t>Accuracy </a:t>
            </a:r>
            <a:r>
              <a:rPr lang="en-US" altLang="zh-CN" b="1" dirty="0" smtClean="0"/>
              <a:t>of EM </a:t>
            </a:r>
            <a:r>
              <a:rPr lang="en-US" altLang="zh-CN" b="1" dirty="0" err="1" smtClean="0"/>
              <a:t>vs</a:t>
            </a:r>
            <a:r>
              <a:rPr lang="en-US" altLang="zh-CN" b="1" dirty="0" smtClean="0"/>
              <a:t> Baselines with </a:t>
            </a:r>
            <a:r>
              <a:rPr lang="en-US" altLang="zh-CN" b="1" u="sng" dirty="0" smtClean="0"/>
              <a:t>Initial Estimation offset on Claim Prior (d) </a:t>
            </a:r>
            <a:endParaRPr lang="en-US" altLang="zh-CN" b="1" dirty="0"/>
          </a:p>
        </p:txBody>
      </p:sp>
      <p:sp>
        <p:nvSpPr>
          <p:cNvPr id="18" name="Text Box 11"/>
          <p:cNvSpPr txBox="1">
            <a:spLocks noChangeArrowheads="1"/>
          </p:cNvSpPr>
          <p:nvPr/>
        </p:nvSpPr>
        <p:spPr bwMode="auto">
          <a:xfrm>
            <a:off x="304800" y="4934396"/>
            <a:ext cx="5867400" cy="1923604"/>
          </a:xfrm>
          <a:prstGeom prst="rect">
            <a:avLst/>
          </a:prstGeom>
          <a:noFill/>
          <a:ln w="9525">
            <a:noFill/>
            <a:miter lim="800000"/>
            <a:headEnd/>
            <a:tailEnd/>
          </a:ln>
          <a:effectLst/>
        </p:spPr>
        <p:txBody>
          <a:bodyPr>
            <a:spAutoFit/>
          </a:bodyPr>
          <a:lstStyle/>
          <a:p>
            <a:pPr>
              <a:spcBef>
                <a:spcPct val="50000"/>
              </a:spcBef>
            </a:pPr>
            <a:r>
              <a:rPr lang="en-US" altLang="zh-CN" sz="1400" dirty="0">
                <a:solidFill>
                  <a:schemeClr val="tx2"/>
                </a:solidFill>
              </a:rPr>
              <a:t>Parameters</a:t>
            </a:r>
            <a:r>
              <a:rPr lang="en-US" altLang="zh-CN" sz="1400" dirty="0" smtClean="0">
                <a:solidFill>
                  <a:schemeClr val="tx2"/>
                </a:solidFill>
              </a:rPr>
              <a:t>:</a:t>
            </a:r>
          </a:p>
          <a:p>
            <a:pPr>
              <a:spcBef>
                <a:spcPct val="50000"/>
              </a:spcBef>
            </a:pPr>
            <a:r>
              <a:rPr lang="en-US" altLang="zh-CN" sz="1400" dirty="0" smtClean="0">
                <a:solidFill>
                  <a:schemeClr val="tx2"/>
                </a:solidFill>
              </a:rPr>
              <a:t>Number of Participants: 30</a:t>
            </a:r>
          </a:p>
          <a:p>
            <a:pPr>
              <a:spcBef>
                <a:spcPct val="50000"/>
              </a:spcBef>
            </a:pPr>
            <a:r>
              <a:rPr lang="en-US" altLang="zh-CN" sz="1400" dirty="0" smtClean="0">
                <a:solidFill>
                  <a:schemeClr val="tx2"/>
                </a:solidFill>
              </a:rPr>
              <a:t>Number </a:t>
            </a:r>
            <a:r>
              <a:rPr lang="en-US" altLang="zh-CN" sz="1400" dirty="0">
                <a:solidFill>
                  <a:schemeClr val="tx2"/>
                </a:solidFill>
              </a:rPr>
              <a:t>of </a:t>
            </a:r>
            <a:r>
              <a:rPr lang="en-US" altLang="zh-CN" sz="1400" dirty="0" smtClean="0">
                <a:solidFill>
                  <a:schemeClr val="tx2"/>
                </a:solidFill>
              </a:rPr>
              <a:t>True </a:t>
            </a:r>
            <a:r>
              <a:rPr lang="en-US" altLang="zh-CN" sz="1400" dirty="0">
                <a:solidFill>
                  <a:schemeClr val="tx2"/>
                </a:solidFill>
              </a:rPr>
              <a:t>Measured </a:t>
            </a:r>
            <a:r>
              <a:rPr lang="en-US" altLang="zh-CN" sz="1400" dirty="0" smtClean="0">
                <a:solidFill>
                  <a:schemeClr val="tx2"/>
                </a:solidFill>
              </a:rPr>
              <a:t>Variables: 1000</a:t>
            </a:r>
          </a:p>
          <a:p>
            <a:pPr>
              <a:spcBef>
                <a:spcPct val="50000"/>
              </a:spcBef>
            </a:pPr>
            <a:r>
              <a:rPr lang="en-US" altLang="zh-CN" sz="1400" dirty="0" smtClean="0">
                <a:solidFill>
                  <a:schemeClr val="tx2"/>
                </a:solidFill>
              </a:rPr>
              <a:t>Number of False </a:t>
            </a:r>
            <a:r>
              <a:rPr lang="en-US" altLang="zh-CN" sz="1400" dirty="0">
                <a:solidFill>
                  <a:schemeClr val="tx2"/>
                </a:solidFill>
              </a:rPr>
              <a:t>Measured Variables: </a:t>
            </a:r>
            <a:r>
              <a:rPr lang="en-US" altLang="zh-CN" sz="1400" dirty="0" smtClean="0">
                <a:solidFill>
                  <a:schemeClr val="tx2"/>
                </a:solidFill>
              </a:rPr>
              <a:t>1000</a:t>
            </a:r>
            <a:endParaRPr lang="en-US" altLang="zh-CN" sz="1400" dirty="0">
              <a:solidFill>
                <a:schemeClr val="tx2"/>
              </a:solidFill>
            </a:endParaRPr>
          </a:p>
          <a:p>
            <a:pPr>
              <a:spcBef>
                <a:spcPct val="50000"/>
              </a:spcBef>
            </a:pPr>
            <a:r>
              <a:rPr lang="en-US" altLang="zh-CN" sz="1400" dirty="0" smtClean="0">
                <a:solidFill>
                  <a:schemeClr val="tx2"/>
                </a:solidFill>
              </a:rPr>
              <a:t>Average </a:t>
            </a:r>
            <a:r>
              <a:rPr lang="en-US" altLang="zh-CN" sz="1400" dirty="0">
                <a:solidFill>
                  <a:schemeClr val="tx2"/>
                </a:solidFill>
              </a:rPr>
              <a:t>Number of </a:t>
            </a:r>
            <a:r>
              <a:rPr lang="en-US" altLang="zh-CN" sz="1400" dirty="0" smtClean="0">
                <a:solidFill>
                  <a:schemeClr val="tx2"/>
                </a:solidFill>
              </a:rPr>
              <a:t> Observations </a:t>
            </a:r>
            <a:r>
              <a:rPr lang="en-US" altLang="zh-CN" sz="1400" dirty="0">
                <a:solidFill>
                  <a:schemeClr val="tx2"/>
                </a:solidFill>
              </a:rPr>
              <a:t>per </a:t>
            </a:r>
            <a:r>
              <a:rPr lang="en-US" altLang="zh-CN" sz="1400" dirty="0" smtClean="0">
                <a:solidFill>
                  <a:schemeClr val="tx2"/>
                </a:solidFill>
              </a:rPr>
              <a:t>Participant: 150</a:t>
            </a:r>
          </a:p>
          <a:p>
            <a:pPr>
              <a:spcBef>
                <a:spcPct val="50000"/>
              </a:spcBef>
            </a:pPr>
            <a:r>
              <a:rPr lang="en-US" altLang="zh-CN" sz="1400" dirty="0" smtClean="0">
                <a:solidFill>
                  <a:schemeClr val="tx2"/>
                </a:solidFill>
              </a:rPr>
              <a:t>Initial Estimation Offset on Prior d: 0.1-0.45</a:t>
            </a:r>
            <a:endParaRPr lang="en-US" altLang="zh-CN" sz="1400" dirty="0">
              <a:solidFill>
                <a:schemeClr val="tx2"/>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
        <p:nvSpPr>
          <p:cNvPr id="8" name="Rectangle 7"/>
          <p:cNvSpPr/>
          <p:nvPr/>
        </p:nvSpPr>
        <p:spPr>
          <a:xfrm>
            <a:off x="2286000" y="4495800"/>
            <a:ext cx="4724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outperforms  state-of-art heuristics</a:t>
            </a:r>
            <a:endParaRPr lang="en-US" b="1" dirty="0">
              <a:solidFill>
                <a:schemeClr val="tx1"/>
              </a:solidFill>
            </a:endParaRPr>
          </a:p>
        </p:txBody>
      </p:sp>
      <p:pic>
        <p:nvPicPr>
          <p:cNvPr id="369666" name="Picture 2"/>
          <p:cNvPicPr>
            <a:picLocks noChangeAspect="1" noChangeArrowheads="1"/>
          </p:cNvPicPr>
          <p:nvPr/>
        </p:nvPicPr>
        <p:blipFill>
          <a:blip r:embed="rId3" cstate="print"/>
          <a:srcRect/>
          <a:stretch>
            <a:fillRect/>
          </a:stretch>
        </p:blipFill>
        <p:spPr bwMode="auto">
          <a:xfrm>
            <a:off x="0" y="1981200"/>
            <a:ext cx="8875225" cy="2376488"/>
          </a:xfrm>
          <a:prstGeom prst="rect">
            <a:avLst/>
          </a:prstGeom>
          <a:noFill/>
          <a:ln w="9525">
            <a:noFill/>
            <a:miter lim="800000"/>
            <a:headEnd/>
            <a:tailEnd/>
          </a:ln>
          <a:effectLst/>
        </p:spPr>
      </p:pic>
      <p:sp>
        <p:nvSpPr>
          <p:cNvPr id="10"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2856109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Introduction:</a:t>
            </a:r>
          </a:p>
          <a:p>
            <a:pPr lvl="1"/>
            <a:r>
              <a:rPr lang="en-US" b="1" dirty="0" smtClean="0"/>
              <a:t>Using Humans as Sensors</a:t>
            </a:r>
          </a:p>
          <a:p>
            <a:r>
              <a:rPr lang="en-US" dirty="0" smtClean="0"/>
              <a:t>Analytical Foundation:</a:t>
            </a:r>
          </a:p>
          <a:p>
            <a:pPr lvl="1"/>
            <a:r>
              <a:rPr lang="en-US" dirty="0" smtClean="0"/>
              <a:t> Maximum Likelihood Estimation</a:t>
            </a:r>
          </a:p>
          <a:p>
            <a:r>
              <a:rPr lang="en-US" dirty="0" smtClean="0"/>
              <a:t>Performance:</a:t>
            </a:r>
          </a:p>
          <a:p>
            <a:pPr lvl="1"/>
            <a:r>
              <a:rPr lang="en-US" dirty="0" smtClean="0"/>
              <a:t>Simulation and Emulation</a:t>
            </a:r>
          </a:p>
          <a:p>
            <a:pPr lvl="1"/>
            <a:r>
              <a:rPr lang="en-US" dirty="0" smtClean="0"/>
              <a:t>Real world case studies based on Twitter</a:t>
            </a:r>
          </a:p>
        </p:txBody>
      </p:sp>
    </p:spTree>
    <p:extLst>
      <p:ext uri="{BB962C8B-B14F-4D97-AF65-F5344CB8AC3E}">
        <p14:creationId xmlns:p14="http://schemas.microsoft.com/office/powerpoint/2010/main" val="376448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0"/>
            <a:ext cx="8229600" cy="1143000"/>
          </a:xfrm>
        </p:spPr>
        <p:txBody>
          <a:bodyPr>
            <a:normAutofit/>
          </a:bodyPr>
          <a:lstStyle/>
          <a:p>
            <a:r>
              <a:rPr lang="en-US" altLang="zh-CN" sz="3400" dirty="0" smtClean="0"/>
              <a:t>Evaluation</a:t>
            </a:r>
            <a:endParaRPr lang="en-US" altLang="zh-CN" sz="3400" dirty="0"/>
          </a:p>
        </p:txBody>
      </p:sp>
      <p:sp>
        <p:nvSpPr>
          <p:cNvPr id="17" name="Text Box 6"/>
          <p:cNvSpPr txBox="1">
            <a:spLocks noChangeArrowheads="1"/>
          </p:cNvSpPr>
          <p:nvPr/>
        </p:nvSpPr>
        <p:spPr bwMode="auto">
          <a:xfrm>
            <a:off x="1066800" y="990600"/>
            <a:ext cx="7010400" cy="46166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sz="2400" b="1" dirty="0" smtClean="0"/>
              <a:t>Estimation Convergence of EM</a:t>
            </a:r>
            <a:endParaRPr lang="en-US" altLang="zh-CN" sz="2400" b="1" dirty="0"/>
          </a:p>
        </p:txBody>
      </p:sp>
      <p:sp>
        <p:nvSpPr>
          <p:cNvPr id="18" name="Text Box 11"/>
          <p:cNvSpPr txBox="1">
            <a:spLocks noChangeArrowheads="1"/>
          </p:cNvSpPr>
          <p:nvPr/>
        </p:nvSpPr>
        <p:spPr bwMode="auto">
          <a:xfrm>
            <a:off x="304800" y="4876800"/>
            <a:ext cx="5867400" cy="1923604"/>
          </a:xfrm>
          <a:prstGeom prst="rect">
            <a:avLst/>
          </a:prstGeom>
          <a:noFill/>
          <a:ln w="9525">
            <a:noFill/>
            <a:miter lim="800000"/>
            <a:headEnd/>
            <a:tailEnd/>
          </a:ln>
          <a:effectLst/>
        </p:spPr>
        <p:txBody>
          <a:bodyPr>
            <a:spAutoFit/>
          </a:bodyPr>
          <a:lstStyle/>
          <a:p>
            <a:pPr>
              <a:spcBef>
                <a:spcPct val="50000"/>
              </a:spcBef>
            </a:pPr>
            <a:r>
              <a:rPr lang="en-US" altLang="zh-CN" sz="1400" dirty="0">
                <a:solidFill>
                  <a:schemeClr val="tx2"/>
                </a:solidFill>
              </a:rPr>
              <a:t>Parameters</a:t>
            </a:r>
            <a:r>
              <a:rPr lang="en-US" altLang="zh-CN" sz="1400" dirty="0" smtClean="0">
                <a:solidFill>
                  <a:schemeClr val="tx2"/>
                </a:solidFill>
              </a:rPr>
              <a:t>:</a:t>
            </a:r>
          </a:p>
          <a:p>
            <a:pPr>
              <a:spcBef>
                <a:spcPct val="50000"/>
              </a:spcBef>
            </a:pPr>
            <a:r>
              <a:rPr lang="en-US" altLang="zh-CN" sz="1400" dirty="0" smtClean="0">
                <a:solidFill>
                  <a:schemeClr val="tx2"/>
                </a:solidFill>
              </a:rPr>
              <a:t>Number of Participants: 50</a:t>
            </a:r>
          </a:p>
          <a:p>
            <a:pPr>
              <a:spcBef>
                <a:spcPct val="50000"/>
              </a:spcBef>
            </a:pPr>
            <a:r>
              <a:rPr lang="en-US" altLang="zh-CN" sz="1400" dirty="0" smtClean="0">
                <a:solidFill>
                  <a:schemeClr val="tx2"/>
                </a:solidFill>
              </a:rPr>
              <a:t>Number </a:t>
            </a:r>
            <a:r>
              <a:rPr lang="en-US" altLang="zh-CN" sz="1400" dirty="0">
                <a:solidFill>
                  <a:schemeClr val="tx2"/>
                </a:solidFill>
              </a:rPr>
              <a:t>of Measured Variables: </a:t>
            </a:r>
            <a:r>
              <a:rPr lang="en-US" altLang="zh-CN" sz="1400" dirty="0" smtClean="0">
                <a:solidFill>
                  <a:schemeClr val="tx2"/>
                </a:solidFill>
              </a:rPr>
              <a:t>1000</a:t>
            </a:r>
            <a:endParaRPr lang="en-US" altLang="zh-CN" sz="1400" dirty="0">
              <a:solidFill>
                <a:schemeClr val="tx2"/>
              </a:solidFill>
            </a:endParaRPr>
          </a:p>
          <a:p>
            <a:pPr>
              <a:spcBef>
                <a:spcPct val="50000"/>
              </a:spcBef>
            </a:pPr>
            <a:r>
              <a:rPr lang="en-US" altLang="zh-CN" sz="1400" dirty="0">
                <a:solidFill>
                  <a:schemeClr val="tx2"/>
                </a:solidFill>
              </a:rPr>
              <a:t>Number of </a:t>
            </a:r>
            <a:r>
              <a:rPr lang="en-US" altLang="zh-CN" sz="1400" dirty="0" smtClean="0">
                <a:solidFill>
                  <a:schemeClr val="tx2"/>
                </a:solidFill>
              </a:rPr>
              <a:t>False </a:t>
            </a:r>
            <a:r>
              <a:rPr lang="en-US" altLang="zh-CN" sz="1400" dirty="0">
                <a:solidFill>
                  <a:schemeClr val="tx2"/>
                </a:solidFill>
              </a:rPr>
              <a:t>Measured Variables: 1000</a:t>
            </a:r>
          </a:p>
          <a:p>
            <a:pPr>
              <a:spcBef>
                <a:spcPct val="50000"/>
              </a:spcBef>
            </a:pPr>
            <a:r>
              <a:rPr lang="en-US" altLang="zh-CN" sz="1400" dirty="0">
                <a:solidFill>
                  <a:schemeClr val="tx2"/>
                </a:solidFill>
              </a:rPr>
              <a:t>Average Number of </a:t>
            </a:r>
            <a:r>
              <a:rPr lang="en-US" altLang="zh-CN" sz="1400" dirty="0" smtClean="0">
                <a:solidFill>
                  <a:schemeClr val="tx2"/>
                </a:solidFill>
              </a:rPr>
              <a:t>Observations per Participant: 250</a:t>
            </a:r>
          </a:p>
          <a:p>
            <a:pPr>
              <a:spcBef>
                <a:spcPct val="50000"/>
              </a:spcBef>
            </a:pPr>
            <a:r>
              <a:rPr lang="en-US" altLang="zh-CN" sz="1400" dirty="0" smtClean="0">
                <a:solidFill>
                  <a:schemeClr val="tx2"/>
                </a:solidFill>
              </a:rPr>
              <a:t>Initial Estimation offset on  d: 0.3</a:t>
            </a:r>
            <a:endParaRPr lang="en-US" altLang="zh-CN" sz="1400" dirty="0">
              <a:solidFill>
                <a:schemeClr val="tx2"/>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
        <p:nvSpPr>
          <p:cNvPr id="8" name="Rectangle 7"/>
          <p:cNvSpPr/>
          <p:nvPr/>
        </p:nvSpPr>
        <p:spPr>
          <a:xfrm>
            <a:off x="2667000" y="4419600"/>
            <a:ext cx="4724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Converges Quickly</a:t>
            </a:r>
            <a:endParaRPr lang="en-US" b="1" dirty="0">
              <a:solidFill>
                <a:schemeClr val="tx1"/>
              </a:solidFill>
            </a:endParaRPr>
          </a:p>
        </p:txBody>
      </p:sp>
      <p:pic>
        <p:nvPicPr>
          <p:cNvPr id="279554" name="Picture 2"/>
          <p:cNvPicPr>
            <a:picLocks noChangeAspect="1" noChangeArrowheads="1"/>
          </p:cNvPicPr>
          <p:nvPr/>
        </p:nvPicPr>
        <p:blipFill>
          <a:blip r:embed="rId4"/>
          <a:srcRect/>
          <a:stretch>
            <a:fillRect/>
          </a:stretch>
        </p:blipFill>
        <p:spPr bwMode="auto">
          <a:xfrm>
            <a:off x="85725" y="1676400"/>
            <a:ext cx="8982075" cy="25050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74254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4664" y="759767"/>
            <a:ext cx="5943600" cy="461665"/>
          </a:xfrm>
          <a:prstGeom prst="rect">
            <a:avLst/>
          </a:prstGeom>
          <a:noFill/>
        </p:spPr>
        <p:txBody>
          <a:bodyPr wrap="square" rtlCol="0">
            <a:spAutoFit/>
          </a:bodyPr>
          <a:lstStyle/>
          <a:p>
            <a:pPr algn="ctr"/>
            <a:r>
              <a:rPr lang="en-US" sz="2400" b="1" dirty="0" smtClean="0"/>
              <a:t>Emulated </a:t>
            </a:r>
            <a:r>
              <a:rPr lang="en-US" sz="2400" b="1" dirty="0" err="1" smtClean="0"/>
              <a:t>Geotagging</a:t>
            </a:r>
            <a:r>
              <a:rPr lang="en-US" sz="2400" b="1" dirty="0" smtClean="0"/>
              <a:t> Application</a:t>
            </a:r>
            <a:endParaRPr lang="en-US" sz="2400" b="1" dirty="0"/>
          </a:p>
        </p:txBody>
      </p:sp>
      <p:pic>
        <p:nvPicPr>
          <p:cNvPr id="13" name="Picture 12" descr="geo-people.jpg"/>
          <p:cNvPicPr>
            <a:picLocks noChangeAspect="1"/>
          </p:cNvPicPr>
          <p:nvPr/>
        </p:nvPicPr>
        <p:blipFill>
          <a:blip r:embed="rId4" cstate="print"/>
          <a:stretch>
            <a:fillRect/>
          </a:stretch>
        </p:blipFill>
        <p:spPr>
          <a:xfrm>
            <a:off x="457200" y="1752600"/>
            <a:ext cx="2286000" cy="1759149"/>
          </a:xfrm>
          <a:prstGeom prst="rect">
            <a:avLst/>
          </a:prstGeom>
        </p:spPr>
      </p:pic>
      <p:cxnSp>
        <p:nvCxnSpPr>
          <p:cNvPr id="9" name="Straight Arrow Connector 8"/>
          <p:cNvCxnSpPr/>
          <p:nvPr/>
        </p:nvCxnSpPr>
        <p:spPr>
          <a:xfrm rot="5400000">
            <a:off x="4800600" y="2209800"/>
            <a:ext cx="1371600" cy="1588"/>
          </a:xfrm>
          <a:prstGeom prst="straightConnector1">
            <a:avLst/>
          </a:prstGeom>
          <a:ln w="6350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267597" y="3123803"/>
            <a:ext cx="1371600" cy="762794"/>
          </a:xfrm>
          <a:prstGeom prst="straightConnector1">
            <a:avLst/>
          </a:prstGeom>
          <a:ln w="3175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5372100" y="2933700"/>
            <a:ext cx="1371600" cy="990600"/>
          </a:xfrm>
          <a:prstGeom prst="straightConnector1">
            <a:avLst/>
          </a:prstGeom>
          <a:ln w="3175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771503" y="4228703"/>
            <a:ext cx="914400" cy="686594"/>
          </a:xfrm>
          <a:prstGeom prst="straightConnector1">
            <a:avLst/>
          </a:prstGeom>
          <a:ln w="1524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4381500" y="4381500"/>
            <a:ext cx="990600" cy="457200"/>
          </a:xfrm>
          <a:prstGeom prst="straightConnector1">
            <a:avLst/>
          </a:prstGeom>
          <a:ln w="1524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829300" y="4457700"/>
            <a:ext cx="1066800" cy="381000"/>
          </a:xfrm>
          <a:prstGeom prst="straightConnector1">
            <a:avLst/>
          </a:prstGeom>
          <a:ln w="1524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6438900" y="4152900"/>
            <a:ext cx="1066800" cy="838200"/>
          </a:xfrm>
          <a:prstGeom prst="straightConnector1">
            <a:avLst/>
          </a:prstGeom>
          <a:ln w="1524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200797" y="5257403"/>
            <a:ext cx="914400" cy="457994"/>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3619897" y="5296297"/>
            <a:ext cx="914400" cy="380206"/>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4457700" y="5372099"/>
            <a:ext cx="838201" cy="3048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4876800" y="5334000"/>
            <a:ext cx="838200" cy="3810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638800" y="5410200"/>
            <a:ext cx="762000" cy="3048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6019800" y="5410200"/>
            <a:ext cx="762000" cy="3048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6858000" y="5334000"/>
            <a:ext cx="762000" cy="3048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7200900" y="5295900"/>
            <a:ext cx="762000" cy="381000"/>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80" name="Flowchart: Connector 79"/>
          <p:cNvSpPr/>
          <p:nvPr/>
        </p:nvSpPr>
        <p:spPr>
          <a:xfrm>
            <a:off x="5638800" y="1981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Flowchart: Connector 81"/>
          <p:cNvSpPr/>
          <p:nvPr/>
        </p:nvSpPr>
        <p:spPr>
          <a:xfrm>
            <a:off x="5334000" y="2209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Flowchart: Connector 82"/>
          <p:cNvSpPr/>
          <p:nvPr/>
        </p:nvSpPr>
        <p:spPr>
          <a:xfrm>
            <a:off x="5562600" y="2362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Flowchart: Connector 83"/>
          <p:cNvSpPr/>
          <p:nvPr/>
        </p:nvSpPr>
        <p:spPr>
          <a:xfrm>
            <a:off x="5334000" y="1752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Flowchart: Connector 84"/>
          <p:cNvSpPr/>
          <p:nvPr/>
        </p:nvSpPr>
        <p:spPr>
          <a:xfrm>
            <a:off x="5334000" y="2514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Flowchart: Connector 85"/>
          <p:cNvSpPr/>
          <p:nvPr/>
        </p:nvSpPr>
        <p:spPr>
          <a:xfrm>
            <a:off x="5105400" y="3124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Flowchart: Connector 86"/>
          <p:cNvSpPr/>
          <p:nvPr/>
        </p:nvSpPr>
        <p:spPr>
          <a:xfrm>
            <a:off x="4953000" y="3276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Flowchart: Connector 87"/>
          <p:cNvSpPr/>
          <p:nvPr/>
        </p:nvSpPr>
        <p:spPr>
          <a:xfrm>
            <a:off x="4876800" y="3581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Flowchart: Connector 88"/>
          <p:cNvSpPr/>
          <p:nvPr/>
        </p:nvSpPr>
        <p:spPr>
          <a:xfrm>
            <a:off x="5867400" y="30480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Flowchart: Connector 89"/>
          <p:cNvSpPr/>
          <p:nvPr/>
        </p:nvSpPr>
        <p:spPr>
          <a:xfrm>
            <a:off x="5715000" y="2895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Flowchart: Connector 90"/>
          <p:cNvSpPr/>
          <p:nvPr/>
        </p:nvSpPr>
        <p:spPr>
          <a:xfrm>
            <a:off x="6019800" y="3352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lowchart: Connector 91"/>
          <p:cNvSpPr/>
          <p:nvPr/>
        </p:nvSpPr>
        <p:spPr>
          <a:xfrm>
            <a:off x="5638800" y="1676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Flowchart: Connector 92"/>
          <p:cNvSpPr/>
          <p:nvPr/>
        </p:nvSpPr>
        <p:spPr>
          <a:xfrm>
            <a:off x="6248400" y="3657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Flowchart: Connector 93"/>
          <p:cNvSpPr/>
          <p:nvPr/>
        </p:nvSpPr>
        <p:spPr>
          <a:xfrm>
            <a:off x="4267200" y="4419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lowchart: Connector 94"/>
          <p:cNvSpPr/>
          <p:nvPr/>
        </p:nvSpPr>
        <p:spPr>
          <a:xfrm>
            <a:off x="4800600" y="44958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Flowchart: Connector 95"/>
          <p:cNvSpPr/>
          <p:nvPr/>
        </p:nvSpPr>
        <p:spPr>
          <a:xfrm>
            <a:off x="4038600" y="4800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Flowchart: Connector 96"/>
          <p:cNvSpPr/>
          <p:nvPr/>
        </p:nvSpPr>
        <p:spPr>
          <a:xfrm>
            <a:off x="6858000" y="4419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Flowchart: Connector 97"/>
          <p:cNvSpPr/>
          <p:nvPr/>
        </p:nvSpPr>
        <p:spPr>
          <a:xfrm>
            <a:off x="6324600" y="4648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lowchart: Connector 98"/>
          <p:cNvSpPr/>
          <p:nvPr/>
        </p:nvSpPr>
        <p:spPr>
          <a:xfrm>
            <a:off x="6172200" y="5029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Flowchart: Connector 99"/>
          <p:cNvSpPr/>
          <p:nvPr/>
        </p:nvSpPr>
        <p:spPr>
          <a:xfrm>
            <a:off x="5257800" y="5410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Flowchart: Connector 100"/>
          <p:cNvSpPr/>
          <p:nvPr/>
        </p:nvSpPr>
        <p:spPr>
          <a:xfrm>
            <a:off x="6019800" y="54102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Flowchart: Connector 101"/>
          <p:cNvSpPr/>
          <p:nvPr/>
        </p:nvSpPr>
        <p:spPr>
          <a:xfrm>
            <a:off x="7543800" y="5486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Flowchart: Connector 102"/>
          <p:cNvSpPr/>
          <p:nvPr/>
        </p:nvSpPr>
        <p:spPr>
          <a:xfrm>
            <a:off x="7086600" y="4724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Flowchart: Connector 103"/>
          <p:cNvSpPr/>
          <p:nvPr/>
        </p:nvSpPr>
        <p:spPr>
          <a:xfrm>
            <a:off x="4114800" y="5562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Flowchart: Connector 104"/>
          <p:cNvSpPr/>
          <p:nvPr/>
        </p:nvSpPr>
        <p:spPr>
          <a:xfrm>
            <a:off x="4800600" y="55626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Rectangle 105"/>
          <p:cNvSpPr/>
          <p:nvPr/>
        </p:nvSpPr>
        <p:spPr>
          <a:xfrm>
            <a:off x="4953000" y="1219200"/>
            <a:ext cx="1143000" cy="304800"/>
          </a:xfrm>
          <a:prstGeom prst="rect">
            <a:avLst/>
          </a:prstGeom>
          <a:solidFill>
            <a:schemeClr val="accent1">
              <a:alpha val="5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Entrance</a:t>
            </a:r>
            <a:endParaRPr lang="en-US" dirty="0">
              <a:solidFill>
                <a:schemeClr val="tx1"/>
              </a:solidFill>
            </a:endParaRPr>
          </a:p>
        </p:txBody>
      </p:sp>
      <p:pic>
        <p:nvPicPr>
          <p:cNvPr id="107" name="Picture 106" descr="geo-group.jpg"/>
          <p:cNvPicPr>
            <a:picLocks noChangeAspect="1"/>
          </p:cNvPicPr>
          <p:nvPr/>
        </p:nvPicPr>
        <p:blipFill>
          <a:blip r:embed="rId5" cstate="print"/>
          <a:stretch>
            <a:fillRect/>
          </a:stretch>
        </p:blipFill>
        <p:spPr>
          <a:xfrm>
            <a:off x="3505200" y="1600200"/>
            <a:ext cx="1187594" cy="990600"/>
          </a:xfrm>
          <a:prstGeom prst="rect">
            <a:avLst/>
          </a:prstGeom>
        </p:spPr>
      </p:pic>
      <p:sp>
        <p:nvSpPr>
          <p:cNvPr id="108" name="TextBox 107"/>
          <p:cNvSpPr txBox="1"/>
          <p:nvPr/>
        </p:nvSpPr>
        <p:spPr>
          <a:xfrm>
            <a:off x="2895600" y="2667000"/>
            <a:ext cx="1524000" cy="646331"/>
          </a:xfrm>
          <a:prstGeom prst="rect">
            <a:avLst/>
          </a:prstGeom>
          <a:noFill/>
        </p:spPr>
        <p:txBody>
          <a:bodyPr wrap="square" rtlCol="0">
            <a:spAutoFit/>
          </a:bodyPr>
          <a:lstStyle/>
          <a:p>
            <a:r>
              <a:rPr lang="en-US" dirty="0" smtClean="0"/>
              <a:t>P</a:t>
            </a:r>
            <a:r>
              <a:rPr lang="en-US" baseline="-25000" dirty="0" smtClean="0"/>
              <a:t>c</a:t>
            </a:r>
            <a:r>
              <a:rPr lang="en-US" dirty="0" smtClean="0"/>
              <a:t>: probability to continue</a:t>
            </a:r>
            <a:endParaRPr lang="en-US" dirty="0"/>
          </a:p>
        </p:txBody>
      </p:sp>
      <p:cxnSp>
        <p:nvCxnSpPr>
          <p:cNvPr id="110" name="Straight Arrow Connector 109"/>
          <p:cNvCxnSpPr/>
          <p:nvPr/>
        </p:nvCxnSpPr>
        <p:spPr>
          <a:xfrm flipV="1">
            <a:off x="4419600" y="2895600"/>
            <a:ext cx="914400" cy="183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6248400" y="1600200"/>
            <a:ext cx="2743200" cy="923330"/>
          </a:xfrm>
          <a:prstGeom prst="rect">
            <a:avLst/>
          </a:prstGeom>
          <a:noFill/>
        </p:spPr>
        <p:txBody>
          <a:bodyPr wrap="square" rtlCol="0">
            <a:spAutoFit/>
          </a:bodyPr>
          <a:lstStyle/>
          <a:p>
            <a:r>
              <a:rPr lang="en-US" b="1" dirty="0" smtClean="0"/>
              <a:t>False Negatives: </a:t>
            </a:r>
          </a:p>
          <a:p>
            <a:r>
              <a:rPr lang="en-US" dirty="0" smtClean="0"/>
              <a:t>Missed Litter Locations/Total Litter</a:t>
            </a:r>
            <a:endParaRPr lang="en-US" dirty="0"/>
          </a:p>
        </p:txBody>
      </p:sp>
      <p:sp>
        <p:nvSpPr>
          <p:cNvPr id="113" name="TextBox 112"/>
          <p:cNvSpPr txBox="1"/>
          <p:nvPr/>
        </p:nvSpPr>
        <p:spPr>
          <a:xfrm>
            <a:off x="6248400" y="2590800"/>
            <a:ext cx="2743200" cy="923330"/>
          </a:xfrm>
          <a:prstGeom prst="rect">
            <a:avLst/>
          </a:prstGeom>
          <a:noFill/>
        </p:spPr>
        <p:txBody>
          <a:bodyPr wrap="square" rtlCol="0">
            <a:spAutoFit/>
          </a:bodyPr>
          <a:lstStyle/>
          <a:p>
            <a:r>
              <a:rPr lang="en-US" b="1" dirty="0" smtClean="0"/>
              <a:t>False Positives: </a:t>
            </a:r>
          </a:p>
          <a:p>
            <a:r>
              <a:rPr lang="en-US" dirty="0" smtClean="0"/>
              <a:t>Incorrectly labeled Locations/Total Locations</a:t>
            </a:r>
            <a:endParaRPr lang="en-US" dirty="0"/>
          </a:p>
        </p:txBody>
      </p:sp>
      <p:sp>
        <p:nvSpPr>
          <p:cNvPr id="115" name="Flowchart: Connector 114"/>
          <p:cNvSpPr/>
          <p:nvPr/>
        </p:nvSpPr>
        <p:spPr>
          <a:xfrm>
            <a:off x="5257800" y="21336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Flowchart: Connector 115"/>
          <p:cNvSpPr/>
          <p:nvPr/>
        </p:nvSpPr>
        <p:spPr>
          <a:xfrm>
            <a:off x="5638800" y="2819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Flowchart: Connector 116"/>
          <p:cNvSpPr/>
          <p:nvPr/>
        </p:nvSpPr>
        <p:spPr>
          <a:xfrm>
            <a:off x="5562600" y="19050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Flowchart: Connector 117"/>
          <p:cNvSpPr/>
          <p:nvPr/>
        </p:nvSpPr>
        <p:spPr>
          <a:xfrm>
            <a:off x="5257800" y="1676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9" name="Flowchart: Connector 118"/>
          <p:cNvSpPr/>
          <p:nvPr/>
        </p:nvSpPr>
        <p:spPr>
          <a:xfrm>
            <a:off x="5486400" y="25146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Flowchart: Connector 119"/>
          <p:cNvSpPr/>
          <p:nvPr/>
        </p:nvSpPr>
        <p:spPr>
          <a:xfrm>
            <a:off x="4876800" y="3200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Flowchart: Connector 120"/>
          <p:cNvSpPr/>
          <p:nvPr/>
        </p:nvSpPr>
        <p:spPr>
          <a:xfrm>
            <a:off x="6172200" y="3581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Flowchart: Connector 121"/>
          <p:cNvSpPr/>
          <p:nvPr/>
        </p:nvSpPr>
        <p:spPr>
          <a:xfrm>
            <a:off x="4572000" y="38100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3" name="Flowchart: Connector 122"/>
          <p:cNvSpPr/>
          <p:nvPr/>
        </p:nvSpPr>
        <p:spPr>
          <a:xfrm>
            <a:off x="6248400" y="45720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4" name="Flowchart: Connector 123"/>
          <p:cNvSpPr/>
          <p:nvPr/>
        </p:nvSpPr>
        <p:spPr>
          <a:xfrm>
            <a:off x="5943600" y="53340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lowchart: Connector 124"/>
          <p:cNvSpPr/>
          <p:nvPr/>
        </p:nvSpPr>
        <p:spPr>
          <a:xfrm>
            <a:off x="5334000" y="55626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Flowchart: Connector 125"/>
          <p:cNvSpPr/>
          <p:nvPr/>
        </p:nvSpPr>
        <p:spPr>
          <a:xfrm>
            <a:off x="4191000" y="4343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Flowchart: Connector 126"/>
          <p:cNvSpPr/>
          <p:nvPr/>
        </p:nvSpPr>
        <p:spPr>
          <a:xfrm>
            <a:off x="4038600" y="54864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Flowchart: Connector 127"/>
          <p:cNvSpPr/>
          <p:nvPr/>
        </p:nvSpPr>
        <p:spPr>
          <a:xfrm>
            <a:off x="7467600" y="54102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Flowchart: Connector 128"/>
          <p:cNvSpPr/>
          <p:nvPr/>
        </p:nvSpPr>
        <p:spPr>
          <a:xfrm>
            <a:off x="6324600" y="38862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1" name="Straight Arrow Connector 130"/>
          <p:cNvCxnSpPr/>
          <p:nvPr/>
        </p:nvCxnSpPr>
        <p:spPr>
          <a:xfrm rot="16200000" flipH="1">
            <a:off x="5905500" y="1485900"/>
            <a:ext cx="239759" cy="6207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rot="5400000" flipH="1" flipV="1">
            <a:off x="6319978" y="3467100"/>
            <a:ext cx="652322" cy="4237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9" name="Flowchart: Connector 138"/>
          <p:cNvSpPr/>
          <p:nvPr/>
        </p:nvSpPr>
        <p:spPr>
          <a:xfrm>
            <a:off x="7010400" y="6248400"/>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0" name="TextBox 139"/>
          <p:cNvSpPr txBox="1"/>
          <p:nvPr/>
        </p:nvSpPr>
        <p:spPr>
          <a:xfrm>
            <a:off x="7315200" y="6096000"/>
            <a:ext cx="838200" cy="369332"/>
          </a:xfrm>
          <a:prstGeom prst="rect">
            <a:avLst/>
          </a:prstGeom>
          <a:noFill/>
        </p:spPr>
        <p:txBody>
          <a:bodyPr wrap="square" rtlCol="0">
            <a:spAutoFit/>
          </a:bodyPr>
          <a:lstStyle/>
          <a:p>
            <a:r>
              <a:rPr lang="en-US" dirty="0" smtClean="0"/>
              <a:t>Litter</a:t>
            </a:r>
            <a:endParaRPr lang="en-US" dirty="0"/>
          </a:p>
        </p:txBody>
      </p:sp>
      <p:cxnSp>
        <p:nvCxnSpPr>
          <p:cNvPr id="141" name="Straight Arrow Connector 140"/>
          <p:cNvCxnSpPr/>
          <p:nvPr/>
        </p:nvCxnSpPr>
        <p:spPr>
          <a:xfrm rot="10800000">
            <a:off x="6781800" y="6629400"/>
            <a:ext cx="533400" cy="1588"/>
          </a:xfrm>
          <a:prstGeom prst="straightConnector1">
            <a:avLst/>
          </a:prstGeom>
          <a:ln w="762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7391400" y="6412468"/>
            <a:ext cx="838200" cy="369332"/>
          </a:xfrm>
          <a:prstGeom prst="rect">
            <a:avLst/>
          </a:prstGeom>
          <a:noFill/>
        </p:spPr>
        <p:txBody>
          <a:bodyPr wrap="square" rtlCol="0">
            <a:spAutoFit/>
          </a:bodyPr>
          <a:lstStyle/>
          <a:p>
            <a:r>
              <a:rPr lang="en-US" dirty="0" smtClean="0"/>
              <a:t>Trail</a:t>
            </a:r>
            <a:endParaRPr lang="en-US" dirty="0"/>
          </a:p>
        </p:txBody>
      </p:sp>
      <p:sp>
        <p:nvSpPr>
          <p:cNvPr id="73" name="Slide Number Placeholder 72"/>
          <p:cNvSpPr>
            <a:spLocks noGrp="1"/>
          </p:cNvSpPr>
          <p:nvPr>
            <p:ph type="sldNum" sz="quarter" idx="12"/>
          </p:nvPr>
        </p:nvSpPr>
        <p:spPr/>
        <p:txBody>
          <a:bodyPr/>
          <a:lstStyle/>
          <a:p>
            <a:fld id="{B6F15528-21DE-4FAA-801E-634DDDAF4B2B}" type="slidenum">
              <a:rPr lang="en-US" smtClean="0"/>
              <a:pPr/>
              <a:t>51</a:t>
            </a:fld>
            <a:endParaRPr lang="en-US"/>
          </a:p>
        </p:txBody>
      </p:sp>
      <p:sp>
        <p:nvSpPr>
          <p:cNvPr id="74" name="Flowchart: Connector 73"/>
          <p:cNvSpPr/>
          <p:nvPr/>
        </p:nvSpPr>
        <p:spPr>
          <a:xfrm>
            <a:off x="5105400" y="6324600"/>
            <a:ext cx="228600" cy="228600"/>
          </a:xfrm>
          <a:prstGeom prst="flowChartConnector">
            <a:avLst/>
          </a:prstGeom>
          <a:solidFill>
            <a:schemeClr val="bg1">
              <a:alpha val="0"/>
            </a:schemeClr>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TextBox 74"/>
          <p:cNvSpPr txBox="1"/>
          <p:nvPr/>
        </p:nvSpPr>
        <p:spPr>
          <a:xfrm>
            <a:off x="5410200" y="6211669"/>
            <a:ext cx="1066800" cy="646331"/>
          </a:xfrm>
          <a:prstGeom prst="rect">
            <a:avLst/>
          </a:prstGeom>
          <a:noFill/>
        </p:spPr>
        <p:txBody>
          <a:bodyPr wrap="square" rtlCol="0">
            <a:spAutoFit/>
          </a:bodyPr>
          <a:lstStyle/>
          <a:p>
            <a:r>
              <a:rPr lang="en-US" dirty="0" smtClean="0"/>
              <a:t>Reported Litter</a:t>
            </a:r>
            <a:endParaRPr lang="en-US" dirty="0"/>
          </a:p>
        </p:txBody>
      </p:sp>
      <p:pic>
        <p:nvPicPr>
          <p:cNvPr id="78" name="Picture 77" descr="park-trail.jpg"/>
          <p:cNvPicPr>
            <a:picLocks noChangeAspect="1"/>
          </p:cNvPicPr>
          <p:nvPr/>
        </p:nvPicPr>
        <p:blipFill>
          <a:blip r:embed="rId6" cstate="print"/>
          <a:stretch>
            <a:fillRect/>
          </a:stretch>
        </p:blipFill>
        <p:spPr>
          <a:xfrm>
            <a:off x="381000" y="3962400"/>
            <a:ext cx="2219325" cy="2536371"/>
          </a:xfrm>
          <a:prstGeom prst="rect">
            <a:avLst/>
          </a:prstGeom>
        </p:spPr>
      </p:pic>
      <p:sp>
        <p:nvSpPr>
          <p:cNvPr id="81" name="Rectangle 2"/>
          <p:cNvSpPr>
            <a:spLocks noGrp="1" noChangeArrowheads="1"/>
          </p:cNvSpPr>
          <p:nvPr>
            <p:ph type="title"/>
          </p:nvPr>
        </p:nvSpPr>
        <p:spPr>
          <a:xfrm>
            <a:off x="457200" y="0"/>
            <a:ext cx="8229600" cy="872282"/>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1005675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3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3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p:bldP spid="112" grpId="0"/>
      <p:bldP spid="113" grpId="0"/>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9" grpId="0" animBg="1"/>
      <p:bldP spid="140" grpId="0"/>
      <p:bldP spid="143" grpId="0"/>
      <p:bldP spid="74" grpId="0" animBg="1"/>
      <p:bldP spid="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143000"/>
            <a:ext cx="5943600" cy="461665"/>
          </a:xfrm>
          <a:prstGeom prst="rect">
            <a:avLst/>
          </a:prstGeom>
          <a:noFill/>
        </p:spPr>
        <p:txBody>
          <a:bodyPr wrap="square" rtlCol="0">
            <a:spAutoFit/>
          </a:bodyPr>
          <a:lstStyle/>
          <a:p>
            <a:pPr algn="ctr"/>
            <a:r>
              <a:rPr lang="en-US" sz="2400" b="1" dirty="0" smtClean="0"/>
              <a:t>Emulated </a:t>
            </a:r>
            <a:r>
              <a:rPr lang="en-US" sz="2400" b="1" dirty="0" err="1" smtClean="0"/>
              <a:t>Geotagging</a:t>
            </a:r>
            <a:r>
              <a:rPr lang="en-US" sz="2400" b="1" dirty="0" smtClean="0"/>
              <a:t> Application</a:t>
            </a:r>
            <a:endParaRPr lang="en-US" sz="2400" b="1" dirty="0"/>
          </a:p>
        </p:txBody>
      </p:sp>
      <p:sp>
        <p:nvSpPr>
          <p:cNvPr id="17" name="Text Box 6"/>
          <p:cNvSpPr txBox="1">
            <a:spLocks noChangeArrowheads="1"/>
          </p:cNvSpPr>
          <p:nvPr/>
        </p:nvSpPr>
        <p:spPr bwMode="auto">
          <a:xfrm>
            <a:off x="914400" y="5029200"/>
            <a:ext cx="7391400"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Litter </a:t>
            </a:r>
            <a:r>
              <a:rPr lang="en-US" altLang="zh-CN" b="1" dirty="0" err="1" smtClean="0"/>
              <a:t>Geotagging</a:t>
            </a:r>
            <a:r>
              <a:rPr lang="en-US" altLang="zh-CN" b="1" dirty="0" smtClean="0"/>
              <a:t> Accuracy </a:t>
            </a:r>
            <a:r>
              <a:rPr lang="en-US" altLang="zh-CN" b="1" u="sng" dirty="0" smtClean="0"/>
              <a:t>versus Number of People</a:t>
            </a:r>
            <a:endParaRPr lang="en-US" altLang="zh-CN" b="1" u="sng" dirty="0"/>
          </a:p>
        </p:txBody>
      </p:sp>
      <p:sp>
        <p:nvSpPr>
          <p:cNvPr id="10" name="Rectangle 9"/>
          <p:cNvSpPr/>
          <p:nvPr/>
        </p:nvSpPr>
        <p:spPr>
          <a:xfrm>
            <a:off x="2971800" y="5638800"/>
            <a:ext cx="3657600" cy="838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is better at detecting correct  litter locations than baselines</a:t>
            </a:r>
            <a:endParaRPr lang="en-US" b="1" dirty="0">
              <a:solidFill>
                <a:schemeClr val="tx1"/>
              </a:solidFill>
            </a:endParaRPr>
          </a:p>
        </p:txBody>
      </p:sp>
      <p:pic>
        <p:nvPicPr>
          <p:cNvPr id="282626" name="Picture 2"/>
          <p:cNvPicPr>
            <a:picLocks noChangeAspect="1" noChangeArrowheads="1"/>
          </p:cNvPicPr>
          <p:nvPr/>
        </p:nvPicPr>
        <p:blipFill>
          <a:blip r:embed="rId4" cstate="print"/>
          <a:srcRect/>
          <a:stretch>
            <a:fillRect/>
          </a:stretch>
        </p:blipFill>
        <p:spPr bwMode="auto">
          <a:xfrm>
            <a:off x="304800" y="1676400"/>
            <a:ext cx="4046483" cy="3048000"/>
          </a:xfrm>
          <a:prstGeom prst="rect">
            <a:avLst/>
          </a:prstGeom>
          <a:noFill/>
          <a:ln w="9525">
            <a:noFill/>
            <a:miter lim="800000"/>
            <a:headEnd/>
            <a:tailEnd/>
          </a:ln>
          <a:effectLst/>
        </p:spPr>
      </p:pic>
      <p:pic>
        <p:nvPicPr>
          <p:cNvPr id="282627" name="Picture 3"/>
          <p:cNvPicPr>
            <a:picLocks noChangeAspect="1" noChangeArrowheads="1"/>
          </p:cNvPicPr>
          <p:nvPr/>
        </p:nvPicPr>
        <p:blipFill>
          <a:blip r:embed="rId5" cstate="print"/>
          <a:srcRect/>
          <a:stretch>
            <a:fillRect/>
          </a:stretch>
        </p:blipFill>
        <p:spPr bwMode="auto">
          <a:xfrm>
            <a:off x="4408825" y="1752600"/>
            <a:ext cx="4125575" cy="3048000"/>
          </a:xfrm>
          <a:prstGeom prst="rect">
            <a:avLst/>
          </a:prstGeom>
          <a:noFill/>
          <a:ln w="9525">
            <a:noFill/>
            <a:miter lim="800000"/>
            <a:headEnd/>
            <a:tailEnd/>
          </a:ln>
          <a:effectLst/>
        </p:spPr>
      </p:pic>
      <p:sp>
        <p:nvSpPr>
          <p:cNvPr id="9"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2814938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066800"/>
            <a:ext cx="5943600" cy="461665"/>
          </a:xfrm>
          <a:prstGeom prst="rect">
            <a:avLst/>
          </a:prstGeom>
          <a:noFill/>
        </p:spPr>
        <p:txBody>
          <a:bodyPr wrap="square" rtlCol="0">
            <a:spAutoFit/>
          </a:bodyPr>
          <a:lstStyle/>
          <a:p>
            <a:pPr algn="ctr"/>
            <a:r>
              <a:rPr lang="en-US" sz="2400" b="1" dirty="0" smtClean="0"/>
              <a:t>Emulated </a:t>
            </a:r>
            <a:r>
              <a:rPr lang="en-US" sz="2400" b="1" dirty="0" err="1" smtClean="0"/>
              <a:t>Geotagging</a:t>
            </a:r>
            <a:r>
              <a:rPr lang="en-US" sz="2400" b="1" dirty="0" smtClean="0"/>
              <a:t> Application</a:t>
            </a:r>
            <a:endParaRPr lang="en-US" sz="2400" b="1" dirty="0"/>
          </a:p>
        </p:txBody>
      </p:sp>
      <p:sp>
        <p:nvSpPr>
          <p:cNvPr id="9" name="Text Box 6"/>
          <p:cNvSpPr txBox="1">
            <a:spLocks noChangeArrowheads="1"/>
          </p:cNvSpPr>
          <p:nvPr/>
        </p:nvSpPr>
        <p:spPr bwMode="auto">
          <a:xfrm>
            <a:off x="533400" y="4876800"/>
            <a:ext cx="7391400" cy="369332"/>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altLang="zh-CN" b="1" dirty="0" smtClean="0"/>
              <a:t>Litter </a:t>
            </a:r>
            <a:r>
              <a:rPr lang="en-US" altLang="zh-CN" b="1" dirty="0" err="1" smtClean="0"/>
              <a:t>Geotagging</a:t>
            </a:r>
            <a:r>
              <a:rPr lang="en-US" altLang="zh-CN" b="1" dirty="0" smtClean="0"/>
              <a:t> Accuracy </a:t>
            </a:r>
            <a:r>
              <a:rPr lang="en-US" altLang="zh-CN" b="1" u="sng" dirty="0" smtClean="0"/>
              <a:t>versus Park Pollution Ratio</a:t>
            </a:r>
            <a:endParaRPr lang="en-US" altLang="zh-CN" b="1" u="sng" dirty="0"/>
          </a:p>
        </p:txBody>
      </p:sp>
      <p:sp>
        <p:nvSpPr>
          <p:cNvPr id="10" name="Rectangle 9"/>
          <p:cNvSpPr/>
          <p:nvPr/>
        </p:nvSpPr>
        <p:spPr>
          <a:xfrm>
            <a:off x="2819400" y="5638800"/>
            <a:ext cx="3276600" cy="838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EM is better at detecting correct  litter locations than baselines</a:t>
            </a:r>
            <a:endParaRPr lang="en-US" b="1" dirty="0">
              <a:solidFill>
                <a:schemeClr val="tx1"/>
              </a:solidFill>
            </a:endParaRPr>
          </a:p>
        </p:txBody>
      </p:sp>
      <p:sp>
        <p:nvSpPr>
          <p:cNvPr id="11" name="Slide Number Placeholder 10"/>
          <p:cNvSpPr>
            <a:spLocks noGrp="1"/>
          </p:cNvSpPr>
          <p:nvPr>
            <p:ph type="sldNum" sz="quarter" idx="12"/>
          </p:nvPr>
        </p:nvSpPr>
        <p:spPr>
          <a:xfrm>
            <a:off x="6477000" y="6096000"/>
            <a:ext cx="2133600" cy="365125"/>
          </a:xfrm>
        </p:spPr>
        <p:txBody>
          <a:bodyPr/>
          <a:lstStyle/>
          <a:p>
            <a:fld id="{B6F15528-21DE-4FAA-801E-634DDDAF4B2B}" type="slidenum">
              <a:rPr lang="en-US" smtClean="0"/>
              <a:pPr/>
              <a:t>53</a:t>
            </a:fld>
            <a:endParaRPr lang="en-US" dirty="0"/>
          </a:p>
        </p:txBody>
      </p:sp>
      <p:pic>
        <p:nvPicPr>
          <p:cNvPr id="370690" name="Picture 2"/>
          <p:cNvPicPr>
            <a:picLocks noChangeAspect="1" noChangeArrowheads="1"/>
          </p:cNvPicPr>
          <p:nvPr/>
        </p:nvPicPr>
        <p:blipFill>
          <a:blip r:embed="rId3" cstate="print"/>
          <a:srcRect/>
          <a:stretch>
            <a:fillRect/>
          </a:stretch>
        </p:blipFill>
        <p:spPr bwMode="auto">
          <a:xfrm>
            <a:off x="381000" y="1506336"/>
            <a:ext cx="4146366" cy="3065664"/>
          </a:xfrm>
          <a:prstGeom prst="rect">
            <a:avLst/>
          </a:prstGeom>
          <a:noFill/>
          <a:ln w="9525">
            <a:noFill/>
            <a:miter lim="800000"/>
            <a:headEnd/>
            <a:tailEnd/>
          </a:ln>
          <a:effectLst/>
        </p:spPr>
      </p:pic>
      <p:pic>
        <p:nvPicPr>
          <p:cNvPr id="370691" name="Picture 3"/>
          <p:cNvPicPr>
            <a:picLocks noChangeAspect="1" noChangeArrowheads="1"/>
          </p:cNvPicPr>
          <p:nvPr/>
        </p:nvPicPr>
        <p:blipFill>
          <a:blip r:embed="rId4" cstate="print"/>
          <a:srcRect/>
          <a:stretch>
            <a:fillRect/>
          </a:stretch>
        </p:blipFill>
        <p:spPr bwMode="auto">
          <a:xfrm>
            <a:off x="4648200" y="1465464"/>
            <a:ext cx="3962400" cy="3182736"/>
          </a:xfrm>
          <a:prstGeom prst="rect">
            <a:avLst/>
          </a:prstGeom>
          <a:noFill/>
          <a:ln w="9525">
            <a:noFill/>
            <a:miter lim="800000"/>
            <a:headEnd/>
            <a:tailEnd/>
          </a:ln>
          <a:effectLst/>
        </p:spPr>
      </p:pic>
      <p:sp>
        <p:nvSpPr>
          <p:cNvPr id="13" name="Rectangle 2"/>
          <p:cNvSpPr>
            <a:spLocks noGrp="1" noChangeArrowheads="1"/>
          </p:cNvSpPr>
          <p:nvPr>
            <p:ph type="title"/>
          </p:nvPr>
        </p:nvSpPr>
        <p:spPr>
          <a:xfrm>
            <a:off x="457200" y="0"/>
            <a:ext cx="8229600" cy="1143000"/>
          </a:xfrm>
        </p:spPr>
        <p:txBody>
          <a:bodyPr>
            <a:normAutofit/>
          </a:bodyPr>
          <a:lstStyle/>
          <a:p>
            <a:r>
              <a:rPr lang="en-US" altLang="zh-CN" sz="3400" dirty="0" smtClean="0"/>
              <a:t>Expectation Maximization</a:t>
            </a:r>
            <a:endParaRPr lang="en-US" altLang="zh-CN" sz="3400" dirty="0"/>
          </a:p>
        </p:txBody>
      </p:sp>
    </p:spTree>
    <p:custDataLst>
      <p:tags r:id="rId1"/>
    </p:custDataLst>
    <p:extLst>
      <p:ext uri="{BB962C8B-B14F-4D97-AF65-F5344CB8AC3E}">
        <p14:creationId xmlns:p14="http://schemas.microsoft.com/office/powerpoint/2010/main" val="2464511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Title 1"/>
          <p:cNvSpPr>
            <a:spLocks noGrp="1"/>
          </p:cNvSpPr>
          <p:nvPr>
            <p:ph type="title"/>
          </p:nvPr>
        </p:nvSpPr>
        <p:spPr>
          <a:xfrm>
            <a:off x="914400" y="0"/>
            <a:ext cx="8077200" cy="1462087"/>
          </a:xfrm>
        </p:spPr>
        <p:txBody>
          <a:bodyPr/>
          <a:lstStyle/>
          <a:p>
            <a:r>
              <a:rPr lang="en-US" dirty="0" smtClean="0"/>
              <a:t>The Apollo Fact-finder</a:t>
            </a:r>
          </a:p>
        </p:txBody>
      </p:sp>
      <p:sp>
        <p:nvSpPr>
          <p:cNvPr id="18" name="Rectangle 41"/>
          <p:cNvSpPr>
            <a:spLocks noChangeArrowheads="1"/>
          </p:cNvSpPr>
          <p:nvPr/>
        </p:nvSpPr>
        <p:spPr bwMode="auto">
          <a:xfrm>
            <a:off x="2743200" y="990600"/>
            <a:ext cx="4119996" cy="646331"/>
          </a:xfrm>
          <a:prstGeom prst="rect">
            <a:avLst/>
          </a:prstGeom>
          <a:noFill/>
          <a:ln w="9525">
            <a:noFill/>
            <a:miter lim="800000"/>
            <a:headEnd/>
            <a:tailEnd/>
          </a:ln>
        </p:spPr>
        <p:txBody>
          <a:bodyPr wrap="square">
            <a:spAutoFit/>
          </a:bodyPr>
          <a:lstStyle/>
          <a:p>
            <a:r>
              <a:rPr lang="en-US" b="1" dirty="0" smtClean="0">
                <a:latin typeface="Verdana" pitchFamily="34" charset="0"/>
                <a:hlinkClick r:id="rId4"/>
              </a:rPr>
              <a:t>http://apollo.cse.nd.edu/</a:t>
            </a:r>
            <a:endParaRPr lang="en-US" b="1" dirty="0">
              <a:latin typeface="Verdana" pitchFamily="34" charset="0"/>
            </a:endParaRPr>
          </a:p>
          <a:p>
            <a:endParaRPr lang="en-US" b="1" dirty="0" smtClean="0">
              <a:latin typeface="Verdana" pitchFamily="34" charset="0"/>
            </a:endParaRPr>
          </a:p>
        </p:txBody>
      </p:sp>
      <p:pic>
        <p:nvPicPr>
          <p:cNvPr id="3" name="Picture 2" descr="Apollo-Hom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19" y="1524000"/>
            <a:ext cx="8395381" cy="4946735"/>
          </a:xfrm>
          <a:prstGeom prst="rect">
            <a:avLst/>
          </a:prstGeom>
        </p:spPr>
      </p:pic>
    </p:spTree>
    <p:custDataLst>
      <p:tags r:id="rId1"/>
    </p:custDataLst>
    <p:extLst>
      <p:ext uri="{BB962C8B-B14F-4D97-AF65-F5344CB8AC3E}">
        <p14:creationId xmlns:p14="http://schemas.microsoft.com/office/powerpoint/2010/main" val="383569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rch.jpg"/>
          <p:cNvPicPr>
            <a:picLocks noChangeAspect="1"/>
          </p:cNvPicPr>
          <p:nvPr/>
        </p:nvPicPr>
        <p:blipFill>
          <a:blip r:embed="rId4" cstate="print"/>
          <a:stretch>
            <a:fillRect/>
          </a:stretch>
        </p:blipFill>
        <p:spPr>
          <a:xfrm>
            <a:off x="1790700" y="1524000"/>
            <a:ext cx="7124700" cy="4876800"/>
          </a:xfrm>
          <a:prstGeom prst="rect">
            <a:avLst/>
          </a:prstGeom>
        </p:spPr>
      </p:pic>
      <p:sp>
        <p:nvSpPr>
          <p:cNvPr id="23565" name="Title 1"/>
          <p:cNvSpPr>
            <a:spLocks noGrp="1"/>
          </p:cNvSpPr>
          <p:nvPr>
            <p:ph type="title"/>
          </p:nvPr>
        </p:nvSpPr>
        <p:spPr>
          <a:xfrm>
            <a:off x="914400" y="0"/>
            <a:ext cx="8077200" cy="1462087"/>
          </a:xfrm>
        </p:spPr>
        <p:txBody>
          <a:bodyPr/>
          <a:lstStyle/>
          <a:p>
            <a:r>
              <a:rPr lang="en-US" dirty="0" smtClean="0"/>
              <a:t>The Apollo Fact-finder</a:t>
            </a:r>
          </a:p>
        </p:txBody>
      </p:sp>
      <p:sp>
        <p:nvSpPr>
          <p:cNvPr id="18" name="Rectangle 41"/>
          <p:cNvSpPr>
            <a:spLocks noChangeArrowheads="1"/>
          </p:cNvSpPr>
          <p:nvPr/>
        </p:nvSpPr>
        <p:spPr bwMode="auto">
          <a:xfrm>
            <a:off x="2743200" y="990600"/>
            <a:ext cx="4119996" cy="646331"/>
          </a:xfrm>
          <a:prstGeom prst="rect">
            <a:avLst/>
          </a:prstGeom>
          <a:noFill/>
          <a:ln w="9525">
            <a:noFill/>
            <a:miter lim="800000"/>
            <a:headEnd/>
            <a:tailEnd/>
          </a:ln>
        </p:spPr>
        <p:txBody>
          <a:bodyPr wrap="square">
            <a:spAutoFit/>
          </a:bodyPr>
          <a:lstStyle/>
          <a:p>
            <a:r>
              <a:rPr lang="en-US" b="1" dirty="0" smtClean="0">
                <a:latin typeface="Verdana" pitchFamily="34" charset="0"/>
                <a:hlinkClick r:id="rId5"/>
              </a:rPr>
              <a:t>http://apollo.cse.nd.edu/</a:t>
            </a:r>
            <a:endParaRPr lang="en-US" b="1" dirty="0">
              <a:latin typeface="Verdana" pitchFamily="34" charset="0"/>
            </a:endParaRPr>
          </a:p>
          <a:p>
            <a:endParaRPr lang="en-US" b="1" dirty="0" smtClean="0">
              <a:latin typeface="Verdana" pitchFamily="34" charset="0"/>
            </a:endParaRPr>
          </a:p>
        </p:txBody>
      </p:sp>
      <p:sp>
        <p:nvSpPr>
          <p:cNvPr id="20" name="Slide Number Placeholder 3"/>
          <p:cNvSpPr>
            <a:spLocks noGrp="1"/>
          </p:cNvSpPr>
          <p:nvPr>
            <p:ph type="sldNum" sz="quarter" idx="12"/>
          </p:nvPr>
        </p:nvSpPr>
        <p:spPr>
          <a:xfrm>
            <a:off x="6705600" y="6492875"/>
            <a:ext cx="2133600" cy="365125"/>
          </a:xfrm>
        </p:spPr>
        <p:txBody>
          <a:bodyPr/>
          <a:lstStyle/>
          <a:p>
            <a:fld id="{B6F15528-21DE-4FAA-801E-634DDDAF4B2B}" type="slidenum">
              <a:rPr lang="en-US" smtClean="0"/>
              <a:pPr/>
              <a:t>55</a:t>
            </a:fld>
            <a:endParaRPr lang="en-US"/>
          </a:p>
        </p:txBody>
      </p:sp>
      <p:sp>
        <p:nvSpPr>
          <p:cNvPr id="23" name="Rectangle 22"/>
          <p:cNvSpPr/>
          <p:nvPr/>
        </p:nvSpPr>
        <p:spPr>
          <a:xfrm>
            <a:off x="20782" y="2362200"/>
            <a:ext cx="1350818"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to believe?</a:t>
            </a:r>
            <a:endParaRPr lang="en-US" sz="2000" b="1" dirty="0"/>
          </a:p>
        </p:txBody>
      </p:sp>
      <p:sp>
        <p:nvSpPr>
          <p:cNvPr id="24" name="Rectangle 23"/>
          <p:cNvSpPr/>
          <p:nvPr/>
        </p:nvSpPr>
        <p:spPr>
          <a:xfrm>
            <a:off x="29441" y="4419600"/>
            <a:ext cx="1418359"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Who to believe?</a:t>
            </a:r>
            <a:endParaRPr lang="en-US" sz="2000" b="1" dirty="0"/>
          </a:p>
        </p:txBody>
      </p:sp>
      <p:sp>
        <p:nvSpPr>
          <p:cNvPr id="25" name="Rectangle 24"/>
          <p:cNvSpPr/>
          <p:nvPr/>
        </p:nvSpPr>
        <p:spPr>
          <a:xfrm>
            <a:off x="1705842" y="3352800"/>
            <a:ext cx="1723158"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Data Reliability</a:t>
            </a:r>
            <a:endParaRPr lang="en-US" sz="2000" b="1" dirty="0"/>
          </a:p>
        </p:txBody>
      </p:sp>
      <p:sp>
        <p:nvSpPr>
          <p:cNvPr id="27" name="Left Arrow 26"/>
          <p:cNvSpPr/>
          <p:nvPr/>
        </p:nvSpPr>
        <p:spPr>
          <a:xfrm>
            <a:off x="1371600" y="2743200"/>
            <a:ext cx="405246" cy="135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1447800" y="4876800"/>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09800" y="6248400"/>
            <a:ext cx="4495800" cy="523220"/>
          </a:xfrm>
          <a:prstGeom prst="rect">
            <a:avLst/>
          </a:prstGeom>
          <a:noFill/>
        </p:spPr>
        <p:txBody>
          <a:bodyPr wrap="square" rtlCol="0">
            <a:spAutoFit/>
          </a:bodyPr>
          <a:lstStyle/>
          <a:p>
            <a:pPr algn="ctr"/>
            <a:r>
              <a:rPr lang="en-US" sz="2800" b="1" dirty="0" smtClean="0"/>
              <a:t>The Architecture of Apollo</a:t>
            </a:r>
            <a:endParaRPr lang="en-US" sz="2800" b="1" dirty="0"/>
          </a:p>
        </p:txBody>
      </p:sp>
      <p:sp>
        <p:nvSpPr>
          <p:cNvPr id="30" name="Rectangle 29"/>
          <p:cNvSpPr/>
          <p:nvPr/>
        </p:nvSpPr>
        <p:spPr>
          <a:xfrm>
            <a:off x="6019800" y="1371600"/>
            <a:ext cx="2971800" cy="4953000"/>
          </a:xfrm>
          <a:prstGeom prst="rect">
            <a:avLst/>
          </a:prstGeom>
          <a:solidFill>
            <a:schemeClr val="accent1">
              <a:alpha val="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518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2" nodeType="clickEffect">
                                  <p:stCondLst>
                                    <p:cond delay="0"/>
                                  </p:stCondLst>
                                  <p:childTnLst>
                                    <p:animMotion origin="layout" path="M 0 0 L -0.26667 0 " pathEditMode="relative" ptsTypes="AA">
                                      <p:cBhvr>
                                        <p:cTn id="10" dur="1000" fill="hold"/>
                                        <p:tgtEl>
                                          <p:spTgt spid="3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1" nodeType="clickEffect">
                                  <p:stCondLst>
                                    <p:cond delay="0"/>
                                  </p:stCondLst>
                                  <p:childTnLst>
                                    <p:animMotion origin="layout" path="M -0.275 -3.2948E-6 L -0.525 -3.2948E-6 " pathEditMode="relative" rAng="0" ptsTypes="AA">
                                      <p:cBhvr>
                                        <p:cTn id="14" dur="1000" fill="hold"/>
                                        <p:tgtEl>
                                          <p:spTgt spid="30"/>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8" grpId="0" animBg="1"/>
      <p:bldP spid="30" grpId="0" animBg="1"/>
      <p:bldP spid="30" grpId="1" animBg="1"/>
      <p:bldP spid="30" grpId="2"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Title 1"/>
          <p:cNvSpPr>
            <a:spLocks noGrp="1"/>
          </p:cNvSpPr>
          <p:nvPr>
            <p:ph type="title"/>
          </p:nvPr>
        </p:nvSpPr>
        <p:spPr>
          <a:xfrm>
            <a:off x="457200" y="0"/>
            <a:ext cx="8077200" cy="1462087"/>
          </a:xfrm>
        </p:spPr>
        <p:txBody>
          <a:bodyPr/>
          <a:lstStyle/>
          <a:p>
            <a:r>
              <a:rPr lang="en-US" dirty="0" err="1" smtClean="0"/>
              <a:t>Github</a:t>
            </a:r>
            <a:r>
              <a:rPr lang="en-US" dirty="0" smtClean="0"/>
              <a:t>: Apollo Source Code</a:t>
            </a:r>
          </a:p>
        </p:txBody>
      </p:sp>
      <p:sp>
        <p:nvSpPr>
          <p:cNvPr id="18" name="Rectangle 41"/>
          <p:cNvSpPr>
            <a:spLocks noChangeArrowheads="1"/>
          </p:cNvSpPr>
          <p:nvPr/>
        </p:nvSpPr>
        <p:spPr bwMode="auto">
          <a:xfrm>
            <a:off x="1143000" y="1143000"/>
            <a:ext cx="6629400" cy="646331"/>
          </a:xfrm>
          <a:prstGeom prst="rect">
            <a:avLst/>
          </a:prstGeom>
          <a:noFill/>
          <a:ln w="9525">
            <a:noFill/>
            <a:miter lim="800000"/>
            <a:headEnd/>
            <a:tailEnd/>
          </a:ln>
        </p:spPr>
        <p:txBody>
          <a:bodyPr wrap="square">
            <a:spAutoFit/>
          </a:bodyPr>
          <a:lstStyle/>
          <a:p>
            <a:pPr algn="ctr"/>
            <a:r>
              <a:rPr lang="en-US" b="1" dirty="0">
                <a:latin typeface="Verdana"/>
                <a:cs typeface="Verdana"/>
              </a:rPr>
              <a:t> </a:t>
            </a:r>
            <a:r>
              <a:rPr lang="en-US" b="1" dirty="0">
                <a:latin typeface="Verdana"/>
                <a:cs typeface="Verdana"/>
                <a:hlinkClick r:id="rId4"/>
              </a:rPr>
              <a:t>https://github.com/ApolloFactFinder</a:t>
            </a:r>
            <a:r>
              <a:rPr lang="en-US" b="1" dirty="0" smtClean="0">
                <a:latin typeface="Verdana"/>
                <a:cs typeface="Verdana"/>
                <a:hlinkClick r:id="rId4"/>
              </a:rPr>
              <a:t>/Apollo</a:t>
            </a:r>
            <a:endParaRPr lang="en-US" b="1" dirty="0" smtClean="0">
              <a:latin typeface="Verdana"/>
              <a:cs typeface="Verdana"/>
            </a:endParaRPr>
          </a:p>
          <a:p>
            <a:pPr algn="ctr"/>
            <a:endParaRPr lang="en-US" b="1" dirty="0" smtClean="0">
              <a:latin typeface="Verdana"/>
              <a:cs typeface="Verdana"/>
            </a:endParaRPr>
          </a:p>
        </p:txBody>
      </p:sp>
      <p:sp>
        <p:nvSpPr>
          <p:cNvPr id="20" name="Slide Number Placeholder 3"/>
          <p:cNvSpPr>
            <a:spLocks noGrp="1"/>
          </p:cNvSpPr>
          <p:nvPr>
            <p:ph type="sldNum" sz="quarter" idx="12"/>
          </p:nvPr>
        </p:nvSpPr>
        <p:spPr>
          <a:xfrm>
            <a:off x="6705600" y="6492875"/>
            <a:ext cx="2133600" cy="365125"/>
          </a:xfrm>
        </p:spPr>
        <p:txBody>
          <a:bodyPr/>
          <a:lstStyle/>
          <a:p>
            <a:fld id="{B6F15528-21DE-4FAA-801E-634DDDAF4B2B}" type="slidenum">
              <a:rPr lang="en-US" smtClean="0"/>
              <a:pPr/>
              <a:t>56</a:t>
            </a:fld>
            <a:endParaRPr lang="en-US"/>
          </a:p>
        </p:txBody>
      </p:sp>
      <p:pic>
        <p:nvPicPr>
          <p:cNvPr id="2" name="Picture 1" descr="Apollo-Githu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676400"/>
            <a:ext cx="7391400" cy="4510799"/>
          </a:xfrm>
          <a:prstGeom prst="rect">
            <a:avLst/>
          </a:prstGeom>
        </p:spPr>
      </p:pic>
    </p:spTree>
    <p:custDataLst>
      <p:tags r:id="rId1"/>
    </p:custDataLst>
    <p:extLst>
      <p:ext uri="{BB962C8B-B14F-4D97-AF65-F5344CB8AC3E}">
        <p14:creationId xmlns:p14="http://schemas.microsoft.com/office/powerpoint/2010/main" val="1647873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rch.jpg"/>
          <p:cNvPicPr>
            <a:picLocks noChangeAspect="1"/>
          </p:cNvPicPr>
          <p:nvPr/>
        </p:nvPicPr>
        <p:blipFill>
          <a:blip r:embed="rId4" cstate="print"/>
          <a:stretch>
            <a:fillRect/>
          </a:stretch>
        </p:blipFill>
        <p:spPr>
          <a:xfrm>
            <a:off x="1676400" y="1819275"/>
            <a:ext cx="7162800" cy="4733925"/>
          </a:xfrm>
          <a:prstGeom prst="rect">
            <a:avLst/>
          </a:prstGeom>
        </p:spPr>
      </p:pic>
      <p:sp>
        <p:nvSpPr>
          <p:cNvPr id="23565" name="Title 1"/>
          <p:cNvSpPr>
            <a:spLocks noGrp="1"/>
          </p:cNvSpPr>
          <p:nvPr>
            <p:ph type="title"/>
          </p:nvPr>
        </p:nvSpPr>
        <p:spPr>
          <a:xfrm>
            <a:off x="457200" y="990600"/>
            <a:ext cx="8077200" cy="700087"/>
          </a:xfrm>
        </p:spPr>
        <p:txBody>
          <a:bodyPr>
            <a:normAutofit/>
          </a:bodyPr>
          <a:lstStyle/>
          <a:p>
            <a:r>
              <a:rPr lang="en-US" sz="2800" dirty="0" smtClean="0"/>
              <a:t>The Apollo Fact-finder</a:t>
            </a:r>
          </a:p>
        </p:txBody>
      </p:sp>
      <p:sp>
        <p:nvSpPr>
          <p:cNvPr id="20" name="Slide Number Placeholder 3"/>
          <p:cNvSpPr>
            <a:spLocks noGrp="1"/>
          </p:cNvSpPr>
          <p:nvPr>
            <p:ph type="sldNum" sz="quarter" idx="12"/>
          </p:nvPr>
        </p:nvSpPr>
        <p:spPr>
          <a:xfrm>
            <a:off x="6705600" y="6492875"/>
            <a:ext cx="2133600" cy="365125"/>
          </a:xfrm>
        </p:spPr>
        <p:txBody>
          <a:bodyPr/>
          <a:lstStyle/>
          <a:p>
            <a:fld id="{B6F15528-21DE-4FAA-801E-634DDDAF4B2B}" type="slidenum">
              <a:rPr lang="en-US" smtClean="0"/>
              <a:pPr/>
              <a:t>57</a:t>
            </a:fld>
            <a:endParaRPr lang="en-US"/>
          </a:p>
        </p:txBody>
      </p:sp>
      <p:sp>
        <p:nvSpPr>
          <p:cNvPr id="23" name="Rectangle 22"/>
          <p:cNvSpPr/>
          <p:nvPr/>
        </p:nvSpPr>
        <p:spPr>
          <a:xfrm>
            <a:off x="20782" y="2667000"/>
            <a:ext cx="1350818"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to believe?</a:t>
            </a:r>
            <a:endParaRPr lang="en-US" sz="2000" b="1" dirty="0"/>
          </a:p>
        </p:txBody>
      </p:sp>
      <p:sp>
        <p:nvSpPr>
          <p:cNvPr id="24" name="Rectangle 23"/>
          <p:cNvSpPr/>
          <p:nvPr/>
        </p:nvSpPr>
        <p:spPr>
          <a:xfrm>
            <a:off x="29441" y="4724400"/>
            <a:ext cx="1418359" cy="623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Who to believe?</a:t>
            </a:r>
            <a:endParaRPr lang="en-US" sz="2000" b="1" dirty="0"/>
          </a:p>
        </p:txBody>
      </p:sp>
      <p:sp>
        <p:nvSpPr>
          <p:cNvPr id="25" name="Rectangle 24"/>
          <p:cNvSpPr/>
          <p:nvPr/>
        </p:nvSpPr>
        <p:spPr>
          <a:xfrm>
            <a:off x="1705842" y="3657600"/>
            <a:ext cx="1723158"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Assured Information Distillation</a:t>
            </a:r>
            <a:endParaRPr lang="en-US" sz="2000" b="1" dirty="0"/>
          </a:p>
        </p:txBody>
      </p:sp>
      <p:sp>
        <p:nvSpPr>
          <p:cNvPr id="27" name="Left Arrow 26"/>
          <p:cNvSpPr/>
          <p:nvPr/>
        </p:nvSpPr>
        <p:spPr>
          <a:xfrm>
            <a:off x="1371600" y="3048000"/>
            <a:ext cx="405246" cy="135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a:off x="1447800" y="5181600"/>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48400" y="2438400"/>
            <a:ext cx="2667000" cy="990600"/>
          </a:xfrm>
          <a:prstGeom prst="rect">
            <a:avLst/>
          </a:prstGeom>
          <a:solidFill>
            <a:schemeClr val="tx1">
              <a:alpha val="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172200" y="3886200"/>
            <a:ext cx="2743200" cy="1905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Application</a:t>
            </a:r>
            <a:r>
              <a:rPr lang="en-US" sz="2400" b="1" dirty="0" smtClean="0">
                <a:solidFill>
                  <a:schemeClr val="tx1"/>
                </a:solidFill>
              </a:rPr>
              <a:t>:</a:t>
            </a:r>
          </a:p>
          <a:p>
            <a:pPr algn="ctr"/>
            <a:r>
              <a:rPr lang="en-US" sz="2400" b="1" dirty="0" smtClean="0">
                <a:solidFill>
                  <a:schemeClr val="tx1"/>
                </a:solidFill>
              </a:rPr>
              <a:t>Real world event tracking from Twitter Data</a:t>
            </a:r>
            <a:endParaRPr lang="en-US" sz="2400" b="1" dirty="0">
              <a:solidFill>
                <a:schemeClr val="tx1"/>
              </a:solidFill>
            </a:endParaRPr>
          </a:p>
        </p:txBody>
      </p:sp>
      <p:sp>
        <p:nvSpPr>
          <p:cNvPr id="21" name="Down Arrow 20"/>
          <p:cNvSpPr/>
          <p:nvPr/>
        </p:nvSpPr>
        <p:spPr>
          <a:xfrm>
            <a:off x="7315200" y="3352800"/>
            <a:ext cx="381000" cy="4572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533400" y="152400"/>
            <a:ext cx="8077200" cy="700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Evaluation of  EM using Twitter Data </a:t>
            </a:r>
          </a:p>
        </p:txBody>
      </p:sp>
    </p:spTree>
    <p:custDataLst>
      <p:tags r:id="rId1"/>
    </p:custDataLst>
    <p:extLst>
      <p:ext uri="{BB962C8B-B14F-4D97-AF65-F5344CB8AC3E}">
        <p14:creationId xmlns:p14="http://schemas.microsoft.com/office/powerpoint/2010/main" val="336361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pollo-datacollect.jpg"/>
          <p:cNvPicPr>
            <a:picLocks noChangeAspect="1"/>
          </p:cNvPicPr>
          <p:nvPr/>
        </p:nvPicPr>
        <p:blipFill>
          <a:blip r:embed="rId4" cstate="print"/>
          <a:stretch>
            <a:fillRect/>
          </a:stretch>
        </p:blipFill>
        <p:spPr>
          <a:xfrm>
            <a:off x="228600" y="1219200"/>
            <a:ext cx="4267200" cy="48768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7" name="Rectangle 6"/>
          <p:cNvSpPr/>
          <p:nvPr/>
        </p:nvSpPr>
        <p:spPr>
          <a:xfrm>
            <a:off x="2209800" y="22860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Keywords/Location</a:t>
            </a:r>
            <a:endParaRPr lang="en-US" b="1" dirty="0"/>
          </a:p>
        </p:txBody>
      </p:sp>
      <p:cxnSp>
        <p:nvCxnSpPr>
          <p:cNvPr id="14" name="Straight Arrow Connector 13"/>
          <p:cNvCxnSpPr/>
          <p:nvPr/>
        </p:nvCxnSpPr>
        <p:spPr>
          <a:xfrm flipV="1">
            <a:off x="2514600" y="3048000"/>
            <a:ext cx="838200" cy="457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52400" y="609600"/>
            <a:ext cx="89154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t>A Real World Application</a:t>
            </a:r>
            <a:endParaRPr kumimoji="0" lang="en-US" altLang="zh-CN" sz="28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20" name="Straight Arrow Connector 19"/>
          <p:cNvCxnSpPr/>
          <p:nvPr/>
        </p:nvCxnSpPr>
        <p:spPr>
          <a:xfrm>
            <a:off x="1600200" y="1600200"/>
            <a:ext cx="1143000" cy="457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pic>
        <p:nvPicPr>
          <p:cNvPr id="29" name="Picture 28" descr="apollo-analysis.jpg"/>
          <p:cNvPicPr>
            <a:picLocks noChangeAspect="1"/>
          </p:cNvPicPr>
          <p:nvPr/>
        </p:nvPicPr>
        <p:blipFill>
          <a:blip r:embed="rId5" cstate="print"/>
          <a:stretch>
            <a:fillRect/>
          </a:stretch>
        </p:blipFill>
        <p:spPr>
          <a:xfrm>
            <a:off x="4648200" y="1219200"/>
            <a:ext cx="4410336" cy="4800600"/>
          </a:xfrm>
          <a:prstGeom prst="rect">
            <a:avLst/>
          </a:prstGeom>
        </p:spPr>
      </p:pic>
      <p:sp>
        <p:nvSpPr>
          <p:cNvPr id="30" name="Rectangle 29"/>
          <p:cNvSpPr/>
          <p:nvPr/>
        </p:nvSpPr>
        <p:spPr>
          <a:xfrm>
            <a:off x="6096000" y="22098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 is integrated as an option for data analysis</a:t>
            </a:r>
            <a:endParaRPr lang="en-US" b="1" dirty="0"/>
          </a:p>
        </p:txBody>
      </p:sp>
      <p:sp>
        <p:nvSpPr>
          <p:cNvPr id="15" name="Title 15"/>
          <p:cNvSpPr txBox="1">
            <a:spLocks/>
          </p:cNvSpPr>
          <p:nvPr/>
        </p:nvSpPr>
        <p:spPr>
          <a:xfrm>
            <a:off x="304800" y="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EM is Integrated with Apollo</a:t>
            </a:r>
            <a:endParaRPr lang="en-US" sz="3600" dirty="0"/>
          </a:p>
        </p:txBody>
      </p:sp>
      <p:sp>
        <p:nvSpPr>
          <p:cNvPr id="2" name="TextBox 1"/>
          <p:cNvSpPr txBox="1"/>
          <p:nvPr/>
        </p:nvSpPr>
        <p:spPr>
          <a:xfrm>
            <a:off x="533400" y="6248400"/>
            <a:ext cx="3810000" cy="400110"/>
          </a:xfrm>
          <a:prstGeom prst="rect">
            <a:avLst/>
          </a:prstGeom>
          <a:noFill/>
        </p:spPr>
        <p:txBody>
          <a:bodyPr wrap="square" rtlCol="0">
            <a:spAutoFit/>
          </a:bodyPr>
          <a:lstStyle/>
          <a:p>
            <a:r>
              <a:rPr lang="en-US" sz="2000" b="1" dirty="0" smtClean="0"/>
              <a:t>Data Collection Frontend</a:t>
            </a:r>
            <a:endParaRPr lang="en-US" sz="2000" b="1" dirty="0"/>
          </a:p>
        </p:txBody>
      </p:sp>
      <p:sp>
        <p:nvSpPr>
          <p:cNvPr id="16" name="TextBox 15"/>
          <p:cNvSpPr txBox="1"/>
          <p:nvPr/>
        </p:nvSpPr>
        <p:spPr>
          <a:xfrm>
            <a:off x="5105400" y="6248400"/>
            <a:ext cx="3810000" cy="400110"/>
          </a:xfrm>
          <a:prstGeom prst="rect">
            <a:avLst/>
          </a:prstGeom>
          <a:noFill/>
        </p:spPr>
        <p:txBody>
          <a:bodyPr wrap="square" rtlCol="0">
            <a:spAutoFit/>
          </a:bodyPr>
          <a:lstStyle/>
          <a:p>
            <a:r>
              <a:rPr lang="en-US" sz="2000" b="1" dirty="0" smtClean="0"/>
              <a:t>Information Analysis Frontend</a:t>
            </a:r>
            <a:endParaRPr lang="en-US" sz="2000" b="1" dirty="0"/>
          </a:p>
        </p:txBody>
      </p:sp>
    </p:spTree>
    <p:custDataLst>
      <p:tags r:id="rId1"/>
    </p:custDataLst>
    <p:extLst>
      <p:ext uri="{BB962C8B-B14F-4D97-AF65-F5344CB8AC3E}">
        <p14:creationId xmlns:p14="http://schemas.microsoft.com/office/powerpoint/2010/main" val="87097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witter-app.jpg"/>
          <p:cNvPicPr>
            <a:picLocks noChangeAspect="1"/>
          </p:cNvPicPr>
          <p:nvPr/>
        </p:nvPicPr>
        <p:blipFill>
          <a:blip r:embed="rId4" cstate="print"/>
          <a:stretch>
            <a:fillRect/>
          </a:stretch>
        </p:blipFill>
        <p:spPr>
          <a:xfrm>
            <a:off x="304800" y="1425714"/>
            <a:ext cx="4070195" cy="2057400"/>
          </a:xfrm>
          <a:prstGeom prst="rect">
            <a:avLst/>
          </a:prstGeom>
        </p:spPr>
      </p:pic>
      <p:pic>
        <p:nvPicPr>
          <p:cNvPr id="32" name="Picture 31" descr="bogous-infor.jpg"/>
          <p:cNvPicPr>
            <a:picLocks noChangeAspect="1"/>
          </p:cNvPicPr>
          <p:nvPr/>
        </p:nvPicPr>
        <p:blipFill>
          <a:blip r:embed="rId5" cstate="print"/>
          <a:stretch>
            <a:fillRect/>
          </a:stretch>
        </p:blipFill>
        <p:spPr>
          <a:xfrm>
            <a:off x="6629400" y="1295400"/>
            <a:ext cx="1847850" cy="1108710"/>
          </a:xfrm>
          <a:prstGeom prst="rect">
            <a:avLst/>
          </a:prstGeom>
        </p:spPr>
      </p:pic>
      <p:pic>
        <p:nvPicPr>
          <p:cNvPr id="33" name="Picture 32" descr="good-vs-evil.jpg"/>
          <p:cNvPicPr>
            <a:picLocks noChangeAspect="1"/>
          </p:cNvPicPr>
          <p:nvPr/>
        </p:nvPicPr>
        <p:blipFill>
          <a:blip r:embed="rId6" cstate="print"/>
          <a:stretch>
            <a:fillRect/>
          </a:stretch>
        </p:blipFill>
        <p:spPr>
          <a:xfrm>
            <a:off x="6781800" y="2590800"/>
            <a:ext cx="1600200" cy="990600"/>
          </a:xfrm>
          <a:prstGeom prst="rect">
            <a:avLst/>
          </a:prstGeom>
        </p:spPr>
      </p:pic>
      <p:cxnSp>
        <p:nvCxnSpPr>
          <p:cNvPr id="34" name="Straight Arrow Connector 33"/>
          <p:cNvCxnSpPr/>
          <p:nvPr/>
        </p:nvCxnSpPr>
        <p:spPr>
          <a:xfrm>
            <a:off x="4800600" y="2209800"/>
            <a:ext cx="16002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05200" y="1143000"/>
            <a:ext cx="3048000" cy="707886"/>
          </a:xfrm>
          <a:prstGeom prst="rect">
            <a:avLst/>
          </a:prstGeom>
          <a:solidFill>
            <a:srgbClr val="00B0F0"/>
          </a:solidFill>
        </p:spPr>
        <p:txBody>
          <a:bodyPr wrap="square" rtlCol="0">
            <a:spAutoFit/>
          </a:bodyPr>
          <a:lstStyle/>
          <a:p>
            <a:r>
              <a:rPr lang="en-US" sz="2000" b="1" dirty="0" smtClean="0"/>
              <a:t>Difficult to verify truthfulness of tweets</a:t>
            </a:r>
            <a:endParaRPr lang="en-US" sz="2000" b="1" dirty="0"/>
          </a:p>
        </p:txBody>
      </p:sp>
      <p:cxnSp>
        <p:nvCxnSpPr>
          <p:cNvPr id="37" name="Straight Arrow Connector 36"/>
          <p:cNvCxnSpPr/>
          <p:nvPr/>
        </p:nvCxnSpPr>
        <p:spPr>
          <a:xfrm>
            <a:off x="4800600" y="2949714"/>
            <a:ext cx="17526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05200" y="3276600"/>
            <a:ext cx="3048000" cy="707886"/>
          </a:xfrm>
          <a:prstGeom prst="rect">
            <a:avLst/>
          </a:prstGeom>
          <a:solidFill>
            <a:srgbClr val="00B0F0"/>
          </a:solidFill>
        </p:spPr>
        <p:txBody>
          <a:bodyPr wrap="square" rtlCol="0">
            <a:spAutoFit/>
          </a:bodyPr>
          <a:lstStyle/>
          <a:p>
            <a:r>
              <a:rPr lang="en-US" sz="2000" b="1" dirty="0" smtClean="0"/>
              <a:t>Difficult to find out trustworthiness of sources</a:t>
            </a:r>
            <a:endParaRPr lang="en-US" sz="2000" b="1" dirty="0"/>
          </a:p>
        </p:txBody>
      </p:sp>
      <p:sp>
        <p:nvSpPr>
          <p:cNvPr id="41" name="Slide Number Placeholder 40"/>
          <p:cNvSpPr>
            <a:spLocks noGrp="1"/>
          </p:cNvSpPr>
          <p:nvPr>
            <p:ph type="sldNum" sz="quarter" idx="12"/>
          </p:nvPr>
        </p:nvSpPr>
        <p:spPr>
          <a:xfrm>
            <a:off x="6477000" y="6248400"/>
            <a:ext cx="2133600" cy="365125"/>
          </a:xfrm>
        </p:spPr>
        <p:txBody>
          <a:bodyPr/>
          <a:lstStyle/>
          <a:p>
            <a:fld id="{B6F15528-21DE-4FAA-801E-634DDDAF4B2B}" type="slidenum">
              <a:rPr lang="en-US" smtClean="0"/>
              <a:pPr/>
              <a:t>59</a:t>
            </a:fld>
            <a:endParaRPr lang="en-US" dirty="0"/>
          </a:p>
        </p:txBody>
      </p:sp>
      <p:sp>
        <p:nvSpPr>
          <p:cNvPr id="16" name="Title 15"/>
          <p:cNvSpPr>
            <a:spLocks noGrp="1"/>
          </p:cNvSpPr>
          <p:nvPr>
            <p:ph type="title"/>
          </p:nvPr>
        </p:nvSpPr>
        <p:spPr>
          <a:xfrm>
            <a:off x="0" y="0"/>
            <a:ext cx="9144000" cy="838200"/>
          </a:xfrm>
        </p:spPr>
        <p:txBody>
          <a:bodyPr>
            <a:noAutofit/>
          </a:bodyPr>
          <a:lstStyle/>
          <a:p>
            <a:r>
              <a:rPr lang="en-US" sz="3600" dirty="0" smtClean="0"/>
              <a:t>Real World Event Tracking from Twitter Data</a:t>
            </a:r>
            <a:endParaRPr lang="en-US" sz="3600" dirty="0"/>
          </a:p>
        </p:txBody>
      </p:sp>
      <p:pic>
        <p:nvPicPr>
          <p:cNvPr id="15" name="Picture 14" descr="egypt-unrest2.jpg"/>
          <p:cNvPicPr>
            <a:picLocks noChangeAspect="1"/>
          </p:cNvPicPr>
          <p:nvPr/>
        </p:nvPicPr>
        <p:blipFill>
          <a:blip r:embed="rId7" cstate="print"/>
          <a:stretch>
            <a:fillRect/>
          </a:stretch>
        </p:blipFill>
        <p:spPr>
          <a:xfrm>
            <a:off x="228600" y="4419600"/>
            <a:ext cx="2057400" cy="1347952"/>
          </a:xfrm>
          <a:prstGeom prst="rect">
            <a:avLst/>
          </a:prstGeom>
        </p:spPr>
      </p:pic>
      <p:pic>
        <p:nvPicPr>
          <p:cNvPr id="22" name="Picture 21" descr="Japan-Sunami.jpg"/>
          <p:cNvPicPr>
            <a:picLocks noChangeAspect="1"/>
          </p:cNvPicPr>
          <p:nvPr/>
        </p:nvPicPr>
        <p:blipFill>
          <a:blip r:embed="rId8" cstate="print"/>
          <a:stretch>
            <a:fillRect/>
          </a:stretch>
        </p:blipFill>
        <p:spPr>
          <a:xfrm>
            <a:off x="4800600" y="4485057"/>
            <a:ext cx="1913418" cy="1299542"/>
          </a:xfrm>
          <a:prstGeom prst="rect">
            <a:avLst/>
          </a:prstGeom>
        </p:spPr>
      </p:pic>
      <p:sp>
        <p:nvSpPr>
          <p:cNvPr id="23" name="TextBox 22"/>
          <p:cNvSpPr txBox="1"/>
          <p:nvPr/>
        </p:nvSpPr>
        <p:spPr>
          <a:xfrm>
            <a:off x="228600" y="5943600"/>
            <a:ext cx="1676400" cy="369332"/>
          </a:xfrm>
          <a:prstGeom prst="rect">
            <a:avLst/>
          </a:prstGeom>
          <a:noFill/>
        </p:spPr>
        <p:txBody>
          <a:bodyPr wrap="square" rtlCol="0">
            <a:spAutoFit/>
          </a:bodyPr>
          <a:lstStyle/>
          <a:p>
            <a:r>
              <a:rPr lang="en-US" b="1" dirty="0" smtClean="0"/>
              <a:t>Egypt Unrest</a:t>
            </a:r>
            <a:endParaRPr lang="en-US" b="1" dirty="0"/>
          </a:p>
        </p:txBody>
      </p:sp>
      <p:sp>
        <p:nvSpPr>
          <p:cNvPr id="24" name="TextBox 23"/>
          <p:cNvSpPr txBox="1"/>
          <p:nvPr/>
        </p:nvSpPr>
        <p:spPr>
          <a:xfrm>
            <a:off x="4800600" y="5952838"/>
            <a:ext cx="2133600" cy="646331"/>
          </a:xfrm>
          <a:prstGeom prst="rect">
            <a:avLst/>
          </a:prstGeom>
          <a:noFill/>
        </p:spPr>
        <p:txBody>
          <a:bodyPr wrap="square" rtlCol="0">
            <a:spAutoFit/>
          </a:bodyPr>
          <a:lstStyle/>
          <a:p>
            <a:r>
              <a:rPr lang="en-US" b="1" dirty="0" smtClean="0"/>
              <a:t>Japan Tsunami and Nuclear Event</a:t>
            </a:r>
            <a:endParaRPr lang="en-US" b="1" dirty="0"/>
          </a:p>
        </p:txBody>
      </p:sp>
      <p:sp>
        <p:nvSpPr>
          <p:cNvPr id="25" name="TextBox 24"/>
          <p:cNvSpPr txBox="1"/>
          <p:nvPr/>
        </p:nvSpPr>
        <p:spPr>
          <a:xfrm>
            <a:off x="2379680" y="5948064"/>
            <a:ext cx="1905000" cy="369332"/>
          </a:xfrm>
          <a:prstGeom prst="rect">
            <a:avLst/>
          </a:prstGeom>
          <a:noFill/>
        </p:spPr>
        <p:txBody>
          <a:bodyPr wrap="square" rtlCol="0">
            <a:spAutoFit/>
          </a:bodyPr>
          <a:lstStyle/>
          <a:p>
            <a:r>
              <a:rPr lang="en-US" b="1" dirty="0" smtClean="0"/>
              <a:t>Hurricane Sandy </a:t>
            </a:r>
            <a:endParaRPr lang="en-US" b="1" dirty="0"/>
          </a:p>
        </p:txBody>
      </p:sp>
      <p:sp>
        <p:nvSpPr>
          <p:cNvPr id="28" name="Rectangle 6"/>
          <p:cNvSpPr txBox="1">
            <a:spLocks noChangeArrowheads="1"/>
          </p:cNvSpPr>
          <p:nvPr/>
        </p:nvSpPr>
        <p:spPr bwMode="auto">
          <a:xfrm>
            <a:off x="0" y="3886200"/>
            <a:ext cx="3124200" cy="471488"/>
          </a:xfrm>
          <a:prstGeom prst="rect">
            <a:avLst/>
          </a:prstGeom>
          <a:noFill/>
          <a:ln w="9525">
            <a:noFill/>
            <a:miter lim="800000"/>
            <a:headEnd/>
            <a:tailEnd/>
          </a:ln>
        </p:spPr>
        <p:txBody>
          <a:bodyPr anchor="b"/>
          <a:lstStyle/>
          <a:p>
            <a:r>
              <a:rPr lang="en-US" sz="2800" dirty="0" smtClean="0"/>
              <a:t>Datasets collected:</a:t>
            </a:r>
            <a:endParaRPr lang="en-US" sz="2800" dirty="0"/>
          </a:p>
        </p:txBody>
      </p:sp>
      <p:pic>
        <p:nvPicPr>
          <p:cNvPr id="31" name="Picture 30" descr="sandy1.jpg"/>
          <p:cNvPicPr>
            <a:picLocks noChangeAspect="1"/>
          </p:cNvPicPr>
          <p:nvPr/>
        </p:nvPicPr>
        <p:blipFill>
          <a:blip r:embed="rId9" cstate="print"/>
          <a:stretch>
            <a:fillRect/>
          </a:stretch>
        </p:blipFill>
        <p:spPr>
          <a:xfrm>
            <a:off x="2476500" y="4412999"/>
            <a:ext cx="2057400" cy="1371600"/>
          </a:xfrm>
          <a:prstGeom prst="rect">
            <a:avLst/>
          </a:prstGeom>
        </p:spPr>
      </p:pic>
      <p:pic>
        <p:nvPicPr>
          <p:cNvPr id="36" name="Picture 35" descr="Boston-Bombing.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9600" y="4572000"/>
            <a:ext cx="2032000" cy="1219200"/>
          </a:xfrm>
          <a:prstGeom prst="rect">
            <a:avLst/>
          </a:prstGeom>
        </p:spPr>
      </p:pic>
      <p:sp>
        <p:nvSpPr>
          <p:cNvPr id="38" name="TextBox 37"/>
          <p:cNvSpPr txBox="1"/>
          <p:nvPr/>
        </p:nvSpPr>
        <p:spPr>
          <a:xfrm>
            <a:off x="7162800" y="6019800"/>
            <a:ext cx="1981200" cy="369332"/>
          </a:xfrm>
          <a:prstGeom prst="rect">
            <a:avLst/>
          </a:prstGeom>
          <a:noFill/>
        </p:spPr>
        <p:txBody>
          <a:bodyPr wrap="square" rtlCol="0">
            <a:spAutoFit/>
          </a:bodyPr>
          <a:lstStyle/>
          <a:p>
            <a:r>
              <a:rPr lang="en-US" b="1" dirty="0" smtClean="0"/>
              <a:t>Boston Bombing</a:t>
            </a:r>
            <a:endParaRPr lang="en-US" b="1" dirty="0"/>
          </a:p>
        </p:txBody>
      </p:sp>
    </p:spTree>
    <p:custDataLst>
      <p:tags r:id="rId1"/>
    </p:custDataLst>
    <p:extLst>
      <p:ext uri="{BB962C8B-B14F-4D97-AF65-F5344CB8AC3E}">
        <p14:creationId xmlns:p14="http://schemas.microsoft.com/office/powerpoint/2010/main" val="63001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Humans in the Loop?</a:t>
            </a:r>
            <a:endParaRPr lang="en-US" dirty="0"/>
          </a:p>
        </p:txBody>
      </p:sp>
      <p:sp>
        <p:nvSpPr>
          <p:cNvPr id="3" name="Content Placeholder 2"/>
          <p:cNvSpPr>
            <a:spLocks noGrp="1"/>
          </p:cNvSpPr>
          <p:nvPr>
            <p:ph idx="1"/>
          </p:nvPr>
        </p:nvSpPr>
        <p:spPr>
          <a:xfrm>
            <a:off x="396925" y="1542659"/>
            <a:ext cx="8229600" cy="579120"/>
          </a:xfrm>
        </p:spPr>
        <p:txBody>
          <a:bodyPr>
            <a:normAutofit lnSpcReduction="10000"/>
          </a:bodyPr>
          <a:lstStyle/>
          <a:p>
            <a:r>
              <a:rPr lang="en-US" dirty="0" smtClean="0"/>
              <a:t>The CPS “Control Loop”</a:t>
            </a:r>
            <a:endParaRPr lang="en-US" dirty="0"/>
          </a:p>
        </p:txBody>
      </p:sp>
      <p:sp>
        <p:nvSpPr>
          <p:cNvPr id="4" name="Rectangle 2"/>
          <p:cNvSpPr>
            <a:spLocks noChangeArrowheads="1"/>
          </p:cNvSpPr>
          <p:nvPr/>
        </p:nvSpPr>
        <p:spPr bwMode="auto">
          <a:xfrm>
            <a:off x="2193747" y="3503613"/>
            <a:ext cx="3429000" cy="1219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5" name="Oval 4"/>
          <p:cNvSpPr>
            <a:spLocks noChangeArrowheads="1"/>
          </p:cNvSpPr>
          <p:nvPr/>
        </p:nvSpPr>
        <p:spPr bwMode="auto">
          <a:xfrm>
            <a:off x="1431747" y="38846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Line 5"/>
          <p:cNvSpPr>
            <a:spLocks noChangeShapeType="1"/>
          </p:cNvSpPr>
          <p:nvPr/>
        </p:nvSpPr>
        <p:spPr bwMode="auto">
          <a:xfrm>
            <a:off x="745947" y="4113213"/>
            <a:ext cx="685800" cy="0"/>
          </a:xfrm>
          <a:prstGeom prst="line">
            <a:avLst/>
          </a:prstGeom>
          <a:noFill/>
          <a:ln w="9525">
            <a:solidFill>
              <a:schemeClr val="tx1"/>
            </a:solidFill>
            <a:round/>
            <a:headEnd/>
            <a:tailEnd type="triangle" w="med" len="med"/>
          </a:ln>
        </p:spPr>
        <p:txBody>
          <a:bodyPr/>
          <a:lstStyle/>
          <a:p>
            <a:endParaRPr lang="en-US"/>
          </a:p>
        </p:txBody>
      </p:sp>
      <p:sp>
        <p:nvSpPr>
          <p:cNvPr id="7" name="Line 6"/>
          <p:cNvSpPr>
            <a:spLocks noChangeShapeType="1"/>
          </p:cNvSpPr>
          <p:nvPr/>
        </p:nvSpPr>
        <p:spPr bwMode="auto">
          <a:xfrm>
            <a:off x="1812747" y="4113213"/>
            <a:ext cx="533400" cy="0"/>
          </a:xfrm>
          <a:prstGeom prst="line">
            <a:avLst/>
          </a:prstGeom>
          <a:noFill/>
          <a:ln w="9525">
            <a:solidFill>
              <a:schemeClr val="tx1"/>
            </a:solidFill>
            <a:round/>
            <a:headEnd/>
            <a:tailEnd type="triangle" w="med" len="med"/>
          </a:ln>
        </p:spPr>
        <p:txBody>
          <a:bodyPr/>
          <a:lstStyle/>
          <a:p>
            <a:endParaRPr lang="en-US"/>
          </a:p>
        </p:txBody>
      </p:sp>
      <p:sp>
        <p:nvSpPr>
          <p:cNvPr id="8" name="Rectangle 7"/>
          <p:cNvSpPr>
            <a:spLocks noChangeArrowheads="1"/>
          </p:cNvSpPr>
          <p:nvPr/>
        </p:nvSpPr>
        <p:spPr bwMode="auto">
          <a:xfrm>
            <a:off x="2346147" y="3656013"/>
            <a:ext cx="12954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Controller</a:t>
            </a:r>
          </a:p>
          <a:p>
            <a:pPr algn="ctr"/>
            <a:r>
              <a:rPr lang="en-US"/>
              <a:t>(Policy)</a:t>
            </a:r>
          </a:p>
        </p:txBody>
      </p:sp>
      <p:sp>
        <p:nvSpPr>
          <p:cNvPr id="9" name="Text Box 8"/>
          <p:cNvSpPr txBox="1">
            <a:spLocks noChangeArrowheads="1"/>
          </p:cNvSpPr>
          <p:nvPr/>
        </p:nvSpPr>
        <p:spPr bwMode="auto">
          <a:xfrm>
            <a:off x="3016072" y="5745163"/>
            <a:ext cx="184150" cy="366712"/>
          </a:xfrm>
          <a:prstGeom prst="rect">
            <a:avLst/>
          </a:prstGeom>
          <a:noFill/>
          <a:ln w="9525">
            <a:noFill/>
            <a:miter lim="800000"/>
            <a:headEnd/>
            <a:tailEnd/>
          </a:ln>
        </p:spPr>
        <p:txBody>
          <a:bodyPr wrap="none">
            <a:spAutoFit/>
          </a:bodyPr>
          <a:lstStyle/>
          <a:p>
            <a:endParaRPr lang="en-US"/>
          </a:p>
        </p:txBody>
      </p:sp>
      <p:sp>
        <p:nvSpPr>
          <p:cNvPr id="10" name="Line 9"/>
          <p:cNvSpPr>
            <a:spLocks noChangeShapeType="1"/>
          </p:cNvSpPr>
          <p:nvPr/>
        </p:nvSpPr>
        <p:spPr bwMode="auto">
          <a:xfrm>
            <a:off x="3641547" y="4113213"/>
            <a:ext cx="457200" cy="0"/>
          </a:xfrm>
          <a:prstGeom prst="line">
            <a:avLst/>
          </a:prstGeom>
          <a:noFill/>
          <a:ln w="9525">
            <a:solidFill>
              <a:schemeClr val="tx1"/>
            </a:solidFill>
            <a:round/>
            <a:headEnd/>
            <a:tailEnd type="triangle" w="med" len="med"/>
          </a:ln>
        </p:spPr>
        <p:txBody>
          <a:bodyPr/>
          <a:lstStyle/>
          <a:p>
            <a:endParaRPr lang="en-US"/>
          </a:p>
        </p:txBody>
      </p:sp>
      <p:sp>
        <p:nvSpPr>
          <p:cNvPr id="11" name="Rectangle 10"/>
          <p:cNvSpPr>
            <a:spLocks noChangeArrowheads="1"/>
          </p:cNvSpPr>
          <p:nvPr/>
        </p:nvSpPr>
        <p:spPr bwMode="auto">
          <a:xfrm>
            <a:off x="6460947" y="3656013"/>
            <a:ext cx="13716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Process</a:t>
            </a:r>
          </a:p>
        </p:txBody>
      </p:sp>
      <p:sp>
        <p:nvSpPr>
          <p:cNvPr id="12" name="Line 11"/>
          <p:cNvSpPr>
            <a:spLocks noChangeShapeType="1"/>
          </p:cNvSpPr>
          <p:nvPr/>
        </p:nvSpPr>
        <p:spPr bwMode="auto">
          <a:xfrm>
            <a:off x="7832547" y="4113213"/>
            <a:ext cx="914400" cy="0"/>
          </a:xfrm>
          <a:prstGeom prst="line">
            <a:avLst/>
          </a:prstGeom>
          <a:noFill/>
          <a:ln w="9525">
            <a:solidFill>
              <a:schemeClr val="tx1"/>
            </a:solidFill>
            <a:round/>
            <a:headEnd/>
            <a:tailEnd type="triangle" w="med" len="med"/>
          </a:ln>
        </p:spPr>
        <p:txBody>
          <a:bodyPr/>
          <a:lstStyle/>
          <a:p>
            <a:endParaRPr lang="en-US"/>
          </a:p>
        </p:txBody>
      </p:sp>
      <p:sp>
        <p:nvSpPr>
          <p:cNvPr id="13" name="Line 12"/>
          <p:cNvSpPr>
            <a:spLocks noChangeShapeType="1"/>
          </p:cNvSpPr>
          <p:nvPr/>
        </p:nvSpPr>
        <p:spPr bwMode="auto">
          <a:xfrm>
            <a:off x="8289747" y="4113213"/>
            <a:ext cx="0" cy="1524000"/>
          </a:xfrm>
          <a:prstGeom prst="line">
            <a:avLst/>
          </a:prstGeom>
          <a:noFill/>
          <a:ln w="9525">
            <a:solidFill>
              <a:schemeClr val="tx1"/>
            </a:solidFill>
            <a:round/>
            <a:headEnd/>
            <a:tailEnd/>
          </a:ln>
        </p:spPr>
        <p:txBody>
          <a:bodyPr/>
          <a:lstStyle/>
          <a:p>
            <a:endParaRPr lang="en-US"/>
          </a:p>
        </p:txBody>
      </p:sp>
      <p:sp>
        <p:nvSpPr>
          <p:cNvPr id="14" name="Line 13"/>
          <p:cNvSpPr>
            <a:spLocks noChangeShapeType="1"/>
          </p:cNvSpPr>
          <p:nvPr/>
        </p:nvSpPr>
        <p:spPr bwMode="auto">
          <a:xfrm flipH="1">
            <a:off x="5622747" y="5637213"/>
            <a:ext cx="2667000" cy="0"/>
          </a:xfrm>
          <a:prstGeom prst="line">
            <a:avLst/>
          </a:prstGeom>
          <a:noFill/>
          <a:ln w="9525">
            <a:solidFill>
              <a:schemeClr val="tx1"/>
            </a:solidFill>
            <a:round/>
            <a:headEnd/>
            <a:tailEnd type="triangle" w="med" len="med"/>
          </a:ln>
        </p:spPr>
        <p:txBody>
          <a:bodyPr/>
          <a:lstStyle/>
          <a:p>
            <a:endParaRPr lang="en-US"/>
          </a:p>
        </p:txBody>
      </p:sp>
      <p:sp>
        <p:nvSpPr>
          <p:cNvPr id="15" name="Rectangle 14"/>
          <p:cNvSpPr>
            <a:spLocks noChangeArrowheads="1"/>
          </p:cNvSpPr>
          <p:nvPr/>
        </p:nvSpPr>
        <p:spPr bwMode="auto">
          <a:xfrm>
            <a:off x="4327347" y="5180013"/>
            <a:ext cx="12954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Sensor</a:t>
            </a:r>
          </a:p>
        </p:txBody>
      </p:sp>
      <p:sp>
        <p:nvSpPr>
          <p:cNvPr id="16" name="Line 15"/>
          <p:cNvSpPr>
            <a:spLocks noChangeShapeType="1"/>
          </p:cNvSpPr>
          <p:nvPr/>
        </p:nvSpPr>
        <p:spPr bwMode="auto">
          <a:xfrm flipH="1">
            <a:off x="1584147" y="5637213"/>
            <a:ext cx="2743200" cy="0"/>
          </a:xfrm>
          <a:prstGeom prst="line">
            <a:avLst/>
          </a:prstGeom>
          <a:noFill/>
          <a:ln w="9525">
            <a:solidFill>
              <a:schemeClr val="tx1"/>
            </a:solidFill>
            <a:round/>
            <a:headEnd/>
            <a:tailEnd/>
          </a:ln>
        </p:spPr>
        <p:txBody>
          <a:bodyPr/>
          <a:lstStyle/>
          <a:p>
            <a:endParaRPr lang="en-US"/>
          </a:p>
        </p:txBody>
      </p:sp>
      <p:sp>
        <p:nvSpPr>
          <p:cNvPr id="17" name="Line 16"/>
          <p:cNvSpPr>
            <a:spLocks noChangeShapeType="1"/>
          </p:cNvSpPr>
          <p:nvPr/>
        </p:nvSpPr>
        <p:spPr bwMode="auto">
          <a:xfrm flipV="1">
            <a:off x="1584147" y="4265613"/>
            <a:ext cx="0" cy="1371600"/>
          </a:xfrm>
          <a:prstGeom prst="line">
            <a:avLst/>
          </a:prstGeom>
          <a:noFill/>
          <a:ln w="9525">
            <a:solidFill>
              <a:schemeClr val="tx1"/>
            </a:solidFill>
            <a:round/>
            <a:headEnd/>
            <a:tailEnd type="triangle" w="med" len="med"/>
          </a:ln>
        </p:spPr>
        <p:txBody>
          <a:bodyPr/>
          <a:lstStyle/>
          <a:p>
            <a:endParaRPr lang="en-US"/>
          </a:p>
        </p:txBody>
      </p:sp>
      <p:sp>
        <p:nvSpPr>
          <p:cNvPr id="18" name="Text Box 17"/>
          <p:cNvSpPr txBox="1">
            <a:spLocks noChangeArrowheads="1"/>
          </p:cNvSpPr>
          <p:nvPr/>
        </p:nvSpPr>
        <p:spPr bwMode="auto">
          <a:xfrm>
            <a:off x="212547" y="4206875"/>
            <a:ext cx="1062278" cy="646331"/>
          </a:xfrm>
          <a:prstGeom prst="rect">
            <a:avLst/>
          </a:prstGeom>
          <a:noFill/>
          <a:ln w="9525">
            <a:noFill/>
            <a:miter lim="800000"/>
            <a:headEnd/>
            <a:tailEnd/>
          </a:ln>
        </p:spPr>
        <p:txBody>
          <a:bodyPr wrap="none">
            <a:spAutoFit/>
          </a:bodyPr>
          <a:lstStyle/>
          <a:p>
            <a:r>
              <a:rPr lang="en-US" dirty="0"/>
              <a:t>Desired</a:t>
            </a:r>
          </a:p>
          <a:p>
            <a:r>
              <a:rPr lang="en-US" dirty="0" smtClean="0"/>
              <a:t>Behavior</a:t>
            </a:r>
            <a:endParaRPr lang="en-US" dirty="0"/>
          </a:p>
        </p:txBody>
      </p:sp>
      <p:sp>
        <p:nvSpPr>
          <p:cNvPr id="19" name="Text Box 18"/>
          <p:cNvSpPr txBox="1">
            <a:spLocks noChangeArrowheads="1"/>
          </p:cNvSpPr>
          <p:nvPr/>
        </p:nvSpPr>
        <p:spPr bwMode="auto">
          <a:xfrm>
            <a:off x="7984947" y="3656013"/>
            <a:ext cx="879475" cy="366712"/>
          </a:xfrm>
          <a:prstGeom prst="rect">
            <a:avLst/>
          </a:prstGeom>
          <a:noFill/>
          <a:ln w="9525">
            <a:noFill/>
            <a:miter lim="800000"/>
            <a:headEnd/>
            <a:tailEnd/>
          </a:ln>
        </p:spPr>
        <p:txBody>
          <a:bodyPr wrap="none">
            <a:spAutoFit/>
          </a:bodyPr>
          <a:lstStyle/>
          <a:p>
            <a:r>
              <a:rPr lang="en-US"/>
              <a:t>Output</a:t>
            </a:r>
          </a:p>
        </p:txBody>
      </p:sp>
      <p:sp>
        <p:nvSpPr>
          <p:cNvPr id="20" name="Text Box 19"/>
          <p:cNvSpPr txBox="1">
            <a:spLocks noChangeArrowheads="1"/>
          </p:cNvSpPr>
          <p:nvPr/>
        </p:nvSpPr>
        <p:spPr bwMode="auto">
          <a:xfrm>
            <a:off x="1263472" y="5745163"/>
            <a:ext cx="1927225" cy="366712"/>
          </a:xfrm>
          <a:prstGeom prst="rect">
            <a:avLst/>
          </a:prstGeom>
          <a:noFill/>
          <a:ln w="9525">
            <a:noFill/>
            <a:miter lim="800000"/>
            <a:headEnd/>
            <a:tailEnd/>
          </a:ln>
        </p:spPr>
        <p:txBody>
          <a:bodyPr wrap="none">
            <a:spAutoFit/>
          </a:bodyPr>
          <a:lstStyle/>
          <a:p>
            <a:r>
              <a:rPr lang="en-US"/>
              <a:t>Measured Output</a:t>
            </a:r>
          </a:p>
        </p:txBody>
      </p:sp>
      <p:sp>
        <p:nvSpPr>
          <p:cNvPr id="21" name="Rectangle 20"/>
          <p:cNvSpPr>
            <a:spLocks noChangeArrowheads="1"/>
          </p:cNvSpPr>
          <p:nvPr/>
        </p:nvSpPr>
        <p:spPr bwMode="auto">
          <a:xfrm>
            <a:off x="4098747" y="3656013"/>
            <a:ext cx="13716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Actuator</a:t>
            </a:r>
          </a:p>
          <a:p>
            <a:pPr algn="ctr"/>
            <a:r>
              <a:rPr lang="en-US"/>
              <a:t>(Mechanism)</a:t>
            </a:r>
          </a:p>
        </p:txBody>
      </p:sp>
      <p:sp>
        <p:nvSpPr>
          <p:cNvPr id="22" name="Line 21"/>
          <p:cNvSpPr>
            <a:spLocks noChangeShapeType="1"/>
          </p:cNvSpPr>
          <p:nvPr/>
        </p:nvSpPr>
        <p:spPr bwMode="auto">
          <a:xfrm>
            <a:off x="5470347" y="4113213"/>
            <a:ext cx="381000" cy="0"/>
          </a:xfrm>
          <a:prstGeom prst="line">
            <a:avLst/>
          </a:prstGeom>
          <a:noFill/>
          <a:ln w="9525">
            <a:solidFill>
              <a:schemeClr val="tx1"/>
            </a:solidFill>
            <a:round/>
            <a:headEnd/>
            <a:tailEnd type="triangle" w="med" len="med"/>
          </a:ln>
        </p:spPr>
        <p:txBody>
          <a:bodyPr/>
          <a:lstStyle/>
          <a:p>
            <a:endParaRPr lang="en-US"/>
          </a:p>
        </p:txBody>
      </p:sp>
      <p:sp>
        <p:nvSpPr>
          <p:cNvPr id="23" name="Text Box 22"/>
          <p:cNvSpPr txBox="1">
            <a:spLocks noChangeArrowheads="1"/>
          </p:cNvSpPr>
          <p:nvPr/>
        </p:nvSpPr>
        <p:spPr bwMode="auto">
          <a:xfrm>
            <a:off x="1644472" y="4221163"/>
            <a:ext cx="266700" cy="366712"/>
          </a:xfrm>
          <a:prstGeom prst="rect">
            <a:avLst/>
          </a:prstGeom>
          <a:noFill/>
          <a:ln w="9525">
            <a:noFill/>
            <a:miter lim="800000"/>
            <a:headEnd/>
            <a:tailEnd/>
          </a:ln>
        </p:spPr>
        <p:txBody>
          <a:bodyPr wrap="none">
            <a:spAutoFit/>
          </a:bodyPr>
          <a:lstStyle/>
          <a:p>
            <a:r>
              <a:rPr lang="en-US"/>
              <a:t>-</a:t>
            </a:r>
          </a:p>
        </p:txBody>
      </p:sp>
      <p:sp>
        <p:nvSpPr>
          <p:cNvPr id="24" name="Line 23"/>
          <p:cNvSpPr>
            <a:spLocks noChangeShapeType="1"/>
          </p:cNvSpPr>
          <p:nvPr/>
        </p:nvSpPr>
        <p:spPr bwMode="auto">
          <a:xfrm>
            <a:off x="6156147" y="4113213"/>
            <a:ext cx="304800" cy="0"/>
          </a:xfrm>
          <a:prstGeom prst="line">
            <a:avLst/>
          </a:prstGeom>
          <a:noFill/>
          <a:ln w="9525">
            <a:solidFill>
              <a:schemeClr val="tx1"/>
            </a:solidFill>
            <a:round/>
            <a:headEnd/>
            <a:tailEnd type="triangle" w="med" len="med"/>
          </a:ln>
        </p:spPr>
        <p:txBody>
          <a:bodyPr/>
          <a:lstStyle/>
          <a:p>
            <a:endParaRPr lang="en-US"/>
          </a:p>
        </p:txBody>
      </p:sp>
      <p:sp>
        <p:nvSpPr>
          <p:cNvPr id="25" name="Oval 24"/>
          <p:cNvSpPr>
            <a:spLocks noChangeArrowheads="1"/>
          </p:cNvSpPr>
          <p:nvPr/>
        </p:nvSpPr>
        <p:spPr bwMode="auto">
          <a:xfrm>
            <a:off x="5851347" y="39608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Line 25"/>
          <p:cNvSpPr>
            <a:spLocks noChangeShapeType="1"/>
          </p:cNvSpPr>
          <p:nvPr/>
        </p:nvSpPr>
        <p:spPr bwMode="auto">
          <a:xfrm>
            <a:off x="6003747" y="3140075"/>
            <a:ext cx="0" cy="820738"/>
          </a:xfrm>
          <a:prstGeom prst="line">
            <a:avLst/>
          </a:prstGeom>
          <a:noFill/>
          <a:ln w="9525">
            <a:solidFill>
              <a:schemeClr val="tx1"/>
            </a:solidFill>
            <a:round/>
            <a:headEnd/>
            <a:tailEnd type="triangle" w="med" len="med"/>
          </a:ln>
        </p:spPr>
        <p:txBody>
          <a:bodyPr/>
          <a:lstStyle/>
          <a:p>
            <a:endParaRPr lang="en-US"/>
          </a:p>
        </p:txBody>
      </p:sp>
      <p:sp>
        <p:nvSpPr>
          <p:cNvPr id="28" name="Text Box 27"/>
          <p:cNvSpPr txBox="1">
            <a:spLocks noChangeArrowheads="1"/>
          </p:cNvSpPr>
          <p:nvPr/>
        </p:nvSpPr>
        <p:spPr bwMode="auto">
          <a:xfrm>
            <a:off x="1279347" y="2301875"/>
            <a:ext cx="4191000" cy="822325"/>
          </a:xfrm>
          <a:prstGeom prst="rect">
            <a:avLst/>
          </a:prstGeom>
          <a:noFill/>
          <a:ln w="9525">
            <a:noFill/>
            <a:miter lim="800000"/>
            <a:headEnd/>
            <a:tailEnd/>
          </a:ln>
        </p:spPr>
        <p:txBody>
          <a:bodyPr>
            <a:spAutoFit/>
          </a:bodyPr>
          <a:lstStyle/>
          <a:p>
            <a:r>
              <a:rPr lang="en-US" sz="2400"/>
              <a:t>The loop represents a </a:t>
            </a:r>
            <a:r>
              <a:rPr lang="en-US" sz="2400" i="1"/>
              <a:t>causality chain</a:t>
            </a:r>
          </a:p>
        </p:txBody>
      </p:sp>
      <p:sp>
        <p:nvSpPr>
          <p:cNvPr id="29" name="Text Box 27"/>
          <p:cNvSpPr txBox="1">
            <a:spLocks noChangeArrowheads="1"/>
          </p:cNvSpPr>
          <p:nvPr/>
        </p:nvSpPr>
        <p:spPr bwMode="auto">
          <a:xfrm>
            <a:off x="5317947" y="2759075"/>
            <a:ext cx="2209800" cy="369332"/>
          </a:xfrm>
          <a:prstGeom prst="rect">
            <a:avLst/>
          </a:prstGeom>
          <a:noFill/>
          <a:ln w="9525">
            <a:noFill/>
            <a:miter lim="800000"/>
            <a:headEnd/>
            <a:tailEnd/>
          </a:ln>
        </p:spPr>
        <p:txBody>
          <a:bodyPr wrap="square">
            <a:spAutoFit/>
          </a:bodyPr>
          <a:lstStyle/>
          <a:p>
            <a:r>
              <a:rPr lang="en-US" dirty="0" smtClean="0"/>
              <a:t>Disturbance</a:t>
            </a:r>
            <a:endParaRPr lang="en-US" i="1" dirty="0"/>
          </a:p>
        </p:txBody>
      </p:sp>
    </p:spTree>
    <p:extLst>
      <p:ext uri="{BB962C8B-B14F-4D97-AF65-F5344CB8AC3E}">
        <p14:creationId xmlns:p14="http://schemas.microsoft.com/office/powerpoint/2010/main" val="30232032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1"/>
          <p:cNvPicPr>
            <a:picLocks noChangeAspect="1" noChangeArrowheads="1"/>
          </p:cNvPicPr>
          <p:nvPr/>
        </p:nvPicPr>
        <p:blipFill>
          <a:blip r:embed="rId4" cstate="print"/>
          <a:srcRect/>
          <a:stretch>
            <a:fillRect/>
          </a:stretch>
        </p:blipFill>
        <p:spPr bwMode="auto">
          <a:xfrm>
            <a:off x="76200" y="1752600"/>
            <a:ext cx="4649309" cy="3352800"/>
          </a:xfrm>
          <a:prstGeom prst="rect">
            <a:avLst/>
          </a:prstGeom>
          <a:noFill/>
          <a:ln w="9525">
            <a:noFill/>
            <a:miter lim="800000"/>
            <a:headEnd/>
            <a:tailEnd/>
          </a:ln>
          <a:effectLst/>
        </p:spPr>
      </p:pic>
      <p:pic>
        <p:nvPicPr>
          <p:cNvPr id="259074" name="Picture 2"/>
          <p:cNvPicPr>
            <a:picLocks noChangeAspect="1" noChangeArrowheads="1"/>
          </p:cNvPicPr>
          <p:nvPr/>
        </p:nvPicPr>
        <p:blipFill>
          <a:blip r:embed="rId5" cstate="print"/>
          <a:srcRect/>
          <a:stretch>
            <a:fillRect/>
          </a:stretch>
        </p:blipFill>
        <p:spPr bwMode="auto">
          <a:xfrm>
            <a:off x="4724400" y="1750899"/>
            <a:ext cx="4343400" cy="3354501"/>
          </a:xfrm>
          <a:prstGeom prst="rect">
            <a:avLst/>
          </a:prstGeom>
          <a:noFill/>
          <a:ln w="9525">
            <a:noFill/>
            <a:miter lim="800000"/>
            <a:headEnd/>
            <a:tailEnd/>
          </a:ln>
          <a:effectLst/>
        </p:spPr>
      </p:pic>
      <p:graphicFrame>
        <p:nvGraphicFramePr>
          <p:cNvPr id="10" name="Table 9"/>
          <p:cNvGraphicFramePr>
            <a:graphicFrameLocks noGrp="1"/>
          </p:cNvGraphicFramePr>
          <p:nvPr>
            <p:extLst>
              <p:ext uri="{D42A27DB-BD31-4B8C-83A1-F6EECF244321}">
                <p14:modId xmlns:p14="http://schemas.microsoft.com/office/powerpoint/2010/main" val="1740072666"/>
              </p:ext>
            </p:extLst>
          </p:nvPr>
        </p:nvGraphicFramePr>
        <p:xfrm>
          <a:off x="1143000" y="2895600"/>
          <a:ext cx="7391403" cy="1559560"/>
        </p:xfrm>
        <a:graphic>
          <a:graphicData uri="http://schemas.openxmlformats.org/drawingml/2006/table">
            <a:tbl>
              <a:tblPr firstRow="1" bandRow="1">
                <a:tableStyleId>{5C22544A-7EE6-4342-B048-85BDC9FD1C3A}</a:tableStyleId>
              </a:tblPr>
              <a:tblGrid>
                <a:gridCol w="4495800"/>
                <a:gridCol w="2895603"/>
              </a:tblGrid>
              <a:tr h="370840">
                <a:tc>
                  <a:txBody>
                    <a:bodyPr/>
                    <a:lstStyle/>
                    <a:p>
                      <a:r>
                        <a:rPr lang="en-US" dirty="0" smtClean="0"/>
                        <a:t>Media Report</a:t>
                      </a:r>
                      <a:endParaRPr lang="en-US" dirty="0"/>
                    </a:p>
                  </a:txBody>
                  <a:tcPr/>
                </a:tc>
                <a:tc>
                  <a:txBody>
                    <a:bodyPr/>
                    <a:lstStyle/>
                    <a:p>
                      <a:r>
                        <a:rPr lang="en-US" dirty="0" smtClean="0"/>
                        <a:t>Tweet</a:t>
                      </a:r>
                      <a:r>
                        <a:rPr lang="en-US" baseline="0" dirty="0" smtClean="0"/>
                        <a:t> found by EM</a:t>
                      </a:r>
                      <a:endParaRPr lang="en-US" dirty="0"/>
                    </a:p>
                  </a:txBody>
                  <a:tcPr/>
                </a:tc>
              </a:tr>
              <a:tr h="370840">
                <a:tc>
                  <a:txBody>
                    <a:bodyPr/>
                    <a:lstStyle/>
                    <a:p>
                      <a:r>
                        <a:rPr lang="en-US" sz="1800" b="1" kern="1200" baseline="0" dirty="0" smtClean="0">
                          <a:solidFill>
                            <a:schemeClr val="dk1"/>
                          </a:solidFill>
                          <a:latin typeface="+mn-lt"/>
                          <a:ea typeface="+mn-ea"/>
                          <a:cs typeface="+mn-cs"/>
                        </a:rPr>
                        <a:t>Bursts of heavy gunfire </a:t>
                      </a:r>
                      <a:r>
                        <a:rPr lang="en-US" sz="1800" kern="1200" baseline="0" dirty="0" smtClean="0">
                          <a:solidFill>
                            <a:schemeClr val="dk1"/>
                          </a:solidFill>
                          <a:latin typeface="+mn-lt"/>
                          <a:ea typeface="+mn-ea"/>
                          <a:cs typeface="+mn-cs"/>
                        </a:rPr>
                        <a:t>early aimed at antigovernment demonstrators </a:t>
                      </a:r>
                      <a:r>
                        <a:rPr lang="en-US" sz="1800" b="1" kern="1200" baseline="0" dirty="0" smtClean="0">
                          <a:solidFill>
                            <a:schemeClr val="dk1"/>
                          </a:solidFill>
                          <a:latin typeface="+mn-lt"/>
                          <a:ea typeface="+mn-ea"/>
                          <a:cs typeface="+mn-cs"/>
                        </a:rPr>
                        <a:t>in </a:t>
                      </a:r>
                      <a:r>
                        <a:rPr lang="en-US" sz="1800" b="1" kern="1200" baseline="0" dirty="0" err="1" smtClean="0">
                          <a:solidFill>
                            <a:schemeClr val="dk1"/>
                          </a:solidFill>
                          <a:latin typeface="+mn-lt"/>
                          <a:ea typeface="+mn-ea"/>
                          <a:cs typeface="+mn-cs"/>
                        </a:rPr>
                        <a:t>Tahrir</a:t>
                      </a:r>
                      <a:r>
                        <a:rPr lang="en-US" sz="1800" b="1" kern="1200" baseline="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leave at least five people dead and several wounded. </a:t>
                      </a:r>
                      <a:endParaRPr lang="en-US" sz="1800" dirty="0"/>
                    </a:p>
                  </a:txBody>
                  <a:tcPr/>
                </a:tc>
                <a:tc>
                  <a:txBody>
                    <a:bodyPr/>
                    <a:lstStyle/>
                    <a:p>
                      <a:r>
                        <a:rPr lang="en-US" sz="1800" b="1" kern="1200" baseline="0" dirty="0" smtClean="0">
                          <a:solidFill>
                            <a:schemeClr val="dk1"/>
                          </a:solidFill>
                          <a:latin typeface="+mn-lt"/>
                          <a:ea typeface="+mn-ea"/>
                          <a:cs typeface="+mn-cs"/>
                        </a:rPr>
                        <a:t>Heavy gunfire</a:t>
                      </a:r>
                      <a:r>
                        <a:rPr lang="en-US" sz="1800" kern="1200" baseline="0" dirty="0" smtClean="0">
                          <a:solidFill>
                            <a:schemeClr val="dk1"/>
                          </a:solidFill>
                          <a:latin typeface="+mn-lt"/>
                          <a:ea typeface="+mn-ea"/>
                          <a:cs typeface="+mn-cs"/>
                        </a:rPr>
                        <a:t> rings out</a:t>
                      </a:r>
                    </a:p>
                    <a:p>
                      <a:r>
                        <a:rPr lang="en-US" sz="1800" kern="1200" baseline="0" dirty="0" smtClean="0">
                          <a:solidFill>
                            <a:schemeClr val="dk1"/>
                          </a:solidFill>
                          <a:latin typeface="+mn-lt"/>
                          <a:ea typeface="+mn-ea"/>
                          <a:cs typeface="+mn-cs"/>
                        </a:rPr>
                        <a:t>in </a:t>
                      </a:r>
                      <a:r>
                        <a:rPr lang="en-US" sz="1800" b="1" kern="1200" baseline="0" dirty="0" smtClean="0">
                          <a:solidFill>
                            <a:schemeClr val="dk1"/>
                          </a:solidFill>
                          <a:latin typeface="+mn-lt"/>
                          <a:ea typeface="+mn-ea"/>
                          <a:cs typeface="+mn-cs"/>
                        </a:rPr>
                        <a:t>Cairo protest square</a:t>
                      </a:r>
                      <a:endParaRPr lang="en-US" sz="1800" kern="1200" baseline="0" dirty="0" smtClean="0">
                        <a:solidFill>
                          <a:schemeClr val="dk1"/>
                        </a:solidFill>
                        <a:latin typeface="+mn-lt"/>
                        <a:ea typeface="+mn-ea"/>
                        <a:cs typeface="+mn-cs"/>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04490498"/>
              </p:ext>
            </p:extLst>
          </p:nvPr>
        </p:nvGraphicFramePr>
        <p:xfrm>
          <a:off x="1143000" y="3352800"/>
          <a:ext cx="7315200" cy="1905000"/>
        </p:xfrm>
        <a:graphic>
          <a:graphicData uri="http://schemas.openxmlformats.org/drawingml/2006/table">
            <a:tbl>
              <a:tblPr firstRow="1" bandRow="1">
                <a:tableStyleId>{5C22544A-7EE6-4342-B048-85BDC9FD1C3A}</a:tableStyleId>
              </a:tblPr>
              <a:tblGrid>
                <a:gridCol w="4826522"/>
                <a:gridCol w="2488678"/>
              </a:tblGrid>
              <a:tr h="385222">
                <a:tc>
                  <a:txBody>
                    <a:bodyPr/>
                    <a:lstStyle/>
                    <a:p>
                      <a:r>
                        <a:rPr lang="en-US" dirty="0" smtClean="0"/>
                        <a:t>Media Report</a:t>
                      </a:r>
                      <a:endParaRPr lang="en-US" dirty="0"/>
                    </a:p>
                  </a:txBody>
                  <a:tcPr/>
                </a:tc>
                <a:tc>
                  <a:txBody>
                    <a:bodyPr/>
                    <a:lstStyle/>
                    <a:p>
                      <a:r>
                        <a:rPr lang="en-US" dirty="0" smtClean="0"/>
                        <a:t>Tweet</a:t>
                      </a:r>
                      <a:r>
                        <a:rPr lang="en-US" baseline="0" dirty="0" smtClean="0"/>
                        <a:t> found by EM</a:t>
                      </a:r>
                      <a:endParaRPr lang="en-US" dirty="0"/>
                    </a:p>
                  </a:txBody>
                  <a:tcPr/>
                </a:tc>
              </a:tr>
              <a:tr h="1519778">
                <a:tc>
                  <a:txBody>
                    <a:bodyPr/>
                    <a:lstStyle/>
                    <a:p>
                      <a:r>
                        <a:rPr lang="en-US" sz="1800" kern="1200" baseline="0" dirty="0" smtClean="0">
                          <a:solidFill>
                            <a:schemeClr val="dk1"/>
                          </a:solidFill>
                          <a:latin typeface="+mn-lt"/>
                          <a:ea typeface="+mn-ea"/>
                          <a:cs typeface="+mn-cs"/>
                        </a:rPr>
                        <a:t>The leadership of Egypt’s </a:t>
                      </a:r>
                      <a:r>
                        <a:rPr lang="en-US" sz="1800" b="1" kern="1200" baseline="0" dirty="0" smtClean="0">
                          <a:solidFill>
                            <a:schemeClr val="dk1"/>
                          </a:solidFill>
                          <a:latin typeface="+mn-lt"/>
                          <a:ea typeface="+mn-ea"/>
                          <a:cs typeface="+mn-cs"/>
                        </a:rPr>
                        <a:t>ruling National Democratic Party resign</a:t>
                      </a:r>
                      <a:r>
                        <a:rPr lang="en-US" sz="1800" kern="1200" baseline="0" dirty="0" smtClean="0">
                          <a:solidFill>
                            <a:schemeClr val="dk1"/>
                          </a:solidFill>
                          <a:latin typeface="+mn-lt"/>
                          <a:ea typeface="+mn-ea"/>
                          <a:cs typeface="+mn-cs"/>
                        </a:rPr>
                        <a:t>, including </a:t>
                      </a:r>
                      <a:r>
                        <a:rPr lang="en-US" sz="1800" kern="1200" baseline="0" dirty="0" err="1" smtClean="0">
                          <a:solidFill>
                            <a:schemeClr val="dk1"/>
                          </a:solidFill>
                          <a:latin typeface="+mn-lt"/>
                          <a:ea typeface="+mn-ea"/>
                          <a:cs typeface="+mn-cs"/>
                        </a:rPr>
                        <a:t>Gamal</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Mubarack</a:t>
                      </a:r>
                      <a:r>
                        <a:rPr lang="en-US" sz="1800" kern="1200" baseline="0" dirty="0" smtClean="0">
                          <a:solidFill>
                            <a:schemeClr val="dk1"/>
                          </a:solidFill>
                          <a:latin typeface="+mn-lt"/>
                          <a:ea typeface="+mn-ea"/>
                          <a:cs typeface="+mn-cs"/>
                        </a:rPr>
                        <a:t>, the son of Hosni Mubarak. </a:t>
                      </a:r>
                      <a:r>
                        <a:rPr lang="en-US" sz="1800" kern="1200" baseline="0" dirty="0" err="1" smtClean="0">
                          <a:solidFill>
                            <a:schemeClr val="dk1"/>
                          </a:solidFill>
                          <a:latin typeface="+mn-lt"/>
                          <a:ea typeface="+mn-ea"/>
                          <a:cs typeface="+mn-cs"/>
                        </a:rPr>
                        <a:t>Hossam</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Badrawi</a:t>
                      </a:r>
                      <a:r>
                        <a:rPr lang="en-US" sz="1800" kern="1200" baseline="0" dirty="0" smtClean="0">
                          <a:solidFill>
                            <a:schemeClr val="dk1"/>
                          </a:solidFill>
                          <a:latin typeface="+mn-lt"/>
                          <a:ea typeface="+mn-ea"/>
                          <a:cs typeface="+mn-cs"/>
                        </a:rPr>
                        <a:t>, a member of the liberal wing of the party, became the new secretary-general.</a:t>
                      </a:r>
                      <a:endParaRPr lang="en-US" sz="1800" dirty="0"/>
                    </a:p>
                  </a:txBody>
                  <a:tcPr/>
                </a:tc>
                <a:tc>
                  <a:txBody>
                    <a:bodyPr/>
                    <a:lstStyle/>
                    <a:p>
                      <a:r>
                        <a:rPr lang="en-US" sz="1800" kern="1200" baseline="0" dirty="0" smtClean="0">
                          <a:solidFill>
                            <a:schemeClr val="dk1"/>
                          </a:solidFill>
                          <a:latin typeface="+mn-lt"/>
                          <a:ea typeface="+mn-ea"/>
                          <a:cs typeface="+mn-cs"/>
                        </a:rPr>
                        <a:t>Leadership of </a:t>
                      </a:r>
                      <a:r>
                        <a:rPr lang="en-US" sz="1800" b="1" kern="1200" baseline="0" dirty="0" smtClean="0">
                          <a:solidFill>
                            <a:schemeClr val="dk1"/>
                          </a:solidFill>
                          <a:latin typeface="+mn-lt"/>
                          <a:ea typeface="+mn-ea"/>
                          <a:cs typeface="+mn-cs"/>
                        </a:rPr>
                        <a:t>Egypt’s</a:t>
                      </a:r>
                    </a:p>
                    <a:p>
                      <a:r>
                        <a:rPr lang="en-US" sz="1800" b="1" kern="1200" baseline="0" dirty="0" smtClean="0">
                          <a:solidFill>
                            <a:schemeClr val="dk1"/>
                          </a:solidFill>
                          <a:latin typeface="+mn-lt"/>
                          <a:ea typeface="+mn-ea"/>
                          <a:cs typeface="+mn-cs"/>
                        </a:rPr>
                        <a:t>ruling party resigns</a:t>
                      </a:r>
                    </a:p>
                    <a:p>
                      <a:r>
                        <a:rPr lang="en-US" sz="1800" kern="1200" baseline="0" dirty="0" smtClean="0">
                          <a:solidFill>
                            <a:schemeClr val="dk1"/>
                          </a:solidFill>
                          <a:latin typeface="+mn-lt"/>
                          <a:ea typeface="+mn-ea"/>
                          <a:cs typeface="+mn-cs"/>
                        </a:rPr>
                        <a:t>http://bit.ly/hebSGm.</a:t>
                      </a:r>
                      <a:endParaRPr lang="en-US" dirty="0"/>
                    </a:p>
                  </a:txBody>
                  <a:tcPr/>
                </a:tc>
              </a:tr>
            </a:tbl>
          </a:graphicData>
        </a:graphic>
      </p:graphicFrame>
      <p:sp>
        <p:nvSpPr>
          <p:cNvPr id="6" name="Rectangle 5"/>
          <p:cNvSpPr/>
          <p:nvPr/>
        </p:nvSpPr>
        <p:spPr>
          <a:xfrm>
            <a:off x="1295400" y="5562600"/>
            <a:ext cx="6477000" cy="838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Top correct tweets found by EM matches well with Media Reports</a:t>
            </a:r>
            <a:endParaRPr lang="en-US" b="1" dirty="0">
              <a:solidFill>
                <a:schemeClr val="tx1"/>
              </a:solidFill>
            </a:endParaRPr>
          </a:p>
        </p:txBody>
      </p:sp>
      <p:sp>
        <p:nvSpPr>
          <p:cNvPr id="8" name="Rectangle 2"/>
          <p:cNvSpPr>
            <a:spLocks noGrp="1" noChangeArrowheads="1"/>
          </p:cNvSpPr>
          <p:nvPr>
            <p:ph type="title"/>
          </p:nvPr>
        </p:nvSpPr>
        <p:spPr>
          <a:xfrm>
            <a:off x="533400" y="228600"/>
            <a:ext cx="8229600" cy="1143000"/>
          </a:xfrm>
        </p:spPr>
        <p:txBody>
          <a:bodyPr>
            <a:normAutofit/>
          </a:bodyPr>
          <a:lstStyle/>
          <a:p>
            <a:r>
              <a:rPr lang="en-US" sz="3600" dirty="0" smtClean="0"/>
              <a:t>Egypt Unrest</a:t>
            </a:r>
            <a:br>
              <a:rPr lang="en-US" sz="3600" dirty="0" smtClean="0"/>
            </a:br>
            <a:r>
              <a:rPr lang="en-US" sz="3200" dirty="0" smtClean="0"/>
              <a:t>(1.5M Tweets, Feb. 2011)</a:t>
            </a:r>
            <a:endParaRPr lang="en-US" altLang="zh-CN" sz="3400" dirty="0"/>
          </a:p>
        </p:txBody>
      </p:sp>
      <p:sp>
        <p:nvSpPr>
          <p:cNvPr id="11" name="Up Arrow 10"/>
          <p:cNvSpPr/>
          <p:nvPr/>
        </p:nvSpPr>
        <p:spPr>
          <a:xfrm>
            <a:off x="1219200" y="4419600"/>
            <a:ext cx="304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248400" y="27432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60</a:t>
            </a:fld>
            <a:endParaRPr lang="en-US"/>
          </a:p>
        </p:txBody>
      </p:sp>
      <p:sp>
        <p:nvSpPr>
          <p:cNvPr id="2" name="Rectangle 1"/>
          <p:cNvSpPr/>
          <p:nvPr/>
        </p:nvSpPr>
        <p:spPr>
          <a:xfrm>
            <a:off x="1524000" y="4572000"/>
            <a:ext cx="2667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2011-2-3 1:02 (CNN)</a:t>
            </a:r>
            <a:endParaRPr lang="en-US" b="1" dirty="0">
              <a:solidFill>
                <a:srgbClr val="000000"/>
              </a:solidFill>
            </a:endParaRPr>
          </a:p>
        </p:txBody>
      </p:sp>
      <p:sp>
        <p:nvSpPr>
          <p:cNvPr id="15" name="Rectangle 14"/>
          <p:cNvSpPr/>
          <p:nvPr/>
        </p:nvSpPr>
        <p:spPr>
          <a:xfrm>
            <a:off x="5715000" y="4572000"/>
            <a:ext cx="2667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2011-2-2 22:03 (Tweets)</a:t>
            </a:r>
            <a:endParaRPr lang="en-US" b="1" dirty="0">
              <a:solidFill>
                <a:srgbClr val="000000"/>
              </a:solidFill>
            </a:endParaRPr>
          </a:p>
        </p:txBody>
      </p:sp>
      <p:sp>
        <p:nvSpPr>
          <p:cNvPr id="3" name="Left Arrow 2"/>
          <p:cNvSpPr/>
          <p:nvPr/>
        </p:nvSpPr>
        <p:spPr>
          <a:xfrm>
            <a:off x="4267200" y="4419600"/>
            <a:ext cx="1371600" cy="838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2 hours before</a:t>
            </a:r>
            <a:endParaRPr lang="en-US" b="1" dirty="0">
              <a:solidFill>
                <a:schemeClr val="tx1"/>
              </a:solidFill>
            </a:endParaRPr>
          </a:p>
        </p:txBody>
      </p:sp>
    </p:spTree>
    <p:custDataLst>
      <p:tags r:id="rId1"/>
    </p:custDataLst>
    <p:extLst>
      <p:ext uri="{BB962C8B-B14F-4D97-AF65-F5344CB8AC3E}">
        <p14:creationId xmlns:p14="http://schemas.microsoft.com/office/powerpoint/2010/main" val="56184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9073"/>
                                        </p:tgtEl>
                                        <p:attrNameLst>
                                          <p:attrName>style.visibility</p:attrName>
                                        </p:attrNameLst>
                                      </p:cBhvr>
                                      <p:to>
                                        <p:strVal val="visible"/>
                                      </p:to>
                                    </p:set>
                                    <p:animEffect transition="in" filter="blinds(horizontal)">
                                      <p:cBhvr>
                                        <p:cTn id="7" dur="500"/>
                                        <p:tgtEl>
                                          <p:spTgt spid="25907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259074"/>
                                        </p:tgtEl>
                                        <p:attrNameLst>
                                          <p:attrName>style.visibility</p:attrName>
                                        </p:attrNameLst>
                                      </p:cBhvr>
                                      <p:to>
                                        <p:strVal val="visible"/>
                                      </p:to>
                                    </p:set>
                                    <p:animEffect transition="in" filter="blinds(horizontal)">
                                      <p:cBhvr>
                                        <p:cTn id="12" dur="500"/>
                                        <p:tgtEl>
                                          <p:spTgt spid="2590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4" grpId="0" animBg="1"/>
      <p:bldP spid="2" grpId="0" animBg="1"/>
      <p:bldP spid="2" grpId="1" animBg="1"/>
      <p:bldP spid="15" grpId="0" animBg="1"/>
      <p:bldP spid="15" grpId="1" animBg="1"/>
      <p:bldP spid="3" grpId="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986" name="Picture 2"/>
          <p:cNvPicPr>
            <a:picLocks noChangeAspect="1" noChangeArrowheads="1"/>
          </p:cNvPicPr>
          <p:nvPr/>
        </p:nvPicPr>
        <p:blipFill>
          <a:blip r:embed="rId4" cstate="print"/>
          <a:srcRect/>
          <a:stretch>
            <a:fillRect/>
          </a:stretch>
        </p:blipFill>
        <p:spPr bwMode="auto">
          <a:xfrm>
            <a:off x="228600" y="1600200"/>
            <a:ext cx="4147506" cy="3705226"/>
          </a:xfrm>
          <a:prstGeom prst="rect">
            <a:avLst/>
          </a:prstGeom>
          <a:noFill/>
          <a:ln w="9525">
            <a:noFill/>
            <a:miter lim="800000"/>
            <a:headEnd/>
            <a:tailEnd/>
          </a:ln>
          <a:effectLst/>
        </p:spPr>
      </p:pic>
      <p:pic>
        <p:nvPicPr>
          <p:cNvPr id="809987" name="Picture 3"/>
          <p:cNvPicPr>
            <a:picLocks noChangeAspect="1" noChangeArrowheads="1"/>
          </p:cNvPicPr>
          <p:nvPr/>
        </p:nvPicPr>
        <p:blipFill>
          <a:blip r:embed="rId5" cstate="print"/>
          <a:srcRect/>
          <a:stretch>
            <a:fillRect/>
          </a:stretch>
        </p:blipFill>
        <p:spPr bwMode="auto">
          <a:xfrm>
            <a:off x="4420702" y="1676400"/>
            <a:ext cx="4723298" cy="3657600"/>
          </a:xfrm>
          <a:prstGeom prst="rect">
            <a:avLst/>
          </a:prstGeom>
          <a:noFill/>
          <a:ln w="9525">
            <a:noFill/>
            <a:miter lim="800000"/>
            <a:headEnd/>
            <a:tailEnd/>
          </a:ln>
          <a:effectLst/>
        </p:spPr>
      </p:pic>
      <p:sp>
        <p:nvSpPr>
          <p:cNvPr id="6" name="Rectangle 5"/>
          <p:cNvSpPr/>
          <p:nvPr/>
        </p:nvSpPr>
        <p:spPr>
          <a:xfrm>
            <a:off x="1295400" y="5562600"/>
            <a:ext cx="6477000" cy="8382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Top correct tweets found by EM matches well with Media Reports</a:t>
            </a:r>
            <a:endParaRPr lang="en-US" b="1" dirty="0">
              <a:solidFill>
                <a:schemeClr val="tx1"/>
              </a:solidFill>
            </a:endParaRPr>
          </a:p>
        </p:txBody>
      </p:sp>
      <p:sp>
        <p:nvSpPr>
          <p:cNvPr id="8" name="Rectangle 2"/>
          <p:cNvSpPr>
            <a:spLocks noGrp="1" noChangeArrowheads="1"/>
          </p:cNvSpPr>
          <p:nvPr>
            <p:ph type="title"/>
          </p:nvPr>
        </p:nvSpPr>
        <p:spPr>
          <a:xfrm>
            <a:off x="533400" y="228600"/>
            <a:ext cx="8229600" cy="1143000"/>
          </a:xfrm>
        </p:spPr>
        <p:txBody>
          <a:bodyPr>
            <a:normAutofit/>
          </a:bodyPr>
          <a:lstStyle/>
          <a:p>
            <a:r>
              <a:rPr lang="en-US" sz="3600" dirty="0" smtClean="0"/>
              <a:t>Hurricane Sandy </a:t>
            </a:r>
            <a:br>
              <a:rPr lang="en-US" sz="3600" dirty="0" smtClean="0"/>
            </a:br>
            <a:r>
              <a:rPr lang="en-US" sz="3200" dirty="0" smtClean="0"/>
              <a:t>(2 M Tweets, Nov. 2012)</a:t>
            </a:r>
            <a:endParaRPr lang="en-US" altLang="zh-CN" sz="3400" dirty="0"/>
          </a:p>
        </p:txBody>
      </p:sp>
      <p:graphicFrame>
        <p:nvGraphicFramePr>
          <p:cNvPr id="7" name="Table 6"/>
          <p:cNvGraphicFramePr>
            <a:graphicFrameLocks noGrp="1"/>
          </p:cNvGraphicFramePr>
          <p:nvPr/>
        </p:nvGraphicFramePr>
        <p:xfrm>
          <a:off x="1676400" y="2895600"/>
          <a:ext cx="6934200" cy="1559560"/>
        </p:xfrm>
        <a:graphic>
          <a:graphicData uri="http://schemas.openxmlformats.org/drawingml/2006/table">
            <a:tbl>
              <a:tblPr firstRow="1" bandRow="1">
                <a:tableStyleId>{5C22544A-7EE6-4342-B048-85BDC9FD1C3A}</a:tableStyleId>
              </a:tblPr>
              <a:tblGrid>
                <a:gridCol w="3886200"/>
                <a:gridCol w="3048000"/>
              </a:tblGrid>
              <a:tr h="370840">
                <a:tc>
                  <a:txBody>
                    <a:bodyPr/>
                    <a:lstStyle/>
                    <a:p>
                      <a:r>
                        <a:rPr lang="en-US" dirty="0" smtClean="0"/>
                        <a:t>Media Report</a:t>
                      </a:r>
                      <a:endParaRPr lang="en-US" dirty="0"/>
                    </a:p>
                  </a:txBody>
                  <a:tcPr/>
                </a:tc>
                <a:tc>
                  <a:txBody>
                    <a:bodyPr/>
                    <a:lstStyle/>
                    <a:p>
                      <a:r>
                        <a:rPr lang="en-US" dirty="0" smtClean="0"/>
                        <a:t> Tweet</a:t>
                      </a:r>
                      <a:r>
                        <a:rPr lang="en-US" baseline="0" dirty="0" smtClean="0"/>
                        <a:t> found by EM</a:t>
                      </a:r>
                      <a:endParaRPr lang="en-US" dirty="0"/>
                    </a:p>
                  </a:txBody>
                  <a:tcPr/>
                </a:tc>
              </a:tr>
              <a:tr h="370840">
                <a:tc>
                  <a:txBody>
                    <a:bodyPr/>
                    <a:lstStyle/>
                    <a:p>
                      <a:r>
                        <a:rPr lang="en-US" sz="1800" kern="1200" baseline="0" dirty="0" smtClean="0">
                          <a:solidFill>
                            <a:schemeClr val="dk1"/>
                          </a:solidFill>
                          <a:latin typeface="+mn-lt"/>
                          <a:ea typeface="+mn-ea"/>
                          <a:cs typeface="+mn-cs"/>
                        </a:rPr>
                        <a:t>New York Governor Andrew Cuomo</a:t>
                      </a:r>
                    </a:p>
                    <a:p>
                      <a:r>
                        <a:rPr lang="en-US" sz="1800" kern="1200" baseline="0" dirty="0" smtClean="0">
                          <a:solidFill>
                            <a:schemeClr val="dk1"/>
                          </a:solidFill>
                          <a:latin typeface="+mn-lt"/>
                          <a:ea typeface="+mn-ea"/>
                          <a:cs typeface="+mn-cs"/>
                        </a:rPr>
                        <a:t>says </a:t>
                      </a:r>
                      <a:r>
                        <a:rPr lang="en-US" sz="1800" b="1" kern="1200" baseline="0" dirty="0" smtClean="0">
                          <a:solidFill>
                            <a:schemeClr val="dk1"/>
                          </a:solidFill>
                          <a:latin typeface="+mn-lt"/>
                          <a:ea typeface="+mn-ea"/>
                          <a:cs typeface="+mn-cs"/>
                        </a:rPr>
                        <a:t>New York City subway, bus and</a:t>
                      </a:r>
                    </a:p>
                    <a:p>
                      <a:r>
                        <a:rPr lang="en-US" sz="1800" b="1" kern="1200" baseline="0" dirty="0" smtClean="0">
                          <a:solidFill>
                            <a:schemeClr val="dk1"/>
                          </a:solidFill>
                          <a:latin typeface="+mn-lt"/>
                          <a:ea typeface="+mn-ea"/>
                          <a:cs typeface="+mn-cs"/>
                        </a:rPr>
                        <a:t>train service will be suspended </a:t>
                      </a:r>
                      <a:r>
                        <a:rPr lang="en-US" sz="1800" kern="1200" baseline="0" dirty="0" smtClean="0">
                          <a:solidFill>
                            <a:schemeClr val="dk1"/>
                          </a:solidFill>
                          <a:latin typeface="+mn-lt"/>
                          <a:ea typeface="+mn-ea"/>
                          <a:cs typeface="+mn-cs"/>
                        </a:rPr>
                        <a:t>starting</a:t>
                      </a:r>
                    </a:p>
                    <a:p>
                      <a:r>
                        <a:rPr lang="en-US" sz="1800" kern="1200" baseline="0" dirty="0" smtClean="0">
                          <a:solidFill>
                            <a:schemeClr val="dk1"/>
                          </a:solidFill>
                          <a:latin typeface="+mn-lt"/>
                          <a:ea typeface="+mn-ea"/>
                          <a:cs typeface="+mn-cs"/>
                        </a:rPr>
                        <a:t>at </a:t>
                      </a:r>
                      <a:r>
                        <a:rPr lang="en-US" sz="1800" b="1" kern="1200" baseline="0" dirty="0" smtClean="0">
                          <a:solidFill>
                            <a:schemeClr val="dk1"/>
                          </a:solidFill>
                          <a:latin typeface="+mn-lt"/>
                          <a:ea typeface="+mn-ea"/>
                          <a:cs typeface="+mn-cs"/>
                        </a:rPr>
                        <a:t>7pm ET </a:t>
                      </a:r>
                      <a:r>
                        <a:rPr lang="en-US" sz="1800" kern="1200" baseline="0" dirty="0" smtClean="0">
                          <a:solidFill>
                            <a:schemeClr val="dk1"/>
                          </a:solidFill>
                          <a:latin typeface="+mn-lt"/>
                          <a:ea typeface="+mn-ea"/>
                          <a:cs typeface="+mn-cs"/>
                        </a:rPr>
                        <a:t>ahead of Hurricane Sandy.</a:t>
                      </a:r>
                      <a:endParaRPr lang="en-US" dirty="0"/>
                    </a:p>
                  </a:txBody>
                  <a:tcPr/>
                </a:tc>
                <a:tc>
                  <a:txBody>
                    <a:bodyPr/>
                    <a:lstStyle/>
                    <a:p>
                      <a:r>
                        <a:rPr lang="en-US" sz="1800" kern="1200" baseline="0" dirty="0" smtClean="0">
                          <a:solidFill>
                            <a:schemeClr val="dk1"/>
                          </a:solidFill>
                          <a:latin typeface="+mn-lt"/>
                          <a:ea typeface="+mn-ea"/>
                          <a:cs typeface="+mn-cs"/>
                        </a:rPr>
                        <a:t>Governor Cuomo Announces </a:t>
                      </a:r>
                      <a:r>
                        <a:rPr lang="en-US" sz="1800" b="1" kern="1200" baseline="0" dirty="0" smtClean="0">
                          <a:solidFill>
                            <a:schemeClr val="dk1"/>
                          </a:solidFill>
                          <a:latin typeface="+mn-lt"/>
                          <a:ea typeface="+mn-ea"/>
                          <a:cs typeface="+mn-cs"/>
                        </a:rPr>
                        <a:t>Public Transportation Shutdown At 7 PM</a:t>
                      </a:r>
                    </a:p>
                    <a:p>
                      <a:r>
                        <a:rPr lang="en-US" sz="1800" kern="1200" baseline="0" dirty="0" smtClean="0">
                          <a:solidFill>
                            <a:schemeClr val="dk1"/>
                          </a:solidFill>
                          <a:latin typeface="+mn-lt"/>
                          <a:ea typeface="+mn-ea"/>
                          <a:cs typeface="+mn-cs"/>
                        </a:rPr>
                        <a:t>Tonight  http://t.co/PcKzTUSW</a:t>
                      </a:r>
                      <a:endParaRPr lang="en-US" b="1" dirty="0"/>
                    </a:p>
                  </a:txBody>
                  <a:tcPr/>
                </a:tc>
              </a:tr>
            </a:tbl>
          </a:graphicData>
        </a:graphic>
      </p:graphicFrame>
      <p:sp>
        <p:nvSpPr>
          <p:cNvPr id="10" name="Down Arrow 9"/>
          <p:cNvSpPr/>
          <p:nvPr/>
        </p:nvSpPr>
        <p:spPr>
          <a:xfrm>
            <a:off x="2209800" y="2590800"/>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nvGraphicFramePr>
        <p:xfrm>
          <a:off x="685800" y="2895600"/>
          <a:ext cx="6934200" cy="1559560"/>
        </p:xfrm>
        <a:graphic>
          <a:graphicData uri="http://schemas.openxmlformats.org/drawingml/2006/table">
            <a:tbl>
              <a:tblPr firstRow="1" bandRow="1">
                <a:tableStyleId>{5C22544A-7EE6-4342-B048-85BDC9FD1C3A}</a:tableStyleId>
              </a:tblPr>
              <a:tblGrid>
                <a:gridCol w="4038600"/>
                <a:gridCol w="2895600"/>
              </a:tblGrid>
              <a:tr h="370840">
                <a:tc>
                  <a:txBody>
                    <a:bodyPr/>
                    <a:lstStyle/>
                    <a:p>
                      <a:r>
                        <a:rPr lang="en-US" dirty="0" smtClean="0"/>
                        <a:t>Media Report</a:t>
                      </a:r>
                      <a:endParaRPr lang="en-US" dirty="0"/>
                    </a:p>
                  </a:txBody>
                  <a:tcPr/>
                </a:tc>
                <a:tc>
                  <a:txBody>
                    <a:bodyPr/>
                    <a:lstStyle/>
                    <a:p>
                      <a:r>
                        <a:rPr lang="en-US" dirty="0" smtClean="0"/>
                        <a:t> Tweet</a:t>
                      </a:r>
                      <a:r>
                        <a:rPr lang="en-US" baseline="0" dirty="0" smtClean="0"/>
                        <a:t> found by EM</a:t>
                      </a:r>
                      <a:endParaRPr lang="en-US" dirty="0"/>
                    </a:p>
                  </a:txBody>
                  <a:tcPr/>
                </a:tc>
              </a:tr>
              <a:tr h="370840">
                <a:tc>
                  <a:txBody>
                    <a:bodyPr/>
                    <a:lstStyle/>
                    <a:p>
                      <a:r>
                        <a:rPr lang="en-US" sz="1800" b="1" kern="1200" baseline="0" dirty="0" smtClean="0">
                          <a:solidFill>
                            <a:schemeClr val="dk1"/>
                          </a:solidFill>
                          <a:latin typeface="+mn-lt"/>
                          <a:ea typeface="+mn-ea"/>
                          <a:cs typeface="+mn-cs"/>
                        </a:rPr>
                        <a:t>New Jersey and New York</a:t>
                      </a:r>
                      <a:r>
                        <a:rPr lang="en-US" sz="1800" kern="1200" baseline="0" dirty="0" smtClean="0">
                          <a:solidFill>
                            <a:schemeClr val="dk1"/>
                          </a:solidFill>
                          <a:latin typeface="+mn-lt"/>
                          <a:ea typeface="+mn-ea"/>
                          <a:cs typeface="+mn-cs"/>
                        </a:rPr>
                        <a:t>, struggling</a:t>
                      </a:r>
                    </a:p>
                    <a:p>
                      <a:r>
                        <a:rPr lang="en-US" sz="1800" kern="1200" baseline="0" dirty="0" smtClean="0">
                          <a:solidFill>
                            <a:schemeClr val="dk1"/>
                          </a:solidFill>
                          <a:latin typeface="+mn-lt"/>
                          <a:ea typeface="+mn-ea"/>
                          <a:cs typeface="+mn-cs"/>
                        </a:rPr>
                        <a:t>to recover from the wreckage of Sandy,</a:t>
                      </a:r>
                    </a:p>
                    <a:p>
                      <a:r>
                        <a:rPr lang="en-US" sz="1800" b="1" kern="1200" baseline="0" dirty="0" smtClean="0">
                          <a:solidFill>
                            <a:schemeClr val="dk1"/>
                          </a:solidFill>
                          <a:latin typeface="+mn-lt"/>
                          <a:ea typeface="+mn-ea"/>
                          <a:cs typeface="+mn-cs"/>
                        </a:rPr>
                        <a:t>were staggered today by a gas shortage</a:t>
                      </a:r>
                      <a:endParaRPr lang="en-US" b="1" dirty="0"/>
                    </a:p>
                  </a:txBody>
                  <a:tcPr/>
                </a:tc>
                <a:tc>
                  <a:txBody>
                    <a:bodyPr/>
                    <a:lstStyle/>
                    <a:p>
                      <a:r>
                        <a:rPr lang="en-US" sz="1800" kern="1200" baseline="0" dirty="0" smtClean="0">
                          <a:solidFill>
                            <a:schemeClr val="dk1"/>
                          </a:solidFill>
                          <a:latin typeface="+mn-lt"/>
                          <a:ea typeface="+mn-ea"/>
                          <a:cs typeface="+mn-cs"/>
                        </a:rPr>
                        <a:t>Live gas chat: Hurricane</a:t>
                      </a:r>
                    </a:p>
                    <a:p>
                      <a:r>
                        <a:rPr lang="en-US" sz="1800" b="0" kern="1200" baseline="0" dirty="0" smtClean="0">
                          <a:solidFill>
                            <a:schemeClr val="dk1"/>
                          </a:solidFill>
                          <a:latin typeface="+mn-lt"/>
                          <a:ea typeface="+mn-ea"/>
                          <a:cs typeface="+mn-cs"/>
                        </a:rPr>
                        <a:t>Sandy causes </a:t>
                      </a:r>
                      <a:r>
                        <a:rPr lang="en-US" sz="1800" b="1" kern="1200" baseline="0" dirty="0" smtClean="0">
                          <a:solidFill>
                            <a:schemeClr val="dk1"/>
                          </a:solidFill>
                          <a:latin typeface="+mn-lt"/>
                          <a:ea typeface="+mn-ea"/>
                          <a:cs typeface="+mn-cs"/>
                        </a:rPr>
                        <a:t>massive</a:t>
                      </a:r>
                    </a:p>
                    <a:p>
                      <a:r>
                        <a:rPr lang="en-US" sz="1800" b="1" kern="1200" baseline="0" dirty="0" smtClean="0">
                          <a:solidFill>
                            <a:schemeClr val="dk1"/>
                          </a:solidFill>
                          <a:latin typeface="+mn-lt"/>
                          <a:ea typeface="+mn-ea"/>
                          <a:cs typeface="+mn-cs"/>
                        </a:rPr>
                        <a:t>lines at N.J. gas stations</a:t>
                      </a:r>
                    </a:p>
                    <a:p>
                      <a:r>
                        <a:rPr lang="en-US" sz="1800" kern="1200" baseline="0" dirty="0" smtClean="0">
                          <a:solidFill>
                            <a:schemeClr val="dk1"/>
                          </a:solidFill>
                          <a:latin typeface="+mn-lt"/>
                          <a:ea typeface="+mn-ea"/>
                          <a:cs typeface="+mn-cs"/>
                        </a:rPr>
                        <a:t>http://t.co/9IAbN0l2</a:t>
                      </a:r>
                      <a:endParaRPr lang="en-US" b="1" dirty="0"/>
                    </a:p>
                  </a:txBody>
                  <a:tcPr/>
                </a:tc>
              </a:tr>
            </a:tbl>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61</a:t>
            </a:fld>
            <a:endParaRPr lang="en-US"/>
          </a:p>
        </p:txBody>
      </p:sp>
      <p:sp>
        <p:nvSpPr>
          <p:cNvPr id="15" name="Left Arrow 14"/>
          <p:cNvSpPr/>
          <p:nvPr/>
        </p:nvSpPr>
        <p:spPr>
          <a:xfrm>
            <a:off x="7696200" y="33528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3412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9986"/>
                                        </p:tgtEl>
                                        <p:attrNameLst>
                                          <p:attrName>style.visibility</p:attrName>
                                        </p:attrNameLst>
                                      </p:cBhvr>
                                      <p:to>
                                        <p:strVal val="visible"/>
                                      </p:to>
                                    </p:set>
                                    <p:animEffect transition="in" filter="blinds(horizontal)">
                                      <p:cBhvr>
                                        <p:cTn id="7" dur="500"/>
                                        <p:tgtEl>
                                          <p:spTgt spid="809986"/>
                                        </p:tgtEl>
                                      </p:cBhvr>
                                    </p:animEffect>
                                  </p:childTnLst>
                                </p:cTn>
                              </p:par>
                              <p:par>
                                <p:cTn id="8" presetID="3" presetClass="entr" presetSubtype="10" fill="hold" nodeType="withEffect">
                                  <p:stCondLst>
                                    <p:cond delay="0"/>
                                  </p:stCondLst>
                                  <p:childTnLst>
                                    <p:set>
                                      <p:cBhvr>
                                        <p:cTn id="9" dur="1" fill="hold">
                                          <p:stCondLst>
                                            <p:cond delay="0"/>
                                          </p:stCondLst>
                                        </p:cTn>
                                        <p:tgtEl>
                                          <p:spTgt spid="809987"/>
                                        </p:tgtEl>
                                        <p:attrNameLst>
                                          <p:attrName>style.visibility</p:attrName>
                                        </p:attrNameLst>
                                      </p:cBhvr>
                                      <p:to>
                                        <p:strVal val="visible"/>
                                      </p:to>
                                    </p:set>
                                    <p:animEffect transition="in" filter="blinds(horizontal)">
                                      <p:cBhvr>
                                        <p:cTn id="10" dur="500"/>
                                        <p:tgtEl>
                                          <p:spTgt spid="80998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259556"/>
            <a:ext cx="9144000" cy="1004888"/>
          </a:xfrm>
        </p:spPr>
        <p:txBody>
          <a:bodyPr>
            <a:noAutofit/>
          </a:bodyPr>
          <a:lstStyle/>
          <a:p>
            <a:pPr algn="ctr"/>
            <a:r>
              <a:rPr lang="en-US" sz="3600" dirty="0">
                <a:latin typeface="Tahoma" charset="0"/>
              </a:rPr>
              <a:t/>
            </a:r>
            <a:br>
              <a:rPr lang="en-US" sz="3600" dirty="0">
                <a:latin typeface="Tahoma" charset="0"/>
              </a:rPr>
            </a:br>
            <a:r>
              <a:rPr lang="en-US" sz="3600" dirty="0">
                <a:latin typeface="Tahoma" charset="0"/>
              </a:rPr>
              <a:t>Japan Nuclear Disaster </a:t>
            </a:r>
            <a:br>
              <a:rPr lang="en-US" sz="3600" dirty="0">
                <a:latin typeface="Tahoma" charset="0"/>
              </a:rPr>
            </a:br>
            <a:r>
              <a:rPr lang="en-US" sz="3600" dirty="0">
                <a:latin typeface="Tahoma" charset="0"/>
              </a:rPr>
              <a:t>(1.0M Tweets, March 2011)</a:t>
            </a:r>
          </a:p>
        </p:txBody>
      </p:sp>
      <p:graphicFrame>
        <p:nvGraphicFramePr>
          <p:cNvPr id="29" name="Table 28"/>
          <p:cNvGraphicFramePr>
            <a:graphicFrameLocks noGrp="1"/>
          </p:cNvGraphicFramePr>
          <p:nvPr/>
        </p:nvGraphicFramePr>
        <p:xfrm>
          <a:off x="304800" y="1905000"/>
          <a:ext cx="8610600" cy="4764089"/>
        </p:xfrm>
        <a:graphic>
          <a:graphicData uri="http://schemas.openxmlformats.org/drawingml/2006/table">
            <a:tbl>
              <a:tblPr/>
              <a:tblGrid>
                <a:gridCol w="4305300"/>
                <a:gridCol w="4305300"/>
              </a:tblGrid>
              <a:tr h="640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Media Articles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Top Tweets Returned by Triage Tool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3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ahoma" charset="0"/>
                          <a:ea typeface="ＭＳ Ｐゴシック" charset="0"/>
                          <a:cs typeface="Arial" charset="0"/>
                        </a:rPr>
                        <a:t>The first earthquake hits Japan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ahoma" charset="0"/>
                          <a:ea typeface="ＭＳ Ｐゴシック" charset="0"/>
                          <a:cs typeface="Arial" charset="0"/>
                        </a:rPr>
                        <a:t>RT @Hu.PostWorld: BREAKING: Massive 7.9 earthquake reportedly rocks Japan, 19-foot tsunamis feared http://hu..to/ezzmQb</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r h="763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The government warns the possibility of radiation leak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@Reuters: Japan warns of radiation leak from quake-hit plants http://t.co/iAFcDZg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r>
              <a:tr h="8414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Large number of dead and missing were reported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@BreakingNews: Latest Japan quake toll: 398 dead, 805 missing - Kyodo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r h="750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Prediction of high probability of nuclear meltdown at Fukushima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@Reuters: FLASH: #Japan nuclear authorities say high possibility of meltdown at Fukushima Daiichi No. 1 reactor - Jiji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r>
              <a:tr h="9449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Cooling system at Fukushima nuclear plant failed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@komonews: RT @Reuters: Japan</a:t>
                      </a:r>
                      <a:r>
                        <a:rPr kumimoji="0" lang="ja-JP" altLang="en-US" sz="1400" b="0" i="0" u="none" strike="noStrike" cap="none" normalizeH="0" baseline="0">
                          <a:ln>
                            <a:noFill/>
                          </a:ln>
                          <a:solidFill>
                            <a:srgbClr val="000000"/>
                          </a:solidFill>
                          <a:effectLst/>
                          <a:latin typeface="Tahoma" charset="0"/>
                          <a:ea typeface="ＭＳ Ｐゴシック" charset="0"/>
                          <a:cs typeface="Arial" charset="0"/>
                        </a:rPr>
                        <a:t>’</a:t>
                      </a:r>
                      <a:r>
                        <a:rPr kumimoji="0" lang="en-US" sz="1400" b="0" i="0" u="none" strike="noStrike" cap="none" normalizeH="0" baseline="0">
                          <a:ln>
                            <a:noFill/>
                          </a:ln>
                          <a:solidFill>
                            <a:srgbClr val="000000"/>
                          </a:solidFill>
                          <a:effectLst/>
                          <a:latin typeface="Tahoma" charset="0"/>
                          <a:ea typeface="ＭＳ Ｐゴシック" charset="0"/>
                          <a:cs typeface="Arial" charset="0"/>
                        </a:rPr>
                        <a:t>s nuclear safety agency says Fukushima Daiichi Nuclear Plant No. 3 reactor</a:t>
                      </a:r>
                      <a:r>
                        <a:rPr kumimoji="0" lang="ja-JP" altLang="en-US" sz="1400" b="0" i="0" u="none" strike="noStrike" cap="none" normalizeH="0" baseline="0">
                          <a:ln>
                            <a:noFill/>
                          </a:ln>
                          <a:solidFill>
                            <a:srgbClr val="000000"/>
                          </a:solidFill>
                          <a:effectLst/>
                          <a:latin typeface="Tahoma" charset="0"/>
                          <a:ea typeface="ＭＳ Ｐゴシック" charset="0"/>
                          <a:cs typeface="Arial" charset="0"/>
                        </a:rPr>
                        <a:t>’</a:t>
                      </a:r>
                      <a:r>
                        <a:rPr kumimoji="0" lang="en-US" sz="1400" b="0" i="0" u="none" strike="noStrike" cap="none" normalizeH="0" baseline="0">
                          <a:ln>
                            <a:noFill/>
                          </a:ln>
                          <a:solidFill>
                            <a:srgbClr val="000000"/>
                          </a:solidFill>
                          <a:effectLst/>
                          <a:latin typeface="Tahoma" charset="0"/>
                          <a:ea typeface="ＭＳ Ｐゴシック" charset="0"/>
                          <a:cs typeface="Arial" charset="0"/>
                        </a:rPr>
                        <a:t>s emergency cooling system not functioning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bl>
          </a:graphicData>
        </a:graphic>
      </p:graphicFrame>
    </p:spTree>
    <p:extLst>
      <p:ext uri="{BB962C8B-B14F-4D97-AF65-F5344CB8AC3E}">
        <p14:creationId xmlns:p14="http://schemas.microsoft.com/office/powerpoint/2010/main" val="184852237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59556"/>
            <a:ext cx="9144000" cy="1004888"/>
          </a:xfrm>
        </p:spPr>
        <p:txBody>
          <a:bodyPr>
            <a:noAutofit/>
          </a:bodyPr>
          <a:lstStyle/>
          <a:p>
            <a:pPr algn="ctr"/>
            <a:r>
              <a:rPr lang="en-US" sz="3600" dirty="0">
                <a:latin typeface="Tahoma" charset="0"/>
              </a:rPr>
              <a:t/>
            </a:r>
            <a:br>
              <a:rPr lang="en-US" sz="3600" dirty="0">
                <a:latin typeface="Tahoma" charset="0"/>
              </a:rPr>
            </a:br>
            <a:r>
              <a:rPr lang="en-US" sz="3600" dirty="0">
                <a:latin typeface="Tahoma" charset="0"/>
              </a:rPr>
              <a:t>Japan Nuclear Disaster </a:t>
            </a:r>
            <a:br>
              <a:rPr lang="en-US" sz="3600" dirty="0">
                <a:latin typeface="Tahoma" charset="0"/>
              </a:rPr>
            </a:br>
            <a:r>
              <a:rPr lang="en-US" sz="3600" dirty="0">
                <a:latin typeface="Tahoma" charset="0"/>
              </a:rPr>
              <a:t>(1.0M Tweets, March 2011)</a:t>
            </a:r>
          </a:p>
        </p:txBody>
      </p:sp>
      <p:graphicFrame>
        <p:nvGraphicFramePr>
          <p:cNvPr id="29" name="Table 28"/>
          <p:cNvGraphicFramePr>
            <a:graphicFrameLocks noGrp="1"/>
          </p:cNvGraphicFramePr>
          <p:nvPr/>
        </p:nvGraphicFramePr>
        <p:xfrm>
          <a:off x="304800" y="1905000"/>
          <a:ext cx="8610600" cy="4764089"/>
        </p:xfrm>
        <a:graphic>
          <a:graphicData uri="http://schemas.openxmlformats.org/drawingml/2006/table">
            <a:tbl>
              <a:tblPr/>
              <a:tblGrid>
                <a:gridCol w="4305300"/>
                <a:gridCol w="4305300"/>
              </a:tblGrid>
              <a:tr h="640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Media Articles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ahoma" charset="0"/>
                          <a:ea typeface="ＭＳ Ｐゴシック" charset="0"/>
                          <a:cs typeface="Arial" charset="0"/>
                        </a:rPr>
                        <a:t>Top Tweets Returned by Triage Tool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3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The first earthquake hits Japan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RT @Hu.PostWorld: BREAKING: Massive 7.9 earthquake reportedly rocks Japan, 19-foot tsunamis feared http://hu..to/ezzmQb</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r h="763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The government warns the possibility of radiation leak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@Reuters: Japan warns of radiation leak from quake-hit plants http://t.co/iAFcDZg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r>
              <a:tr h="8414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Large number of dead and missing were reported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@BreakingNews: Latest Japan quake toll: 398 dead, 805 missing - Kyodo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r h="750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Prediction of high probability of nuclear meltdown at Fukushima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charset="0"/>
                          <a:ea typeface="ＭＳ Ｐゴシック" charset="0"/>
                          <a:cs typeface="Arial" charset="0"/>
                        </a:rPr>
                        <a:t>RT @Reuters: FLASH: #Japan nuclear authorities say high possibility of meltdown at Fukushima Daiichi No. 1 reactor - Jiji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r>
              <a:tr h="9449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Tahoma" charset="0"/>
                          <a:ea typeface="ＭＳ Ｐゴシック" charset="0"/>
                          <a:cs typeface="Arial" charset="0"/>
                        </a:rPr>
                        <a:t>Cooling system at Fukushima nuclear plant failed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ahoma"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Tahoma" charset="0"/>
                          <a:ea typeface="ＭＳ Ｐゴシック" charset="0"/>
                          <a:cs typeface="Arial" charset="0"/>
                        </a:rPr>
                        <a:t>RT @komonews: RT @Reuters: Japan</a:t>
                      </a:r>
                      <a:r>
                        <a:rPr kumimoji="0" lang="ja-JP" altLang="en-US" sz="1400" b="0" i="0" u="none" strike="noStrike" cap="none" normalizeH="0" baseline="0">
                          <a:ln>
                            <a:noFill/>
                          </a:ln>
                          <a:solidFill>
                            <a:srgbClr val="FF0000"/>
                          </a:solidFill>
                          <a:effectLst/>
                          <a:latin typeface="Tahoma" charset="0"/>
                          <a:ea typeface="ＭＳ Ｐゴシック" charset="0"/>
                          <a:cs typeface="Arial" charset="0"/>
                        </a:rPr>
                        <a:t>’</a:t>
                      </a:r>
                      <a:r>
                        <a:rPr kumimoji="0" lang="en-US" sz="1400" b="0" i="0" u="none" strike="noStrike" cap="none" normalizeH="0" baseline="0">
                          <a:ln>
                            <a:noFill/>
                          </a:ln>
                          <a:solidFill>
                            <a:srgbClr val="FF0000"/>
                          </a:solidFill>
                          <a:effectLst/>
                          <a:latin typeface="Tahoma" charset="0"/>
                          <a:ea typeface="ＭＳ Ｐゴシック" charset="0"/>
                          <a:cs typeface="Arial" charset="0"/>
                        </a:rPr>
                        <a:t>s nuclear safety agency says Fukushima Daiichi Nuclear Plant No. 3 reactor</a:t>
                      </a:r>
                      <a:r>
                        <a:rPr kumimoji="0" lang="ja-JP" altLang="en-US" sz="1400" b="0" i="0" u="none" strike="noStrike" cap="none" normalizeH="0" baseline="0">
                          <a:ln>
                            <a:noFill/>
                          </a:ln>
                          <a:solidFill>
                            <a:srgbClr val="FF0000"/>
                          </a:solidFill>
                          <a:effectLst/>
                          <a:latin typeface="Tahoma" charset="0"/>
                          <a:ea typeface="ＭＳ Ｐゴシック" charset="0"/>
                          <a:cs typeface="Arial" charset="0"/>
                        </a:rPr>
                        <a:t>’</a:t>
                      </a:r>
                      <a:r>
                        <a:rPr kumimoji="0" lang="en-US" sz="1400" b="0" i="0" u="none" strike="noStrike" cap="none" normalizeH="0" baseline="0">
                          <a:ln>
                            <a:noFill/>
                          </a:ln>
                          <a:solidFill>
                            <a:srgbClr val="FF0000"/>
                          </a:solidFill>
                          <a:effectLst/>
                          <a:latin typeface="Tahoma" charset="0"/>
                          <a:ea typeface="ＭＳ Ｐゴシック" charset="0"/>
                          <a:cs typeface="Arial" charset="0"/>
                        </a:rPr>
                        <a:t>s emergency cooling system not functioning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r>
            </a:tbl>
          </a:graphicData>
        </a:graphic>
      </p:graphicFrame>
    </p:spTree>
    <p:extLst>
      <p:ext uri="{BB962C8B-B14F-4D97-AF65-F5344CB8AC3E}">
        <p14:creationId xmlns:p14="http://schemas.microsoft.com/office/powerpoint/2010/main" val="173746077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fontScale="90000"/>
          </a:bodyPr>
          <a:lstStyle/>
          <a:p>
            <a:r>
              <a:rPr lang="en-US" sz="4000" dirty="0">
                <a:latin typeface="Tahoma" charset="0"/>
              </a:rPr>
              <a:t>Example: Early Warning </a:t>
            </a:r>
            <a:r>
              <a:rPr lang="en-US" dirty="0">
                <a:latin typeface="Tahoma" charset="0"/>
              </a:rPr>
              <a:t/>
            </a:r>
            <a:br>
              <a:rPr lang="en-US" dirty="0">
                <a:latin typeface="Tahoma" charset="0"/>
              </a:rPr>
            </a:br>
            <a:r>
              <a:rPr lang="en-US" sz="3200" dirty="0">
                <a:latin typeface="Tahoma" charset="0"/>
              </a:rPr>
              <a:t>Syrian WMD Attack, August 21</a:t>
            </a:r>
            <a:r>
              <a:rPr lang="en-US" sz="3200" baseline="30000" dirty="0">
                <a:latin typeface="Tahoma" charset="0"/>
              </a:rPr>
              <a:t>st</a:t>
            </a:r>
            <a:r>
              <a:rPr lang="en-US" sz="3200" dirty="0">
                <a:latin typeface="Tahoma" charset="0"/>
              </a:rPr>
              <a:t>, 2013</a:t>
            </a:r>
            <a:endParaRPr lang="en-US" dirty="0">
              <a:latin typeface="Tahoma" charset="0"/>
            </a:endParaRPr>
          </a:p>
        </p:txBody>
      </p:sp>
      <p:pic>
        <p:nvPicPr>
          <p:cNvPr id="78850" name="Picture 2" descr="Map showing the areas where the alleged chemical attacks took place in Sy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03" y="1629116"/>
            <a:ext cx="7147924" cy="471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28258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normAutofit fontScale="90000"/>
          </a:bodyPr>
          <a:lstStyle/>
          <a:p>
            <a:r>
              <a:rPr lang="en-US">
                <a:latin typeface="Tahoma" charset="0"/>
              </a:rPr>
              <a:t>Example: </a:t>
            </a:r>
            <a:br>
              <a:rPr lang="en-US">
                <a:latin typeface="Tahoma" charset="0"/>
              </a:rPr>
            </a:br>
            <a:r>
              <a:rPr lang="en-US" sz="3200">
                <a:latin typeface="Tahoma" charset="0"/>
              </a:rPr>
              <a:t>Syrian WMD Attack</a:t>
            </a:r>
            <a:endParaRPr lang="en-US">
              <a:latin typeface="Tahoma"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8423492"/>
              </p:ext>
            </p:extLst>
          </p:nvPr>
        </p:nvGraphicFramePr>
        <p:xfrm>
          <a:off x="304800" y="1590636"/>
          <a:ext cx="8610600" cy="5197516"/>
        </p:xfrm>
        <a:graphic>
          <a:graphicData uri="http://schemas.openxmlformats.org/drawingml/2006/table">
            <a:tbl>
              <a:tblPr/>
              <a:tblGrid>
                <a:gridCol w="8610600"/>
              </a:tblGrid>
              <a:tr h="263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Times New Roman" charset="0"/>
                        </a:rPr>
                        <a:t>Triage Result: Recommended for Viewing</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Medecins Sans Frontieres says it treated about 3,600 patients with 'neurotoxic symptoms' in Syria, of whom 355 died http://t.co/eHWY77jdS0</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44550" algn="l"/>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Weapons expert says #Syria footage of alleged chemical attack "difficult to fake" http://t.co/zfDMujaCTV</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U.N. experts in Syria to visit site of poison gas attack http://t.co/jol8OlFxnf via @reuters #PJNET</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Syria Gas Attack: 'My Eyes Were On Fire' http://t.co/z76MiHj0Em</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Long-term nerve damage feared after Syria chemical attack  http://t.co/8vw7BiOxQR</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Syrian official blames rebels for deadly attack http://t.co/76ncmy4eqb</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Assad regime responsible for Syrian chemical attack, says UK government http://t.co/pMZ5z7CsNZ</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US forces move closer to Syria as options weighed: WASHINGTON (AP) — U.S. naval forces are moving closer to Sy... http://t.co/F6UAAXLa2M</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400 tonnes of arms sent into #Syria through Turkey to boost Syria rebels after CW attack in Damascus --&amp;gt; http://t.co/KLwESYChCc</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UN Syria team departs hotel as Assad denies attack http://t.co/O3SqPoiq0x</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Vehicle of @UN #Syria #ChemicalWeapons team hit by sniper fire. Team replacing vehicle &amp;amp; then returning to area.</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International weapons experts leave Syria, U.S. prepares attack. More @ http://t.co/4Z62RhQKOE</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Military strike on Syria would cause retaliatory attack on Israel, Iran declares http://t.co/M950o5VcgW</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Asia markets fall on Syria concerns: Asian stocks fall, extending a global market sell-off sparked by growing ... http://</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/06A9h2xCnJ</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4046197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normAutofit fontScale="90000"/>
          </a:bodyPr>
          <a:lstStyle/>
          <a:p>
            <a:r>
              <a:rPr lang="en-US">
                <a:latin typeface="Tahoma" charset="0"/>
              </a:rPr>
              <a:t>Example: </a:t>
            </a:r>
            <a:br>
              <a:rPr lang="en-US">
                <a:latin typeface="Tahoma" charset="0"/>
              </a:rPr>
            </a:br>
            <a:r>
              <a:rPr lang="en-US" sz="3200">
                <a:latin typeface="Tahoma" charset="0"/>
              </a:rPr>
              <a:t>Syrian WMD Attack</a:t>
            </a:r>
            <a:endParaRPr lang="en-US">
              <a:latin typeface="Tahoma"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87817800"/>
              </p:ext>
            </p:extLst>
          </p:nvPr>
        </p:nvGraphicFramePr>
        <p:xfrm>
          <a:off x="304800" y="1590636"/>
          <a:ext cx="8610600" cy="5197516"/>
        </p:xfrm>
        <a:graphic>
          <a:graphicData uri="http://schemas.openxmlformats.org/drawingml/2006/table">
            <a:tbl>
              <a:tblPr/>
              <a:tblGrid>
                <a:gridCol w="8610600"/>
              </a:tblGrid>
              <a:tr h="263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ea typeface="ＭＳ Ｐゴシック" charset="0"/>
                          <a:cs typeface="Times New Roman" charset="0"/>
                        </a:rPr>
                        <a:t>Triage Result: Recommended for Viewing</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Medecins</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 Sans </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Frontieres</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 says it treated about 3,600 patients with 'neurotoxic symptoms' in Syria, of whom 355 died http://</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/eHWY77jdS0</a:t>
                      </a:r>
                      <a:endPar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44550" algn="l"/>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Weapons expert says #Syria footage of alleged chemical attack "difficult to fake" http://t.co/zfDMujaCTV</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U.N. experts in Syria to visit site of poison gas attack http://</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/jol8OlFxnf via @</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reuters</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 #PJNET</a:t>
                      </a:r>
                      <a:endPar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Syria Gas Attack: 'My Eyes Were On Fire' http://t.co/z76MiHj0Em</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Long-term nerve damage feared after Syria chemical attack  http://t.co/8vw7BiOxQR</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Syrian official blames rebels for deadly attack http://</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/76ncmy4eqb</a:t>
                      </a:r>
                      <a:endPar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Assad regime responsible for Syrian chemical attack, says UK government http://</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/pMZ5z7CsNZ</a:t>
                      </a:r>
                      <a:endPar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US forces move closer to Syria as options weighed: WASHINGTON (AP) — U.S. naval forces are moving closer to Sy... http://t.co/F6UAAXLa2M</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400 </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tonnes</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 of arms sent into #Syria through Turkey to boost Syria rebels after CW attack in Damascus --&amp;</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gt</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 http://</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KLwESYChCc</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UN Syria team departs hotel as Assad denies attack http://</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/O3SqPoiq0x</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Vehicle of @UN #Syria #</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ChemicalWeapons</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 team hit by sniper fire. Team replacing vehicle &amp;amp; then returning to area.</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International weapons experts leave Syria, U.S. prepares attack. More @ http://</a:t>
                      </a:r>
                      <a:r>
                        <a:rPr kumimoji="0" lang="en-US" sz="1400" b="1"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/4Z62RhQKOE</a:t>
                      </a:r>
                      <a:endParaRPr kumimoji="0" lang="en-US" sz="2000" b="1"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1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charset="0"/>
                          <a:ea typeface="ＭＳ Ｐゴシック" charset="0"/>
                          <a:cs typeface="Times New Roman" charset="0"/>
                        </a:rPr>
                        <a:t>Military strike on Syria would cause retaliatory attack on Israel, Iran declares http://t.co/M950o5VcgW</a:t>
                      </a:r>
                      <a:endParaRPr kumimoji="0" lang="en-US" sz="20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4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Asia markets fall on Syria concerns: Asian stocks fall, extending a global market sell-off sparked by growing ... http://</a:t>
                      </a:r>
                      <a:r>
                        <a:rPr kumimoji="0" lang="en-US" sz="1400" b="0" i="0" u="none" strike="noStrike" cap="none" normalizeH="0" baseline="0" dirty="0" err="1">
                          <a:ln>
                            <a:noFill/>
                          </a:ln>
                          <a:solidFill>
                            <a:schemeClr val="tx1"/>
                          </a:solidFill>
                          <a:effectLst/>
                          <a:latin typeface="Times New Roman" charset="0"/>
                          <a:ea typeface="ＭＳ Ｐゴシック" charset="0"/>
                          <a:cs typeface="Times New Roman" charset="0"/>
                        </a:rPr>
                        <a:t>t.co</a:t>
                      </a:r>
                      <a:r>
                        <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rPr>
                        <a:t>/06A9h2xCnJ</a:t>
                      </a:r>
                      <a:endParaRPr kumimoji="0" lang="en-US" sz="2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56271" marR="562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728314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214313"/>
            <a:ext cx="9144000" cy="1462087"/>
          </a:xfrm>
        </p:spPr>
        <p:txBody>
          <a:bodyPr>
            <a:normAutofit fontScale="90000"/>
          </a:bodyPr>
          <a:lstStyle/>
          <a:p>
            <a:r>
              <a:rPr lang="en-US" dirty="0">
                <a:latin typeface="Tahoma" charset="0"/>
              </a:rPr>
              <a:t>An Example Timeline </a:t>
            </a:r>
            <a:r>
              <a:rPr lang="en-US" sz="3600" dirty="0">
                <a:latin typeface="Tahoma" charset="0"/>
              </a:rPr>
              <a:t>(Abbreviated)</a:t>
            </a:r>
            <a:r>
              <a:rPr lang="en-US" dirty="0">
                <a:latin typeface="Tahoma" charset="0"/>
              </a:rPr>
              <a:t/>
            </a:r>
            <a:br>
              <a:rPr lang="en-US" dirty="0">
                <a:latin typeface="Tahoma" charset="0"/>
              </a:rPr>
            </a:br>
            <a:r>
              <a:rPr lang="en-US" dirty="0">
                <a:latin typeface="Tahoma" charset="0"/>
              </a:rPr>
              <a:t> </a:t>
            </a:r>
            <a:r>
              <a:rPr lang="en-US" sz="3600" dirty="0">
                <a:latin typeface="Tahoma" charset="0"/>
              </a:rPr>
              <a:t>Charlie </a:t>
            </a:r>
            <a:r>
              <a:rPr lang="en-US" sz="3600" dirty="0" err="1">
                <a:latin typeface="Tahoma" charset="0"/>
              </a:rPr>
              <a:t>Hebdo</a:t>
            </a:r>
            <a:r>
              <a:rPr lang="en-US" sz="3600" dirty="0">
                <a:latin typeface="Tahoma" charset="0"/>
              </a:rPr>
              <a:t> </a:t>
            </a:r>
            <a:r>
              <a:rPr lang="en-US" sz="3600" dirty="0" smtClean="0">
                <a:latin typeface="Tahoma" charset="0"/>
              </a:rPr>
              <a:t>Shooting at Paris (Jan. 07-11, 2015)  </a:t>
            </a:r>
            <a:endParaRPr lang="en-US" sz="3600" dirty="0">
              <a:latin typeface="Tahoma" charset="0"/>
            </a:endParaRPr>
          </a:p>
        </p:txBody>
      </p:sp>
      <p:sp>
        <p:nvSpPr>
          <p:cNvPr id="54275" name="Content Placeholder 2"/>
          <p:cNvSpPr>
            <a:spLocks noGrp="1"/>
          </p:cNvSpPr>
          <p:nvPr>
            <p:ph idx="1"/>
          </p:nvPr>
        </p:nvSpPr>
        <p:spPr>
          <a:xfrm>
            <a:off x="533400" y="1850260"/>
            <a:ext cx="8421688" cy="4151313"/>
          </a:xfrm>
        </p:spPr>
        <p:txBody>
          <a:bodyPr/>
          <a:lstStyle/>
          <a:p>
            <a:r>
              <a:rPr lang="en-US" sz="2800" dirty="0">
                <a:latin typeface="Tahoma" charset="0"/>
              </a:rPr>
              <a:t>Distilling </a:t>
            </a:r>
            <a:r>
              <a:rPr lang="en-US" sz="2800" dirty="0" smtClean="0">
                <a:latin typeface="Tahoma" charset="0"/>
              </a:rPr>
              <a:t>hundreds of thousands of </a:t>
            </a:r>
            <a:r>
              <a:rPr lang="en-US" sz="2800" dirty="0">
                <a:latin typeface="Tahoma" charset="0"/>
              </a:rPr>
              <a:t>raw tweets into a summary of the event (told in tweets selected by Apollo)  </a:t>
            </a:r>
          </a:p>
        </p:txBody>
      </p:sp>
      <p:pic>
        <p:nvPicPr>
          <p:cNvPr id="3" name="Picture 2"/>
          <p:cNvPicPr>
            <a:picLocks noChangeAspect="1"/>
          </p:cNvPicPr>
          <p:nvPr/>
        </p:nvPicPr>
        <p:blipFill>
          <a:blip r:embed="rId2"/>
          <a:stretch>
            <a:fillRect/>
          </a:stretch>
        </p:blipFill>
        <p:spPr>
          <a:xfrm>
            <a:off x="5027808" y="3737074"/>
            <a:ext cx="3561365" cy="2133599"/>
          </a:xfrm>
          <a:prstGeom prst="rect">
            <a:avLst/>
          </a:prstGeom>
        </p:spPr>
      </p:pic>
      <p:pic>
        <p:nvPicPr>
          <p:cNvPr id="4" name="Picture 3"/>
          <p:cNvPicPr>
            <a:picLocks noChangeAspect="1"/>
          </p:cNvPicPr>
          <p:nvPr/>
        </p:nvPicPr>
        <p:blipFill>
          <a:blip r:embed="rId3"/>
          <a:stretch>
            <a:fillRect/>
          </a:stretch>
        </p:blipFill>
        <p:spPr>
          <a:xfrm>
            <a:off x="428653" y="3737074"/>
            <a:ext cx="3748093" cy="2133599"/>
          </a:xfrm>
          <a:prstGeom prst="rect">
            <a:avLst/>
          </a:prstGeom>
        </p:spPr>
      </p:pic>
    </p:spTree>
    <p:extLst>
      <p:ext uri="{BB962C8B-B14F-4D97-AF65-F5344CB8AC3E}">
        <p14:creationId xmlns:p14="http://schemas.microsoft.com/office/powerpoint/2010/main" val="96262048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dirty="0">
                <a:latin typeface="Tahoma" charset="0"/>
              </a:rPr>
              <a:t>Example: </a:t>
            </a:r>
            <a:r>
              <a:rPr lang="en-US" dirty="0" smtClean="0">
                <a:latin typeface="Tahoma" charset="0"/>
              </a:rPr>
              <a:t>The Paris Shooting in </a:t>
            </a:r>
            <a:r>
              <a:rPr lang="en-US" dirty="0">
                <a:latin typeface="Tahoma" charset="0"/>
              </a:rPr>
              <a:t>Tweets (Apollo Summary)</a:t>
            </a:r>
          </a:p>
        </p:txBody>
      </p:sp>
      <p:sp>
        <p:nvSpPr>
          <p:cNvPr id="55298" name="Content Placeholder 2"/>
          <p:cNvSpPr>
            <a:spLocks noGrp="1"/>
          </p:cNvSpPr>
          <p:nvPr>
            <p:ph idx="1"/>
          </p:nvPr>
        </p:nvSpPr>
        <p:spPr>
          <a:xfrm>
            <a:off x="609600" y="2017713"/>
            <a:ext cx="8345488" cy="4114800"/>
          </a:xfrm>
        </p:spPr>
        <p:txBody>
          <a:bodyPr/>
          <a:lstStyle/>
          <a:p>
            <a:r>
              <a:rPr lang="en-US" dirty="0" smtClean="0">
                <a:latin typeface="Tahoma" charset="0"/>
              </a:rPr>
              <a:t>Jan 7: </a:t>
            </a:r>
            <a:r>
              <a:rPr lang="en-US" dirty="0" smtClean="0"/>
              <a:t>Massacre </a:t>
            </a:r>
            <a:r>
              <a:rPr lang="en-US" dirty="0"/>
              <a:t>at French magazine office: </a:t>
            </a:r>
            <a:r>
              <a:rPr lang="en-US" b="1" dirty="0"/>
              <a:t>Gunmen have attacked</a:t>
            </a:r>
            <a:r>
              <a:rPr lang="en-US" dirty="0"/>
              <a:t> the Paris office of the </a:t>
            </a:r>
            <a:r>
              <a:rPr lang="en-US" b="1" dirty="0"/>
              <a:t>French satirical </a:t>
            </a:r>
            <a:r>
              <a:rPr lang="en-US" b="1" dirty="0" smtClean="0"/>
              <a:t>magazine</a:t>
            </a:r>
            <a:r>
              <a:rPr lang="en-US" dirty="0" smtClean="0"/>
              <a:t>.</a:t>
            </a:r>
            <a:r>
              <a:rPr lang="en-US" dirty="0"/>
              <a:t>.. http://</a:t>
            </a:r>
            <a:r>
              <a:rPr lang="en-US" dirty="0" err="1"/>
              <a:t>t.co</a:t>
            </a:r>
            <a:r>
              <a:rPr lang="en-US" dirty="0"/>
              <a:t>/6DXhg5taXI </a:t>
            </a:r>
            <a:endParaRPr lang="en-US" dirty="0">
              <a:latin typeface="Tahoma" charset="0"/>
            </a:endParaRPr>
          </a:p>
          <a:p>
            <a:r>
              <a:rPr lang="en-US" dirty="0" smtClean="0">
                <a:latin typeface="Tahoma" charset="0"/>
              </a:rPr>
              <a:t>Jan 7: </a:t>
            </a:r>
            <a:r>
              <a:rPr lang="en-US" dirty="0"/>
              <a:t>French officials </a:t>
            </a:r>
            <a:r>
              <a:rPr lang="en-US" b="1" dirty="0"/>
              <a:t>identify 3 suspects </a:t>
            </a:r>
            <a:r>
              <a:rPr lang="en-US" dirty="0"/>
              <a:t>in Paris terror attack that </a:t>
            </a:r>
            <a:r>
              <a:rPr lang="en-US" b="1" dirty="0"/>
              <a:t>left 12 dead:  </a:t>
            </a:r>
            <a:r>
              <a:rPr lang="en-US" dirty="0"/>
              <a:t>http://</a:t>
            </a:r>
            <a:r>
              <a:rPr lang="en-US" dirty="0" err="1"/>
              <a:t>t.co</a:t>
            </a:r>
            <a:r>
              <a:rPr lang="en-US" dirty="0"/>
              <a:t>/</a:t>
            </a:r>
            <a:r>
              <a:rPr lang="en-US" dirty="0" err="1"/>
              <a:t>gpkbQNoACy</a:t>
            </a:r>
            <a:r>
              <a:rPr lang="en-US" dirty="0"/>
              <a:t> #Fox #News #AN247 </a:t>
            </a:r>
            <a:endParaRPr lang="en-US" dirty="0">
              <a:latin typeface="Tahoma" charset="0"/>
            </a:endParaRPr>
          </a:p>
          <a:p>
            <a:endParaRPr lang="en-US" dirty="0">
              <a:latin typeface="Tahoma" charset="0"/>
            </a:endParaRPr>
          </a:p>
        </p:txBody>
      </p:sp>
    </p:spTree>
    <p:extLst>
      <p:ext uri="{BB962C8B-B14F-4D97-AF65-F5344CB8AC3E}">
        <p14:creationId xmlns:p14="http://schemas.microsoft.com/office/powerpoint/2010/main" val="40135671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dirty="0">
                <a:latin typeface="Tahoma" charset="0"/>
              </a:rPr>
              <a:t>Example: </a:t>
            </a:r>
            <a:r>
              <a:rPr lang="en-US" dirty="0" smtClean="0">
                <a:latin typeface="Tahoma" charset="0"/>
              </a:rPr>
              <a:t>The Paris Shooting in </a:t>
            </a:r>
            <a:r>
              <a:rPr lang="en-US" dirty="0">
                <a:latin typeface="Tahoma" charset="0"/>
              </a:rPr>
              <a:t>Tweets (Apollo Summary)</a:t>
            </a:r>
          </a:p>
        </p:txBody>
      </p:sp>
      <p:sp>
        <p:nvSpPr>
          <p:cNvPr id="55298" name="Content Placeholder 2"/>
          <p:cNvSpPr>
            <a:spLocks noGrp="1"/>
          </p:cNvSpPr>
          <p:nvPr>
            <p:ph idx="1"/>
          </p:nvPr>
        </p:nvSpPr>
        <p:spPr>
          <a:xfrm>
            <a:off x="609600" y="2017713"/>
            <a:ext cx="8345488" cy="4114800"/>
          </a:xfrm>
        </p:spPr>
        <p:txBody>
          <a:bodyPr/>
          <a:lstStyle/>
          <a:p>
            <a:r>
              <a:rPr lang="en-US" dirty="0" smtClean="0">
                <a:latin typeface="Tahoma" charset="0"/>
              </a:rPr>
              <a:t>Jan 8: </a:t>
            </a:r>
            <a:r>
              <a:rPr lang="en-US" dirty="0"/>
              <a:t>Paris terror attack </a:t>
            </a:r>
            <a:r>
              <a:rPr lang="en-US" b="1" dirty="0"/>
              <a:t>suspect surrenders to police</a:t>
            </a:r>
            <a:r>
              <a:rPr lang="en-US" dirty="0"/>
              <a:t>: One of three suspects in the Charlie </a:t>
            </a:r>
            <a:r>
              <a:rPr lang="en-US" dirty="0" err="1"/>
              <a:t>Hedbo</a:t>
            </a:r>
            <a:r>
              <a:rPr lang="en-US" dirty="0"/>
              <a:t> attack in Paris W... http://</a:t>
            </a:r>
            <a:r>
              <a:rPr lang="en-US" dirty="0" err="1"/>
              <a:t>t.co</a:t>
            </a:r>
            <a:r>
              <a:rPr lang="en-US" dirty="0"/>
              <a:t>/jHtEJR5HLL </a:t>
            </a:r>
            <a:endParaRPr lang="en-US" dirty="0" smtClean="0"/>
          </a:p>
          <a:p>
            <a:r>
              <a:rPr lang="en-US" dirty="0" smtClean="0">
                <a:latin typeface="Tahoma" charset="0"/>
              </a:rPr>
              <a:t>Jan 8: </a:t>
            </a:r>
            <a:r>
              <a:rPr lang="en-US" dirty="0"/>
              <a:t>Tensions running high as </a:t>
            </a:r>
            <a:r>
              <a:rPr lang="en-US" b="1" dirty="0"/>
              <a:t>two people injured in separate Paris shooting</a:t>
            </a:r>
            <a:r>
              <a:rPr lang="en-US" dirty="0"/>
              <a:t> http://</a:t>
            </a:r>
            <a:r>
              <a:rPr lang="en-US" dirty="0" err="1"/>
              <a:t>t.co</a:t>
            </a:r>
            <a:r>
              <a:rPr lang="en-US" dirty="0"/>
              <a:t>/UzkQCtIR9J </a:t>
            </a:r>
            <a:endParaRPr lang="en-US" dirty="0">
              <a:latin typeface="Tahoma" charset="0"/>
            </a:endParaRPr>
          </a:p>
        </p:txBody>
      </p:sp>
    </p:spTree>
    <p:extLst>
      <p:ext uri="{BB962C8B-B14F-4D97-AF65-F5344CB8AC3E}">
        <p14:creationId xmlns:p14="http://schemas.microsoft.com/office/powerpoint/2010/main" val="2160498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Humans in the Loop?</a:t>
            </a:r>
            <a:endParaRPr lang="en-US" dirty="0"/>
          </a:p>
        </p:txBody>
      </p:sp>
      <p:sp>
        <p:nvSpPr>
          <p:cNvPr id="3" name="Content Placeholder 2"/>
          <p:cNvSpPr>
            <a:spLocks noGrp="1"/>
          </p:cNvSpPr>
          <p:nvPr>
            <p:ph idx="1"/>
          </p:nvPr>
        </p:nvSpPr>
        <p:spPr>
          <a:xfrm>
            <a:off x="396925" y="1542659"/>
            <a:ext cx="8229600" cy="579120"/>
          </a:xfrm>
        </p:spPr>
        <p:txBody>
          <a:bodyPr>
            <a:normAutofit lnSpcReduction="10000"/>
          </a:bodyPr>
          <a:lstStyle/>
          <a:p>
            <a:r>
              <a:rPr lang="en-US" dirty="0" smtClean="0"/>
              <a:t>The CPS “Control Loop”</a:t>
            </a:r>
            <a:endParaRPr lang="en-US" dirty="0"/>
          </a:p>
        </p:txBody>
      </p:sp>
      <p:sp>
        <p:nvSpPr>
          <p:cNvPr id="28" name="Text Box 27"/>
          <p:cNvSpPr txBox="1">
            <a:spLocks noChangeArrowheads="1"/>
          </p:cNvSpPr>
          <p:nvPr/>
        </p:nvSpPr>
        <p:spPr bwMode="auto">
          <a:xfrm>
            <a:off x="1279347" y="2301875"/>
            <a:ext cx="4191000" cy="461665"/>
          </a:xfrm>
          <a:prstGeom prst="rect">
            <a:avLst/>
          </a:prstGeom>
          <a:noFill/>
          <a:ln w="9525">
            <a:noFill/>
            <a:miter lim="800000"/>
            <a:headEnd/>
            <a:tailEnd/>
          </a:ln>
        </p:spPr>
        <p:txBody>
          <a:bodyPr>
            <a:spAutoFit/>
          </a:bodyPr>
          <a:lstStyle/>
          <a:p>
            <a:r>
              <a:rPr lang="en-US" sz="2400" dirty="0" smtClean="0"/>
              <a:t>A Drying Machine Example</a:t>
            </a:r>
            <a:endParaRPr lang="en-US" sz="2400" i="1" dirty="0"/>
          </a:p>
        </p:txBody>
      </p:sp>
      <p:pic>
        <p:nvPicPr>
          <p:cNvPr id="27" name="Picture 26"/>
          <p:cNvPicPr>
            <a:picLocks noChangeAspect="1"/>
          </p:cNvPicPr>
          <p:nvPr/>
        </p:nvPicPr>
        <p:blipFill>
          <a:blip r:embed="rId3"/>
          <a:stretch>
            <a:fillRect/>
          </a:stretch>
        </p:blipFill>
        <p:spPr>
          <a:xfrm>
            <a:off x="759218" y="3124200"/>
            <a:ext cx="7669235" cy="3088382"/>
          </a:xfrm>
          <a:prstGeom prst="rect">
            <a:avLst/>
          </a:prstGeom>
        </p:spPr>
      </p:pic>
    </p:spTree>
    <p:extLst>
      <p:ext uri="{BB962C8B-B14F-4D97-AF65-F5344CB8AC3E}">
        <p14:creationId xmlns:p14="http://schemas.microsoft.com/office/powerpoint/2010/main" val="83990123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dirty="0">
                <a:latin typeface="Tahoma" charset="0"/>
              </a:rPr>
              <a:t>Example: </a:t>
            </a:r>
            <a:r>
              <a:rPr lang="en-US" dirty="0" smtClean="0">
                <a:latin typeface="Tahoma" charset="0"/>
              </a:rPr>
              <a:t>The Paris Shooting in </a:t>
            </a:r>
            <a:r>
              <a:rPr lang="en-US" dirty="0">
                <a:latin typeface="Tahoma" charset="0"/>
              </a:rPr>
              <a:t>Tweets (Apollo Summary)</a:t>
            </a:r>
          </a:p>
        </p:txBody>
      </p:sp>
      <p:sp>
        <p:nvSpPr>
          <p:cNvPr id="55298" name="Content Placeholder 2"/>
          <p:cNvSpPr>
            <a:spLocks noGrp="1"/>
          </p:cNvSpPr>
          <p:nvPr>
            <p:ph idx="1"/>
          </p:nvPr>
        </p:nvSpPr>
        <p:spPr>
          <a:xfrm>
            <a:off x="609600" y="2017713"/>
            <a:ext cx="8345488" cy="4114800"/>
          </a:xfrm>
        </p:spPr>
        <p:txBody>
          <a:bodyPr/>
          <a:lstStyle/>
          <a:p>
            <a:r>
              <a:rPr lang="en-US" dirty="0" smtClean="0">
                <a:latin typeface="Tahoma" charset="0"/>
              </a:rPr>
              <a:t>Jan 8: </a:t>
            </a:r>
            <a:r>
              <a:rPr lang="en-US" dirty="0"/>
              <a:t>Paris terror suspects reportedly </a:t>
            </a:r>
            <a:r>
              <a:rPr lang="en-US" b="1" dirty="0"/>
              <a:t>spotted in northern France</a:t>
            </a:r>
            <a:r>
              <a:rPr lang="en-US" dirty="0"/>
              <a:t>, police flood scene | Fox News http://</a:t>
            </a:r>
            <a:r>
              <a:rPr lang="en-US" dirty="0" err="1"/>
              <a:t>t.co</a:t>
            </a:r>
            <a:r>
              <a:rPr lang="en-US" dirty="0"/>
              <a:t>/</a:t>
            </a:r>
            <a:r>
              <a:rPr lang="en-US" dirty="0" err="1"/>
              <a:t>cDpNEtrsnm</a:t>
            </a:r>
            <a:r>
              <a:rPr lang="en-US" dirty="0"/>
              <a:t> </a:t>
            </a:r>
            <a:endParaRPr lang="en-US" dirty="0" smtClean="0"/>
          </a:p>
          <a:p>
            <a:r>
              <a:rPr lang="en-US" dirty="0" smtClean="0">
                <a:latin typeface="Tahoma" charset="0"/>
              </a:rPr>
              <a:t>Jan 8: </a:t>
            </a:r>
            <a:r>
              <a:rPr lang="en-US" dirty="0"/>
              <a:t>French police </a:t>
            </a:r>
            <a:r>
              <a:rPr lang="en-US" b="1" dirty="0"/>
              <a:t>swarm forest 'larger than Paris'</a:t>
            </a:r>
            <a:r>
              <a:rPr lang="en-US" dirty="0"/>
              <a:t> in hunt for Charlie </a:t>
            </a:r>
            <a:r>
              <a:rPr lang="en-US" dirty="0" err="1"/>
              <a:t>Hebdo</a:t>
            </a:r>
            <a:r>
              <a:rPr lang="en-US" dirty="0"/>
              <a:t> jihadist assassins http://</a:t>
            </a:r>
            <a:r>
              <a:rPr lang="en-US" dirty="0" err="1"/>
              <a:t>t.co</a:t>
            </a:r>
            <a:r>
              <a:rPr lang="en-US" dirty="0"/>
              <a:t>/5mxovSzp54 </a:t>
            </a:r>
            <a:endParaRPr lang="en-US" dirty="0">
              <a:latin typeface="Tahoma" charset="0"/>
            </a:endParaRPr>
          </a:p>
        </p:txBody>
      </p:sp>
    </p:spTree>
    <p:extLst>
      <p:ext uri="{BB962C8B-B14F-4D97-AF65-F5344CB8AC3E}">
        <p14:creationId xmlns:p14="http://schemas.microsoft.com/office/powerpoint/2010/main" val="194488843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dirty="0">
                <a:latin typeface="Tahoma" charset="0"/>
              </a:rPr>
              <a:t>Example: </a:t>
            </a:r>
            <a:r>
              <a:rPr lang="en-US" dirty="0" smtClean="0">
                <a:latin typeface="Tahoma" charset="0"/>
              </a:rPr>
              <a:t>The Paris Shooting in </a:t>
            </a:r>
            <a:r>
              <a:rPr lang="en-US" dirty="0">
                <a:latin typeface="Tahoma" charset="0"/>
              </a:rPr>
              <a:t>Tweets (Apollo Summary)</a:t>
            </a:r>
          </a:p>
        </p:txBody>
      </p:sp>
      <p:sp>
        <p:nvSpPr>
          <p:cNvPr id="55298" name="Content Placeholder 2"/>
          <p:cNvSpPr>
            <a:spLocks noGrp="1"/>
          </p:cNvSpPr>
          <p:nvPr>
            <p:ph idx="1"/>
          </p:nvPr>
        </p:nvSpPr>
        <p:spPr>
          <a:xfrm>
            <a:off x="609600" y="2017713"/>
            <a:ext cx="8345488" cy="4114800"/>
          </a:xfrm>
        </p:spPr>
        <p:txBody>
          <a:bodyPr/>
          <a:lstStyle/>
          <a:p>
            <a:r>
              <a:rPr lang="en-US" dirty="0" smtClean="0">
                <a:latin typeface="Tahoma" charset="0"/>
              </a:rPr>
              <a:t>Jan 9: </a:t>
            </a:r>
            <a:r>
              <a:rPr lang="en-US" b="1" dirty="0"/>
              <a:t>Police surround Paris attack suspects</a:t>
            </a:r>
            <a:r>
              <a:rPr lang="en-US" dirty="0"/>
              <a:t>, at least one hostage reported taken | http://</a:t>
            </a:r>
            <a:r>
              <a:rPr lang="en-US" dirty="0" err="1"/>
              <a:t>t.co</a:t>
            </a:r>
            <a:r>
              <a:rPr lang="en-US" dirty="0"/>
              <a:t>/fs1opaqDF8 </a:t>
            </a:r>
            <a:endParaRPr lang="en-US" dirty="0" smtClean="0"/>
          </a:p>
          <a:p>
            <a:r>
              <a:rPr lang="en-US" dirty="0" smtClean="0">
                <a:latin typeface="Tahoma" charset="0"/>
              </a:rPr>
              <a:t>Jan 9: </a:t>
            </a:r>
            <a:r>
              <a:rPr lang="en-US" b="1" dirty="0"/>
              <a:t>French police kill Paris massacre suspects</a:t>
            </a:r>
            <a:r>
              <a:rPr lang="en-US" dirty="0"/>
              <a:t>, hostage-taking ally in separate raids |  http://</a:t>
            </a:r>
            <a:r>
              <a:rPr lang="en-US" dirty="0" err="1"/>
              <a:t>t.co</a:t>
            </a:r>
            <a:r>
              <a:rPr lang="en-US" dirty="0"/>
              <a:t>/gI5EjMpYO9 </a:t>
            </a:r>
            <a:endParaRPr lang="en-US" dirty="0">
              <a:latin typeface="Tahoma" charset="0"/>
            </a:endParaRPr>
          </a:p>
        </p:txBody>
      </p:sp>
    </p:spTree>
    <p:extLst>
      <p:ext uri="{BB962C8B-B14F-4D97-AF65-F5344CB8AC3E}">
        <p14:creationId xmlns:p14="http://schemas.microsoft.com/office/powerpoint/2010/main" val="33414095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fontScale="90000"/>
          </a:bodyPr>
          <a:lstStyle/>
          <a:p>
            <a:r>
              <a:rPr lang="en-US" dirty="0">
                <a:latin typeface="Tahoma" charset="0"/>
              </a:rPr>
              <a:t>Example: </a:t>
            </a:r>
            <a:r>
              <a:rPr lang="en-US" dirty="0" smtClean="0">
                <a:latin typeface="Tahoma" charset="0"/>
              </a:rPr>
              <a:t>The Paris Shooting in </a:t>
            </a:r>
            <a:r>
              <a:rPr lang="en-US" dirty="0">
                <a:latin typeface="Tahoma" charset="0"/>
              </a:rPr>
              <a:t>Tweets (Apollo Summary)</a:t>
            </a:r>
          </a:p>
        </p:txBody>
      </p:sp>
      <p:sp>
        <p:nvSpPr>
          <p:cNvPr id="55298" name="Content Placeholder 2"/>
          <p:cNvSpPr>
            <a:spLocks noGrp="1"/>
          </p:cNvSpPr>
          <p:nvPr>
            <p:ph idx="1"/>
          </p:nvPr>
        </p:nvSpPr>
        <p:spPr>
          <a:xfrm>
            <a:off x="609600" y="2017713"/>
            <a:ext cx="8345488" cy="4114800"/>
          </a:xfrm>
        </p:spPr>
        <p:txBody>
          <a:bodyPr>
            <a:normAutofit/>
          </a:bodyPr>
          <a:lstStyle/>
          <a:p>
            <a:r>
              <a:rPr lang="en-US" dirty="0">
                <a:latin typeface="Tahoma" charset="0"/>
              </a:rPr>
              <a:t>Jan 10: </a:t>
            </a:r>
            <a:r>
              <a:rPr lang="en-US" dirty="0"/>
              <a:t>THE AL QAEDA CONNECTION </a:t>
            </a:r>
            <a:r>
              <a:rPr lang="en-US" b="1" dirty="0"/>
              <a:t>Yemen terror group claims it directed Paris massacre </a:t>
            </a:r>
            <a:r>
              <a:rPr lang="en-US" dirty="0"/>
              <a:t>as cops kill  http://t.co/</a:t>
            </a:r>
            <a:r>
              <a:rPr lang="en-US" dirty="0" smtClean="0"/>
              <a:t>trPDUXLFIK</a:t>
            </a:r>
            <a:endParaRPr lang="en-US" dirty="0" smtClean="0">
              <a:latin typeface="Tahoma" charset="0"/>
            </a:endParaRPr>
          </a:p>
          <a:p>
            <a:r>
              <a:rPr lang="en-US" dirty="0" smtClean="0">
                <a:latin typeface="Tahoma" charset="0"/>
              </a:rPr>
              <a:t>Jan 11: </a:t>
            </a:r>
            <a:r>
              <a:rPr lang="en-US" dirty="0"/>
              <a:t>#BREAKING Prosecutor: </a:t>
            </a:r>
            <a:r>
              <a:rPr lang="en-US" b="1" dirty="0"/>
              <a:t>Man who killed kosher market hostages</a:t>
            </a:r>
            <a:r>
              <a:rPr lang="en-US" dirty="0"/>
              <a:t>, policewoman, now </a:t>
            </a:r>
            <a:r>
              <a:rPr lang="en-US" b="1" dirty="0"/>
              <a:t>linked to third shooting in #Paris</a:t>
            </a:r>
            <a:r>
              <a:rPr lang="en-US" dirty="0"/>
              <a:t>. http://</a:t>
            </a:r>
            <a:r>
              <a:rPr lang="en-US" dirty="0" err="1"/>
              <a:t>t.co</a:t>
            </a:r>
            <a:r>
              <a:rPr lang="en-US" dirty="0"/>
              <a:t>/Hhi2WtX02u </a:t>
            </a:r>
            <a:endParaRPr lang="en-US" dirty="0" smtClean="0"/>
          </a:p>
        </p:txBody>
      </p:sp>
    </p:spTree>
    <p:extLst>
      <p:ext uri="{BB962C8B-B14F-4D97-AF65-F5344CB8AC3E}">
        <p14:creationId xmlns:p14="http://schemas.microsoft.com/office/powerpoint/2010/main" val="37208135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Tahoma" charset="0"/>
              </a:rPr>
              <a:t>Demo</a:t>
            </a:r>
          </a:p>
        </p:txBody>
      </p:sp>
      <p:sp>
        <p:nvSpPr>
          <p:cNvPr id="77826" name="Content Placeholder 2"/>
          <p:cNvSpPr>
            <a:spLocks noGrp="1"/>
          </p:cNvSpPr>
          <p:nvPr>
            <p:ph idx="1"/>
          </p:nvPr>
        </p:nvSpPr>
        <p:spPr>
          <a:xfrm>
            <a:off x="381000" y="2017713"/>
            <a:ext cx="8574088" cy="4114800"/>
          </a:xfrm>
        </p:spPr>
        <p:txBody>
          <a:bodyPr/>
          <a:lstStyle/>
          <a:p>
            <a:r>
              <a:rPr lang="en-US" sz="2800" dirty="0">
                <a:latin typeface="Tahoma" charset="0"/>
                <a:hlinkClick r:id=""/>
              </a:rPr>
              <a:t>http://</a:t>
            </a:r>
            <a:r>
              <a:rPr lang="en-US" sz="2800" dirty="0" smtClean="0">
                <a:latin typeface="Tahoma" charset="0"/>
                <a:hlinkClick r:id=""/>
              </a:rPr>
              <a:t>apollo.cse.nd.edu</a:t>
            </a:r>
            <a:r>
              <a:rPr lang="en-US" sz="2800" dirty="0">
                <a:latin typeface="Tahoma" charset="0"/>
                <a:hlinkClick r:id=""/>
              </a:rPr>
              <a:t>/now/</a:t>
            </a:r>
          </a:p>
          <a:p>
            <a:r>
              <a:rPr lang="en-US" sz="2800" dirty="0">
                <a:latin typeface="Tahoma" charset="0"/>
                <a:hlinkClick r:id=""/>
              </a:rPr>
              <a:t>http://</a:t>
            </a:r>
            <a:r>
              <a:rPr lang="en-US" sz="2800" dirty="0" smtClean="0">
                <a:latin typeface="Tahoma" charset="0"/>
                <a:hlinkClick r:id=""/>
              </a:rPr>
              <a:t>apollo.cse.nd.edu</a:t>
            </a:r>
            <a:r>
              <a:rPr lang="en-US" sz="2800" dirty="0">
                <a:latin typeface="Tahoma" charset="0"/>
                <a:hlinkClick r:id=""/>
              </a:rPr>
              <a:t>/analysis/browse3.html</a:t>
            </a:r>
            <a:endParaRPr lang="en-US" sz="2800" dirty="0">
              <a:latin typeface="Tahoma" charset="0"/>
            </a:endParaRPr>
          </a:p>
          <a:p>
            <a:pPr>
              <a:buFont typeface="Wingdings" charset="0"/>
              <a:buNone/>
            </a:pPr>
            <a:endParaRPr lang="en-US" sz="2800" dirty="0">
              <a:latin typeface="Tahoma" charset="0"/>
            </a:endParaRPr>
          </a:p>
        </p:txBody>
      </p:sp>
    </p:spTree>
    <p:extLst>
      <p:ext uri="{BB962C8B-B14F-4D97-AF65-F5344CB8AC3E}">
        <p14:creationId xmlns:p14="http://schemas.microsoft.com/office/powerpoint/2010/main" val="17570632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Humans in the Loop?</a:t>
            </a:r>
            <a:endParaRPr lang="en-US" dirty="0"/>
          </a:p>
        </p:txBody>
      </p:sp>
      <p:sp>
        <p:nvSpPr>
          <p:cNvPr id="3" name="Content Placeholder 2"/>
          <p:cNvSpPr>
            <a:spLocks noGrp="1"/>
          </p:cNvSpPr>
          <p:nvPr>
            <p:ph idx="1"/>
          </p:nvPr>
        </p:nvSpPr>
        <p:spPr>
          <a:xfrm>
            <a:off x="396925" y="1542659"/>
            <a:ext cx="8229600" cy="579120"/>
          </a:xfrm>
        </p:spPr>
        <p:txBody>
          <a:bodyPr>
            <a:normAutofit lnSpcReduction="10000"/>
          </a:bodyPr>
          <a:lstStyle/>
          <a:p>
            <a:r>
              <a:rPr lang="en-US" dirty="0" smtClean="0"/>
              <a:t>The CPS “Control Loop”</a:t>
            </a:r>
            <a:endParaRPr lang="en-US" dirty="0"/>
          </a:p>
        </p:txBody>
      </p:sp>
      <p:sp>
        <p:nvSpPr>
          <p:cNvPr id="4" name="Rectangle 2"/>
          <p:cNvSpPr>
            <a:spLocks noChangeArrowheads="1"/>
          </p:cNvSpPr>
          <p:nvPr/>
        </p:nvSpPr>
        <p:spPr bwMode="auto">
          <a:xfrm>
            <a:off x="2193747" y="3503613"/>
            <a:ext cx="3429000" cy="1219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5" name="Oval 4"/>
          <p:cNvSpPr>
            <a:spLocks noChangeArrowheads="1"/>
          </p:cNvSpPr>
          <p:nvPr/>
        </p:nvSpPr>
        <p:spPr bwMode="auto">
          <a:xfrm>
            <a:off x="1431747" y="38846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Line 5"/>
          <p:cNvSpPr>
            <a:spLocks noChangeShapeType="1"/>
          </p:cNvSpPr>
          <p:nvPr/>
        </p:nvSpPr>
        <p:spPr bwMode="auto">
          <a:xfrm>
            <a:off x="745947" y="4113213"/>
            <a:ext cx="685800" cy="0"/>
          </a:xfrm>
          <a:prstGeom prst="line">
            <a:avLst/>
          </a:prstGeom>
          <a:noFill/>
          <a:ln w="9525">
            <a:solidFill>
              <a:schemeClr val="tx1"/>
            </a:solidFill>
            <a:round/>
            <a:headEnd/>
            <a:tailEnd type="triangle" w="med" len="med"/>
          </a:ln>
        </p:spPr>
        <p:txBody>
          <a:bodyPr/>
          <a:lstStyle/>
          <a:p>
            <a:endParaRPr lang="en-US"/>
          </a:p>
        </p:txBody>
      </p:sp>
      <p:sp>
        <p:nvSpPr>
          <p:cNvPr id="7" name="Line 6"/>
          <p:cNvSpPr>
            <a:spLocks noChangeShapeType="1"/>
          </p:cNvSpPr>
          <p:nvPr/>
        </p:nvSpPr>
        <p:spPr bwMode="auto">
          <a:xfrm>
            <a:off x="1812747" y="4113213"/>
            <a:ext cx="533400" cy="0"/>
          </a:xfrm>
          <a:prstGeom prst="line">
            <a:avLst/>
          </a:prstGeom>
          <a:noFill/>
          <a:ln w="9525">
            <a:solidFill>
              <a:schemeClr val="tx1"/>
            </a:solidFill>
            <a:round/>
            <a:headEnd/>
            <a:tailEnd type="triangle" w="med" len="med"/>
          </a:ln>
        </p:spPr>
        <p:txBody>
          <a:bodyPr/>
          <a:lstStyle/>
          <a:p>
            <a:endParaRPr lang="en-US"/>
          </a:p>
        </p:txBody>
      </p:sp>
      <p:sp>
        <p:nvSpPr>
          <p:cNvPr id="8" name="Rectangle 7"/>
          <p:cNvSpPr>
            <a:spLocks noChangeArrowheads="1"/>
          </p:cNvSpPr>
          <p:nvPr/>
        </p:nvSpPr>
        <p:spPr bwMode="auto">
          <a:xfrm>
            <a:off x="2346147" y="3656013"/>
            <a:ext cx="12954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Controller</a:t>
            </a:r>
          </a:p>
          <a:p>
            <a:pPr algn="ctr"/>
            <a:r>
              <a:rPr lang="en-US"/>
              <a:t>(Policy)</a:t>
            </a:r>
          </a:p>
        </p:txBody>
      </p:sp>
      <p:sp>
        <p:nvSpPr>
          <p:cNvPr id="9" name="Text Box 8"/>
          <p:cNvSpPr txBox="1">
            <a:spLocks noChangeArrowheads="1"/>
          </p:cNvSpPr>
          <p:nvPr/>
        </p:nvSpPr>
        <p:spPr bwMode="auto">
          <a:xfrm>
            <a:off x="3016072" y="5745163"/>
            <a:ext cx="184150" cy="366712"/>
          </a:xfrm>
          <a:prstGeom prst="rect">
            <a:avLst/>
          </a:prstGeom>
          <a:noFill/>
          <a:ln w="9525">
            <a:noFill/>
            <a:miter lim="800000"/>
            <a:headEnd/>
            <a:tailEnd/>
          </a:ln>
        </p:spPr>
        <p:txBody>
          <a:bodyPr wrap="none">
            <a:spAutoFit/>
          </a:bodyPr>
          <a:lstStyle/>
          <a:p>
            <a:endParaRPr lang="en-US"/>
          </a:p>
        </p:txBody>
      </p:sp>
      <p:sp>
        <p:nvSpPr>
          <p:cNvPr id="10" name="Line 9"/>
          <p:cNvSpPr>
            <a:spLocks noChangeShapeType="1"/>
          </p:cNvSpPr>
          <p:nvPr/>
        </p:nvSpPr>
        <p:spPr bwMode="auto">
          <a:xfrm>
            <a:off x="3641547" y="4113213"/>
            <a:ext cx="457200" cy="0"/>
          </a:xfrm>
          <a:prstGeom prst="line">
            <a:avLst/>
          </a:prstGeom>
          <a:noFill/>
          <a:ln w="9525">
            <a:solidFill>
              <a:schemeClr val="tx1"/>
            </a:solidFill>
            <a:round/>
            <a:headEnd/>
            <a:tailEnd type="triangle" w="med" len="med"/>
          </a:ln>
        </p:spPr>
        <p:txBody>
          <a:bodyPr/>
          <a:lstStyle/>
          <a:p>
            <a:endParaRPr lang="en-US"/>
          </a:p>
        </p:txBody>
      </p:sp>
      <p:sp>
        <p:nvSpPr>
          <p:cNvPr id="11" name="Rectangle 10"/>
          <p:cNvSpPr>
            <a:spLocks noChangeArrowheads="1"/>
          </p:cNvSpPr>
          <p:nvPr/>
        </p:nvSpPr>
        <p:spPr bwMode="auto">
          <a:xfrm>
            <a:off x="6460947" y="3656013"/>
            <a:ext cx="13716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Process</a:t>
            </a:r>
          </a:p>
        </p:txBody>
      </p:sp>
      <p:sp>
        <p:nvSpPr>
          <p:cNvPr id="12" name="Line 11"/>
          <p:cNvSpPr>
            <a:spLocks noChangeShapeType="1"/>
          </p:cNvSpPr>
          <p:nvPr/>
        </p:nvSpPr>
        <p:spPr bwMode="auto">
          <a:xfrm>
            <a:off x="7832547" y="4113213"/>
            <a:ext cx="914400" cy="0"/>
          </a:xfrm>
          <a:prstGeom prst="line">
            <a:avLst/>
          </a:prstGeom>
          <a:noFill/>
          <a:ln w="9525">
            <a:solidFill>
              <a:schemeClr val="tx1"/>
            </a:solidFill>
            <a:round/>
            <a:headEnd/>
            <a:tailEnd type="triangle" w="med" len="med"/>
          </a:ln>
        </p:spPr>
        <p:txBody>
          <a:bodyPr/>
          <a:lstStyle/>
          <a:p>
            <a:endParaRPr lang="en-US"/>
          </a:p>
        </p:txBody>
      </p:sp>
      <p:sp>
        <p:nvSpPr>
          <p:cNvPr id="13" name="Line 12"/>
          <p:cNvSpPr>
            <a:spLocks noChangeShapeType="1"/>
          </p:cNvSpPr>
          <p:nvPr/>
        </p:nvSpPr>
        <p:spPr bwMode="auto">
          <a:xfrm>
            <a:off x="8289747" y="4113213"/>
            <a:ext cx="0" cy="1524000"/>
          </a:xfrm>
          <a:prstGeom prst="line">
            <a:avLst/>
          </a:prstGeom>
          <a:noFill/>
          <a:ln w="9525">
            <a:solidFill>
              <a:schemeClr val="tx1"/>
            </a:solidFill>
            <a:round/>
            <a:headEnd/>
            <a:tailEnd/>
          </a:ln>
        </p:spPr>
        <p:txBody>
          <a:bodyPr/>
          <a:lstStyle/>
          <a:p>
            <a:endParaRPr lang="en-US"/>
          </a:p>
        </p:txBody>
      </p:sp>
      <p:sp>
        <p:nvSpPr>
          <p:cNvPr id="14" name="Line 13"/>
          <p:cNvSpPr>
            <a:spLocks noChangeShapeType="1"/>
          </p:cNvSpPr>
          <p:nvPr/>
        </p:nvSpPr>
        <p:spPr bwMode="auto">
          <a:xfrm flipH="1">
            <a:off x="5622747" y="5637213"/>
            <a:ext cx="2667000" cy="0"/>
          </a:xfrm>
          <a:prstGeom prst="line">
            <a:avLst/>
          </a:prstGeom>
          <a:noFill/>
          <a:ln w="9525">
            <a:solidFill>
              <a:schemeClr val="tx1"/>
            </a:solidFill>
            <a:round/>
            <a:headEnd/>
            <a:tailEnd type="triangle" w="med" len="med"/>
          </a:ln>
        </p:spPr>
        <p:txBody>
          <a:bodyPr/>
          <a:lstStyle/>
          <a:p>
            <a:endParaRPr lang="en-US"/>
          </a:p>
        </p:txBody>
      </p:sp>
      <p:sp>
        <p:nvSpPr>
          <p:cNvPr id="15" name="Rectangle 14"/>
          <p:cNvSpPr>
            <a:spLocks noChangeArrowheads="1"/>
          </p:cNvSpPr>
          <p:nvPr/>
        </p:nvSpPr>
        <p:spPr bwMode="auto">
          <a:xfrm>
            <a:off x="4327347" y="5180013"/>
            <a:ext cx="12954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Sensor</a:t>
            </a:r>
          </a:p>
        </p:txBody>
      </p:sp>
      <p:sp>
        <p:nvSpPr>
          <p:cNvPr id="16" name="Line 15"/>
          <p:cNvSpPr>
            <a:spLocks noChangeShapeType="1"/>
          </p:cNvSpPr>
          <p:nvPr/>
        </p:nvSpPr>
        <p:spPr bwMode="auto">
          <a:xfrm flipH="1">
            <a:off x="1584147" y="5637213"/>
            <a:ext cx="2743200" cy="0"/>
          </a:xfrm>
          <a:prstGeom prst="line">
            <a:avLst/>
          </a:prstGeom>
          <a:noFill/>
          <a:ln w="9525">
            <a:solidFill>
              <a:schemeClr val="tx1"/>
            </a:solidFill>
            <a:round/>
            <a:headEnd/>
            <a:tailEnd/>
          </a:ln>
        </p:spPr>
        <p:txBody>
          <a:bodyPr/>
          <a:lstStyle/>
          <a:p>
            <a:endParaRPr lang="en-US"/>
          </a:p>
        </p:txBody>
      </p:sp>
      <p:sp>
        <p:nvSpPr>
          <p:cNvPr id="17" name="Line 16"/>
          <p:cNvSpPr>
            <a:spLocks noChangeShapeType="1"/>
          </p:cNvSpPr>
          <p:nvPr/>
        </p:nvSpPr>
        <p:spPr bwMode="auto">
          <a:xfrm flipV="1">
            <a:off x="1584147" y="4265613"/>
            <a:ext cx="0" cy="1371600"/>
          </a:xfrm>
          <a:prstGeom prst="line">
            <a:avLst/>
          </a:prstGeom>
          <a:noFill/>
          <a:ln w="9525">
            <a:solidFill>
              <a:schemeClr val="tx1"/>
            </a:solidFill>
            <a:round/>
            <a:headEnd/>
            <a:tailEnd type="triangle" w="med" len="med"/>
          </a:ln>
        </p:spPr>
        <p:txBody>
          <a:bodyPr/>
          <a:lstStyle/>
          <a:p>
            <a:endParaRPr lang="en-US"/>
          </a:p>
        </p:txBody>
      </p:sp>
      <p:sp>
        <p:nvSpPr>
          <p:cNvPr id="18" name="Text Box 17"/>
          <p:cNvSpPr txBox="1">
            <a:spLocks noChangeArrowheads="1"/>
          </p:cNvSpPr>
          <p:nvPr/>
        </p:nvSpPr>
        <p:spPr bwMode="auto">
          <a:xfrm>
            <a:off x="212547" y="4206875"/>
            <a:ext cx="1062278" cy="646331"/>
          </a:xfrm>
          <a:prstGeom prst="rect">
            <a:avLst/>
          </a:prstGeom>
          <a:noFill/>
          <a:ln w="9525">
            <a:noFill/>
            <a:miter lim="800000"/>
            <a:headEnd/>
            <a:tailEnd/>
          </a:ln>
        </p:spPr>
        <p:txBody>
          <a:bodyPr wrap="none">
            <a:spAutoFit/>
          </a:bodyPr>
          <a:lstStyle/>
          <a:p>
            <a:r>
              <a:rPr lang="en-US" dirty="0"/>
              <a:t>Desired</a:t>
            </a:r>
          </a:p>
          <a:p>
            <a:r>
              <a:rPr lang="en-US" dirty="0" smtClean="0"/>
              <a:t>Behavior</a:t>
            </a:r>
            <a:endParaRPr lang="en-US" dirty="0"/>
          </a:p>
        </p:txBody>
      </p:sp>
      <p:sp>
        <p:nvSpPr>
          <p:cNvPr id="19" name="Text Box 18"/>
          <p:cNvSpPr txBox="1">
            <a:spLocks noChangeArrowheads="1"/>
          </p:cNvSpPr>
          <p:nvPr/>
        </p:nvSpPr>
        <p:spPr bwMode="auto">
          <a:xfrm>
            <a:off x="7984947" y="3656013"/>
            <a:ext cx="879475" cy="366712"/>
          </a:xfrm>
          <a:prstGeom prst="rect">
            <a:avLst/>
          </a:prstGeom>
          <a:noFill/>
          <a:ln w="9525">
            <a:noFill/>
            <a:miter lim="800000"/>
            <a:headEnd/>
            <a:tailEnd/>
          </a:ln>
        </p:spPr>
        <p:txBody>
          <a:bodyPr wrap="none">
            <a:spAutoFit/>
          </a:bodyPr>
          <a:lstStyle/>
          <a:p>
            <a:r>
              <a:rPr lang="en-US"/>
              <a:t>Output</a:t>
            </a:r>
          </a:p>
        </p:txBody>
      </p:sp>
      <p:sp>
        <p:nvSpPr>
          <p:cNvPr id="20" name="Text Box 19"/>
          <p:cNvSpPr txBox="1">
            <a:spLocks noChangeArrowheads="1"/>
          </p:cNvSpPr>
          <p:nvPr/>
        </p:nvSpPr>
        <p:spPr bwMode="auto">
          <a:xfrm>
            <a:off x="1263472" y="5745163"/>
            <a:ext cx="1927225" cy="366712"/>
          </a:xfrm>
          <a:prstGeom prst="rect">
            <a:avLst/>
          </a:prstGeom>
          <a:noFill/>
          <a:ln w="9525">
            <a:noFill/>
            <a:miter lim="800000"/>
            <a:headEnd/>
            <a:tailEnd/>
          </a:ln>
        </p:spPr>
        <p:txBody>
          <a:bodyPr wrap="none">
            <a:spAutoFit/>
          </a:bodyPr>
          <a:lstStyle/>
          <a:p>
            <a:r>
              <a:rPr lang="en-US"/>
              <a:t>Measured Output</a:t>
            </a:r>
          </a:p>
        </p:txBody>
      </p:sp>
      <p:sp>
        <p:nvSpPr>
          <p:cNvPr id="21" name="Rectangle 20"/>
          <p:cNvSpPr>
            <a:spLocks noChangeArrowheads="1"/>
          </p:cNvSpPr>
          <p:nvPr/>
        </p:nvSpPr>
        <p:spPr bwMode="auto">
          <a:xfrm>
            <a:off x="4098747" y="3656013"/>
            <a:ext cx="1371600" cy="9144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a:t>Actuator</a:t>
            </a:r>
          </a:p>
          <a:p>
            <a:pPr algn="ctr"/>
            <a:r>
              <a:rPr lang="en-US"/>
              <a:t>(Mechanism)</a:t>
            </a:r>
          </a:p>
        </p:txBody>
      </p:sp>
      <p:sp>
        <p:nvSpPr>
          <p:cNvPr id="22" name="Line 21"/>
          <p:cNvSpPr>
            <a:spLocks noChangeShapeType="1"/>
          </p:cNvSpPr>
          <p:nvPr/>
        </p:nvSpPr>
        <p:spPr bwMode="auto">
          <a:xfrm>
            <a:off x="5470347" y="4113213"/>
            <a:ext cx="381000" cy="0"/>
          </a:xfrm>
          <a:prstGeom prst="line">
            <a:avLst/>
          </a:prstGeom>
          <a:noFill/>
          <a:ln w="9525">
            <a:solidFill>
              <a:schemeClr val="tx1"/>
            </a:solidFill>
            <a:round/>
            <a:headEnd/>
            <a:tailEnd type="triangle" w="med" len="med"/>
          </a:ln>
        </p:spPr>
        <p:txBody>
          <a:bodyPr/>
          <a:lstStyle/>
          <a:p>
            <a:endParaRPr lang="en-US"/>
          </a:p>
        </p:txBody>
      </p:sp>
      <p:sp>
        <p:nvSpPr>
          <p:cNvPr id="23" name="Text Box 22"/>
          <p:cNvSpPr txBox="1">
            <a:spLocks noChangeArrowheads="1"/>
          </p:cNvSpPr>
          <p:nvPr/>
        </p:nvSpPr>
        <p:spPr bwMode="auto">
          <a:xfrm>
            <a:off x="1644472" y="4221163"/>
            <a:ext cx="266700" cy="366712"/>
          </a:xfrm>
          <a:prstGeom prst="rect">
            <a:avLst/>
          </a:prstGeom>
          <a:noFill/>
          <a:ln w="9525">
            <a:noFill/>
            <a:miter lim="800000"/>
            <a:headEnd/>
            <a:tailEnd/>
          </a:ln>
        </p:spPr>
        <p:txBody>
          <a:bodyPr wrap="none">
            <a:spAutoFit/>
          </a:bodyPr>
          <a:lstStyle/>
          <a:p>
            <a:r>
              <a:rPr lang="en-US"/>
              <a:t>-</a:t>
            </a:r>
          </a:p>
        </p:txBody>
      </p:sp>
      <p:sp>
        <p:nvSpPr>
          <p:cNvPr id="24" name="Line 23"/>
          <p:cNvSpPr>
            <a:spLocks noChangeShapeType="1"/>
          </p:cNvSpPr>
          <p:nvPr/>
        </p:nvSpPr>
        <p:spPr bwMode="auto">
          <a:xfrm>
            <a:off x="6156147" y="4113213"/>
            <a:ext cx="304800" cy="0"/>
          </a:xfrm>
          <a:prstGeom prst="line">
            <a:avLst/>
          </a:prstGeom>
          <a:noFill/>
          <a:ln w="9525">
            <a:solidFill>
              <a:schemeClr val="tx1"/>
            </a:solidFill>
            <a:round/>
            <a:headEnd/>
            <a:tailEnd type="triangle" w="med" len="med"/>
          </a:ln>
        </p:spPr>
        <p:txBody>
          <a:bodyPr/>
          <a:lstStyle/>
          <a:p>
            <a:endParaRPr lang="en-US"/>
          </a:p>
        </p:txBody>
      </p:sp>
      <p:sp>
        <p:nvSpPr>
          <p:cNvPr id="25" name="Oval 24"/>
          <p:cNvSpPr>
            <a:spLocks noChangeArrowheads="1"/>
          </p:cNvSpPr>
          <p:nvPr/>
        </p:nvSpPr>
        <p:spPr bwMode="auto">
          <a:xfrm>
            <a:off x="5851347" y="3960813"/>
            <a:ext cx="381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Line 25"/>
          <p:cNvSpPr>
            <a:spLocks noChangeShapeType="1"/>
          </p:cNvSpPr>
          <p:nvPr/>
        </p:nvSpPr>
        <p:spPr bwMode="auto">
          <a:xfrm>
            <a:off x="6003747" y="3140075"/>
            <a:ext cx="0" cy="820738"/>
          </a:xfrm>
          <a:prstGeom prst="line">
            <a:avLst/>
          </a:prstGeom>
          <a:noFill/>
          <a:ln w="9525">
            <a:solidFill>
              <a:schemeClr val="tx1"/>
            </a:solidFill>
            <a:round/>
            <a:headEnd/>
            <a:tailEnd type="triangle" w="med" len="med"/>
          </a:ln>
        </p:spPr>
        <p:txBody>
          <a:bodyPr/>
          <a:lstStyle/>
          <a:p>
            <a:endParaRPr lang="en-US"/>
          </a:p>
        </p:txBody>
      </p:sp>
      <p:sp>
        <p:nvSpPr>
          <p:cNvPr id="28" name="Text Box 27"/>
          <p:cNvSpPr txBox="1">
            <a:spLocks noChangeArrowheads="1"/>
          </p:cNvSpPr>
          <p:nvPr/>
        </p:nvSpPr>
        <p:spPr bwMode="auto">
          <a:xfrm>
            <a:off x="1279347" y="2301875"/>
            <a:ext cx="4191000" cy="822325"/>
          </a:xfrm>
          <a:prstGeom prst="rect">
            <a:avLst/>
          </a:prstGeom>
          <a:noFill/>
          <a:ln w="9525">
            <a:noFill/>
            <a:miter lim="800000"/>
            <a:headEnd/>
            <a:tailEnd/>
          </a:ln>
        </p:spPr>
        <p:txBody>
          <a:bodyPr>
            <a:spAutoFit/>
          </a:bodyPr>
          <a:lstStyle/>
          <a:p>
            <a:r>
              <a:rPr lang="en-US" sz="2400"/>
              <a:t>The loop represents a </a:t>
            </a:r>
            <a:r>
              <a:rPr lang="en-US" sz="2400" i="1"/>
              <a:t>causality chain</a:t>
            </a:r>
          </a:p>
        </p:txBody>
      </p:sp>
      <p:sp>
        <p:nvSpPr>
          <p:cNvPr id="29" name="Text Box 27"/>
          <p:cNvSpPr txBox="1">
            <a:spLocks noChangeArrowheads="1"/>
          </p:cNvSpPr>
          <p:nvPr/>
        </p:nvSpPr>
        <p:spPr bwMode="auto">
          <a:xfrm>
            <a:off x="5317947" y="2759075"/>
            <a:ext cx="2209800" cy="369332"/>
          </a:xfrm>
          <a:prstGeom prst="rect">
            <a:avLst/>
          </a:prstGeom>
          <a:noFill/>
          <a:ln w="9525">
            <a:noFill/>
            <a:miter lim="800000"/>
            <a:headEnd/>
            <a:tailEnd/>
          </a:ln>
        </p:spPr>
        <p:txBody>
          <a:bodyPr wrap="square">
            <a:spAutoFit/>
          </a:bodyPr>
          <a:lstStyle/>
          <a:p>
            <a:r>
              <a:rPr lang="en-US" dirty="0" smtClean="0"/>
              <a:t>Disturbance</a:t>
            </a:r>
            <a:endParaRPr lang="en-US" i="1" dirty="0"/>
          </a:p>
        </p:txBody>
      </p:sp>
      <p:sp>
        <p:nvSpPr>
          <p:cNvPr id="30" name="TextBox 29"/>
          <p:cNvSpPr txBox="1"/>
          <p:nvPr/>
        </p:nvSpPr>
        <p:spPr>
          <a:xfrm rot="19621762">
            <a:off x="4257118" y="5208891"/>
            <a:ext cx="1371600" cy="707886"/>
          </a:xfrm>
          <a:prstGeom prst="rect">
            <a:avLst/>
          </a:prstGeom>
          <a:solidFill>
            <a:srgbClr val="FFFF00">
              <a:alpha val="65000"/>
            </a:srgbClr>
          </a:solidFill>
        </p:spPr>
        <p:txBody>
          <a:bodyPr wrap="square" rtlCol="0">
            <a:spAutoFit/>
          </a:bodyPr>
          <a:lstStyle/>
          <a:p>
            <a:pPr algn="ctr"/>
            <a:r>
              <a:rPr lang="en-US" sz="2000" dirty="0" smtClean="0">
                <a:solidFill>
                  <a:srgbClr val="FF0000"/>
                </a:solidFill>
              </a:rPr>
              <a:t>Humans as Sensors</a:t>
            </a:r>
            <a:endParaRPr lang="en-US" sz="2000" dirty="0">
              <a:solidFill>
                <a:srgbClr val="FF0000"/>
              </a:solidFill>
            </a:endParaRPr>
          </a:p>
        </p:txBody>
      </p:sp>
    </p:spTree>
    <p:extLst>
      <p:ext uri="{BB962C8B-B14F-4D97-AF65-F5344CB8AC3E}">
        <p14:creationId xmlns:p14="http://schemas.microsoft.com/office/powerpoint/2010/main" val="27758728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52401"/>
            <a:ext cx="8153400" cy="990600"/>
          </a:xfrm>
        </p:spPr>
        <p:txBody>
          <a:bodyPr/>
          <a:lstStyle/>
          <a:p>
            <a:r>
              <a:rPr lang="en-US" dirty="0" smtClean="0"/>
              <a:t>Humans as Sensors</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pic>
        <p:nvPicPr>
          <p:cNvPr id="2" name="Picture 1"/>
          <p:cNvPicPr>
            <a:picLocks noChangeAspect="1"/>
          </p:cNvPicPr>
          <p:nvPr/>
        </p:nvPicPr>
        <p:blipFill>
          <a:blip r:embed="rId4"/>
          <a:stretch>
            <a:fillRect/>
          </a:stretch>
        </p:blipFill>
        <p:spPr>
          <a:xfrm>
            <a:off x="838200" y="1600200"/>
            <a:ext cx="2743200" cy="1905000"/>
          </a:xfrm>
          <a:prstGeom prst="rect">
            <a:avLst/>
          </a:prstGeom>
        </p:spPr>
      </p:pic>
      <p:pic>
        <p:nvPicPr>
          <p:cNvPr id="3" name="Picture 2"/>
          <p:cNvPicPr>
            <a:picLocks noChangeAspect="1"/>
          </p:cNvPicPr>
          <p:nvPr/>
        </p:nvPicPr>
        <p:blipFill>
          <a:blip r:embed="rId5"/>
          <a:stretch>
            <a:fillRect/>
          </a:stretch>
        </p:blipFill>
        <p:spPr>
          <a:xfrm>
            <a:off x="5181600" y="1447800"/>
            <a:ext cx="2152918" cy="1943100"/>
          </a:xfrm>
          <a:prstGeom prst="rect">
            <a:avLst/>
          </a:prstGeom>
        </p:spPr>
      </p:pic>
      <p:sp>
        <p:nvSpPr>
          <p:cNvPr id="4" name="TextBox 3"/>
          <p:cNvSpPr txBox="1"/>
          <p:nvPr/>
        </p:nvSpPr>
        <p:spPr>
          <a:xfrm>
            <a:off x="4800600" y="3581400"/>
            <a:ext cx="2819400" cy="461665"/>
          </a:xfrm>
          <a:prstGeom prst="rect">
            <a:avLst/>
          </a:prstGeom>
          <a:noFill/>
        </p:spPr>
        <p:txBody>
          <a:bodyPr wrap="square" rtlCol="0">
            <a:spAutoFit/>
          </a:bodyPr>
          <a:lstStyle/>
          <a:p>
            <a:pPr algn="ctr"/>
            <a:r>
              <a:rPr lang="en-US" sz="2400" b="1" dirty="0" smtClean="0"/>
              <a:t>Sensor Networks</a:t>
            </a:r>
            <a:endParaRPr lang="en-US" sz="2400" b="1" dirty="0"/>
          </a:p>
        </p:txBody>
      </p:sp>
      <p:sp>
        <p:nvSpPr>
          <p:cNvPr id="14" name="TextBox 13"/>
          <p:cNvSpPr txBox="1"/>
          <p:nvPr/>
        </p:nvSpPr>
        <p:spPr>
          <a:xfrm>
            <a:off x="533400" y="3581400"/>
            <a:ext cx="2971800" cy="461665"/>
          </a:xfrm>
          <a:prstGeom prst="rect">
            <a:avLst/>
          </a:prstGeom>
          <a:noFill/>
        </p:spPr>
        <p:txBody>
          <a:bodyPr wrap="square" rtlCol="0">
            <a:spAutoFit/>
          </a:bodyPr>
          <a:lstStyle/>
          <a:p>
            <a:pPr algn="ctr"/>
            <a:r>
              <a:rPr lang="en-US" sz="2400" b="1" dirty="0" smtClean="0"/>
              <a:t>Social Networks</a:t>
            </a:r>
            <a:endParaRPr lang="en-US" sz="2400" b="1" dirty="0"/>
          </a:p>
        </p:txBody>
      </p:sp>
      <p:sp>
        <p:nvSpPr>
          <p:cNvPr id="6" name="Right Arrow 5"/>
          <p:cNvSpPr/>
          <p:nvPr/>
        </p:nvSpPr>
        <p:spPr>
          <a:xfrm>
            <a:off x="3810000" y="2057400"/>
            <a:ext cx="9144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685800" y="4495800"/>
            <a:ext cx="2540000" cy="1524000"/>
          </a:xfrm>
          <a:prstGeom prst="rect">
            <a:avLst/>
          </a:prstGeom>
        </p:spPr>
      </p:pic>
      <p:sp>
        <p:nvSpPr>
          <p:cNvPr id="18" name="TextBox 17"/>
          <p:cNvSpPr txBox="1"/>
          <p:nvPr/>
        </p:nvSpPr>
        <p:spPr>
          <a:xfrm>
            <a:off x="457200" y="6172200"/>
            <a:ext cx="2971800" cy="461665"/>
          </a:xfrm>
          <a:prstGeom prst="rect">
            <a:avLst/>
          </a:prstGeom>
          <a:noFill/>
        </p:spPr>
        <p:txBody>
          <a:bodyPr wrap="square" rtlCol="0">
            <a:spAutoFit/>
          </a:bodyPr>
          <a:lstStyle/>
          <a:p>
            <a:pPr algn="ctr"/>
            <a:r>
              <a:rPr lang="en-US" sz="2400" b="1" dirty="0" smtClean="0"/>
              <a:t>Human</a:t>
            </a:r>
            <a:endParaRPr lang="en-US" sz="2400" b="1" dirty="0"/>
          </a:p>
        </p:txBody>
      </p:sp>
      <p:pic>
        <p:nvPicPr>
          <p:cNvPr id="8" name="Picture 7"/>
          <p:cNvPicPr>
            <a:picLocks noChangeAspect="1"/>
          </p:cNvPicPr>
          <p:nvPr/>
        </p:nvPicPr>
        <p:blipFill>
          <a:blip r:embed="rId7"/>
          <a:stretch>
            <a:fillRect/>
          </a:stretch>
        </p:blipFill>
        <p:spPr>
          <a:xfrm>
            <a:off x="5181600" y="4191000"/>
            <a:ext cx="2133600" cy="1888236"/>
          </a:xfrm>
          <a:prstGeom prst="rect">
            <a:avLst/>
          </a:prstGeom>
        </p:spPr>
      </p:pic>
      <p:sp>
        <p:nvSpPr>
          <p:cNvPr id="20" name="TextBox 19"/>
          <p:cNvSpPr txBox="1"/>
          <p:nvPr/>
        </p:nvSpPr>
        <p:spPr>
          <a:xfrm>
            <a:off x="4876800" y="6096000"/>
            <a:ext cx="2971800" cy="461665"/>
          </a:xfrm>
          <a:prstGeom prst="rect">
            <a:avLst/>
          </a:prstGeom>
          <a:noFill/>
        </p:spPr>
        <p:txBody>
          <a:bodyPr wrap="square" rtlCol="0">
            <a:spAutoFit/>
          </a:bodyPr>
          <a:lstStyle/>
          <a:p>
            <a:pPr algn="ctr"/>
            <a:r>
              <a:rPr lang="en-US" sz="2400" b="1" dirty="0" smtClean="0"/>
              <a:t>Sensor</a:t>
            </a:r>
            <a:endParaRPr lang="en-US" sz="2400" b="1" dirty="0"/>
          </a:p>
        </p:txBody>
      </p:sp>
      <p:sp>
        <p:nvSpPr>
          <p:cNvPr id="21" name="Right Arrow 20"/>
          <p:cNvSpPr/>
          <p:nvPr/>
        </p:nvSpPr>
        <p:spPr>
          <a:xfrm>
            <a:off x="3810000" y="4953000"/>
            <a:ext cx="9144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84602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7"/>
</p:tagLst>
</file>

<file path=ppt/tags/tag10.xml><?xml version="1.0" encoding="utf-8"?>
<p:tagLst xmlns:a="http://schemas.openxmlformats.org/drawingml/2006/main" xmlns:r="http://schemas.openxmlformats.org/officeDocument/2006/relationships" xmlns:p="http://schemas.openxmlformats.org/presentationml/2006/main">
  <p:tag name="TIMING" val="|44|6.4|6.6|8.5"/>
</p:tagLst>
</file>

<file path=ppt/tags/tag11.xml><?xml version="1.0" encoding="utf-8"?>
<p:tagLst xmlns:a="http://schemas.openxmlformats.org/drawingml/2006/main" xmlns:r="http://schemas.openxmlformats.org/officeDocument/2006/relationships" xmlns:p="http://schemas.openxmlformats.org/presentationml/2006/main">
  <p:tag name="TIMING" val="|8.8|12.4"/>
</p:tagLst>
</file>

<file path=ppt/tags/tag12.xml><?xml version="1.0" encoding="utf-8"?>
<p:tagLst xmlns:a="http://schemas.openxmlformats.org/drawingml/2006/main" xmlns:r="http://schemas.openxmlformats.org/officeDocument/2006/relationships" xmlns:p="http://schemas.openxmlformats.org/presentationml/2006/main">
  <p:tag name="TIMING" val="|4.9|8.7"/>
</p:tagLst>
</file>

<file path=ppt/tags/tag13.xml><?xml version="1.0" encoding="utf-8"?>
<p:tagLst xmlns:a="http://schemas.openxmlformats.org/drawingml/2006/main" xmlns:r="http://schemas.openxmlformats.org/officeDocument/2006/relationships" xmlns:p="http://schemas.openxmlformats.org/presentationml/2006/main">
  <p:tag name="TIMING" val="|10.7|11.2|12.2|22.5|16.3|6.6|8|15.4|0.4|19.9"/>
</p:tagLst>
</file>

<file path=ppt/tags/tag14.xml><?xml version="1.0" encoding="utf-8"?>
<p:tagLst xmlns:a="http://schemas.openxmlformats.org/drawingml/2006/main" xmlns:r="http://schemas.openxmlformats.org/officeDocument/2006/relationships" xmlns:p="http://schemas.openxmlformats.org/presentationml/2006/main">
  <p:tag name="TIMING" val="|9.4|3.6|19.7"/>
</p:tagLst>
</file>

<file path=ppt/tags/tag15.xml><?xml version="1.0" encoding="utf-8"?>
<p:tagLst xmlns:a="http://schemas.openxmlformats.org/drawingml/2006/main" xmlns:r="http://schemas.openxmlformats.org/officeDocument/2006/relationships" xmlns:p="http://schemas.openxmlformats.org/presentationml/2006/main">
  <p:tag name="TIMING" val="|60.9|13.4"/>
</p:tagLst>
</file>

<file path=ppt/tags/tag16.xml><?xml version="1.0" encoding="utf-8"?>
<p:tagLst xmlns:a="http://schemas.openxmlformats.org/drawingml/2006/main" xmlns:r="http://schemas.openxmlformats.org/officeDocument/2006/relationships" xmlns:p="http://schemas.openxmlformats.org/presentationml/2006/main">
  <p:tag name="TIMING" val="|26.4|4.6|3.6|4.8|3.8|5.6|1.4|0.8"/>
</p:tagLst>
</file>

<file path=ppt/tags/tag17.xml><?xml version="1.0" encoding="utf-8"?>
<p:tagLst xmlns:a="http://schemas.openxmlformats.org/drawingml/2006/main" xmlns:r="http://schemas.openxmlformats.org/officeDocument/2006/relationships" xmlns:p="http://schemas.openxmlformats.org/presentationml/2006/main">
  <p:tag name="TIMING" val="|12.1"/>
</p:tagLst>
</file>

<file path=ppt/tags/tag18.xml><?xml version="1.0" encoding="utf-8"?>
<p:tagLst xmlns:a="http://schemas.openxmlformats.org/drawingml/2006/main" xmlns:r="http://schemas.openxmlformats.org/officeDocument/2006/relationships" xmlns:p="http://schemas.openxmlformats.org/presentationml/2006/main">
  <p:tag name="TIMING" val="|9.7"/>
</p:tagLst>
</file>

<file path=ppt/tags/tag19.xml><?xml version="1.0" encoding="utf-8"?>
<p:tagLst xmlns:a="http://schemas.openxmlformats.org/drawingml/2006/main" xmlns:r="http://schemas.openxmlformats.org/officeDocument/2006/relationships" xmlns:p="http://schemas.openxmlformats.org/presentationml/2006/main">
  <p:tag name="TIMING" val="|10"/>
</p:tagLst>
</file>

<file path=ppt/tags/tag2.xml><?xml version="1.0" encoding="utf-8"?>
<p:tagLst xmlns:a="http://schemas.openxmlformats.org/drawingml/2006/main" xmlns:r="http://schemas.openxmlformats.org/officeDocument/2006/relationships" xmlns:p="http://schemas.openxmlformats.org/presentationml/2006/main">
  <p:tag name="TIMING" val="|6.4|9.7|10.3|12.9"/>
</p:tagLst>
</file>

<file path=ppt/tags/tag20.xml><?xml version="1.0" encoding="utf-8"?>
<p:tagLst xmlns:a="http://schemas.openxmlformats.org/drawingml/2006/main" xmlns:r="http://schemas.openxmlformats.org/officeDocument/2006/relationships" xmlns:p="http://schemas.openxmlformats.org/presentationml/2006/main">
  <p:tag name="TIMING" val="|14.4"/>
</p:tagLst>
</file>

<file path=ppt/tags/tag21.xml><?xml version="1.0" encoding="utf-8"?>
<p:tagLst xmlns:a="http://schemas.openxmlformats.org/drawingml/2006/main" xmlns:r="http://schemas.openxmlformats.org/officeDocument/2006/relationships" xmlns:p="http://schemas.openxmlformats.org/presentationml/2006/main">
  <p:tag name="TIMING" val="|24"/>
</p:tagLst>
</file>

<file path=ppt/tags/tag22.xml><?xml version="1.0" encoding="utf-8"?>
<p:tagLst xmlns:a="http://schemas.openxmlformats.org/drawingml/2006/main" xmlns:r="http://schemas.openxmlformats.org/officeDocument/2006/relationships" xmlns:p="http://schemas.openxmlformats.org/presentationml/2006/main">
  <p:tag name="TIMING" val="|8.3|12|3.5|8|7.2|1.5"/>
</p:tagLst>
</file>

<file path=ppt/tags/tag23.xml><?xml version="1.0" encoding="utf-8"?>
<p:tagLst xmlns:a="http://schemas.openxmlformats.org/drawingml/2006/main" xmlns:r="http://schemas.openxmlformats.org/officeDocument/2006/relationships" xmlns:p="http://schemas.openxmlformats.org/presentationml/2006/main">
  <p:tag name="TIMING" val="|11.8"/>
</p:tagLst>
</file>

<file path=ppt/tags/tag24.xml><?xml version="1.0" encoding="utf-8"?>
<p:tagLst xmlns:a="http://schemas.openxmlformats.org/drawingml/2006/main" xmlns:r="http://schemas.openxmlformats.org/officeDocument/2006/relationships" xmlns:p="http://schemas.openxmlformats.org/presentationml/2006/main">
  <p:tag name="TIMING" val="|8.4"/>
</p:tagLst>
</file>

<file path=ppt/tags/tag25.xml><?xml version="1.0" encoding="utf-8"?>
<p:tagLst xmlns:a="http://schemas.openxmlformats.org/drawingml/2006/main" xmlns:r="http://schemas.openxmlformats.org/officeDocument/2006/relationships" xmlns:p="http://schemas.openxmlformats.org/presentationml/2006/main">
  <p:tag name="TIMING" val="|32.6|3.2|22.7|8|1.8|3.2"/>
</p:tagLst>
</file>

<file path=ppt/tags/tag26.xml><?xml version="1.0" encoding="utf-8"?>
<p:tagLst xmlns:a="http://schemas.openxmlformats.org/drawingml/2006/main" xmlns:r="http://schemas.openxmlformats.org/officeDocument/2006/relationships" xmlns:p="http://schemas.openxmlformats.org/presentationml/2006/main">
  <p:tag name="TIMING" val="|32.6|3.2|22.7|8|1.8|3.2"/>
</p:tagLst>
</file>

<file path=ppt/tags/tag27.xml><?xml version="1.0" encoding="utf-8"?>
<p:tagLst xmlns:a="http://schemas.openxmlformats.org/drawingml/2006/main" xmlns:r="http://schemas.openxmlformats.org/officeDocument/2006/relationships" xmlns:p="http://schemas.openxmlformats.org/presentationml/2006/main">
  <p:tag name="TIMING" val="|32.6|3.2|22.7|8|1.8|3.2"/>
</p:tagLst>
</file>

<file path=ppt/tags/tag28.xml><?xml version="1.0" encoding="utf-8"?>
<p:tagLst xmlns:a="http://schemas.openxmlformats.org/drawingml/2006/main" xmlns:r="http://schemas.openxmlformats.org/officeDocument/2006/relationships" xmlns:p="http://schemas.openxmlformats.org/presentationml/2006/main">
  <p:tag name="TIMING" val="|32.6|3.2|22.7|8|1.8|3.2"/>
</p:tagLst>
</file>

<file path=ppt/tags/tag29.xml><?xml version="1.0" encoding="utf-8"?>
<p:tagLst xmlns:a="http://schemas.openxmlformats.org/drawingml/2006/main" xmlns:r="http://schemas.openxmlformats.org/officeDocument/2006/relationships" xmlns:p="http://schemas.openxmlformats.org/presentationml/2006/main">
  <p:tag name="TIMING" val="|0.8|7.4|9.5|9.7"/>
</p:tagLst>
</file>

<file path=ppt/tags/tag3.xml><?xml version="1.0" encoding="utf-8"?>
<p:tagLst xmlns:a="http://schemas.openxmlformats.org/drawingml/2006/main" xmlns:r="http://schemas.openxmlformats.org/officeDocument/2006/relationships" xmlns:p="http://schemas.openxmlformats.org/presentationml/2006/main">
  <p:tag name="TIMING" val="|6.5|14.1|3.5|4.7|6.3|5.8|4.8"/>
</p:tagLst>
</file>

<file path=ppt/tags/tag30.xml><?xml version="1.0" encoding="utf-8"?>
<p:tagLst xmlns:a="http://schemas.openxmlformats.org/drawingml/2006/main" xmlns:r="http://schemas.openxmlformats.org/officeDocument/2006/relationships" xmlns:p="http://schemas.openxmlformats.org/presentationml/2006/main">
  <p:tag name="TIMING" val="|0.3|0|0|0"/>
</p:tagLst>
</file>

<file path=ppt/tags/tag31.xml><?xml version="1.0" encoding="utf-8"?>
<p:tagLst xmlns:a="http://schemas.openxmlformats.org/drawingml/2006/main" xmlns:r="http://schemas.openxmlformats.org/officeDocument/2006/relationships" xmlns:p="http://schemas.openxmlformats.org/presentationml/2006/main">
  <p:tag name="TIMING" val="|0|0|0"/>
</p:tagLst>
</file>

<file path=ppt/tags/tag32.xml><?xml version="1.0" encoding="utf-8"?>
<p:tagLst xmlns:a="http://schemas.openxmlformats.org/drawingml/2006/main" xmlns:r="http://schemas.openxmlformats.org/officeDocument/2006/relationships" xmlns:p="http://schemas.openxmlformats.org/presentationml/2006/main">
  <p:tag name="TIMING" val="|0|0|0"/>
</p:tagLst>
</file>

<file path=ppt/tags/tag4.xml><?xml version="1.0" encoding="utf-8"?>
<p:tagLst xmlns:a="http://schemas.openxmlformats.org/drawingml/2006/main" xmlns:r="http://schemas.openxmlformats.org/officeDocument/2006/relationships" xmlns:p="http://schemas.openxmlformats.org/presentationml/2006/main">
  <p:tag name="TIMING" val="|16.6|5.5|6.4|8.9|3.6|4.6|15.5"/>
</p:tagLst>
</file>

<file path=ppt/tags/tag5.xml><?xml version="1.0" encoding="utf-8"?>
<p:tagLst xmlns:a="http://schemas.openxmlformats.org/drawingml/2006/main" xmlns:r="http://schemas.openxmlformats.org/officeDocument/2006/relationships" xmlns:p="http://schemas.openxmlformats.org/presentationml/2006/main">
  <p:tag name="TIMING" val="|22.6|5.2|0.8|7.9|13.9|13"/>
</p:tagLst>
</file>

<file path=ppt/tags/tag6.xml><?xml version="1.0" encoding="utf-8"?>
<p:tagLst xmlns:a="http://schemas.openxmlformats.org/drawingml/2006/main" xmlns:r="http://schemas.openxmlformats.org/officeDocument/2006/relationships" xmlns:p="http://schemas.openxmlformats.org/presentationml/2006/main">
  <p:tag name="TIMING" val="|22.6|5.2|0.8|7.9|13.9|13"/>
</p:tagLst>
</file>

<file path=ppt/tags/tag7.xml><?xml version="1.0" encoding="utf-8"?>
<p:tagLst xmlns:a="http://schemas.openxmlformats.org/drawingml/2006/main" xmlns:r="http://schemas.openxmlformats.org/officeDocument/2006/relationships" xmlns:p="http://schemas.openxmlformats.org/presentationml/2006/main">
  <p:tag name="TIMING" val="|22.6|5.2|0.8|7.9|13.9|13"/>
</p:tagLst>
</file>

<file path=ppt/tags/tag8.xml><?xml version="1.0" encoding="utf-8"?>
<p:tagLst xmlns:a="http://schemas.openxmlformats.org/drawingml/2006/main" xmlns:r="http://schemas.openxmlformats.org/officeDocument/2006/relationships" xmlns:p="http://schemas.openxmlformats.org/presentationml/2006/main">
  <p:tag name="TIMING" val="|22.6|5.2|0.8|7.9|13.9|13"/>
</p:tagLst>
</file>

<file path=ppt/tags/tag9.xml><?xml version="1.0" encoding="utf-8"?>
<p:tagLst xmlns:a="http://schemas.openxmlformats.org/drawingml/2006/main" xmlns:r="http://schemas.openxmlformats.org/officeDocument/2006/relationships" xmlns:p="http://schemas.openxmlformats.org/presentationml/2006/main">
  <p:tag name="TIMING" val="|6|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11983</TotalTime>
  <Words>4295</Words>
  <Application>Microsoft Macintosh PowerPoint</Application>
  <PresentationFormat>On-screen Show (4:3)</PresentationFormat>
  <Paragraphs>954</Paragraphs>
  <Slides>73</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Equation</vt:lpstr>
      <vt:lpstr>Data Reliability I: A Fundamental Challenge in Social Sensing</vt:lpstr>
      <vt:lpstr>Cyber-Physical System Challenges</vt:lpstr>
      <vt:lpstr>Cyber-Physical System Challenges</vt:lpstr>
      <vt:lpstr>Outline</vt:lpstr>
      <vt:lpstr>Outline</vt:lpstr>
      <vt:lpstr>Role of Humans in the Loop?</vt:lpstr>
      <vt:lpstr>Role of Humans in the Loop?</vt:lpstr>
      <vt:lpstr>Role of Humans in the Loop?</vt:lpstr>
      <vt:lpstr>Humans as Sensors</vt:lpstr>
      <vt:lpstr>Overview</vt:lpstr>
      <vt:lpstr>Related Work on Data Reliability in Social Sensing</vt:lpstr>
      <vt:lpstr>Related Work on Data Reliability in Social Sensing</vt:lpstr>
      <vt:lpstr>Sensing is Evolving</vt:lpstr>
      <vt:lpstr>Sensing is Evolving</vt:lpstr>
      <vt:lpstr>Examples of Social Sensing</vt:lpstr>
      <vt:lpstr>Human’s Role in Social Sensing</vt:lpstr>
      <vt:lpstr>Data Reliability Problem in Social Sensing</vt:lpstr>
      <vt:lpstr>Challenges in Reliable Social Sensing</vt:lpstr>
      <vt:lpstr>Bridging Data Mining and Estimation Theory</vt:lpstr>
      <vt:lpstr>Outline</vt:lpstr>
      <vt:lpstr>State of the Art</vt:lpstr>
      <vt:lpstr>Basic Fact-finding</vt:lpstr>
      <vt:lpstr>Basic Fact-finding</vt:lpstr>
      <vt:lpstr>Basic Fact-finding</vt:lpstr>
      <vt:lpstr>Basic Fact-finding</vt:lpstr>
      <vt:lpstr>Examples: Some Fact-Finding Algorithms</vt:lpstr>
      <vt:lpstr>Basics of Maximum Likelihood Estimation</vt:lpstr>
      <vt:lpstr>Basics of Maximum Likelihood Estimation</vt:lpstr>
      <vt:lpstr>Maximum Likelihood Estimation  </vt:lpstr>
      <vt:lpstr>PowerPoint Presentation</vt:lpstr>
      <vt:lpstr>PowerPoint Presentation</vt:lpstr>
      <vt:lpstr>Expectation Maximization</vt:lpstr>
      <vt:lpstr>Maximum Likelihood Estimation</vt:lpstr>
      <vt:lpstr>Maximum Likelihood Estimation</vt:lpstr>
      <vt:lpstr>Maximum Likelihood Estimation</vt:lpstr>
      <vt:lpstr>Maximum Likelihood Estimation</vt:lpstr>
      <vt:lpstr>Maximum Likelihood Estimation</vt:lpstr>
      <vt:lpstr>Maximum Likelihood Estimation</vt:lpstr>
      <vt:lpstr>Maximum Likelihood Estimation</vt:lpstr>
      <vt:lpstr>Maximum Likelihood Estimation</vt:lpstr>
      <vt:lpstr>PowerPoint Presentation</vt:lpstr>
      <vt:lpstr>Expectation Maximization</vt:lpstr>
      <vt:lpstr>Outline</vt:lpstr>
      <vt:lpstr>Expectation Maximization</vt:lpstr>
      <vt:lpstr>PowerPoint Presentation</vt:lpstr>
      <vt:lpstr>Expectation Maximization</vt:lpstr>
      <vt:lpstr>Expectation Maximization</vt:lpstr>
      <vt:lpstr>Expectation Maximization</vt:lpstr>
      <vt:lpstr>Expectation Maximization</vt:lpstr>
      <vt:lpstr>Evaluation</vt:lpstr>
      <vt:lpstr>Expectation Maximization</vt:lpstr>
      <vt:lpstr>Expectation Maximization</vt:lpstr>
      <vt:lpstr>Expectation Maximization</vt:lpstr>
      <vt:lpstr>The Apollo Fact-finder</vt:lpstr>
      <vt:lpstr>The Apollo Fact-finder</vt:lpstr>
      <vt:lpstr>Github: Apollo Source Code</vt:lpstr>
      <vt:lpstr>The Apollo Fact-finder</vt:lpstr>
      <vt:lpstr>PowerPoint Presentation</vt:lpstr>
      <vt:lpstr>Real World Event Tracking from Twitter Data</vt:lpstr>
      <vt:lpstr>Egypt Unrest (1.5M Tweets, Feb. 2011)</vt:lpstr>
      <vt:lpstr>Hurricane Sandy  (2 M Tweets, Nov. 2012)</vt:lpstr>
      <vt:lpstr> Japan Nuclear Disaster  (1.0M Tweets, March 2011)</vt:lpstr>
      <vt:lpstr> Japan Nuclear Disaster  (1.0M Tweets, March 2011)</vt:lpstr>
      <vt:lpstr>Example: Early Warning  Syrian WMD Attack, August 21st, 2013</vt:lpstr>
      <vt:lpstr>Example:  Syrian WMD Attack</vt:lpstr>
      <vt:lpstr>Example:  Syrian WMD Attack</vt:lpstr>
      <vt:lpstr>An Example Timeline (Abbreviated)  Charlie Hebdo Shooting at Paris (Jan. 07-11, 2015)  </vt:lpstr>
      <vt:lpstr>Example: The Paris Shooting in Tweets (Apollo Summary)</vt:lpstr>
      <vt:lpstr>Example: The Paris Shooting in Tweets (Apollo Summary)</vt:lpstr>
      <vt:lpstr>Example: The Paris Shooting in Tweets (Apollo Summary)</vt:lpstr>
      <vt:lpstr>Example: The Paris Shooting in Tweets (Apollo Summary)</vt:lpstr>
      <vt:lpstr>Example: The Paris Shooting in Tweets (Apollo Summary)</vt:lpstr>
      <vt:lpstr>Demo</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 Wang</dc:creator>
  <cp:lastModifiedBy>Dong Wang</cp:lastModifiedBy>
  <cp:revision>170</cp:revision>
  <dcterms:created xsi:type="dcterms:W3CDTF">2014-11-20T03:10:44Z</dcterms:created>
  <dcterms:modified xsi:type="dcterms:W3CDTF">2015-01-29T22:45:27Z</dcterms:modified>
</cp:coreProperties>
</file>