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1.xml" ContentType="application/vnd.openxmlformats-officedocument.presentationml.tags+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2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23.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9.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2"/>
  </p:notesMasterIdLst>
  <p:sldIdLst>
    <p:sldId id="256" r:id="rId2"/>
    <p:sldId id="373" r:id="rId3"/>
    <p:sldId id="306" r:id="rId4"/>
    <p:sldId id="307" r:id="rId5"/>
    <p:sldId id="376" r:id="rId6"/>
    <p:sldId id="374" r:id="rId7"/>
    <p:sldId id="310" r:id="rId8"/>
    <p:sldId id="375" r:id="rId9"/>
    <p:sldId id="311" r:id="rId10"/>
    <p:sldId id="313" r:id="rId11"/>
    <p:sldId id="315" r:id="rId12"/>
    <p:sldId id="369" r:id="rId13"/>
    <p:sldId id="257" r:id="rId14"/>
    <p:sldId id="258" r:id="rId15"/>
    <p:sldId id="260" r:id="rId16"/>
    <p:sldId id="261" r:id="rId17"/>
    <p:sldId id="262" r:id="rId18"/>
    <p:sldId id="263" r:id="rId19"/>
    <p:sldId id="264" r:id="rId20"/>
    <p:sldId id="265" r:id="rId21"/>
    <p:sldId id="267" r:id="rId22"/>
    <p:sldId id="268" r:id="rId23"/>
    <p:sldId id="269" r:id="rId24"/>
    <p:sldId id="270" r:id="rId25"/>
    <p:sldId id="271" r:id="rId26"/>
    <p:sldId id="272" r:id="rId27"/>
    <p:sldId id="274" r:id="rId28"/>
    <p:sldId id="275" r:id="rId29"/>
    <p:sldId id="276" r:id="rId30"/>
    <p:sldId id="277" r:id="rId31"/>
    <p:sldId id="304" r:id="rId32"/>
    <p:sldId id="278" r:id="rId33"/>
    <p:sldId id="279" r:id="rId34"/>
    <p:sldId id="280" r:id="rId35"/>
    <p:sldId id="371" r:id="rId36"/>
    <p:sldId id="281" r:id="rId37"/>
    <p:sldId id="282" r:id="rId38"/>
    <p:sldId id="284" r:id="rId39"/>
    <p:sldId id="285" r:id="rId40"/>
    <p:sldId id="286" r:id="rId41"/>
    <p:sldId id="287" r:id="rId42"/>
    <p:sldId id="288" r:id="rId43"/>
    <p:sldId id="289" r:id="rId44"/>
    <p:sldId id="290" r:id="rId45"/>
    <p:sldId id="291" r:id="rId46"/>
    <p:sldId id="292" r:id="rId47"/>
    <p:sldId id="293" r:id="rId48"/>
    <p:sldId id="294" r:id="rId49"/>
    <p:sldId id="296" r:id="rId50"/>
    <p:sldId id="297" r:id="rId51"/>
    <p:sldId id="298" r:id="rId52"/>
    <p:sldId id="299" r:id="rId53"/>
    <p:sldId id="300" r:id="rId54"/>
    <p:sldId id="301" r:id="rId55"/>
    <p:sldId id="303" r:id="rId56"/>
    <p:sldId id="317" r:id="rId57"/>
    <p:sldId id="329" r:id="rId58"/>
    <p:sldId id="330" r:id="rId59"/>
    <p:sldId id="331" r:id="rId60"/>
    <p:sldId id="332" r:id="rId61"/>
    <p:sldId id="333" r:id="rId62"/>
    <p:sldId id="334" r:id="rId63"/>
    <p:sldId id="372" r:id="rId64"/>
    <p:sldId id="335" r:id="rId65"/>
    <p:sldId id="336" r:id="rId66"/>
    <p:sldId id="337" r:id="rId67"/>
    <p:sldId id="338" r:id="rId68"/>
    <p:sldId id="339" r:id="rId69"/>
    <p:sldId id="340" r:id="rId70"/>
    <p:sldId id="341" r:id="rId71"/>
    <p:sldId id="324" r:id="rId72"/>
    <p:sldId id="342" r:id="rId73"/>
    <p:sldId id="346" r:id="rId74"/>
    <p:sldId id="351" r:id="rId75"/>
    <p:sldId id="356" r:id="rId76"/>
    <p:sldId id="357" r:id="rId77"/>
    <p:sldId id="358" r:id="rId78"/>
    <p:sldId id="326" r:id="rId79"/>
    <p:sldId id="327" r:id="rId80"/>
    <p:sldId id="370" r:id="rId8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786" autoAdjust="0"/>
  </p:normalViewPr>
  <p:slideViewPr>
    <p:cSldViewPr snapToGrid="0" snapToObjects="1">
      <p:cViewPr varScale="1">
        <p:scale>
          <a:sx n="93" d="100"/>
          <a:sy n="93" d="100"/>
        </p:scale>
        <p:origin x="-2088" y="-104"/>
      </p:cViewPr>
      <p:guideLst>
        <p:guide orient="horz" pos="2160"/>
        <p:guide pos="2880"/>
      </p:guideLst>
    </p:cSldViewPr>
  </p:slideViewPr>
  <p:notesTextViewPr>
    <p:cViewPr>
      <p:scale>
        <a:sx n="100" d="100"/>
        <a:sy n="100" d="100"/>
      </p:scale>
      <p:origin x="0" y="0"/>
    </p:cViewPr>
  </p:notesTextViewPr>
  <p:notesViewPr>
    <p:cSldViewPr snapToGrid="0" snapToObjects="1">
      <p:cViewPr>
        <p:scale>
          <a:sx n="150" d="100"/>
          <a:sy n="150" d="100"/>
        </p:scale>
        <p:origin x="-2456" y="27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notesMaster" Target="notesMasters/notesMaster1.xml"/><Relationship Id="rId83" Type="http://schemas.openxmlformats.org/officeDocument/2006/relationships/printerSettings" Target="printerSettings/printerSettings1.bin"/><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zaher\Documents\Research\Presentations\Powerpoint%20Presentations\Media.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Users\zaher\Documents\Research\Presentations\Powerpoint%20Presentations\Medi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Desktop\Current%20Task\papers\WWW2010\WWW2010\WWW2010&#12489;&#12521;&#12501;&#12488;\WWW&#36039;&#26009;\tweet&#12398;&#25968;(&#22320;&#38663;&#25972;&#24418;&#12496;&#12540;&#12472;&#12519;&#12531;&#65289;.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Desktop\Current%20Task\papers\WWW2010\WWW2010\WWW2010&#12489;&#12521;&#12501;&#12488;\WWW&#36039;&#26009;\tweet&#12398;&#25968;(&#22320;&#38663;&#25972;&#24418;&#12496;&#12540;&#12472;&#12519;&#12531;&#65289;.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1"/>
          <c:order val="0"/>
          <c:tx>
            <c:strRef>
              <c:f>Sheet1!$B$1</c:f>
              <c:strCache>
                <c:ptCount val="1"/>
                <c:pt idx="0">
                  <c:v>Facebook</c:v>
                </c:pt>
              </c:strCache>
            </c:strRef>
          </c:tx>
          <c:invertIfNegative val="0"/>
          <c:cat>
            <c:numRef>
              <c:f>Sheet1!$A$2:$A$7</c:f>
              <c:numCache>
                <c:formatCode>General</c:formatCode>
                <c:ptCount val="6"/>
                <c:pt idx="0">
                  <c:v>2006.0</c:v>
                </c:pt>
                <c:pt idx="1">
                  <c:v>2007.0</c:v>
                </c:pt>
                <c:pt idx="2">
                  <c:v>2008.0</c:v>
                </c:pt>
                <c:pt idx="3">
                  <c:v>2009.0</c:v>
                </c:pt>
                <c:pt idx="4">
                  <c:v>2010.0</c:v>
                </c:pt>
                <c:pt idx="5">
                  <c:v>2011.0</c:v>
                </c:pt>
              </c:numCache>
            </c:numRef>
          </c:cat>
          <c:val>
            <c:numRef>
              <c:f>Sheet1!$B$2:$B$7</c:f>
              <c:numCache>
                <c:formatCode>General</c:formatCode>
                <c:ptCount val="6"/>
                <c:pt idx="0">
                  <c:v>12.0</c:v>
                </c:pt>
                <c:pt idx="1">
                  <c:v>50.0</c:v>
                </c:pt>
                <c:pt idx="2">
                  <c:v>100.0</c:v>
                </c:pt>
                <c:pt idx="3">
                  <c:v>350.0</c:v>
                </c:pt>
                <c:pt idx="4">
                  <c:v>600.0</c:v>
                </c:pt>
                <c:pt idx="5">
                  <c:v>800.0</c:v>
                </c:pt>
              </c:numCache>
            </c:numRef>
          </c:val>
        </c:ser>
        <c:ser>
          <c:idx val="2"/>
          <c:order val="1"/>
          <c:tx>
            <c:strRef>
              <c:f>Sheet1!$C$1</c:f>
              <c:strCache>
                <c:ptCount val="1"/>
                <c:pt idx="0">
                  <c:v>Twitter</c:v>
                </c:pt>
              </c:strCache>
            </c:strRef>
          </c:tx>
          <c:invertIfNegative val="0"/>
          <c:cat>
            <c:numRef>
              <c:f>Sheet1!$A$2:$A$7</c:f>
              <c:numCache>
                <c:formatCode>General</c:formatCode>
                <c:ptCount val="6"/>
                <c:pt idx="0">
                  <c:v>2006.0</c:v>
                </c:pt>
                <c:pt idx="1">
                  <c:v>2007.0</c:v>
                </c:pt>
                <c:pt idx="2">
                  <c:v>2008.0</c:v>
                </c:pt>
                <c:pt idx="3">
                  <c:v>2009.0</c:v>
                </c:pt>
                <c:pt idx="4">
                  <c:v>2010.0</c:v>
                </c:pt>
                <c:pt idx="5">
                  <c:v>2011.0</c:v>
                </c:pt>
              </c:numCache>
            </c:numRef>
          </c:cat>
          <c:val>
            <c:numRef>
              <c:f>Sheet1!$C$2:$C$7</c:f>
              <c:numCache>
                <c:formatCode>General</c:formatCode>
                <c:ptCount val="6"/>
                <c:pt idx="0">
                  <c:v>0.0</c:v>
                </c:pt>
                <c:pt idx="1">
                  <c:v>0.750000000000001</c:v>
                </c:pt>
                <c:pt idx="2">
                  <c:v>5.0</c:v>
                </c:pt>
                <c:pt idx="3">
                  <c:v>75.0</c:v>
                </c:pt>
                <c:pt idx="4">
                  <c:v>145.0</c:v>
                </c:pt>
                <c:pt idx="5">
                  <c:v>300.0</c:v>
                </c:pt>
              </c:numCache>
            </c:numRef>
          </c:val>
        </c:ser>
        <c:ser>
          <c:idx val="3"/>
          <c:order val="2"/>
          <c:tx>
            <c:strRef>
              <c:f>Sheet1!$D$1</c:f>
              <c:strCache>
                <c:ptCount val="1"/>
                <c:pt idx="0">
                  <c:v>LinkedIn</c:v>
                </c:pt>
              </c:strCache>
            </c:strRef>
          </c:tx>
          <c:invertIfNegative val="0"/>
          <c:cat>
            <c:numRef>
              <c:f>Sheet1!$A$2:$A$7</c:f>
              <c:numCache>
                <c:formatCode>General</c:formatCode>
                <c:ptCount val="6"/>
                <c:pt idx="0">
                  <c:v>2006.0</c:v>
                </c:pt>
                <c:pt idx="1">
                  <c:v>2007.0</c:v>
                </c:pt>
                <c:pt idx="2">
                  <c:v>2008.0</c:v>
                </c:pt>
                <c:pt idx="3">
                  <c:v>2009.0</c:v>
                </c:pt>
                <c:pt idx="4">
                  <c:v>2010.0</c:v>
                </c:pt>
                <c:pt idx="5">
                  <c:v>2011.0</c:v>
                </c:pt>
              </c:numCache>
            </c:numRef>
          </c:cat>
          <c:val>
            <c:numRef>
              <c:f>Sheet1!$D$2:$D$7</c:f>
              <c:numCache>
                <c:formatCode>General</c:formatCode>
                <c:ptCount val="6"/>
                <c:pt idx="0">
                  <c:v>8.0</c:v>
                </c:pt>
                <c:pt idx="1">
                  <c:v>15.0</c:v>
                </c:pt>
                <c:pt idx="2">
                  <c:v>33.0</c:v>
                </c:pt>
                <c:pt idx="3">
                  <c:v>50.0</c:v>
                </c:pt>
                <c:pt idx="4">
                  <c:v>75.0</c:v>
                </c:pt>
                <c:pt idx="5">
                  <c:v>135.0</c:v>
                </c:pt>
              </c:numCache>
            </c:numRef>
          </c:val>
        </c:ser>
        <c:dLbls>
          <c:showLegendKey val="0"/>
          <c:showVal val="0"/>
          <c:showCatName val="0"/>
          <c:showSerName val="0"/>
          <c:showPercent val="0"/>
          <c:showBubbleSize val="0"/>
        </c:dLbls>
        <c:gapWidth val="150"/>
        <c:overlap val="100"/>
        <c:axId val="-2061595944"/>
        <c:axId val="2138254280"/>
      </c:barChart>
      <c:catAx>
        <c:axId val="-2061595944"/>
        <c:scaling>
          <c:orientation val="minMax"/>
        </c:scaling>
        <c:delete val="0"/>
        <c:axPos val="b"/>
        <c:numFmt formatCode="General" sourceLinked="1"/>
        <c:majorTickMark val="out"/>
        <c:minorTickMark val="none"/>
        <c:tickLblPos val="nextTo"/>
        <c:txPr>
          <a:bodyPr/>
          <a:lstStyle/>
          <a:p>
            <a:pPr>
              <a:defRPr sz="1600" baseline="0"/>
            </a:pPr>
            <a:endParaRPr lang="en-US"/>
          </a:p>
        </c:txPr>
        <c:crossAx val="2138254280"/>
        <c:crosses val="autoZero"/>
        <c:auto val="1"/>
        <c:lblAlgn val="ctr"/>
        <c:lblOffset val="100"/>
        <c:noMultiLvlLbl val="0"/>
      </c:catAx>
      <c:valAx>
        <c:axId val="2138254280"/>
        <c:scaling>
          <c:orientation val="minMax"/>
        </c:scaling>
        <c:delete val="0"/>
        <c:axPos val="l"/>
        <c:majorGridlines/>
        <c:numFmt formatCode="General" sourceLinked="1"/>
        <c:majorTickMark val="out"/>
        <c:minorTickMark val="none"/>
        <c:tickLblPos val="nextTo"/>
        <c:txPr>
          <a:bodyPr/>
          <a:lstStyle/>
          <a:p>
            <a:pPr>
              <a:defRPr sz="1600" baseline="0"/>
            </a:pPr>
            <a:endParaRPr lang="en-US"/>
          </a:p>
        </c:txPr>
        <c:crossAx val="-2061595944"/>
        <c:crosses val="autoZero"/>
        <c:crossBetween val="between"/>
      </c:valAx>
    </c:plotArea>
    <c:legend>
      <c:legendPos val="r"/>
      <c:layout/>
      <c:overlay val="0"/>
      <c:txPr>
        <a:bodyPr/>
        <a:lstStyle/>
        <a:p>
          <a:pPr>
            <a:defRPr sz="1500" baseline="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invertIfNegative val="0"/>
          <c:cat>
            <c:strRef>
              <c:f>Sheet1!$A$18:$A$27</c:f>
              <c:strCache>
                <c:ptCount val="10"/>
                <c:pt idx="0">
                  <c:v>Average Tweets per Second</c:v>
                </c:pt>
                <c:pt idx="1">
                  <c:v>Superbowl (Feb 6)</c:v>
                </c:pt>
                <c:pt idx="2">
                  <c:v>Japan Earthquake and Tsunami (Mar 11)</c:v>
                </c:pt>
                <c:pt idx="3">
                  <c:v>UK Royal Wedding (Apr 29)</c:v>
                </c:pt>
                <c:pt idx="4">
                  <c:v>Raid on Osama bin Laden (May 2)</c:v>
                </c:pt>
                <c:pt idx="5">
                  <c:v>NBA Finals (Jun 13)</c:v>
                </c:pt>
                <c:pt idx="6">
                  <c:v>BET Awards (Jun 27)</c:v>
                </c:pt>
                <c:pt idx="7">
                  <c:v>End of FIFA Women's World Cup (Jul 17)</c:v>
                </c:pt>
                <c:pt idx="8">
                  <c:v>Steve Jobs Resigns (Aug 25)</c:v>
                </c:pt>
                <c:pt idx="9">
                  <c:v>MTV Video Music Awards (Aug 28)</c:v>
                </c:pt>
              </c:strCache>
            </c:strRef>
          </c:cat>
          <c:val>
            <c:numRef>
              <c:f>Sheet1!$B$18:$B$27</c:f>
              <c:numCache>
                <c:formatCode>General</c:formatCode>
                <c:ptCount val="10"/>
                <c:pt idx="0">
                  <c:v>2000.0</c:v>
                </c:pt>
                <c:pt idx="1">
                  <c:v>4064.0</c:v>
                </c:pt>
                <c:pt idx="2">
                  <c:v>5530.0</c:v>
                </c:pt>
                <c:pt idx="3">
                  <c:v>3966.0</c:v>
                </c:pt>
                <c:pt idx="4">
                  <c:v>5106.0</c:v>
                </c:pt>
                <c:pt idx="5">
                  <c:v>5531.0</c:v>
                </c:pt>
                <c:pt idx="6">
                  <c:v>6436.0</c:v>
                </c:pt>
                <c:pt idx="7">
                  <c:v>7196.0</c:v>
                </c:pt>
                <c:pt idx="8">
                  <c:v>7064.0</c:v>
                </c:pt>
                <c:pt idx="9">
                  <c:v>8868.0</c:v>
                </c:pt>
              </c:numCache>
            </c:numRef>
          </c:val>
        </c:ser>
        <c:dLbls>
          <c:showLegendKey val="0"/>
          <c:showVal val="0"/>
          <c:showCatName val="0"/>
          <c:showSerName val="0"/>
          <c:showPercent val="0"/>
          <c:showBubbleSize val="0"/>
        </c:dLbls>
        <c:gapWidth val="150"/>
        <c:axId val="-2140013240"/>
        <c:axId val="-2126315896"/>
      </c:barChart>
      <c:catAx>
        <c:axId val="-2140013240"/>
        <c:scaling>
          <c:orientation val="minMax"/>
        </c:scaling>
        <c:delete val="0"/>
        <c:axPos val="l"/>
        <c:majorTickMark val="out"/>
        <c:minorTickMark val="none"/>
        <c:tickLblPos val="nextTo"/>
        <c:txPr>
          <a:bodyPr/>
          <a:lstStyle/>
          <a:p>
            <a:pPr>
              <a:defRPr sz="1600" baseline="0"/>
            </a:pPr>
            <a:endParaRPr lang="en-US"/>
          </a:p>
        </c:txPr>
        <c:crossAx val="-2126315896"/>
        <c:crosses val="autoZero"/>
        <c:auto val="1"/>
        <c:lblAlgn val="ctr"/>
        <c:lblOffset val="100"/>
        <c:noMultiLvlLbl val="0"/>
      </c:catAx>
      <c:valAx>
        <c:axId val="-2126315896"/>
        <c:scaling>
          <c:orientation val="minMax"/>
        </c:scaling>
        <c:delete val="0"/>
        <c:axPos val="b"/>
        <c:majorGridlines/>
        <c:numFmt formatCode="General" sourceLinked="1"/>
        <c:majorTickMark val="out"/>
        <c:minorTickMark val="none"/>
        <c:tickLblPos val="nextTo"/>
        <c:txPr>
          <a:bodyPr/>
          <a:lstStyle/>
          <a:p>
            <a:pPr>
              <a:defRPr sz="1400" baseline="0"/>
            </a:pPr>
            <a:endParaRPr lang="en-US"/>
          </a:p>
        </c:txPr>
        <c:crossAx val="-2140013240"/>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966078407903355"/>
          <c:y val="0.0359860891274217"/>
          <c:w val="0.88933386148112"/>
          <c:h val="0.74707121028528"/>
        </c:manualLayout>
      </c:layout>
      <c:lineChart>
        <c:grouping val="standard"/>
        <c:varyColors val="0"/>
        <c:ser>
          <c:idx val="0"/>
          <c:order val="0"/>
          <c:spPr>
            <a:ln w="38100">
              <a:solidFill>
                <a:srgbClr val="666699"/>
              </a:solidFill>
              <a:prstDash val="solid"/>
            </a:ln>
          </c:spPr>
          <c:marker>
            <c:symbol val="diamond"/>
            <c:size val="6"/>
            <c:spPr>
              <a:solidFill>
                <a:srgbClr val="000080"/>
              </a:solidFill>
              <a:ln>
                <a:solidFill>
                  <a:srgbClr val="000080"/>
                </a:solidFill>
                <a:prstDash val="solid"/>
              </a:ln>
            </c:spPr>
          </c:marker>
          <c:cat>
            <c:strRef>
              <c:f>'[tweetの数(地震整形バージョン）.xls]Table1'!$C$25:$C$232</c:f>
              <c:strCache>
                <c:ptCount val="208"/>
                <c:pt idx="0">
                  <c:v>Aug 9 00:00</c:v>
                </c:pt>
                <c:pt idx="1">
                  <c:v>Aug 9 01:00</c:v>
                </c:pt>
                <c:pt idx="2">
                  <c:v>Aug 9 02:00</c:v>
                </c:pt>
                <c:pt idx="3">
                  <c:v>Aug 9 03:00</c:v>
                </c:pt>
                <c:pt idx="4">
                  <c:v>Aug 9 04:00</c:v>
                </c:pt>
                <c:pt idx="5">
                  <c:v>Aug 9 05:00</c:v>
                </c:pt>
                <c:pt idx="6">
                  <c:v>Aug 9 06:00</c:v>
                </c:pt>
                <c:pt idx="7">
                  <c:v>Aug 9 07:00</c:v>
                </c:pt>
                <c:pt idx="8">
                  <c:v>Aug 9 08:00</c:v>
                </c:pt>
                <c:pt idx="9">
                  <c:v>Aug 9 09:00</c:v>
                </c:pt>
                <c:pt idx="10">
                  <c:v>Aug 9 10:00</c:v>
                </c:pt>
                <c:pt idx="11">
                  <c:v>Aug 9 11:00</c:v>
                </c:pt>
                <c:pt idx="12">
                  <c:v>Aug 9 12:00</c:v>
                </c:pt>
                <c:pt idx="13">
                  <c:v>Aug 9 13:00</c:v>
                </c:pt>
                <c:pt idx="14">
                  <c:v>Aug 9 14:00</c:v>
                </c:pt>
                <c:pt idx="15">
                  <c:v>Aug 9 15:00</c:v>
                </c:pt>
                <c:pt idx="16">
                  <c:v>Aug 9 16:00</c:v>
                </c:pt>
                <c:pt idx="17">
                  <c:v>Aug 9 17:00</c:v>
                </c:pt>
                <c:pt idx="18">
                  <c:v>Aug 9 18:00</c:v>
                </c:pt>
                <c:pt idx="19">
                  <c:v>Aug 9 19:00</c:v>
                </c:pt>
                <c:pt idx="20">
                  <c:v>Aug 9 20:00</c:v>
                </c:pt>
                <c:pt idx="21">
                  <c:v>Aug 9 21:00</c:v>
                </c:pt>
                <c:pt idx="22">
                  <c:v>Aug 9 22:00</c:v>
                </c:pt>
                <c:pt idx="23">
                  <c:v>Aug 9 23:00</c:v>
                </c:pt>
                <c:pt idx="24">
                  <c:v>Aug 10 00:00</c:v>
                </c:pt>
                <c:pt idx="25">
                  <c:v>Aug 10 01:00</c:v>
                </c:pt>
                <c:pt idx="26">
                  <c:v>Aug 10 02:00</c:v>
                </c:pt>
                <c:pt idx="27">
                  <c:v>Aug 10 03:00</c:v>
                </c:pt>
                <c:pt idx="28">
                  <c:v>Aug 10 04:00</c:v>
                </c:pt>
                <c:pt idx="29">
                  <c:v>Aug 10 05:00</c:v>
                </c:pt>
                <c:pt idx="30">
                  <c:v>Aug 10 06:00</c:v>
                </c:pt>
                <c:pt idx="31">
                  <c:v>Aug 10 07:00</c:v>
                </c:pt>
                <c:pt idx="32">
                  <c:v>Aug 10 08:00</c:v>
                </c:pt>
                <c:pt idx="33">
                  <c:v>Aug 10 09:00</c:v>
                </c:pt>
                <c:pt idx="34">
                  <c:v>Aug 10 10:00</c:v>
                </c:pt>
                <c:pt idx="35">
                  <c:v>Aug 10 11:00</c:v>
                </c:pt>
                <c:pt idx="36">
                  <c:v>Aug 10 12:00</c:v>
                </c:pt>
                <c:pt idx="37">
                  <c:v>Aug 10 13:00</c:v>
                </c:pt>
                <c:pt idx="38">
                  <c:v>Aug 10 14:00</c:v>
                </c:pt>
                <c:pt idx="39">
                  <c:v>Aug 10 15:00</c:v>
                </c:pt>
                <c:pt idx="40">
                  <c:v>Aug 10 16:00</c:v>
                </c:pt>
                <c:pt idx="41">
                  <c:v>Aug 10 17:00</c:v>
                </c:pt>
                <c:pt idx="42">
                  <c:v>Aug 10 18:00</c:v>
                </c:pt>
                <c:pt idx="43">
                  <c:v>Aug 10 19:00</c:v>
                </c:pt>
                <c:pt idx="44">
                  <c:v>Aug 10 20:00</c:v>
                </c:pt>
                <c:pt idx="45">
                  <c:v>Aug 10 21:00</c:v>
                </c:pt>
                <c:pt idx="46">
                  <c:v>Aug 10 22:00</c:v>
                </c:pt>
                <c:pt idx="47">
                  <c:v>Aug 10 23:00</c:v>
                </c:pt>
                <c:pt idx="48">
                  <c:v>Aug 11 00:00</c:v>
                </c:pt>
                <c:pt idx="49">
                  <c:v>Aug 11 01:00</c:v>
                </c:pt>
                <c:pt idx="50">
                  <c:v>Aug 11 02:00</c:v>
                </c:pt>
                <c:pt idx="51">
                  <c:v>Aug 11 03:00</c:v>
                </c:pt>
                <c:pt idx="52">
                  <c:v>Aug 11 04:00</c:v>
                </c:pt>
                <c:pt idx="53">
                  <c:v>Aug 11 05:00</c:v>
                </c:pt>
                <c:pt idx="54">
                  <c:v>Aug 11 06:00</c:v>
                </c:pt>
                <c:pt idx="55">
                  <c:v>Aug 11 07:00</c:v>
                </c:pt>
                <c:pt idx="56">
                  <c:v>Aug 11 08:00</c:v>
                </c:pt>
                <c:pt idx="57">
                  <c:v>Aug 11 09:00</c:v>
                </c:pt>
                <c:pt idx="58">
                  <c:v>Aug 11 10:00</c:v>
                </c:pt>
                <c:pt idx="59">
                  <c:v>Aug 11 11:00</c:v>
                </c:pt>
                <c:pt idx="60">
                  <c:v>Aug 11 12:00</c:v>
                </c:pt>
                <c:pt idx="61">
                  <c:v>Aug 11 13:00</c:v>
                </c:pt>
                <c:pt idx="62">
                  <c:v>Aug 11 14:00</c:v>
                </c:pt>
                <c:pt idx="63">
                  <c:v>Aug 11 15:00</c:v>
                </c:pt>
                <c:pt idx="64">
                  <c:v>Aug 11 16:00</c:v>
                </c:pt>
                <c:pt idx="65">
                  <c:v>Aug 11 17:00</c:v>
                </c:pt>
                <c:pt idx="66">
                  <c:v>Aug 11 18:00</c:v>
                </c:pt>
                <c:pt idx="67">
                  <c:v>Aug 11 19:00</c:v>
                </c:pt>
                <c:pt idx="68">
                  <c:v>Aug 11 20:00</c:v>
                </c:pt>
                <c:pt idx="69">
                  <c:v>Aug 11 21:00</c:v>
                </c:pt>
                <c:pt idx="70">
                  <c:v>Aug 11 22:00</c:v>
                </c:pt>
                <c:pt idx="71">
                  <c:v>Aug 11 23:00</c:v>
                </c:pt>
                <c:pt idx="72">
                  <c:v>Aug 12 00:00</c:v>
                </c:pt>
                <c:pt idx="73">
                  <c:v>Aug 12 01:00</c:v>
                </c:pt>
                <c:pt idx="74">
                  <c:v>Aug 12 02:00</c:v>
                </c:pt>
                <c:pt idx="75">
                  <c:v>Aug 12 03:00</c:v>
                </c:pt>
                <c:pt idx="76">
                  <c:v>Aug 12 04:00</c:v>
                </c:pt>
                <c:pt idx="77">
                  <c:v>Aug 12 05:00</c:v>
                </c:pt>
                <c:pt idx="78">
                  <c:v>Aug 12 06:00</c:v>
                </c:pt>
                <c:pt idx="79">
                  <c:v>Aug 12 07:00</c:v>
                </c:pt>
                <c:pt idx="80">
                  <c:v>Aug 12 08:00</c:v>
                </c:pt>
                <c:pt idx="81">
                  <c:v>Aug 12 09:00</c:v>
                </c:pt>
                <c:pt idx="82">
                  <c:v>Aug 12 10:00</c:v>
                </c:pt>
                <c:pt idx="83">
                  <c:v>Aug 12 11:00</c:v>
                </c:pt>
                <c:pt idx="84">
                  <c:v>Aug 12 12:00</c:v>
                </c:pt>
                <c:pt idx="85">
                  <c:v>Aug 12 13:00</c:v>
                </c:pt>
                <c:pt idx="86">
                  <c:v>Aug 12 14:00</c:v>
                </c:pt>
                <c:pt idx="87">
                  <c:v>Aug 12 15:00</c:v>
                </c:pt>
                <c:pt idx="88">
                  <c:v>Aug 12 16:00</c:v>
                </c:pt>
                <c:pt idx="89">
                  <c:v>Aug 12 17:00</c:v>
                </c:pt>
                <c:pt idx="90">
                  <c:v>Aug 12 18:00</c:v>
                </c:pt>
                <c:pt idx="91">
                  <c:v>Aug 12 19:00</c:v>
                </c:pt>
                <c:pt idx="92">
                  <c:v>Aug 12 20:00</c:v>
                </c:pt>
                <c:pt idx="93">
                  <c:v>Aug 12 21:00</c:v>
                </c:pt>
                <c:pt idx="94">
                  <c:v>Aug 12 22:00</c:v>
                </c:pt>
                <c:pt idx="95">
                  <c:v>Aug 12 23:00</c:v>
                </c:pt>
                <c:pt idx="96">
                  <c:v>Aug 13 00:00</c:v>
                </c:pt>
                <c:pt idx="97">
                  <c:v>Aug 13 01:00</c:v>
                </c:pt>
                <c:pt idx="98">
                  <c:v>Aug 13 02:00</c:v>
                </c:pt>
                <c:pt idx="99">
                  <c:v>Aug 13 03:00</c:v>
                </c:pt>
                <c:pt idx="100">
                  <c:v>Aug 13 04:00</c:v>
                </c:pt>
                <c:pt idx="101">
                  <c:v>Aug 13 05:00</c:v>
                </c:pt>
                <c:pt idx="102">
                  <c:v>Aug 13 06:00</c:v>
                </c:pt>
                <c:pt idx="103">
                  <c:v>Aug 13 07:00</c:v>
                </c:pt>
                <c:pt idx="104">
                  <c:v>Aug 13 08:00</c:v>
                </c:pt>
                <c:pt idx="105">
                  <c:v>Aug 13 09:00</c:v>
                </c:pt>
                <c:pt idx="106">
                  <c:v>Aug 13 10:00</c:v>
                </c:pt>
                <c:pt idx="107">
                  <c:v>Aug 13 11:00</c:v>
                </c:pt>
                <c:pt idx="108">
                  <c:v>Aug 13 12:00</c:v>
                </c:pt>
                <c:pt idx="109">
                  <c:v>Aug 13 13:00</c:v>
                </c:pt>
                <c:pt idx="110">
                  <c:v>Aug 13 14:00</c:v>
                </c:pt>
                <c:pt idx="111">
                  <c:v>Aug 13 15:00</c:v>
                </c:pt>
                <c:pt idx="112">
                  <c:v>Aug 13 16:00</c:v>
                </c:pt>
                <c:pt idx="113">
                  <c:v>Aug 13 17:00</c:v>
                </c:pt>
                <c:pt idx="114">
                  <c:v>Aug 13 18:00</c:v>
                </c:pt>
                <c:pt idx="115">
                  <c:v>Aug 13 19:00</c:v>
                </c:pt>
                <c:pt idx="116">
                  <c:v>Aug 13 20:00</c:v>
                </c:pt>
                <c:pt idx="117">
                  <c:v>Aug 13 21:00</c:v>
                </c:pt>
                <c:pt idx="118">
                  <c:v>Aug 13 22:00</c:v>
                </c:pt>
                <c:pt idx="119">
                  <c:v>Aug 13 23:00</c:v>
                </c:pt>
                <c:pt idx="120">
                  <c:v>Aug 14 00:00</c:v>
                </c:pt>
                <c:pt idx="121">
                  <c:v>Aug 14 01:00</c:v>
                </c:pt>
                <c:pt idx="122">
                  <c:v>Aug 14 02:00</c:v>
                </c:pt>
                <c:pt idx="123">
                  <c:v>Aug 14 03:00</c:v>
                </c:pt>
                <c:pt idx="124">
                  <c:v>Aug 14 04:00</c:v>
                </c:pt>
                <c:pt idx="125">
                  <c:v>Aug 14 05:00</c:v>
                </c:pt>
                <c:pt idx="126">
                  <c:v>Aug 14 06:00</c:v>
                </c:pt>
                <c:pt idx="127">
                  <c:v>Aug 14 07:00</c:v>
                </c:pt>
                <c:pt idx="128">
                  <c:v>Aug 14 08:00</c:v>
                </c:pt>
                <c:pt idx="129">
                  <c:v>Aug 14 09:00</c:v>
                </c:pt>
                <c:pt idx="130">
                  <c:v>Aug 14 10:00</c:v>
                </c:pt>
                <c:pt idx="131">
                  <c:v>Aug 14 11:00</c:v>
                </c:pt>
                <c:pt idx="132">
                  <c:v>Aug 14 12:00</c:v>
                </c:pt>
                <c:pt idx="133">
                  <c:v>Aug 14 13:00</c:v>
                </c:pt>
                <c:pt idx="134">
                  <c:v>Aug 14 14:00</c:v>
                </c:pt>
                <c:pt idx="135">
                  <c:v>Aug 14 15:00</c:v>
                </c:pt>
                <c:pt idx="136">
                  <c:v>Aug 14 16:00</c:v>
                </c:pt>
                <c:pt idx="137">
                  <c:v>Aug 14 17:00</c:v>
                </c:pt>
                <c:pt idx="138">
                  <c:v>Aug 14 18:00</c:v>
                </c:pt>
                <c:pt idx="139">
                  <c:v>Aug 14 19:00</c:v>
                </c:pt>
                <c:pt idx="140">
                  <c:v>Aug 14 20:00</c:v>
                </c:pt>
                <c:pt idx="141">
                  <c:v>Aug 14 21:00</c:v>
                </c:pt>
                <c:pt idx="142">
                  <c:v>Aug 14 22:00</c:v>
                </c:pt>
                <c:pt idx="143">
                  <c:v>Aug 14 23:00</c:v>
                </c:pt>
                <c:pt idx="144">
                  <c:v>Aug 15 00:00</c:v>
                </c:pt>
                <c:pt idx="145">
                  <c:v>Aug 15 01:00</c:v>
                </c:pt>
                <c:pt idx="146">
                  <c:v>Aug 15 02:00</c:v>
                </c:pt>
                <c:pt idx="147">
                  <c:v>Aug 15 03:00</c:v>
                </c:pt>
                <c:pt idx="148">
                  <c:v>Aug 15 04:00</c:v>
                </c:pt>
                <c:pt idx="149">
                  <c:v>Aug 15 05:00</c:v>
                </c:pt>
                <c:pt idx="150">
                  <c:v>Aug 15 06:00</c:v>
                </c:pt>
                <c:pt idx="151">
                  <c:v>Aug 15 07:00</c:v>
                </c:pt>
                <c:pt idx="152">
                  <c:v>Aug 15 08:00</c:v>
                </c:pt>
                <c:pt idx="153">
                  <c:v>Aug 15 09:00</c:v>
                </c:pt>
                <c:pt idx="154">
                  <c:v>Aug 15 10:00</c:v>
                </c:pt>
                <c:pt idx="155">
                  <c:v>Aug 15 11:00</c:v>
                </c:pt>
                <c:pt idx="156">
                  <c:v>Aug 15 12:00</c:v>
                </c:pt>
                <c:pt idx="157">
                  <c:v>Aug 15 13:00</c:v>
                </c:pt>
                <c:pt idx="158">
                  <c:v>Aug 15 14:00</c:v>
                </c:pt>
                <c:pt idx="159">
                  <c:v>Aug 15 15:00</c:v>
                </c:pt>
                <c:pt idx="160">
                  <c:v>Aug 15 16:00</c:v>
                </c:pt>
                <c:pt idx="161">
                  <c:v>Aug 15 17:00</c:v>
                </c:pt>
                <c:pt idx="162">
                  <c:v>Aug 15 18:00</c:v>
                </c:pt>
                <c:pt idx="163">
                  <c:v>Aug 15 19:00</c:v>
                </c:pt>
                <c:pt idx="164">
                  <c:v>Aug 15 20:00</c:v>
                </c:pt>
                <c:pt idx="165">
                  <c:v>Aug 15 21:00</c:v>
                </c:pt>
                <c:pt idx="166">
                  <c:v>Aug 15 22:00</c:v>
                </c:pt>
                <c:pt idx="167">
                  <c:v>Aug 15 23:00</c:v>
                </c:pt>
                <c:pt idx="168">
                  <c:v>Aug 16 00:00</c:v>
                </c:pt>
                <c:pt idx="169">
                  <c:v>Aug 16 01:00</c:v>
                </c:pt>
                <c:pt idx="170">
                  <c:v>Aug 16 02:00</c:v>
                </c:pt>
                <c:pt idx="171">
                  <c:v>Aug 16 03:00</c:v>
                </c:pt>
                <c:pt idx="172">
                  <c:v>Aug 16 04:00</c:v>
                </c:pt>
                <c:pt idx="173">
                  <c:v>Aug 16 05:00</c:v>
                </c:pt>
                <c:pt idx="174">
                  <c:v>Aug 16 06:00</c:v>
                </c:pt>
                <c:pt idx="175">
                  <c:v>Aug 16 07:00</c:v>
                </c:pt>
                <c:pt idx="176">
                  <c:v>Aug 16 08:00</c:v>
                </c:pt>
                <c:pt idx="177">
                  <c:v>Aug 16 09:00</c:v>
                </c:pt>
                <c:pt idx="178">
                  <c:v>Aug 16 10:00</c:v>
                </c:pt>
                <c:pt idx="179">
                  <c:v>Aug 16 11:00</c:v>
                </c:pt>
                <c:pt idx="180">
                  <c:v>Aug 16 12:00</c:v>
                </c:pt>
                <c:pt idx="181">
                  <c:v>Aug 16 13:00</c:v>
                </c:pt>
                <c:pt idx="182">
                  <c:v>Aug 16 14:00</c:v>
                </c:pt>
                <c:pt idx="183">
                  <c:v>Aug 16 15:00</c:v>
                </c:pt>
                <c:pt idx="184">
                  <c:v>Aug 16 16:00</c:v>
                </c:pt>
                <c:pt idx="185">
                  <c:v>Aug 16 17:00</c:v>
                </c:pt>
                <c:pt idx="186">
                  <c:v>Aug 16 18:00</c:v>
                </c:pt>
                <c:pt idx="187">
                  <c:v>Aug 16 19:00</c:v>
                </c:pt>
                <c:pt idx="188">
                  <c:v>Aug 16 20:00</c:v>
                </c:pt>
                <c:pt idx="189">
                  <c:v>Aug 16 21:00</c:v>
                </c:pt>
                <c:pt idx="190">
                  <c:v>Aug 16 22:00</c:v>
                </c:pt>
                <c:pt idx="191">
                  <c:v>Aug 16 23:00</c:v>
                </c:pt>
                <c:pt idx="192">
                  <c:v>Aug 17 00:00</c:v>
                </c:pt>
                <c:pt idx="193">
                  <c:v>Aug 17 01:00</c:v>
                </c:pt>
                <c:pt idx="194">
                  <c:v>Aug 17 02:00</c:v>
                </c:pt>
                <c:pt idx="195">
                  <c:v>Aug 17 03:00</c:v>
                </c:pt>
                <c:pt idx="196">
                  <c:v>Aug 17 04:00</c:v>
                </c:pt>
                <c:pt idx="197">
                  <c:v>Aug 17 05:00</c:v>
                </c:pt>
                <c:pt idx="198">
                  <c:v>Aug 17 06:00</c:v>
                </c:pt>
                <c:pt idx="199">
                  <c:v>Aug 17 07:00</c:v>
                </c:pt>
                <c:pt idx="200">
                  <c:v>Aug 17 08:00</c:v>
                </c:pt>
                <c:pt idx="201">
                  <c:v>Aug 17 09:00</c:v>
                </c:pt>
                <c:pt idx="202">
                  <c:v>Aug 17 10:00</c:v>
                </c:pt>
                <c:pt idx="203">
                  <c:v>Aug 17 11:00</c:v>
                </c:pt>
                <c:pt idx="204">
                  <c:v>Aug 17 12:00</c:v>
                </c:pt>
                <c:pt idx="205">
                  <c:v>Aug 17 13:00</c:v>
                </c:pt>
                <c:pt idx="206">
                  <c:v>Aug 17 14:00</c:v>
                </c:pt>
                <c:pt idx="207">
                  <c:v>Aug 17 15:00</c:v>
                </c:pt>
              </c:strCache>
            </c:strRef>
          </c:cat>
          <c:val>
            <c:numRef>
              <c:f>'[tweetの数(地震整形バージョン）.xls]Table1'!$D$25:$D$232</c:f>
              <c:numCache>
                <c:formatCode>General</c:formatCode>
                <c:ptCount val="208"/>
                <c:pt idx="0">
                  <c:v>0.0</c:v>
                </c:pt>
                <c:pt idx="1">
                  <c:v>0.0</c:v>
                </c:pt>
                <c:pt idx="2">
                  <c:v>0.0</c:v>
                </c:pt>
                <c:pt idx="3">
                  <c:v>0.0</c:v>
                </c:pt>
                <c:pt idx="4">
                  <c:v>0.0</c:v>
                </c:pt>
                <c:pt idx="5">
                  <c:v>0.0</c:v>
                </c:pt>
                <c:pt idx="6">
                  <c:v>0.0</c:v>
                </c:pt>
                <c:pt idx="7">
                  <c:v>0.0</c:v>
                </c:pt>
                <c:pt idx="8">
                  <c:v>0.0</c:v>
                </c:pt>
                <c:pt idx="9">
                  <c:v>0.0</c:v>
                </c:pt>
                <c:pt idx="10">
                  <c:v>0.0</c:v>
                </c:pt>
                <c:pt idx="11">
                  <c:v>0.0</c:v>
                </c:pt>
                <c:pt idx="12">
                  <c:v>0.0</c:v>
                </c:pt>
                <c:pt idx="13">
                  <c:v>1.0</c:v>
                </c:pt>
                <c:pt idx="14">
                  <c:v>1.0</c:v>
                </c:pt>
                <c:pt idx="15">
                  <c:v>0.0</c:v>
                </c:pt>
                <c:pt idx="16">
                  <c:v>1.0</c:v>
                </c:pt>
                <c:pt idx="17">
                  <c:v>1.0</c:v>
                </c:pt>
                <c:pt idx="18">
                  <c:v>0.0</c:v>
                </c:pt>
                <c:pt idx="19">
                  <c:v>18.0</c:v>
                </c:pt>
                <c:pt idx="20">
                  <c:v>83.0</c:v>
                </c:pt>
                <c:pt idx="21">
                  <c:v>37.0</c:v>
                </c:pt>
                <c:pt idx="22">
                  <c:v>24.0</c:v>
                </c:pt>
                <c:pt idx="23">
                  <c:v>23.0</c:v>
                </c:pt>
                <c:pt idx="24">
                  <c:v>17.0</c:v>
                </c:pt>
                <c:pt idx="25">
                  <c:v>32.0</c:v>
                </c:pt>
                <c:pt idx="26">
                  <c:v>2.0</c:v>
                </c:pt>
                <c:pt idx="27">
                  <c:v>17.0</c:v>
                </c:pt>
                <c:pt idx="28">
                  <c:v>4.0</c:v>
                </c:pt>
                <c:pt idx="29">
                  <c:v>1.0</c:v>
                </c:pt>
                <c:pt idx="30">
                  <c:v>6.0</c:v>
                </c:pt>
                <c:pt idx="31">
                  <c:v>7.0</c:v>
                </c:pt>
                <c:pt idx="32">
                  <c:v>6.0</c:v>
                </c:pt>
                <c:pt idx="33">
                  <c:v>8.0</c:v>
                </c:pt>
                <c:pt idx="34">
                  <c:v>5.0</c:v>
                </c:pt>
                <c:pt idx="35">
                  <c:v>2.0</c:v>
                </c:pt>
                <c:pt idx="36">
                  <c:v>5.0</c:v>
                </c:pt>
                <c:pt idx="37">
                  <c:v>5.0</c:v>
                </c:pt>
                <c:pt idx="38">
                  <c:v>4.0</c:v>
                </c:pt>
                <c:pt idx="39">
                  <c:v>4.0</c:v>
                </c:pt>
                <c:pt idx="40">
                  <c:v>4.0</c:v>
                </c:pt>
                <c:pt idx="41">
                  <c:v>1.0</c:v>
                </c:pt>
                <c:pt idx="42">
                  <c:v>3.0</c:v>
                </c:pt>
                <c:pt idx="43">
                  <c:v>0.0</c:v>
                </c:pt>
                <c:pt idx="44">
                  <c:v>5.0</c:v>
                </c:pt>
                <c:pt idx="45">
                  <c:v>4.0</c:v>
                </c:pt>
                <c:pt idx="46">
                  <c:v>1.0</c:v>
                </c:pt>
                <c:pt idx="47">
                  <c:v>4.0</c:v>
                </c:pt>
                <c:pt idx="48">
                  <c:v>2.0</c:v>
                </c:pt>
                <c:pt idx="49">
                  <c:v>0.0</c:v>
                </c:pt>
                <c:pt idx="50">
                  <c:v>0.0</c:v>
                </c:pt>
                <c:pt idx="51">
                  <c:v>0.0</c:v>
                </c:pt>
                <c:pt idx="52">
                  <c:v>2.0</c:v>
                </c:pt>
                <c:pt idx="53">
                  <c:v>112.0</c:v>
                </c:pt>
                <c:pt idx="54">
                  <c:v>64.0</c:v>
                </c:pt>
                <c:pt idx="55">
                  <c:v>59.0</c:v>
                </c:pt>
                <c:pt idx="56">
                  <c:v>42.0</c:v>
                </c:pt>
                <c:pt idx="57">
                  <c:v>44.0</c:v>
                </c:pt>
                <c:pt idx="58">
                  <c:v>23.0</c:v>
                </c:pt>
                <c:pt idx="59">
                  <c:v>20.0</c:v>
                </c:pt>
                <c:pt idx="60">
                  <c:v>20.0</c:v>
                </c:pt>
                <c:pt idx="61">
                  <c:v>19.0</c:v>
                </c:pt>
                <c:pt idx="62">
                  <c:v>22.0</c:v>
                </c:pt>
                <c:pt idx="63">
                  <c:v>15.0</c:v>
                </c:pt>
                <c:pt idx="64">
                  <c:v>15.0</c:v>
                </c:pt>
                <c:pt idx="65">
                  <c:v>15.0</c:v>
                </c:pt>
                <c:pt idx="66">
                  <c:v>82.0</c:v>
                </c:pt>
                <c:pt idx="67">
                  <c:v>13.0</c:v>
                </c:pt>
                <c:pt idx="68">
                  <c:v>16.0</c:v>
                </c:pt>
                <c:pt idx="69">
                  <c:v>10.0</c:v>
                </c:pt>
                <c:pt idx="70">
                  <c:v>14.0</c:v>
                </c:pt>
                <c:pt idx="71">
                  <c:v>7.0</c:v>
                </c:pt>
                <c:pt idx="72">
                  <c:v>4.0</c:v>
                </c:pt>
                <c:pt idx="73">
                  <c:v>6.0</c:v>
                </c:pt>
                <c:pt idx="74">
                  <c:v>5.0</c:v>
                </c:pt>
                <c:pt idx="75">
                  <c:v>1.0</c:v>
                </c:pt>
                <c:pt idx="76">
                  <c:v>4.0</c:v>
                </c:pt>
                <c:pt idx="77">
                  <c:v>5.0</c:v>
                </c:pt>
                <c:pt idx="78">
                  <c:v>2.0</c:v>
                </c:pt>
                <c:pt idx="79">
                  <c:v>5.0</c:v>
                </c:pt>
                <c:pt idx="80">
                  <c:v>5.0</c:v>
                </c:pt>
                <c:pt idx="81">
                  <c:v>2.0</c:v>
                </c:pt>
                <c:pt idx="82">
                  <c:v>1.0</c:v>
                </c:pt>
                <c:pt idx="83">
                  <c:v>5.0</c:v>
                </c:pt>
                <c:pt idx="84">
                  <c:v>23.0</c:v>
                </c:pt>
                <c:pt idx="85">
                  <c:v>4.0</c:v>
                </c:pt>
                <c:pt idx="86">
                  <c:v>2.0</c:v>
                </c:pt>
                <c:pt idx="87">
                  <c:v>6.0</c:v>
                </c:pt>
                <c:pt idx="88">
                  <c:v>3.0</c:v>
                </c:pt>
                <c:pt idx="89">
                  <c:v>14.0</c:v>
                </c:pt>
                <c:pt idx="90">
                  <c:v>1.0</c:v>
                </c:pt>
                <c:pt idx="91">
                  <c:v>4.0</c:v>
                </c:pt>
                <c:pt idx="92">
                  <c:v>2.0</c:v>
                </c:pt>
                <c:pt idx="93">
                  <c:v>7.0</c:v>
                </c:pt>
                <c:pt idx="94">
                  <c:v>2.0</c:v>
                </c:pt>
                <c:pt idx="95">
                  <c:v>2.0</c:v>
                </c:pt>
                <c:pt idx="96">
                  <c:v>1.0</c:v>
                </c:pt>
                <c:pt idx="97">
                  <c:v>2.0</c:v>
                </c:pt>
                <c:pt idx="98">
                  <c:v>0.0</c:v>
                </c:pt>
                <c:pt idx="99">
                  <c:v>2.0</c:v>
                </c:pt>
                <c:pt idx="100">
                  <c:v>1.0</c:v>
                </c:pt>
                <c:pt idx="101">
                  <c:v>0.0</c:v>
                </c:pt>
                <c:pt idx="102">
                  <c:v>0.0</c:v>
                </c:pt>
                <c:pt idx="103">
                  <c:v>48.0</c:v>
                </c:pt>
                <c:pt idx="104">
                  <c:v>139.0</c:v>
                </c:pt>
                <c:pt idx="105">
                  <c:v>3.0</c:v>
                </c:pt>
                <c:pt idx="106">
                  <c:v>28.0</c:v>
                </c:pt>
                <c:pt idx="107">
                  <c:v>26.0</c:v>
                </c:pt>
                <c:pt idx="108">
                  <c:v>53.0</c:v>
                </c:pt>
                <c:pt idx="109">
                  <c:v>11.0</c:v>
                </c:pt>
                <c:pt idx="110">
                  <c:v>10.0</c:v>
                </c:pt>
                <c:pt idx="111">
                  <c:v>3.0</c:v>
                </c:pt>
                <c:pt idx="112">
                  <c:v>0.0</c:v>
                </c:pt>
                <c:pt idx="113">
                  <c:v>3.0</c:v>
                </c:pt>
                <c:pt idx="114">
                  <c:v>61.0</c:v>
                </c:pt>
                <c:pt idx="115">
                  <c:v>7.0</c:v>
                </c:pt>
                <c:pt idx="116">
                  <c:v>9.0</c:v>
                </c:pt>
                <c:pt idx="117">
                  <c:v>6.0</c:v>
                </c:pt>
                <c:pt idx="118">
                  <c:v>14.0</c:v>
                </c:pt>
                <c:pt idx="119">
                  <c:v>17.0</c:v>
                </c:pt>
                <c:pt idx="120">
                  <c:v>11.0</c:v>
                </c:pt>
                <c:pt idx="121">
                  <c:v>5.0</c:v>
                </c:pt>
                <c:pt idx="122">
                  <c:v>2.0</c:v>
                </c:pt>
                <c:pt idx="123">
                  <c:v>1.0</c:v>
                </c:pt>
                <c:pt idx="124">
                  <c:v>1.0</c:v>
                </c:pt>
                <c:pt idx="125">
                  <c:v>0.0</c:v>
                </c:pt>
                <c:pt idx="126">
                  <c:v>0.0</c:v>
                </c:pt>
                <c:pt idx="127">
                  <c:v>1.0</c:v>
                </c:pt>
                <c:pt idx="128">
                  <c:v>0.0</c:v>
                </c:pt>
                <c:pt idx="129">
                  <c:v>1.0</c:v>
                </c:pt>
                <c:pt idx="130">
                  <c:v>0.0</c:v>
                </c:pt>
                <c:pt idx="131">
                  <c:v>2.0</c:v>
                </c:pt>
                <c:pt idx="132">
                  <c:v>13.0</c:v>
                </c:pt>
                <c:pt idx="133">
                  <c:v>4.0</c:v>
                </c:pt>
                <c:pt idx="134">
                  <c:v>0.0</c:v>
                </c:pt>
                <c:pt idx="135">
                  <c:v>1.0</c:v>
                </c:pt>
                <c:pt idx="136">
                  <c:v>1.0</c:v>
                </c:pt>
                <c:pt idx="137">
                  <c:v>6.0</c:v>
                </c:pt>
                <c:pt idx="138">
                  <c:v>1.0</c:v>
                </c:pt>
                <c:pt idx="139">
                  <c:v>1.0</c:v>
                </c:pt>
                <c:pt idx="140">
                  <c:v>0.0</c:v>
                </c:pt>
                <c:pt idx="141">
                  <c:v>3.0</c:v>
                </c:pt>
                <c:pt idx="142">
                  <c:v>1.0</c:v>
                </c:pt>
                <c:pt idx="143">
                  <c:v>1.0</c:v>
                </c:pt>
                <c:pt idx="144">
                  <c:v>2.0</c:v>
                </c:pt>
                <c:pt idx="145">
                  <c:v>4.0</c:v>
                </c:pt>
                <c:pt idx="146">
                  <c:v>0.0</c:v>
                </c:pt>
                <c:pt idx="147">
                  <c:v>1.0</c:v>
                </c:pt>
                <c:pt idx="148">
                  <c:v>1.0</c:v>
                </c:pt>
                <c:pt idx="149">
                  <c:v>1.0</c:v>
                </c:pt>
                <c:pt idx="150">
                  <c:v>1.0</c:v>
                </c:pt>
                <c:pt idx="151">
                  <c:v>0.0</c:v>
                </c:pt>
                <c:pt idx="152">
                  <c:v>0.0</c:v>
                </c:pt>
                <c:pt idx="153">
                  <c:v>3.0</c:v>
                </c:pt>
                <c:pt idx="154">
                  <c:v>0.0</c:v>
                </c:pt>
                <c:pt idx="155">
                  <c:v>1.0</c:v>
                </c:pt>
                <c:pt idx="156">
                  <c:v>0.0</c:v>
                </c:pt>
                <c:pt idx="157">
                  <c:v>1.0</c:v>
                </c:pt>
                <c:pt idx="158">
                  <c:v>0.0</c:v>
                </c:pt>
                <c:pt idx="159">
                  <c:v>1.0</c:v>
                </c:pt>
                <c:pt idx="160">
                  <c:v>0.0</c:v>
                </c:pt>
                <c:pt idx="161">
                  <c:v>0.0</c:v>
                </c:pt>
                <c:pt idx="162">
                  <c:v>0.0</c:v>
                </c:pt>
                <c:pt idx="163">
                  <c:v>17.0</c:v>
                </c:pt>
                <c:pt idx="164">
                  <c:v>22.0</c:v>
                </c:pt>
                <c:pt idx="165">
                  <c:v>0.0</c:v>
                </c:pt>
                <c:pt idx="166">
                  <c:v>2.0</c:v>
                </c:pt>
                <c:pt idx="167">
                  <c:v>1.0</c:v>
                </c:pt>
                <c:pt idx="168">
                  <c:v>2.0</c:v>
                </c:pt>
                <c:pt idx="169">
                  <c:v>1.0</c:v>
                </c:pt>
                <c:pt idx="170">
                  <c:v>0.0</c:v>
                </c:pt>
                <c:pt idx="171">
                  <c:v>0.0</c:v>
                </c:pt>
                <c:pt idx="172">
                  <c:v>0.0</c:v>
                </c:pt>
                <c:pt idx="173">
                  <c:v>1.0</c:v>
                </c:pt>
                <c:pt idx="174">
                  <c:v>0.0</c:v>
                </c:pt>
                <c:pt idx="175">
                  <c:v>0.0</c:v>
                </c:pt>
                <c:pt idx="176">
                  <c:v>0.0</c:v>
                </c:pt>
                <c:pt idx="177">
                  <c:v>0.0</c:v>
                </c:pt>
                <c:pt idx="178">
                  <c:v>0.0</c:v>
                </c:pt>
                <c:pt idx="179">
                  <c:v>0.0</c:v>
                </c:pt>
                <c:pt idx="180">
                  <c:v>2.0</c:v>
                </c:pt>
                <c:pt idx="181">
                  <c:v>2.0</c:v>
                </c:pt>
                <c:pt idx="182">
                  <c:v>20.0</c:v>
                </c:pt>
                <c:pt idx="183">
                  <c:v>0.0</c:v>
                </c:pt>
                <c:pt idx="184">
                  <c:v>1.0</c:v>
                </c:pt>
                <c:pt idx="185">
                  <c:v>2.0</c:v>
                </c:pt>
                <c:pt idx="186">
                  <c:v>3.0</c:v>
                </c:pt>
                <c:pt idx="187">
                  <c:v>3.0</c:v>
                </c:pt>
                <c:pt idx="188">
                  <c:v>8.0</c:v>
                </c:pt>
                <c:pt idx="189">
                  <c:v>5.0</c:v>
                </c:pt>
                <c:pt idx="190">
                  <c:v>5.0</c:v>
                </c:pt>
                <c:pt idx="191">
                  <c:v>3.0</c:v>
                </c:pt>
                <c:pt idx="192">
                  <c:v>3.0</c:v>
                </c:pt>
                <c:pt idx="193">
                  <c:v>1.0</c:v>
                </c:pt>
                <c:pt idx="194">
                  <c:v>87.0</c:v>
                </c:pt>
                <c:pt idx="195">
                  <c:v>5.0</c:v>
                </c:pt>
                <c:pt idx="196">
                  <c:v>1.0</c:v>
                </c:pt>
                <c:pt idx="197">
                  <c:v>0.0</c:v>
                </c:pt>
                <c:pt idx="198">
                  <c:v>1.0</c:v>
                </c:pt>
                <c:pt idx="199">
                  <c:v>1.0</c:v>
                </c:pt>
                <c:pt idx="200">
                  <c:v>1.0</c:v>
                </c:pt>
                <c:pt idx="201">
                  <c:v>43.0</c:v>
                </c:pt>
                <c:pt idx="202">
                  <c:v>3.0</c:v>
                </c:pt>
                <c:pt idx="203">
                  <c:v>10.0</c:v>
                </c:pt>
                <c:pt idx="204">
                  <c:v>26.0</c:v>
                </c:pt>
                <c:pt idx="205">
                  <c:v>2.0</c:v>
                </c:pt>
                <c:pt idx="206">
                  <c:v>3.0</c:v>
                </c:pt>
                <c:pt idx="207">
                  <c:v>2.0</c:v>
                </c:pt>
              </c:numCache>
            </c:numRef>
          </c:val>
          <c:smooth val="0"/>
        </c:ser>
        <c:dLbls>
          <c:showLegendKey val="0"/>
          <c:showVal val="0"/>
          <c:showCatName val="0"/>
          <c:showSerName val="0"/>
          <c:showPercent val="0"/>
          <c:showBubbleSize val="0"/>
        </c:dLbls>
        <c:marker val="1"/>
        <c:smooth val="0"/>
        <c:axId val="-2142935896"/>
        <c:axId val="-2096830904"/>
      </c:lineChart>
      <c:catAx>
        <c:axId val="-2142935896"/>
        <c:scaling>
          <c:orientation val="minMax"/>
        </c:scaling>
        <c:delete val="0"/>
        <c:axPos val="b"/>
        <c:numFmt formatCode="@" sourceLinked="1"/>
        <c:majorTickMark val="none"/>
        <c:minorTickMark val="none"/>
        <c:tickLblPos val="nextTo"/>
        <c:txPr>
          <a:bodyPr rot="-5400000" vert="horz"/>
          <a:lstStyle/>
          <a:p>
            <a:pPr>
              <a:defRPr lang="ja-JP" sz="1600" b="0" i="0" u="none" strike="noStrike" baseline="0">
                <a:solidFill>
                  <a:srgbClr val="000000"/>
                </a:solidFill>
                <a:latin typeface="ＭＳ Ｐゴシック"/>
                <a:ea typeface="ＭＳ Ｐゴシック"/>
                <a:cs typeface="ＭＳ Ｐゴシック"/>
              </a:defRPr>
            </a:pPr>
            <a:endParaRPr lang="en-US"/>
          </a:p>
        </c:txPr>
        <c:crossAx val="-2096830904"/>
        <c:crosses val="autoZero"/>
        <c:auto val="1"/>
        <c:lblAlgn val="ctr"/>
        <c:lblOffset val="100"/>
        <c:tickLblSkip val="8"/>
        <c:tickMarkSkip val="8"/>
        <c:noMultiLvlLbl val="0"/>
      </c:catAx>
      <c:valAx>
        <c:axId val="-2096830904"/>
        <c:scaling>
          <c:orientation val="minMax"/>
        </c:scaling>
        <c:delete val="0"/>
        <c:axPos val="l"/>
        <c:majorGridlines/>
        <c:title>
          <c:tx>
            <c:rich>
              <a:bodyPr/>
              <a:lstStyle/>
              <a:p>
                <a:pPr>
                  <a:defRPr lang="ja-JP" sz="2400" b="0" i="0" u="none" strike="noStrike" baseline="0">
                    <a:solidFill>
                      <a:srgbClr val="000000"/>
                    </a:solidFill>
                    <a:latin typeface="ＭＳ Ｐゴシック"/>
                    <a:ea typeface="ＭＳ Ｐゴシック"/>
                    <a:cs typeface="ＭＳ Ｐゴシック"/>
                  </a:defRPr>
                </a:pPr>
                <a:r>
                  <a:rPr lang="en-US" altLang="en-US"/>
                  <a:t>number of tweets</a:t>
                </a:r>
              </a:p>
            </c:rich>
          </c:tx>
          <c:layout>
            <c:manualLayout>
              <c:xMode val="edge"/>
              <c:yMode val="edge"/>
              <c:x val="0.0171546633179099"/>
              <c:y val="0.234629301110789"/>
            </c:manualLayout>
          </c:layout>
          <c:overlay val="0"/>
          <c:spPr>
            <a:noFill/>
            <a:ln w="25400">
              <a:noFill/>
            </a:ln>
          </c:spPr>
        </c:title>
        <c:numFmt formatCode="General" sourceLinked="1"/>
        <c:majorTickMark val="none"/>
        <c:minorTickMark val="none"/>
        <c:tickLblPos val="nextTo"/>
        <c:txPr>
          <a:bodyPr/>
          <a:lstStyle/>
          <a:p>
            <a:pPr>
              <a:defRPr lang="ja-JP"/>
            </a:pPr>
            <a:endParaRPr lang="en-US"/>
          </a:p>
        </c:txPr>
        <c:crossAx val="-2142935896"/>
        <c:crosses val="autoZero"/>
        <c:crossBetween val="between"/>
      </c:valAx>
    </c:plotArea>
    <c:plotVisOnly val="1"/>
    <c:dispBlanksAs val="gap"/>
    <c:showDLblsOverMax val="0"/>
  </c:chart>
  <c:spPr>
    <a:solidFill>
      <a:schemeClr val="bg1"/>
    </a:solid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966078407903352"/>
          <c:y val="0.0359860891274217"/>
          <c:w val="0.88933386148112"/>
          <c:h val="0.74707121028528"/>
        </c:manualLayout>
      </c:layout>
      <c:lineChart>
        <c:grouping val="standard"/>
        <c:varyColors val="0"/>
        <c:ser>
          <c:idx val="1"/>
          <c:order val="1"/>
          <c:spPr>
            <a:ln w="25400">
              <a:solidFill>
                <a:srgbClr val="666699"/>
              </a:solidFill>
              <a:prstDash val="solid"/>
            </a:ln>
          </c:spPr>
          <c:cat>
            <c:strRef>
              <c:f>'台風情報－時間単位（10月10～12日）'!$C$1:$C$160</c:f>
              <c:strCache>
                <c:ptCount val="160"/>
                <c:pt idx="0">
                  <c:v>Oct 9 12:00</c:v>
                </c:pt>
                <c:pt idx="1">
                  <c:v>Oct 9 13:00</c:v>
                </c:pt>
                <c:pt idx="2">
                  <c:v>Oct 9 14:00</c:v>
                </c:pt>
                <c:pt idx="3">
                  <c:v>Oct 9 15:00</c:v>
                </c:pt>
                <c:pt idx="4">
                  <c:v>Oct 9 16:00</c:v>
                </c:pt>
                <c:pt idx="5">
                  <c:v>Oct 9 17:00</c:v>
                </c:pt>
                <c:pt idx="6">
                  <c:v>Oct 9 18:00</c:v>
                </c:pt>
                <c:pt idx="7">
                  <c:v>Oct 9 19:00</c:v>
                </c:pt>
                <c:pt idx="8">
                  <c:v>Oct 9 20:00</c:v>
                </c:pt>
                <c:pt idx="9">
                  <c:v>Oct 9 21:00</c:v>
                </c:pt>
                <c:pt idx="10">
                  <c:v>Oct 9 22:00</c:v>
                </c:pt>
                <c:pt idx="11">
                  <c:v>Oct 9 23:00</c:v>
                </c:pt>
                <c:pt idx="12">
                  <c:v>Oct 10 00:00</c:v>
                </c:pt>
                <c:pt idx="13">
                  <c:v>Oct 10 01:00</c:v>
                </c:pt>
                <c:pt idx="14">
                  <c:v>Oct 10 02:00</c:v>
                </c:pt>
                <c:pt idx="15">
                  <c:v>Oct 10 03:00</c:v>
                </c:pt>
                <c:pt idx="16">
                  <c:v>Oct 10 04:00</c:v>
                </c:pt>
                <c:pt idx="17">
                  <c:v>Oct 10 05:00</c:v>
                </c:pt>
                <c:pt idx="18">
                  <c:v>Oct 10 06:00</c:v>
                </c:pt>
                <c:pt idx="19">
                  <c:v>Oct 10 07:00</c:v>
                </c:pt>
                <c:pt idx="20">
                  <c:v>Oct 10 08:00</c:v>
                </c:pt>
                <c:pt idx="21">
                  <c:v>Oct 10 09:00</c:v>
                </c:pt>
                <c:pt idx="22">
                  <c:v>Oct 10 10:00</c:v>
                </c:pt>
                <c:pt idx="23">
                  <c:v>Oct 10 11:00</c:v>
                </c:pt>
                <c:pt idx="24">
                  <c:v>Oct 10 12:00</c:v>
                </c:pt>
                <c:pt idx="25">
                  <c:v>Oct 10 13:00</c:v>
                </c:pt>
                <c:pt idx="26">
                  <c:v>Oct 10 14:00</c:v>
                </c:pt>
                <c:pt idx="27">
                  <c:v>Oct 10 15:00</c:v>
                </c:pt>
                <c:pt idx="28">
                  <c:v>Oct 10 16:00</c:v>
                </c:pt>
                <c:pt idx="29">
                  <c:v>Oct 10 17:00</c:v>
                </c:pt>
                <c:pt idx="30">
                  <c:v>Oct 10 18:00</c:v>
                </c:pt>
                <c:pt idx="31">
                  <c:v>Oct 10 19:00</c:v>
                </c:pt>
                <c:pt idx="32">
                  <c:v>Oct 10 20:00</c:v>
                </c:pt>
                <c:pt idx="33">
                  <c:v>Oct 10 21:00</c:v>
                </c:pt>
                <c:pt idx="34">
                  <c:v>Oct 10 22:00</c:v>
                </c:pt>
                <c:pt idx="35">
                  <c:v>Oct 10 23:00</c:v>
                </c:pt>
                <c:pt idx="36">
                  <c:v>Oct 11 00:00</c:v>
                </c:pt>
                <c:pt idx="37">
                  <c:v>Oct 11 01:00</c:v>
                </c:pt>
                <c:pt idx="38">
                  <c:v>Oct 11 02:00</c:v>
                </c:pt>
                <c:pt idx="39">
                  <c:v>Oct 11 03:00</c:v>
                </c:pt>
                <c:pt idx="40">
                  <c:v>Oct 11 04:00</c:v>
                </c:pt>
                <c:pt idx="41">
                  <c:v>Oct 11 05:00</c:v>
                </c:pt>
                <c:pt idx="42">
                  <c:v>Oct 11 06:00</c:v>
                </c:pt>
                <c:pt idx="43">
                  <c:v>Oct 11 07:00</c:v>
                </c:pt>
                <c:pt idx="44">
                  <c:v>Oct 11 08:00</c:v>
                </c:pt>
                <c:pt idx="45">
                  <c:v>Oct 11 09:00</c:v>
                </c:pt>
                <c:pt idx="46">
                  <c:v>Oct 11 10:00</c:v>
                </c:pt>
                <c:pt idx="47">
                  <c:v>Oct 11 11:00</c:v>
                </c:pt>
                <c:pt idx="48">
                  <c:v>Oct 11 12:00</c:v>
                </c:pt>
                <c:pt idx="49">
                  <c:v>Oct 11 13:00</c:v>
                </c:pt>
                <c:pt idx="50">
                  <c:v>Oct 11 14:00</c:v>
                </c:pt>
                <c:pt idx="51">
                  <c:v>Oct 11 15:00</c:v>
                </c:pt>
                <c:pt idx="52">
                  <c:v>Oct 11 16:00</c:v>
                </c:pt>
                <c:pt idx="53">
                  <c:v>Oct 11 17:00</c:v>
                </c:pt>
                <c:pt idx="54">
                  <c:v>Oct 11 18:00</c:v>
                </c:pt>
                <c:pt idx="55">
                  <c:v>Oct 11 19:00</c:v>
                </c:pt>
                <c:pt idx="56">
                  <c:v>Oct 11 20:00</c:v>
                </c:pt>
                <c:pt idx="57">
                  <c:v>Oct 11 21:00</c:v>
                </c:pt>
                <c:pt idx="58">
                  <c:v>Oct 11 22:00</c:v>
                </c:pt>
                <c:pt idx="59">
                  <c:v>Oct 11 23:00</c:v>
                </c:pt>
                <c:pt idx="60">
                  <c:v>Oct 12 00:00</c:v>
                </c:pt>
                <c:pt idx="61">
                  <c:v>Oct 12 01:00</c:v>
                </c:pt>
                <c:pt idx="62">
                  <c:v>Oct 12 02:00</c:v>
                </c:pt>
                <c:pt idx="63">
                  <c:v>Oct 12 03:00</c:v>
                </c:pt>
                <c:pt idx="64">
                  <c:v>Oct 12 04:00</c:v>
                </c:pt>
                <c:pt idx="65">
                  <c:v>Oct 12 05:00</c:v>
                </c:pt>
                <c:pt idx="66">
                  <c:v>Oct 12 06:00</c:v>
                </c:pt>
                <c:pt idx="67">
                  <c:v>Oct 12 07:00</c:v>
                </c:pt>
                <c:pt idx="68">
                  <c:v>Oct 12 08:00</c:v>
                </c:pt>
                <c:pt idx="69">
                  <c:v>Oct 12 09:00</c:v>
                </c:pt>
                <c:pt idx="70">
                  <c:v>Oct 12 10:00</c:v>
                </c:pt>
                <c:pt idx="71">
                  <c:v>Oct 12 11:00</c:v>
                </c:pt>
                <c:pt idx="72">
                  <c:v>Oct 12 12:00</c:v>
                </c:pt>
                <c:pt idx="73">
                  <c:v>Oct 12 13:00</c:v>
                </c:pt>
                <c:pt idx="74">
                  <c:v>Oct 12 14:00</c:v>
                </c:pt>
                <c:pt idx="75">
                  <c:v>Oct 12 15:00</c:v>
                </c:pt>
                <c:pt idx="76">
                  <c:v>Oct 12 16:00</c:v>
                </c:pt>
                <c:pt idx="77">
                  <c:v>Oct 12 17:00</c:v>
                </c:pt>
                <c:pt idx="78">
                  <c:v>Oct 12 18:00</c:v>
                </c:pt>
                <c:pt idx="79">
                  <c:v>Oct 12 19:00</c:v>
                </c:pt>
                <c:pt idx="80">
                  <c:v>Oct 12 20:00</c:v>
                </c:pt>
                <c:pt idx="81">
                  <c:v>Oct 12 21:00</c:v>
                </c:pt>
                <c:pt idx="82">
                  <c:v>Oct 12 22:00</c:v>
                </c:pt>
                <c:pt idx="83">
                  <c:v>Oct 12 23:00</c:v>
                </c:pt>
                <c:pt idx="84">
                  <c:v>Oct 13 00:00</c:v>
                </c:pt>
                <c:pt idx="85">
                  <c:v>Oct 13 01:00</c:v>
                </c:pt>
                <c:pt idx="86">
                  <c:v>Oct 13 02:00</c:v>
                </c:pt>
                <c:pt idx="87">
                  <c:v>Oct 13 03:00</c:v>
                </c:pt>
                <c:pt idx="88">
                  <c:v>Oct 13 04:00</c:v>
                </c:pt>
                <c:pt idx="89">
                  <c:v>Oct 13 05:00</c:v>
                </c:pt>
                <c:pt idx="90">
                  <c:v>Oct 13 06:00</c:v>
                </c:pt>
                <c:pt idx="91">
                  <c:v>Oct 13 07:00</c:v>
                </c:pt>
                <c:pt idx="92">
                  <c:v>Oct 13 08:00</c:v>
                </c:pt>
                <c:pt idx="93">
                  <c:v>Oct 13 09:00</c:v>
                </c:pt>
                <c:pt idx="94">
                  <c:v>Oct 13 10:00</c:v>
                </c:pt>
                <c:pt idx="95">
                  <c:v>Oct 13 11:00</c:v>
                </c:pt>
                <c:pt idx="96">
                  <c:v>Oct 13 12:00</c:v>
                </c:pt>
                <c:pt idx="97">
                  <c:v>Oct 13 13:00</c:v>
                </c:pt>
                <c:pt idx="98">
                  <c:v>Oct 13 14:00</c:v>
                </c:pt>
                <c:pt idx="99">
                  <c:v>Oct 13 15:00</c:v>
                </c:pt>
                <c:pt idx="100">
                  <c:v>Oct 13 16:00</c:v>
                </c:pt>
                <c:pt idx="101">
                  <c:v>Oct 13 17:00</c:v>
                </c:pt>
                <c:pt idx="102">
                  <c:v>Oct 13 18:00</c:v>
                </c:pt>
                <c:pt idx="103">
                  <c:v>Oct 13 19:00</c:v>
                </c:pt>
                <c:pt idx="104">
                  <c:v>Oct 13 20:00</c:v>
                </c:pt>
                <c:pt idx="105">
                  <c:v>Oct 13 21:00</c:v>
                </c:pt>
                <c:pt idx="106">
                  <c:v>Oct 13 22:00</c:v>
                </c:pt>
                <c:pt idx="107">
                  <c:v>Oct 13 23:00</c:v>
                </c:pt>
                <c:pt idx="108">
                  <c:v>Oct 14 00:00</c:v>
                </c:pt>
                <c:pt idx="109">
                  <c:v>Oct 14 01:00</c:v>
                </c:pt>
                <c:pt idx="110">
                  <c:v>Oct 14 02:00</c:v>
                </c:pt>
                <c:pt idx="111">
                  <c:v>Oct 14 03:00</c:v>
                </c:pt>
                <c:pt idx="112">
                  <c:v>Oct 14 04:00</c:v>
                </c:pt>
                <c:pt idx="113">
                  <c:v>Oct 14 05:00</c:v>
                </c:pt>
                <c:pt idx="114">
                  <c:v>Oct 14 06:00</c:v>
                </c:pt>
                <c:pt idx="115">
                  <c:v>Oct 14 07:00</c:v>
                </c:pt>
                <c:pt idx="116">
                  <c:v>Oct 14 08:00</c:v>
                </c:pt>
                <c:pt idx="117">
                  <c:v>Oct 14 09:00</c:v>
                </c:pt>
                <c:pt idx="118">
                  <c:v>Oct 14 10:00</c:v>
                </c:pt>
                <c:pt idx="119">
                  <c:v>Oct 14 11:00</c:v>
                </c:pt>
                <c:pt idx="120">
                  <c:v>Oct 14 13:00</c:v>
                </c:pt>
                <c:pt idx="121">
                  <c:v>Oct 14 15:00</c:v>
                </c:pt>
                <c:pt idx="122">
                  <c:v>Oct 14 16:00</c:v>
                </c:pt>
                <c:pt idx="123">
                  <c:v>Oct 14 17:00</c:v>
                </c:pt>
                <c:pt idx="124">
                  <c:v>Oct 14 19:00</c:v>
                </c:pt>
                <c:pt idx="125">
                  <c:v>Oct 14 20:00</c:v>
                </c:pt>
                <c:pt idx="126">
                  <c:v>Oct 14 21:00</c:v>
                </c:pt>
                <c:pt idx="127">
                  <c:v>Oct 14 22:00</c:v>
                </c:pt>
                <c:pt idx="128">
                  <c:v>Oct 14 23:00</c:v>
                </c:pt>
                <c:pt idx="129">
                  <c:v>Oct 15 00:00</c:v>
                </c:pt>
                <c:pt idx="130">
                  <c:v>Oct 15 02:00</c:v>
                </c:pt>
                <c:pt idx="131">
                  <c:v>Oct 15 06:00</c:v>
                </c:pt>
                <c:pt idx="132">
                  <c:v>Oct 15 08:00</c:v>
                </c:pt>
                <c:pt idx="133">
                  <c:v>Oct 15 09:00</c:v>
                </c:pt>
                <c:pt idx="134">
                  <c:v>Oct 15 10:00</c:v>
                </c:pt>
                <c:pt idx="135">
                  <c:v>Oct 15 12:00</c:v>
                </c:pt>
                <c:pt idx="136">
                  <c:v>Oct 15 17:00</c:v>
                </c:pt>
                <c:pt idx="137">
                  <c:v>Oct 15 18:00</c:v>
                </c:pt>
                <c:pt idx="138">
                  <c:v>Oct 15 19:00</c:v>
                </c:pt>
                <c:pt idx="139">
                  <c:v>Oct 15 20:00</c:v>
                </c:pt>
                <c:pt idx="140">
                  <c:v>Oct 15 22:00</c:v>
                </c:pt>
                <c:pt idx="141">
                  <c:v>Oct 15 23:00</c:v>
                </c:pt>
                <c:pt idx="142">
                  <c:v>Oct 16 00:00</c:v>
                </c:pt>
                <c:pt idx="143">
                  <c:v>Oct 16 01:00</c:v>
                </c:pt>
                <c:pt idx="144">
                  <c:v>Oct 16 07:00</c:v>
                </c:pt>
                <c:pt idx="145">
                  <c:v>Oct 16 08:00</c:v>
                </c:pt>
                <c:pt idx="146">
                  <c:v>Oct 16 10:00</c:v>
                </c:pt>
                <c:pt idx="147">
                  <c:v>Oct 16 11:00</c:v>
                </c:pt>
                <c:pt idx="148">
                  <c:v>Oct 16 12:00</c:v>
                </c:pt>
                <c:pt idx="149">
                  <c:v>Oct 16 13:00</c:v>
                </c:pt>
                <c:pt idx="150">
                  <c:v>Oct 16 14:00</c:v>
                </c:pt>
                <c:pt idx="151">
                  <c:v>Oct 16 16:00</c:v>
                </c:pt>
                <c:pt idx="152">
                  <c:v>Oct 16 19:00</c:v>
                </c:pt>
                <c:pt idx="153">
                  <c:v>Oct 16 21:00</c:v>
                </c:pt>
                <c:pt idx="154">
                  <c:v>Oct 16 23:00</c:v>
                </c:pt>
                <c:pt idx="155">
                  <c:v>Oct 17 00:00</c:v>
                </c:pt>
                <c:pt idx="156">
                  <c:v>Oct 17 02:00</c:v>
                </c:pt>
                <c:pt idx="157">
                  <c:v>Oct 17 12:00</c:v>
                </c:pt>
                <c:pt idx="158">
                  <c:v>Oct 17 13:00</c:v>
                </c:pt>
                <c:pt idx="159">
                  <c:v>Oct 17 14:00</c:v>
                </c:pt>
              </c:strCache>
            </c:strRef>
          </c:cat>
          <c:val>
            <c:numRef>
              <c:f>'台風情報－時間単位（10月10～12日）'!$D$1:$D$160</c:f>
              <c:numCache>
                <c:formatCode>General</c:formatCode>
                <c:ptCount val="160"/>
                <c:pt idx="0">
                  <c:v>1.0</c:v>
                </c:pt>
                <c:pt idx="1">
                  <c:v>9.0</c:v>
                </c:pt>
                <c:pt idx="2">
                  <c:v>12.0</c:v>
                </c:pt>
                <c:pt idx="3">
                  <c:v>11.0</c:v>
                </c:pt>
                <c:pt idx="4">
                  <c:v>9.0</c:v>
                </c:pt>
                <c:pt idx="5">
                  <c:v>10.0</c:v>
                </c:pt>
                <c:pt idx="6">
                  <c:v>8.0</c:v>
                </c:pt>
                <c:pt idx="7">
                  <c:v>11.0</c:v>
                </c:pt>
                <c:pt idx="8">
                  <c:v>9.0</c:v>
                </c:pt>
                <c:pt idx="9">
                  <c:v>7.0</c:v>
                </c:pt>
                <c:pt idx="10">
                  <c:v>11.0</c:v>
                </c:pt>
                <c:pt idx="11">
                  <c:v>15.0</c:v>
                </c:pt>
                <c:pt idx="12">
                  <c:v>7.0</c:v>
                </c:pt>
                <c:pt idx="13">
                  <c:v>4.0</c:v>
                </c:pt>
                <c:pt idx="14">
                  <c:v>3.0</c:v>
                </c:pt>
                <c:pt idx="15">
                  <c:v>5.0</c:v>
                </c:pt>
                <c:pt idx="16">
                  <c:v>2.0</c:v>
                </c:pt>
                <c:pt idx="17">
                  <c:v>2.0</c:v>
                </c:pt>
                <c:pt idx="18">
                  <c:v>1.0</c:v>
                </c:pt>
                <c:pt idx="19">
                  <c:v>2.0</c:v>
                </c:pt>
                <c:pt idx="20">
                  <c:v>76.0</c:v>
                </c:pt>
                <c:pt idx="21">
                  <c:v>94.0</c:v>
                </c:pt>
                <c:pt idx="22">
                  <c:v>113.0</c:v>
                </c:pt>
                <c:pt idx="23">
                  <c:v>109.0</c:v>
                </c:pt>
                <c:pt idx="24">
                  <c:v>88.0</c:v>
                </c:pt>
                <c:pt idx="25">
                  <c:v>92.0</c:v>
                </c:pt>
                <c:pt idx="26">
                  <c:v>81.0</c:v>
                </c:pt>
                <c:pt idx="27">
                  <c:v>82.0</c:v>
                </c:pt>
                <c:pt idx="28">
                  <c:v>69.0</c:v>
                </c:pt>
                <c:pt idx="29">
                  <c:v>78.0</c:v>
                </c:pt>
                <c:pt idx="30">
                  <c:v>105.0</c:v>
                </c:pt>
                <c:pt idx="31">
                  <c:v>70.0</c:v>
                </c:pt>
                <c:pt idx="32">
                  <c:v>59.0</c:v>
                </c:pt>
                <c:pt idx="33">
                  <c:v>48.0</c:v>
                </c:pt>
                <c:pt idx="34">
                  <c:v>62.0</c:v>
                </c:pt>
                <c:pt idx="35">
                  <c:v>58.0</c:v>
                </c:pt>
                <c:pt idx="36">
                  <c:v>53.0</c:v>
                </c:pt>
                <c:pt idx="37">
                  <c:v>54.0</c:v>
                </c:pt>
                <c:pt idx="38">
                  <c:v>28.0</c:v>
                </c:pt>
                <c:pt idx="39">
                  <c:v>21.0</c:v>
                </c:pt>
                <c:pt idx="40">
                  <c:v>16.0</c:v>
                </c:pt>
                <c:pt idx="41">
                  <c:v>8.0</c:v>
                </c:pt>
                <c:pt idx="42">
                  <c:v>20.0</c:v>
                </c:pt>
                <c:pt idx="43">
                  <c:v>13.0</c:v>
                </c:pt>
                <c:pt idx="44">
                  <c:v>31.0</c:v>
                </c:pt>
                <c:pt idx="45">
                  <c:v>45.0</c:v>
                </c:pt>
                <c:pt idx="46">
                  <c:v>51.0</c:v>
                </c:pt>
                <c:pt idx="47">
                  <c:v>39.0</c:v>
                </c:pt>
                <c:pt idx="48">
                  <c:v>58.0</c:v>
                </c:pt>
                <c:pt idx="49">
                  <c:v>61.0</c:v>
                </c:pt>
                <c:pt idx="50">
                  <c:v>39.0</c:v>
                </c:pt>
                <c:pt idx="51">
                  <c:v>48.0</c:v>
                </c:pt>
                <c:pt idx="52">
                  <c:v>49.0</c:v>
                </c:pt>
                <c:pt idx="53">
                  <c:v>46.0</c:v>
                </c:pt>
                <c:pt idx="54">
                  <c:v>29.0</c:v>
                </c:pt>
                <c:pt idx="55">
                  <c:v>41.0</c:v>
                </c:pt>
                <c:pt idx="56">
                  <c:v>39.0</c:v>
                </c:pt>
                <c:pt idx="57">
                  <c:v>29.0</c:v>
                </c:pt>
                <c:pt idx="58">
                  <c:v>35.0</c:v>
                </c:pt>
                <c:pt idx="59">
                  <c:v>42.0</c:v>
                </c:pt>
                <c:pt idx="60">
                  <c:v>36.0</c:v>
                </c:pt>
                <c:pt idx="61">
                  <c:v>19.0</c:v>
                </c:pt>
                <c:pt idx="62">
                  <c:v>22.0</c:v>
                </c:pt>
                <c:pt idx="63">
                  <c:v>16.0</c:v>
                </c:pt>
                <c:pt idx="64">
                  <c:v>9.0</c:v>
                </c:pt>
                <c:pt idx="65">
                  <c:v>8.0</c:v>
                </c:pt>
                <c:pt idx="66">
                  <c:v>6.0</c:v>
                </c:pt>
                <c:pt idx="67">
                  <c:v>19.0</c:v>
                </c:pt>
                <c:pt idx="68">
                  <c:v>21.0</c:v>
                </c:pt>
                <c:pt idx="69">
                  <c:v>21.0</c:v>
                </c:pt>
                <c:pt idx="70">
                  <c:v>30.0</c:v>
                </c:pt>
                <c:pt idx="71">
                  <c:v>21.0</c:v>
                </c:pt>
                <c:pt idx="72">
                  <c:v>26.0</c:v>
                </c:pt>
                <c:pt idx="73">
                  <c:v>20.0</c:v>
                </c:pt>
                <c:pt idx="74">
                  <c:v>21.0</c:v>
                </c:pt>
                <c:pt idx="75">
                  <c:v>21.0</c:v>
                </c:pt>
                <c:pt idx="76">
                  <c:v>25.0</c:v>
                </c:pt>
                <c:pt idx="77">
                  <c:v>19.0</c:v>
                </c:pt>
                <c:pt idx="78">
                  <c:v>27.0</c:v>
                </c:pt>
                <c:pt idx="79">
                  <c:v>22.0</c:v>
                </c:pt>
                <c:pt idx="80">
                  <c:v>25.0</c:v>
                </c:pt>
                <c:pt idx="81">
                  <c:v>26.0</c:v>
                </c:pt>
                <c:pt idx="82">
                  <c:v>28.0</c:v>
                </c:pt>
                <c:pt idx="83">
                  <c:v>28.0</c:v>
                </c:pt>
                <c:pt idx="84">
                  <c:v>22.0</c:v>
                </c:pt>
                <c:pt idx="85">
                  <c:v>11.0</c:v>
                </c:pt>
                <c:pt idx="86">
                  <c:v>7.0</c:v>
                </c:pt>
                <c:pt idx="87">
                  <c:v>5.0</c:v>
                </c:pt>
                <c:pt idx="88">
                  <c:v>3.0</c:v>
                </c:pt>
                <c:pt idx="89">
                  <c:v>5.0</c:v>
                </c:pt>
                <c:pt idx="90">
                  <c:v>10.0</c:v>
                </c:pt>
                <c:pt idx="91">
                  <c:v>14.0</c:v>
                </c:pt>
                <c:pt idx="92">
                  <c:v>21.0</c:v>
                </c:pt>
                <c:pt idx="93">
                  <c:v>29.0</c:v>
                </c:pt>
                <c:pt idx="94">
                  <c:v>25.0</c:v>
                </c:pt>
                <c:pt idx="95">
                  <c:v>22.0</c:v>
                </c:pt>
                <c:pt idx="96">
                  <c:v>32.0</c:v>
                </c:pt>
                <c:pt idx="97">
                  <c:v>31.0</c:v>
                </c:pt>
                <c:pt idx="98">
                  <c:v>20.0</c:v>
                </c:pt>
                <c:pt idx="99">
                  <c:v>16.0</c:v>
                </c:pt>
                <c:pt idx="100">
                  <c:v>25.0</c:v>
                </c:pt>
                <c:pt idx="101">
                  <c:v>30.0</c:v>
                </c:pt>
                <c:pt idx="102">
                  <c:v>29.0</c:v>
                </c:pt>
                <c:pt idx="103">
                  <c:v>37.0</c:v>
                </c:pt>
                <c:pt idx="104">
                  <c:v>48.0</c:v>
                </c:pt>
                <c:pt idx="105">
                  <c:v>34.0</c:v>
                </c:pt>
                <c:pt idx="106">
                  <c:v>31.0</c:v>
                </c:pt>
                <c:pt idx="107">
                  <c:v>23.0</c:v>
                </c:pt>
                <c:pt idx="108">
                  <c:v>24.0</c:v>
                </c:pt>
                <c:pt idx="109">
                  <c:v>17.0</c:v>
                </c:pt>
                <c:pt idx="110">
                  <c:v>8.0</c:v>
                </c:pt>
                <c:pt idx="111">
                  <c:v>9.0</c:v>
                </c:pt>
                <c:pt idx="112">
                  <c:v>7.0</c:v>
                </c:pt>
                <c:pt idx="113">
                  <c:v>9.0</c:v>
                </c:pt>
                <c:pt idx="114">
                  <c:v>6.0</c:v>
                </c:pt>
                <c:pt idx="115">
                  <c:v>11.0</c:v>
                </c:pt>
                <c:pt idx="116">
                  <c:v>2.0</c:v>
                </c:pt>
                <c:pt idx="117">
                  <c:v>3.0</c:v>
                </c:pt>
                <c:pt idx="118">
                  <c:v>2.0</c:v>
                </c:pt>
                <c:pt idx="119">
                  <c:v>2.0</c:v>
                </c:pt>
                <c:pt idx="120">
                  <c:v>1.0</c:v>
                </c:pt>
                <c:pt idx="121">
                  <c:v>1.0</c:v>
                </c:pt>
                <c:pt idx="122">
                  <c:v>1.0</c:v>
                </c:pt>
                <c:pt idx="123">
                  <c:v>1.0</c:v>
                </c:pt>
                <c:pt idx="124">
                  <c:v>3.0</c:v>
                </c:pt>
                <c:pt idx="125">
                  <c:v>4.0</c:v>
                </c:pt>
                <c:pt idx="126">
                  <c:v>3.0</c:v>
                </c:pt>
                <c:pt idx="127">
                  <c:v>2.0</c:v>
                </c:pt>
                <c:pt idx="128">
                  <c:v>2.0</c:v>
                </c:pt>
                <c:pt idx="129">
                  <c:v>3.0</c:v>
                </c:pt>
                <c:pt idx="130">
                  <c:v>1.0</c:v>
                </c:pt>
                <c:pt idx="131">
                  <c:v>1.0</c:v>
                </c:pt>
                <c:pt idx="132">
                  <c:v>1.0</c:v>
                </c:pt>
                <c:pt idx="133">
                  <c:v>4.0</c:v>
                </c:pt>
                <c:pt idx="134">
                  <c:v>2.0</c:v>
                </c:pt>
                <c:pt idx="135">
                  <c:v>2.0</c:v>
                </c:pt>
                <c:pt idx="136">
                  <c:v>2.0</c:v>
                </c:pt>
                <c:pt idx="137">
                  <c:v>1.0</c:v>
                </c:pt>
                <c:pt idx="138">
                  <c:v>1.0</c:v>
                </c:pt>
                <c:pt idx="139">
                  <c:v>1.0</c:v>
                </c:pt>
                <c:pt idx="140">
                  <c:v>2.0</c:v>
                </c:pt>
                <c:pt idx="141">
                  <c:v>1.0</c:v>
                </c:pt>
                <c:pt idx="142">
                  <c:v>1.0</c:v>
                </c:pt>
                <c:pt idx="143">
                  <c:v>2.0</c:v>
                </c:pt>
                <c:pt idx="144">
                  <c:v>2.0</c:v>
                </c:pt>
                <c:pt idx="145">
                  <c:v>2.0</c:v>
                </c:pt>
                <c:pt idx="146">
                  <c:v>2.0</c:v>
                </c:pt>
                <c:pt idx="147">
                  <c:v>1.0</c:v>
                </c:pt>
                <c:pt idx="148">
                  <c:v>2.0</c:v>
                </c:pt>
                <c:pt idx="149">
                  <c:v>2.0</c:v>
                </c:pt>
                <c:pt idx="150">
                  <c:v>1.0</c:v>
                </c:pt>
                <c:pt idx="151">
                  <c:v>1.0</c:v>
                </c:pt>
                <c:pt idx="152">
                  <c:v>1.0</c:v>
                </c:pt>
                <c:pt idx="153">
                  <c:v>1.0</c:v>
                </c:pt>
                <c:pt idx="154">
                  <c:v>1.0</c:v>
                </c:pt>
                <c:pt idx="155">
                  <c:v>1.0</c:v>
                </c:pt>
                <c:pt idx="156">
                  <c:v>1.0</c:v>
                </c:pt>
                <c:pt idx="157">
                  <c:v>2.0</c:v>
                </c:pt>
                <c:pt idx="158">
                  <c:v>1.0</c:v>
                </c:pt>
                <c:pt idx="159">
                  <c:v>1.0</c:v>
                </c:pt>
              </c:numCache>
            </c:numRef>
          </c:val>
          <c:smooth val="0"/>
        </c:ser>
        <c:ser>
          <c:idx val="0"/>
          <c:order val="0"/>
          <c:spPr>
            <a:ln w="38100">
              <a:solidFill>
                <a:srgbClr val="666699"/>
              </a:solidFill>
              <a:prstDash val="solid"/>
            </a:ln>
          </c:spPr>
          <c:marker>
            <c:symbol val="diamond"/>
            <c:size val="6"/>
            <c:spPr>
              <a:solidFill>
                <a:srgbClr val="000080"/>
              </a:solidFill>
              <a:ln>
                <a:solidFill>
                  <a:srgbClr val="000080"/>
                </a:solidFill>
                <a:prstDash val="solid"/>
              </a:ln>
            </c:spPr>
          </c:marker>
          <c:cat>
            <c:numRef>
              <c:f>'[tweetの数(地震整形バージョン）.xls]Table1'!$C$25:$C$232</c:f>
              <c:numCache>
                <c:formatCode>General</c:formatCode>
                <c:ptCount val="208"/>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pt idx="150">
                  <c:v>0.0</c:v>
                </c:pt>
                <c:pt idx="151">
                  <c:v>0.0</c:v>
                </c:pt>
                <c:pt idx="152">
                  <c:v>0.0</c:v>
                </c:pt>
                <c:pt idx="153">
                  <c:v>0.0</c:v>
                </c:pt>
                <c:pt idx="154">
                  <c:v>0.0</c:v>
                </c:pt>
                <c:pt idx="155">
                  <c:v>0.0</c:v>
                </c:pt>
                <c:pt idx="156">
                  <c:v>0.0</c:v>
                </c:pt>
                <c:pt idx="157">
                  <c:v>0.0</c:v>
                </c:pt>
                <c:pt idx="158">
                  <c:v>0.0</c:v>
                </c:pt>
                <c:pt idx="159">
                  <c:v>0.0</c:v>
                </c:pt>
                <c:pt idx="160">
                  <c:v>0.0</c:v>
                </c:pt>
                <c:pt idx="161">
                  <c:v>0.0</c:v>
                </c:pt>
                <c:pt idx="162">
                  <c:v>0.0</c:v>
                </c:pt>
                <c:pt idx="163">
                  <c:v>0.0</c:v>
                </c:pt>
                <c:pt idx="164">
                  <c:v>0.0</c:v>
                </c:pt>
                <c:pt idx="165">
                  <c:v>0.0</c:v>
                </c:pt>
                <c:pt idx="166">
                  <c:v>0.0</c:v>
                </c:pt>
                <c:pt idx="167">
                  <c:v>0.0</c:v>
                </c:pt>
                <c:pt idx="168">
                  <c:v>0.0</c:v>
                </c:pt>
                <c:pt idx="169">
                  <c:v>0.0</c:v>
                </c:pt>
                <c:pt idx="170">
                  <c:v>0.0</c:v>
                </c:pt>
                <c:pt idx="171">
                  <c:v>0.0</c:v>
                </c:pt>
                <c:pt idx="172">
                  <c:v>0.0</c:v>
                </c:pt>
                <c:pt idx="173">
                  <c:v>0.0</c:v>
                </c:pt>
                <c:pt idx="174">
                  <c:v>0.0</c:v>
                </c:pt>
                <c:pt idx="175">
                  <c:v>0.0</c:v>
                </c:pt>
                <c:pt idx="176">
                  <c:v>0.0</c:v>
                </c:pt>
                <c:pt idx="177">
                  <c:v>0.0</c:v>
                </c:pt>
                <c:pt idx="178">
                  <c:v>0.0</c:v>
                </c:pt>
                <c:pt idx="179">
                  <c:v>0.0</c:v>
                </c:pt>
                <c:pt idx="180">
                  <c:v>0.0</c:v>
                </c:pt>
                <c:pt idx="181">
                  <c:v>0.0</c:v>
                </c:pt>
                <c:pt idx="182">
                  <c:v>0.0</c:v>
                </c:pt>
                <c:pt idx="183">
                  <c:v>0.0</c:v>
                </c:pt>
                <c:pt idx="184">
                  <c:v>0.0</c:v>
                </c:pt>
                <c:pt idx="185">
                  <c:v>0.0</c:v>
                </c:pt>
                <c:pt idx="186">
                  <c:v>0.0</c:v>
                </c:pt>
                <c:pt idx="187">
                  <c:v>0.0</c:v>
                </c:pt>
                <c:pt idx="188">
                  <c:v>0.0</c:v>
                </c:pt>
                <c:pt idx="189">
                  <c:v>0.0</c:v>
                </c:pt>
                <c:pt idx="190">
                  <c:v>0.0</c:v>
                </c:pt>
                <c:pt idx="191">
                  <c:v>0.0</c:v>
                </c:pt>
                <c:pt idx="192">
                  <c:v>0.0</c:v>
                </c:pt>
                <c:pt idx="193">
                  <c:v>0.0</c:v>
                </c:pt>
                <c:pt idx="194">
                  <c:v>0.0</c:v>
                </c:pt>
                <c:pt idx="195">
                  <c:v>0.0</c:v>
                </c:pt>
                <c:pt idx="196">
                  <c:v>0.0</c:v>
                </c:pt>
                <c:pt idx="197">
                  <c:v>0.0</c:v>
                </c:pt>
                <c:pt idx="198">
                  <c:v>0.0</c:v>
                </c:pt>
                <c:pt idx="199">
                  <c:v>0.0</c:v>
                </c:pt>
                <c:pt idx="200">
                  <c:v>0.0</c:v>
                </c:pt>
                <c:pt idx="201">
                  <c:v>0.0</c:v>
                </c:pt>
                <c:pt idx="202">
                  <c:v>0.0</c:v>
                </c:pt>
                <c:pt idx="203">
                  <c:v>0.0</c:v>
                </c:pt>
                <c:pt idx="204">
                  <c:v>0.0</c:v>
                </c:pt>
                <c:pt idx="205">
                  <c:v>0.0</c:v>
                </c:pt>
                <c:pt idx="206">
                  <c:v>0.0</c:v>
                </c:pt>
                <c:pt idx="207">
                  <c:v>0.0</c:v>
                </c:pt>
              </c:numCache>
            </c:numRef>
          </c:cat>
          <c:val>
            <c:numRef>
              <c:f>'[tweetの数(地震整形バージョン）.xls]Table1'!$D$25:$D$232</c:f>
              <c:numCache>
                <c:formatCode>General</c:formatCode>
                <c:ptCount val="208"/>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0.0</c:v>
                </c:pt>
                <c:pt idx="148">
                  <c:v>0.0</c:v>
                </c:pt>
                <c:pt idx="149">
                  <c:v>0.0</c:v>
                </c:pt>
                <c:pt idx="150">
                  <c:v>0.0</c:v>
                </c:pt>
                <c:pt idx="151">
                  <c:v>0.0</c:v>
                </c:pt>
                <c:pt idx="152">
                  <c:v>0.0</c:v>
                </c:pt>
                <c:pt idx="153">
                  <c:v>0.0</c:v>
                </c:pt>
                <c:pt idx="154">
                  <c:v>0.0</c:v>
                </c:pt>
                <c:pt idx="155">
                  <c:v>0.0</c:v>
                </c:pt>
                <c:pt idx="156">
                  <c:v>0.0</c:v>
                </c:pt>
                <c:pt idx="157">
                  <c:v>0.0</c:v>
                </c:pt>
                <c:pt idx="158">
                  <c:v>0.0</c:v>
                </c:pt>
                <c:pt idx="159">
                  <c:v>0.0</c:v>
                </c:pt>
                <c:pt idx="160">
                  <c:v>0.0</c:v>
                </c:pt>
                <c:pt idx="161">
                  <c:v>0.0</c:v>
                </c:pt>
                <c:pt idx="162">
                  <c:v>0.0</c:v>
                </c:pt>
                <c:pt idx="163">
                  <c:v>0.0</c:v>
                </c:pt>
                <c:pt idx="164">
                  <c:v>0.0</c:v>
                </c:pt>
                <c:pt idx="165">
                  <c:v>0.0</c:v>
                </c:pt>
                <c:pt idx="166">
                  <c:v>0.0</c:v>
                </c:pt>
                <c:pt idx="167">
                  <c:v>0.0</c:v>
                </c:pt>
                <c:pt idx="168">
                  <c:v>0.0</c:v>
                </c:pt>
                <c:pt idx="169">
                  <c:v>0.0</c:v>
                </c:pt>
                <c:pt idx="170">
                  <c:v>0.0</c:v>
                </c:pt>
                <c:pt idx="171">
                  <c:v>0.0</c:v>
                </c:pt>
                <c:pt idx="172">
                  <c:v>0.0</c:v>
                </c:pt>
                <c:pt idx="173">
                  <c:v>0.0</c:v>
                </c:pt>
                <c:pt idx="174">
                  <c:v>0.0</c:v>
                </c:pt>
                <c:pt idx="175">
                  <c:v>0.0</c:v>
                </c:pt>
                <c:pt idx="176">
                  <c:v>0.0</c:v>
                </c:pt>
                <c:pt idx="177">
                  <c:v>0.0</c:v>
                </c:pt>
                <c:pt idx="178">
                  <c:v>0.0</c:v>
                </c:pt>
                <c:pt idx="179">
                  <c:v>0.0</c:v>
                </c:pt>
                <c:pt idx="180">
                  <c:v>0.0</c:v>
                </c:pt>
                <c:pt idx="181">
                  <c:v>0.0</c:v>
                </c:pt>
                <c:pt idx="182">
                  <c:v>0.0</c:v>
                </c:pt>
                <c:pt idx="183">
                  <c:v>0.0</c:v>
                </c:pt>
                <c:pt idx="184">
                  <c:v>0.0</c:v>
                </c:pt>
                <c:pt idx="185">
                  <c:v>0.0</c:v>
                </c:pt>
                <c:pt idx="186">
                  <c:v>0.0</c:v>
                </c:pt>
                <c:pt idx="187">
                  <c:v>0.0</c:v>
                </c:pt>
                <c:pt idx="188">
                  <c:v>0.0</c:v>
                </c:pt>
                <c:pt idx="189">
                  <c:v>0.0</c:v>
                </c:pt>
                <c:pt idx="190">
                  <c:v>0.0</c:v>
                </c:pt>
                <c:pt idx="191">
                  <c:v>0.0</c:v>
                </c:pt>
                <c:pt idx="192">
                  <c:v>0.0</c:v>
                </c:pt>
                <c:pt idx="193">
                  <c:v>0.0</c:v>
                </c:pt>
                <c:pt idx="194">
                  <c:v>0.0</c:v>
                </c:pt>
                <c:pt idx="195">
                  <c:v>0.0</c:v>
                </c:pt>
                <c:pt idx="196">
                  <c:v>0.0</c:v>
                </c:pt>
                <c:pt idx="197">
                  <c:v>0.0</c:v>
                </c:pt>
                <c:pt idx="198">
                  <c:v>0.0</c:v>
                </c:pt>
                <c:pt idx="199">
                  <c:v>0.0</c:v>
                </c:pt>
                <c:pt idx="200">
                  <c:v>0.0</c:v>
                </c:pt>
                <c:pt idx="201">
                  <c:v>0.0</c:v>
                </c:pt>
                <c:pt idx="202">
                  <c:v>0.0</c:v>
                </c:pt>
                <c:pt idx="203">
                  <c:v>0.0</c:v>
                </c:pt>
                <c:pt idx="204">
                  <c:v>0.0</c:v>
                </c:pt>
                <c:pt idx="205">
                  <c:v>0.0</c:v>
                </c:pt>
                <c:pt idx="206">
                  <c:v>0.0</c:v>
                </c:pt>
                <c:pt idx="207">
                  <c:v>0.0</c:v>
                </c:pt>
              </c:numCache>
            </c:numRef>
          </c:val>
          <c:smooth val="0"/>
        </c:ser>
        <c:dLbls>
          <c:showLegendKey val="0"/>
          <c:showVal val="0"/>
          <c:showCatName val="0"/>
          <c:showSerName val="0"/>
          <c:showPercent val="0"/>
          <c:showBubbleSize val="0"/>
        </c:dLbls>
        <c:marker val="1"/>
        <c:smooth val="0"/>
        <c:axId val="2029188520"/>
        <c:axId val="-2125887016"/>
      </c:lineChart>
      <c:catAx>
        <c:axId val="2029188520"/>
        <c:scaling>
          <c:orientation val="minMax"/>
        </c:scaling>
        <c:delete val="0"/>
        <c:axPos val="b"/>
        <c:numFmt formatCode="@" sourceLinked="1"/>
        <c:majorTickMark val="none"/>
        <c:minorTickMark val="none"/>
        <c:tickLblPos val="nextTo"/>
        <c:txPr>
          <a:bodyPr rot="-5400000" vert="horz"/>
          <a:lstStyle/>
          <a:p>
            <a:pPr>
              <a:defRPr lang="ja-JP" sz="1600" b="0" i="0" u="none" strike="noStrike" baseline="0">
                <a:solidFill>
                  <a:srgbClr val="000000"/>
                </a:solidFill>
                <a:latin typeface="ＭＳ Ｐゴシック"/>
                <a:ea typeface="ＭＳ Ｐゴシック"/>
                <a:cs typeface="ＭＳ Ｐゴシック"/>
              </a:defRPr>
            </a:pPr>
            <a:endParaRPr lang="en-US"/>
          </a:p>
        </c:txPr>
        <c:crossAx val="-2125887016"/>
        <c:crosses val="autoZero"/>
        <c:auto val="1"/>
        <c:lblAlgn val="ctr"/>
        <c:lblOffset val="100"/>
        <c:tickLblSkip val="8"/>
        <c:tickMarkSkip val="8"/>
        <c:noMultiLvlLbl val="0"/>
      </c:catAx>
      <c:valAx>
        <c:axId val="-2125887016"/>
        <c:scaling>
          <c:orientation val="minMax"/>
        </c:scaling>
        <c:delete val="0"/>
        <c:axPos val="l"/>
        <c:majorGridlines/>
        <c:title>
          <c:tx>
            <c:rich>
              <a:bodyPr/>
              <a:lstStyle/>
              <a:p>
                <a:pPr>
                  <a:defRPr lang="ja-JP" sz="2400" b="0" i="0" u="none" strike="noStrike" baseline="0">
                    <a:solidFill>
                      <a:srgbClr val="000000"/>
                    </a:solidFill>
                    <a:latin typeface="ＭＳ Ｐゴシック"/>
                    <a:ea typeface="ＭＳ Ｐゴシック"/>
                    <a:cs typeface="ＭＳ Ｐゴシック"/>
                  </a:defRPr>
                </a:pPr>
                <a:r>
                  <a:rPr lang="en-US" altLang="en-US"/>
                  <a:t>number of tweets</a:t>
                </a:r>
              </a:p>
            </c:rich>
          </c:tx>
          <c:layout>
            <c:manualLayout>
              <c:xMode val="edge"/>
              <c:yMode val="edge"/>
              <c:x val="0.0171546633179099"/>
              <c:y val="0.234629301110789"/>
            </c:manualLayout>
          </c:layout>
          <c:overlay val="0"/>
          <c:spPr>
            <a:noFill/>
            <a:ln w="25400">
              <a:noFill/>
            </a:ln>
          </c:spPr>
        </c:title>
        <c:numFmt formatCode="General" sourceLinked="1"/>
        <c:majorTickMark val="none"/>
        <c:minorTickMark val="none"/>
        <c:tickLblPos val="nextTo"/>
        <c:txPr>
          <a:bodyPr/>
          <a:lstStyle/>
          <a:p>
            <a:pPr>
              <a:defRPr lang="ja-JP"/>
            </a:pPr>
            <a:endParaRPr lang="en-US"/>
          </a:p>
        </c:txPr>
        <c:crossAx val="2029188520"/>
        <c:crosses val="autoZero"/>
        <c:crossBetween val="between"/>
      </c:valAx>
    </c:plotArea>
    <c:plotVisOnly val="1"/>
    <c:dispBlanksAs val="gap"/>
    <c:showDLblsOverMax val="0"/>
  </c:chart>
  <c:spPr>
    <a:solidFill>
      <a:schemeClr val="bg1"/>
    </a:solidFill>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3.wmf"/><Relationship Id="rId2"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7.wmf"/><Relationship Id="rId4" Type="http://schemas.openxmlformats.org/officeDocument/2006/relationships/image" Target="../media/image48.wmf"/><Relationship Id="rId5" Type="http://schemas.openxmlformats.org/officeDocument/2006/relationships/image" Target="../media/image49.wmf"/><Relationship Id="rId6" Type="http://schemas.openxmlformats.org/officeDocument/2006/relationships/image" Target="../media/image50.wmf"/><Relationship Id="rId7" Type="http://schemas.openxmlformats.org/officeDocument/2006/relationships/image" Target="../media/image51.wmf"/><Relationship Id="rId8" Type="http://schemas.openxmlformats.org/officeDocument/2006/relationships/image" Target="../media/image52.wmf"/><Relationship Id="rId9" Type="http://schemas.openxmlformats.org/officeDocument/2006/relationships/image" Target="../media/image53.emf"/><Relationship Id="rId10" Type="http://schemas.openxmlformats.org/officeDocument/2006/relationships/image" Target="../media/image54.wmf"/><Relationship Id="rId1" Type="http://schemas.openxmlformats.org/officeDocument/2006/relationships/image" Target="../media/image45.wmf"/><Relationship Id="rId2"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5B56CD-E106-0D45-B84D-BE0DB6EA16E6}" type="datetimeFigureOut">
              <a:rPr lang="en-US" smtClean="0"/>
              <a:t>2/10/15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DA7ED-0239-8D4B-BC38-2FA0D3953F3A}" type="slidenum">
              <a:rPr lang="en-US" smtClean="0"/>
              <a:t>‹#›</a:t>
            </a:fld>
            <a:endParaRPr lang="en-US"/>
          </a:p>
        </p:txBody>
      </p:sp>
    </p:spTree>
    <p:extLst>
      <p:ext uri="{BB962C8B-B14F-4D97-AF65-F5344CB8AC3E}">
        <p14:creationId xmlns:p14="http://schemas.microsoft.com/office/powerpoint/2010/main" val="36855592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DA7ED-0239-8D4B-BC38-2FA0D3953F3A}" type="slidenum">
              <a:rPr lang="en-US" smtClean="0"/>
              <a:t>2</a:t>
            </a:fld>
            <a:endParaRPr lang="en-US"/>
          </a:p>
        </p:txBody>
      </p:sp>
    </p:spTree>
    <p:extLst>
      <p:ext uri="{BB962C8B-B14F-4D97-AF65-F5344CB8AC3E}">
        <p14:creationId xmlns:p14="http://schemas.microsoft.com/office/powerpoint/2010/main" val="2810933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18</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19</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4DA7ED-0239-8D4B-BC38-2FA0D3953F3A}" type="slidenum">
              <a:rPr lang="en-US" smtClean="0"/>
              <a:t>20</a:t>
            </a:fld>
            <a:endParaRPr lang="en-US"/>
          </a:p>
        </p:txBody>
      </p:sp>
    </p:spTree>
    <p:extLst>
      <p:ext uri="{BB962C8B-B14F-4D97-AF65-F5344CB8AC3E}">
        <p14:creationId xmlns:p14="http://schemas.microsoft.com/office/powerpoint/2010/main" val="1268923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21</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22</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23</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24</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25</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26</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27</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CCDD0969-DDAF-45CD-B9D7-6EBB08359487}"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4DA7ED-0239-8D4B-BC38-2FA0D3953F3A}" type="slidenum">
              <a:rPr lang="en-US" smtClean="0"/>
              <a:t>28</a:t>
            </a:fld>
            <a:endParaRPr lang="en-US"/>
          </a:p>
        </p:txBody>
      </p:sp>
    </p:spTree>
    <p:extLst>
      <p:ext uri="{BB962C8B-B14F-4D97-AF65-F5344CB8AC3E}">
        <p14:creationId xmlns:p14="http://schemas.microsoft.com/office/powerpoint/2010/main" val="3085670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29</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30</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31</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32</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4DA7ED-0239-8D4B-BC38-2FA0D3953F3A}" type="slidenum">
              <a:rPr lang="en-US" smtClean="0"/>
              <a:t>33</a:t>
            </a:fld>
            <a:endParaRPr lang="en-US"/>
          </a:p>
        </p:txBody>
      </p:sp>
    </p:spTree>
    <p:extLst>
      <p:ext uri="{BB962C8B-B14F-4D97-AF65-F5344CB8AC3E}">
        <p14:creationId xmlns:p14="http://schemas.microsoft.com/office/powerpoint/2010/main" val="1106993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34</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36</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37</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38</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EBAB81-230E-CD4A-BEB7-E3A7F716F0BA}" type="slidenum">
              <a:rPr lang="en-US" smtClean="0"/>
              <a:t>8</a:t>
            </a:fld>
            <a:endParaRPr lang="en-US"/>
          </a:p>
        </p:txBody>
      </p:sp>
    </p:spTree>
    <p:extLst>
      <p:ext uri="{BB962C8B-B14F-4D97-AF65-F5344CB8AC3E}">
        <p14:creationId xmlns:p14="http://schemas.microsoft.com/office/powerpoint/2010/main" val="4218415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39</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40</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41</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42</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43</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44</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45</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46</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47</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48</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12</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4DA7ED-0239-8D4B-BC38-2FA0D3953F3A}" type="slidenum">
              <a:rPr lang="en-US" smtClean="0"/>
              <a:t>49</a:t>
            </a:fld>
            <a:endParaRPr lang="en-US"/>
          </a:p>
        </p:txBody>
      </p:sp>
    </p:spTree>
    <p:extLst>
      <p:ext uri="{BB962C8B-B14F-4D97-AF65-F5344CB8AC3E}">
        <p14:creationId xmlns:p14="http://schemas.microsoft.com/office/powerpoint/2010/main" val="1608378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51</a:t>
            </a:fld>
            <a:endParaRPr kumimoji="1"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52</a:t>
            </a:fld>
            <a:endParaRPr kumimoji="1"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53</a:t>
            </a:fld>
            <a:endParaRPr kumimoji="1"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54</a:t>
            </a:fld>
            <a:endParaRPr kumimoji="1"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55</a:t>
            </a:fld>
            <a:endParaRPr kumimoji="1"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DA7ED-0239-8D4B-BC38-2FA0D3953F3A}" type="slidenum">
              <a:rPr lang="en-US" smtClean="0"/>
              <a:t>57</a:t>
            </a:fld>
            <a:endParaRPr lang="en-US"/>
          </a:p>
        </p:txBody>
      </p:sp>
    </p:spTree>
    <p:extLst>
      <p:ext uri="{BB962C8B-B14F-4D97-AF65-F5344CB8AC3E}">
        <p14:creationId xmlns:p14="http://schemas.microsoft.com/office/powerpoint/2010/main" val="18786567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4DA7ED-0239-8D4B-BC38-2FA0D3953F3A}" type="slidenum">
              <a:rPr lang="en-US" smtClean="0"/>
              <a:t>58</a:t>
            </a:fld>
            <a:endParaRPr lang="en-US"/>
          </a:p>
        </p:txBody>
      </p:sp>
    </p:spTree>
    <p:extLst>
      <p:ext uri="{BB962C8B-B14F-4D97-AF65-F5344CB8AC3E}">
        <p14:creationId xmlns:p14="http://schemas.microsoft.com/office/powerpoint/2010/main" val="39422332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AA4DA7ED-0239-8D4B-BC38-2FA0D3953F3A}" type="slidenum">
              <a:rPr lang="en-US" smtClean="0"/>
              <a:t>59</a:t>
            </a:fld>
            <a:endParaRPr lang="en-US"/>
          </a:p>
        </p:txBody>
      </p:sp>
    </p:spTree>
    <p:extLst>
      <p:ext uri="{BB962C8B-B14F-4D97-AF65-F5344CB8AC3E}">
        <p14:creationId xmlns:p14="http://schemas.microsoft.com/office/powerpoint/2010/main" val="24382502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4DA7ED-0239-8D4B-BC38-2FA0D3953F3A}" type="slidenum">
              <a:rPr lang="en-US" smtClean="0"/>
              <a:t>60</a:t>
            </a:fld>
            <a:endParaRPr lang="en-US"/>
          </a:p>
        </p:txBody>
      </p:sp>
    </p:spTree>
    <p:extLst>
      <p:ext uri="{BB962C8B-B14F-4D97-AF65-F5344CB8AC3E}">
        <p14:creationId xmlns:p14="http://schemas.microsoft.com/office/powerpoint/2010/main" val="3163775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13</a:t>
            </a:fld>
            <a:endParaRPr kumimoji="1" lang="ja-JP"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4DA7ED-0239-8D4B-BC38-2FA0D3953F3A}" type="slidenum">
              <a:rPr lang="en-US" smtClean="0"/>
              <a:t>61</a:t>
            </a:fld>
            <a:endParaRPr lang="en-US"/>
          </a:p>
        </p:txBody>
      </p:sp>
    </p:spTree>
    <p:extLst>
      <p:ext uri="{BB962C8B-B14F-4D97-AF65-F5344CB8AC3E}">
        <p14:creationId xmlns:p14="http://schemas.microsoft.com/office/powerpoint/2010/main" val="11577159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DA7ED-0239-8D4B-BC38-2FA0D3953F3A}" type="slidenum">
              <a:rPr lang="en-US" smtClean="0"/>
              <a:t>62</a:t>
            </a:fld>
            <a:endParaRPr lang="en-US"/>
          </a:p>
        </p:txBody>
      </p:sp>
    </p:spTree>
    <p:extLst>
      <p:ext uri="{BB962C8B-B14F-4D97-AF65-F5344CB8AC3E}">
        <p14:creationId xmlns:p14="http://schemas.microsoft.com/office/powerpoint/2010/main" val="28094442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DA7ED-0239-8D4B-BC38-2FA0D3953F3A}" type="slidenum">
              <a:rPr lang="en-US" smtClean="0"/>
              <a:t>63</a:t>
            </a:fld>
            <a:endParaRPr lang="en-US"/>
          </a:p>
        </p:txBody>
      </p:sp>
    </p:spTree>
    <p:extLst>
      <p:ext uri="{BB962C8B-B14F-4D97-AF65-F5344CB8AC3E}">
        <p14:creationId xmlns:p14="http://schemas.microsoft.com/office/powerpoint/2010/main" val="28094442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DA7ED-0239-8D4B-BC38-2FA0D3953F3A}" type="slidenum">
              <a:rPr lang="en-US" smtClean="0"/>
              <a:t>64</a:t>
            </a:fld>
            <a:endParaRPr lang="en-US"/>
          </a:p>
        </p:txBody>
      </p:sp>
    </p:spTree>
    <p:extLst>
      <p:ext uri="{BB962C8B-B14F-4D97-AF65-F5344CB8AC3E}">
        <p14:creationId xmlns:p14="http://schemas.microsoft.com/office/powerpoint/2010/main" val="932547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23556"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7F5A625-B0E9-B54E-BA7B-A8DC7D47A4F0}" type="slidenum">
              <a:rPr lang="en-US" sz="1200">
                <a:latin typeface="Calibri" charset="0"/>
              </a:rPr>
              <a:pPr eaLnBrk="1" hangingPunct="1"/>
              <a:t>65</a:t>
            </a:fld>
            <a:endParaRPr lang="en-US" sz="1200">
              <a:latin typeface="Calibri"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DA7ED-0239-8D4B-BC38-2FA0D3953F3A}" type="slidenum">
              <a:rPr lang="en-US" smtClean="0"/>
              <a:t>66</a:t>
            </a:fld>
            <a:endParaRPr lang="en-US"/>
          </a:p>
        </p:txBody>
      </p:sp>
    </p:spTree>
    <p:extLst>
      <p:ext uri="{BB962C8B-B14F-4D97-AF65-F5344CB8AC3E}">
        <p14:creationId xmlns:p14="http://schemas.microsoft.com/office/powerpoint/2010/main" val="23245632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DA7ED-0239-8D4B-BC38-2FA0D3953F3A}" type="slidenum">
              <a:rPr lang="en-US" smtClean="0"/>
              <a:t>67</a:t>
            </a:fld>
            <a:endParaRPr lang="en-US"/>
          </a:p>
        </p:txBody>
      </p:sp>
    </p:spTree>
    <p:extLst>
      <p:ext uri="{BB962C8B-B14F-4D97-AF65-F5344CB8AC3E}">
        <p14:creationId xmlns:p14="http://schemas.microsoft.com/office/powerpoint/2010/main" val="23996079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DA7ED-0239-8D4B-BC38-2FA0D3953F3A}" type="slidenum">
              <a:rPr lang="en-US" smtClean="0"/>
              <a:t>68</a:t>
            </a:fld>
            <a:endParaRPr lang="en-US"/>
          </a:p>
        </p:txBody>
      </p:sp>
    </p:spTree>
    <p:extLst>
      <p:ext uri="{BB962C8B-B14F-4D97-AF65-F5344CB8AC3E}">
        <p14:creationId xmlns:p14="http://schemas.microsoft.com/office/powerpoint/2010/main" val="17973220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DA7ED-0239-8D4B-BC38-2FA0D3953F3A}" type="slidenum">
              <a:rPr lang="en-US" smtClean="0"/>
              <a:t>69</a:t>
            </a:fld>
            <a:endParaRPr lang="en-US"/>
          </a:p>
        </p:txBody>
      </p:sp>
    </p:spTree>
    <p:extLst>
      <p:ext uri="{BB962C8B-B14F-4D97-AF65-F5344CB8AC3E}">
        <p14:creationId xmlns:p14="http://schemas.microsoft.com/office/powerpoint/2010/main" val="10349587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DA7ED-0239-8D4B-BC38-2FA0D3953F3A}" type="slidenum">
              <a:rPr lang="en-US" smtClean="0"/>
              <a:t>70</a:t>
            </a:fld>
            <a:endParaRPr lang="en-US"/>
          </a:p>
        </p:txBody>
      </p:sp>
    </p:spTree>
    <p:extLst>
      <p:ext uri="{BB962C8B-B14F-4D97-AF65-F5344CB8AC3E}">
        <p14:creationId xmlns:p14="http://schemas.microsoft.com/office/powerpoint/2010/main" val="4165785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14</a:t>
            </a:fld>
            <a:endParaRPr kumimoji="1" lang="ja-JP"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4DA7ED-0239-8D4B-BC38-2FA0D3953F3A}" type="slidenum">
              <a:rPr lang="en-US" smtClean="0"/>
              <a:t>71</a:t>
            </a:fld>
            <a:endParaRPr lang="en-US"/>
          </a:p>
        </p:txBody>
      </p:sp>
    </p:spTree>
    <p:extLst>
      <p:ext uri="{BB962C8B-B14F-4D97-AF65-F5344CB8AC3E}">
        <p14:creationId xmlns:p14="http://schemas.microsoft.com/office/powerpoint/2010/main" val="21884023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A4DA7ED-0239-8D4B-BC38-2FA0D3953F3A}" type="slidenum">
              <a:rPr lang="en-US" smtClean="0"/>
              <a:t>72</a:t>
            </a:fld>
            <a:endParaRPr lang="en-US"/>
          </a:p>
        </p:txBody>
      </p:sp>
    </p:spTree>
    <p:extLst>
      <p:ext uri="{BB962C8B-B14F-4D97-AF65-F5344CB8AC3E}">
        <p14:creationId xmlns:p14="http://schemas.microsoft.com/office/powerpoint/2010/main" val="28088649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4DA7ED-0239-8D4B-BC38-2FA0D3953F3A}" type="slidenum">
              <a:rPr lang="en-US" smtClean="0"/>
              <a:t>73</a:t>
            </a:fld>
            <a:endParaRPr lang="en-US"/>
          </a:p>
        </p:txBody>
      </p:sp>
    </p:spTree>
    <p:extLst>
      <p:ext uri="{BB962C8B-B14F-4D97-AF65-F5344CB8AC3E}">
        <p14:creationId xmlns:p14="http://schemas.microsoft.com/office/powerpoint/2010/main" val="39865425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4DA7ED-0239-8D4B-BC38-2FA0D3953F3A}" type="slidenum">
              <a:rPr lang="en-US" smtClean="0"/>
              <a:t>74</a:t>
            </a:fld>
            <a:endParaRPr lang="en-US"/>
          </a:p>
        </p:txBody>
      </p:sp>
    </p:spTree>
    <p:extLst>
      <p:ext uri="{BB962C8B-B14F-4D97-AF65-F5344CB8AC3E}">
        <p14:creationId xmlns:p14="http://schemas.microsoft.com/office/powerpoint/2010/main" val="1413628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4DA7ED-0239-8D4B-BC38-2FA0D3953F3A}" type="slidenum">
              <a:rPr lang="en-US" smtClean="0"/>
              <a:t>75</a:t>
            </a:fld>
            <a:endParaRPr lang="en-US"/>
          </a:p>
        </p:txBody>
      </p:sp>
    </p:spTree>
    <p:extLst>
      <p:ext uri="{BB962C8B-B14F-4D97-AF65-F5344CB8AC3E}">
        <p14:creationId xmlns:p14="http://schemas.microsoft.com/office/powerpoint/2010/main" val="3756701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DA7ED-0239-8D4B-BC38-2FA0D3953F3A}" type="slidenum">
              <a:rPr lang="en-US" smtClean="0"/>
              <a:t>76</a:t>
            </a:fld>
            <a:endParaRPr lang="en-US"/>
          </a:p>
        </p:txBody>
      </p:sp>
    </p:spTree>
    <p:extLst>
      <p:ext uri="{BB962C8B-B14F-4D97-AF65-F5344CB8AC3E}">
        <p14:creationId xmlns:p14="http://schemas.microsoft.com/office/powerpoint/2010/main" val="33756498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spcBef>
                <a:spcPct val="0"/>
              </a:spcBef>
            </a:pPr>
            <a:endParaRPr lang="en-US" dirty="0">
              <a:latin typeface="Calibri" charset="0"/>
              <a:ea typeface="ＭＳ Ｐゴシック" charset="0"/>
              <a:cs typeface="ＭＳ Ｐゴシック" charset="0"/>
            </a:endParaRPr>
          </a:p>
        </p:txBody>
      </p:sp>
      <p:sp>
        <p:nvSpPr>
          <p:cNvPr id="4710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21A792-4DE0-274D-A20A-71CBA67C6750}" type="slidenum">
              <a:rPr lang="en-US" sz="1200">
                <a:latin typeface="Calibri" charset="0"/>
              </a:rPr>
              <a:pPr eaLnBrk="1" hangingPunct="1"/>
              <a:t>77</a:t>
            </a:fld>
            <a:endParaRPr lang="en-US" sz="1200">
              <a:latin typeface="Calibri"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A4DA7ED-0239-8D4B-BC38-2FA0D3953F3A}" type="slidenum">
              <a:rPr lang="en-US" smtClean="0"/>
              <a:t>78</a:t>
            </a:fld>
            <a:endParaRPr lang="en-US"/>
          </a:p>
        </p:txBody>
      </p:sp>
    </p:spTree>
    <p:extLst>
      <p:ext uri="{BB962C8B-B14F-4D97-AF65-F5344CB8AC3E}">
        <p14:creationId xmlns:p14="http://schemas.microsoft.com/office/powerpoint/2010/main" val="6242787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DA7ED-0239-8D4B-BC38-2FA0D3953F3A}" type="slidenum">
              <a:rPr lang="en-US" smtClean="0"/>
              <a:t>79</a:t>
            </a:fld>
            <a:endParaRPr lang="en-US"/>
          </a:p>
        </p:txBody>
      </p:sp>
    </p:spTree>
    <p:extLst>
      <p:ext uri="{BB962C8B-B14F-4D97-AF65-F5344CB8AC3E}">
        <p14:creationId xmlns:p14="http://schemas.microsoft.com/office/powerpoint/2010/main" val="19508105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DA7ED-0239-8D4B-BC38-2FA0D3953F3A}" type="slidenum">
              <a:rPr lang="en-US" smtClean="0"/>
              <a:t>80</a:t>
            </a:fld>
            <a:endParaRPr lang="en-US"/>
          </a:p>
        </p:txBody>
      </p:sp>
    </p:spTree>
    <p:extLst>
      <p:ext uri="{BB962C8B-B14F-4D97-AF65-F5344CB8AC3E}">
        <p14:creationId xmlns:p14="http://schemas.microsoft.com/office/powerpoint/2010/main" val="1181312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15</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16</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E095B9D4-EED7-494E-863E-88DC23CF7B35}" type="slidenum">
              <a:rPr kumimoji="1" lang="ja-JP" altLang="en-US" smtClean="0"/>
              <a:pPr/>
              <a:t>17</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0053C8-E20C-0545-8C4A-20189D1FF415}" type="datetimeFigureOut">
              <a:rPr lang="en-US" smtClean="0"/>
              <a:t>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B4F29-97DE-EE4D-BB1C-AD36B1077B94}" type="slidenum">
              <a:rPr lang="en-US" smtClean="0"/>
              <a:t>‹#›</a:t>
            </a:fld>
            <a:endParaRPr lang="en-US"/>
          </a:p>
        </p:txBody>
      </p:sp>
    </p:spTree>
    <p:extLst>
      <p:ext uri="{BB962C8B-B14F-4D97-AF65-F5344CB8AC3E}">
        <p14:creationId xmlns:p14="http://schemas.microsoft.com/office/powerpoint/2010/main" val="1668197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0053C8-E20C-0545-8C4A-20189D1FF415}" type="datetimeFigureOut">
              <a:rPr lang="en-US" smtClean="0"/>
              <a:t>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B4F29-97DE-EE4D-BB1C-AD36B1077B94}" type="slidenum">
              <a:rPr lang="en-US" smtClean="0"/>
              <a:t>‹#›</a:t>
            </a:fld>
            <a:endParaRPr lang="en-US"/>
          </a:p>
        </p:txBody>
      </p:sp>
    </p:spTree>
    <p:extLst>
      <p:ext uri="{BB962C8B-B14F-4D97-AF65-F5344CB8AC3E}">
        <p14:creationId xmlns:p14="http://schemas.microsoft.com/office/powerpoint/2010/main" val="2919438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0053C8-E20C-0545-8C4A-20189D1FF415}" type="datetimeFigureOut">
              <a:rPr lang="en-US" smtClean="0"/>
              <a:t>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B4F29-97DE-EE4D-BB1C-AD36B1077B94}" type="slidenum">
              <a:rPr lang="en-US" smtClean="0"/>
              <a:t>‹#›</a:t>
            </a:fld>
            <a:endParaRPr lang="en-US"/>
          </a:p>
        </p:txBody>
      </p:sp>
    </p:spTree>
    <p:extLst>
      <p:ext uri="{BB962C8B-B14F-4D97-AF65-F5344CB8AC3E}">
        <p14:creationId xmlns:p14="http://schemas.microsoft.com/office/powerpoint/2010/main" val="2477096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0053C8-E20C-0545-8C4A-20189D1FF415}" type="datetimeFigureOut">
              <a:rPr lang="en-US" smtClean="0"/>
              <a:t>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B4F29-97DE-EE4D-BB1C-AD36B1077B94}" type="slidenum">
              <a:rPr lang="en-US" smtClean="0"/>
              <a:t>‹#›</a:t>
            </a:fld>
            <a:endParaRPr lang="en-US"/>
          </a:p>
        </p:txBody>
      </p:sp>
    </p:spTree>
    <p:extLst>
      <p:ext uri="{BB962C8B-B14F-4D97-AF65-F5344CB8AC3E}">
        <p14:creationId xmlns:p14="http://schemas.microsoft.com/office/powerpoint/2010/main" val="1631352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0053C8-E20C-0545-8C4A-20189D1FF415}" type="datetimeFigureOut">
              <a:rPr lang="en-US" smtClean="0"/>
              <a:t>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B4F29-97DE-EE4D-BB1C-AD36B1077B94}" type="slidenum">
              <a:rPr lang="en-US" smtClean="0"/>
              <a:t>‹#›</a:t>
            </a:fld>
            <a:endParaRPr lang="en-US"/>
          </a:p>
        </p:txBody>
      </p:sp>
    </p:spTree>
    <p:extLst>
      <p:ext uri="{BB962C8B-B14F-4D97-AF65-F5344CB8AC3E}">
        <p14:creationId xmlns:p14="http://schemas.microsoft.com/office/powerpoint/2010/main" val="22782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0053C8-E20C-0545-8C4A-20189D1FF415}" type="datetimeFigureOut">
              <a:rPr lang="en-US" smtClean="0"/>
              <a:t>2/10/15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B4F29-97DE-EE4D-BB1C-AD36B1077B94}" type="slidenum">
              <a:rPr lang="en-US" smtClean="0"/>
              <a:t>‹#›</a:t>
            </a:fld>
            <a:endParaRPr lang="en-US"/>
          </a:p>
        </p:txBody>
      </p:sp>
    </p:spTree>
    <p:extLst>
      <p:ext uri="{BB962C8B-B14F-4D97-AF65-F5344CB8AC3E}">
        <p14:creationId xmlns:p14="http://schemas.microsoft.com/office/powerpoint/2010/main" val="4097689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0053C8-E20C-0545-8C4A-20189D1FF415}" type="datetimeFigureOut">
              <a:rPr lang="en-US" smtClean="0"/>
              <a:t>2/10/15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6B4F29-97DE-EE4D-BB1C-AD36B1077B94}" type="slidenum">
              <a:rPr lang="en-US" smtClean="0"/>
              <a:t>‹#›</a:t>
            </a:fld>
            <a:endParaRPr lang="en-US"/>
          </a:p>
        </p:txBody>
      </p:sp>
    </p:spTree>
    <p:extLst>
      <p:ext uri="{BB962C8B-B14F-4D97-AF65-F5344CB8AC3E}">
        <p14:creationId xmlns:p14="http://schemas.microsoft.com/office/powerpoint/2010/main" val="859369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0053C8-E20C-0545-8C4A-20189D1FF415}" type="datetimeFigureOut">
              <a:rPr lang="en-US" smtClean="0"/>
              <a:t>2/10/15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6B4F29-97DE-EE4D-BB1C-AD36B1077B94}" type="slidenum">
              <a:rPr lang="en-US" smtClean="0"/>
              <a:t>‹#›</a:t>
            </a:fld>
            <a:endParaRPr lang="en-US"/>
          </a:p>
        </p:txBody>
      </p:sp>
    </p:spTree>
    <p:extLst>
      <p:ext uri="{BB962C8B-B14F-4D97-AF65-F5344CB8AC3E}">
        <p14:creationId xmlns:p14="http://schemas.microsoft.com/office/powerpoint/2010/main" val="3733962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0053C8-E20C-0545-8C4A-20189D1FF415}" type="datetimeFigureOut">
              <a:rPr lang="en-US" smtClean="0"/>
              <a:t>2/10/15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6B4F29-97DE-EE4D-BB1C-AD36B1077B94}" type="slidenum">
              <a:rPr lang="en-US" smtClean="0"/>
              <a:t>‹#›</a:t>
            </a:fld>
            <a:endParaRPr lang="en-US"/>
          </a:p>
        </p:txBody>
      </p:sp>
    </p:spTree>
    <p:extLst>
      <p:ext uri="{BB962C8B-B14F-4D97-AF65-F5344CB8AC3E}">
        <p14:creationId xmlns:p14="http://schemas.microsoft.com/office/powerpoint/2010/main" val="770716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0053C8-E20C-0545-8C4A-20189D1FF415}" type="datetimeFigureOut">
              <a:rPr lang="en-US" smtClean="0"/>
              <a:t>2/10/15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B4F29-97DE-EE4D-BB1C-AD36B1077B94}" type="slidenum">
              <a:rPr lang="en-US" smtClean="0"/>
              <a:t>‹#›</a:t>
            </a:fld>
            <a:endParaRPr lang="en-US"/>
          </a:p>
        </p:txBody>
      </p:sp>
    </p:spTree>
    <p:extLst>
      <p:ext uri="{BB962C8B-B14F-4D97-AF65-F5344CB8AC3E}">
        <p14:creationId xmlns:p14="http://schemas.microsoft.com/office/powerpoint/2010/main" val="297682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0053C8-E20C-0545-8C4A-20189D1FF415}" type="datetimeFigureOut">
              <a:rPr lang="en-US" smtClean="0"/>
              <a:t>2/10/15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B4F29-97DE-EE4D-BB1C-AD36B1077B94}" type="slidenum">
              <a:rPr lang="en-US" smtClean="0"/>
              <a:t>‹#›</a:t>
            </a:fld>
            <a:endParaRPr lang="en-US"/>
          </a:p>
        </p:txBody>
      </p:sp>
    </p:spTree>
    <p:extLst>
      <p:ext uri="{BB962C8B-B14F-4D97-AF65-F5344CB8AC3E}">
        <p14:creationId xmlns:p14="http://schemas.microsoft.com/office/powerpoint/2010/main" val="23305058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0053C8-E20C-0545-8C4A-20189D1FF415}" type="datetimeFigureOut">
              <a:rPr lang="en-US" smtClean="0"/>
              <a:t>2/10/15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B4F29-97DE-EE4D-BB1C-AD36B1077B94}" type="slidenum">
              <a:rPr lang="en-US" smtClean="0"/>
              <a:t>‹#›</a:t>
            </a:fld>
            <a:endParaRPr lang="en-US"/>
          </a:p>
        </p:txBody>
      </p:sp>
    </p:spTree>
    <p:extLst>
      <p:ext uri="{BB962C8B-B14F-4D97-AF65-F5344CB8AC3E}">
        <p14:creationId xmlns:p14="http://schemas.microsoft.com/office/powerpoint/2010/main" val="3890634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27.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28.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29.png"/><Relationship Id="rId5" Type="http://schemas.openxmlformats.org/officeDocument/2006/relationships/image" Target="../media/image30.gif"/><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29.png"/><Relationship Id="rId5" Type="http://schemas.openxmlformats.org/officeDocument/2006/relationships/image" Target="../media/image30.gif"/><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1" Type="http://schemas.openxmlformats.org/officeDocument/2006/relationships/image" Target="../media/image38.png"/><Relationship Id="rId12" Type="http://schemas.openxmlformats.org/officeDocument/2006/relationships/image" Target="../media/image39.png"/><Relationship Id="rId13" Type="http://schemas.openxmlformats.org/officeDocument/2006/relationships/image" Target="../media/image40.png"/><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16.xml"/><Relationship Id="rId4" Type="http://schemas.openxmlformats.org/officeDocument/2006/relationships/image" Target="../media/image31.wmf"/><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wmf"/></Relationships>
</file>

<file path=ppt/slides/_rels/slide25.xml.rels><?xml version="1.0" encoding="UTF-8" standalone="yes"?>
<Relationships xmlns="http://schemas.openxmlformats.org/package/2006/relationships"><Relationship Id="rId11" Type="http://schemas.openxmlformats.org/officeDocument/2006/relationships/image" Target="../media/image38.png"/><Relationship Id="rId12" Type="http://schemas.openxmlformats.org/officeDocument/2006/relationships/image" Target="../media/image39.png"/><Relationship Id="rId13" Type="http://schemas.openxmlformats.org/officeDocument/2006/relationships/image" Target="../media/image40.png"/><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17.xml"/><Relationship Id="rId4" Type="http://schemas.openxmlformats.org/officeDocument/2006/relationships/image" Target="../media/image31.wmf"/><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5" Type="http://schemas.openxmlformats.org/officeDocument/2006/relationships/image" Target="../media/image41.png"/><Relationship Id="rId6" Type="http://schemas.openxmlformats.org/officeDocument/2006/relationships/image" Target="../media/image42.gi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1.bin"/><Relationship Id="rId5" Type="http://schemas.openxmlformats.org/officeDocument/2006/relationships/image" Target="../media/image43.wmf"/><Relationship Id="rId6" Type="http://schemas.openxmlformats.org/officeDocument/2006/relationships/oleObject" Target="../embeddings/oleObject2.bin"/><Relationship Id="rId7" Type="http://schemas.openxmlformats.org/officeDocument/2006/relationships/image" Target="../media/image44.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9" Type="http://schemas.openxmlformats.org/officeDocument/2006/relationships/image" Target="../media/image47.wmf"/><Relationship Id="rId20" Type="http://schemas.openxmlformats.org/officeDocument/2006/relationships/oleObject" Target="../embeddings/oleObject11.bin"/><Relationship Id="rId21" Type="http://schemas.openxmlformats.org/officeDocument/2006/relationships/image" Target="../media/image53.emf"/><Relationship Id="rId22" Type="http://schemas.openxmlformats.org/officeDocument/2006/relationships/oleObject" Target="../embeddings/oleObject12.bin"/><Relationship Id="rId23" Type="http://schemas.openxmlformats.org/officeDocument/2006/relationships/image" Target="../media/image54.wmf"/><Relationship Id="rId10" Type="http://schemas.openxmlformats.org/officeDocument/2006/relationships/oleObject" Target="../embeddings/oleObject6.bin"/><Relationship Id="rId11" Type="http://schemas.openxmlformats.org/officeDocument/2006/relationships/image" Target="../media/image48.wmf"/><Relationship Id="rId12" Type="http://schemas.openxmlformats.org/officeDocument/2006/relationships/oleObject" Target="../embeddings/oleObject7.bin"/><Relationship Id="rId13" Type="http://schemas.openxmlformats.org/officeDocument/2006/relationships/image" Target="../media/image49.wmf"/><Relationship Id="rId14" Type="http://schemas.openxmlformats.org/officeDocument/2006/relationships/oleObject" Target="../embeddings/oleObject8.bin"/><Relationship Id="rId15" Type="http://schemas.openxmlformats.org/officeDocument/2006/relationships/image" Target="../media/image50.wmf"/><Relationship Id="rId16" Type="http://schemas.openxmlformats.org/officeDocument/2006/relationships/oleObject" Target="../embeddings/oleObject9.bin"/><Relationship Id="rId17" Type="http://schemas.openxmlformats.org/officeDocument/2006/relationships/image" Target="../media/image51.wmf"/><Relationship Id="rId18" Type="http://schemas.openxmlformats.org/officeDocument/2006/relationships/oleObject" Target="../embeddings/oleObject10.bin"/><Relationship Id="rId19" Type="http://schemas.openxmlformats.org/officeDocument/2006/relationships/image" Target="../media/image52.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23.xml"/><Relationship Id="rId4" Type="http://schemas.openxmlformats.org/officeDocument/2006/relationships/oleObject" Target="../embeddings/oleObject3.bin"/><Relationship Id="rId5" Type="http://schemas.openxmlformats.org/officeDocument/2006/relationships/image" Target="../media/image45.wmf"/><Relationship Id="rId6" Type="http://schemas.openxmlformats.org/officeDocument/2006/relationships/oleObject" Target="../embeddings/oleObject4.bin"/><Relationship Id="rId7" Type="http://schemas.openxmlformats.org/officeDocument/2006/relationships/image" Target="../media/image46.wmf"/><Relationship Id="rId8" Type="http://schemas.openxmlformats.org/officeDocument/2006/relationships/oleObject" Target="../embeddings/oleObject5.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 Id="rId3" Type="http://schemas.openxmlformats.org/officeDocument/2006/relationships/image" Target="../media/image5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59.pn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6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6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6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1" Type="http://schemas.openxmlformats.org/officeDocument/2006/relationships/image" Target="../media/image6.jpeg"/><Relationship Id="rId12" Type="http://schemas.openxmlformats.org/officeDocument/2006/relationships/image" Target="../media/image7.jpeg"/><Relationship Id="rId13" Type="http://schemas.openxmlformats.org/officeDocument/2006/relationships/image" Target="../media/image8.jpeg"/><Relationship Id="rId14" Type="http://schemas.openxmlformats.org/officeDocument/2006/relationships/image" Target="../media/image9.jpeg"/><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2.xml"/><Relationship Id="rId4" Type="http://schemas.openxmlformats.org/officeDocument/2006/relationships/hyperlink" Target="http://www.internetlivestats.com/twitter-statistics/" TargetMode="External"/><Relationship Id="rId5" Type="http://schemas.openxmlformats.org/officeDocument/2006/relationships/hyperlink" Target="http://www.themarketingbit.com/infographics/online-for-one-minute/" TargetMode="External"/><Relationship Id="rId6" Type="http://schemas.openxmlformats.org/officeDocument/2006/relationships/hyperlink" Target="http://www.pcmag.com" TargetMode="External"/><Relationship Id="rId7" Type="http://schemas.openxmlformats.org/officeDocument/2006/relationships/hyperlink" Target="http://articles.businessinsider.com" TargetMode="External"/><Relationship Id="rId8" Type="http://schemas.openxmlformats.org/officeDocument/2006/relationships/hyperlink" Target="http://www.youtube.com/t/press_statistics" TargetMode="External"/><Relationship Id="rId9" Type="http://schemas.openxmlformats.org/officeDocument/2006/relationships/image" Target="../media/image4.jpeg"/><Relationship Id="rId10"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png"/></Relationships>
</file>

<file path=ppt/slides/_rels/slide57.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image" Target="../media/image67.png"/><Relationship Id="rId5" Type="http://schemas.openxmlformats.org/officeDocument/2006/relationships/image" Target="../media/image68.png"/><Relationship Id="rId6" Type="http://schemas.openxmlformats.org/officeDocument/2006/relationships/image" Target="../media/image69.png"/><Relationship Id="rId7" Type="http://schemas.openxmlformats.org/officeDocument/2006/relationships/image" Target="../media/image70.pn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7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hyperlink" Target="http://mpqa.cs.pitt.edu/opinionfinder/"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72.emf"/></Relationships>
</file>

<file path=ppt/slides/_rels/slide69.xml.rels><?xml version="1.0" encoding="UTF-8" standalone="yes"?>
<Relationships xmlns="http://schemas.openxmlformats.org/package/2006/relationships"><Relationship Id="rId3" Type="http://schemas.openxmlformats.org/officeDocument/2006/relationships/image" Target="../media/image73.emf"/><Relationship Id="rId4" Type="http://schemas.openxmlformats.org/officeDocument/2006/relationships/image" Target="../media/image74.png"/><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76.emf"/><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71.xml.rels><?xml version="1.0" encoding="UTF-8" standalone="yes"?>
<Relationships xmlns="http://schemas.openxmlformats.org/package/2006/relationships"><Relationship Id="rId3" Type="http://schemas.openxmlformats.org/officeDocument/2006/relationships/image" Target="../media/image77.pn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76.emf"/><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8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81.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82.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83.png"/></Relationships>
</file>

<file path=ppt/slides/_rels/slide76.xml.rels><?xml version="1.0" encoding="UTF-8" standalone="yes"?>
<Relationships xmlns="http://schemas.openxmlformats.org/package/2006/relationships"><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86.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87.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88.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34" y="1694419"/>
            <a:ext cx="9081766" cy="1470025"/>
          </a:xfrm>
        </p:spPr>
        <p:txBody>
          <a:bodyPr>
            <a:normAutofit/>
          </a:bodyPr>
          <a:lstStyle/>
          <a:p>
            <a:r>
              <a:rPr lang="en-US" dirty="0" smtClean="0"/>
              <a:t>Online Social Media Sensing 1:</a:t>
            </a:r>
            <a:br>
              <a:rPr lang="en-US" dirty="0" smtClean="0"/>
            </a:br>
            <a:r>
              <a:rPr lang="en-US" dirty="0" smtClean="0"/>
              <a:t>Sensing the Physical and Social World</a:t>
            </a:r>
            <a:endParaRPr lang="en-US" dirty="0"/>
          </a:p>
        </p:txBody>
      </p:sp>
      <p:sp>
        <p:nvSpPr>
          <p:cNvPr id="5" name="Subtitle 2"/>
          <p:cNvSpPr txBox="1">
            <a:spLocks/>
          </p:cNvSpPr>
          <p:nvPr/>
        </p:nvSpPr>
        <p:spPr>
          <a:xfrm>
            <a:off x="1170209" y="4540046"/>
            <a:ext cx="6602191" cy="137487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solidFill>
                  <a:srgbClr val="000000"/>
                </a:solidFill>
              </a:rPr>
              <a:t>CSE 40437/60437-Spring 2015</a:t>
            </a:r>
          </a:p>
          <a:p>
            <a:r>
              <a:rPr lang="en-US" dirty="0" smtClean="0">
                <a:solidFill>
                  <a:srgbClr val="000000"/>
                </a:solidFill>
              </a:rPr>
              <a:t> Prof. Dong Wang</a:t>
            </a:r>
          </a:p>
        </p:txBody>
      </p:sp>
    </p:spTree>
    <p:extLst>
      <p:ext uri="{BB962C8B-B14F-4D97-AF65-F5344CB8AC3E}">
        <p14:creationId xmlns:p14="http://schemas.microsoft.com/office/powerpoint/2010/main" val="22003927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atin typeface="Tahoma" charset="0"/>
              </a:rPr>
              <a:t>Dow Jones Hickup</a:t>
            </a:r>
          </a:p>
        </p:txBody>
      </p:sp>
      <p:sp>
        <p:nvSpPr>
          <p:cNvPr id="27650" name="Content Placeholder 2"/>
          <p:cNvSpPr>
            <a:spLocks noGrp="1"/>
          </p:cNvSpPr>
          <p:nvPr>
            <p:ph idx="1"/>
          </p:nvPr>
        </p:nvSpPr>
        <p:spPr>
          <a:xfrm>
            <a:off x="304800" y="2057400"/>
            <a:ext cx="7772400" cy="990600"/>
          </a:xfrm>
        </p:spPr>
        <p:txBody>
          <a:bodyPr>
            <a:normAutofit fontScale="77500" lnSpcReduction="20000"/>
          </a:bodyPr>
          <a:lstStyle/>
          <a:p>
            <a:r>
              <a:rPr lang="en-US">
                <a:latin typeface="Tahoma" charset="0"/>
              </a:rPr>
              <a:t>Dow Jones lost 150 points on a rumor of two explosions in the White House on April 23</a:t>
            </a:r>
            <a:r>
              <a:rPr lang="en-US" baseline="30000">
                <a:latin typeface="Tahoma" charset="0"/>
              </a:rPr>
              <a:t>rd</a:t>
            </a:r>
            <a:r>
              <a:rPr lang="en-US">
                <a:latin typeface="Tahoma" charset="0"/>
              </a:rPr>
              <a:t>, 2013</a:t>
            </a:r>
          </a:p>
        </p:txBody>
      </p:sp>
      <p:pic>
        <p:nvPicPr>
          <p:cNvPr id="27651" name="Picture 2" descr="http://markets.money.cnn.com/services/api/chart/snapshot_chart_api.asp?symb=IND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733800"/>
            <a:ext cx="58674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572000"/>
            <a:ext cx="2709863"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019800" y="4800600"/>
            <a:ext cx="1828800" cy="304800"/>
          </a:xfrm>
          <a:prstGeom prst="rect">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Arrow Connector 7"/>
          <p:cNvCxnSpPr/>
          <p:nvPr/>
        </p:nvCxnSpPr>
        <p:spPr>
          <a:xfrm flipH="1" flipV="1">
            <a:off x="4343400" y="4800600"/>
            <a:ext cx="15240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8105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561550" y="228600"/>
            <a:ext cx="8077200" cy="1447800"/>
          </a:xfrm>
        </p:spPr>
        <p:txBody>
          <a:bodyPr>
            <a:normAutofit/>
          </a:bodyPr>
          <a:lstStyle/>
          <a:p>
            <a:r>
              <a:rPr lang="en-US" sz="4000" dirty="0">
                <a:latin typeface="Tahoma" charset="0"/>
              </a:rPr>
              <a:t>Challenge: </a:t>
            </a:r>
            <a:br>
              <a:rPr lang="en-US" sz="4000" dirty="0">
                <a:latin typeface="Tahoma" charset="0"/>
              </a:rPr>
            </a:br>
            <a:r>
              <a:rPr lang="en-US" sz="4000" dirty="0">
                <a:latin typeface="Tahoma" charset="0"/>
              </a:rPr>
              <a:t>Data Cleaning and Summarization</a:t>
            </a:r>
          </a:p>
        </p:txBody>
      </p:sp>
      <p:sp>
        <p:nvSpPr>
          <p:cNvPr id="29698" name="Content Placeholder 2"/>
          <p:cNvSpPr>
            <a:spLocks noGrp="1"/>
          </p:cNvSpPr>
          <p:nvPr>
            <p:ph idx="1"/>
          </p:nvPr>
        </p:nvSpPr>
        <p:spPr>
          <a:xfrm>
            <a:off x="228600" y="1981200"/>
            <a:ext cx="8574088" cy="646113"/>
          </a:xfrm>
        </p:spPr>
        <p:txBody>
          <a:bodyPr>
            <a:normAutofit fontScale="70000" lnSpcReduction="20000"/>
          </a:bodyPr>
          <a:lstStyle/>
          <a:p>
            <a:r>
              <a:rPr lang="en-US" sz="2800">
                <a:latin typeface="Tahoma" charset="0"/>
              </a:rPr>
              <a:t>Much like Google organizes (relatively static) world content, we need an engine for organizing real-time/streaming data feeds and:</a:t>
            </a:r>
          </a:p>
        </p:txBody>
      </p:sp>
      <p:pic>
        <p:nvPicPr>
          <p:cNvPr id="29699" name="Picture 5" descr="coverage_map.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752850"/>
            <a:ext cx="15240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5"/>
          <p:cNvPicPr>
            <a:picLocks noChangeAspect="1" noChangeArrowheads="1"/>
          </p:cNvPicPr>
          <p:nvPr/>
        </p:nvPicPr>
        <p:blipFill>
          <a:blip r:embed="rId3">
            <a:extLst>
              <a:ext uri="{28A0092B-C50C-407E-A947-70E740481C1C}">
                <a14:useLocalDpi xmlns:a14="http://schemas.microsoft.com/office/drawing/2010/main" val="0"/>
              </a:ext>
            </a:extLst>
          </a:blip>
          <a:srcRect l="19255" t="18823" r="38510" b="37646"/>
          <a:stretch>
            <a:fillRect/>
          </a:stretch>
        </p:blipFill>
        <p:spPr bwMode="auto">
          <a:xfrm>
            <a:off x="228600" y="4876800"/>
            <a:ext cx="9540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724400"/>
            <a:ext cx="14541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5410200"/>
            <a:ext cx="13716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Arrow 9"/>
          <p:cNvSpPr/>
          <p:nvPr/>
        </p:nvSpPr>
        <p:spPr>
          <a:xfrm>
            <a:off x="3276600" y="4953000"/>
            <a:ext cx="2971800" cy="484188"/>
          </a:xfrm>
          <a:prstGeom prst="rightArrow">
            <a:avLst>
              <a:gd name="adj1" fmla="val 100000"/>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04" name="TextBox 10"/>
          <p:cNvSpPr txBox="1">
            <a:spLocks noChangeArrowheads="1"/>
          </p:cNvSpPr>
          <p:nvPr/>
        </p:nvSpPr>
        <p:spPr bwMode="auto">
          <a:xfrm>
            <a:off x="1981200" y="6211888"/>
            <a:ext cx="3886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800"/>
              <a:t>A firehose of text, images, video, sound, and time-series data</a:t>
            </a:r>
          </a:p>
        </p:txBody>
      </p:sp>
      <p:cxnSp>
        <p:nvCxnSpPr>
          <p:cNvPr id="13" name="Straight Connector 12"/>
          <p:cNvCxnSpPr/>
          <p:nvPr/>
        </p:nvCxnSpPr>
        <p:spPr>
          <a:xfrm flipH="1" flipV="1">
            <a:off x="1524000" y="3429000"/>
            <a:ext cx="1752600" cy="152400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371600" y="5410200"/>
            <a:ext cx="1905000" cy="121920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400800" y="4572000"/>
            <a:ext cx="1981200" cy="1200150"/>
          </a:xfrm>
          <a:prstGeom prst="rect">
            <a:avLst/>
          </a:prstGeom>
          <a:solidFill>
            <a:schemeClr val="tx2">
              <a:lumMod val="40000"/>
              <a:lumOff val="60000"/>
            </a:schemeClr>
          </a:solidFill>
          <a:ln>
            <a:solidFill>
              <a:schemeClr val="tx1"/>
            </a:solidFill>
          </a:ln>
        </p:spPr>
        <p:txBody>
          <a:bodyPr>
            <a:spAutoFit/>
          </a:bodyPr>
          <a:lstStyle/>
          <a:p>
            <a:pPr algn="ctr">
              <a:defRPr/>
            </a:pPr>
            <a:r>
              <a:rPr lang="en-US" dirty="0">
                <a:latin typeface="Tahoma" pitchFamily="34" charset="0"/>
                <a:ea typeface="+mn-ea"/>
                <a:cs typeface="Arial" charset="0"/>
              </a:rPr>
              <a:t>Clean structured representation, high quality of information</a:t>
            </a:r>
          </a:p>
        </p:txBody>
      </p:sp>
      <p:sp>
        <p:nvSpPr>
          <p:cNvPr id="29708" name="TextBox 20"/>
          <p:cNvSpPr txBox="1">
            <a:spLocks noChangeArrowheads="1"/>
          </p:cNvSpPr>
          <p:nvPr/>
        </p:nvSpPr>
        <p:spPr bwMode="auto">
          <a:xfrm>
            <a:off x="3429000" y="5029200"/>
            <a:ext cx="2474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800"/>
              <a:t>Information distillation</a:t>
            </a:r>
          </a:p>
        </p:txBody>
      </p:sp>
      <p:sp>
        <p:nvSpPr>
          <p:cNvPr id="29709" name="TextBox 21"/>
          <p:cNvSpPr txBox="1">
            <a:spLocks noChangeArrowheads="1"/>
          </p:cNvSpPr>
          <p:nvPr/>
        </p:nvSpPr>
        <p:spPr bwMode="auto">
          <a:xfrm>
            <a:off x="2895600" y="3352800"/>
            <a:ext cx="34909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800">
                <a:solidFill>
                  <a:srgbClr val="002060"/>
                </a:solidFill>
              </a:rPr>
              <a:t>Reconstructing the </a:t>
            </a:r>
          </a:p>
          <a:p>
            <a:pPr eaLnBrk="1" hangingPunct="1"/>
            <a:r>
              <a:rPr lang="ja-JP" altLang="en-US" sz="2800">
                <a:solidFill>
                  <a:srgbClr val="002060"/>
                </a:solidFill>
              </a:rPr>
              <a:t>“</a:t>
            </a:r>
            <a:r>
              <a:rPr lang="en-US" altLang="ja-JP" sz="2800">
                <a:solidFill>
                  <a:srgbClr val="002060"/>
                </a:solidFill>
              </a:rPr>
              <a:t>State of the World</a:t>
            </a:r>
            <a:r>
              <a:rPr lang="ja-JP" altLang="en-US" sz="2800">
                <a:solidFill>
                  <a:srgbClr val="002060"/>
                </a:solidFill>
              </a:rPr>
              <a:t>”</a:t>
            </a:r>
            <a:r>
              <a:rPr lang="en-US" altLang="ja-JP" sz="2800">
                <a:solidFill>
                  <a:srgbClr val="002060"/>
                </a:solidFill>
              </a:rPr>
              <a:t>,</a:t>
            </a:r>
          </a:p>
          <a:p>
            <a:pPr eaLnBrk="1" hangingPunct="1"/>
            <a:r>
              <a:rPr lang="en-US" sz="2800">
                <a:solidFill>
                  <a:srgbClr val="002060"/>
                </a:solidFill>
              </a:rPr>
              <a:t>Physical and Social!</a:t>
            </a:r>
          </a:p>
        </p:txBody>
      </p:sp>
    </p:spTree>
    <p:extLst>
      <p:ext uri="{BB962C8B-B14F-4D97-AF65-F5344CB8AC3E}">
        <p14:creationId xmlns:p14="http://schemas.microsoft.com/office/powerpoint/2010/main" val="4957322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9217" y="2232018"/>
            <a:ext cx="8686800" cy="2489633"/>
          </a:xfrm>
        </p:spPr>
        <p:txBody>
          <a:bodyPr>
            <a:noAutofit/>
          </a:bodyPr>
          <a:lstStyle/>
          <a:p>
            <a:pPr algn="l"/>
            <a:r>
              <a:rPr kumimoji="1" lang="en-US" altLang="ja-JP" sz="2800" dirty="0" smtClean="0"/>
              <a:t>Paper 1: "</a:t>
            </a:r>
            <a:r>
              <a:rPr kumimoji="1" lang="en-US" altLang="ja-JP" sz="2800" dirty="0"/>
              <a:t>Earthquake shakes Twitter users: real-time event detection by social sensors." </a:t>
            </a:r>
            <a:r>
              <a:rPr kumimoji="1" lang="en-US" altLang="ja-JP" sz="2800" dirty="0" smtClean="0"/>
              <a:t> </a:t>
            </a:r>
            <a:r>
              <a:rPr kumimoji="1" lang="en-US" altLang="ja-JP" sz="2800" dirty="0" err="1"/>
              <a:t>Sakaki</a:t>
            </a:r>
            <a:r>
              <a:rPr kumimoji="1" lang="en-US" altLang="ja-JP" sz="2800" dirty="0"/>
              <a:t>, Takeshi, Makoto Okazaki, and Yutaka Matsuo. </a:t>
            </a:r>
            <a:r>
              <a:rPr kumimoji="1" lang="en-US" altLang="ja-JP" sz="2800" dirty="0" smtClean="0"/>
              <a:t>Proceedings </a:t>
            </a:r>
            <a:r>
              <a:rPr kumimoji="1" lang="en-US" altLang="ja-JP" sz="2800" dirty="0"/>
              <a:t>of the 19th international conference on World wide web. ACM, 2010</a:t>
            </a:r>
            <a:r>
              <a:rPr kumimoji="1" lang="en-US" altLang="ja-JP" sz="2800" dirty="0" smtClean="0"/>
              <a:t>.</a:t>
            </a:r>
            <a:br>
              <a:rPr kumimoji="1" lang="en-US" altLang="ja-JP" sz="2800" dirty="0" smtClean="0"/>
            </a:br>
            <a:r>
              <a:rPr kumimoji="1" lang="en-US" altLang="ja-JP" sz="2800" dirty="0" smtClean="0"/>
              <a:t/>
            </a:r>
            <a:br>
              <a:rPr kumimoji="1" lang="en-US" altLang="ja-JP" sz="2800" dirty="0" smtClean="0"/>
            </a:br>
            <a:r>
              <a:rPr kumimoji="1" lang="en-US" altLang="ja-JP" sz="2800" dirty="0" smtClean="0"/>
              <a:t>Paper2</a:t>
            </a:r>
            <a:r>
              <a:rPr kumimoji="1" lang="en-US" altLang="ja-JP" sz="2800" dirty="0"/>
              <a:t>: </a:t>
            </a:r>
            <a:r>
              <a:rPr kumimoji="1" lang="en-US" altLang="ja-JP" sz="2800" dirty="0" smtClean="0"/>
              <a:t>"</a:t>
            </a:r>
            <a:r>
              <a:rPr kumimoji="1" lang="en-US" altLang="ja-JP" sz="2800" dirty="0"/>
              <a:t>From tweets to polls: Linking text sentiment to public opinion time series</a:t>
            </a:r>
            <a:r>
              <a:rPr kumimoji="1" lang="en-US" altLang="ja-JP" sz="2800" dirty="0" smtClean="0"/>
              <a:t>.” </a:t>
            </a:r>
            <a:r>
              <a:rPr kumimoji="1" lang="en-US" altLang="ja-JP" sz="2800" dirty="0"/>
              <a:t>O'Connor, Brendan, et al. </a:t>
            </a:r>
            <a:r>
              <a:rPr kumimoji="1" lang="en-US" altLang="ja-JP" sz="2800" dirty="0" smtClean="0"/>
              <a:t> </a:t>
            </a:r>
            <a:r>
              <a:rPr kumimoji="1" lang="en-US" altLang="ja-JP" sz="2800" dirty="0"/>
              <a:t>ICWSM 11 (2010): 122-129.</a:t>
            </a:r>
            <a:endParaRPr kumimoji="1" lang="ja-JP" altLang="en-US" sz="2800" dirty="0"/>
          </a:p>
        </p:txBody>
      </p:sp>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Papers discuss today</a:t>
            </a:r>
            <a:endParaRPr lang="en-US" dirty="0"/>
          </a:p>
        </p:txBody>
      </p:sp>
    </p:spTree>
    <p:extLst>
      <p:ext uri="{BB962C8B-B14F-4D97-AF65-F5344CB8AC3E}">
        <p14:creationId xmlns:p14="http://schemas.microsoft.com/office/powerpoint/2010/main" val="28130243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9217" y="1847187"/>
            <a:ext cx="8686800" cy="2489633"/>
          </a:xfrm>
        </p:spPr>
        <p:txBody>
          <a:bodyPr>
            <a:noAutofit/>
          </a:bodyPr>
          <a:lstStyle/>
          <a:p>
            <a:pPr algn="l"/>
            <a:r>
              <a:rPr kumimoji="1" lang="en-US" altLang="ja-JP" sz="3200" dirty="0" smtClean="0"/>
              <a:t>Paper 1: "</a:t>
            </a:r>
            <a:r>
              <a:rPr kumimoji="1" lang="en-US" altLang="ja-JP" sz="3200" dirty="0"/>
              <a:t>Earthquake shakes Twitter users: real-time event detection by social sensors." </a:t>
            </a:r>
            <a:r>
              <a:rPr kumimoji="1" lang="en-US" altLang="ja-JP" sz="3200" dirty="0" smtClean="0"/>
              <a:t> </a:t>
            </a:r>
            <a:r>
              <a:rPr kumimoji="1" lang="en-US" altLang="ja-JP" sz="3200" dirty="0" err="1"/>
              <a:t>Sakaki</a:t>
            </a:r>
            <a:r>
              <a:rPr kumimoji="1" lang="en-US" altLang="ja-JP" sz="3200" dirty="0"/>
              <a:t>, Takeshi, Makoto Okazaki, and Yutaka Matsuo. </a:t>
            </a:r>
            <a:r>
              <a:rPr kumimoji="1" lang="en-US" altLang="ja-JP" sz="3200" dirty="0" smtClean="0"/>
              <a:t>Proceedings </a:t>
            </a:r>
            <a:r>
              <a:rPr kumimoji="1" lang="en-US" altLang="ja-JP" sz="3200" dirty="0"/>
              <a:t>of the 19th international conference on World wide web. ACM, 2010.</a:t>
            </a:r>
            <a:endParaRPr kumimoji="1" lang="ja-JP" altLang="en-US" sz="3200" dirty="0"/>
          </a:p>
        </p:txBody>
      </p:sp>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Physical Events</a:t>
            </a:r>
            <a:endParaRPr lang="en-US" dirty="0"/>
          </a:p>
        </p:txBody>
      </p:sp>
      <p:pic>
        <p:nvPicPr>
          <p:cNvPr id="7" name="Picture 6"/>
          <p:cNvPicPr>
            <a:picLocks noChangeAspect="1"/>
          </p:cNvPicPr>
          <p:nvPr/>
        </p:nvPicPr>
        <p:blipFill>
          <a:blip r:embed="rId3"/>
          <a:stretch>
            <a:fillRect/>
          </a:stretch>
        </p:blipFill>
        <p:spPr>
          <a:xfrm>
            <a:off x="1928592" y="4591791"/>
            <a:ext cx="4914900" cy="1651000"/>
          </a:xfrm>
          <a:prstGeom prst="rect">
            <a:avLst/>
          </a:prstGeom>
        </p:spPr>
      </p:pic>
    </p:spTree>
    <p:extLst>
      <p:ext uri="{BB962C8B-B14F-4D97-AF65-F5344CB8AC3E}">
        <p14:creationId xmlns:p14="http://schemas.microsoft.com/office/powerpoint/2010/main" val="255375791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571472" y="1357298"/>
            <a:ext cx="7072362" cy="571504"/>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latinLnBrk="0" hangingPunct="1"/>
            <a:r>
              <a:rPr kumimoji="0" lang="en-US" sz="3200" dirty="0" smtClean="0">
                <a:solidFill>
                  <a:srgbClr val="000000"/>
                </a:solidFill>
              </a:rPr>
              <a:t>Introduction</a:t>
            </a:r>
            <a:endParaRPr kumimoji="0" lang="en-US" sz="3200" dirty="0">
              <a:solidFill>
                <a:srgbClr val="000000"/>
              </a:solidFill>
            </a:endParaRPr>
          </a:p>
        </p:txBody>
      </p:sp>
      <p:sp>
        <p:nvSpPr>
          <p:cNvPr id="11" name="正方形/長方形 10"/>
          <p:cNvSpPr/>
          <p:nvPr/>
        </p:nvSpPr>
        <p:spPr>
          <a:xfrm>
            <a:off x="357158" y="1357298"/>
            <a:ext cx="213453" cy="577544"/>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rgbClr val="000000"/>
              </a:solidFill>
            </a:endParaRPr>
          </a:p>
        </p:txBody>
      </p:sp>
      <p:sp>
        <p:nvSpPr>
          <p:cNvPr id="13" name="正方形/長方形 12"/>
          <p:cNvSpPr/>
          <p:nvPr/>
        </p:nvSpPr>
        <p:spPr>
          <a:xfrm>
            <a:off x="571472" y="2228842"/>
            <a:ext cx="7072362" cy="571504"/>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latinLnBrk="0" hangingPunct="1"/>
            <a:r>
              <a:rPr kumimoji="0" lang="en-US" sz="3200" dirty="0" smtClean="0">
                <a:solidFill>
                  <a:srgbClr val="000000"/>
                </a:solidFill>
              </a:rPr>
              <a:t>Event Detection</a:t>
            </a:r>
            <a:endParaRPr kumimoji="0" lang="en-US" sz="3200" dirty="0">
              <a:solidFill>
                <a:srgbClr val="000000"/>
              </a:solidFill>
            </a:endParaRPr>
          </a:p>
        </p:txBody>
      </p:sp>
      <p:sp>
        <p:nvSpPr>
          <p:cNvPr id="14" name="正方形/長方形 13"/>
          <p:cNvSpPr/>
          <p:nvPr/>
        </p:nvSpPr>
        <p:spPr>
          <a:xfrm>
            <a:off x="357158" y="2228842"/>
            <a:ext cx="213453" cy="577544"/>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rgbClr val="000000"/>
              </a:solidFill>
            </a:endParaRPr>
          </a:p>
        </p:txBody>
      </p:sp>
      <p:sp>
        <p:nvSpPr>
          <p:cNvPr id="15" name="正方形/長方形 14"/>
          <p:cNvSpPr/>
          <p:nvPr/>
        </p:nvSpPr>
        <p:spPr>
          <a:xfrm>
            <a:off x="571472" y="3100386"/>
            <a:ext cx="7072362" cy="571504"/>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r>
              <a:rPr kumimoji="0" lang="en-US" altLang="ja-JP" sz="3200" dirty="0" smtClean="0">
                <a:solidFill>
                  <a:srgbClr val="000000"/>
                </a:solidFill>
              </a:rPr>
              <a:t>Model</a:t>
            </a:r>
            <a:endParaRPr kumimoji="0" lang="en-US" altLang="ja-JP" sz="3200" dirty="0">
              <a:solidFill>
                <a:srgbClr val="000000"/>
              </a:solidFill>
            </a:endParaRPr>
          </a:p>
        </p:txBody>
      </p:sp>
      <p:sp>
        <p:nvSpPr>
          <p:cNvPr id="16" name="正方形/長方形 15"/>
          <p:cNvSpPr/>
          <p:nvPr/>
        </p:nvSpPr>
        <p:spPr>
          <a:xfrm>
            <a:off x="357158" y="3100386"/>
            <a:ext cx="213453" cy="577544"/>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rgbClr val="000000"/>
              </a:solidFill>
            </a:endParaRPr>
          </a:p>
        </p:txBody>
      </p:sp>
      <p:sp>
        <p:nvSpPr>
          <p:cNvPr id="17" name="正方形/長方形 16"/>
          <p:cNvSpPr/>
          <p:nvPr/>
        </p:nvSpPr>
        <p:spPr>
          <a:xfrm>
            <a:off x="571472" y="3971930"/>
            <a:ext cx="7072362" cy="571504"/>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r>
              <a:rPr kumimoji="0" lang="en-US" altLang="ja-JP" sz="3200" dirty="0" smtClean="0">
                <a:solidFill>
                  <a:srgbClr val="000000"/>
                </a:solidFill>
              </a:rPr>
              <a:t>Experiments And Evaluation</a:t>
            </a:r>
            <a:endParaRPr kumimoji="0" lang="en-US" altLang="ja-JP" sz="3200" dirty="0">
              <a:solidFill>
                <a:srgbClr val="000000"/>
              </a:solidFill>
            </a:endParaRPr>
          </a:p>
        </p:txBody>
      </p:sp>
      <p:sp>
        <p:nvSpPr>
          <p:cNvPr id="18" name="正方形/長方形 17"/>
          <p:cNvSpPr/>
          <p:nvPr/>
        </p:nvSpPr>
        <p:spPr>
          <a:xfrm>
            <a:off x="357158" y="3971930"/>
            <a:ext cx="213453" cy="577544"/>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rgbClr val="000000"/>
              </a:solidFill>
            </a:endParaRPr>
          </a:p>
        </p:txBody>
      </p:sp>
      <p:sp>
        <p:nvSpPr>
          <p:cNvPr id="21" name="タイトル 1"/>
          <p:cNvSpPr>
            <a:spLocks noGrp="1"/>
          </p:cNvSpPr>
          <p:nvPr>
            <p:ph type="title"/>
          </p:nvPr>
        </p:nvSpPr>
        <p:spPr>
          <a:xfrm>
            <a:off x="457200" y="152400"/>
            <a:ext cx="8229600" cy="990600"/>
          </a:xfrm>
        </p:spPr>
        <p:txBody>
          <a:bodyPr/>
          <a:lstStyle/>
          <a:p>
            <a:r>
              <a:rPr kumimoji="1" lang="en-US" altLang="ja-JP" dirty="0" smtClean="0">
                <a:solidFill>
                  <a:srgbClr val="000000"/>
                </a:solidFill>
              </a:rPr>
              <a:t>Outline</a:t>
            </a:r>
            <a:endParaRPr kumimoji="1" lang="ja-JP" altLang="en-US" dirty="0">
              <a:solidFill>
                <a:srgbClr val="000000"/>
              </a:solidFill>
            </a:endParaRPr>
          </a:p>
        </p:txBody>
      </p:sp>
      <p:sp>
        <p:nvSpPr>
          <p:cNvPr id="22" name="正方形/長方形 21"/>
          <p:cNvSpPr/>
          <p:nvPr/>
        </p:nvSpPr>
        <p:spPr>
          <a:xfrm>
            <a:off x="571472" y="5715016"/>
            <a:ext cx="7072362" cy="571504"/>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r>
              <a:rPr kumimoji="0" lang="en-US" altLang="ja-JP" sz="3200" dirty="0" smtClean="0">
                <a:solidFill>
                  <a:srgbClr val="000000"/>
                </a:solidFill>
              </a:rPr>
              <a:t>Conclusions</a:t>
            </a:r>
          </a:p>
        </p:txBody>
      </p:sp>
      <p:sp>
        <p:nvSpPr>
          <p:cNvPr id="23" name="正方形/長方形 22"/>
          <p:cNvSpPr/>
          <p:nvPr/>
        </p:nvSpPr>
        <p:spPr>
          <a:xfrm>
            <a:off x="358019" y="5715016"/>
            <a:ext cx="213453" cy="577544"/>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rgbClr val="000000"/>
              </a:solidFill>
            </a:endParaRPr>
          </a:p>
        </p:txBody>
      </p:sp>
      <p:sp>
        <p:nvSpPr>
          <p:cNvPr id="19" name="正方形/長方形 18"/>
          <p:cNvSpPr/>
          <p:nvPr/>
        </p:nvSpPr>
        <p:spPr>
          <a:xfrm>
            <a:off x="571472" y="4843474"/>
            <a:ext cx="7072362" cy="571504"/>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r>
              <a:rPr kumimoji="0" lang="en-US" altLang="ja-JP" sz="3200" dirty="0" smtClean="0">
                <a:solidFill>
                  <a:srgbClr val="000000"/>
                </a:solidFill>
              </a:rPr>
              <a:t>Application</a:t>
            </a:r>
            <a:endParaRPr kumimoji="0" lang="en-US" altLang="ja-JP" sz="3200" dirty="0">
              <a:solidFill>
                <a:srgbClr val="000000"/>
              </a:solidFill>
            </a:endParaRPr>
          </a:p>
        </p:txBody>
      </p:sp>
      <p:sp>
        <p:nvSpPr>
          <p:cNvPr id="20" name="正方形/長方形 19"/>
          <p:cNvSpPr/>
          <p:nvPr/>
        </p:nvSpPr>
        <p:spPr>
          <a:xfrm>
            <a:off x="357158" y="4843474"/>
            <a:ext cx="213453" cy="577544"/>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rgbClr val="000000"/>
              </a:solidFill>
            </a:endParaRPr>
          </a:p>
        </p:txBody>
      </p:sp>
    </p:spTree>
    <p:extLst>
      <p:ext uri="{BB962C8B-B14F-4D97-AF65-F5344CB8AC3E}">
        <p14:creationId xmlns:p14="http://schemas.microsoft.com/office/powerpoint/2010/main" val="396378314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What’s happening?</a:t>
            </a:r>
            <a:endParaRPr kumimoji="1" lang="ja-JP" altLang="en-US" dirty="0"/>
          </a:p>
        </p:txBody>
      </p:sp>
      <p:sp>
        <p:nvSpPr>
          <p:cNvPr id="3" name="コンテンツ プレースホルダ 2"/>
          <p:cNvSpPr>
            <a:spLocks noGrp="1"/>
          </p:cNvSpPr>
          <p:nvPr>
            <p:ph sz="quarter" idx="1"/>
          </p:nvPr>
        </p:nvSpPr>
        <p:spPr/>
        <p:txBody>
          <a:bodyPr>
            <a:normAutofit fontScale="92500" lnSpcReduction="20000"/>
          </a:bodyPr>
          <a:lstStyle/>
          <a:p>
            <a:r>
              <a:rPr kumimoji="1" lang="en-US" altLang="ja-JP" dirty="0" smtClean="0"/>
              <a:t>Twitter</a:t>
            </a:r>
          </a:p>
          <a:p>
            <a:pPr lvl="1"/>
            <a:r>
              <a:rPr lang="en-US" altLang="ja-JP" dirty="0" smtClean="0"/>
              <a:t>is one of the most popular </a:t>
            </a:r>
            <a:r>
              <a:rPr lang="en-US" altLang="ja-JP" dirty="0" err="1" smtClean="0"/>
              <a:t>microblogging</a:t>
            </a:r>
            <a:r>
              <a:rPr lang="en-US" altLang="ja-JP" dirty="0" smtClean="0"/>
              <a:t> services</a:t>
            </a:r>
          </a:p>
          <a:p>
            <a:pPr lvl="1"/>
            <a:r>
              <a:rPr lang="en-US" altLang="ja-JP" dirty="0" smtClean="0"/>
              <a:t>has received much attention recently</a:t>
            </a:r>
          </a:p>
          <a:p>
            <a:r>
              <a:rPr lang="en-US" altLang="ja-JP" dirty="0" err="1" smtClean="0"/>
              <a:t>Microblogging</a:t>
            </a:r>
            <a:r>
              <a:rPr lang="en-US" altLang="ja-JP" dirty="0" smtClean="0"/>
              <a:t>  </a:t>
            </a:r>
          </a:p>
          <a:p>
            <a:pPr lvl="1"/>
            <a:r>
              <a:rPr lang="en-US" altLang="ja-JP" dirty="0" smtClean="0"/>
              <a:t>is a form of blogging </a:t>
            </a:r>
          </a:p>
          <a:p>
            <a:pPr lvl="2"/>
            <a:r>
              <a:rPr lang="en-US" altLang="ja-JP" dirty="0" smtClean="0"/>
              <a:t>that allows users to send brief text updates</a:t>
            </a:r>
          </a:p>
          <a:p>
            <a:pPr lvl="1"/>
            <a:r>
              <a:rPr lang="en-US" altLang="ja-JP" dirty="0" smtClean="0"/>
              <a:t>is a form of </a:t>
            </a:r>
            <a:r>
              <a:rPr lang="en-US" altLang="ja-JP" dirty="0" err="1" smtClean="0"/>
              <a:t>micromedia</a:t>
            </a:r>
            <a:endParaRPr lang="en-US" altLang="ja-JP" dirty="0" smtClean="0"/>
          </a:p>
          <a:p>
            <a:pPr lvl="2"/>
            <a:r>
              <a:rPr lang="en-US" altLang="ja-JP" dirty="0" smtClean="0"/>
              <a:t>that allows users to send photographs or audio clips</a:t>
            </a:r>
          </a:p>
          <a:p>
            <a:pPr lvl="2"/>
            <a:endParaRPr lang="en-US" altLang="ja-JP" dirty="0" smtClean="0"/>
          </a:p>
          <a:p>
            <a:r>
              <a:rPr lang="en-US" altLang="ja-JP" dirty="0" smtClean="0"/>
              <a:t>In this research, they focus on an important characteristic</a:t>
            </a:r>
          </a:p>
          <a:p>
            <a:endParaRPr lang="en-US" altLang="ja-JP" dirty="0" smtClean="0"/>
          </a:p>
        </p:txBody>
      </p:sp>
      <p:sp>
        <p:nvSpPr>
          <p:cNvPr id="4" name="テキスト ボックス 3"/>
          <p:cNvSpPr txBox="1"/>
          <p:nvPr/>
        </p:nvSpPr>
        <p:spPr>
          <a:xfrm>
            <a:off x="2500298" y="5966743"/>
            <a:ext cx="3286148" cy="646331"/>
          </a:xfrm>
          <a:prstGeom prst="rect">
            <a:avLst/>
          </a:prstGeom>
          <a:noFill/>
        </p:spPr>
        <p:txBody>
          <a:bodyPr wrap="square" rtlCol="0">
            <a:spAutoFit/>
          </a:bodyPr>
          <a:lstStyle/>
          <a:p>
            <a:r>
              <a:rPr lang="en-US" altLang="ja-JP" sz="3600" dirty="0" smtClean="0">
                <a:solidFill>
                  <a:srgbClr val="C00000"/>
                </a:solidFill>
              </a:rPr>
              <a:t>real-time nature</a:t>
            </a:r>
            <a:endParaRPr kumimoji="1" lang="ja-JP" altLang="en-US" sz="3600" dirty="0">
              <a:solidFill>
                <a:srgbClr val="C00000"/>
              </a:solidFill>
            </a:endParaRPr>
          </a:p>
        </p:txBody>
      </p:sp>
    </p:spTree>
    <p:custDataLst>
      <p:tags r:id="rId1"/>
    </p:custDataLst>
    <p:extLst>
      <p:ext uri="{BB962C8B-B14F-4D97-AF65-F5344CB8AC3E}">
        <p14:creationId xmlns:p14="http://schemas.microsoft.com/office/powerpoint/2010/main" val="1767482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4" cstate="print"/>
          <a:srcRect/>
          <a:stretch>
            <a:fillRect/>
          </a:stretch>
        </p:blipFill>
        <p:spPr bwMode="auto">
          <a:xfrm>
            <a:off x="2285984" y="1285860"/>
            <a:ext cx="4143147" cy="4599272"/>
          </a:xfrm>
          <a:prstGeom prst="rect">
            <a:avLst/>
          </a:prstGeom>
          <a:noFill/>
          <a:ln w="9525">
            <a:noFill/>
            <a:miter lim="800000"/>
            <a:headEnd/>
            <a:tailEnd/>
          </a:ln>
        </p:spPr>
      </p:pic>
      <p:sp>
        <p:nvSpPr>
          <p:cNvPr id="2" name="タイトル 1"/>
          <p:cNvSpPr>
            <a:spLocks noGrp="1"/>
          </p:cNvSpPr>
          <p:nvPr>
            <p:ph type="title"/>
          </p:nvPr>
        </p:nvSpPr>
        <p:spPr/>
        <p:txBody>
          <a:bodyPr/>
          <a:lstStyle/>
          <a:p>
            <a:r>
              <a:rPr lang="en-US" altLang="ja-JP" dirty="0" smtClean="0"/>
              <a:t>Real-time Nature of </a:t>
            </a:r>
            <a:r>
              <a:rPr lang="en-US" altLang="ja-JP" dirty="0" err="1" smtClean="0"/>
              <a:t>Microblogging</a:t>
            </a:r>
            <a:endParaRPr kumimoji="1" lang="ja-JP" altLang="en-US" dirty="0"/>
          </a:p>
        </p:txBody>
      </p:sp>
      <p:sp>
        <p:nvSpPr>
          <p:cNvPr id="11" name="コンテンツ プレースホルダ 10"/>
          <p:cNvSpPr>
            <a:spLocks noGrp="1"/>
          </p:cNvSpPr>
          <p:nvPr>
            <p:ph sz="quarter" idx="1"/>
          </p:nvPr>
        </p:nvSpPr>
        <p:spPr>
          <a:xfrm>
            <a:off x="457200" y="3786190"/>
            <a:ext cx="8229600" cy="2571768"/>
          </a:xfrm>
          <a:solidFill>
            <a:schemeClr val="bg1"/>
          </a:solidFill>
        </p:spPr>
        <p:txBody>
          <a:bodyPr>
            <a:normAutofit fontScale="85000" lnSpcReduction="20000"/>
          </a:bodyPr>
          <a:lstStyle/>
          <a:p>
            <a:pPr lvl="1"/>
            <a:r>
              <a:rPr kumimoji="1" lang="en-US" altLang="ja-JP" dirty="0" smtClean="0"/>
              <a:t>Twitter users </a:t>
            </a:r>
            <a:r>
              <a:rPr lang="en-US" altLang="ja-JP" dirty="0" smtClean="0"/>
              <a:t>write tweets several times in a single day.</a:t>
            </a:r>
          </a:p>
          <a:p>
            <a:pPr lvl="1"/>
            <a:r>
              <a:rPr lang="en-US" altLang="ja-JP" dirty="0" smtClean="0"/>
              <a:t>There is a large number of tweets, which results in many reports related to events</a:t>
            </a:r>
          </a:p>
          <a:p>
            <a:endParaRPr lang="en-US" altLang="ja-JP" dirty="0" smtClean="0"/>
          </a:p>
          <a:p>
            <a:pPr lvl="1"/>
            <a:r>
              <a:rPr kumimoji="1" lang="en-US" altLang="ja-JP" dirty="0" smtClean="0"/>
              <a:t>We can know </a:t>
            </a:r>
            <a:r>
              <a:rPr lang="en-US" altLang="ja-JP" dirty="0" smtClean="0"/>
              <a:t>how</a:t>
            </a:r>
            <a:r>
              <a:rPr kumimoji="1" lang="en-US" altLang="ja-JP" dirty="0" smtClean="0"/>
              <a:t> other users are doing in real-time</a:t>
            </a:r>
          </a:p>
          <a:p>
            <a:pPr lvl="1"/>
            <a:r>
              <a:rPr lang="en-US" altLang="ja-JP" dirty="0" smtClean="0"/>
              <a:t>We </a:t>
            </a:r>
            <a:r>
              <a:rPr kumimoji="1" lang="en-US" altLang="ja-JP" dirty="0" smtClean="0"/>
              <a:t>can know what happens around other users in real-time.</a:t>
            </a:r>
            <a:endParaRPr kumimoji="1" lang="ja-JP" altLang="en-US" dirty="0"/>
          </a:p>
        </p:txBody>
      </p:sp>
      <p:sp>
        <p:nvSpPr>
          <p:cNvPr id="8" name="角丸四角形吹き出し 7"/>
          <p:cNvSpPr/>
          <p:nvPr/>
        </p:nvSpPr>
        <p:spPr>
          <a:xfrm>
            <a:off x="214282" y="1500174"/>
            <a:ext cx="3571900" cy="1857388"/>
          </a:xfrm>
          <a:prstGeom prst="wedgeRoundRectCallout">
            <a:avLst>
              <a:gd name="adj1" fmla="val 64753"/>
              <a:gd name="adj2" fmla="val 3191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smtClean="0">
                <a:solidFill>
                  <a:schemeClr val="tx1"/>
                </a:solidFill>
              </a:rPr>
              <a:t>social events</a:t>
            </a:r>
          </a:p>
          <a:p>
            <a:r>
              <a:rPr kumimoji="1" lang="en-US" altLang="ja-JP" sz="2400" dirty="0" smtClean="0">
                <a:solidFill>
                  <a:schemeClr val="tx1"/>
                </a:solidFill>
              </a:rPr>
              <a:t>   parties</a:t>
            </a:r>
          </a:p>
          <a:p>
            <a:r>
              <a:rPr lang="en-US" altLang="ja-JP" sz="2400" dirty="0" smtClean="0">
                <a:solidFill>
                  <a:schemeClr val="tx1"/>
                </a:solidFill>
              </a:rPr>
              <a:t>   baseball games</a:t>
            </a:r>
          </a:p>
          <a:p>
            <a:r>
              <a:rPr kumimoji="1" lang="en-US" altLang="ja-JP" sz="2400" dirty="0" smtClean="0">
                <a:solidFill>
                  <a:schemeClr val="tx1"/>
                </a:solidFill>
              </a:rPr>
              <a:t>   presidential  campaign</a:t>
            </a:r>
            <a:endParaRPr kumimoji="1" lang="ja-JP" altLang="en-US" sz="2400" dirty="0">
              <a:solidFill>
                <a:schemeClr val="tx1"/>
              </a:solidFill>
            </a:endParaRPr>
          </a:p>
        </p:txBody>
      </p:sp>
      <p:sp>
        <p:nvSpPr>
          <p:cNvPr id="9" name="角丸四角形吹き出し 8"/>
          <p:cNvSpPr/>
          <p:nvPr/>
        </p:nvSpPr>
        <p:spPr>
          <a:xfrm>
            <a:off x="6072134" y="1285860"/>
            <a:ext cx="3071866" cy="3000396"/>
          </a:xfrm>
          <a:prstGeom prst="wedgeRoundRectCallout">
            <a:avLst>
              <a:gd name="adj1" fmla="val -109194"/>
              <a:gd name="adj2" fmla="val -787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smtClean="0">
                <a:solidFill>
                  <a:schemeClr val="tx1"/>
                </a:solidFill>
              </a:rPr>
              <a:t>disastrous events</a:t>
            </a:r>
          </a:p>
          <a:p>
            <a:r>
              <a:rPr lang="en-US" altLang="ja-JP" sz="2400" dirty="0" smtClean="0">
                <a:solidFill>
                  <a:schemeClr val="tx1"/>
                </a:solidFill>
              </a:rPr>
              <a:t>   </a:t>
            </a:r>
            <a:r>
              <a:rPr kumimoji="1" lang="en-US" altLang="ja-JP" sz="2400" dirty="0" smtClean="0">
                <a:solidFill>
                  <a:schemeClr val="tx1"/>
                </a:solidFill>
              </a:rPr>
              <a:t>storms</a:t>
            </a:r>
          </a:p>
          <a:p>
            <a:r>
              <a:rPr lang="en-US" altLang="ja-JP" sz="2400" dirty="0" smtClean="0">
                <a:solidFill>
                  <a:schemeClr val="tx1"/>
                </a:solidFill>
              </a:rPr>
              <a:t>   fires</a:t>
            </a:r>
          </a:p>
          <a:p>
            <a:r>
              <a:rPr lang="en-US" altLang="ja-JP" sz="2400" dirty="0" smtClean="0">
                <a:solidFill>
                  <a:schemeClr val="tx1"/>
                </a:solidFill>
              </a:rPr>
              <a:t>   traffic jams   </a:t>
            </a:r>
          </a:p>
          <a:p>
            <a:r>
              <a:rPr kumimoji="1" lang="en-US" altLang="ja-JP" sz="2400" dirty="0" smtClean="0">
                <a:solidFill>
                  <a:schemeClr val="tx1"/>
                </a:solidFill>
              </a:rPr>
              <a:t>   riots</a:t>
            </a:r>
          </a:p>
          <a:p>
            <a:r>
              <a:rPr lang="en-US" altLang="ja-JP" sz="2400" dirty="0" smtClean="0">
                <a:solidFill>
                  <a:schemeClr val="tx1"/>
                </a:solidFill>
              </a:rPr>
              <a:t>   heavy rain-falls</a:t>
            </a:r>
          </a:p>
          <a:p>
            <a:r>
              <a:rPr kumimoji="1" lang="en-US" altLang="ja-JP" sz="2400" dirty="0" smtClean="0">
                <a:solidFill>
                  <a:schemeClr val="tx1"/>
                </a:solidFill>
              </a:rPr>
              <a:t>   earthquakes</a:t>
            </a:r>
            <a:endParaRPr kumimoji="1" lang="ja-JP" altLang="en-US" sz="2400" dirty="0">
              <a:solidFill>
                <a:schemeClr val="tx1"/>
              </a:solidFill>
            </a:endParaRPr>
          </a:p>
        </p:txBody>
      </p:sp>
    </p:spTree>
    <p:custDataLst>
      <p:tags r:id="rId1"/>
    </p:custDataLst>
    <p:extLst>
      <p:ext uri="{BB962C8B-B14F-4D97-AF65-F5344CB8AC3E}">
        <p14:creationId xmlns:p14="http://schemas.microsoft.com/office/powerpoint/2010/main" val="19866624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130842" y="3850104"/>
            <a:ext cx="394368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142976" y="4136188"/>
            <a:ext cx="539418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 name="テキスト ボックス 3"/>
          <p:cNvSpPr txBox="1"/>
          <p:nvPr/>
        </p:nvSpPr>
        <p:spPr>
          <a:xfrm>
            <a:off x="1142976" y="2718571"/>
            <a:ext cx="7215238" cy="3139321"/>
          </a:xfrm>
          <a:prstGeom prst="rect">
            <a:avLst/>
          </a:prstGeom>
          <a:noFill/>
          <a:ln w="25400" cmpd="thickThin">
            <a:solidFill>
              <a:schemeClr val="tx1"/>
            </a:solidFill>
          </a:ln>
        </p:spPr>
        <p:txBody>
          <a:bodyPr wrap="square" rtlCol="0">
            <a:spAutoFit/>
          </a:bodyPr>
          <a:lstStyle/>
          <a:p>
            <a:r>
              <a:rPr lang="en-US" altLang="ja-JP" i="1" dirty="0" smtClean="0">
                <a:latin typeface="Adobe Fangsong Std R" pitchFamily="18" charset="-128"/>
                <a:ea typeface="Adobe Fangsong Std R" pitchFamily="18" charset="-128"/>
              </a:rPr>
              <a:t>   Japan Earthquake Shakes Twitter Users ... And </a:t>
            </a:r>
            <a:r>
              <a:rPr lang="en-US" altLang="ja-JP" i="1" dirty="0" err="1" smtClean="0">
                <a:latin typeface="Adobe Fangsong Std R" pitchFamily="18" charset="-128"/>
                <a:ea typeface="Adobe Fangsong Std R" pitchFamily="18" charset="-128"/>
              </a:rPr>
              <a:t>Beyonce</a:t>
            </a:r>
            <a:r>
              <a:rPr lang="en-US" altLang="ja-JP" i="1" dirty="0" smtClean="0">
                <a:latin typeface="Adobe Fangsong Std R" pitchFamily="18" charset="-128"/>
                <a:ea typeface="Adobe Fangsong Std R" pitchFamily="18" charset="-128"/>
              </a:rPr>
              <a:t>: </a:t>
            </a:r>
          </a:p>
          <a:p>
            <a:endParaRPr lang="en-US" altLang="ja-JP" i="1" dirty="0" smtClean="0">
              <a:latin typeface="Adobe Fangsong Std R" pitchFamily="18" charset="-128"/>
              <a:ea typeface="Adobe Fangsong Std R" pitchFamily="18" charset="-128"/>
            </a:endParaRPr>
          </a:p>
          <a:p>
            <a:r>
              <a:rPr lang="en-US" altLang="ja-JP" i="1" dirty="0" smtClean="0">
                <a:latin typeface="Adobe Fangsong Std R" pitchFamily="18" charset="-128"/>
                <a:ea typeface="Adobe Fangsong Std R" pitchFamily="18" charset="-128"/>
              </a:rPr>
              <a:t>Earthquakes are one thing you can bet on being covered on Twitter first, because, quite frankly, if the ground is shaking, you’re going to tweet about it before it even registers with the USGS* and long before it gets reported by the media. </a:t>
            </a:r>
          </a:p>
          <a:p>
            <a:r>
              <a:rPr lang="en-US" altLang="ja-JP" i="1" dirty="0" smtClean="0">
                <a:latin typeface="Adobe Fangsong Std R" pitchFamily="18" charset="-128"/>
                <a:ea typeface="Adobe Fangsong Std R" pitchFamily="18" charset="-128"/>
              </a:rPr>
              <a:t> That seems to be the case again today, as the third earthquake in a week has hit Japan and its surrounding islands, about an hour ago.</a:t>
            </a:r>
          </a:p>
          <a:p>
            <a:r>
              <a:rPr lang="en-US" altLang="ja-JP" i="1" dirty="0" smtClean="0">
                <a:latin typeface="Adobe Fangsong Std R" pitchFamily="18" charset="-128"/>
                <a:ea typeface="Adobe Fangsong Std R" pitchFamily="18" charset="-128"/>
              </a:rPr>
              <a:t> The first user we can find that tweeted about it was Ricardo Duran of Scottsdale, AZ, who, judging from his Twitter feed, has been traveling the world, arriving in Japan yesterday.</a:t>
            </a:r>
            <a:endParaRPr kumimoji="1" lang="ja-JP" altLang="en-US" dirty="0">
              <a:latin typeface="Adobe Fangsong Std R" pitchFamily="18" charset="-128"/>
              <a:ea typeface="Adobe Fangsong Std R" pitchFamily="18" charset="-128"/>
            </a:endParaRPr>
          </a:p>
        </p:txBody>
      </p:sp>
      <p:sp>
        <p:nvSpPr>
          <p:cNvPr id="3" name="コンテンツ プレースホルダ 2"/>
          <p:cNvSpPr>
            <a:spLocks noGrp="1"/>
          </p:cNvSpPr>
          <p:nvPr>
            <p:ph sz="quarter" idx="1"/>
          </p:nvPr>
        </p:nvSpPr>
        <p:spPr>
          <a:xfrm>
            <a:off x="457200" y="1219200"/>
            <a:ext cx="8472518" cy="4937760"/>
          </a:xfrm>
        </p:spPr>
        <p:txBody>
          <a:bodyPr/>
          <a:lstStyle/>
          <a:p>
            <a:r>
              <a:rPr kumimoji="1" lang="en-US" altLang="ja-JP" sz="2800" dirty="0" smtClean="0"/>
              <a:t>Adam </a:t>
            </a:r>
            <a:r>
              <a:rPr kumimoji="1" lang="en-US" altLang="ja-JP" sz="2800" dirty="0" err="1" smtClean="0"/>
              <a:t>Ostrow</a:t>
            </a:r>
            <a:r>
              <a:rPr lang="en-US" altLang="ja-JP" sz="2800" dirty="0" smtClean="0"/>
              <a:t>,  an Editor in Chief at </a:t>
            </a:r>
            <a:r>
              <a:rPr lang="en-US" altLang="ja-JP" sz="2800" dirty="0" err="1" smtClean="0"/>
              <a:t>Mashable</a:t>
            </a:r>
            <a:r>
              <a:rPr lang="en-US" altLang="ja-JP" sz="2800" dirty="0" smtClean="0"/>
              <a:t> wrote the possibility to detect earthquakes from tweets in his blog</a:t>
            </a:r>
          </a:p>
          <a:p>
            <a:pPr lvl="1"/>
            <a:endParaRPr kumimoji="1" lang="ja-JP" altLang="en-US" dirty="0"/>
          </a:p>
        </p:txBody>
      </p:sp>
      <p:sp>
        <p:nvSpPr>
          <p:cNvPr id="2" name="タイトル 1"/>
          <p:cNvSpPr>
            <a:spLocks noGrp="1"/>
          </p:cNvSpPr>
          <p:nvPr>
            <p:ph type="title"/>
          </p:nvPr>
        </p:nvSpPr>
        <p:spPr/>
        <p:txBody>
          <a:bodyPr/>
          <a:lstStyle/>
          <a:p>
            <a:r>
              <a:rPr kumimoji="1" lang="en-US" altLang="ja-JP" dirty="0" smtClean="0"/>
              <a:t>The Motivation</a:t>
            </a:r>
            <a:endParaRPr kumimoji="1" lang="ja-JP" altLang="en-US" dirty="0"/>
          </a:p>
        </p:txBody>
      </p:sp>
      <p:pic>
        <p:nvPicPr>
          <p:cNvPr id="33794" name="Picture 2"/>
          <p:cNvPicPr>
            <a:picLocks noChangeAspect="1" noChangeArrowheads="1"/>
          </p:cNvPicPr>
          <p:nvPr/>
        </p:nvPicPr>
        <p:blipFill>
          <a:blip r:embed="rId4" cstate="print"/>
          <a:srcRect/>
          <a:stretch>
            <a:fillRect/>
          </a:stretch>
        </p:blipFill>
        <p:spPr bwMode="auto">
          <a:xfrm>
            <a:off x="1469166" y="3156519"/>
            <a:ext cx="5943600" cy="2676525"/>
          </a:xfrm>
          <a:prstGeom prst="rect">
            <a:avLst/>
          </a:prstGeom>
          <a:noFill/>
          <a:ln w="9525">
            <a:noFill/>
            <a:miter lim="800000"/>
            <a:headEnd/>
            <a:tailEnd/>
          </a:ln>
        </p:spPr>
      </p:pic>
      <p:sp>
        <p:nvSpPr>
          <p:cNvPr id="7" name="テキスト ボックス 6"/>
          <p:cNvSpPr txBox="1"/>
          <p:nvPr/>
        </p:nvSpPr>
        <p:spPr>
          <a:xfrm>
            <a:off x="1142976" y="2718571"/>
            <a:ext cx="7215238" cy="2431435"/>
          </a:xfrm>
          <a:prstGeom prst="rect">
            <a:avLst/>
          </a:prstGeom>
          <a:solidFill>
            <a:schemeClr val="accent2">
              <a:lumMod val="75000"/>
            </a:schemeClr>
          </a:solidFill>
        </p:spPr>
        <p:txBody>
          <a:bodyPr wrap="square" rtlCol="0">
            <a:spAutoFit/>
          </a:bodyPr>
          <a:lstStyle/>
          <a:p>
            <a:pPr algn="ctr"/>
            <a:endParaRPr lang="en-US" altLang="ja-JP" sz="1400" dirty="0" smtClean="0">
              <a:solidFill>
                <a:schemeClr val="bg1"/>
              </a:solidFill>
            </a:endParaRPr>
          </a:p>
          <a:p>
            <a:pPr algn="ctr"/>
            <a:r>
              <a:rPr lang="en-US" altLang="ja-JP" sz="4000" dirty="0">
                <a:solidFill>
                  <a:schemeClr val="bg1"/>
                </a:solidFill>
              </a:rPr>
              <a:t>W</a:t>
            </a:r>
            <a:r>
              <a:rPr lang="en-US" altLang="ja-JP" sz="4000" dirty="0" smtClean="0">
                <a:solidFill>
                  <a:schemeClr val="bg1"/>
                </a:solidFill>
              </a:rPr>
              <a:t>e can know earthquake occurrences from tweets</a:t>
            </a:r>
          </a:p>
          <a:p>
            <a:pPr algn="ctr"/>
            <a:r>
              <a:rPr lang="en-US" altLang="ja-JP" sz="4000" dirty="0" smtClean="0">
                <a:solidFill>
                  <a:schemeClr val="bg1"/>
                </a:solidFill>
              </a:rPr>
              <a:t>-&gt; </a:t>
            </a:r>
            <a:r>
              <a:rPr lang="en-US" altLang="ja-JP" sz="4000" dirty="0">
                <a:solidFill>
                  <a:schemeClr val="bg1"/>
                </a:solidFill>
              </a:rPr>
              <a:t>T</a:t>
            </a:r>
            <a:r>
              <a:rPr lang="en-US" altLang="ja-JP" sz="4000" dirty="0" smtClean="0">
                <a:solidFill>
                  <a:schemeClr val="bg1"/>
                </a:solidFill>
              </a:rPr>
              <a:t>he motivation of this research</a:t>
            </a:r>
            <a:endParaRPr lang="en-US" altLang="ja-JP" dirty="0" smtClean="0">
              <a:solidFill>
                <a:schemeClr val="bg1"/>
              </a:solidFill>
            </a:endParaRPr>
          </a:p>
          <a:p>
            <a:pPr algn="ctr"/>
            <a:endParaRPr kumimoji="1" lang="ja-JP" altLang="en-US" dirty="0">
              <a:solidFill>
                <a:schemeClr val="bg1"/>
              </a:solidFill>
            </a:endParaRPr>
          </a:p>
        </p:txBody>
      </p:sp>
      <p:sp>
        <p:nvSpPr>
          <p:cNvPr id="9" name="テキスト ボックス 8"/>
          <p:cNvSpPr txBox="1"/>
          <p:nvPr/>
        </p:nvSpPr>
        <p:spPr>
          <a:xfrm>
            <a:off x="3214678" y="5857892"/>
            <a:ext cx="5643602" cy="369332"/>
          </a:xfrm>
          <a:prstGeom prst="rect">
            <a:avLst/>
          </a:prstGeom>
          <a:noFill/>
        </p:spPr>
        <p:txBody>
          <a:bodyPr wrap="square" rtlCol="0">
            <a:spAutoFit/>
          </a:bodyPr>
          <a:lstStyle/>
          <a:p>
            <a:r>
              <a:rPr kumimoji="1" lang="en-US" altLang="ja-JP" dirty="0" smtClean="0"/>
              <a:t>*USGS : United States Geological Survey</a:t>
            </a:r>
            <a:endParaRPr kumimoji="1" lang="ja-JP" altLang="en-US" dirty="0"/>
          </a:p>
        </p:txBody>
      </p:sp>
    </p:spTree>
    <p:custDataLst>
      <p:tags r:id="rId1"/>
    </p:custDataLst>
    <p:extLst>
      <p:ext uri="{BB962C8B-B14F-4D97-AF65-F5344CB8AC3E}">
        <p14:creationId xmlns:p14="http://schemas.microsoft.com/office/powerpoint/2010/main" val="31368738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33794"/>
                                        </p:tgtEl>
                                        <p:attrNameLst>
                                          <p:attrName>ppt_x</p:attrName>
                                        </p:attrNameLst>
                                      </p:cBhvr>
                                      <p:tavLst>
                                        <p:tav tm="0">
                                          <p:val>
                                            <p:strVal val="ppt_x"/>
                                          </p:val>
                                        </p:tav>
                                        <p:tav tm="100000">
                                          <p:val>
                                            <p:strVal val="ppt_x"/>
                                          </p:val>
                                        </p:tav>
                                      </p:tavLst>
                                    </p:anim>
                                    <p:anim calcmode="lin" valueType="num">
                                      <p:cBhvr additive="base">
                                        <p:cTn id="11" dur="500"/>
                                        <p:tgtEl>
                                          <p:spTgt spid="33794"/>
                                        </p:tgtEl>
                                        <p:attrNameLst>
                                          <p:attrName>ppt_y</p:attrName>
                                        </p:attrNameLst>
                                      </p:cBhvr>
                                      <p:tavLst>
                                        <p:tav tm="0">
                                          <p:val>
                                            <p:strVal val="ppt_y"/>
                                          </p:val>
                                        </p:tav>
                                        <p:tav tm="100000">
                                          <p:val>
                                            <p:strVal val="1+ppt_h/2"/>
                                          </p:val>
                                        </p:tav>
                                      </p:tavLst>
                                    </p:anim>
                                    <p:set>
                                      <p:cBhvr>
                                        <p:cTn id="12" dur="1" fill="hold">
                                          <p:stCondLst>
                                            <p:cond delay="499"/>
                                          </p:stCondLst>
                                        </p:cTn>
                                        <p:tgtEl>
                                          <p:spTgt spid="3379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The Goals</a:t>
            </a:r>
            <a:endParaRPr kumimoji="1" lang="ja-JP" altLang="en-US" dirty="0"/>
          </a:p>
        </p:txBody>
      </p:sp>
      <p:sp>
        <p:nvSpPr>
          <p:cNvPr id="3" name="コンテンツ プレースホルダ 2"/>
          <p:cNvSpPr>
            <a:spLocks noGrp="1"/>
          </p:cNvSpPr>
          <p:nvPr>
            <p:ph sz="quarter" idx="1"/>
          </p:nvPr>
        </p:nvSpPr>
        <p:spPr>
          <a:xfrm>
            <a:off x="457200" y="1600200"/>
            <a:ext cx="8686800" cy="4852125"/>
          </a:xfrm>
        </p:spPr>
        <p:txBody>
          <a:bodyPr>
            <a:normAutofit fontScale="77500" lnSpcReduction="20000"/>
          </a:bodyPr>
          <a:lstStyle/>
          <a:p>
            <a:r>
              <a:rPr lang="en-US" altLang="ja-JP" sz="3800" dirty="0"/>
              <a:t>P</a:t>
            </a:r>
            <a:r>
              <a:rPr lang="en-US" altLang="ja-JP" sz="3800" dirty="0" smtClean="0"/>
              <a:t>ropose an algorithm to detect a target event</a:t>
            </a:r>
          </a:p>
          <a:p>
            <a:pPr lvl="1"/>
            <a:r>
              <a:rPr lang="en-US" altLang="ja-JP" dirty="0" smtClean="0"/>
              <a:t>do semantic analysis on Tweet</a:t>
            </a:r>
          </a:p>
          <a:p>
            <a:pPr lvl="2"/>
            <a:r>
              <a:rPr lang="en-US" altLang="ja-JP" dirty="0" smtClean="0"/>
              <a:t>to obtain tweets on the target event precisely</a:t>
            </a:r>
          </a:p>
          <a:p>
            <a:pPr lvl="1"/>
            <a:r>
              <a:rPr lang="en-US" altLang="ja-JP" dirty="0" smtClean="0"/>
              <a:t>regard Twitter user as a sensor</a:t>
            </a:r>
          </a:p>
          <a:p>
            <a:pPr lvl="2"/>
            <a:r>
              <a:rPr lang="en-US" altLang="ja-JP" dirty="0" smtClean="0"/>
              <a:t>to detect the target event</a:t>
            </a:r>
          </a:p>
          <a:p>
            <a:pPr lvl="2"/>
            <a:r>
              <a:rPr lang="en-US" altLang="ja-JP" dirty="0" smtClean="0"/>
              <a:t>to estimate location of the target</a:t>
            </a:r>
          </a:p>
          <a:p>
            <a:pPr lvl="2">
              <a:buNone/>
            </a:pPr>
            <a:endParaRPr lang="en-US" altLang="ja-JP" dirty="0" smtClean="0"/>
          </a:p>
          <a:p>
            <a:r>
              <a:rPr lang="en-US" altLang="ja-JP" sz="3800" dirty="0"/>
              <a:t>P</a:t>
            </a:r>
            <a:r>
              <a:rPr lang="en-US" altLang="ja-JP" sz="3800" dirty="0" smtClean="0"/>
              <a:t>roduce a probabilistic </a:t>
            </a:r>
            <a:r>
              <a:rPr lang="en-US" altLang="ja-JP" sz="3800" dirty="0" err="1" smtClean="0"/>
              <a:t>spatio</a:t>
            </a:r>
            <a:r>
              <a:rPr lang="en-US" altLang="ja-JP" sz="3800" dirty="0" smtClean="0"/>
              <a:t>-temporal model for </a:t>
            </a:r>
          </a:p>
          <a:p>
            <a:pPr lvl="1"/>
            <a:r>
              <a:rPr lang="en-US" altLang="ja-JP" dirty="0" smtClean="0"/>
              <a:t>event detection</a:t>
            </a:r>
          </a:p>
          <a:p>
            <a:pPr lvl="1"/>
            <a:r>
              <a:rPr lang="en-US" altLang="ja-JP" dirty="0" smtClean="0"/>
              <a:t>location estimation</a:t>
            </a:r>
          </a:p>
          <a:p>
            <a:pPr lvl="1"/>
            <a:endParaRPr lang="en-US" altLang="ja-JP" dirty="0" smtClean="0"/>
          </a:p>
          <a:p>
            <a:r>
              <a:rPr lang="en-US" altLang="ja-JP" sz="3800" dirty="0"/>
              <a:t>P</a:t>
            </a:r>
            <a:r>
              <a:rPr lang="en-US" altLang="ja-JP" sz="3800" dirty="0" smtClean="0"/>
              <a:t>ropose Earthquake Reporting System using Japanese tweets</a:t>
            </a:r>
            <a:endParaRPr lang="ja-JP" altLang="en-US" sz="3800" dirty="0" smtClean="0"/>
          </a:p>
          <a:p>
            <a:endParaRPr lang="en-US" altLang="ja-JP" dirty="0" smtClean="0"/>
          </a:p>
          <a:p>
            <a:pPr lvl="1"/>
            <a:endParaRPr lang="en-US" altLang="ja-JP" dirty="0" smtClean="0"/>
          </a:p>
          <a:p>
            <a:endParaRPr lang="en-US" altLang="ja-JP" dirty="0" smtClean="0"/>
          </a:p>
          <a:p>
            <a:pPr lvl="1">
              <a:buNone/>
            </a:pPr>
            <a:endParaRPr kumimoji="1" lang="en-US" altLang="ja-JP" dirty="0" smtClean="0"/>
          </a:p>
          <a:p>
            <a:pPr>
              <a:buNone/>
            </a:pPr>
            <a:endParaRPr kumimoji="1" lang="ja-JP" altLang="en-US" dirty="0"/>
          </a:p>
        </p:txBody>
      </p:sp>
    </p:spTree>
    <p:extLst>
      <p:ext uri="{BB962C8B-B14F-4D97-AF65-F5344CB8AC3E}">
        <p14:creationId xmlns:p14="http://schemas.microsoft.com/office/powerpoint/2010/main" val="80462276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Twitter and Earthquakes in Japan</a:t>
            </a:r>
            <a:endParaRPr kumimoji="1" lang="ja-JP" altLang="en-US" dirty="0"/>
          </a:p>
        </p:txBody>
      </p:sp>
      <p:pic>
        <p:nvPicPr>
          <p:cNvPr id="2051" name="Picture 3"/>
          <p:cNvPicPr>
            <a:picLocks noChangeAspect="1" noChangeArrowheads="1"/>
          </p:cNvPicPr>
          <p:nvPr/>
        </p:nvPicPr>
        <p:blipFill>
          <a:blip r:embed="rId4" cstate="print"/>
          <a:srcRect/>
          <a:stretch>
            <a:fillRect/>
          </a:stretch>
        </p:blipFill>
        <p:spPr bwMode="auto">
          <a:xfrm>
            <a:off x="4357686" y="3786190"/>
            <a:ext cx="4714908" cy="2500330"/>
          </a:xfrm>
          <a:prstGeom prst="rect">
            <a:avLst/>
          </a:prstGeom>
          <a:noFill/>
          <a:ln w="9525">
            <a:noFill/>
            <a:miter lim="800000"/>
            <a:headEnd/>
            <a:tailEnd/>
          </a:ln>
        </p:spPr>
      </p:pic>
      <p:pic>
        <p:nvPicPr>
          <p:cNvPr id="6" name="図 5" descr="TwitterUserDistribution-2.0.gif"/>
          <p:cNvPicPr>
            <a:picLocks noChangeAspect="1"/>
          </p:cNvPicPr>
          <p:nvPr/>
        </p:nvPicPr>
        <p:blipFill>
          <a:blip r:embed="rId5" cstate="print"/>
          <a:stretch>
            <a:fillRect/>
          </a:stretch>
        </p:blipFill>
        <p:spPr>
          <a:xfrm>
            <a:off x="-285784" y="1214422"/>
            <a:ext cx="5700725" cy="2437113"/>
          </a:xfrm>
          <a:prstGeom prst="rect">
            <a:avLst/>
          </a:prstGeom>
        </p:spPr>
      </p:pic>
      <p:sp>
        <p:nvSpPr>
          <p:cNvPr id="7" name="テキスト ボックス 6"/>
          <p:cNvSpPr txBox="1"/>
          <p:nvPr/>
        </p:nvSpPr>
        <p:spPr>
          <a:xfrm>
            <a:off x="142844" y="3929066"/>
            <a:ext cx="4143404" cy="1569660"/>
          </a:xfrm>
          <a:prstGeom prst="rect">
            <a:avLst/>
          </a:prstGeom>
          <a:noFill/>
        </p:spPr>
        <p:txBody>
          <a:bodyPr wrap="square" rtlCol="0">
            <a:spAutoFit/>
          </a:bodyPr>
          <a:lstStyle/>
          <a:p>
            <a:r>
              <a:rPr lang="en-US" altLang="ja-JP" sz="3200" dirty="0" smtClean="0"/>
              <a:t>a map of earthquake occurrences world wide</a:t>
            </a:r>
          </a:p>
        </p:txBody>
      </p:sp>
      <p:sp>
        <p:nvSpPr>
          <p:cNvPr id="8" name="テキスト ボックス 7"/>
          <p:cNvSpPr txBox="1"/>
          <p:nvPr/>
        </p:nvSpPr>
        <p:spPr>
          <a:xfrm>
            <a:off x="4929190" y="1280212"/>
            <a:ext cx="4214810" cy="1077218"/>
          </a:xfrm>
          <a:prstGeom prst="rect">
            <a:avLst/>
          </a:prstGeom>
          <a:noFill/>
        </p:spPr>
        <p:txBody>
          <a:bodyPr wrap="square" rtlCol="0">
            <a:spAutoFit/>
          </a:bodyPr>
          <a:lstStyle/>
          <a:p>
            <a:r>
              <a:rPr lang="en-US" altLang="ja-JP" sz="3200" dirty="0" smtClean="0"/>
              <a:t>a map of Twitter user</a:t>
            </a:r>
          </a:p>
          <a:p>
            <a:r>
              <a:rPr kumimoji="1" lang="en-US" altLang="ja-JP" sz="3200" dirty="0" smtClean="0"/>
              <a:t>world wide</a:t>
            </a:r>
            <a:endParaRPr kumimoji="1" lang="ja-JP" altLang="en-US" sz="3200" dirty="0"/>
          </a:p>
        </p:txBody>
      </p:sp>
      <p:sp>
        <p:nvSpPr>
          <p:cNvPr id="9" name="テキスト ボックス 8"/>
          <p:cNvSpPr txBox="1"/>
          <p:nvPr/>
        </p:nvSpPr>
        <p:spPr>
          <a:xfrm>
            <a:off x="214282" y="5429264"/>
            <a:ext cx="8643966" cy="1077218"/>
          </a:xfrm>
          <a:prstGeom prst="rect">
            <a:avLst/>
          </a:prstGeom>
          <a:noFill/>
        </p:spPr>
        <p:txBody>
          <a:bodyPr wrap="square" rtlCol="0">
            <a:spAutoFit/>
          </a:bodyPr>
          <a:lstStyle/>
          <a:p>
            <a:r>
              <a:rPr lang="en-US" altLang="ja-JP" sz="3200" dirty="0" smtClean="0"/>
              <a:t>The intersection </a:t>
            </a:r>
            <a:r>
              <a:rPr lang="en-US" altLang="ja-JP" sz="3200" smtClean="0"/>
              <a:t>is regions </a:t>
            </a:r>
            <a:r>
              <a:rPr lang="en-US" altLang="ja-JP" sz="3200" dirty="0" smtClean="0"/>
              <a:t>with many earthquakes and large twitter users.</a:t>
            </a:r>
            <a:endParaRPr kumimoji="1" lang="ja-JP" altLang="en-US" sz="3200" dirty="0"/>
          </a:p>
        </p:txBody>
      </p:sp>
      <p:grpSp>
        <p:nvGrpSpPr>
          <p:cNvPr id="20" name="グループ化 19"/>
          <p:cNvGrpSpPr/>
          <p:nvPr/>
        </p:nvGrpSpPr>
        <p:grpSpPr>
          <a:xfrm>
            <a:off x="1071538" y="1428736"/>
            <a:ext cx="3357586" cy="714380"/>
            <a:chOff x="1071538" y="1428736"/>
            <a:chExt cx="3357586" cy="714380"/>
          </a:xfrm>
          <a:solidFill>
            <a:srgbClr val="FF0000">
              <a:alpha val="30000"/>
            </a:srgbClr>
          </a:solidFill>
        </p:grpSpPr>
        <p:sp>
          <p:nvSpPr>
            <p:cNvPr id="10" name="円/楕円 9"/>
            <p:cNvSpPr/>
            <p:nvPr/>
          </p:nvSpPr>
          <p:spPr>
            <a:xfrm>
              <a:off x="1071538" y="1500174"/>
              <a:ext cx="285752" cy="642942"/>
            </a:xfrm>
            <a:prstGeom prst="ellipse">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円/楕円 10"/>
            <p:cNvSpPr/>
            <p:nvPr/>
          </p:nvSpPr>
          <p:spPr>
            <a:xfrm>
              <a:off x="1366814" y="1571612"/>
              <a:ext cx="561980" cy="571504"/>
            </a:xfrm>
            <a:prstGeom prst="ellipse">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 name="円/楕円 11"/>
            <p:cNvSpPr/>
            <p:nvPr/>
          </p:nvSpPr>
          <p:spPr>
            <a:xfrm>
              <a:off x="2500298" y="1428736"/>
              <a:ext cx="428628" cy="571504"/>
            </a:xfrm>
            <a:prstGeom prst="ellipse">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円/楕円 12"/>
            <p:cNvSpPr/>
            <p:nvPr/>
          </p:nvSpPr>
          <p:spPr>
            <a:xfrm>
              <a:off x="4214810" y="1643050"/>
              <a:ext cx="214314" cy="500066"/>
            </a:xfrm>
            <a:prstGeom prst="ellipse">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grpSp>
        <p:nvGrpSpPr>
          <p:cNvPr id="19" name="グループ化 18"/>
          <p:cNvGrpSpPr/>
          <p:nvPr/>
        </p:nvGrpSpPr>
        <p:grpSpPr>
          <a:xfrm>
            <a:off x="5143504" y="4143380"/>
            <a:ext cx="4000496" cy="1714512"/>
            <a:chOff x="5143504" y="4143380"/>
            <a:chExt cx="4000496" cy="1714512"/>
          </a:xfrm>
        </p:grpSpPr>
        <p:sp>
          <p:nvSpPr>
            <p:cNvPr id="14" name="角丸四角形 13"/>
            <p:cNvSpPr/>
            <p:nvPr/>
          </p:nvSpPr>
          <p:spPr>
            <a:xfrm>
              <a:off x="5143504" y="4286256"/>
              <a:ext cx="500066" cy="642942"/>
            </a:xfrm>
            <a:prstGeom prst="roundRect">
              <a:avLst/>
            </a:prstGeom>
            <a:solidFill>
              <a:schemeClr val="accent2">
                <a:lumMod val="75000"/>
                <a:alpha val="3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角丸四角形 14"/>
            <p:cNvSpPr/>
            <p:nvPr/>
          </p:nvSpPr>
          <p:spPr>
            <a:xfrm>
              <a:off x="5500694" y="4857760"/>
              <a:ext cx="500066" cy="1000132"/>
            </a:xfrm>
            <a:prstGeom prst="roundRect">
              <a:avLst/>
            </a:prstGeom>
            <a:solidFill>
              <a:schemeClr val="accent2">
                <a:lumMod val="75000"/>
                <a:alpha val="3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角丸四角形 15"/>
            <p:cNvSpPr/>
            <p:nvPr/>
          </p:nvSpPr>
          <p:spPr>
            <a:xfrm>
              <a:off x="8215338" y="4143380"/>
              <a:ext cx="428628" cy="1000132"/>
            </a:xfrm>
            <a:prstGeom prst="roundRect">
              <a:avLst/>
            </a:prstGeom>
            <a:solidFill>
              <a:schemeClr val="accent2">
                <a:lumMod val="75000"/>
                <a:alpha val="3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 name="角丸四角形 16"/>
            <p:cNvSpPr/>
            <p:nvPr/>
          </p:nvSpPr>
          <p:spPr>
            <a:xfrm>
              <a:off x="7000892" y="4357694"/>
              <a:ext cx="1143008" cy="357190"/>
            </a:xfrm>
            <a:prstGeom prst="roundRect">
              <a:avLst/>
            </a:prstGeom>
            <a:solidFill>
              <a:schemeClr val="accent2">
                <a:lumMod val="75000"/>
                <a:alpha val="3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角丸四角形 17"/>
            <p:cNvSpPr/>
            <p:nvPr/>
          </p:nvSpPr>
          <p:spPr>
            <a:xfrm>
              <a:off x="8643966" y="4929198"/>
              <a:ext cx="500034" cy="571504"/>
            </a:xfrm>
            <a:prstGeom prst="roundRect">
              <a:avLst/>
            </a:prstGeom>
            <a:solidFill>
              <a:schemeClr val="accent2">
                <a:lumMod val="75000"/>
                <a:alpha val="3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Tree>
    <p:custDataLst>
      <p:tags r:id="rId1"/>
    </p:custDataLst>
    <p:extLst>
      <p:ext uri="{BB962C8B-B14F-4D97-AF65-F5344CB8AC3E}">
        <p14:creationId xmlns:p14="http://schemas.microsoft.com/office/powerpoint/2010/main" val="23823908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259453" y="214313"/>
            <a:ext cx="8398073" cy="1157287"/>
          </a:xfrm>
        </p:spPr>
        <p:txBody>
          <a:bodyPr>
            <a:normAutofit fontScale="90000"/>
          </a:bodyPr>
          <a:lstStyle/>
          <a:p>
            <a:r>
              <a:rPr lang="en-US" dirty="0" smtClean="0">
                <a:latin typeface="Tahoma" charset="0"/>
              </a:rPr>
              <a:t>Online Social Media: A New Information Age</a:t>
            </a:r>
            <a:endParaRPr lang="en-US" dirty="0">
              <a:latin typeface="Tahoma" charset="0"/>
            </a:endParaRPr>
          </a:p>
        </p:txBody>
      </p:sp>
      <p:pic>
        <p:nvPicPr>
          <p:cNvPr id="18434" name="Picture 2" descr="http://www.signagesolutionsmag.com/images/Unleashing%20New%20Med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608" y="1621585"/>
            <a:ext cx="6431696" cy="4711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4"/>
          <p:cNvSpPr>
            <a:spLocks noChangeArrowheads="1"/>
          </p:cNvSpPr>
          <p:nvPr/>
        </p:nvSpPr>
        <p:spPr bwMode="auto">
          <a:xfrm>
            <a:off x="0" y="6333139"/>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t>Source: http://</a:t>
            </a:r>
            <a:r>
              <a:rPr lang="en-US" sz="1200" dirty="0" err="1"/>
              <a:t>www.signagesolutionsmag.com</a:t>
            </a:r>
            <a:r>
              <a:rPr lang="en-US" sz="1200" dirty="0"/>
              <a:t>/article/unleashing-new-media-the-rise-of-the-social-media-command-center-15501</a:t>
            </a:r>
          </a:p>
        </p:txBody>
      </p:sp>
      <p:sp>
        <p:nvSpPr>
          <p:cNvPr id="2" name="Rectangle 1"/>
          <p:cNvSpPr/>
          <p:nvPr/>
        </p:nvSpPr>
        <p:spPr>
          <a:xfrm>
            <a:off x="1019035" y="3304404"/>
            <a:ext cx="6928409" cy="1652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t> </a:t>
            </a:r>
            <a:r>
              <a:rPr lang="en-US" sz="3600" dirty="0">
                <a:solidFill>
                  <a:srgbClr val="000000"/>
                </a:solidFill>
              </a:rPr>
              <a:t>Empower the </a:t>
            </a:r>
            <a:r>
              <a:rPr lang="en-US" sz="3600" dirty="0" smtClean="0">
                <a:solidFill>
                  <a:srgbClr val="000000"/>
                </a:solidFill>
              </a:rPr>
              <a:t>analysts and decision makers to </a:t>
            </a:r>
            <a:r>
              <a:rPr lang="en-US" sz="3600" dirty="0">
                <a:solidFill>
                  <a:srgbClr val="000000"/>
                </a:solidFill>
              </a:rPr>
              <a:t>quickly  understand ongoing </a:t>
            </a:r>
            <a:r>
              <a:rPr lang="en-US" sz="3600" dirty="0" smtClean="0">
                <a:solidFill>
                  <a:srgbClr val="000000"/>
                </a:solidFill>
              </a:rPr>
              <a:t>events!</a:t>
            </a:r>
            <a:endParaRPr lang="en-US" sz="3600" dirty="0">
              <a:solidFill>
                <a:srgbClr val="000000"/>
              </a:solidFill>
            </a:endParaRPr>
          </a:p>
        </p:txBody>
      </p:sp>
    </p:spTree>
    <p:extLst>
      <p:ext uri="{BB962C8B-B14F-4D97-AF65-F5344CB8AC3E}">
        <p14:creationId xmlns:p14="http://schemas.microsoft.com/office/powerpoint/2010/main" val="19773461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p:cNvGrpSpPr/>
          <p:nvPr/>
        </p:nvGrpSpPr>
        <p:grpSpPr>
          <a:xfrm>
            <a:off x="4357686" y="3786190"/>
            <a:ext cx="4786314" cy="2500330"/>
            <a:chOff x="4357686" y="3786190"/>
            <a:chExt cx="4786314" cy="2500330"/>
          </a:xfrm>
        </p:grpSpPr>
        <p:pic>
          <p:nvPicPr>
            <p:cNvPr id="2051" name="Picture 3"/>
            <p:cNvPicPr>
              <a:picLocks noChangeAspect="1" noChangeArrowheads="1"/>
            </p:cNvPicPr>
            <p:nvPr/>
          </p:nvPicPr>
          <p:blipFill>
            <a:blip r:embed="rId4" cstate="print"/>
            <a:srcRect/>
            <a:stretch>
              <a:fillRect/>
            </a:stretch>
          </p:blipFill>
          <p:spPr bwMode="auto">
            <a:xfrm>
              <a:off x="4357686" y="3786190"/>
              <a:ext cx="4714908" cy="2500330"/>
            </a:xfrm>
            <a:prstGeom prst="rect">
              <a:avLst/>
            </a:prstGeom>
            <a:noFill/>
            <a:ln w="9525">
              <a:noFill/>
              <a:miter lim="800000"/>
              <a:headEnd/>
              <a:tailEnd/>
            </a:ln>
          </p:spPr>
        </p:pic>
        <p:grpSp>
          <p:nvGrpSpPr>
            <p:cNvPr id="12" name="グループ化 11"/>
            <p:cNvGrpSpPr/>
            <p:nvPr/>
          </p:nvGrpSpPr>
          <p:grpSpPr>
            <a:xfrm>
              <a:off x="5143504" y="4143380"/>
              <a:ext cx="4000496" cy="1714512"/>
              <a:chOff x="5143504" y="4143380"/>
              <a:chExt cx="4000496" cy="1714512"/>
            </a:xfrm>
          </p:grpSpPr>
          <p:sp>
            <p:nvSpPr>
              <p:cNvPr id="13" name="角丸四角形 12"/>
              <p:cNvSpPr/>
              <p:nvPr/>
            </p:nvSpPr>
            <p:spPr>
              <a:xfrm>
                <a:off x="5143504" y="4286256"/>
                <a:ext cx="500066" cy="642942"/>
              </a:xfrm>
              <a:prstGeom prst="roundRect">
                <a:avLst/>
              </a:prstGeom>
              <a:solidFill>
                <a:schemeClr val="accent2">
                  <a:lumMod val="75000"/>
                  <a:alpha val="3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 name="角丸四角形 13"/>
              <p:cNvSpPr/>
              <p:nvPr/>
            </p:nvSpPr>
            <p:spPr>
              <a:xfrm>
                <a:off x="5500694" y="4857760"/>
                <a:ext cx="500066" cy="1000132"/>
              </a:xfrm>
              <a:prstGeom prst="roundRect">
                <a:avLst/>
              </a:prstGeom>
              <a:solidFill>
                <a:schemeClr val="accent2">
                  <a:lumMod val="75000"/>
                  <a:alpha val="3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 name="角丸四角形 16"/>
              <p:cNvSpPr/>
              <p:nvPr/>
            </p:nvSpPr>
            <p:spPr>
              <a:xfrm>
                <a:off x="8215338" y="4143380"/>
                <a:ext cx="428628" cy="1000132"/>
              </a:xfrm>
              <a:prstGeom prst="roundRect">
                <a:avLst/>
              </a:prstGeom>
              <a:solidFill>
                <a:schemeClr val="accent2">
                  <a:lumMod val="75000"/>
                  <a:alpha val="3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角丸四角形 17"/>
              <p:cNvSpPr/>
              <p:nvPr/>
            </p:nvSpPr>
            <p:spPr>
              <a:xfrm>
                <a:off x="7000892" y="4357694"/>
                <a:ext cx="1143008" cy="357190"/>
              </a:xfrm>
              <a:prstGeom prst="roundRect">
                <a:avLst/>
              </a:prstGeom>
              <a:solidFill>
                <a:schemeClr val="accent2">
                  <a:lumMod val="75000"/>
                  <a:alpha val="3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9" name="角丸四角形 18"/>
              <p:cNvSpPr/>
              <p:nvPr/>
            </p:nvSpPr>
            <p:spPr>
              <a:xfrm>
                <a:off x="8643966" y="4929198"/>
                <a:ext cx="500034" cy="571504"/>
              </a:xfrm>
              <a:prstGeom prst="roundRect">
                <a:avLst/>
              </a:prstGeom>
              <a:solidFill>
                <a:schemeClr val="accent2">
                  <a:lumMod val="75000"/>
                  <a:alpha val="3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grpSp>
      <p:sp>
        <p:nvSpPr>
          <p:cNvPr id="2" name="タイトル 1"/>
          <p:cNvSpPr>
            <a:spLocks noGrp="1"/>
          </p:cNvSpPr>
          <p:nvPr>
            <p:ph type="title"/>
          </p:nvPr>
        </p:nvSpPr>
        <p:spPr/>
        <p:txBody>
          <a:bodyPr>
            <a:normAutofit/>
          </a:bodyPr>
          <a:lstStyle/>
          <a:p>
            <a:r>
              <a:rPr lang="en-US" altLang="ja-JP" dirty="0" smtClean="0"/>
              <a:t>Twitter and Earthquakes in Japan</a:t>
            </a:r>
            <a:endParaRPr kumimoji="1" lang="ja-JP" altLang="en-US" dirty="0"/>
          </a:p>
        </p:txBody>
      </p:sp>
      <p:grpSp>
        <p:nvGrpSpPr>
          <p:cNvPr id="21" name="グループ化 20"/>
          <p:cNvGrpSpPr/>
          <p:nvPr/>
        </p:nvGrpSpPr>
        <p:grpSpPr>
          <a:xfrm>
            <a:off x="-285784" y="1214422"/>
            <a:ext cx="5700725" cy="2437113"/>
            <a:chOff x="-285784" y="1214422"/>
            <a:chExt cx="5700725" cy="2437113"/>
          </a:xfrm>
        </p:grpSpPr>
        <p:pic>
          <p:nvPicPr>
            <p:cNvPr id="6" name="図 5" descr="TwitterUserDistribution-2.0.gif"/>
            <p:cNvPicPr>
              <a:picLocks noChangeAspect="1"/>
            </p:cNvPicPr>
            <p:nvPr/>
          </p:nvPicPr>
          <p:blipFill>
            <a:blip r:embed="rId5" cstate="print"/>
            <a:stretch>
              <a:fillRect/>
            </a:stretch>
          </p:blipFill>
          <p:spPr>
            <a:xfrm>
              <a:off x="-285784" y="1214422"/>
              <a:ext cx="5700725" cy="2437113"/>
            </a:xfrm>
            <a:prstGeom prst="rect">
              <a:avLst/>
            </a:prstGeom>
          </p:spPr>
        </p:pic>
        <p:grpSp>
          <p:nvGrpSpPr>
            <p:cNvPr id="7" name="グループ化 6"/>
            <p:cNvGrpSpPr/>
            <p:nvPr/>
          </p:nvGrpSpPr>
          <p:grpSpPr>
            <a:xfrm>
              <a:off x="1071538" y="1428736"/>
              <a:ext cx="3357586" cy="714380"/>
              <a:chOff x="1071538" y="1428736"/>
              <a:chExt cx="3357586" cy="714380"/>
            </a:xfrm>
            <a:solidFill>
              <a:srgbClr val="FF0000">
                <a:alpha val="30000"/>
              </a:srgbClr>
            </a:solidFill>
          </p:grpSpPr>
          <p:sp>
            <p:nvSpPr>
              <p:cNvPr id="8" name="円/楕円 7"/>
              <p:cNvSpPr/>
              <p:nvPr/>
            </p:nvSpPr>
            <p:spPr>
              <a:xfrm>
                <a:off x="1071538" y="1500174"/>
                <a:ext cx="285752" cy="642942"/>
              </a:xfrm>
              <a:prstGeom prst="ellipse">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円/楕円 8"/>
              <p:cNvSpPr/>
              <p:nvPr/>
            </p:nvSpPr>
            <p:spPr>
              <a:xfrm>
                <a:off x="1366814" y="1571612"/>
                <a:ext cx="561980" cy="571504"/>
              </a:xfrm>
              <a:prstGeom prst="ellipse">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円/楕円 9"/>
              <p:cNvSpPr/>
              <p:nvPr/>
            </p:nvSpPr>
            <p:spPr>
              <a:xfrm>
                <a:off x="2500298" y="1428736"/>
                <a:ext cx="428628" cy="571504"/>
              </a:xfrm>
              <a:prstGeom prst="ellipse">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円/楕円 10"/>
              <p:cNvSpPr/>
              <p:nvPr/>
            </p:nvSpPr>
            <p:spPr>
              <a:xfrm>
                <a:off x="4214810" y="1643050"/>
                <a:ext cx="214314" cy="500066"/>
              </a:xfrm>
              <a:prstGeom prst="ellipse">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grpSp>
      <p:sp>
        <p:nvSpPr>
          <p:cNvPr id="15" name="円/楕円 14"/>
          <p:cNvSpPr/>
          <p:nvPr/>
        </p:nvSpPr>
        <p:spPr>
          <a:xfrm>
            <a:off x="5857884" y="2928934"/>
            <a:ext cx="428628" cy="642942"/>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20" name="テキスト ボックス 19"/>
          <p:cNvSpPr txBox="1"/>
          <p:nvPr/>
        </p:nvSpPr>
        <p:spPr>
          <a:xfrm>
            <a:off x="428596" y="5429264"/>
            <a:ext cx="8501122" cy="954107"/>
          </a:xfrm>
          <a:prstGeom prst="rect">
            <a:avLst/>
          </a:prstGeom>
          <a:noFill/>
        </p:spPr>
        <p:txBody>
          <a:bodyPr wrap="square" rtlCol="0">
            <a:spAutoFit/>
          </a:bodyPr>
          <a:lstStyle/>
          <a:p>
            <a:r>
              <a:rPr kumimoji="1" lang="en-US" altLang="ja-JP" sz="2800" dirty="0" smtClean="0"/>
              <a:t>Other regions: </a:t>
            </a:r>
          </a:p>
          <a:p>
            <a:r>
              <a:rPr lang="en-US" altLang="ja-JP" sz="2800" dirty="0" smtClean="0"/>
              <a:t>Indonesia, Turkey, Iran, Italy, and Pacific coastal US cities</a:t>
            </a:r>
            <a:endParaRPr kumimoji="1" lang="ja-JP" altLang="en-US" sz="2800" dirty="0"/>
          </a:p>
        </p:txBody>
      </p:sp>
    </p:spTree>
    <p:custDataLst>
      <p:tags r:id="rId1"/>
    </p:custDataLst>
    <p:extLst>
      <p:ext uri="{BB962C8B-B14F-4D97-AF65-F5344CB8AC3E}">
        <p14:creationId xmlns:p14="http://schemas.microsoft.com/office/powerpoint/2010/main" val="438176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94444E-6 3.7037E-7 L 0.1882 0.18727 " pathEditMode="relative" rAng="0" ptsTypes="AA">
                                      <p:cBhvr>
                                        <p:cTn id="6" dur="2000" fill="hold"/>
                                        <p:tgtEl>
                                          <p:spTgt spid="21"/>
                                        </p:tgtEl>
                                        <p:attrNameLst>
                                          <p:attrName>ppt_x</p:attrName>
                                          <p:attrName>ppt_y</p:attrName>
                                        </p:attrNameLst>
                                      </p:cBhvr>
                                      <p:rCtr x="9400" y="9400"/>
                                    </p:animMotion>
                                  </p:childTnLst>
                                </p:cTn>
                              </p:par>
                              <p:par>
                                <p:cTn id="7" presetID="0" presetClass="path" presetSubtype="0" accel="50000" decel="50000" fill="hold" nodeType="withEffect">
                                  <p:stCondLst>
                                    <p:cond delay="0"/>
                                  </p:stCondLst>
                                  <p:childTnLst>
                                    <p:animMotion origin="layout" path="M 7.22222E-6 -4.07407E-6 L -0.25989 -0.18912 " pathEditMode="relative" ptsTypes="AA">
                                      <p:cBhvr>
                                        <p:cTn id="8" dur="2000" fill="hold"/>
                                        <p:tgtEl>
                                          <p:spTgt spid="22"/>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Event detection algorithms</a:t>
            </a:r>
            <a:endParaRPr kumimoji="1" lang="ja-JP" altLang="en-US" dirty="0"/>
          </a:p>
        </p:txBody>
      </p:sp>
      <p:sp>
        <p:nvSpPr>
          <p:cNvPr id="3" name="コンテンツ プレースホルダ 2"/>
          <p:cNvSpPr>
            <a:spLocks noGrp="1"/>
          </p:cNvSpPr>
          <p:nvPr>
            <p:ph sz="quarter" idx="1"/>
          </p:nvPr>
        </p:nvSpPr>
        <p:spPr/>
        <p:txBody>
          <a:bodyPr/>
          <a:lstStyle/>
          <a:p>
            <a:r>
              <a:rPr lang="en-US" altLang="ja-JP" dirty="0"/>
              <a:t>D</a:t>
            </a:r>
            <a:r>
              <a:rPr lang="en-US" altLang="ja-JP" dirty="0" smtClean="0"/>
              <a:t>o semantic analysis on Tweet </a:t>
            </a:r>
          </a:p>
          <a:p>
            <a:pPr lvl="1"/>
            <a:r>
              <a:rPr lang="en-US" altLang="ja-JP" dirty="0" smtClean="0"/>
              <a:t>to obtain tweets on the target event precisely</a:t>
            </a:r>
          </a:p>
          <a:p>
            <a:pPr lvl="1">
              <a:buNone/>
            </a:pPr>
            <a:endParaRPr lang="en-US" altLang="ja-JP" dirty="0" smtClean="0"/>
          </a:p>
          <a:p>
            <a:r>
              <a:rPr lang="en-US" altLang="ja-JP" dirty="0" smtClean="0"/>
              <a:t>Consider a Twitter user as a sensor</a:t>
            </a:r>
          </a:p>
          <a:p>
            <a:pPr lvl="1"/>
            <a:r>
              <a:rPr lang="en-US" altLang="ja-JP" dirty="0" smtClean="0"/>
              <a:t>to detect the target event</a:t>
            </a:r>
          </a:p>
          <a:p>
            <a:pPr lvl="1"/>
            <a:r>
              <a:rPr lang="en-US" altLang="ja-JP" dirty="0" smtClean="0"/>
              <a:t>to estimate location of the target</a:t>
            </a:r>
          </a:p>
          <a:p>
            <a:endParaRPr lang="en-US" altLang="ja-JP" dirty="0" smtClean="0"/>
          </a:p>
        </p:txBody>
      </p:sp>
    </p:spTree>
    <p:extLst>
      <p:ext uri="{BB962C8B-B14F-4D97-AF65-F5344CB8AC3E}">
        <p14:creationId xmlns:p14="http://schemas.microsoft.com/office/powerpoint/2010/main" val="231864531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Semantic Analysis on Tweet</a:t>
            </a:r>
            <a:endParaRPr kumimoji="1" lang="ja-JP" altLang="en-US" dirty="0"/>
          </a:p>
        </p:txBody>
      </p:sp>
      <p:sp>
        <p:nvSpPr>
          <p:cNvPr id="3" name="コンテンツ プレースホルダ 2"/>
          <p:cNvSpPr>
            <a:spLocks noGrp="1"/>
          </p:cNvSpPr>
          <p:nvPr>
            <p:ph sz="quarter" idx="1"/>
          </p:nvPr>
        </p:nvSpPr>
        <p:spPr>
          <a:xfrm>
            <a:off x="457200" y="1219200"/>
            <a:ext cx="8401080" cy="4937760"/>
          </a:xfrm>
        </p:spPr>
        <p:txBody>
          <a:bodyPr>
            <a:normAutofit lnSpcReduction="10000"/>
          </a:bodyPr>
          <a:lstStyle/>
          <a:p>
            <a:r>
              <a:rPr lang="en-US" altLang="ja-JP" dirty="0" smtClean="0"/>
              <a:t>Search tweets including </a:t>
            </a:r>
            <a:r>
              <a:rPr lang="en-US" altLang="ja-JP" b="1" dirty="0" smtClean="0"/>
              <a:t>keywords</a:t>
            </a:r>
            <a:r>
              <a:rPr lang="en-US" altLang="ja-JP" dirty="0" smtClean="0"/>
              <a:t> related to a target event</a:t>
            </a:r>
          </a:p>
          <a:p>
            <a:pPr lvl="1"/>
            <a:r>
              <a:rPr lang="en-US" altLang="ja-JP" dirty="0" smtClean="0"/>
              <a:t>Example:  In the case of earthquakes</a:t>
            </a:r>
          </a:p>
          <a:p>
            <a:pPr lvl="2"/>
            <a:r>
              <a:rPr lang="en-US" altLang="ja-JP" dirty="0" smtClean="0"/>
              <a:t>“shaking”, “earthquake”</a:t>
            </a:r>
          </a:p>
          <a:p>
            <a:r>
              <a:rPr lang="en-US" altLang="ja-JP" dirty="0" smtClean="0"/>
              <a:t>Classify tweets into a </a:t>
            </a:r>
            <a:r>
              <a:rPr lang="en-US" altLang="ja-JP" b="1" dirty="0" smtClean="0"/>
              <a:t>positive</a:t>
            </a:r>
            <a:r>
              <a:rPr lang="en-US" altLang="ja-JP" dirty="0" smtClean="0"/>
              <a:t> class or a </a:t>
            </a:r>
            <a:r>
              <a:rPr lang="en-US" altLang="ja-JP" b="1" dirty="0" smtClean="0"/>
              <a:t>negative</a:t>
            </a:r>
            <a:r>
              <a:rPr lang="en-US" altLang="ja-JP" dirty="0" smtClean="0"/>
              <a:t> class</a:t>
            </a:r>
          </a:p>
          <a:p>
            <a:pPr lvl="1"/>
            <a:r>
              <a:rPr lang="en-US" altLang="ja-JP" dirty="0" smtClean="0"/>
              <a:t>Example:  </a:t>
            </a:r>
          </a:p>
          <a:p>
            <a:pPr lvl="2"/>
            <a:r>
              <a:rPr lang="en-US" altLang="ja-JP" dirty="0" smtClean="0"/>
              <a:t>“Earthquake right now!!” ---positive</a:t>
            </a:r>
          </a:p>
          <a:p>
            <a:pPr lvl="2"/>
            <a:r>
              <a:rPr lang="en-US" altLang="ja-JP" dirty="0" smtClean="0"/>
              <a:t>“Someone is shaking hands with my boss” --- negative</a:t>
            </a:r>
          </a:p>
          <a:p>
            <a:pPr lvl="1"/>
            <a:r>
              <a:rPr lang="en-US" altLang="ja-JP" dirty="0" smtClean="0"/>
              <a:t>Create a classifier</a:t>
            </a:r>
          </a:p>
          <a:p>
            <a:pPr lvl="2"/>
            <a:endParaRPr lang="en-US" altLang="ja-JP" dirty="0" smtClean="0"/>
          </a:p>
        </p:txBody>
      </p:sp>
      <p:sp>
        <p:nvSpPr>
          <p:cNvPr id="4" name="Rectangle 3"/>
          <p:cNvSpPr/>
          <p:nvPr/>
        </p:nvSpPr>
        <p:spPr>
          <a:xfrm>
            <a:off x="669115" y="5748568"/>
            <a:ext cx="7687993" cy="9831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i="1" dirty="0" smtClean="0">
                <a:solidFill>
                  <a:srgbClr val="000000"/>
                </a:solidFill>
              </a:rPr>
              <a:t>How would you build such a classifier?</a:t>
            </a:r>
          </a:p>
          <a:p>
            <a:pPr algn="ctr"/>
            <a:r>
              <a:rPr lang="en-US" sz="2800" i="1" dirty="0" smtClean="0">
                <a:solidFill>
                  <a:srgbClr val="000000"/>
                </a:solidFill>
              </a:rPr>
              <a:t>What kinds of features would you use?</a:t>
            </a:r>
            <a:endParaRPr lang="en-US" sz="2800" i="1" dirty="0">
              <a:solidFill>
                <a:srgbClr val="000000"/>
              </a:solidFill>
            </a:endParaRPr>
          </a:p>
        </p:txBody>
      </p:sp>
    </p:spTree>
    <p:extLst>
      <p:ext uri="{BB962C8B-B14F-4D97-AF65-F5344CB8AC3E}">
        <p14:creationId xmlns:p14="http://schemas.microsoft.com/office/powerpoint/2010/main" val="4032131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Semantic Analysis on Tweet</a:t>
            </a:r>
            <a:endParaRPr kumimoji="1" lang="ja-JP" altLang="en-US" dirty="0"/>
          </a:p>
        </p:txBody>
      </p:sp>
      <p:sp>
        <p:nvSpPr>
          <p:cNvPr id="3" name="コンテンツ プレースホルダ 2"/>
          <p:cNvSpPr>
            <a:spLocks noGrp="1"/>
          </p:cNvSpPr>
          <p:nvPr>
            <p:ph sz="quarter" idx="1"/>
          </p:nvPr>
        </p:nvSpPr>
        <p:spPr>
          <a:xfrm>
            <a:off x="457200" y="1417638"/>
            <a:ext cx="8229600" cy="5234131"/>
          </a:xfrm>
        </p:spPr>
        <p:txBody>
          <a:bodyPr>
            <a:normAutofit fontScale="77500" lnSpcReduction="20000"/>
          </a:bodyPr>
          <a:lstStyle/>
          <a:p>
            <a:r>
              <a:rPr kumimoji="1" lang="en-US" altLang="ja-JP" dirty="0" smtClean="0"/>
              <a:t>Create classifier for tweets</a:t>
            </a:r>
          </a:p>
          <a:p>
            <a:pPr lvl="1"/>
            <a:r>
              <a:rPr lang="en-US" altLang="ja-JP" dirty="0" smtClean="0"/>
              <a:t>use Support Vector Machine (SVM)</a:t>
            </a:r>
          </a:p>
          <a:p>
            <a:endParaRPr kumimoji="1" lang="en-US" altLang="ja-JP" dirty="0" smtClean="0"/>
          </a:p>
          <a:p>
            <a:r>
              <a:rPr lang="en-US" altLang="ja-JP" dirty="0" smtClean="0"/>
              <a:t>Features </a:t>
            </a:r>
            <a:r>
              <a:rPr lang="en-US" altLang="ja-JP" dirty="0" smtClean="0">
                <a:solidFill>
                  <a:schemeClr val="accent2">
                    <a:lumMod val="75000"/>
                  </a:schemeClr>
                </a:solidFill>
              </a:rPr>
              <a:t>(Example: I am in Japan, earthquake right now!)</a:t>
            </a:r>
          </a:p>
          <a:p>
            <a:endParaRPr lang="en-US" altLang="ja-JP" dirty="0" smtClean="0">
              <a:solidFill>
                <a:schemeClr val="accent2">
                  <a:lumMod val="75000"/>
                </a:schemeClr>
              </a:solidFill>
            </a:endParaRPr>
          </a:p>
          <a:p>
            <a:pPr lvl="1"/>
            <a:r>
              <a:rPr lang="en-US" altLang="ja-JP" b="1" dirty="0" smtClean="0"/>
              <a:t>S</a:t>
            </a:r>
            <a:r>
              <a:rPr kumimoji="1" lang="en-US" altLang="ja-JP" b="1" dirty="0" smtClean="0"/>
              <a:t>tatistical features  </a:t>
            </a:r>
            <a:r>
              <a:rPr kumimoji="1" lang="en-US" altLang="ja-JP" dirty="0" smtClean="0">
                <a:solidFill>
                  <a:schemeClr val="accent2">
                    <a:lumMod val="75000"/>
                  </a:schemeClr>
                </a:solidFill>
              </a:rPr>
              <a:t>(7 words,  the </a:t>
            </a:r>
            <a:r>
              <a:rPr lang="en-US" altLang="ja-JP" dirty="0" smtClean="0">
                <a:solidFill>
                  <a:schemeClr val="accent2">
                    <a:lumMod val="75000"/>
                  </a:schemeClr>
                </a:solidFill>
              </a:rPr>
              <a:t>5</a:t>
            </a:r>
            <a:r>
              <a:rPr kumimoji="1" lang="en-US" altLang="ja-JP" baseline="30000" dirty="0" smtClean="0">
                <a:solidFill>
                  <a:schemeClr val="accent2">
                    <a:lumMod val="75000"/>
                  </a:schemeClr>
                </a:solidFill>
              </a:rPr>
              <a:t>th</a:t>
            </a:r>
            <a:r>
              <a:rPr kumimoji="1" lang="en-US" altLang="ja-JP" dirty="0" smtClean="0">
                <a:solidFill>
                  <a:schemeClr val="accent2">
                    <a:lumMod val="75000"/>
                  </a:schemeClr>
                </a:solidFill>
              </a:rPr>
              <a:t> word)</a:t>
            </a:r>
          </a:p>
          <a:p>
            <a:pPr lvl="1">
              <a:buNone/>
            </a:pPr>
            <a:r>
              <a:rPr lang="en-US" altLang="ja-JP" dirty="0" smtClean="0"/>
              <a:t>   the number of words in a tweet message and the position of the query within a tweet</a:t>
            </a:r>
          </a:p>
          <a:p>
            <a:pPr lvl="8"/>
            <a:endParaRPr kumimoji="1" lang="en-US" altLang="ja-JP" dirty="0" smtClean="0"/>
          </a:p>
          <a:p>
            <a:pPr lvl="1"/>
            <a:r>
              <a:rPr lang="en-US" altLang="ja-JP" b="1" dirty="0" smtClean="0"/>
              <a:t>Keyword features  </a:t>
            </a:r>
            <a:r>
              <a:rPr lang="en-US" altLang="ja-JP" dirty="0" smtClean="0">
                <a:solidFill>
                  <a:schemeClr val="accent2">
                    <a:lumMod val="75000"/>
                  </a:schemeClr>
                </a:solidFill>
              </a:rPr>
              <a:t>( I, am, in, Japan, earthquake, right, now)</a:t>
            </a:r>
          </a:p>
          <a:p>
            <a:pPr lvl="1">
              <a:buNone/>
            </a:pPr>
            <a:r>
              <a:rPr lang="en-US" altLang="ja-JP" dirty="0" smtClean="0"/>
              <a:t>   the words in a tweet</a:t>
            </a:r>
          </a:p>
          <a:p>
            <a:pPr lvl="8"/>
            <a:endParaRPr kumimoji="1" lang="en-US" altLang="ja-JP" dirty="0" smtClean="0"/>
          </a:p>
          <a:p>
            <a:pPr lvl="1"/>
            <a:r>
              <a:rPr lang="en-US" altLang="ja-JP" b="1" dirty="0" smtClean="0"/>
              <a:t>Word context features </a:t>
            </a:r>
            <a:r>
              <a:rPr lang="en-US" altLang="ja-JP" dirty="0" smtClean="0">
                <a:solidFill>
                  <a:schemeClr val="accent2">
                    <a:lumMod val="75000"/>
                  </a:schemeClr>
                </a:solidFill>
              </a:rPr>
              <a:t>(Japan, right)</a:t>
            </a:r>
          </a:p>
          <a:p>
            <a:pPr lvl="1">
              <a:buNone/>
            </a:pPr>
            <a:r>
              <a:rPr kumimoji="1" lang="en-US" altLang="ja-JP" dirty="0" smtClean="0"/>
              <a:t>   the words  before and after the query word</a:t>
            </a:r>
            <a:endParaRPr kumimoji="1" lang="ja-JP" altLang="en-US" dirty="0"/>
          </a:p>
        </p:txBody>
      </p:sp>
    </p:spTree>
    <p:extLst>
      <p:ext uri="{BB962C8B-B14F-4D97-AF65-F5344CB8AC3E}">
        <p14:creationId xmlns:p14="http://schemas.microsoft.com/office/powerpoint/2010/main" val="348799214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Tweet as a Sensory Value</a:t>
            </a:r>
            <a:endParaRPr kumimoji="1" lang="ja-JP" altLang="en-US" dirty="0"/>
          </a:p>
        </p:txBody>
      </p:sp>
      <p:grpSp>
        <p:nvGrpSpPr>
          <p:cNvPr id="8" name="グループ化 7"/>
          <p:cNvGrpSpPr/>
          <p:nvPr/>
        </p:nvGrpSpPr>
        <p:grpSpPr>
          <a:xfrm>
            <a:off x="1758290" y="1214422"/>
            <a:ext cx="5956982" cy="4261114"/>
            <a:chOff x="658889" y="958723"/>
            <a:chExt cx="7630481" cy="5458191"/>
          </a:xfrm>
        </p:grpSpPr>
        <p:sp>
          <p:nvSpPr>
            <p:cNvPr id="9" name="AutoShape 4"/>
            <p:cNvSpPr>
              <a:spLocks noChangeArrowheads="1"/>
            </p:cNvSpPr>
            <p:nvPr/>
          </p:nvSpPr>
          <p:spPr bwMode="auto">
            <a:xfrm>
              <a:off x="1014376" y="3954028"/>
              <a:ext cx="568964" cy="385208"/>
            </a:xfrm>
            <a:prstGeom prst="foldedCorner">
              <a:avLst>
                <a:gd name="adj" fmla="val 12500"/>
              </a:avLst>
            </a:prstGeom>
            <a:solidFill>
              <a:schemeClr val="accent1"/>
            </a:solidFill>
            <a:ln w="9525">
              <a:solidFill>
                <a:schemeClr val="tx1"/>
              </a:solidFill>
              <a:round/>
              <a:headEnd/>
              <a:tailEnd/>
            </a:ln>
            <a:effectLst/>
          </p:spPr>
          <p:txBody>
            <a:bodyPr wrap="none" anchor="ctr"/>
            <a:lstStyle/>
            <a:p>
              <a:pPr algn="ctr"/>
              <a:r>
                <a:rPr lang="ja-JP" altLang="en-US" dirty="0"/>
                <a:t>・・・</a:t>
              </a:r>
            </a:p>
          </p:txBody>
        </p:sp>
        <p:sp>
          <p:nvSpPr>
            <p:cNvPr id="10" name="AutoShape 5"/>
            <p:cNvSpPr>
              <a:spLocks noChangeArrowheads="1"/>
            </p:cNvSpPr>
            <p:nvPr/>
          </p:nvSpPr>
          <p:spPr bwMode="auto">
            <a:xfrm>
              <a:off x="2380895" y="3954970"/>
              <a:ext cx="568964" cy="385208"/>
            </a:xfrm>
            <a:prstGeom prst="foldedCorner">
              <a:avLst>
                <a:gd name="adj" fmla="val 12500"/>
              </a:avLst>
            </a:prstGeom>
            <a:solidFill>
              <a:schemeClr val="accent1"/>
            </a:solidFill>
            <a:ln w="9525">
              <a:solidFill>
                <a:schemeClr val="tx1"/>
              </a:solidFill>
              <a:round/>
              <a:headEnd/>
              <a:tailEnd/>
            </a:ln>
            <a:effectLst/>
          </p:spPr>
          <p:txBody>
            <a:bodyPr wrap="none" anchor="ctr"/>
            <a:lstStyle/>
            <a:p>
              <a:pPr algn="ctr"/>
              <a:r>
                <a:rPr lang="ja-JP" altLang="en-US"/>
                <a:t>・・・</a:t>
              </a:r>
            </a:p>
          </p:txBody>
        </p:sp>
        <p:sp>
          <p:nvSpPr>
            <p:cNvPr id="11" name="AutoShape 6"/>
            <p:cNvSpPr>
              <a:spLocks noChangeArrowheads="1"/>
            </p:cNvSpPr>
            <p:nvPr/>
          </p:nvSpPr>
          <p:spPr bwMode="auto">
            <a:xfrm>
              <a:off x="3748668" y="3954970"/>
              <a:ext cx="568964" cy="385208"/>
            </a:xfrm>
            <a:prstGeom prst="foldedCorner">
              <a:avLst>
                <a:gd name="adj" fmla="val 12500"/>
              </a:avLst>
            </a:prstGeom>
            <a:solidFill>
              <a:schemeClr val="accent1"/>
            </a:solidFill>
            <a:ln w="9525">
              <a:solidFill>
                <a:schemeClr val="tx1"/>
              </a:solidFill>
              <a:round/>
              <a:headEnd/>
              <a:tailEnd/>
            </a:ln>
            <a:effectLst/>
          </p:spPr>
          <p:txBody>
            <a:bodyPr wrap="none" anchor="ctr"/>
            <a:lstStyle/>
            <a:p>
              <a:pPr algn="ctr"/>
              <a:r>
                <a:rPr lang="ja-JP" altLang="en-US"/>
                <a:t>・・・</a:t>
              </a:r>
            </a:p>
          </p:txBody>
        </p:sp>
        <p:sp>
          <p:nvSpPr>
            <p:cNvPr id="12" name="Line 7"/>
            <p:cNvSpPr>
              <a:spLocks noChangeShapeType="1"/>
            </p:cNvSpPr>
            <p:nvPr/>
          </p:nvSpPr>
          <p:spPr bwMode="auto">
            <a:xfrm flipV="1">
              <a:off x="2551709" y="4339236"/>
              <a:ext cx="114295" cy="213795"/>
            </a:xfrm>
            <a:prstGeom prst="line">
              <a:avLst/>
            </a:prstGeom>
            <a:noFill/>
            <a:ln w="19050">
              <a:solidFill>
                <a:schemeClr val="tx1"/>
              </a:solidFill>
              <a:round/>
              <a:headEnd/>
              <a:tailEnd type="triangle" w="lg" len="lg"/>
            </a:ln>
            <a:effectLst/>
          </p:spPr>
          <p:txBody>
            <a:bodyPr/>
            <a:lstStyle/>
            <a:p>
              <a:endParaRPr lang="ja-JP" altLang="en-US"/>
            </a:p>
          </p:txBody>
        </p:sp>
        <p:pic>
          <p:nvPicPr>
            <p:cNvPr id="13" name="Picture 8" descr="MCj04184380000[1]"/>
            <p:cNvPicPr>
              <a:picLocks noChangeAspect="1" noChangeArrowheads="1"/>
            </p:cNvPicPr>
            <p:nvPr/>
          </p:nvPicPr>
          <p:blipFill>
            <a:blip r:embed="rId4" cstate="print"/>
            <a:srcRect/>
            <a:stretch>
              <a:fillRect/>
            </a:stretch>
          </p:blipFill>
          <p:spPr bwMode="auto">
            <a:xfrm>
              <a:off x="2039265" y="5452479"/>
              <a:ext cx="1253479" cy="922051"/>
            </a:xfrm>
            <a:prstGeom prst="rect">
              <a:avLst/>
            </a:prstGeom>
            <a:noFill/>
          </p:spPr>
        </p:pic>
        <p:sp>
          <p:nvSpPr>
            <p:cNvPr id="14" name="Line 9"/>
            <p:cNvSpPr>
              <a:spLocks noChangeShapeType="1"/>
            </p:cNvSpPr>
            <p:nvPr/>
          </p:nvSpPr>
          <p:spPr bwMode="auto">
            <a:xfrm>
              <a:off x="1185190" y="5964835"/>
              <a:ext cx="854074" cy="0"/>
            </a:xfrm>
            <a:prstGeom prst="line">
              <a:avLst/>
            </a:prstGeom>
            <a:noFill/>
            <a:ln w="34925">
              <a:solidFill>
                <a:schemeClr val="tx1"/>
              </a:solidFill>
              <a:prstDash val="dash"/>
              <a:round/>
              <a:headEnd/>
              <a:tailEnd type="triangle" w="lg" len="lg"/>
            </a:ln>
            <a:effectLst/>
          </p:spPr>
          <p:txBody>
            <a:bodyPr/>
            <a:lstStyle/>
            <a:p>
              <a:endParaRPr lang="ja-JP" altLang="en-US"/>
            </a:p>
          </p:txBody>
        </p:sp>
        <p:sp>
          <p:nvSpPr>
            <p:cNvPr id="15" name="Line 10"/>
            <p:cNvSpPr>
              <a:spLocks noChangeShapeType="1"/>
            </p:cNvSpPr>
            <p:nvPr/>
          </p:nvSpPr>
          <p:spPr bwMode="auto">
            <a:xfrm>
              <a:off x="1185190" y="6136248"/>
              <a:ext cx="854074" cy="0"/>
            </a:xfrm>
            <a:prstGeom prst="line">
              <a:avLst/>
            </a:prstGeom>
            <a:noFill/>
            <a:ln w="34925">
              <a:solidFill>
                <a:schemeClr val="tx1"/>
              </a:solidFill>
              <a:prstDash val="dash"/>
              <a:round/>
              <a:headEnd/>
              <a:tailEnd type="triangle" w="lg" len="lg"/>
            </a:ln>
            <a:effectLst/>
          </p:spPr>
          <p:txBody>
            <a:bodyPr/>
            <a:lstStyle/>
            <a:p>
              <a:endParaRPr lang="ja-JP" altLang="en-US"/>
            </a:p>
          </p:txBody>
        </p:sp>
        <p:sp>
          <p:nvSpPr>
            <p:cNvPr id="16" name="Line 11"/>
            <p:cNvSpPr>
              <a:spLocks noChangeShapeType="1"/>
            </p:cNvSpPr>
            <p:nvPr/>
          </p:nvSpPr>
          <p:spPr bwMode="auto">
            <a:xfrm>
              <a:off x="1185190" y="5794363"/>
              <a:ext cx="854074" cy="0"/>
            </a:xfrm>
            <a:prstGeom prst="line">
              <a:avLst/>
            </a:prstGeom>
            <a:noFill/>
            <a:ln w="34925">
              <a:solidFill>
                <a:schemeClr val="tx1"/>
              </a:solidFill>
              <a:prstDash val="dash"/>
              <a:round/>
              <a:headEnd/>
              <a:tailEnd type="triangle" w="lg" len="lg"/>
            </a:ln>
            <a:effectLst/>
          </p:spPr>
          <p:txBody>
            <a:bodyPr/>
            <a:lstStyle/>
            <a:p>
              <a:endParaRPr lang="ja-JP" altLang="en-US"/>
            </a:p>
          </p:txBody>
        </p:sp>
        <p:pic>
          <p:nvPicPr>
            <p:cNvPr id="17" name="Picture 12" descr="MCj04348740000[1]"/>
            <p:cNvPicPr>
              <a:picLocks noChangeAspect="1" noChangeArrowheads="1"/>
            </p:cNvPicPr>
            <p:nvPr/>
          </p:nvPicPr>
          <p:blipFill>
            <a:blip r:embed="rId5" cstate="print"/>
            <a:srcRect/>
            <a:stretch>
              <a:fillRect/>
            </a:stretch>
          </p:blipFill>
          <p:spPr bwMode="auto">
            <a:xfrm>
              <a:off x="3748668" y="4553031"/>
              <a:ext cx="733499" cy="550028"/>
            </a:xfrm>
            <a:prstGeom prst="rect">
              <a:avLst/>
            </a:prstGeom>
            <a:noFill/>
          </p:spPr>
        </p:pic>
        <p:pic>
          <p:nvPicPr>
            <p:cNvPr id="18" name="Picture 13" descr="MCj04348760000[1]"/>
            <p:cNvPicPr>
              <a:picLocks noChangeAspect="1" noChangeArrowheads="1"/>
            </p:cNvPicPr>
            <p:nvPr/>
          </p:nvPicPr>
          <p:blipFill>
            <a:blip r:embed="rId6" cstate="print"/>
            <a:srcRect/>
            <a:stretch>
              <a:fillRect/>
            </a:stretch>
          </p:blipFill>
          <p:spPr bwMode="auto">
            <a:xfrm>
              <a:off x="3064154" y="4553031"/>
              <a:ext cx="741035" cy="555680"/>
            </a:xfrm>
            <a:prstGeom prst="rect">
              <a:avLst/>
            </a:prstGeom>
            <a:noFill/>
          </p:spPr>
        </p:pic>
        <p:pic>
          <p:nvPicPr>
            <p:cNvPr id="19" name="Picture 14" descr="MCj04348830000[1]"/>
            <p:cNvPicPr>
              <a:picLocks noChangeAspect="1" noChangeArrowheads="1"/>
            </p:cNvPicPr>
            <p:nvPr/>
          </p:nvPicPr>
          <p:blipFill>
            <a:blip r:embed="rId7" cstate="print"/>
            <a:srcRect/>
            <a:stretch>
              <a:fillRect/>
            </a:stretch>
          </p:blipFill>
          <p:spPr bwMode="auto">
            <a:xfrm>
              <a:off x="2211335" y="4553031"/>
              <a:ext cx="854074" cy="640444"/>
            </a:xfrm>
            <a:prstGeom prst="rect">
              <a:avLst/>
            </a:prstGeom>
            <a:noFill/>
          </p:spPr>
        </p:pic>
        <p:pic>
          <p:nvPicPr>
            <p:cNvPr id="20" name="Picture 15" descr="MCj04348840000[1]"/>
            <p:cNvPicPr>
              <a:picLocks noChangeAspect="1" noChangeArrowheads="1"/>
            </p:cNvPicPr>
            <p:nvPr/>
          </p:nvPicPr>
          <p:blipFill>
            <a:blip r:embed="rId8" cstate="print"/>
            <a:srcRect/>
            <a:stretch>
              <a:fillRect/>
            </a:stretch>
          </p:blipFill>
          <p:spPr bwMode="auto">
            <a:xfrm>
              <a:off x="1526821" y="4553031"/>
              <a:ext cx="741035" cy="555680"/>
            </a:xfrm>
            <a:prstGeom prst="rect">
              <a:avLst/>
            </a:prstGeom>
            <a:noFill/>
          </p:spPr>
        </p:pic>
        <p:pic>
          <p:nvPicPr>
            <p:cNvPr id="21" name="Picture 16" descr="MCj04348880000[1]"/>
            <p:cNvPicPr>
              <a:picLocks noChangeAspect="1" noChangeArrowheads="1"/>
            </p:cNvPicPr>
            <p:nvPr/>
          </p:nvPicPr>
          <p:blipFill>
            <a:blip r:embed="rId9" cstate="print"/>
            <a:srcRect/>
            <a:stretch>
              <a:fillRect/>
            </a:stretch>
          </p:blipFill>
          <p:spPr bwMode="auto">
            <a:xfrm>
              <a:off x="785786" y="4553031"/>
              <a:ext cx="790018" cy="592411"/>
            </a:xfrm>
            <a:prstGeom prst="rect">
              <a:avLst/>
            </a:prstGeom>
            <a:noFill/>
          </p:spPr>
        </p:pic>
        <p:pic>
          <p:nvPicPr>
            <p:cNvPr id="22" name="Picture 17" descr="MCj04350010000[1]"/>
            <p:cNvPicPr>
              <a:picLocks noChangeAspect="1" noChangeArrowheads="1"/>
            </p:cNvPicPr>
            <p:nvPr/>
          </p:nvPicPr>
          <p:blipFill>
            <a:blip r:embed="rId10" cstate="print"/>
            <a:srcRect/>
            <a:stretch>
              <a:fillRect/>
            </a:stretch>
          </p:blipFill>
          <p:spPr bwMode="auto">
            <a:xfrm>
              <a:off x="6083557" y="5364889"/>
              <a:ext cx="585292" cy="1052025"/>
            </a:xfrm>
            <a:prstGeom prst="rect">
              <a:avLst/>
            </a:prstGeom>
            <a:noFill/>
          </p:spPr>
        </p:pic>
        <p:sp>
          <p:nvSpPr>
            <p:cNvPr id="23" name="Line 18"/>
            <p:cNvSpPr>
              <a:spLocks noChangeShapeType="1"/>
            </p:cNvSpPr>
            <p:nvPr/>
          </p:nvSpPr>
          <p:spPr bwMode="auto">
            <a:xfrm>
              <a:off x="5115187" y="5978020"/>
              <a:ext cx="854074" cy="0"/>
            </a:xfrm>
            <a:prstGeom prst="line">
              <a:avLst/>
            </a:prstGeom>
            <a:noFill/>
            <a:ln w="34925">
              <a:solidFill>
                <a:schemeClr val="tx1"/>
              </a:solidFill>
              <a:prstDash val="dash"/>
              <a:round/>
              <a:headEnd/>
              <a:tailEnd type="triangle" w="lg" len="lg"/>
            </a:ln>
            <a:effectLst/>
          </p:spPr>
          <p:txBody>
            <a:bodyPr/>
            <a:lstStyle/>
            <a:p>
              <a:endParaRPr lang="ja-JP" altLang="en-US"/>
            </a:p>
          </p:txBody>
        </p:sp>
        <p:sp>
          <p:nvSpPr>
            <p:cNvPr id="24" name="Line 19"/>
            <p:cNvSpPr>
              <a:spLocks noChangeShapeType="1"/>
            </p:cNvSpPr>
            <p:nvPr/>
          </p:nvSpPr>
          <p:spPr bwMode="auto">
            <a:xfrm>
              <a:off x="5115187" y="6149434"/>
              <a:ext cx="854074" cy="0"/>
            </a:xfrm>
            <a:prstGeom prst="line">
              <a:avLst/>
            </a:prstGeom>
            <a:noFill/>
            <a:ln w="34925">
              <a:solidFill>
                <a:schemeClr val="tx1"/>
              </a:solidFill>
              <a:prstDash val="dash"/>
              <a:round/>
              <a:headEnd/>
              <a:tailEnd type="triangle" w="lg" len="lg"/>
            </a:ln>
            <a:effectLst/>
          </p:spPr>
          <p:txBody>
            <a:bodyPr/>
            <a:lstStyle/>
            <a:p>
              <a:endParaRPr lang="ja-JP" altLang="en-US"/>
            </a:p>
          </p:txBody>
        </p:sp>
        <p:sp>
          <p:nvSpPr>
            <p:cNvPr id="25" name="Line 20"/>
            <p:cNvSpPr>
              <a:spLocks noChangeShapeType="1"/>
            </p:cNvSpPr>
            <p:nvPr/>
          </p:nvSpPr>
          <p:spPr bwMode="auto">
            <a:xfrm>
              <a:off x="5115187" y="5807549"/>
              <a:ext cx="854074" cy="0"/>
            </a:xfrm>
            <a:prstGeom prst="line">
              <a:avLst/>
            </a:prstGeom>
            <a:noFill/>
            <a:ln w="34925">
              <a:solidFill>
                <a:schemeClr val="tx1"/>
              </a:solidFill>
              <a:prstDash val="dash"/>
              <a:round/>
              <a:headEnd/>
              <a:tailEnd type="triangle" w="lg" len="lg"/>
            </a:ln>
            <a:effectLst/>
          </p:spPr>
          <p:txBody>
            <a:bodyPr/>
            <a:lstStyle/>
            <a:p>
              <a:endParaRPr lang="ja-JP" altLang="en-US"/>
            </a:p>
          </p:txBody>
        </p:sp>
        <p:pic>
          <p:nvPicPr>
            <p:cNvPr id="26" name="Picture 21" descr="MCj04315700000[1]"/>
            <p:cNvPicPr>
              <a:picLocks noChangeAspect="1" noChangeArrowheads="1"/>
            </p:cNvPicPr>
            <p:nvPr/>
          </p:nvPicPr>
          <p:blipFill>
            <a:blip r:embed="rId11" cstate="print"/>
            <a:srcRect/>
            <a:stretch>
              <a:fillRect/>
            </a:stretch>
          </p:blipFill>
          <p:spPr bwMode="auto">
            <a:xfrm>
              <a:off x="6981591" y="4582229"/>
              <a:ext cx="640556" cy="483158"/>
            </a:xfrm>
            <a:prstGeom prst="rect">
              <a:avLst/>
            </a:prstGeom>
            <a:noFill/>
          </p:spPr>
        </p:pic>
        <p:pic>
          <p:nvPicPr>
            <p:cNvPr id="27" name="Picture 22" descr="MCj04315700000[1]"/>
            <p:cNvPicPr>
              <a:picLocks noChangeAspect="1" noChangeArrowheads="1"/>
            </p:cNvPicPr>
            <p:nvPr/>
          </p:nvPicPr>
          <p:blipFill>
            <a:blip r:embed="rId11" cstate="print"/>
            <a:srcRect/>
            <a:stretch>
              <a:fillRect/>
            </a:stretch>
          </p:blipFill>
          <p:spPr bwMode="auto">
            <a:xfrm>
              <a:off x="6426442" y="4582229"/>
              <a:ext cx="640556" cy="483158"/>
            </a:xfrm>
            <a:prstGeom prst="rect">
              <a:avLst/>
            </a:prstGeom>
            <a:noFill/>
          </p:spPr>
        </p:pic>
        <p:pic>
          <p:nvPicPr>
            <p:cNvPr id="28" name="Picture 23" descr="MCj04315700000[1]"/>
            <p:cNvPicPr>
              <a:picLocks noChangeAspect="1" noChangeArrowheads="1"/>
            </p:cNvPicPr>
            <p:nvPr/>
          </p:nvPicPr>
          <p:blipFill>
            <a:blip r:embed="rId11" cstate="print"/>
            <a:srcRect/>
            <a:stretch>
              <a:fillRect/>
            </a:stretch>
          </p:blipFill>
          <p:spPr bwMode="auto">
            <a:xfrm>
              <a:off x="5898926" y="4595415"/>
              <a:ext cx="640556" cy="483158"/>
            </a:xfrm>
            <a:prstGeom prst="rect">
              <a:avLst/>
            </a:prstGeom>
            <a:noFill/>
          </p:spPr>
        </p:pic>
        <p:pic>
          <p:nvPicPr>
            <p:cNvPr id="29" name="Picture 24" descr="MCj04315700000[1]"/>
            <p:cNvPicPr>
              <a:picLocks noChangeAspect="1" noChangeArrowheads="1"/>
            </p:cNvPicPr>
            <p:nvPr/>
          </p:nvPicPr>
          <p:blipFill>
            <a:blip r:embed="rId11" cstate="print"/>
            <a:srcRect/>
            <a:stretch>
              <a:fillRect/>
            </a:stretch>
          </p:blipFill>
          <p:spPr bwMode="auto">
            <a:xfrm>
              <a:off x="5386482" y="4595415"/>
              <a:ext cx="640556" cy="483158"/>
            </a:xfrm>
            <a:prstGeom prst="rect">
              <a:avLst/>
            </a:prstGeom>
            <a:noFill/>
          </p:spPr>
        </p:pic>
        <p:pic>
          <p:nvPicPr>
            <p:cNvPr id="30" name="Picture 25" descr="MCj04315700000[1]"/>
            <p:cNvPicPr>
              <a:picLocks noChangeAspect="1" noChangeArrowheads="1"/>
            </p:cNvPicPr>
            <p:nvPr/>
          </p:nvPicPr>
          <p:blipFill>
            <a:blip r:embed="rId11" cstate="print"/>
            <a:srcRect/>
            <a:stretch>
              <a:fillRect/>
            </a:stretch>
          </p:blipFill>
          <p:spPr bwMode="auto">
            <a:xfrm>
              <a:off x="4874037" y="4595415"/>
              <a:ext cx="640556" cy="483158"/>
            </a:xfrm>
            <a:prstGeom prst="rect">
              <a:avLst/>
            </a:prstGeom>
            <a:noFill/>
          </p:spPr>
        </p:pic>
        <p:sp>
          <p:nvSpPr>
            <p:cNvPr id="31" name="Text Box 26"/>
            <p:cNvSpPr txBox="1">
              <a:spLocks noChangeArrowheads="1"/>
            </p:cNvSpPr>
            <p:nvPr/>
          </p:nvSpPr>
          <p:spPr bwMode="auto">
            <a:xfrm>
              <a:off x="814673" y="3721396"/>
              <a:ext cx="966253" cy="442813"/>
            </a:xfrm>
            <a:prstGeom prst="rect">
              <a:avLst/>
            </a:prstGeom>
            <a:noFill/>
            <a:ln w="9525">
              <a:noFill/>
              <a:miter lim="800000"/>
              <a:headEnd/>
              <a:tailEnd/>
            </a:ln>
            <a:effectLst/>
          </p:spPr>
          <p:txBody>
            <a:bodyPr wrap="none">
              <a:spAutoFit/>
            </a:bodyPr>
            <a:lstStyle/>
            <a:p>
              <a:r>
                <a:rPr lang="en-US" altLang="ja-JP" sz="1400" dirty="0"/>
                <a:t>tweets</a:t>
              </a:r>
            </a:p>
          </p:txBody>
        </p:sp>
        <p:sp>
          <p:nvSpPr>
            <p:cNvPr id="32" name="AutoShape 27"/>
            <p:cNvSpPr>
              <a:spLocks noChangeArrowheads="1"/>
            </p:cNvSpPr>
            <p:nvPr/>
          </p:nvSpPr>
          <p:spPr bwMode="auto">
            <a:xfrm>
              <a:off x="3065409" y="3954970"/>
              <a:ext cx="568964" cy="385208"/>
            </a:xfrm>
            <a:prstGeom prst="foldedCorner">
              <a:avLst>
                <a:gd name="adj" fmla="val 12500"/>
              </a:avLst>
            </a:prstGeom>
            <a:solidFill>
              <a:schemeClr val="accent1"/>
            </a:solidFill>
            <a:ln w="9525">
              <a:solidFill>
                <a:schemeClr val="tx1"/>
              </a:solidFill>
              <a:round/>
              <a:headEnd/>
              <a:tailEnd/>
            </a:ln>
            <a:effectLst/>
          </p:spPr>
          <p:txBody>
            <a:bodyPr wrap="none" anchor="ctr"/>
            <a:lstStyle/>
            <a:p>
              <a:pPr algn="ctr"/>
              <a:r>
                <a:rPr lang="ja-JP" altLang="en-US"/>
                <a:t>・・・</a:t>
              </a:r>
            </a:p>
          </p:txBody>
        </p:sp>
        <p:sp>
          <p:nvSpPr>
            <p:cNvPr id="33" name="AutoShape 28"/>
            <p:cNvSpPr>
              <a:spLocks noChangeArrowheads="1"/>
            </p:cNvSpPr>
            <p:nvPr/>
          </p:nvSpPr>
          <p:spPr bwMode="auto">
            <a:xfrm>
              <a:off x="1697636" y="3954970"/>
              <a:ext cx="568964" cy="385208"/>
            </a:xfrm>
            <a:prstGeom prst="foldedCorner">
              <a:avLst>
                <a:gd name="adj" fmla="val 12500"/>
              </a:avLst>
            </a:prstGeom>
            <a:solidFill>
              <a:schemeClr val="accent1"/>
            </a:solidFill>
            <a:ln w="9525">
              <a:solidFill>
                <a:schemeClr val="tx1"/>
              </a:solidFill>
              <a:round/>
              <a:headEnd/>
              <a:tailEnd/>
            </a:ln>
            <a:effectLst/>
          </p:spPr>
          <p:txBody>
            <a:bodyPr wrap="none" anchor="ctr"/>
            <a:lstStyle/>
            <a:p>
              <a:pPr algn="ctr"/>
              <a:r>
                <a:rPr lang="ja-JP" altLang="en-US"/>
                <a:t>・・・</a:t>
              </a:r>
            </a:p>
          </p:txBody>
        </p:sp>
        <p:sp>
          <p:nvSpPr>
            <p:cNvPr id="34" name="Line 29"/>
            <p:cNvSpPr>
              <a:spLocks noChangeShapeType="1"/>
            </p:cNvSpPr>
            <p:nvPr/>
          </p:nvSpPr>
          <p:spPr bwMode="auto">
            <a:xfrm flipH="1" flipV="1">
              <a:off x="3349264" y="4339236"/>
              <a:ext cx="114296" cy="213795"/>
            </a:xfrm>
            <a:prstGeom prst="line">
              <a:avLst/>
            </a:prstGeom>
            <a:noFill/>
            <a:ln w="19050">
              <a:solidFill>
                <a:schemeClr val="tx1"/>
              </a:solidFill>
              <a:round/>
              <a:headEnd/>
              <a:tailEnd type="triangle" w="lg" len="lg"/>
            </a:ln>
            <a:effectLst/>
          </p:spPr>
          <p:txBody>
            <a:bodyPr/>
            <a:lstStyle/>
            <a:p>
              <a:endParaRPr lang="ja-JP" altLang="en-US"/>
            </a:p>
          </p:txBody>
        </p:sp>
        <p:sp>
          <p:nvSpPr>
            <p:cNvPr id="35" name="Line 30"/>
            <p:cNvSpPr>
              <a:spLocks noChangeShapeType="1"/>
            </p:cNvSpPr>
            <p:nvPr/>
          </p:nvSpPr>
          <p:spPr bwMode="auto">
            <a:xfrm flipV="1">
              <a:off x="1924970" y="4339236"/>
              <a:ext cx="114296" cy="213795"/>
            </a:xfrm>
            <a:prstGeom prst="line">
              <a:avLst/>
            </a:prstGeom>
            <a:noFill/>
            <a:ln w="19050">
              <a:solidFill>
                <a:schemeClr val="tx1"/>
              </a:solidFill>
              <a:round/>
              <a:headEnd/>
              <a:tailEnd type="triangle" w="lg" len="lg"/>
            </a:ln>
            <a:effectLst/>
          </p:spPr>
          <p:txBody>
            <a:bodyPr/>
            <a:lstStyle/>
            <a:p>
              <a:endParaRPr lang="ja-JP" altLang="en-US"/>
            </a:p>
          </p:txBody>
        </p:sp>
        <p:sp>
          <p:nvSpPr>
            <p:cNvPr id="36" name="Line 31"/>
            <p:cNvSpPr>
              <a:spLocks noChangeShapeType="1"/>
            </p:cNvSpPr>
            <p:nvPr/>
          </p:nvSpPr>
          <p:spPr bwMode="auto">
            <a:xfrm flipV="1">
              <a:off x="1298230" y="4339236"/>
              <a:ext cx="114295" cy="213795"/>
            </a:xfrm>
            <a:prstGeom prst="line">
              <a:avLst/>
            </a:prstGeom>
            <a:noFill/>
            <a:ln w="19050">
              <a:solidFill>
                <a:schemeClr val="tx1"/>
              </a:solidFill>
              <a:round/>
              <a:headEnd/>
              <a:tailEnd type="triangle" w="lg" len="lg"/>
            </a:ln>
            <a:effectLst/>
          </p:spPr>
          <p:txBody>
            <a:bodyPr/>
            <a:lstStyle/>
            <a:p>
              <a:endParaRPr lang="ja-JP" altLang="en-US"/>
            </a:p>
          </p:txBody>
        </p:sp>
        <p:sp>
          <p:nvSpPr>
            <p:cNvPr id="37" name="Line 32"/>
            <p:cNvSpPr>
              <a:spLocks noChangeShapeType="1"/>
            </p:cNvSpPr>
            <p:nvPr/>
          </p:nvSpPr>
          <p:spPr bwMode="auto">
            <a:xfrm flipH="1" flipV="1">
              <a:off x="4032523" y="4339236"/>
              <a:ext cx="114296" cy="213795"/>
            </a:xfrm>
            <a:prstGeom prst="line">
              <a:avLst/>
            </a:prstGeom>
            <a:noFill/>
            <a:ln w="19050">
              <a:solidFill>
                <a:schemeClr val="tx1"/>
              </a:solidFill>
              <a:round/>
              <a:headEnd/>
              <a:tailEnd type="triangle" w="lg" len="lg"/>
            </a:ln>
            <a:effectLst/>
          </p:spPr>
          <p:txBody>
            <a:bodyPr/>
            <a:lstStyle/>
            <a:p>
              <a:endParaRPr lang="ja-JP" altLang="en-US"/>
            </a:p>
          </p:txBody>
        </p:sp>
        <p:sp>
          <p:nvSpPr>
            <p:cNvPr id="38" name="Line 33"/>
            <p:cNvSpPr>
              <a:spLocks noChangeShapeType="1"/>
            </p:cNvSpPr>
            <p:nvPr/>
          </p:nvSpPr>
          <p:spPr bwMode="auto">
            <a:xfrm flipV="1">
              <a:off x="1412525" y="3271202"/>
              <a:ext cx="626740" cy="683769"/>
            </a:xfrm>
            <a:prstGeom prst="line">
              <a:avLst/>
            </a:prstGeom>
            <a:noFill/>
            <a:ln w="19050">
              <a:solidFill>
                <a:schemeClr val="tx1"/>
              </a:solidFill>
              <a:round/>
              <a:headEnd/>
              <a:tailEnd type="triangle" w="lg" len="lg"/>
            </a:ln>
            <a:effectLst/>
          </p:spPr>
          <p:txBody>
            <a:bodyPr/>
            <a:lstStyle/>
            <a:p>
              <a:endParaRPr lang="ja-JP" altLang="en-US"/>
            </a:p>
          </p:txBody>
        </p:sp>
        <p:sp>
          <p:nvSpPr>
            <p:cNvPr id="39" name="Oval 34"/>
            <p:cNvSpPr>
              <a:spLocks noChangeArrowheads="1"/>
            </p:cNvSpPr>
            <p:nvPr/>
          </p:nvSpPr>
          <p:spPr bwMode="auto">
            <a:xfrm>
              <a:off x="1356006" y="2972642"/>
              <a:ext cx="2564734" cy="299502"/>
            </a:xfrm>
            <a:prstGeom prst="ellipse">
              <a:avLst/>
            </a:prstGeom>
            <a:solidFill>
              <a:srgbClr val="FFFF99"/>
            </a:solidFill>
            <a:ln w="9525">
              <a:solidFill>
                <a:schemeClr val="tx1"/>
              </a:solidFill>
              <a:round/>
              <a:headEnd/>
              <a:tailEnd/>
            </a:ln>
            <a:effectLst/>
          </p:spPr>
          <p:txBody>
            <a:bodyPr wrap="none" anchor="ctr"/>
            <a:lstStyle/>
            <a:p>
              <a:pPr algn="ctr"/>
              <a:r>
                <a:rPr lang="en-US" altLang="ja-JP" sz="1400" dirty="0"/>
                <a:t>Probabilistic model</a:t>
              </a:r>
            </a:p>
          </p:txBody>
        </p:sp>
        <p:sp>
          <p:nvSpPr>
            <p:cNvPr id="40" name="Line 35"/>
            <p:cNvSpPr>
              <a:spLocks noChangeShapeType="1"/>
            </p:cNvSpPr>
            <p:nvPr/>
          </p:nvSpPr>
          <p:spPr bwMode="auto">
            <a:xfrm flipV="1">
              <a:off x="1924970" y="3271202"/>
              <a:ext cx="455925" cy="683769"/>
            </a:xfrm>
            <a:prstGeom prst="line">
              <a:avLst/>
            </a:prstGeom>
            <a:noFill/>
            <a:ln w="19050">
              <a:solidFill>
                <a:schemeClr val="tx1"/>
              </a:solidFill>
              <a:round/>
              <a:headEnd/>
              <a:tailEnd type="triangle" w="lg" len="lg"/>
            </a:ln>
            <a:effectLst/>
          </p:spPr>
          <p:txBody>
            <a:bodyPr/>
            <a:lstStyle/>
            <a:p>
              <a:endParaRPr lang="ja-JP" altLang="en-US"/>
            </a:p>
          </p:txBody>
        </p:sp>
        <p:sp>
          <p:nvSpPr>
            <p:cNvPr id="41" name="Line 36"/>
            <p:cNvSpPr>
              <a:spLocks noChangeShapeType="1"/>
            </p:cNvSpPr>
            <p:nvPr/>
          </p:nvSpPr>
          <p:spPr bwMode="auto">
            <a:xfrm flipV="1">
              <a:off x="2666004" y="3271202"/>
              <a:ext cx="0" cy="683769"/>
            </a:xfrm>
            <a:prstGeom prst="line">
              <a:avLst/>
            </a:prstGeom>
            <a:noFill/>
            <a:ln w="19050">
              <a:solidFill>
                <a:schemeClr val="tx1"/>
              </a:solidFill>
              <a:round/>
              <a:headEnd/>
              <a:tailEnd type="triangle" w="lg" len="lg"/>
            </a:ln>
            <a:effectLst/>
          </p:spPr>
          <p:txBody>
            <a:bodyPr/>
            <a:lstStyle/>
            <a:p>
              <a:endParaRPr lang="ja-JP" altLang="en-US"/>
            </a:p>
          </p:txBody>
        </p:sp>
        <p:sp>
          <p:nvSpPr>
            <p:cNvPr id="42" name="Line 37"/>
            <p:cNvSpPr>
              <a:spLocks noChangeShapeType="1"/>
            </p:cNvSpPr>
            <p:nvPr/>
          </p:nvSpPr>
          <p:spPr bwMode="auto">
            <a:xfrm flipH="1" flipV="1">
              <a:off x="2951114" y="3271202"/>
              <a:ext cx="455924" cy="683769"/>
            </a:xfrm>
            <a:prstGeom prst="line">
              <a:avLst/>
            </a:prstGeom>
            <a:noFill/>
            <a:ln w="19050">
              <a:solidFill>
                <a:schemeClr val="tx1"/>
              </a:solidFill>
              <a:round/>
              <a:headEnd/>
              <a:tailEnd type="triangle" w="lg" len="lg"/>
            </a:ln>
            <a:effectLst/>
          </p:spPr>
          <p:txBody>
            <a:bodyPr/>
            <a:lstStyle/>
            <a:p>
              <a:endParaRPr lang="ja-JP" altLang="en-US"/>
            </a:p>
          </p:txBody>
        </p:sp>
        <p:sp>
          <p:nvSpPr>
            <p:cNvPr id="43" name="Line 38"/>
            <p:cNvSpPr>
              <a:spLocks noChangeShapeType="1"/>
            </p:cNvSpPr>
            <p:nvPr/>
          </p:nvSpPr>
          <p:spPr bwMode="auto">
            <a:xfrm flipH="1" flipV="1">
              <a:off x="3349264" y="3271202"/>
              <a:ext cx="626740" cy="683769"/>
            </a:xfrm>
            <a:prstGeom prst="line">
              <a:avLst/>
            </a:prstGeom>
            <a:noFill/>
            <a:ln w="19050">
              <a:solidFill>
                <a:schemeClr val="tx1"/>
              </a:solidFill>
              <a:round/>
              <a:headEnd/>
              <a:tailEnd type="triangle" w="lg" len="lg"/>
            </a:ln>
            <a:effectLst/>
          </p:spPr>
          <p:txBody>
            <a:bodyPr/>
            <a:lstStyle/>
            <a:p>
              <a:endParaRPr lang="ja-JP" altLang="en-US"/>
            </a:p>
          </p:txBody>
        </p:sp>
        <p:sp>
          <p:nvSpPr>
            <p:cNvPr id="44" name="Oval 39"/>
            <p:cNvSpPr>
              <a:spLocks noChangeArrowheads="1"/>
            </p:cNvSpPr>
            <p:nvPr/>
          </p:nvSpPr>
          <p:spPr bwMode="auto">
            <a:xfrm>
              <a:off x="1241710" y="3484997"/>
              <a:ext cx="2792069" cy="299502"/>
            </a:xfrm>
            <a:prstGeom prst="ellipse">
              <a:avLst/>
            </a:prstGeom>
            <a:solidFill>
              <a:srgbClr val="FFCC99">
                <a:alpha val="80000"/>
              </a:srgbClr>
            </a:solidFill>
            <a:ln w="9525">
              <a:solidFill>
                <a:schemeClr val="tx1"/>
              </a:solidFill>
              <a:round/>
              <a:headEnd/>
              <a:tailEnd/>
            </a:ln>
            <a:effectLst/>
          </p:spPr>
          <p:txBody>
            <a:bodyPr wrap="none" anchor="ctr"/>
            <a:lstStyle/>
            <a:p>
              <a:pPr algn="ctr"/>
              <a:r>
                <a:rPr lang="en-US" altLang="ja-JP" sz="1400"/>
                <a:t>Classifier</a:t>
              </a:r>
            </a:p>
          </p:txBody>
        </p:sp>
        <p:sp>
          <p:nvSpPr>
            <p:cNvPr id="46" name="Text Box 41"/>
            <p:cNvSpPr txBox="1">
              <a:spLocks noChangeArrowheads="1"/>
            </p:cNvSpPr>
            <p:nvPr/>
          </p:nvSpPr>
          <p:spPr bwMode="auto">
            <a:xfrm>
              <a:off x="4660519" y="5007936"/>
              <a:ext cx="3036862" cy="487093"/>
            </a:xfrm>
            <a:prstGeom prst="rect">
              <a:avLst/>
            </a:prstGeom>
            <a:noFill/>
            <a:ln w="9525">
              <a:noFill/>
              <a:miter lim="800000"/>
              <a:headEnd/>
              <a:tailEnd/>
            </a:ln>
            <a:effectLst/>
          </p:spPr>
          <p:txBody>
            <a:bodyPr wrap="none">
              <a:spAutoFit/>
            </a:bodyPr>
            <a:lstStyle/>
            <a:p>
              <a:r>
                <a:rPr lang="en-US" altLang="ja-JP" sz="1600" dirty="0"/>
                <a:t>observation by sensors</a:t>
              </a:r>
            </a:p>
          </p:txBody>
        </p:sp>
        <p:sp>
          <p:nvSpPr>
            <p:cNvPr id="47" name="Text Box 42"/>
            <p:cNvSpPr txBox="1">
              <a:spLocks noChangeArrowheads="1"/>
            </p:cNvSpPr>
            <p:nvPr/>
          </p:nvSpPr>
          <p:spPr bwMode="auto">
            <a:xfrm>
              <a:off x="802113" y="5108712"/>
              <a:ext cx="3675710" cy="487093"/>
            </a:xfrm>
            <a:prstGeom prst="rect">
              <a:avLst/>
            </a:prstGeom>
            <a:noFill/>
            <a:ln w="9525">
              <a:noFill/>
              <a:miter lim="800000"/>
              <a:headEnd/>
              <a:tailEnd/>
            </a:ln>
            <a:effectLst/>
          </p:spPr>
          <p:txBody>
            <a:bodyPr wrap="none">
              <a:spAutoFit/>
            </a:bodyPr>
            <a:lstStyle/>
            <a:p>
              <a:r>
                <a:rPr lang="en-US" altLang="ja-JP" sz="1600" dirty="0"/>
                <a:t>observation by twitter users</a:t>
              </a:r>
            </a:p>
          </p:txBody>
        </p:sp>
        <p:sp>
          <p:nvSpPr>
            <p:cNvPr id="48" name="Text Box 43"/>
            <p:cNvSpPr txBox="1">
              <a:spLocks noChangeArrowheads="1"/>
            </p:cNvSpPr>
            <p:nvPr/>
          </p:nvSpPr>
          <p:spPr bwMode="auto">
            <a:xfrm>
              <a:off x="3007633" y="5915491"/>
              <a:ext cx="1522813" cy="442813"/>
            </a:xfrm>
            <a:prstGeom prst="rect">
              <a:avLst/>
            </a:prstGeom>
            <a:noFill/>
            <a:ln w="9525">
              <a:noFill/>
              <a:miter lim="800000"/>
              <a:headEnd/>
              <a:tailEnd/>
            </a:ln>
            <a:effectLst/>
          </p:spPr>
          <p:txBody>
            <a:bodyPr wrap="none">
              <a:spAutoFit/>
            </a:bodyPr>
            <a:lstStyle/>
            <a:p>
              <a:r>
                <a:rPr lang="en-US" altLang="ja-JP" sz="1400" dirty="0"/>
                <a:t>target event</a:t>
              </a:r>
            </a:p>
          </p:txBody>
        </p:sp>
        <p:sp>
          <p:nvSpPr>
            <p:cNvPr id="49" name="Text Box 44"/>
            <p:cNvSpPr txBox="1">
              <a:spLocks noChangeArrowheads="1"/>
            </p:cNvSpPr>
            <p:nvPr/>
          </p:nvSpPr>
          <p:spPr bwMode="auto">
            <a:xfrm>
              <a:off x="6681408" y="5812710"/>
              <a:ext cx="1607962" cy="442813"/>
            </a:xfrm>
            <a:prstGeom prst="rect">
              <a:avLst/>
            </a:prstGeom>
            <a:noFill/>
            <a:ln w="9525">
              <a:noFill/>
              <a:miter lim="800000"/>
              <a:headEnd/>
              <a:tailEnd/>
            </a:ln>
            <a:effectLst/>
          </p:spPr>
          <p:txBody>
            <a:bodyPr wrap="none">
              <a:spAutoFit/>
            </a:bodyPr>
            <a:lstStyle/>
            <a:p>
              <a:r>
                <a:rPr lang="en-US" altLang="ja-JP" sz="1400" dirty="0"/>
                <a:t>target object</a:t>
              </a:r>
            </a:p>
          </p:txBody>
        </p:sp>
        <p:sp>
          <p:nvSpPr>
            <p:cNvPr id="50" name="Oval 45"/>
            <p:cNvSpPr>
              <a:spLocks noChangeArrowheads="1"/>
            </p:cNvSpPr>
            <p:nvPr/>
          </p:nvSpPr>
          <p:spPr bwMode="auto">
            <a:xfrm>
              <a:off x="4774814" y="2972642"/>
              <a:ext cx="2563478" cy="299502"/>
            </a:xfrm>
            <a:prstGeom prst="ellipse">
              <a:avLst/>
            </a:prstGeom>
            <a:solidFill>
              <a:srgbClr val="FFFF99"/>
            </a:solidFill>
            <a:ln w="9525">
              <a:solidFill>
                <a:schemeClr val="tx1"/>
              </a:solidFill>
              <a:round/>
              <a:headEnd/>
              <a:tailEnd/>
            </a:ln>
            <a:effectLst/>
          </p:spPr>
          <p:txBody>
            <a:bodyPr wrap="none" anchor="ctr"/>
            <a:lstStyle/>
            <a:p>
              <a:pPr algn="ctr"/>
              <a:r>
                <a:rPr lang="en-US" altLang="ja-JP" sz="1400" dirty="0"/>
                <a:t>Probabilistic model</a:t>
              </a:r>
            </a:p>
          </p:txBody>
        </p:sp>
        <p:grpSp>
          <p:nvGrpSpPr>
            <p:cNvPr id="51" name="Group 46"/>
            <p:cNvGrpSpPr>
              <a:grpSpLocks/>
            </p:cNvGrpSpPr>
            <p:nvPr/>
          </p:nvGrpSpPr>
          <p:grpSpPr bwMode="auto">
            <a:xfrm>
              <a:off x="5116445" y="3271201"/>
              <a:ext cx="2164073" cy="1367537"/>
              <a:chOff x="3470" y="1479"/>
              <a:chExt cx="2041" cy="726"/>
            </a:xfrm>
          </p:grpSpPr>
          <p:sp>
            <p:nvSpPr>
              <p:cNvPr id="66" name="Line 47"/>
              <p:cNvSpPr>
                <a:spLocks noChangeShapeType="1"/>
              </p:cNvSpPr>
              <p:nvPr/>
            </p:nvSpPr>
            <p:spPr bwMode="auto">
              <a:xfrm flipV="1">
                <a:off x="3470" y="1479"/>
                <a:ext cx="499" cy="726"/>
              </a:xfrm>
              <a:prstGeom prst="line">
                <a:avLst/>
              </a:prstGeom>
              <a:noFill/>
              <a:ln w="19050">
                <a:solidFill>
                  <a:schemeClr val="tx1"/>
                </a:solidFill>
                <a:round/>
                <a:headEnd/>
                <a:tailEnd type="triangle" w="lg" len="lg"/>
              </a:ln>
              <a:effectLst/>
            </p:spPr>
            <p:txBody>
              <a:bodyPr/>
              <a:lstStyle/>
              <a:p>
                <a:endParaRPr lang="ja-JP" altLang="en-US"/>
              </a:p>
            </p:txBody>
          </p:sp>
          <p:sp>
            <p:nvSpPr>
              <p:cNvPr id="67" name="Line 48"/>
              <p:cNvSpPr>
                <a:spLocks noChangeShapeType="1"/>
              </p:cNvSpPr>
              <p:nvPr/>
            </p:nvSpPr>
            <p:spPr bwMode="auto">
              <a:xfrm flipV="1">
                <a:off x="3878" y="1479"/>
                <a:ext cx="363" cy="726"/>
              </a:xfrm>
              <a:prstGeom prst="line">
                <a:avLst/>
              </a:prstGeom>
              <a:noFill/>
              <a:ln w="19050">
                <a:solidFill>
                  <a:schemeClr val="tx1"/>
                </a:solidFill>
                <a:round/>
                <a:headEnd/>
                <a:tailEnd type="triangle" w="lg" len="lg"/>
              </a:ln>
              <a:effectLst/>
            </p:spPr>
            <p:txBody>
              <a:bodyPr/>
              <a:lstStyle/>
              <a:p>
                <a:endParaRPr lang="ja-JP" altLang="en-US"/>
              </a:p>
            </p:txBody>
          </p:sp>
          <p:sp>
            <p:nvSpPr>
              <p:cNvPr id="71" name="Line 49"/>
              <p:cNvSpPr>
                <a:spLocks noChangeShapeType="1"/>
              </p:cNvSpPr>
              <p:nvPr/>
            </p:nvSpPr>
            <p:spPr bwMode="auto">
              <a:xfrm flipV="1">
                <a:off x="4468" y="1479"/>
                <a:ext cx="0" cy="726"/>
              </a:xfrm>
              <a:prstGeom prst="line">
                <a:avLst/>
              </a:prstGeom>
              <a:noFill/>
              <a:ln w="19050">
                <a:solidFill>
                  <a:schemeClr val="tx1"/>
                </a:solidFill>
                <a:round/>
                <a:headEnd/>
                <a:tailEnd type="triangle" w="lg" len="lg"/>
              </a:ln>
              <a:effectLst/>
            </p:spPr>
            <p:txBody>
              <a:bodyPr/>
              <a:lstStyle/>
              <a:p>
                <a:endParaRPr lang="ja-JP" altLang="en-US"/>
              </a:p>
            </p:txBody>
          </p:sp>
          <p:sp>
            <p:nvSpPr>
              <p:cNvPr id="74" name="Line 50"/>
              <p:cNvSpPr>
                <a:spLocks noChangeShapeType="1"/>
              </p:cNvSpPr>
              <p:nvPr/>
            </p:nvSpPr>
            <p:spPr bwMode="auto">
              <a:xfrm flipH="1" flipV="1">
                <a:off x="4695" y="1479"/>
                <a:ext cx="363" cy="726"/>
              </a:xfrm>
              <a:prstGeom prst="line">
                <a:avLst/>
              </a:prstGeom>
              <a:noFill/>
              <a:ln w="19050">
                <a:solidFill>
                  <a:schemeClr val="tx1"/>
                </a:solidFill>
                <a:round/>
                <a:headEnd/>
                <a:tailEnd type="triangle" w="lg" len="lg"/>
              </a:ln>
              <a:effectLst/>
            </p:spPr>
            <p:txBody>
              <a:bodyPr/>
              <a:lstStyle/>
              <a:p>
                <a:endParaRPr lang="ja-JP" altLang="en-US"/>
              </a:p>
            </p:txBody>
          </p:sp>
          <p:sp>
            <p:nvSpPr>
              <p:cNvPr id="75" name="Line 51"/>
              <p:cNvSpPr>
                <a:spLocks noChangeShapeType="1"/>
              </p:cNvSpPr>
              <p:nvPr/>
            </p:nvSpPr>
            <p:spPr bwMode="auto">
              <a:xfrm flipH="1" flipV="1">
                <a:off x="5012" y="1479"/>
                <a:ext cx="499" cy="726"/>
              </a:xfrm>
              <a:prstGeom prst="line">
                <a:avLst/>
              </a:prstGeom>
              <a:noFill/>
              <a:ln w="19050">
                <a:solidFill>
                  <a:schemeClr val="tx1"/>
                </a:solidFill>
                <a:round/>
                <a:headEnd/>
                <a:tailEnd type="triangle" w="lg" len="lg"/>
              </a:ln>
              <a:effectLst/>
            </p:spPr>
            <p:txBody>
              <a:bodyPr/>
              <a:lstStyle/>
              <a:p>
                <a:endParaRPr lang="ja-JP" altLang="en-US"/>
              </a:p>
            </p:txBody>
          </p:sp>
        </p:grpSp>
        <p:sp>
          <p:nvSpPr>
            <p:cNvPr id="52" name="Text Box 52"/>
            <p:cNvSpPr txBox="1">
              <a:spLocks noChangeArrowheads="1"/>
            </p:cNvSpPr>
            <p:nvPr/>
          </p:nvSpPr>
          <p:spPr bwMode="auto">
            <a:xfrm>
              <a:off x="4858965" y="3384221"/>
              <a:ext cx="899924" cy="442813"/>
            </a:xfrm>
            <a:prstGeom prst="rect">
              <a:avLst/>
            </a:prstGeom>
            <a:solidFill>
              <a:schemeClr val="bg1">
                <a:alpha val="80000"/>
              </a:schemeClr>
            </a:solidFill>
            <a:ln w="9525">
              <a:noFill/>
              <a:miter lim="800000"/>
              <a:headEnd/>
              <a:tailEnd/>
            </a:ln>
            <a:effectLst/>
          </p:spPr>
          <p:txBody>
            <a:bodyPr wrap="none">
              <a:spAutoFit/>
            </a:bodyPr>
            <a:lstStyle/>
            <a:p>
              <a:r>
                <a:rPr lang="en-US" altLang="ja-JP" sz="1400" dirty="0"/>
                <a:t>values</a:t>
              </a:r>
            </a:p>
          </p:txBody>
        </p:sp>
        <p:sp>
          <p:nvSpPr>
            <p:cNvPr id="53" name="Line 57"/>
            <p:cNvSpPr>
              <a:spLocks noChangeShapeType="1"/>
            </p:cNvSpPr>
            <p:nvPr/>
          </p:nvSpPr>
          <p:spPr bwMode="auto">
            <a:xfrm>
              <a:off x="1185190" y="2249316"/>
              <a:ext cx="854074" cy="0"/>
            </a:xfrm>
            <a:prstGeom prst="line">
              <a:avLst/>
            </a:prstGeom>
            <a:noFill/>
            <a:ln w="34925" cap="rnd">
              <a:solidFill>
                <a:srgbClr val="969696"/>
              </a:solidFill>
              <a:prstDash val="sysDot"/>
              <a:round/>
              <a:headEnd/>
              <a:tailEnd type="triangle" w="lg" len="lg"/>
            </a:ln>
            <a:effectLst/>
          </p:spPr>
          <p:txBody>
            <a:bodyPr/>
            <a:lstStyle/>
            <a:p>
              <a:endParaRPr lang="ja-JP" altLang="en-US"/>
            </a:p>
          </p:txBody>
        </p:sp>
        <p:sp>
          <p:nvSpPr>
            <p:cNvPr id="54" name="Line 58"/>
            <p:cNvSpPr>
              <a:spLocks noChangeShapeType="1"/>
            </p:cNvSpPr>
            <p:nvPr/>
          </p:nvSpPr>
          <p:spPr bwMode="auto">
            <a:xfrm>
              <a:off x="1185190" y="2420729"/>
              <a:ext cx="854074" cy="0"/>
            </a:xfrm>
            <a:prstGeom prst="line">
              <a:avLst/>
            </a:prstGeom>
            <a:noFill/>
            <a:ln w="34925" cap="rnd">
              <a:solidFill>
                <a:srgbClr val="969696"/>
              </a:solidFill>
              <a:prstDash val="sysDot"/>
              <a:round/>
              <a:headEnd/>
              <a:tailEnd type="triangle" w="lg" len="lg"/>
            </a:ln>
            <a:effectLst/>
          </p:spPr>
          <p:txBody>
            <a:bodyPr/>
            <a:lstStyle/>
            <a:p>
              <a:endParaRPr lang="ja-JP" altLang="en-US"/>
            </a:p>
          </p:txBody>
        </p:sp>
        <p:sp>
          <p:nvSpPr>
            <p:cNvPr id="55" name="Line 59"/>
            <p:cNvSpPr>
              <a:spLocks noChangeShapeType="1"/>
            </p:cNvSpPr>
            <p:nvPr/>
          </p:nvSpPr>
          <p:spPr bwMode="auto">
            <a:xfrm>
              <a:off x="1185190" y="2078845"/>
              <a:ext cx="854074" cy="0"/>
            </a:xfrm>
            <a:prstGeom prst="line">
              <a:avLst/>
            </a:prstGeom>
            <a:noFill/>
            <a:ln w="34925" cap="rnd">
              <a:solidFill>
                <a:srgbClr val="969696"/>
              </a:solidFill>
              <a:prstDash val="sysDot"/>
              <a:round/>
              <a:headEnd/>
              <a:tailEnd type="triangle" w="lg" len="lg"/>
            </a:ln>
            <a:effectLst/>
          </p:spPr>
          <p:txBody>
            <a:bodyPr/>
            <a:lstStyle/>
            <a:p>
              <a:endParaRPr lang="ja-JP" altLang="en-US"/>
            </a:p>
          </p:txBody>
        </p:sp>
        <p:sp>
          <p:nvSpPr>
            <p:cNvPr id="56" name="Line 63"/>
            <p:cNvSpPr>
              <a:spLocks noChangeShapeType="1"/>
            </p:cNvSpPr>
            <p:nvPr/>
          </p:nvSpPr>
          <p:spPr bwMode="auto">
            <a:xfrm>
              <a:off x="5002148" y="2249316"/>
              <a:ext cx="854074" cy="0"/>
            </a:xfrm>
            <a:prstGeom prst="line">
              <a:avLst/>
            </a:prstGeom>
            <a:noFill/>
            <a:ln w="34925" cap="rnd">
              <a:solidFill>
                <a:schemeClr val="bg2"/>
              </a:solidFill>
              <a:prstDash val="sysDot"/>
              <a:round/>
              <a:headEnd/>
              <a:tailEnd type="triangle" w="lg" len="lg"/>
            </a:ln>
            <a:effectLst/>
          </p:spPr>
          <p:txBody>
            <a:bodyPr/>
            <a:lstStyle/>
            <a:p>
              <a:endParaRPr lang="ja-JP" altLang="en-US"/>
            </a:p>
          </p:txBody>
        </p:sp>
        <p:sp>
          <p:nvSpPr>
            <p:cNvPr id="57" name="Line 64"/>
            <p:cNvSpPr>
              <a:spLocks noChangeShapeType="1"/>
            </p:cNvSpPr>
            <p:nvPr/>
          </p:nvSpPr>
          <p:spPr bwMode="auto">
            <a:xfrm>
              <a:off x="5002148" y="2420729"/>
              <a:ext cx="854074" cy="0"/>
            </a:xfrm>
            <a:prstGeom prst="line">
              <a:avLst/>
            </a:prstGeom>
            <a:noFill/>
            <a:ln w="34925" cap="rnd">
              <a:solidFill>
                <a:schemeClr val="bg2"/>
              </a:solidFill>
              <a:prstDash val="sysDot"/>
              <a:round/>
              <a:headEnd/>
              <a:tailEnd type="triangle" w="lg" len="lg"/>
            </a:ln>
            <a:effectLst/>
          </p:spPr>
          <p:txBody>
            <a:bodyPr/>
            <a:lstStyle/>
            <a:p>
              <a:endParaRPr lang="ja-JP" altLang="en-US"/>
            </a:p>
          </p:txBody>
        </p:sp>
        <p:sp>
          <p:nvSpPr>
            <p:cNvPr id="58" name="Line 65"/>
            <p:cNvSpPr>
              <a:spLocks noChangeShapeType="1"/>
            </p:cNvSpPr>
            <p:nvPr/>
          </p:nvSpPr>
          <p:spPr bwMode="auto">
            <a:xfrm>
              <a:off x="5002148" y="2078845"/>
              <a:ext cx="854074" cy="0"/>
            </a:xfrm>
            <a:prstGeom prst="line">
              <a:avLst/>
            </a:prstGeom>
            <a:noFill/>
            <a:ln w="34925" cap="rnd">
              <a:solidFill>
                <a:schemeClr val="bg2"/>
              </a:solidFill>
              <a:prstDash val="sysDot"/>
              <a:round/>
              <a:headEnd/>
              <a:tailEnd type="triangle" w="lg" len="lg"/>
            </a:ln>
            <a:effectLst/>
          </p:spPr>
          <p:txBody>
            <a:bodyPr/>
            <a:lstStyle/>
            <a:p>
              <a:endParaRPr lang="ja-JP" altLang="en-US"/>
            </a:p>
          </p:txBody>
        </p:sp>
        <p:sp>
          <p:nvSpPr>
            <p:cNvPr id="59" name="AutoShape 67" descr="右上がり対角線 (破線)"/>
            <p:cNvSpPr>
              <a:spLocks noChangeArrowheads="1"/>
            </p:cNvSpPr>
            <p:nvPr/>
          </p:nvSpPr>
          <p:spPr bwMode="auto">
            <a:xfrm>
              <a:off x="4631631" y="1546711"/>
              <a:ext cx="3019403" cy="1343991"/>
            </a:xfrm>
            <a:prstGeom prst="wedgeEllipseCallout">
              <a:avLst>
                <a:gd name="adj1" fmla="val -14352"/>
                <a:gd name="adj2" fmla="val 57009"/>
              </a:avLst>
            </a:prstGeom>
            <a:pattFill prst="dashUpDiag">
              <a:fgClr>
                <a:srgbClr val="CCFFCC">
                  <a:alpha val="30000"/>
                </a:srgbClr>
              </a:fgClr>
              <a:bgClr>
                <a:schemeClr val="bg1">
                  <a:alpha val="30000"/>
                </a:schemeClr>
              </a:bgClr>
            </a:pattFill>
            <a:ln w="9525">
              <a:solidFill>
                <a:schemeClr val="tx1"/>
              </a:solidFill>
              <a:miter lim="800000"/>
              <a:headEnd/>
              <a:tailEnd/>
            </a:ln>
            <a:effectLst/>
          </p:spPr>
          <p:txBody>
            <a:bodyPr/>
            <a:lstStyle/>
            <a:p>
              <a:pPr algn="ctr"/>
              <a:endParaRPr lang="ja-JP" altLang="ja-JP"/>
            </a:p>
          </p:txBody>
        </p:sp>
        <p:sp>
          <p:nvSpPr>
            <p:cNvPr id="60" name="AutoShape 66" descr="右上がり対角線 (破線)"/>
            <p:cNvSpPr>
              <a:spLocks noChangeArrowheads="1"/>
            </p:cNvSpPr>
            <p:nvPr/>
          </p:nvSpPr>
          <p:spPr bwMode="auto">
            <a:xfrm>
              <a:off x="843562" y="1546711"/>
              <a:ext cx="3246737" cy="1301609"/>
            </a:xfrm>
            <a:prstGeom prst="wedgeEllipseCallout">
              <a:avLst>
                <a:gd name="adj1" fmla="val -10116"/>
                <a:gd name="adj2" fmla="val 60421"/>
              </a:avLst>
            </a:prstGeom>
            <a:pattFill prst="dashUpDiag">
              <a:fgClr>
                <a:srgbClr val="CCFFCC">
                  <a:alpha val="30000"/>
                </a:srgbClr>
              </a:fgClr>
              <a:bgClr>
                <a:schemeClr val="bg1">
                  <a:alpha val="30000"/>
                </a:schemeClr>
              </a:bgClr>
            </a:pattFill>
            <a:ln w="9525">
              <a:solidFill>
                <a:schemeClr val="tx1"/>
              </a:solidFill>
              <a:miter lim="800000"/>
              <a:headEnd/>
              <a:tailEnd/>
            </a:ln>
            <a:effectLst/>
          </p:spPr>
          <p:txBody>
            <a:bodyPr/>
            <a:lstStyle/>
            <a:p>
              <a:pPr algn="ctr"/>
              <a:endParaRPr lang="ja-JP" altLang="ja-JP"/>
            </a:p>
          </p:txBody>
        </p:sp>
        <p:sp>
          <p:nvSpPr>
            <p:cNvPr id="61" name="Line 68"/>
            <p:cNvSpPr>
              <a:spLocks noChangeShapeType="1"/>
            </p:cNvSpPr>
            <p:nvPr/>
          </p:nvSpPr>
          <p:spPr bwMode="auto">
            <a:xfrm>
              <a:off x="4517335" y="1547653"/>
              <a:ext cx="0" cy="4356905"/>
            </a:xfrm>
            <a:prstGeom prst="line">
              <a:avLst/>
            </a:prstGeom>
            <a:noFill/>
            <a:ln w="31750">
              <a:solidFill>
                <a:schemeClr val="tx1"/>
              </a:solidFill>
              <a:round/>
              <a:headEnd/>
              <a:tailEnd/>
            </a:ln>
            <a:effectLst/>
          </p:spPr>
          <p:txBody>
            <a:bodyPr/>
            <a:lstStyle/>
            <a:p>
              <a:endParaRPr lang="ja-JP" altLang="en-US"/>
            </a:p>
          </p:txBody>
        </p:sp>
        <p:sp>
          <p:nvSpPr>
            <p:cNvPr id="63" name="Text Box 70"/>
            <p:cNvSpPr txBox="1">
              <a:spLocks noChangeArrowheads="1"/>
            </p:cNvSpPr>
            <p:nvPr/>
          </p:nvSpPr>
          <p:spPr bwMode="auto">
            <a:xfrm>
              <a:off x="658889" y="1050230"/>
              <a:ext cx="3685162" cy="473089"/>
            </a:xfrm>
            <a:prstGeom prst="rect">
              <a:avLst/>
            </a:prstGeom>
            <a:noFill/>
            <a:ln w="9525">
              <a:noFill/>
              <a:miter lim="800000"/>
              <a:headEnd/>
              <a:tailEnd/>
            </a:ln>
            <a:effectLst/>
          </p:spPr>
          <p:txBody>
            <a:bodyPr wrap="none">
              <a:spAutoFit/>
            </a:bodyPr>
            <a:lstStyle/>
            <a:p>
              <a:pPr algn="ctr"/>
              <a:r>
                <a:rPr lang="en-US" altLang="ja-JP" dirty="0"/>
                <a:t>Event detection from twitter</a:t>
              </a:r>
            </a:p>
          </p:txBody>
        </p:sp>
        <p:pic>
          <p:nvPicPr>
            <p:cNvPr id="64" name="Picture 2"/>
            <p:cNvPicPr>
              <a:picLocks noChangeAspect="1" noChangeArrowheads="1"/>
            </p:cNvPicPr>
            <p:nvPr/>
          </p:nvPicPr>
          <p:blipFill>
            <a:blip r:embed="rId12" cstate="print"/>
            <a:srcRect/>
            <a:stretch>
              <a:fillRect/>
            </a:stretch>
          </p:blipFill>
          <p:spPr bwMode="auto">
            <a:xfrm>
              <a:off x="2097088" y="1652588"/>
              <a:ext cx="1423987" cy="1068387"/>
            </a:xfrm>
            <a:prstGeom prst="rect">
              <a:avLst/>
            </a:prstGeom>
            <a:noFill/>
            <a:ln w="9525">
              <a:miter lim="800000"/>
              <a:headEnd/>
              <a:tailEnd/>
            </a:ln>
            <a:effectLst/>
          </p:spPr>
        </p:pic>
        <p:pic>
          <p:nvPicPr>
            <p:cNvPr id="65" name="Picture 3"/>
            <p:cNvPicPr>
              <a:picLocks noChangeAspect="1" noChangeArrowheads="1"/>
            </p:cNvPicPr>
            <p:nvPr/>
          </p:nvPicPr>
          <p:blipFill>
            <a:blip r:embed="rId13" cstate="print"/>
            <a:srcRect/>
            <a:stretch>
              <a:fillRect/>
            </a:stretch>
          </p:blipFill>
          <p:spPr bwMode="auto">
            <a:xfrm>
              <a:off x="5970588" y="1652588"/>
              <a:ext cx="574675" cy="1035050"/>
            </a:xfrm>
            <a:prstGeom prst="rect">
              <a:avLst/>
            </a:prstGeom>
            <a:noFill/>
            <a:ln w="9525">
              <a:miter lim="800000"/>
              <a:headEnd/>
              <a:tailEnd/>
            </a:ln>
            <a:effectLst/>
          </p:spPr>
        </p:pic>
        <p:sp>
          <p:nvSpPr>
            <p:cNvPr id="62" name="Text Box 69"/>
            <p:cNvSpPr txBox="1">
              <a:spLocks noChangeArrowheads="1"/>
            </p:cNvSpPr>
            <p:nvPr/>
          </p:nvSpPr>
          <p:spPr bwMode="auto">
            <a:xfrm>
              <a:off x="4815970" y="958723"/>
              <a:ext cx="3078855" cy="827905"/>
            </a:xfrm>
            <a:prstGeom prst="rect">
              <a:avLst/>
            </a:prstGeom>
            <a:noFill/>
            <a:ln w="9525">
              <a:noFill/>
              <a:miter lim="800000"/>
              <a:headEnd/>
              <a:tailEnd/>
            </a:ln>
            <a:effectLst/>
          </p:spPr>
          <p:txBody>
            <a:bodyPr wrap="none">
              <a:spAutoFit/>
            </a:bodyPr>
            <a:lstStyle/>
            <a:p>
              <a:pPr algn="ctr"/>
              <a:r>
                <a:rPr lang="en-US" altLang="ja-JP" dirty="0"/>
                <a:t>Object detection in </a:t>
              </a:r>
              <a:br>
                <a:rPr lang="en-US" altLang="ja-JP" dirty="0"/>
              </a:br>
              <a:r>
                <a:rPr lang="en-US" altLang="ja-JP" dirty="0"/>
                <a:t>ubiquitous environment</a:t>
              </a:r>
            </a:p>
          </p:txBody>
        </p:sp>
      </p:grpSp>
      <p:sp>
        <p:nvSpPr>
          <p:cNvPr id="77" name="テキスト ボックス 76"/>
          <p:cNvSpPr txBox="1"/>
          <p:nvPr/>
        </p:nvSpPr>
        <p:spPr>
          <a:xfrm>
            <a:off x="714348" y="5429264"/>
            <a:ext cx="8215370" cy="830997"/>
          </a:xfrm>
          <a:prstGeom prst="rect">
            <a:avLst/>
          </a:prstGeom>
          <a:noFill/>
        </p:spPr>
        <p:txBody>
          <a:bodyPr wrap="square" rtlCol="0">
            <a:spAutoFit/>
          </a:bodyPr>
          <a:lstStyle/>
          <a:p>
            <a:r>
              <a:rPr lang="en-US" altLang="ja-JP" sz="2400" dirty="0" smtClean="0"/>
              <a:t>the correspondence between </a:t>
            </a:r>
            <a:r>
              <a:rPr lang="en-US" altLang="ja-JP" sz="2400" dirty="0" smtClean="0">
                <a:solidFill>
                  <a:srgbClr val="FF0000"/>
                </a:solidFill>
              </a:rPr>
              <a:t>tweets processing </a:t>
            </a:r>
            <a:r>
              <a:rPr lang="en-US" altLang="ja-JP" sz="2400" dirty="0" smtClean="0"/>
              <a:t>and</a:t>
            </a:r>
          </a:p>
          <a:p>
            <a:r>
              <a:rPr lang="en-US" altLang="ja-JP" sz="2400" dirty="0" smtClean="0">
                <a:solidFill>
                  <a:srgbClr val="FF0000"/>
                </a:solidFill>
              </a:rPr>
              <a:t>sensory data detection</a:t>
            </a:r>
            <a:endParaRPr kumimoji="1" lang="ja-JP" altLang="en-US" sz="2400" dirty="0">
              <a:solidFill>
                <a:srgbClr val="FF0000"/>
              </a:solidFill>
            </a:endParaRPr>
          </a:p>
        </p:txBody>
      </p:sp>
    </p:spTree>
    <p:custDataLst>
      <p:tags r:id="rId1"/>
    </p:custDataLst>
    <p:extLst>
      <p:ext uri="{BB962C8B-B14F-4D97-AF65-F5344CB8AC3E}">
        <p14:creationId xmlns:p14="http://schemas.microsoft.com/office/powerpoint/2010/main" val="410822287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Tweet as a Sensory Value</a:t>
            </a:r>
            <a:endParaRPr kumimoji="1" lang="ja-JP" altLang="en-US" dirty="0"/>
          </a:p>
        </p:txBody>
      </p:sp>
      <p:sp>
        <p:nvSpPr>
          <p:cNvPr id="70" name="角丸四角形吹き出し 69"/>
          <p:cNvSpPr/>
          <p:nvPr/>
        </p:nvSpPr>
        <p:spPr>
          <a:xfrm>
            <a:off x="0" y="3714752"/>
            <a:ext cx="1928794" cy="928694"/>
          </a:xfrm>
          <a:prstGeom prst="wedgeRoundRectCallout">
            <a:avLst>
              <a:gd name="adj1" fmla="val 60950"/>
              <a:gd name="adj2" fmla="val -484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some</a:t>
            </a:r>
            <a:r>
              <a:rPr kumimoji="1" lang="en-US" altLang="ja-JP" dirty="0" smtClean="0"/>
              <a:t> users posts</a:t>
            </a:r>
          </a:p>
          <a:p>
            <a:pPr algn="ctr"/>
            <a:r>
              <a:rPr kumimoji="1" lang="en-US" altLang="ja-JP" dirty="0" smtClean="0"/>
              <a:t>“earthquake  right now!!”</a:t>
            </a:r>
            <a:endParaRPr kumimoji="1" lang="ja-JP" altLang="en-US" dirty="0"/>
          </a:p>
        </p:txBody>
      </p:sp>
      <p:sp>
        <p:nvSpPr>
          <p:cNvPr id="72" name="雲形吹き出し 71"/>
          <p:cNvSpPr/>
          <p:nvPr/>
        </p:nvSpPr>
        <p:spPr>
          <a:xfrm>
            <a:off x="6500826" y="2571744"/>
            <a:ext cx="2857520" cy="1643074"/>
          </a:xfrm>
          <a:prstGeom prst="cloudCallout">
            <a:avLst>
              <a:gd name="adj1" fmla="val -62625"/>
              <a:gd name="adj2" fmla="val 519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some earthquake sensors responses positive value</a:t>
            </a:r>
            <a:endParaRPr kumimoji="1" lang="ja-JP" altLang="en-US" dirty="0"/>
          </a:p>
        </p:txBody>
      </p:sp>
      <p:sp>
        <p:nvSpPr>
          <p:cNvPr id="73" name="テキスト ボックス 72"/>
          <p:cNvSpPr txBox="1"/>
          <p:nvPr/>
        </p:nvSpPr>
        <p:spPr>
          <a:xfrm>
            <a:off x="642910" y="5536844"/>
            <a:ext cx="7715304" cy="892552"/>
          </a:xfrm>
          <a:prstGeom prst="rect">
            <a:avLst/>
          </a:prstGeom>
          <a:solidFill>
            <a:schemeClr val="bg1"/>
          </a:solidFill>
        </p:spPr>
        <p:txBody>
          <a:bodyPr wrap="square" rtlCol="0">
            <a:spAutoFit/>
          </a:bodyPr>
          <a:lstStyle/>
          <a:p>
            <a:r>
              <a:rPr lang="en-US" altLang="ja-JP" sz="2600" dirty="0" smtClean="0">
                <a:solidFill>
                  <a:schemeClr val="accent1">
                    <a:lumMod val="75000"/>
                  </a:schemeClr>
                </a:solidFill>
              </a:rPr>
              <a:t>We can apply methods for sensory data detection to tweets processing</a:t>
            </a:r>
            <a:endParaRPr kumimoji="1" lang="ja-JP" altLang="en-US" sz="2600" dirty="0">
              <a:solidFill>
                <a:schemeClr val="accent1">
                  <a:lumMod val="75000"/>
                </a:schemeClr>
              </a:solidFill>
            </a:endParaRPr>
          </a:p>
        </p:txBody>
      </p:sp>
      <p:sp>
        <p:nvSpPr>
          <p:cNvPr id="9" name="AutoShape 4"/>
          <p:cNvSpPr>
            <a:spLocks noChangeArrowheads="1"/>
          </p:cNvSpPr>
          <p:nvPr/>
        </p:nvSpPr>
        <p:spPr bwMode="auto">
          <a:xfrm>
            <a:off x="2035812" y="3552804"/>
            <a:ext cx="444180" cy="300725"/>
          </a:xfrm>
          <a:prstGeom prst="foldedCorner">
            <a:avLst>
              <a:gd name="adj" fmla="val 12500"/>
            </a:avLst>
          </a:prstGeom>
          <a:solidFill>
            <a:schemeClr val="accent1"/>
          </a:solidFill>
          <a:ln w="38100">
            <a:solidFill>
              <a:srgbClr val="FF0000"/>
            </a:solidFill>
            <a:round/>
            <a:headEnd/>
            <a:tailEnd/>
          </a:ln>
          <a:effectLst/>
        </p:spPr>
        <p:txBody>
          <a:bodyPr wrap="none" anchor="ctr"/>
          <a:lstStyle/>
          <a:p>
            <a:pPr algn="ctr"/>
            <a:r>
              <a:rPr lang="ja-JP" altLang="en-US" dirty="0"/>
              <a:t>・・・</a:t>
            </a:r>
          </a:p>
        </p:txBody>
      </p:sp>
      <p:sp>
        <p:nvSpPr>
          <p:cNvPr id="10" name="AutoShape 5"/>
          <p:cNvSpPr>
            <a:spLocks noChangeArrowheads="1"/>
          </p:cNvSpPr>
          <p:nvPr/>
        </p:nvSpPr>
        <p:spPr bwMode="auto">
          <a:xfrm>
            <a:off x="3105145" y="3553539"/>
            <a:ext cx="444180" cy="300725"/>
          </a:xfrm>
          <a:prstGeom prst="foldedCorner">
            <a:avLst>
              <a:gd name="adj" fmla="val 12500"/>
            </a:avLst>
          </a:prstGeom>
          <a:solidFill>
            <a:schemeClr val="accent1"/>
          </a:solidFill>
          <a:ln w="9525">
            <a:solidFill>
              <a:schemeClr val="tx1"/>
            </a:solidFill>
            <a:round/>
            <a:headEnd/>
            <a:tailEnd/>
          </a:ln>
          <a:effectLst/>
        </p:spPr>
        <p:txBody>
          <a:bodyPr wrap="none" anchor="ctr"/>
          <a:lstStyle/>
          <a:p>
            <a:pPr algn="ctr"/>
            <a:r>
              <a:rPr lang="ja-JP" altLang="en-US" dirty="0"/>
              <a:t>・・・</a:t>
            </a:r>
          </a:p>
        </p:txBody>
      </p:sp>
      <p:sp>
        <p:nvSpPr>
          <p:cNvPr id="11" name="AutoShape 6"/>
          <p:cNvSpPr>
            <a:spLocks noChangeArrowheads="1"/>
          </p:cNvSpPr>
          <p:nvPr/>
        </p:nvSpPr>
        <p:spPr bwMode="auto">
          <a:xfrm>
            <a:off x="4172941" y="3553539"/>
            <a:ext cx="444180" cy="300725"/>
          </a:xfrm>
          <a:prstGeom prst="foldedCorner">
            <a:avLst>
              <a:gd name="adj" fmla="val 12500"/>
            </a:avLst>
          </a:prstGeom>
          <a:solidFill>
            <a:schemeClr val="accent1"/>
          </a:solidFill>
          <a:ln w="9525">
            <a:solidFill>
              <a:schemeClr val="tx1"/>
            </a:solidFill>
            <a:round/>
            <a:headEnd/>
            <a:tailEnd/>
          </a:ln>
          <a:effectLst/>
        </p:spPr>
        <p:txBody>
          <a:bodyPr wrap="none" anchor="ctr"/>
          <a:lstStyle/>
          <a:p>
            <a:pPr algn="ctr"/>
            <a:r>
              <a:rPr lang="ja-JP" altLang="en-US" dirty="0"/>
              <a:t>・・・</a:t>
            </a:r>
          </a:p>
        </p:txBody>
      </p:sp>
      <p:sp>
        <p:nvSpPr>
          <p:cNvPr id="12" name="Line 7"/>
          <p:cNvSpPr>
            <a:spLocks noChangeShapeType="1"/>
          </p:cNvSpPr>
          <p:nvPr/>
        </p:nvSpPr>
        <p:spPr bwMode="auto">
          <a:xfrm flipV="1">
            <a:off x="3235981" y="3853529"/>
            <a:ext cx="89228" cy="166906"/>
          </a:xfrm>
          <a:prstGeom prst="line">
            <a:avLst/>
          </a:prstGeom>
          <a:noFill/>
          <a:ln w="19050">
            <a:solidFill>
              <a:schemeClr val="tx1"/>
            </a:solidFill>
            <a:round/>
            <a:headEnd/>
            <a:tailEnd type="triangle" w="lg" len="lg"/>
          </a:ln>
          <a:effectLst/>
        </p:spPr>
        <p:txBody>
          <a:bodyPr/>
          <a:lstStyle/>
          <a:p>
            <a:endParaRPr lang="ja-JP" altLang="en-US"/>
          </a:p>
        </p:txBody>
      </p:sp>
      <p:pic>
        <p:nvPicPr>
          <p:cNvPr id="13" name="Picture 8" descr="MCj04184380000[1]"/>
          <p:cNvPicPr>
            <a:picLocks noChangeAspect="1" noChangeArrowheads="1"/>
          </p:cNvPicPr>
          <p:nvPr/>
        </p:nvPicPr>
        <p:blipFill>
          <a:blip r:embed="rId4" cstate="print"/>
          <a:srcRect/>
          <a:stretch>
            <a:fillRect/>
          </a:stretch>
        </p:blipFill>
        <p:spPr bwMode="auto">
          <a:xfrm>
            <a:off x="2835925" y="4722619"/>
            <a:ext cx="978569" cy="719829"/>
          </a:xfrm>
          <a:prstGeom prst="rect">
            <a:avLst/>
          </a:prstGeom>
          <a:noFill/>
        </p:spPr>
      </p:pic>
      <p:sp>
        <p:nvSpPr>
          <p:cNvPr id="14" name="Line 9"/>
          <p:cNvSpPr>
            <a:spLocks noChangeShapeType="1"/>
          </p:cNvSpPr>
          <p:nvPr/>
        </p:nvSpPr>
        <p:spPr bwMode="auto">
          <a:xfrm>
            <a:off x="2169164" y="5122606"/>
            <a:ext cx="666761" cy="0"/>
          </a:xfrm>
          <a:prstGeom prst="line">
            <a:avLst/>
          </a:prstGeom>
          <a:noFill/>
          <a:ln w="34925">
            <a:solidFill>
              <a:schemeClr val="tx1"/>
            </a:solidFill>
            <a:prstDash val="dash"/>
            <a:round/>
            <a:headEnd/>
            <a:tailEnd type="triangle" w="lg" len="lg"/>
          </a:ln>
          <a:effectLst/>
        </p:spPr>
        <p:txBody>
          <a:bodyPr/>
          <a:lstStyle/>
          <a:p>
            <a:endParaRPr lang="ja-JP" altLang="en-US"/>
          </a:p>
        </p:txBody>
      </p:sp>
      <p:sp>
        <p:nvSpPr>
          <p:cNvPr id="15" name="Line 10"/>
          <p:cNvSpPr>
            <a:spLocks noChangeShapeType="1"/>
          </p:cNvSpPr>
          <p:nvPr/>
        </p:nvSpPr>
        <p:spPr bwMode="auto">
          <a:xfrm>
            <a:off x="2169164" y="5256425"/>
            <a:ext cx="666761" cy="0"/>
          </a:xfrm>
          <a:prstGeom prst="line">
            <a:avLst/>
          </a:prstGeom>
          <a:noFill/>
          <a:ln w="34925">
            <a:solidFill>
              <a:schemeClr val="tx1"/>
            </a:solidFill>
            <a:prstDash val="dash"/>
            <a:round/>
            <a:headEnd/>
            <a:tailEnd type="triangle" w="lg" len="lg"/>
          </a:ln>
          <a:effectLst/>
        </p:spPr>
        <p:txBody>
          <a:bodyPr/>
          <a:lstStyle/>
          <a:p>
            <a:endParaRPr lang="ja-JP" altLang="en-US"/>
          </a:p>
        </p:txBody>
      </p:sp>
      <p:sp>
        <p:nvSpPr>
          <p:cNvPr id="16" name="Line 11"/>
          <p:cNvSpPr>
            <a:spLocks noChangeShapeType="1"/>
          </p:cNvSpPr>
          <p:nvPr/>
        </p:nvSpPr>
        <p:spPr bwMode="auto">
          <a:xfrm>
            <a:off x="2169164" y="4989521"/>
            <a:ext cx="666761" cy="0"/>
          </a:xfrm>
          <a:prstGeom prst="line">
            <a:avLst/>
          </a:prstGeom>
          <a:noFill/>
          <a:ln w="34925">
            <a:solidFill>
              <a:schemeClr val="tx1"/>
            </a:solidFill>
            <a:prstDash val="dash"/>
            <a:round/>
            <a:headEnd/>
            <a:tailEnd type="triangle" w="lg" len="lg"/>
          </a:ln>
          <a:effectLst/>
        </p:spPr>
        <p:txBody>
          <a:bodyPr/>
          <a:lstStyle/>
          <a:p>
            <a:endParaRPr lang="ja-JP" altLang="en-US"/>
          </a:p>
        </p:txBody>
      </p:sp>
      <p:pic>
        <p:nvPicPr>
          <p:cNvPr id="17" name="Picture 12" descr="MCj04348740000[1]"/>
          <p:cNvPicPr>
            <a:picLocks noChangeAspect="1" noChangeArrowheads="1"/>
          </p:cNvPicPr>
          <p:nvPr/>
        </p:nvPicPr>
        <p:blipFill>
          <a:blip r:embed="rId5" cstate="print"/>
          <a:srcRect/>
          <a:stretch>
            <a:fillRect/>
          </a:stretch>
        </p:blipFill>
        <p:spPr bwMode="auto">
          <a:xfrm>
            <a:off x="4170426" y="4020435"/>
            <a:ext cx="572630" cy="429397"/>
          </a:xfrm>
          <a:prstGeom prst="rect">
            <a:avLst/>
          </a:prstGeom>
          <a:noFill/>
        </p:spPr>
      </p:pic>
      <p:pic>
        <p:nvPicPr>
          <p:cNvPr id="18" name="Picture 13" descr="MCj04348760000[1]"/>
          <p:cNvPicPr>
            <a:picLocks noChangeAspect="1" noChangeArrowheads="1"/>
          </p:cNvPicPr>
          <p:nvPr/>
        </p:nvPicPr>
        <p:blipFill>
          <a:blip r:embed="rId6" cstate="print"/>
          <a:srcRect/>
          <a:stretch>
            <a:fillRect/>
          </a:stretch>
        </p:blipFill>
        <p:spPr bwMode="auto">
          <a:xfrm>
            <a:off x="3636038" y="4020435"/>
            <a:ext cx="578513" cy="433810"/>
          </a:xfrm>
          <a:prstGeom prst="rect">
            <a:avLst/>
          </a:prstGeom>
          <a:noFill/>
        </p:spPr>
      </p:pic>
      <p:pic>
        <p:nvPicPr>
          <p:cNvPr id="19" name="Picture 14" descr="MCj04348830000[1]"/>
          <p:cNvPicPr>
            <a:picLocks noChangeAspect="1" noChangeArrowheads="1"/>
          </p:cNvPicPr>
          <p:nvPr/>
        </p:nvPicPr>
        <p:blipFill>
          <a:blip r:embed="rId7" cstate="print"/>
          <a:srcRect/>
          <a:stretch>
            <a:fillRect/>
          </a:stretch>
        </p:blipFill>
        <p:spPr bwMode="auto">
          <a:xfrm>
            <a:off x="2970257" y="4020435"/>
            <a:ext cx="666761" cy="499983"/>
          </a:xfrm>
          <a:prstGeom prst="rect">
            <a:avLst/>
          </a:prstGeom>
          <a:noFill/>
        </p:spPr>
      </p:pic>
      <p:pic>
        <p:nvPicPr>
          <p:cNvPr id="20" name="Picture 15" descr="MCj04348840000[1]"/>
          <p:cNvPicPr>
            <a:picLocks noChangeAspect="1" noChangeArrowheads="1"/>
          </p:cNvPicPr>
          <p:nvPr/>
        </p:nvPicPr>
        <p:blipFill>
          <a:blip r:embed="rId8" cstate="print"/>
          <a:srcRect/>
          <a:stretch>
            <a:fillRect/>
          </a:stretch>
        </p:blipFill>
        <p:spPr bwMode="auto">
          <a:xfrm>
            <a:off x="2435869" y="4020435"/>
            <a:ext cx="578513" cy="433810"/>
          </a:xfrm>
          <a:prstGeom prst="rect">
            <a:avLst/>
          </a:prstGeom>
          <a:noFill/>
        </p:spPr>
      </p:pic>
      <p:pic>
        <p:nvPicPr>
          <p:cNvPr id="21" name="Picture 16" descr="MCj04348880000[1]"/>
          <p:cNvPicPr>
            <a:picLocks noChangeAspect="1" noChangeArrowheads="1"/>
          </p:cNvPicPr>
          <p:nvPr/>
        </p:nvPicPr>
        <p:blipFill>
          <a:blip r:embed="rId9" cstate="print"/>
          <a:srcRect/>
          <a:stretch>
            <a:fillRect/>
          </a:stretch>
        </p:blipFill>
        <p:spPr bwMode="auto">
          <a:xfrm>
            <a:off x="1857356" y="4020435"/>
            <a:ext cx="616753" cy="462485"/>
          </a:xfrm>
          <a:prstGeom prst="rect">
            <a:avLst/>
          </a:prstGeom>
          <a:noFill/>
        </p:spPr>
      </p:pic>
      <p:pic>
        <p:nvPicPr>
          <p:cNvPr id="22" name="Picture 17" descr="MCj04350010000[1]"/>
          <p:cNvPicPr>
            <a:picLocks noChangeAspect="1" noChangeArrowheads="1"/>
          </p:cNvPicPr>
          <p:nvPr/>
        </p:nvPicPr>
        <p:blipFill>
          <a:blip r:embed="rId10" cstate="print"/>
          <a:srcRect/>
          <a:stretch>
            <a:fillRect/>
          </a:stretch>
        </p:blipFill>
        <p:spPr bwMode="auto">
          <a:xfrm>
            <a:off x="5993233" y="4654239"/>
            <a:ext cx="456927" cy="821297"/>
          </a:xfrm>
          <a:prstGeom prst="rect">
            <a:avLst/>
          </a:prstGeom>
          <a:noFill/>
        </p:spPr>
      </p:pic>
      <p:sp>
        <p:nvSpPr>
          <p:cNvPr id="23" name="Line 18"/>
          <p:cNvSpPr>
            <a:spLocks noChangeShapeType="1"/>
          </p:cNvSpPr>
          <p:nvPr/>
        </p:nvSpPr>
        <p:spPr bwMode="auto">
          <a:xfrm>
            <a:off x="5237243" y="5132899"/>
            <a:ext cx="666761" cy="0"/>
          </a:xfrm>
          <a:prstGeom prst="line">
            <a:avLst/>
          </a:prstGeom>
          <a:noFill/>
          <a:ln w="34925">
            <a:solidFill>
              <a:schemeClr val="tx1"/>
            </a:solidFill>
            <a:prstDash val="dash"/>
            <a:round/>
            <a:headEnd/>
            <a:tailEnd type="triangle" w="lg" len="lg"/>
          </a:ln>
          <a:effectLst/>
        </p:spPr>
        <p:txBody>
          <a:bodyPr/>
          <a:lstStyle/>
          <a:p>
            <a:endParaRPr lang="ja-JP" altLang="en-US"/>
          </a:p>
        </p:txBody>
      </p:sp>
      <p:sp>
        <p:nvSpPr>
          <p:cNvPr id="24" name="Line 19"/>
          <p:cNvSpPr>
            <a:spLocks noChangeShapeType="1"/>
          </p:cNvSpPr>
          <p:nvPr/>
        </p:nvSpPr>
        <p:spPr bwMode="auto">
          <a:xfrm>
            <a:off x="5237243" y="5266719"/>
            <a:ext cx="666761" cy="0"/>
          </a:xfrm>
          <a:prstGeom prst="line">
            <a:avLst/>
          </a:prstGeom>
          <a:noFill/>
          <a:ln w="34925">
            <a:solidFill>
              <a:schemeClr val="tx1"/>
            </a:solidFill>
            <a:prstDash val="dash"/>
            <a:round/>
            <a:headEnd/>
            <a:tailEnd type="triangle" w="lg" len="lg"/>
          </a:ln>
          <a:effectLst/>
        </p:spPr>
        <p:txBody>
          <a:bodyPr/>
          <a:lstStyle/>
          <a:p>
            <a:endParaRPr lang="ja-JP" altLang="en-US"/>
          </a:p>
        </p:txBody>
      </p:sp>
      <p:sp>
        <p:nvSpPr>
          <p:cNvPr id="25" name="Line 20"/>
          <p:cNvSpPr>
            <a:spLocks noChangeShapeType="1"/>
          </p:cNvSpPr>
          <p:nvPr/>
        </p:nvSpPr>
        <p:spPr bwMode="auto">
          <a:xfrm>
            <a:off x="5237243" y="4999815"/>
            <a:ext cx="666761" cy="0"/>
          </a:xfrm>
          <a:prstGeom prst="line">
            <a:avLst/>
          </a:prstGeom>
          <a:noFill/>
          <a:ln w="34925">
            <a:solidFill>
              <a:schemeClr val="tx1"/>
            </a:solidFill>
            <a:prstDash val="dash"/>
            <a:round/>
            <a:headEnd/>
            <a:tailEnd type="triangle" w="lg" len="lg"/>
          </a:ln>
          <a:effectLst/>
        </p:spPr>
        <p:txBody>
          <a:bodyPr/>
          <a:lstStyle/>
          <a:p>
            <a:endParaRPr lang="ja-JP" altLang="en-US"/>
          </a:p>
        </p:txBody>
      </p:sp>
      <p:pic>
        <p:nvPicPr>
          <p:cNvPr id="26" name="Picture 21" descr="MCj04315700000[1]"/>
          <p:cNvPicPr>
            <a:picLocks noChangeAspect="1" noChangeArrowheads="1"/>
          </p:cNvPicPr>
          <p:nvPr/>
        </p:nvPicPr>
        <p:blipFill>
          <a:blip r:embed="rId11" cstate="print"/>
          <a:srcRect/>
          <a:stretch>
            <a:fillRect/>
          </a:stretch>
        </p:blipFill>
        <p:spPr bwMode="auto">
          <a:xfrm>
            <a:off x="6694312" y="4043230"/>
            <a:ext cx="500071" cy="377193"/>
          </a:xfrm>
          <a:prstGeom prst="rect">
            <a:avLst/>
          </a:prstGeom>
          <a:noFill/>
        </p:spPr>
      </p:pic>
      <p:pic>
        <p:nvPicPr>
          <p:cNvPr id="27" name="Picture 22" descr="MCj04315700000[1]"/>
          <p:cNvPicPr>
            <a:picLocks noChangeAspect="1" noChangeArrowheads="1"/>
          </p:cNvPicPr>
          <p:nvPr/>
        </p:nvPicPr>
        <p:blipFill>
          <a:blip r:embed="rId11" cstate="print"/>
          <a:srcRect/>
          <a:stretch>
            <a:fillRect/>
          </a:stretch>
        </p:blipFill>
        <p:spPr bwMode="auto">
          <a:xfrm>
            <a:off x="6260917" y="4043230"/>
            <a:ext cx="500071" cy="377193"/>
          </a:xfrm>
          <a:prstGeom prst="rect">
            <a:avLst/>
          </a:prstGeom>
          <a:noFill/>
        </p:spPr>
      </p:pic>
      <p:pic>
        <p:nvPicPr>
          <p:cNvPr id="28" name="Picture 23" descr="MCj04315700000[1]"/>
          <p:cNvPicPr>
            <a:picLocks noChangeAspect="1" noChangeArrowheads="1"/>
          </p:cNvPicPr>
          <p:nvPr/>
        </p:nvPicPr>
        <p:blipFill>
          <a:blip r:embed="rId11" cstate="print"/>
          <a:srcRect/>
          <a:stretch>
            <a:fillRect/>
          </a:stretch>
        </p:blipFill>
        <p:spPr bwMode="auto">
          <a:xfrm>
            <a:off x="5849095" y="4053524"/>
            <a:ext cx="500071" cy="377193"/>
          </a:xfrm>
          <a:prstGeom prst="rect">
            <a:avLst/>
          </a:prstGeom>
          <a:noFill/>
        </p:spPr>
      </p:pic>
      <p:pic>
        <p:nvPicPr>
          <p:cNvPr id="29" name="Picture 24" descr="MCj04315700000[1]"/>
          <p:cNvPicPr>
            <a:picLocks noChangeAspect="1" noChangeArrowheads="1"/>
          </p:cNvPicPr>
          <p:nvPr/>
        </p:nvPicPr>
        <p:blipFill>
          <a:blip r:embed="rId11" cstate="print"/>
          <a:srcRect/>
          <a:stretch>
            <a:fillRect/>
          </a:stretch>
        </p:blipFill>
        <p:spPr bwMode="auto">
          <a:xfrm>
            <a:off x="5449039" y="4053524"/>
            <a:ext cx="500071" cy="377193"/>
          </a:xfrm>
          <a:prstGeom prst="rect">
            <a:avLst/>
          </a:prstGeom>
          <a:noFill/>
        </p:spPr>
      </p:pic>
      <p:pic>
        <p:nvPicPr>
          <p:cNvPr id="30" name="Picture 25" descr="MCj04315700000[1]"/>
          <p:cNvPicPr>
            <a:picLocks noChangeAspect="1" noChangeArrowheads="1"/>
          </p:cNvPicPr>
          <p:nvPr/>
        </p:nvPicPr>
        <p:blipFill>
          <a:blip r:embed="rId11" cstate="print"/>
          <a:srcRect/>
          <a:stretch>
            <a:fillRect/>
          </a:stretch>
        </p:blipFill>
        <p:spPr bwMode="auto">
          <a:xfrm>
            <a:off x="5048982" y="4053524"/>
            <a:ext cx="500071" cy="377193"/>
          </a:xfrm>
          <a:prstGeom prst="rect">
            <a:avLst/>
          </a:prstGeom>
          <a:noFill/>
        </p:spPr>
      </p:pic>
      <p:sp>
        <p:nvSpPr>
          <p:cNvPr id="31" name="Text Box 26"/>
          <p:cNvSpPr txBox="1">
            <a:spLocks noChangeArrowheads="1"/>
          </p:cNvSpPr>
          <p:nvPr/>
        </p:nvSpPr>
        <p:spPr bwMode="auto">
          <a:xfrm>
            <a:off x="1879908" y="3371192"/>
            <a:ext cx="754337" cy="345696"/>
          </a:xfrm>
          <a:prstGeom prst="rect">
            <a:avLst/>
          </a:prstGeom>
          <a:noFill/>
          <a:ln w="9525">
            <a:noFill/>
            <a:miter lim="800000"/>
            <a:headEnd/>
            <a:tailEnd/>
          </a:ln>
          <a:effectLst/>
        </p:spPr>
        <p:txBody>
          <a:bodyPr wrap="none">
            <a:spAutoFit/>
          </a:bodyPr>
          <a:lstStyle/>
          <a:p>
            <a:r>
              <a:rPr lang="en-US" altLang="ja-JP" sz="1400" dirty="0"/>
              <a:t>tweets</a:t>
            </a:r>
          </a:p>
        </p:txBody>
      </p:sp>
      <p:sp>
        <p:nvSpPr>
          <p:cNvPr id="34" name="Line 29"/>
          <p:cNvSpPr>
            <a:spLocks noChangeShapeType="1"/>
          </p:cNvSpPr>
          <p:nvPr/>
        </p:nvSpPr>
        <p:spPr bwMode="auto">
          <a:xfrm flipH="1" flipV="1">
            <a:off x="3858618" y="3853529"/>
            <a:ext cx="89229" cy="166906"/>
          </a:xfrm>
          <a:prstGeom prst="line">
            <a:avLst/>
          </a:prstGeom>
          <a:noFill/>
          <a:ln w="19050">
            <a:solidFill>
              <a:schemeClr val="tx1"/>
            </a:solidFill>
            <a:round/>
            <a:headEnd/>
            <a:tailEnd type="triangle" w="lg" len="lg"/>
          </a:ln>
          <a:effectLst/>
        </p:spPr>
        <p:txBody>
          <a:bodyPr/>
          <a:lstStyle/>
          <a:p>
            <a:endParaRPr lang="ja-JP" altLang="en-US"/>
          </a:p>
        </p:txBody>
      </p:sp>
      <p:sp>
        <p:nvSpPr>
          <p:cNvPr id="35" name="Line 30"/>
          <p:cNvSpPr>
            <a:spLocks noChangeShapeType="1"/>
          </p:cNvSpPr>
          <p:nvPr/>
        </p:nvSpPr>
        <p:spPr bwMode="auto">
          <a:xfrm flipV="1">
            <a:off x="2746697" y="3853529"/>
            <a:ext cx="89229" cy="166906"/>
          </a:xfrm>
          <a:prstGeom prst="line">
            <a:avLst/>
          </a:prstGeom>
          <a:noFill/>
          <a:ln w="19050">
            <a:solidFill>
              <a:schemeClr val="tx1"/>
            </a:solidFill>
            <a:round/>
            <a:headEnd/>
            <a:tailEnd type="triangle" w="lg" len="lg"/>
          </a:ln>
          <a:effectLst/>
        </p:spPr>
        <p:txBody>
          <a:bodyPr/>
          <a:lstStyle/>
          <a:p>
            <a:endParaRPr lang="ja-JP" altLang="en-US"/>
          </a:p>
        </p:txBody>
      </p:sp>
      <p:sp>
        <p:nvSpPr>
          <p:cNvPr id="36" name="Line 31"/>
          <p:cNvSpPr>
            <a:spLocks noChangeShapeType="1"/>
          </p:cNvSpPr>
          <p:nvPr/>
        </p:nvSpPr>
        <p:spPr bwMode="auto">
          <a:xfrm flipV="1">
            <a:off x="2257412" y="3853529"/>
            <a:ext cx="89228" cy="166906"/>
          </a:xfrm>
          <a:prstGeom prst="line">
            <a:avLst/>
          </a:prstGeom>
          <a:noFill/>
          <a:ln w="19050">
            <a:solidFill>
              <a:schemeClr val="tx1"/>
            </a:solidFill>
            <a:round/>
            <a:headEnd/>
            <a:tailEnd type="triangle" w="lg" len="lg"/>
          </a:ln>
          <a:effectLst/>
        </p:spPr>
        <p:txBody>
          <a:bodyPr/>
          <a:lstStyle/>
          <a:p>
            <a:endParaRPr lang="ja-JP" altLang="en-US"/>
          </a:p>
        </p:txBody>
      </p:sp>
      <p:sp>
        <p:nvSpPr>
          <p:cNvPr id="37" name="Line 32"/>
          <p:cNvSpPr>
            <a:spLocks noChangeShapeType="1"/>
          </p:cNvSpPr>
          <p:nvPr/>
        </p:nvSpPr>
        <p:spPr bwMode="auto">
          <a:xfrm flipH="1" flipV="1">
            <a:off x="4392027" y="3853529"/>
            <a:ext cx="89229" cy="166906"/>
          </a:xfrm>
          <a:prstGeom prst="line">
            <a:avLst/>
          </a:prstGeom>
          <a:noFill/>
          <a:ln w="19050">
            <a:solidFill>
              <a:schemeClr val="tx1"/>
            </a:solidFill>
            <a:round/>
            <a:headEnd/>
            <a:tailEnd type="triangle" w="lg" len="lg"/>
          </a:ln>
          <a:effectLst/>
        </p:spPr>
        <p:txBody>
          <a:bodyPr/>
          <a:lstStyle/>
          <a:p>
            <a:endParaRPr lang="ja-JP" altLang="en-US"/>
          </a:p>
        </p:txBody>
      </p:sp>
      <p:sp>
        <p:nvSpPr>
          <p:cNvPr id="38" name="Line 33"/>
          <p:cNvSpPr>
            <a:spLocks noChangeShapeType="1"/>
          </p:cNvSpPr>
          <p:nvPr/>
        </p:nvSpPr>
        <p:spPr bwMode="auto">
          <a:xfrm flipV="1">
            <a:off x="2346640" y="3019734"/>
            <a:ext cx="489285" cy="533806"/>
          </a:xfrm>
          <a:prstGeom prst="line">
            <a:avLst/>
          </a:prstGeom>
          <a:noFill/>
          <a:ln w="19050">
            <a:solidFill>
              <a:schemeClr val="tx1"/>
            </a:solidFill>
            <a:round/>
            <a:headEnd/>
            <a:tailEnd type="triangle" w="lg" len="lg"/>
          </a:ln>
          <a:effectLst/>
        </p:spPr>
        <p:txBody>
          <a:bodyPr/>
          <a:lstStyle/>
          <a:p>
            <a:endParaRPr lang="ja-JP" altLang="en-US"/>
          </a:p>
        </p:txBody>
      </p:sp>
      <p:sp>
        <p:nvSpPr>
          <p:cNvPr id="39" name="Oval 34"/>
          <p:cNvSpPr>
            <a:spLocks noChangeArrowheads="1"/>
          </p:cNvSpPr>
          <p:nvPr/>
        </p:nvSpPr>
        <p:spPr bwMode="auto">
          <a:xfrm>
            <a:off x="2302517" y="2786653"/>
            <a:ext cx="2002243" cy="233816"/>
          </a:xfrm>
          <a:prstGeom prst="ellipse">
            <a:avLst/>
          </a:prstGeom>
          <a:solidFill>
            <a:srgbClr val="FFFF99"/>
          </a:solidFill>
          <a:ln w="9525">
            <a:solidFill>
              <a:schemeClr val="tx1"/>
            </a:solidFill>
            <a:round/>
            <a:headEnd/>
            <a:tailEnd/>
          </a:ln>
          <a:effectLst/>
        </p:spPr>
        <p:txBody>
          <a:bodyPr wrap="none" anchor="ctr"/>
          <a:lstStyle/>
          <a:p>
            <a:pPr algn="ctr"/>
            <a:r>
              <a:rPr lang="en-US" altLang="ja-JP" sz="1400" dirty="0"/>
              <a:t>Probabilistic model</a:t>
            </a:r>
          </a:p>
        </p:txBody>
      </p:sp>
      <p:sp>
        <p:nvSpPr>
          <p:cNvPr id="40" name="Line 35"/>
          <p:cNvSpPr>
            <a:spLocks noChangeShapeType="1"/>
          </p:cNvSpPr>
          <p:nvPr/>
        </p:nvSpPr>
        <p:spPr bwMode="auto">
          <a:xfrm flipV="1">
            <a:off x="2746697" y="3019734"/>
            <a:ext cx="355933" cy="533806"/>
          </a:xfrm>
          <a:prstGeom prst="line">
            <a:avLst/>
          </a:prstGeom>
          <a:noFill/>
          <a:ln w="19050">
            <a:solidFill>
              <a:schemeClr val="tx1"/>
            </a:solidFill>
            <a:round/>
            <a:headEnd/>
            <a:tailEnd type="triangle" w="lg" len="lg"/>
          </a:ln>
          <a:effectLst/>
        </p:spPr>
        <p:txBody>
          <a:bodyPr/>
          <a:lstStyle/>
          <a:p>
            <a:endParaRPr lang="ja-JP" altLang="en-US"/>
          </a:p>
        </p:txBody>
      </p:sp>
      <p:sp>
        <p:nvSpPr>
          <p:cNvPr id="41" name="Line 36"/>
          <p:cNvSpPr>
            <a:spLocks noChangeShapeType="1"/>
          </p:cNvSpPr>
          <p:nvPr/>
        </p:nvSpPr>
        <p:spPr bwMode="auto">
          <a:xfrm flipV="1">
            <a:off x="3325209" y="3019734"/>
            <a:ext cx="0" cy="533806"/>
          </a:xfrm>
          <a:prstGeom prst="line">
            <a:avLst/>
          </a:prstGeom>
          <a:noFill/>
          <a:ln w="19050">
            <a:solidFill>
              <a:schemeClr val="tx1"/>
            </a:solidFill>
            <a:round/>
            <a:headEnd/>
            <a:tailEnd type="triangle" w="lg" len="lg"/>
          </a:ln>
          <a:effectLst/>
        </p:spPr>
        <p:txBody>
          <a:bodyPr/>
          <a:lstStyle/>
          <a:p>
            <a:endParaRPr lang="ja-JP" altLang="en-US"/>
          </a:p>
        </p:txBody>
      </p:sp>
      <p:sp>
        <p:nvSpPr>
          <p:cNvPr id="42" name="Line 37"/>
          <p:cNvSpPr>
            <a:spLocks noChangeShapeType="1"/>
          </p:cNvSpPr>
          <p:nvPr/>
        </p:nvSpPr>
        <p:spPr bwMode="auto">
          <a:xfrm flipH="1" flipV="1">
            <a:off x="3547790" y="3019734"/>
            <a:ext cx="355932" cy="533806"/>
          </a:xfrm>
          <a:prstGeom prst="line">
            <a:avLst/>
          </a:prstGeom>
          <a:noFill/>
          <a:ln w="19050">
            <a:solidFill>
              <a:schemeClr val="tx1"/>
            </a:solidFill>
            <a:round/>
            <a:headEnd/>
            <a:tailEnd type="triangle" w="lg" len="lg"/>
          </a:ln>
          <a:effectLst/>
        </p:spPr>
        <p:txBody>
          <a:bodyPr/>
          <a:lstStyle/>
          <a:p>
            <a:endParaRPr lang="ja-JP" altLang="en-US"/>
          </a:p>
        </p:txBody>
      </p:sp>
      <p:sp>
        <p:nvSpPr>
          <p:cNvPr id="43" name="Line 38"/>
          <p:cNvSpPr>
            <a:spLocks noChangeShapeType="1"/>
          </p:cNvSpPr>
          <p:nvPr/>
        </p:nvSpPr>
        <p:spPr bwMode="auto">
          <a:xfrm flipH="1" flipV="1">
            <a:off x="3857620" y="3000372"/>
            <a:ext cx="489285" cy="533806"/>
          </a:xfrm>
          <a:prstGeom prst="line">
            <a:avLst/>
          </a:prstGeom>
          <a:noFill/>
          <a:ln w="19050">
            <a:solidFill>
              <a:schemeClr val="tx1"/>
            </a:solidFill>
            <a:round/>
            <a:headEnd/>
            <a:tailEnd type="triangle" w="lg" len="lg"/>
          </a:ln>
          <a:effectLst/>
        </p:spPr>
        <p:txBody>
          <a:bodyPr/>
          <a:lstStyle/>
          <a:p>
            <a:endParaRPr lang="ja-JP" altLang="en-US"/>
          </a:p>
        </p:txBody>
      </p:sp>
      <p:sp>
        <p:nvSpPr>
          <p:cNvPr id="44" name="Oval 39"/>
          <p:cNvSpPr>
            <a:spLocks noChangeArrowheads="1"/>
          </p:cNvSpPr>
          <p:nvPr/>
        </p:nvSpPr>
        <p:spPr bwMode="auto">
          <a:xfrm>
            <a:off x="2213288" y="3186640"/>
            <a:ext cx="2179719" cy="233816"/>
          </a:xfrm>
          <a:prstGeom prst="ellipse">
            <a:avLst/>
          </a:prstGeom>
          <a:solidFill>
            <a:srgbClr val="FFCC99">
              <a:alpha val="80000"/>
            </a:srgbClr>
          </a:solidFill>
          <a:ln w="9525">
            <a:solidFill>
              <a:schemeClr val="tx1"/>
            </a:solidFill>
            <a:round/>
            <a:headEnd/>
            <a:tailEnd/>
          </a:ln>
          <a:effectLst/>
        </p:spPr>
        <p:txBody>
          <a:bodyPr wrap="none" anchor="ctr"/>
          <a:lstStyle/>
          <a:p>
            <a:pPr algn="ctr"/>
            <a:r>
              <a:rPr lang="en-US" altLang="ja-JP" sz="1400"/>
              <a:t>Classifier</a:t>
            </a:r>
          </a:p>
        </p:txBody>
      </p:sp>
      <p:sp>
        <p:nvSpPr>
          <p:cNvPr id="46" name="Text Box 41"/>
          <p:cNvSpPr txBox="1">
            <a:spLocks noChangeArrowheads="1"/>
          </p:cNvSpPr>
          <p:nvPr/>
        </p:nvSpPr>
        <p:spPr bwMode="auto">
          <a:xfrm>
            <a:off x="4882292" y="4375572"/>
            <a:ext cx="2370825" cy="380265"/>
          </a:xfrm>
          <a:prstGeom prst="rect">
            <a:avLst/>
          </a:prstGeom>
          <a:noFill/>
          <a:ln w="9525">
            <a:noFill/>
            <a:miter lim="800000"/>
            <a:headEnd/>
            <a:tailEnd/>
          </a:ln>
          <a:effectLst/>
        </p:spPr>
        <p:txBody>
          <a:bodyPr wrap="none">
            <a:spAutoFit/>
          </a:bodyPr>
          <a:lstStyle/>
          <a:p>
            <a:r>
              <a:rPr lang="en-US" altLang="ja-JP" sz="1600" dirty="0"/>
              <a:t>observation by sensors</a:t>
            </a:r>
          </a:p>
        </p:txBody>
      </p:sp>
      <p:sp>
        <p:nvSpPr>
          <p:cNvPr id="47" name="Text Box 42"/>
          <p:cNvSpPr txBox="1">
            <a:spLocks noChangeArrowheads="1"/>
          </p:cNvSpPr>
          <p:nvPr/>
        </p:nvSpPr>
        <p:spPr bwMode="auto">
          <a:xfrm>
            <a:off x="1870102" y="4454246"/>
            <a:ext cx="2869562" cy="380265"/>
          </a:xfrm>
          <a:prstGeom prst="rect">
            <a:avLst/>
          </a:prstGeom>
          <a:noFill/>
          <a:ln w="9525">
            <a:noFill/>
            <a:miter lim="800000"/>
            <a:headEnd/>
            <a:tailEnd/>
          </a:ln>
          <a:effectLst/>
        </p:spPr>
        <p:txBody>
          <a:bodyPr wrap="none">
            <a:spAutoFit/>
          </a:bodyPr>
          <a:lstStyle/>
          <a:p>
            <a:r>
              <a:rPr lang="en-US" altLang="ja-JP" sz="1600" dirty="0"/>
              <a:t>observation by twitter users</a:t>
            </a:r>
          </a:p>
        </p:txBody>
      </p:sp>
      <p:sp>
        <p:nvSpPr>
          <p:cNvPr id="48" name="Text Box 43"/>
          <p:cNvSpPr txBox="1">
            <a:spLocks noChangeArrowheads="1"/>
          </p:cNvSpPr>
          <p:nvPr/>
        </p:nvSpPr>
        <p:spPr bwMode="auto">
          <a:xfrm>
            <a:off x="3591913" y="5084084"/>
            <a:ext cx="1188833" cy="345696"/>
          </a:xfrm>
          <a:prstGeom prst="rect">
            <a:avLst/>
          </a:prstGeom>
          <a:noFill/>
          <a:ln w="9525">
            <a:noFill/>
            <a:miter lim="800000"/>
            <a:headEnd/>
            <a:tailEnd/>
          </a:ln>
          <a:effectLst/>
        </p:spPr>
        <p:txBody>
          <a:bodyPr wrap="none">
            <a:spAutoFit/>
          </a:bodyPr>
          <a:lstStyle/>
          <a:p>
            <a:r>
              <a:rPr lang="en-US" altLang="ja-JP" sz="1400" dirty="0"/>
              <a:t>target event</a:t>
            </a:r>
          </a:p>
        </p:txBody>
      </p:sp>
      <p:sp>
        <p:nvSpPr>
          <p:cNvPr id="49" name="Text Box 44"/>
          <p:cNvSpPr txBox="1">
            <a:spLocks noChangeArrowheads="1"/>
          </p:cNvSpPr>
          <p:nvPr/>
        </p:nvSpPr>
        <p:spPr bwMode="auto">
          <a:xfrm>
            <a:off x="6459964" y="5003845"/>
            <a:ext cx="1255308" cy="345696"/>
          </a:xfrm>
          <a:prstGeom prst="rect">
            <a:avLst/>
          </a:prstGeom>
          <a:noFill/>
          <a:ln w="9525">
            <a:noFill/>
            <a:miter lim="800000"/>
            <a:headEnd/>
            <a:tailEnd/>
          </a:ln>
          <a:effectLst/>
        </p:spPr>
        <p:txBody>
          <a:bodyPr wrap="none">
            <a:spAutoFit/>
          </a:bodyPr>
          <a:lstStyle/>
          <a:p>
            <a:r>
              <a:rPr lang="en-US" altLang="ja-JP" sz="1400" dirty="0"/>
              <a:t>target object</a:t>
            </a:r>
          </a:p>
        </p:txBody>
      </p:sp>
      <p:sp>
        <p:nvSpPr>
          <p:cNvPr id="50" name="Oval 45"/>
          <p:cNvSpPr>
            <a:spLocks noChangeArrowheads="1"/>
          </p:cNvSpPr>
          <p:nvPr/>
        </p:nvSpPr>
        <p:spPr bwMode="auto">
          <a:xfrm>
            <a:off x="4971520" y="2786653"/>
            <a:ext cx="2001262" cy="233816"/>
          </a:xfrm>
          <a:prstGeom prst="ellipse">
            <a:avLst/>
          </a:prstGeom>
          <a:solidFill>
            <a:srgbClr val="FFFF99"/>
          </a:solidFill>
          <a:ln w="9525">
            <a:solidFill>
              <a:schemeClr val="tx1"/>
            </a:solidFill>
            <a:round/>
            <a:headEnd/>
            <a:tailEnd/>
          </a:ln>
          <a:effectLst/>
        </p:spPr>
        <p:txBody>
          <a:bodyPr wrap="none" anchor="ctr"/>
          <a:lstStyle/>
          <a:p>
            <a:pPr algn="ctr"/>
            <a:r>
              <a:rPr lang="en-US" altLang="ja-JP" sz="1400" dirty="0"/>
              <a:t>Probabilistic model</a:t>
            </a:r>
          </a:p>
        </p:txBody>
      </p:sp>
      <p:grpSp>
        <p:nvGrpSpPr>
          <p:cNvPr id="4" name="Group 46"/>
          <p:cNvGrpSpPr>
            <a:grpSpLocks/>
          </p:cNvGrpSpPr>
          <p:nvPr/>
        </p:nvGrpSpPr>
        <p:grpSpPr bwMode="auto">
          <a:xfrm>
            <a:off x="5238225" y="3019733"/>
            <a:ext cx="1689454" cy="1067612"/>
            <a:chOff x="3470" y="1479"/>
            <a:chExt cx="2041" cy="726"/>
          </a:xfrm>
        </p:grpSpPr>
        <p:sp>
          <p:nvSpPr>
            <p:cNvPr id="66" name="Line 47"/>
            <p:cNvSpPr>
              <a:spLocks noChangeShapeType="1"/>
            </p:cNvSpPr>
            <p:nvPr/>
          </p:nvSpPr>
          <p:spPr bwMode="auto">
            <a:xfrm flipV="1">
              <a:off x="3470" y="1479"/>
              <a:ext cx="499" cy="726"/>
            </a:xfrm>
            <a:prstGeom prst="line">
              <a:avLst/>
            </a:prstGeom>
            <a:noFill/>
            <a:ln w="19050">
              <a:solidFill>
                <a:schemeClr val="tx1"/>
              </a:solidFill>
              <a:round/>
              <a:headEnd/>
              <a:tailEnd type="triangle" w="lg" len="lg"/>
            </a:ln>
            <a:effectLst/>
          </p:spPr>
          <p:txBody>
            <a:bodyPr/>
            <a:lstStyle/>
            <a:p>
              <a:endParaRPr lang="ja-JP" altLang="en-US"/>
            </a:p>
          </p:txBody>
        </p:sp>
        <p:sp>
          <p:nvSpPr>
            <p:cNvPr id="67" name="Line 48"/>
            <p:cNvSpPr>
              <a:spLocks noChangeShapeType="1"/>
            </p:cNvSpPr>
            <p:nvPr/>
          </p:nvSpPr>
          <p:spPr bwMode="auto">
            <a:xfrm flipV="1">
              <a:off x="3878" y="1479"/>
              <a:ext cx="363" cy="726"/>
            </a:xfrm>
            <a:prstGeom prst="line">
              <a:avLst/>
            </a:prstGeom>
            <a:noFill/>
            <a:ln w="19050">
              <a:solidFill>
                <a:schemeClr val="tx1"/>
              </a:solidFill>
              <a:round/>
              <a:headEnd/>
              <a:tailEnd type="triangle" w="lg" len="lg"/>
            </a:ln>
            <a:effectLst/>
          </p:spPr>
          <p:txBody>
            <a:bodyPr/>
            <a:lstStyle/>
            <a:p>
              <a:endParaRPr lang="ja-JP" altLang="en-US"/>
            </a:p>
          </p:txBody>
        </p:sp>
        <p:sp>
          <p:nvSpPr>
            <p:cNvPr id="71" name="Line 49"/>
            <p:cNvSpPr>
              <a:spLocks noChangeShapeType="1"/>
            </p:cNvSpPr>
            <p:nvPr/>
          </p:nvSpPr>
          <p:spPr bwMode="auto">
            <a:xfrm flipV="1">
              <a:off x="4468" y="1479"/>
              <a:ext cx="0" cy="726"/>
            </a:xfrm>
            <a:prstGeom prst="line">
              <a:avLst/>
            </a:prstGeom>
            <a:noFill/>
            <a:ln w="19050">
              <a:solidFill>
                <a:schemeClr val="tx1"/>
              </a:solidFill>
              <a:round/>
              <a:headEnd/>
              <a:tailEnd type="triangle" w="lg" len="lg"/>
            </a:ln>
            <a:effectLst/>
          </p:spPr>
          <p:txBody>
            <a:bodyPr/>
            <a:lstStyle/>
            <a:p>
              <a:endParaRPr lang="ja-JP" altLang="en-US"/>
            </a:p>
          </p:txBody>
        </p:sp>
        <p:sp>
          <p:nvSpPr>
            <p:cNvPr id="74" name="Line 50"/>
            <p:cNvSpPr>
              <a:spLocks noChangeShapeType="1"/>
            </p:cNvSpPr>
            <p:nvPr/>
          </p:nvSpPr>
          <p:spPr bwMode="auto">
            <a:xfrm flipH="1" flipV="1">
              <a:off x="4695" y="1479"/>
              <a:ext cx="363" cy="726"/>
            </a:xfrm>
            <a:prstGeom prst="line">
              <a:avLst/>
            </a:prstGeom>
            <a:noFill/>
            <a:ln w="19050">
              <a:solidFill>
                <a:schemeClr val="tx1"/>
              </a:solidFill>
              <a:round/>
              <a:headEnd/>
              <a:tailEnd type="triangle" w="lg" len="lg"/>
            </a:ln>
            <a:effectLst/>
          </p:spPr>
          <p:txBody>
            <a:bodyPr/>
            <a:lstStyle/>
            <a:p>
              <a:endParaRPr lang="ja-JP" altLang="en-US"/>
            </a:p>
          </p:txBody>
        </p:sp>
        <p:sp>
          <p:nvSpPr>
            <p:cNvPr id="75" name="Line 51"/>
            <p:cNvSpPr>
              <a:spLocks noChangeShapeType="1"/>
            </p:cNvSpPr>
            <p:nvPr/>
          </p:nvSpPr>
          <p:spPr bwMode="auto">
            <a:xfrm flipH="1" flipV="1">
              <a:off x="5012" y="1479"/>
              <a:ext cx="499" cy="726"/>
            </a:xfrm>
            <a:prstGeom prst="line">
              <a:avLst/>
            </a:prstGeom>
            <a:noFill/>
            <a:ln w="19050">
              <a:solidFill>
                <a:schemeClr val="tx1"/>
              </a:solidFill>
              <a:round/>
              <a:headEnd/>
              <a:tailEnd type="triangle" w="lg" len="lg"/>
            </a:ln>
            <a:effectLst/>
          </p:spPr>
          <p:txBody>
            <a:bodyPr/>
            <a:lstStyle/>
            <a:p>
              <a:endParaRPr lang="ja-JP" altLang="en-US"/>
            </a:p>
          </p:txBody>
        </p:sp>
      </p:grpSp>
      <p:sp>
        <p:nvSpPr>
          <p:cNvPr id="52" name="Text Box 52"/>
          <p:cNvSpPr txBox="1">
            <a:spLocks noChangeArrowheads="1"/>
          </p:cNvSpPr>
          <p:nvPr/>
        </p:nvSpPr>
        <p:spPr bwMode="auto">
          <a:xfrm>
            <a:off x="5037215" y="3107966"/>
            <a:ext cx="702555" cy="345696"/>
          </a:xfrm>
          <a:prstGeom prst="rect">
            <a:avLst/>
          </a:prstGeom>
          <a:solidFill>
            <a:schemeClr val="bg1">
              <a:alpha val="80000"/>
            </a:schemeClr>
          </a:solidFill>
          <a:ln w="9525">
            <a:noFill/>
            <a:miter lim="800000"/>
            <a:headEnd/>
            <a:tailEnd/>
          </a:ln>
          <a:effectLst/>
        </p:spPr>
        <p:txBody>
          <a:bodyPr wrap="none">
            <a:spAutoFit/>
          </a:bodyPr>
          <a:lstStyle/>
          <a:p>
            <a:r>
              <a:rPr lang="en-US" altLang="ja-JP" sz="1400" dirty="0"/>
              <a:t>values</a:t>
            </a:r>
          </a:p>
        </p:txBody>
      </p:sp>
      <p:sp>
        <p:nvSpPr>
          <p:cNvPr id="53" name="Line 57"/>
          <p:cNvSpPr>
            <a:spLocks noChangeShapeType="1"/>
          </p:cNvSpPr>
          <p:nvPr/>
        </p:nvSpPr>
        <p:spPr bwMode="auto">
          <a:xfrm>
            <a:off x="2169164" y="2221965"/>
            <a:ext cx="666761" cy="0"/>
          </a:xfrm>
          <a:prstGeom prst="line">
            <a:avLst/>
          </a:prstGeom>
          <a:noFill/>
          <a:ln w="34925" cap="rnd">
            <a:solidFill>
              <a:srgbClr val="969696"/>
            </a:solidFill>
            <a:prstDash val="sysDot"/>
            <a:round/>
            <a:headEnd/>
            <a:tailEnd type="triangle" w="lg" len="lg"/>
          </a:ln>
          <a:effectLst/>
        </p:spPr>
        <p:txBody>
          <a:bodyPr/>
          <a:lstStyle/>
          <a:p>
            <a:endParaRPr lang="ja-JP" altLang="en-US"/>
          </a:p>
        </p:txBody>
      </p:sp>
      <p:sp>
        <p:nvSpPr>
          <p:cNvPr id="54" name="Line 58"/>
          <p:cNvSpPr>
            <a:spLocks noChangeShapeType="1"/>
          </p:cNvSpPr>
          <p:nvPr/>
        </p:nvSpPr>
        <p:spPr bwMode="auto">
          <a:xfrm>
            <a:off x="2169164" y="2355784"/>
            <a:ext cx="666761" cy="0"/>
          </a:xfrm>
          <a:prstGeom prst="line">
            <a:avLst/>
          </a:prstGeom>
          <a:noFill/>
          <a:ln w="34925" cap="rnd">
            <a:solidFill>
              <a:srgbClr val="969696"/>
            </a:solidFill>
            <a:prstDash val="sysDot"/>
            <a:round/>
            <a:headEnd/>
            <a:tailEnd type="triangle" w="lg" len="lg"/>
          </a:ln>
          <a:effectLst/>
        </p:spPr>
        <p:txBody>
          <a:bodyPr/>
          <a:lstStyle/>
          <a:p>
            <a:endParaRPr lang="ja-JP" altLang="en-US"/>
          </a:p>
        </p:txBody>
      </p:sp>
      <p:sp>
        <p:nvSpPr>
          <p:cNvPr id="55" name="Line 59"/>
          <p:cNvSpPr>
            <a:spLocks noChangeShapeType="1"/>
          </p:cNvSpPr>
          <p:nvPr/>
        </p:nvSpPr>
        <p:spPr bwMode="auto">
          <a:xfrm>
            <a:off x="2169164" y="2088882"/>
            <a:ext cx="666761" cy="0"/>
          </a:xfrm>
          <a:prstGeom prst="line">
            <a:avLst/>
          </a:prstGeom>
          <a:noFill/>
          <a:ln w="34925" cap="rnd">
            <a:solidFill>
              <a:srgbClr val="969696"/>
            </a:solidFill>
            <a:prstDash val="sysDot"/>
            <a:round/>
            <a:headEnd/>
            <a:tailEnd type="triangle" w="lg" len="lg"/>
          </a:ln>
          <a:effectLst/>
        </p:spPr>
        <p:txBody>
          <a:bodyPr/>
          <a:lstStyle/>
          <a:p>
            <a:endParaRPr lang="ja-JP" altLang="en-US"/>
          </a:p>
        </p:txBody>
      </p:sp>
      <p:sp>
        <p:nvSpPr>
          <p:cNvPr id="56" name="Line 63"/>
          <p:cNvSpPr>
            <a:spLocks noChangeShapeType="1"/>
          </p:cNvSpPr>
          <p:nvPr/>
        </p:nvSpPr>
        <p:spPr bwMode="auto">
          <a:xfrm>
            <a:off x="5148996" y="2221965"/>
            <a:ext cx="666761" cy="0"/>
          </a:xfrm>
          <a:prstGeom prst="line">
            <a:avLst/>
          </a:prstGeom>
          <a:noFill/>
          <a:ln w="34925" cap="rnd">
            <a:solidFill>
              <a:schemeClr val="bg2"/>
            </a:solidFill>
            <a:prstDash val="sysDot"/>
            <a:round/>
            <a:headEnd/>
            <a:tailEnd type="triangle" w="lg" len="lg"/>
          </a:ln>
          <a:effectLst/>
        </p:spPr>
        <p:txBody>
          <a:bodyPr/>
          <a:lstStyle/>
          <a:p>
            <a:endParaRPr lang="ja-JP" altLang="en-US"/>
          </a:p>
        </p:txBody>
      </p:sp>
      <p:sp>
        <p:nvSpPr>
          <p:cNvPr id="57" name="Line 64"/>
          <p:cNvSpPr>
            <a:spLocks noChangeShapeType="1"/>
          </p:cNvSpPr>
          <p:nvPr/>
        </p:nvSpPr>
        <p:spPr bwMode="auto">
          <a:xfrm>
            <a:off x="5148996" y="2355784"/>
            <a:ext cx="666761" cy="0"/>
          </a:xfrm>
          <a:prstGeom prst="line">
            <a:avLst/>
          </a:prstGeom>
          <a:noFill/>
          <a:ln w="34925" cap="rnd">
            <a:solidFill>
              <a:schemeClr val="bg2"/>
            </a:solidFill>
            <a:prstDash val="sysDot"/>
            <a:round/>
            <a:headEnd/>
            <a:tailEnd type="triangle" w="lg" len="lg"/>
          </a:ln>
          <a:effectLst/>
        </p:spPr>
        <p:txBody>
          <a:bodyPr/>
          <a:lstStyle/>
          <a:p>
            <a:endParaRPr lang="ja-JP" altLang="en-US"/>
          </a:p>
        </p:txBody>
      </p:sp>
      <p:sp>
        <p:nvSpPr>
          <p:cNvPr id="58" name="Line 65"/>
          <p:cNvSpPr>
            <a:spLocks noChangeShapeType="1"/>
          </p:cNvSpPr>
          <p:nvPr/>
        </p:nvSpPr>
        <p:spPr bwMode="auto">
          <a:xfrm>
            <a:off x="5148996" y="2088882"/>
            <a:ext cx="666761" cy="0"/>
          </a:xfrm>
          <a:prstGeom prst="line">
            <a:avLst/>
          </a:prstGeom>
          <a:noFill/>
          <a:ln w="34925" cap="rnd">
            <a:solidFill>
              <a:schemeClr val="bg2"/>
            </a:solidFill>
            <a:prstDash val="sysDot"/>
            <a:round/>
            <a:headEnd/>
            <a:tailEnd type="triangle" w="lg" len="lg"/>
          </a:ln>
          <a:effectLst/>
        </p:spPr>
        <p:txBody>
          <a:bodyPr/>
          <a:lstStyle/>
          <a:p>
            <a:endParaRPr lang="ja-JP" altLang="en-US"/>
          </a:p>
        </p:txBody>
      </p:sp>
      <p:sp>
        <p:nvSpPr>
          <p:cNvPr id="59" name="AutoShape 67" descr="右上がり対角線 (破線)"/>
          <p:cNvSpPr>
            <a:spLocks noChangeArrowheads="1"/>
          </p:cNvSpPr>
          <p:nvPr/>
        </p:nvSpPr>
        <p:spPr bwMode="auto">
          <a:xfrm>
            <a:off x="4859740" y="1673454"/>
            <a:ext cx="2357195" cy="1049230"/>
          </a:xfrm>
          <a:prstGeom prst="wedgeEllipseCallout">
            <a:avLst>
              <a:gd name="adj1" fmla="val -14352"/>
              <a:gd name="adj2" fmla="val 57009"/>
            </a:avLst>
          </a:prstGeom>
          <a:pattFill prst="dashUpDiag">
            <a:fgClr>
              <a:srgbClr val="CCFFCC">
                <a:alpha val="30000"/>
              </a:srgbClr>
            </a:fgClr>
            <a:bgClr>
              <a:schemeClr val="bg1">
                <a:alpha val="30000"/>
              </a:schemeClr>
            </a:bgClr>
          </a:pattFill>
          <a:ln w="9525">
            <a:solidFill>
              <a:schemeClr val="tx1"/>
            </a:solidFill>
            <a:miter lim="800000"/>
            <a:headEnd/>
            <a:tailEnd/>
          </a:ln>
          <a:effectLst/>
        </p:spPr>
        <p:txBody>
          <a:bodyPr/>
          <a:lstStyle/>
          <a:p>
            <a:pPr algn="ctr"/>
            <a:endParaRPr lang="ja-JP" altLang="ja-JP"/>
          </a:p>
        </p:txBody>
      </p:sp>
      <p:sp>
        <p:nvSpPr>
          <p:cNvPr id="60" name="AutoShape 66" descr="右上がり対角線 (破線)"/>
          <p:cNvSpPr>
            <a:spLocks noChangeArrowheads="1"/>
          </p:cNvSpPr>
          <p:nvPr/>
        </p:nvSpPr>
        <p:spPr bwMode="auto">
          <a:xfrm>
            <a:off x="1902461" y="1673454"/>
            <a:ext cx="2534670" cy="1016143"/>
          </a:xfrm>
          <a:prstGeom prst="wedgeEllipseCallout">
            <a:avLst>
              <a:gd name="adj1" fmla="val -10116"/>
              <a:gd name="adj2" fmla="val 60421"/>
            </a:avLst>
          </a:prstGeom>
          <a:pattFill prst="dashUpDiag">
            <a:fgClr>
              <a:srgbClr val="CCFFCC">
                <a:alpha val="30000"/>
              </a:srgbClr>
            </a:fgClr>
            <a:bgClr>
              <a:schemeClr val="bg1">
                <a:alpha val="30000"/>
              </a:schemeClr>
            </a:bgClr>
          </a:pattFill>
          <a:ln w="9525">
            <a:solidFill>
              <a:schemeClr val="tx1"/>
            </a:solidFill>
            <a:miter lim="800000"/>
            <a:headEnd/>
            <a:tailEnd/>
          </a:ln>
          <a:effectLst/>
        </p:spPr>
        <p:txBody>
          <a:bodyPr/>
          <a:lstStyle/>
          <a:p>
            <a:pPr algn="ctr"/>
            <a:endParaRPr lang="ja-JP" altLang="ja-JP"/>
          </a:p>
        </p:txBody>
      </p:sp>
      <p:sp>
        <p:nvSpPr>
          <p:cNvPr id="61" name="Line 68"/>
          <p:cNvSpPr>
            <a:spLocks noChangeShapeType="1"/>
          </p:cNvSpPr>
          <p:nvPr/>
        </p:nvSpPr>
        <p:spPr bwMode="auto">
          <a:xfrm>
            <a:off x="4770511" y="1674189"/>
            <a:ext cx="0" cy="3401359"/>
          </a:xfrm>
          <a:prstGeom prst="line">
            <a:avLst/>
          </a:prstGeom>
          <a:noFill/>
          <a:ln w="31750">
            <a:solidFill>
              <a:schemeClr val="tx1"/>
            </a:solidFill>
            <a:round/>
            <a:headEnd/>
            <a:tailEnd/>
          </a:ln>
          <a:effectLst/>
        </p:spPr>
        <p:txBody>
          <a:bodyPr/>
          <a:lstStyle/>
          <a:p>
            <a:endParaRPr lang="ja-JP" altLang="en-US"/>
          </a:p>
        </p:txBody>
      </p:sp>
      <p:sp>
        <p:nvSpPr>
          <p:cNvPr id="63" name="Text Box 70"/>
          <p:cNvSpPr txBox="1">
            <a:spLocks noChangeArrowheads="1"/>
          </p:cNvSpPr>
          <p:nvPr/>
        </p:nvSpPr>
        <p:spPr bwMode="auto">
          <a:xfrm>
            <a:off x="1758290" y="1285860"/>
            <a:ext cx="2876941" cy="369332"/>
          </a:xfrm>
          <a:prstGeom prst="rect">
            <a:avLst/>
          </a:prstGeom>
          <a:noFill/>
          <a:ln w="9525">
            <a:noFill/>
            <a:miter lim="800000"/>
            <a:headEnd/>
            <a:tailEnd/>
          </a:ln>
          <a:effectLst/>
        </p:spPr>
        <p:txBody>
          <a:bodyPr wrap="none">
            <a:spAutoFit/>
          </a:bodyPr>
          <a:lstStyle/>
          <a:p>
            <a:pPr algn="ctr"/>
            <a:r>
              <a:rPr lang="en-US" altLang="ja-JP" dirty="0"/>
              <a:t>Event detection from twitter</a:t>
            </a:r>
          </a:p>
        </p:txBody>
      </p:sp>
      <p:pic>
        <p:nvPicPr>
          <p:cNvPr id="64" name="Picture 2"/>
          <p:cNvPicPr>
            <a:picLocks noChangeAspect="1" noChangeArrowheads="1"/>
          </p:cNvPicPr>
          <p:nvPr/>
        </p:nvPicPr>
        <p:blipFill>
          <a:blip r:embed="rId12" cstate="print"/>
          <a:srcRect/>
          <a:stretch>
            <a:fillRect/>
          </a:stretch>
        </p:blipFill>
        <p:spPr bwMode="auto">
          <a:xfrm>
            <a:off x="2881067" y="1756110"/>
            <a:ext cx="1111682" cy="834071"/>
          </a:xfrm>
          <a:prstGeom prst="rect">
            <a:avLst/>
          </a:prstGeom>
          <a:noFill/>
          <a:ln w="9525">
            <a:miter lim="800000"/>
            <a:headEnd/>
            <a:tailEnd/>
          </a:ln>
          <a:effectLst/>
        </p:spPr>
      </p:pic>
      <p:pic>
        <p:nvPicPr>
          <p:cNvPr id="65" name="Picture 3"/>
          <p:cNvPicPr>
            <a:picLocks noChangeAspect="1" noChangeArrowheads="1"/>
          </p:cNvPicPr>
          <p:nvPr/>
        </p:nvPicPr>
        <p:blipFill>
          <a:blip r:embed="rId13" cstate="print"/>
          <a:srcRect/>
          <a:stretch>
            <a:fillRect/>
          </a:stretch>
        </p:blipFill>
        <p:spPr bwMode="auto">
          <a:xfrm>
            <a:off x="5905040" y="1756110"/>
            <a:ext cx="448639" cy="808045"/>
          </a:xfrm>
          <a:prstGeom prst="rect">
            <a:avLst/>
          </a:prstGeom>
          <a:noFill/>
          <a:ln w="9525">
            <a:miter lim="800000"/>
            <a:headEnd/>
            <a:tailEnd/>
          </a:ln>
          <a:effectLst/>
        </p:spPr>
      </p:pic>
      <p:sp>
        <p:nvSpPr>
          <p:cNvPr id="62" name="Text Box 69"/>
          <p:cNvSpPr txBox="1">
            <a:spLocks noChangeArrowheads="1"/>
          </p:cNvSpPr>
          <p:nvPr/>
        </p:nvSpPr>
        <p:spPr bwMode="auto">
          <a:xfrm>
            <a:off x="5003650" y="1214422"/>
            <a:ext cx="2403608" cy="646331"/>
          </a:xfrm>
          <a:prstGeom prst="rect">
            <a:avLst/>
          </a:prstGeom>
          <a:noFill/>
          <a:ln w="9525">
            <a:noFill/>
            <a:miter lim="800000"/>
            <a:headEnd/>
            <a:tailEnd/>
          </a:ln>
          <a:effectLst/>
        </p:spPr>
        <p:txBody>
          <a:bodyPr wrap="none">
            <a:spAutoFit/>
          </a:bodyPr>
          <a:lstStyle/>
          <a:p>
            <a:pPr algn="ctr"/>
            <a:r>
              <a:rPr lang="en-US" altLang="ja-JP" dirty="0"/>
              <a:t>Object detection in </a:t>
            </a:r>
            <a:br>
              <a:rPr lang="en-US" altLang="ja-JP" dirty="0"/>
            </a:br>
            <a:r>
              <a:rPr lang="en-US" altLang="ja-JP" dirty="0"/>
              <a:t>ubiquitous environment</a:t>
            </a:r>
          </a:p>
        </p:txBody>
      </p:sp>
      <p:sp>
        <p:nvSpPr>
          <p:cNvPr id="68" name="円/楕円 67"/>
          <p:cNvSpPr/>
          <p:nvPr/>
        </p:nvSpPr>
        <p:spPr>
          <a:xfrm>
            <a:off x="2500298" y="3214686"/>
            <a:ext cx="142876" cy="1428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p:nvSpPr>
        <p:spPr>
          <a:xfrm>
            <a:off x="5214942" y="4000504"/>
            <a:ext cx="142876" cy="1428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AutoShape 27"/>
          <p:cNvSpPr>
            <a:spLocks noChangeArrowheads="1"/>
          </p:cNvSpPr>
          <p:nvPr/>
        </p:nvSpPr>
        <p:spPr bwMode="auto">
          <a:xfrm>
            <a:off x="3594412" y="3571876"/>
            <a:ext cx="444180" cy="300725"/>
          </a:xfrm>
          <a:prstGeom prst="foldedCorner">
            <a:avLst>
              <a:gd name="adj" fmla="val 12500"/>
            </a:avLst>
          </a:prstGeom>
          <a:solidFill>
            <a:schemeClr val="accent1"/>
          </a:solidFill>
          <a:ln w="38100">
            <a:solidFill>
              <a:srgbClr val="FF0000"/>
            </a:solidFill>
            <a:round/>
            <a:headEnd/>
            <a:tailEnd/>
          </a:ln>
          <a:effectLst/>
        </p:spPr>
        <p:txBody>
          <a:bodyPr wrap="none" anchor="ctr"/>
          <a:lstStyle/>
          <a:p>
            <a:pPr algn="ctr"/>
            <a:r>
              <a:rPr lang="ja-JP" altLang="en-US" dirty="0"/>
              <a:t>・・・</a:t>
            </a:r>
          </a:p>
        </p:txBody>
      </p:sp>
      <p:sp>
        <p:nvSpPr>
          <p:cNvPr id="81" name="AutoShape 28"/>
          <p:cNvSpPr>
            <a:spLocks noChangeArrowheads="1"/>
          </p:cNvSpPr>
          <p:nvPr/>
        </p:nvSpPr>
        <p:spPr bwMode="auto">
          <a:xfrm>
            <a:off x="2526615" y="3571876"/>
            <a:ext cx="444180" cy="300725"/>
          </a:xfrm>
          <a:prstGeom prst="foldedCorner">
            <a:avLst>
              <a:gd name="adj" fmla="val 12500"/>
            </a:avLst>
          </a:prstGeom>
          <a:solidFill>
            <a:schemeClr val="accent1"/>
          </a:solidFill>
          <a:ln w="38100">
            <a:solidFill>
              <a:srgbClr val="FF0000"/>
            </a:solidFill>
            <a:round/>
            <a:headEnd/>
            <a:tailEnd/>
          </a:ln>
          <a:effectLst/>
        </p:spPr>
        <p:txBody>
          <a:bodyPr wrap="none" anchor="ctr"/>
          <a:lstStyle/>
          <a:p>
            <a:pPr algn="ctr"/>
            <a:r>
              <a:rPr lang="ja-JP" altLang="en-US" dirty="0"/>
              <a:t>・・・</a:t>
            </a:r>
          </a:p>
        </p:txBody>
      </p:sp>
      <p:sp>
        <p:nvSpPr>
          <p:cNvPr id="82" name="円/楕円 81"/>
          <p:cNvSpPr/>
          <p:nvPr/>
        </p:nvSpPr>
        <p:spPr>
          <a:xfrm>
            <a:off x="2857488" y="3214686"/>
            <a:ext cx="142876" cy="1428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p:nvPr/>
        </p:nvSpPr>
        <p:spPr>
          <a:xfrm>
            <a:off x="3643306" y="3214686"/>
            <a:ext cx="142876" cy="1428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円/楕円 83"/>
          <p:cNvSpPr/>
          <p:nvPr/>
        </p:nvSpPr>
        <p:spPr>
          <a:xfrm>
            <a:off x="5500694" y="4071942"/>
            <a:ext cx="142876" cy="1428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円/楕円 84"/>
          <p:cNvSpPr/>
          <p:nvPr/>
        </p:nvSpPr>
        <p:spPr>
          <a:xfrm>
            <a:off x="6429388" y="4071942"/>
            <a:ext cx="142876" cy="1428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角丸四角形吹き出し 85"/>
          <p:cNvSpPr/>
          <p:nvPr/>
        </p:nvSpPr>
        <p:spPr>
          <a:xfrm>
            <a:off x="0" y="2643182"/>
            <a:ext cx="1928794" cy="928694"/>
          </a:xfrm>
          <a:prstGeom prst="wedgeRoundRectCallout">
            <a:avLst>
              <a:gd name="adj1" fmla="val 60950"/>
              <a:gd name="adj2" fmla="val -484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search and classify them into positive class</a:t>
            </a:r>
            <a:endParaRPr kumimoji="1" lang="ja-JP" altLang="en-US" dirty="0"/>
          </a:p>
        </p:txBody>
      </p:sp>
      <p:sp>
        <p:nvSpPr>
          <p:cNvPr id="87" name="角丸四角形吹き出し 86"/>
          <p:cNvSpPr/>
          <p:nvPr/>
        </p:nvSpPr>
        <p:spPr>
          <a:xfrm>
            <a:off x="0" y="1500174"/>
            <a:ext cx="1928794" cy="714380"/>
          </a:xfrm>
          <a:prstGeom prst="wedgeRoundRectCallout">
            <a:avLst>
              <a:gd name="adj1" fmla="val 60950"/>
              <a:gd name="adj2" fmla="val -484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detect an earthquake</a:t>
            </a:r>
            <a:endParaRPr kumimoji="1" lang="ja-JP" altLang="en-US" dirty="0"/>
          </a:p>
        </p:txBody>
      </p:sp>
      <p:sp>
        <p:nvSpPr>
          <p:cNvPr id="88" name="雲形吹き出し 87"/>
          <p:cNvSpPr/>
          <p:nvPr/>
        </p:nvSpPr>
        <p:spPr>
          <a:xfrm>
            <a:off x="6715140" y="1571612"/>
            <a:ext cx="2286016" cy="857256"/>
          </a:xfrm>
          <a:prstGeom prst="cloudCallout">
            <a:avLst>
              <a:gd name="adj1" fmla="val -62625"/>
              <a:gd name="adj2" fmla="val 519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detect an earthquake</a:t>
            </a:r>
            <a:endParaRPr kumimoji="1" lang="ja-JP" altLang="en-US" dirty="0"/>
          </a:p>
        </p:txBody>
      </p:sp>
      <p:sp>
        <p:nvSpPr>
          <p:cNvPr id="77" name="角丸四角形 76"/>
          <p:cNvSpPr/>
          <p:nvPr/>
        </p:nvSpPr>
        <p:spPr>
          <a:xfrm>
            <a:off x="2786050" y="4857760"/>
            <a:ext cx="3714776" cy="571504"/>
          </a:xfrm>
          <a:prstGeom prst="roundRect">
            <a:avLst/>
          </a:prstGeom>
          <a:solidFill>
            <a:schemeClr val="bg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FF0000"/>
                </a:solidFill>
              </a:rPr>
              <a:t>earthquake occurrence</a:t>
            </a:r>
            <a:endParaRPr kumimoji="1" lang="ja-JP" altLang="en-US" dirty="0">
              <a:solidFill>
                <a:srgbClr val="FF0000"/>
              </a:solidFill>
            </a:endParaRPr>
          </a:p>
        </p:txBody>
      </p:sp>
    </p:spTree>
    <p:custDataLst>
      <p:tags r:id="rId1"/>
    </p:custDataLst>
    <p:extLst>
      <p:ext uri="{BB962C8B-B14F-4D97-AF65-F5344CB8AC3E}">
        <p14:creationId xmlns:p14="http://schemas.microsoft.com/office/powerpoint/2010/main" val="22753684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7.22222E-6 -4.81481E-6 L 0.0257 -4.81481E-6 L -0.03715 0.00209 L 0.04011 -4.81481E-6 L -0.05711 -4.81481E-6 L 0.03716 0.00209 L 7.22222E-6 -4.81481E-6 Z " pathEditMode="relative" ptsTypes="AAAAAAA">
                                      <p:cBhvr>
                                        <p:cTn id="6" dur="1000" fill="hold"/>
                                        <p:tgtEl>
                                          <p:spTgt spid="7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2.22222E-6 -3.46945E-18 L 0.02361 -0.04212 " pathEditMode="relative" ptsTypes="AA">
                                      <p:cBhvr>
                                        <p:cTn id="14" dur="2000" fill="hold"/>
                                        <p:tgtEl>
                                          <p:spTgt spid="9"/>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8.33333E-7 -0.01111 L 0.03403 -0.07477 " pathEditMode="relative" rAng="0" ptsTypes="AA">
                                      <p:cBhvr>
                                        <p:cTn id="16" dur="2000" fill="hold"/>
                                        <p:tgtEl>
                                          <p:spTgt spid="81"/>
                                        </p:tgtEl>
                                        <p:attrNameLst>
                                          <p:attrName>ppt_x</p:attrName>
                                          <p:attrName>ppt_y</p:attrName>
                                        </p:attrNameLst>
                                      </p:cBhvr>
                                      <p:rCtr x="1700" y="-3200"/>
                                    </p:animMotion>
                                  </p:childTnLst>
                                </p:cTn>
                              </p:par>
                              <p:par>
                                <p:cTn id="17" presetID="0" presetClass="path" presetSubtype="0" accel="50000" decel="50000" fill="hold" grpId="0" nodeType="withEffect">
                                  <p:stCondLst>
                                    <p:cond delay="0"/>
                                  </p:stCondLst>
                                  <p:childTnLst>
                                    <p:animMotion origin="layout" path="M -1.11111E-6 -0.01065 L -0.0276 -0.06365 " pathEditMode="relative" rAng="0" ptsTypes="AA">
                                      <p:cBhvr>
                                        <p:cTn id="18" dur="2000" fill="hold"/>
                                        <p:tgtEl>
                                          <p:spTgt spid="80"/>
                                        </p:tgtEl>
                                        <p:attrNameLst>
                                          <p:attrName>ppt_x</p:attrName>
                                          <p:attrName>ppt_y</p:attrName>
                                        </p:attrNameLst>
                                      </p:cBhvr>
                                      <p:rCtr x="-1400" y="-2700"/>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81"/>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80"/>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grpId="1" nodeType="clickEffect">
                                  <p:stCondLst>
                                    <p:cond delay="0"/>
                                  </p:stCondLst>
                                  <p:childTnLst>
                                    <p:animMotion origin="layout" path="M 0 0 L 0.03159 -0.06297 " pathEditMode="relative" ptsTypes="AA">
                                      <p:cBhvr>
                                        <p:cTn id="40" dur="2000" fill="hold"/>
                                        <p:tgtEl>
                                          <p:spTgt spid="82"/>
                                        </p:tgtEl>
                                        <p:attrNameLst>
                                          <p:attrName>ppt_x</p:attrName>
                                          <p:attrName>ppt_y</p:attrName>
                                        </p:attrNameLst>
                                      </p:cBhvr>
                                    </p:animMotion>
                                  </p:childTnLst>
                                </p:cTn>
                              </p:par>
                              <p:par>
                                <p:cTn id="41" presetID="0" presetClass="path" presetSubtype="0" accel="50000" decel="50000" fill="hold" grpId="1" nodeType="withEffect">
                                  <p:stCondLst>
                                    <p:cond delay="0"/>
                                  </p:stCondLst>
                                  <p:childTnLst>
                                    <p:animMotion origin="layout" path="M 0 -0.0007 L -0.02431 -0.05348 " pathEditMode="relative" rAng="0" ptsTypes="AA">
                                      <p:cBhvr>
                                        <p:cTn id="42" dur="2000" fill="hold"/>
                                        <p:tgtEl>
                                          <p:spTgt spid="83"/>
                                        </p:tgtEl>
                                        <p:attrNameLst>
                                          <p:attrName>ppt_x</p:attrName>
                                          <p:attrName>ppt_y</p:attrName>
                                        </p:attrNameLst>
                                      </p:cBhvr>
                                      <p:rCtr x="-1200" y="-2600"/>
                                    </p:animMotion>
                                  </p:childTnLst>
                                </p:cTn>
                              </p:par>
                              <p:par>
                                <p:cTn id="43" presetID="0" presetClass="path" presetSubtype="0" accel="50000" decel="50000" fill="hold" grpId="1" nodeType="withEffect">
                                  <p:stCondLst>
                                    <p:cond delay="0"/>
                                  </p:stCondLst>
                                  <p:childTnLst>
                                    <p:animMotion origin="layout" path="M 0 0 L 0.03159 -0.06297 " pathEditMode="relative" ptsTypes="AA">
                                      <p:cBhvr>
                                        <p:cTn id="44" dur="2000" fill="hold"/>
                                        <p:tgtEl>
                                          <p:spTgt spid="68"/>
                                        </p:tgtEl>
                                        <p:attrNameLst>
                                          <p:attrName>ppt_x</p:attrName>
                                          <p:attrName>ppt_y</p:attrName>
                                        </p:attrNameLst>
                                      </p:cBhvr>
                                    </p:animMotion>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grpId="1" nodeType="clickEffect">
                                  <p:stCondLst>
                                    <p:cond delay="0"/>
                                  </p:stCondLst>
                                  <p:childTnLst>
                                    <p:animMotion origin="layout" path="M 0 0 C 0.01302 0.00417 0.02656 0.00463 0.03993 0.00764 C 0.04583 0.00232 0.04253 0.00371 0.05 0.00371 L -0.05434 0.00185 L 0.04722 0.00764 L -0.05712 0.00579 L 0.05139 0.00371 L 0 0 Z " pathEditMode="relative" ptsTypes="ffAAAAAf">
                                      <p:cBhvr>
                                        <p:cTn id="52" dur="1000" fill="hold"/>
                                        <p:tgtEl>
                                          <p:spTgt spid="77"/>
                                        </p:tgtEl>
                                        <p:attrNameLst>
                                          <p:attrName>ppt_x</p:attrName>
                                          <p:attrName>ppt_y</p:attrName>
                                        </p:attrNameLst>
                                      </p:cBhvr>
                                    </p:animMotion>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0" presetClass="path" presetSubtype="0" accel="50000" decel="50000" fill="hold" grpId="1" nodeType="clickEffect">
                                  <p:stCondLst>
                                    <p:cond delay="0"/>
                                  </p:stCondLst>
                                  <p:childTnLst>
                                    <p:animMotion origin="layout" path="M 0 0 L 0.03924 -0.1574 " pathEditMode="relative" ptsTypes="AA">
                                      <p:cBhvr>
                                        <p:cTn id="68" dur="2000" fill="hold"/>
                                        <p:tgtEl>
                                          <p:spTgt spid="69"/>
                                        </p:tgtEl>
                                        <p:attrNameLst>
                                          <p:attrName>ppt_x</p:attrName>
                                          <p:attrName>ppt_y</p:attrName>
                                        </p:attrNameLst>
                                      </p:cBhvr>
                                    </p:animMotion>
                                  </p:childTnLst>
                                </p:cTn>
                              </p:par>
                              <p:par>
                                <p:cTn id="69" presetID="0" presetClass="path" presetSubtype="0" accel="50000" decel="50000" fill="hold" grpId="1" nodeType="withEffect">
                                  <p:stCondLst>
                                    <p:cond delay="0"/>
                                  </p:stCondLst>
                                  <p:childTnLst>
                                    <p:animMotion origin="layout" path="M 0 0 L 0.03924 -0.1574 " pathEditMode="relative" ptsTypes="AA">
                                      <p:cBhvr>
                                        <p:cTn id="70" dur="2000" fill="hold"/>
                                        <p:tgtEl>
                                          <p:spTgt spid="84"/>
                                        </p:tgtEl>
                                        <p:attrNameLst>
                                          <p:attrName>ppt_x</p:attrName>
                                          <p:attrName>ppt_y</p:attrName>
                                        </p:attrNameLst>
                                      </p:cBhvr>
                                    </p:animMotion>
                                  </p:childTnLst>
                                </p:cTn>
                              </p:par>
                              <p:par>
                                <p:cTn id="71" presetID="0" presetClass="path" presetSubtype="0" accel="50000" decel="50000" fill="hold" grpId="1" nodeType="withEffect">
                                  <p:stCondLst>
                                    <p:cond delay="0"/>
                                  </p:stCondLst>
                                  <p:childTnLst>
                                    <p:animMotion origin="layout" path="M 2.5E-6 3.33333E-6 L -0.02986 -0.16713 " pathEditMode="relative" rAng="0" ptsTypes="AA">
                                      <p:cBhvr>
                                        <p:cTn id="72" dur="2000" fill="hold"/>
                                        <p:tgtEl>
                                          <p:spTgt spid="85"/>
                                        </p:tgtEl>
                                        <p:attrNameLst>
                                          <p:attrName>ppt_x</p:attrName>
                                          <p:attrName>ppt_y</p:attrName>
                                        </p:attrNameLst>
                                      </p:cBhvr>
                                      <p:rCtr x="-1500" y="-8400"/>
                                    </p:animMotion>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8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2" grpId="0" animBg="1"/>
      <p:bldP spid="73" grpId="0" animBg="1"/>
      <p:bldP spid="9" grpId="0" animBg="1"/>
      <p:bldP spid="9" grpId="1" animBg="1"/>
      <p:bldP spid="68" grpId="0" animBg="1"/>
      <p:bldP spid="68" grpId="1" animBg="1"/>
      <p:bldP spid="69" grpId="0" animBg="1"/>
      <p:bldP spid="6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7" grpId="0" animBg="1"/>
      <p:bldP spid="88" grpId="0" animBg="1"/>
      <p:bldP spid="77" grpId="0" animBg="1"/>
      <p:bldP spid="7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Tweet as a Sensory Value</a:t>
            </a:r>
            <a:endParaRPr kumimoji="1" lang="ja-JP" altLang="en-US" dirty="0"/>
          </a:p>
        </p:txBody>
      </p:sp>
      <p:sp>
        <p:nvSpPr>
          <p:cNvPr id="3" name="コンテンツ プレースホルダ 2"/>
          <p:cNvSpPr>
            <a:spLocks noGrp="1"/>
          </p:cNvSpPr>
          <p:nvPr>
            <p:ph sz="quarter" idx="1"/>
          </p:nvPr>
        </p:nvSpPr>
        <p:spPr>
          <a:xfrm>
            <a:off x="457200" y="1219200"/>
            <a:ext cx="8229600" cy="4210064"/>
          </a:xfrm>
        </p:spPr>
        <p:txBody>
          <a:bodyPr>
            <a:normAutofit fontScale="77500" lnSpcReduction="20000"/>
          </a:bodyPr>
          <a:lstStyle/>
          <a:p>
            <a:pPr lvl="8"/>
            <a:endParaRPr lang="en-US" altLang="ja-JP" dirty="0" smtClean="0"/>
          </a:p>
          <a:p>
            <a:r>
              <a:rPr lang="en-US" altLang="ja-JP" b="1" dirty="0" smtClean="0"/>
              <a:t>Assumption 1: </a:t>
            </a:r>
            <a:r>
              <a:rPr lang="en-US" altLang="ja-JP" dirty="0" smtClean="0"/>
              <a:t>Each Twitter user is regarded as a sensor</a:t>
            </a:r>
          </a:p>
          <a:p>
            <a:pPr lvl="1"/>
            <a:r>
              <a:rPr lang="en-US" altLang="ja-JP" dirty="0" smtClean="0"/>
              <a:t>a tweet</a:t>
            </a:r>
            <a:r>
              <a:rPr lang="ja-JP" altLang="en-US" dirty="0" smtClean="0"/>
              <a:t> →</a:t>
            </a:r>
            <a:r>
              <a:rPr lang="en-US" altLang="ja-JP" dirty="0" smtClean="0"/>
              <a:t>a sensor reading</a:t>
            </a:r>
          </a:p>
          <a:p>
            <a:pPr lvl="1"/>
            <a:r>
              <a:rPr lang="en-US" altLang="ja-JP" dirty="0" smtClean="0"/>
              <a:t>a sensor detects a target event and makes a report probabilistically</a:t>
            </a:r>
          </a:p>
          <a:p>
            <a:pPr lvl="1"/>
            <a:r>
              <a:rPr lang="en-US" altLang="ja-JP" dirty="0" smtClean="0"/>
              <a:t>Example:</a:t>
            </a:r>
          </a:p>
          <a:p>
            <a:pPr lvl="2"/>
            <a:r>
              <a:rPr lang="en-US" altLang="ja-JP" dirty="0" smtClean="0"/>
              <a:t>make a tweet about an earthquake occurrence</a:t>
            </a:r>
          </a:p>
          <a:p>
            <a:pPr lvl="2"/>
            <a:r>
              <a:rPr kumimoji="1" lang="en-US" altLang="ja-JP" dirty="0" smtClean="0"/>
              <a:t>“earthquake sensor” return a positive value</a:t>
            </a:r>
          </a:p>
          <a:p>
            <a:pPr lvl="2"/>
            <a:endParaRPr kumimoji="1" lang="en-US" altLang="ja-JP" dirty="0" smtClean="0"/>
          </a:p>
          <a:p>
            <a:r>
              <a:rPr lang="en-US" altLang="ja-JP" b="1" dirty="0" smtClean="0"/>
              <a:t>Assumption 2</a:t>
            </a:r>
            <a:r>
              <a:rPr lang="en-US" altLang="ja-JP" dirty="0" smtClean="0"/>
              <a:t>: Each tweet is </a:t>
            </a:r>
            <a:r>
              <a:rPr kumimoji="1" lang="en-US" altLang="ja-JP" dirty="0" smtClean="0"/>
              <a:t>associated with a time and location</a:t>
            </a:r>
          </a:p>
          <a:p>
            <a:pPr lvl="1"/>
            <a:r>
              <a:rPr lang="en-US" altLang="ja-JP" dirty="0" smtClean="0"/>
              <a:t>a time : post time</a:t>
            </a:r>
          </a:p>
          <a:p>
            <a:pPr lvl="1"/>
            <a:r>
              <a:rPr kumimoji="1" lang="en-US" altLang="ja-JP" dirty="0" smtClean="0"/>
              <a:t>location : GPS data or location information in user’s profile</a:t>
            </a:r>
          </a:p>
          <a:p>
            <a:pPr lvl="1">
              <a:buNone/>
            </a:pPr>
            <a:endParaRPr kumimoji="1" lang="ja-JP" altLang="en-US" dirty="0"/>
          </a:p>
        </p:txBody>
      </p:sp>
      <p:sp>
        <p:nvSpPr>
          <p:cNvPr id="4" name="テキスト ボックス 3"/>
          <p:cNvSpPr txBox="1"/>
          <p:nvPr/>
        </p:nvSpPr>
        <p:spPr>
          <a:xfrm>
            <a:off x="571472" y="5455523"/>
            <a:ext cx="8143932" cy="1200328"/>
          </a:xfrm>
          <a:prstGeom prst="rect">
            <a:avLst/>
          </a:prstGeom>
          <a:noFill/>
        </p:spPr>
        <p:txBody>
          <a:bodyPr wrap="square" rtlCol="0">
            <a:spAutoFit/>
          </a:bodyPr>
          <a:lstStyle/>
          <a:p>
            <a:r>
              <a:rPr lang="en-US" altLang="ja-JP" sz="2400" dirty="0" smtClean="0">
                <a:solidFill>
                  <a:schemeClr val="accent1">
                    <a:lumMod val="75000"/>
                  </a:schemeClr>
                </a:solidFill>
              </a:rPr>
              <a:t>Processing the time and location information of the positive tweets, we can detect target events and estimate location of target events</a:t>
            </a:r>
          </a:p>
        </p:txBody>
      </p:sp>
      <p:sp>
        <p:nvSpPr>
          <p:cNvPr id="5" name="Rectangle 4"/>
          <p:cNvSpPr/>
          <p:nvPr/>
        </p:nvSpPr>
        <p:spPr>
          <a:xfrm>
            <a:off x="832979" y="1638547"/>
            <a:ext cx="7457814" cy="21301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smtClean="0">
                <a:solidFill>
                  <a:srgbClr val="000000"/>
                </a:solidFill>
              </a:rPr>
              <a:t>The location assumption may not always hold:</a:t>
            </a:r>
          </a:p>
          <a:p>
            <a:pPr marL="457200" indent="-457200">
              <a:buAutoNum type="arabicPeriod"/>
            </a:pPr>
            <a:r>
              <a:rPr lang="en-US" sz="2800" dirty="0">
                <a:solidFill>
                  <a:srgbClr val="000000"/>
                </a:solidFill>
              </a:rPr>
              <a:t>V</a:t>
            </a:r>
            <a:r>
              <a:rPr lang="en-US" sz="2800" dirty="0" smtClean="0">
                <a:solidFill>
                  <a:srgbClr val="000000"/>
                </a:solidFill>
              </a:rPr>
              <a:t>ery few tweets may have geo-locations embedded.</a:t>
            </a:r>
          </a:p>
          <a:p>
            <a:pPr marL="457200" indent="-457200">
              <a:buAutoNum type="arabicPeriod"/>
            </a:pPr>
            <a:r>
              <a:rPr lang="en-US" sz="2800" dirty="0" smtClean="0">
                <a:solidFill>
                  <a:srgbClr val="000000"/>
                </a:solidFill>
              </a:rPr>
              <a:t>The user’s profile location may not match the exact location of the user.</a:t>
            </a:r>
            <a:endParaRPr lang="en-US" sz="2800" dirty="0">
              <a:solidFill>
                <a:srgbClr val="000000"/>
              </a:solidFill>
            </a:endParaRPr>
          </a:p>
        </p:txBody>
      </p:sp>
    </p:spTree>
    <p:extLst>
      <p:ext uri="{BB962C8B-B14F-4D97-AF65-F5344CB8AC3E}">
        <p14:creationId xmlns:p14="http://schemas.microsoft.com/office/powerpoint/2010/main" val="42443268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Probabilistic Model</a:t>
            </a:r>
            <a:endParaRPr kumimoji="1" lang="ja-JP" altLang="en-US" dirty="0"/>
          </a:p>
        </p:txBody>
      </p:sp>
      <p:sp>
        <p:nvSpPr>
          <p:cNvPr id="3" name="コンテンツ プレースホルダ 2"/>
          <p:cNvSpPr>
            <a:spLocks noGrp="1"/>
          </p:cNvSpPr>
          <p:nvPr>
            <p:ph sz="quarter" idx="1"/>
          </p:nvPr>
        </p:nvSpPr>
        <p:spPr>
          <a:xfrm>
            <a:off x="457200" y="1417638"/>
            <a:ext cx="8229600" cy="5129379"/>
          </a:xfrm>
        </p:spPr>
        <p:txBody>
          <a:bodyPr>
            <a:normAutofit fontScale="92500" lnSpcReduction="20000"/>
          </a:bodyPr>
          <a:lstStyle/>
          <a:p>
            <a:r>
              <a:rPr lang="en-US" altLang="ja-JP" dirty="0" smtClean="0"/>
              <a:t>Why we need probabilistic models?</a:t>
            </a:r>
          </a:p>
          <a:p>
            <a:pPr lvl="1"/>
            <a:r>
              <a:rPr lang="en-US" altLang="ja-JP" dirty="0" smtClean="0"/>
              <a:t>Sensor values are noisy and sometimes sensors work incorrectly (e.g., </a:t>
            </a:r>
            <a:r>
              <a:rPr lang="en-US" altLang="ja-JP" b="1" dirty="0" smtClean="0"/>
              <a:t>unreliable human sources </a:t>
            </a:r>
            <a:r>
              <a:rPr lang="en-US" altLang="ja-JP" dirty="0" smtClean="0"/>
              <a:t>and non-perfect classifier)</a:t>
            </a:r>
          </a:p>
          <a:p>
            <a:pPr lvl="1"/>
            <a:r>
              <a:rPr lang="en-US" altLang="ja-JP" dirty="0" smtClean="0"/>
              <a:t>We cannot judge whether a target event occurred or not from a single tweet</a:t>
            </a:r>
          </a:p>
          <a:p>
            <a:pPr lvl="1"/>
            <a:r>
              <a:rPr lang="en-US" altLang="ja-JP" dirty="0" smtClean="0"/>
              <a:t>We have to calculate the probability of an event occurrence from a series of data</a:t>
            </a:r>
          </a:p>
          <a:p>
            <a:pPr lvl="1"/>
            <a:endParaRPr lang="en-US" altLang="ja-JP" dirty="0" smtClean="0"/>
          </a:p>
          <a:p>
            <a:r>
              <a:rPr lang="en-US" altLang="ja-JP" dirty="0" smtClean="0"/>
              <a:t>Propose a probabilistic model for</a:t>
            </a:r>
          </a:p>
          <a:p>
            <a:pPr lvl="1"/>
            <a:r>
              <a:rPr lang="en-US" altLang="ja-JP" b="1" dirty="0" smtClean="0"/>
              <a:t>event detection </a:t>
            </a:r>
            <a:r>
              <a:rPr lang="en-US" altLang="ja-JP" dirty="0" smtClean="0"/>
              <a:t>from time-series data</a:t>
            </a:r>
          </a:p>
          <a:p>
            <a:pPr lvl="1"/>
            <a:r>
              <a:rPr lang="en-US" altLang="ja-JP" b="1" dirty="0" smtClean="0"/>
              <a:t>location estimation </a:t>
            </a:r>
            <a:r>
              <a:rPr lang="en-US" altLang="ja-JP" dirty="0" smtClean="0"/>
              <a:t>from a series of spatial information</a:t>
            </a:r>
          </a:p>
        </p:txBody>
      </p:sp>
    </p:spTree>
    <p:extLst>
      <p:ext uri="{BB962C8B-B14F-4D97-AF65-F5344CB8AC3E}">
        <p14:creationId xmlns:p14="http://schemas.microsoft.com/office/powerpoint/2010/main" val="29400626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Temporal Model</a:t>
            </a:r>
            <a:endParaRPr kumimoji="1" lang="ja-JP" altLang="en-US" dirty="0"/>
          </a:p>
        </p:txBody>
      </p:sp>
      <p:sp>
        <p:nvSpPr>
          <p:cNvPr id="3" name="コンテンツ プレースホルダ 2"/>
          <p:cNvSpPr>
            <a:spLocks noGrp="1"/>
          </p:cNvSpPr>
          <p:nvPr>
            <p:ph sz="quarter" idx="1"/>
          </p:nvPr>
        </p:nvSpPr>
        <p:spPr/>
        <p:txBody>
          <a:bodyPr/>
          <a:lstStyle/>
          <a:p>
            <a:r>
              <a:rPr lang="en-US" altLang="ja-JP" dirty="0"/>
              <a:t>C</a:t>
            </a:r>
            <a:r>
              <a:rPr lang="en-US" altLang="ja-JP" dirty="0" smtClean="0"/>
              <a:t>alculate the probability of an event occurrence from multiple sensor values</a:t>
            </a:r>
          </a:p>
          <a:p>
            <a:pPr lvl="1"/>
            <a:endParaRPr lang="en-US" altLang="ja-JP" dirty="0" smtClean="0"/>
          </a:p>
          <a:p>
            <a:r>
              <a:rPr lang="en-US" altLang="ja-JP" dirty="0"/>
              <a:t>E</a:t>
            </a:r>
            <a:r>
              <a:rPr lang="en-US" altLang="ja-JP" dirty="0" smtClean="0"/>
              <a:t>xamine the actual time-series data to create a temporal model</a:t>
            </a:r>
          </a:p>
          <a:p>
            <a:pPr lvl="1"/>
            <a:endParaRPr lang="en-US" altLang="ja-JP" dirty="0" smtClean="0"/>
          </a:p>
        </p:txBody>
      </p:sp>
    </p:spTree>
    <p:extLst>
      <p:ext uri="{BB962C8B-B14F-4D97-AF65-F5344CB8AC3E}">
        <p14:creationId xmlns:p14="http://schemas.microsoft.com/office/powerpoint/2010/main" val="107637835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4"/>
          <p:cNvGraphicFramePr>
            <a:graphicFrameLocks noGrp="1"/>
          </p:cNvGraphicFramePr>
          <p:nvPr>
            <p:ph sz="quarter" idx="1"/>
          </p:nvPr>
        </p:nvGraphicFramePr>
        <p:xfrm>
          <a:off x="457200" y="1219200"/>
          <a:ext cx="8043890" cy="50673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グラフ 3"/>
          <p:cNvGraphicFramePr>
            <a:graphicFrameLocks/>
          </p:cNvGraphicFramePr>
          <p:nvPr/>
        </p:nvGraphicFramePr>
        <p:xfrm>
          <a:off x="714349" y="1142984"/>
          <a:ext cx="7715304" cy="4714910"/>
        </p:xfrm>
        <a:graphic>
          <a:graphicData uri="http://schemas.openxmlformats.org/drawingml/2006/chart">
            <c:chart xmlns:c="http://schemas.openxmlformats.org/drawingml/2006/chart" xmlns:r="http://schemas.openxmlformats.org/officeDocument/2006/relationships" r:id="rId4"/>
          </a:graphicData>
        </a:graphic>
      </p:graphicFrame>
      <p:pic>
        <p:nvPicPr>
          <p:cNvPr id="39937" name="Picture 1"/>
          <p:cNvPicPr>
            <a:picLocks noChangeAspect="1" noChangeArrowheads="1"/>
          </p:cNvPicPr>
          <p:nvPr/>
        </p:nvPicPr>
        <p:blipFill>
          <a:blip r:embed="rId5" cstate="print"/>
          <a:srcRect/>
          <a:stretch>
            <a:fillRect/>
          </a:stretch>
        </p:blipFill>
        <p:spPr bwMode="auto">
          <a:xfrm>
            <a:off x="2667000" y="1971675"/>
            <a:ext cx="3810000" cy="2914650"/>
          </a:xfrm>
          <a:prstGeom prst="rect">
            <a:avLst/>
          </a:prstGeom>
          <a:noFill/>
          <a:ln w="9525">
            <a:noFill/>
            <a:miter lim="800000"/>
            <a:headEnd/>
            <a:tailEnd/>
          </a:ln>
        </p:spPr>
      </p:pic>
      <p:sp>
        <p:nvSpPr>
          <p:cNvPr id="2" name="タイトル 1"/>
          <p:cNvSpPr>
            <a:spLocks noGrp="1"/>
          </p:cNvSpPr>
          <p:nvPr>
            <p:ph type="title"/>
          </p:nvPr>
        </p:nvSpPr>
        <p:spPr/>
        <p:txBody>
          <a:bodyPr/>
          <a:lstStyle/>
          <a:p>
            <a:r>
              <a:rPr lang="en-US" altLang="ja-JP" dirty="0" smtClean="0"/>
              <a:t>Temporal Model</a:t>
            </a:r>
            <a:endParaRPr kumimoji="1" lang="ja-JP" altLang="en-US" dirty="0"/>
          </a:p>
        </p:txBody>
      </p:sp>
      <p:pic>
        <p:nvPicPr>
          <p:cNvPr id="9" name="図 8" descr="exponential.gif"/>
          <p:cNvPicPr>
            <a:picLocks noChangeAspect="1"/>
          </p:cNvPicPr>
          <p:nvPr/>
        </p:nvPicPr>
        <p:blipFill>
          <a:blip r:embed="rId6" cstate="print"/>
          <a:stretch>
            <a:fillRect/>
          </a:stretch>
        </p:blipFill>
        <p:spPr>
          <a:xfrm>
            <a:off x="928662" y="2000240"/>
            <a:ext cx="1000132" cy="1719254"/>
          </a:xfrm>
          <a:prstGeom prst="rect">
            <a:avLst/>
          </a:prstGeom>
        </p:spPr>
      </p:pic>
      <p:pic>
        <p:nvPicPr>
          <p:cNvPr id="10" name="図 9" descr="exponential.gif"/>
          <p:cNvPicPr>
            <a:picLocks noChangeAspect="1"/>
          </p:cNvPicPr>
          <p:nvPr/>
        </p:nvPicPr>
        <p:blipFill>
          <a:blip r:embed="rId6" cstate="print"/>
          <a:stretch>
            <a:fillRect/>
          </a:stretch>
        </p:blipFill>
        <p:spPr>
          <a:xfrm>
            <a:off x="4857752" y="3786190"/>
            <a:ext cx="2214578" cy="2219320"/>
          </a:xfrm>
          <a:prstGeom prst="rect">
            <a:avLst/>
          </a:prstGeom>
        </p:spPr>
      </p:pic>
      <p:pic>
        <p:nvPicPr>
          <p:cNvPr id="14" name="図 13" descr="exponential.gif"/>
          <p:cNvPicPr>
            <a:picLocks noChangeAspect="1"/>
          </p:cNvPicPr>
          <p:nvPr/>
        </p:nvPicPr>
        <p:blipFill>
          <a:blip r:embed="rId6" cstate="print"/>
          <a:stretch>
            <a:fillRect/>
          </a:stretch>
        </p:blipFill>
        <p:spPr>
          <a:xfrm>
            <a:off x="1643042" y="1785926"/>
            <a:ext cx="928694" cy="1933568"/>
          </a:xfrm>
          <a:prstGeom prst="rect">
            <a:avLst/>
          </a:prstGeom>
        </p:spPr>
      </p:pic>
    </p:spTree>
    <p:extLst>
      <p:ext uri="{BB962C8B-B14F-4D97-AF65-F5344CB8AC3E}">
        <p14:creationId xmlns:p14="http://schemas.microsoft.com/office/powerpoint/2010/main" val="1787571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1" nodeType="clickEffect">
                                  <p:stCondLst>
                                    <p:cond delay="0"/>
                                  </p:stCondLst>
                                  <p:childTnLst>
                                    <p:animScale>
                                      <p:cBhvr>
                                        <p:cTn id="10" dur="500" fill="hold"/>
                                        <p:tgtEl>
                                          <p:spTgt spid="5"/>
                                        </p:tgtEl>
                                      </p:cBhvr>
                                      <p:by x="60000" y="60000"/>
                                    </p:animScale>
                                  </p:childTnLst>
                                </p:cTn>
                              </p:par>
                              <p:par>
                                <p:cTn id="11" presetID="0" presetClass="path" presetSubtype="0" accel="50000" decel="50000" fill="hold" grpId="2" nodeType="withEffect">
                                  <p:stCondLst>
                                    <p:cond delay="0"/>
                                  </p:stCondLst>
                                  <p:childTnLst>
                                    <p:animMotion origin="layout" path="M 3.05556E-6 -2.22222E-6 L -0.20243 -0.12083 " pathEditMode="relative" rAng="0" ptsTypes="AA">
                                      <p:cBhvr>
                                        <p:cTn id="12" dur="500" fill="hold"/>
                                        <p:tgtEl>
                                          <p:spTgt spid="5"/>
                                        </p:tgtEl>
                                        <p:attrNameLst>
                                          <p:attrName>ppt_x</p:attrName>
                                          <p:attrName>ppt_y</p:attrName>
                                        </p:attrNameLst>
                                      </p:cBhvr>
                                      <p:rCtr x="-10100" y="-6000"/>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grpId="1" nodeType="clickEffect">
                                  <p:stCondLst>
                                    <p:cond delay="0"/>
                                  </p:stCondLst>
                                  <p:childTnLst>
                                    <p:animScale>
                                      <p:cBhvr>
                                        <p:cTn id="20" dur="500" fill="hold"/>
                                        <p:tgtEl>
                                          <p:spTgt spid="4"/>
                                        </p:tgtEl>
                                      </p:cBhvr>
                                      <p:by x="60000" y="60000"/>
                                    </p:animScale>
                                  </p:childTnLst>
                                </p:cTn>
                              </p:par>
                              <p:par>
                                <p:cTn id="21" presetID="0" presetClass="path" presetSubtype="0" accel="50000" decel="50000" fill="hold" grpId="2" nodeType="withEffect">
                                  <p:stCondLst>
                                    <p:cond delay="0"/>
                                  </p:stCondLst>
                                  <p:childTnLst>
                                    <p:animMotion origin="layout" path="M 0 3.33333E-6 L 0.21267 0.29398 " pathEditMode="relative" rAng="0" ptsTypes="AA">
                                      <p:cBhvr>
                                        <p:cTn id="22" dur="500" fill="hold"/>
                                        <p:tgtEl>
                                          <p:spTgt spid="4"/>
                                        </p:tgtEl>
                                        <p:attrNameLst>
                                          <p:attrName>ppt_x</p:attrName>
                                          <p:attrName>ppt_y</p:attrName>
                                        </p:attrNameLst>
                                      </p:cBhvr>
                                      <p:rCtr x="10600" y="14700"/>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9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Graphic spid="5" grpId="2">
        <p:bldAsOne/>
      </p:bldGraphic>
      <p:bldGraphic spid="4" grpId="0">
        <p:bldAsOne/>
      </p:bldGraphic>
      <p:bldGraphic spid="4" grpId="1">
        <p:bldAsOne/>
      </p:bldGraphic>
      <p:bldGraphic spid="4" grpId="2">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618378" y="252166"/>
            <a:ext cx="7993062" cy="1462087"/>
          </a:xfrm>
        </p:spPr>
        <p:txBody>
          <a:bodyPr/>
          <a:lstStyle/>
          <a:p>
            <a:r>
              <a:rPr lang="en-US">
                <a:latin typeface="Tahoma" charset="0"/>
              </a:rPr>
              <a:t>The Decade of Social Media</a:t>
            </a:r>
            <a:br>
              <a:rPr lang="en-US">
                <a:latin typeface="Tahoma" charset="0"/>
              </a:rPr>
            </a:br>
            <a:r>
              <a:rPr lang="en-US" sz="3200">
                <a:latin typeface="Tahoma" charset="0"/>
              </a:rPr>
              <a:t>Platforms for Information Dissemination</a:t>
            </a:r>
            <a:endParaRPr lang="en-US">
              <a:latin typeface="Tahoma" charset="0"/>
            </a:endParaRPr>
          </a:p>
        </p:txBody>
      </p:sp>
      <p:sp>
        <p:nvSpPr>
          <p:cNvPr id="19458" name="Content Placeholder 2"/>
          <p:cNvSpPr>
            <a:spLocks noGrp="1"/>
          </p:cNvSpPr>
          <p:nvPr>
            <p:ph idx="1"/>
          </p:nvPr>
        </p:nvSpPr>
        <p:spPr>
          <a:xfrm>
            <a:off x="228600" y="2017713"/>
            <a:ext cx="8915400" cy="725487"/>
          </a:xfrm>
        </p:spPr>
        <p:txBody>
          <a:bodyPr/>
          <a:lstStyle/>
          <a:p>
            <a:r>
              <a:rPr lang="en-US" sz="2400">
                <a:latin typeface="Tahoma" charset="0"/>
              </a:rPr>
              <a:t>Game changing trend of the decade: The rise of social media </a:t>
            </a:r>
          </a:p>
        </p:txBody>
      </p:sp>
      <p:sp>
        <p:nvSpPr>
          <p:cNvPr id="19459" name="Rectangle 7"/>
          <p:cNvSpPr>
            <a:spLocks noChangeArrowheads="1"/>
          </p:cNvSpPr>
          <p:nvPr/>
        </p:nvSpPr>
        <p:spPr bwMode="auto">
          <a:xfrm>
            <a:off x="5334000" y="6550025"/>
            <a:ext cx="2132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http://dstevenwhite.com</a:t>
            </a:r>
          </a:p>
        </p:txBody>
      </p:sp>
      <p:sp>
        <p:nvSpPr>
          <p:cNvPr id="19460" name="TextBox 10"/>
          <p:cNvSpPr txBox="1">
            <a:spLocks noChangeArrowheads="1"/>
          </p:cNvSpPr>
          <p:nvPr/>
        </p:nvSpPr>
        <p:spPr bwMode="auto">
          <a:xfrm>
            <a:off x="6629400" y="6019800"/>
            <a:ext cx="630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800"/>
              <a:t>Year</a:t>
            </a:r>
          </a:p>
        </p:txBody>
      </p:sp>
      <p:sp>
        <p:nvSpPr>
          <p:cNvPr id="19461" name="TextBox 11"/>
          <p:cNvSpPr txBox="1">
            <a:spLocks noChangeArrowheads="1"/>
          </p:cNvSpPr>
          <p:nvPr/>
        </p:nvSpPr>
        <p:spPr bwMode="auto">
          <a:xfrm rot="-5400000">
            <a:off x="334169" y="4314031"/>
            <a:ext cx="1835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800"/>
              <a:t>Millions of Users</a:t>
            </a:r>
          </a:p>
        </p:txBody>
      </p:sp>
      <p:graphicFrame>
        <p:nvGraphicFramePr>
          <p:cNvPr id="10" name="Chart 9"/>
          <p:cNvGraphicFramePr/>
          <p:nvPr/>
        </p:nvGraphicFramePr>
        <p:xfrm>
          <a:off x="1371600" y="2590800"/>
          <a:ext cx="6629400" cy="3581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836230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Temporal Model</a:t>
            </a:r>
            <a:endParaRPr kumimoji="1" lang="ja-JP" altLang="en-US" dirty="0"/>
          </a:p>
        </p:txBody>
      </p:sp>
      <p:sp>
        <p:nvSpPr>
          <p:cNvPr id="3" name="コンテンツ プレースホルダ 2"/>
          <p:cNvSpPr>
            <a:spLocks noGrp="1"/>
          </p:cNvSpPr>
          <p:nvPr>
            <p:ph sz="quarter" idx="1"/>
          </p:nvPr>
        </p:nvSpPr>
        <p:spPr>
          <a:xfrm>
            <a:off x="457200" y="1219200"/>
            <a:ext cx="8329642" cy="4937760"/>
          </a:xfrm>
        </p:spPr>
        <p:txBody>
          <a:bodyPr/>
          <a:lstStyle/>
          <a:p>
            <a:r>
              <a:rPr kumimoji="1" lang="en-US" altLang="ja-JP" dirty="0"/>
              <a:t>T</a:t>
            </a:r>
            <a:r>
              <a:rPr kumimoji="1" lang="en-US" altLang="ja-JP" dirty="0" smtClean="0"/>
              <a:t>he data fits very well to an exponential </a:t>
            </a:r>
            <a:r>
              <a:rPr lang="en-US" altLang="ja-JP" dirty="0" smtClean="0"/>
              <a:t>function</a:t>
            </a:r>
            <a:endParaRPr kumimoji="1" lang="en-US" altLang="ja-JP" dirty="0" smtClean="0"/>
          </a:p>
          <a:p>
            <a:endParaRPr lang="en-US" altLang="ja-JP" dirty="0" smtClean="0"/>
          </a:p>
          <a:p>
            <a:endParaRPr kumimoji="1" lang="en-US" altLang="ja-JP" dirty="0" smtClean="0"/>
          </a:p>
          <a:p>
            <a:endParaRPr lang="en-US" altLang="ja-JP" dirty="0" smtClean="0"/>
          </a:p>
          <a:p>
            <a:r>
              <a:rPr lang="en-US" altLang="ja-JP" dirty="0"/>
              <a:t>D</a:t>
            </a:r>
            <a:r>
              <a:rPr lang="en-US" altLang="ja-JP" dirty="0" smtClean="0"/>
              <a:t>esign the alarm of the target event probabilistically, which was based on an exponential distribution</a:t>
            </a: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1918966187"/>
              </p:ext>
            </p:extLst>
          </p:nvPr>
        </p:nvGraphicFramePr>
        <p:xfrm>
          <a:off x="1221066" y="2516661"/>
          <a:ext cx="5357850" cy="747607"/>
        </p:xfrm>
        <a:graphic>
          <a:graphicData uri="http://schemas.openxmlformats.org/presentationml/2006/ole">
            <mc:AlternateContent xmlns:mc="http://schemas.openxmlformats.org/markup-compatibility/2006">
              <mc:Choice xmlns:v="urn:schemas-microsoft-com:vml" Requires="v">
                <p:oleObj spid="_x0000_s1568" name="数式" r:id="rId4" imgW="1638000" imgH="228600" progId="Equation.3">
                  <p:embed/>
                </p:oleObj>
              </mc:Choice>
              <mc:Fallback>
                <p:oleObj name="数式" r:id="rId4" imgW="16380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1066" y="2516661"/>
                        <a:ext cx="5357850" cy="7476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251" name="Object 3"/>
          <p:cNvGraphicFramePr>
            <a:graphicFrameLocks noChangeAspect="1"/>
          </p:cNvGraphicFramePr>
          <p:nvPr>
            <p:extLst>
              <p:ext uri="{D42A27DB-BD31-4B8C-83A1-F6EECF244321}">
                <p14:modId xmlns:p14="http://schemas.microsoft.com/office/powerpoint/2010/main" val="953776226"/>
              </p:ext>
            </p:extLst>
          </p:nvPr>
        </p:nvGraphicFramePr>
        <p:xfrm>
          <a:off x="6977971" y="2677376"/>
          <a:ext cx="1408112" cy="447675"/>
        </p:xfrm>
        <a:graphic>
          <a:graphicData uri="http://schemas.openxmlformats.org/presentationml/2006/ole">
            <mc:AlternateContent xmlns:mc="http://schemas.openxmlformats.org/markup-compatibility/2006">
              <mc:Choice xmlns:v="urn:schemas-microsoft-com:vml" Requires="v">
                <p:oleObj spid="_x0000_s1569" name="Equation" r:id="rId6" imgW="558720" imgH="177480" progId="Equation.3">
                  <p:embed/>
                </p:oleObj>
              </mc:Choice>
              <mc:Fallback>
                <p:oleObj name="Equation" r:id="rId6" imgW="558720" imgH="177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7971" y="2677376"/>
                        <a:ext cx="1408112"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1769746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Temporal Model</a:t>
            </a:r>
            <a:endParaRPr kumimoji="1" lang="ja-JP" altLang="en-US" dirty="0"/>
          </a:p>
        </p:txBody>
      </p:sp>
      <p:sp>
        <p:nvSpPr>
          <p:cNvPr id="3" name="コンテンツ プレースホルダ 2"/>
          <p:cNvSpPr>
            <a:spLocks noGrp="1"/>
          </p:cNvSpPr>
          <p:nvPr>
            <p:ph sz="quarter" idx="1"/>
          </p:nvPr>
        </p:nvSpPr>
        <p:spPr>
          <a:xfrm>
            <a:off x="457200" y="1417638"/>
            <a:ext cx="8229600" cy="4708525"/>
          </a:xfrm>
        </p:spPr>
        <p:txBody>
          <a:bodyPr>
            <a:normAutofit fontScale="85000" lnSpcReduction="20000"/>
          </a:bodyPr>
          <a:lstStyle/>
          <a:p>
            <a:r>
              <a:rPr kumimoji="1" lang="en-US" altLang="ja-JP" dirty="0"/>
              <a:t>T</a:t>
            </a:r>
            <a:r>
              <a:rPr kumimoji="1" lang="en-US" altLang="ja-JP" dirty="0" smtClean="0"/>
              <a:t>he probability of an event occurrence at time t</a:t>
            </a:r>
          </a:p>
          <a:p>
            <a:pPr lvl="1"/>
            <a:endParaRPr kumimoji="1" lang="en-US" altLang="ja-JP" dirty="0" smtClean="0"/>
          </a:p>
          <a:p>
            <a:pPr lvl="1"/>
            <a:endParaRPr lang="en-US" altLang="ja-JP" dirty="0" smtClean="0"/>
          </a:p>
          <a:p>
            <a:pPr lvl="1"/>
            <a:r>
              <a:rPr lang="en-US" altLang="ja-JP" dirty="0" smtClean="0"/>
              <a:t>the false positive ratio of a sensor</a:t>
            </a:r>
          </a:p>
          <a:p>
            <a:pPr lvl="1"/>
            <a:r>
              <a:rPr lang="en-US" altLang="ja-JP" dirty="0" smtClean="0"/>
              <a:t>the probability of all n sensors returning a false alarm</a:t>
            </a:r>
          </a:p>
          <a:p>
            <a:pPr lvl="1"/>
            <a:r>
              <a:rPr lang="en-US" altLang="ja-JP" dirty="0" smtClean="0"/>
              <a:t>the probability of event occurrence</a:t>
            </a:r>
          </a:p>
          <a:p>
            <a:pPr lvl="1"/>
            <a:r>
              <a:rPr lang="en-US" altLang="ja-JP" dirty="0" smtClean="0"/>
              <a:t>    sensors at time 0 </a:t>
            </a:r>
            <a:r>
              <a:rPr lang="ja-JP" altLang="en-US" dirty="0" smtClean="0"/>
              <a:t>→           </a:t>
            </a:r>
            <a:r>
              <a:rPr lang="en-US" altLang="ja-JP" dirty="0" smtClean="0"/>
              <a:t>sensors</a:t>
            </a:r>
            <a:r>
              <a:rPr lang="ja-JP" altLang="en-US" dirty="0" smtClean="0"/>
              <a:t> </a:t>
            </a:r>
            <a:r>
              <a:rPr lang="en-US" altLang="ja-JP" dirty="0" smtClean="0"/>
              <a:t>at time t</a:t>
            </a:r>
          </a:p>
          <a:p>
            <a:pPr lvl="1"/>
            <a:r>
              <a:rPr lang="en-US" altLang="ja-JP" dirty="0" smtClean="0"/>
              <a:t>the number of sensors until t</a:t>
            </a:r>
          </a:p>
          <a:p>
            <a:r>
              <a:rPr lang="en-US" altLang="ja-JP" dirty="0"/>
              <a:t>E</a:t>
            </a:r>
            <a:r>
              <a:rPr lang="en-US" altLang="ja-JP" dirty="0" smtClean="0"/>
              <a:t>xpected wait time         to deliver notification for 1% false positives</a:t>
            </a:r>
          </a:p>
          <a:p>
            <a:endParaRPr lang="en-US" altLang="ja-JP" dirty="0" smtClean="0"/>
          </a:p>
          <a:p>
            <a:pPr lvl="1"/>
            <a:r>
              <a:rPr lang="en-US" altLang="ja-JP" dirty="0" smtClean="0"/>
              <a:t>parameter</a:t>
            </a:r>
          </a:p>
        </p:txBody>
      </p:sp>
      <p:graphicFrame>
        <p:nvGraphicFramePr>
          <p:cNvPr id="54275" name="Object 3"/>
          <p:cNvGraphicFramePr>
            <a:graphicFrameLocks noChangeAspect="1"/>
          </p:cNvGraphicFramePr>
          <p:nvPr>
            <p:extLst>
              <p:ext uri="{D42A27DB-BD31-4B8C-83A1-F6EECF244321}">
                <p14:modId xmlns:p14="http://schemas.microsoft.com/office/powerpoint/2010/main" val="3380467518"/>
              </p:ext>
            </p:extLst>
          </p:nvPr>
        </p:nvGraphicFramePr>
        <p:xfrm>
          <a:off x="1611881" y="1933199"/>
          <a:ext cx="4995882" cy="633414"/>
        </p:xfrm>
        <a:graphic>
          <a:graphicData uri="http://schemas.openxmlformats.org/presentationml/2006/ole">
            <mc:AlternateContent xmlns:mc="http://schemas.openxmlformats.org/markup-compatibility/2006">
              <mc:Choice xmlns:v="urn:schemas-microsoft-com:vml" Requires="v">
                <p:oleObj spid="_x0000_s9832" name="数式" r:id="rId4" imgW="1790640" imgH="279360" progId="Equation.3">
                  <p:embed/>
                </p:oleObj>
              </mc:Choice>
              <mc:Fallback>
                <p:oleObj name="数式" r:id="rId4" imgW="1790640" imgH="2793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1881" y="1933199"/>
                        <a:ext cx="4995882" cy="633414"/>
                      </a:xfrm>
                      <a:prstGeom prst="rect">
                        <a:avLst/>
                      </a:prstGeom>
                      <a:noFill/>
                    </p:spPr>
                  </p:pic>
                </p:oleObj>
              </mc:Fallback>
            </mc:AlternateContent>
          </a:graphicData>
        </a:graphic>
      </p:graphicFrame>
      <p:graphicFrame>
        <p:nvGraphicFramePr>
          <p:cNvPr id="54279" name="Object 7"/>
          <p:cNvGraphicFramePr>
            <a:graphicFrameLocks noChangeAspect="1"/>
          </p:cNvGraphicFramePr>
          <p:nvPr>
            <p:extLst>
              <p:ext uri="{D42A27DB-BD31-4B8C-83A1-F6EECF244321}">
                <p14:modId xmlns:p14="http://schemas.microsoft.com/office/powerpoint/2010/main" val="597676577"/>
              </p:ext>
            </p:extLst>
          </p:nvPr>
        </p:nvGraphicFramePr>
        <p:xfrm>
          <a:off x="8057556" y="2756505"/>
          <a:ext cx="547220" cy="642942"/>
        </p:xfrm>
        <a:graphic>
          <a:graphicData uri="http://schemas.openxmlformats.org/presentationml/2006/ole">
            <mc:AlternateContent xmlns:mc="http://schemas.openxmlformats.org/markup-compatibility/2006">
              <mc:Choice xmlns:v="urn:schemas-microsoft-com:vml" Requires="v">
                <p:oleObj spid="_x0000_s9833" name="数式" r:id="rId6" imgW="215640" imgH="253800" progId="Equation.3">
                  <p:embed/>
                </p:oleObj>
              </mc:Choice>
              <mc:Fallback>
                <p:oleObj name="数式" r:id="rId6" imgW="215640" imgH="253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57556" y="2756505"/>
                        <a:ext cx="547220" cy="6429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280" name="Object 8"/>
          <p:cNvGraphicFramePr>
            <a:graphicFrameLocks noChangeAspect="1"/>
          </p:cNvGraphicFramePr>
          <p:nvPr>
            <p:extLst>
              <p:ext uri="{D42A27DB-BD31-4B8C-83A1-F6EECF244321}">
                <p14:modId xmlns:p14="http://schemas.microsoft.com/office/powerpoint/2010/main" val="3783179699"/>
              </p:ext>
            </p:extLst>
          </p:nvPr>
        </p:nvGraphicFramePr>
        <p:xfrm>
          <a:off x="6341424" y="3178969"/>
          <a:ext cx="776639" cy="500062"/>
        </p:xfrm>
        <a:graphic>
          <a:graphicData uri="http://schemas.openxmlformats.org/presentationml/2006/ole">
            <mc:AlternateContent xmlns:mc="http://schemas.openxmlformats.org/markup-compatibility/2006">
              <mc:Choice xmlns:v="urn:schemas-microsoft-com:vml" Requires="v">
                <p:oleObj spid="_x0000_s9834" name="数式" r:id="rId8" imgW="393480" imgH="253800" progId="Equation.3">
                  <p:embed/>
                </p:oleObj>
              </mc:Choice>
              <mc:Fallback>
                <p:oleObj name="数式" r:id="rId8" imgW="393480" imgH="253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41424" y="3178969"/>
                        <a:ext cx="776639" cy="500062"/>
                      </a:xfrm>
                      <a:prstGeom prst="rect">
                        <a:avLst/>
                      </a:prstGeom>
                      <a:noFill/>
                    </p:spPr>
                  </p:pic>
                </p:oleObj>
              </mc:Fallback>
            </mc:AlternateContent>
          </a:graphicData>
        </a:graphic>
      </p:graphicFrame>
      <p:graphicFrame>
        <p:nvGraphicFramePr>
          <p:cNvPr id="54282" name="Object 10"/>
          <p:cNvGraphicFramePr>
            <a:graphicFrameLocks noChangeAspect="1"/>
          </p:cNvGraphicFramePr>
          <p:nvPr>
            <p:extLst>
              <p:ext uri="{D42A27DB-BD31-4B8C-83A1-F6EECF244321}">
                <p14:modId xmlns:p14="http://schemas.microsoft.com/office/powerpoint/2010/main" val="455790901"/>
              </p:ext>
            </p:extLst>
          </p:nvPr>
        </p:nvGraphicFramePr>
        <p:xfrm>
          <a:off x="1233679" y="3523995"/>
          <a:ext cx="357190" cy="514350"/>
        </p:xfrm>
        <a:graphic>
          <a:graphicData uri="http://schemas.openxmlformats.org/presentationml/2006/ole">
            <mc:AlternateContent xmlns:mc="http://schemas.openxmlformats.org/markup-compatibility/2006">
              <mc:Choice xmlns:v="urn:schemas-microsoft-com:vml" Requires="v">
                <p:oleObj spid="_x0000_s9835" name="数式" r:id="rId10" imgW="164880" imgH="228600" progId="Equation.3">
                  <p:embed/>
                </p:oleObj>
              </mc:Choice>
              <mc:Fallback>
                <p:oleObj name="数式" r:id="rId10" imgW="16488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33679" y="3523995"/>
                        <a:ext cx="357190" cy="514350"/>
                      </a:xfrm>
                      <a:prstGeom prst="rect">
                        <a:avLst/>
                      </a:prstGeom>
                      <a:noFill/>
                    </p:spPr>
                  </p:pic>
                </p:oleObj>
              </mc:Fallback>
            </mc:AlternateContent>
          </a:graphicData>
        </a:graphic>
      </p:graphicFrame>
      <p:graphicFrame>
        <p:nvGraphicFramePr>
          <p:cNvPr id="54285" name="Object 13"/>
          <p:cNvGraphicFramePr>
            <a:graphicFrameLocks noChangeAspect="1"/>
          </p:cNvGraphicFramePr>
          <p:nvPr>
            <p:extLst>
              <p:ext uri="{D42A27DB-BD31-4B8C-83A1-F6EECF244321}">
                <p14:modId xmlns:p14="http://schemas.microsoft.com/office/powerpoint/2010/main" val="1051373223"/>
              </p:ext>
            </p:extLst>
          </p:nvPr>
        </p:nvGraphicFramePr>
        <p:xfrm>
          <a:off x="4223532" y="3563682"/>
          <a:ext cx="750888" cy="474663"/>
        </p:xfrm>
        <a:graphic>
          <a:graphicData uri="http://schemas.openxmlformats.org/presentationml/2006/ole">
            <mc:AlternateContent xmlns:mc="http://schemas.openxmlformats.org/markup-compatibility/2006">
              <mc:Choice xmlns:v="urn:schemas-microsoft-com:vml" Requires="v">
                <p:oleObj spid="_x0000_s9836" name="数式" r:id="rId12" imgW="380880" imgH="241200" progId="Equation.3">
                  <p:embed/>
                </p:oleObj>
              </mc:Choice>
              <mc:Fallback>
                <p:oleObj name="数式" r:id="rId12" imgW="380880" imgH="241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23532" y="3563682"/>
                        <a:ext cx="750888" cy="47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286" name="Object 14"/>
          <p:cNvGraphicFramePr>
            <a:graphicFrameLocks noChangeAspect="1"/>
          </p:cNvGraphicFramePr>
          <p:nvPr>
            <p:extLst>
              <p:ext uri="{D42A27DB-BD31-4B8C-83A1-F6EECF244321}">
                <p14:modId xmlns:p14="http://schemas.microsoft.com/office/powerpoint/2010/main" val="127935574"/>
              </p:ext>
            </p:extLst>
          </p:nvPr>
        </p:nvGraphicFramePr>
        <p:xfrm>
          <a:off x="5832475" y="2284862"/>
          <a:ext cx="508949" cy="597463"/>
        </p:xfrm>
        <a:graphic>
          <a:graphicData uri="http://schemas.openxmlformats.org/presentationml/2006/ole">
            <mc:AlternateContent xmlns:mc="http://schemas.openxmlformats.org/markup-compatibility/2006">
              <mc:Choice xmlns:v="urn:schemas-microsoft-com:vml" Requires="v">
                <p:oleObj spid="_x0000_s9837" name="数式" r:id="rId14" imgW="215640" imgH="253800" progId="Equation.3">
                  <p:embed/>
                </p:oleObj>
              </mc:Choice>
              <mc:Fallback>
                <p:oleObj name="数式" r:id="rId14" imgW="215640" imgH="2538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32475" y="2284862"/>
                        <a:ext cx="508949" cy="597463"/>
                      </a:xfrm>
                      <a:prstGeom prst="rect">
                        <a:avLst/>
                      </a:prstGeom>
                      <a:noFill/>
                    </p:spPr>
                  </p:pic>
                </p:oleObj>
              </mc:Fallback>
            </mc:AlternateContent>
          </a:graphicData>
        </a:graphic>
      </p:graphicFrame>
      <p:graphicFrame>
        <p:nvGraphicFramePr>
          <p:cNvPr id="54287" name="Object 15"/>
          <p:cNvGraphicFramePr>
            <a:graphicFrameLocks noChangeAspect="1"/>
          </p:cNvGraphicFramePr>
          <p:nvPr>
            <p:extLst>
              <p:ext uri="{D42A27DB-BD31-4B8C-83A1-F6EECF244321}">
                <p14:modId xmlns:p14="http://schemas.microsoft.com/office/powerpoint/2010/main" val="2102170885"/>
              </p:ext>
            </p:extLst>
          </p:nvPr>
        </p:nvGraphicFramePr>
        <p:xfrm>
          <a:off x="5317724" y="3927978"/>
          <a:ext cx="3123942" cy="542311"/>
        </p:xfrm>
        <a:graphic>
          <a:graphicData uri="http://schemas.openxmlformats.org/presentationml/2006/ole">
            <mc:AlternateContent xmlns:mc="http://schemas.openxmlformats.org/markup-compatibility/2006">
              <mc:Choice xmlns:v="urn:schemas-microsoft-com:vml" Requires="v">
                <p:oleObj spid="_x0000_s9838" name="数式" r:id="rId16" imgW="1384200" imgH="241200" progId="Equation.3">
                  <p:embed/>
                </p:oleObj>
              </mc:Choice>
              <mc:Fallback>
                <p:oleObj name="数式" r:id="rId16" imgW="1384200" imgH="2412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17724" y="3927978"/>
                        <a:ext cx="3123942" cy="542311"/>
                      </a:xfrm>
                      <a:prstGeom prst="rect">
                        <a:avLst/>
                      </a:prstGeom>
                      <a:noFill/>
                    </p:spPr>
                  </p:pic>
                </p:oleObj>
              </mc:Fallback>
            </mc:AlternateContent>
          </a:graphicData>
        </a:graphic>
      </p:graphicFrame>
      <p:graphicFrame>
        <p:nvGraphicFramePr>
          <p:cNvPr id="54288" name="Object 16"/>
          <p:cNvGraphicFramePr>
            <a:graphicFrameLocks noChangeAspect="1"/>
          </p:cNvGraphicFramePr>
          <p:nvPr>
            <p:extLst>
              <p:ext uri="{D42A27DB-BD31-4B8C-83A1-F6EECF244321}">
                <p14:modId xmlns:p14="http://schemas.microsoft.com/office/powerpoint/2010/main" val="3547935546"/>
              </p:ext>
            </p:extLst>
          </p:nvPr>
        </p:nvGraphicFramePr>
        <p:xfrm>
          <a:off x="3675174" y="4362209"/>
          <a:ext cx="529232" cy="476308"/>
        </p:xfrm>
        <a:graphic>
          <a:graphicData uri="http://schemas.openxmlformats.org/presentationml/2006/ole">
            <mc:AlternateContent xmlns:mc="http://schemas.openxmlformats.org/markup-compatibility/2006">
              <mc:Choice xmlns:v="urn:schemas-microsoft-com:vml" Requires="v">
                <p:oleObj spid="_x0000_s9839" name="数式" r:id="rId18" imgW="253800" imgH="228600" progId="Equation.3">
                  <p:embed/>
                </p:oleObj>
              </mc:Choice>
              <mc:Fallback>
                <p:oleObj name="数式" r:id="rId18" imgW="253800" imgH="2286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75174" y="4362209"/>
                        <a:ext cx="529232" cy="476308"/>
                      </a:xfrm>
                      <a:prstGeom prst="rect">
                        <a:avLst/>
                      </a:prstGeom>
                      <a:noFill/>
                      <a:ln>
                        <a:noFill/>
                      </a:ln>
                      <a:effectLst/>
                    </p:spPr>
                  </p:pic>
                </p:oleObj>
              </mc:Fallback>
            </mc:AlternateContent>
          </a:graphicData>
        </a:graphic>
      </p:graphicFrame>
      <p:graphicFrame>
        <p:nvGraphicFramePr>
          <p:cNvPr id="54289" name="Object 17"/>
          <p:cNvGraphicFramePr>
            <a:graphicFrameLocks noChangeAspect="1"/>
          </p:cNvGraphicFramePr>
          <p:nvPr>
            <p:extLst>
              <p:ext uri="{D42A27DB-BD31-4B8C-83A1-F6EECF244321}">
                <p14:modId xmlns:p14="http://schemas.microsoft.com/office/powerpoint/2010/main" val="3445154431"/>
              </p:ext>
            </p:extLst>
          </p:nvPr>
        </p:nvGraphicFramePr>
        <p:xfrm>
          <a:off x="1433205" y="4998082"/>
          <a:ext cx="4503737" cy="523875"/>
        </p:xfrm>
        <a:graphic>
          <a:graphicData uri="http://schemas.openxmlformats.org/presentationml/2006/ole">
            <mc:AlternateContent xmlns:mc="http://schemas.openxmlformats.org/markup-compatibility/2006">
              <mc:Choice xmlns:v="urn:schemas-microsoft-com:vml" Requires="v">
                <p:oleObj spid="_x0000_s9840" name="Equation" r:id="rId20" imgW="2070100" imgH="241300" progId="Equation.3">
                  <p:embed/>
                </p:oleObj>
              </mc:Choice>
              <mc:Fallback>
                <p:oleObj name="Equation" r:id="rId20" imgW="2070100" imgH="241300" progId="Equation.3">
                  <p:embed/>
                  <p:pic>
                    <p:nvPicPr>
                      <p:cNvPr id="0" name=""/>
                      <p:cNvPicPr>
                        <a:picLocks noChangeAspect="1" noChangeArrowheads="1"/>
                      </p:cNvPicPr>
                      <p:nvPr/>
                    </p:nvPicPr>
                    <p:blipFill>
                      <a:blip r:embed="rId21"/>
                      <a:srcRect/>
                      <a:stretch>
                        <a:fillRect/>
                      </a:stretch>
                    </p:blipFill>
                    <p:spPr bwMode="auto">
                      <a:xfrm>
                        <a:off x="1433205" y="4998082"/>
                        <a:ext cx="4503737" cy="523875"/>
                      </a:xfrm>
                      <a:prstGeom prst="rect">
                        <a:avLst/>
                      </a:prstGeom>
                      <a:noFill/>
                    </p:spPr>
                  </p:pic>
                </p:oleObj>
              </mc:Fallback>
            </mc:AlternateContent>
          </a:graphicData>
        </a:graphic>
      </p:graphicFrame>
      <p:graphicFrame>
        <p:nvGraphicFramePr>
          <p:cNvPr id="54290" name="Object 18"/>
          <p:cNvGraphicFramePr>
            <a:graphicFrameLocks noChangeAspect="1"/>
          </p:cNvGraphicFramePr>
          <p:nvPr>
            <p:extLst>
              <p:ext uri="{D42A27DB-BD31-4B8C-83A1-F6EECF244321}">
                <p14:modId xmlns:p14="http://schemas.microsoft.com/office/powerpoint/2010/main" val="2353954466"/>
              </p:ext>
            </p:extLst>
          </p:nvPr>
        </p:nvGraphicFramePr>
        <p:xfrm>
          <a:off x="1433205" y="5905444"/>
          <a:ext cx="4710113" cy="558800"/>
        </p:xfrm>
        <a:graphic>
          <a:graphicData uri="http://schemas.openxmlformats.org/presentationml/2006/ole">
            <mc:AlternateContent xmlns:mc="http://schemas.openxmlformats.org/markup-compatibility/2006">
              <mc:Choice xmlns:v="urn:schemas-microsoft-com:vml" Requires="v">
                <p:oleObj spid="_x0000_s9841" name="Equation" r:id="rId22" imgW="2031840" imgH="241200" progId="Equation.3">
                  <p:embed/>
                </p:oleObj>
              </mc:Choice>
              <mc:Fallback>
                <p:oleObj name="Equation" r:id="rId22" imgW="2031840" imgH="24120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433205" y="5905444"/>
                        <a:ext cx="4710113"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6249812" y="5199245"/>
            <a:ext cx="2298348" cy="6454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rPr>
              <a:t>Less than 0.4 s</a:t>
            </a:r>
            <a:endParaRPr lang="en-US" sz="2400" b="1" dirty="0">
              <a:solidFill>
                <a:srgbClr val="000000"/>
              </a:solidFill>
            </a:endParaRPr>
          </a:p>
        </p:txBody>
      </p:sp>
    </p:spTree>
    <p:extLst>
      <p:ext uri="{BB962C8B-B14F-4D97-AF65-F5344CB8AC3E}">
        <p14:creationId xmlns:p14="http://schemas.microsoft.com/office/powerpoint/2010/main" val="8844192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2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28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28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28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428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428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429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428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Spatial Model</a:t>
            </a:r>
            <a:endParaRPr kumimoji="1" lang="ja-JP" altLang="en-US" dirty="0"/>
          </a:p>
        </p:txBody>
      </p:sp>
      <p:sp>
        <p:nvSpPr>
          <p:cNvPr id="3" name="コンテンツ プレースホルダ 2"/>
          <p:cNvSpPr>
            <a:spLocks noGrp="1"/>
          </p:cNvSpPr>
          <p:nvPr>
            <p:ph sz="quarter" idx="1"/>
          </p:nvPr>
        </p:nvSpPr>
        <p:spPr/>
        <p:txBody>
          <a:bodyPr/>
          <a:lstStyle/>
          <a:p>
            <a:r>
              <a:rPr lang="en-US" altLang="ja-JP" dirty="0" smtClean="0"/>
              <a:t>We must calculate the probability distribution of  location of a target</a:t>
            </a:r>
          </a:p>
          <a:p>
            <a:pPr lvl="1"/>
            <a:endParaRPr lang="en-US" altLang="ja-JP" dirty="0" smtClean="0"/>
          </a:p>
          <a:p>
            <a:r>
              <a:rPr lang="en-US" altLang="ja-JP" dirty="0" smtClean="0"/>
              <a:t>We apply </a:t>
            </a:r>
            <a:r>
              <a:rPr lang="en-US" altLang="ja-JP" dirty="0" err="1" smtClean="0"/>
              <a:t>Bayes</a:t>
            </a:r>
            <a:r>
              <a:rPr lang="en-US" altLang="ja-JP" dirty="0" smtClean="0"/>
              <a:t> filters to this problem which are often used in location estimation by sensors</a:t>
            </a:r>
          </a:p>
          <a:p>
            <a:pPr lvl="1"/>
            <a:r>
              <a:rPr lang="en-US" altLang="ja-JP" dirty="0" err="1" smtClean="0"/>
              <a:t>Kalman</a:t>
            </a:r>
            <a:r>
              <a:rPr lang="en-US" altLang="ja-JP" dirty="0" smtClean="0"/>
              <a:t> Filers</a:t>
            </a:r>
          </a:p>
          <a:p>
            <a:pPr lvl="1"/>
            <a:r>
              <a:rPr lang="en-US" altLang="ja-JP" dirty="0" smtClean="0"/>
              <a:t>Particle Filters</a:t>
            </a:r>
          </a:p>
          <a:p>
            <a:pPr lvl="1"/>
            <a:endParaRPr kumimoji="1" lang="ja-JP" altLang="en-US" dirty="0"/>
          </a:p>
        </p:txBody>
      </p:sp>
    </p:spTree>
    <p:extLst>
      <p:ext uri="{BB962C8B-B14F-4D97-AF65-F5344CB8AC3E}">
        <p14:creationId xmlns:p14="http://schemas.microsoft.com/office/powerpoint/2010/main" val="97482602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Bayesian Filters for Location Estimation</a:t>
            </a:r>
            <a:endParaRPr kumimoji="1" lang="ja-JP" altLang="en-US" dirty="0"/>
          </a:p>
        </p:txBody>
      </p:sp>
      <p:sp>
        <p:nvSpPr>
          <p:cNvPr id="3" name="コンテンツ プレースホルダ 2"/>
          <p:cNvSpPr>
            <a:spLocks noGrp="1"/>
          </p:cNvSpPr>
          <p:nvPr>
            <p:ph sz="quarter" idx="1"/>
          </p:nvPr>
        </p:nvSpPr>
        <p:spPr/>
        <p:txBody>
          <a:bodyPr/>
          <a:lstStyle/>
          <a:p>
            <a:r>
              <a:rPr kumimoji="1" lang="en-US" altLang="ja-JP" dirty="0" err="1" smtClean="0"/>
              <a:t>Kalman</a:t>
            </a:r>
            <a:r>
              <a:rPr kumimoji="1" lang="en-US" altLang="ja-JP" dirty="0" smtClean="0"/>
              <a:t> Filters</a:t>
            </a:r>
          </a:p>
          <a:p>
            <a:pPr lvl="1"/>
            <a:r>
              <a:rPr lang="en-US" altLang="ja-JP" dirty="0" smtClean="0"/>
              <a:t>are the most widely used variant of </a:t>
            </a:r>
            <a:r>
              <a:rPr lang="en-US" altLang="ja-JP" dirty="0" err="1" smtClean="0"/>
              <a:t>Bayes</a:t>
            </a:r>
            <a:r>
              <a:rPr lang="en-US" altLang="ja-JP" dirty="0" smtClean="0"/>
              <a:t> filters</a:t>
            </a:r>
          </a:p>
          <a:p>
            <a:pPr lvl="1"/>
            <a:r>
              <a:rPr lang="en-US" altLang="ja-JP" dirty="0" smtClean="0"/>
              <a:t>approximate the probability distribution which is virtually identical </a:t>
            </a:r>
            <a:r>
              <a:rPr lang="en-US" altLang="ja-JP" b="1" dirty="0" smtClean="0"/>
              <a:t>to a </a:t>
            </a:r>
            <a:r>
              <a:rPr lang="en-US" altLang="ja-JP" b="1" dirty="0" err="1" smtClean="0"/>
              <a:t>uni</a:t>
            </a:r>
            <a:r>
              <a:rPr lang="en-US" altLang="ja-JP" b="1" dirty="0" smtClean="0"/>
              <a:t>-modal Gaussian </a:t>
            </a:r>
            <a:r>
              <a:rPr lang="en-US" altLang="ja-JP" dirty="0" smtClean="0"/>
              <a:t>representation</a:t>
            </a:r>
          </a:p>
          <a:p>
            <a:pPr lvl="1"/>
            <a:r>
              <a:rPr lang="en-US" altLang="ja-JP" dirty="0" smtClean="0"/>
              <a:t>advantages:   the computational efficiency</a:t>
            </a:r>
          </a:p>
          <a:p>
            <a:pPr lvl="1"/>
            <a:r>
              <a:rPr kumimoji="1" lang="en-US" altLang="ja-JP" dirty="0" smtClean="0"/>
              <a:t>disadvantages</a:t>
            </a:r>
            <a:r>
              <a:rPr lang="en-US" altLang="ja-JP" dirty="0" smtClean="0"/>
              <a:t>:    being limited to accurate sensors or sensors with high update rates</a:t>
            </a:r>
          </a:p>
          <a:p>
            <a:pPr lvl="1"/>
            <a:endParaRPr kumimoji="1" lang="ja-JP" altLang="en-US" dirty="0"/>
          </a:p>
        </p:txBody>
      </p:sp>
    </p:spTree>
    <p:extLst>
      <p:ext uri="{BB962C8B-B14F-4D97-AF65-F5344CB8AC3E}">
        <p14:creationId xmlns:p14="http://schemas.microsoft.com/office/powerpoint/2010/main" val="129962279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888" y="135070"/>
            <a:ext cx="8686800" cy="1143000"/>
          </a:xfrm>
        </p:spPr>
        <p:txBody>
          <a:bodyPr>
            <a:normAutofit fontScale="90000"/>
          </a:bodyPr>
          <a:lstStyle/>
          <a:p>
            <a:r>
              <a:rPr kumimoji="1" lang="en-US" altLang="ja-JP" dirty="0" smtClean="0"/>
              <a:t>Bayesian Filters for Location Estimation</a:t>
            </a:r>
            <a:endParaRPr kumimoji="1" lang="ja-JP" altLang="en-US" dirty="0"/>
          </a:p>
        </p:txBody>
      </p:sp>
      <p:sp>
        <p:nvSpPr>
          <p:cNvPr id="3" name="コンテンツ プレースホルダ 2"/>
          <p:cNvSpPr>
            <a:spLocks noGrp="1"/>
          </p:cNvSpPr>
          <p:nvPr>
            <p:ph sz="quarter" idx="1"/>
          </p:nvPr>
        </p:nvSpPr>
        <p:spPr>
          <a:xfrm>
            <a:off x="457200" y="1126581"/>
            <a:ext cx="8229600" cy="4525963"/>
          </a:xfrm>
        </p:spPr>
        <p:txBody>
          <a:bodyPr>
            <a:normAutofit/>
          </a:bodyPr>
          <a:lstStyle/>
          <a:p>
            <a:r>
              <a:rPr lang="en-US" altLang="ja-JP" dirty="0" smtClean="0"/>
              <a:t>Particle Filters</a:t>
            </a:r>
            <a:endParaRPr kumimoji="1" lang="en-US" altLang="ja-JP" dirty="0" smtClean="0"/>
          </a:p>
          <a:p>
            <a:pPr lvl="1"/>
            <a:r>
              <a:rPr lang="en-US" altLang="ja-JP" sz="2400" dirty="0" smtClean="0"/>
              <a:t>represent the probability distribution by sets of samples, or particles</a:t>
            </a:r>
          </a:p>
          <a:p>
            <a:pPr lvl="1"/>
            <a:r>
              <a:rPr lang="en-US" altLang="ja-JP" sz="2400" dirty="0" smtClean="0"/>
              <a:t>advantages: the ability to </a:t>
            </a:r>
            <a:r>
              <a:rPr lang="en-US" altLang="ja-JP" sz="2400" b="1" dirty="0" smtClean="0"/>
              <a:t>represent arbitrary probability densities</a:t>
            </a:r>
          </a:p>
          <a:p>
            <a:pPr lvl="2"/>
            <a:r>
              <a:rPr lang="en-US" altLang="ja-JP" sz="2000" dirty="0" smtClean="0"/>
              <a:t>particle filters can converge to the true posterior even in non-Gaussian, nonlinear dynamic systems.</a:t>
            </a:r>
          </a:p>
          <a:p>
            <a:pPr lvl="1"/>
            <a:r>
              <a:rPr kumimoji="1" lang="en-US" altLang="ja-JP" sz="2400" dirty="0" smtClean="0"/>
              <a:t>disadvantages</a:t>
            </a:r>
            <a:r>
              <a:rPr lang="en-US" altLang="ja-JP" sz="2400" dirty="0" smtClean="0"/>
              <a:t>: the difficulty in applying to</a:t>
            </a:r>
          </a:p>
          <a:p>
            <a:pPr lvl="1">
              <a:buNone/>
            </a:pPr>
            <a:r>
              <a:rPr lang="en-US" altLang="ja-JP" sz="2400" dirty="0" smtClean="0"/>
              <a:t>                        high-dimensional estimation problems</a:t>
            </a:r>
            <a:endParaRPr kumimoji="1" lang="ja-JP" altLang="en-US" sz="2400" dirty="0"/>
          </a:p>
        </p:txBody>
      </p:sp>
      <p:cxnSp>
        <p:nvCxnSpPr>
          <p:cNvPr id="171" name="直線矢印コネクタ 170"/>
          <p:cNvCxnSpPr/>
          <p:nvPr/>
        </p:nvCxnSpPr>
        <p:spPr>
          <a:xfrm>
            <a:off x="1132087" y="5995021"/>
            <a:ext cx="6080733" cy="0"/>
          </a:xfrm>
          <a:prstGeom prst="straightConnector1">
            <a:avLst/>
          </a:prstGeom>
          <a:ln w="41275">
            <a:tailEnd type="arrow"/>
          </a:ln>
        </p:spPr>
        <p:style>
          <a:lnRef idx="1">
            <a:schemeClr val="dk1"/>
          </a:lnRef>
          <a:fillRef idx="0">
            <a:schemeClr val="dk1"/>
          </a:fillRef>
          <a:effectRef idx="0">
            <a:schemeClr val="dk1"/>
          </a:effectRef>
          <a:fontRef idx="minor">
            <a:schemeClr val="tx1"/>
          </a:fontRef>
        </p:style>
      </p:cxnSp>
      <p:grpSp>
        <p:nvGrpSpPr>
          <p:cNvPr id="172" name="グループ化 171"/>
          <p:cNvGrpSpPr/>
          <p:nvPr/>
        </p:nvGrpSpPr>
        <p:grpSpPr>
          <a:xfrm>
            <a:off x="1157286" y="4871792"/>
            <a:ext cx="5875329" cy="984109"/>
            <a:chOff x="1371600" y="1362364"/>
            <a:chExt cx="6843738" cy="1295580"/>
          </a:xfrm>
        </p:grpSpPr>
        <p:sp>
          <p:nvSpPr>
            <p:cNvPr id="173" name="円/楕円 172"/>
            <p:cNvSpPr/>
            <p:nvPr/>
          </p:nvSpPr>
          <p:spPr>
            <a:xfrm flipH="1">
              <a:off x="1938318" y="26122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フリーフォーム 173"/>
            <p:cNvSpPr/>
            <p:nvPr/>
          </p:nvSpPr>
          <p:spPr>
            <a:xfrm>
              <a:off x="1371600" y="1362364"/>
              <a:ext cx="6761018" cy="1129145"/>
            </a:xfrm>
            <a:custGeom>
              <a:avLst/>
              <a:gdLst>
                <a:gd name="connsiteX0" fmla="*/ 0 w 6761018"/>
                <a:gd name="connsiteY0" fmla="*/ 979054 h 1129145"/>
                <a:gd name="connsiteX1" fmla="*/ 498764 w 6761018"/>
                <a:gd name="connsiteY1" fmla="*/ 1048327 h 1129145"/>
                <a:gd name="connsiteX2" fmla="*/ 1330036 w 6761018"/>
                <a:gd name="connsiteY2" fmla="*/ 1048327 h 1129145"/>
                <a:gd name="connsiteX3" fmla="*/ 1967345 w 6761018"/>
                <a:gd name="connsiteY3" fmla="*/ 1020618 h 1129145"/>
                <a:gd name="connsiteX4" fmla="*/ 2299855 w 6761018"/>
                <a:gd name="connsiteY4" fmla="*/ 397163 h 1129145"/>
                <a:gd name="connsiteX5" fmla="*/ 2382982 w 6761018"/>
                <a:gd name="connsiteY5" fmla="*/ 36945 h 1129145"/>
                <a:gd name="connsiteX6" fmla="*/ 2493818 w 6761018"/>
                <a:gd name="connsiteY6" fmla="*/ 618836 h 1129145"/>
                <a:gd name="connsiteX7" fmla="*/ 2646218 w 6761018"/>
                <a:gd name="connsiteY7" fmla="*/ 951345 h 1129145"/>
                <a:gd name="connsiteX8" fmla="*/ 3269673 w 6761018"/>
                <a:gd name="connsiteY8" fmla="*/ 965200 h 1129145"/>
                <a:gd name="connsiteX9" fmla="*/ 6761018 w 6761018"/>
                <a:gd name="connsiteY9" fmla="*/ 951345 h 112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61018" h="1129145">
                  <a:moveTo>
                    <a:pt x="0" y="979054"/>
                  </a:moveTo>
                  <a:cubicBezTo>
                    <a:pt x="138545" y="1007918"/>
                    <a:pt x="277091" y="1036782"/>
                    <a:pt x="498764" y="1048327"/>
                  </a:cubicBezTo>
                  <a:cubicBezTo>
                    <a:pt x="720437" y="1059872"/>
                    <a:pt x="1085273" y="1052945"/>
                    <a:pt x="1330036" y="1048327"/>
                  </a:cubicBezTo>
                  <a:cubicBezTo>
                    <a:pt x="1574799" y="1043709"/>
                    <a:pt x="1805709" y="1129145"/>
                    <a:pt x="1967345" y="1020618"/>
                  </a:cubicBezTo>
                  <a:cubicBezTo>
                    <a:pt x="2128982" y="912091"/>
                    <a:pt x="2230582" y="561108"/>
                    <a:pt x="2299855" y="397163"/>
                  </a:cubicBezTo>
                  <a:cubicBezTo>
                    <a:pt x="2369128" y="233218"/>
                    <a:pt x="2350655" y="0"/>
                    <a:pt x="2382982" y="36945"/>
                  </a:cubicBezTo>
                  <a:cubicBezTo>
                    <a:pt x="2415309" y="73891"/>
                    <a:pt x="2449945" y="466436"/>
                    <a:pt x="2493818" y="618836"/>
                  </a:cubicBezTo>
                  <a:cubicBezTo>
                    <a:pt x="2537691" y="771236"/>
                    <a:pt x="2516909" y="893618"/>
                    <a:pt x="2646218" y="951345"/>
                  </a:cubicBezTo>
                  <a:cubicBezTo>
                    <a:pt x="2775527" y="1009072"/>
                    <a:pt x="3269673" y="965200"/>
                    <a:pt x="3269673" y="965200"/>
                  </a:cubicBezTo>
                  <a:lnTo>
                    <a:pt x="6761018" y="951345"/>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5" name="円/楕円 174"/>
            <p:cNvSpPr/>
            <p:nvPr/>
          </p:nvSpPr>
          <p:spPr>
            <a:xfrm flipH="1">
              <a:off x="2422505" y="26122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円/楕円 175"/>
            <p:cNvSpPr/>
            <p:nvPr/>
          </p:nvSpPr>
          <p:spPr>
            <a:xfrm flipH="1">
              <a:off x="2906692" y="26122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円/楕円 176"/>
            <p:cNvSpPr/>
            <p:nvPr/>
          </p:nvSpPr>
          <p:spPr>
            <a:xfrm flipH="1">
              <a:off x="3390879" y="26122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円/楕円 177"/>
            <p:cNvSpPr/>
            <p:nvPr/>
          </p:nvSpPr>
          <p:spPr>
            <a:xfrm flipH="1">
              <a:off x="3875066" y="26122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円/楕円 178"/>
            <p:cNvSpPr/>
            <p:nvPr/>
          </p:nvSpPr>
          <p:spPr>
            <a:xfrm flipH="1">
              <a:off x="4359253" y="26122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円/楕円 179"/>
            <p:cNvSpPr/>
            <p:nvPr/>
          </p:nvSpPr>
          <p:spPr>
            <a:xfrm flipH="1">
              <a:off x="4843440" y="26122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円/楕円 180"/>
            <p:cNvSpPr/>
            <p:nvPr/>
          </p:nvSpPr>
          <p:spPr>
            <a:xfrm flipH="1">
              <a:off x="5327627" y="26122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円/楕円 181"/>
            <p:cNvSpPr/>
            <p:nvPr/>
          </p:nvSpPr>
          <p:spPr>
            <a:xfrm flipH="1">
              <a:off x="5811814" y="26122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円/楕円 182"/>
            <p:cNvSpPr/>
            <p:nvPr/>
          </p:nvSpPr>
          <p:spPr>
            <a:xfrm flipH="1">
              <a:off x="1714480" y="26122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円/楕円 183"/>
            <p:cNvSpPr/>
            <p:nvPr/>
          </p:nvSpPr>
          <p:spPr>
            <a:xfrm flipH="1">
              <a:off x="2198667" y="26122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円/楕円 184"/>
            <p:cNvSpPr/>
            <p:nvPr/>
          </p:nvSpPr>
          <p:spPr>
            <a:xfrm flipH="1">
              <a:off x="2682854" y="26122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円/楕円 185"/>
            <p:cNvSpPr/>
            <p:nvPr/>
          </p:nvSpPr>
          <p:spPr>
            <a:xfrm flipH="1">
              <a:off x="3167041" y="26122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円/楕円 186"/>
            <p:cNvSpPr/>
            <p:nvPr/>
          </p:nvSpPr>
          <p:spPr>
            <a:xfrm flipH="1">
              <a:off x="3651228" y="26122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円/楕円 187"/>
            <p:cNvSpPr/>
            <p:nvPr/>
          </p:nvSpPr>
          <p:spPr>
            <a:xfrm flipH="1">
              <a:off x="4135415" y="26122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円/楕円 188"/>
            <p:cNvSpPr/>
            <p:nvPr/>
          </p:nvSpPr>
          <p:spPr>
            <a:xfrm flipH="1">
              <a:off x="4619602" y="26122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円/楕円 189"/>
            <p:cNvSpPr/>
            <p:nvPr/>
          </p:nvSpPr>
          <p:spPr>
            <a:xfrm flipH="1">
              <a:off x="5103789" y="26122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円/楕円 190"/>
            <p:cNvSpPr/>
            <p:nvPr/>
          </p:nvSpPr>
          <p:spPr>
            <a:xfrm flipH="1">
              <a:off x="5587976" y="26122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円/楕円 191"/>
            <p:cNvSpPr/>
            <p:nvPr/>
          </p:nvSpPr>
          <p:spPr>
            <a:xfrm flipH="1">
              <a:off x="4010020"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円/楕円 192"/>
            <p:cNvSpPr/>
            <p:nvPr/>
          </p:nvSpPr>
          <p:spPr>
            <a:xfrm flipH="1">
              <a:off x="4494207"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円/楕円 193"/>
            <p:cNvSpPr/>
            <p:nvPr/>
          </p:nvSpPr>
          <p:spPr>
            <a:xfrm flipH="1">
              <a:off x="4978394"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円/楕円 194"/>
            <p:cNvSpPr/>
            <p:nvPr/>
          </p:nvSpPr>
          <p:spPr>
            <a:xfrm flipH="1">
              <a:off x="5462581"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円/楕円 195"/>
            <p:cNvSpPr/>
            <p:nvPr/>
          </p:nvSpPr>
          <p:spPr>
            <a:xfrm flipH="1">
              <a:off x="5946768"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円/楕円 196"/>
            <p:cNvSpPr/>
            <p:nvPr/>
          </p:nvSpPr>
          <p:spPr>
            <a:xfrm flipH="1">
              <a:off x="6430955"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円/楕円 197"/>
            <p:cNvSpPr/>
            <p:nvPr/>
          </p:nvSpPr>
          <p:spPr>
            <a:xfrm flipH="1">
              <a:off x="6915142"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円/楕円 198"/>
            <p:cNvSpPr/>
            <p:nvPr/>
          </p:nvSpPr>
          <p:spPr>
            <a:xfrm flipH="1">
              <a:off x="7399329"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円/楕円 199"/>
            <p:cNvSpPr/>
            <p:nvPr/>
          </p:nvSpPr>
          <p:spPr>
            <a:xfrm flipH="1">
              <a:off x="7883516"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円/楕円 200"/>
            <p:cNvSpPr/>
            <p:nvPr/>
          </p:nvSpPr>
          <p:spPr>
            <a:xfrm flipH="1">
              <a:off x="3786182"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円/楕円 201"/>
            <p:cNvSpPr/>
            <p:nvPr/>
          </p:nvSpPr>
          <p:spPr>
            <a:xfrm flipH="1">
              <a:off x="4270369"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円/楕円 202"/>
            <p:cNvSpPr/>
            <p:nvPr/>
          </p:nvSpPr>
          <p:spPr>
            <a:xfrm flipH="1">
              <a:off x="4754556"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円/楕円 203"/>
            <p:cNvSpPr/>
            <p:nvPr/>
          </p:nvSpPr>
          <p:spPr>
            <a:xfrm flipH="1">
              <a:off x="5238743"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円/楕円 204"/>
            <p:cNvSpPr/>
            <p:nvPr/>
          </p:nvSpPr>
          <p:spPr>
            <a:xfrm flipH="1">
              <a:off x="5722930"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円/楕円 205"/>
            <p:cNvSpPr/>
            <p:nvPr/>
          </p:nvSpPr>
          <p:spPr>
            <a:xfrm flipH="1">
              <a:off x="6207117"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円/楕円 206"/>
            <p:cNvSpPr/>
            <p:nvPr/>
          </p:nvSpPr>
          <p:spPr>
            <a:xfrm flipH="1">
              <a:off x="6691304"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円/楕円 207"/>
            <p:cNvSpPr/>
            <p:nvPr/>
          </p:nvSpPr>
          <p:spPr>
            <a:xfrm flipH="1">
              <a:off x="7175491"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円/楕円 208"/>
            <p:cNvSpPr/>
            <p:nvPr/>
          </p:nvSpPr>
          <p:spPr>
            <a:xfrm flipH="1">
              <a:off x="7659678"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円/楕円 209"/>
            <p:cNvSpPr/>
            <p:nvPr/>
          </p:nvSpPr>
          <p:spPr>
            <a:xfrm flipH="1">
              <a:off x="1858958"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円/楕円 210"/>
            <p:cNvSpPr/>
            <p:nvPr/>
          </p:nvSpPr>
          <p:spPr>
            <a:xfrm flipH="1">
              <a:off x="2343145"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円/楕円 211"/>
            <p:cNvSpPr/>
            <p:nvPr/>
          </p:nvSpPr>
          <p:spPr>
            <a:xfrm flipH="1">
              <a:off x="2827332"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円/楕円 212"/>
            <p:cNvSpPr/>
            <p:nvPr/>
          </p:nvSpPr>
          <p:spPr>
            <a:xfrm flipH="1">
              <a:off x="3311519"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4" name="円/楕円 213"/>
            <p:cNvSpPr/>
            <p:nvPr/>
          </p:nvSpPr>
          <p:spPr>
            <a:xfrm flipH="1">
              <a:off x="1635120"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 name="円/楕円 214"/>
            <p:cNvSpPr/>
            <p:nvPr/>
          </p:nvSpPr>
          <p:spPr>
            <a:xfrm flipH="1">
              <a:off x="2119307"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6" name="円/楕円 215"/>
            <p:cNvSpPr/>
            <p:nvPr/>
          </p:nvSpPr>
          <p:spPr>
            <a:xfrm flipH="1">
              <a:off x="2603494"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円/楕円 216"/>
            <p:cNvSpPr/>
            <p:nvPr/>
          </p:nvSpPr>
          <p:spPr>
            <a:xfrm flipH="1">
              <a:off x="3087681"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円/楕円 217"/>
            <p:cNvSpPr/>
            <p:nvPr/>
          </p:nvSpPr>
          <p:spPr>
            <a:xfrm flipH="1">
              <a:off x="3571868" y="25974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9" name="円/楕円 218"/>
            <p:cNvSpPr/>
            <p:nvPr/>
          </p:nvSpPr>
          <p:spPr>
            <a:xfrm flipH="1">
              <a:off x="6072198" y="25865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0" name="円/楕円 219"/>
            <p:cNvSpPr/>
            <p:nvPr/>
          </p:nvSpPr>
          <p:spPr>
            <a:xfrm flipH="1">
              <a:off x="6207152"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円/楕円 220"/>
            <p:cNvSpPr/>
            <p:nvPr/>
          </p:nvSpPr>
          <p:spPr>
            <a:xfrm flipH="1">
              <a:off x="6691339"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 name="円/楕円 221"/>
            <p:cNvSpPr/>
            <p:nvPr/>
          </p:nvSpPr>
          <p:spPr>
            <a:xfrm flipH="1">
              <a:off x="7175526"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円/楕円 222"/>
            <p:cNvSpPr/>
            <p:nvPr/>
          </p:nvSpPr>
          <p:spPr>
            <a:xfrm flipH="1">
              <a:off x="7659713"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4" name="円/楕円 223"/>
            <p:cNvSpPr/>
            <p:nvPr/>
          </p:nvSpPr>
          <p:spPr>
            <a:xfrm flipH="1">
              <a:off x="8143900"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円/楕円 224"/>
            <p:cNvSpPr/>
            <p:nvPr/>
          </p:nvSpPr>
          <p:spPr>
            <a:xfrm flipH="1">
              <a:off x="6467501"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6" name="円/楕円 225"/>
            <p:cNvSpPr/>
            <p:nvPr/>
          </p:nvSpPr>
          <p:spPr>
            <a:xfrm flipH="1">
              <a:off x="6951688"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7" name="円/楕円 226"/>
            <p:cNvSpPr/>
            <p:nvPr/>
          </p:nvSpPr>
          <p:spPr>
            <a:xfrm flipH="1">
              <a:off x="7435875"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8" name="円/楕円 227"/>
            <p:cNvSpPr/>
            <p:nvPr/>
          </p:nvSpPr>
          <p:spPr>
            <a:xfrm flipH="1">
              <a:off x="7920062"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9" name="円/楕円 228"/>
            <p:cNvSpPr/>
            <p:nvPr/>
          </p:nvSpPr>
          <p:spPr>
            <a:xfrm flipH="1">
              <a:off x="1874802" y="25865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0" name="円/楕円 229"/>
            <p:cNvSpPr/>
            <p:nvPr/>
          </p:nvSpPr>
          <p:spPr>
            <a:xfrm flipH="1">
              <a:off x="2358989" y="25865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1" name="円/楕円 230"/>
            <p:cNvSpPr/>
            <p:nvPr/>
          </p:nvSpPr>
          <p:spPr>
            <a:xfrm flipH="1">
              <a:off x="2843176" y="25865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2" name="円/楕円 231"/>
            <p:cNvSpPr/>
            <p:nvPr/>
          </p:nvSpPr>
          <p:spPr>
            <a:xfrm flipH="1">
              <a:off x="3327363" y="25865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3" name="円/楕円 232"/>
            <p:cNvSpPr/>
            <p:nvPr/>
          </p:nvSpPr>
          <p:spPr>
            <a:xfrm flipH="1">
              <a:off x="3811550" y="25865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4" name="円/楕円 233"/>
            <p:cNvSpPr/>
            <p:nvPr/>
          </p:nvSpPr>
          <p:spPr>
            <a:xfrm flipH="1">
              <a:off x="4295737" y="25865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円/楕円 234"/>
            <p:cNvSpPr/>
            <p:nvPr/>
          </p:nvSpPr>
          <p:spPr>
            <a:xfrm flipH="1">
              <a:off x="4779924" y="25865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円/楕円 235"/>
            <p:cNvSpPr/>
            <p:nvPr/>
          </p:nvSpPr>
          <p:spPr>
            <a:xfrm flipH="1">
              <a:off x="5264111" y="25865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円/楕円 236"/>
            <p:cNvSpPr/>
            <p:nvPr/>
          </p:nvSpPr>
          <p:spPr>
            <a:xfrm flipH="1">
              <a:off x="5748298" y="25865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8" name="円/楕円 237"/>
            <p:cNvSpPr/>
            <p:nvPr/>
          </p:nvSpPr>
          <p:spPr>
            <a:xfrm flipH="1">
              <a:off x="1650964" y="25865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9" name="円/楕円 238"/>
            <p:cNvSpPr/>
            <p:nvPr/>
          </p:nvSpPr>
          <p:spPr>
            <a:xfrm flipH="1">
              <a:off x="2135151" y="25865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円/楕円 239"/>
            <p:cNvSpPr/>
            <p:nvPr/>
          </p:nvSpPr>
          <p:spPr>
            <a:xfrm flipH="1">
              <a:off x="2619338" y="25865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円/楕円 240"/>
            <p:cNvSpPr/>
            <p:nvPr/>
          </p:nvSpPr>
          <p:spPr>
            <a:xfrm flipH="1">
              <a:off x="3103525" y="25865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円/楕円 241"/>
            <p:cNvSpPr/>
            <p:nvPr/>
          </p:nvSpPr>
          <p:spPr>
            <a:xfrm flipH="1">
              <a:off x="3587712" y="25865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円/楕円 242"/>
            <p:cNvSpPr/>
            <p:nvPr/>
          </p:nvSpPr>
          <p:spPr>
            <a:xfrm flipH="1">
              <a:off x="4071899" y="25865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円/楕円 243"/>
            <p:cNvSpPr/>
            <p:nvPr/>
          </p:nvSpPr>
          <p:spPr>
            <a:xfrm flipH="1">
              <a:off x="4556086" y="25865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円/楕円 244"/>
            <p:cNvSpPr/>
            <p:nvPr/>
          </p:nvSpPr>
          <p:spPr>
            <a:xfrm flipH="1">
              <a:off x="5040273" y="25865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円/楕円 245"/>
            <p:cNvSpPr/>
            <p:nvPr/>
          </p:nvSpPr>
          <p:spPr>
            <a:xfrm flipH="1">
              <a:off x="5524460" y="25865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円/楕円 246"/>
            <p:cNvSpPr/>
            <p:nvPr/>
          </p:nvSpPr>
          <p:spPr>
            <a:xfrm flipH="1">
              <a:off x="3946504"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8" name="円/楕円 247"/>
            <p:cNvSpPr/>
            <p:nvPr/>
          </p:nvSpPr>
          <p:spPr>
            <a:xfrm flipH="1">
              <a:off x="4430691"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9" name="円/楕円 248"/>
            <p:cNvSpPr/>
            <p:nvPr/>
          </p:nvSpPr>
          <p:spPr>
            <a:xfrm flipH="1">
              <a:off x="4914878"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円/楕円 249"/>
            <p:cNvSpPr/>
            <p:nvPr/>
          </p:nvSpPr>
          <p:spPr>
            <a:xfrm flipH="1">
              <a:off x="5399065"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円/楕円 250"/>
            <p:cNvSpPr/>
            <p:nvPr/>
          </p:nvSpPr>
          <p:spPr>
            <a:xfrm flipH="1">
              <a:off x="5883252"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円/楕円 251"/>
            <p:cNvSpPr/>
            <p:nvPr/>
          </p:nvSpPr>
          <p:spPr>
            <a:xfrm flipH="1">
              <a:off x="6367439"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3" name="円/楕円 252"/>
            <p:cNvSpPr/>
            <p:nvPr/>
          </p:nvSpPr>
          <p:spPr>
            <a:xfrm flipH="1">
              <a:off x="6851626"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円/楕円 253"/>
            <p:cNvSpPr/>
            <p:nvPr/>
          </p:nvSpPr>
          <p:spPr>
            <a:xfrm flipH="1">
              <a:off x="7335813"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円/楕円 254"/>
            <p:cNvSpPr/>
            <p:nvPr/>
          </p:nvSpPr>
          <p:spPr>
            <a:xfrm flipH="1">
              <a:off x="7820000"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円/楕円 255"/>
            <p:cNvSpPr/>
            <p:nvPr/>
          </p:nvSpPr>
          <p:spPr>
            <a:xfrm flipH="1">
              <a:off x="3722666"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円/楕円 256"/>
            <p:cNvSpPr/>
            <p:nvPr/>
          </p:nvSpPr>
          <p:spPr>
            <a:xfrm flipH="1">
              <a:off x="4206853"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円/楕円 257"/>
            <p:cNvSpPr/>
            <p:nvPr/>
          </p:nvSpPr>
          <p:spPr>
            <a:xfrm flipH="1">
              <a:off x="4691040"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円/楕円 258"/>
            <p:cNvSpPr/>
            <p:nvPr/>
          </p:nvSpPr>
          <p:spPr>
            <a:xfrm flipH="1">
              <a:off x="5175227"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円/楕円 259"/>
            <p:cNvSpPr/>
            <p:nvPr/>
          </p:nvSpPr>
          <p:spPr>
            <a:xfrm flipH="1">
              <a:off x="5659414"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円/楕円 260"/>
            <p:cNvSpPr/>
            <p:nvPr/>
          </p:nvSpPr>
          <p:spPr>
            <a:xfrm flipH="1">
              <a:off x="6143601"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円/楕円 261"/>
            <p:cNvSpPr/>
            <p:nvPr/>
          </p:nvSpPr>
          <p:spPr>
            <a:xfrm flipH="1">
              <a:off x="6627788"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3" name="円/楕円 262"/>
            <p:cNvSpPr/>
            <p:nvPr/>
          </p:nvSpPr>
          <p:spPr>
            <a:xfrm flipH="1">
              <a:off x="7111975"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4" name="円/楕円 263"/>
            <p:cNvSpPr/>
            <p:nvPr/>
          </p:nvSpPr>
          <p:spPr>
            <a:xfrm flipH="1">
              <a:off x="7596162"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5" name="円/楕円 264"/>
            <p:cNvSpPr/>
            <p:nvPr/>
          </p:nvSpPr>
          <p:spPr>
            <a:xfrm flipH="1">
              <a:off x="1795442"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円/楕円 265"/>
            <p:cNvSpPr/>
            <p:nvPr/>
          </p:nvSpPr>
          <p:spPr>
            <a:xfrm flipH="1">
              <a:off x="2279629"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円/楕円 266"/>
            <p:cNvSpPr/>
            <p:nvPr/>
          </p:nvSpPr>
          <p:spPr>
            <a:xfrm flipH="1">
              <a:off x="2763816"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円/楕円 267"/>
            <p:cNvSpPr/>
            <p:nvPr/>
          </p:nvSpPr>
          <p:spPr>
            <a:xfrm flipH="1">
              <a:off x="3248003"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円/楕円 268"/>
            <p:cNvSpPr/>
            <p:nvPr/>
          </p:nvSpPr>
          <p:spPr>
            <a:xfrm flipH="1">
              <a:off x="1571604"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円/楕円 269"/>
            <p:cNvSpPr/>
            <p:nvPr/>
          </p:nvSpPr>
          <p:spPr>
            <a:xfrm flipH="1">
              <a:off x="2055791"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円/楕円 270"/>
            <p:cNvSpPr/>
            <p:nvPr/>
          </p:nvSpPr>
          <p:spPr>
            <a:xfrm flipH="1">
              <a:off x="2539978"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円/楕円 271"/>
            <p:cNvSpPr/>
            <p:nvPr/>
          </p:nvSpPr>
          <p:spPr>
            <a:xfrm flipH="1">
              <a:off x="3024165"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円/楕円 272"/>
            <p:cNvSpPr/>
            <p:nvPr/>
          </p:nvSpPr>
          <p:spPr>
            <a:xfrm flipH="1">
              <a:off x="3508352" y="25717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円/楕円 273"/>
            <p:cNvSpPr/>
            <p:nvPr/>
          </p:nvSpPr>
          <p:spPr>
            <a:xfrm flipH="1">
              <a:off x="3509954" y="25260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5" name="円/楕円 274"/>
            <p:cNvSpPr/>
            <p:nvPr/>
          </p:nvSpPr>
          <p:spPr>
            <a:xfrm flipH="1">
              <a:off x="3994141" y="25260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6" name="円/楕円 275"/>
            <p:cNvSpPr/>
            <p:nvPr/>
          </p:nvSpPr>
          <p:spPr>
            <a:xfrm flipH="1">
              <a:off x="4478328" y="25260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7" name="円/楕円 276"/>
            <p:cNvSpPr/>
            <p:nvPr/>
          </p:nvSpPr>
          <p:spPr>
            <a:xfrm flipH="1">
              <a:off x="3286116" y="25260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8" name="円/楕円 277"/>
            <p:cNvSpPr/>
            <p:nvPr/>
          </p:nvSpPr>
          <p:spPr>
            <a:xfrm flipH="1">
              <a:off x="3770303" y="25260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9" name="円/楕円 278"/>
            <p:cNvSpPr/>
            <p:nvPr/>
          </p:nvSpPr>
          <p:spPr>
            <a:xfrm flipH="1">
              <a:off x="4254490" y="252602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0" name="円/楕円 279"/>
            <p:cNvSpPr/>
            <p:nvPr/>
          </p:nvSpPr>
          <p:spPr>
            <a:xfrm flipH="1">
              <a:off x="4129095" y="25112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1" name="円/楕円 280"/>
            <p:cNvSpPr/>
            <p:nvPr/>
          </p:nvSpPr>
          <p:spPr>
            <a:xfrm flipH="1">
              <a:off x="3905257" y="25112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2" name="円/楕円 281"/>
            <p:cNvSpPr/>
            <p:nvPr/>
          </p:nvSpPr>
          <p:spPr>
            <a:xfrm flipH="1">
              <a:off x="4389444" y="25112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3" name="円/楕円 282"/>
            <p:cNvSpPr/>
            <p:nvPr/>
          </p:nvSpPr>
          <p:spPr>
            <a:xfrm flipH="1">
              <a:off x="3430594" y="25112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4" name="円/楕円 283"/>
            <p:cNvSpPr/>
            <p:nvPr/>
          </p:nvSpPr>
          <p:spPr>
            <a:xfrm flipH="1">
              <a:off x="3206756" y="25112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5" name="円/楕円 284"/>
            <p:cNvSpPr/>
            <p:nvPr/>
          </p:nvSpPr>
          <p:spPr>
            <a:xfrm flipH="1">
              <a:off x="3690943" y="251126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円/楕円 285"/>
            <p:cNvSpPr/>
            <p:nvPr/>
          </p:nvSpPr>
          <p:spPr>
            <a:xfrm flipH="1">
              <a:off x="3446438" y="25003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円/楕円 286"/>
            <p:cNvSpPr/>
            <p:nvPr/>
          </p:nvSpPr>
          <p:spPr>
            <a:xfrm flipH="1">
              <a:off x="3930625" y="25003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8" name="円/楕円 287"/>
            <p:cNvSpPr/>
            <p:nvPr/>
          </p:nvSpPr>
          <p:spPr>
            <a:xfrm flipH="1">
              <a:off x="4414812" y="25003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9" name="円/楕円 288"/>
            <p:cNvSpPr/>
            <p:nvPr/>
          </p:nvSpPr>
          <p:spPr>
            <a:xfrm flipH="1">
              <a:off x="3222600" y="25003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0" name="円/楕円 289"/>
            <p:cNvSpPr/>
            <p:nvPr/>
          </p:nvSpPr>
          <p:spPr>
            <a:xfrm flipH="1">
              <a:off x="3706787" y="25003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1" name="円/楕円 290"/>
            <p:cNvSpPr/>
            <p:nvPr/>
          </p:nvSpPr>
          <p:spPr>
            <a:xfrm flipH="1">
              <a:off x="4190974" y="250030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2" name="円/楕円 291"/>
            <p:cNvSpPr/>
            <p:nvPr/>
          </p:nvSpPr>
          <p:spPr>
            <a:xfrm flipH="1">
              <a:off x="4065579" y="24855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3" name="円/楕円 292"/>
            <p:cNvSpPr/>
            <p:nvPr/>
          </p:nvSpPr>
          <p:spPr>
            <a:xfrm flipH="1">
              <a:off x="4549766" y="24855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4" name="円/楕円 293"/>
            <p:cNvSpPr/>
            <p:nvPr/>
          </p:nvSpPr>
          <p:spPr>
            <a:xfrm flipH="1">
              <a:off x="3841741" y="24855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5" name="円/楕円 294"/>
            <p:cNvSpPr/>
            <p:nvPr/>
          </p:nvSpPr>
          <p:spPr>
            <a:xfrm flipH="1">
              <a:off x="4325928" y="24855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6" name="円/楕円 295"/>
            <p:cNvSpPr/>
            <p:nvPr/>
          </p:nvSpPr>
          <p:spPr>
            <a:xfrm flipH="1">
              <a:off x="3367078" y="24855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7" name="円/楕円 296"/>
            <p:cNvSpPr/>
            <p:nvPr/>
          </p:nvSpPr>
          <p:spPr>
            <a:xfrm flipH="1">
              <a:off x="3143240" y="24855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8" name="円/楕円 297"/>
            <p:cNvSpPr/>
            <p:nvPr/>
          </p:nvSpPr>
          <p:spPr>
            <a:xfrm flipH="1">
              <a:off x="3627427" y="248554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9" name="円/楕円 298"/>
            <p:cNvSpPr/>
            <p:nvPr/>
          </p:nvSpPr>
          <p:spPr>
            <a:xfrm flipH="1">
              <a:off x="3628994" y="241267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0" name="円/楕円 299"/>
            <p:cNvSpPr/>
            <p:nvPr/>
          </p:nvSpPr>
          <p:spPr>
            <a:xfrm flipH="1">
              <a:off x="3889343" y="241267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1" name="円/楕円 300"/>
            <p:cNvSpPr/>
            <p:nvPr/>
          </p:nvSpPr>
          <p:spPr>
            <a:xfrm flipH="1">
              <a:off x="3549634" y="2397911"/>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2" name="円/楕円 301"/>
            <p:cNvSpPr/>
            <p:nvPr/>
          </p:nvSpPr>
          <p:spPr>
            <a:xfrm flipH="1">
              <a:off x="3809983" y="2397911"/>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3" name="円/楕円 302"/>
            <p:cNvSpPr/>
            <p:nvPr/>
          </p:nvSpPr>
          <p:spPr>
            <a:xfrm flipH="1">
              <a:off x="3565478" y="238695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4" name="円/楕円 303"/>
            <p:cNvSpPr/>
            <p:nvPr/>
          </p:nvSpPr>
          <p:spPr>
            <a:xfrm flipH="1">
              <a:off x="3825827" y="238695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5" name="円/楕円 304"/>
            <p:cNvSpPr/>
            <p:nvPr/>
          </p:nvSpPr>
          <p:spPr>
            <a:xfrm flipH="1">
              <a:off x="3486118" y="2372192"/>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6" name="円/楕円 305"/>
            <p:cNvSpPr/>
            <p:nvPr/>
          </p:nvSpPr>
          <p:spPr>
            <a:xfrm flipH="1">
              <a:off x="3746467" y="2372192"/>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 name="円/楕円 306"/>
            <p:cNvSpPr/>
            <p:nvPr/>
          </p:nvSpPr>
          <p:spPr>
            <a:xfrm flipH="1">
              <a:off x="3748069" y="232647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 name="円/楕円 307"/>
            <p:cNvSpPr/>
            <p:nvPr/>
          </p:nvSpPr>
          <p:spPr>
            <a:xfrm flipH="1">
              <a:off x="3524231" y="232647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円/楕円 308"/>
            <p:cNvSpPr/>
            <p:nvPr/>
          </p:nvSpPr>
          <p:spPr>
            <a:xfrm flipH="1">
              <a:off x="3668709" y="2311711"/>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0" name="円/楕円 309"/>
            <p:cNvSpPr/>
            <p:nvPr/>
          </p:nvSpPr>
          <p:spPr>
            <a:xfrm flipH="1">
              <a:off x="3444871" y="2311711"/>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1" name="円/楕円 310"/>
            <p:cNvSpPr/>
            <p:nvPr/>
          </p:nvSpPr>
          <p:spPr>
            <a:xfrm flipH="1">
              <a:off x="3929058" y="2311711"/>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2" name="円/楕円 311"/>
            <p:cNvSpPr/>
            <p:nvPr/>
          </p:nvSpPr>
          <p:spPr>
            <a:xfrm flipH="1">
              <a:off x="3684553" y="230075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3" name="円/楕円 312"/>
            <p:cNvSpPr/>
            <p:nvPr/>
          </p:nvSpPr>
          <p:spPr>
            <a:xfrm flipH="1">
              <a:off x="3460715" y="230075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4" name="円/楕円 313"/>
            <p:cNvSpPr/>
            <p:nvPr/>
          </p:nvSpPr>
          <p:spPr>
            <a:xfrm flipH="1">
              <a:off x="3605193" y="2285992"/>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5" name="円/楕円 314"/>
            <p:cNvSpPr/>
            <p:nvPr/>
          </p:nvSpPr>
          <p:spPr>
            <a:xfrm flipH="1">
              <a:off x="3865542" y="2285992"/>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6" name="円/楕円 315"/>
            <p:cNvSpPr/>
            <p:nvPr/>
          </p:nvSpPr>
          <p:spPr>
            <a:xfrm flipH="1">
              <a:off x="3617903" y="225503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 name="円/楕円 316"/>
            <p:cNvSpPr/>
            <p:nvPr/>
          </p:nvSpPr>
          <p:spPr>
            <a:xfrm flipH="1">
              <a:off x="3752857" y="224027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8" name="円/楕円 317"/>
            <p:cNvSpPr/>
            <p:nvPr/>
          </p:nvSpPr>
          <p:spPr>
            <a:xfrm flipH="1">
              <a:off x="3778225" y="222931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9" name="円/楕円 318"/>
            <p:cNvSpPr/>
            <p:nvPr/>
          </p:nvSpPr>
          <p:spPr>
            <a:xfrm flipH="1">
              <a:off x="3689341" y="221455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0" name="円/楕円 319"/>
            <p:cNvSpPr/>
            <p:nvPr/>
          </p:nvSpPr>
          <p:spPr>
            <a:xfrm flipH="1">
              <a:off x="3736978" y="216883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1" name="円/楕円 320"/>
            <p:cNvSpPr/>
            <p:nvPr/>
          </p:nvSpPr>
          <p:spPr>
            <a:xfrm flipH="1">
              <a:off x="3657618" y="215407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2" name="円/楕円 321"/>
            <p:cNvSpPr/>
            <p:nvPr/>
          </p:nvSpPr>
          <p:spPr>
            <a:xfrm flipH="1">
              <a:off x="3673462" y="214311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3" name="円/楕円 322"/>
            <p:cNvSpPr/>
            <p:nvPr/>
          </p:nvSpPr>
          <p:spPr>
            <a:xfrm flipH="1">
              <a:off x="3594102" y="212835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4" name="円/楕円 323"/>
            <p:cNvSpPr/>
            <p:nvPr/>
          </p:nvSpPr>
          <p:spPr>
            <a:xfrm flipH="1">
              <a:off x="3595669" y="205548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5" name="円/楕円 324"/>
            <p:cNvSpPr/>
            <p:nvPr/>
          </p:nvSpPr>
          <p:spPr>
            <a:xfrm flipH="1">
              <a:off x="3776658" y="2040721"/>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6" name="円/楕円 325"/>
            <p:cNvSpPr/>
            <p:nvPr/>
          </p:nvSpPr>
          <p:spPr>
            <a:xfrm flipH="1">
              <a:off x="3857620" y="1886888"/>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7" name="円/楕円 326"/>
            <p:cNvSpPr/>
            <p:nvPr/>
          </p:nvSpPr>
          <p:spPr>
            <a:xfrm flipH="1">
              <a:off x="3778260" y="187212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8" name="円/楕円 327"/>
            <p:cNvSpPr/>
            <p:nvPr/>
          </p:nvSpPr>
          <p:spPr>
            <a:xfrm flipH="1">
              <a:off x="3779862" y="1826407"/>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9" name="円/楕円 328"/>
            <p:cNvSpPr/>
            <p:nvPr/>
          </p:nvSpPr>
          <p:spPr>
            <a:xfrm flipH="1">
              <a:off x="3700502" y="1811645"/>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0" name="円/楕円 329"/>
            <p:cNvSpPr/>
            <p:nvPr/>
          </p:nvSpPr>
          <p:spPr>
            <a:xfrm flipH="1">
              <a:off x="3716346" y="1800688"/>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1" name="円/楕円 330"/>
            <p:cNvSpPr/>
            <p:nvPr/>
          </p:nvSpPr>
          <p:spPr>
            <a:xfrm flipH="1">
              <a:off x="3636986" y="1785926"/>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2" name="円/楕円 331"/>
            <p:cNvSpPr/>
            <p:nvPr/>
          </p:nvSpPr>
          <p:spPr>
            <a:xfrm flipH="1">
              <a:off x="3792502" y="202976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3" name="円/楕円 332"/>
            <p:cNvSpPr/>
            <p:nvPr/>
          </p:nvSpPr>
          <p:spPr>
            <a:xfrm flipH="1">
              <a:off x="3713142" y="2015002"/>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4" name="円/楕円 333"/>
            <p:cNvSpPr/>
            <p:nvPr/>
          </p:nvSpPr>
          <p:spPr>
            <a:xfrm flipH="1">
              <a:off x="3714744" y="1969283"/>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5" name="円/楕円 334"/>
            <p:cNvSpPr/>
            <p:nvPr/>
          </p:nvSpPr>
          <p:spPr>
            <a:xfrm flipH="1">
              <a:off x="3635384" y="1954521"/>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6" name="円/楕円 335"/>
            <p:cNvSpPr/>
            <p:nvPr/>
          </p:nvSpPr>
          <p:spPr>
            <a:xfrm flipH="1">
              <a:off x="3651228" y="1943564"/>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7" name="円/楕円 336"/>
            <p:cNvSpPr/>
            <p:nvPr/>
          </p:nvSpPr>
          <p:spPr>
            <a:xfrm flipH="1">
              <a:off x="3571868" y="1928802"/>
              <a:ext cx="71438" cy="457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81451735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70" y="137278"/>
            <a:ext cx="8229600" cy="1143000"/>
          </a:xfrm>
        </p:spPr>
        <p:txBody>
          <a:bodyPr/>
          <a:lstStyle/>
          <a:p>
            <a:r>
              <a:rPr lang="en-US" dirty="0" smtClean="0"/>
              <a:t>A Short Intro on Particle Filter</a:t>
            </a:r>
            <a:endParaRPr lang="en-US" dirty="0"/>
          </a:p>
        </p:txBody>
      </p:sp>
      <p:sp>
        <p:nvSpPr>
          <p:cNvPr id="4" name="TextBox 3"/>
          <p:cNvSpPr txBox="1"/>
          <p:nvPr/>
        </p:nvSpPr>
        <p:spPr>
          <a:xfrm>
            <a:off x="936294" y="6163877"/>
            <a:ext cx="7695077" cy="461665"/>
          </a:xfrm>
          <a:prstGeom prst="rect">
            <a:avLst/>
          </a:prstGeom>
          <a:noFill/>
        </p:spPr>
        <p:txBody>
          <a:bodyPr wrap="square" rtlCol="0">
            <a:spAutoFit/>
          </a:bodyPr>
          <a:lstStyle/>
          <a:p>
            <a:r>
              <a:rPr lang="en-US" sz="2400" dirty="0" smtClean="0"/>
              <a:t>A short tutorial: http</a:t>
            </a:r>
            <a:r>
              <a:rPr lang="en-US" sz="2400" dirty="0"/>
              <a:t>://</a:t>
            </a:r>
            <a:r>
              <a:rPr lang="en-US" sz="2400" dirty="0" err="1"/>
              <a:t>www.it.uu.se</a:t>
            </a:r>
            <a:r>
              <a:rPr lang="en-US" sz="2400" dirty="0"/>
              <a:t>/</a:t>
            </a:r>
            <a:r>
              <a:rPr lang="en-US" sz="2400" dirty="0" err="1"/>
              <a:t>katalog</a:t>
            </a:r>
            <a:r>
              <a:rPr lang="en-US" sz="2400" dirty="0"/>
              <a:t>/andsv164</a:t>
            </a:r>
          </a:p>
        </p:txBody>
      </p:sp>
      <p:pic>
        <p:nvPicPr>
          <p:cNvPr id="5" name="Picture 4"/>
          <p:cNvPicPr>
            <a:picLocks noChangeAspect="1"/>
          </p:cNvPicPr>
          <p:nvPr/>
        </p:nvPicPr>
        <p:blipFill>
          <a:blip r:embed="rId2"/>
          <a:stretch>
            <a:fillRect/>
          </a:stretch>
        </p:blipFill>
        <p:spPr>
          <a:xfrm>
            <a:off x="548179" y="1280278"/>
            <a:ext cx="7810891" cy="4621744"/>
          </a:xfrm>
          <a:prstGeom prst="rect">
            <a:avLst/>
          </a:prstGeom>
        </p:spPr>
      </p:pic>
      <p:pic>
        <p:nvPicPr>
          <p:cNvPr id="6" name="Picture 5"/>
          <p:cNvPicPr>
            <a:picLocks noChangeAspect="1"/>
          </p:cNvPicPr>
          <p:nvPr/>
        </p:nvPicPr>
        <p:blipFill>
          <a:blip r:embed="rId3"/>
          <a:stretch>
            <a:fillRect/>
          </a:stretch>
        </p:blipFill>
        <p:spPr>
          <a:xfrm>
            <a:off x="762000" y="1665818"/>
            <a:ext cx="2214878" cy="1240332"/>
          </a:xfrm>
          <a:prstGeom prst="rect">
            <a:avLst/>
          </a:prstGeom>
        </p:spPr>
      </p:pic>
      <p:sp>
        <p:nvSpPr>
          <p:cNvPr id="7" name="Right Arrow 6"/>
          <p:cNvSpPr/>
          <p:nvPr/>
        </p:nvSpPr>
        <p:spPr>
          <a:xfrm>
            <a:off x="3236331" y="1829710"/>
            <a:ext cx="2212175" cy="46425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65979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4346" y="152400"/>
            <a:ext cx="8929654" cy="990600"/>
          </a:xfrm>
        </p:spPr>
        <p:txBody>
          <a:bodyPr>
            <a:noAutofit/>
          </a:bodyPr>
          <a:lstStyle/>
          <a:p>
            <a:r>
              <a:rPr lang="en-US" altLang="ja-JP" sz="3600" dirty="0" smtClean="0"/>
              <a:t>Information Diffusion Related to Real-time Events</a:t>
            </a:r>
            <a:endParaRPr kumimoji="1" lang="ja-JP" altLang="en-US" sz="3600" dirty="0"/>
          </a:p>
        </p:txBody>
      </p:sp>
      <p:sp>
        <p:nvSpPr>
          <p:cNvPr id="3" name="コンテンツ プレースホルダ 2"/>
          <p:cNvSpPr>
            <a:spLocks noGrp="1"/>
          </p:cNvSpPr>
          <p:nvPr>
            <p:ph sz="quarter" idx="1"/>
          </p:nvPr>
        </p:nvSpPr>
        <p:spPr/>
        <p:txBody>
          <a:bodyPr>
            <a:normAutofit lnSpcReduction="10000"/>
          </a:bodyPr>
          <a:lstStyle/>
          <a:p>
            <a:r>
              <a:rPr lang="en-US" altLang="ja-JP" dirty="0" smtClean="0"/>
              <a:t>Proposed spatiotemporal models need to meet one condition that</a:t>
            </a:r>
          </a:p>
          <a:p>
            <a:pPr lvl="1"/>
            <a:r>
              <a:rPr lang="en-US" altLang="ja-JP" dirty="0" smtClean="0"/>
              <a:t>Sensors are assumed to be independent</a:t>
            </a:r>
          </a:p>
          <a:p>
            <a:endParaRPr kumimoji="1" lang="en-US" altLang="ja-JP" dirty="0" smtClean="0"/>
          </a:p>
          <a:p>
            <a:r>
              <a:rPr lang="en-US" altLang="ja-JP" dirty="0" smtClean="0"/>
              <a:t>We check if information diffusions about target events happen because</a:t>
            </a:r>
          </a:p>
          <a:p>
            <a:pPr lvl="1"/>
            <a:r>
              <a:rPr lang="en-US" altLang="ja-JP" dirty="0" smtClean="0"/>
              <a:t>if an information diffusion happened among users, Twitter user sensors are not independent. They affect each other</a:t>
            </a:r>
          </a:p>
        </p:txBody>
      </p:sp>
    </p:spTree>
    <p:extLst>
      <p:ext uri="{BB962C8B-B14F-4D97-AF65-F5344CB8AC3E}">
        <p14:creationId xmlns:p14="http://schemas.microsoft.com/office/powerpoint/2010/main" val="330373578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2844" y="152400"/>
            <a:ext cx="8858312" cy="990600"/>
          </a:xfrm>
        </p:spPr>
        <p:txBody>
          <a:bodyPr>
            <a:noAutofit/>
          </a:bodyPr>
          <a:lstStyle/>
          <a:p>
            <a:r>
              <a:rPr lang="en-US" altLang="ja-JP" sz="3600" dirty="0" smtClean="0"/>
              <a:t>Information Diffusion Related to Real-time Events</a:t>
            </a:r>
            <a:endParaRPr kumimoji="1" lang="ja-JP" altLang="en-US" sz="3600" dirty="0"/>
          </a:p>
        </p:txBody>
      </p:sp>
      <p:pic>
        <p:nvPicPr>
          <p:cNvPr id="118786" name="Picture 2" descr="C:\Users\user\Desktop\Current Task\papers\WWW2010\typhoon\love0826-29_notime_d.dot.png"/>
          <p:cNvPicPr>
            <a:picLocks noGrp="1" noChangeAspect="1" noChangeArrowheads="1"/>
          </p:cNvPicPr>
          <p:nvPr>
            <p:ph sz="quarter" idx="1"/>
          </p:nvPr>
        </p:nvPicPr>
        <p:blipFill>
          <a:blip r:embed="rId4" cstate="print"/>
          <a:srcRect/>
          <a:stretch>
            <a:fillRect/>
          </a:stretch>
        </p:blipFill>
        <p:spPr bwMode="auto">
          <a:xfrm>
            <a:off x="142844" y="1928802"/>
            <a:ext cx="2858495" cy="2865010"/>
          </a:xfrm>
          <a:prstGeom prst="rect">
            <a:avLst/>
          </a:prstGeom>
          <a:noFill/>
          <a:ln>
            <a:solidFill>
              <a:schemeClr val="accent1"/>
            </a:solidFill>
          </a:ln>
        </p:spPr>
      </p:pic>
      <p:pic>
        <p:nvPicPr>
          <p:cNvPr id="118787" name="Picture 3"/>
          <p:cNvPicPr>
            <a:picLocks noChangeAspect="1" noChangeArrowheads="1"/>
          </p:cNvPicPr>
          <p:nvPr/>
        </p:nvPicPr>
        <p:blipFill>
          <a:blip r:embed="rId5" cstate="print"/>
          <a:srcRect/>
          <a:stretch>
            <a:fillRect/>
          </a:stretch>
        </p:blipFill>
        <p:spPr bwMode="auto">
          <a:xfrm>
            <a:off x="3044965" y="1928802"/>
            <a:ext cx="2955795" cy="2857520"/>
          </a:xfrm>
          <a:prstGeom prst="rect">
            <a:avLst/>
          </a:prstGeom>
          <a:noFill/>
          <a:ln w="9525">
            <a:solidFill>
              <a:schemeClr val="accent1"/>
            </a:solidFill>
            <a:miter lim="800000"/>
            <a:headEnd/>
            <a:tailEnd/>
          </a:ln>
        </p:spPr>
      </p:pic>
      <p:sp>
        <p:nvSpPr>
          <p:cNvPr id="6" name="テキスト ボックス 5"/>
          <p:cNvSpPr txBox="1"/>
          <p:nvPr/>
        </p:nvSpPr>
        <p:spPr>
          <a:xfrm>
            <a:off x="142844" y="1571612"/>
            <a:ext cx="2786082" cy="400110"/>
          </a:xfrm>
          <a:prstGeom prst="rect">
            <a:avLst/>
          </a:prstGeom>
          <a:noFill/>
        </p:spPr>
        <p:txBody>
          <a:bodyPr wrap="square" rtlCol="0">
            <a:spAutoFit/>
          </a:bodyPr>
          <a:lstStyle/>
          <a:p>
            <a:pPr algn="ctr"/>
            <a:r>
              <a:rPr lang="en-US" altLang="ja-JP" sz="2000" dirty="0" smtClean="0"/>
              <a:t>Nintendo DS Game</a:t>
            </a:r>
            <a:endParaRPr kumimoji="1" lang="ja-JP" altLang="en-US" sz="2000" dirty="0"/>
          </a:p>
        </p:txBody>
      </p:sp>
      <p:sp>
        <p:nvSpPr>
          <p:cNvPr id="7" name="テキスト ボックス 6"/>
          <p:cNvSpPr txBox="1"/>
          <p:nvPr/>
        </p:nvSpPr>
        <p:spPr>
          <a:xfrm>
            <a:off x="3500430" y="1600130"/>
            <a:ext cx="2071702" cy="400110"/>
          </a:xfrm>
          <a:prstGeom prst="rect">
            <a:avLst/>
          </a:prstGeom>
          <a:noFill/>
        </p:spPr>
        <p:txBody>
          <a:bodyPr wrap="square" rtlCol="0">
            <a:spAutoFit/>
          </a:bodyPr>
          <a:lstStyle/>
          <a:p>
            <a:pPr algn="ctr"/>
            <a:r>
              <a:rPr lang="en-US" altLang="ja-JP" sz="2000" dirty="0" smtClean="0"/>
              <a:t>an earthquake</a:t>
            </a:r>
            <a:endParaRPr kumimoji="1" lang="ja-JP" altLang="en-US" sz="2000" dirty="0"/>
          </a:p>
        </p:txBody>
      </p:sp>
      <p:pic>
        <p:nvPicPr>
          <p:cNvPr id="118788" name="Picture 4"/>
          <p:cNvPicPr>
            <a:picLocks noChangeAspect="1" noChangeArrowheads="1"/>
          </p:cNvPicPr>
          <p:nvPr/>
        </p:nvPicPr>
        <p:blipFill>
          <a:blip r:embed="rId6" cstate="print"/>
          <a:srcRect/>
          <a:stretch>
            <a:fillRect/>
          </a:stretch>
        </p:blipFill>
        <p:spPr bwMode="auto">
          <a:xfrm>
            <a:off x="6072198" y="1933684"/>
            <a:ext cx="2955600" cy="2818752"/>
          </a:xfrm>
          <a:prstGeom prst="rect">
            <a:avLst/>
          </a:prstGeom>
          <a:noFill/>
          <a:ln w="9525">
            <a:solidFill>
              <a:schemeClr val="accent1"/>
            </a:solidFill>
            <a:miter lim="800000"/>
            <a:headEnd/>
            <a:tailEnd/>
          </a:ln>
        </p:spPr>
      </p:pic>
      <p:sp>
        <p:nvSpPr>
          <p:cNvPr id="9" name="テキスト ボックス 8"/>
          <p:cNvSpPr txBox="1"/>
          <p:nvPr/>
        </p:nvSpPr>
        <p:spPr>
          <a:xfrm>
            <a:off x="6429388" y="1600130"/>
            <a:ext cx="2071702" cy="400110"/>
          </a:xfrm>
          <a:prstGeom prst="rect">
            <a:avLst/>
          </a:prstGeom>
          <a:noFill/>
        </p:spPr>
        <p:txBody>
          <a:bodyPr wrap="square" rtlCol="0">
            <a:spAutoFit/>
          </a:bodyPr>
          <a:lstStyle/>
          <a:p>
            <a:pPr algn="ctr"/>
            <a:r>
              <a:rPr lang="en-US" altLang="ja-JP" sz="2000" dirty="0" smtClean="0"/>
              <a:t>a typhoon</a:t>
            </a:r>
            <a:endParaRPr kumimoji="1" lang="ja-JP" altLang="en-US" sz="2000" dirty="0"/>
          </a:p>
        </p:txBody>
      </p:sp>
      <p:sp>
        <p:nvSpPr>
          <p:cNvPr id="10" name="テキスト ボックス 9"/>
          <p:cNvSpPr txBox="1"/>
          <p:nvPr/>
        </p:nvSpPr>
        <p:spPr>
          <a:xfrm>
            <a:off x="1785918" y="1214422"/>
            <a:ext cx="5929354" cy="523220"/>
          </a:xfrm>
          <a:prstGeom prst="rect">
            <a:avLst/>
          </a:prstGeom>
          <a:noFill/>
        </p:spPr>
        <p:txBody>
          <a:bodyPr wrap="square" rtlCol="0">
            <a:spAutoFit/>
          </a:bodyPr>
          <a:lstStyle/>
          <a:p>
            <a:pPr algn="ctr"/>
            <a:r>
              <a:rPr lang="en-US" altLang="ja-JP" sz="2800" dirty="0" smtClean="0"/>
              <a:t>Information Flow Networks on Twitter</a:t>
            </a:r>
            <a:endParaRPr kumimoji="1" lang="ja-JP" altLang="en-US" sz="2800" dirty="0"/>
          </a:p>
        </p:txBody>
      </p:sp>
      <p:sp>
        <p:nvSpPr>
          <p:cNvPr id="11" name="テキスト ボックス 10"/>
          <p:cNvSpPr txBox="1"/>
          <p:nvPr/>
        </p:nvSpPr>
        <p:spPr>
          <a:xfrm>
            <a:off x="214282" y="4931174"/>
            <a:ext cx="8786842" cy="1569660"/>
          </a:xfrm>
          <a:prstGeom prst="rect">
            <a:avLst/>
          </a:prstGeom>
          <a:noFill/>
        </p:spPr>
        <p:txBody>
          <a:bodyPr wrap="square" rtlCol="0">
            <a:spAutoFit/>
          </a:bodyPr>
          <a:lstStyle/>
          <a:p>
            <a:r>
              <a:rPr lang="en-US" altLang="ja-JP" sz="2400" dirty="0" smtClean="0">
                <a:solidFill>
                  <a:schemeClr val="accent1">
                    <a:lumMod val="75000"/>
                  </a:schemeClr>
                </a:solidFill>
              </a:rPr>
              <a:t>In the case of an earthquakes and a typhoons, very little information diffusion takes place on Twitter, compared to Nintendo DS Game</a:t>
            </a:r>
          </a:p>
          <a:p>
            <a:r>
              <a:rPr lang="ja-JP" altLang="en-US" sz="2400" dirty="0" smtClean="0">
                <a:solidFill>
                  <a:schemeClr val="accent1">
                    <a:lumMod val="75000"/>
                  </a:schemeClr>
                </a:solidFill>
              </a:rPr>
              <a:t>→</a:t>
            </a:r>
            <a:r>
              <a:rPr lang="en-US" altLang="ja-JP" sz="2400" dirty="0" smtClean="0">
                <a:solidFill>
                  <a:schemeClr val="accent1">
                    <a:lumMod val="75000"/>
                  </a:schemeClr>
                </a:solidFill>
              </a:rPr>
              <a:t> We assume that Twitter user sensors are independent about earthquakes and typhoons</a:t>
            </a:r>
            <a:endParaRPr kumimoji="1" lang="ja-JP" altLang="en-US" sz="2400" dirty="0">
              <a:solidFill>
                <a:schemeClr val="accent1">
                  <a:lumMod val="75000"/>
                </a:schemeClr>
              </a:solidFill>
            </a:endParaRPr>
          </a:p>
        </p:txBody>
      </p:sp>
      <p:sp>
        <p:nvSpPr>
          <p:cNvPr id="3" name="Rectangle 2"/>
          <p:cNvSpPr/>
          <p:nvPr/>
        </p:nvSpPr>
        <p:spPr>
          <a:xfrm>
            <a:off x="513441" y="5795778"/>
            <a:ext cx="7755681" cy="8131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Source independency may not always hold for twitter case studies, even for disaster scenarios!</a:t>
            </a:r>
            <a:endParaRPr lang="en-US" sz="2400" dirty="0">
              <a:solidFill>
                <a:srgbClr val="000000"/>
              </a:solidFill>
            </a:endParaRPr>
          </a:p>
        </p:txBody>
      </p:sp>
    </p:spTree>
    <p:custDataLst>
      <p:tags r:id="rId1"/>
    </p:custDataLst>
    <p:extLst>
      <p:ext uri="{BB962C8B-B14F-4D97-AF65-F5344CB8AC3E}">
        <p14:creationId xmlns:p14="http://schemas.microsoft.com/office/powerpoint/2010/main" val="1391745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Experiments And Evaluation</a:t>
            </a:r>
            <a:endParaRPr kumimoji="1" lang="ja-JP" altLang="en-US" dirty="0"/>
          </a:p>
        </p:txBody>
      </p:sp>
      <p:sp>
        <p:nvSpPr>
          <p:cNvPr id="3" name="コンテンツ プレースホルダ 2"/>
          <p:cNvSpPr>
            <a:spLocks noGrp="1"/>
          </p:cNvSpPr>
          <p:nvPr>
            <p:ph sz="quarter" idx="1"/>
          </p:nvPr>
        </p:nvSpPr>
        <p:spPr/>
        <p:txBody>
          <a:bodyPr/>
          <a:lstStyle/>
          <a:p>
            <a:r>
              <a:rPr lang="en-US" altLang="ja-JP" dirty="0"/>
              <a:t>D</a:t>
            </a:r>
            <a:r>
              <a:rPr lang="en-US" altLang="ja-JP" dirty="0" smtClean="0"/>
              <a:t>emonstrate performances of</a:t>
            </a:r>
          </a:p>
          <a:p>
            <a:pPr lvl="1"/>
            <a:r>
              <a:rPr lang="en-US" altLang="ja-JP" b="1" dirty="0" smtClean="0"/>
              <a:t>tweet classification</a:t>
            </a:r>
          </a:p>
          <a:p>
            <a:pPr lvl="1"/>
            <a:r>
              <a:rPr lang="en-US" altLang="ja-JP" b="1" dirty="0" smtClean="0"/>
              <a:t>event detection </a:t>
            </a:r>
            <a:r>
              <a:rPr lang="en-US" altLang="ja-JP" dirty="0" smtClean="0"/>
              <a:t>from time-series data</a:t>
            </a:r>
          </a:p>
          <a:p>
            <a:pPr lvl="1">
              <a:buNone/>
            </a:pPr>
            <a:r>
              <a:rPr lang="en-US" altLang="ja-JP" dirty="0" smtClean="0"/>
              <a:t>  	  </a:t>
            </a:r>
            <a:r>
              <a:rPr lang="ja-JP" altLang="en-US" dirty="0" smtClean="0"/>
              <a:t>→　</a:t>
            </a:r>
            <a:r>
              <a:rPr lang="en-US" altLang="ja-JP" dirty="0" smtClean="0"/>
              <a:t>show this results in “application”</a:t>
            </a:r>
          </a:p>
          <a:p>
            <a:pPr lvl="1"/>
            <a:r>
              <a:rPr lang="en-US" altLang="ja-JP" b="1" dirty="0" smtClean="0"/>
              <a:t>location estimation </a:t>
            </a:r>
            <a:r>
              <a:rPr lang="en-US" altLang="ja-JP" dirty="0" smtClean="0"/>
              <a:t>from a series of spatial information  </a:t>
            </a:r>
          </a:p>
          <a:p>
            <a:pPr lvl="1"/>
            <a:endParaRPr kumimoji="1" lang="ja-JP" altLang="en-US" dirty="0"/>
          </a:p>
        </p:txBody>
      </p:sp>
    </p:spTree>
    <p:extLst>
      <p:ext uri="{BB962C8B-B14F-4D97-AF65-F5344CB8AC3E}">
        <p14:creationId xmlns:p14="http://schemas.microsoft.com/office/powerpoint/2010/main" val="291374878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Evaluation of Semantic Analysis</a:t>
            </a:r>
          </a:p>
        </p:txBody>
      </p:sp>
      <p:sp>
        <p:nvSpPr>
          <p:cNvPr id="3" name="コンテンツ プレースホルダ 2"/>
          <p:cNvSpPr>
            <a:spLocks noGrp="1"/>
          </p:cNvSpPr>
          <p:nvPr>
            <p:ph sz="quarter" idx="1"/>
          </p:nvPr>
        </p:nvSpPr>
        <p:spPr/>
        <p:txBody>
          <a:bodyPr>
            <a:normAutofit/>
          </a:bodyPr>
          <a:lstStyle/>
          <a:p>
            <a:r>
              <a:rPr kumimoji="1" lang="en-US" altLang="ja-JP" dirty="0" smtClean="0"/>
              <a:t>Queries</a:t>
            </a:r>
          </a:p>
          <a:p>
            <a:pPr lvl="1"/>
            <a:r>
              <a:rPr lang="en-US" altLang="ja-JP" dirty="0" smtClean="0"/>
              <a:t>Earthquake   </a:t>
            </a:r>
            <a:r>
              <a:rPr kumimoji="1" lang="en-US" altLang="ja-JP" dirty="0" smtClean="0"/>
              <a:t>query: “shaking” and “earthquake”</a:t>
            </a:r>
          </a:p>
          <a:p>
            <a:pPr lvl="1"/>
            <a:r>
              <a:rPr kumimoji="1" lang="en-US" altLang="ja-JP" dirty="0" smtClean="0"/>
              <a:t>Typhoon       query: ”typhoon”</a:t>
            </a:r>
          </a:p>
          <a:p>
            <a:pPr lvl="8"/>
            <a:r>
              <a:rPr lang="en-US" altLang="ja-JP" dirty="0" smtClean="0"/>
              <a:t>					</a:t>
            </a:r>
          </a:p>
          <a:p>
            <a:r>
              <a:rPr lang="en-US" altLang="ja-JP" dirty="0" smtClean="0"/>
              <a:t>Examples to create classifier</a:t>
            </a:r>
          </a:p>
          <a:p>
            <a:pPr lvl="1"/>
            <a:r>
              <a:rPr lang="en-US" altLang="ja-JP" dirty="0" smtClean="0"/>
              <a:t>597 positive examples</a:t>
            </a:r>
          </a:p>
          <a:p>
            <a:pPr lvl="8"/>
            <a:endParaRPr lang="en-US" altLang="ja-JP" dirty="0" smtClean="0"/>
          </a:p>
        </p:txBody>
      </p:sp>
    </p:spTree>
    <p:extLst>
      <p:ext uri="{BB962C8B-B14F-4D97-AF65-F5344CB8AC3E}">
        <p14:creationId xmlns:p14="http://schemas.microsoft.com/office/powerpoint/2010/main" val="42539512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228600" y="241300"/>
            <a:ext cx="4030662" cy="1462087"/>
          </a:xfrm>
        </p:spPr>
        <p:txBody>
          <a:bodyPr/>
          <a:lstStyle/>
          <a:p>
            <a:r>
              <a:rPr lang="en-US" dirty="0">
                <a:latin typeface="Tahoma" charset="0"/>
              </a:rPr>
              <a:t>Social Media Statistics</a:t>
            </a:r>
          </a:p>
        </p:txBody>
      </p:sp>
      <p:sp>
        <p:nvSpPr>
          <p:cNvPr id="20482" name="Content Placeholder 2"/>
          <p:cNvSpPr>
            <a:spLocks noGrp="1"/>
          </p:cNvSpPr>
          <p:nvPr>
            <p:ph idx="1"/>
          </p:nvPr>
        </p:nvSpPr>
        <p:spPr>
          <a:xfrm>
            <a:off x="228600" y="1981200"/>
            <a:ext cx="8345488" cy="4114800"/>
          </a:xfrm>
        </p:spPr>
        <p:txBody>
          <a:bodyPr/>
          <a:lstStyle/>
          <a:p>
            <a:r>
              <a:rPr lang="en-US" sz="2400">
                <a:latin typeface="Tahoma" charset="0"/>
              </a:rPr>
              <a:t>Social media growth charts </a:t>
            </a:r>
          </a:p>
        </p:txBody>
      </p:sp>
      <p:pic>
        <p:nvPicPr>
          <p:cNvPr id="20483" name="Picture 2" descr="http://www.emarketer.com/images/chart_gifs/156001-157000/15679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41300"/>
            <a:ext cx="3741738"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http://www.emarketer.com/images/chart_gifs/156001-157000/15684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476500"/>
            <a:ext cx="35052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0272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3695" y="38497"/>
            <a:ext cx="8229600" cy="1143000"/>
          </a:xfrm>
        </p:spPr>
        <p:txBody>
          <a:bodyPr/>
          <a:lstStyle/>
          <a:p>
            <a:r>
              <a:rPr lang="en-US" altLang="ja-JP" dirty="0" smtClean="0"/>
              <a:t>Evaluation of Semantic Analysis</a:t>
            </a:r>
          </a:p>
        </p:txBody>
      </p:sp>
      <p:sp>
        <p:nvSpPr>
          <p:cNvPr id="3" name="コンテンツ プレースホルダ 2"/>
          <p:cNvSpPr>
            <a:spLocks noGrp="1"/>
          </p:cNvSpPr>
          <p:nvPr>
            <p:ph sz="quarter" idx="1"/>
          </p:nvPr>
        </p:nvSpPr>
        <p:spPr>
          <a:xfrm>
            <a:off x="457200" y="1181497"/>
            <a:ext cx="8229600" cy="4525963"/>
          </a:xfrm>
        </p:spPr>
        <p:txBody>
          <a:bodyPr/>
          <a:lstStyle/>
          <a:p>
            <a:r>
              <a:rPr lang="en-US" altLang="ja-JP" dirty="0" smtClean="0"/>
              <a:t>“earthquake” query</a:t>
            </a:r>
          </a:p>
          <a:p>
            <a:endParaRPr kumimoji="1" lang="en-US" altLang="ja-JP" dirty="0" smtClean="0"/>
          </a:p>
          <a:p>
            <a:pPr lvl="5"/>
            <a:endParaRPr kumimoji="1" lang="en-US" altLang="ja-JP" dirty="0" smtClean="0"/>
          </a:p>
          <a:p>
            <a:endParaRPr lang="en-US" altLang="ja-JP" dirty="0" smtClean="0"/>
          </a:p>
          <a:p>
            <a:pPr>
              <a:buNone/>
            </a:pPr>
            <a:endParaRPr kumimoji="1" lang="en-US" altLang="ja-JP" dirty="0" smtClean="0"/>
          </a:p>
          <a:p>
            <a:r>
              <a:rPr kumimoji="1" lang="en-US" altLang="ja-JP" dirty="0" smtClean="0"/>
              <a:t>“shaking” query</a:t>
            </a:r>
          </a:p>
        </p:txBody>
      </p:sp>
      <p:graphicFrame>
        <p:nvGraphicFramePr>
          <p:cNvPr id="4" name="表 3"/>
          <p:cNvGraphicFramePr>
            <a:graphicFrameLocks noGrp="1"/>
          </p:cNvGraphicFramePr>
          <p:nvPr/>
        </p:nvGraphicFramePr>
        <p:xfrm>
          <a:off x="2071670" y="1860552"/>
          <a:ext cx="4876800" cy="1854200"/>
        </p:xfrm>
        <a:graphic>
          <a:graphicData uri="http://schemas.openxmlformats.org/drawingml/2006/table">
            <a:tbl>
              <a:tblPr firstRow="1" bandRow="1">
                <a:tableStyleId>{21E4AEA4-8DFA-4A89-87EB-49C32662AFE0}</a:tableStyleId>
              </a:tblPr>
              <a:tblGrid>
                <a:gridCol w="1219200"/>
                <a:gridCol w="1219200"/>
                <a:gridCol w="1219200"/>
                <a:gridCol w="1219200"/>
              </a:tblGrid>
              <a:tr h="370840">
                <a:tc>
                  <a:txBody>
                    <a:bodyPr/>
                    <a:lstStyle/>
                    <a:p>
                      <a:r>
                        <a:rPr kumimoji="1" lang="en-US" altLang="ja-JP" dirty="0" smtClean="0"/>
                        <a:t>Features</a:t>
                      </a:r>
                      <a:endParaRPr kumimoji="1" lang="ja-JP" altLang="en-US" dirty="0"/>
                    </a:p>
                  </a:txBody>
                  <a:tcPr/>
                </a:tc>
                <a:tc>
                  <a:txBody>
                    <a:bodyPr/>
                    <a:lstStyle/>
                    <a:p>
                      <a:r>
                        <a:rPr kumimoji="1" lang="en-US" altLang="ja-JP" dirty="0" smtClean="0"/>
                        <a:t>Recall</a:t>
                      </a:r>
                      <a:endParaRPr kumimoji="1" lang="ja-JP" altLang="en-US" dirty="0"/>
                    </a:p>
                  </a:txBody>
                  <a:tcPr/>
                </a:tc>
                <a:tc>
                  <a:txBody>
                    <a:bodyPr/>
                    <a:lstStyle/>
                    <a:p>
                      <a:r>
                        <a:rPr kumimoji="1" lang="en-US" altLang="ja-JP" dirty="0" smtClean="0"/>
                        <a:t>Precision</a:t>
                      </a:r>
                      <a:endParaRPr kumimoji="1" lang="ja-JP" altLang="en-US" dirty="0"/>
                    </a:p>
                  </a:txBody>
                  <a:tcPr/>
                </a:tc>
                <a:tc>
                  <a:txBody>
                    <a:bodyPr/>
                    <a:lstStyle/>
                    <a:p>
                      <a:r>
                        <a:rPr kumimoji="1" lang="en-US" altLang="ja-JP" dirty="0" smtClean="0"/>
                        <a:t>F-Value</a:t>
                      </a:r>
                      <a:endParaRPr kumimoji="1" lang="ja-JP" altLang="en-US" dirty="0"/>
                    </a:p>
                  </a:txBody>
                  <a:tcPr/>
                </a:tc>
              </a:tr>
              <a:tr h="370840">
                <a:tc>
                  <a:txBody>
                    <a:bodyPr/>
                    <a:lstStyle/>
                    <a:p>
                      <a:r>
                        <a:rPr kumimoji="1" lang="en-US" altLang="ja-JP" dirty="0" smtClean="0"/>
                        <a:t>Statistical</a:t>
                      </a:r>
                      <a:endParaRPr kumimoji="1" lang="ja-JP" altLang="en-US" dirty="0"/>
                    </a:p>
                  </a:txBody>
                  <a:tcPr>
                    <a:solidFill>
                      <a:schemeClr val="accent4">
                        <a:lumMod val="75000"/>
                      </a:schemeClr>
                    </a:solidFill>
                  </a:tcPr>
                </a:tc>
                <a:tc>
                  <a:txBody>
                    <a:bodyPr/>
                    <a:lstStyle/>
                    <a:p>
                      <a:r>
                        <a:rPr kumimoji="1" lang="en-US" altLang="ja-JP" dirty="0" smtClean="0"/>
                        <a:t>87.50%</a:t>
                      </a:r>
                    </a:p>
                  </a:txBody>
                  <a:tcPr>
                    <a:solidFill>
                      <a:schemeClr val="accent4">
                        <a:lumMod val="75000"/>
                      </a:schemeClr>
                    </a:solidFill>
                  </a:tcPr>
                </a:tc>
                <a:tc>
                  <a:txBody>
                    <a:bodyPr/>
                    <a:lstStyle/>
                    <a:p>
                      <a:r>
                        <a:rPr kumimoji="1" lang="en-US" altLang="ja-JP" dirty="0" smtClean="0"/>
                        <a:t>63.64%</a:t>
                      </a:r>
                      <a:endParaRPr kumimoji="1" lang="ja-JP" altLang="en-US" dirty="0"/>
                    </a:p>
                  </a:txBody>
                  <a:tcPr>
                    <a:solidFill>
                      <a:schemeClr val="accent4">
                        <a:lumMod val="75000"/>
                      </a:schemeClr>
                    </a:solidFill>
                  </a:tcPr>
                </a:tc>
                <a:tc>
                  <a:txBody>
                    <a:bodyPr/>
                    <a:lstStyle/>
                    <a:p>
                      <a:r>
                        <a:rPr kumimoji="1" lang="en-US" altLang="ja-JP" dirty="0" smtClean="0"/>
                        <a:t>73.69%</a:t>
                      </a:r>
                      <a:endParaRPr kumimoji="1" lang="ja-JP" altLang="en-US" dirty="0"/>
                    </a:p>
                  </a:txBody>
                  <a:tcPr>
                    <a:solidFill>
                      <a:schemeClr val="accent4">
                        <a:lumMod val="75000"/>
                      </a:schemeClr>
                    </a:solidFill>
                  </a:tcPr>
                </a:tc>
              </a:tr>
              <a:tr h="370840">
                <a:tc>
                  <a:txBody>
                    <a:bodyPr/>
                    <a:lstStyle/>
                    <a:p>
                      <a:r>
                        <a:rPr kumimoji="1" lang="en-US" altLang="ja-JP" dirty="0" smtClean="0"/>
                        <a:t>Keywords</a:t>
                      </a:r>
                      <a:endParaRPr kumimoji="1" lang="ja-JP" altLang="en-US" dirty="0"/>
                    </a:p>
                  </a:txBody>
                  <a:tcPr/>
                </a:tc>
                <a:tc>
                  <a:txBody>
                    <a:bodyPr/>
                    <a:lstStyle/>
                    <a:p>
                      <a:r>
                        <a:rPr kumimoji="1" lang="en-US" altLang="ja-JP" dirty="0" smtClean="0"/>
                        <a:t>87.50%</a:t>
                      </a:r>
                      <a:endParaRPr kumimoji="1" lang="ja-JP" altLang="en-US" dirty="0"/>
                    </a:p>
                  </a:txBody>
                  <a:tcPr/>
                </a:tc>
                <a:tc>
                  <a:txBody>
                    <a:bodyPr/>
                    <a:lstStyle/>
                    <a:p>
                      <a:r>
                        <a:rPr kumimoji="1" lang="en-US" altLang="ja-JP" dirty="0" smtClean="0"/>
                        <a:t>38.89%</a:t>
                      </a:r>
                      <a:endParaRPr kumimoji="1" lang="ja-JP" altLang="en-US" dirty="0"/>
                    </a:p>
                  </a:txBody>
                  <a:tcPr/>
                </a:tc>
                <a:tc>
                  <a:txBody>
                    <a:bodyPr/>
                    <a:lstStyle/>
                    <a:p>
                      <a:r>
                        <a:rPr kumimoji="1" lang="en-US" altLang="ja-JP" dirty="0" smtClean="0"/>
                        <a:t>53.85%</a:t>
                      </a:r>
                      <a:endParaRPr kumimoji="1" lang="ja-JP" altLang="en-US" dirty="0"/>
                    </a:p>
                  </a:txBody>
                  <a:tcPr/>
                </a:tc>
              </a:tr>
              <a:tr h="370840">
                <a:tc>
                  <a:txBody>
                    <a:bodyPr/>
                    <a:lstStyle/>
                    <a:p>
                      <a:r>
                        <a:rPr kumimoji="1" lang="en-US" altLang="ja-JP" dirty="0" smtClean="0"/>
                        <a:t>Context</a:t>
                      </a:r>
                      <a:endParaRPr kumimoji="1" lang="ja-JP" altLang="en-US" dirty="0"/>
                    </a:p>
                  </a:txBody>
                  <a:tcPr/>
                </a:tc>
                <a:tc>
                  <a:txBody>
                    <a:bodyPr/>
                    <a:lstStyle/>
                    <a:p>
                      <a:r>
                        <a:rPr kumimoji="1" lang="en-US" altLang="ja-JP" dirty="0" smtClean="0"/>
                        <a:t>50.00%</a:t>
                      </a:r>
                      <a:endParaRPr kumimoji="1" lang="ja-JP" altLang="en-US" dirty="0"/>
                    </a:p>
                  </a:txBody>
                  <a:tcPr/>
                </a:tc>
                <a:tc>
                  <a:txBody>
                    <a:bodyPr/>
                    <a:lstStyle/>
                    <a:p>
                      <a:r>
                        <a:rPr kumimoji="1" lang="en-US" altLang="ja-JP" dirty="0" smtClean="0"/>
                        <a:t>66.67%</a:t>
                      </a:r>
                      <a:endParaRPr kumimoji="1" lang="ja-JP" altLang="en-US" dirty="0"/>
                    </a:p>
                  </a:txBody>
                  <a:tcPr/>
                </a:tc>
                <a:tc>
                  <a:txBody>
                    <a:bodyPr/>
                    <a:lstStyle/>
                    <a:p>
                      <a:r>
                        <a:rPr kumimoji="1" lang="en-US" altLang="ja-JP" dirty="0" smtClean="0"/>
                        <a:t>57.14%</a:t>
                      </a:r>
                      <a:endParaRPr kumimoji="1" lang="ja-JP" altLang="en-US" dirty="0"/>
                    </a:p>
                  </a:txBody>
                  <a:tcPr/>
                </a:tc>
              </a:tr>
              <a:tr h="370840">
                <a:tc>
                  <a:txBody>
                    <a:bodyPr/>
                    <a:lstStyle/>
                    <a:p>
                      <a:r>
                        <a:rPr kumimoji="1" lang="en-US" altLang="ja-JP" dirty="0" smtClean="0"/>
                        <a:t>All</a:t>
                      </a:r>
                      <a:endParaRPr kumimoji="1" lang="ja-JP" altLang="en-US" dirty="0"/>
                    </a:p>
                  </a:txBody>
                  <a:tcPr>
                    <a:solidFill>
                      <a:schemeClr val="accent4">
                        <a:lumMod val="75000"/>
                      </a:schemeClr>
                    </a:solidFill>
                  </a:tcPr>
                </a:tc>
                <a:tc>
                  <a:txBody>
                    <a:bodyPr/>
                    <a:lstStyle/>
                    <a:p>
                      <a:r>
                        <a:rPr kumimoji="1" lang="en-US" altLang="ja-JP" dirty="0" smtClean="0"/>
                        <a:t>87.50%</a:t>
                      </a:r>
                      <a:endParaRPr kumimoji="1" lang="ja-JP" altLang="en-US" dirty="0"/>
                    </a:p>
                  </a:txBody>
                  <a:tcPr>
                    <a:solidFill>
                      <a:schemeClr val="accent4">
                        <a:lumMod val="75000"/>
                      </a:schemeClr>
                    </a:solidFill>
                  </a:tcPr>
                </a:tc>
                <a:tc>
                  <a:txBody>
                    <a:bodyPr/>
                    <a:lstStyle/>
                    <a:p>
                      <a:r>
                        <a:rPr kumimoji="1" lang="en-US" altLang="ja-JP" dirty="0" smtClean="0"/>
                        <a:t>63.64%</a:t>
                      </a:r>
                      <a:endParaRPr kumimoji="1" lang="ja-JP" altLang="en-US" dirty="0"/>
                    </a:p>
                  </a:txBody>
                  <a:tcPr>
                    <a:solidFill>
                      <a:schemeClr val="accent4">
                        <a:lumMod val="75000"/>
                      </a:schemeClr>
                    </a:solidFill>
                  </a:tcPr>
                </a:tc>
                <a:tc>
                  <a:txBody>
                    <a:bodyPr/>
                    <a:lstStyle/>
                    <a:p>
                      <a:r>
                        <a:rPr kumimoji="1" lang="en-US" altLang="ja-JP" dirty="0" smtClean="0"/>
                        <a:t>73.69%</a:t>
                      </a:r>
                      <a:endParaRPr kumimoji="1" lang="ja-JP" altLang="en-US" dirty="0"/>
                    </a:p>
                  </a:txBody>
                  <a:tcPr>
                    <a:solidFill>
                      <a:schemeClr val="accent4">
                        <a:lumMod val="75000"/>
                      </a:schemeClr>
                    </a:solidFill>
                  </a:tcP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3625411809"/>
              </p:ext>
            </p:extLst>
          </p:nvPr>
        </p:nvGraphicFramePr>
        <p:xfrm>
          <a:off x="2071670" y="4681888"/>
          <a:ext cx="4876800" cy="1854200"/>
        </p:xfrm>
        <a:graphic>
          <a:graphicData uri="http://schemas.openxmlformats.org/drawingml/2006/table">
            <a:tbl>
              <a:tblPr firstRow="1" bandRow="1">
                <a:tableStyleId>{21E4AEA4-8DFA-4A89-87EB-49C32662AFE0}</a:tableStyleId>
              </a:tblPr>
              <a:tblGrid>
                <a:gridCol w="1219200"/>
                <a:gridCol w="1219200"/>
                <a:gridCol w="1219200"/>
                <a:gridCol w="1219200"/>
              </a:tblGrid>
              <a:tr h="370840">
                <a:tc>
                  <a:txBody>
                    <a:bodyPr/>
                    <a:lstStyle/>
                    <a:p>
                      <a:r>
                        <a:rPr kumimoji="1" lang="en-US" altLang="ja-JP" dirty="0" smtClean="0"/>
                        <a:t>Features</a:t>
                      </a:r>
                      <a:endParaRPr kumimoji="1" lang="ja-JP" altLang="en-US" dirty="0"/>
                    </a:p>
                  </a:txBody>
                  <a:tcPr/>
                </a:tc>
                <a:tc>
                  <a:txBody>
                    <a:bodyPr/>
                    <a:lstStyle/>
                    <a:p>
                      <a:r>
                        <a:rPr kumimoji="1" lang="en-US" altLang="ja-JP" dirty="0" smtClean="0"/>
                        <a:t>Recall</a:t>
                      </a:r>
                      <a:endParaRPr kumimoji="1" lang="ja-JP" altLang="en-US" dirty="0"/>
                    </a:p>
                  </a:txBody>
                  <a:tcPr/>
                </a:tc>
                <a:tc>
                  <a:txBody>
                    <a:bodyPr/>
                    <a:lstStyle/>
                    <a:p>
                      <a:r>
                        <a:rPr kumimoji="1" lang="en-US" altLang="ja-JP" dirty="0" smtClean="0"/>
                        <a:t>Precision</a:t>
                      </a:r>
                      <a:endParaRPr kumimoji="1" lang="ja-JP" altLang="en-US" dirty="0"/>
                    </a:p>
                  </a:txBody>
                  <a:tcPr/>
                </a:tc>
                <a:tc>
                  <a:txBody>
                    <a:bodyPr/>
                    <a:lstStyle/>
                    <a:p>
                      <a:r>
                        <a:rPr kumimoji="1" lang="en-US" altLang="ja-JP" dirty="0" smtClean="0"/>
                        <a:t>F-Value</a:t>
                      </a:r>
                      <a:endParaRPr kumimoji="1" lang="ja-JP" altLang="en-US" dirty="0"/>
                    </a:p>
                  </a:txBody>
                  <a:tcPr/>
                </a:tc>
              </a:tr>
              <a:tr h="370840">
                <a:tc>
                  <a:txBody>
                    <a:bodyPr/>
                    <a:lstStyle/>
                    <a:p>
                      <a:r>
                        <a:rPr kumimoji="1" lang="en-US" altLang="ja-JP" dirty="0" smtClean="0"/>
                        <a:t>Statistical</a:t>
                      </a:r>
                      <a:endParaRPr kumimoji="1" lang="ja-JP" altLang="en-US" dirty="0"/>
                    </a:p>
                  </a:txBody>
                  <a:tcPr/>
                </a:tc>
                <a:tc>
                  <a:txBody>
                    <a:bodyPr/>
                    <a:lstStyle/>
                    <a:p>
                      <a:r>
                        <a:rPr kumimoji="1" lang="en-US" altLang="ja-JP" dirty="0" smtClean="0"/>
                        <a:t>66.67%</a:t>
                      </a:r>
                    </a:p>
                  </a:txBody>
                  <a:tcPr/>
                </a:tc>
                <a:tc>
                  <a:txBody>
                    <a:bodyPr/>
                    <a:lstStyle/>
                    <a:p>
                      <a:r>
                        <a:rPr kumimoji="1" lang="en-US" altLang="ja-JP" dirty="0" smtClean="0"/>
                        <a:t>68.57%</a:t>
                      </a:r>
                      <a:endParaRPr kumimoji="1" lang="ja-JP" altLang="en-US" dirty="0"/>
                    </a:p>
                  </a:txBody>
                  <a:tcPr/>
                </a:tc>
                <a:tc>
                  <a:txBody>
                    <a:bodyPr/>
                    <a:lstStyle/>
                    <a:p>
                      <a:r>
                        <a:rPr kumimoji="1" lang="en-US" altLang="ja-JP" dirty="0" smtClean="0"/>
                        <a:t>67.61%</a:t>
                      </a:r>
                      <a:endParaRPr kumimoji="1" lang="ja-JP" altLang="en-US" dirty="0"/>
                    </a:p>
                  </a:txBody>
                  <a:tcPr/>
                </a:tc>
              </a:tr>
              <a:tr h="370840">
                <a:tc>
                  <a:txBody>
                    <a:bodyPr/>
                    <a:lstStyle/>
                    <a:p>
                      <a:r>
                        <a:rPr kumimoji="1" lang="en-US" altLang="ja-JP" dirty="0" smtClean="0"/>
                        <a:t>Keywords</a:t>
                      </a:r>
                      <a:endParaRPr kumimoji="1" lang="ja-JP" altLang="en-US" dirty="0"/>
                    </a:p>
                  </a:txBody>
                  <a:tcPr/>
                </a:tc>
                <a:tc>
                  <a:txBody>
                    <a:bodyPr/>
                    <a:lstStyle/>
                    <a:p>
                      <a:r>
                        <a:rPr kumimoji="1" lang="en-US" altLang="ja-JP" dirty="0" smtClean="0"/>
                        <a:t>86.11%</a:t>
                      </a:r>
                      <a:endParaRPr kumimoji="1" lang="ja-JP" altLang="en-US" dirty="0"/>
                    </a:p>
                  </a:txBody>
                  <a:tcPr/>
                </a:tc>
                <a:tc>
                  <a:txBody>
                    <a:bodyPr/>
                    <a:lstStyle/>
                    <a:p>
                      <a:r>
                        <a:rPr kumimoji="1" lang="en-US" altLang="ja-JP" dirty="0" smtClean="0"/>
                        <a:t>57.41%</a:t>
                      </a:r>
                      <a:endParaRPr kumimoji="1" lang="ja-JP" altLang="en-US" dirty="0"/>
                    </a:p>
                  </a:txBody>
                  <a:tcPr/>
                </a:tc>
                <a:tc>
                  <a:txBody>
                    <a:bodyPr/>
                    <a:lstStyle/>
                    <a:p>
                      <a:r>
                        <a:rPr kumimoji="1" lang="en-US" altLang="ja-JP" dirty="0" smtClean="0"/>
                        <a:t>68.89%</a:t>
                      </a:r>
                      <a:endParaRPr kumimoji="1" lang="ja-JP" altLang="en-US" dirty="0"/>
                    </a:p>
                  </a:txBody>
                  <a:tcPr/>
                </a:tc>
              </a:tr>
              <a:tr h="370840">
                <a:tc>
                  <a:txBody>
                    <a:bodyPr/>
                    <a:lstStyle/>
                    <a:p>
                      <a:r>
                        <a:rPr kumimoji="1" lang="en-US" altLang="ja-JP" dirty="0" smtClean="0"/>
                        <a:t>Context</a:t>
                      </a:r>
                      <a:endParaRPr kumimoji="1" lang="ja-JP" altLang="en-US" dirty="0"/>
                    </a:p>
                  </a:txBody>
                  <a:tcPr/>
                </a:tc>
                <a:tc>
                  <a:txBody>
                    <a:bodyPr/>
                    <a:lstStyle/>
                    <a:p>
                      <a:r>
                        <a:rPr kumimoji="1" lang="en-US" altLang="ja-JP" dirty="0" smtClean="0"/>
                        <a:t>52.78%</a:t>
                      </a:r>
                      <a:endParaRPr kumimoji="1" lang="ja-JP" altLang="en-US" dirty="0"/>
                    </a:p>
                  </a:txBody>
                  <a:tcPr/>
                </a:tc>
                <a:tc>
                  <a:txBody>
                    <a:bodyPr/>
                    <a:lstStyle/>
                    <a:p>
                      <a:r>
                        <a:rPr kumimoji="1" lang="en-US" altLang="ja-JP" dirty="0" smtClean="0"/>
                        <a:t>86.36%</a:t>
                      </a:r>
                      <a:endParaRPr kumimoji="1" lang="ja-JP" altLang="en-US" dirty="0"/>
                    </a:p>
                  </a:txBody>
                  <a:tcPr/>
                </a:tc>
                <a:tc>
                  <a:txBody>
                    <a:bodyPr/>
                    <a:lstStyle/>
                    <a:p>
                      <a:r>
                        <a:rPr kumimoji="1" lang="en-US" altLang="ja-JP" dirty="0" smtClean="0"/>
                        <a:t>68.20%</a:t>
                      </a:r>
                      <a:endParaRPr kumimoji="1" lang="ja-JP" altLang="en-US" dirty="0"/>
                    </a:p>
                  </a:txBody>
                  <a:tcPr/>
                </a:tc>
              </a:tr>
              <a:tr h="370840">
                <a:tc>
                  <a:txBody>
                    <a:bodyPr/>
                    <a:lstStyle/>
                    <a:p>
                      <a:r>
                        <a:rPr kumimoji="1" lang="en-US" altLang="ja-JP" dirty="0" smtClean="0"/>
                        <a:t>All</a:t>
                      </a:r>
                      <a:endParaRPr kumimoji="1" lang="ja-JP" altLang="en-US" dirty="0"/>
                    </a:p>
                  </a:txBody>
                  <a:tcPr/>
                </a:tc>
                <a:tc>
                  <a:txBody>
                    <a:bodyPr/>
                    <a:lstStyle/>
                    <a:p>
                      <a:r>
                        <a:rPr kumimoji="1" lang="en-US" altLang="ja-JP" dirty="0" smtClean="0"/>
                        <a:t>80.56%</a:t>
                      </a:r>
                      <a:endParaRPr kumimoji="1" lang="ja-JP" altLang="en-US" dirty="0"/>
                    </a:p>
                  </a:txBody>
                  <a:tcPr/>
                </a:tc>
                <a:tc>
                  <a:txBody>
                    <a:bodyPr/>
                    <a:lstStyle/>
                    <a:p>
                      <a:r>
                        <a:rPr kumimoji="1" lang="en-US" altLang="ja-JP" dirty="0" smtClean="0"/>
                        <a:t>65.91%</a:t>
                      </a:r>
                      <a:endParaRPr kumimoji="1" lang="ja-JP" altLang="en-US" dirty="0"/>
                    </a:p>
                  </a:txBody>
                  <a:tcPr/>
                </a:tc>
                <a:tc>
                  <a:txBody>
                    <a:bodyPr/>
                    <a:lstStyle/>
                    <a:p>
                      <a:r>
                        <a:rPr kumimoji="1" lang="en-US" altLang="ja-JP" dirty="0" smtClean="0"/>
                        <a:t>72.50%</a:t>
                      </a:r>
                      <a:endParaRPr kumimoji="1" lang="ja-JP" altLang="en-US" dirty="0"/>
                    </a:p>
                  </a:txBody>
                  <a:tcPr/>
                </a:tc>
              </a:tr>
            </a:tbl>
          </a:graphicData>
        </a:graphic>
      </p:graphicFrame>
      <p:sp>
        <p:nvSpPr>
          <p:cNvPr id="6" name="Rectangle 5"/>
          <p:cNvSpPr/>
          <p:nvPr/>
        </p:nvSpPr>
        <p:spPr>
          <a:xfrm>
            <a:off x="1310919" y="3345366"/>
            <a:ext cx="6732114" cy="10923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“Is </a:t>
            </a:r>
            <a:r>
              <a:rPr lang="en-US" sz="2800" dirty="0">
                <a:solidFill>
                  <a:srgbClr val="000000"/>
                </a:solidFill>
              </a:rPr>
              <a:t>this </a:t>
            </a:r>
            <a:r>
              <a:rPr lang="en-US" sz="2800" dirty="0" smtClean="0">
                <a:solidFill>
                  <a:srgbClr val="000000"/>
                </a:solidFill>
              </a:rPr>
              <a:t>an earthquake </a:t>
            </a:r>
            <a:r>
              <a:rPr lang="en-US" sz="2800" dirty="0">
                <a:solidFill>
                  <a:srgbClr val="000000"/>
                </a:solidFill>
              </a:rPr>
              <a:t>or a truck passing?”</a:t>
            </a:r>
          </a:p>
        </p:txBody>
      </p:sp>
    </p:spTree>
    <p:extLst>
      <p:ext uri="{BB962C8B-B14F-4D97-AF65-F5344CB8AC3E}">
        <p14:creationId xmlns:p14="http://schemas.microsoft.com/office/powerpoint/2010/main" val="11697311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Discussions of Semantic Analysis</a:t>
            </a:r>
            <a:endParaRPr kumimoji="1" lang="ja-JP" altLang="en-US" dirty="0"/>
          </a:p>
        </p:txBody>
      </p:sp>
      <p:sp>
        <p:nvSpPr>
          <p:cNvPr id="3" name="コンテンツ プレースホルダ 2"/>
          <p:cNvSpPr>
            <a:spLocks noGrp="1"/>
          </p:cNvSpPr>
          <p:nvPr>
            <p:ph sz="quarter" idx="1"/>
          </p:nvPr>
        </p:nvSpPr>
        <p:spPr>
          <a:xfrm>
            <a:off x="785786" y="3660515"/>
            <a:ext cx="7686700" cy="2942274"/>
          </a:xfrm>
        </p:spPr>
        <p:txBody>
          <a:bodyPr>
            <a:normAutofit fontScale="85000" lnSpcReduction="20000"/>
          </a:bodyPr>
          <a:lstStyle/>
          <a:p>
            <a:r>
              <a:rPr lang="en-US" altLang="ja-JP" sz="2800" dirty="0" smtClean="0"/>
              <a:t>It obtains highest F-value when we use </a:t>
            </a:r>
            <a:r>
              <a:rPr lang="en-US" altLang="ja-JP" sz="2800" dirty="0" smtClean="0">
                <a:solidFill>
                  <a:srgbClr val="FF0000"/>
                </a:solidFill>
              </a:rPr>
              <a:t>Statistical features </a:t>
            </a:r>
            <a:r>
              <a:rPr lang="en-US" altLang="ja-JP" sz="2800" dirty="0" smtClean="0"/>
              <a:t>and </a:t>
            </a:r>
            <a:r>
              <a:rPr lang="en-US" altLang="ja-JP" sz="2800" dirty="0" smtClean="0">
                <a:solidFill>
                  <a:srgbClr val="FF0000"/>
                </a:solidFill>
              </a:rPr>
              <a:t>all features.</a:t>
            </a:r>
          </a:p>
          <a:p>
            <a:r>
              <a:rPr lang="en-US" altLang="ja-JP" sz="2800" dirty="0" smtClean="0"/>
              <a:t>Keyword features  and Word Context features don’t contribute much to the classification performance</a:t>
            </a:r>
          </a:p>
          <a:p>
            <a:endParaRPr lang="en-US" altLang="ja-JP" sz="2800" dirty="0" smtClean="0">
              <a:latin typeface="Gill Sans MT" pitchFamily="34" charset="0"/>
            </a:endParaRPr>
          </a:p>
          <a:p>
            <a:r>
              <a:rPr lang="en-US" altLang="ja-JP" sz="2800" dirty="0" smtClean="0">
                <a:latin typeface="Gill Sans MT" pitchFamily="34" charset="0"/>
              </a:rPr>
              <a:t>A user becomes surprised and might produce a very short tweet</a:t>
            </a:r>
          </a:p>
          <a:p>
            <a:r>
              <a:rPr lang="en-US" altLang="ja-JP" sz="2800" dirty="0" smtClean="0">
                <a:latin typeface="Gill Sans MT" pitchFamily="34" charset="0"/>
              </a:rPr>
              <a:t>It’s apparent that the precision is not so high as the recall</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747558430"/>
              </p:ext>
            </p:extLst>
          </p:nvPr>
        </p:nvGraphicFramePr>
        <p:xfrm>
          <a:off x="2168050" y="1468008"/>
          <a:ext cx="4404216" cy="1906412"/>
        </p:xfrm>
        <a:graphic>
          <a:graphicData uri="http://schemas.openxmlformats.org/drawingml/2006/table">
            <a:tbl>
              <a:tblPr firstRow="1" bandRow="1">
                <a:tableStyleId>{21E4AEA4-8DFA-4A89-87EB-49C32662AFE0}</a:tableStyleId>
              </a:tblPr>
              <a:tblGrid>
                <a:gridCol w="1101054"/>
                <a:gridCol w="1101054"/>
                <a:gridCol w="1101054"/>
                <a:gridCol w="1101054"/>
              </a:tblGrid>
              <a:tr h="565292">
                <a:tc>
                  <a:txBody>
                    <a:bodyPr/>
                    <a:lstStyle/>
                    <a:p>
                      <a:r>
                        <a:rPr kumimoji="1" lang="en-US" altLang="ja-JP" sz="1600" dirty="0" smtClean="0"/>
                        <a:t>Features</a:t>
                      </a:r>
                      <a:endParaRPr kumimoji="1" lang="ja-JP" altLang="en-US" sz="1600" dirty="0"/>
                    </a:p>
                  </a:txBody>
                  <a:tcPr/>
                </a:tc>
                <a:tc>
                  <a:txBody>
                    <a:bodyPr/>
                    <a:lstStyle/>
                    <a:p>
                      <a:r>
                        <a:rPr kumimoji="1" lang="en-US" altLang="ja-JP" sz="1600" dirty="0" smtClean="0"/>
                        <a:t>Recall</a:t>
                      </a:r>
                      <a:endParaRPr kumimoji="1" lang="ja-JP" altLang="en-US" sz="1600" dirty="0"/>
                    </a:p>
                  </a:txBody>
                  <a:tcPr/>
                </a:tc>
                <a:tc>
                  <a:txBody>
                    <a:bodyPr/>
                    <a:lstStyle/>
                    <a:p>
                      <a:r>
                        <a:rPr kumimoji="1" lang="en-US" altLang="ja-JP" sz="1600" dirty="0" smtClean="0"/>
                        <a:t>Precision</a:t>
                      </a:r>
                      <a:endParaRPr kumimoji="1" lang="ja-JP" altLang="en-US" sz="1600" dirty="0"/>
                    </a:p>
                  </a:txBody>
                  <a:tcPr/>
                </a:tc>
                <a:tc>
                  <a:txBody>
                    <a:bodyPr/>
                    <a:lstStyle/>
                    <a:p>
                      <a:r>
                        <a:rPr kumimoji="1" lang="en-US" altLang="ja-JP" sz="1600" dirty="0" smtClean="0"/>
                        <a:t>F-Value</a:t>
                      </a:r>
                      <a:endParaRPr kumimoji="1" lang="ja-JP" altLang="en-US" sz="1600" dirty="0"/>
                    </a:p>
                  </a:txBody>
                  <a:tcPr/>
                </a:tc>
              </a:tr>
              <a:tr h="323024">
                <a:tc>
                  <a:txBody>
                    <a:bodyPr/>
                    <a:lstStyle/>
                    <a:p>
                      <a:r>
                        <a:rPr kumimoji="1" lang="en-US" altLang="ja-JP" sz="1600" dirty="0" smtClean="0"/>
                        <a:t>Statistical</a:t>
                      </a:r>
                      <a:endParaRPr kumimoji="1" lang="ja-JP" altLang="en-US" sz="1600" dirty="0"/>
                    </a:p>
                  </a:txBody>
                  <a:tcPr>
                    <a:solidFill>
                      <a:schemeClr val="accent4">
                        <a:lumMod val="75000"/>
                      </a:schemeClr>
                    </a:solidFill>
                  </a:tcPr>
                </a:tc>
                <a:tc>
                  <a:txBody>
                    <a:bodyPr/>
                    <a:lstStyle/>
                    <a:p>
                      <a:r>
                        <a:rPr kumimoji="1" lang="en-US" altLang="ja-JP" sz="1600" dirty="0" smtClean="0"/>
                        <a:t>87.50%</a:t>
                      </a:r>
                    </a:p>
                  </a:txBody>
                  <a:tcPr>
                    <a:solidFill>
                      <a:schemeClr val="accent4">
                        <a:lumMod val="75000"/>
                      </a:schemeClr>
                    </a:solidFill>
                  </a:tcPr>
                </a:tc>
                <a:tc>
                  <a:txBody>
                    <a:bodyPr/>
                    <a:lstStyle/>
                    <a:p>
                      <a:r>
                        <a:rPr kumimoji="1" lang="en-US" altLang="ja-JP" sz="1600" dirty="0" smtClean="0"/>
                        <a:t>63.64%</a:t>
                      </a:r>
                      <a:endParaRPr kumimoji="1" lang="ja-JP" altLang="en-US" sz="1600" dirty="0"/>
                    </a:p>
                  </a:txBody>
                  <a:tcPr>
                    <a:solidFill>
                      <a:schemeClr val="accent4">
                        <a:lumMod val="75000"/>
                      </a:schemeClr>
                    </a:solidFill>
                  </a:tcPr>
                </a:tc>
                <a:tc>
                  <a:txBody>
                    <a:bodyPr/>
                    <a:lstStyle/>
                    <a:p>
                      <a:r>
                        <a:rPr kumimoji="1" lang="en-US" altLang="ja-JP" sz="1600" dirty="0" smtClean="0"/>
                        <a:t>73.69%</a:t>
                      </a:r>
                      <a:endParaRPr kumimoji="1" lang="ja-JP" altLang="en-US" sz="1600" dirty="0"/>
                    </a:p>
                  </a:txBody>
                  <a:tcPr>
                    <a:solidFill>
                      <a:schemeClr val="accent4">
                        <a:lumMod val="75000"/>
                      </a:schemeClr>
                    </a:solidFill>
                  </a:tcPr>
                </a:tc>
              </a:tr>
              <a:tr h="323024">
                <a:tc>
                  <a:txBody>
                    <a:bodyPr/>
                    <a:lstStyle/>
                    <a:p>
                      <a:r>
                        <a:rPr kumimoji="1" lang="en-US" altLang="ja-JP" sz="1600" dirty="0" smtClean="0"/>
                        <a:t>Keywords</a:t>
                      </a:r>
                      <a:endParaRPr kumimoji="1" lang="ja-JP" altLang="en-US" sz="1600" dirty="0"/>
                    </a:p>
                  </a:txBody>
                  <a:tcPr/>
                </a:tc>
                <a:tc>
                  <a:txBody>
                    <a:bodyPr/>
                    <a:lstStyle/>
                    <a:p>
                      <a:r>
                        <a:rPr kumimoji="1" lang="en-US" altLang="ja-JP" sz="1600" dirty="0" smtClean="0"/>
                        <a:t>87.50%</a:t>
                      </a:r>
                      <a:endParaRPr kumimoji="1" lang="ja-JP" altLang="en-US" sz="1600" dirty="0"/>
                    </a:p>
                  </a:txBody>
                  <a:tcPr/>
                </a:tc>
                <a:tc>
                  <a:txBody>
                    <a:bodyPr/>
                    <a:lstStyle/>
                    <a:p>
                      <a:r>
                        <a:rPr kumimoji="1" lang="en-US" altLang="ja-JP" sz="1600" dirty="0" smtClean="0"/>
                        <a:t>38.89%</a:t>
                      </a:r>
                      <a:endParaRPr kumimoji="1" lang="ja-JP" altLang="en-US" sz="1600" dirty="0"/>
                    </a:p>
                  </a:txBody>
                  <a:tcPr/>
                </a:tc>
                <a:tc>
                  <a:txBody>
                    <a:bodyPr/>
                    <a:lstStyle/>
                    <a:p>
                      <a:r>
                        <a:rPr kumimoji="1" lang="en-US" altLang="ja-JP" sz="1600" dirty="0" smtClean="0"/>
                        <a:t>53.85%</a:t>
                      </a:r>
                      <a:endParaRPr kumimoji="1" lang="ja-JP" altLang="en-US" sz="1600" dirty="0"/>
                    </a:p>
                  </a:txBody>
                  <a:tcPr/>
                </a:tc>
              </a:tr>
              <a:tr h="323024">
                <a:tc>
                  <a:txBody>
                    <a:bodyPr/>
                    <a:lstStyle/>
                    <a:p>
                      <a:r>
                        <a:rPr kumimoji="1" lang="en-US" altLang="ja-JP" sz="1600" dirty="0" smtClean="0"/>
                        <a:t>Context</a:t>
                      </a:r>
                      <a:endParaRPr kumimoji="1" lang="ja-JP" altLang="en-US" sz="1600" dirty="0"/>
                    </a:p>
                  </a:txBody>
                  <a:tcPr/>
                </a:tc>
                <a:tc>
                  <a:txBody>
                    <a:bodyPr/>
                    <a:lstStyle/>
                    <a:p>
                      <a:r>
                        <a:rPr kumimoji="1" lang="en-US" altLang="ja-JP" sz="1600" dirty="0" smtClean="0"/>
                        <a:t>50.00%</a:t>
                      </a:r>
                      <a:endParaRPr kumimoji="1" lang="ja-JP" altLang="en-US" sz="1600" dirty="0"/>
                    </a:p>
                  </a:txBody>
                  <a:tcPr/>
                </a:tc>
                <a:tc>
                  <a:txBody>
                    <a:bodyPr/>
                    <a:lstStyle/>
                    <a:p>
                      <a:r>
                        <a:rPr kumimoji="1" lang="en-US" altLang="ja-JP" sz="1600" dirty="0" smtClean="0"/>
                        <a:t>66.67%</a:t>
                      </a:r>
                      <a:endParaRPr kumimoji="1" lang="ja-JP" altLang="en-US" sz="1600" dirty="0"/>
                    </a:p>
                  </a:txBody>
                  <a:tcPr/>
                </a:tc>
                <a:tc>
                  <a:txBody>
                    <a:bodyPr/>
                    <a:lstStyle/>
                    <a:p>
                      <a:r>
                        <a:rPr kumimoji="1" lang="en-US" altLang="ja-JP" sz="1600" dirty="0" smtClean="0"/>
                        <a:t>57.14%</a:t>
                      </a:r>
                      <a:endParaRPr kumimoji="1" lang="ja-JP" altLang="en-US" sz="1600" dirty="0"/>
                    </a:p>
                  </a:txBody>
                  <a:tcPr/>
                </a:tc>
              </a:tr>
              <a:tr h="323024">
                <a:tc>
                  <a:txBody>
                    <a:bodyPr/>
                    <a:lstStyle/>
                    <a:p>
                      <a:r>
                        <a:rPr kumimoji="1" lang="en-US" altLang="ja-JP" sz="1600" dirty="0" smtClean="0"/>
                        <a:t>All</a:t>
                      </a:r>
                      <a:endParaRPr kumimoji="1" lang="ja-JP" altLang="en-US" sz="1600" dirty="0"/>
                    </a:p>
                  </a:txBody>
                  <a:tcPr>
                    <a:solidFill>
                      <a:schemeClr val="accent4">
                        <a:lumMod val="75000"/>
                      </a:schemeClr>
                    </a:solidFill>
                  </a:tcPr>
                </a:tc>
                <a:tc>
                  <a:txBody>
                    <a:bodyPr/>
                    <a:lstStyle/>
                    <a:p>
                      <a:r>
                        <a:rPr kumimoji="1" lang="en-US" altLang="ja-JP" sz="1600" dirty="0" smtClean="0"/>
                        <a:t>87.50%</a:t>
                      </a:r>
                      <a:endParaRPr kumimoji="1" lang="ja-JP" altLang="en-US" sz="1600" dirty="0"/>
                    </a:p>
                  </a:txBody>
                  <a:tcPr>
                    <a:solidFill>
                      <a:schemeClr val="accent4">
                        <a:lumMod val="75000"/>
                      </a:schemeClr>
                    </a:solidFill>
                  </a:tcPr>
                </a:tc>
                <a:tc>
                  <a:txBody>
                    <a:bodyPr/>
                    <a:lstStyle/>
                    <a:p>
                      <a:r>
                        <a:rPr kumimoji="1" lang="en-US" altLang="ja-JP" sz="1600" dirty="0" smtClean="0"/>
                        <a:t>63.64%</a:t>
                      </a:r>
                      <a:endParaRPr kumimoji="1" lang="ja-JP" altLang="en-US" sz="1600" dirty="0"/>
                    </a:p>
                  </a:txBody>
                  <a:tcPr>
                    <a:solidFill>
                      <a:schemeClr val="accent4">
                        <a:lumMod val="75000"/>
                      </a:schemeClr>
                    </a:solidFill>
                  </a:tcPr>
                </a:tc>
                <a:tc>
                  <a:txBody>
                    <a:bodyPr/>
                    <a:lstStyle/>
                    <a:p>
                      <a:r>
                        <a:rPr kumimoji="1" lang="en-US" altLang="ja-JP" sz="1600" dirty="0" smtClean="0"/>
                        <a:t>73.69%</a:t>
                      </a:r>
                      <a:endParaRPr kumimoji="1" lang="ja-JP" altLang="en-US" sz="1600" dirty="0"/>
                    </a:p>
                  </a:txBody>
                  <a:tcPr>
                    <a:solidFill>
                      <a:schemeClr val="accent4">
                        <a:lumMod val="75000"/>
                      </a:schemeClr>
                    </a:solidFill>
                  </a:tcPr>
                </a:tc>
              </a:tr>
            </a:tbl>
          </a:graphicData>
        </a:graphic>
      </p:graphicFrame>
    </p:spTree>
    <p:extLst>
      <p:ext uri="{BB962C8B-B14F-4D97-AF65-F5344CB8AC3E}">
        <p14:creationId xmlns:p14="http://schemas.microsoft.com/office/powerpoint/2010/main" val="24533814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Experiments And Evaluation</a:t>
            </a:r>
            <a:endParaRPr kumimoji="1" lang="ja-JP" altLang="en-US" dirty="0"/>
          </a:p>
        </p:txBody>
      </p:sp>
      <p:sp>
        <p:nvSpPr>
          <p:cNvPr id="3" name="コンテンツ プレースホルダ 2"/>
          <p:cNvSpPr>
            <a:spLocks noGrp="1"/>
          </p:cNvSpPr>
          <p:nvPr>
            <p:ph sz="quarter" idx="1"/>
          </p:nvPr>
        </p:nvSpPr>
        <p:spPr/>
        <p:txBody>
          <a:bodyPr/>
          <a:lstStyle/>
          <a:p>
            <a:r>
              <a:rPr lang="en-US" altLang="ja-JP" dirty="0"/>
              <a:t>D</a:t>
            </a:r>
            <a:r>
              <a:rPr lang="en-US" altLang="ja-JP" dirty="0" smtClean="0"/>
              <a:t>emonstrate performances of</a:t>
            </a:r>
          </a:p>
          <a:p>
            <a:pPr lvl="1"/>
            <a:r>
              <a:rPr lang="en-US" altLang="ja-JP" dirty="0" smtClean="0"/>
              <a:t>tweet classification</a:t>
            </a:r>
          </a:p>
          <a:p>
            <a:pPr lvl="1"/>
            <a:r>
              <a:rPr lang="en-US" altLang="ja-JP" dirty="0" smtClean="0"/>
              <a:t>event detection from time-series data</a:t>
            </a:r>
          </a:p>
          <a:p>
            <a:pPr lvl="1">
              <a:buNone/>
            </a:pPr>
            <a:r>
              <a:rPr lang="en-US" altLang="ja-JP" dirty="0" smtClean="0"/>
              <a:t>  	  </a:t>
            </a:r>
            <a:r>
              <a:rPr lang="ja-JP" altLang="en-US" dirty="0" smtClean="0"/>
              <a:t>→　</a:t>
            </a:r>
            <a:r>
              <a:rPr lang="en-US" altLang="ja-JP" dirty="0" smtClean="0"/>
              <a:t>show this results in “application”</a:t>
            </a:r>
          </a:p>
          <a:p>
            <a:pPr lvl="1"/>
            <a:r>
              <a:rPr lang="en-US" altLang="ja-JP" dirty="0" smtClean="0">
                <a:solidFill>
                  <a:srgbClr val="FF0000"/>
                </a:solidFill>
              </a:rPr>
              <a:t>location estimation from a series of spatial information  </a:t>
            </a:r>
          </a:p>
          <a:p>
            <a:pPr lvl="1"/>
            <a:endParaRPr kumimoji="1" lang="ja-JP" altLang="en-US" dirty="0"/>
          </a:p>
        </p:txBody>
      </p:sp>
    </p:spTree>
    <p:extLst>
      <p:ext uri="{BB962C8B-B14F-4D97-AF65-F5344CB8AC3E}">
        <p14:creationId xmlns:p14="http://schemas.microsoft.com/office/powerpoint/2010/main" val="326374604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Evaluation of Spatial Estimation</a:t>
            </a:r>
            <a:endParaRPr kumimoji="1" lang="ja-JP" altLang="en-US" dirty="0"/>
          </a:p>
        </p:txBody>
      </p:sp>
      <p:sp>
        <p:nvSpPr>
          <p:cNvPr id="3" name="コンテンツ プレースホルダ 2"/>
          <p:cNvSpPr>
            <a:spLocks noGrp="1"/>
          </p:cNvSpPr>
          <p:nvPr>
            <p:ph sz="quarter" idx="1"/>
          </p:nvPr>
        </p:nvSpPr>
        <p:spPr>
          <a:xfrm>
            <a:off x="457200" y="1310468"/>
            <a:ext cx="8229600" cy="5255380"/>
          </a:xfrm>
        </p:spPr>
        <p:txBody>
          <a:bodyPr>
            <a:normAutofit fontScale="85000" lnSpcReduction="20000"/>
          </a:bodyPr>
          <a:lstStyle/>
          <a:p>
            <a:r>
              <a:rPr lang="en-US" altLang="ja-JP" dirty="0" smtClean="0"/>
              <a:t>Target events</a:t>
            </a:r>
          </a:p>
          <a:p>
            <a:pPr lvl="1"/>
            <a:r>
              <a:rPr lang="en-US" altLang="ja-JP" dirty="0" smtClean="0"/>
              <a:t>earthquakes</a:t>
            </a:r>
          </a:p>
          <a:p>
            <a:pPr lvl="2"/>
            <a:r>
              <a:rPr lang="en-US" altLang="ja-JP" dirty="0" smtClean="0"/>
              <a:t>25 earthquakes from August.2009 to October 2009</a:t>
            </a:r>
          </a:p>
          <a:p>
            <a:pPr lvl="1"/>
            <a:r>
              <a:rPr lang="en-US" altLang="ja-JP" dirty="0" smtClean="0"/>
              <a:t>typhoons</a:t>
            </a:r>
          </a:p>
          <a:p>
            <a:pPr lvl="2"/>
            <a:r>
              <a:rPr lang="en-US" altLang="ja-JP" dirty="0" smtClean="0"/>
              <a:t>name: </a:t>
            </a:r>
            <a:r>
              <a:rPr lang="en-US" altLang="ja-JP" dirty="0" err="1" smtClean="0"/>
              <a:t>Melor</a:t>
            </a:r>
            <a:endParaRPr lang="en-US" altLang="ja-JP" dirty="0" smtClean="0"/>
          </a:p>
          <a:p>
            <a:pPr lvl="8"/>
            <a:endParaRPr lang="en-US" altLang="ja-JP" dirty="0" smtClean="0"/>
          </a:p>
          <a:p>
            <a:r>
              <a:rPr kumimoji="1" lang="en-US" altLang="ja-JP" dirty="0" smtClean="0"/>
              <a:t>Baseline methods</a:t>
            </a:r>
          </a:p>
          <a:p>
            <a:pPr lvl="1"/>
            <a:r>
              <a:rPr lang="en-US" altLang="ja-JP" dirty="0" smtClean="0"/>
              <a:t>weighed average</a:t>
            </a:r>
          </a:p>
          <a:p>
            <a:pPr lvl="2"/>
            <a:r>
              <a:rPr lang="en-US" altLang="ja-JP" dirty="0" smtClean="0"/>
              <a:t>simply takes the average of latitudes and longitudes</a:t>
            </a:r>
          </a:p>
          <a:p>
            <a:pPr lvl="1"/>
            <a:r>
              <a:rPr kumimoji="1" lang="en-US" altLang="ja-JP" dirty="0" smtClean="0"/>
              <a:t>the median</a:t>
            </a:r>
          </a:p>
          <a:p>
            <a:pPr lvl="2"/>
            <a:r>
              <a:rPr lang="en-US" altLang="ja-JP" dirty="0" smtClean="0"/>
              <a:t>simply takes the median of latitudes and longitudes</a:t>
            </a:r>
          </a:p>
          <a:p>
            <a:pPr lvl="8"/>
            <a:endParaRPr lang="en-US" altLang="ja-JP" dirty="0" smtClean="0"/>
          </a:p>
          <a:p>
            <a:r>
              <a:rPr lang="en-US" altLang="ja-JP" dirty="0"/>
              <a:t>E</a:t>
            </a:r>
            <a:r>
              <a:rPr lang="en-US" altLang="ja-JP" dirty="0" smtClean="0"/>
              <a:t>valuate methods by distances from actual centers</a:t>
            </a:r>
          </a:p>
          <a:p>
            <a:pPr lvl="1"/>
            <a:r>
              <a:rPr lang="en-US" altLang="ja-JP" dirty="0" smtClean="0"/>
              <a:t>a distance from an actual center is smaller, a method works better</a:t>
            </a:r>
          </a:p>
          <a:p>
            <a:pPr lvl="2"/>
            <a:endParaRPr kumimoji="1" lang="ja-JP" altLang="en-US" dirty="0"/>
          </a:p>
        </p:txBody>
      </p:sp>
    </p:spTree>
    <p:extLst>
      <p:ext uri="{BB962C8B-B14F-4D97-AF65-F5344CB8AC3E}">
        <p14:creationId xmlns:p14="http://schemas.microsoft.com/office/powerpoint/2010/main" val="288236769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Evaluation of Spatial Estimation</a:t>
            </a:r>
            <a:endParaRPr kumimoji="1" lang="ja-JP" altLang="en-US" dirty="0"/>
          </a:p>
        </p:txBody>
      </p:sp>
      <p:grpSp>
        <p:nvGrpSpPr>
          <p:cNvPr id="3" name="Group 39"/>
          <p:cNvGrpSpPr>
            <a:grpSpLocks/>
          </p:cNvGrpSpPr>
          <p:nvPr/>
        </p:nvGrpSpPr>
        <p:grpSpPr bwMode="auto">
          <a:xfrm>
            <a:off x="2500298" y="1357298"/>
            <a:ext cx="5689600" cy="5067300"/>
            <a:chOff x="1088" y="564"/>
            <a:chExt cx="3584" cy="3192"/>
          </a:xfrm>
        </p:grpSpPr>
        <p:pic>
          <p:nvPicPr>
            <p:cNvPr id="7" name="Picture 4" descr="gmap静岡地震（震源地あり）"/>
            <p:cNvPicPr>
              <a:picLocks noChangeAspect="1" noChangeArrowheads="1"/>
            </p:cNvPicPr>
            <p:nvPr/>
          </p:nvPicPr>
          <p:blipFill>
            <a:blip r:embed="rId3" cstate="print"/>
            <a:srcRect/>
            <a:stretch>
              <a:fillRect/>
            </a:stretch>
          </p:blipFill>
          <p:spPr bwMode="auto">
            <a:xfrm>
              <a:off x="1088" y="564"/>
              <a:ext cx="3584" cy="3192"/>
            </a:xfrm>
            <a:prstGeom prst="rect">
              <a:avLst/>
            </a:prstGeom>
            <a:noFill/>
          </p:spPr>
        </p:pic>
        <p:sp>
          <p:nvSpPr>
            <p:cNvPr id="8" name="Line 5"/>
            <p:cNvSpPr>
              <a:spLocks noChangeShapeType="1"/>
            </p:cNvSpPr>
            <p:nvPr/>
          </p:nvSpPr>
          <p:spPr bwMode="auto">
            <a:xfrm flipV="1">
              <a:off x="3470" y="2160"/>
              <a:ext cx="577" cy="91"/>
            </a:xfrm>
            <a:prstGeom prst="line">
              <a:avLst/>
            </a:prstGeom>
            <a:noFill/>
            <a:ln w="15875">
              <a:pattFill prst="pct70">
                <a:fgClr>
                  <a:schemeClr val="tx1"/>
                </a:fgClr>
                <a:bgClr>
                  <a:srgbClr val="FFFFFF"/>
                </a:bgClr>
              </a:pattFill>
              <a:round/>
              <a:headEnd/>
              <a:tailEnd/>
            </a:ln>
            <a:effectLst/>
          </p:spPr>
          <p:txBody>
            <a:bodyPr/>
            <a:lstStyle/>
            <a:p>
              <a:endParaRPr lang="ja-JP" altLang="en-US"/>
            </a:p>
          </p:txBody>
        </p:sp>
        <p:sp>
          <p:nvSpPr>
            <p:cNvPr id="9" name="Text Box 6"/>
            <p:cNvSpPr txBox="1">
              <a:spLocks noChangeArrowheads="1"/>
            </p:cNvSpPr>
            <p:nvPr/>
          </p:nvSpPr>
          <p:spPr bwMode="auto">
            <a:xfrm>
              <a:off x="4001" y="2044"/>
              <a:ext cx="464" cy="212"/>
            </a:xfrm>
            <a:prstGeom prst="rect">
              <a:avLst/>
            </a:prstGeom>
            <a:noFill/>
            <a:ln w="9525">
              <a:noFill/>
              <a:miter lim="800000"/>
              <a:headEnd/>
              <a:tailEnd/>
            </a:ln>
            <a:effectLst/>
          </p:spPr>
          <p:txBody>
            <a:bodyPr wrap="none">
              <a:spAutoFit/>
            </a:bodyPr>
            <a:lstStyle/>
            <a:p>
              <a:r>
                <a:rPr lang="en-US" altLang="ja-JP" sz="1600">
                  <a:effectLst>
                    <a:outerShdw blurRad="38100" dist="38100" dir="2700000" algn="tl">
                      <a:srgbClr val="C0C0C0"/>
                    </a:outerShdw>
                  </a:effectLst>
                </a:rPr>
                <a:t>Tokyo</a:t>
              </a:r>
            </a:p>
          </p:txBody>
        </p:sp>
        <p:sp>
          <p:nvSpPr>
            <p:cNvPr id="10" name="Text Box 7"/>
            <p:cNvSpPr txBox="1">
              <a:spLocks noChangeArrowheads="1"/>
            </p:cNvSpPr>
            <p:nvPr/>
          </p:nvSpPr>
          <p:spPr bwMode="auto">
            <a:xfrm>
              <a:off x="2154" y="3173"/>
              <a:ext cx="486" cy="212"/>
            </a:xfrm>
            <a:prstGeom prst="rect">
              <a:avLst/>
            </a:prstGeom>
            <a:noFill/>
            <a:ln w="9525">
              <a:noFill/>
              <a:miter lim="800000"/>
              <a:headEnd/>
              <a:tailEnd/>
            </a:ln>
            <a:effectLst/>
          </p:spPr>
          <p:txBody>
            <a:bodyPr wrap="none">
              <a:spAutoFit/>
            </a:bodyPr>
            <a:lstStyle/>
            <a:p>
              <a:r>
                <a:rPr lang="en-US" altLang="ja-JP" sz="1600">
                  <a:effectLst>
                    <a:outerShdw blurRad="38100" dist="38100" dir="2700000" algn="tl">
                      <a:srgbClr val="C0C0C0"/>
                    </a:outerShdw>
                  </a:effectLst>
                </a:rPr>
                <a:t>Osaka</a:t>
              </a:r>
            </a:p>
          </p:txBody>
        </p:sp>
        <p:sp>
          <p:nvSpPr>
            <p:cNvPr id="11" name="Line 9"/>
            <p:cNvSpPr>
              <a:spLocks noChangeShapeType="1"/>
            </p:cNvSpPr>
            <p:nvPr/>
          </p:nvSpPr>
          <p:spPr bwMode="auto">
            <a:xfrm>
              <a:off x="1701" y="2024"/>
              <a:ext cx="272" cy="680"/>
            </a:xfrm>
            <a:prstGeom prst="line">
              <a:avLst/>
            </a:prstGeom>
            <a:noFill/>
            <a:ln w="15875">
              <a:pattFill prst="pct70">
                <a:fgClr>
                  <a:schemeClr val="tx1"/>
                </a:fgClr>
                <a:bgClr>
                  <a:srgbClr val="FFFFFF"/>
                </a:bgClr>
              </a:pattFill>
              <a:round/>
              <a:headEnd/>
              <a:tailEnd/>
            </a:ln>
            <a:effectLst/>
          </p:spPr>
          <p:txBody>
            <a:bodyPr/>
            <a:lstStyle/>
            <a:p>
              <a:endParaRPr lang="ja-JP" altLang="en-US"/>
            </a:p>
          </p:txBody>
        </p:sp>
        <p:sp>
          <p:nvSpPr>
            <p:cNvPr id="12" name="Line 10"/>
            <p:cNvSpPr>
              <a:spLocks noChangeShapeType="1"/>
            </p:cNvSpPr>
            <p:nvPr/>
          </p:nvSpPr>
          <p:spPr bwMode="auto">
            <a:xfrm flipH="1">
              <a:off x="2961" y="2750"/>
              <a:ext cx="1" cy="624"/>
            </a:xfrm>
            <a:prstGeom prst="line">
              <a:avLst/>
            </a:prstGeom>
            <a:noFill/>
            <a:ln w="25400">
              <a:pattFill prst="pct70">
                <a:fgClr>
                  <a:srgbClr val="FF0000"/>
                </a:fgClr>
                <a:bgClr>
                  <a:srgbClr val="FFFFFF"/>
                </a:bgClr>
              </a:pattFill>
              <a:round/>
              <a:headEnd/>
              <a:tailEnd/>
            </a:ln>
            <a:effectLst/>
          </p:spPr>
          <p:txBody>
            <a:bodyPr/>
            <a:lstStyle/>
            <a:p>
              <a:endParaRPr lang="ja-JP" altLang="en-US"/>
            </a:p>
          </p:txBody>
        </p:sp>
        <p:sp>
          <p:nvSpPr>
            <p:cNvPr id="13" name="Text Box 11"/>
            <p:cNvSpPr txBox="1">
              <a:spLocks noChangeArrowheads="1"/>
            </p:cNvSpPr>
            <p:nvPr/>
          </p:nvSpPr>
          <p:spPr bwMode="auto">
            <a:xfrm>
              <a:off x="2773" y="3354"/>
              <a:ext cx="1700" cy="231"/>
            </a:xfrm>
            <a:prstGeom prst="rect">
              <a:avLst/>
            </a:prstGeom>
            <a:solidFill>
              <a:schemeClr val="bg1">
                <a:alpha val="30000"/>
              </a:schemeClr>
            </a:solidFill>
            <a:ln w="9525">
              <a:noFill/>
              <a:miter lim="800000"/>
              <a:headEnd/>
              <a:tailEnd/>
            </a:ln>
            <a:effectLst/>
          </p:spPr>
          <p:txBody>
            <a:bodyPr wrap="none">
              <a:spAutoFit/>
            </a:bodyPr>
            <a:lstStyle/>
            <a:p>
              <a:r>
                <a:rPr lang="en-US" altLang="ja-JP">
                  <a:solidFill>
                    <a:srgbClr val="FF0000"/>
                  </a:solidFill>
                </a:rPr>
                <a:t>actual earthquake center</a:t>
              </a:r>
            </a:p>
          </p:txBody>
        </p:sp>
        <p:sp>
          <p:nvSpPr>
            <p:cNvPr id="14" name="Line 12"/>
            <p:cNvSpPr>
              <a:spLocks noChangeShapeType="1"/>
            </p:cNvSpPr>
            <p:nvPr/>
          </p:nvSpPr>
          <p:spPr bwMode="auto">
            <a:xfrm>
              <a:off x="1882" y="2795"/>
              <a:ext cx="454" cy="409"/>
            </a:xfrm>
            <a:prstGeom prst="line">
              <a:avLst/>
            </a:prstGeom>
            <a:noFill/>
            <a:ln w="15875">
              <a:pattFill prst="pct70">
                <a:fgClr>
                  <a:schemeClr val="tx1"/>
                </a:fgClr>
                <a:bgClr>
                  <a:srgbClr val="FFFFFF"/>
                </a:bgClr>
              </a:pattFill>
              <a:round/>
              <a:headEnd/>
              <a:tailEnd/>
            </a:ln>
            <a:effectLst/>
          </p:spPr>
          <p:txBody>
            <a:bodyPr/>
            <a:lstStyle/>
            <a:p>
              <a:endParaRPr lang="ja-JP" altLang="en-US"/>
            </a:p>
          </p:txBody>
        </p:sp>
        <p:sp>
          <p:nvSpPr>
            <p:cNvPr id="15" name="Text Box 13"/>
            <p:cNvSpPr txBox="1">
              <a:spLocks noChangeArrowheads="1"/>
            </p:cNvSpPr>
            <p:nvPr/>
          </p:nvSpPr>
          <p:spPr bwMode="auto">
            <a:xfrm>
              <a:off x="1338" y="1842"/>
              <a:ext cx="443" cy="212"/>
            </a:xfrm>
            <a:prstGeom prst="rect">
              <a:avLst/>
            </a:prstGeom>
            <a:noFill/>
            <a:ln w="9525">
              <a:noFill/>
              <a:miter lim="800000"/>
              <a:headEnd/>
              <a:tailEnd/>
            </a:ln>
            <a:effectLst/>
          </p:spPr>
          <p:txBody>
            <a:bodyPr wrap="none">
              <a:spAutoFit/>
            </a:bodyPr>
            <a:lstStyle/>
            <a:p>
              <a:r>
                <a:rPr lang="en-US" altLang="ja-JP" sz="1600"/>
                <a:t>Kyoto</a:t>
              </a:r>
            </a:p>
          </p:txBody>
        </p:sp>
        <p:grpSp>
          <p:nvGrpSpPr>
            <p:cNvPr id="4" name="Group 29"/>
            <p:cNvGrpSpPr>
              <a:grpSpLocks/>
            </p:cNvGrpSpPr>
            <p:nvPr/>
          </p:nvGrpSpPr>
          <p:grpSpPr bwMode="auto">
            <a:xfrm>
              <a:off x="3199" y="2211"/>
              <a:ext cx="136" cy="136"/>
              <a:chOff x="264" y="2868"/>
              <a:chExt cx="136" cy="136"/>
            </a:xfrm>
          </p:grpSpPr>
          <p:sp>
            <p:nvSpPr>
              <p:cNvPr id="26" name="Line 25"/>
              <p:cNvSpPr>
                <a:spLocks noChangeShapeType="1"/>
              </p:cNvSpPr>
              <p:nvPr/>
            </p:nvSpPr>
            <p:spPr bwMode="auto">
              <a:xfrm>
                <a:off x="264" y="2868"/>
                <a:ext cx="136" cy="136"/>
              </a:xfrm>
              <a:prstGeom prst="line">
                <a:avLst/>
              </a:prstGeom>
              <a:noFill/>
              <a:ln w="60325">
                <a:solidFill>
                  <a:schemeClr val="bg1"/>
                </a:solidFill>
                <a:round/>
                <a:headEnd/>
                <a:tailEnd/>
              </a:ln>
              <a:effectLst/>
            </p:spPr>
            <p:txBody>
              <a:bodyPr/>
              <a:lstStyle/>
              <a:p>
                <a:endParaRPr lang="ja-JP" altLang="en-US"/>
              </a:p>
            </p:txBody>
          </p:sp>
          <p:sp>
            <p:nvSpPr>
              <p:cNvPr id="27" name="Line 26"/>
              <p:cNvSpPr>
                <a:spLocks noChangeShapeType="1"/>
              </p:cNvSpPr>
              <p:nvPr/>
            </p:nvSpPr>
            <p:spPr bwMode="auto">
              <a:xfrm flipH="1">
                <a:off x="264" y="2868"/>
                <a:ext cx="136" cy="136"/>
              </a:xfrm>
              <a:prstGeom prst="line">
                <a:avLst/>
              </a:prstGeom>
              <a:noFill/>
              <a:ln w="60325">
                <a:solidFill>
                  <a:schemeClr val="bg1"/>
                </a:solidFill>
                <a:round/>
                <a:headEnd/>
                <a:tailEnd/>
              </a:ln>
              <a:effectLst/>
            </p:spPr>
            <p:txBody>
              <a:bodyPr/>
              <a:lstStyle/>
              <a:p>
                <a:endParaRPr lang="ja-JP" altLang="en-US"/>
              </a:p>
            </p:txBody>
          </p:sp>
          <p:sp>
            <p:nvSpPr>
              <p:cNvPr id="28" name="Line 27"/>
              <p:cNvSpPr>
                <a:spLocks noChangeShapeType="1"/>
              </p:cNvSpPr>
              <p:nvPr/>
            </p:nvSpPr>
            <p:spPr bwMode="auto">
              <a:xfrm>
                <a:off x="264" y="2868"/>
                <a:ext cx="136" cy="136"/>
              </a:xfrm>
              <a:prstGeom prst="line">
                <a:avLst/>
              </a:prstGeom>
              <a:noFill/>
              <a:ln w="34925">
                <a:solidFill>
                  <a:srgbClr val="66FF33"/>
                </a:solidFill>
                <a:round/>
                <a:headEnd/>
                <a:tailEnd/>
              </a:ln>
              <a:effectLst/>
            </p:spPr>
            <p:txBody>
              <a:bodyPr/>
              <a:lstStyle/>
              <a:p>
                <a:endParaRPr lang="ja-JP" altLang="en-US"/>
              </a:p>
            </p:txBody>
          </p:sp>
          <p:sp>
            <p:nvSpPr>
              <p:cNvPr id="29" name="Line 28"/>
              <p:cNvSpPr>
                <a:spLocks noChangeShapeType="1"/>
              </p:cNvSpPr>
              <p:nvPr/>
            </p:nvSpPr>
            <p:spPr bwMode="auto">
              <a:xfrm flipH="1">
                <a:off x="264" y="2868"/>
                <a:ext cx="136" cy="136"/>
              </a:xfrm>
              <a:prstGeom prst="line">
                <a:avLst/>
              </a:prstGeom>
              <a:noFill/>
              <a:ln w="34925">
                <a:solidFill>
                  <a:srgbClr val="66FF33"/>
                </a:solidFill>
                <a:round/>
                <a:headEnd/>
                <a:tailEnd/>
              </a:ln>
              <a:effectLst/>
            </p:spPr>
            <p:txBody>
              <a:bodyPr/>
              <a:lstStyle/>
              <a:p>
                <a:endParaRPr lang="ja-JP" altLang="en-US"/>
              </a:p>
            </p:txBody>
          </p:sp>
        </p:grpSp>
        <p:grpSp>
          <p:nvGrpSpPr>
            <p:cNvPr id="5" name="Group 30"/>
            <p:cNvGrpSpPr>
              <a:grpSpLocks/>
            </p:cNvGrpSpPr>
            <p:nvPr/>
          </p:nvGrpSpPr>
          <p:grpSpPr bwMode="auto">
            <a:xfrm>
              <a:off x="2886" y="2394"/>
              <a:ext cx="136" cy="136"/>
              <a:chOff x="264" y="2868"/>
              <a:chExt cx="136" cy="136"/>
            </a:xfrm>
          </p:grpSpPr>
          <p:sp>
            <p:nvSpPr>
              <p:cNvPr id="22" name="Line 31"/>
              <p:cNvSpPr>
                <a:spLocks noChangeShapeType="1"/>
              </p:cNvSpPr>
              <p:nvPr/>
            </p:nvSpPr>
            <p:spPr bwMode="auto">
              <a:xfrm>
                <a:off x="264" y="2868"/>
                <a:ext cx="136" cy="136"/>
              </a:xfrm>
              <a:prstGeom prst="line">
                <a:avLst/>
              </a:prstGeom>
              <a:noFill/>
              <a:ln w="60325">
                <a:solidFill>
                  <a:schemeClr val="bg1"/>
                </a:solidFill>
                <a:round/>
                <a:headEnd/>
                <a:tailEnd/>
              </a:ln>
              <a:effectLst/>
            </p:spPr>
            <p:txBody>
              <a:bodyPr/>
              <a:lstStyle/>
              <a:p>
                <a:endParaRPr lang="ja-JP" altLang="en-US"/>
              </a:p>
            </p:txBody>
          </p:sp>
          <p:sp>
            <p:nvSpPr>
              <p:cNvPr id="23" name="Line 32"/>
              <p:cNvSpPr>
                <a:spLocks noChangeShapeType="1"/>
              </p:cNvSpPr>
              <p:nvPr/>
            </p:nvSpPr>
            <p:spPr bwMode="auto">
              <a:xfrm flipH="1">
                <a:off x="264" y="2868"/>
                <a:ext cx="136" cy="136"/>
              </a:xfrm>
              <a:prstGeom prst="line">
                <a:avLst/>
              </a:prstGeom>
              <a:noFill/>
              <a:ln w="60325">
                <a:solidFill>
                  <a:schemeClr val="bg1"/>
                </a:solidFill>
                <a:round/>
                <a:headEnd/>
                <a:tailEnd/>
              </a:ln>
              <a:effectLst/>
            </p:spPr>
            <p:txBody>
              <a:bodyPr/>
              <a:lstStyle/>
              <a:p>
                <a:endParaRPr lang="ja-JP" altLang="en-US"/>
              </a:p>
            </p:txBody>
          </p:sp>
          <p:sp>
            <p:nvSpPr>
              <p:cNvPr id="24" name="Line 33"/>
              <p:cNvSpPr>
                <a:spLocks noChangeShapeType="1"/>
              </p:cNvSpPr>
              <p:nvPr/>
            </p:nvSpPr>
            <p:spPr bwMode="auto">
              <a:xfrm>
                <a:off x="264" y="2868"/>
                <a:ext cx="136" cy="136"/>
              </a:xfrm>
              <a:prstGeom prst="line">
                <a:avLst/>
              </a:prstGeom>
              <a:noFill/>
              <a:ln w="34925">
                <a:solidFill>
                  <a:srgbClr val="66FF33"/>
                </a:solidFill>
                <a:round/>
                <a:headEnd/>
                <a:tailEnd/>
              </a:ln>
              <a:effectLst/>
            </p:spPr>
            <p:txBody>
              <a:bodyPr/>
              <a:lstStyle/>
              <a:p>
                <a:endParaRPr lang="ja-JP" altLang="en-US"/>
              </a:p>
            </p:txBody>
          </p:sp>
          <p:sp>
            <p:nvSpPr>
              <p:cNvPr id="25" name="Line 34"/>
              <p:cNvSpPr>
                <a:spLocks noChangeShapeType="1"/>
              </p:cNvSpPr>
              <p:nvPr/>
            </p:nvSpPr>
            <p:spPr bwMode="auto">
              <a:xfrm flipH="1">
                <a:off x="264" y="2868"/>
                <a:ext cx="136" cy="136"/>
              </a:xfrm>
              <a:prstGeom prst="line">
                <a:avLst/>
              </a:prstGeom>
              <a:noFill/>
              <a:ln w="34925">
                <a:solidFill>
                  <a:srgbClr val="66FF33"/>
                </a:solidFill>
                <a:round/>
                <a:headEnd/>
                <a:tailEnd/>
              </a:ln>
              <a:effectLst/>
            </p:spPr>
            <p:txBody>
              <a:bodyPr/>
              <a:lstStyle/>
              <a:p>
                <a:endParaRPr lang="ja-JP" altLang="en-US"/>
              </a:p>
            </p:txBody>
          </p:sp>
        </p:grpSp>
        <p:sp>
          <p:nvSpPr>
            <p:cNvPr id="18" name="Text Box 35"/>
            <p:cNvSpPr txBox="1">
              <a:spLocks noChangeArrowheads="1"/>
            </p:cNvSpPr>
            <p:nvPr/>
          </p:nvSpPr>
          <p:spPr bwMode="auto">
            <a:xfrm>
              <a:off x="3734" y="2500"/>
              <a:ext cx="742" cy="366"/>
            </a:xfrm>
            <a:prstGeom prst="rect">
              <a:avLst/>
            </a:prstGeom>
            <a:solidFill>
              <a:schemeClr val="bg1">
                <a:alpha val="50000"/>
              </a:schemeClr>
            </a:solidFill>
            <a:ln w="9525">
              <a:noFill/>
              <a:miter lim="800000"/>
              <a:headEnd/>
              <a:tailEnd/>
            </a:ln>
            <a:effectLst/>
          </p:spPr>
          <p:txBody>
            <a:bodyPr wrap="none">
              <a:spAutoFit/>
            </a:bodyPr>
            <a:lstStyle/>
            <a:p>
              <a:r>
                <a:rPr lang="en-US" altLang="ja-JP" sz="1600">
                  <a:solidFill>
                    <a:srgbClr val="008000"/>
                  </a:solidFill>
                </a:rPr>
                <a:t>estimation</a:t>
              </a:r>
              <a:br>
                <a:rPr lang="en-US" altLang="ja-JP" sz="1600">
                  <a:solidFill>
                    <a:srgbClr val="008000"/>
                  </a:solidFill>
                </a:rPr>
              </a:br>
              <a:r>
                <a:rPr lang="en-US" altLang="ja-JP" sz="1600">
                  <a:solidFill>
                    <a:srgbClr val="008000"/>
                  </a:solidFill>
                </a:rPr>
                <a:t> by median</a:t>
              </a:r>
            </a:p>
          </p:txBody>
        </p:sp>
        <p:sp>
          <p:nvSpPr>
            <p:cNvPr id="19" name="Text Box 36"/>
            <p:cNvSpPr txBox="1">
              <a:spLocks noChangeArrowheads="1"/>
            </p:cNvSpPr>
            <p:nvPr/>
          </p:nvSpPr>
          <p:spPr bwMode="auto">
            <a:xfrm>
              <a:off x="3462" y="2933"/>
              <a:ext cx="1013" cy="366"/>
            </a:xfrm>
            <a:prstGeom prst="rect">
              <a:avLst/>
            </a:prstGeom>
            <a:solidFill>
              <a:schemeClr val="bg1">
                <a:alpha val="50000"/>
              </a:schemeClr>
            </a:solidFill>
            <a:ln w="9525">
              <a:noFill/>
              <a:miter lim="800000"/>
              <a:headEnd/>
              <a:tailEnd/>
            </a:ln>
            <a:effectLst/>
          </p:spPr>
          <p:txBody>
            <a:bodyPr wrap="none">
              <a:spAutoFit/>
            </a:bodyPr>
            <a:lstStyle/>
            <a:p>
              <a:r>
                <a:rPr lang="en-US" altLang="ja-JP" sz="1600">
                  <a:solidFill>
                    <a:srgbClr val="008000"/>
                  </a:solidFill>
                </a:rPr>
                <a:t>estimation</a:t>
              </a:r>
              <a:br>
                <a:rPr lang="en-US" altLang="ja-JP" sz="1600">
                  <a:solidFill>
                    <a:srgbClr val="008000"/>
                  </a:solidFill>
                </a:rPr>
              </a:br>
              <a:r>
                <a:rPr lang="en-US" altLang="ja-JP" sz="1600">
                  <a:solidFill>
                    <a:srgbClr val="008000"/>
                  </a:solidFill>
                </a:rPr>
                <a:t> by particle filter</a:t>
              </a:r>
            </a:p>
          </p:txBody>
        </p:sp>
        <p:sp>
          <p:nvSpPr>
            <p:cNvPr id="20" name="Line 37"/>
            <p:cNvSpPr>
              <a:spLocks noChangeShapeType="1"/>
            </p:cNvSpPr>
            <p:nvPr/>
          </p:nvSpPr>
          <p:spPr bwMode="auto">
            <a:xfrm>
              <a:off x="3004" y="2512"/>
              <a:ext cx="435" cy="497"/>
            </a:xfrm>
            <a:prstGeom prst="line">
              <a:avLst/>
            </a:prstGeom>
            <a:noFill/>
            <a:ln w="25400">
              <a:pattFill prst="pct75">
                <a:fgClr>
                  <a:srgbClr val="008000"/>
                </a:fgClr>
                <a:bgClr>
                  <a:srgbClr val="FFFFFF"/>
                </a:bgClr>
              </a:pattFill>
              <a:round/>
              <a:headEnd/>
              <a:tailEnd/>
            </a:ln>
            <a:effectLst/>
          </p:spPr>
          <p:txBody>
            <a:bodyPr/>
            <a:lstStyle/>
            <a:p>
              <a:endParaRPr lang="ja-JP" altLang="en-US"/>
            </a:p>
          </p:txBody>
        </p:sp>
        <p:sp>
          <p:nvSpPr>
            <p:cNvPr id="21" name="Line 38"/>
            <p:cNvSpPr>
              <a:spLocks noChangeShapeType="1"/>
            </p:cNvSpPr>
            <p:nvPr/>
          </p:nvSpPr>
          <p:spPr bwMode="auto">
            <a:xfrm>
              <a:off x="3343" y="2338"/>
              <a:ext cx="391" cy="276"/>
            </a:xfrm>
            <a:prstGeom prst="line">
              <a:avLst/>
            </a:prstGeom>
            <a:noFill/>
            <a:ln w="25400">
              <a:pattFill prst="pct75">
                <a:fgClr>
                  <a:srgbClr val="008000"/>
                </a:fgClr>
                <a:bgClr>
                  <a:srgbClr val="FFFFFF"/>
                </a:bgClr>
              </a:pattFill>
              <a:round/>
              <a:headEnd/>
              <a:tailEnd/>
            </a:ln>
            <a:effectLst/>
          </p:spPr>
          <p:txBody>
            <a:bodyPr/>
            <a:lstStyle/>
            <a:p>
              <a:endParaRPr lang="ja-JP" altLang="en-US"/>
            </a:p>
          </p:txBody>
        </p:sp>
      </p:grpSp>
      <p:sp>
        <p:nvSpPr>
          <p:cNvPr id="30" name="正方形/長方形 29"/>
          <p:cNvSpPr/>
          <p:nvPr/>
        </p:nvSpPr>
        <p:spPr>
          <a:xfrm>
            <a:off x="2500330" y="1357298"/>
            <a:ext cx="2786050" cy="10715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smtClean="0">
                <a:solidFill>
                  <a:schemeClr val="tx1"/>
                </a:solidFill>
              </a:rPr>
              <a:t> balloon: each tweets</a:t>
            </a:r>
          </a:p>
          <a:p>
            <a:r>
              <a:rPr lang="en-US" altLang="ja-JP" sz="2400" dirty="0" smtClean="0">
                <a:solidFill>
                  <a:schemeClr val="tx1"/>
                </a:solidFill>
              </a:rPr>
              <a:t> color   : post time</a:t>
            </a:r>
          </a:p>
        </p:txBody>
      </p:sp>
    </p:spTree>
    <p:extLst>
      <p:ext uri="{BB962C8B-B14F-4D97-AF65-F5344CB8AC3E}">
        <p14:creationId xmlns:p14="http://schemas.microsoft.com/office/powerpoint/2010/main" val="309907173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Evaluation of Spatial Estimation</a:t>
            </a:r>
            <a:endParaRPr kumimoji="1" lang="ja-JP" altLang="en-US" dirty="0"/>
          </a:p>
        </p:txBody>
      </p:sp>
      <p:pic>
        <p:nvPicPr>
          <p:cNvPr id="29698" name="Picture 2"/>
          <p:cNvPicPr>
            <a:picLocks noChangeAspect="1" noChangeArrowheads="1"/>
          </p:cNvPicPr>
          <p:nvPr/>
        </p:nvPicPr>
        <p:blipFill>
          <a:blip r:embed="rId3" cstate="print"/>
          <a:srcRect/>
          <a:stretch>
            <a:fillRect/>
          </a:stretch>
        </p:blipFill>
        <p:spPr bwMode="auto">
          <a:xfrm>
            <a:off x="1785918" y="1214422"/>
            <a:ext cx="5643602" cy="5632923"/>
          </a:xfrm>
          <a:prstGeom prst="rect">
            <a:avLst/>
          </a:prstGeom>
          <a:noFill/>
          <a:ln w="9525">
            <a:noFill/>
            <a:miter lim="800000"/>
            <a:headEnd/>
            <a:tailEnd/>
          </a:ln>
        </p:spPr>
      </p:pic>
    </p:spTree>
    <p:extLst>
      <p:ext uri="{BB962C8B-B14F-4D97-AF65-F5344CB8AC3E}">
        <p14:creationId xmlns:p14="http://schemas.microsoft.com/office/powerpoint/2010/main" val="305924427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Evaluation of Spatial Estimation</a:t>
            </a:r>
            <a:endParaRPr kumimoji="1" lang="ja-JP" altLang="en-US" dirty="0"/>
          </a:p>
        </p:txBody>
      </p:sp>
      <p:pic>
        <p:nvPicPr>
          <p:cNvPr id="114690" name="Picture 2"/>
          <p:cNvPicPr>
            <a:picLocks noChangeAspect="1" noChangeArrowheads="1"/>
          </p:cNvPicPr>
          <p:nvPr/>
        </p:nvPicPr>
        <p:blipFill>
          <a:blip r:embed="rId3" cstate="print"/>
          <a:srcRect/>
          <a:stretch>
            <a:fillRect/>
          </a:stretch>
        </p:blipFill>
        <p:spPr bwMode="auto">
          <a:xfrm>
            <a:off x="372369" y="1690691"/>
            <a:ext cx="8557349" cy="3952887"/>
          </a:xfrm>
          <a:prstGeom prst="rect">
            <a:avLst/>
          </a:prstGeom>
          <a:noFill/>
          <a:ln w="9525">
            <a:noFill/>
            <a:miter lim="800000"/>
            <a:headEnd/>
            <a:tailEnd/>
          </a:ln>
        </p:spPr>
      </p:pic>
      <p:sp>
        <p:nvSpPr>
          <p:cNvPr id="5" name="テキスト ボックス 4"/>
          <p:cNvSpPr txBox="1"/>
          <p:nvPr/>
        </p:nvSpPr>
        <p:spPr>
          <a:xfrm>
            <a:off x="428596" y="1119830"/>
            <a:ext cx="5857916" cy="523220"/>
          </a:xfrm>
          <a:prstGeom prst="rect">
            <a:avLst/>
          </a:prstGeom>
          <a:noFill/>
        </p:spPr>
        <p:txBody>
          <a:bodyPr wrap="square" rtlCol="0">
            <a:spAutoFit/>
          </a:bodyPr>
          <a:lstStyle/>
          <a:p>
            <a:r>
              <a:rPr kumimoji="1" lang="en-US" altLang="ja-JP" sz="2800" dirty="0" smtClean="0"/>
              <a:t>Earthquakes</a:t>
            </a:r>
            <a:endParaRPr kumimoji="1" lang="ja-JP" altLang="en-US" sz="2800" dirty="0"/>
          </a:p>
        </p:txBody>
      </p:sp>
      <p:graphicFrame>
        <p:nvGraphicFramePr>
          <p:cNvPr id="6" name="表 5"/>
          <p:cNvGraphicFramePr>
            <a:graphicFrameLocks noGrp="1"/>
          </p:cNvGraphicFramePr>
          <p:nvPr/>
        </p:nvGraphicFramePr>
        <p:xfrm>
          <a:off x="500033" y="5500702"/>
          <a:ext cx="8358248" cy="335280"/>
        </p:xfrm>
        <a:graphic>
          <a:graphicData uri="http://schemas.openxmlformats.org/drawingml/2006/table">
            <a:tbl>
              <a:tblPr firstRow="1" bandRow="1">
                <a:tableStyleId>{616DA210-FB5B-4158-B5E0-FEB733F419BA}</a:tableStyleId>
              </a:tblPr>
              <a:tblGrid>
                <a:gridCol w="1062490"/>
                <a:gridCol w="1062489"/>
                <a:gridCol w="1558317"/>
                <a:gridCol w="1699982"/>
                <a:gridCol w="1558317"/>
                <a:gridCol w="1416653"/>
              </a:tblGrid>
              <a:tr h="214314">
                <a:tc>
                  <a:txBody>
                    <a:bodyPr/>
                    <a:lstStyle/>
                    <a:p>
                      <a:r>
                        <a:rPr kumimoji="1" lang="en-US" altLang="ja-JP" sz="1600" dirty="0" smtClean="0"/>
                        <a:t>Average</a:t>
                      </a:r>
                      <a:endParaRPr kumimoji="1" lang="ja-JP" altLang="en-US" sz="1600" dirty="0"/>
                    </a:p>
                  </a:txBody>
                  <a:tcPr>
                    <a:solidFill>
                      <a:schemeClr val="bg1"/>
                    </a:solidFill>
                  </a:tcPr>
                </a:tc>
                <a:tc>
                  <a:txBody>
                    <a:bodyPr/>
                    <a:lstStyle/>
                    <a:p>
                      <a:pPr algn="ctr"/>
                      <a:r>
                        <a:rPr kumimoji="1" lang="ja-JP" altLang="en-US" sz="1600" dirty="0" smtClean="0"/>
                        <a:t>－</a:t>
                      </a:r>
                      <a:endParaRPr kumimoji="1" lang="ja-JP" altLang="en-US" sz="1600" dirty="0"/>
                    </a:p>
                  </a:txBody>
                  <a:tcPr>
                    <a:solidFill>
                      <a:schemeClr val="bg1"/>
                    </a:solidFill>
                  </a:tcPr>
                </a:tc>
                <a:tc>
                  <a:txBody>
                    <a:bodyPr/>
                    <a:lstStyle/>
                    <a:p>
                      <a:pPr algn="r"/>
                      <a:r>
                        <a:rPr kumimoji="1" lang="en-US" altLang="ja-JP" sz="1600" dirty="0" smtClean="0"/>
                        <a:t>5.47</a:t>
                      </a:r>
                      <a:endParaRPr kumimoji="1" lang="ja-JP" altLang="en-US" sz="1600" dirty="0"/>
                    </a:p>
                  </a:txBody>
                  <a:tcPr>
                    <a:solidFill>
                      <a:schemeClr val="bg1"/>
                    </a:solidFill>
                  </a:tcPr>
                </a:tc>
                <a:tc>
                  <a:txBody>
                    <a:bodyPr/>
                    <a:lstStyle/>
                    <a:p>
                      <a:pPr algn="r"/>
                      <a:r>
                        <a:rPr kumimoji="1" lang="en-US" altLang="ja-JP" sz="1600" dirty="0" smtClean="0"/>
                        <a:t>3.62</a:t>
                      </a:r>
                      <a:endParaRPr kumimoji="1" lang="ja-JP" altLang="en-US" sz="1600" dirty="0"/>
                    </a:p>
                  </a:txBody>
                  <a:tcPr>
                    <a:solidFill>
                      <a:schemeClr val="bg1"/>
                    </a:solidFill>
                  </a:tcPr>
                </a:tc>
                <a:tc>
                  <a:txBody>
                    <a:bodyPr/>
                    <a:lstStyle/>
                    <a:p>
                      <a:pPr algn="r"/>
                      <a:r>
                        <a:rPr kumimoji="1" lang="en-US" altLang="ja-JP" sz="1600" dirty="0" smtClean="0"/>
                        <a:t>3.85</a:t>
                      </a:r>
                      <a:endParaRPr kumimoji="1" lang="ja-JP" altLang="en-US" sz="1600" dirty="0"/>
                    </a:p>
                  </a:txBody>
                  <a:tcPr>
                    <a:solidFill>
                      <a:schemeClr val="bg1"/>
                    </a:solidFill>
                  </a:tcPr>
                </a:tc>
                <a:tc>
                  <a:txBody>
                    <a:bodyPr/>
                    <a:lstStyle/>
                    <a:p>
                      <a:pPr algn="r"/>
                      <a:r>
                        <a:rPr kumimoji="1" lang="en-US" altLang="ja-JP" sz="1600" dirty="0" smtClean="0">
                          <a:solidFill>
                            <a:srgbClr val="FF0000"/>
                          </a:solidFill>
                        </a:rPr>
                        <a:t>3.01</a:t>
                      </a:r>
                      <a:endParaRPr kumimoji="1" lang="ja-JP" altLang="en-US" sz="1600" dirty="0">
                        <a:solidFill>
                          <a:srgbClr val="FF0000"/>
                        </a:solidFill>
                      </a:endParaRPr>
                    </a:p>
                  </a:txBody>
                  <a:tcPr>
                    <a:solidFill>
                      <a:schemeClr val="bg1"/>
                    </a:solidFill>
                  </a:tcPr>
                </a:tc>
              </a:tr>
            </a:tbl>
          </a:graphicData>
        </a:graphic>
      </p:graphicFrame>
      <p:sp>
        <p:nvSpPr>
          <p:cNvPr id="7" name="テキスト ボックス 6"/>
          <p:cNvSpPr txBox="1"/>
          <p:nvPr/>
        </p:nvSpPr>
        <p:spPr>
          <a:xfrm>
            <a:off x="785786" y="5857892"/>
            <a:ext cx="7715304" cy="461665"/>
          </a:xfrm>
          <a:prstGeom prst="rect">
            <a:avLst/>
          </a:prstGeom>
          <a:noFill/>
        </p:spPr>
        <p:txBody>
          <a:bodyPr wrap="square" rtlCol="0">
            <a:spAutoFit/>
          </a:bodyPr>
          <a:lstStyle/>
          <a:p>
            <a:r>
              <a:rPr kumimoji="1" lang="en-US" altLang="ja-JP" sz="2400" dirty="0" smtClean="0"/>
              <a:t>Particle </a:t>
            </a:r>
            <a:r>
              <a:rPr lang="en-US" altLang="ja-JP" sz="2400" dirty="0" smtClean="0"/>
              <a:t>fi</a:t>
            </a:r>
            <a:r>
              <a:rPr kumimoji="1" lang="en-US" altLang="ja-JP" sz="2400" dirty="0" smtClean="0"/>
              <a:t>lters works better than other methods</a:t>
            </a:r>
            <a:endParaRPr kumimoji="1" lang="ja-JP" altLang="en-US" sz="2400" dirty="0"/>
          </a:p>
        </p:txBody>
      </p:sp>
      <p:graphicFrame>
        <p:nvGraphicFramePr>
          <p:cNvPr id="8" name="表 7"/>
          <p:cNvGraphicFramePr>
            <a:graphicFrameLocks noGrp="1"/>
          </p:cNvGraphicFramePr>
          <p:nvPr/>
        </p:nvGraphicFramePr>
        <p:xfrm>
          <a:off x="285722" y="1664960"/>
          <a:ext cx="8715434" cy="304799"/>
        </p:xfrm>
        <a:graphic>
          <a:graphicData uri="http://schemas.openxmlformats.org/drawingml/2006/table">
            <a:tbl>
              <a:tblPr firstRow="1" bandRow="1">
                <a:tableStyleId>{616DA210-FB5B-4158-B5E0-FEB733F419BA}</a:tableStyleId>
              </a:tblPr>
              <a:tblGrid>
                <a:gridCol w="928694"/>
                <a:gridCol w="1428760"/>
                <a:gridCol w="1428760"/>
                <a:gridCol w="1714512"/>
                <a:gridCol w="1643074"/>
                <a:gridCol w="1571634"/>
              </a:tblGrid>
              <a:tr h="192404">
                <a:tc>
                  <a:txBody>
                    <a:bodyPr/>
                    <a:lstStyle/>
                    <a:p>
                      <a:pPr algn="ctr"/>
                      <a:r>
                        <a:rPr kumimoji="1" lang="en-US" altLang="ja-JP" sz="1400" dirty="0" smtClean="0"/>
                        <a:t>Date</a:t>
                      </a:r>
                      <a:endParaRPr kumimoji="1" lang="ja-JP" altLang="en-US" sz="1400" dirty="0"/>
                    </a:p>
                  </a:txBody>
                  <a:tcPr>
                    <a:solidFill>
                      <a:schemeClr val="bg1"/>
                    </a:solidFill>
                  </a:tcPr>
                </a:tc>
                <a:tc>
                  <a:txBody>
                    <a:bodyPr/>
                    <a:lstStyle/>
                    <a:p>
                      <a:pPr algn="ctr"/>
                      <a:r>
                        <a:rPr kumimoji="1" lang="en-US" altLang="ja-JP" sz="1400" baseline="0" dirty="0" smtClean="0"/>
                        <a:t>Actual Center</a:t>
                      </a:r>
                      <a:endParaRPr kumimoji="1" lang="ja-JP" altLang="en-US" sz="1400" dirty="0"/>
                    </a:p>
                  </a:txBody>
                  <a:tcPr>
                    <a:solidFill>
                      <a:schemeClr val="bg1"/>
                    </a:solidFill>
                  </a:tcPr>
                </a:tc>
                <a:tc>
                  <a:txBody>
                    <a:bodyPr/>
                    <a:lstStyle/>
                    <a:p>
                      <a:pPr algn="ctr"/>
                      <a:r>
                        <a:rPr kumimoji="1" lang="en-US" altLang="ja-JP" sz="1400" dirty="0" smtClean="0"/>
                        <a:t>Median</a:t>
                      </a:r>
                      <a:endParaRPr kumimoji="1" lang="ja-JP" altLang="en-US" sz="1400" dirty="0"/>
                    </a:p>
                  </a:txBody>
                  <a:tcPr>
                    <a:solidFill>
                      <a:schemeClr val="bg1"/>
                    </a:solidFill>
                  </a:tcPr>
                </a:tc>
                <a:tc>
                  <a:txBody>
                    <a:bodyPr/>
                    <a:lstStyle/>
                    <a:p>
                      <a:pPr algn="ctr"/>
                      <a:r>
                        <a:rPr kumimoji="1" lang="en-US" altLang="ja-JP" sz="1400" dirty="0" smtClean="0"/>
                        <a:t>Weighed</a:t>
                      </a:r>
                      <a:r>
                        <a:rPr kumimoji="1" lang="en-US" altLang="ja-JP" sz="1400" baseline="0" dirty="0" smtClean="0"/>
                        <a:t> Average</a:t>
                      </a:r>
                      <a:endParaRPr kumimoji="1" lang="ja-JP" altLang="en-US" sz="1400" dirty="0"/>
                    </a:p>
                  </a:txBody>
                  <a:tcPr>
                    <a:solidFill>
                      <a:schemeClr val="bg1"/>
                    </a:solidFill>
                  </a:tcPr>
                </a:tc>
                <a:tc>
                  <a:txBody>
                    <a:bodyPr/>
                    <a:lstStyle/>
                    <a:p>
                      <a:pPr algn="ctr"/>
                      <a:r>
                        <a:rPr kumimoji="1" lang="en-US" altLang="ja-JP" sz="1400" dirty="0" err="1" smtClean="0"/>
                        <a:t>Kalma</a:t>
                      </a:r>
                      <a:r>
                        <a:rPr kumimoji="1" lang="en-US" altLang="ja-JP" sz="1400" baseline="0" dirty="0" err="1" smtClean="0"/>
                        <a:t>n</a:t>
                      </a:r>
                      <a:r>
                        <a:rPr kumimoji="1" lang="en-US" altLang="ja-JP" sz="1400" baseline="0" dirty="0" smtClean="0"/>
                        <a:t> Filter</a:t>
                      </a:r>
                      <a:endParaRPr kumimoji="1" lang="ja-JP" altLang="en-US" sz="1400" dirty="0"/>
                    </a:p>
                  </a:txBody>
                  <a:tcPr>
                    <a:solidFill>
                      <a:schemeClr val="bg1"/>
                    </a:solidFill>
                  </a:tcPr>
                </a:tc>
                <a:tc>
                  <a:txBody>
                    <a:bodyPr/>
                    <a:lstStyle/>
                    <a:p>
                      <a:pPr algn="ctr"/>
                      <a:r>
                        <a:rPr kumimoji="1" lang="en-US" altLang="ja-JP" sz="1400" dirty="0" smtClean="0">
                          <a:solidFill>
                            <a:srgbClr val="FF0000"/>
                          </a:solidFill>
                        </a:rPr>
                        <a:t>Particle</a:t>
                      </a:r>
                      <a:r>
                        <a:rPr kumimoji="1" lang="en-US" altLang="ja-JP" sz="1400" baseline="0" dirty="0" smtClean="0">
                          <a:solidFill>
                            <a:srgbClr val="FF0000"/>
                          </a:solidFill>
                        </a:rPr>
                        <a:t> </a:t>
                      </a:r>
                      <a:r>
                        <a:rPr kumimoji="1" lang="en-US" altLang="ja-JP" sz="1400" dirty="0" smtClean="0">
                          <a:solidFill>
                            <a:srgbClr val="FF0000"/>
                          </a:solidFill>
                        </a:rPr>
                        <a:t>Filter</a:t>
                      </a:r>
                      <a:endParaRPr kumimoji="1" lang="ja-JP" altLang="en-US" sz="1400" dirty="0">
                        <a:solidFill>
                          <a:srgbClr val="FF0000"/>
                        </a:solidFill>
                      </a:endParaRPr>
                    </a:p>
                  </a:txBody>
                  <a:tcPr>
                    <a:solidFill>
                      <a:schemeClr val="bg1"/>
                    </a:solidFill>
                  </a:tcPr>
                </a:tc>
              </a:tr>
            </a:tbl>
          </a:graphicData>
        </a:graphic>
      </p:graphicFrame>
      <p:sp>
        <p:nvSpPr>
          <p:cNvPr id="9" name="角丸四角形吹き出し 8"/>
          <p:cNvSpPr/>
          <p:nvPr/>
        </p:nvSpPr>
        <p:spPr>
          <a:xfrm>
            <a:off x="928662" y="2428868"/>
            <a:ext cx="2571768" cy="857256"/>
          </a:xfrm>
          <a:prstGeom prst="wedgeRoundRectCallout">
            <a:avLst>
              <a:gd name="adj1" fmla="val 63890"/>
              <a:gd name="adj2" fmla="val 3093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mean square er</a:t>
            </a:r>
            <a:r>
              <a:rPr lang="en-US" altLang="ja-JP" dirty="0" smtClean="0"/>
              <a:t>rors o</a:t>
            </a:r>
            <a:r>
              <a:rPr kumimoji="1" lang="en-US" altLang="ja-JP" dirty="0" smtClean="0"/>
              <a:t>f latitu</a:t>
            </a:r>
            <a:r>
              <a:rPr lang="en-US" altLang="ja-JP" dirty="0" smtClean="0"/>
              <a:t>des and longitude</a:t>
            </a:r>
            <a:endParaRPr kumimoji="1" lang="ja-JP" altLang="en-US" dirty="0"/>
          </a:p>
        </p:txBody>
      </p:sp>
    </p:spTree>
    <p:extLst>
      <p:ext uri="{BB962C8B-B14F-4D97-AF65-F5344CB8AC3E}">
        <p14:creationId xmlns:p14="http://schemas.microsoft.com/office/powerpoint/2010/main" val="312186127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Evaluation of Spatial Estimation</a:t>
            </a:r>
            <a:endParaRPr kumimoji="1" lang="ja-JP" altLang="en-US" dirty="0"/>
          </a:p>
        </p:txBody>
      </p:sp>
      <p:sp>
        <p:nvSpPr>
          <p:cNvPr id="5" name="テキスト ボックス 4"/>
          <p:cNvSpPr txBox="1"/>
          <p:nvPr/>
        </p:nvSpPr>
        <p:spPr>
          <a:xfrm>
            <a:off x="428596" y="1119830"/>
            <a:ext cx="5857916" cy="523220"/>
          </a:xfrm>
          <a:prstGeom prst="rect">
            <a:avLst/>
          </a:prstGeom>
          <a:noFill/>
        </p:spPr>
        <p:txBody>
          <a:bodyPr wrap="square" rtlCol="0">
            <a:spAutoFit/>
          </a:bodyPr>
          <a:lstStyle/>
          <a:p>
            <a:r>
              <a:rPr lang="en-US" altLang="ja-JP" sz="2800" dirty="0" smtClean="0"/>
              <a:t>A typhoon</a:t>
            </a:r>
            <a:endParaRPr kumimoji="1" lang="ja-JP" altLang="en-US" sz="2800" dirty="0"/>
          </a:p>
        </p:txBody>
      </p:sp>
      <p:graphicFrame>
        <p:nvGraphicFramePr>
          <p:cNvPr id="6" name="表 5"/>
          <p:cNvGraphicFramePr>
            <a:graphicFrameLocks noGrp="1"/>
          </p:cNvGraphicFramePr>
          <p:nvPr/>
        </p:nvGraphicFramePr>
        <p:xfrm>
          <a:off x="214282" y="3786190"/>
          <a:ext cx="8715434" cy="335280"/>
        </p:xfrm>
        <a:graphic>
          <a:graphicData uri="http://schemas.openxmlformats.org/drawingml/2006/table">
            <a:tbl>
              <a:tblPr firstRow="1" bandRow="1">
                <a:tableStyleId>{616DA210-FB5B-4158-B5E0-FEB733F419BA}</a:tableStyleId>
              </a:tblPr>
              <a:tblGrid>
                <a:gridCol w="1214446"/>
                <a:gridCol w="1143008"/>
                <a:gridCol w="1428760"/>
                <a:gridCol w="1714512"/>
                <a:gridCol w="1643074"/>
                <a:gridCol w="1571634"/>
              </a:tblGrid>
              <a:tr h="214314">
                <a:tc>
                  <a:txBody>
                    <a:bodyPr/>
                    <a:lstStyle/>
                    <a:p>
                      <a:r>
                        <a:rPr kumimoji="1" lang="en-US" altLang="ja-JP" sz="1600" dirty="0" smtClean="0"/>
                        <a:t>Average</a:t>
                      </a:r>
                      <a:endParaRPr kumimoji="1" lang="ja-JP" altLang="en-US" sz="1600" dirty="0"/>
                    </a:p>
                  </a:txBody>
                  <a:tcPr>
                    <a:solidFill>
                      <a:schemeClr val="bg1"/>
                    </a:solidFill>
                  </a:tcPr>
                </a:tc>
                <a:tc>
                  <a:txBody>
                    <a:bodyPr/>
                    <a:lstStyle/>
                    <a:p>
                      <a:pPr algn="ctr"/>
                      <a:r>
                        <a:rPr kumimoji="1" lang="ja-JP" altLang="en-US" sz="1600" dirty="0" smtClean="0"/>
                        <a:t>－</a:t>
                      </a:r>
                      <a:endParaRPr kumimoji="1" lang="ja-JP" altLang="en-US" sz="1600" dirty="0"/>
                    </a:p>
                  </a:txBody>
                  <a:tcPr>
                    <a:solidFill>
                      <a:schemeClr val="bg1"/>
                    </a:solidFill>
                  </a:tcPr>
                </a:tc>
                <a:tc>
                  <a:txBody>
                    <a:bodyPr/>
                    <a:lstStyle/>
                    <a:p>
                      <a:pPr algn="r"/>
                      <a:r>
                        <a:rPr kumimoji="1" lang="en-US" altLang="ja-JP" sz="1600" dirty="0" smtClean="0"/>
                        <a:t>4.39</a:t>
                      </a:r>
                      <a:endParaRPr kumimoji="1" lang="ja-JP" altLang="en-US" sz="1600" dirty="0"/>
                    </a:p>
                  </a:txBody>
                  <a:tcPr>
                    <a:solidFill>
                      <a:schemeClr val="bg1"/>
                    </a:solidFill>
                  </a:tcPr>
                </a:tc>
                <a:tc>
                  <a:txBody>
                    <a:bodyPr/>
                    <a:lstStyle/>
                    <a:p>
                      <a:pPr algn="r"/>
                      <a:r>
                        <a:rPr kumimoji="1" lang="en-US" altLang="ja-JP" sz="1600" dirty="0" smtClean="0"/>
                        <a:t>4.02</a:t>
                      </a:r>
                      <a:endParaRPr kumimoji="1" lang="ja-JP" altLang="en-US" sz="1600" dirty="0"/>
                    </a:p>
                  </a:txBody>
                  <a:tcPr>
                    <a:solidFill>
                      <a:schemeClr val="bg1"/>
                    </a:solidFill>
                  </a:tcPr>
                </a:tc>
                <a:tc>
                  <a:txBody>
                    <a:bodyPr/>
                    <a:lstStyle/>
                    <a:p>
                      <a:pPr algn="r"/>
                      <a:r>
                        <a:rPr kumimoji="1" lang="en-US" altLang="ja-JP" sz="1600" dirty="0" smtClean="0"/>
                        <a:t>9.56</a:t>
                      </a:r>
                      <a:endParaRPr kumimoji="1" lang="ja-JP" altLang="en-US" sz="1600" dirty="0"/>
                    </a:p>
                  </a:txBody>
                  <a:tcPr>
                    <a:solidFill>
                      <a:schemeClr val="bg1"/>
                    </a:solidFill>
                  </a:tcPr>
                </a:tc>
                <a:tc>
                  <a:txBody>
                    <a:bodyPr/>
                    <a:lstStyle/>
                    <a:p>
                      <a:pPr algn="r"/>
                      <a:r>
                        <a:rPr kumimoji="1" lang="en-US" altLang="ja-JP" sz="1600" dirty="0" smtClean="0">
                          <a:solidFill>
                            <a:srgbClr val="FF0000"/>
                          </a:solidFill>
                        </a:rPr>
                        <a:t>3.58</a:t>
                      </a:r>
                      <a:endParaRPr kumimoji="1" lang="ja-JP" altLang="en-US" sz="1600" dirty="0">
                        <a:solidFill>
                          <a:srgbClr val="FF0000"/>
                        </a:solidFill>
                      </a:endParaRPr>
                    </a:p>
                  </a:txBody>
                  <a:tcPr>
                    <a:solidFill>
                      <a:schemeClr val="bg1"/>
                    </a:solidFill>
                  </a:tcPr>
                </a:tc>
              </a:tr>
            </a:tbl>
          </a:graphicData>
        </a:graphic>
      </p:graphicFrame>
      <p:sp>
        <p:nvSpPr>
          <p:cNvPr id="7" name="テキスト ボックス 6"/>
          <p:cNvSpPr txBox="1"/>
          <p:nvPr/>
        </p:nvSpPr>
        <p:spPr>
          <a:xfrm>
            <a:off x="714348" y="5143512"/>
            <a:ext cx="7715304" cy="461665"/>
          </a:xfrm>
          <a:prstGeom prst="rect">
            <a:avLst/>
          </a:prstGeom>
          <a:noFill/>
        </p:spPr>
        <p:txBody>
          <a:bodyPr wrap="square" rtlCol="0">
            <a:spAutoFit/>
          </a:bodyPr>
          <a:lstStyle/>
          <a:p>
            <a:r>
              <a:rPr kumimoji="1" lang="en-US" altLang="ja-JP" sz="2400" dirty="0" smtClean="0"/>
              <a:t>Particle Filters works better than other methods</a:t>
            </a:r>
            <a:endParaRPr kumimoji="1" lang="ja-JP" altLang="en-US" sz="2400" dirty="0"/>
          </a:p>
        </p:txBody>
      </p:sp>
      <p:pic>
        <p:nvPicPr>
          <p:cNvPr id="115714" name="Picture 2"/>
          <p:cNvPicPr>
            <a:picLocks noChangeAspect="1" noChangeArrowheads="1"/>
          </p:cNvPicPr>
          <p:nvPr/>
        </p:nvPicPr>
        <p:blipFill>
          <a:blip r:embed="rId3" cstate="print"/>
          <a:srcRect/>
          <a:stretch>
            <a:fillRect/>
          </a:stretch>
        </p:blipFill>
        <p:spPr bwMode="auto">
          <a:xfrm>
            <a:off x="172739" y="1714488"/>
            <a:ext cx="8685541" cy="1989876"/>
          </a:xfrm>
          <a:prstGeom prst="rect">
            <a:avLst/>
          </a:prstGeom>
          <a:noFill/>
          <a:ln w="9525">
            <a:noFill/>
            <a:miter lim="800000"/>
            <a:headEnd/>
            <a:tailEnd/>
          </a:ln>
        </p:spPr>
      </p:pic>
      <p:graphicFrame>
        <p:nvGraphicFramePr>
          <p:cNvPr id="8" name="表 7"/>
          <p:cNvGraphicFramePr>
            <a:graphicFrameLocks noGrp="1"/>
          </p:cNvGraphicFramePr>
          <p:nvPr/>
        </p:nvGraphicFramePr>
        <p:xfrm>
          <a:off x="214282" y="1664960"/>
          <a:ext cx="8715434" cy="304799"/>
        </p:xfrm>
        <a:graphic>
          <a:graphicData uri="http://schemas.openxmlformats.org/drawingml/2006/table">
            <a:tbl>
              <a:tblPr firstRow="1" bandRow="1">
                <a:tableStyleId>{616DA210-FB5B-4158-B5E0-FEB733F419BA}</a:tableStyleId>
              </a:tblPr>
              <a:tblGrid>
                <a:gridCol w="928694"/>
                <a:gridCol w="1428760"/>
                <a:gridCol w="1428760"/>
                <a:gridCol w="1714512"/>
                <a:gridCol w="1643074"/>
                <a:gridCol w="1571634"/>
              </a:tblGrid>
              <a:tr h="192404">
                <a:tc>
                  <a:txBody>
                    <a:bodyPr/>
                    <a:lstStyle/>
                    <a:p>
                      <a:pPr algn="ctr"/>
                      <a:r>
                        <a:rPr kumimoji="1" lang="en-US" altLang="ja-JP" sz="1400" dirty="0" smtClean="0"/>
                        <a:t>Date</a:t>
                      </a:r>
                      <a:endParaRPr kumimoji="1" lang="ja-JP" altLang="en-US" sz="1400" dirty="0"/>
                    </a:p>
                  </a:txBody>
                  <a:tcPr>
                    <a:solidFill>
                      <a:schemeClr val="bg1"/>
                    </a:solidFill>
                  </a:tcPr>
                </a:tc>
                <a:tc>
                  <a:txBody>
                    <a:bodyPr/>
                    <a:lstStyle/>
                    <a:p>
                      <a:pPr algn="ctr"/>
                      <a:r>
                        <a:rPr kumimoji="1" lang="en-US" altLang="ja-JP" sz="1400" baseline="0" dirty="0" smtClean="0"/>
                        <a:t>Actual Center</a:t>
                      </a:r>
                      <a:endParaRPr kumimoji="1" lang="ja-JP" altLang="en-US" sz="1400" dirty="0"/>
                    </a:p>
                  </a:txBody>
                  <a:tcPr>
                    <a:solidFill>
                      <a:schemeClr val="bg1"/>
                    </a:solidFill>
                  </a:tcPr>
                </a:tc>
                <a:tc>
                  <a:txBody>
                    <a:bodyPr/>
                    <a:lstStyle/>
                    <a:p>
                      <a:pPr algn="ctr"/>
                      <a:r>
                        <a:rPr kumimoji="1" lang="en-US" altLang="ja-JP" sz="1400" dirty="0" smtClean="0"/>
                        <a:t>Median</a:t>
                      </a:r>
                      <a:endParaRPr kumimoji="1" lang="ja-JP" altLang="en-US" sz="1400" dirty="0"/>
                    </a:p>
                  </a:txBody>
                  <a:tcPr>
                    <a:solidFill>
                      <a:schemeClr val="bg1"/>
                    </a:solidFill>
                  </a:tcPr>
                </a:tc>
                <a:tc>
                  <a:txBody>
                    <a:bodyPr/>
                    <a:lstStyle/>
                    <a:p>
                      <a:pPr algn="ctr"/>
                      <a:r>
                        <a:rPr kumimoji="1" lang="en-US" altLang="ja-JP" sz="1400" dirty="0" smtClean="0"/>
                        <a:t>Weighed</a:t>
                      </a:r>
                      <a:r>
                        <a:rPr kumimoji="1" lang="en-US" altLang="ja-JP" sz="1400" baseline="0" dirty="0" smtClean="0"/>
                        <a:t> Average</a:t>
                      </a:r>
                      <a:endParaRPr kumimoji="1" lang="ja-JP" altLang="en-US" sz="1400" dirty="0"/>
                    </a:p>
                  </a:txBody>
                  <a:tcPr>
                    <a:solidFill>
                      <a:schemeClr val="bg1"/>
                    </a:solidFill>
                  </a:tcPr>
                </a:tc>
                <a:tc>
                  <a:txBody>
                    <a:bodyPr/>
                    <a:lstStyle/>
                    <a:p>
                      <a:pPr algn="ctr"/>
                      <a:r>
                        <a:rPr kumimoji="1" lang="en-US" altLang="ja-JP" sz="1400" dirty="0" err="1" smtClean="0"/>
                        <a:t>Kalma</a:t>
                      </a:r>
                      <a:r>
                        <a:rPr kumimoji="1" lang="en-US" altLang="ja-JP" sz="1400" baseline="0" dirty="0" err="1" smtClean="0"/>
                        <a:t>n</a:t>
                      </a:r>
                      <a:r>
                        <a:rPr kumimoji="1" lang="en-US" altLang="ja-JP" sz="1400" baseline="0" dirty="0" smtClean="0"/>
                        <a:t> Filter</a:t>
                      </a:r>
                      <a:endParaRPr kumimoji="1" lang="ja-JP" altLang="en-US" sz="1400" dirty="0"/>
                    </a:p>
                  </a:txBody>
                  <a:tcPr>
                    <a:solidFill>
                      <a:schemeClr val="bg1"/>
                    </a:solidFill>
                  </a:tcPr>
                </a:tc>
                <a:tc>
                  <a:txBody>
                    <a:bodyPr/>
                    <a:lstStyle/>
                    <a:p>
                      <a:pPr algn="ctr"/>
                      <a:r>
                        <a:rPr kumimoji="1" lang="en-US" altLang="ja-JP" sz="1400" dirty="0" smtClean="0">
                          <a:solidFill>
                            <a:srgbClr val="FF0000"/>
                          </a:solidFill>
                        </a:rPr>
                        <a:t>Particle</a:t>
                      </a:r>
                      <a:r>
                        <a:rPr kumimoji="1" lang="en-US" altLang="ja-JP" sz="1400" baseline="0" dirty="0" smtClean="0">
                          <a:solidFill>
                            <a:srgbClr val="FF0000"/>
                          </a:solidFill>
                        </a:rPr>
                        <a:t> </a:t>
                      </a:r>
                      <a:r>
                        <a:rPr kumimoji="1" lang="en-US" altLang="ja-JP" sz="1400" dirty="0" smtClean="0">
                          <a:solidFill>
                            <a:srgbClr val="FF0000"/>
                          </a:solidFill>
                        </a:rPr>
                        <a:t>Filter</a:t>
                      </a:r>
                      <a:endParaRPr kumimoji="1" lang="ja-JP" altLang="en-US" sz="1400" dirty="0">
                        <a:solidFill>
                          <a:srgbClr val="FF0000"/>
                        </a:solidFill>
                      </a:endParaRPr>
                    </a:p>
                  </a:txBody>
                  <a:tcPr>
                    <a:solidFill>
                      <a:schemeClr val="bg1"/>
                    </a:solidFill>
                  </a:tcPr>
                </a:tc>
              </a:tr>
            </a:tbl>
          </a:graphicData>
        </a:graphic>
      </p:graphicFrame>
      <p:sp>
        <p:nvSpPr>
          <p:cNvPr id="9" name="角丸四角形吹き出し 8"/>
          <p:cNvSpPr/>
          <p:nvPr/>
        </p:nvSpPr>
        <p:spPr>
          <a:xfrm>
            <a:off x="642910" y="2428868"/>
            <a:ext cx="2571768" cy="857256"/>
          </a:xfrm>
          <a:prstGeom prst="wedgeRoundRectCallout">
            <a:avLst>
              <a:gd name="adj1" fmla="val 67954"/>
              <a:gd name="adj2" fmla="val 10669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mean square er</a:t>
            </a:r>
            <a:r>
              <a:rPr lang="en-US" altLang="ja-JP" dirty="0" smtClean="0"/>
              <a:t>rors o</a:t>
            </a:r>
            <a:r>
              <a:rPr kumimoji="1" lang="en-US" altLang="ja-JP" dirty="0" smtClean="0"/>
              <a:t>f latitu</a:t>
            </a:r>
            <a:r>
              <a:rPr lang="en-US" altLang="ja-JP" dirty="0" smtClean="0"/>
              <a:t>des and longitude</a:t>
            </a:r>
            <a:endParaRPr kumimoji="1" lang="ja-JP" altLang="en-US" dirty="0"/>
          </a:p>
        </p:txBody>
      </p:sp>
    </p:spTree>
    <p:extLst>
      <p:ext uri="{BB962C8B-B14F-4D97-AF65-F5344CB8AC3E}">
        <p14:creationId xmlns:p14="http://schemas.microsoft.com/office/powerpoint/2010/main" val="241696505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Discussions of Experiments</a:t>
            </a:r>
            <a:endParaRPr kumimoji="1" lang="ja-JP" altLang="en-US" dirty="0"/>
          </a:p>
        </p:txBody>
      </p:sp>
      <p:sp>
        <p:nvSpPr>
          <p:cNvPr id="3" name="コンテンツ プレースホルダ 2"/>
          <p:cNvSpPr>
            <a:spLocks noGrp="1"/>
          </p:cNvSpPr>
          <p:nvPr>
            <p:ph sz="quarter" idx="1"/>
          </p:nvPr>
        </p:nvSpPr>
        <p:spPr/>
        <p:txBody>
          <a:bodyPr/>
          <a:lstStyle/>
          <a:p>
            <a:r>
              <a:rPr lang="en-US" altLang="ja-JP" sz="2800" dirty="0" smtClean="0"/>
              <a:t>Particle filters performs better than other methods</a:t>
            </a:r>
          </a:p>
          <a:p>
            <a:r>
              <a:rPr lang="en-US" altLang="ja-JP" sz="2800" dirty="0" smtClean="0">
                <a:latin typeface="Gill Sans MT" pitchFamily="34" charset="0"/>
              </a:rPr>
              <a:t>If the center of a target event is in an oceanic area, it’s more difficult to locate it precisely from tweets</a:t>
            </a:r>
          </a:p>
          <a:p>
            <a:r>
              <a:rPr lang="en-US" altLang="ja-JP" sz="2800" dirty="0" smtClean="0">
                <a:latin typeface="Gill Sans MT" pitchFamily="34" charset="0"/>
              </a:rPr>
              <a:t>It becomes more difficult to make good estimation in less populated areas</a:t>
            </a:r>
            <a:endParaRPr lang="en-US" altLang="ja-JP" sz="2800" dirty="0" smtClean="0"/>
          </a:p>
          <a:p>
            <a:endParaRPr kumimoji="1" lang="ja-JP" altLang="en-US" dirty="0"/>
          </a:p>
        </p:txBody>
      </p:sp>
    </p:spTree>
    <p:extLst>
      <p:ext uri="{BB962C8B-B14F-4D97-AF65-F5344CB8AC3E}">
        <p14:creationId xmlns:p14="http://schemas.microsoft.com/office/powerpoint/2010/main" val="227886319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Earthquake Reporting System </a:t>
            </a:r>
            <a:r>
              <a:rPr kumimoji="1" lang="en-US" altLang="ja-JP" dirty="0" smtClean="0"/>
              <a:t>	</a:t>
            </a:r>
            <a:endParaRPr kumimoji="1" lang="ja-JP" altLang="en-US" dirty="0"/>
          </a:p>
        </p:txBody>
      </p:sp>
      <p:sp>
        <p:nvSpPr>
          <p:cNvPr id="3" name="コンテンツ プレースホルダ 2"/>
          <p:cNvSpPr>
            <a:spLocks noGrp="1"/>
          </p:cNvSpPr>
          <p:nvPr>
            <p:ph sz="quarter" idx="1"/>
          </p:nvPr>
        </p:nvSpPr>
        <p:spPr/>
        <p:txBody>
          <a:bodyPr/>
          <a:lstStyle/>
          <a:p>
            <a:r>
              <a:rPr kumimoji="1" lang="en-US" altLang="ja-JP" dirty="0" err="1" smtClean="0"/>
              <a:t>Toretter</a:t>
            </a:r>
            <a:r>
              <a:rPr kumimoji="1" lang="en-US" altLang="ja-JP" dirty="0" smtClean="0"/>
              <a:t> ( http://toretter.com)</a:t>
            </a:r>
          </a:p>
          <a:p>
            <a:pPr lvl="1"/>
            <a:r>
              <a:rPr lang="en-US" altLang="ja-JP" sz="2800" dirty="0" smtClean="0"/>
              <a:t>Earthquake reporting system using the event detection algorithm</a:t>
            </a:r>
          </a:p>
          <a:p>
            <a:pPr lvl="1"/>
            <a:r>
              <a:rPr lang="en-US" altLang="ja-JP" sz="2800" dirty="0" smtClean="0"/>
              <a:t>All users can see the detection of past earthquakes</a:t>
            </a:r>
          </a:p>
          <a:p>
            <a:pPr lvl="1"/>
            <a:r>
              <a:rPr lang="en-US" altLang="ja-JP" sz="2800" dirty="0" smtClean="0"/>
              <a:t>Registered users can receive e-mails of earthquake detection reports</a:t>
            </a:r>
            <a:endParaRPr kumimoji="1" lang="ja-JP" altLang="en-US" sz="2800" dirty="0"/>
          </a:p>
        </p:txBody>
      </p:sp>
      <p:sp>
        <p:nvSpPr>
          <p:cNvPr id="4" name="角丸四角形 3"/>
          <p:cNvSpPr/>
          <p:nvPr/>
        </p:nvSpPr>
        <p:spPr>
          <a:xfrm>
            <a:off x="1571604" y="4000504"/>
            <a:ext cx="5429288" cy="22145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smtClean="0">
                <a:solidFill>
                  <a:schemeClr val="tx1"/>
                </a:solidFill>
              </a:rPr>
              <a:t> Dear Alice,</a:t>
            </a:r>
          </a:p>
          <a:p>
            <a:endParaRPr lang="en-US" altLang="ja-JP" sz="2400" dirty="0" smtClean="0">
              <a:solidFill>
                <a:schemeClr val="tx1"/>
              </a:solidFill>
            </a:endParaRPr>
          </a:p>
          <a:p>
            <a:r>
              <a:rPr lang="en-US" altLang="ja-JP" sz="2400" dirty="0" smtClean="0">
                <a:solidFill>
                  <a:schemeClr val="tx1"/>
                </a:solidFill>
              </a:rPr>
              <a:t>We have just detected an earthquake</a:t>
            </a:r>
          </a:p>
          <a:p>
            <a:r>
              <a:rPr lang="en-US" altLang="ja-JP" sz="2400" dirty="0" smtClean="0">
                <a:solidFill>
                  <a:schemeClr val="tx1"/>
                </a:solidFill>
              </a:rPr>
              <a:t>around Chiba. Please take care.</a:t>
            </a:r>
          </a:p>
          <a:p>
            <a:endParaRPr lang="en-US" altLang="ja-JP" sz="2400" dirty="0" smtClean="0">
              <a:solidFill>
                <a:schemeClr val="tx1"/>
              </a:solidFill>
            </a:endParaRPr>
          </a:p>
          <a:p>
            <a:r>
              <a:rPr lang="en-US" altLang="ja-JP" sz="2400" dirty="0" err="1" smtClean="0">
                <a:solidFill>
                  <a:schemeClr val="tx1"/>
                </a:solidFill>
              </a:rPr>
              <a:t>Toretter</a:t>
            </a:r>
            <a:r>
              <a:rPr lang="en-US" altLang="ja-JP" sz="2400" dirty="0" smtClean="0">
                <a:solidFill>
                  <a:schemeClr val="tx1"/>
                </a:solidFill>
              </a:rPr>
              <a:t> Alert System</a:t>
            </a:r>
            <a:endParaRPr kumimoji="1" lang="ja-JP" altLang="en-US" sz="2400" dirty="0">
              <a:solidFill>
                <a:schemeClr val="tx1"/>
              </a:solidFill>
            </a:endParaRPr>
          </a:p>
        </p:txBody>
      </p:sp>
    </p:spTree>
    <p:extLst>
      <p:ext uri="{BB962C8B-B14F-4D97-AF65-F5344CB8AC3E}">
        <p14:creationId xmlns:p14="http://schemas.microsoft.com/office/powerpoint/2010/main" val="27870436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1143000"/>
          </a:xfrm>
        </p:spPr>
        <p:txBody>
          <a:bodyPr>
            <a:normAutofit/>
          </a:bodyPr>
          <a:lstStyle/>
          <a:p>
            <a:r>
              <a:rPr lang="en-US" dirty="0" smtClean="0"/>
              <a:t>A Wealth of  Social Sensing Content</a:t>
            </a:r>
          </a:p>
        </p:txBody>
      </p:sp>
      <p:sp>
        <p:nvSpPr>
          <p:cNvPr id="11267" name="Content Placeholder 2"/>
          <p:cNvSpPr>
            <a:spLocks noGrp="1"/>
          </p:cNvSpPr>
          <p:nvPr>
            <p:ph idx="1"/>
          </p:nvPr>
        </p:nvSpPr>
        <p:spPr>
          <a:xfrm>
            <a:off x="228600" y="1295400"/>
            <a:ext cx="8610600" cy="4724400"/>
          </a:xfrm>
        </p:spPr>
        <p:txBody>
          <a:bodyPr>
            <a:normAutofit/>
          </a:bodyPr>
          <a:lstStyle/>
          <a:p>
            <a:pPr>
              <a:buFont typeface="Wingdings" pitchFamily="2" charset="2"/>
              <a:buNone/>
            </a:pPr>
            <a:r>
              <a:rPr lang="en-US" sz="2800" b="1" dirty="0" smtClean="0"/>
              <a:t>Every Minute</a:t>
            </a:r>
            <a:r>
              <a:rPr lang="en-US" sz="2800" dirty="0" smtClean="0"/>
              <a:t>:</a:t>
            </a:r>
          </a:p>
          <a:p>
            <a:r>
              <a:rPr lang="en-US" sz="2600" dirty="0" smtClean="0"/>
              <a:t>More than </a:t>
            </a:r>
            <a:r>
              <a:rPr lang="en-US" sz="2600" b="1" dirty="0" smtClean="0"/>
              <a:t>350,000 tweets </a:t>
            </a:r>
            <a:r>
              <a:rPr lang="en-US" sz="2600" dirty="0" smtClean="0"/>
              <a:t>made on Twitter </a:t>
            </a:r>
            <a:r>
              <a:rPr lang="en-US" sz="2000" dirty="0">
                <a:latin typeface="Cambria"/>
                <a:cs typeface="Cambria"/>
                <a:hlinkClick r:id="rId4"/>
              </a:rPr>
              <a:t>http://www.internetlivestats.com/twitter-statistics/</a:t>
            </a:r>
            <a:endParaRPr lang="en-US" sz="2000" dirty="0">
              <a:latin typeface="Cambria"/>
              <a:cs typeface="Cambria"/>
            </a:endParaRPr>
          </a:p>
          <a:p>
            <a:r>
              <a:rPr lang="en-US" sz="2600" dirty="0" smtClean="0"/>
              <a:t>Almost </a:t>
            </a:r>
            <a:r>
              <a:rPr lang="en-US" sz="2600" b="1" dirty="0" smtClean="0"/>
              <a:t>700,000 status updates </a:t>
            </a:r>
            <a:r>
              <a:rPr lang="en-US" sz="2600" dirty="0" smtClean="0"/>
              <a:t>made on Facebook </a:t>
            </a:r>
            <a:r>
              <a:rPr lang="en-US" sz="2000" dirty="0" smtClean="0">
                <a:hlinkClick r:id="rId5"/>
              </a:rPr>
              <a:t>http://www.themarketingbit.com/infographics/online-for-one-minute/</a:t>
            </a:r>
            <a:r>
              <a:rPr lang="en-US" sz="2000" dirty="0" smtClean="0"/>
              <a:t> </a:t>
            </a:r>
          </a:p>
          <a:p>
            <a:r>
              <a:rPr lang="en-US" sz="2600" dirty="0" smtClean="0"/>
              <a:t>More than</a:t>
            </a:r>
            <a:r>
              <a:rPr lang="en-US" sz="2600" b="1" dirty="0" smtClean="0"/>
              <a:t> 3,500 images </a:t>
            </a:r>
            <a:r>
              <a:rPr lang="en-US" sz="2600" dirty="0" smtClean="0"/>
              <a:t>uploaded to Flickr  </a:t>
            </a:r>
            <a:r>
              <a:rPr lang="en-US" sz="2000" dirty="0" smtClean="0">
                <a:hlinkClick r:id="rId6"/>
              </a:rPr>
              <a:t>http://www.pcmag.com</a:t>
            </a:r>
            <a:endParaRPr lang="en-US" sz="2800" dirty="0" smtClean="0"/>
          </a:p>
          <a:p>
            <a:r>
              <a:rPr lang="en-US" sz="2800" dirty="0" smtClean="0"/>
              <a:t>More than </a:t>
            </a:r>
            <a:r>
              <a:rPr lang="en-US" sz="2800" b="1" dirty="0" smtClean="0"/>
              <a:t>2000 check-ins </a:t>
            </a:r>
            <a:r>
              <a:rPr lang="en-US" sz="2800" dirty="0" smtClean="0"/>
              <a:t>on </a:t>
            </a:r>
            <a:r>
              <a:rPr lang="en-US" sz="2800" dirty="0" err="1" smtClean="0"/>
              <a:t>FourSquare</a:t>
            </a:r>
            <a:r>
              <a:rPr lang="en-US" sz="2800" dirty="0" smtClean="0"/>
              <a:t> </a:t>
            </a:r>
            <a:r>
              <a:rPr lang="en-US" sz="2000" dirty="0" smtClean="0">
                <a:hlinkClick r:id="rId7"/>
              </a:rPr>
              <a:t>http://articles.businessinsider.com</a:t>
            </a:r>
            <a:endParaRPr lang="en-US" sz="2600" dirty="0" smtClean="0"/>
          </a:p>
          <a:p>
            <a:r>
              <a:rPr lang="en-US" sz="2600" dirty="0" smtClean="0"/>
              <a:t>More than </a:t>
            </a:r>
            <a:r>
              <a:rPr lang="en-US" sz="2600" b="1" dirty="0" smtClean="0"/>
              <a:t>100 hours of video </a:t>
            </a:r>
            <a:r>
              <a:rPr lang="en-US" sz="2600" dirty="0" smtClean="0"/>
              <a:t>uploaded to YouTube </a:t>
            </a:r>
            <a:r>
              <a:rPr lang="en-US" sz="2000" dirty="0" smtClean="0">
                <a:hlinkClick r:id="rId8"/>
              </a:rPr>
              <a:t>http://www.youtube.com/t/press_statistics</a:t>
            </a:r>
            <a:endParaRPr lang="en-US" dirty="0" smtClean="0"/>
          </a:p>
          <a:p>
            <a:endParaRPr lang="en-US" dirty="0" smtClean="0"/>
          </a:p>
        </p:txBody>
      </p:sp>
      <p:pic>
        <p:nvPicPr>
          <p:cNvPr id="4" name="Picture 3" descr="tweets.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00" y="1752600"/>
            <a:ext cx="952500" cy="533400"/>
          </a:xfrm>
          <a:prstGeom prst="rect">
            <a:avLst/>
          </a:prstGeom>
        </p:spPr>
      </p:pic>
      <p:pic>
        <p:nvPicPr>
          <p:cNvPr id="6" name="Picture 5" descr="flickr-upload.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848600" y="3581400"/>
            <a:ext cx="714866" cy="533400"/>
          </a:xfrm>
          <a:prstGeom prst="rect">
            <a:avLst/>
          </a:prstGeom>
        </p:spPr>
      </p:pic>
      <p:pic>
        <p:nvPicPr>
          <p:cNvPr id="7" name="Picture 6" descr="youtube-video.jp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696200" y="5334000"/>
            <a:ext cx="1143000" cy="691641"/>
          </a:xfrm>
          <a:prstGeom prst="rect">
            <a:avLst/>
          </a:prstGeom>
        </p:spPr>
      </p:pic>
      <p:pic>
        <p:nvPicPr>
          <p:cNvPr id="8" name="Picture 7" descr="1minute.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667000" y="838200"/>
            <a:ext cx="990600" cy="990600"/>
          </a:xfrm>
          <a:prstGeom prst="rect">
            <a:avLst/>
          </a:prstGeom>
        </p:spPr>
      </p:pic>
      <p:sp>
        <p:nvSpPr>
          <p:cNvPr id="9" name="Slide Number Placeholder 8"/>
          <p:cNvSpPr>
            <a:spLocks noGrp="1"/>
          </p:cNvSpPr>
          <p:nvPr>
            <p:ph type="sldNum" sz="quarter" idx="12"/>
          </p:nvPr>
        </p:nvSpPr>
        <p:spPr/>
        <p:txBody>
          <a:bodyPr/>
          <a:lstStyle/>
          <a:p>
            <a:fld id="{B6F15528-21DE-4FAA-801E-634DDDAF4B2B}" type="slidenum">
              <a:rPr lang="en-US" smtClean="0"/>
              <a:pPr/>
              <a:t>5</a:t>
            </a:fld>
            <a:endParaRPr lang="en-US"/>
          </a:p>
        </p:txBody>
      </p:sp>
      <p:pic>
        <p:nvPicPr>
          <p:cNvPr id="22" name="Picture 21" descr="facebook.jp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077200" y="2438400"/>
            <a:ext cx="685800" cy="685800"/>
          </a:xfrm>
          <a:prstGeom prst="rect">
            <a:avLst/>
          </a:prstGeom>
        </p:spPr>
      </p:pic>
      <p:pic>
        <p:nvPicPr>
          <p:cNvPr id="23" name="Picture 22" descr="fourthsquare-checkin.jp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391400" y="4191000"/>
            <a:ext cx="762000" cy="810936"/>
          </a:xfrm>
          <a:prstGeom prst="rect">
            <a:avLst/>
          </a:prstGeom>
        </p:spPr>
      </p:pic>
    </p:spTree>
    <p:custDataLst>
      <p:tags r:id="rId1"/>
    </p:custDataLst>
    <p:extLst>
      <p:ext uri="{BB962C8B-B14F-4D97-AF65-F5344CB8AC3E}">
        <p14:creationId xmlns:p14="http://schemas.microsoft.com/office/powerpoint/2010/main" val="840440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7">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67">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267">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Screenshot of Toretter.com</a:t>
            </a:r>
            <a:endParaRPr kumimoji="1" lang="ja-JP" altLang="en-US" dirty="0"/>
          </a:p>
        </p:txBody>
      </p:sp>
      <p:pic>
        <p:nvPicPr>
          <p:cNvPr id="117762" name="Picture 2"/>
          <p:cNvPicPr>
            <a:picLocks noGrp="1" noChangeAspect="1" noChangeArrowheads="1"/>
          </p:cNvPicPr>
          <p:nvPr>
            <p:ph sz="quarter" idx="1"/>
          </p:nvPr>
        </p:nvPicPr>
        <p:blipFill>
          <a:blip r:embed="rId2" cstate="print"/>
          <a:srcRect/>
          <a:stretch>
            <a:fillRect/>
          </a:stretch>
        </p:blipFill>
        <p:spPr bwMode="auto">
          <a:xfrm>
            <a:off x="1555110" y="1219201"/>
            <a:ext cx="5914396" cy="4437710"/>
          </a:xfrm>
          <a:prstGeom prst="rect">
            <a:avLst/>
          </a:prstGeom>
          <a:noFill/>
          <a:ln w="9525">
            <a:noFill/>
            <a:miter lim="800000"/>
            <a:headEnd/>
            <a:tailEnd/>
          </a:ln>
        </p:spPr>
      </p:pic>
      <p:sp>
        <p:nvSpPr>
          <p:cNvPr id="3" name="Rectangle 2"/>
          <p:cNvSpPr/>
          <p:nvPr/>
        </p:nvSpPr>
        <p:spPr>
          <a:xfrm>
            <a:off x="778359" y="5857804"/>
            <a:ext cx="7647026" cy="6144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i="1" dirty="0" smtClean="0">
                <a:solidFill>
                  <a:srgbClr val="000000"/>
                </a:solidFill>
              </a:rPr>
              <a:t>Q: What would be a key feature of this system?</a:t>
            </a:r>
            <a:endParaRPr lang="en-US" sz="2800" i="1" dirty="0">
              <a:solidFill>
                <a:srgbClr val="000000"/>
              </a:solidFill>
            </a:endParaRPr>
          </a:p>
        </p:txBody>
      </p:sp>
    </p:spTree>
    <p:extLst>
      <p:ext uri="{BB962C8B-B14F-4D97-AF65-F5344CB8AC3E}">
        <p14:creationId xmlns:p14="http://schemas.microsoft.com/office/powerpoint/2010/main" val="37210234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Earthquake Reporting System 	</a:t>
            </a:r>
            <a:endParaRPr kumimoji="1" lang="ja-JP" altLang="en-US" dirty="0"/>
          </a:p>
        </p:txBody>
      </p:sp>
      <p:sp>
        <p:nvSpPr>
          <p:cNvPr id="3" name="コンテンツ プレースホルダ 2"/>
          <p:cNvSpPr>
            <a:spLocks noGrp="1"/>
          </p:cNvSpPr>
          <p:nvPr>
            <p:ph sz="quarter" idx="1"/>
          </p:nvPr>
        </p:nvSpPr>
        <p:spPr/>
        <p:txBody>
          <a:bodyPr>
            <a:normAutofit fontScale="92500" lnSpcReduction="10000"/>
          </a:bodyPr>
          <a:lstStyle/>
          <a:p>
            <a:r>
              <a:rPr kumimoji="1" lang="en-US" altLang="ja-JP" dirty="0" smtClean="0"/>
              <a:t>Effectiveness of alerts of this system</a:t>
            </a:r>
          </a:p>
          <a:p>
            <a:pPr lvl="1"/>
            <a:r>
              <a:rPr lang="en-US" altLang="ja-JP" sz="2600" dirty="0" smtClean="0"/>
              <a:t>Alert E-mails urges users to prepare for the earthquake </a:t>
            </a:r>
            <a:r>
              <a:rPr kumimoji="1" lang="en-US" altLang="ja-JP" sz="2600" dirty="0" smtClean="0"/>
              <a:t>if </a:t>
            </a:r>
            <a:r>
              <a:rPr lang="en-US" altLang="ja-JP" sz="2600" dirty="0" smtClean="0"/>
              <a:t>they are received by a user </a:t>
            </a:r>
            <a:r>
              <a:rPr lang="en-US" altLang="ja-JP" sz="2600" b="1" dirty="0" smtClean="0"/>
              <a:t>shortly before </a:t>
            </a:r>
            <a:r>
              <a:rPr lang="en-US" altLang="ja-JP" sz="2600" dirty="0" smtClean="0"/>
              <a:t>the earthquake actually arrives.</a:t>
            </a:r>
          </a:p>
          <a:p>
            <a:pPr lvl="1"/>
            <a:endParaRPr lang="en-US" altLang="ja-JP" sz="2800" dirty="0" smtClean="0"/>
          </a:p>
          <a:p>
            <a:r>
              <a:rPr lang="en-US" altLang="ja-JP" dirty="0" smtClean="0"/>
              <a:t>Is it possible to receive the e-mail before the earthquake actually arrives?</a:t>
            </a:r>
          </a:p>
          <a:p>
            <a:pPr lvl="1"/>
            <a:r>
              <a:rPr lang="en-US" altLang="ja-JP" sz="2600" dirty="0" smtClean="0"/>
              <a:t>An earthquake is transmitted through the earth's crust at about </a:t>
            </a:r>
            <a:r>
              <a:rPr lang="en-US" altLang="ja-JP" sz="2600" b="1" dirty="0" smtClean="0"/>
              <a:t>3~7 km/s.</a:t>
            </a:r>
          </a:p>
          <a:p>
            <a:pPr lvl="1"/>
            <a:r>
              <a:rPr lang="en-US" altLang="ja-JP" sz="2600" dirty="0" smtClean="0"/>
              <a:t>a person has about </a:t>
            </a:r>
            <a:r>
              <a:rPr lang="en-US" altLang="ja-JP" sz="2600" b="1" dirty="0" smtClean="0">
                <a:solidFill>
                  <a:srgbClr val="FF0000"/>
                </a:solidFill>
              </a:rPr>
              <a:t>20~30 sec </a:t>
            </a:r>
            <a:r>
              <a:rPr lang="en-US" altLang="ja-JP" sz="2600" dirty="0" smtClean="0"/>
              <a:t>before its arrival at a point that is </a:t>
            </a:r>
            <a:r>
              <a:rPr lang="en-US" altLang="ja-JP" sz="2600" b="1" dirty="0" smtClean="0"/>
              <a:t>100 km distant </a:t>
            </a:r>
            <a:r>
              <a:rPr lang="en-US" altLang="ja-JP" sz="2600" dirty="0" smtClean="0"/>
              <a:t>from an actual center</a:t>
            </a:r>
          </a:p>
          <a:p>
            <a:pPr lvl="1"/>
            <a:endParaRPr lang="en-US" altLang="ja-JP" sz="2800" dirty="0" smtClean="0"/>
          </a:p>
        </p:txBody>
      </p:sp>
    </p:spTree>
    <p:extLst>
      <p:ext uri="{BB962C8B-B14F-4D97-AF65-F5344CB8AC3E}">
        <p14:creationId xmlns:p14="http://schemas.microsoft.com/office/powerpoint/2010/main" val="252615001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Results of Earthquake Detection</a:t>
            </a:r>
            <a:endParaRPr kumimoji="1" lang="ja-JP" altLang="en-US" dirty="0"/>
          </a:p>
        </p:txBody>
      </p:sp>
      <p:sp>
        <p:nvSpPr>
          <p:cNvPr id="4" name="テキスト ボックス 3"/>
          <p:cNvSpPr txBox="1"/>
          <p:nvPr/>
        </p:nvSpPr>
        <p:spPr>
          <a:xfrm>
            <a:off x="457200" y="4896448"/>
            <a:ext cx="8686800" cy="1815882"/>
          </a:xfrm>
          <a:prstGeom prst="rect">
            <a:avLst/>
          </a:prstGeom>
          <a:noFill/>
        </p:spPr>
        <p:txBody>
          <a:bodyPr wrap="square" rtlCol="0">
            <a:spAutoFit/>
          </a:bodyPr>
          <a:lstStyle/>
          <a:p>
            <a:r>
              <a:rPr lang="en-US" altLang="ja-JP" sz="2800" dirty="0" smtClean="0"/>
              <a:t>In all cases, we sent E-mails  before announces of </a:t>
            </a:r>
            <a:r>
              <a:rPr lang="en-US" altLang="ja-JP" sz="2800" dirty="0"/>
              <a:t>JMA (Japan Meteorological Agency</a:t>
            </a:r>
            <a:r>
              <a:rPr lang="en-US" altLang="ja-JP" sz="2800" dirty="0" smtClean="0"/>
              <a:t>)</a:t>
            </a:r>
            <a:endParaRPr lang="en-US" altLang="ja-JP" sz="2800" dirty="0"/>
          </a:p>
          <a:p>
            <a:r>
              <a:rPr lang="en-US" altLang="ja-JP" sz="2800" dirty="0" smtClean="0"/>
              <a:t>In the earliest cases, it can sent E-mails in </a:t>
            </a:r>
            <a:r>
              <a:rPr lang="en-US" altLang="ja-JP" sz="2800" b="1" dirty="0" smtClean="0">
                <a:solidFill>
                  <a:srgbClr val="FF0000"/>
                </a:solidFill>
              </a:rPr>
              <a:t>19 sec</a:t>
            </a:r>
            <a:r>
              <a:rPr lang="en-US" altLang="ja-JP" sz="2800" dirty="0" smtClean="0"/>
              <a:t>.</a:t>
            </a:r>
          </a:p>
          <a:p>
            <a:r>
              <a:rPr lang="en-US" altLang="ja-JP" sz="2800" dirty="0" smtClean="0"/>
              <a:t>On average, JMA announces </a:t>
            </a:r>
            <a:r>
              <a:rPr lang="en-US" altLang="ja-JP" sz="2800" b="1" dirty="0" smtClean="0"/>
              <a:t>6 min </a:t>
            </a:r>
            <a:r>
              <a:rPr lang="en-US" altLang="ja-JP" sz="2800" dirty="0" smtClean="0"/>
              <a:t>after the earthquake</a:t>
            </a:r>
          </a:p>
        </p:txBody>
      </p:sp>
      <p:graphicFrame>
        <p:nvGraphicFramePr>
          <p:cNvPr id="5" name="表 4"/>
          <p:cNvGraphicFramePr>
            <a:graphicFrameLocks noGrp="1"/>
          </p:cNvGraphicFramePr>
          <p:nvPr/>
        </p:nvGraphicFramePr>
        <p:xfrm>
          <a:off x="285720" y="1397000"/>
          <a:ext cx="8429688" cy="3383280"/>
        </p:xfrm>
        <a:graphic>
          <a:graphicData uri="http://schemas.openxmlformats.org/drawingml/2006/table">
            <a:tbl>
              <a:tblPr firstRow="1" bandRow="1">
                <a:tableStyleId>{5C22544A-7EE6-4342-B048-85BDC9FD1C3A}</a:tableStyleId>
              </a:tblPr>
              <a:tblGrid>
                <a:gridCol w="1053711"/>
                <a:gridCol w="1053711"/>
                <a:gridCol w="1053711"/>
                <a:gridCol w="1053711"/>
                <a:gridCol w="1053711"/>
                <a:gridCol w="1053711"/>
                <a:gridCol w="1053711"/>
                <a:gridCol w="1053711"/>
              </a:tblGrid>
              <a:tr h="506070">
                <a:tc>
                  <a:txBody>
                    <a:bodyPr/>
                    <a:lstStyle/>
                    <a:p>
                      <a:pPr algn="ctr"/>
                      <a:r>
                        <a:rPr kumimoji="1" lang="en-US" altLang="ja-JP" sz="1200" dirty="0" smtClean="0"/>
                        <a:t>Date</a:t>
                      </a:r>
                      <a:endParaRPr kumimoji="1" lang="ja-JP" altLang="en-US" sz="1200" dirty="0"/>
                    </a:p>
                  </a:txBody>
                  <a:tcPr/>
                </a:tc>
                <a:tc>
                  <a:txBody>
                    <a:bodyPr/>
                    <a:lstStyle/>
                    <a:p>
                      <a:pPr algn="ctr"/>
                      <a:r>
                        <a:rPr kumimoji="1" lang="en-US" altLang="ja-JP" sz="1200" dirty="0" smtClean="0"/>
                        <a:t>Magnitude</a:t>
                      </a:r>
                      <a:r>
                        <a:rPr kumimoji="1" lang="en-US" altLang="ja-JP" sz="1200" baseline="0" dirty="0" smtClean="0"/>
                        <a:t> </a:t>
                      </a:r>
                      <a:endParaRPr kumimoji="1" lang="ja-JP" altLang="en-US" sz="1200" dirty="0"/>
                    </a:p>
                  </a:txBody>
                  <a:tcPr/>
                </a:tc>
                <a:tc>
                  <a:txBody>
                    <a:bodyPr/>
                    <a:lstStyle/>
                    <a:p>
                      <a:pPr algn="ctr"/>
                      <a:r>
                        <a:rPr kumimoji="1" lang="en-US" altLang="ja-JP" sz="1200" dirty="0" smtClean="0"/>
                        <a:t>Location</a:t>
                      </a:r>
                      <a:endParaRPr kumimoji="1" lang="ja-JP" altLang="en-US" sz="1200" dirty="0"/>
                    </a:p>
                  </a:txBody>
                  <a:tcPr/>
                </a:tc>
                <a:tc>
                  <a:txBody>
                    <a:bodyPr/>
                    <a:lstStyle/>
                    <a:p>
                      <a:pPr algn="ctr"/>
                      <a:r>
                        <a:rPr kumimoji="1" lang="en-US" altLang="ja-JP" sz="1200" dirty="0" smtClean="0"/>
                        <a:t>Time</a:t>
                      </a:r>
                      <a:endParaRPr kumimoji="1" lang="ja-JP" altLang="en-US" sz="1200" dirty="0"/>
                    </a:p>
                  </a:txBody>
                  <a:tcPr/>
                </a:tc>
                <a:tc>
                  <a:txBody>
                    <a:bodyPr/>
                    <a:lstStyle/>
                    <a:p>
                      <a:pPr algn="ctr"/>
                      <a:r>
                        <a:rPr kumimoji="1" lang="en-US" altLang="ja-JP" sz="1200" dirty="0" smtClean="0"/>
                        <a:t>E-mail sent</a:t>
                      </a:r>
                      <a:r>
                        <a:rPr kumimoji="1" lang="en-US" altLang="ja-JP" sz="1200" baseline="0" dirty="0" smtClean="0"/>
                        <a:t> time</a:t>
                      </a:r>
                      <a:endParaRPr kumimoji="1" lang="ja-JP" altLang="en-US" sz="1200" dirty="0"/>
                    </a:p>
                  </a:txBody>
                  <a:tcPr/>
                </a:tc>
                <a:tc>
                  <a:txBody>
                    <a:bodyPr/>
                    <a:lstStyle/>
                    <a:p>
                      <a:pPr algn="ctr"/>
                      <a:r>
                        <a:rPr kumimoji="1" lang="en-US" altLang="ja-JP" sz="1200" dirty="0" smtClean="0"/>
                        <a:t>time</a:t>
                      </a:r>
                      <a:r>
                        <a:rPr kumimoji="1" lang="en-US" altLang="ja-JP" sz="1200" baseline="0" dirty="0" smtClean="0"/>
                        <a:t> gap</a:t>
                      </a:r>
                    </a:p>
                    <a:p>
                      <a:pPr algn="ctr"/>
                      <a:r>
                        <a:rPr kumimoji="1" lang="en-US" altLang="ja-JP" sz="1200" baseline="0" dirty="0" smtClean="0"/>
                        <a:t>[sec] </a:t>
                      </a:r>
                      <a:endParaRPr kumimoji="1" lang="ja-JP" alt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 tweets</a:t>
                      </a:r>
                      <a:r>
                        <a:rPr kumimoji="1" lang="en-US" altLang="ja-JP" sz="1200" baseline="0" dirty="0" smtClean="0"/>
                        <a:t>  within  10 minutes</a:t>
                      </a:r>
                      <a:endParaRPr kumimoji="1" lang="ja-JP" altLang="en-US" sz="1200" dirty="0" smtClean="0"/>
                    </a:p>
                  </a:txBody>
                  <a:tcPr/>
                </a:tc>
                <a:tc>
                  <a:txBody>
                    <a:bodyPr/>
                    <a:lstStyle/>
                    <a:p>
                      <a:pPr algn="ctr"/>
                      <a:r>
                        <a:rPr kumimoji="1" lang="en-US" altLang="ja-JP" sz="1200" dirty="0" smtClean="0"/>
                        <a:t>Announce of JMA</a:t>
                      </a:r>
                      <a:endParaRPr kumimoji="1" lang="ja-JP" altLang="en-US" sz="1200" dirty="0"/>
                    </a:p>
                  </a:txBody>
                  <a:tcPr/>
                </a:tc>
              </a:tr>
              <a:tr h="216887">
                <a:tc>
                  <a:txBody>
                    <a:bodyPr/>
                    <a:lstStyle/>
                    <a:p>
                      <a:pPr algn="ctr"/>
                      <a:r>
                        <a:rPr kumimoji="1" lang="en-US" altLang="ja-JP" sz="1200" dirty="0" smtClean="0"/>
                        <a:t>Aug.</a:t>
                      </a:r>
                      <a:r>
                        <a:rPr kumimoji="1" lang="en-US" altLang="ja-JP" sz="1200" baseline="0" dirty="0" smtClean="0"/>
                        <a:t> 18</a:t>
                      </a:r>
                      <a:endParaRPr kumimoji="1" lang="ja-JP" altLang="en-US" sz="1200" dirty="0"/>
                    </a:p>
                  </a:txBody>
                  <a:tcPr/>
                </a:tc>
                <a:tc>
                  <a:txBody>
                    <a:bodyPr/>
                    <a:lstStyle/>
                    <a:p>
                      <a:pPr algn="ctr"/>
                      <a:r>
                        <a:rPr kumimoji="1" lang="en-US" altLang="ja-JP" sz="1200" dirty="0" smtClean="0"/>
                        <a:t>4.5</a:t>
                      </a:r>
                      <a:endParaRPr kumimoji="1" lang="ja-JP" altLang="en-US" sz="1200" dirty="0"/>
                    </a:p>
                  </a:txBody>
                  <a:tcPr/>
                </a:tc>
                <a:tc>
                  <a:txBody>
                    <a:bodyPr/>
                    <a:lstStyle/>
                    <a:p>
                      <a:pPr algn="ctr"/>
                      <a:r>
                        <a:rPr kumimoji="1" lang="en-US" altLang="ja-JP" sz="1200" dirty="0" smtClean="0"/>
                        <a:t>Tochigi</a:t>
                      </a:r>
                      <a:endParaRPr kumimoji="1" lang="ja-JP" altLang="en-US" sz="1200" dirty="0"/>
                    </a:p>
                  </a:txBody>
                  <a:tcPr/>
                </a:tc>
                <a:tc>
                  <a:txBody>
                    <a:bodyPr/>
                    <a:lstStyle/>
                    <a:p>
                      <a:pPr algn="ctr"/>
                      <a:r>
                        <a:rPr kumimoji="1" lang="en-US" altLang="ja-JP" sz="1200" dirty="0" smtClean="0"/>
                        <a:t>6:58:55</a:t>
                      </a:r>
                      <a:endParaRPr kumimoji="1" lang="ja-JP" altLang="en-US" sz="1200" dirty="0"/>
                    </a:p>
                  </a:txBody>
                  <a:tcPr/>
                </a:tc>
                <a:tc>
                  <a:txBody>
                    <a:bodyPr/>
                    <a:lstStyle/>
                    <a:p>
                      <a:pPr algn="ctr"/>
                      <a:r>
                        <a:rPr kumimoji="1" lang="en-US" altLang="ja-JP" sz="1200" dirty="0" smtClean="0"/>
                        <a:t>7:00:30</a:t>
                      </a:r>
                      <a:endParaRPr kumimoji="1" lang="ja-JP" altLang="en-US" sz="1200" dirty="0"/>
                    </a:p>
                  </a:txBody>
                  <a:tcPr/>
                </a:tc>
                <a:tc>
                  <a:txBody>
                    <a:bodyPr/>
                    <a:lstStyle/>
                    <a:p>
                      <a:pPr algn="ctr"/>
                      <a:r>
                        <a:rPr kumimoji="1" lang="en-US" altLang="ja-JP" sz="1200" dirty="0" smtClean="0"/>
                        <a:t>95</a:t>
                      </a:r>
                      <a:endParaRPr kumimoji="1" lang="ja-JP" altLang="en-US" sz="1200" dirty="0"/>
                    </a:p>
                  </a:txBody>
                  <a:tcPr/>
                </a:tc>
                <a:tc>
                  <a:txBody>
                    <a:bodyPr/>
                    <a:lstStyle/>
                    <a:p>
                      <a:pPr algn="ctr"/>
                      <a:r>
                        <a:rPr kumimoji="1" lang="en-US" altLang="ja-JP" sz="1200" dirty="0" smtClean="0"/>
                        <a:t>35</a:t>
                      </a:r>
                      <a:endParaRPr kumimoji="1" lang="ja-JP" altLang="en-US" sz="1200" dirty="0"/>
                    </a:p>
                  </a:txBody>
                  <a:tcPr/>
                </a:tc>
                <a:tc>
                  <a:txBody>
                    <a:bodyPr/>
                    <a:lstStyle/>
                    <a:p>
                      <a:pPr algn="ctr"/>
                      <a:r>
                        <a:rPr kumimoji="1" lang="en-US" altLang="ja-JP" sz="1200" dirty="0" smtClean="0"/>
                        <a:t>7:08</a:t>
                      </a:r>
                      <a:endParaRPr kumimoji="1" lang="ja-JP" altLang="en-US" sz="1200" dirty="0"/>
                    </a:p>
                  </a:txBody>
                  <a:tcPr/>
                </a:tc>
              </a:tr>
              <a:tr h="216887">
                <a:tc>
                  <a:txBody>
                    <a:bodyPr/>
                    <a:lstStyle/>
                    <a:p>
                      <a:pPr algn="ctr"/>
                      <a:r>
                        <a:rPr kumimoji="1" lang="en-US" altLang="ja-JP" sz="1200" dirty="0" smtClean="0"/>
                        <a:t>Aug. 18</a:t>
                      </a:r>
                      <a:endParaRPr kumimoji="1" lang="ja-JP" altLang="en-US" sz="1200" dirty="0"/>
                    </a:p>
                  </a:txBody>
                  <a:tcPr/>
                </a:tc>
                <a:tc>
                  <a:txBody>
                    <a:bodyPr/>
                    <a:lstStyle/>
                    <a:p>
                      <a:pPr algn="ctr"/>
                      <a:r>
                        <a:rPr kumimoji="1" lang="en-US" altLang="ja-JP" sz="1200" dirty="0" smtClean="0"/>
                        <a:t>3.1</a:t>
                      </a:r>
                      <a:endParaRPr kumimoji="1" lang="ja-JP" altLang="en-US" sz="1200" dirty="0"/>
                    </a:p>
                  </a:txBody>
                  <a:tcPr/>
                </a:tc>
                <a:tc>
                  <a:txBody>
                    <a:bodyPr/>
                    <a:lstStyle/>
                    <a:p>
                      <a:pPr algn="ctr"/>
                      <a:r>
                        <a:rPr kumimoji="1" lang="en-US" altLang="ja-JP" sz="1200" dirty="0" smtClean="0"/>
                        <a:t>Suruga-wan</a:t>
                      </a:r>
                      <a:endParaRPr kumimoji="1" lang="ja-JP" altLang="en-US" sz="1200" dirty="0"/>
                    </a:p>
                  </a:txBody>
                  <a:tcPr/>
                </a:tc>
                <a:tc>
                  <a:txBody>
                    <a:bodyPr/>
                    <a:lstStyle/>
                    <a:p>
                      <a:pPr algn="ctr"/>
                      <a:r>
                        <a:rPr kumimoji="1" lang="en-US" altLang="ja-JP" sz="1200" dirty="0" smtClean="0"/>
                        <a:t>19:22:48</a:t>
                      </a:r>
                      <a:endParaRPr kumimoji="1" lang="ja-JP" altLang="en-US" sz="1200" dirty="0"/>
                    </a:p>
                  </a:txBody>
                  <a:tcPr/>
                </a:tc>
                <a:tc>
                  <a:txBody>
                    <a:bodyPr/>
                    <a:lstStyle/>
                    <a:p>
                      <a:pPr algn="ctr"/>
                      <a:r>
                        <a:rPr kumimoji="1" lang="en-US" altLang="ja-JP" sz="1200" dirty="0" smtClean="0"/>
                        <a:t>19:23:14</a:t>
                      </a:r>
                      <a:endParaRPr kumimoji="1" lang="ja-JP" altLang="en-US" sz="1200" dirty="0"/>
                    </a:p>
                  </a:txBody>
                  <a:tcPr/>
                </a:tc>
                <a:tc>
                  <a:txBody>
                    <a:bodyPr/>
                    <a:lstStyle/>
                    <a:p>
                      <a:pPr algn="ctr"/>
                      <a:r>
                        <a:rPr kumimoji="1" lang="en-US" altLang="ja-JP" sz="1200" dirty="0" smtClean="0"/>
                        <a:t>26</a:t>
                      </a:r>
                      <a:endParaRPr kumimoji="1" lang="ja-JP" altLang="en-US" sz="1200" dirty="0"/>
                    </a:p>
                  </a:txBody>
                  <a:tcPr/>
                </a:tc>
                <a:tc>
                  <a:txBody>
                    <a:bodyPr/>
                    <a:lstStyle/>
                    <a:p>
                      <a:pPr algn="ctr"/>
                      <a:r>
                        <a:rPr kumimoji="1" lang="en-US" altLang="ja-JP" sz="1200" dirty="0" smtClean="0"/>
                        <a:t>17</a:t>
                      </a:r>
                      <a:endParaRPr kumimoji="1" lang="ja-JP" altLang="en-US" sz="1200" dirty="0"/>
                    </a:p>
                  </a:txBody>
                  <a:tcPr/>
                </a:tc>
                <a:tc>
                  <a:txBody>
                    <a:bodyPr/>
                    <a:lstStyle/>
                    <a:p>
                      <a:pPr algn="ctr"/>
                      <a:r>
                        <a:rPr kumimoji="1" lang="en-US" altLang="ja-JP" sz="1200" dirty="0" smtClean="0"/>
                        <a:t>19:28</a:t>
                      </a:r>
                      <a:endParaRPr kumimoji="1" lang="ja-JP" altLang="en-US" sz="1200" dirty="0"/>
                    </a:p>
                  </a:txBody>
                  <a:tcPr/>
                </a:tc>
              </a:tr>
              <a:tr h="216887">
                <a:tc>
                  <a:txBody>
                    <a:bodyPr/>
                    <a:lstStyle/>
                    <a:p>
                      <a:pPr algn="ctr"/>
                      <a:r>
                        <a:rPr kumimoji="1" lang="en-US" altLang="ja-JP" sz="1200" dirty="0" smtClean="0"/>
                        <a:t>Aug. 21</a:t>
                      </a:r>
                      <a:endParaRPr kumimoji="1" lang="ja-JP" altLang="en-US" sz="1200" dirty="0"/>
                    </a:p>
                  </a:txBody>
                  <a:tcPr>
                    <a:solidFill>
                      <a:schemeClr val="accent4">
                        <a:lumMod val="75000"/>
                      </a:schemeClr>
                    </a:solidFill>
                  </a:tcPr>
                </a:tc>
                <a:tc>
                  <a:txBody>
                    <a:bodyPr/>
                    <a:lstStyle/>
                    <a:p>
                      <a:pPr algn="ctr"/>
                      <a:r>
                        <a:rPr kumimoji="1" lang="en-US" altLang="ja-JP" sz="1200" dirty="0" smtClean="0"/>
                        <a:t>4.1</a:t>
                      </a:r>
                      <a:endParaRPr kumimoji="1" lang="ja-JP" altLang="en-US" sz="1200" dirty="0"/>
                    </a:p>
                  </a:txBody>
                  <a:tcPr>
                    <a:solidFill>
                      <a:schemeClr val="accent4">
                        <a:lumMod val="75000"/>
                      </a:schemeClr>
                    </a:solidFill>
                  </a:tcPr>
                </a:tc>
                <a:tc>
                  <a:txBody>
                    <a:bodyPr/>
                    <a:lstStyle/>
                    <a:p>
                      <a:pPr algn="ctr"/>
                      <a:r>
                        <a:rPr kumimoji="1" lang="en-US" altLang="ja-JP" sz="1200" dirty="0" smtClean="0"/>
                        <a:t>Chiba</a:t>
                      </a:r>
                      <a:endParaRPr kumimoji="1" lang="ja-JP" altLang="en-US" sz="1200" dirty="0"/>
                    </a:p>
                  </a:txBody>
                  <a:tcPr>
                    <a:solidFill>
                      <a:schemeClr val="accent4">
                        <a:lumMod val="75000"/>
                      </a:schemeClr>
                    </a:solidFill>
                  </a:tcPr>
                </a:tc>
                <a:tc>
                  <a:txBody>
                    <a:bodyPr/>
                    <a:lstStyle/>
                    <a:p>
                      <a:pPr algn="ctr"/>
                      <a:r>
                        <a:rPr kumimoji="1" lang="en-US" altLang="ja-JP" sz="1200" dirty="0" smtClean="0"/>
                        <a:t>8:51:16</a:t>
                      </a:r>
                      <a:endParaRPr kumimoji="1" lang="ja-JP" altLang="en-US" sz="1200" dirty="0"/>
                    </a:p>
                  </a:txBody>
                  <a:tcPr>
                    <a:solidFill>
                      <a:schemeClr val="accent4">
                        <a:lumMod val="75000"/>
                      </a:schemeClr>
                    </a:solidFill>
                  </a:tcPr>
                </a:tc>
                <a:tc>
                  <a:txBody>
                    <a:bodyPr/>
                    <a:lstStyle/>
                    <a:p>
                      <a:pPr algn="ctr"/>
                      <a:r>
                        <a:rPr kumimoji="1" lang="en-US" altLang="ja-JP" sz="1200" dirty="0" smtClean="0"/>
                        <a:t>8:51:35</a:t>
                      </a:r>
                      <a:endParaRPr kumimoji="1" lang="ja-JP" altLang="en-US" sz="1200" dirty="0"/>
                    </a:p>
                  </a:txBody>
                  <a:tcPr>
                    <a:solidFill>
                      <a:schemeClr val="accent4">
                        <a:lumMod val="75000"/>
                      </a:schemeClr>
                    </a:solidFill>
                  </a:tcPr>
                </a:tc>
                <a:tc>
                  <a:txBody>
                    <a:bodyPr/>
                    <a:lstStyle/>
                    <a:p>
                      <a:pPr algn="ctr"/>
                      <a:r>
                        <a:rPr kumimoji="1" lang="en-US" altLang="ja-JP" sz="1200" dirty="0" smtClean="0"/>
                        <a:t>19</a:t>
                      </a:r>
                      <a:endParaRPr kumimoji="1" lang="ja-JP" altLang="en-US" sz="1200" dirty="0"/>
                    </a:p>
                  </a:txBody>
                  <a:tcPr>
                    <a:solidFill>
                      <a:srgbClr val="00B050"/>
                    </a:solidFill>
                  </a:tcPr>
                </a:tc>
                <a:tc>
                  <a:txBody>
                    <a:bodyPr/>
                    <a:lstStyle/>
                    <a:p>
                      <a:pPr algn="ctr"/>
                      <a:r>
                        <a:rPr kumimoji="1" lang="en-US" altLang="ja-JP" sz="1200" dirty="0" smtClean="0"/>
                        <a:t>52</a:t>
                      </a:r>
                      <a:endParaRPr kumimoji="1" lang="ja-JP" altLang="en-US" sz="1200" dirty="0"/>
                    </a:p>
                  </a:txBody>
                  <a:tcPr>
                    <a:solidFill>
                      <a:schemeClr val="accent4">
                        <a:lumMod val="75000"/>
                      </a:schemeClr>
                    </a:solidFill>
                  </a:tcPr>
                </a:tc>
                <a:tc>
                  <a:txBody>
                    <a:bodyPr/>
                    <a:lstStyle/>
                    <a:p>
                      <a:pPr algn="ctr"/>
                      <a:r>
                        <a:rPr kumimoji="1" lang="en-US" altLang="ja-JP" sz="1200" dirty="0" smtClean="0"/>
                        <a:t>8:56</a:t>
                      </a:r>
                      <a:endParaRPr kumimoji="1" lang="ja-JP" altLang="en-US" sz="1200" dirty="0"/>
                    </a:p>
                  </a:txBody>
                  <a:tcPr>
                    <a:solidFill>
                      <a:schemeClr val="accent4">
                        <a:lumMod val="75000"/>
                      </a:schemeClr>
                    </a:solidFill>
                  </a:tcPr>
                </a:tc>
              </a:tr>
              <a:tr h="216887">
                <a:tc>
                  <a:txBody>
                    <a:bodyPr/>
                    <a:lstStyle/>
                    <a:p>
                      <a:pPr algn="ctr"/>
                      <a:r>
                        <a:rPr kumimoji="1" lang="en-US" altLang="ja-JP" sz="1200" dirty="0" smtClean="0"/>
                        <a:t>Aug. 25</a:t>
                      </a:r>
                      <a:endParaRPr kumimoji="1" lang="ja-JP" altLang="en-US" sz="1200" dirty="0"/>
                    </a:p>
                  </a:txBody>
                  <a:tcPr/>
                </a:tc>
                <a:tc>
                  <a:txBody>
                    <a:bodyPr/>
                    <a:lstStyle/>
                    <a:p>
                      <a:pPr algn="ctr"/>
                      <a:r>
                        <a:rPr kumimoji="1" lang="en-US" altLang="ja-JP" sz="1200" dirty="0" smtClean="0"/>
                        <a:t>4.3</a:t>
                      </a:r>
                      <a:endParaRPr kumimoji="1" lang="ja-JP" altLang="en-US" sz="1200" dirty="0"/>
                    </a:p>
                  </a:txBody>
                  <a:tcPr/>
                </a:tc>
                <a:tc>
                  <a:txBody>
                    <a:bodyPr/>
                    <a:lstStyle/>
                    <a:p>
                      <a:pPr algn="ctr"/>
                      <a:r>
                        <a:rPr kumimoji="1" lang="en-US" altLang="ja-JP" sz="1200" dirty="0" err="1" smtClean="0"/>
                        <a:t>Uraga-oki</a:t>
                      </a:r>
                      <a:endParaRPr kumimoji="1" lang="ja-JP" altLang="en-US" sz="1200" dirty="0"/>
                    </a:p>
                  </a:txBody>
                  <a:tcPr/>
                </a:tc>
                <a:tc>
                  <a:txBody>
                    <a:bodyPr/>
                    <a:lstStyle/>
                    <a:p>
                      <a:pPr algn="ctr"/>
                      <a:r>
                        <a:rPr kumimoji="1" lang="en-US" altLang="ja-JP" sz="1200" dirty="0" smtClean="0"/>
                        <a:t>2:22:49</a:t>
                      </a:r>
                      <a:endParaRPr kumimoji="1" lang="ja-JP" altLang="en-US" sz="1200" dirty="0"/>
                    </a:p>
                  </a:txBody>
                  <a:tcPr/>
                </a:tc>
                <a:tc>
                  <a:txBody>
                    <a:bodyPr/>
                    <a:lstStyle/>
                    <a:p>
                      <a:pPr algn="ctr"/>
                      <a:r>
                        <a:rPr kumimoji="1" lang="en-US" altLang="ja-JP" sz="1200" dirty="0" smtClean="0"/>
                        <a:t>2:23:21</a:t>
                      </a:r>
                      <a:endParaRPr kumimoji="1" lang="ja-JP" altLang="en-US" sz="1200" dirty="0"/>
                    </a:p>
                  </a:txBody>
                  <a:tcPr/>
                </a:tc>
                <a:tc>
                  <a:txBody>
                    <a:bodyPr/>
                    <a:lstStyle/>
                    <a:p>
                      <a:pPr algn="ctr"/>
                      <a:r>
                        <a:rPr kumimoji="1" lang="en-US" altLang="ja-JP" sz="1200" dirty="0" smtClean="0"/>
                        <a:t>31</a:t>
                      </a:r>
                      <a:endParaRPr kumimoji="1" lang="ja-JP" altLang="en-US" sz="1200" dirty="0"/>
                    </a:p>
                  </a:txBody>
                  <a:tcPr/>
                </a:tc>
                <a:tc>
                  <a:txBody>
                    <a:bodyPr/>
                    <a:lstStyle/>
                    <a:p>
                      <a:pPr algn="ctr"/>
                      <a:r>
                        <a:rPr kumimoji="1" lang="en-US" altLang="ja-JP" sz="1200" dirty="0" smtClean="0"/>
                        <a:t>23</a:t>
                      </a:r>
                      <a:endParaRPr kumimoji="1" lang="ja-JP" altLang="en-US" sz="1200" dirty="0"/>
                    </a:p>
                  </a:txBody>
                  <a:tcPr/>
                </a:tc>
                <a:tc>
                  <a:txBody>
                    <a:bodyPr/>
                    <a:lstStyle/>
                    <a:p>
                      <a:pPr algn="ctr"/>
                      <a:r>
                        <a:rPr kumimoji="1" lang="en-US" altLang="ja-JP" sz="1200" dirty="0" smtClean="0"/>
                        <a:t>2:27</a:t>
                      </a:r>
                      <a:endParaRPr kumimoji="1" lang="ja-JP" altLang="en-US" sz="1200" dirty="0"/>
                    </a:p>
                  </a:txBody>
                  <a:tcPr/>
                </a:tc>
              </a:tr>
              <a:tr h="216887">
                <a:tc>
                  <a:txBody>
                    <a:bodyPr/>
                    <a:lstStyle/>
                    <a:p>
                      <a:pPr algn="ctr"/>
                      <a:r>
                        <a:rPr kumimoji="1" lang="en-US" altLang="ja-JP" sz="1200" dirty="0" smtClean="0"/>
                        <a:t>Aug.25</a:t>
                      </a:r>
                      <a:endParaRPr kumimoji="1" lang="ja-JP" altLang="en-US" sz="1200" dirty="0"/>
                    </a:p>
                  </a:txBody>
                  <a:tcPr/>
                </a:tc>
                <a:tc>
                  <a:txBody>
                    <a:bodyPr/>
                    <a:lstStyle/>
                    <a:p>
                      <a:pPr algn="ctr"/>
                      <a:r>
                        <a:rPr kumimoji="1" lang="en-US" altLang="ja-JP" sz="1200" dirty="0" smtClean="0"/>
                        <a:t>3.5</a:t>
                      </a:r>
                      <a:endParaRPr kumimoji="1" lang="ja-JP" altLang="en-US" sz="1200" dirty="0"/>
                    </a:p>
                  </a:txBody>
                  <a:tcPr/>
                </a:tc>
                <a:tc>
                  <a:txBody>
                    <a:bodyPr/>
                    <a:lstStyle/>
                    <a:p>
                      <a:pPr algn="ctr"/>
                      <a:r>
                        <a:rPr kumimoji="1" lang="en-US" altLang="ja-JP" sz="1200" dirty="0" smtClean="0"/>
                        <a:t>Fukushima</a:t>
                      </a:r>
                      <a:endParaRPr kumimoji="1" lang="ja-JP" altLang="en-US" sz="1200" dirty="0"/>
                    </a:p>
                  </a:txBody>
                  <a:tcPr/>
                </a:tc>
                <a:tc>
                  <a:txBody>
                    <a:bodyPr/>
                    <a:lstStyle/>
                    <a:p>
                      <a:pPr algn="ctr"/>
                      <a:r>
                        <a:rPr kumimoji="1" lang="en-US" altLang="ja-JP" sz="1200" dirty="0" smtClean="0"/>
                        <a:t>2:21:15</a:t>
                      </a:r>
                      <a:endParaRPr kumimoji="1" lang="ja-JP" altLang="en-US" sz="1200" dirty="0"/>
                    </a:p>
                  </a:txBody>
                  <a:tcPr/>
                </a:tc>
                <a:tc>
                  <a:txBody>
                    <a:bodyPr/>
                    <a:lstStyle/>
                    <a:p>
                      <a:pPr algn="ctr"/>
                      <a:r>
                        <a:rPr kumimoji="1" lang="en-US" altLang="ja-JP" sz="1200" dirty="0" smtClean="0"/>
                        <a:t>22:22:29</a:t>
                      </a:r>
                      <a:endParaRPr kumimoji="1" lang="ja-JP" altLang="en-US" sz="1200" dirty="0"/>
                    </a:p>
                  </a:txBody>
                  <a:tcPr/>
                </a:tc>
                <a:tc>
                  <a:txBody>
                    <a:bodyPr/>
                    <a:lstStyle/>
                    <a:p>
                      <a:pPr algn="ctr"/>
                      <a:r>
                        <a:rPr kumimoji="1" lang="en-US" altLang="ja-JP" sz="1200" dirty="0" smtClean="0"/>
                        <a:t>73</a:t>
                      </a:r>
                      <a:endParaRPr kumimoji="1" lang="ja-JP" altLang="en-US" sz="1200" dirty="0"/>
                    </a:p>
                  </a:txBody>
                  <a:tcPr/>
                </a:tc>
                <a:tc>
                  <a:txBody>
                    <a:bodyPr/>
                    <a:lstStyle/>
                    <a:p>
                      <a:pPr algn="ctr"/>
                      <a:r>
                        <a:rPr kumimoji="1" lang="en-US" altLang="ja-JP" sz="1200" dirty="0" smtClean="0"/>
                        <a:t>13</a:t>
                      </a:r>
                      <a:endParaRPr kumimoji="1" lang="ja-JP" altLang="en-US" sz="1200" dirty="0"/>
                    </a:p>
                  </a:txBody>
                  <a:tcPr/>
                </a:tc>
                <a:tc>
                  <a:txBody>
                    <a:bodyPr/>
                    <a:lstStyle/>
                    <a:p>
                      <a:pPr algn="ctr"/>
                      <a:r>
                        <a:rPr kumimoji="1" lang="en-US" altLang="ja-JP" sz="1200" dirty="0" smtClean="0"/>
                        <a:t>22:26</a:t>
                      </a:r>
                      <a:endParaRPr kumimoji="1" lang="ja-JP" altLang="en-US" sz="1200" dirty="0"/>
                    </a:p>
                  </a:txBody>
                  <a:tcPr/>
                </a:tc>
              </a:tr>
              <a:tr h="216887">
                <a:tc>
                  <a:txBody>
                    <a:bodyPr/>
                    <a:lstStyle/>
                    <a:p>
                      <a:pPr algn="ctr"/>
                      <a:r>
                        <a:rPr kumimoji="1" lang="en-US" altLang="ja-JP" sz="1200" dirty="0" smtClean="0"/>
                        <a:t>Aug.</a:t>
                      </a:r>
                      <a:r>
                        <a:rPr kumimoji="1" lang="en-US" altLang="ja-JP" sz="1200" baseline="0" dirty="0" smtClean="0"/>
                        <a:t> 27</a:t>
                      </a:r>
                      <a:endParaRPr kumimoji="1" lang="ja-JP" altLang="en-US" sz="1200" dirty="0"/>
                    </a:p>
                  </a:txBody>
                  <a:tcPr/>
                </a:tc>
                <a:tc>
                  <a:txBody>
                    <a:bodyPr/>
                    <a:lstStyle/>
                    <a:p>
                      <a:pPr algn="ctr"/>
                      <a:r>
                        <a:rPr kumimoji="1" lang="en-US" altLang="ja-JP" sz="1200" dirty="0" smtClean="0"/>
                        <a:t>3.9</a:t>
                      </a:r>
                      <a:endParaRPr kumimoji="1" lang="ja-JP" altLang="en-US" sz="1200" dirty="0"/>
                    </a:p>
                  </a:txBody>
                  <a:tcPr/>
                </a:tc>
                <a:tc>
                  <a:txBody>
                    <a:bodyPr/>
                    <a:lstStyle/>
                    <a:p>
                      <a:pPr algn="ctr"/>
                      <a:r>
                        <a:rPr kumimoji="1" lang="en-US" altLang="ja-JP" sz="1200" dirty="0" smtClean="0"/>
                        <a:t>Wakayama</a:t>
                      </a:r>
                      <a:endParaRPr kumimoji="1" lang="ja-JP" altLang="en-US" sz="1200" dirty="0"/>
                    </a:p>
                  </a:txBody>
                  <a:tcPr/>
                </a:tc>
                <a:tc>
                  <a:txBody>
                    <a:bodyPr/>
                    <a:lstStyle/>
                    <a:p>
                      <a:pPr algn="ctr"/>
                      <a:r>
                        <a:rPr kumimoji="1" lang="en-US" altLang="ja-JP" sz="1200" dirty="0" smtClean="0"/>
                        <a:t>17:47:30</a:t>
                      </a:r>
                      <a:endParaRPr kumimoji="1" lang="ja-JP" altLang="en-US" sz="1200" dirty="0"/>
                    </a:p>
                  </a:txBody>
                  <a:tcPr/>
                </a:tc>
                <a:tc>
                  <a:txBody>
                    <a:bodyPr/>
                    <a:lstStyle/>
                    <a:p>
                      <a:pPr algn="ctr"/>
                      <a:r>
                        <a:rPr kumimoji="1" lang="en-US" altLang="ja-JP" sz="1200" dirty="0" smtClean="0"/>
                        <a:t>17:48:11</a:t>
                      </a:r>
                      <a:endParaRPr kumimoji="1" lang="ja-JP" altLang="en-US" sz="1200" dirty="0"/>
                    </a:p>
                  </a:txBody>
                  <a:tcPr/>
                </a:tc>
                <a:tc>
                  <a:txBody>
                    <a:bodyPr/>
                    <a:lstStyle/>
                    <a:p>
                      <a:pPr algn="ctr"/>
                      <a:r>
                        <a:rPr kumimoji="1" lang="en-US" altLang="ja-JP" sz="1200" dirty="0" smtClean="0"/>
                        <a:t>41</a:t>
                      </a:r>
                      <a:endParaRPr kumimoji="1" lang="ja-JP" altLang="en-US" sz="1200" dirty="0"/>
                    </a:p>
                  </a:txBody>
                  <a:tcPr/>
                </a:tc>
                <a:tc>
                  <a:txBody>
                    <a:bodyPr/>
                    <a:lstStyle/>
                    <a:p>
                      <a:pPr algn="ctr"/>
                      <a:r>
                        <a:rPr kumimoji="1" lang="en-US" altLang="ja-JP" sz="1200" dirty="0" smtClean="0"/>
                        <a:t>16</a:t>
                      </a:r>
                      <a:endParaRPr kumimoji="1" lang="ja-JP" altLang="en-US" sz="1200" dirty="0"/>
                    </a:p>
                  </a:txBody>
                  <a:tcPr/>
                </a:tc>
                <a:tc>
                  <a:txBody>
                    <a:bodyPr/>
                    <a:lstStyle/>
                    <a:p>
                      <a:pPr algn="ctr"/>
                      <a:r>
                        <a:rPr kumimoji="1" lang="en-US" altLang="ja-JP" sz="1200" dirty="0" smtClean="0"/>
                        <a:t>1:7:53</a:t>
                      </a:r>
                      <a:endParaRPr kumimoji="1" lang="ja-JP" altLang="en-US" sz="1200" dirty="0"/>
                    </a:p>
                  </a:txBody>
                  <a:tcPr/>
                </a:tc>
              </a:tr>
              <a:tr h="216887">
                <a:tc>
                  <a:txBody>
                    <a:bodyPr/>
                    <a:lstStyle/>
                    <a:p>
                      <a:pPr algn="ctr"/>
                      <a:r>
                        <a:rPr kumimoji="1" lang="en-US" altLang="ja-JP" sz="1200" dirty="0" smtClean="0"/>
                        <a:t>Aug. 27</a:t>
                      </a:r>
                      <a:endParaRPr kumimoji="1" lang="ja-JP" altLang="en-US" sz="1200" dirty="0"/>
                    </a:p>
                  </a:txBody>
                  <a:tcPr/>
                </a:tc>
                <a:tc>
                  <a:txBody>
                    <a:bodyPr/>
                    <a:lstStyle/>
                    <a:p>
                      <a:pPr algn="ctr"/>
                      <a:r>
                        <a:rPr kumimoji="1" lang="en-US" altLang="ja-JP" sz="1200" dirty="0" smtClean="0"/>
                        <a:t>2.8</a:t>
                      </a:r>
                      <a:endParaRPr kumimoji="1" lang="ja-JP" altLang="en-US" sz="1200" dirty="0"/>
                    </a:p>
                  </a:txBody>
                  <a:tcPr/>
                </a:tc>
                <a:tc>
                  <a:txBody>
                    <a:bodyPr/>
                    <a:lstStyle/>
                    <a:p>
                      <a:pPr algn="ctr"/>
                      <a:r>
                        <a:rPr kumimoji="1" lang="en-US" altLang="ja-JP" sz="1200" dirty="0" smtClean="0"/>
                        <a:t>Suruga-wan</a:t>
                      </a:r>
                      <a:endParaRPr kumimoji="1" lang="ja-JP" altLang="en-US" sz="1200" dirty="0"/>
                    </a:p>
                  </a:txBody>
                  <a:tcPr/>
                </a:tc>
                <a:tc>
                  <a:txBody>
                    <a:bodyPr/>
                    <a:lstStyle/>
                    <a:p>
                      <a:pPr algn="ctr"/>
                      <a:r>
                        <a:rPr kumimoji="1" lang="en-US" altLang="ja-JP" sz="1200" dirty="0" smtClean="0"/>
                        <a:t>20:26:23</a:t>
                      </a:r>
                      <a:endParaRPr kumimoji="1" lang="ja-JP" altLang="en-US" sz="1200" dirty="0"/>
                    </a:p>
                  </a:txBody>
                  <a:tcPr/>
                </a:tc>
                <a:tc>
                  <a:txBody>
                    <a:bodyPr/>
                    <a:lstStyle/>
                    <a:p>
                      <a:pPr algn="ctr"/>
                      <a:r>
                        <a:rPr kumimoji="1" lang="en-US" altLang="ja-JP" sz="1200" dirty="0" smtClean="0"/>
                        <a:t>20:26:45</a:t>
                      </a:r>
                      <a:endParaRPr kumimoji="1" lang="ja-JP" altLang="en-US" sz="1200" dirty="0"/>
                    </a:p>
                  </a:txBody>
                  <a:tcPr/>
                </a:tc>
                <a:tc>
                  <a:txBody>
                    <a:bodyPr/>
                    <a:lstStyle/>
                    <a:p>
                      <a:pPr algn="ctr"/>
                      <a:r>
                        <a:rPr kumimoji="1" lang="en-US" altLang="ja-JP" sz="1200" dirty="0" smtClean="0"/>
                        <a:t>22</a:t>
                      </a:r>
                      <a:endParaRPr kumimoji="1" lang="ja-JP" altLang="en-US" sz="1200" dirty="0"/>
                    </a:p>
                  </a:txBody>
                  <a:tcPr/>
                </a:tc>
                <a:tc>
                  <a:txBody>
                    <a:bodyPr/>
                    <a:lstStyle/>
                    <a:p>
                      <a:pPr algn="ctr"/>
                      <a:r>
                        <a:rPr kumimoji="1" lang="en-US" altLang="ja-JP" sz="1200" dirty="0" smtClean="0"/>
                        <a:t>14</a:t>
                      </a:r>
                      <a:endParaRPr kumimoji="1" lang="ja-JP" altLang="en-US" sz="1200" dirty="0"/>
                    </a:p>
                  </a:txBody>
                  <a:tcPr/>
                </a:tc>
                <a:tc>
                  <a:txBody>
                    <a:bodyPr/>
                    <a:lstStyle/>
                    <a:p>
                      <a:pPr algn="ctr"/>
                      <a:r>
                        <a:rPr kumimoji="1" lang="en-US" altLang="ja-JP" sz="1200" dirty="0" smtClean="0"/>
                        <a:t>20:31</a:t>
                      </a:r>
                      <a:endParaRPr kumimoji="1" lang="ja-JP" altLang="en-US" sz="1200" dirty="0"/>
                    </a:p>
                  </a:txBody>
                  <a:tcPr/>
                </a:tc>
              </a:tr>
              <a:tr h="216887">
                <a:tc>
                  <a:txBody>
                    <a:bodyPr/>
                    <a:lstStyle/>
                    <a:p>
                      <a:pPr algn="ctr"/>
                      <a:r>
                        <a:rPr kumimoji="1" lang="en-US" altLang="ja-JP" sz="1200" dirty="0" smtClean="0"/>
                        <a:t>Ag. 31</a:t>
                      </a:r>
                      <a:endParaRPr kumimoji="1" lang="ja-JP" altLang="en-US" sz="1200" dirty="0"/>
                    </a:p>
                  </a:txBody>
                  <a:tcPr/>
                </a:tc>
                <a:tc>
                  <a:txBody>
                    <a:bodyPr/>
                    <a:lstStyle/>
                    <a:p>
                      <a:pPr algn="ctr"/>
                      <a:r>
                        <a:rPr kumimoji="1" lang="en-US" altLang="ja-JP" sz="1200" dirty="0" smtClean="0"/>
                        <a:t>4.5</a:t>
                      </a:r>
                      <a:endParaRPr kumimoji="1" lang="ja-JP" altLang="en-US" sz="1200" dirty="0"/>
                    </a:p>
                  </a:txBody>
                  <a:tcPr/>
                </a:tc>
                <a:tc>
                  <a:txBody>
                    <a:bodyPr/>
                    <a:lstStyle/>
                    <a:p>
                      <a:pPr algn="ctr"/>
                      <a:r>
                        <a:rPr kumimoji="1" lang="en-US" altLang="ja-JP" sz="1200" dirty="0" smtClean="0"/>
                        <a:t>Fukushima</a:t>
                      </a:r>
                      <a:endParaRPr kumimoji="1" lang="ja-JP" altLang="en-US" sz="1200" dirty="0"/>
                    </a:p>
                  </a:txBody>
                  <a:tcPr/>
                </a:tc>
                <a:tc>
                  <a:txBody>
                    <a:bodyPr/>
                    <a:lstStyle/>
                    <a:p>
                      <a:pPr algn="ctr"/>
                      <a:r>
                        <a:rPr kumimoji="1" lang="en-US" altLang="ja-JP" sz="1200" dirty="0" smtClean="0"/>
                        <a:t>00:45:54</a:t>
                      </a:r>
                      <a:endParaRPr kumimoji="1" lang="ja-JP" altLang="en-US" sz="1200" dirty="0"/>
                    </a:p>
                  </a:txBody>
                  <a:tcPr/>
                </a:tc>
                <a:tc>
                  <a:txBody>
                    <a:bodyPr/>
                    <a:lstStyle/>
                    <a:p>
                      <a:pPr algn="ctr"/>
                      <a:r>
                        <a:rPr kumimoji="1" lang="en-US" altLang="ja-JP" sz="1200" dirty="0" smtClean="0"/>
                        <a:t>00:46:24</a:t>
                      </a:r>
                      <a:endParaRPr kumimoji="1" lang="ja-JP" altLang="en-US" sz="1200" dirty="0"/>
                    </a:p>
                  </a:txBody>
                  <a:tcPr/>
                </a:tc>
                <a:tc>
                  <a:txBody>
                    <a:bodyPr/>
                    <a:lstStyle/>
                    <a:p>
                      <a:pPr algn="ctr"/>
                      <a:r>
                        <a:rPr kumimoji="1" lang="en-US" altLang="ja-JP" sz="1200" dirty="0" smtClean="0"/>
                        <a:t>30</a:t>
                      </a:r>
                      <a:endParaRPr kumimoji="1" lang="ja-JP" altLang="en-US" sz="1200" dirty="0"/>
                    </a:p>
                  </a:txBody>
                  <a:tcPr/>
                </a:tc>
                <a:tc>
                  <a:txBody>
                    <a:bodyPr/>
                    <a:lstStyle/>
                    <a:p>
                      <a:pPr algn="ctr"/>
                      <a:r>
                        <a:rPr kumimoji="1" lang="en-US" altLang="ja-JP" sz="1200" dirty="0" smtClean="0"/>
                        <a:t>32</a:t>
                      </a:r>
                      <a:endParaRPr kumimoji="1" lang="ja-JP" altLang="en-US" sz="1200" dirty="0"/>
                    </a:p>
                  </a:txBody>
                  <a:tcPr/>
                </a:tc>
                <a:tc>
                  <a:txBody>
                    <a:bodyPr/>
                    <a:lstStyle/>
                    <a:p>
                      <a:pPr algn="ctr"/>
                      <a:r>
                        <a:rPr kumimoji="1" lang="en-US" altLang="ja-JP" sz="1200" dirty="0" smtClean="0"/>
                        <a:t>00:51</a:t>
                      </a:r>
                      <a:endParaRPr kumimoji="1" lang="ja-JP" altLang="en-US" sz="1200" dirty="0"/>
                    </a:p>
                  </a:txBody>
                  <a:tcPr/>
                </a:tc>
              </a:tr>
              <a:tr h="216887">
                <a:tc>
                  <a:txBody>
                    <a:bodyPr/>
                    <a:lstStyle/>
                    <a:p>
                      <a:pPr algn="ctr"/>
                      <a:r>
                        <a:rPr kumimoji="1" lang="en-US" altLang="ja-JP" sz="1200" dirty="0" smtClean="0"/>
                        <a:t>Sep.</a:t>
                      </a:r>
                      <a:r>
                        <a:rPr kumimoji="1" lang="en-US" altLang="ja-JP" sz="1200" baseline="0" dirty="0" smtClean="0"/>
                        <a:t> 2</a:t>
                      </a:r>
                      <a:endParaRPr kumimoji="1" lang="ja-JP" altLang="en-US" sz="1200" dirty="0"/>
                    </a:p>
                  </a:txBody>
                  <a:tcPr>
                    <a:solidFill>
                      <a:schemeClr val="accent4">
                        <a:lumMod val="75000"/>
                      </a:schemeClr>
                    </a:solidFill>
                  </a:tcPr>
                </a:tc>
                <a:tc>
                  <a:txBody>
                    <a:bodyPr/>
                    <a:lstStyle/>
                    <a:p>
                      <a:pPr algn="ctr"/>
                      <a:r>
                        <a:rPr kumimoji="1" lang="en-US" altLang="ja-JP" sz="1200" dirty="0" smtClean="0"/>
                        <a:t>3.3</a:t>
                      </a:r>
                      <a:endParaRPr kumimoji="1" lang="ja-JP" altLang="en-US" sz="1200" dirty="0"/>
                    </a:p>
                  </a:txBody>
                  <a:tcPr>
                    <a:solidFill>
                      <a:schemeClr val="accent4">
                        <a:lumMod val="75000"/>
                      </a:schemeClr>
                    </a:solidFill>
                  </a:tcPr>
                </a:tc>
                <a:tc>
                  <a:txBody>
                    <a:bodyPr/>
                    <a:lstStyle/>
                    <a:p>
                      <a:pPr algn="ctr"/>
                      <a:r>
                        <a:rPr kumimoji="1" lang="en-US" altLang="ja-JP" sz="1200" dirty="0" smtClean="0"/>
                        <a:t>Suruga-wan</a:t>
                      </a:r>
                      <a:endParaRPr kumimoji="1" lang="ja-JP" altLang="en-US" sz="1200" dirty="0"/>
                    </a:p>
                  </a:txBody>
                  <a:tcPr>
                    <a:solidFill>
                      <a:schemeClr val="accent4">
                        <a:lumMod val="75000"/>
                      </a:schemeClr>
                    </a:solidFill>
                  </a:tcPr>
                </a:tc>
                <a:tc>
                  <a:txBody>
                    <a:bodyPr/>
                    <a:lstStyle/>
                    <a:p>
                      <a:pPr algn="ctr"/>
                      <a:r>
                        <a:rPr kumimoji="1" lang="en-US" altLang="ja-JP" sz="1200" dirty="0" smtClean="0"/>
                        <a:t>13:04:45</a:t>
                      </a:r>
                      <a:endParaRPr kumimoji="1" lang="ja-JP" altLang="en-US" sz="1200" dirty="0"/>
                    </a:p>
                  </a:txBody>
                  <a:tcPr>
                    <a:solidFill>
                      <a:schemeClr val="accent4">
                        <a:lumMod val="75000"/>
                      </a:schemeClr>
                    </a:solidFill>
                  </a:tcPr>
                </a:tc>
                <a:tc>
                  <a:txBody>
                    <a:bodyPr/>
                    <a:lstStyle/>
                    <a:p>
                      <a:pPr algn="ctr"/>
                      <a:r>
                        <a:rPr kumimoji="1" lang="en-US" altLang="ja-JP" sz="1200" dirty="0" smtClean="0"/>
                        <a:t>13:05:04</a:t>
                      </a:r>
                      <a:endParaRPr kumimoji="1" lang="ja-JP" altLang="en-US" sz="1200" dirty="0"/>
                    </a:p>
                  </a:txBody>
                  <a:tcPr>
                    <a:solidFill>
                      <a:schemeClr val="accent4">
                        <a:lumMod val="75000"/>
                      </a:schemeClr>
                    </a:solidFill>
                  </a:tcPr>
                </a:tc>
                <a:tc>
                  <a:txBody>
                    <a:bodyPr/>
                    <a:lstStyle/>
                    <a:p>
                      <a:pPr algn="ctr"/>
                      <a:r>
                        <a:rPr kumimoji="1" lang="en-US" altLang="ja-JP" sz="1200" dirty="0" smtClean="0"/>
                        <a:t>19</a:t>
                      </a:r>
                      <a:endParaRPr kumimoji="1" lang="ja-JP" altLang="en-US" sz="1200" dirty="0"/>
                    </a:p>
                  </a:txBody>
                  <a:tcPr>
                    <a:solidFill>
                      <a:srgbClr val="00B050"/>
                    </a:solidFill>
                  </a:tcPr>
                </a:tc>
                <a:tc>
                  <a:txBody>
                    <a:bodyPr/>
                    <a:lstStyle/>
                    <a:p>
                      <a:pPr algn="ctr"/>
                      <a:r>
                        <a:rPr kumimoji="1" lang="en-US" altLang="ja-JP" sz="1200" dirty="0" smtClean="0"/>
                        <a:t>18</a:t>
                      </a:r>
                      <a:endParaRPr kumimoji="1" lang="ja-JP" altLang="en-US" sz="1200" dirty="0"/>
                    </a:p>
                  </a:txBody>
                  <a:tcPr>
                    <a:solidFill>
                      <a:schemeClr val="accent4">
                        <a:lumMod val="75000"/>
                      </a:schemeClr>
                    </a:solidFill>
                  </a:tcPr>
                </a:tc>
                <a:tc>
                  <a:txBody>
                    <a:bodyPr/>
                    <a:lstStyle/>
                    <a:p>
                      <a:pPr algn="ctr"/>
                      <a:r>
                        <a:rPr kumimoji="1" lang="en-US" altLang="ja-JP" sz="1200" dirty="0" smtClean="0"/>
                        <a:t>13:10</a:t>
                      </a:r>
                      <a:endParaRPr kumimoji="1" lang="ja-JP" altLang="en-US" sz="1200" dirty="0"/>
                    </a:p>
                  </a:txBody>
                  <a:tcPr>
                    <a:solidFill>
                      <a:schemeClr val="accent4">
                        <a:lumMod val="75000"/>
                      </a:schemeClr>
                    </a:solidFill>
                  </a:tcPr>
                </a:tc>
              </a:tr>
              <a:tr h="216887">
                <a:tc>
                  <a:txBody>
                    <a:bodyPr/>
                    <a:lstStyle/>
                    <a:p>
                      <a:pPr algn="ctr"/>
                      <a:r>
                        <a:rPr kumimoji="1" lang="en-US" altLang="ja-JP" sz="1200" dirty="0" smtClean="0"/>
                        <a:t>Sep. 2</a:t>
                      </a:r>
                      <a:endParaRPr kumimoji="1" lang="ja-JP" altLang="en-US" sz="1200" dirty="0"/>
                    </a:p>
                  </a:txBody>
                  <a:tcPr/>
                </a:tc>
                <a:tc>
                  <a:txBody>
                    <a:bodyPr/>
                    <a:lstStyle/>
                    <a:p>
                      <a:pPr algn="ctr"/>
                      <a:r>
                        <a:rPr kumimoji="1" lang="en-US" altLang="ja-JP" sz="1200" dirty="0" smtClean="0"/>
                        <a:t>3.6</a:t>
                      </a:r>
                      <a:endParaRPr kumimoji="1" lang="ja-JP" altLang="en-US" sz="1200" dirty="0"/>
                    </a:p>
                  </a:txBody>
                  <a:tcPr/>
                </a:tc>
                <a:tc>
                  <a:txBody>
                    <a:bodyPr/>
                    <a:lstStyle/>
                    <a:p>
                      <a:pPr algn="ctr"/>
                      <a:r>
                        <a:rPr kumimoji="1" lang="en-US" altLang="ja-JP" sz="1200" dirty="0" err="1" smtClean="0"/>
                        <a:t>Bungo-suido</a:t>
                      </a:r>
                      <a:endParaRPr kumimoji="1" lang="ja-JP" altLang="en-US" sz="1200" dirty="0"/>
                    </a:p>
                  </a:txBody>
                  <a:tcPr/>
                </a:tc>
                <a:tc>
                  <a:txBody>
                    <a:bodyPr/>
                    <a:lstStyle/>
                    <a:p>
                      <a:pPr algn="ctr"/>
                      <a:r>
                        <a:rPr kumimoji="1" lang="en-US" altLang="ja-JP" sz="1200" dirty="0" smtClean="0"/>
                        <a:t>17:37:53</a:t>
                      </a:r>
                      <a:endParaRPr kumimoji="1" lang="ja-JP" altLang="en-US" sz="1200" dirty="0"/>
                    </a:p>
                  </a:txBody>
                  <a:tcPr/>
                </a:tc>
                <a:tc>
                  <a:txBody>
                    <a:bodyPr/>
                    <a:lstStyle/>
                    <a:p>
                      <a:pPr algn="ctr"/>
                      <a:r>
                        <a:rPr kumimoji="1" lang="en-US" altLang="ja-JP" sz="1200" dirty="0" smtClean="0"/>
                        <a:t>17:38:27</a:t>
                      </a:r>
                      <a:endParaRPr kumimoji="1" lang="ja-JP" altLang="en-US" sz="1200" dirty="0"/>
                    </a:p>
                  </a:txBody>
                  <a:tcPr/>
                </a:tc>
                <a:tc>
                  <a:txBody>
                    <a:bodyPr/>
                    <a:lstStyle/>
                    <a:p>
                      <a:pPr algn="ctr"/>
                      <a:r>
                        <a:rPr kumimoji="1" lang="en-US" altLang="ja-JP" sz="1200" dirty="0" smtClean="0"/>
                        <a:t>34</a:t>
                      </a:r>
                      <a:endParaRPr kumimoji="1" lang="ja-JP" altLang="en-US" sz="1200" dirty="0"/>
                    </a:p>
                  </a:txBody>
                  <a:tcPr/>
                </a:tc>
                <a:tc>
                  <a:txBody>
                    <a:bodyPr/>
                    <a:lstStyle/>
                    <a:p>
                      <a:pPr algn="ctr"/>
                      <a:r>
                        <a:rPr kumimoji="1" lang="en-US" altLang="ja-JP" sz="1200" dirty="0" smtClean="0"/>
                        <a:t>3</a:t>
                      </a:r>
                      <a:endParaRPr kumimoji="1" lang="ja-JP" altLang="en-US" sz="1200" dirty="0"/>
                    </a:p>
                  </a:txBody>
                  <a:tcPr/>
                </a:tc>
                <a:tc>
                  <a:txBody>
                    <a:bodyPr/>
                    <a:lstStyle/>
                    <a:p>
                      <a:pPr algn="ctr"/>
                      <a:r>
                        <a:rPr kumimoji="1" lang="en-US" altLang="ja-JP" sz="1200" dirty="0" smtClean="0"/>
                        <a:t>17:43</a:t>
                      </a:r>
                      <a:endParaRPr kumimoji="1" lang="ja-JP" altLang="en-US" sz="1200" dirty="0"/>
                    </a:p>
                  </a:txBody>
                  <a:tcPr/>
                </a:tc>
              </a:tr>
            </a:tbl>
          </a:graphicData>
        </a:graphic>
      </p:graphicFrame>
      <p:sp>
        <p:nvSpPr>
          <p:cNvPr id="3" name="Rectangle 2"/>
          <p:cNvSpPr/>
          <p:nvPr/>
        </p:nvSpPr>
        <p:spPr>
          <a:xfrm>
            <a:off x="5472213" y="1175368"/>
            <a:ext cx="1243070" cy="3730676"/>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1093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Experiments And Evaluation</a:t>
            </a:r>
            <a:endParaRPr kumimoji="1" lang="ja-JP" altLang="en-US" dirty="0"/>
          </a:p>
        </p:txBody>
      </p:sp>
      <p:sp>
        <p:nvSpPr>
          <p:cNvPr id="3" name="コンテンツ プレースホルダ 2"/>
          <p:cNvSpPr>
            <a:spLocks noGrp="1"/>
          </p:cNvSpPr>
          <p:nvPr>
            <p:ph sz="quarter" idx="1"/>
          </p:nvPr>
        </p:nvSpPr>
        <p:spPr/>
        <p:txBody>
          <a:bodyPr/>
          <a:lstStyle/>
          <a:p>
            <a:r>
              <a:rPr lang="en-US" altLang="ja-JP" dirty="0" smtClean="0"/>
              <a:t>We demonstrate performances of</a:t>
            </a:r>
          </a:p>
          <a:p>
            <a:pPr lvl="1"/>
            <a:r>
              <a:rPr lang="en-US" altLang="ja-JP" dirty="0" smtClean="0"/>
              <a:t>tweet classification</a:t>
            </a:r>
          </a:p>
          <a:p>
            <a:pPr lvl="1"/>
            <a:r>
              <a:rPr lang="en-US" altLang="ja-JP" dirty="0" smtClean="0">
                <a:solidFill>
                  <a:srgbClr val="FF0000"/>
                </a:solidFill>
              </a:rPr>
              <a:t>event detection from time-series data</a:t>
            </a:r>
          </a:p>
          <a:p>
            <a:pPr lvl="1">
              <a:buNone/>
            </a:pPr>
            <a:r>
              <a:rPr lang="en-US" altLang="ja-JP" dirty="0" smtClean="0"/>
              <a:t>  	  </a:t>
            </a:r>
            <a:r>
              <a:rPr lang="ja-JP" altLang="en-US" dirty="0" smtClean="0"/>
              <a:t>→　</a:t>
            </a:r>
            <a:r>
              <a:rPr lang="en-US" altLang="ja-JP" dirty="0" smtClean="0"/>
              <a:t>show this results in “application”</a:t>
            </a:r>
          </a:p>
          <a:p>
            <a:pPr lvl="1"/>
            <a:r>
              <a:rPr lang="en-US" altLang="ja-JP" dirty="0" smtClean="0"/>
              <a:t>location estimation from a series of spatial information  </a:t>
            </a:r>
          </a:p>
          <a:p>
            <a:pPr lvl="1"/>
            <a:endParaRPr kumimoji="1" lang="ja-JP" altLang="en-US" dirty="0"/>
          </a:p>
        </p:txBody>
      </p:sp>
    </p:spTree>
    <p:extLst>
      <p:ext uri="{BB962C8B-B14F-4D97-AF65-F5344CB8AC3E}">
        <p14:creationId xmlns:p14="http://schemas.microsoft.com/office/powerpoint/2010/main" val="28627171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3">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Results of Earthquake Detection</a:t>
            </a:r>
            <a:endParaRPr kumimoji="1" lang="ja-JP" altLang="en-US" dirty="0"/>
          </a:p>
        </p:txBody>
      </p:sp>
      <p:graphicFrame>
        <p:nvGraphicFramePr>
          <p:cNvPr id="4" name="コンテンツ プレースホルダ 3"/>
          <p:cNvGraphicFramePr>
            <a:graphicFrameLocks noGrp="1"/>
          </p:cNvGraphicFramePr>
          <p:nvPr>
            <p:ph sz="quarter" idx="1"/>
          </p:nvPr>
        </p:nvGraphicFramePr>
        <p:xfrm>
          <a:off x="500034" y="1492810"/>
          <a:ext cx="8229626" cy="1721705"/>
        </p:xfrm>
        <a:graphic>
          <a:graphicData uri="http://schemas.openxmlformats.org/drawingml/2006/table">
            <a:tbl>
              <a:tblPr firstRow="1" bandRow="1">
                <a:tableStyleId>{21E4AEA4-8DFA-4A89-87EB-49C32662AFE0}</a:tableStyleId>
              </a:tblPr>
              <a:tblGrid>
                <a:gridCol w="2510172"/>
                <a:gridCol w="1906484"/>
                <a:gridCol w="1984180"/>
                <a:gridCol w="1828790"/>
              </a:tblGrid>
              <a:tr h="624425">
                <a:tc>
                  <a:txBody>
                    <a:bodyPr/>
                    <a:lstStyle/>
                    <a:p>
                      <a:pPr algn="ctr"/>
                      <a:r>
                        <a:rPr kumimoji="1" lang="en-US" altLang="ja-JP" dirty="0" smtClean="0"/>
                        <a:t>JMA intensity</a:t>
                      </a:r>
                      <a:r>
                        <a:rPr kumimoji="1" lang="en-US" altLang="ja-JP" baseline="0" dirty="0" smtClean="0"/>
                        <a:t> scale</a:t>
                      </a:r>
                      <a:endParaRPr kumimoji="1" lang="ja-JP" altLang="en-US" dirty="0"/>
                    </a:p>
                  </a:txBody>
                  <a:tcPr marL="101678" marR="101678"/>
                </a:tc>
                <a:tc>
                  <a:txBody>
                    <a:bodyPr/>
                    <a:lstStyle/>
                    <a:p>
                      <a:pPr algn="ctr"/>
                      <a:r>
                        <a:rPr kumimoji="1" lang="en-US" altLang="ja-JP" dirty="0" smtClean="0"/>
                        <a:t>2</a:t>
                      </a:r>
                      <a:r>
                        <a:rPr kumimoji="1" lang="en-US" altLang="ja-JP" baseline="0" dirty="0" smtClean="0"/>
                        <a:t> or more</a:t>
                      </a:r>
                      <a:endParaRPr kumimoji="1" lang="ja-JP" altLang="en-US" dirty="0"/>
                    </a:p>
                  </a:txBody>
                  <a:tcPr marL="101678" marR="101678"/>
                </a:tc>
                <a:tc>
                  <a:txBody>
                    <a:bodyPr/>
                    <a:lstStyle/>
                    <a:p>
                      <a:pPr algn="ctr"/>
                      <a:r>
                        <a:rPr kumimoji="1" lang="en-US" altLang="ja-JP" dirty="0" smtClean="0"/>
                        <a:t>3</a:t>
                      </a:r>
                      <a:r>
                        <a:rPr kumimoji="1" lang="en-US" altLang="ja-JP" baseline="0" dirty="0" smtClean="0"/>
                        <a:t> or more</a:t>
                      </a:r>
                      <a:endParaRPr kumimoji="1" lang="ja-JP" altLang="en-US" dirty="0"/>
                    </a:p>
                  </a:txBody>
                  <a:tcPr marL="101678" marR="101678">
                    <a:solidFill>
                      <a:schemeClr val="accent4">
                        <a:lumMod val="75000"/>
                      </a:schemeClr>
                    </a:solidFill>
                  </a:tcPr>
                </a:tc>
                <a:tc>
                  <a:txBody>
                    <a:bodyPr/>
                    <a:lstStyle/>
                    <a:p>
                      <a:pPr algn="ctr"/>
                      <a:r>
                        <a:rPr kumimoji="1" lang="en-US" altLang="ja-JP" dirty="0" smtClean="0"/>
                        <a:t>4 or more</a:t>
                      </a:r>
                      <a:endParaRPr kumimoji="1" lang="ja-JP" altLang="en-US" dirty="0"/>
                    </a:p>
                  </a:txBody>
                  <a:tcPr marL="101678" marR="101678"/>
                </a:tc>
              </a:tr>
              <a:tr h="299491">
                <a:tc>
                  <a:txBody>
                    <a:bodyPr/>
                    <a:lstStyle/>
                    <a:p>
                      <a:pPr algn="ctr"/>
                      <a:r>
                        <a:rPr kumimoji="1" lang="en-US" altLang="ja-JP" dirty="0" smtClean="0"/>
                        <a:t>Num of earthquakes</a:t>
                      </a:r>
                      <a:endParaRPr kumimoji="1" lang="ja-JP" altLang="en-US" dirty="0"/>
                    </a:p>
                  </a:txBody>
                  <a:tcPr marL="101678" marR="101678"/>
                </a:tc>
                <a:tc>
                  <a:txBody>
                    <a:bodyPr/>
                    <a:lstStyle/>
                    <a:p>
                      <a:pPr algn="ctr"/>
                      <a:r>
                        <a:rPr kumimoji="1" lang="en-US" altLang="ja-JP" dirty="0" smtClean="0"/>
                        <a:t>78</a:t>
                      </a:r>
                      <a:endParaRPr kumimoji="1" lang="ja-JP" altLang="en-US" dirty="0"/>
                    </a:p>
                  </a:txBody>
                  <a:tcPr marL="101678" marR="101678"/>
                </a:tc>
                <a:tc>
                  <a:txBody>
                    <a:bodyPr/>
                    <a:lstStyle/>
                    <a:p>
                      <a:pPr algn="ctr"/>
                      <a:r>
                        <a:rPr kumimoji="1" lang="en-US" altLang="ja-JP" dirty="0" smtClean="0"/>
                        <a:t>25</a:t>
                      </a:r>
                      <a:endParaRPr kumimoji="1" lang="ja-JP" altLang="en-US" dirty="0"/>
                    </a:p>
                  </a:txBody>
                  <a:tcPr marL="101678" marR="101678">
                    <a:solidFill>
                      <a:schemeClr val="accent4">
                        <a:lumMod val="75000"/>
                      </a:schemeClr>
                    </a:solidFill>
                  </a:tcPr>
                </a:tc>
                <a:tc>
                  <a:txBody>
                    <a:bodyPr/>
                    <a:lstStyle/>
                    <a:p>
                      <a:pPr algn="ctr"/>
                      <a:r>
                        <a:rPr kumimoji="1" lang="en-US" altLang="ja-JP" dirty="0" smtClean="0"/>
                        <a:t>3</a:t>
                      </a:r>
                      <a:endParaRPr kumimoji="1" lang="ja-JP" altLang="en-US" dirty="0"/>
                    </a:p>
                  </a:txBody>
                  <a:tcPr marL="101678" marR="101678"/>
                </a:tc>
              </a:tr>
              <a:tr h="361770">
                <a:tc>
                  <a:txBody>
                    <a:bodyPr/>
                    <a:lstStyle/>
                    <a:p>
                      <a:pPr algn="ctr"/>
                      <a:r>
                        <a:rPr kumimoji="1" lang="en-US" altLang="ja-JP" dirty="0" smtClean="0"/>
                        <a:t>Detected</a:t>
                      </a:r>
                      <a:endParaRPr kumimoji="1" lang="ja-JP" altLang="en-US" dirty="0"/>
                    </a:p>
                  </a:txBody>
                  <a:tcPr marL="101678" marR="101678"/>
                </a:tc>
                <a:tc>
                  <a:txBody>
                    <a:bodyPr/>
                    <a:lstStyle/>
                    <a:p>
                      <a:pPr algn="ctr"/>
                      <a:r>
                        <a:rPr kumimoji="1" lang="en-US" altLang="ja-JP" dirty="0" smtClean="0"/>
                        <a:t>70(89.7%)</a:t>
                      </a:r>
                      <a:endParaRPr kumimoji="1" lang="ja-JP" altLang="en-US" dirty="0"/>
                    </a:p>
                  </a:txBody>
                  <a:tcPr marL="101678" marR="101678"/>
                </a:tc>
                <a:tc>
                  <a:txBody>
                    <a:bodyPr/>
                    <a:lstStyle/>
                    <a:p>
                      <a:pPr algn="ctr"/>
                      <a:r>
                        <a:rPr kumimoji="1" lang="en-US" altLang="ja-JP" dirty="0" smtClean="0">
                          <a:solidFill>
                            <a:schemeClr val="tx1"/>
                          </a:solidFill>
                        </a:rPr>
                        <a:t>24(96.0%)</a:t>
                      </a:r>
                      <a:endParaRPr kumimoji="1" lang="ja-JP" altLang="en-US" dirty="0">
                        <a:solidFill>
                          <a:schemeClr val="tx1"/>
                        </a:solidFill>
                      </a:endParaRPr>
                    </a:p>
                  </a:txBody>
                  <a:tcPr marL="101678" marR="101678">
                    <a:solidFill>
                      <a:srgbClr val="00B050"/>
                    </a:solidFill>
                  </a:tcPr>
                </a:tc>
                <a:tc>
                  <a:txBody>
                    <a:bodyPr/>
                    <a:lstStyle/>
                    <a:p>
                      <a:pPr algn="ctr"/>
                      <a:r>
                        <a:rPr kumimoji="1" lang="en-US" altLang="ja-JP" dirty="0" smtClean="0"/>
                        <a:t>3(100.0%)</a:t>
                      </a:r>
                      <a:endParaRPr kumimoji="1" lang="ja-JP" altLang="en-US" dirty="0"/>
                    </a:p>
                  </a:txBody>
                  <a:tcPr marL="101678" marR="101678"/>
                </a:tc>
              </a:tr>
              <a:tr h="361770">
                <a:tc>
                  <a:txBody>
                    <a:bodyPr/>
                    <a:lstStyle/>
                    <a:p>
                      <a:pPr algn="ctr"/>
                      <a:r>
                        <a:rPr kumimoji="1" lang="en-US" altLang="ja-JP" dirty="0" smtClean="0"/>
                        <a:t>Promptl</a:t>
                      </a:r>
                      <a:r>
                        <a:rPr kumimoji="1" lang="en-US" altLang="ja-JP" baseline="0" dirty="0" smtClean="0"/>
                        <a:t>y detected*</a:t>
                      </a:r>
                      <a:endParaRPr kumimoji="1" lang="ja-JP" altLang="en-US" dirty="0"/>
                    </a:p>
                  </a:txBody>
                  <a:tcPr marL="101678" marR="101678"/>
                </a:tc>
                <a:tc>
                  <a:txBody>
                    <a:bodyPr/>
                    <a:lstStyle/>
                    <a:p>
                      <a:pPr algn="ctr"/>
                      <a:r>
                        <a:rPr kumimoji="1" lang="en-US" altLang="ja-JP" dirty="0" smtClean="0"/>
                        <a:t>53(67.9%)</a:t>
                      </a:r>
                      <a:endParaRPr kumimoji="1" lang="ja-JP" altLang="en-US" dirty="0"/>
                    </a:p>
                  </a:txBody>
                  <a:tcPr marL="101678" marR="101678"/>
                </a:tc>
                <a:tc>
                  <a:txBody>
                    <a:bodyPr/>
                    <a:lstStyle/>
                    <a:p>
                      <a:pPr algn="ctr"/>
                      <a:r>
                        <a:rPr kumimoji="1" lang="en-US" altLang="ja-JP" dirty="0" smtClean="0"/>
                        <a:t>20(80.0%)</a:t>
                      </a:r>
                      <a:endParaRPr kumimoji="1" lang="ja-JP" altLang="en-US" dirty="0"/>
                    </a:p>
                  </a:txBody>
                  <a:tcPr marL="101678" marR="101678">
                    <a:solidFill>
                      <a:schemeClr val="accent4">
                        <a:lumMod val="75000"/>
                      </a:schemeClr>
                    </a:solidFill>
                  </a:tcPr>
                </a:tc>
                <a:tc>
                  <a:txBody>
                    <a:bodyPr/>
                    <a:lstStyle/>
                    <a:p>
                      <a:pPr algn="ctr"/>
                      <a:r>
                        <a:rPr kumimoji="1" lang="en-US" altLang="ja-JP" dirty="0" smtClean="0"/>
                        <a:t>3(100.0%)</a:t>
                      </a:r>
                      <a:endParaRPr kumimoji="1" lang="ja-JP" altLang="en-US" dirty="0"/>
                    </a:p>
                  </a:txBody>
                  <a:tcPr marL="101678" marR="101678"/>
                </a:tc>
              </a:tr>
            </a:tbl>
          </a:graphicData>
        </a:graphic>
      </p:graphicFrame>
      <p:sp>
        <p:nvSpPr>
          <p:cNvPr id="6" name="テキスト ボックス 5"/>
          <p:cNvSpPr txBox="1"/>
          <p:nvPr/>
        </p:nvSpPr>
        <p:spPr>
          <a:xfrm>
            <a:off x="642908" y="3416858"/>
            <a:ext cx="8501092" cy="646331"/>
          </a:xfrm>
          <a:prstGeom prst="rect">
            <a:avLst/>
          </a:prstGeom>
          <a:noFill/>
        </p:spPr>
        <p:txBody>
          <a:bodyPr wrap="square" rtlCol="0">
            <a:spAutoFit/>
          </a:bodyPr>
          <a:lstStyle/>
          <a:p>
            <a:r>
              <a:rPr lang="en-US" altLang="ja-JP" dirty="0" smtClean="0"/>
              <a:t>JMA intensity scale:  the original scale of earthquakes by Japan Meteorology Agency</a:t>
            </a:r>
          </a:p>
          <a:p>
            <a:r>
              <a:rPr kumimoji="1" lang="en-US" altLang="ja-JP" b="1" dirty="0"/>
              <a:t>Promptly detected</a:t>
            </a:r>
            <a:r>
              <a:rPr kumimoji="1" lang="en-US" altLang="ja-JP" dirty="0"/>
              <a:t>: detected in a </a:t>
            </a:r>
            <a:r>
              <a:rPr kumimoji="1" lang="en-US" altLang="ja-JP" dirty="0" smtClean="0"/>
              <a:t>minute</a:t>
            </a:r>
            <a:endParaRPr kumimoji="1" lang="en-US" altLang="ja-JP" dirty="0"/>
          </a:p>
        </p:txBody>
      </p:sp>
      <p:sp>
        <p:nvSpPr>
          <p:cNvPr id="7" name="テキスト ボックス 6"/>
          <p:cNvSpPr txBox="1"/>
          <p:nvPr/>
        </p:nvSpPr>
        <p:spPr>
          <a:xfrm>
            <a:off x="857224" y="4214818"/>
            <a:ext cx="7358114" cy="1200329"/>
          </a:xfrm>
          <a:prstGeom prst="rect">
            <a:avLst/>
          </a:prstGeom>
          <a:noFill/>
          <a:ln w="9525">
            <a:solidFill>
              <a:schemeClr val="tx1"/>
            </a:solidFill>
          </a:ln>
        </p:spPr>
        <p:txBody>
          <a:bodyPr wrap="square" rtlCol="0">
            <a:spAutoFit/>
          </a:bodyPr>
          <a:lstStyle/>
          <a:p>
            <a:r>
              <a:rPr kumimoji="1" lang="en-US" altLang="ja-JP" sz="2400" dirty="0" smtClean="0"/>
              <a:t>Period: 		 Aug.2009 – Sep. 2009</a:t>
            </a:r>
          </a:p>
          <a:p>
            <a:r>
              <a:rPr lang="en-US" altLang="ja-JP" sz="2400" dirty="0" smtClean="0"/>
              <a:t>Tweets analyzed :	49,314</a:t>
            </a:r>
            <a:r>
              <a:rPr lang="ja-JP" altLang="en-US" sz="2400" dirty="0" smtClean="0"/>
              <a:t> </a:t>
            </a:r>
            <a:r>
              <a:rPr lang="en-US" altLang="ja-JP" sz="2400" dirty="0" smtClean="0"/>
              <a:t>tweets</a:t>
            </a:r>
          </a:p>
          <a:p>
            <a:r>
              <a:rPr lang="en-US" altLang="ja-JP" sz="2400" dirty="0" smtClean="0"/>
              <a:t>Positive  tweets : 	6291 tweets by 4218 users</a:t>
            </a:r>
          </a:p>
        </p:txBody>
      </p:sp>
      <p:sp>
        <p:nvSpPr>
          <p:cNvPr id="8" name="テキスト ボックス 7"/>
          <p:cNvSpPr txBox="1"/>
          <p:nvPr/>
        </p:nvSpPr>
        <p:spPr>
          <a:xfrm>
            <a:off x="642910" y="5500702"/>
            <a:ext cx="7858180" cy="830997"/>
          </a:xfrm>
          <a:prstGeom prst="rect">
            <a:avLst/>
          </a:prstGeom>
          <a:noFill/>
        </p:spPr>
        <p:txBody>
          <a:bodyPr wrap="square" rtlCol="0">
            <a:spAutoFit/>
          </a:bodyPr>
          <a:lstStyle/>
          <a:p>
            <a:r>
              <a:rPr lang="en-US" altLang="ja-JP" sz="2400" dirty="0" smtClean="0">
                <a:solidFill>
                  <a:schemeClr val="accent1">
                    <a:lumMod val="75000"/>
                  </a:schemeClr>
                </a:solidFill>
              </a:rPr>
              <a:t>It detected </a:t>
            </a:r>
            <a:r>
              <a:rPr lang="en-US" altLang="ja-JP" sz="2400" b="1" dirty="0" smtClean="0">
                <a:solidFill>
                  <a:srgbClr val="FF0000"/>
                </a:solidFill>
              </a:rPr>
              <a:t>96%</a:t>
            </a:r>
            <a:r>
              <a:rPr lang="en-US" altLang="ja-JP" sz="2400" dirty="0" smtClean="0">
                <a:solidFill>
                  <a:schemeClr val="accent1">
                    <a:lumMod val="75000"/>
                  </a:schemeClr>
                </a:solidFill>
              </a:rPr>
              <a:t> of earthquakes that were stronger than scale 3 or more during the period.</a:t>
            </a:r>
            <a:endParaRPr kumimoji="1" lang="ja-JP" altLang="en-US" sz="2400" dirty="0">
              <a:solidFill>
                <a:schemeClr val="accent1">
                  <a:lumMod val="75000"/>
                </a:schemeClr>
              </a:solidFill>
            </a:endParaRPr>
          </a:p>
        </p:txBody>
      </p:sp>
      <p:sp>
        <p:nvSpPr>
          <p:cNvPr id="9" name="Rectangle 8"/>
          <p:cNvSpPr/>
          <p:nvPr/>
        </p:nvSpPr>
        <p:spPr>
          <a:xfrm>
            <a:off x="4742584" y="1310466"/>
            <a:ext cx="4134561" cy="2106391"/>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24280" y="2783054"/>
            <a:ext cx="8705266" cy="633803"/>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62934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Conclusions</a:t>
            </a:r>
            <a:endParaRPr kumimoji="1" lang="ja-JP" altLang="en-US" dirty="0"/>
          </a:p>
        </p:txBody>
      </p:sp>
      <p:sp>
        <p:nvSpPr>
          <p:cNvPr id="3" name="コンテンツ プレースホルダ 2"/>
          <p:cNvSpPr>
            <a:spLocks noGrp="1"/>
          </p:cNvSpPr>
          <p:nvPr>
            <p:ph sz="quarter" idx="1"/>
          </p:nvPr>
        </p:nvSpPr>
        <p:spPr>
          <a:xfrm>
            <a:off x="457200" y="1417638"/>
            <a:ext cx="8229600" cy="5202249"/>
          </a:xfrm>
        </p:spPr>
        <p:txBody>
          <a:bodyPr>
            <a:normAutofit fontScale="85000" lnSpcReduction="20000"/>
          </a:bodyPr>
          <a:lstStyle/>
          <a:p>
            <a:r>
              <a:rPr kumimoji="1" lang="en-US" altLang="ja-JP" dirty="0" smtClean="0"/>
              <a:t>It investigated </a:t>
            </a:r>
            <a:r>
              <a:rPr kumimoji="1" lang="en-US" altLang="ja-JP" dirty="0" smtClean="0">
                <a:solidFill>
                  <a:srgbClr val="FF0000"/>
                </a:solidFill>
              </a:rPr>
              <a:t>the real-time nature of Twitter </a:t>
            </a:r>
            <a:r>
              <a:rPr kumimoji="1" lang="en-US" altLang="ja-JP" dirty="0" smtClean="0"/>
              <a:t>for event detection</a:t>
            </a:r>
          </a:p>
          <a:p>
            <a:r>
              <a:rPr lang="en-US" altLang="ja-JP" dirty="0" smtClean="0">
                <a:solidFill>
                  <a:srgbClr val="FF0000"/>
                </a:solidFill>
              </a:rPr>
              <a:t>Semantic analysis </a:t>
            </a:r>
            <a:r>
              <a:rPr lang="en-US" altLang="ja-JP" dirty="0" smtClean="0"/>
              <a:t>was applied to tweets classification </a:t>
            </a:r>
          </a:p>
          <a:p>
            <a:r>
              <a:rPr lang="en-US" altLang="ja-JP" dirty="0" smtClean="0"/>
              <a:t>It considers each Twitter user as a sensor and set a problem to detect an event based on </a:t>
            </a:r>
            <a:r>
              <a:rPr lang="en-US" altLang="ja-JP" dirty="0" smtClean="0">
                <a:solidFill>
                  <a:srgbClr val="FF0000"/>
                </a:solidFill>
              </a:rPr>
              <a:t>sensory observations</a:t>
            </a:r>
            <a:endParaRPr kumimoji="1" lang="en-US" altLang="ja-JP" dirty="0" smtClean="0">
              <a:solidFill>
                <a:srgbClr val="FF0000"/>
              </a:solidFill>
            </a:endParaRPr>
          </a:p>
          <a:p>
            <a:r>
              <a:rPr lang="en-US" altLang="ja-JP" dirty="0" smtClean="0"/>
              <a:t>Location estimation methods such as </a:t>
            </a:r>
            <a:r>
              <a:rPr lang="en-US" altLang="ja-JP" dirty="0" smtClean="0">
                <a:solidFill>
                  <a:srgbClr val="FF0000"/>
                </a:solidFill>
              </a:rPr>
              <a:t>Kaman filters and particle filters</a:t>
            </a:r>
            <a:r>
              <a:rPr lang="en-US" altLang="ja-JP" dirty="0" smtClean="0"/>
              <a:t> are used to estimate locations of events</a:t>
            </a:r>
          </a:p>
          <a:p>
            <a:r>
              <a:rPr lang="en-US" altLang="ja-JP" dirty="0" smtClean="0"/>
              <a:t>It developed </a:t>
            </a:r>
            <a:r>
              <a:rPr lang="en-US" altLang="ja-JP" dirty="0" smtClean="0">
                <a:solidFill>
                  <a:srgbClr val="FF0000"/>
                </a:solidFill>
              </a:rPr>
              <a:t>an earthquake reporting system</a:t>
            </a:r>
            <a:r>
              <a:rPr lang="en-US" altLang="ja-JP" dirty="0" smtClean="0"/>
              <a:t>, which is a novel approach to notify people promptly of an earthquake event</a:t>
            </a:r>
          </a:p>
          <a:p>
            <a:r>
              <a:rPr lang="en-US" altLang="ja-JP" dirty="0" smtClean="0"/>
              <a:t>Authors plan to expand their system to </a:t>
            </a:r>
            <a:r>
              <a:rPr lang="en-US" altLang="ja-JP" b="1" dirty="0" smtClean="0"/>
              <a:t>detect events of various kinds</a:t>
            </a:r>
            <a:r>
              <a:rPr lang="en-US" altLang="ja-JP" dirty="0" smtClean="0"/>
              <a:t> such as  rainbows, traffic jam etc.</a:t>
            </a:r>
          </a:p>
          <a:p>
            <a:pPr lvl="8"/>
            <a:endParaRPr lang="en-US" altLang="ja-JP" dirty="0" smtClean="0"/>
          </a:p>
        </p:txBody>
      </p:sp>
    </p:spTree>
    <p:extLst>
      <p:ext uri="{BB962C8B-B14F-4D97-AF65-F5344CB8AC3E}">
        <p14:creationId xmlns:p14="http://schemas.microsoft.com/office/powerpoint/2010/main" val="35663581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7" y="1744742"/>
            <a:ext cx="8705213" cy="1570038"/>
          </a:xfrm>
        </p:spPr>
        <p:txBody>
          <a:bodyPr>
            <a:noAutofit/>
          </a:bodyPr>
          <a:lstStyle/>
          <a:p>
            <a:pPr algn="l"/>
            <a:r>
              <a:rPr lang="en-US" sz="3200" dirty="0" smtClean="0"/>
              <a:t>Paper2: "</a:t>
            </a:r>
            <a:r>
              <a:rPr lang="en-US" sz="3200" dirty="0"/>
              <a:t>From tweets to polls: Linking text sentiment to public opinion time series</a:t>
            </a:r>
            <a:r>
              <a:rPr lang="en-US" sz="3200" dirty="0" smtClean="0"/>
              <a:t>.” </a:t>
            </a:r>
            <a:r>
              <a:rPr lang="en-US" sz="3200" dirty="0"/>
              <a:t>O'Connor, Brendan, et al. </a:t>
            </a:r>
            <a:r>
              <a:rPr lang="en-US" sz="3200" dirty="0" smtClean="0"/>
              <a:t> </a:t>
            </a:r>
            <a:r>
              <a:rPr lang="en-US" sz="3200" dirty="0"/>
              <a:t>ICWSM 11 (2010): 122-129.</a:t>
            </a:r>
          </a:p>
        </p:txBody>
      </p:sp>
      <p:pic>
        <p:nvPicPr>
          <p:cNvPr id="4" name="Picture 3"/>
          <p:cNvPicPr>
            <a:picLocks noChangeAspect="1"/>
          </p:cNvPicPr>
          <p:nvPr/>
        </p:nvPicPr>
        <p:blipFill>
          <a:blip r:embed="rId2"/>
          <a:stretch>
            <a:fillRect/>
          </a:stretch>
        </p:blipFill>
        <p:spPr>
          <a:xfrm>
            <a:off x="2723396" y="4666846"/>
            <a:ext cx="3579586" cy="2047119"/>
          </a:xfrm>
          <a:prstGeom prst="rect">
            <a:avLst/>
          </a:prstGeom>
        </p:spPr>
      </p:pic>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t>Social Events</a:t>
            </a:r>
            <a:endParaRPr lang="en-US" dirty="0"/>
          </a:p>
        </p:txBody>
      </p:sp>
    </p:spTree>
    <p:extLst>
      <p:ext uri="{BB962C8B-B14F-4D97-AF65-F5344CB8AC3E}">
        <p14:creationId xmlns:p14="http://schemas.microsoft.com/office/powerpoint/2010/main" val="386501242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1"/>
          <p:cNvGrpSpPr>
            <a:grpSpLocks/>
          </p:cNvGrpSpPr>
          <p:nvPr/>
        </p:nvGrpSpPr>
        <p:grpSpPr bwMode="auto">
          <a:xfrm>
            <a:off x="457200" y="1985963"/>
            <a:ext cx="2308225" cy="4379912"/>
            <a:chOff x="457200" y="1715491"/>
            <a:chExt cx="2685214" cy="4711562"/>
          </a:xfrm>
        </p:grpSpPr>
        <p:sp>
          <p:nvSpPr>
            <p:cNvPr id="15392" name="TextBox 42"/>
            <p:cNvSpPr txBox="1">
              <a:spLocks noChangeArrowheads="1"/>
            </p:cNvSpPr>
            <p:nvPr/>
          </p:nvSpPr>
          <p:spPr bwMode="auto">
            <a:xfrm>
              <a:off x="457200" y="1715491"/>
              <a:ext cx="2685214" cy="44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100">
                  <a:latin typeface="Calibri" charset="0"/>
                </a:rPr>
                <a:t>People in U.S.</a:t>
              </a:r>
            </a:p>
          </p:txBody>
        </p:sp>
        <p:pic>
          <p:nvPicPr>
            <p:cNvPr id="15393" name="Picture 45" descr="ba-us-politics-i_049968741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0"/>
              <a:ext cx="2685214" cy="414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46"/>
          <p:cNvGrpSpPr>
            <a:grpSpLocks/>
          </p:cNvGrpSpPr>
          <p:nvPr/>
        </p:nvGrpSpPr>
        <p:grpSpPr bwMode="auto">
          <a:xfrm>
            <a:off x="609600" y="3352800"/>
            <a:ext cx="1905000" cy="2565400"/>
            <a:chOff x="609600" y="3352800"/>
            <a:chExt cx="1905000" cy="2565870"/>
          </a:xfrm>
        </p:grpSpPr>
        <p:sp>
          <p:nvSpPr>
            <p:cNvPr id="48" name="Cloud Callout 47"/>
            <p:cNvSpPr/>
            <p:nvPr/>
          </p:nvSpPr>
          <p:spPr>
            <a:xfrm>
              <a:off x="609600" y="3352800"/>
              <a:ext cx="1905000" cy="939972"/>
            </a:xfrm>
            <a:prstGeom prst="cloudCallout">
              <a:avLst/>
            </a:prstGeom>
            <a:solidFill>
              <a:schemeClr val="bg1">
                <a:lumMod val="85000"/>
              </a:schemeClr>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sp>
        <p:sp>
          <p:nvSpPr>
            <p:cNvPr id="49" name="Cloud Callout 48"/>
            <p:cNvSpPr/>
            <p:nvPr/>
          </p:nvSpPr>
          <p:spPr>
            <a:xfrm>
              <a:off x="685800" y="5029507"/>
              <a:ext cx="1524000" cy="889163"/>
            </a:xfrm>
            <a:prstGeom prst="cloudCallout">
              <a:avLst/>
            </a:prstGeom>
            <a:solidFill>
              <a:schemeClr val="bg1">
                <a:lumMod val="85000"/>
              </a:schemeClr>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sp>
      </p:grpSp>
      <p:sp>
        <p:nvSpPr>
          <p:cNvPr id="7" name="Title 6"/>
          <p:cNvSpPr>
            <a:spLocks noGrp="1"/>
          </p:cNvSpPr>
          <p:nvPr>
            <p:ph type="title"/>
          </p:nvPr>
        </p:nvSpPr>
        <p:spPr/>
        <p:txBody>
          <a:bodyPr>
            <a:normAutofit fontScale="90000"/>
          </a:bodyPr>
          <a:lstStyle/>
          <a:p>
            <a:pPr eaLnBrk="1" hangingPunct="1"/>
            <a:r>
              <a:rPr lang="en-US" sz="4000">
                <a:latin typeface="Calibri" charset="0"/>
                <a:ea typeface="ＭＳ Ｐゴシック" charset="0"/>
                <a:cs typeface="ＭＳ Ｐゴシック" charset="0"/>
              </a:rPr>
              <a:t>Measuring public opinion</a:t>
            </a:r>
            <a:br>
              <a:rPr lang="en-US" sz="4000">
                <a:latin typeface="Calibri" charset="0"/>
                <a:ea typeface="ＭＳ Ｐゴシック" charset="0"/>
                <a:cs typeface="ＭＳ Ｐゴシック" charset="0"/>
              </a:rPr>
            </a:br>
            <a:r>
              <a:rPr lang="en-US" sz="3200">
                <a:latin typeface="Calibri" charset="0"/>
                <a:ea typeface="ＭＳ Ｐゴシック" charset="0"/>
                <a:cs typeface="ＭＳ Ｐゴシック" charset="0"/>
              </a:rPr>
              <a:t>through social media?</a:t>
            </a:r>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6963" y="1492250"/>
            <a:ext cx="273367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36"/>
          <p:cNvSpPr txBox="1">
            <a:spLocks noChangeArrowheads="1"/>
          </p:cNvSpPr>
          <p:nvPr/>
        </p:nvSpPr>
        <p:spPr bwMode="auto">
          <a:xfrm>
            <a:off x="4724400" y="5980113"/>
            <a:ext cx="3076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latin typeface="Calibri" charset="0"/>
            </a:endParaRPr>
          </a:p>
        </p:txBody>
      </p:sp>
      <p:grpSp>
        <p:nvGrpSpPr>
          <p:cNvPr id="4" name="Group 71"/>
          <p:cNvGrpSpPr>
            <a:grpSpLocks/>
          </p:cNvGrpSpPr>
          <p:nvPr/>
        </p:nvGrpSpPr>
        <p:grpSpPr bwMode="auto">
          <a:xfrm>
            <a:off x="2900363" y="5791200"/>
            <a:ext cx="1824037" cy="700088"/>
            <a:chOff x="2901017" y="5791200"/>
            <a:chExt cx="1823383" cy="700401"/>
          </a:xfrm>
        </p:grpSpPr>
        <p:cxnSp>
          <p:nvCxnSpPr>
            <p:cNvPr id="27" name="Straight Arrow Connector 26"/>
            <p:cNvCxnSpPr/>
            <p:nvPr/>
          </p:nvCxnSpPr>
          <p:spPr>
            <a:xfrm>
              <a:off x="2901017" y="6170783"/>
              <a:ext cx="691902" cy="1588"/>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pic>
          <p:nvPicPr>
            <p:cNvPr id="15387" name="Picture 3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5791200"/>
              <a:ext cx="10541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8" name="Picture 3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6172200"/>
              <a:ext cx="1066800" cy="31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9" name="TextBox 37"/>
            <p:cNvSpPr txBox="1">
              <a:spLocks noChangeArrowheads="1"/>
            </p:cNvSpPr>
            <p:nvPr/>
          </p:nvSpPr>
          <p:spPr bwMode="auto">
            <a:xfrm>
              <a:off x="2901017" y="5801282"/>
              <a:ext cx="1289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Calibri" charset="0"/>
                </a:rPr>
                <a:t>Write</a:t>
              </a:r>
            </a:p>
          </p:txBody>
        </p:sp>
      </p:grpSp>
      <p:grpSp>
        <p:nvGrpSpPr>
          <p:cNvPr id="5" name="Group 71"/>
          <p:cNvGrpSpPr>
            <a:grpSpLocks/>
          </p:cNvGrpSpPr>
          <p:nvPr/>
        </p:nvGrpSpPr>
        <p:grpSpPr bwMode="auto">
          <a:xfrm>
            <a:off x="3449638" y="3778250"/>
            <a:ext cx="4662487" cy="1071563"/>
            <a:chOff x="3499785" y="3683915"/>
            <a:chExt cx="4005915" cy="1650556"/>
          </a:xfrm>
        </p:grpSpPr>
        <p:sp>
          <p:nvSpPr>
            <p:cNvPr id="69" name="Oval 68"/>
            <p:cNvSpPr/>
            <p:nvPr/>
          </p:nvSpPr>
          <p:spPr>
            <a:xfrm>
              <a:off x="3499785" y="3683915"/>
              <a:ext cx="3319850" cy="1650556"/>
            </a:xfrm>
            <a:prstGeom prst="ellipse">
              <a:avLst/>
            </a:prstGeom>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algn="ctr" fontAlgn="auto">
                <a:spcBef>
                  <a:spcPts val="0"/>
                </a:spcBef>
                <a:spcAft>
                  <a:spcPts val="0"/>
                </a:spcAft>
                <a:defRPr/>
              </a:pPr>
              <a:r>
                <a:rPr lang="en-US" sz="2000" dirty="0"/>
                <a:t>Can we derive a </a:t>
              </a:r>
            </a:p>
            <a:p>
              <a:pPr algn="ctr" fontAlgn="auto">
                <a:spcBef>
                  <a:spcPts val="0"/>
                </a:spcBef>
                <a:spcAft>
                  <a:spcPts val="0"/>
                </a:spcAft>
                <a:defRPr/>
              </a:pPr>
              <a:r>
                <a:rPr lang="en-US" sz="2000" dirty="0"/>
                <a:t>similar measurement?</a:t>
              </a:r>
            </a:p>
          </p:txBody>
        </p:sp>
        <p:sp>
          <p:nvSpPr>
            <p:cNvPr id="67" name="Freeform 66"/>
            <p:cNvSpPr/>
            <p:nvPr/>
          </p:nvSpPr>
          <p:spPr>
            <a:xfrm>
              <a:off x="7175625" y="3715704"/>
              <a:ext cx="330075" cy="1618767"/>
            </a:xfrm>
            <a:custGeom>
              <a:avLst/>
              <a:gdLst>
                <a:gd name="connsiteX0" fmla="*/ 421217 w 421217"/>
                <a:gd name="connsiteY0" fmla="*/ 0 h 1333500"/>
                <a:gd name="connsiteX1" fmla="*/ 2117 w 421217"/>
                <a:gd name="connsiteY1" fmla="*/ 711200 h 1333500"/>
                <a:gd name="connsiteX2" fmla="*/ 408517 w 421217"/>
                <a:gd name="connsiteY2" fmla="*/ 1333500 h 1333500"/>
                <a:gd name="connsiteX3" fmla="*/ 408517 w 421217"/>
                <a:gd name="connsiteY3" fmla="*/ 1333500 h 1333500"/>
              </a:gdLst>
              <a:ahLst/>
              <a:cxnLst>
                <a:cxn ang="0">
                  <a:pos x="connsiteX0" y="connsiteY0"/>
                </a:cxn>
                <a:cxn ang="0">
                  <a:pos x="connsiteX1" y="connsiteY1"/>
                </a:cxn>
                <a:cxn ang="0">
                  <a:pos x="connsiteX2" y="connsiteY2"/>
                </a:cxn>
                <a:cxn ang="0">
                  <a:pos x="connsiteX3" y="connsiteY3"/>
                </a:cxn>
              </a:cxnLst>
              <a:rect l="l" t="t" r="r" b="b"/>
              <a:pathLst>
                <a:path w="421217" h="1333500">
                  <a:moveTo>
                    <a:pt x="421217" y="0"/>
                  </a:moveTo>
                  <a:cubicBezTo>
                    <a:pt x="212725" y="244475"/>
                    <a:pt x="4234" y="488950"/>
                    <a:pt x="2117" y="711200"/>
                  </a:cubicBezTo>
                  <a:cubicBezTo>
                    <a:pt x="0" y="933450"/>
                    <a:pt x="408517" y="1333500"/>
                    <a:pt x="408517" y="1333500"/>
                  </a:cubicBezTo>
                  <a:lnTo>
                    <a:pt x="408517" y="1333500"/>
                  </a:lnTo>
                </a:path>
              </a:pathLst>
            </a:custGeom>
            <a:ln>
              <a:solidFill>
                <a:schemeClr val="bg1">
                  <a:lumMod val="65000"/>
                </a:schemeClr>
              </a:solidFill>
              <a:headEnd type="arrow"/>
              <a:tailEnd type="arrow"/>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grpSp>
      <p:sp>
        <p:nvSpPr>
          <p:cNvPr id="15369" name="TextBox 35"/>
          <p:cNvSpPr txBox="1">
            <a:spLocks noChangeArrowheads="1"/>
          </p:cNvSpPr>
          <p:nvPr/>
        </p:nvSpPr>
        <p:spPr bwMode="auto">
          <a:xfrm>
            <a:off x="2895600" y="2667000"/>
            <a:ext cx="3076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latin typeface="Calibri" charset="0"/>
            </a:endParaRPr>
          </a:p>
        </p:txBody>
      </p:sp>
      <p:grpSp>
        <p:nvGrpSpPr>
          <p:cNvPr id="6" name="Group 67"/>
          <p:cNvGrpSpPr>
            <a:grpSpLocks/>
          </p:cNvGrpSpPr>
          <p:nvPr/>
        </p:nvGrpSpPr>
        <p:grpSpPr bwMode="auto">
          <a:xfrm>
            <a:off x="3013075" y="1417638"/>
            <a:ext cx="2938463" cy="1250950"/>
            <a:chOff x="3013339" y="1417638"/>
            <a:chExt cx="2937933" cy="1250950"/>
          </a:xfrm>
        </p:grpSpPr>
        <p:grpSp>
          <p:nvGrpSpPr>
            <p:cNvPr id="15379" name="Group 39"/>
            <p:cNvGrpSpPr>
              <a:grpSpLocks/>
            </p:cNvGrpSpPr>
            <p:nvPr/>
          </p:nvGrpSpPr>
          <p:grpSpPr bwMode="auto">
            <a:xfrm>
              <a:off x="3013339" y="1417638"/>
              <a:ext cx="2937933" cy="1098870"/>
              <a:chOff x="3429000" y="1341118"/>
              <a:chExt cx="2514600" cy="1098870"/>
            </a:xfrm>
          </p:grpSpPr>
          <p:cxnSp>
            <p:nvCxnSpPr>
              <p:cNvPr id="11" name="Straight Arrow Connector 10"/>
              <p:cNvCxnSpPr/>
              <p:nvPr/>
            </p:nvCxnSpPr>
            <p:spPr>
              <a:xfrm>
                <a:off x="3429000" y="2438080"/>
                <a:ext cx="2514600" cy="1588"/>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pic>
            <p:nvPicPr>
              <p:cNvPr id="15382" name="Picture 20" descr="Picture 1.png"/>
              <p:cNvPicPr>
                <a:picLocks noChangeAspect="1"/>
              </p:cNvPicPr>
              <p:nvPr/>
            </p:nvPicPr>
            <p:blipFill>
              <a:blip r:embed="rId7">
                <a:extLst>
                  <a:ext uri="{28A0092B-C50C-407E-A947-70E740481C1C}">
                    <a14:useLocalDpi xmlns:a14="http://schemas.microsoft.com/office/drawing/2010/main" val="0"/>
                  </a:ext>
                </a:extLst>
              </a:blip>
              <a:srcRect b="4210"/>
              <a:stretch>
                <a:fillRect/>
              </a:stretch>
            </p:blipFill>
            <p:spPr bwMode="auto">
              <a:xfrm>
                <a:off x="4247978" y="1341118"/>
                <a:ext cx="1018211" cy="1038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3" name="TextBox 23"/>
              <p:cNvSpPr txBox="1">
                <a:spLocks noChangeArrowheads="1"/>
              </p:cNvSpPr>
              <p:nvPr/>
            </p:nvSpPr>
            <p:spPr bwMode="auto">
              <a:xfrm>
                <a:off x="3467100" y="1986169"/>
                <a:ext cx="12899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chemeClr val="tx2"/>
                    </a:solidFill>
                    <a:latin typeface="Calibri" charset="0"/>
                  </a:rPr>
                  <a:t>Query</a:t>
                </a:r>
              </a:p>
            </p:txBody>
          </p:sp>
        </p:grpSp>
        <p:cxnSp>
          <p:nvCxnSpPr>
            <p:cNvPr id="41" name="Straight Arrow Connector 40"/>
            <p:cNvCxnSpPr/>
            <p:nvPr/>
          </p:nvCxnSpPr>
          <p:spPr>
            <a:xfrm>
              <a:off x="3048258" y="2667000"/>
              <a:ext cx="28950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9" name="Group 72"/>
          <p:cNvGrpSpPr>
            <a:grpSpLocks/>
          </p:cNvGrpSpPr>
          <p:nvPr/>
        </p:nvGrpSpPr>
        <p:grpSpPr bwMode="auto">
          <a:xfrm>
            <a:off x="4876800" y="5257800"/>
            <a:ext cx="3832225" cy="1233488"/>
            <a:chOff x="4876800" y="5257800"/>
            <a:chExt cx="3832770" cy="1233801"/>
          </a:xfrm>
        </p:grpSpPr>
        <p:sp>
          <p:nvSpPr>
            <p:cNvPr id="15375" name="TextBox 39"/>
            <p:cNvSpPr txBox="1">
              <a:spLocks noChangeArrowheads="1"/>
            </p:cNvSpPr>
            <p:nvPr/>
          </p:nvSpPr>
          <p:spPr bwMode="auto">
            <a:xfrm>
              <a:off x="4989255" y="5625068"/>
              <a:ext cx="7914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800000"/>
                  </a:solidFill>
                  <a:latin typeface="Calibri" charset="0"/>
                </a:rPr>
                <a:t>Query</a:t>
              </a:r>
            </a:p>
          </p:txBody>
        </p:sp>
        <p:cxnSp>
          <p:nvCxnSpPr>
            <p:cNvPr id="44" name="Straight Arrow Connector 43"/>
            <p:cNvCxnSpPr/>
            <p:nvPr/>
          </p:nvCxnSpPr>
          <p:spPr>
            <a:xfrm>
              <a:off x="4876800" y="6019993"/>
              <a:ext cx="1840175" cy="1588"/>
            </a:xfrm>
            <a:prstGeom prst="straightConnector1">
              <a:avLst/>
            </a:prstGeom>
            <a:ln>
              <a:headEnd type="arrow"/>
              <a:tailEnd type="none"/>
            </a:ln>
          </p:spPr>
          <p:style>
            <a:lnRef idx="2">
              <a:schemeClr val="accent2"/>
            </a:lnRef>
            <a:fillRef idx="0">
              <a:schemeClr val="accent2"/>
            </a:fillRef>
            <a:effectRef idx="1">
              <a:schemeClr val="accent2"/>
            </a:effectRef>
            <a:fontRef idx="minor">
              <a:schemeClr val="tx1"/>
            </a:fontRef>
          </p:style>
        </p:cxnSp>
        <p:cxnSp>
          <p:nvCxnSpPr>
            <p:cNvPr id="45" name="Straight Arrow Connector 44"/>
            <p:cNvCxnSpPr/>
            <p:nvPr/>
          </p:nvCxnSpPr>
          <p:spPr>
            <a:xfrm>
              <a:off x="4876800" y="6172432"/>
              <a:ext cx="1840175"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useBgFill="1">
          <p:nvSpPr>
            <p:cNvPr id="51" name="Rounded Rectangle 50"/>
            <p:cNvSpPr/>
            <p:nvPr/>
          </p:nvSpPr>
          <p:spPr>
            <a:xfrm>
              <a:off x="6934493" y="5257800"/>
              <a:ext cx="1775077" cy="1233801"/>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dirty="0">
                  <a:solidFill>
                    <a:srgbClr val="800000"/>
                  </a:solidFill>
                </a:rPr>
                <a:t>Aggregate</a:t>
              </a:r>
            </a:p>
            <a:p>
              <a:pPr algn="ctr" fontAlgn="auto">
                <a:spcBef>
                  <a:spcPts val="0"/>
                </a:spcBef>
                <a:spcAft>
                  <a:spcPts val="0"/>
                </a:spcAft>
                <a:defRPr/>
              </a:pPr>
              <a:r>
                <a:rPr lang="en-US" dirty="0">
                  <a:solidFill>
                    <a:srgbClr val="800000"/>
                  </a:solidFill>
                </a:rPr>
                <a:t>Text Sentiment Measure</a:t>
              </a:r>
            </a:p>
          </p:txBody>
        </p:sp>
      </p:grpSp>
      <p:grpSp>
        <p:nvGrpSpPr>
          <p:cNvPr id="10" name="Group 38"/>
          <p:cNvGrpSpPr>
            <a:grpSpLocks/>
          </p:cNvGrpSpPr>
          <p:nvPr/>
        </p:nvGrpSpPr>
        <p:grpSpPr bwMode="auto">
          <a:xfrm>
            <a:off x="838200" y="3581400"/>
            <a:ext cx="1462088" cy="2046288"/>
            <a:chOff x="838200" y="3581400"/>
            <a:chExt cx="1461911" cy="2045728"/>
          </a:xfrm>
        </p:grpSpPr>
        <p:sp>
          <p:nvSpPr>
            <p:cNvPr id="15373" name="TextBox 28"/>
            <p:cNvSpPr txBox="1">
              <a:spLocks noChangeArrowheads="1"/>
            </p:cNvSpPr>
            <p:nvPr/>
          </p:nvSpPr>
          <p:spPr bwMode="auto">
            <a:xfrm>
              <a:off x="990599" y="5257800"/>
              <a:ext cx="1109133"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I do not</a:t>
              </a:r>
            </a:p>
          </p:txBody>
        </p:sp>
        <p:sp>
          <p:nvSpPr>
            <p:cNvPr id="15374" name="TextBox 25"/>
            <p:cNvSpPr txBox="1">
              <a:spLocks noChangeArrowheads="1"/>
            </p:cNvSpPr>
            <p:nvPr/>
          </p:nvSpPr>
          <p:spPr bwMode="auto">
            <a:xfrm>
              <a:off x="838200" y="3581400"/>
              <a:ext cx="1461911"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I like Obama</a:t>
              </a:r>
            </a:p>
          </p:txBody>
        </p:sp>
      </p:grpSp>
      <p:sp>
        <p:nvSpPr>
          <p:cNvPr id="34" name="Rectangle 33"/>
          <p:cNvSpPr/>
          <p:nvPr/>
        </p:nvSpPr>
        <p:spPr>
          <a:xfrm>
            <a:off x="529155" y="2913611"/>
            <a:ext cx="7909885" cy="864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Think about three possible benefits of using social media to measure public opinion</a:t>
            </a:r>
            <a:endParaRPr lang="en-US" sz="2400" dirty="0">
              <a:solidFill>
                <a:schemeClr val="tx1"/>
              </a:solidFill>
            </a:endParaRPr>
          </a:p>
        </p:txBody>
      </p:sp>
    </p:spTree>
    <p:extLst>
      <p:ext uri="{BB962C8B-B14F-4D97-AF65-F5344CB8AC3E}">
        <p14:creationId xmlns:p14="http://schemas.microsoft.com/office/powerpoint/2010/main" val="14013638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Contributions</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a:buChar char="•"/>
              <a:defRPr/>
            </a:pPr>
            <a:r>
              <a:rPr lang="en-US" dirty="0" smtClean="0">
                <a:ea typeface="+mn-ea"/>
                <a:cs typeface="+mn-cs"/>
              </a:rPr>
              <a:t>Correlations between</a:t>
            </a:r>
          </a:p>
          <a:p>
            <a:pPr marL="971550" lvl="1" indent="-514350" eaLnBrk="1" fontAlgn="auto" hangingPunct="1">
              <a:spcAft>
                <a:spcPts val="0"/>
              </a:spcAft>
              <a:buFont typeface="+mj-lt"/>
              <a:buAutoNum type="arabicPeriod"/>
              <a:defRPr/>
            </a:pPr>
            <a:r>
              <a:rPr lang="en-US" dirty="0" smtClean="0">
                <a:ea typeface="+mn-ea"/>
              </a:rPr>
              <a:t>Very simple text sentiment analysis</a:t>
            </a:r>
          </a:p>
          <a:p>
            <a:pPr marL="971550" lvl="1" indent="-514350" eaLnBrk="1" fontAlgn="auto" hangingPunct="1">
              <a:spcAft>
                <a:spcPts val="0"/>
              </a:spcAft>
              <a:buFont typeface="+mj-lt"/>
              <a:buAutoNum type="arabicPeriod"/>
              <a:defRPr/>
            </a:pPr>
            <a:r>
              <a:rPr lang="en-US" dirty="0" smtClean="0">
                <a:ea typeface="+mn-ea"/>
              </a:rPr>
              <a:t>Telephone public opinion polls</a:t>
            </a:r>
          </a:p>
          <a:p>
            <a:pPr lvl="2" eaLnBrk="1" fontAlgn="auto" hangingPunct="1">
              <a:spcAft>
                <a:spcPts val="0"/>
              </a:spcAft>
              <a:buFont typeface="Arial"/>
              <a:buChar char="•"/>
              <a:defRPr/>
            </a:pPr>
            <a:r>
              <a:rPr lang="en-US" dirty="0" smtClean="0">
                <a:ea typeface="+mn-ea"/>
              </a:rPr>
              <a:t>Consumer confidence and Presidential job approval</a:t>
            </a:r>
          </a:p>
          <a:p>
            <a:pPr eaLnBrk="1" fontAlgn="auto" hangingPunct="1">
              <a:spcAft>
                <a:spcPts val="0"/>
              </a:spcAft>
              <a:buFont typeface="Arial"/>
              <a:buChar char="•"/>
              <a:defRPr/>
            </a:pPr>
            <a:r>
              <a:rPr lang="en-US" dirty="0" smtClean="0">
                <a:ea typeface="+mn-ea"/>
                <a:cs typeface="+mn-cs"/>
              </a:rPr>
              <a:t>Negative results as well!</a:t>
            </a:r>
          </a:p>
          <a:p>
            <a:pPr eaLnBrk="1" fontAlgn="auto" hangingPunct="1">
              <a:spcAft>
                <a:spcPts val="0"/>
              </a:spcAft>
              <a:buFont typeface="Arial"/>
              <a:buChar char="•"/>
              <a:defRPr/>
            </a:pPr>
            <a:r>
              <a:rPr lang="en-US" dirty="0" smtClean="0">
                <a:ea typeface="+mn-ea"/>
                <a:cs typeface="+mn-cs"/>
              </a:rPr>
              <a:t>Also</a:t>
            </a:r>
          </a:p>
          <a:p>
            <a:pPr lvl="1" eaLnBrk="1" fontAlgn="auto" hangingPunct="1">
              <a:spcAft>
                <a:spcPts val="0"/>
              </a:spcAft>
              <a:buFont typeface="Arial"/>
              <a:buChar char="–"/>
              <a:defRPr/>
            </a:pPr>
            <a:r>
              <a:rPr lang="en-US" dirty="0" smtClean="0">
                <a:ea typeface="+mn-ea"/>
              </a:rPr>
              <a:t>Time-series smoothing is a critical issue</a:t>
            </a:r>
          </a:p>
          <a:p>
            <a:pPr lvl="1" eaLnBrk="1" fontAlgn="auto" hangingPunct="1">
              <a:spcAft>
                <a:spcPts val="0"/>
              </a:spcAft>
              <a:buFont typeface="Arial"/>
              <a:buChar char="–"/>
              <a:defRPr/>
            </a:pPr>
            <a:r>
              <a:rPr lang="en-US" dirty="0" smtClean="0">
                <a:ea typeface="+mn-ea"/>
              </a:rPr>
              <a:t>Topic selection, topic volumes, text leads polls, stemming, election polling</a:t>
            </a:r>
            <a:endParaRPr lang="en-US" dirty="0">
              <a:ea typeface="+mn-ea"/>
            </a:endParaRPr>
          </a:p>
        </p:txBody>
      </p:sp>
    </p:spTree>
    <p:extLst>
      <p:ext uri="{BB962C8B-B14F-4D97-AF65-F5344CB8AC3E}">
        <p14:creationId xmlns:p14="http://schemas.microsoft.com/office/powerpoint/2010/main" val="421418578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Text Data: Twitter</a:t>
            </a:r>
          </a:p>
        </p:txBody>
      </p:sp>
      <p:sp>
        <p:nvSpPr>
          <p:cNvPr id="5" name="Content Placeholder 4"/>
          <p:cNvSpPr>
            <a:spLocks noGrp="1"/>
          </p:cNvSpPr>
          <p:nvPr>
            <p:ph idx="1"/>
          </p:nvPr>
        </p:nvSpPr>
        <p:spPr>
          <a:xfrm>
            <a:off x="457199" y="1417638"/>
            <a:ext cx="8055131" cy="5067149"/>
          </a:xfrm>
        </p:spPr>
        <p:txBody>
          <a:bodyPr>
            <a:normAutofit/>
          </a:bodyPr>
          <a:lstStyle/>
          <a:p>
            <a:pPr eaLnBrk="1" hangingPunct="1">
              <a:lnSpc>
                <a:spcPct val="90000"/>
              </a:lnSpc>
              <a:spcBef>
                <a:spcPts val="700"/>
              </a:spcBef>
            </a:pPr>
            <a:r>
              <a:rPr lang="en-US" sz="3000" dirty="0">
                <a:solidFill>
                  <a:srgbClr val="000000"/>
                </a:solidFill>
                <a:latin typeface="Calibri" charset="0"/>
                <a:ea typeface="ＭＳ Ｐゴシック" charset="0"/>
                <a:cs typeface="ＭＳ Ｐゴシック" charset="0"/>
              </a:rPr>
              <a:t>A large and public social media </a:t>
            </a:r>
            <a:r>
              <a:rPr lang="en-US" sz="3000" dirty="0" smtClean="0">
                <a:solidFill>
                  <a:srgbClr val="000000"/>
                </a:solidFill>
                <a:latin typeface="Calibri" charset="0"/>
                <a:ea typeface="ＭＳ Ｐゴシック" charset="0"/>
                <a:cs typeface="ＭＳ Ｐゴシック" charset="0"/>
              </a:rPr>
              <a:t>service</a:t>
            </a:r>
          </a:p>
          <a:p>
            <a:pPr lvl="1">
              <a:lnSpc>
                <a:spcPct val="90000"/>
              </a:lnSpc>
              <a:spcBef>
                <a:spcPts val="700"/>
              </a:spcBef>
            </a:pPr>
            <a:r>
              <a:rPr lang="en-US" sz="2600" dirty="0" smtClean="0">
                <a:solidFill>
                  <a:srgbClr val="000000"/>
                </a:solidFill>
                <a:latin typeface="Calibri" charset="0"/>
                <a:ea typeface="ＭＳ Ｐゴシック" charset="0"/>
                <a:cs typeface="ＭＳ Ｐゴシック" charset="0"/>
              </a:rPr>
              <a:t>People volunteer their thoughts on various topics at a large scale</a:t>
            </a:r>
            <a:endParaRPr lang="en-US" sz="2600" dirty="0">
              <a:solidFill>
                <a:srgbClr val="000000"/>
              </a:solidFill>
              <a:latin typeface="Calibri" charset="0"/>
              <a:ea typeface="ＭＳ Ｐゴシック" charset="0"/>
              <a:cs typeface="ＭＳ Ｐゴシック" charset="0"/>
            </a:endParaRPr>
          </a:p>
          <a:p>
            <a:pPr eaLnBrk="1" hangingPunct="1">
              <a:lnSpc>
                <a:spcPct val="90000"/>
              </a:lnSpc>
              <a:spcBef>
                <a:spcPts val="700"/>
              </a:spcBef>
            </a:pPr>
            <a:r>
              <a:rPr lang="en-US" sz="3000" dirty="0" smtClean="0">
                <a:solidFill>
                  <a:srgbClr val="000000"/>
                </a:solidFill>
                <a:latin typeface="Calibri" charset="0"/>
                <a:ea typeface="ＭＳ Ｐゴシック" charset="0"/>
                <a:cs typeface="ＭＳ Ｐゴシック" charset="0"/>
              </a:rPr>
              <a:t>Sources</a:t>
            </a:r>
            <a:endParaRPr lang="en-US" sz="3000" dirty="0">
              <a:solidFill>
                <a:srgbClr val="000000"/>
              </a:solidFill>
              <a:latin typeface="Calibri" charset="0"/>
              <a:ea typeface="ＭＳ Ｐゴシック" charset="0"/>
              <a:cs typeface="ＭＳ Ｐゴシック" charset="0"/>
            </a:endParaRPr>
          </a:p>
          <a:p>
            <a:pPr lvl="1" eaLnBrk="1" hangingPunct="1">
              <a:lnSpc>
                <a:spcPct val="90000"/>
              </a:lnSpc>
              <a:spcBef>
                <a:spcPts val="700"/>
              </a:spcBef>
              <a:buFont typeface="Calibri" charset="0"/>
              <a:buAutoNum type="arabicPeriod"/>
            </a:pPr>
            <a:r>
              <a:rPr lang="en-US" sz="2600" dirty="0">
                <a:solidFill>
                  <a:srgbClr val="000000"/>
                </a:solidFill>
                <a:latin typeface="Calibri" charset="0"/>
                <a:ea typeface="ＭＳ Ｐゴシック" charset="0"/>
              </a:rPr>
              <a:t>Archiving the Twitter Streaming API</a:t>
            </a:r>
          </a:p>
          <a:p>
            <a:pPr marL="1371600" lvl="2" indent="-457200" eaLnBrk="1" hangingPunct="1">
              <a:lnSpc>
                <a:spcPct val="90000"/>
              </a:lnSpc>
              <a:spcBef>
                <a:spcPts val="700"/>
              </a:spcBef>
              <a:buFont typeface="Arial" charset="0"/>
              <a:buNone/>
            </a:pPr>
            <a:r>
              <a:rPr lang="ja-JP" altLang="en-US" sz="2200" dirty="0">
                <a:solidFill>
                  <a:srgbClr val="000000"/>
                </a:solidFill>
                <a:latin typeface="Calibri" charset="0"/>
                <a:ea typeface="ＭＳ Ｐゴシック" charset="0"/>
              </a:rPr>
              <a:t>“</a:t>
            </a:r>
            <a:r>
              <a:rPr lang="en-US" sz="2200" dirty="0" err="1">
                <a:solidFill>
                  <a:srgbClr val="000000"/>
                </a:solidFill>
                <a:latin typeface="Calibri" charset="0"/>
                <a:ea typeface="ＭＳ Ｐゴシック" charset="0"/>
              </a:rPr>
              <a:t>Gardenhose</a:t>
            </a:r>
            <a:r>
              <a:rPr lang="ja-JP" altLang="en-US" sz="2200" dirty="0">
                <a:solidFill>
                  <a:srgbClr val="000000"/>
                </a:solidFill>
                <a:latin typeface="Calibri" charset="0"/>
                <a:ea typeface="ＭＳ Ｐゴシック" charset="0"/>
              </a:rPr>
              <a:t>”</a:t>
            </a:r>
            <a:r>
              <a:rPr lang="en-US" sz="2200" dirty="0">
                <a:solidFill>
                  <a:srgbClr val="000000"/>
                </a:solidFill>
                <a:latin typeface="Calibri" charset="0"/>
                <a:ea typeface="ＭＳ Ｐゴシック" charset="0"/>
              </a:rPr>
              <a:t>/</a:t>
            </a:r>
            <a:r>
              <a:rPr lang="ja-JP" altLang="en-US" sz="2200" dirty="0">
                <a:solidFill>
                  <a:srgbClr val="000000"/>
                </a:solidFill>
                <a:latin typeface="Calibri" charset="0"/>
                <a:ea typeface="ＭＳ Ｐゴシック" charset="0"/>
              </a:rPr>
              <a:t>”</a:t>
            </a:r>
            <a:r>
              <a:rPr lang="en-US" sz="2200" dirty="0">
                <a:solidFill>
                  <a:srgbClr val="000000"/>
                </a:solidFill>
                <a:latin typeface="Calibri" charset="0"/>
                <a:ea typeface="ＭＳ Ｐゴシック" charset="0"/>
              </a:rPr>
              <a:t>Sample</a:t>
            </a:r>
            <a:r>
              <a:rPr lang="ja-JP" altLang="en-US" sz="2200" dirty="0">
                <a:solidFill>
                  <a:srgbClr val="000000"/>
                </a:solidFill>
                <a:latin typeface="Calibri" charset="0"/>
                <a:ea typeface="ＭＳ Ｐゴシック" charset="0"/>
              </a:rPr>
              <a:t>”</a:t>
            </a:r>
            <a:r>
              <a:rPr lang="en-US" sz="2200" dirty="0">
                <a:solidFill>
                  <a:srgbClr val="000000"/>
                </a:solidFill>
                <a:latin typeface="Calibri" charset="0"/>
                <a:ea typeface="ＭＳ Ｐゴシック" charset="0"/>
              </a:rPr>
              <a:t>: ~10-15% of public tweets</a:t>
            </a:r>
          </a:p>
          <a:p>
            <a:pPr lvl="1" eaLnBrk="1" hangingPunct="1">
              <a:lnSpc>
                <a:spcPct val="90000"/>
              </a:lnSpc>
              <a:spcBef>
                <a:spcPts val="700"/>
              </a:spcBef>
              <a:buFont typeface="Calibri" charset="0"/>
              <a:buAutoNum type="arabicPeriod"/>
            </a:pPr>
            <a:r>
              <a:rPr lang="en-US" sz="2700" dirty="0">
                <a:solidFill>
                  <a:srgbClr val="000000"/>
                </a:solidFill>
                <a:latin typeface="Calibri" charset="0"/>
                <a:ea typeface="ＭＳ Ｐゴシック" charset="0"/>
              </a:rPr>
              <a:t>Scrape of earlier </a:t>
            </a:r>
            <a:r>
              <a:rPr lang="en-US" sz="2700" dirty="0" smtClean="0">
                <a:solidFill>
                  <a:srgbClr val="000000"/>
                </a:solidFill>
                <a:latin typeface="Calibri" charset="0"/>
                <a:ea typeface="ＭＳ Ｐゴシック" charset="0"/>
              </a:rPr>
              <a:t>messages</a:t>
            </a:r>
            <a:r>
              <a:rPr lang="en-US" sz="2700" dirty="0">
                <a:solidFill>
                  <a:srgbClr val="000000"/>
                </a:solidFill>
                <a:latin typeface="Calibri" charset="0"/>
                <a:ea typeface="ＭＳ Ｐゴシック" charset="0"/>
              </a:rPr>
              <a:t>	</a:t>
            </a:r>
            <a:r>
              <a:rPr lang="en-US" sz="2300" dirty="0" smtClean="0">
                <a:solidFill>
                  <a:srgbClr val="000000"/>
                </a:solidFill>
                <a:latin typeface="Calibri" charset="0"/>
                <a:ea typeface="ＭＳ Ｐゴシック" charset="0"/>
              </a:rPr>
              <a:t> </a:t>
            </a:r>
          </a:p>
          <a:p>
            <a:pPr eaLnBrk="1" hangingPunct="1">
              <a:lnSpc>
                <a:spcPct val="90000"/>
              </a:lnSpc>
              <a:spcBef>
                <a:spcPts val="700"/>
              </a:spcBef>
            </a:pPr>
            <a:r>
              <a:rPr lang="en-US" sz="2700" dirty="0" smtClean="0">
                <a:solidFill>
                  <a:srgbClr val="000000"/>
                </a:solidFill>
                <a:latin typeface="Calibri" charset="0"/>
                <a:ea typeface="ＭＳ Ｐゴシック" charset="0"/>
                <a:cs typeface="ＭＳ Ｐゴシック" charset="0"/>
              </a:rPr>
              <a:t>~2 billion messages before topic selection,</a:t>
            </a:r>
            <a:br>
              <a:rPr lang="en-US" sz="2700" dirty="0" smtClean="0">
                <a:solidFill>
                  <a:srgbClr val="000000"/>
                </a:solidFill>
                <a:latin typeface="Calibri" charset="0"/>
                <a:ea typeface="ＭＳ Ｐゴシック" charset="0"/>
                <a:cs typeface="ＭＳ Ｐゴシック" charset="0"/>
              </a:rPr>
            </a:br>
            <a:r>
              <a:rPr lang="en-US" sz="2700" dirty="0" smtClean="0">
                <a:solidFill>
                  <a:srgbClr val="000000"/>
                </a:solidFill>
                <a:latin typeface="Calibri" charset="0"/>
                <a:ea typeface="ＭＳ Ｐゴシック" charset="0"/>
                <a:cs typeface="ＭＳ Ｐゴシック" charset="0"/>
              </a:rPr>
              <a:t>Jan 2008 – May 2010</a:t>
            </a:r>
            <a:endParaRPr lang="en-US" sz="2700" dirty="0">
              <a:solidFill>
                <a:srgbClr val="000000"/>
              </a:solidFill>
              <a:latin typeface="Calibri" charset="0"/>
              <a:ea typeface="ＭＳ Ｐゴシック" charset="0"/>
              <a:cs typeface="ＭＳ Ｐゴシック" charset="0"/>
            </a:endParaRPr>
          </a:p>
        </p:txBody>
      </p:sp>
      <p:sp>
        <p:nvSpPr>
          <p:cNvPr id="2" name="Rectangle 1"/>
          <p:cNvSpPr/>
          <p:nvPr/>
        </p:nvSpPr>
        <p:spPr>
          <a:xfrm>
            <a:off x="594512" y="5431009"/>
            <a:ext cx="7323307" cy="8646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It did not justify tweet users are good representations of the general population.</a:t>
            </a:r>
            <a:endParaRPr lang="en-US" sz="2400" dirty="0">
              <a:solidFill>
                <a:schemeClr val="tx1"/>
              </a:solidFill>
            </a:endParaRPr>
          </a:p>
        </p:txBody>
      </p:sp>
    </p:spTree>
    <p:extLst>
      <p:ext uri="{BB962C8B-B14F-4D97-AF65-F5344CB8AC3E}">
        <p14:creationId xmlns:p14="http://schemas.microsoft.com/office/powerpoint/2010/main" val="13673497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r>
              <a:rPr lang="en-US">
                <a:latin typeface="Tahoma" charset="0"/>
                <a:cs typeface="Arial" charset="0"/>
              </a:rPr>
              <a:t>Significant Information on Ongoing Events</a:t>
            </a:r>
          </a:p>
        </p:txBody>
      </p:sp>
      <p:sp>
        <p:nvSpPr>
          <p:cNvPr id="10243" name="Content Placeholder 2"/>
          <p:cNvSpPr>
            <a:spLocks noGrp="1"/>
          </p:cNvSpPr>
          <p:nvPr>
            <p:ph idx="1"/>
          </p:nvPr>
        </p:nvSpPr>
        <p:spPr>
          <a:xfrm>
            <a:off x="228600" y="2017713"/>
            <a:ext cx="8726488" cy="725487"/>
          </a:xfrm>
        </p:spPr>
        <p:txBody>
          <a:bodyPr/>
          <a:lstStyle/>
          <a:p>
            <a:r>
              <a:rPr lang="en-US" sz="2800" dirty="0">
                <a:latin typeface="Tahoma" charset="0"/>
                <a:cs typeface="Arial" charset="0"/>
              </a:rPr>
              <a:t>Thousands of tweets per second during key events </a:t>
            </a:r>
          </a:p>
        </p:txBody>
      </p:sp>
      <p:graphicFrame>
        <p:nvGraphicFramePr>
          <p:cNvPr id="4" name="Chart 3"/>
          <p:cNvGraphicFramePr/>
          <p:nvPr/>
        </p:nvGraphicFramePr>
        <p:xfrm>
          <a:off x="304800" y="2743200"/>
          <a:ext cx="81534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10245" name="TextBox 4"/>
          <p:cNvSpPr txBox="1">
            <a:spLocks noChangeArrowheads="1"/>
          </p:cNvSpPr>
          <p:nvPr/>
        </p:nvSpPr>
        <p:spPr bwMode="auto">
          <a:xfrm>
            <a:off x="6019800" y="6488113"/>
            <a:ext cx="2730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r>
              <a:rPr lang="en-US"/>
              <a:t>Tweets per second, 2011</a:t>
            </a:r>
          </a:p>
        </p:txBody>
      </p:sp>
      <p:sp>
        <p:nvSpPr>
          <p:cNvPr id="10246" name="Rectangle 5"/>
          <p:cNvSpPr>
            <a:spLocks noChangeArrowheads="1"/>
          </p:cNvSpPr>
          <p:nvPr/>
        </p:nvSpPr>
        <p:spPr bwMode="auto">
          <a:xfrm>
            <a:off x="4724400" y="2667000"/>
            <a:ext cx="2622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a:t>http://</a:t>
            </a:r>
            <a:r>
              <a:rPr lang="en-US" sz="1400" dirty="0" err="1"/>
              <a:t>yearinreview.twitter.com</a:t>
            </a:r>
            <a:endParaRPr lang="en-US" sz="1400" dirty="0"/>
          </a:p>
        </p:txBody>
      </p:sp>
      <p:sp>
        <p:nvSpPr>
          <p:cNvPr id="3" name="Right Brace 2"/>
          <p:cNvSpPr/>
          <p:nvPr/>
        </p:nvSpPr>
        <p:spPr>
          <a:xfrm>
            <a:off x="7433704" y="2974975"/>
            <a:ext cx="691153" cy="2740333"/>
          </a:xfrm>
          <a:prstGeom prst="rightBrace">
            <a:avLst>
              <a:gd name="adj1" fmla="val 8333"/>
              <a:gd name="adj2" fmla="val 51078"/>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8061357" y="4268147"/>
            <a:ext cx="1082643" cy="830997"/>
          </a:xfrm>
          <a:prstGeom prst="rect">
            <a:avLst/>
          </a:prstGeom>
          <a:noFill/>
        </p:spPr>
        <p:txBody>
          <a:bodyPr wrap="square" rtlCol="0">
            <a:spAutoFit/>
          </a:bodyPr>
          <a:lstStyle/>
          <a:p>
            <a:r>
              <a:rPr lang="en-US" sz="2400" b="1" dirty="0" smtClean="0"/>
              <a:t>Event Day</a:t>
            </a:r>
            <a:endParaRPr lang="en-US" sz="2400" b="1" dirty="0"/>
          </a:p>
        </p:txBody>
      </p:sp>
      <p:sp>
        <p:nvSpPr>
          <p:cNvPr id="10" name="TextBox 9"/>
          <p:cNvSpPr txBox="1"/>
          <p:nvPr/>
        </p:nvSpPr>
        <p:spPr>
          <a:xfrm>
            <a:off x="7247368" y="5779226"/>
            <a:ext cx="2421664" cy="461665"/>
          </a:xfrm>
          <a:prstGeom prst="rect">
            <a:avLst/>
          </a:prstGeom>
          <a:noFill/>
        </p:spPr>
        <p:txBody>
          <a:bodyPr wrap="square" rtlCol="0">
            <a:spAutoFit/>
          </a:bodyPr>
          <a:lstStyle/>
          <a:p>
            <a:r>
              <a:rPr lang="en-US" sz="2400" b="1" dirty="0" smtClean="0"/>
              <a:t>Normal Day</a:t>
            </a:r>
            <a:endParaRPr lang="en-US" sz="2400" b="1" dirty="0"/>
          </a:p>
        </p:txBody>
      </p:sp>
      <p:cxnSp>
        <p:nvCxnSpPr>
          <p:cNvPr id="7" name="Straight Arrow Connector 6"/>
          <p:cNvCxnSpPr/>
          <p:nvPr/>
        </p:nvCxnSpPr>
        <p:spPr>
          <a:xfrm flipV="1">
            <a:off x="5404447" y="5995904"/>
            <a:ext cx="1639054" cy="14768"/>
          </a:xfrm>
          <a:prstGeom prst="straightConnector1">
            <a:avLst/>
          </a:prstGeom>
          <a:ln w="38100">
            <a:solidFill>
              <a:schemeClr val="accent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240037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Message data</a:t>
            </a:r>
          </a:p>
        </p:txBody>
      </p:sp>
      <p:sp>
        <p:nvSpPr>
          <p:cNvPr id="18435" name="TextBox 3"/>
          <p:cNvSpPr txBox="1">
            <a:spLocks noChangeArrowheads="1"/>
          </p:cNvSpPr>
          <p:nvPr/>
        </p:nvSpPr>
        <p:spPr bwMode="auto">
          <a:xfrm>
            <a:off x="228600" y="1417638"/>
            <a:ext cx="86868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Monaco" charset="0"/>
                <a:cs typeface="Monaco" charset="0"/>
              </a:rPr>
              <a:t>{</a:t>
            </a:r>
          </a:p>
          <a:p>
            <a:pPr eaLnBrk="1" hangingPunct="1"/>
            <a:r>
              <a:rPr lang="en-US" sz="1200">
                <a:latin typeface="Monaco" charset="0"/>
                <a:cs typeface="Monaco" charset="0"/>
              </a:rPr>
              <a:t>    "text": "Time for the States to fight back !!!    Tenth Amendment Movement: Taking On the Feds http://bit.ly/14t1RV   #tcot #teaparty</a:t>
            </a:r>
            <a:r>
              <a:rPr lang="ja-JP" altLang="en-US" sz="1200">
                <a:latin typeface="Monaco" charset="0"/>
                <a:cs typeface="Monaco" charset="0"/>
              </a:rPr>
              <a:t>”</a:t>
            </a:r>
            <a:r>
              <a:rPr lang="en-US" sz="1200">
                <a:latin typeface="Monaco" charset="0"/>
                <a:cs typeface="Monaco" charset="0"/>
              </a:rPr>
              <a:t>,</a:t>
            </a:r>
          </a:p>
          <a:p>
            <a:pPr eaLnBrk="1" hangingPunct="1"/>
            <a:r>
              <a:rPr lang="en-US" sz="1200">
                <a:latin typeface="Monaco" charset="0"/>
                <a:cs typeface="Monaco" charset="0"/>
              </a:rPr>
              <a:t>    "created_at": "Tue Nov 17 21:08:39 +0000 2009",  </a:t>
            </a:r>
          </a:p>
          <a:p>
            <a:pPr eaLnBrk="1" hangingPunct="1"/>
            <a:r>
              <a:rPr lang="en-US" sz="1200">
                <a:latin typeface="Monaco" charset="0"/>
                <a:cs typeface="Monaco" charset="0"/>
              </a:rPr>
              <a:t>    "geo": null, </a:t>
            </a:r>
          </a:p>
          <a:p>
            <a:pPr eaLnBrk="1" hangingPunct="1"/>
            <a:r>
              <a:rPr lang="en-US" sz="1200">
                <a:latin typeface="Monaco" charset="0"/>
                <a:cs typeface="Monaco" charset="0"/>
              </a:rPr>
              <a:t>    "id": 5806348114, </a:t>
            </a:r>
          </a:p>
          <a:p>
            <a:pPr eaLnBrk="1" hangingPunct="1"/>
            <a:r>
              <a:rPr lang="en-US" sz="1200">
                <a:latin typeface="Monaco" charset="0"/>
                <a:cs typeface="Monaco" charset="0"/>
              </a:rPr>
              <a:t>    "in_reply_to_screen_name": null, </a:t>
            </a:r>
          </a:p>
          <a:p>
            <a:pPr eaLnBrk="1" hangingPunct="1"/>
            <a:r>
              <a:rPr lang="en-US" sz="1200">
                <a:latin typeface="Monaco" charset="0"/>
                <a:cs typeface="Monaco" charset="0"/>
              </a:rPr>
              <a:t>    "in_reply_to_status_id": null,</a:t>
            </a:r>
          </a:p>
          <a:p>
            <a:pPr eaLnBrk="1" hangingPunct="1"/>
            <a:r>
              <a:rPr lang="en-US" sz="1200">
                <a:latin typeface="Monaco" charset="0"/>
                <a:cs typeface="Monaco" charset="0"/>
              </a:rPr>
              <a:t>    </a:t>
            </a:r>
          </a:p>
          <a:p>
            <a:pPr eaLnBrk="1" hangingPunct="1"/>
            <a:r>
              <a:rPr lang="en-US" sz="1200">
                <a:latin typeface="Monaco" charset="0"/>
                <a:cs typeface="Monaco" charset="0"/>
              </a:rPr>
              <a:t>    "user": {</a:t>
            </a:r>
          </a:p>
          <a:p>
            <a:pPr eaLnBrk="1" hangingPunct="1"/>
            <a:r>
              <a:rPr lang="en-US" sz="1200">
                <a:latin typeface="Monaco" charset="0"/>
                <a:cs typeface="Monaco" charset="0"/>
              </a:rPr>
              <a:t>        "screen_name": "TPO_News",</a:t>
            </a:r>
          </a:p>
          <a:p>
            <a:pPr eaLnBrk="1" hangingPunct="1"/>
            <a:r>
              <a:rPr lang="en-US" sz="1200">
                <a:latin typeface="Monaco" charset="0"/>
                <a:cs typeface="Monaco" charset="0"/>
              </a:rPr>
              <a:t>        "created_at": "Fri May 15 04:16:38 +0000 2009", </a:t>
            </a:r>
          </a:p>
          <a:p>
            <a:pPr eaLnBrk="1" hangingPunct="1"/>
            <a:r>
              <a:rPr lang="en-US" sz="1200">
                <a:latin typeface="Monaco" charset="0"/>
                <a:cs typeface="Monaco" charset="0"/>
              </a:rPr>
              <a:t>        "description": "Child of God - Married - Gun carrying NRA Conservative - Right Winger hard Core Anti Obama (Pro America), Parrothead - www.ABoldStepBack.com #tcot #nra #iPhone", </a:t>
            </a:r>
          </a:p>
          <a:p>
            <a:pPr eaLnBrk="1" hangingPunct="1"/>
            <a:r>
              <a:rPr lang="en-US" sz="1200">
                <a:latin typeface="Monaco" charset="0"/>
                <a:cs typeface="Monaco" charset="0"/>
              </a:rPr>
              <a:t>        "followers_count": 10470,</a:t>
            </a:r>
          </a:p>
          <a:p>
            <a:pPr eaLnBrk="1" hangingPunct="1"/>
            <a:r>
              <a:rPr lang="en-US" sz="1200">
                <a:latin typeface="Monaco" charset="0"/>
                <a:cs typeface="Monaco" charset="0"/>
              </a:rPr>
              <a:t>        "friends_count": 11328,   </a:t>
            </a:r>
          </a:p>
          <a:p>
            <a:pPr eaLnBrk="1" hangingPunct="1"/>
            <a:r>
              <a:rPr lang="en-US" sz="1200">
                <a:latin typeface="Monaco" charset="0"/>
                <a:cs typeface="Monaco" charset="0"/>
              </a:rPr>
              <a:t>        "name": "Tom O'Halloran",  </a:t>
            </a:r>
          </a:p>
          <a:p>
            <a:pPr eaLnBrk="1" hangingPunct="1"/>
            <a:r>
              <a:rPr lang="en-US" sz="1200">
                <a:latin typeface="Monaco" charset="0"/>
                <a:cs typeface="Monaco" charset="0"/>
              </a:rPr>
              <a:t>        "profile_background_color": "f2f5f5",  </a:t>
            </a:r>
          </a:p>
          <a:p>
            <a:pPr eaLnBrk="1" hangingPunct="1"/>
            <a:r>
              <a:rPr lang="en-US" sz="1200">
                <a:latin typeface="Monaco" charset="0"/>
                <a:cs typeface="Monaco" charset="0"/>
              </a:rPr>
              <a:t>        "profile_image_url": "http://a3.twimg.com/profile_images/295981637/TPO_Balcony_normal.jpg",  </a:t>
            </a:r>
          </a:p>
          <a:p>
            <a:pPr eaLnBrk="1" hangingPunct="1"/>
            <a:r>
              <a:rPr lang="en-US" sz="1200">
                <a:latin typeface="Monaco" charset="0"/>
                <a:cs typeface="Monaco" charset="0"/>
              </a:rPr>
              <a:t>        "protected": false, </a:t>
            </a:r>
          </a:p>
          <a:p>
            <a:pPr eaLnBrk="1" hangingPunct="1"/>
            <a:r>
              <a:rPr lang="en-US" sz="1200">
                <a:latin typeface="Monaco" charset="0"/>
                <a:cs typeface="Monaco" charset="0"/>
              </a:rPr>
              <a:t>        "statuses_count": 21147,</a:t>
            </a:r>
          </a:p>
          <a:p>
            <a:pPr eaLnBrk="1" hangingPunct="1"/>
            <a:r>
              <a:rPr lang="en-US" sz="1200">
                <a:latin typeface="Monaco" charset="0"/>
                <a:cs typeface="Monaco" charset="0"/>
              </a:rPr>
              <a:t>        "location": "Las Vegas, Baby!!", </a:t>
            </a:r>
          </a:p>
          <a:p>
            <a:pPr eaLnBrk="1" hangingPunct="1"/>
            <a:r>
              <a:rPr lang="en-US" sz="1200">
                <a:latin typeface="Monaco" charset="0"/>
                <a:cs typeface="Monaco" charset="0"/>
              </a:rPr>
              <a:t>        "time_zone": "Pacific Time (US &amp; Canada)", </a:t>
            </a:r>
          </a:p>
          <a:p>
            <a:pPr eaLnBrk="1" hangingPunct="1"/>
            <a:r>
              <a:rPr lang="en-US" sz="1200">
                <a:latin typeface="Monaco" charset="0"/>
                <a:cs typeface="Monaco" charset="0"/>
              </a:rPr>
              <a:t>        "url": "http://www.tpo.net/1dollar", </a:t>
            </a:r>
          </a:p>
          <a:p>
            <a:pPr eaLnBrk="1" hangingPunct="1"/>
            <a:r>
              <a:rPr lang="en-US" sz="1200">
                <a:latin typeface="Monaco" charset="0"/>
                <a:cs typeface="Monaco" charset="0"/>
              </a:rPr>
              <a:t>        "utc_offset": -28800, </a:t>
            </a:r>
          </a:p>
          <a:p>
            <a:pPr eaLnBrk="1" hangingPunct="1"/>
            <a:r>
              <a:rPr lang="en-US" sz="1200">
                <a:latin typeface="Monaco" charset="0"/>
                <a:cs typeface="Monaco" charset="0"/>
              </a:rPr>
              <a:t>     }</a:t>
            </a:r>
          </a:p>
          <a:p>
            <a:pPr eaLnBrk="1" hangingPunct="1"/>
            <a:r>
              <a:rPr lang="en-US" sz="1200">
                <a:latin typeface="Monaco" charset="0"/>
                <a:cs typeface="Monaco" charset="0"/>
              </a:rPr>
              <a:t>}</a:t>
            </a:r>
          </a:p>
        </p:txBody>
      </p:sp>
    </p:spTree>
    <p:extLst>
      <p:ext uri="{BB962C8B-B14F-4D97-AF65-F5344CB8AC3E}">
        <p14:creationId xmlns:p14="http://schemas.microsoft.com/office/powerpoint/2010/main" val="100810031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Calibri" charset="0"/>
                <a:ea typeface="ＭＳ Ｐゴシック" charset="0"/>
                <a:cs typeface="ＭＳ Ｐゴシック" charset="0"/>
              </a:rPr>
              <a:t>Message data </a:t>
            </a:r>
            <a:r>
              <a:rPr lang="en-US" dirty="0" smtClean="0">
                <a:latin typeface="Calibri" charset="0"/>
                <a:ea typeface="ＭＳ Ｐゴシック" charset="0"/>
                <a:cs typeface="ＭＳ Ｐゴシック" charset="0"/>
              </a:rPr>
              <a:t>used</a:t>
            </a:r>
            <a:endParaRPr lang="en-US" dirty="0">
              <a:latin typeface="Calibri" charset="0"/>
              <a:ea typeface="ＭＳ Ｐゴシック" charset="0"/>
              <a:cs typeface="ＭＳ Ｐゴシック" charset="0"/>
            </a:endParaRPr>
          </a:p>
        </p:txBody>
      </p:sp>
      <p:sp>
        <p:nvSpPr>
          <p:cNvPr id="19459" name="TextBox 3"/>
          <p:cNvSpPr txBox="1">
            <a:spLocks noChangeArrowheads="1"/>
          </p:cNvSpPr>
          <p:nvPr/>
        </p:nvSpPr>
        <p:spPr bwMode="auto">
          <a:xfrm>
            <a:off x="228600" y="1417638"/>
            <a:ext cx="8686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Monaco" charset="0"/>
                <a:cs typeface="Monaco" charset="0"/>
              </a:rPr>
              <a:t>{</a:t>
            </a:r>
          </a:p>
          <a:p>
            <a:pPr eaLnBrk="1" hangingPunct="1"/>
            <a:r>
              <a:rPr lang="en-US" sz="1200" b="1">
                <a:solidFill>
                  <a:srgbClr val="333399"/>
                </a:solidFill>
                <a:latin typeface="Monaco" charset="0"/>
                <a:cs typeface="Monaco" charset="0"/>
              </a:rPr>
              <a:t>    </a:t>
            </a:r>
            <a:r>
              <a:rPr lang="en-US" sz="1200" b="1">
                <a:solidFill>
                  <a:srgbClr val="0000FF"/>
                </a:solidFill>
                <a:latin typeface="Monaco" charset="0"/>
                <a:cs typeface="Monaco" charset="0"/>
              </a:rPr>
              <a:t>"text"</a:t>
            </a:r>
            <a:r>
              <a:rPr lang="en-US" sz="1200" b="1">
                <a:solidFill>
                  <a:srgbClr val="333399"/>
                </a:solidFill>
                <a:latin typeface="Monaco" charset="0"/>
                <a:cs typeface="Monaco" charset="0"/>
              </a:rPr>
              <a:t>:</a:t>
            </a:r>
            <a:r>
              <a:rPr lang="en-US" sz="1200" b="1">
                <a:solidFill>
                  <a:srgbClr val="17375E"/>
                </a:solidFill>
                <a:latin typeface="Monaco" charset="0"/>
                <a:cs typeface="Monaco" charset="0"/>
              </a:rPr>
              <a:t> </a:t>
            </a:r>
            <a:r>
              <a:rPr lang="en-US" sz="1200" b="1">
                <a:latin typeface="Monaco" charset="0"/>
                <a:cs typeface="Monaco" charset="0"/>
              </a:rPr>
              <a:t>"Time for the States to fight back !!!    Tenth Amendment Movement: Taking On the Feds http://bit.ly/14t1RV   #tcot #teaparty</a:t>
            </a:r>
            <a:r>
              <a:rPr lang="ja-JP" altLang="en-US" sz="1200" b="1">
                <a:latin typeface="Monaco" charset="0"/>
                <a:cs typeface="Monaco" charset="0"/>
              </a:rPr>
              <a:t>”</a:t>
            </a:r>
            <a:r>
              <a:rPr lang="en-US" sz="1200">
                <a:latin typeface="Monaco" charset="0"/>
                <a:cs typeface="Monaco" charset="0"/>
              </a:rPr>
              <a:t>,</a:t>
            </a:r>
          </a:p>
          <a:p>
            <a:pPr eaLnBrk="1" hangingPunct="1"/>
            <a:r>
              <a:rPr lang="en-US" sz="1200" b="1">
                <a:solidFill>
                  <a:schemeClr val="accent2"/>
                </a:solidFill>
                <a:latin typeface="Monaco" charset="0"/>
                <a:cs typeface="Monaco" charset="0"/>
              </a:rPr>
              <a:t>    </a:t>
            </a:r>
            <a:r>
              <a:rPr lang="en-US" sz="1200" b="1">
                <a:solidFill>
                  <a:srgbClr val="953735"/>
                </a:solidFill>
                <a:latin typeface="Monaco" charset="0"/>
                <a:cs typeface="Monaco" charset="0"/>
              </a:rPr>
              <a:t>"created_at"</a:t>
            </a:r>
            <a:r>
              <a:rPr lang="en-US" sz="1200" b="1">
                <a:solidFill>
                  <a:srgbClr val="17375E"/>
                </a:solidFill>
                <a:latin typeface="Monaco" charset="0"/>
                <a:cs typeface="Monaco" charset="0"/>
              </a:rPr>
              <a:t>:</a:t>
            </a:r>
            <a:r>
              <a:rPr lang="en-US" sz="1200" b="1">
                <a:latin typeface="Monaco" charset="0"/>
                <a:cs typeface="Monaco" charset="0"/>
              </a:rPr>
              <a:t> "Tue Nov 17 21:08:39 +0000 2009</a:t>
            </a:r>
            <a:r>
              <a:rPr lang="ja-JP" altLang="en-US" sz="1200" b="1">
                <a:latin typeface="Monaco" charset="0"/>
                <a:cs typeface="Monaco" charset="0"/>
              </a:rPr>
              <a:t>”</a:t>
            </a:r>
            <a:endParaRPr lang="en-US" sz="1200" b="1">
              <a:latin typeface="Monaco" charset="0"/>
              <a:cs typeface="Monaco" charset="0"/>
            </a:endParaRPr>
          </a:p>
          <a:p>
            <a:pPr eaLnBrk="1" hangingPunct="1"/>
            <a:r>
              <a:rPr lang="en-US" sz="1200">
                <a:latin typeface="Monaco" charset="0"/>
                <a:cs typeface="Monaco" charset="0"/>
              </a:rPr>
              <a:t>}</a:t>
            </a:r>
          </a:p>
        </p:txBody>
      </p:sp>
      <p:sp>
        <p:nvSpPr>
          <p:cNvPr id="5" name="Rectangle 4"/>
          <p:cNvSpPr/>
          <p:nvPr/>
        </p:nvSpPr>
        <p:spPr>
          <a:xfrm>
            <a:off x="3519488" y="2447925"/>
            <a:ext cx="2354262" cy="752475"/>
          </a:xfrm>
          <a:prstGeom prst="rect">
            <a:avLst/>
          </a:prstGeom>
          <a:ln/>
        </p:spPr>
        <p:style>
          <a:lnRef idx="2">
            <a:schemeClr val="accent1"/>
          </a:lnRef>
          <a:fillRef idx="1">
            <a:schemeClr val="lt1"/>
          </a:fillRef>
          <a:effectRef idx="0">
            <a:schemeClr val="accent1"/>
          </a:effectRef>
          <a:fontRef idx="minor">
            <a:schemeClr val="dk1"/>
          </a:fontRef>
        </p:style>
        <p:txBody>
          <a:bodyPr lIns="91435" tIns="45718" rIns="91435" bIns="45718"/>
          <a:lstStyle/>
          <a:p>
            <a:pPr marL="342882" indent="-342882" fontAlgn="auto">
              <a:spcBef>
                <a:spcPts val="0"/>
              </a:spcBef>
              <a:spcAft>
                <a:spcPts val="0"/>
              </a:spcAft>
              <a:buFontTx/>
              <a:buAutoNum type="arabicPeriod"/>
              <a:defRPr/>
            </a:pPr>
            <a:r>
              <a:rPr lang="en-US" sz="2000" b="1" dirty="0">
                <a:solidFill>
                  <a:srgbClr val="0000FF"/>
                </a:solidFill>
              </a:rPr>
              <a:t>Text</a:t>
            </a:r>
          </a:p>
          <a:p>
            <a:pPr marL="342882" indent="-342882" fontAlgn="auto">
              <a:spcBef>
                <a:spcPts val="0"/>
              </a:spcBef>
              <a:spcAft>
                <a:spcPts val="0"/>
              </a:spcAft>
              <a:buFontTx/>
              <a:buAutoNum type="arabicPeriod"/>
              <a:defRPr/>
            </a:pPr>
            <a:r>
              <a:rPr lang="en-US" sz="2000" b="1" dirty="0">
                <a:solidFill>
                  <a:schemeClr val="accent2">
                    <a:lumMod val="75000"/>
                  </a:schemeClr>
                </a:solidFill>
              </a:rPr>
              <a:t>Timestamp</a:t>
            </a:r>
          </a:p>
        </p:txBody>
      </p:sp>
      <p:sp>
        <p:nvSpPr>
          <p:cNvPr id="6" name="Content Placeholder 4"/>
          <p:cNvSpPr>
            <a:spLocks noGrp="1"/>
          </p:cNvSpPr>
          <p:nvPr>
            <p:ph idx="1"/>
          </p:nvPr>
        </p:nvSpPr>
        <p:spPr>
          <a:xfrm>
            <a:off x="457200" y="3513138"/>
            <a:ext cx="8229600" cy="2613025"/>
          </a:xfrm>
        </p:spPr>
        <p:txBody>
          <a:bodyPr>
            <a:normAutofit/>
          </a:bodyPr>
          <a:lstStyle/>
          <a:p>
            <a:pPr eaLnBrk="1" hangingPunct="1">
              <a:lnSpc>
                <a:spcPct val="90000"/>
              </a:lnSpc>
              <a:spcBef>
                <a:spcPts val="700"/>
              </a:spcBef>
            </a:pPr>
            <a:r>
              <a:rPr lang="en-US" sz="3000" dirty="0">
                <a:solidFill>
                  <a:srgbClr val="000000"/>
                </a:solidFill>
                <a:latin typeface="Calibri" charset="0"/>
                <a:ea typeface="ＭＳ Ｐゴシック" charset="0"/>
                <a:cs typeface="ＭＳ Ｐゴシック" charset="0"/>
              </a:rPr>
              <a:t>Message </a:t>
            </a:r>
            <a:r>
              <a:rPr lang="en-US" sz="3000" dirty="0" smtClean="0">
                <a:solidFill>
                  <a:srgbClr val="000000"/>
                </a:solidFill>
                <a:latin typeface="Calibri" charset="0"/>
                <a:ea typeface="ＭＳ Ｐゴシック" charset="0"/>
                <a:cs typeface="ＭＳ Ｐゴシック" charset="0"/>
              </a:rPr>
              <a:t>data </a:t>
            </a:r>
            <a:r>
              <a:rPr lang="en-US" sz="3000" dirty="0">
                <a:solidFill>
                  <a:srgbClr val="000000"/>
                </a:solidFill>
                <a:latin typeface="Calibri" charset="0"/>
                <a:ea typeface="ＭＳ Ｐゴシック" charset="0"/>
                <a:cs typeface="ＭＳ Ｐゴシック" charset="0"/>
              </a:rPr>
              <a:t>not </a:t>
            </a:r>
            <a:r>
              <a:rPr lang="en-US" sz="3000" dirty="0" smtClean="0">
                <a:solidFill>
                  <a:srgbClr val="000000"/>
                </a:solidFill>
                <a:latin typeface="Calibri" charset="0"/>
                <a:ea typeface="ＭＳ Ｐゴシック" charset="0"/>
                <a:cs typeface="ＭＳ Ｐゴシック" charset="0"/>
              </a:rPr>
              <a:t>used:</a:t>
            </a:r>
            <a:endParaRPr lang="en-US" sz="3000" dirty="0">
              <a:solidFill>
                <a:srgbClr val="000000"/>
              </a:solidFill>
              <a:latin typeface="Calibri" charset="0"/>
              <a:ea typeface="ＭＳ Ｐゴシック" charset="0"/>
              <a:cs typeface="ＭＳ Ｐゴシック" charset="0"/>
            </a:endParaRPr>
          </a:p>
          <a:p>
            <a:pPr lvl="1" eaLnBrk="1" hangingPunct="1">
              <a:lnSpc>
                <a:spcPct val="90000"/>
              </a:lnSpc>
              <a:spcBef>
                <a:spcPts val="700"/>
              </a:spcBef>
            </a:pPr>
            <a:r>
              <a:rPr lang="en-US" sz="2300" dirty="0">
                <a:solidFill>
                  <a:srgbClr val="000000"/>
                </a:solidFill>
                <a:latin typeface="Calibri" charset="0"/>
                <a:ea typeface="ＭＳ Ｐゴシック" charset="0"/>
              </a:rPr>
              <a:t>Locations from GPS</a:t>
            </a:r>
          </a:p>
          <a:p>
            <a:pPr lvl="1" eaLnBrk="1" hangingPunct="1">
              <a:lnSpc>
                <a:spcPct val="90000"/>
              </a:lnSpc>
              <a:spcBef>
                <a:spcPts val="700"/>
              </a:spcBef>
            </a:pPr>
            <a:r>
              <a:rPr lang="en-US" sz="2300" i="1" dirty="0">
                <a:solidFill>
                  <a:srgbClr val="000000"/>
                </a:solidFill>
                <a:latin typeface="Calibri" charset="0"/>
                <a:ea typeface="ＭＳ Ｐゴシック" charset="0"/>
              </a:rPr>
              <a:t>Locations from IP addresses – not public</a:t>
            </a:r>
          </a:p>
          <a:p>
            <a:pPr lvl="1" eaLnBrk="1" hangingPunct="1">
              <a:lnSpc>
                <a:spcPct val="90000"/>
              </a:lnSpc>
              <a:spcBef>
                <a:spcPts val="700"/>
              </a:spcBef>
            </a:pPr>
            <a:r>
              <a:rPr lang="en-US" sz="2300" dirty="0">
                <a:solidFill>
                  <a:srgbClr val="000000"/>
                </a:solidFill>
                <a:latin typeface="Calibri" charset="0"/>
                <a:ea typeface="ＭＳ Ｐゴシック" charset="0"/>
              </a:rPr>
              <a:t>User information (name, description, self-described location)</a:t>
            </a:r>
          </a:p>
          <a:p>
            <a:pPr lvl="1" eaLnBrk="1" hangingPunct="1">
              <a:lnSpc>
                <a:spcPct val="90000"/>
              </a:lnSpc>
              <a:spcBef>
                <a:spcPts val="700"/>
              </a:spcBef>
            </a:pPr>
            <a:r>
              <a:rPr lang="en-US" sz="2300" dirty="0">
                <a:solidFill>
                  <a:srgbClr val="000000"/>
                </a:solidFill>
                <a:latin typeface="Calibri" charset="0"/>
                <a:ea typeface="ＭＳ Ｐゴシック" charset="0"/>
              </a:rPr>
              <a:t>Conversation structure: </a:t>
            </a:r>
            <a:r>
              <a:rPr lang="en-US" sz="2300" dirty="0" err="1">
                <a:solidFill>
                  <a:srgbClr val="000000"/>
                </a:solidFill>
                <a:latin typeface="Calibri" charset="0"/>
                <a:ea typeface="ＭＳ Ｐゴシック" charset="0"/>
              </a:rPr>
              <a:t>retweets</a:t>
            </a:r>
            <a:r>
              <a:rPr lang="en-US" sz="2300" dirty="0">
                <a:solidFill>
                  <a:srgbClr val="000000"/>
                </a:solidFill>
                <a:latin typeface="Calibri" charset="0"/>
                <a:ea typeface="ＭＳ Ｐゴシック" charset="0"/>
              </a:rPr>
              <a:t>, replies</a:t>
            </a:r>
          </a:p>
          <a:p>
            <a:pPr lvl="1" eaLnBrk="1" hangingPunct="1">
              <a:lnSpc>
                <a:spcPct val="90000"/>
              </a:lnSpc>
              <a:spcBef>
                <a:spcPts val="700"/>
              </a:spcBef>
            </a:pPr>
            <a:r>
              <a:rPr lang="en-US" sz="2300" dirty="0">
                <a:solidFill>
                  <a:srgbClr val="000000"/>
                </a:solidFill>
                <a:latin typeface="Calibri" charset="0"/>
                <a:ea typeface="ＭＳ Ｐゴシック" charset="0"/>
              </a:rPr>
              <a:t>Social structure: follower network</a:t>
            </a:r>
          </a:p>
          <a:p>
            <a:pPr lvl="1" eaLnBrk="1" hangingPunct="1">
              <a:lnSpc>
                <a:spcPct val="90000"/>
              </a:lnSpc>
              <a:spcBef>
                <a:spcPts val="700"/>
              </a:spcBef>
            </a:pPr>
            <a:endParaRPr lang="en-US" sz="2300" dirty="0">
              <a:solidFill>
                <a:srgbClr val="000000"/>
              </a:solidFill>
              <a:latin typeface="Calibri" charset="0"/>
              <a:ea typeface="ＭＳ Ｐゴシック" charset="0"/>
            </a:endParaRPr>
          </a:p>
        </p:txBody>
      </p:sp>
    </p:spTree>
    <p:extLst>
      <p:ext uri="{BB962C8B-B14F-4D97-AF65-F5344CB8AC3E}">
        <p14:creationId xmlns:p14="http://schemas.microsoft.com/office/powerpoint/2010/main" val="263526579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Poll Data</a:t>
            </a:r>
          </a:p>
        </p:txBody>
      </p:sp>
      <p:sp>
        <p:nvSpPr>
          <p:cNvPr id="20483" name="Content Placeholder 2"/>
          <p:cNvSpPr>
            <a:spLocks noGrp="1"/>
          </p:cNvSpPr>
          <p:nvPr>
            <p:ph idx="1"/>
          </p:nvPr>
        </p:nvSpPr>
        <p:spPr/>
        <p:txBody>
          <a:bodyPr/>
          <a:lstStyle/>
          <a:p>
            <a:pPr eaLnBrk="1" hangingPunct="1"/>
            <a:r>
              <a:rPr lang="en-US" dirty="0">
                <a:latin typeface="Calibri" charset="0"/>
                <a:ea typeface="ＭＳ Ｐゴシック" charset="0"/>
                <a:cs typeface="ＭＳ Ｐゴシック" charset="0"/>
              </a:rPr>
              <a:t>Consumer confidence, 2008-2009</a:t>
            </a:r>
          </a:p>
          <a:p>
            <a:pPr lvl="1" eaLnBrk="1" hangingPunct="1"/>
            <a:r>
              <a:rPr lang="en-US" dirty="0">
                <a:latin typeface="Calibri" charset="0"/>
                <a:ea typeface="ＭＳ Ｐゴシック" charset="0"/>
              </a:rPr>
              <a:t>Index of Consumer Sentiment (Reuters/Michigan)</a:t>
            </a:r>
          </a:p>
          <a:p>
            <a:pPr lvl="1" eaLnBrk="1" hangingPunct="1"/>
            <a:r>
              <a:rPr lang="en-US" dirty="0">
                <a:latin typeface="Calibri" charset="0"/>
                <a:ea typeface="ＭＳ Ｐゴシック" charset="0"/>
              </a:rPr>
              <a:t>Gallup Daily  (free version from </a:t>
            </a:r>
            <a:r>
              <a:rPr lang="en-US" dirty="0" err="1">
                <a:latin typeface="Calibri" charset="0"/>
                <a:ea typeface="ＭＳ Ｐゴシック" charset="0"/>
              </a:rPr>
              <a:t>gallup.com</a:t>
            </a:r>
            <a:r>
              <a:rPr lang="en-US" dirty="0">
                <a:latin typeface="Calibri" charset="0"/>
                <a:ea typeface="ＭＳ Ｐゴシック" charset="0"/>
              </a:rPr>
              <a:t>)</a:t>
            </a:r>
          </a:p>
          <a:p>
            <a:pPr eaLnBrk="1" hangingPunct="1"/>
            <a:r>
              <a:rPr lang="en-US" dirty="0">
                <a:latin typeface="Calibri" charset="0"/>
                <a:ea typeface="ＭＳ Ｐゴシック" charset="0"/>
                <a:cs typeface="ＭＳ Ｐゴシック" charset="0"/>
              </a:rPr>
              <a:t>2008 Presidential Elections</a:t>
            </a:r>
          </a:p>
          <a:p>
            <a:pPr lvl="1" eaLnBrk="1" hangingPunct="1"/>
            <a:r>
              <a:rPr lang="en-US" dirty="0">
                <a:latin typeface="Calibri" charset="0"/>
                <a:ea typeface="ＭＳ Ｐゴシック" charset="0"/>
              </a:rPr>
              <a:t>Aggregation, </a:t>
            </a:r>
            <a:r>
              <a:rPr lang="en-US" dirty="0" err="1">
                <a:latin typeface="Calibri" charset="0"/>
                <a:ea typeface="ＭＳ Ｐゴシック" charset="0"/>
              </a:rPr>
              <a:t>Pollster.com</a:t>
            </a:r>
            <a:endParaRPr lang="en-US" dirty="0">
              <a:latin typeface="Calibri" charset="0"/>
              <a:ea typeface="ＭＳ Ｐゴシック" charset="0"/>
            </a:endParaRPr>
          </a:p>
          <a:p>
            <a:pPr eaLnBrk="1" hangingPunct="1"/>
            <a:r>
              <a:rPr lang="en-US" dirty="0">
                <a:latin typeface="Calibri" charset="0"/>
                <a:ea typeface="ＭＳ Ｐゴシック" charset="0"/>
                <a:cs typeface="ＭＳ Ｐゴシック" charset="0"/>
              </a:rPr>
              <a:t>2009 Presidential Job Approval</a:t>
            </a:r>
          </a:p>
          <a:p>
            <a:pPr lvl="1" eaLnBrk="1" hangingPunct="1"/>
            <a:r>
              <a:rPr lang="en-US" dirty="0">
                <a:latin typeface="Calibri" charset="0"/>
                <a:ea typeface="ＭＳ Ｐゴシック" charset="0"/>
              </a:rPr>
              <a:t>Gallup Daily</a:t>
            </a:r>
          </a:p>
          <a:p>
            <a:pPr eaLnBrk="1" hangingPunct="1"/>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65167579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dirty="0">
                <a:latin typeface="Calibri" charset="0"/>
                <a:ea typeface="ＭＳ Ｐゴシック" charset="0"/>
                <a:cs typeface="ＭＳ Ｐゴシック" charset="0"/>
              </a:rPr>
              <a:t>Poll </a:t>
            </a:r>
            <a:r>
              <a:rPr lang="en-US" dirty="0" smtClean="0">
                <a:latin typeface="Calibri" charset="0"/>
                <a:ea typeface="ＭＳ Ｐゴシック" charset="0"/>
                <a:cs typeface="ＭＳ Ｐゴシック" charset="0"/>
              </a:rPr>
              <a:t>Data: Sample Questions</a:t>
            </a:r>
            <a:endParaRPr lang="en-US" dirty="0">
              <a:latin typeface="Calibri" charset="0"/>
              <a:ea typeface="ＭＳ Ｐゴシック" charset="0"/>
              <a:cs typeface="ＭＳ Ｐゴシック" charset="0"/>
            </a:endParaRPr>
          </a:p>
        </p:txBody>
      </p:sp>
      <p:sp>
        <p:nvSpPr>
          <p:cNvPr id="20483" name="Content Placeholder 2"/>
          <p:cNvSpPr>
            <a:spLocks noGrp="1"/>
          </p:cNvSpPr>
          <p:nvPr>
            <p:ph idx="1"/>
          </p:nvPr>
        </p:nvSpPr>
        <p:spPr/>
        <p:txBody>
          <a:bodyPr>
            <a:normAutofit/>
          </a:bodyPr>
          <a:lstStyle/>
          <a:p>
            <a:r>
              <a:rPr lang="en-US" sz="2800" dirty="0"/>
              <a:t> “We are interested in how people are getting along </a:t>
            </a:r>
            <a:r>
              <a:rPr lang="en-US" sz="2800" dirty="0" smtClean="0"/>
              <a:t>financially these </a:t>
            </a:r>
            <a:r>
              <a:rPr lang="en-US" sz="2800" dirty="0"/>
              <a:t>days. Would you say that you (and </a:t>
            </a:r>
            <a:r>
              <a:rPr lang="en-US" sz="2800" dirty="0" smtClean="0"/>
              <a:t>your family </a:t>
            </a:r>
            <a:r>
              <a:rPr lang="en-US" sz="2800" dirty="0"/>
              <a:t>living there) are better off or worse off </a:t>
            </a:r>
            <a:r>
              <a:rPr lang="en-US" sz="2800" dirty="0" smtClean="0"/>
              <a:t>financially than </a:t>
            </a:r>
            <a:r>
              <a:rPr lang="en-US" sz="2800" dirty="0"/>
              <a:t>you were a year ago?”</a:t>
            </a:r>
          </a:p>
          <a:p>
            <a:r>
              <a:rPr lang="en-US" sz="2800" dirty="0"/>
              <a:t>“Now turning to business conditions in the </a:t>
            </a:r>
            <a:r>
              <a:rPr lang="en-US" sz="2800" dirty="0" smtClean="0"/>
              <a:t>country as </a:t>
            </a:r>
            <a:r>
              <a:rPr lang="en-US" sz="2800" dirty="0"/>
              <a:t>a whole—do you think that during the next </a:t>
            </a:r>
            <a:r>
              <a:rPr lang="en-US" sz="2800" dirty="0" smtClean="0"/>
              <a:t>twelve months </a:t>
            </a:r>
            <a:r>
              <a:rPr lang="en-US" sz="2800" dirty="0"/>
              <a:t>we’ll have good times financially, or bad </a:t>
            </a:r>
            <a:r>
              <a:rPr lang="en-US" sz="2800" dirty="0" smtClean="0"/>
              <a:t>times</a:t>
            </a:r>
            <a:r>
              <a:rPr lang="en-US" sz="2800" dirty="0"/>
              <a:t>?</a:t>
            </a:r>
            <a:r>
              <a:rPr lang="en-US" sz="2800" dirty="0" smtClean="0"/>
              <a:t>”</a:t>
            </a:r>
            <a:endParaRPr lang="en-US" sz="2800" dirty="0">
              <a:latin typeface="Calibri" charset="0"/>
              <a:ea typeface="ＭＳ Ｐゴシック" charset="0"/>
              <a:cs typeface="ＭＳ Ｐゴシック" charset="0"/>
            </a:endParaRPr>
          </a:p>
        </p:txBody>
      </p:sp>
      <p:sp>
        <p:nvSpPr>
          <p:cNvPr id="2" name="Rectangle 1"/>
          <p:cNvSpPr/>
          <p:nvPr/>
        </p:nvSpPr>
        <p:spPr>
          <a:xfrm>
            <a:off x="1017072" y="5338932"/>
            <a:ext cx="7217137" cy="12971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i="1" dirty="0" smtClean="0">
                <a:solidFill>
                  <a:srgbClr val="000000"/>
                </a:solidFill>
              </a:rPr>
              <a:t>Ask human sensors what they are good at: Binary Observations!</a:t>
            </a:r>
            <a:endParaRPr lang="en-US" sz="2800" i="1" dirty="0">
              <a:solidFill>
                <a:srgbClr val="000000"/>
              </a:solidFill>
            </a:endParaRPr>
          </a:p>
        </p:txBody>
      </p:sp>
    </p:spTree>
    <p:extLst>
      <p:ext uri="{BB962C8B-B14F-4D97-AF65-F5344CB8AC3E}">
        <p14:creationId xmlns:p14="http://schemas.microsoft.com/office/powerpoint/2010/main" val="4194797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Text sentiment analysis method</a:t>
            </a:r>
          </a:p>
        </p:txBody>
      </p:sp>
      <p:sp>
        <p:nvSpPr>
          <p:cNvPr id="21507" name="Content Placeholder 2"/>
          <p:cNvSpPr>
            <a:spLocks noGrp="1"/>
          </p:cNvSpPr>
          <p:nvPr>
            <p:ph idx="1"/>
          </p:nvPr>
        </p:nvSpPr>
        <p:spPr/>
        <p:txBody>
          <a:bodyPr/>
          <a:lstStyle/>
          <a:p>
            <a:pPr eaLnBrk="1" hangingPunct="1"/>
            <a:r>
              <a:rPr lang="en-US">
                <a:latin typeface="Calibri" charset="0"/>
                <a:ea typeface="ＭＳ Ｐゴシック" charset="0"/>
                <a:cs typeface="ＭＳ Ｐゴシック" charset="0"/>
              </a:rPr>
              <a:t>Two-stage process</a:t>
            </a:r>
          </a:p>
          <a:p>
            <a:pPr lvl="1" eaLnBrk="1" hangingPunct="1">
              <a:buFont typeface="Arial" charset="0"/>
              <a:buNone/>
            </a:pPr>
            <a:r>
              <a:rPr lang="en-US">
                <a:latin typeface="Calibri" charset="0"/>
                <a:ea typeface="ＭＳ Ｐゴシック" charset="0"/>
              </a:rPr>
              <a:t>	1. </a:t>
            </a:r>
            <a:r>
              <a:rPr lang="en-US" u="sng">
                <a:latin typeface="Calibri" charset="0"/>
                <a:ea typeface="ＭＳ Ｐゴシック" charset="0"/>
              </a:rPr>
              <a:t>Topic Selection</a:t>
            </a:r>
            <a:r>
              <a:rPr lang="en-US">
                <a:latin typeface="Calibri" charset="0"/>
                <a:ea typeface="ＭＳ Ｐゴシック" charset="0"/>
              </a:rPr>
              <a:t>: select topical tweets, via hand-selected keywords</a:t>
            </a:r>
          </a:p>
          <a:p>
            <a:pPr lvl="1" eaLnBrk="1" hangingPunct="1">
              <a:buFont typeface="Arial" charset="0"/>
              <a:buNone/>
            </a:pPr>
            <a:r>
              <a:rPr lang="en-US">
                <a:latin typeface="Calibri" charset="0"/>
                <a:ea typeface="ＭＳ Ｐゴシック" charset="0"/>
              </a:rPr>
              <a:t>	2. </a:t>
            </a:r>
            <a:r>
              <a:rPr lang="en-US" u="sng">
                <a:latin typeface="Calibri" charset="0"/>
                <a:ea typeface="ＭＳ Ｐゴシック" charset="0"/>
              </a:rPr>
              <a:t>Sentiment Analysis</a:t>
            </a:r>
            <a:r>
              <a:rPr lang="en-US">
                <a:latin typeface="Calibri" charset="0"/>
                <a:ea typeface="ＭＳ Ｐゴシック" charset="0"/>
              </a:rPr>
              <a:t>: For one topic</a:t>
            </a:r>
            <a:r>
              <a:rPr lang="ja-JP" altLang="en-US">
                <a:latin typeface="Calibri" charset="0"/>
                <a:ea typeface="ＭＳ Ｐゴシック" charset="0"/>
              </a:rPr>
              <a:t>’</a:t>
            </a:r>
            <a:r>
              <a:rPr lang="en-US">
                <a:latin typeface="Calibri" charset="0"/>
                <a:ea typeface="ＭＳ Ｐゴシック" charset="0"/>
              </a:rPr>
              <a:t>s messages, count </a:t>
            </a:r>
            <a:r>
              <a:rPr lang="ja-JP" altLang="en-US">
                <a:latin typeface="Calibri" charset="0"/>
                <a:ea typeface="ＭＳ Ｐゴシック" charset="0"/>
              </a:rPr>
              <a:t>“</a:t>
            </a:r>
            <a:r>
              <a:rPr lang="en-US">
                <a:latin typeface="Calibri" charset="0"/>
                <a:ea typeface="ＭＳ Ｐゴシック" charset="0"/>
              </a:rPr>
              <a:t>sentiment polarity</a:t>
            </a:r>
            <a:r>
              <a:rPr lang="ja-JP" altLang="en-US">
                <a:latin typeface="Calibri" charset="0"/>
                <a:ea typeface="ＭＳ Ｐゴシック" charset="0"/>
              </a:rPr>
              <a:t>”</a:t>
            </a:r>
            <a:r>
              <a:rPr lang="en-US">
                <a:latin typeface="Calibri" charset="0"/>
                <a:ea typeface="ＭＳ Ｐゴシック" charset="0"/>
              </a:rPr>
              <a:t> words, from pre-existing lexicon</a:t>
            </a:r>
          </a:p>
          <a:p>
            <a:pPr lvl="1" eaLnBrk="1" hangingPunct="1">
              <a:buFont typeface="Arial" charset="0"/>
              <a:buNone/>
            </a:pPr>
            <a:r>
              <a:rPr lang="en-US">
                <a:latin typeface="Calibri" charset="0"/>
                <a:ea typeface="ＭＳ Ｐゴシック" charset="0"/>
              </a:rPr>
              <a:t>	(More sophisticated methods are possible, for both stages)</a:t>
            </a:r>
          </a:p>
        </p:txBody>
      </p:sp>
    </p:spTree>
    <p:extLst>
      <p:ext uri="{BB962C8B-B14F-4D97-AF65-F5344CB8AC3E}">
        <p14:creationId xmlns:p14="http://schemas.microsoft.com/office/powerpoint/2010/main" val="25887804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4000">
                <a:latin typeface="Calibri" charset="0"/>
                <a:ea typeface="ＭＳ Ｐゴシック" charset="0"/>
                <a:cs typeface="ＭＳ Ｐゴシック" charset="0"/>
              </a:rPr>
              <a:t>Message selection via topic keywords</a:t>
            </a:r>
          </a:p>
        </p:txBody>
      </p:sp>
      <p:sp>
        <p:nvSpPr>
          <p:cNvPr id="3" name="Content Placeholder 2"/>
          <p:cNvSpPr>
            <a:spLocks noGrp="1"/>
          </p:cNvSpPr>
          <p:nvPr>
            <p:ph idx="1"/>
          </p:nvPr>
        </p:nvSpPr>
        <p:spPr>
          <a:xfrm>
            <a:off x="457200" y="1600200"/>
            <a:ext cx="4006850" cy="4938713"/>
          </a:xfrm>
        </p:spPr>
        <p:txBody>
          <a:bodyPr>
            <a:normAutofit fontScale="92500"/>
          </a:bodyPr>
          <a:lstStyle/>
          <a:p>
            <a:pPr eaLnBrk="1" hangingPunct="1">
              <a:lnSpc>
                <a:spcPct val="80000"/>
              </a:lnSpc>
            </a:pPr>
            <a:r>
              <a:rPr lang="en-US" sz="2700" dirty="0">
                <a:latin typeface="Calibri" charset="0"/>
                <a:ea typeface="ＭＳ Ｐゴシック" charset="0"/>
                <a:cs typeface="ＭＳ Ｐゴシック" charset="0"/>
              </a:rPr>
              <a:t>Analyzed subsets of messages that contained manually selected topic keyword</a:t>
            </a:r>
          </a:p>
          <a:p>
            <a:pPr lvl="1" eaLnBrk="1" hangingPunct="1">
              <a:lnSpc>
                <a:spcPct val="80000"/>
              </a:lnSpc>
            </a:pPr>
            <a:r>
              <a:rPr lang="ja-JP" altLang="en-US" sz="2400" dirty="0">
                <a:latin typeface="Calibri" charset="0"/>
                <a:ea typeface="ＭＳ Ｐゴシック" charset="0"/>
              </a:rPr>
              <a:t>“</a:t>
            </a:r>
            <a:r>
              <a:rPr lang="en-US" sz="2400" dirty="0">
                <a:latin typeface="Calibri" charset="0"/>
                <a:ea typeface="ＭＳ Ｐゴシック" charset="0"/>
              </a:rPr>
              <a:t>economy</a:t>
            </a:r>
            <a:r>
              <a:rPr lang="ja-JP" altLang="en-US" sz="2400" dirty="0">
                <a:latin typeface="Calibri" charset="0"/>
                <a:ea typeface="ＭＳ Ｐゴシック" charset="0"/>
              </a:rPr>
              <a:t>”</a:t>
            </a:r>
            <a:r>
              <a:rPr lang="en-US" sz="2400" dirty="0">
                <a:latin typeface="Calibri" charset="0"/>
                <a:ea typeface="ＭＳ Ｐゴシック" charset="0"/>
              </a:rPr>
              <a:t>, </a:t>
            </a:r>
            <a:r>
              <a:rPr lang="ja-JP" altLang="en-US" sz="2400" dirty="0">
                <a:latin typeface="Calibri" charset="0"/>
                <a:ea typeface="ＭＳ Ｐゴシック" charset="0"/>
              </a:rPr>
              <a:t>“</a:t>
            </a:r>
            <a:r>
              <a:rPr lang="en-US" sz="2400" dirty="0">
                <a:latin typeface="Calibri" charset="0"/>
                <a:ea typeface="ＭＳ Ｐゴシック" charset="0"/>
              </a:rPr>
              <a:t>jobs</a:t>
            </a:r>
            <a:r>
              <a:rPr lang="ja-JP" altLang="en-US" sz="2400" dirty="0">
                <a:latin typeface="Calibri" charset="0"/>
                <a:ea typeface="ＭＳ Ｐゴシック" charset="0"/>
              </a:rPr>
              <a:t>”</a:t>
            </a:r>
            <a:r>
              <a:rPr lang="en-US" sz="2400" dirty="0">
                <a:latin typeface="Calibri" charset="0"/>
                <a:ea typeface="ＭＳ Ｐゴシック" charset="0"/>
              </a:rPr>
              <a:t>, </a:t>
            </a:r>
            <a:r>
              <a:rPr lang="ja-JP" altLang="en-US" sz="2400" dirty="0">
                <a:latin typeface="Calibri" charset="0"/>
                <a:ea typeface="ＭＳ Ｐゴシック" charset="0"/>
              </a:rPr>
              <a:t>“</a:t>
            </a:r>
            <a:r>
              <a:rPr lang="en-US" sz="2400" dirty="0">
                <a:latin typeface="Calibri" charset="0"/>
                <a:ea typeface="ＭＳ Ｐゴシック" charset="0"/>
              </a:rPr>
              <a:t>job</a:t>
            </a:r>
            <a:r>
              <a:rPr lang="ja-JP" altLang="en-US" sz="2400" dirty="0" smtClean="0">
                <a:latin typeface="Calibri" charset="0"/>
                <a:ea typeface="ＭＳ Ｐゴシック" charset="0"/>
              </a:rPr>
              <a:t>”</a:t>
            </a:r>
            <a:r>
              <a:rPr lang="en-US" altLang="ja-JP" sz="2400" dirty="0" smtClean="0">
                <a:latin typeface="Calibri" charset="0"/>
                <a:ea typeface="ＭＳ Ｐゴシック" charset="0"/>
              </a:rPr>
              <a:t> </a:t>
            </a:r>
            <a:r>
              <a:rPr lang="en-US" altLang="ja-JP" sz="2400" b="1" dirty="0" smtClean="0">
                <a:latin typeface="Calibri" charset="0"/>
                <a:ea typeface="ＭＳ Ｐゴシック" charset="0"/>
              </a:rPr>
              <a:t>-&gt;</a:t>
            </a:r>
            <a:r>
              <a:rPr lang="en-US" altLang="ja-JP" sz="2400" dirty="0" smtClean="0">
                <a:latin typeface="Calibri" charset="0"/>
                <a:ea typeface="ＭＳ Ｐゴシック" charset="0"/>
              </a:rPr>
              <a:t> </a:t>
            </a:r>
            <a:r>
              <a:rPr lang="en-US" altLang="ja-JP" sz="2400" b="1" dirty="0" smtClean="0">
                <a:latin typeface="Calibri" charset="0"/>
                <a:ea typeface="ＭＳ Ｐゴシック" charset="0"/>
              </a:rPr>
              <a:t>consumer confidence</a:t>
            </a:r>
            <a:endParaRPr lang="en-US" sz="2400" b="1" dirty="0">
              <a:latin typeface="Calibri" charset="0"/>
              <a:ea typeface="ＭＳ Ｐゴシック" charset="0"/>
            </a:endParaRPr>
          </a:p>
          <a:p>
            <a:pPr lvl="1" eaLnBrk="1" hangingPunct="1">
              <a:lnSpc>
                <a:spcPct val="80000"/>
              </a:lnSpc>
            </a:pPr>
            <a:r>
              <a:rPr lang="ja-JP" altLang="en-US" sz="2400" dirty="0">
                <a:latin typeface="Calibri" charset="0"/>
                <a:ea typeface="ＭＳ Ｐゴシック" charset="0"/>
              </a:rPr>
              <a:t>“</a:t>
            </a:r>
            <a:r>
              <a:rPr lang="en-US" sz="2400" dirty="0" err="1">
                <a:latin typeface="Calibri" charset="0"/>
                <a:ea typeface="ＭＳ Ｐゴシック" charset="0"/>
              </a:rPr>
              <a:t>obama</a:t>
            </a:r>
            <a:r>
              <a:rPr lang="ja-JP" altLang="en-US" sz="2400" dirty="0" smtClean="0">
                <a:latin typeface="Calibri" charset="0"/>
                <a:ea typeface="ＭＳ Ｐゴシック" charset="0"/>
              </a:rPr>
              <a:t>”</a:t>
            </a:r>
            <a:r>
              <a:rPr lang="en-US" altLang="ja-JP" sz="2400" b="1" dirty="0" smtClean="0">
                <a:latin typeface="Calibri" charset="0"/>
                <a:ea typeface="ＭＳ Ｐゴシック" charset="0"/>
              </a:rPr>
              <a:t>-&gt;</a:t>
            </a:r>
            <a:r>
              <a:rPr lang="en-US" altLang="ja-JP" sz="2400" dirty="0" smtClean="0">
                <a:latin typeface="Calibri" charset="0"/>
                <a:ea typeface="ＭＳ Ｐゴシック" charset="0"/>
              </a:rPr>
              <a:t> </a:t>
            </a:r>
            <a:r>
              <a:rPr lang="en-US" altLang="ja-JP" sz="2400" b="1" dirty="0" smtClean="0">
                <a:latin typeface="Calibri" charset="0"/>
                <a:ea typeface="ＭＳ Ｐゴシック" charset="0"/>
              </a:rPr>
              <a:t>presidential approval</a:t>
            </a:r>
            <a:endParaRPr lang="en-US" sz="2400" b="1" dirty="0">
              <a:latin typeface="Calibri" charset="0"/>
              <a:ea typeface="ＭＳ Ｐゴシック" charset="0"/>
            </a:endParaRPr>
          </a:p>
          <a:p>
            <a:pPr lvl="1" eaLnBrk="1" hangingPunct="1">
              <a:lnSpc>
                <a:spcPct val="80000"/>
              </a:lnSpc>
            </a:pPr>
            <a:r>
              <a:rPr lang="ja-JP" altLang="en-US" sz="2400" dirty="0">
                <a:latin typeface="Calibri" charset="0"/>
                <a:ea typeface="ＭＳ Ｐゴシック" charset="0"/>
              </a:rPr>
              <a:t>“</a:t>
            </a:r>
            <a:r>
              <a:rPr lang="en-US" sz="2400" dirty="0" err="1">
                <a:latin typeface="Calibri" charset="0"/>
                <a:ea typeface="ＭＳ Ｐゴシック" charset="0"/>
              </a:rPr>
              <a:t>obama</a:t>
            </a:r>
            <a:r>
              <a:rPr lang="ja-JP" altLang="en-US" sz="2400" dirty="0">
                <a:latin typeface="Calibri" charset="0"/>
                <a:ea typeface="ＭＳ Ｐゴシック" charset="0"/>
              </a:rPr>
              <a:t>”</a:t>
            </a:r>
            <a:r>
              <a:rPr lang="en-US" sz="2400" dirty="0">
                <a:latin typeface="Calibri" charset="0"/>
                <a:ea typeface="ＭＳ Ｐゴシック" charset="0"/>
              </a:rPr>
              <a:t>, </a:t>
            </a:r>
            <a:r>
              <a:rPr lang="ja-JP" altLang="en-US" sz="2400" dirty="0">
                <a:latin typeface="Calibri" charset="0"/>
                <a:ea typeface="ＭＳ Ｐゴシック" charset="0"/>
              </a:rPr>
              <a:t>“</a:t>
            </a:r>
            <a:r>
              <a:rPr lang="en-US" sz="2400" dirty="0" err="1">
                <a:latin typeface="Calibri" charset="0"/>
                <a:ea typeface="ＭＳ Ｐゴシック" charset="0"/>
              </a:rPr>
              <a:t>mccain</a:t>
            </a:r>
            <a:r>
              <a:rPr lang="ja-JP" altLang="en-US" sz="2400" dirty="0" smtClean="0">
                <a:latin typeface="Calibri" charset="0"/>
                <a:ea typeface="ＭＳ Ｐゴシック" charset="0"/>
              </a:rPr>
              <a:t>”</a:t>
            </a:r>
            <a:r>
              <a:rPr lang="en-US" altLang="ja-JP" sz="2400" dirty="0" smtClean="0">
                <a:latin typeface="Calibri" charset="0"/>
                <a:ea typeface="ＭＳ Ｐゴシック" charset="0"/>
              </a:rPr>
              <a:t> </a:t>
            </a:r>
            <a:r>
              <a:rPr lang="en-US" altLang="ja-JP" sz="2400" b="1" dirty="0" smtClean="0">
                <a:latin typeface="Calibri" charset="0"/>
                <a:ea typeface="ＭＳ Ｐゴシック" charset="0"/>
              </a:rPr>
              <a:t>-&gt; elections</a:t>
            </a:r>
            <a:endParaRPr lang="en-US" sz="2400" b="1" dirty="0">
              <a:latin typeface="Calibri" charset="0"/>
              <a:ea typeface="ＭＳ Ｐゴシック" charset="0"/>
            </a:endParaRPr>
          </a:p>
          <a:p>
            <a:pPr eaLnBrk="1" hangingPunct="1">
              <a:lnSpc>
                <a:spcPct val="80000"/>
              </a:lnSpc>
            </a:pPr>
            <a:r>
              <a:rPr lang="en-US" sz="2700" dirty="0">
                <a:latin typeface="Calibri" charset="0"/>
                <a:ea typeface="ＭＳ Ｐゴシック" charset="0"/>
                <a:cs typeface="ＭＳ Ｐゴシック" charset="0"/>
              </a:rPr>
              <a:t>High day-to-day </a:t>
            </a:r>
            <a:r>
              <a:rPr lang="en-US" sz="2700" dirty="0" smtClean="0">
                <a:latin typeface="Calibri" charset="0"/>
                <a:ea typeface="ＭＳ Ｐゴシック" charset="0"/>
                <a:cs typeface="ＭＳ Ｐゴシック" charset="0"/>
              </a:rPr>
              <a:t>dynamics</a:t>
            </a:r>
            <a:endParaRPr lang="en-US" sz="2700" dirty="0">
              <a:latin typeface="Calibri" charset="0"/>
              <a:ea typeface="ＭＳ Ｐゴシック" charset="0"/>
              <a:cs typeface="ＭＳ Ｐゴシック" charset="0"/>
            </a:endParaRPr>
          </a:p>
          <a:p>
            <a:pPr lvl="1" eaLnBrk="1" hangingPunct="1">
              <a:lnSpc>
                <a:spcPct val="80000"/>
              </a:lnSpc>
            </a:pPr>
            <a:r>
              <a:rPr lang="en-US" sz="2400" dirty="0">
                <a:latin typeface="Calibri" charset="0"/>
                <a:ea typeface="ＭＳ Ｐゴシック" charset="0"/>
              </a:rPr>
              <a:t>Fraction of messages containing keyword</a:t>
            </a:r>
          </a:p>
          <a:p>
            <a:pPr lvl="1" eaLnBrk="1" hangingPunct="1">
              <a:lnSpc>
                <a:spcPct val="80000"/>
              </a:lnSpc>
            </a:pPr>
            <a:r>
              <a:rPr lang="en-US" sz="2400" dirty="0">
                <a:latin typeface="Calibri" charset="0"/>
                <a:ea typeface="ＭＳ Ｐゴシック" charset="0"/>
              </a:rPr>
              <a:t>Nov 5 2008: 15% of tweets contain </a:t>
            </a:r>
            <a:r>
              <a:rPr lang="ja-JP" altLang="en-US" sz="2400" dirty="0">
                <a:latin typeface="Calibri" charset="0"/>
                <a:ea typeface="ＭＳ Ｐゴシック" charset="0"/>
              </a:rPr>
              <a:t>“</a:t>
            </a:r>
            <a:r>
              <a:rPr lang="en-US" sz="2400" dirty="0" err="1">
                <a:latin typeface="Calibri" charset="0"/>
                <a:ea typeface="ＭＳ Ｐゴシック" charset="0"/>
              </a:rPr>
              <a:t>obama</a:t>
            </a:r>
            <a:r>
              <a:rPr lang="ja-JP" altLang="en-US" sz="2400" dirty="0" smtClean="0">
                <a:latin typeface="Calibri" charset="0"/>
                <a:ea typeface="ＭＳ Ｐゴシック" charset="0"/>
              </a:rPr>
              <a:t>”</a:t>
            </a:r>
            <a:endParaRPr lang="en-US" sz="2400" dirty="0">
              <a:latin typeface="Calibri" charset="0"/>
              <a:ea typeface="ＭＳ Ｐゴシック" charset="0"/>
            </a:endParaRPr>
          </a:p>
        </p:txBody>
      </p:sp>
      <p:pic>
        <p:nvPicPr>
          <p:cNvPr id="2253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371600"/>
            <a:ext cx="4470400" cy="516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5526259" y="1438080"/>
            <a:ext cx="364815" cy="22364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742612" y="5147767"/>
            <a:ext cx="2176330" cy="4779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Few messages</a:t>
            </a:r>
            <a:endParaRPr lang="en-US" sz="2000" dirty="0">
              <a:solidFill>
                <a:srgbClr val="000000"/>
              </a:solidFill>
            </a:endParaRPr>
          </a:p>
        </p:txBody>
      </p:sp>
      <p:sp>
        <p:nvSpPr>
          <p:cNvPr id="7" name="Rectangle 6"/>
          <p:cNvSpPr/>
          <p:nvPr/>
        </p:nvSpPr>
        <p:spPr>
          <a:xfrm>
            <a:off x="6742612" y="6008583"/>
            <a:ext cx="2176330" cy="4779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High dynamics</a:t>
            </a:r>
            <a:endParaRPr lang="en-US" sz="2000" dirty="0">
              <a:solidFill>
                <a:srgbClr val="000000"/>
              </a:solidFill>
            </a:endParaRPr>
          </a:p>
        </p:txBody>
      </p:sp>
    </p:spTree>
    <p:extLst>
      <p:ext uri="{BB962C8B-B14F-4D97-AF65-F5344CB8AC3E}">
        <p14:creationId xmlns:p14="http://schemas.microsoft.com/office/powerpoint/2010/main" val="26853088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pPr eaLnBrk="1" hangingPunct="1"/>
            <a:r>
              <a:rPr lang="en-US" dirty="0" smtClean="0">
                <a:latin typeface="Calibri" charset="0"/>
                <a:ea typeface="ＭＳ Ｐゴシック" charset="0"/>
                <a:cs typeface="ＭＳ Ｐゴシック" charset="0"/>
              </a:rPr>
              <a:t>Opinion Estimation: </a:t>
            </a:r>
            <a:r>
              <a:rPr lang="en-US" dirty="0">
                <a:latin typeface="Calibri" charset="0"/>
                <a:ea typeface="ＭＳ Ｐゴシック" charset="0"/>
                <a:cs typeface="ＭＳ Ｐゴシック" charset="0"/>
              </a:rPr>
              <a:t>W</a:t>
            </a:r>
            <a:r>
              <a:rPr lang="en-US" dirty="0" smtClean="0">
                <a:latin typeface="Calibri" charset="0"/>
                <a:ea typeface="ＭＳ Ｐゴシック" charset="0"/>
                <a:cs typeface="ＭＳ Ｐゴシック" charset="0"/>
              </a:rPr>
              <a:t>ord </a:t>
            </a:r>
            <a:r>
              <a:rPr lang="en-US" dirty="0">
                <a:latin typeface="Calibri" charset="0"/>
                <a:ea typeface="ＭＳ Ｐゴシック" charset="0"/>
                <a:cs typeface="ＭＳ Ｐゴシック" charset="0"/>
              </a:rPr>
              <a:t>C</a:t>
            </a:r>
            <a:r>
              <a:rPr lang="en-US" dirty="0" smtClean="0">
                <a:latin typeface="Calibri" charset="0"/>
                <a:ea typeface="ＭＳ Ｐゴシック" charset="0"/>
                <a:cs typeface="ＭＳ Ｐゴシック" charset="0"/>
              </a:rPr>
              <a:t>ounting </a:t>
            </a:r>
            <a:endParaRPr lang="en-US" dirty="0">
              <a:latin typeface="Calibri" charset="0"/>
              <a:ea typeface="ＭＳ Ｐゴシック" charset="0"/>
              <a:cs typeface="ＭＳ Ｐゴシック" charset="0"/>
            </a:endParaRPr>
          </a:p>
        </p:txBody>
      </p:sp>
      <p:sp>
        <p:nvSpPr>
          <p:cNvPr id="3" name="Content Placeholder 2"/>
          <p:cNvSpPr>
            <a:spLocks noGrp="1"/>
          </p:cNvSpPr>
          <p:nvPr>
            <p:ph idx="1"/>
          </p:nvPr>
        </p:nvSpPr>
        <p:spPr/>
        <p:txBody>
          <a:bodyPr>
            <a:normAutofit lnSpcReduction="10000"/>
          </a:bodyPr>
          <a:lstStyle/>
          <a:p>
            <a:pPr eaLnBrk="1" hangingPunct="1">
              <a:lnSpc>
                <a:spcPct val="90000"/>
              </a:lnSpc>
            </a:pPr>
            <a:r>
              <a:rPr lang="en-US" dirty="0">
                <a:latin typeface="Calibri" charset="0"/>
                <a:ea typeface="ＭＳ Ｐゴシック" charset="0"/>
                <a:cs typeface="ＭＳ Ｐゴシック" charset="0"/>
              </a:rPr>
              <a:t>Subjectivity Clues lexicon from </a:t>
            </a:r>
            <a:r>
              <a:rPr lang="en-US" dirty="0" err="1">
                <a:latin typeface="Calibri" charset="0"/>
                <a:ea typeface="ＭＳ Ｐゴシック" charset="0"/>
                <a:cs typeface="ＭＳ Ｐゴシック" charset="0"/>
              </a:rPr>
              <a:t>OpinionFinder</a:t>
            </a:r>
            <a:r>
              <a:rPr lang="en-US" dirty="0">
                <a:latin typeface="Calibri" charset="0"/>
                <a:ea typeface="ＭＳ Ｐゴシック" charset="0"/>
                <a:cs typeface="ＭＳ Ｐゴシック" charset="0"/>
              </a:rPr>
              <a:t> (Univ. of </a:t>
            </a:r>
            <a:r>
              <a:rPr lang="en-US" dirty="0" smtClean="0">
                <a:latin typeface="Calibri" charset="0"/>
                <a:ea typeface="ＭＳ Ｐゴシック" charset="0"/>
                <a:cs typeface="ＭＳ Ｐゴシック" charset="0"/>
              </a:rPr>
              <a:t>Pittsburgh)</a:t>
            </a:r>
            <a:r>
              <a:rPr lang="en-US" dirty="0" smtClean="0">
                <a:latin typeface="Calibri" charset="0"/>
                <a:ea typeface="ＭＳ Ｐゴシック" charset="0"/>
                <a:cs typeface="ＭＳ Ｐゴシック" charset="0"/>
                <a:hlinkClick r:id="rId3"/>
              </a:rPr>
              <a:t>http</a:t>
            </a:r>
            <a:r>
              <a:rPr lang="en-US" dirty="0">
                <a:latin typeface="Calibri" charset="0"/>
                <a:ea typeface="ＭＳ Ｐゴシック" charset="0"/>
                <a:cs typeface="ＭＳ Ｐゴシック" charset="0"/>
                <a:hlinkClick r:id="rId3"/>
              </a:rPr>
              <a:t>://mpqa.cs.pitt.edu/opinionfinder</a:t>
            </a:r>
            <a:r>
              <a:rPr lang="en-US" dirty="0" smtClean="0">
                <a:latin typeface="Calibri" charset="0"/>
                <a:ea typeface="ＭＳ Ｐゴシック" charset="0"/>
                <a:cs typeface="ＭＳ Ｐゴシック" charset="0"/>
                <a:hlinkClick r:id="rId3"/>
              </a:rPr>
              <a:t>/</a:t>
            </a:r>
            <a:r>
              <a:rPr lang="en-US" dirty="0" smtClean="0">
                <a:latin typeface="Calibri" charset="0"/>
                <a:ea typeface="ＭＳ Ｐゴシック" charset="0"/>
                <a:cs typeface="ＭＳ Ｐゴシック" charset="0"/>
              </a:rPr>
              <a:t> </a:t>
            </a:r>
            <a:endParaRPr lang="en-US" dirty="0">
              <a:latin typeface="Calibri" charset="0"/>
              <a:ea typeface="ＭＳ Ｐゴシック" charset="0"/>
              <a:cs typeface="ＭＳ Ｐゴシック" charset="0"/>
            </a:endParaRPr>
          </a:p>
          <a:p>
            <a:pPr lvl="1" eaLnBrk="1" hangingPunct="1">
              <a:lnSpc>
                <a:spcPct val="90000"/>
              </a:lnSpc>
            </a:pPr>
            <a:r>
              <a:rPr lang="en-US" dirty="0">
                <a:latin typeface="Calibri" charset="0"/>
                <a:ea typeface="ＭＳ Ｐゴシック" charset="0"/>
              </a:rPr>
              <a:t>Wilson et al 2005</a:t>
            </a:r>
          </a:p>
          <a:p>
            <a:pPr lvl="1" eaLnBrk="1" hangingPunct="1">
              <a:lnSpc>
                <a:spcPct val="90000"/>
              </a:lnSpc>
            </a:pPr>
            <a:r>
              <a:rPr lang="en-US" dirty="0" smtClean="0">
                <a:latin typeface="Calibri" charset="0"/>
                <a:ea typeface="ＭＳ Ｐゴシック" charset="0"/>
              </a:rPr>
              <a:t>1600 </a:t>
            </a:r>
            <a:r>
              <a:rPr lang="en-US" dirty="0">
                <a:latin typeface="Calibri" charset="0"/>
                <a:ea typeface="ＭＳ Ｐゴシック" charset="0"/>
              </a:rPr>
              <a:t>positive, </a:t>
            </a:r>
            <a:r>
              <a:rPr lang="en-US" dirty="0" smtClean="0">
                <a:latin typeface="Calibri" charset="0"/>
                <a:ea typeface="ＭＳ Ｐゴシック" charset="0"/>
              </a:rPr>
              <a:t>1200 </a:t>
            </a:r>
            <a:r>
              <a:rPr lang="en-US" dirty="0">
                <a:latin typeface="Calibri" charset="0"/>
                <a:ea typeface="ＭＳ Ｐゴシック" charset="0"/>
              </a:rPr>
              <a:t>negative words</a:t>
            </a:r>
          </a:p>
          <a:p>
            <a:pPr eaLnBrk="1" hangingPunct="1">
              <a:lnSpc>
                <a:spcPct val="90000"/>
              </a:lnSpc>
            </a:pPr>
            <a:endParaRPr lang="en-US" dirty="0">
              <a:latin typeface="Calibri" charset="0"/>
              <a:ea typeface="ＭＳ Ｐゴシック" charset="0"/>
              <a:cs typeface="ＭＳ Ｐゴシック" charset="0"/>
            </a:endParaRPr>
          </a:p>
          <a:p>
            <a:pPr eaLnBrk="1" hangingPunct="1">
              <a:lnSpc>
                <a:spcPct val="90000"/>
              </a:lnSpc>
            </a:pPr>
            <a:r>
              <a:rPr lang="en-US" dirty="0">
                <a:latin typeface="Calibri" charset="0"/>
                <a:ea typeface="ＭＳ Ｐゴシック" charset="0"/>
                <a:cs typeface="ＭＳ Ｐゴシック" charset="0"/>
              </a:rPr>
              <a:t>Procedure</a:t>
            </a:r>
          </a:p>
          <a:p>
            <a:pPr lvl="1" eaLnBrk="1" hangingPunct="1">
              <a:lnSpc>
                <a:spcPct val="90000"/>
              </a:lnSpc>
              <a:buFont typeface="Calibri" charset="0"/>
              <a:buAutoNum type="arabicPeriod"/>
            </a:pPr>
            <a:r>
              <a:rPr lang="en-US" dirty="0">
                <a:latin typeface="Calibri" charset="0"/>
                <a:ea typeface="ＭＳ Ｐゴシック" charset="0"/>
              </a:rPr>
              <a:t>Within topical messages,</a:t>
            </a:r>
          </a:p>
          <a:p>
            <a:pPr lvl="1" eaLnBrk="1" hangingPunct="1">
              <a:lnSpc>
                <a:spcPct val="90000"/>
              </a:lnSpc>
              <a:buFont typeface="Calibri" charset="0"/>
              <a:buAutoNum type="arabicPeriod"/>
            </a:pPr>
            <a:r>
              <a:rPr lang="en-US" dirty="0">
                <a:latin typeface="Calibri" charset="0"/>
                <a:ea typeface="ＭＳ Ｐゴシック" charset="0"/>
              </a:rPr>
              <a:t>Count messages containing these positive and negative words</a:t>
            </a:r>
          </a:p>
          <a:p>
            <a:pPr eaLnBrk="1" hangingPunct="1">
              <a:lnSpc>
                <a:spcPct val="90000"/>
              </a:lnSpc>
            </a:pPr>
            <a:endParaRPr lang="en-US" dirty="0">
              <a:latin typeface="Calibri" charset="0"/>
              <a:ea typeface="ＭＳ Ｐゴシック" charset="0"/>
              <a:cs typeface="ＭＳ Ｐゴシック" charset="0"/>
            </a:endParaRPr>
          </a:p>
        </p:txBody>
      </p:sp>
      <p:sp>
        <p:nvSpPr>
          <p:cNvPr id="4" name="Rectangle 3"/>
          <p:cNvSpPr/>
          <p:nvPr/>
        </p:nvSpPr>
        <p:spPr>
          <a:xfrm>
            <a:off x="6540939" y="2990346"/>
            <a:ext cx="2471628" cy="8056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Sentiment Analysis Tool</a:t>
            </a:r>
            <a:endParaRPr lang="en-US" sz="2400" dirty="0">
              <a:solidFill>
                <a:srgbClr val="000000"/>
              </a:solidFill>
            </a:endParaRPr>
          </a:p>
        </p:txBody>
      </p:sp>
    </p:spTree>
    <p:extLst>
      <p:ext uri="{BB962C8B-B14F-4D97-AF65-F5344CB8AC3E}">
        <p14:creationId xmlns:p14="http://schemas.microsoft.com/office/powerpoint/2010/main" val="24531856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A note on the sentiment list</a:t>
            </a:r>
          </a:p>
        </p:txBody>
      </p:sp>
      <p:sp>
        <p:nvSpPr>
          <p:cNvPr id="25603" name="Content Placeholder 2"/>
          <p:cNvSpPr>
            <a:spLocks noGrp="1"/>
          </p:cNvSpPr>
          <p:nvPr>
            <p:ph idx="1"/>
          </p:nvPr>
        </p:nvSpPr>
        <p:spPr>
          <a:xfrm>
            <a:off x="401638" y="1633538"/>
            <a:ext cx="8340725" cy="2235200"/>
          </a:xfrm>
        </p:spPr>
        <p:txBody>
          <a:bodyPr>
            <a:normAutofit/>
          </a:bodyPr>
          <a:lstStyle/>
          <a:p>
            <a:pPr eaLnBrk="1" hangingPunct="1">
              <a:spcBef>
                <a:spcPts val="700"/>
              </a:spcBef>
              <a:buClr>
                <a:schemeClr val="tx1"/>
              </a:buClr>
            </a:pPr>
            <a:r>
              <a:rPr lang="en-US" sz="2800" dirty="0">
                <a:solidFill>
                  <a:srgbClr val="000000"/>
                </a:solidFill>
                <a:latin typeface="Calibri" charset="0"/>
                <a:ea typeface="ＭＳ Ｐゴシック" charset="0"/>
                <a:cs typeface="ＭＳ Ｐゴシック" charset="0"/>
              </a:rPr>
              <a:t>This list is not well suited for social media English.</a:t>
            </a:r>
          </a:p>
          <a:p>
            <a:pPr lvl="1" eaLnBrk="1" hangingPunct="1">
              <a:spcBef>
                <a:spcPts val="700"/>
              </a:spcBef>
              <a:buClr>
                <a:schemeClr val="tx1"/>
              </a:buClr>
            </a:pPr>
            <a:r>
              <a:rPr lang="ja-JP" altLang="en-US" dirty="0">
                <a:solidFill>
                  <a:srgbClr val="000000"/>
                </a:solidFill>
                <a:latin typeface="Calibri" charset="0"/>
                <a:ea typeface="ＭＳ Ｐゴシック" charset="0"/>
              </a:rPr>
              <a:t>“</a:t>
            </a:r>
            <a:r>
              <a:rPr lang="en-US" dirty="0">
                <a:solidFill>
                  <a:srgbClr val="000000"/>
                </a:solidFill>
                <a:latin typeface="Calibri" charset="0"/>
                <a:ea typeface="ＭＳ Ｐゴシック" charset="0"/>
              </a:rPr>
              <a:t>sucks</a:t>
            </a:r>
            <a:r>
              <a:rPr lang="ja-JP" altLang="en-US" dirty="0">
                <a:solidFill>
                  <a:srgbClr val="000000"/>
                </a:solidFill>
                <a:latin typeface="Calibri" charset="0"/>
                <a:ea typeface="ＭＳ Ｐゴシック" charset="0"/>
              </a:rPr>
              <a:t>”</a:t>
            </a:r>
            <a:r>
              <a:rPr lang="en-US" dirty="0">
                <a:solidFill>
                  <a:srgbClr val="000000"/>
                </a:solidFill>
                <a:latin typeface="Calibri" charset="0"/>
                <a:ea typeface="ＭＳ Ｐゴシック" charset="0"/>
              </a:rPr>
              <a:t>, </a:t>
            </a:r>
            <a:r>
              <a:rPr lang="ja-JP" altLang="en-US" dirty="0">
                <a:solidFill>
                  <a:srgbClr val="000000"/>
                </a:solidFill>
                <a:latin typeface="Calibri" charset="0"/>
                <a:ea typeface="ＭＳ Ｐゴシック" charset="0"/>
              </a:rPr>
              <a:t>“</a:t>
            </a:r>
            <a:r>
              <a:rPr lang="en-US" dirty="0">
                <a:solidFill>
                  <a:srgbClr val="000000"/>
                </a:solidFill>
                <a:latin typeface="Calibri" charset="0"/>
                <a:ea typeface="ＭＳ Ｐゴシック" charset="0"/>
              </a:rPr>
              <a:t> :) </a:t>
            </a:r>
            <a:r>
              <a:rPr lang="ja-JP" altLang="en-US" dirty="0">
                <a:solidFill>
                  <a:srgbClr val="000000"/>
                </a:solidFill>
                <a:latin typeface="Calibri" charset="0"/>
                <a:ea typeface="ＭＳ Ｐゴシック" charset="0"/>
              </a:rPr>
              <a:t>”</a:t>
            </a:r>
            <a:r>
              <a:rPr lang="en-US" dirty="0">
                <a:solidFill>
                  <a:srgbClr val="000000"/>
                </a:solidFill>
                <a:latin typeface="Calibri" charset="0"/>
                <a:ea typeface="ＭＳ Ｐゴシック" charset="0"/>
              </a:rPr>
              <a:t>, </a:t>
            </a:r>
            <a:r>
              <a:rPr lang="ja-JP" altLang="en-US" dirty="0">
                <a:solidFill>
                  <a:srgbClr val="000000"/>
                </a:solidFill>
                <a:latin typeface="Calibri" charset="0"/>
                <a:ea typeface="ＭＳ Ｐゴシック" charset="0"/>
              </a:rPr>
              <a:t>“</a:t>
            </a:r>
            <a:r>
              <a:rPr lang="en-US" dirty="0">
                <a:solidFill>
                  <a:srgbClr val="000000"/>
                </a:solidFill>
                <a:latin typeface="Calibri" charset="0"/>
                <a:ea typeface="ＭＳ Ｐゴシック" charset="0"/>
              </a:rPr>
              <a:t> :( </a:t>
            </a:r>
            <a:r>
              <a:rPr lang="ja-JP" altLang="en-US" dirty="0" smtClean="0">
                <a:solidFill>
                  <a:srgbClr val="000000"/>
                </a:solidFill>
                <a:latin typeface="Calibri" charset="0"/>
                <a:ea typeface="ＭＳ Ｐゴシック" charset="0"/>
              </a:rPr>
              <a:t>”</a:t>
            </a:r>
            <a:r>
              <a:rPr lang="en-US" altLang="ja-JP" dirty="0" smtClean="0">
                <a:solidFill>
                  <a:srgbClr val="000000"/>
                </a:solidFill>
                <a:latin typeface="Calibri" charset="0"/>
                <a:ea typeface="ＭＳ Ｐゴシック" charset="0"/>
              </a:rPr>
              <a:t>, “</a:t>
            </a:r>
            <a:r>
              <a:rPr lang="en-US" altLang="ja-JP" dirty="0" err="1" smtClean="0">
                <a:solidFill>
                  <a:srgbClr val="000000"/>
                </a:solidFill>
                <a:latin typeface="Calibri" charset="0"/>
                <a:ea typeface="ＭＳ Ｐゴシック" charset="0"/>
              </a:rPr>
              <a:t>lol</a:t>
            </a:r>
            <a:r>
              <a:rPr lang="en-US" altLang="ja-JP" dirty="0" smtClean="0">
                <a:solidFill>
                  <a:srgbClr val="000000"/>
                </a:solidFill>
                <a:latin typeface="Calibri" charset="0"/>
                <a:ea typeface="ＭＳ Ｐゴシック" charset="0"/>
              </a:rPr>
              <a:t>”</a:t>
            </a:r>
            <a:endParaRPr lang="en-US" dirty="0">
              <a:solidFill>
                <a:srgbClr val="000000"/>
              </a:solidFill>
              <a:latin typeface="Calibri" charset="0"/>
              <a:ea typeface="ＭＳ Ｐゴシック" charset="0"/>
            </a:endParaRPr>
          </a:p>
          <a:p>
            <a:pPr eaLnBrk="1" hangingPunct="1">
              <a:spcBef>
                <a:spcPts val="700"/>
              </a:spcBef>
              <a:buClr>
                <a:schemeClr val="tx1"/>
              </a:buClr>
            </a:pPr>
            <a:endParaRPr lang="en-US" sz="2800" dirty="0">
              <a:solidFill>
                <a:srgbClr val="000000"/>
              </a:solidFill>
              <a:latin typeface="Calibri" charset="0"/>
              <a:ea typeface="ＭＳ Ｐゴシック" charset="0"/>
              <a:cs typeface="ＭＳ Ｐゴシック" charset="0"/>
            </a:endParaRPr>
          </a:p>
          <a:p>
            <a:pPr eaLnBrk="1" hangingPunct="1">
              <a:spcBef>
                <a:spcPts val="700"/>
              </a:spcBef>
              <a:buClr>
                <a:schemeClr val="tx1"/>
              </a:buClr>
            </a:pPr>
            <a:r>
              <a:rPr lang="en-US" sz="2800" dirty="0">
                <a:solidFill>
                  <a:srgbClr val="000000"/>
                </a:solidFill>
                <a:latin typeface="Calibri" charset="0"/>
                <a:ea typeface="ＭＳ Ｐゴシック" charset="0"/>
                <a:cs typeface="ＭＳ Ｐゴシック" charset="0"/>
              </a:rPr>
              <a:t>Examples for one day.</a:t>
            </a:r>
          </a:p>
        </p:txBody>
      </p:sp>
      <p:sp>
        <p:nvSpPr>
          <p:cNvPr id="25604" name="TextBox 6"/>
          <p:cNvSpPr txBox="1">
            <a:spLocks noChangeArrowheads="1"/>
          </p:cNvSpPr>
          <p:nvPr/>
        </p:nvSpPr>
        <p:spPr bwMode="auto">
          <a:xfrm>
            <a:off x="249238" y="3868738"/>
            <a:ext cx="391160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100">
                <a:latin typeface="Helvetica Neue" charset="0"/>
                <a:cs typeface="Helvetica Neue" charset="0"/>
              </a:rPr>
              <a:t>(Top examples)</a:t>
            </a:r>
          </a:p>
          <a:p>
            <a:pPr eaLnBrk="1" hangingPunct="1"/>
            <a:r>
              <a:rPr lang="en-US" sz="2100">
                <a:latin typeface="Monaco" charset="0"/>
                <a:cs typeface="Monaco" charset="0"/>
              </a:rPr>
              <a:t> </a:t>
            </a:r>
            <a:r>
              <a:rPr lang="en-US" sz="2100" i="1" u="sng">
                <a:latin typeface="Monaco" charset="0"/>
                <a:cs typeface="Monaco" charset="0"/>
              </a:rPr>
              <a:t>word  valence   count </a:t>
            </a:r>
          </a:p>
          <a:p>
            <a:pPr eaLnBrk="1" hangingPunct="1"/>
            <a:r>
              <a:rPr lang="en-US" sz="2100">
                <a:latin typeface="Monaco" charset="0"/>
                <a:cs typeface="Monaco" charset="0"/>
              </a:rPr>
              <a:t> will  positive  3934  </a:t>
            </a:r>
          </a:p>
          <a:p>
            <a:pPr eaLnBrk="1" hangingPunct="1"/>
            <a:r>
              <a:rPr lang="en-US" sz="2100">
                <a:latin typeface="Monaco" charset="0"/>
                <a:cs typeface="Monaco" charset="0"/>
              </a:rPr>
              <a:t> bad   negative  3402  </a:t>
            </a:r>
          </a:p>
          <a:p>
            <a:pPr eaLnBrk="1" hangingPunct="1"/>
            <a:r>
              <a:rPr lang="en-US" sz="2100">
                <a:latin typeface="Monaco" charset="0"/>
                <a:cs typeface="Monaco" charset="0"/>
              </a:rPr>
              <a:t> good  positive  2655  </a:t>
            </a:r>
          </a:p>
          <a:p>
            <a:pPr eaLnBrk="1" hangingPunct="1"/>
            <a:r>
              <a:rPr lang="en-US" sz="2100">
                <a:latin typeface="Monaco" charset="0"/>
                <a:cs typeface="Monaco" charset="0"/>
              </a:rPr>
              <a:t> help  positive  1971 </a:t>
            </a:r>
          </a:p>
        </p:txBody>
      </p:sp>
      <p:sp>
        <p:nvSpPr>
          <p:cNvPr id="25605" name="TextBox 7"/>
          <p:cNvSpPr txBox="1">
            <a:spLocks noChangeArrowheads="1"/>
          </p:cNvSpPr>
          <p:nvPr/>
        </p:nvSpPr>
        <p:spPr bwMode="auto">
          <a:xfrm>
            <a:off x="4160838" y="3868738"/>
            <a:ext cx="4983162"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100" dirty="0">
                <a:latin typeface="Helvetica Neue" charset="0"/>
                <a:cs typeface="Helvetica Neue" charset="0"/>
              </a:rPr>
              <a:t>(Random examples)</a:t>
            </a:r>
          </a:p>
          <a:p>
            <a:pPr eaLnBrk="1" hangingPunct="1"/>
            <a:r>
              <a:rPr lang="en-US" sz="2100" dirty="0">
                <a:latin typeface="Monaco" charset="0"/>
                <a:cs typeface="Monaco" charset="0"/>
              </a:rPr>
              <a:t> </a:t>
            </a:r>
            <a:r>
              <a:rPr lang="en-US" sz="2100" i="1" u="sng" dirty="0">
                <a:latin typeface="Monaco" charset="0"/>
                <a:cs typeface="Monaco" charset="0"/>
              </a:rPr>
              <a:t>word        valence   count </a:t>
            </a:r>
          </a:p>
          <a:p>
            <a:pPr eaLnBrk="1" hangingPunct="1"/>
            <a:r>
              <a:rPr lang="en-US" sz="2100" dirty="0">
                <a:latin typeface="Monaco" charset="0"/>
                <a:cs typeface="Monaco" charset="0"/>
              </a:rPr>
              <a:t> funny       positive  114 </a:t>
            </a:r>
          </a:p>
          <a:p>
            <a:pPr eaLnBrk="1" hangingPunct="1"/>
            <a:r>
              <a:rPr lang="en-US" sz="2100" dirty="0">
                <a:latin typeface="Monaco" charset="0"/>
                <a:cs typeface="Monaco" charset="0"/>
              </a:rPr>
              <a:t> fantastic   positive  37  </a:t>
            </a:r>
          </a:p>
          <a:p>
            <a:pPr eaLnBrk="1" hangingPunct="1"/>
            <a:r>
              <a:rPr lang="en-US" sz="2100" dirty="0">
                <a:latin typeface="Monaco" charset="0"/>
                <a:cs typeface="Monaco" charset="0"/>
              </a:rPr>
              <a:t> cornerstone positive  2 </a:t>
            </a:r>
          </a:p>
          <a:p>
            <a:pPr eaLnBrk="1" hangingPunct="1"/>
            <a:r>
              <a:rPr lang="en-US" sz="2100" dirty="0">
                <a:latin typeface="Monaco" charset="0"/>
                <a:cs typeface="Monaco" charset="0"/>
              </a:rPr>
              <a:t> slump       negative  85 </a:t>
            </a:r>
          </a:p>
          <a:p>
            <a:pPr eaLnBrk="1" hangingPunct="1"/>
            <a:r>
              <a:rPr lang="en-US" sz="2100" dirty="0">
                <a:latin typeface="Monaco" charset="0"/>
                <a:cs typeface="Monaco" charset="0"/>
              </a:rPr>
              <a:t> bearish     negative  17 </a:t>
            </a:r>
          </a:p>
          <a:p>
            <a:pPr eaLnBrk="1" hangingPunct="1"/>
            <a:r>
              <a:rPr lang="en-US" sz="2100" dirty="0">
                <a:latin typeface="Monaco" charset="0"/>
                <a:cs typeface="Monaco" charset="0"/>
              </a:rPr>
              <a:t> crackdown   negative  5 </a:t>
            </a:r>
          </a:p>
          <a:p>
            <a:pPr eaLnBrk="1" hangingPunct="1"/>
            <a:endParaRPr lang="en-US" sz="2100" dirty="0">
              <a:latin typeface="Monaco" charset="0"/>
              <a:cs typeface="Monaco" charset="0"/>
            </a:endParaRPr>
          </a:p>
          <a:p>
            <a:pPr eaLnBrk="1" hangingPunct="1"/>
            <a:endParaRPr lang="en-US" sz="2100" dirty="0">
              <a:latin typeface="Monaco" charset="0"/>
              <a:cs typeface="Monaco" charset="0"/>
            </a:endParaRPr>
          </a:p>
        </p:txBody>
      </p:sp>
      <p:sp>
        <p:nvSpPr>
          <p:cNvPr id="2" name="Rectangle 1"/>
          <p:cNvSpPr/>
          <p:nvPr/>
        </p:nvSpPr>
        <p:spPr>
          <a:xfrm>
            <a:off x="5626027" y="2184727"/>
            <a:ext cx="2471628" cy="8056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False Negatives</a:t>
            </a:r>
            <a:endParaRPr lang="en-US" sz="2400" dirty="0">
              <a:solidFill>
                <a:srgbClr val="000000"/>
              </a:solidFill>
            </a:endParaRPr>
          </a:p>
        </p:txBody>
      </p:sp>
      <p:sp>
        <p:nvSpPr>
          <p:cNvPr id="7" name="Rectangle 6"/>
          <p:cNvSpPr/>
          <p:nvPr/>
        </p:nvSpPr>
        <p:spPr>
          <a:xfrm>
            <a:off x="562062" y="5872163"/>
            <a:ext cx="2471628" cy="8056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False Positives</a:t>
            </a:r>
            <a:endParaRPr lang="en-US" sz="2400" dirty="0">
              <a:solidFill>
                <a:srgbClr val="000000"/>
              </a:solidFill>
            </a:endParaRPr>
          </a:p>
        </p:txBody>
      </p:sp>
      <p:sp>
        <p:nvSpPr>
          <p:cNvPr id="8" name="Rectangle 7"/>
          <p:cNvSpPr/>
          <p:nvPr/>
        </p:nvSpPr>
        <p:spPr>
          <a:xfrm>
            <a:off x="249238" y="4560621"/>
            <a:ext cx="993832" cy="345422"/>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536773" y="2184726"/>
            <a:ext cx="2488415" cy="532529"/>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49049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Sentiment Ratio over Messages</a:t>
            </a:r>
          </a:p>
        </p:txBody>
      </p:sp>
      <p:sp>
        <p:nvSpPr>
          <p:cNvPr id="6" name="Content Placeholder 5"/>
          <p:cNvSpPr>
            <a:spLocks noGrp="1"/>
          </p:cNvSpPr>
          <p:nvPr>
            <p:ph idx="1"/>
          </p:nvPr>
        </p:nvSpPr>
        <p:spPr>
          <a:xfrm>
            <a:off x="218486" y="1600200"/>
            <a:ext cx="8671182" cy="593725"/>
          </a:xfrm>
        </p:spPr>
        <p:txBody>
          <a:bodyPr>
            <a:noAutofit/>
          </a:bodyPr>
          <a:lstStyle/>
          <a:p>
            <a:pPr eaLnBrk="1" hangingPunct="1">
              <a:lnSpc>
                <a:spcPct val="90000"/>
              </a:lnSpc>
              <a:buFont typeface="Arial" charset="0"/>
              <a:buNone/>
            </a:pPr>
            <a:r>
              <a:rPr lang="en-US" sz="2800" dirty="0">
                <a:latin typeface="Calibri" charset="0"/>
                <a:ea typeface="ＭＳ Ｐゴシック" charset="0"/>
                <a:cs typeface="ＭＳ Ｐゴシック" charset="0"/>
              </a:rPr>
              <a:t>For </a:t>
            </a:r>
            <a:r>
              <a:rPr lang="en-US" sz="2800" b="1" dirty="0">
                <a:latin typeface="Calibri" charset="0"/>
                <a:ea typeface="ＭＳ Ｐゴシック" charset="0"/>
                <a:cs typeface="ＭＳ Ｐゴシック" charset="0"/>
              </a:rPr>
              <a:t>one day </a:t>
            </a:r>
            <a:r>
              <a:rPr lang="en-US" sz="2800" b="1" i="1" dirty="0">
                <a:latin typeface="Calibri" charset="0"/>
                <a:ea typeface="ＭＳ Ｐゴシック" charset="0"/>
                <a:cs typeface="ＭＳ Ｐゴシック" charset="0"/>
              </a:rPr>
              <a:t>t</a:t>
            </a:r>
            <a:r>
              <a:rPr lang="en-US" sz="2800" b="1" dirty="0">
                <a:latin typeface="Calibri" charset="0"/>
                <a:ea typeface="ＭＳ Ｐゴシック" charset="0"/>
                <a:cs typeface="ＭＳ Ｐゴシック" charset="0"/>
              </a:rPr>
              <a:t> </a:t>
            </a:r>
            <a:r>
              <a:rPr lang="en-US" sz="2800" dirty="0">
                <a:latin typeface="Calibri" charset="0"/>
                <a:ea typeface="ＭＳ Ｐゴシック" charset="0"/>
                <a:cs typeface="ＭＳ Ｐゴシック" charset="0"/>
              </a:rPr>
              <a:t>and </a:t>
            </a:r>
            <a:r>
              <a:rPr lang="en-US" sz="2800" b="1" dirty="0">
                <a:latin typeface="Calibri" charset="0"/>
                <a:ea typeface="ＭＳ Ｐゴシック" charset="0"/>
                <a:cs typeface="ＭＳ Ｐゴシック" charset="0"/>
              </a:rPr>
              <a:t>a particular </a:t>
            </a:r>
            <a:r>
              <a:rPr lang="en-US" sz="2800" b="1" i="1" dirty="0">
                <a:latin typeface="Calibri" charset="0"/>
                <a:ea typeface="ＭＳ Ｐゴシック" charset="0"/>
                <a:cs typeface="ＭＳ Ｐゴシック" charset="0"/>
              </a:rPr>
              <a:t>topic word</a:t>
            </a:r>
            <a:r>
              <a:rPr lang="en-US" sz="2800" dirty="0">
                <a:latin typeface="Calibri" charset="0"/>
                <a:ea typeface="ＭＳ Ｐゴシック" charset="0"/>
                <a:cs typeface="ＭＳ Ｐゴシック" charset="0"/>
              </a:rPr>
              <a:t>, compute score</a:t>
            </a:r>
          </a:p>
        </p:txBody>
      </p:sp>
      <p:pic>
        <p:nvPicPr>
          <p:cNvPr id="26628" name="Picture 7"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010025"/>
            <a:ext cx="794385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Content Placeholder 5"/>
          <p:cNvSpPr txBox="1">
            <a:spLocks/>
          </p:cNvSpPr>
          <p:nvPr/>
        </p:nvSpPr>
        <p:spPr bwMode="auto">
          <a:xfrm>
            <a:off x="457200" y="2643188"/>
            <a:ext cx="82296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None/>
            </a:pPr>
            <a:r>
              <a:rPr lang="en-US" sz="3200">
                <a:latin typeface="Calibri" charset="0"/>
              </a:rPr>
              <a:t>SentimentRatio( </a:t>
            </a:r>
            <a:r>
              <a:rPr lang="en-US" sz="3200" i="1">
                <a:latin typeface="Calibri" charset="0"/>
              </a:rPr>
              <a:t>topic_word, t</a:t>
            </a:r>
            <a:r>
              <a:rPr lang="en-US" sz="3200">
                <a:latin typeface="Calibri" charset="0"/>
              </a:rPr>
              <a:t> ) =</a:t>
            </a:r>
          </a:p>
        </p:txBody>
      </p:sp>
    </p:spTree>
    <p:extLst>
      <p:ext uri="{BB962C8B-B14F-4D97-AF65-F5344CB8AC3E}">
        <p14:creationId xmlns:p14="http://schemas.microsoft.com/office/powerpoint/2010/main" val="3646157897"/>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Sentiment Ratio Moving Average</a:t>
            </a:r>
          </a:p>
        </p:txBody>
      </p:sp>
      <p:sp>
        <p:nvSpPr>
          <p:cNvPr id="3" name="Content Placeholder 2"/>
          <p:cNvSpPr>
            <a:spLocks noGrp="1"/>
          </p:cNvSpPr>
          <p:nvPr>
            <p:ph idx="1"/>
          </p:nvPr>
        </p:nvSpPr>
        <p:spPr>
          <a:xfrm>
            <a:off x="457200" y="1417638"/>
            <a:ext cx="3606800" cy="4221162"/>
          </a:xfrm>
        </p:spPr>
        <p:txBody>
          <a:bodyPr rtlCol="0">
            <a:normAutofit fontScale="92500"/>
          </a:bodyPr>
          <a:lstStyle/>
          <a:p>
            <a:pPr eaLnBrk="1" fontAlgn="auto" hangingPunct="1">
              <a:spcAft>
                <a:spcPts val="0"/>
              </a:spcAft>
              <a:buFont typeface="Arial"/>
              <a:buChar char="•"/>
              <a:defRPr/>
            </a:pPr>
            <a:r>
              <a:rPr lang="en-US" dirty="0" smtClean="0">
                <a:ea typeface="+mn-ea"/>
                <a:cs typeface="+mn-cs"/>
              </a:rPr>
              <a:t>High day-to-day </a:t>
            </a:r>
            <a:r>
              <a:rPr lang="en-US" dirty="0" smtClean="0"/>
              <a:t>dynamics</a:t>
            </a:r>
            <a:r>
              <a:rPr lang="en-US" dirty="0" smtClean="0">
                <a:ea typeface="+mn-ea"/>
                <a:cs typeface="+mn-cs"/>
              </a:rPr>
              <a:t>.</a:t>
            </a:r>
          </a:p>
          <a:p>
            <a:pPr eaLnBrk="1" fontAlgn="auto" hangingPunct="1">
              <a:spcAft>
                <a:spcPts val="0"/>
              </a:spcAft>
              <a:buFont typeface="Arial"/>
              <a:buChar char="•"/>
              <a:defRPr/>
            </a:pPr>
            <a:r>
              <a:rPr lang="en-US" dirty="0" smtClean="0">
                <a:ea typeface="+mn-ea"/>
                <a:cs typeface="+mn-cs"/>
              </a:rPr>
              <a:t>Average last </a:t>
            </a:r>
            <a:r>
              <a:rPr lang="en-US" i="1" dirty="0" err="1" smtClean="0">
                <a:ea typeface="+mn-ea"/>
                <a:cs typeface="+mn-cs"/>
              </a:rPr>
              <a:t>k</a:t>
            </a:r>
            <a:r>
              <a:rPr lang="en-US" dirty="0" smtClean="0">
                <a:ea typeface="+mn-ea"/>
                <a:cs typeface="+mn-cs"/>
              </a:rPr>
              <a:t> days.</a:t>
            </a:r>
          </a:p>
          <a:p>
            <a:pPr eaLnBrk="1" fontAlgn="auto" hangingPunct="1">
              <a:spcAft>
                <a:spcPts val="0"/>
              </a:spcAft>
              <a:buFont typeface="Arial"/>
              <a:buChar char="•"/>
              <a:defRPr/>
            </a:pPr>
            <a:r>
              <a:rPr lang="en-US" dirty="0" err="1" smtClean="0">
                <a:ea typeface="+mn-ea"/>
                <a:cs typeface="+mn-cs"/>
              </a:rPr>
              <a:t>SentRatio</a:t>
            </a:r>
            <a:r>
              <a:rPr lang="en-US" dirty="0" smtClean="0">
                <a:ea typeface="+mn-ea"/>
                <a:cs typeface="+mn-cs"/>
              </a:rPr>
              <a:t> (“jobs”),</a:t>
            </a:r>
          </a:p>
          <a:p>
            <a:pPr eaLnBrk="1" fontAlgn="auto" hangingPunct="1">
              <a:spcAft>
                <a:spcPts val="0"/>
              </a:spcAft>
              <a:buFont typeface="Arial"/>
              <a:buNone/>
              <a:defRPr/>
            </a:pPr>
            <a:r>
              <a:rPr lang="en-US" dirty="0" smtClean="0">
                <a:ea typeface="+mn-ea"/>
                <a:cs typeface="+mn-cs"/>
              </a:rPr>
              <a:t>	k = 1</a:t>
            </a:r>
          </a:p>
          <a:p>
            <a:pPr eaLnBrk="1" fontAlgn="auto" hangingPunct="1">
              <a:spcAft>
                <a:spcPts val="0"/>
              </a:spcAft>
              <a:buFont typeface="Arial"/>
              <a:buChar char="•"/>
              <a:defRPr/>
            </a:pPr>
            <a:r>
              <a:rPr lang="en-US" dirty="0" smtClean="0">
                <a:ea typeface="+mn-ea"/>
                <a:cs typeface="+mn-cs"/>
              </a:rPr>
              <a:t>(Gallup tracking polls: 3 or 7-day smoothing)</a:t>
            </a:r>
          </a:p>
        </p:txBody>
      </p:sp>
      <p:sp>
        <p:nvSpPr>
          <p:cNvPr id="27652" name="Content Placeholder 2"/>
          <p:cNvSpPr txBox="1">
            <a:spLocks/>
          </p:cNvSpPr>
          <p:nvPr/>
        </p:nvSpPr>
        <p:spPr bwMode="auto">
          <a:xfrm>
            <a:off x="457200" y="2235200"/>
            <a:ext cx="169703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Char char="•"/>
            </a:pPr>
            <a:endParaRPr lang="en-US" sz="3200">
              <a:latin typeface="Calibri" charset="0"/>
            </a:endParaRPr>
          </a:p>
        </p:txBody>
      </p:sp>
      <p:pic>
        <p:nvPicPr>
          <p:cNvPr id="27653" name="Picture 11"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4088" y="5972946"/>
            <a:ext cx="4494418" cy="567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6" descr="smoothing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30507" y="1417638"/>
            <a:ext cx="508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17844" y="5227638"/>
            <a:ext cx="5668955" cy="7453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Q: How to observe consistent behaviors over a longer period of time? </a:t>
            </a:r>
            <a:endParaRPr lang="en-US" sz="2400" dirty="0">
              <a:solidFill>
                <a:srgbClr val="000000"/>
              </a:solidFill>
            </a:endParaRPr>
          </a:p>
        </p:txBody>
      </p:sp>
    </p:spTree>
    <p:extLst>
      <p:ext uri="{BB962C8B-B14F-4D97-AF65-F5344CB8AC3E}">
        <p14:creationId xmlns:p14="http://schemas.microsoft.com/office/powerpoint/2010/main" val="28747098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normAutofit fontScale="90000"/>
          </a:bodyPr>
          <a:lstStyle/>
          <a:p>
            <a:r>
              <a:rPr lang="en-US">
                <a:latin typeface="Tahoma" charset="0"/>
              </a:rPr>
              <a:t>Examples of Real-time Content Analytics</a:t>
            </a:r>
          </a:p>
        </p:txBody>
      </p:sp>
      <p:pic>
        <p:nvPicPr>
          <p:cNvPr id="2457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81350"/>
            <a:ext cx="4433888"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8"/>
          <p:cNvSpPr txBox="1">
            <a:spLocks noChangeArrowheads="1"/>
          </p:cNvSpPr>
          <p:nvPr/>
        </p:nvSpPr>
        <p:spPr bwMode="auto">
          <a:xfrm>
            <a:off x="304800" y="2514600"/>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800"/>
              <a:t>Twitter mood predicts stock market trends</a:t>
            </a:r>
          </a:p>
        </p:txBody>
      </p:sp>
      <p:pic>
        <p:nvPicPr>
          <p:cNvPr id="2458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905000"/>
            <a:ext cx="5715000" cy="2454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1" name="Picture 11" descr="http://image.slidesharecdn.com/reportevolutionoftheenterprisesocialmediacommandcentersusanetlinger-140317102901-phpapp01/95/slide-1-638.jpg?cb=1395162804"/>
          <p:cNvPicPr>
            <a:picLocks noChangeAspect="1" noChangeArrowheads="1"/>
          </p:cNvPicPr>
          <p:nvPr/>
        </p:nvPicPr>
        <p:blipFill>
          <a:blip r:embed="rId4">
            <a:extLst>
              <a:ext uri="{28A0092B-C50C-407E-A947-70E740481C1C}">
                <a14:useLocalDpi xmlns:a14="http://schemas.microsoft.com/office/drawing/2010/main" val="0"/>
              </a:ext>
            </a:extLst>
          </a:blip>
          <a:srcRect t="24406" b="45328"/>
          <a:stretch>
            <a:fillRect/>
          </a:stretch>
        </p:blipFill>
        <p:spPr bwMode="auto">
          <a:xfrm>
            <a:off x="2667000" y="4114800"/>
            <a:ext cx="60769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107293"/>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7" descr="smoothing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524000"/>
            <a:ext cx="508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Sentiment Ratio Moving Average</a:t>
            </a:r>
          </a:p>
        </p:txBody>
      </p:sp>
      <p:sp>
        <p:nvSpPr>
          <p:cNvPr id="3" name="Content Placeholder 2"/>
          <p:cNvSpPr>
            <a:spLocks noGrp="1"/>
          </p:cNvSpPr>
          <p:nvPr>
            <p:ph idx="1"/>
          </p:nvPr>
        </p:nvSpPr>
        <p:spPr>
          <a:xfrm>
            <a:off x="457200" y="1417638"/>
            <a:ext cx="3606800" cy="4183062"/>
          </a:xfrm>
        </p:spPr>
        <p:txBody>
          <a:bodyPr rtlCol="0">
            <a:normAutofit fontScale="92500"/>
          </a:bodyPr>
          <a:lstStyle/>
          <a:p>
            <a:pPr eaLnBrk="1" fontAlgn="auto" hangingPunct="1">
              <a:spcAft>
                <a:spcPts val="0"/>
              </a:spcAft>
              <a:buFont typeface="Arial"/>
              <a:buChar char="•"/>
              <a:defRPr/>
            </a:pPr>
            <a:r>
              <a:rPr lang="en-US" dirty="0" smtClean="0">
                <a:ea typeface="+mn-ea"/>
                <a:cs typeface="+mn-cs"/>
              </a:rPr>
              <a:t>High day-to-day volatility.</a:t>
            </a:r>
          </a:p>
          <a:p>
            <a:pPr eaLnBrk="1" fontAlgn="auto" hangingPunct="1">
              <a:spcAft>
                <a:spcPts val="0"/>
              </a:spcAft>
              <a:buFont typeface="Arial"/>
              <a:buChar char="•"/>
              <a:defRPr/>
            </a:pPr>
            <a:r>
              <a:rPr lang="en-US" dirty="0" smtClean="0">
                <a:ea typeface="+mn-ea"/>
                <a:cs typeface="+mn-cs"/>
              </a:rPr>
              <a:t>Average last </a:t>
            </a:r>
            <a:r>
              <a:rPr lang="en-US" i="1" dirty="0" err="1" smtClean="0">
                <a:ea typeface="+mn-ea"/>
                <a:cs typeface="+mn-cs"/>
              </a:rPr>
              <a:t>k</a:t>
            </a:r>
            <a:r>
              <a:rPr lang="en-US" dirty="0" smtClean="0">
                <a:ea typeface="+mn-ea"/>
                <a:cs typeface="+mn-cs"/>
              </a:rPr>
              <a:t> days.</a:t>
            </a:r>
          </a:p>
          <a:p>
            <a:pPr eaLnBrk="1" fontAlgn="auto" hangingPunct="1">
              <a:spcAft>
                <a:spcPts val="0"/>
              </a:spcAft>
              <a:buFont typeface="Arial"/>
              <a:buChar char="•"/>
              <a:defRPr/>
            </a:pPr>
            <a:r>
              <a:rPr lang="en-US" dirty="0" err="1" smtClean="0">
                <a:solidFill>
                  <a:srgbClr val="000000"/>
                </a:solidFill>
                <a:ea typeface="+mn-ea"/>
                <a:cs typeface="+mn-cs"/>
              </a:rPr>
              <a:t>SentRatio(“jobs</a:t>
            </a:r>
            <a:r>
              <a:rPr lang="en-US" dirty="0" smtClean="0">
                <a:solidFill>
                  <a:srgbClr val="000000"/>
                </a:solidFill>
                <a:ea typeface="+mn-ea"/>
                <a:cs typeface="+mn-cs"/>
              </a:rPr>
              <a:t>”),</a:t>
            </a:r>
          </a:p>
          <a:p>
            <a:pPr eaLnBrk="1" fontAlgn="auto" hangingPunct="1">
              <a:spcAft>
                <a:spcPts val="0"/>
              </a:spcAft>
              <a:buFont typeface="Arial"/>
              <a:buNone/>
              <a:defRPr/>
            </a:pPr>
            <a:r>
              <a:rPr lang="en-US" dirty="0" smtClean="0">
                <a:solidFill>
                  <a:srgbClr val="000000"/>
                </a:solidFill>
                <a:ea typeface="+mn-ea"/>
                <a:cs typeface="+mn-cs"/>
              </a:rPr>
              <a:t>	</a:t>
            </a:r>
            <a:r>
              <a:rPr lang="en-US" dirty="0" err="1" smtClean="0">
                <a:solidFill>
                  <a:srgbClr val="000000"/>
                </a:solidFill>
                <a:ea typeface="+mn-ea"/>
                <a:cs typeface="+mn-cs"/>
              </a:rPr>
              <a:t>k</a:t>
            </a:r>
            <a:r>
              <a:rPr lang="en-US" dirty="0" smtClean="0">
                <a:solidFill>
                  <a:srgbClr val="000000"/>
                </a:solidFill>
                <a:ea typeface="+mn-ea"/>
                <a:cs typeface="+mn-cs"/>
              </a:rPr>
              <a:t> = 1, 7</a:t>
            </a:r>
          </a:p>
          <a:p>
            <a:pPr eaLnBrk="1" fontAlgn="auto" hangingPunct="1">
              <a:spcAft>
                <a:spcPts val="0"/>
              </a:spcAft>
              <a:buFont typeface="Arial"/>
              <a:buChar char="•"/>
              <a:defRPr/>
            </a:pPr>
            <a:r>
              <a:rPr lang="en-US" dirty="0" smtClean="0">
                <a:ea typeface="+mn-ea"/>
                <a:cs typeface="+mn-cs"/>
              </a:rPr>
              <a:t>(Gallup tracking polls: 3 or 7-day smoothing)</a:t>
            </a:r>
          </a:p>
        </p:txBody>
      </p:sp>
      <p:sp>
        <p:nvSpPr>
          <p:cNvPr id="28677" name="Content Placeholder 2"/>
          <p:cNvSpPr txBox="1">
            <a:spLocks/>
          </p:cNvSpPr>
          <p:nvPr/>
        </p:nvSpPr>
        <p:spPr bwMode="auto">
          <a:xfrm>
            <a:off x="457200" y="2235200"/>
            <a:ext cx="169703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Char char="•"/>
            </a:pPr>
            <a:endParaRPr lang="en-US" sz="3200">
              <a:latin typeface="Calibri" charset="0"/>
            </a:endParaRPr>
          </a:p>
        </p:txBody>
      </p:sp>
      <p:pic>
        <p:nvPicPr>
          <p:cNvPr id="28678" name="Picture 11"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4088" y="5941906"/>
            <a:ext cx="4740216" cy="59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783896"/>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Sentiment Ratio Moving Average </a:t>
            </a:r>
            <a:endParaRPr lang="en-US" dirty="0"/>
          </a:p>
        </p:txBody>
      </p:sp>
      <p:sp>
        <p:nvSpPr>
          <p:cNvPr id="3" name="Content Placeholder 2"/>
          <p:cNvSpPr>
            <a:spLocks noGrp="1"/>
          </p:cNvSpPr>
          <p:nvPr>
            <p:ph idx="1"/>
          </p:nvPr>
        </p:nvSpPr>
        <p:spPr>
          <a:xfrm>
            <a:off x="457202" y="1391251"/>
            <a:ext cx="3516522" cy="4330007"/>
          </a:xfrm>
        </p:spPr>
        <p:txBody>
          <a:bodyPr>
            <a:normAutofit fontScale="92500"/>
          </a:bodyPr>
          <a:lstStyle/>
          <a:p>
            <a:r>
              <a:rPr lang="en-US" dirty="0" smtClean="0"/>
              <a:t>High day-to-day volatility.</a:t>
            </a:r>
          </a:p>
          <a:p>
            <a:r>
              <a:rPr lang="en-US" dirty="0" smtClean="0"/>
              <a:t>Average last k days</a:t>
            </a:r>
          </a:p>
          <a:p>
            <a:pPr>
              <a:defRPr/>
            </a:pPr>
            <a:r>
              <a:rPr lang="en-US" dirty="0" err="1">
                <a:solidFill>
                  <a:srgbClr val="000000"/>
                </a:solidFill>
              </a:rPr>
              <a:t>SentRatio</a:t>
            </a:r>
            <a:r>
              <a:rPr lang="en-US" dirty="0">
                <a:solidFill>
                  <a:srgbClr val="000000"/>
                </a:solidFill>
              </a:rPr>
              <a:t>(“jobs”),</a:t>
            </a:r>
          </a:p>
          <a:p>
            <a:pPr marL="0" indent="0">
              <a:buNone/>
            </a:pPr>
            <a:r>
              <a:rPr lang="en-US" dirty="0" smtClean="0"/>
              <a:t>	k = 1, 7, 30</a:t>
            </a:r>
          </a:p>
          <a:p>
            <a:pPr>
              <a:defRPr/>
            </a:pPr>
            <a:r>
              <a:rPr lang="en-US" dirty="0"/>
              <a:t>(Gallup tracking polls: 3 or 7-day smoothing)</a:t>
            </a:r>
          </a:p>
        </p:txBody>
      </p:sp>
      <p:pic>
        <p:nvPicPr>
          <p:cNvPr id="4" name="Picture 3"/>
          <p:cNvPicPr>
            <a:picLocks noChangeAspect="1"/>
          </p:cNvPicPr>
          <p:nvPr/>
        </p:nvPicPr>
        <p:blipFill>
          <a:blip r:embed="rId3"/>
          <a:stretch>
            <a:fillRect/>
          </a:stretch>
        </p:blipFill>
        <p:spPr>
          <a:xfrm>
            <a:off x="4249840" y="1768707"/>
            <a:ext cx="4590223" cy="3437280"/>
          </a:xfrm>
          <a:prstGeom prst="rect">
            <a:avLst/>
          </a:prstGeom>
        </p:spPr>
      </p:pic>
      <p:pic>
        <p:nvPicPr>
          <p:cNvPr id="5" name="Picture 4"/>
          <p:cNvPicPr>
            <a:picLocks noChangeAspect="1"/>
          </p:cNvPicPr>
          <p:nvPr/>
        </p:nvPicPr>
        <p:blipFill>
          <a:blip r:embed="rId4"/>
          <a:stretch>
            <a:fillRect/>
          </a:stretch>
        </p:blipFill>
        <p:spPr>
          <a:xfrm>
            <a:off x="4249840" y="1781407"/>
            <a:ext cx="4547122" cy="3426504"/>
          </a:xfrm>
          <a:prstGeom prst="rect">
            <a:avLst/>
          </a:prstGeom>
        </p:spPr>
      </p:pic>
      <p:pic>
        <p:nvPicPr>
          <p:cNvPr id="6" name="Picture 5"/>
          <p:cNvPicPr>
            <a:picLocks noChangeAspect="1"/>
          </p:cNvPicPr>
          <p:nvPr/>
        </p:nvPicPr>
        <p:blipFill>
          <a:blip r:embed="rId5"/>
          <a:stretch>
            <a:fillRect/>
          </a:stretch>
        </p:blipFill>
        <p:spPr>
          <a:xfrm>
            <a:off x="4249840" y="1806807"/>
            <a:ext cx="4557897" cy="3404954"/>
          </a:xfrm>
          <a:prstGeom prst="rect">
            <a:avLst/>
          </a:prstGeom>
        </p:spPr>
      </p:pic>
      <p:pic>
        <p:nvPicPr>
          <p:cNvPr id="7" name="Picture 11"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54088" y="5941906"/>
            <a:ext cx="4740216" cy="59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2531626"/>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000">
                <a:latin typeface="Calibri" charset="0"/>
                <a:ea typeface="ＭＳ Ｐゴシック" charset="0"/>
                <a:cs typeface="ＭＳ Ｐゴシック" charset="0"/>
              </a:rPr>
              <a:t>Smoothed comparisons</a:t>
            </a:r>
            <a:br>
              <a:rPr lang="en-US" sz="4000">
                <a:latin typeface="Calibri" charset="0"/>
                <a:ea typeface="ＭＳ Ｐゴシック" charset="0"/>
                <a:cs typeface="ＭＳ Ｐゴシック" charset="0"/>
              </a:rPr>
            </a:br>
            <a:r>
              <a:rPr lang="en-US" sz="3200">
                <a:latin typeface="Calibri" charset="0"/>
                <a:ea typeface="ＭＳ Ｐゴシック" charset="0"/>
                <a:cs typeface="ＭＳ Ｐゴシック" charset="0"/>
              </a:rPr>
              <a:t>SentimentRatio(</a:t>
            </a:r>
            <a:r>
              <a:rPr lang="ja-JP" altLang="en-US" sz="3200">
                <a:latin typeface="Calibri" charset="0"/>
                <a:ea typeface="ＭＳ Ｐゴシック" charset="0"/>
                <a:cs typeface="ＭＳ Ｐゴシック" charset="0"/>
              </a:rPr>
              <a:t>”</a:t>
            </a:r>
            <a:r>
              <a:rPr lang="en-US" sz="3200">
                <a:latin typeface="Calibri" charset="0"/>
                <a:ea typeface="ＭＳ Ｐゴシック" charset="0"/>
                <a:cs typeface="ＭＳ Ｐゴシック" charset="0"/>
              </a:rPr>
              <a:t>jobs</a:t>
            </a:r>
            <a:r>
              <a:rPr lang="ja-JP" altLang="en-US" sz="3200">
                <a:latin typeface="Calibri" charset="0"/>
                <a:ea typeface="ＭＳ Ｐゴシック" charset="0"/>
                <a:cs typeface="ＭＳ Ｐゴシック" charset="0"/>
              </a:rPr>
              <a:t>”</a:t>
            </a:r>
            <a:r>
              <a:rPr lang="en-US" sz="3200">
                <a:latin typeface="Calibri" charset="0"/>
                <a:ea typeface="ＭＳ Ｐゴシック" charset="0"/>
                <a:cs typeface="ＭＳ Ｐゴシック" charset="0"/>
              </a:rPr>
              <a:t>)</a:t>
            </a:r>
          </a:p>
        </p:txBody>
      </p:sp>
      <p:pic>
        <p:nvPicPr>
          <p:cNvPr id="29699" name="Content Placeholder 14" descr="twoplot_consconf2_k=01.png"/>
          <p:cNvPicPr>
            <a:picLocks noGrp="1" noChangeAspect="1"/>
          </p:cNvPicPr>
          <p:nvPr>
            <p:ph idx="1"/>
          </p:nvPr>
        </p:nvPicPr>
        <p:blipFill>
          <a:blip r:embed="rId3">
            <a:extLst>
              <a:ext uri="{28A0092B-C50C-407E-A947-70E740481C1C}">
                <a14:useLocalDpi xmlns:a14="http://schemas.microsoft.com/office/drawing/2010/main" val="0"/>
              </a:ext>
            </a:extLst>
          </a:blip>
          <a:srcRect t="-1111" b="-1111"/>
          <a:stretch>
            <a:fillRect/>
          </a:stretch>
        </p:blipFill>
        <p:spPr>
          <a:xfrm>
            <a:off x="0" y="1600200"/>
            <a:ext cx="9144000" cy="5257800"/>
          </a:xfrm>
        </p:spPr>
      </p:pic>
    </p:spTree>
    <p:extLst>
      <p:ext uri="{BB962C8B-B14F-4D97-AF65-F5344CB8AC3E}">
        <p14:creationId xmlns:p14="http://schemas.microsoft.com/office/powerpoint/2010/main" val="2628549669"/>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000">
                <a:latin typeface="Calibri" charset="0"/>
                <a:ea typeface="ＭＳ Ｐゴシック" charset="0"/>
                <a:cs typeface="ＭＳ Ｐゴシック" charset="0"/>
              </a:rPr>
              <a:t>Smoothed comparisons</a:t>
            </a:r>
            <a:br>
              <a:rPr lang="en-US" sz="4000">
                <a:latin typeface="Calibri" charset="0"/>
                <a:ea typeface="ＭＳ Ｐゴシック" charset="0"/>
                <a:cs typeface="ＭＳ Ｐゴシック" charset="0"/>
              </a:rPr>
            </a:br>
            <a:r>
              <a:rPr lang="en-US" sz="3200">
                <a:latin typeface="Calibri" charset="0"/>
                <a:ea typeface="ＭＳ Ｐゴシック" charset="0"/>
                <a:cs typeface="ＭＳ Ｐゴシック" charset="0"/>
              </a:rPr>
              <a:t>SentimentRatio(</a:t>
            </a:r>
            <a:r>
              <a:rPr lang="ja-JP" altLang="en-US" sz="3200">
                <a:latin typeface="Calibri" charset="0"/>
                <a:ea typeface="ＭＳ Ｐゴシック" charset="0"/>
                <a:cs typeface="ＭＳ Ｐゴシック" charset="0"/>
              </a:rPr>
              <a:t>”</a:t>
            </a:r>
            <a:r>
              <a:rPr lang="en-US" sz="3200">
                <a:latin typeface="Calibri" charset="0"/>
                <a:ea typeface="ＭＳ Ｐゴシック" charset="0"/>
                <a:cs typeface="ＭＳ Ｐゴシック" charset="0"/>
              </a:rPr>
              <a:t>jobs</a:t>
            </a:r>
            <a:r>
              <a:rPr lang="ja-JP" altLang="en-US" sz="3200">
                <a:latin typeface="Calibri" charset="0"/>
                <a:ea typeface="ＭＳ Ｐゴシック" charset="0"/>
                <a:cs typeface="ＭＳ Ｐゴシック" charset="0"/>
              </a:rPr>
              <a:t>”</a:t>
            </a:r>
            <a:r>
              <a:rPr lang="en-US" sz="3200">
                <a:latin typeface="Calibri" charset="0"/>
                <a:ea typeface="ＭＳ Ｐゴシック" charset="0"/>
                <a:cs typeface="ＭＳ Ｐゴシック" charset="0"/>
              </a:rPr>
              <a:t>)</a:t>
            </a:r>
          </a:p>
        </p:txBody>
      </p:sp>
      <p:pic>
        <p:nvPicPr>
          <p:cNvPr id="33795" name="Content Placeholder 3" descr="twoplot_consconf2_k=05.png"/>
          <p:cNvPicPr>
            <a:picLocks noGrp="1" noChangeAspect="1"/>
          </p:cNvPicPr>
          <p:nvPr>
            <p:ph idx="1"/>
          </p:nvPr>
        </p:nvPicPr>
        <p:blipFill>
          <a:blip r:embed="rId3">
            <a:extLst>
              <a:ext uri="{28A0092B-C50C-407E-A947-70E740481C1C}">
                <a14:useLocalDpi xmlns:a14="http://schemas.microsoft.com/office/drawing/2010/main" val="0"/>
              </a:ext>
            </a:extLst>
          </a:blip>
          <a:srcRect t="-1111" b="-1111"/>
          <a:stretch>
            <a:fillRect/>
          </a:stretch>
        </p:blipFill>
        <p:spPr>
          <a:xfrm>
            <a:off x="0" y="1600200"/>
            <a:ext cx="9144000" cy="5257800"/>
          </a:xfrm>
        </p:spPr>
      </p:pic>
    </p:spTree>
    <p:extLst>
      <p:ext uri="{BB962C8B-B14F-4D97-AF65-F5344CB8AC3E}">
        <p14:creationId xmlns:p14="http://schemas.microsoft.com/office/powerpoint/2010/main" val="2745744871"/>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000">
                <a:latin typeface="Calibri" charset="0"/>
                <a:ea typeface="ＭＳ Ｐゴシック" charset="0"/>
                <a:cs typeface="ＭＳ Ｐゴシック" charset="0"/>
              </a:rPr>
              <a:t>Smoothed comparisons</a:t>
            </a:r>
            <a:br>
              <a:rPr lang="en-US" sz="4000">
                <a:latin typeface="Calibri" charset="0"/>
                <a:ea typeface="ＭＳ Ｐゴシック" charset="0"/>
                <a:cs typeface="ＭＳ Ｐゴシック" charset="0"/>
              </a:rPr>
            </a:br>
            <a:r>
              <a:rPr lang="en-US" sz="3200">
                <a:latin typeface="Calibri" charset="0"/>
                <a:ea typeface="ＭＳ Ｐゴシック" charset="0"/>
                <a:cs typeface="ＭＳ Ｐゴシック" charset="0"/>
              </a:rPr>
              <a:t>SentimentRatio(</a:t>
            </a:r>
            <a:r>
              <a:rPr lang="ja-JP" altLang="en-US" sz="3200">
                <a:latin typeface="Calibri" charset="0"/>
                <a:ea typeface="ＭＳ Ｐゴシック" charset="0"/>
                <a:cs typeface="ＭＳ Ｐゴシック" charset="0"/>
              </a:rPr>
              <a:t>”</a:t>
            </a:r>
            <a:r>
              <a:rPr lang="en-US" sz="3200">
                <a:latin typeface="Calibri" charset="0"/>
                <a:ea typeface="ＭＳ Ｐゴシック" charset="0"/>
                <a:cs typeface="ＭＳ Ｐゴシック" charset="0"/>
              </a:rPr>
              <a:t>jobs</a:t>
            </a:r>
            <a:r>
              <a:rPr lang="ja-JP" altLang="en-US" sz="3200">
                <a:latin typeface="Calibri" charset="0"/>
                <a:ea typeface="ＭＳ Ｐゴシック" charset="0"/>
                <a:cs typeface="ＭＳ Ｐゴシック" charset="0"/>
              </a:rPr>
              <a:t>”</a:t>
            </a:r>
            <a:r>
              <a:rPr lang="en-US" sz="3200">
                <a:latin typeface="Calibri" charset="0"/>
                <a:ea typeface="ＭＳ Ｐゴシック" charset="0"/>
                <a:cs typeface="ＭＳ Ｐゴシック" charset="0"/>
              </a:rPr>
              <a:t>)</a:t>
            </a:r>
          </a:p>
        </p:txBody>
      </p:sp>
      <p:pic>
        <p:nvPicPr>
          <p:cNvPr id="38915" name="Content Placeholder 3" descr="twoplot_consconf2_k=10.png"/>
          <p:cNvPicPr>
            <a:picLocks noGrp="1" noChangeAspect="1"/>
          </p:cNvPicPr>
          <p:nvPr>
            <p:ph idx="1"/>
          </p:nvPr>
        </p:nvPicPr>
        <p:blipFill>
          <a:blip r:embed="rId3">
            <a:extLst>
              <a:ext uri="{28A0092B-C50C-407E-A947-70E740481C1C}">
                <a14:useLocalDpi xmlns:a14="http://schemas.microsoft.com/office/drawing/2010/main" val="0"/>
              </a:ext>
            </a:extLst>
          </a:blip>
          <a:srcRect t="-1111" b="-1111"/>
          <a:stretch>
            <a:fillRect/>
          </a:stretch>
        </p:blipFill>
        <p:spPr>
          <a:xfrm>
            <a:off x="0" y="1600200"/>
            <a:ext cx="9144000" cy="5257800"/>
          </a:xfrm>
        </p:spPr>
      </p:pic>
    </p:spTree>
    <p:extLst>
      <p:ext uri="{BB962C8B-B14F-4D97-AF65-F5344CB8AC3E}">
        <p14:creationId xmlns:p14="http://schemas.microsoft.com/office/powerpoint/2010/main" val="2212243529"/>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000">
                <a:latin typeface="Calibri" charset="0"/>
                <a:ea typeface="ＭＳ Ｐゴシック" charset="0"/>
                <a:cs typeface="ＭＳ Ｐゴシック" charset="0"/>
              </a:rPr>
              <a:t>Smoothed comparisons</a:t>
            </a:r>
            <a:br>
              <a:rPr lang="en-US" sz="4000">
                <a:latin typeface="Calibri" charset="0"/>
                <a:ea typeface="ＭＳ Ｐゴシック" charset="0"/>
                <a:cs typeface="ＭＳ Ｐゴシック" charset="0"/>
              </a:rPr>
            </a:br>
            <a:r>
              <a:rPr lang="en-US" sz="3200">
                <a:latin typeface="Calibri" charset="0"/>
                <a:ea typeface="ＭＳ Ｐゴシック" charset="0"/>
                <a:cs typeface="ＭＳ Ｐゴシック" charset="0"/>
              </a:rPr>
              <a:t>SentimentRatio(</a:t>
            </a:r>
            <a:r>
              <a:rPr lang="ja-JP" altLang="en-US" sz="3200">
                <a:latin typeface="Calibri" charset="0"/>
                <a:ea typeface="ＭＳ Ｐゴシック" charset="0"/>
                <a:cs typeface="ＭＳ Ｐゴシック" charset="0"/>
              </a:rPr>
              <a:t>”</a:t>
            </a:r>
            <a:r>
              <a:rPr lang="en-US" sz="3200">
                <a:latin typeface="Calibri" charset="0"/>
                <a:ea typeface="ＭＳ Ｐゴシック" charset="0"/>
                <a:cs typeface="ＭＳ Ｐゴシック" charset="0"/>
              </a:rPr>
              <a:t>jobs</a:t>
            </a:r>
            <a:r>
              <a:rPr lang="ja-JP" altLang="en-US" sz="3200">
                <a:latin typeface="Calibri" charset="0"/>
                <a:ea typeface="ＭＳ Ｐゴシック" charset="0"/>
                <a:cs typeface="ＭＳ Ｐゴシック" charset="0"/>
              </a:rPr>
              <a:t>”</a:t>
            </a:r>
            <a:r>
              <a:rPr lang="en-US" sz="3200">
                <a:latin typeface="Calibri" charset="0"/>
                <a:ea typeface="ＭＳ Ｐゴシック" charset="0"/>
                <a:cs typeface="ＭＳ Ｐゴシック" charset="0"/>
              </a:rPr>
              <a:t>)</a:t>
            </a:r>
          </a:p>
        </p:txBody>
      </p:sp>
      <p:pic>
        <p:nvPicPr>
          <p:cNvPr id="44035" name="Content Placeholder 3" descr="twoplot_consconf2_k=15.png"/>
          <p:cNvPicPr>
            <a:picLocks noGrp="1" noChangeAspect="1"/>
          </p:cNvPicPr>
          <p:nvPr>
            <p:ph idx="1"/>
          </p:nvPr>
        </p:nvPicPr>
        <p:blipFill>
          <a:blip r:embed="rId3">
            <a:extLst>
              <a:ext uri="{28A0092B-C50C-407E-A947-70E740481C1C}">
                <a14:useLocalDpi xmlns:a14="http://schemas.microsoft.com/office/drawing/2010/main" val="0"/>
              </a:ext>
            </a:extLst>
          </a:blip>
          <a:srcRect t="-1111" b="-1111"/>
          <a:stretch>
            <a:fillRect/>
          </a:stretch>
        </p:blipFill>
        <p:spPr>
          <a:xfrm>
            <a:off x="0" y="1600200"/>
            <a:ext cx="9144000" cy="5257800"/>
          </a:xfrm>
        </p:spPr>
      </p:pic>
      <p:sp>
        <p:nvSpPr>
          <p:cNvPr id="4" name="Frame 3"/>
          <p:cNvSpPr/>
          <p:nvPr/>
        </p:nvSpPr>
        <p:spPr>
          <a:xfrm>
            <a:off x="4779390" y="1708303"/>
            <a:ext cx="1338230" cy="612972"/>
          </a:xfrm>
          <a:prstGeom prst="frame">
            <a:avLst>
              <a:gd name="adj1" fmla="val 1476"/>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907223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000">
                <a:latin typeface="Calibri" charset="0"/>
                <a:ea typeface="ＭＳ Ｐゴシック" charset="0"/>
                <a:cs typeface="ＭＳ Ｐゴシック" charset="0"/>
              </a:rPr>
              <a:t>Smoothed comparisons</a:t>
            </a:r>
            <a:br>
              <a:rPr lang="en-US" sz="4000">
                <a:latin typeface="Calibri" charset="0"/>
                <a:ea typeface="ＭＳ Ｐゴシック" charset="0"/>
                <a:cs typeface="ＭＳ Ｐゴシック" charset="0"/>
              </a:rPr>
            </a:br>
            <a:r>
              <a:rPr lang="en-US" sz="3200">
                <a:latin typeface="Calibri" charset="0"/>
                <a:ea typeface="ＭＳ Ｐゴシック" charset="0"/>
                <a:cs typeface="ＭＳ Ｐゴシック" charset="0"/>
              </a:rPr>
              <a:t>SentimentRatio(</a:t>
            </a:r>
            <a:r>
              <a:rPr lang="ja-JP" altLang="en-US" sz="3200">
                <a:latin typeface="Calibri" charset="0"/>
                <a:ea typeface="ＭＳ Ｐゴシック" charset="0"/>
                <a:cs typeface="ＭＳ Ｐゴシック" charset="0"/>
              </a:rPr>
              <a:t>”</a:t>
            </a:r>
            <a:r>
              <a:rPr lang="en-US" sz="3200">
                <a:latin typeface="Calibri" charset="0"/>
                <a:ea typeface="ＭＳ Ｐゴシック" charset="0"/>
                <a:cs typeface="ＭＳ Ｐゴシック" charset="0"/>
              </a:rPr>
              <a:t>jobs</a:t>
            </a:r>
            <a:r>
              <a:rPr lang="ja-JP" altLang="en-US" sz="3200">
                <a:latin typeface="Calibri" charset="0"/>
                <a:ea typeface="ＭＳ Ｐゴシック" charset="0"/>
                <a:cs typeface="ＭＳ Ｐゴシック" charset="0"/>
              </a:rPr>
              <a:t>”</a:t>
            </a:r>
            <a:r>
              <a:rPr lang="en-US" sz="3200">
                <a:latin typeface="Calibri" charset="0"/>
                <a:ea typeface="ＭＳ Ｐゴシック" charset="0"/>
                <a:cs typeface="ＭＳ Ｐゴシック" charset="0"/>
              </a:rPr>
              <a:t>)</a:t>
            </a:r>
          </a:p>
        </p:txBody>
      </p:sp>
      <p:pic>
        <p:nvPicPr>
          <p:cNvPr id="45059" name="Content Placeholder 3" descr="twoplot_consconf2_k=15.png"/>
          <p:cNvPicPr>
            <a:picLocks noGrp="1" noChangeAspect="1"/>
          </p:cNvPicPr>
          <p:nvPr>
            <p:ph idx="1"/>
          </p:nvPr>
        </p:nvPicPr>
        <p:blipFill>
          <a:blip r:embed="rId3">
            <a:extLst>
              <a:ext uri="{28A0092B-C50C-407E-A947-70E740481C1C}">
                <a14:useLocalDpi xmlns:a14="http://schemas.microsoft.com/office/drawing/2010/main" val="0"/>
              </a:ext>
            </a:extLst>
          </a:blip>
          <a:srcRect t="-1111" b="-1111"/>
          <a:stretch>
            <a:fillRect/>
          </a:stretch>
        </p:blipFill>
        <p:spPr>
          <a:xfrm>
            <a:off x="0" y="1600200"/>
            <a:ext cx="9144000" cy="5257800"/>
          </a:xfrm>
        </p:spPr>
      </p:pic>
      <p:pic>
        <p:nvPicPr>
          <p:cNvPr id="4506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057400"/>
            <a:ext cx="18034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905000"/>
            <a:ext cx="1549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ame 5"/>
          <p:cNvSpPr/>
          <p:nvPr/>
        </p:nvSpPr>
        <p:spPr>
          <a:xfrm>
            <a:off x="2990024" y="3525190"/>
            <a:ext cx="617583" cy="1932839"/>
          </a:xfrm>
          <a:prstGeom prst="frame">
            <a:avLst>
              <a:gd name="adj1" fmla="val 1476"/>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4142285" y="3542490"/>
            <a:ext cx="617583" cy="1932839"/>
          </a:xfrm>
          <a:prstGeom prst="frame">
            <a:avLst>
              <a:gd name="adj1" fmla="val 1476"/>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30882617"/>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dirty="0">
                <a:latin typeface="Calibri" charset="0"/>
                <a:ea typeface="ＭＳ Ｐゴシック" charset="0"/>
                <a:cs typeface="ＭＳ Ｐゴシック" charset="0"/>
              </a:rPr>
              <a:t>Which leads, poll or </a:t>
            </a:r>
            <a:r>
              <a:rPr lang="en-US" dirty="0" smtClean="0">
                <a:latin typeface="Calibri" charset="0"/>
                <a:ea typeface="ＭＳ Ｐゴシック" charset="0"/>
                <a:cs typeface="ＭＳ Ｐゴシック" charset="0"/>
              </a:rPr>
              <a:t>Twitter?</a:t>
            </a:r>
            <a:endParaRPr lang="en-US" dirty="0">
              <a:latin typeface="Calibri" charset="0"/>
              <a:ea typeface="ＭＳ Ｐゴシック" charset="0"/>
              <a:cs typeface="ＭＳ Ｐゴシック" charset="0"/>
            </a:endParaRPr>
          </a:p>
        </p:txBody>
      </p:sp>
      <p:sp>
        <p:nvSpPr>
          <p:cNvPr id="3" name="Content Placeholder 2"/>
          <p:cNvSpPr>
            <a:spLocks noGrp="1"/>
          </p:cNvSpPr>
          <p:nvPr>
            <p:ph idx="1"/>
          </p:nvPr>
        </p:nvSpPr>
        <p:spPr>
          <a:xfrm>
            <a:off x="457200" y="1600200"/>
            <a:ext cx="3903663" cy="4706938"/>
          </a:xfrm>
        </p:spPr>
        <p:txBody>
          <a:bodyPr rtlCol="0">
            <a:normAutofit/>
          </a:bodyPr>
          <a:lstStyle/>
          <a:p>
            <a:pPr eaLnBrk="1" fontAlgn="auto" hangingPunct="1">
              <a:spcAft>
                <a:spcPts val="0"/>
              </a:spcAft>
              <a:buFont typeface="Arial"/>
              <a:buChar char="•"/>
              <a:defRPr/>
            </a:pPr>
            <a:r>
              <a:rPr lang="en-US" dirty="0" smtClean="0">
                <a:ea typeface="+mn-ea"/>
                <a:cs typeface="+mn-cs"/>
              </a:rPr>
              <a:t>Cross-correlation analysis: between</a:t>
            </a:r>
          </a:p>
          <a:p>
            <a:pPr lvl="1" eaLnBrk="1" fontAlgn="auto" hangingPunct="1">
              <a:spcAft>
                <a:spcPts val="0"/>
              </a:spcAft>
              <a:buFont typeface="Arial"/>
              <a:buChar char="–"/>
              <a:defRPr/>
            </a:pPr>
            <a:r>
              <a:rPr lang="en-US" sz="2400" dirty="0" err="1" smtClean="0">
                <a:ea typeface="+mn-ea"/>
              </a:rPr>
              <a:t>SentimentRatio(“jobs</a:t>
            </a:r>
            <a:r>
              <a:rPr lang="en-US" sz="2400" dirty="0" smtClean="0">
                <a:ea typeface="+mn-ea"/>
              </a:rPr>
              <a:t>”) on day </a:t>
            </a:r>
            <a:r>
              <a:rPr lang="en-US" sz="2400" i="1" dirty="0" err="1" smtClean="0">
                <a:ea typeface="+mn-ea"/>
              </a:rPr>
              <a:t>t</a:t>
            </a:r>
            <a:endParaRPr lang="en-US" sz="2400" i="1" dirty="0" smtClean="0">
              <a:ea typeface="+mn-ea"/>
            </a:endParaRPr>
          </a:p>
          <a:p>
            <a:pPr lvl="1" eaLnBrk="1" fontAlgn="auto" hangingPunct="1">
              <a:spcAft>
                <a:spcPts val="0"/>
              </a:spcAft>
              <a:buFont typeface="Arial"/>
              <a:buChar char="–"/>
              <a:defRPr/>
            </a:pPr>
            <a:r>
              <a:rPr lang="en-US" sz="2400" dirty="0" smtClean="0">
                <a:ea typeface="+mn-ea"/>
              </a:rPr>
              <a:t>Poll for day </a:t>
            </a:r>
            <a:r>
              <a:rPr lang="en-US" sz="2400" i="1" dirty="0" err="1" smtClean="0">
                <a:ea typeface="+mn-ea"/>
              </a:rPr>
              <a:t>t+L</a:t>
            </a:r>
            <a:endParaRPr lang="en-US" sz="2400" i="1" dirty="0" smtClean="0">
              <a:ea typeface="+mn-ea"/>
            </a:endParaRPr>
          </a:p>
          <a:p>
            <a:pPr marL="571500" indent="-514350" eaLnBrk="1" fontAlgn="auto" hangingPunct="1">
              <a:spcAft>
                <a:spcPts val="0"/>
              </a:spcAft>
              <a:buFont typeface="Arial"/>
              <a:buNone/>
              <a:defRPr/>
            </a:pPr>
            <a:endParaRPr lang="en-US" dirty="0" smtClean="0">
              <a:ea typeface="+mn-ea"/>
              <a:cs typeface="+mn-cs"/>
            </a:endParaRPr>
          </a:p>
          <a:p>
            <a:pPr marL="571500" indent="-514350" eaLnBrk="1" fontAlgn="auto" hangingPunct="1">
              <a:spcAft>
                <a:spcPts val="0"/>
              </a:spcAft>
              <a:buFont typeface="Arial"/>
              <a:buChar char="•"/>
              <a:defRPr/>
            </a:pPr>
            <a:r>
              <a:rPr lang="en-US" dirty="0" smtClean="0">
                <a:ea typeface="+mn-ea"/>
                <a:cs typeface="+mn-cs"/>
              </a:rPr>
              <a:t>Twitter text is a leading indicator for polls </a:t>
            </a:r>
          </a:p>
        </p:txBody>
      </p:sp>
      <p:pic>
        <p:nvPicPr>
          <p:cNvPr id="4608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86288" y="1474788"/>
            <a:ext cx="4100512"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7390865" y="2080535"/>
            <a:ext cx="0" cy="3512593"/>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7661098" y="4107032"/>
            <a:ext cx="1025702" cy="6214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L= 20 days</a:t>
            </a:r>
            <a:endParaRPr lang="en-US" b="1" dirty="0">
              <a:solidFill>
                <a:srgbClr val="000000"/>
              </a:solidFill>
            </a:endParaRPr>
          </a:p>
        </p:txBody>
      </p:sp>
    </p:spTree>
    <p:extLst>
      <p:ext uri="{BB962C8B-B14F-4D97-AF65-F5344CB8AC3E}">
        <p14:creationId xmlns:p14="http://schemas.microsoft.com/office/powerpoint/2010/main" val="20351622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Predicting polls</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5" name="Picture 4"/>
          <p:cNvPicPr>
            <a:picLocks noChangeAspect="1"/>
          </p:cNvPicPr>
          <p:nvPr/>
        </p:nvPicPr>
        <p:blipFill>
          <a:blip r:embed="rId3"/>
          <a:stretch>
            <a:fillRect/>
          </a:stretch>
        </p:blipFill>
        <p:spPr>
          <a:xfrm>
            <a:off x="287868" y="1600200"/>
            <a:ext cx="8585200" cy="5054599"/>
          </a:xfrm>
          <a:prstGeom prst="rect">
            <a:avLst/>
          </a:prstGeom>
        </p:spPr>
      </p:pic>
      <p:sp>
        <p:nvSpPr>
          <p:cNvPr id="12" name="Frame 11"/>
          <p:cNvSpPr/>
          <p:nvPr/>
        </p:nvSpPr>
        <p:spPr>
          <a:xfrm>
            <a:off x="6722533" y="1913467"/>
            <a:ext cx="2150535" cy="3810000"/>
          </a:xfrm>
          <a:prstGeom prst="frame">
            <a:avLst>
              <a:gd name="adj1" fmla="val 1476"/>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1030727" y="4302630"/>
            <a:ext cx="5093887" cy="1432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Using text (tweets) is almost as good as using polling data itself at prediction</a:t>
            </a:r>
            <a:endParaRPr lang="en-US" sz="2800" dirty="0">
              <a:solidFill>
                <a:srgbClr val="000000"/>
              </a:solidFill>
            </a:endParaRPr>
          </a:p>
        </p:txBody>
      </p:sp>
    </p:spTree>
    <p:extLst>
      <p:ext uri="{BB962C8B-B14F-4D97-AF65-F5344CB8AC3E}">
        <p14:creationId xmlns:p14="http://schemas.microsoft.com/office/powerpoint/2010/main" val="38721181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Presidential elections and job approval</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5" name="Picture 4"/>
          <p:cNvPicPr>
            <a:picLocks noChangeAspect="1"/>
          </p:cNvPicPr>
          <p:nvPr/>
        </p:nvPicPr>
        <p:blipFill>
          <a:blip r:embed="rId3"/>
          <a:stretch>
            <a:fillRect/>
          </a:stretch>
        </p:blipFill>
        <p:spPr>
          <a:xfrm>
            <a:off x="457201" y="1286933"/>
            <a:ext cx="8686800" cy="5571066"/>
          </a:xfrm>
          <a:prstGeom prst="rect">
            <a:avLst/>
          </a:prstGeom>
        </p:spPr>
      </p:pic>
      <p:sp>
        <p:nvSpPr>
          <p:cNvPr id="6" name="Frame 5"/>
          <p:cNvSpPr/>
          <p:nvPr/>
        </p:nvSpPr>
        <p:spPr>
          <a:xfrm>
            <a:off x="4876800" y="1286934"/>
            <a:ext cx="3166533" cy="4839230"/>
          </a:xfrm>
          <a:prstGeom prst="frame">
            <a:avLst>
              <a:gd name="adj1" fmla="val 234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Rounded Rectangular Callout 7"/>
          <p:cNvSpPr/>
          <p:nvPr/>
        </p:nvSpPr>
        <p:spPr>
          <a:xfrm>
            <a:off x="4876800" y="3352800"/>
            <a:ext cx="2980266" cy="762000"/>
          </a:xfrm>
          <a:prstGeom prst="wedgeRoundRectCallout">
            <a:avLst>
              <a:gd name="adj1" fmla="val 15531"/>
              <a:gd name="adj2" fmla="val -9972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Looks easy : simple decline</a:t>
            </a:r>
          </a:p>
          <a:p>
            <a:pPr algn="ctr"/>
            <a:r>
              <a:rPr lang="en-US" dirty="0" smtClean="0">
                <a:solidFill>
                  <a:srgbClr val="000000"/>
                </a:solidFill>
              </a:rPr>
              <a:t>r=72.5%  k= 15</a:t>
            </a:r>
            <a:endParaRPr lang="en-US" dirty="0">
              <a:solidFill>
                <a:srgbClr val="000000"/>
              </a:solidFill>
            </a:endParaRPr>
          </a:p>
        </p:txBody>
      </p:sp>
      <p:sp>
        <p:nvSpPr>
          <p:cNvPr id="9" name="Frame 8"/>
          <p:cNvSpPr/>
          <p:nvPr/>
        </p:nvSpPr>
        <p:spPr>
          <a:xfrm>
            <a:off x="1998133" y="1286933"/>
            <a:ext cx="2878667" cy="4839230"/>
          </a:xfrm>
          <a:prstGeom prst="frame">
            <a:avLst>
              <a:gd name="adj1" fmla="val 1389"/>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Rounded Rectangular Callout 9"/>
          <p:cNvSpPr/>
          <p:nvPr/>
        </p:nvSpPr>
        <p:spPr>
          <a:xfrm>
            <a:off x="1998133" y="3352800"/>
            <a:ext cx="2709334" cy="762000"/>
          </a:xfrm>
          <a:prstGeom prst="wedgeRoundRectCallout">
            <a:avLst>
              <a:gd name="adj1" fmla="val -22083"/>
              <a:gd name="adj2" fmla="val -9527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Sentiment ratio has negative correlate to the election r = -8%</a:t>
            </a:r>
            <a:endParaRPr lang="en-US" dirty="0">
              <a:solidFill>
                <a:srgbClr val="000000"/>
              </a:solidFill>
            </a:endParaRPr>
          </a:p>
        </p:txBody>
      </p:sp>
      <p:sp>
        <p:nvSpPr>
          <p:cNvPr id="4" name="Rectangle 3"/>
          <p:cNvSpPr/>
          <p:nvPr/>
        </p:nvSpPr>
        <p:spPr>
          <a:xfrm>
            <a:off x="2378048" y="4336702"/>
            <a:ext cx="5093887" cy="1432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We should probably </a:t>
            </a:r>
            <a:r>
              <a:rPr lang="en-US" sz="2800" b="1" dirty="0" smtClean="0">
                <a:solidFill>
                  <a:srgbClr val="000000"/>
                </a:solidFill>
              </a:rPr>
              <a:t>not</a:t>
            </a:r>
            <a:r>
              <a:rPr lang="en-US" sz="2800" dirty="0" smtClean="0">
                <a:solidFill>
                  <a:srgbClr val="000000"/>
                </a:solidFill>
              </a:rPr>
              <a:t> strongly rely on Twitter to predict our president!</a:t>
            </a:r>
            <a:endParaRPr lang="en-US" sz="2800" dirty="0">
              <a:solidFill>
                <a:srgbClr val="000000"/>
              </a:solidFill>
            </a:endParaRPr>
          </a:p>
        </p:txBody>
      </p:sp>
    </p:spTree>
    <p:extLst>
      <p:ext uri="{BB962C8B-B14F-4D97-AF65-F5344CB8AC3E}">
        <p14:creationId xmlns:p14="http://schemas.microsoft.com/office/powerpoint/2010/main" val="20357347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9" grpId="0" animBg="1"/>
      <p:bldP spid="10"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2438400" y="1828800"/>
            <a:ext cx="6705600" cy="1295400"/>
          </a:xfrm>
        </p:spPr>
        <p:txBody>
          <a:bodyPr/>
          <a:lstStyle/>
          <a:p>
            <a:pPr>
              <a:buFontTx/>
              <a:buNone/>
            </a:pPr>
            <a:r>
              <a:rPr lang="en-US" sz="1600" dirty="0">
                <a:latin typeface="Times New Roman" charset="0"/>
                <a:cs typeface="Times New Roman" charset="0"/>
              </a:rPr>
              <a:t>     RT @</a:t>
            </a:r>
            <a:r>
              <a:rPr lang="en-US" sz="1600" dirty="0" err="1">
                <a:latin typeface="Times New Roman" charset="0"/>
                <a:cs typeface="Times New Roman" charset="0"/>
              </a:rPr>
              <a:t>Boston_Police</a:t>
            </a:r>
            <a:r>
              <a:rPr lang="en-US" sz="1600" dirty="0">
                <a:latin typeface="Times New Roman" charset="0"/>
                <a:cs typeface="Times New Roman" charset="0"/>
              </a:rPr>
              <a:t>: Do you know these individuals? Contact </a:t>
            </a:r>
            <a:r>
              <a:rPr lang="en-US" sz="1600" dirty="0" err="1">
                <a:latin typeface="Times New Roman" charset="0"/>
                <a:cs typeface="Times New Roman" charset="0"/>
              </a:rPr>
              <a:t>boston@ic.fbi.gov</a:t>
            </a:r>
            <a:r>
              <a:rPr lang="en-US" sz="1600" dirty="0">
                <a:latin typeface="Times New Roman" charset="0"/>
                <a:cs typeface="Times New Roman" charset="0"/>
              </a:rPr>
              <a:t> or 1-800-CALL-FBI (1-800-225-5324), prompt #3 http://</a:t>
            </a:r>
            <a:r>
              <a:rPr lang="en-US" sz="1600" dirty="0" err="1">
                <a:latin typeface="Times New Roman" charset="0"/>
                <a:cs typeface="Times New Roman" charset="0"/>
              </a:rPr>
              <a:t>t.co</a:t>
            </a:r>
            <a:r>
              <a:rPr lang="en-US" sz="1600" dirty="0">
                <a:latin typeface="Times New Roman" charset="0"/>
                <a:cs typeface="Times New Roman" charset="0"/>
              </a:rPr>
              <a:t>/QJias1Kywe</a:t>
            </a:r>
          </a:p>
        </p:txBody>
      </p:sp>
      <p:sp>
        <p:nvSpPr>
          <p:cNvPr id="13315" name="Slide Number Placeholder 3"/>
          <p:cNvSpPr>
            <a:spLocks noGrp="1"/>
          </p:cNvSpPr>
          <p:nvPr>
            <p:ph type="sldNum" sz="quarter" idx="12"/>
          </p:nvPr>
        </p:nvSpPr>
        <p:spPr>
          <a:xfrm>
            <a:off x="7924800" y="6356350"/>
            <a:ext cx="7620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algn="l" eaLnBrk="1" hangingPunct="1"/>
            <a:fld id="{B0D5272A-E8E8-DB43-93E1-2B74533D91BD}" type="slidenum">
              <a:rPr lang="en-US"/>
              <a:pPr algn="l" eaLnBrk="1" hangingPunct="1"/>
              <a:t>8</a:t>
            </a:fld>
            <a:endParaRPr lang="en-US"/>
          </a:p>
        </p:txBody>
      </p:sp>
      <p:pic>
        <p:nvPicPr>
          <p:cNvPr id="13316" name="Picture 2" descr="https://pbs.twimg.com/media/BIKj4R0CAAETED7.jpg: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228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0" y="5562600"/>
            <a:ext cx="4572000" cy="1295400"/>
          </a:xfrm>
          <a:prstGeom prst="rect">
            <a:avLst/>
          </a:prstGeom>
        </p:spPr>
        <p:txBody>
          <a:bodyPr>
            <a:normAutofit/>
          </a:bodyPr>
          <a:lstStyle/>
          <a:p>
            <a:pPr marL="274320" indent="-274320">
              <a:spcBef>
                <a:spcPct val="20000"/>
              </a:spcBef>
              <a:buClr>
                <a:schemeClr val="accent3"/>
              </a:buClr>
              <a:buSzPct val="95000"/>
              <a:defRPr/>
            </a:pPr>
            <a:r>
              <a:rPr lang="en-US" sz="1600" dirty="0">
                <a:latin typeface="+mn-lt"/>
                <a:ea typeface="+mn-ea"/>
              </a:rPr>
              <a:t>     </a:t>
            </a:r>
            <a:r>
              <a:rPr lang="en-US" sz="1600" dirty="0">
                <a:latin typeface="Tahoma" pitchFamily="34" charset="0"/>
                <a:ea typeface="+mn-ea"/>
              </a:rPr>
              <a:t>RT @</a:t>
            </a:r>
            <a:r>
              <a:rPr lang="en-US" sz="1600" dirty="0" err="1">
                <a:latin typeface="Tahoma" pitchFamily="34" charset="0"/>
                <a:ea typeface="+mn-ea"/>
              </a:rPr>
              <a:t>MassStatePolice</a:t>
            </a:r>
            <a:r>
              <a:rPr lang="en-US" sz="1600" dirty="0">
                <a:latin typeface="Tahoma" pitchFamily="34" charset="0"/>
                <a:ea typeface="+mn-ea"/>
              </a:rPr>
              <a:t>: Photos taken from State Police Air Wing on Watertown </a:t>
            </a:r>
            <a:r>
              <a:rPr lang="en-US" sz="1600" dirty="0" err="1">
                <a:latin typeface="Tahoma" pitchFamily="34" charset="0"/>
                <a:ea typeface="+mn-ea"/>
              </a:rPr>
              <a:t>manhunt.Media</a:t>
            </a:r>
            <a:r>
              <a:rPr lang="en-US" sz="1600" dirty="0">
                <a:latin typeface="Tahoma" pitchFamily="34" charset="0"/>
                <a:ea typeface="+mn-ea"/>
              </a:rPr>
              <a:t>, please credit MSP for </a:t>
            </a:r>
            <a:r>
              <a:rPr lang="en-US" sz="1600" dirty="0" err="1">
                <a:latin typeface="Tahoma" pitchFamily="34" charset="0"/>
                <a:ea typeface="+mn-ea"/>
              </a:rPr>
              <a:t>pics</a:t>
            </a:r>
            <a:r>
              <a:rPr lang="en-US" sz="1600" dirty="0">
                <a:latin typeface="Tahoma" pitchFamily="34" charset="0"/>
                <a:ea typeface="+mn-ea"/>
              </a:rPr>
              <a:t>. http://t.co/Qzafbp4MBE</a:t>
            </a:r>
            <a:endParaRPr lang="en-US" sz="1600" dirty="0">
              <a:latin typeface="+mn-lt"/>
              <a:ea typeface="+mn-ea"/>
            </a:endParaRPr>
          </a:p>
        </p:txBody>
      </p:sp>
      <p:sp>
        <p:nvSpPr>
          <p:cNvPr id="13319" name="Rectangle 13"/>
          <p:cNvSpPr>
            <a:spLocks noChangeArrowheads="1"/>
          </p:cNvSpPr>
          <p:nvPr/>
        </p:nvSpPr>
        <p:spPr bwMode="auto">
          <a:xfrm>
            <a:off x="2438400" y="2743200"/>
            <a:ext cx="4267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a:t>RT @</a:t>
            </a:r>
            <a:r>
              <a:rPr lang="en-US" sz="1600" dirty="0" err="1"/>
              <a:t>TomlinM</a:t>
            </a:r>
            <a:r>
              <a:rPr lang="en-US" sz="1600" dirty="0"/>
              <a:t>: Unreal. Officer down in Cambridge. Scene centered around a MIT building. Does NOT appear related to #</a:t>
            </a:r>
            <a:r>
              <a:rPr lang="en-US" sz="1600" dirty="0" err="1"/>
              <a:t>bostonmarathon</a:t>
            </a:r>
            <a:r>
              <a:rPr lang="en-US" sz="1600" dirty="0"/>
              <a:t>. http://</a:t>
            </a:r>
            <a:r>
              <a:rPr lang="en-US" sz="1600" dirty="0" err="1"/>
              <a:t>t.co</a:t>
            </a:r>
            <a:r>
              <a:rPr lang="en-US" sz="1600" dirty="0"/>
              <a:t>/DQuXQuP7wK</a:t>
            </a:r>
          </a:p>
        </p:txBody>
      </p:sp>
      <p:pic>
        <p:nvPicPr>
          <p:cNvPr id="13320" name="Picture 12" descr="https://pbs.twimg.com/media/BILsglsCMAE73pV.jpg:la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4384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4" descr="http://media.tumblr.com/37db06fc54348c8ac769b7d99230cd0e/tumblr_inline_mldvh8RaDD1qz4rg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895600"/>
            <a:ext cx="194151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Rectangle 18"/>
          <p:cNvSpPr>
            <a:spLocks noChangeArrowheads="1"/>
          </p:cNvSpPr>
          <p:nvPr/>
        </p:nvSpPr>
        <p:spPr bwMode="auto">
          <a:xfrm>
            <a:off x="2362200" y="3937000"/>
            <a:ext cx="4495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a:t>@</a:t>
            </a:r>
            <a:r>
              <a:rPr lang="en-US" sz="1600" dirty="0" err="1"/>
              <a:t>AKitz</a:t>
            </a:r>
            <a:r>
              <a:rPr lang="en-US" sz="1600" dirty="0"/>
              <a:t>: Site of the bomb explosion on laurel </a:t>
            </a:r>
            <a:r>
              <a:rPr lang="en-US" sz="1600" dirty="0" err="1"/>
              <a:t>st.</a:t>
            </a:r>
            <a:r>
              <a:rPr lang="en-US" sz="1600" dirty="0"/>
              <a:t> bomb detectors are out #</a:t>
            </a:r>
            <a:r>
              <a:rPr lang="en-US" sz="1600" dirty="0" err="1"/>
              <a:t>mitshooting</a:t>
            </a:r>
            <a:r>
              <a:rPr lang="en-US" sz="1600" dirty="0"/>
              <a:t> #</a:t>
            </a:r>
            <a:r>
              <a:rPr lang="en-US" sz="1600" dirty="0" err="1"/>
              <a:t>boston</a:t>
            </a:r>
            <a:r>
              <a:rPr lang="en-US" sz="1600" dirty="0"/>
              <a:t> #</a:t>
            </a:r>
            <a:r>
              <a:rPr lang="en-US" sz="1600" dirty="0" err="1"/>
              <a:t>mit</a:t>
            </a:r>
            <a:r>
              <a:rPr lang="en-US" sz="1600" dirty="0"/>
              <a:t> http://</a:t>
            </a:r>
            <a:r>
              <a:rPr lang="en-US" sz="1600" dirty="0" err="1"/>
              <a:t>t.co</a:t>
            </a:r>
            <a:r>
              <a:rPr lang="en-US" sz="1600" dirty="0"/>
              <a:t>/lhOjCiBgY5</a:t>
            </a:r>
          </a:p>
        </p:txBody>
      </p:sp>
      <p:pic>
        <p:nvPicPr>
          <p:cNvPr id="13324" name="Picture 18" descr="https://pbs.twimg.com/media/BIMMMLwCIAE18Bq.jpg:lar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5650" y="4221163"/>
            <a:ext cx="16573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5" name="Title 1"/>
          <p:cNvSpPr>
            <a:spLocks noGrp="1"/>
          </p:cNvSpPr>
          <p:nvPr>
            <p:ph type="title"/>
          </p:nvPr>
        </p:nvSpPr>
        <p:spPr>
          <a:xfrm>
            <a:off x="1714500" y="171676"/>
            <a:ext cx="6477000" cy="1143000"/>
          </a:xfrm>
        </p:spPr>
        <p:txBody>
          <a:bodyPr>
            <a:normAutofit fontScale="90000"/>
          </a:bodyPr>
          <a:lstStyle/>
          <a:p>
            <a:r>
              <a:rPr lang="en-US" sz="3200" dirty="0">
                <a:latin typeface="Tahoma" charset="0"/>
                <a:cs typeface="Arial" charset="0"/>
              </a:rPr>
              <a:t>Reconstructing Event Timelines</a:t>
            </a:r>
            <a:br>
              <a:rPr lang="en-US" sz="3200" dirty="0">
                <a:latin typeface="Tahoma" charset="0"/>
                <a:cs typeface="Arial" charset="0"/>
              </a:rPr>
            </a:br>
            <a:r>
              <a:rPr lang="en-US" sz="4800" dirty="0">
                <a:latin typeface="Tahoma" charset="0"/>
                <a:cs typeface="Arial" charset="0"/>
              </a:rPr>
              <a:t>A Twitter Example</a:t>
            </a:r>
            <a:endParaRPr lang="en-US" sz="3200" dirty="0">
              <a:latin typeface="Tahoma" charset="0"/>
              <a:cs typeface="Arial" charset="0"/>
            </a:endParaRPr>
          </a:p>
        </p:txBody>
      </p:sp>
      <p:pic>
        <p:nvPicPr>
          <p:cNvPr id="2" name="Picture 1"/>
          <p:cNvPicPr>
            <a:picLocks noChangeAspect="1"/>
          </p:cNvPicPr>
          <p:nvPr/>
        </p:nvPicPr>
        <p:blipFill>
          <a:blip r:embed="rId7"/>
          <a:stretch>
            <a:fillRect/>
          </a:stretch>
        </p:blipFill>
        <p:spPr>
          <a:xfrm>
            <a:off x="4470399" y="4767263"/>
            <a:ext cx="2513265" cy="1954212"/>
          </a:xfrm>
          <a:prstGeom prst="rect">
            <a:avLst/>
          </a:prstGeom>
        </p:spPr>
      </p:pic>
      <p:sp>
        <p:nvSpPr>
          <p:cNvPr id="3" name="Rectangle 2"/>
          <p:cNvSpPr/>
          <p:nvPr/>
        </p:nvSpPr>
        <p:spPr>
          <a:xfrm>
            <a:off x="5003800" y="5389881"/>
            <a:ext cx="304800" cy="248919"/>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362200" y="5071349"/>
            <a:ext cx="2184174" cy="369332"/>
          </a:xfrm>
          <a:prstGeom prst="rect">
            <a:avLst/>
          </a:prstGeom>
          <a:noFill/>
          <a:ln w="22225">
            <a:solidFill>
              <a:srgbClr val="800000"/>
            </a:solidFill>
          </a:ln>
        </p:spPr>
        <p:txBody>
          <a:bodyPr wrap="none" rtlCol="0">
            <a:spAutoFit/>
          </a:bodyPr>
          <a:lstStyle/>
          <a:p>
            <a:r>
              <a:rPr lang="en-US" b="1" i="1" dirty="0" smtClean="0">
                <a:solidFill>
                  <a:srgbClr val="800000"/>
                </a:solidFill>
              </a:rPr>
              <a:t>2:50 PM- 15 April 13</a:t>
            </a:r>
            <a:endParaRPr lang="en-US" b="1" i="1" dirty="0">
              <a:solidFill>
                <a:srgbClr val="800000"/>
              </a:solidFill>
            </a:endParaRPr>
          </a:p>
        </p:txBody>
      </p:sp>
      <p:sp>
        <p:nvSpPr>
          <p:cNvPr id="17" name="TextBox 16"/>
          <p:cNvSpPr txBox="1"/>
          <p:nvPr/>
        </p:nvSpPr>
        <p:spPr>
          <a:xfrm>
            <a:off x="4422041" y="6401675"/>
            <a:ext cx="1140560" cy="369332"/>
          </a:xfrm>
          <a:prstGeom prst="rect">
            <a:avLst/>
          </a:prstGeom>
          <a:noFill/>
          <a:ln w="22225">
            <a:solidFill>
              <a:srgbClr val="800000"/>
            </a:solidFill>
          </a:ln>
        </p:spPr>
        <p:txBody>
          <a:bodyPr wrap="square" rtlCol="0">
            <a:spAutoFit/>
          </a:bodyPr>
          <a:lstStyle/>
          <a:p>
            <a:endParaRPr lang="en-US" b="1" dirty="0"/>
          </a:p>
        </p:txBody>
      </p:sp>
      <p:cxnSp>
        <p:nvCxnSpPr>
          <p:cNvPr id="6" name="Straight Arrow Connector 5"/>
          <p:cNvCxnSpPr/>
          <p:nvPr/>
        </p:nvCxnSpPr>
        <p:spPr>
          <a:xfrm flipH="1" flipV="1">
            <a:off x="4127500" y="5486400"/>
            <a:ext cx="342899" cy="86995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27695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smtClean="0">
                <a:latin typeface="Calibri" charset="0"/>
                <a:ea typeface="ＭＳ Ｐゴシック" charset="0"/>
                <a:cs typeface="ＭＳ Ｐゴシック" charset="0"/>
              </a:rPr>
              <a:t>Remained Challenges</a:t>
            </a:r>
            <a:endParaRPr lang="en-US" dirty="0">
              <a:latin typeface="Calibri" charset="0"/>
              <a:ea typeface="ＭＳ Ｐゴシック" charset="0"/>
              <a:cs typeface="ＭＳ Ｐゴシック" charset="0"/>
            </a:endParaRPr>
          </a:p>
        </p:txBody>
      </p:sp>
      <p:sp>
        <p:nvSpPr>
          <p:cNvPr id="3" name="Content Placeholder 2"/>
          <p:cNvSpPr>
            <a:spLocks noGrp="1"/>
          </p:cNvSpPr>
          <p:nvPr>
            <p:ph idx="1"/>
          </p:nvPr>
        </p:nvSpPr>
        <p:spPr>
          <a:xfrm>
            <a:off x="457200" y="1417638"/>
            <a:ext cx="8229600" cy="5026619"/>
          </a:xfrm>
        </p:spPr>
        <p:txBody>
          <a:bodyPr rtlCol="0">
            <a:normAutofit lnSpcReduction="10000"/>
          </a:bodyPr>
          <a:lstStyle/>
          <a:p>
            <a:pPr lvl="1">
              <a:defRPr/>
            </a:pPr>
            <a:r>
              <a:rPr lang="en-US" dirty="0" smtClean="0">
                <a:ea typeface="+mn-ea"/>
              </a:rPr>
              <a:t>Who is using Twitter?</a:t>
            </a:r>
          </a:p>
          <a:p>
            <a:pPr lvl="2" eaLnBrk="1" fontAlgn="auto" hangingPunct="1">
              <a:spcAft>
                <a:spcPts val="0"/>
              </a:spcAft>
              <a:buFont typeface="Arial"/>
              <a:buChar char="•"/>
              <a:defRPr/>
            </a:pPr>
            <a:r>
              <a:rPr lang="en-US" dirty="0" smtClean="0">
                <a:ea typeface="+mn-ea"/>
              </a:rPr>
              <a:t>Massive changes over time (2009 Twitter != 2015 Twitter)</a:t>
            </a:r>
          </a:p>
          <a:p>
            <a:pPr lvl="1" eaLnBrk="1" fontAlgn="auto" hangingPunct="1">
              <a:spcAft>
                <a:spcPts val="0"/>
              </a:spcAft>
              <a:buFont typeface="Arial"/>
              <a:buChar char="–"/>
              <a:defRPr/>
            </a:pPr>
            <a:r>
              <a:rPr lang="en-US" dirty="0" smtClean="0"/>
              <a:t>Is Polling the Gold Standard</a:t>
            </a:r>
            <a:r>
              <a:rPr lang="en-US" dirty="0" smtClean="0">
                <a:ea typeface="+mn-ea"/>
              </a:rPr>
              <a:t>?</a:t>
            </a:r>
          </a:p>
          <a:p>
            <a:pPr lvl="2" eaLnBrk="1" fontAlgn="auto" hangingPunct="1">
              <a:spcAft>
                <a:spcPts val="0"/>
              </a:spcAft>
              <a:buFont typeface="Arial"/>
              <a:buChar char="•"/>
              <a:defRPr/>
            </a:pPr>
            <a:r>
              <a:rPr lang="en-US" dirty="0" smtClean="0">
                <a:ea typeface="+mn-ea"/>
              </a:rPr>
              <a:t>Other more reliable sources (e.g., face-to-face interviews)</a:t>
            </a:r>
          </a:p>
          <a:p>
            <a:pPr lvl="1" eaLnBrk="1" fontAlgn="auto" hangingPunct="1">
              <a:spcAft>
                <a:spcPts val="0"/>
              </a:spcAft>
              <a:buFont typeface="Arial"/>
              <a:buChar char="–"/>
              <a:defRPr/>
            </a:pPr>
            <a:r>
              <a:rPr lang="en-US" dirty="0" smtClean="0">
                <a:ea typeface="+mn-ea"/>
              </a:rPr>
              <a:t>Better text analysis</a:t>
            </a:r>
          </a:p>
          <a:p>
            <a:pPr lvl="2">
              <a:defRPr/>
            </a:pPr>
            <a:r>
              <a:rPr lang="en-US" dirty="0" smtClean="0"/>
              <a:t>How to handle </a:t>
            </a:r>
            <a:r>
              <a:rPr lang="en-US" dirty="0" err="1" smtClean="0"/>
              <a:t>retweets</a:t>
            </a:r>
            <a:r>
              <a:rPr lang="en-US" dirty="0" smtClean="0"/>
              <a:t> and duplicated information (next lecture)</a:t>
            </a:r>
          </a:p>
          <a:p>
            <a:pPr lvl="2">
              <a:defRPr/>
            </a:pPr>
            <a:r>
              <a:rPr lang="en-US" dirty="0" smtClean="0">
                <a:ea typeface="+mn-ea"/>
              </a:rPr>
              <a:t>Word sense ambiguity: “</a:t>
            </a:r>
            <a:r>
              <a:rPr lang="en-US" dirty="0" err="1" smtClean="0">
                <a:ea typeface="+mn-ea"/>
              </a:rPr>
              <a:t>steve</a:t>
            </a:r>
            <a:r>
              <a:rPr lang="en-US" dirty="0" smtClean="0">
                <a:ea typeface="+mn-ea"/>
              </a:rPr>
              <a:t> jobs”</a:t>
            </a:r>
          </a:p>
          <a:p>
            <a:pPr lvl="1" eaLnBrk="1" fontAlgn="auto" hangingPunct="1">
              <a:spcAft>
                <a:spcPts val="0"/>
              </a:spcAft>
              <a:buFont typeface="Arial"/>
              <a:buChar char="–"/>
              <a:defRPr/>
            </a:pPr>
            <a:r>
              <a:rPr lang="en-US" dirty="0" smtClean="0">
                <a:ea typeface="+mn-ea"/>
              </a:rPr>
              <a:t>Less biased data</a:t>
            </a:r>
          </a:p>
          <a:p>
            <a:pPr lvl="2">
              <a:defRPr/>
            </a:pPr>
            <a:r>
              <a:rPr lang="en-US" dirty="0" smtClean="0"/>
              <a:t>Use </a:t>
            </a:r>
            <a:r>
              <a:rPr lang="en-US" dirty="0"/>
              <a:t>demographic information on Twitter to reduce </a:t>
            </a:r>
            <a:r>
              <a:rPr lang="en-US" dirty="0" smtClean="0"/>
              <a:t>bias</a:t>
            </a:r>
            <a:endParaRPr lang="en-US" dirty="0" smtClean="0">
              <a:ea typeface="+mn-ea"/>
            </a:endParaRPr>
          </a:p>
          <a:p>
            <a:pPr marL="457200" lvl="1" indent="0" eaLnBrk="1" fontAlgn="auto" hangingPunct="1">
              <a:spcAft>
                <a:spcPts val="0"/>
              </a:spcAft>
              <a:buNone/>
              <a:defRPr/>
            </a:pPr>
            <a:endParaRPr lang="en-US" dirty="0" smtClean="0">
              <a:ea typeface="+mn-ea"/>
            </a:endParaRPr>
          </a:p>
        </p:txBody>
      </p:sp>
    </p:spTree>
    <p:extLst>
      <p:ext uri="{BB962C8B-B14F-4D97-AF65-F5344CB8AC3E}">
        <p14:creationId xmlns:p14="http://schemas.microsoft.com/office/powerpoint/2010/main" val="16893076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a:latin typeface="Tahoma" charset="0"/>
              </a:rPr>
              <a:t>Japan</a:t>
            </a:r>
            <a:r>
              <a:rPr lang="ja-JP" altLang="en-US">
                <a:latin typeface="Tahoma" charset="0"/>
                <a:ea typeface="MS PGothic" charset="0"/>
                <a:cs typeface="MS PGothic" charset="0"/>
              </a:rPr>
              <a:t>’</a:t>
            </a:r>
            <a:r>
              <a:rPr lang="en-US" altLang="ja-JP">
                <a:latin typeface="Tahoma" charset="0"/>
                <a:ea typeface="MS PGothic" charset="0"/>
                <a:cs typeface="MS PGothic" charset="0"/>
              </a:rPr>
              <a:t>s tsunami 2011</a:t>
            </a:r>
            <a:endParaRPr lang="en-US">
              <a:latin typeface="Tahoma" charset="0"/>
            </a:endParaRPr>
          </a:p>
        </p:txBody>
      </p:sp>
      <p:sp>
        <p:nvSpPr>
          <p:cNvPr id="25602" name="Content Placeholder 2"/>
          <p:cNvSpPr>
            <a:spLocks noGrp="1"/>
          </p:cNvSpPr>
          <p:nvPr>
            <p:ph idx="1"/>
          </p:nvPr>
        </p:nvSpPr>
        <p:spPr/>
        <p:txBody>
          <a:bodyPr/>
          <a:lstStyle/>
          <a:p>
            <a:endParaRPr lang="en-US">
              <a:latin typeface="Tahoma" charset="0"/>
            </a:endParaRPr>
          </a:p>
        </p:txBody>
      </p:sp>
      <p:pic>
        <p:nvPicPr>
          <p:cNvPr id="25603" name="Picture 3"/>
          <p:cNvPicPr>
            <a:picLocks noChangeAspect="1"/>
          </p:cNvPicPr>
          <p:nvPr/>
        </p:nvPicPr>
        <p:blipFill>
          <a:blip r:embed="rId2">
            <a:extLst>
              <a:ext uri="{28A0092B-C50C-407E-A947-70E740481C1C}">
                <a14:useLocalDpi xmlns:a14="http://schemas.microsoft.com/office/drawing/2010/main" val="0"/>
              </a:ext>
            </a:extLst>
          </a:blip>
          <a:srcRect l="5682"/>
          <a:stretch>
            <a:fillRect/>
          </a:stretch>
        </p:blipFill>
        <p:spPr bwMode="auto">
          <a:xfrm>
            <a:off x="0" y="0"/>
            <a:ext cx="9726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Slide Number Placeholder 3"/>
          <p:cNvSpPr txBox="1">
            <a:spLocks noGrp="1"/>
          </p:cNvSpPr>
          <p:nvPr/>
        </p:nvSpPr>
        <p:spPr bwMode="auto">
          <a:xfrm>
            <a:off x="8534400" y="65532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eaLnBrk="1" hangingPunct="1"/>
            <a:fld id="{0EF3728F-531C-1A44-8ABA-4D4E4F794946}" type="slidenum">
              <a:rPr lang="en-US" sz="1200" b="1"/>
              <a:pPr algn="r" eaLnBrk="1" hangingPunct="1"/>
              <a:t>9</a:t>
            </a:fld>
            <a:endParaRPr lang="en-US" sz="1200" b="1"/>
          </a:p>
        </p:txBody>
      </p:sp>
      <p:pic>
        <p:nvPicPr>
          <p:cNvPr id="256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533400"/>
            <a:ext cx="5384800"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457200" y="5257800"/>
            <a:ext cx="7772400" cy="1362075"/>
          </a:xfrm>
          <a:prstGeom prst="rect">
            <a:avLst/>
          </a:prstGeom>
        </p:spPr>
        <p:txBody>
          <a:bodyPr anchor="b"/>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r">
              <a:defRPr/>
            </a:pPr>
            <a:r>
              <a:rPr lang="en-US" sz="4400" cap="none"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Japan’s Tsunami and Nuclear Event</a:t>
            </a:r>
            <a:endParaRPr lang="en-US" sz="4400" cap="none"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739494504"/>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8|5.5|5.1|4.4|4.4"/>
</p:tagLst>
</file>

<file path=ppt/tags/tag2.xml><?xml version="1.0" encoding="utf-8"?>
<p:tagLst xmlns:a="http://schemas.openxmlformats.org/drawingml/2006/main" xmlns:r="http://schemas.openxmlformats.org/officeDocument/2006/relationships" xmlns:p="http://schemas.openxmlformats.org/presentationml/2006/main">
  <p:tag name="TIMING" val="|23.2"/>
</p:tagLst>
</file>

<file path=ppt/tags/tag3.xml><?xml version="1.0" encoding="utf-8"?>
<p:tagLst xmlns:a="http://schemas.openxmlformats.org/drawingml/2006/main" xmlns:r="http://schemas.openxmlformats.org/officeDocument/2006/relationships" xmlns:p="http://schemas.openxmlformats.org/presentationml/2006/main">
  <p:tag name="TIMING" val="|8.1|12.3|4.6"/>
</p:tagLst>
</file>

<file path=ppt/tags/tag4.xml><?xml version="1.0" encoding="utf-8"?>
<p:tagLst xmlns:a="http://schemas.openxmlformats.org/drawingml/2006/main" xmlns:r="http://schemas.openxmlformats.org/officeDocument/2006/relationships" xmlns:p="http://schemas.openxmlformats.org/presentationml/2006/main">
  <p:tag name="TIMING" val="|59.7|12.4|1.1"/>
</p:tagLst>
</file>

<file path=ppt/tags/tag5.xml><?xml version="1.0" encoding="utf-8"?>
<p:tagLst xmlns:a="http://schemas.openxmlformats.org/drawingml/2006/main" xmlns:r="http://schemas.openxmlformats.org/officeDocument/2006/relationships" xmlns:p="http://schemas.openxmlformats.org/presentationml/2006/main">
  <p:tag name="TIMING" val="|16.7|8.5|4.2"/>
</p:tagLst>
</file>

<file path=ppt/tags/tag6.xml><?xml version="1.0" encoding="utf-8"?>
<p:tagLst xmlns:a="http://schemas.openxmlformats.org/drawingml/2006/main" xmlns:r="http://schemas.openxmlformats.org/officeDocument/2006/relationships" xmlns:p="http://schemas.openxmlformats.org/presentationml/2006/main">
  <p:tag name="TIMING" val="|3.1"/>
</p:tagLst>
</file>

<file path=ppt/tags/tag7.xml><?xml version="1.0" encoding="utf-8"?>
<p:tagLst xmlns:a="http://schemas.openxmlformats.org/drawingml/2006/main" xmlns:r="http://schemas.openxmlformats.org/officeDocument/2006/relationships" xmlns:p="http://schemas.openxmlformats.org/presentationml/2006/main">
  <p:tag name="TIMING" val="|12.3|30.5|6.2"/>
</p:tagLst>
</file>

<file path=ppt/tags/tag8.xml><?xml version="1.0" encoding="utf-8"?>
<p:tagLst xmlns:a="http://schemas.openxmlformats.org/drawingml/2006/main" xmlns:r="http://schemas.openxmlformats.org/officeDocument/2006/relationships" xmlns:p="http://schemas.openxmlformats.org/presentationml/2006/main">
  <p:tag name="TIMING" val="|12.3|30.5|6.2"/>
</p:tagLst>
</file>

<file path=ppt/tags/tag9.xml><?xml version="1.0" encoding="utf-8"?>
<p:tagLst xmlns:a="http://schemas.openxmlformats.org/drawingml/2006/main" xmlns:r="http://schemas.openxmlformats.org/officeDocument/2006/relationships" xmlns:p="http://schemas.openxmlformats.org/presentationml/2006/main">
  <p:tag name="TIMING" val="|14.2|12.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17065</TotalTime>
  <Words>4370</Words>
  <Application>Microsoft Macintosh PowerPoint</Application>
  <PresentationFormat>On-screen Show (4:3)</PresentationFormat>
  <Paragraphs>837</Paragraphs>
  <Slides>80</Slides>
  <Notes>69</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80</vt:i4>
      </vt:variant>
    </vt:vector>
  </HeadingPairs>
  <TitlesOfParts>
    <vt:vector size="83" baseType="lpstr">
      <vt:lpstr>Office Theme</vt:lpstr>
      <vt:lpstr>数式</vt:lpstr>
      <vt:lpstr>Equation</vt:lpstr>
      <vt:lpstr>Online Social Media Sensing 1: Sensing the Physical and Social World</vt:lpstr>
      <vt:lpstr>Online Social Media: A New Information Age</vt:lpstr>
      <vt:lpstr>The Decade of Social Media Platforms for Information Dissemination</vt:lpstr>
      <vt:lpstr>Social Media Statistics</vt:lpstr>
      <vt:lpstr>A Wealth of  Social Sensing Content</vt:lpstr>
      <vt:lpstr>Significant Information on Ongoing Events</vt:lpstr>
      <vt:lpstr>Examples of Real-time Content Analytics</vt:lpstr>
      <vt:lpstr>Reconstructing Event Timelines A Twitter Example</vt:lpstr>
      <vt:lpstr>Japan’s tsunami 2011</vt:lpstr>
      <vt:lpstr>Dow Jones Hickup</vt:lpstr>
      <vt:lpstr>Challenge:  Data Cleaning and Summarization</vt:lpstr>
      <vt:lpstr>Paper 1: "Earthquake shakes Twitter users: real-time event detection by social sensors."  Sakaki, Takeshi, Makoto Okazaki, and Yutaka Matsuo. Proceedings of the 19th international conference on World wide web. ACM, 2010.  Paper2: "From tweets to polls: Linking text sentiment to public opinion time series.” O'Connor, Brendan, et al.  ICWSM 11 (2010): 122-129.</vt:lpstr>
      <vt:lpstr>Paper 1: "Earthquake shakes Twitter users: real-time event detection by social sensors."  Sakaki, Takeshi, Makoto Okazaki, and Yutaka Matsuo. Proceedings of the 19th international conference on World wide web. ACM, 2010.</vt:lpstr>
      <vt:lpstr>Outline</vt:lpstr>
      <vt:lpstr>What’s happening?</vt:lpstr>
      <vt:lpstr>Real-time Nature of Microblogging</vt:lpstr>
      <vt:lpstr>The Motivation</vt:lpstr>
      <vt:lpstr>The Goals</vt:lpstr>
      <vt:lpstr>Twitter and Earthquakes in Japan</vt:lpstr>
      <vt:lpstr>Twitter and Earthquakes in Japan</vt:lpstr>
      <vt:lpstr>Event detection algorithms</vt:lpstr>
      <vt:lpstr>Semantic Analysis on Tweet</vt:lpstr>
      <vt:lpstr>Semantic Analysis on Tweet</vt:lpstr>
      <vt:lpstr>Tweet as a Sensory Value</vt:lpstr>
      <vt:lpstr>Tweet as a Sensory Value</vt:lpstr>
      <vt:lpstr>Tweet as a Sensory Value</vt:lpstr>
      <vt:lpstr>Probabilistic Model</vt:lpstr>
      <vt:lpstr>Temporal Model</vt:lpstr>
      <vt:lpstr>Temporal Model</vt:lpstr>
      <vt:lpstr>Temporal Model</vt:lpstr>
      <vt:lpstr>Temporal Model</vt:lpstr>
      <vt:lpstr>Spatial Model</vt:lpstr>
      <vt:lpstr>Bayesian Filters for Location Estimation</vt:lpstr>
      <vt:lpstr>Bayesian Filters for Location Estimation</vt:lpstr>
      <vt:lpstr>A Short Intro on Particle Filter</vt:lpstr>
      <vt:lpstr>Information Diffusion Related to Real-time Events</vt:lpstr>
      <vt:lpstr>Information Diffusion Related to Real-time Events</vt:lpstr>
      <vt:lpstr>Experiments And Evaluation</vt:lpstr>
      <vt:lpstr>Evaluation of Semantic Analysis</vt:lpstr>
      <vt:lpstr>Evaluation of Semantic Analysis</vt:lpstr>
      <vt:lpstr>Discussions of Semantic Analysis</vt:lpstr>
      <vt:lpstr>Experiments And Evaluation</vt:lpstr>
      <vt:lpstr>Evaluation of Spatial Estimation</vt:lpstr>
      <vt:lpstr>Evaluation of Spatial Estimation</vt:lpstr>
      <vt:lpstr>Evaluation of Spatial Estimation</vt:lpstr>
      <vt:lpstr>Evaluation of Spatial Estimation</vt:lpstr>
      <vt:lpstr>Evaluation of Spatial Estimation</vt:lpstr>
      <vt:lpstr>Discussions of Experiments</vt:lpstr>
      <vt:lpstr>Earthquake Reporting System  </vt:lpstr>
      <vt:lpstr>Screenshot of Toretter.com</vt:lpstr>
      <vt:lpstr>Earthquake Reporting System  </vt:lpstr>
      <vt:lpstr>Results of Earthquake Detection</vt:lpstr>
      <vt:lpstr>Experiments And Evaluation</vt:lpstr>
      <vt:lpstr>Results of Earthquake Detection</vt:lpstr>
      <vt:lpstr>Conclusions</vt:lpstr>
      <vt:lpstr>Paper2: "From tweets to polls: Linking text sentiment to public opinion time series.” O'Connor, Brendan, et al.  ICWSM 11 (2010): 122-129.</vt:lpstr>
      <vt:lpstr>Measuring public opinion through social media?</vt:lpstr>
      <vt:lpstr>Contributions</vt:lpstr>
      <vt:lpstr>Text Data: Twitter</vt:lpstr>
      <vt:lpstr>Message data</vt:lpstr>
      <vt:lpstr>Message data used</vt:lpstr>
      <vt:lpstr>Poll Data</vt:lpstr>
      <vt:lpstr>Poll Data: Sample Questions</vt:lpstr>
      <vt:lpstr>Text sentiment analysis method</vt:lpstr>
      <vt:lpstr>Message selection via topic keywords</vt:lpstr>
      <vt:lpstr>Opinion Estimation: Word Counting </vt:lpstr>
      <vt:lpstr>A note on the sentiment list</vt:lpstr>
      <vt:lpstr>Sentiment Ratio over Messages</vt:lpstr>
      <vt:lpstr>Sentiment Ratio Moving Average</vt:lpstr>
      <vt:lpstr>Sentiment Ratio Moving Average</vt:lpstr>
      <vt:lpstr>Sentiment Ratio Moving Average </vt:lpstr>
      <vt:lpstr>Smoothed comparisons SentimentRatio(”jobs”)</vt:lpstr>
      <vt:lpstr>Smoothed comparisons SentimentRatio(”jobs”)</vt:lpstr>
      <vt:lpstr>Smoothed comparisons SentimentRatio(”jobs”)</vt:lpstr>
      <vt:lpstr>Smoothed comparisons SentimentRatio(”jobs”)</vt:lpstr>
      <vt:lpstr>Smoothed comparisons SentimentRatio(”jobs”)</vt:lpstr>
      <vt:lpstr>Which leads, poll or Twitter?</vt:lpstr>
      <vt:lpstr>Predicting polls</vt:lpstr>
      <vt:lpstr>Presidential elections and job approval</vt:lpstr>
      <vt:lpstr>Remained Challenges</vt:lpstr>
    </vt:vector>
  </TitlesOfParts>
  <Company>UIUC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Social Media Sensing: Twitter based Applications</dc:title>
  <dc:creator>Dong Wang</dc:creator>
  <cp:lastModifiedBy>Dong Wang</cp:lastModifiedBy>
  <cp:revision>240</cp:revision>
  <dcterms:created xsi:type="dcterms:W3CDTF">2014-12-10T20:55:54Z</dcterms:created>
  <dcterms:modified xsi:type="dcterms:W3CDTF">2015-02-11T00:44:05Z</dcterms:modified>
</cp:coreProperties>
</file>