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257" r:id="rId2"/>
    <p:sldId id="320" r:id="rId3"/>
    <p:sldId id="321" r:id="rId4"/>
    <p:sldId id="259" r:id="rId5"/>
    <p:sldId id="315" r:id="rId6"/>
    <p:sldId id="260" r:id="rId7"/>
    <p:sldId id="261" r:id="rId8"/>
    <p:sldId id="262" r:id="rId9"/>
    <p:sldId id="263" r:id="rId10"/>
    <p:sldId id="323" r:id="rId11"/>
    <p:sldId id="265" r:id="rId12"/>
    <p:sldId id="309" r:id="rId13"/>
    <p:sldId id="267" r:id="rId14"/>
    <p:sldId id="268" r:id="rId15"/>
    <p:sldId id="269" r:id="rId16"/>
    <p:sldId id="310" r:id="rId17"/>
    <p:sldId id="313" r:id="rId18"/>
    <p:sldId id="314" r:id="rId19"/>
    <p:sldId id="270" r:id="rId20"/>
    <p:sldId id="271" r:id="rId21"/>
    <p:sldId id="272" r:id="rId22"/>
    <p:sldId id="273" r:id="rId23"/>
    <p:sldId id="274" r:id="rId24"/>
    <p:sldId id="329" r:id="rId25"/>
    <p:sldId id="275" r:id="rId26"/>
    <p:sldId id="325" r:id="rId27"/>
    <p:sldId id="276" r:id="rId28"/>
    <p:sldId id="326" r:id="rId29"/>
    <p:sldId id="330" r:id="rId30"/>
    <p:sldId id="277" r:id="rId31"/>
    <p:sldId id="278" r:id="rId32"/>
    <p:sldId id="316" r:id="rId33"/>
    <p:sldId id="279" r:id="rId34"/>
    <p:sldId id="317" r:id="rId35"/>
    <p:sldId id="280" r:id="rId36"/>
    <p:sldId id="318" r:id="rId37"/>
    <p:sldId id="281" r:id="rId38"/>
    <p:sldId id="322" r:id="rId39"/>
    <p:sldId id="319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331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27" r:id="rId65"/>
    <p:sldId id="307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49" autoAdjust="0"/>
  </p:normalViewPr>
  <p:slideViewPr>
    <p:cSldViewPr snapToGrid="0" snapToObjects="1">
      <p:cViewPr varScale="1">
        <p:scale>
          <a:sx n="92" d="100"/>
          <a:sy n="92" d="100"/>
        </p:scale>
        <p:origin x="-21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200" d="100"/>
          <a:sy n="200" d="100"/>
        </p:scale>
        <p:origin x="-1376" y="15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Syntactical</a:t>
            </a:r>
          </a:p>
        </c:rich>
      </c:tx>
      <c:layout>
        <c:manualLayout>
          <c:xMode val="edge"/>
          <c:yMode val="edge"/>
          <c:x val="0.317953263037471"/>
          <c:y val="0.026105683428291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Syntactical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Levenshtein</c:v>
                </c:pt>
                <c:pt idx="1">
                  <c:v>overlap in terms</c:v>
                </c:pt>
                <c:pt idx="2">
                  <c:v>overlap in hashtags</c:v>
                </c:pt>
                <c:pt idx="3">
                  <c:v>overlap in URLs</c:v>
                </c:pt>
                <c:pt idx="4">
                  <c:v>overlap in expanded URLs</c:v>
                </c:pt>
                <c:pt idx="5">
                  <c:v>length difference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-2.9387</c:v>
                </c:pt>
                <c:pt idx="1">
                  <c:v>2.6769</c:v>
                </c:pt>
                <c:pt idx="2">
                  <c:v>0.445</c:v>
                </c:pt>
                <c:pt idx="3">
                  <c:v>1.2648</c:v>
                </c:pt>
                <c:pt idx="4">
                  <c:v>0.8832</c:v>
                </c:pt>
                <c:pt idx="5">
                  <c:v>1.282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623624"/>
        <c:axId val="2113626712"/>
      </c:barChart>
      <c:catAx>
        <c:axId val="2113623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13626712"/>
        <c:crosses val="autoZero"/>
        <c:auto val="1"/>
        <c:lblAlgn val="ctr"/>
        <c:lblOffset val="100"/>
        <c:noMultiLvlLbl val="0"/>
      </c:catAx>
      <c:valAx>
        <c:axId val="2113626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3623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Semantic</a:t>
            </a:r>
            <a:endParaRPr lang="en-US" dirty="0"/>
          </a:p>
        </c:rich>
      </c:tx>
      <c:layout>
        <c:manualLayout>
          <c:xMode val="edge"/>
          <c:yMode val="edge"/>
          <c:x val="0.317953263037471"/>
          <c:y val="0.026105683428291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Syntactical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overlap in entities</c:v>
                </c:pt>
                <c:pt idx="1">
                  <c:v>overlap in entity types</c:v>
                </c:pt>
                <c:pt idx="2">
                  <c:v>overlap in topics</c:v>
                </c:pt>
                <c:pt idx="3">
                  <c:v>overlap in WordNet concepts</c:v>
                </c:pt>
                <c:pt idx="4">
                  <c:v>overlap in WordNet Synset concepts</c:v>
                </c:pt>
                <c:pt idx="5">
                  <c:v>WordNet similarity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-2.1404</c:v>
                </c:pt>
                <c:pt idx="1">
                  <c:v>0.9624</c:v>
                </c:pt>
                <c:pt idx="2">
                  <c:v>1.4686</c:v>
                </c:pt>
                <c:pt idx="3">
                  <c:v>4.522499999999996</c:v>
                </c:pt>
                <c:pt idx="4">
                  <c:v>0.6279</c:v>
                </c:pt>
                <c:pt idx="5">
                  <c:v>-0.8208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3690152"/>
        <c:axId val="2115283048"/>
      </c:barChart>
      <c:catAx>
        <c:axId val="2113690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15283048"/>
        <c:crosses val="autoZero"/>
        <c:auto val="1"/>
        <c:lblAlgn val="ctr"/>
        <c:lblOffset val="100"/>
        <c:noMultiLvlLbl val="0"/>
      </c:catAx>
      <c:valAx>
        <c:axId val="2115283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3690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Contextual</a:t>
            </a:r>
            <a:endParaRPr lang="en-US" dirty="0"/>
          </a:p>
        </c:rich>
      </c:tx>
      <c:layout>
        <c:manualLayout>
          <c:xMode val="edge"/>
          <c:yMode val="edge"/>
          <c:x val="0.317953263037471"/>
          <c:y val="0.026105683428291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Syntactical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Temporal difference</c:v>
                </c:pt>
                <c:pt idx="1">
                  <c:v>difference in #followees</c:v>
                </c:pt>
                <c:pt idx="2">
                  <c:v>difference in #followers</c:v>
                </c:pt>
                <c:pt idx="3">
                  <c:v>same client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-12.637</c:v>
                </c:pt>
                <c:pt idx="1">
                  <c:v>0.4504</c:v>
                </c:pt>
                <c:pt idx="2">
                  <c:v>-0.3757</c:v>
                </c:pt>
                <c:pt idx="3">
                  <c:v>-0.115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322056"/>
        <c:axId val="2115325096"/>
      </c:barChart>
      <c:catAx>
        <c:axId val="21153220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15325096"/>
        <c:crosses val="autoZero"/>
        <c:auto val="1"/>
        <c:lblAlgn val="ctr"/>
        <c:lblOffset val="100"/>
        <c:noMultiLvlLbl val="0"/>
      </c:catAx>
      <c:valAx>
        <c:axId val="2115325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5322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Enriched Semantics</a:t>
            </a:r>
            <a:endParaRPr lang="en-US" dirty="0"/>
          </a:p>
        </c:rich>
      </c:tx>
      <c:layout>
        <c:manualLayout>
          <c:xMode val="edge"/>
          <c:yMode val="edge"/>
          <c:x val="0.199085839088596"/>
          <c:y val="0.026105683428291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Syntactical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overlap in entities</c:v>
                </c:pt>
                <c:pt idx="1">
                  <c:v>overlap in entity types</c:v>
                </c:pt>
                <c:pt idx="2">
                  <c:v>overlap in topics</c:v>
                </c:pt>
                <c:pt idx="3">
                  <c:v>overlap in WordNet concepts</c:v>
                </c:pt>
                <c:pt idx="4">
                  <c:v>overlap in WordNet Synset concepts</c:v>
                </c:pt>
                <c:pt idx="5">
                  <c:v>WordNet similarity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-0.8819</c:v>
                </c:pt>
                <c:pt idx="1">
                  <c:v>0.9578</c:v>
                </c:pt>
                <c:pt idx="2">
                  <c:v>-0.1825</c:v>
                </c:pt>
                <c:pt idx="3">
                  <c:v>-2.0867</c:v>
                </c:pt>
                <c:pt idx="4">
                  <c:v>2.5496</c:v>
                </c:pt>
                <c:pt idx="5">
                  <c:v>0.7949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5350120"/>
        <c:axId val="2115353160"/>
      </c:barChart>
      <c:catAx>
        <c:axId val="21153501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115353160"/>
        <c:crosses val="autoZero"/>
        <c:auto val="1"/>
        <c:lblAlgn val="ctr"/>
        <c:lblOffset val="100"/>
        <c:noMultiLvlLbl val="0"/>
      </c:catAx>
      <c:valAx>
        <c:axId val="2115353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5350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A883B-1B2A-3844-BDEC-4A2000CC65BB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C615C-6C39-2B4E-B449-03A58B3F6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64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5B9D4-EED7-494E-863E-88DC23CF7B3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615C-6C39-2B4E-B449-03A58B3F66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2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615C-6C39-2B4E-B449-03A58B3F66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20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34933"/>
            <a:ext cx="5164667" cy="41148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5B9D4-EED7-494E-863E-88DC23CF7B3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615C-6C39-2B4E-B449-03A58B3F66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152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615C-6C39-2B4E-B449-03A58B3F66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383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5B9D4-EED7-494E-863E-88DC23CF7B35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615C-6C39-2B4E-B449-03A58B3F665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995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Times" pitchFamily="18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14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2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615C-6C39-2B4E-B449-03A58B3F6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250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268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268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26000" y="2692400"/>
            <a:ext cx="685800" cy="2455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268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268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469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615C-6C39-2B4E-B449-03A58B3F665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7586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615C-6C39-2B4E-B449-03A58B3F665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12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615C-6C39-2B4E-B449-03A58B3F665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312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C615C-6C39-2B4E-B449-03A58B3F665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40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4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469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CE02B-071F-4525-8C80-7666CD70B14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B11-CC82-8C4F-9FC1-7D1488EE9769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76D4-190D-F044-B4BF-768C324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87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B11-CC82-8C4F-9FC1-7D1488EE9769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76D4-190D-F044-B4BF-768C324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B11-CC82-8C4F-9FC1-7D1488EE9769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76D4-190D-F044-B4BF-768C324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8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B11-CC82-8C4F-9FC1-7D1488EE9769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76D4-190D-F044-B4BF-768C324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7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B11-CC82-8C4F-9FC1-7D1488EE9769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76D4-190D-F044-B4BF-768C324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1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B11-CC82-8C4F-9FC1-7D1488EE9769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76D4-190D-F044-B4BF-768C324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0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B11-CC82-8C4F-9FC1-7D1488EE9769}" type="datetimeFigureOut">
              <a:rPr lang="en-US" smtClean="0"/>
              <a:t>2/12/15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76D4-190D-F044-B4BF-768C324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29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B11-CC82-8C4F-9FC1-7D1488EE9769}" type="datetimeFigureOut">
              <a:rPr lang="en-US" smtClean="0"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76D4-190D-F044-B4BF-768C324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3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B11-CC82-8C4F-9FC1-7D1488EE9769}" type="datetimeFigureOut">
              <a:rPr lang="en-US" smtClean="0"/>
              <a:t>2/12/15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76D4-190D-F044-B4BF-768C324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1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B11-CC82-8C4F-9FC1-7D1488EE9769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76D4-190D-F044-B4BF-768C324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7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B11-CC82-8C4F-9FC1-7D1488EE9769}" type="datetimeFigureOut">
              <a:rPr lang="en-US" smtClean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E76D4-190D-F044-B4BF-768C324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9B11-CC82-8C4F-9FC1-7D1488EE9769}" type="datetimeFigureOut">
              <a:rPr lang="en-US" smtClean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E76D4-190D-F044-B4BF-768C324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5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2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hyperlink" Target="http://wordnet.princeton.edu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32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01598"/>
            <a:ext cx="9081766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Online Social Media Sensing 2:</a:t>
            </a:r>
            <a:br>
              <a:rPr lang="en-US" dirty="0" smtClean="0"/>
            </a:br>
            <a:r>
              <a:rPr lang="en-US" dirty="0" smtClean="0"/>
              <a:t>Geo-location and Redundant Content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170209" y="4540046"/>
            <a:ext cx="6602191" cy="1374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CSE 40437/60437-Spring 2015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Prof. Dong Wang</a:t>
            </a:r>
          </a:p>
        </p:txBody>
      </p:sp>
    </p:spTree>
    <p:extLst>
      <p:ext uri="{BB962C8B-B14F-4D97-AF65-F5344CB8AC3E}">
        <p14:creationId xmlns:p14="http://schemas.microsoft.com/office/powerpoint/2010/main" val="189326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But … Location </a:t>
            </a:r>
            <a:r>
              <a:rPr lang="en-US" altLang="zh-CN" dirty="0" err="1">
                <a:solidFill>
                  <a:srgbClr val="000000"/>
                </a:solidFill>
              </a:rPr>
              <a:t>S</a:t>
            </a:r>
            <a:r>
              <a:rPr lang="en-US" altLang="zh-CN" dirty="0" err="1" smtClean="0">
                <a:solidFill>
                  <a:srgbClr val="000000"/>
                </a:solidFill>
              </a:rPr>
              <a:t>parsity</a:t>
            </a:r>
            <a:r>
              <a:rPr lang="en-US" altLang="zh-CN" dirty="0" smtClean="0">
                <a:solidFill>
                  <a:srgbClr val="000000"/>
                </a:solidFill>
              </a:rPr>
              <a:t> is a Severe </a:t>
            </a:r>
            <a:r>
              <a:rPr lang="en-US" altLang="zh-CN" dirty="0">
                <a:solidFill>
                  <a:srgbClr val="000000"/>
                </a:solidFill>
              </a:rPr>
              <a:t>P</a:t>
            </a:r>
            <a:r>
              <a:rPr lang="en-US" altLang="zh-CN" dirty="0" smtClean="0">
                <a:solidFill>
                  <a:srgbClr val="000000"/>
                </a:solidFill>
              </a:rPr>
              <a:t>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28600" y="1417638"/>
            <a:ext cx="86868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{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"text": "Time for the States to fight back !!!    Tenth Amendment Movement: Taking On the Feds http://</a:t>
            </a:r>
            <a:r>
              <a:rPr lang="en-US" sz="1200" dirty="0" err="1">
                <a:latin typeface="Monaco" charset="0"/>
                <a:cs typeface="Monaco" charset="0"/>
              </a:rPr>
              <a:t>bit.ly</a:t>
            </a:r>
            <a:r>
              <a:rPr lang="en-US" sz="1200" dirty="0">
                <a:latin typeface="Monaco" charset="0"/>
                <a:cs typeface="Monaco" charset="0"/>
              </a:rPr>
              <a:t>/14t1RV   #</a:t>
            </a:r>
            <a:r>
              <a:rPr lang="en-US" sz="1200" dirty="0" err="1">
                <a:latin typeface="Monaco" charset="0"/>
                <a:cs typeface="Monaco" charset="0"/>
              </a:rPr>
              <a:t>tcot</a:t>
            </a:r>
            <a:r>
              <a:rPr lang="en-US" sz="1200" dirty="0">
                <a:latin typeface="Monaco" charset="0"/>
                <a:cs typeface="Monaco" charset="0"/>
              </a:rPr>
              <a:t> #</a:t>
            </a:r>
            <a:r>
              <a:rPr lang="en-US" sz="1200" dirty="0" err="1">
                <a:latin typeface="Monaco" charset="0"/>
                <a:cs typeface="Monaco" charset="0"/>
              </a:rPr>
              <a:t>teaparty</a:t>
            </a:r>
            <a:r>
              <a:rPr lang="ja-JP" altLang="en-US" sz="1200" dirty="0">
                <a:latin typeface="Monaco" charset="0"/>
                <a:cs typeface="Monaco" charset="0"/>
              </a:rPr>
              <a:t>”</a:t>
            </a:r>
            <a:r>
              <a:rPr lang="en-US" sz="1200" dirty="0">
                <a:latin typeface="Monaco" charset="0"/>
                <a:cs typeface="Monaco" charset="0"/>
              </a:rPr>
              <a:t>,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"</a:t>
            </a:r>
            <a:r>
              <a:rPr lang="en-US" sz="1200" dirty="0" err="1">
                <a:latin typeface="Monaco" charset="0"/>
                <a:cs typeface="Monaco" charset="0"/>
              </a:rPr>
              <a:t>created_at</a:t>
            </a:r>
            <a:r>
              <a:rPr lang="en-US" sz="1200" dirty="0">
                <a:latin typeface="Monaco" charset="0"/>
                <a:cs typeface="Monaco" charset="0"/>
              </a:rPr>
              <a:t>": "Tue Nov 17 21:08:39 +0000 2009", 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"geo": null,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"id": 5806348114,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"</a:t>
            </a:r>
            <a:r>
              <a:rPr lang="en-US" sz="1200" dirty="0" err="1">
                <a:latin typeface="Monaco" charset="0"/>
                <a:cs typeface="Monaco" charset="0"/>
              </a:rPr>
              <a:t>in_reply_to_screen_name</a:t>
            </a:r>
            <a:r>
              <a:rPr lang="en-US" sz="1200" dirty="0">
                <a:latin typeface="Monaco" charset="0"/>
                <a:cs typeface="Monaco" charset="0"/>
              </a:rPr>
              <a:t>": null,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"</a:t>
            </a:r>
            <a:r>
              <a:rPr lang="en-US" sz="1200" dirty="0" err="1">
                <a:latin typeface="Monaco" charset="0"/>
                <a:cs typeface="Monaco" charset="0"/>
              </a:rPr>
              <a:t>in_reply_to_status_id</a:t>
            </a:r>
            <a:r>
              <a:rPr lang="en-US" sz="1200" dirty="0">
                <a:latin typeface="Monaco" charset="0"/>
                <a:cs typeface="Monaco" charset="0"/>
              </a:rPr>
              <a:t>": null,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"user": {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</a:t>
            </a:r>
            <a:r>
              <a:rPr lang="en-US" sz="1200" dirty="0" err="1">
                <a:latin typeface="Monaco" charset="0"/>
                <a:cs typeface="Monaco" charset="0"/>
              </a:rPr>
              <a:t>screen_name</a:t>
            </a:r>
            <a:r>
              <a:rPr lang="en-US" sz="1200" dirty="0">
                <a:latin typeface="Monaco" charset="0"/>
                <a:cs typeface="Monaco" charset="0"/>
              </a:rPr>
              <a:t>": "</a:t>
            </a:r>
            <a:r>
              <a:rPr lang="en-US" sz="1200" dirty="0" err="1">
                <a:latin typeface="Monaco" charset="0"/>
                <a:cs typeface="Monaco" charset="0"/>
              </a:rPr>
              <a:t>TPO_News</a:t>
            </a:r>
            <a:r>
              <a:rPr lang="en-US" sz="1200" dirty="0">
                <a:latin typeface="Monaco" charset="0"/>
                <a:cs typeface="Monaco" charset="0"/>
              </a:rPr>
              <a:t>",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</a:t>
            </a:r>
            <a:r>
              <a:rPr lang="en-US" sz="1200" dirty="0" err="1">
                <a:latin typeface="Monaco" charset="0"/>
                <a:cs typeface="Monaco" charset="0"/>
              </a:rPr>
              <a:t>created_at</a:t>
            </a:r>
            <a:r>
              <a:rPr lang="en-US" sz="1200" dirty="0">
                <a:latin typeface="Monaco" charset="0"/>
                <a:cs typeface="Monaco" charset="0"/>
              </a:rPr>
              <a:t>": "Fri May 15 04:16:38 +0000 2009",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"description": "Child of God - Married - Gun carrying NRA Conservative - Right Winger hard Core Anti Obama (Pro America), </a:t>
            </a:r>
            <a:r>
              <a:rPr lang="en-US" sz="1200" dirty="0" err="1">
                <a:latin typeface="Monaco" charset="0"/>
                <a:cs typeface="Monaco" charset="0"/>
              </a:rPr>
              <a:t>Parrothead</a:t>
            </a:r>
            <a:r>
              <a:rPr lang="en-US" sz="1200" dirty="0">
                <a:latin typeface="Monaco" charset="0"/>
                <a:cs typeface="Monaco" charset="0"/>
              </a:rPr>
              <a:t> - </a:t>
            </a:r>
            <a:r>
              <a:rPr lang="en-US" sz="1200" dirty="0" err="1">
                <a:latin typeface="Monaco" charset="0"/>
                <a:cs typeface="Monaco" charset="0"/>
              </a:rPr>
              <a:t>www.ABoldStepBack.com</a:t>
            </a:r>
            <a:r>
              <a:rPr lang="en-US" sz="1200" dirty="0">
                <a:latin typeface="Monaco" charset="0"/>
                <a:cs typeface="Monaco" charset="0"/>
              </a:rPr>
              <a:t> #</a:t>
            </a:r>
            <a:r>
              <a:rPr lang="en-US" sz="1200" dirty="0" err="1">
                <a:latin typeface="Monaco" charset="0"/>
                <a:cs typeface="Monaco" charset="0"/>
              </a:rPr>
              <a:t>tcot</a:t>
            </a:r>
            <a:r>
              <a:rPr lang="en-US" sz="1200" dirty="0">
                <a:latin typeface="Monaco" charset="0"/>
                <a:cs typeface="Monaco" charset="0"/>
              </a:rPr>
              <a:t> #</a:t>
            </a:r>
            <a:r>
              <a:rPr lang="en-US" sz="1200" dirty="0" err="1">
                <a:latin typeface="Monaco" charset="0"/>
                <a:cs typeface="Monaco" charset="0"/>
              </a:rPr>
              <a:t>nra</a:t>
            </a:r>
            <a:r>
              <a:rPr lang="en-US" sz="1200" dirty="0">
                <a:latin typeface="Monaco" charset="0"/>
                <a:cs typeface="Monaco" charset="0"/>
              </a:rPr>
              <a:t> #iPhone",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</a:t>
            </a:r>
            <a:r>
              <a:rPr lang="en-US" sz="1200" dirty="0" err="1">
                <a:latin typeface="Monaco" charset="0"/>
                <a:cs typeface="Monaco" charset="0"/>
              </a:rPr>
              <a:t>followers_count</a:t>
            </a:r>
            <a:r>
              <a:rPr lang="en-US" sz="1200" dirty="0">
                <a:latin typeface="Monaco" charset="0"/>
                <a:cs typeface="Monaco" charset="0"/>
              </a:rPr>
              <a:t>": 10470,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</a:t>
            </a:r>
            <a:r>
              <a:rPr lang="en-US" sz="1200" dirty="0" err="1">
                <a:latin typeface="Monaco" charset="0"/>
                <a:cs typeface="Monaco" charset="0"/>
              </a:rPr>
              <a:t>friends_count</a:t>
            </a:r>
            <a:r>
              <a:rPr lang="en-US" sz="1200" dirty="0">
                <a:latin typeface="Monaco" charset="0"/>
                <a:cs typeface="Monaco" charset="0"/>
              </a:rPr>
              <a:t>": 11328,  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"name": "Tom O'Halloran", 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</a:t>
            </a:r>
            <a:r>
              <a:rPr lang="en-US" sz="1200" dirty="0" err="1">
                <a:latin typeface="Monaco" charset="0"/>
                <a:cs typeface="Monaco" charset="0"/>
              </a:rPr>
              <a:t>profile_background_color</a:t>
            </a:r>
            <a:r>
              <a:rPr lang="en-US" sz="1200" dirty="0">
                <a:latin typeface="Monaco" charset="0"/>
                <a:cs typeface="Monaco" charset="0"/>
              </a:rPr>
              <a:t>": "f2f5f5", 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</a:t>
            </a:r>
            <a:r>
              <a:rPr lang="en-US" sz="1200" dirty="0" err="1">
                <a:latin typeface="Monaco" charset="0"/>
                <a:cs typeface="Monaco" charset="0"/>
              </a:rPr>
              <a:t>profile_image_url</a:t>
            </a:r>
            <a:r>
              <a:rPr lang="en-US" sz="1200" dirty="0">
                <a:latin typeface="Monaco" charset="0"/>
                <a:cs typeface="Monaco" charset="0"/>
              </a:rPr>
              <a:t>": "http://a3.twimg.com/</a:t>
            </a:r>
            <a:r>
              <a:rPr lang="en-US" sz="1200" dirty="0" err="1">
                <a:latin typeface="Monaco" charset="0"/>
                <a:cs typeface="Monaco" charset="0"/>
              </a:rPr>
              <a:t>profile_images</a:t>
            </a:r>
            <a:r>
              <a:rPr lang="en-US" sz="1200" dirty="0">
                <a:latin typeface="Monaco" charset="0"/>
                <a:cs typeface="Monaco" charset="0"/>
              </a:rPr>
              <a:t>/295981637/</a:t>
            </a:r>
            <a:r>
              <a:rPr lang="en-US" sz="1200" dirty="0" err="1">
                <a:latin typeface="Monaco" charset="0"/>
                <a:cs typeface="Monaco" charset="0"/>
              </a:rPr>
              <a:t>TPO_Balcony_normal.jpg</a:t>
            </a:r>
            <a:r>
              <a:rPr lang="en-US" sz="1200" dirty="0">
                <a:latin typeface="Monaco" charset="0"/>
                <a:cs typeface="Monaco" charset="0"/>
              </a:rPr>
              <a:t>", 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"protected": false,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</a:t>
            </a:r>
            <a:r>
              <a:rPr lang="en-US" sz="1200" dirty="0" err="1">
                <a:latin typeface="Monaco" charset="0"/>
                <a:cs typeface="Monaco" charset="0"/>
              </a:rPr>
              <a:t>statuses_count</a:t>
            </a:r>
            <a:r>
              <a:rPr lang="en-US" sz="1200" dirty="0">
                <a:latin typeface="Monaco" charset="0"/>
                <a:cs typeface="Monaco" charset="0"/>
              </a:rPr>
              <a:t>": 21147,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"location": "Las Vegas, Baby!!",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</a:t>
            </a:r>
            <a:r>
              <a:rPr lang="en-US" sz="1200" dirty="0" err="1">
                <a:latin typeface="Monaco" charset="0"/>
                <a:cs typeface="Monaco" charset="0"/>
              </a:rPr>
              <a:t>time_zone</a:t>
            </a:r>
            <a:r>
              <a:rPr lang="en-US" sz="1200" dirty="0">
                <a:latin typeface="Monaco" charset="0"/>
                <a:cs typeface="Monaco" charset="0"/>
              </a:rPr>
              <a:t>": "Pacific Time (US &amp; Canada)",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</a:t>
            </a:r>
            <a:r>
              <a:rPr lang="en-US" sz="1200" dirty="0" err="1">
                <a:latin typeface="Monaco" charset="0"/>
                <a:cs typeface="Monaco" charset="0"/>
              </a:rPr>
              <a:t>url</a:t>
            </a:r>
            <a:r>
              <a:rPr lang="en-US" sz="1200" dirty="0">
                <a:latin typeface="Monaco" charset="0"/>
                <a:cs typeface="Monaco" charset="0"/>
              </a:rPr>
              <a:t>": "http://</a:t>
            </a:r>
            <a:r>
              <a:rPr lang="en-US" sz="1200" dirty="0" err="1">
                <a:latin typeface="Monaco" charset="0"/>
                <a:cs typeface="Monaco" charset="0"/>
              </a:rPr>
              <a:t>www.tpo.net</a:t>
            </a:r>
            <a:r>
              <a:rPr lang="en-US" sz="1200" dirty="0">
                <a:latin typeface="Monaco" charset="0"/>
                <a:cs typeface="Monaco" charset="0"/>
              </a:rPr>
              <a:t>/1dollar",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   "</a:t>
            </a:r>
            <a:r>
              <a:rPr lang="en-US" sz="1200" dirty="0" err="1">
                <a:latin typeface="Monaco" charset="0"/>
                <a:cs typeface="Monaco" charset="0"/>
              </a:rPr>
              <a:t>utc_offset</a:t>
            </a:r>
            <a:r>
              <a:rPr lang="en-US" sz="1200" dirty="0">
                <a:latin typeface="Monaco" charset="0"/>
                <a:cs typeface="Monaco" charset="0"/>
              </a:rPr>
              <a:t>": -28800, 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     }</a:t>
            </a:r>
          </a:p>
          <a:p>
            <a:pPr eaLnBrk="1" hangingPunct="1"/>
            <a:r>
              <a:rPr lang="en-US" sz="1200" dirty="0">
                <a:latin typeface="Monaco" charset="0"/>
                <a:cs typeface="Monaco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673854" y="2176937"/>
            <a:ext cx="1334748" cy="20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68032" y="4042883"/>
            <a:ext cx="7295762" cy="10366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>
                <a:solidFill>
                  <a:srgbClr val="000000"/>
                </a:solidFill>
              </a:rPr>
              <a:t>Only 0.42% of tweets </a:t>
            </a:r>
            <a:r>
              <a:rPr lang="en-US" sz="2800" dirty="0">
                <a:solidFill>
                  <a:srgbClr val="000000"/>
                </a:solidFill>
              </a:rPr>
              <a:t>contain </a:t>
            </a:r>
            <a:r>
              <a:rPr lang="en-US" sz="2800" b="1" dirty="0">
                <a:solidFill>
                  <a:srgbClr val="000000"/>
                </a:solidFill>
              </a:rPr>
              <a:t>geocodes </a:t>
            </a:r>
            <a:r>
              <a:rPr lang="en-US" sz="2800" dirty="0">
                <a:solidFill>
                  <a:srgbClr val="000000"/>
                </a:solidFill>
              </a:rPr>
              <a:t>(i.e., </a:t>
            </a:r>
            <a:r>
              <a:rPr lang="en-US" sz="2800" dirty="0" smtClean="0">
                <a:solidFill>
                  <a:srgbClr val="000000"/>
                </a:solidFill>
              </a:rPr>
              <a:t>geo/coordinate </a:t>
            </a:r>
            <a:r>
              <a:rPr lang="en-US" sz="2800" dirty="0">
                <a:solidFill>
                  <a:srgbClr val="000000"/>
                </a:solidFill>
              </a:rPr>
              <a:t>field </a:t>
            </a:r>
            <a:r>
              <a:rPr lang="en-US" sz="2800" dirty="0" smtClean="0">
                <a:solidFill>
                  <a:srgbClr val="000000"/>
                </a:solidFill>
              </a:rPr>
              <a:t>of </a:t>
            </a:r>
            <a:r>
              <a:rPr lang="en-US" sz="2800" dirty="0">
                <a:solidFill>
                  <a:srgbClr val="000000"/>
                </a:solidFill>
              </a:rPr>
              <a:t>a tweet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6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Goal: Predict Twitter User Location at a City Level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Copy of TWITTER_Where_R_Y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219200"/>
            <a:ext cx="1828800" cy="1828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04800" y="1480578"/>
            <a:ext cx="7962866" cy="513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3200" dirty="0" smtClean="0"/>
              <a:t> </a:t>
            </a:r>
            <a:r>
              <a:rPr lang="en-US" altLang="zh-CN" sz="3200" u="sng" dirty="0" smtClean="0"/>
              <a:t>Requirements: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2400" b="1" dirty="0" smtClean="0"/>
              <a:t>Generalizable</a:t>
            </a:r>
            <a:r>
              <a:rPr lang="en-US" altLang="zh-CN" sz="2400" dirty="0" smtClean="0"/>
              <a:t> across social media sites and future human-centric sensing systems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2400" dirty="0" smtClean="0"/>
              <a:t>Provide </a:t>
            </a:r>
            <a:r>
              <a:rPr lang="en-US" altLang="zh-CN" sz="2400" b="1" dirty="0" smtClean="0"/>
              <a:t>accurate and reliable </a:t>
            </a:r>
            <a:r>
              <a:rPr lang="en-US" altLang="zh-CN" sz="2400" dirty="0" smtClean="0"/>
              <a:t>location estimation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2400" b="1" dirty="0" smtClean="0"/>
              <a:t>No need </a:t>
            </a:r>
            <a:r>
              <a:rPr lang="en-US" altLang="zh-CN" sz="2400" dirty="0" smtClean="0"/>
              <a:t>for proprietary data from system operators (e.g., backend database) or privacy-sensitive data from users (e.g., IP or user/pass)</a:t>
            </a: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zh-CN" sz="2400" dirty="0" smtClean="0">
              <a:sym typeface="Wingdings"/>
            </a:endParaRPr>
          </a:p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3200" dirty="0" smtClean="0">
                <a:sym typeface="Wingdings"/>
              </a:rPr>
              <a:t> </a:t>
            </a:r>
            <a:r>
              <a:rPr lang="en-US" altLang="zh-CN" sz="3200" u="sng" dirty="0" smtClean="0">
                <a:sym typeface="Wingdings"/>
              </a:rPr>
              <a:t>Approach: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ym typeface="Wingdings"/>
              </a:rPr>
              <a:t>Based purely on </a:t>
            </a:r>
            <a:r>
              <a:rPr lang="en-US" altLang="zh-CN" sz="2400" b="1" dirty="0" smtClean="0">
                <a:sym typeface="Wingdings"/>
              </a:rPr>
              <a:t>public content posted by user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zh-CN" sz="2400" b="1" dirty="0">
              <a:sym typeface="Wingdings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altLang="zh-CN" sz="2400" b="1" dirty="0" smtClean="0">
              <a:sym typeface="Wingdings"/>
            </a:endParaRPr>
          </a:p>
          <a:p>
            <a:pPr lvl="1">
              <a:spcBef>
                <a:spcPct val="0"/>
              </a:spcBef>
              <a:defRPr/>
            </a:pPr>
            <a:endParaRPr lang="en-US" altLang="zh-CN" sz="2400" b="1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7902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challenges </a:t>
            </a:r>
            <a:r>
              <a:rPr lang="en-US" smtClean="0"/>
              <a:t>of doing </a:t>
            </a:r>
            <a:r>
              <a:rPr lang="en-US" dirty="0" smtClean="0"/>
              <a:t>content-based location estimation for Twitter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4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Content-Based Location Estimation: Challenges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423088"/>
            <a:ext cx="884235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000000"/>
                </a:solidFill>
              </a:rPr>
              <a:t>Tweets are</a:t>
            </a:r>
            <a:r>
              <a:rPr lang="en-US" sz="3200" dirty="0" smtClean="0">
                <a:solidFill>
                  <a:srgbClr val="000000"/>
                </a:solidFill>
              </a:rPr>
              <a:t> noisy, mixing a variety of daily interests.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0892" y="2714620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Science Activity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564639" y="3743270"/>
            <a:ext cx="737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C++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2330" y="4957716"/>
            <a:ext cx="1821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Conversation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29520" y="5929330"/>
            <a:ext cx="1038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Travel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30"/>
            <a:ext cx="643887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067786" y="3422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8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Content-Based Location Estimation: Challenges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844" y="1423088"/>
            <a:ext cx="90011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Prevalence of shorthand and non standard vocabulary for informal communication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rgbClr val="000000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90823"/>
            <a:ext cx="6366273" cy="426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143768" y="2714620"/>
            <a:ext cx="1288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What?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89722" y="3571876"/>
            <a:ext cx="25971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dmc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? Huh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huh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ha huh?</a:t>
            </a:r>
          </a:p>
          <a:p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</a:rPr>
              <a:t>Raaaaaa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en-US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9621" y="4643446"/>
            <a:ext cx="16586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n </a:t>
            </a:r>
            <a:r>
              <a:rPr lang="en-US" sz="2000" dirty="0" err="1" smtClean="0">
                <a:solidFill>
                  <a:srgbClr val="00B050"/>
                </a:solidFill>
              </a:rPr>
              <a:t>da</a:t>
            </a:r>
            <a:r>
              <a:rPr lang="en-US" sz="2000" dirty="0" smtClean="0">
                <a:solidFill>
                  <a:srgbClr val="00B050"/>
                </a:solidFill>
              </a:rPr>
              <a:t>? wit </a:t>
            </a:r>
            <a:r>
              <a:rPr lang="en-US" sz="2000" dirty="0" err="1" smtClean="0">
                <a:solidFill>
                  <a:srgbClr val="00B050"/>
                </a:solidFill>
              </a:rPr>
              <a:t>dat</a:t>
            </a:r>
            <a:r>
              <a:rPr lang="en-US" sz="2000" dirty="0" smtClean="0">
                <a:solidFill>
                  <a:srgbClr val="00B050"/>
                </a:solidFill>
              </a:rPr>
              <a:t>?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c? u?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768" y="5857892"/>
            <a:ext cx="1512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7030A0"/>
                </a:solidFill>
              </a:rPr>
              <a:t>jel</a:t>
            </a:r>
            <a:r>
              <a:rPr lang="en-US" sz="2000" dirty="0" smtClean="0">
                <a:solidFill>
                  <a:srgbClr val="7030A0"/>
                </a:solidFill>
              </a:rPr>
              <a:t>? bro? </a:t>
            </a:r>
            <a:r>
              <a:rPr lang="en-US" sz="2000" dirty="0" err="1" smtClean="0">
                <a:solidFill>
                  <a:srgbClr val="7030A0"/>
                </a:solidFill>
              </a:rPr>
              <a:t>lol</a:t>
            </a:r>
            <a:r>
              <a:rPr lang="en-US" sz="2000" dirty="0" smtClean="0">
                <a:solidFill>
                  <a:srgbClr val="7030A0"/>
                </a:solidFill>
              </a:rPr>
              <a:t>?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0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Content-Based Location Estimation: Challenges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423088"/>
            <a:ext cx="90011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A user may have interests that span multiple locations beyond their immediate home location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680632"/>
            <a:ext cx="4772037" cy="4177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286512" y="2928934"/>
            <a:ext cx="2013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Texas A&amp;M?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12" y="4714884"/>
            <a:ext cx="2482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San Francisco??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43702" y="6072206"/>
            <a:ext cx="1595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Serbia???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9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Content-Based Location Estimation: Challenges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423088"/>
            <a:ext cx="90011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</a:rPr>
              <a:t>A user may have more than one natural location, e.g., travel, commute,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429000"/>
            <a:ext cx="4330700" cy="187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813" y="3324248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Datasets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Focus on users within the continental U.S.</a:t>
            </a:r>
          </a:p>
          <a:p>
            <a:r>
              <a:rPr lang="en-US" dirty="0" smtClean="0"/>
              <a:t>Using city names in Census 2000 U.S. </a:t>
            </a:r>
            <a:r>
              <a:rPr lang="en-US" dirty="0" err="1" smtClean="0"/>
              <a:t>Gazetter</a:t>
            </a:r>
            <a:r>
              <a:rPr lang="en-US" dirty="0" smtClean="0"/>
              <a:t> to filter user profile with valid city names</a:t>
            </a:r>
          </a:p>
          <a:p>
            <a:r>
              <a:rPr lang="en-US" dirty="0" smtClean="0"/>
              <a:t>For ambiguous city names, only consider “</a:t>
            </a:r>
            <a:r>
              <a:rPr lang="en-US" dirty="0" err="1" smtClean="0"/>
              <a:t>Cityname</a:t>
            </a:r>
            <a:r>
              <a:rPr lang="en-US" dirty="0" smtClean="0"/>
              <a:t>, </a:t>
            </a:r>
            <a:r>
              <a:rPr lang="en-US" dirty="0" err="1" smtClean="0"/>
              <a:t>StateName</a:t>
            </a:r>
            <a:r>
              <a:rPr lang="en-US" dirty="0" smtClean="0"/>
              <a:t>” or “</a:t>
            </a:r>
            <a:r>
              <a:rPr lang="en-US" dirty="0" err="1" smtClean="0"/>
              <a:t>Cityname</a:t>
            </a:r>
            <a:r>
              <a:rPr lang="en-US" dirty="0" smtClean="0"/>
              <a:t>, </a:t>
            </a:r>
            <a:r>
              <a:rPr lang="en-US" dirty="0" err="1" smtClean="0"/>
              <a:t>StateAbbreviation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E.g., 3 city named “Anderson”, 6 named “Madison”</a:t>
            </a:r>
          </a:p>
          <a:p>
            <a:r>
              <a:rPr lang="en-US" dirty="0" smtClean="0"/>
              <a:t>12% of all sampled users (130,689) have valid and unambiguous city names</a:t>
            </a:r>
          </a:p>
        </p:txBody>
      </p:sp>
    </p:spTree>
    <p:extLst>
      <p:ext uri="{BB962C8B-B14F-4D97-AF65-F5344CB8AC3E}">
        <p14:creationId xmlns:p14="http://schemas.microsoft.com/office/powerpoint/2010/main" val="2837068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US Population and Sample Twitter User Population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" y="1935415"/>
            <a:ext cx="4313120" cy="2768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503" y="1943694"/>
            <a:ext cx="4393036" cy="2777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227" y="4840982"/>
            <a:ext cx="2579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 Population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667277" y="4844261"/>
            <a:ext cx="4580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Sample Twitter User Population</a:t>
            </a:r>
            <a:endParaRPr lang="en-US" sz="2400" dirty="0"/>
          </a:p>
        </p:txBody>
      </p:sp>
      <p:sp>
        <p:nvSpPr>
          <p:cNvPr id="3" name="Left-Right Arrow 2"/>
          <p:cNvSpPr/>
          <p:nvPr/>
        </p:nvSpPr>
        <p:spPr>
          <a:xfrm>
            <a:off x="2937597" y="4844261"/>
            <a:ext cx="1788304" cy="462538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/>
          </a:p>
        </p:txBody>
      </p:sp>
      <p:sp>
        <p:nvSpPr>
          <p:cNvPr id="8" name="TextBox 7"/>
          <p:cNvSpPr txBox="1"/>
          <p:nvPr/>
        </p:nvSpPr>
        <p:spPr>
          <a:xfrm>
            <a:off x="2937597" y="5306799"/>
            <a:ext cx="2074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Match Well!</a:t>
            </a:r>
            <a:endParaRPr lang="en-US" sz="2800" i="1" dirty="0"/>
          </a:p>
        </p:txBody>
      </p:sp>
      <p:sp>
        <p:nvSpPr>
          <p:cNvPr id="9" name="Rectangle 8"/>
          <p:cNvSpPr/>
          <p:nvPr/>
        </p:nvSpPr>
        <p:spPr>
          <a:xfrm>
            <a:off x="358227" y="5830019"/>
            <a:ext cx="8265694" cy="905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>
                <a:solidFill>
                  <a:srgbClr val="000000"/>
                </a:solidFill>
              </a:rPr>
              <a:t>The authors at least consider the sampling bias problem on Twitter.</a:t>
            </a:r>
            <a:endParaRPr lang="en-US" sz="28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94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Experimental Setup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067" y="1066800"/>
            <a:ext cx="8572528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zh-CN" sz="2400" b="1" dirty="0" smtClean="0"/>
              <a:t>Location Estimation Problem:</a:t>
            </a:r>
            <a:r>
              <a:rPr lang="en-US" altLang="zh-CN" sz="2400" dirty="0" smtClean="0"/>
              <a:t> Given a set of tweets </a:t>
            </a:r>
            <a:r>
              <a:rPr lang="en-US" altLang="zh-CN" sz="2400" i="1" dirty="0" err="1" smtClean="0"/>
              <a:t>S</a:t>
            </a:r>
            <a:r>
              <a:rPr lang="en-US" altLang="zh-CN" sz="2400" i="1" baseline="-25000" dirty="0" err="1" smtClean="0"/>
              <a:t>tweets</a:t>
            </a:r>
            <a:r>
              <a:rPr lang="en-US" altLang="zh-CN" sz="2400" i="1" dirty="0" err="1" smtClean="0"/>
              <a:t>(u</a:t>
            </a:r>
            <a:r>
              <a:rPr lang="en-US" altLang="zh-CN" sz="2400" i="1" dirty="0" smtClean="0"/>
              <a:t>)</a:t>
            </a:r>
            <a:r>
              <a:rPr lang="en-US" altLang="zh-CN" sz="2400" dirty="0" smtClean="0"/>
              <a:t> posted by a Twitter user </a:t>
            </a:r>
            <a:r>
              <a:rPr lang="en-US" altLang="zh-CN" sz="2400" i="1" dirty="0" err="1" smtClean="0"/>
              <a:t>u</a:t>
            </a:r>
            <a:r>
              <a:rPr lang="en-US" altLang="zh-CN" sz="2400" dirty="0" smtClean="0"/>
              <a:t>, estimate a user’s probability of being located in city </a:t>
            </a:r>
            <a:r>
              <a:rPr lang="en-US" altLang="zh-CN" sz="2400" i="1" dirty="0" err="1" smtClean="0"/>
              <a:t>i</a:t>
            </a:r>
            <a:r>
              <a:rPr lang="en-US" altLang="zh-CN" sz="2400" dirty="0" smtClean="0"/>
              <a:t>: </a:t>
            </a:r>
            <a:r>
              <a:rPr lang="en-US" altLang="zh-CN" sz="2400" i="1" dirty="0" err="1" smtClean="0"/>
              <a:t>p(i|S</a:t>
            </a:r>
            <a:r>
              <a:rPr lang="en-US" altLang="zh-CN" sz="2400" i="1" baseline="-25000" dirty="0" err="1" smtClean="0"/>
              <a:t>tweets</a:t>
            </a:r>
            <a:r>
              <a:rPr lang="en-US" altLang="zh-CN" sz="2400" i="1" dirty="0" err="1" smtClean="0"/>
              <a:t>(u</a:t>
            </a:r>
            <a:r>
              <a:rPr lang="en-US" altLang="zh-CN" sz="2400" i="1" dirty="0" smtClean="0"/>
              <a:t>))</a:t>
            </a:r>
            <a:r>
              <a:rPr lang="en-US" altLang="zh-CN" sz="2400" dirty="0" smtClean="0"/>
              <a:t>, such that the city with maximum probability </a:t>
            </a:r>
            <a:r>
              <a:rPr lang="en-US" altLang="zh-CN" sz="2400" i="1" dirty="0" err="1" smtClean="0"/>
              <a:t>l</a:t>
            </a:r>
            <a:r>
              <a:rPr lang="en-US" altLang="zh-CN" sz="2400" i="1" baseline="-25000" dirty="0" err="1" smtClean="0"/>
              <a:t>est</a:t>
            </a:r>
            <a:r>
              <a:rPr lang="en-US" altLang="zh-CN" sz="2400" i="1" dirty="0" err="1" smtClean="0"/>
              <a:t>(u</a:t>
            </a:r>
            <a:r>
              <a:rPr lang="en-US" altLang="zh-CN" sz="2400" i="1" dirty="0" smtClean="0"/>
              <a:t>) </a:t>
            </a:r>
            <a:r>
              <a:rPr lang="en-US" altLang="zh-CN" sz="2400" dirty="0" smtClean="0"/>
              <a:t>is the user’s actual location </a:t>
            </a:r>
            <a:r>
              <a:rPr lang="en-US" altLang="zh-CN" sz="2400" i="1" dirty="0" err="1" smtClean="0"/>
              <a:t>l</a:t>
            </a:r>
            <a:r>
              <a:rPr lang="en-US" altLang="zh-CN" sz="2400" i="1" baseline="-25000" dirty="0" err="1" smtClean="0"/>
              <a:t>act</a:t>
            </a:r>
            <a:r>
              <a:rPr lang="en-US" altLang="zh-CN" sz="2400" i="1" dirty="0" err="1" smtClean="0"/>
              <a:t>(u</a:t>
            </a:r>
            <a:r>
              <a:rPr lang="en-US" altLang="zh-CN" sz="2400" i="1" dirty="0" smtClean="0"/>
              <a:t>)</a:t>
            </a:r>
            <a:r>
              <a:rPr lang="en-US" altLang="zh-CN" sz="2400" dirty="0" smtClean="0"/>
              <a:t>.</a:t>
            </a:r>
          </a:p>
          <a:p>
            <a:pPr lvl="0">
              <a:spcBef>
                <a:spcPct val="0"/>
              </a:spcBef>
              <a:defRPr/>
            </a:pPr>
            <a:endParaRPr lang="en-US" altLang="zh-CN" sz="2400" b="1" dirty="0" smtClean="0"/>
          </a:p>
          <a:p>
            <a:pPr lvl="0">
              <a:spcBef>
                <a:spcPct val="0"/>
              </a:spcBef>
              <a:defRPr/>
            </a:pPr>
            <a:r>
              <a:rPr lang="en-US" altLang="zh-CN" sz="2400" b="1" dirty="0" smtClean="0"/>
              <a:t>[Training Set]: </a:t>
            </a:r>
            <a:r>
              <a:rPr lang="en-US" altLang="zh-CN" sz="2400" dirty="0" smtClean="0"/>
              <a:t>130K Twitter users with self-labeled city-level location within United States, and 4M tweets sampled from them.</a:t>
            </a:r>
          </a:p>
          <a:p>
            <a:pPr marL="914400" indent="-914400"/>
            <a:r>
              <a:rPr lang="en-US" altLang="zh-CN" sz="2400" b="1" dirty="0" smtClean="0"/>
              <a:t>[Test Set]: </a:t>
            </a:r>
            <a:r>
              <a:rPr lang="en-US" altLang="zh-CN" sz="2400" dirty="0" smtClean="0"/>
              <a:t>5K Twitter users with 1K tweets each + lat/long (separate from the training set)</a:t>
            </a:r>
          </a:p>
          <a:p>
            <a:pPr>
              <a:buFont typeface="Arial" pitchFamily="34" charset="0"/>
              <a:buChar char="•"/>
            </a:pPr>
            <a:endParaRPr lang="en-US" altLang="zh-CN" sz="2400" b="1" dirty="0" smtClean="0"/>
          </a:p>
          <a:p>
            <a:r>
              <a:rPr lang="en-US" altLang="zh-CN" sz="2400" b="1" dirty="0" smtClean="0"/>
              <a:t>[Metrics]: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Average Error Distance: </a:t>
            </a:r>
            <a:r>
              <a:rPr lang="en-US" altLang="zh-CN" sz="2400" dirty="0" smtClean="0"/>
              <a:t>distance </a:t>
            </a:r>
            <a:r>
              <a:rPr lang="en-US" sz="2400" dirty="0" smtClean="0"/>
              <a:t>in miles between the actual location of the user and the estimated location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 smtClean="0"/>
              <a:t>Accuracy (ACC): </a:t>
            </a:r>
            <a:r>
              <a:rPr lang="en-US" sz="2400" dirty="0" smtClean="0"/>
              <a:t>percentage of users with an error distance between 0-100 miles.</a:t>
            </a:r>
          </a:p>
        </p:txBody>
      </p:sp>
    </p:spTree>
    <p:extLst>
      <p:ext uri="{BB962C8B-B14F-4D97-AF65-F5344CB8AC3E}">
        <p14:creationId xmlns:p14="http://schemas.microsoft.com/office/powerpoint/2010/main" val="2756887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9217" y="2232018"/>
            <a:ext cx="8686800" cy="2489633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2800" dirty="0" smtClean="0"/>
              <a:t>Paper 3: </a:t>
            </a:r>
            <a:r>
              <a:rPr kumimoji="1" lang="en-US" altLang="ja-JP" sz="2800" dirty="0"/>
              <a:t>"You are where you tweet: a content-based approach to geo-locating twitter users." Cheng, </a:t>
            </a:r>
            <a:r>
              <a:rPr kumimoji="1" lang="en-US" altLang="ja-JP" sz="2800" dirty="0" err="1"/>
              <a:t>Zhiyuan</a:t>
            </a:r>
            <a:r>
              <a:rPr kumimoji="1" lang="en-US" altLang="ja-JP" sz="2800" dirty="0"/>
              <a:t>, et. al. Proceedings of the 19th ACM international conference on Information and knowledge management. ACM, 2010</a:t>
            </a:r>
            <a:r>
              <a:rPr kumimoji="1" lang="en-US" altLang="ja-JP" sz="2800" dirty="0" smtClean="0"/>
              <a:t>.</a:t>
            </a:r>
            <a:br>
              <a:rPr kumimoji="1" lang="en-US" altLang="ja-JP" sz="2800" dirty="0" smtClean="0"/>
            </a:br>
            <a:r>
              <a:rPr kumimoji="1" lang="en-US" altLang="ja-JP" sz="2800" dirty="0"/>
              <a:t/>
            </a:r>
            <a:br>
              <a:rPr kumimoji="1" lang="en-US" altLang="ja-JP" sz="2800" dirty="0"/>
            </a:br>
            <a:r>
              <a:rPr kumimoji="1" lang="en-US" altLang="ja-JP" sz="2800" dirty="0" smtClean="0"/>
              <a:t>Paper 4: "</a:t>
            </a:r>
            <a:r>
              <a:rPr kumimoji="1" lang="en-US" altLang="ja-JP" sz="2800" dirty="0"/>
              <a:t>From tweets to polls: Linking text sentiment to public opinion time series</a:t>
            </a:r>
            <a:r>
              <a:rPr kumimoji="1" lang="en-US" altLang="ja-JP" sz="2800" dirty="0" smtClean="0"/>
              <a:t>.” </a:t>
            </a:r>
            <a:r>
              <a:rPr kumimoji="1" lang="en-US" altLang="ja-JP" sz="2800" dirty="0"/>
              <a:t>O'Connor, Brendan, et al. </a:t>
            </a:r>
            <a:r>
              <a:rPr kumimoji="1" lang="en-US" altLang="ja-JP" sz="2800" dirty="0" smtClean="0"/>
              <a:t> </a:t>
            </a:r>
            <a:r>
              <a:rPr kumimoji="1" lang="en-US" altLang="ja-JP" sz="2800" dirty="0"/>
              <a:t>ICWSM 11 (2010): 122-129.</a:t>
            </a:r>
            <a:endParaRPr kumimoji="1" lang="ja-JP" alt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Papers discuss 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43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72" y="1071545"/>
            <a:ext cx="9159772" cy="581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Probability of a Location Given a Word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785926"/>
            <a:ext cx="857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</a:rPr>
              <a:t>Distribution of the word “Rockets”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2590800"/>
            <a:ext cx="2245276" cy="113877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Huston: 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- Home of NASA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- NBA team Rockets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627991" y="2649724"/>
            <a:ext cx="458263" cy="1964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5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Baseline Estimator: Aggregate Over All Words</a:t>
            </a: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8062932" cy="112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3357562"/>
            <a:ext cx="8786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b="1" dirty="0" smtClean="0"/>
              <a:t>[Method]: </a:t>
            </a:r>
            <a:r>
              <a:rPr lang="en-US" altLang="zh-CN" sz="3200" dirty="0" smtClean="0"/>
              <a:t>Given the set of words extracted from user </a:t>
            </a:r>
            <a:r>
              <a:rPr lang="en-US" altLang="zh-CN" sz="3200" i="1" dirty="0" err="1" smtClean="0"/>
              <a:t>u</a:t>
            </a:r>
            <a:r>
              <a:rPr lang="en-US" altLang="zh-CN" sz="3200" dirty="0" err="1" smtClean="0"/>
              <a:t>’s</a:t>
            </a:r>
            <a:r>
              <a:rPr lang="en-US" altLang="zh-CN" sz="3200" dirty="0" smtClean="0"/>
              <a:t> tweets, aggregating the probability of city </a:t>
            </a:r>
            <a:r>
              <a:rPr lang="en-US" altLang="zh-CN" sz="3200" dirty="0" err="1" smtClean="0"/>
              <a:t>i</a:t>
            </a:r>
            <a:r>
              <a:rPr lang="en-US" altLang="zh-CN" sz="3200" dirty="0" smtClean="0"/>
              <a:t> given individual word </a:t>
            </a:r>
            <a:r>
              <a:rPr lang="en-US" altLang="zh-CN" sz="3200" i="1" dirty="0" smtClean="0"/>
              <a:t>w</a:t>
            </a:r>
            <a:r>
              <a:rPr lang="en-US" altLang="zh-CN" sz="3200" dirty="0" smtClean="0"/>
              <a:t>, will give us the probability of the user to be located in city </a:t>
            </a:r>
            <a:r>
              <a:rPr lang="en-US" altLang="zh-CN" sz="3200" dirty="0" err="1" smtClean="0"/>
              <a:t>i</a:t>
            </a:r>
            <a:r>
              <a:rPr lang="en-US" altLang="zh-CN" sz="3200" dirty="0" smtClean="0"/>
              <a:t>.</a:t>
            </a:r>
          </a:p>
          <a:p>
            <a:pPr lvl="0">
              <a:spcBef>
                <a:spcPct val="0"/>
              </a:spcBef>
              <a:defRPr/>
            </a:pPr>
            <a:endParaRPr lang="en-US" altLang="zh-CN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19811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534400" cy="4525963"/>
          </a:xfrm>
        </p:spPr>
        <p:txBody>
          <a:bodyPr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4000" b="1" dirty="0" smtClean="0"/>
              <a:t>[Results]:</a:t>
            </a:r>
            <a:endParaRPr lang="en-US" altLang="zh-CN" sz="4000" dirty="0" smtClean="0"/>
          </a:p>
          <a:p>
            <a:pPr lvl="1">
              <a:spcBef>
                <a:spcPct val="0"/>
              </a:spcBef>
              <a:defRPr/>
            </a:pPr>
            <a:r>
              <a:rPr lang="en-US" altLang="zh-CN" sz="4000" b="1" dirty="0" smtClean="0"/>
              <a:t>Average Error Distance: </a:t>
            </a:r>
            <a:r>
              <a:rPr lang="en-US" altLang="zh-CN" sz="4000" dirty="0" smtClean="0"/>
              <a:t>1,773 miles</a:t>
            </a:r>
          </a:p>
          <a:p>
            <a:pPr lvl="1">
              <a:spcBef>
                <a:spcPct val="0"/>
              </a:spcBef>
              <a:defRPr/>
            </a:pPr>
            <a:r>
              <a:rPr lang="en-US" altLang="zh-CN" sz="4000" b="1" dirty="0" smtClean="0"/>
              <a:t>Accuracy: </a:t>
            </a:r>
            <a:r>
              <a:rPr lang="en-US" altLang="zh-CN" sz="4000" dirty="0" smtClean="0"/>
              <a:t>10.12% of users in the test data set are geo-located within 100 miles to the real locations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Baseline Location Estimation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20" y="4150436"/>
            <a:ext cx="2707564" cy="27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1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Two Key Observations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933729"/>
            <a:ext cx="8286808" cy="624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 Observation #1</a:t>
            </a:r>
            <a:r>
              <a:rPr lang="en-US" sz="2800" dirty="0" smtClean="0"/>
              <a:t>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Most words provide </a:t>
            </a:r>
            <a:r>
              <a:rPr lang="en-US" sz="2800" b="1" dirty="0" smtClean="0"/>
              <a:t>very little power </a:t>
            </a:r>
            <a:r>
              <a:rPr lang="en-US" sz="2800" dirty="0" smtClean="0"/>
              <a:t>at </a:t>
            </a:r>
            <a:r>
              <a:rPr lang="en-US" sz="2800" b="1" dirty="0" smtClean="0"/>
              <a:t>distinguishing the location</a:t>
            </a:r>
            <a:r>
              <a:rPr lang="en-US" sz="2800" dirty="0" smtClean="0"/>
              <a:t> of a user. (e.g., August, peace, world)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>
              <a:sym typeface="Wingding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ym typeface="Wingdings"/>
              </a:rPr>
              <a:t> </a:t>
            </a:r>
            <a:r>
              <a:rPr lang="en-US" sz="2800" dirty="0" smtClean="0"/>
              <a:t>Need a method to isolate “local words” (e.g., “howdy” is a typical greeting word used in Texas)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u="sng" dirty="0" smtClean="0"/>
              <a:t> Observation #2: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Per-city word distributions for small cities are </a:t>
            </a:r>
            <a:r>
              <a:rPr lang="en-US" sz="2800" b="1" dirty="0" smtClean="0"/>
              <a:t>under-specified</a:t>
            </a:r>
            <a:r>
              <a:rPr lang="en-US" sz="2800" dirty="0" smtClean="0"/>
              <a:t> leading to large estimation errors.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>
              <a:sym typeface="Wingding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ym typeface="Wingdings"/>
              </a:rPr>
              <a:t> </a:t>
            </a:r>
            <a:r>
              <a:rPr lang="en-US" sz="2800" dirty="0" smtClean="0"/>
              <a:t>Need a method to overcome this </a:t>
            </a:r>
            <a:r>
              <a:rPr lang="en-US" sz="2800" dirty="0" err="1" smtClean="0"/>
              <a:t>sparsity</a:t>
            </a:r>
            <a:endParaRPr lang="en-US" altLang="zh-CN" sz="3200" dirty="0" smtClean="0"/>
          </a:p>
          <a:p>
            <a:pPr lvl="0">
              <a:spcBef>
                <a:spcPct val="0"/>
              </a:spcBef>
              <a:defRPr/>
            </a:pP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372147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72" y="1071545"/>
            <a:ext cx="9159772" cy="581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How to identify the local words?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3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Identifying Local Words in Tweets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0879" y="1576145"/>
            <a:ext cx="7888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Local Words</a:t>
            </a:r>
            <a:r>
              <a:rPr lang="en-US" sz="3200" dirty="0" smtClean="0"/>
              <a:t>: A high local focus and fast dispersion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b="1" dirty="0" smtClean="0"/>
              <a:t>Non-local Words</a:t>
            </a:r>
            <a:r>
              <a:rPr lang="en-US" sz="3200" dirty="0" smtClean="0"/>
              <a:t>: many multiple central points with no clear dispersion</a:t>
            </a:r>
          </a:p>
          <a:p>
            <a:endParaRPr lang="en-US" sz="3200" dirty="0"/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Q: How do we assess spatial focus and dispersion?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673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Identifying Local Words in Tweets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3" y="11077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Enlightened by </a:t>
            </a:r>
            <a:r>
              <a:rPr lang="en-US" sz="2400" dirty="0" err="1" smtClean="0">
                <a:solidFill>
                  <a:srgbClr val="000000"/>
                </a:solidFill>
              </a:rPr>
              <a:t>Backstrom’s</a:t>
            </a:r>
            <a:r>
              <a:rPr lang="en-US" sz="2400" dirty="0" smtClean="0">
                <a:solidFill>
                  <a:srgbClr val="000000"/>
                </a:solidFill>
              </a:rPr>
              <a:t> model  [</a:t>
            </a:r>
            <a:r>
              <a:rPr lang="en-US" sz="2400" dirty="0" err="1" smtClean="0">
                <a:solidFill>
                  <a:srgbClr val="000000"/>
                </a:solidFill>
              </a:rPr>
              <a:t>Backstrom</a:t>
            </a:r>
            <a:r>
              <a:rPr lang="en-US" sz="2400" dirty="0" smtClean="0">
                <a:solidFill>
                  <a:srgbClr val="000000"/>
                </a:solidFill>
              </a:rPr>
              <a:t> et al. WWW 08], generate a model for each word according to the observed probabilistic distribution, in the form of:</a:t>
            </a:r>
            <a:endParaRPr lang="en-US" altLang="zh-CN" sz="2800" dirty="0" smtClean="0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0561" y="2928934"/>
            <a:ext cx="619327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385783"/>
              </p:ext>
            </p:extLst>
          </p:nvPr>
        </p:nvGraphicFramePr>
        <p:xfrm>
          <a:off x="4092575" y="2144713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Equation" r:id="rId5" imgW="546100" imgH="228600" progId="Equation.3">
                  <p:embed/>
                </p:oleObj>
              </mc:Choice>
              <mc:Fallback>
                <p:oleObj name="Equation" r:id="rId5" imgW="546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2575" y="2144713"/>
                        <a:ext cx="15811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71670" y="328612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dirty="0" smtClean="0">
                <a:solidFill>
                  <a:schemeClr val="accent6">
                    <a:lumMod val="75000"/>
                  </a:schemeClr>
                </a:solidFill>
              </a:rPr>
              <a:t>Model of word “Rockets”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108904" y="1965310"/>
            <a:ext cx="2821372" cy="12956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C: central frequency</a:t>
            </a:r>
          </a:p>
          <a:p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: how fast the frequency falls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8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Identifying Local Words in Tweets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Manual classified some models as local words, and train classifiers with the labeled set to categorize other models. Finally, </a:t>
            </a:r>
            <a:r>
              <a:rPr lang="en-US" sz="2400" b="1" dirty="0" smtClean="0"/>
              <a:t>3,615 words </a:t>
            </a:r>
            <a:r>
              <a:rPr lang="en-US" sz="2400" dirty="0" smtClean="0"/>
              <a:t>are classified as </a:t>
            </a:r>
            <a:r>
              <a:rPr lang="en-US" sz="2400" b="1" dirty="0" smtClean="0"/>
              <a:t>local words</a:t>
            </a:r>
            <a:r>
              <a:rPr lang="en-US" sz="2400" dirty="0" smtClean="0"/>
              <a:t>.</a:t>
            </a:r>
            <a:endParaRPr lang="en-US" altLang="zh-CN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8" y="2677059"/>
            <a:ext cx="8153483" cy="298556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49199" y="3524565"/>
            <a:ext cx="3071218" cy="3498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Detroit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49199" y="3913304"/>
            <a:ext cx="3071218" cy="3498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Las Vegas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21589" y="4276975"/>
            <a:ext cx="3071218" cy="3498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Border of Texas and Mexico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33132" y="4671634"/>
            <a:ext cx="3071218" cy="3498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Grand Canyon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20173" y="5034457"/>
            <a:ext cx="3071218" cy="34986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Boston</a:t>
            </a:r>
            <a:endParaRPr lang="en-US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9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Identifying Local Words in Tweets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Manual classified some models as local words, and train classifiers with the labeled set to categorize other models. Finally, </a:t>
            </a:r>
            <a:r>
              <a:rPr lang="en-US" sz="2400" b="1" dirty="0" smtClean="0"/>
              <a:t>3,615 words </a:t>
            </a:r>
            <a:r>
              <a:rPr lang="en-US" sz="2400" dirty="0" smtClean="0"/>
              <a:t>are classified as </a:t>
            </a:r>
            <a:r>
              <a:rPr lang="en-US" sz="2400" b="1" dirty="0" smtClean="0"/>
              <a:t>local words</a:t>
            </a:r>
            <a:r>
              <a:rPr lang="en-US" sz="2400" dirty="0" smtClean="0"/>
              <a:t>.</a:t>
            </a:r>
            <a:endParaRPr lang="en-US" altLang="zh-CN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362200"/>
            <a:ext cx="674320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441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72" y="1071545"/>
            <a:ext cx="9159772" cy="581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How to overcome tweet </a:t>
            </a:r>
            <a:r>
              <a:rPr lang="en-US" dirty="0" err="1" smtClean="0">
                <a:solidFill>
                  <a:srgbClr val="000000"/>
                </a:solidFill>
              </a:rPr>
              <a:t>sparsity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5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9217" y="1554095"/>
            <a:ext cx="8686800" cy="2489633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3200" dirty="0" smtClean="0"/>
              <a:t>Paper 3: "</a:t>
            </a:r>
            <a:r>
              <a:rPr kumimoji="1" lang="en-US" altLang="ja-JP" sz="3200" dirty="0"/>
              <a:t>You are where you tweet: a content-based approach to geo-locating twitter users." Cheng, </a:t>
            </a:r>
            <a:r>
              <a:rPr kumimoji="1" lang="en-US" altLang="ja-JP" sz="3200" dirty="0" err="1"/>
              <a:t>Zhiyuan</a:t>
            </a:r>
            <a:r>
              <a:rPr kumimoji="1" lang="en-US" altLang="ja-JP" sz="3200" dirty="0"/>
              <a:t>, </a:t>
            </a:r>
            <a:r>
              <a:rPr kumimoji="1" lang="en-US" altLang="ja-JP" sz="3200" dirty="0" smtClean="0"/>
              <a:t>et. al. Proceedings </a:t>
            </a:r>
            <a:r>
              <a:rPr kumimoji="1" lang="en-US" altLang="ja-JP" sz="3200" dirty="0"/>
              <a:t>of the 19th ACM international conference on Information and knowledge management. ACM, 2010.</a:t>
            </a:r>
            <a:endParaRPr kumimoji="1" lang="ja-JP" alt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Geo-locations of Tweets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185" y="4336820"/>
            <a:ext cx="3670160" cy="224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03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Overcoming Tweet Sparsity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380" y="1178559"/>
            <a:ext cx="8715404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b="1" dirty="0" smtClean="0"/>
              <a:t>Laplace Smoothing:</a:t>
            </a:r>
          </a:p>
          <a:p>
            <a:pPr>
              <a:buFont typeface="Arial" pitchFamily="34" charset="0"/>
              <a:buChar char="•"/>
            </a:pPr>
            <a:endParaRPr lang="en-US" altLang="zh-CN" sz="2800" b="1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State-Level Smoothing: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Lattice-Based Neighborhood Smoothing: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 lvl="0">
              <a:spcBef>
                <a:spcPct val="0"/>
              </a:spcBef>
              <a:defRPr/>
            </a:pPr>
            <a:endParaRPr lang="en-US" altLang="zh-CN" sz="32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24309" y="1750063"/>
            <a:ext cx="293016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4016" y="3035947"/>
            <a:ext cx="475555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884" y="4321831"/>
            <a:ext cx="730255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081" y="4977447"/>
            <a:ext cx="5295900" cy="63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57343" y="1750063"/>
            <a:ext cx="2475117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Ignore geographic information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99661" y="2964509"/>
            <a:ext cx="2285026" cy="573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Coarse grained: State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5547" y="5099829"/>
            <a:ext cx="2285026" cy="5730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Fine grained: Lattice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04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Impact of Refinements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6" y="4903785"/>
            <a:ext cx="9429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Key: Local Filtering.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b="1" dirty="0" smtClean="0">
                <a:solidFill>
                  <a:schemeClr val="accent6">
                    <a:lumMod val="75000"/>
                  </a:schemeClr>
                </a:solidFill>
              </a:rPr>
              <a:t>#1 Smoothing Technique: Neighborhood-based smoothing.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1295400"/>
          <a:ext cx="6324601" cy="342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0931"/>
                <a:gridCol w="966259"/>
                <a:gridCol w="2547411"/>
              </a:tblGrid>
              <a:tr h="489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AvgErrDist</a:t>
                      </a:r>
                      <a:r>
                        <a:rPr lang="en-US" baseline="0" dirty="0" smtClean="0"/>
                        <a:t> (Miles)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1773.146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Local Filtering (LF)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539.191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LF + Laplace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587.551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LF + State-Level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551.436</a:t>
                      </a:r>
                      <a:endParaRPr lang="en-US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 LF + Neighborhood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0.510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535.564</a:t>
                      </a:r>
                      <a:endParaRPr lang="en-US" b="1" dirty="0"/>
                    </a:p>
                  </a:txBody>
                  <a:tcPr/>
                </a:tc>
              </a:tr>
              <a:tr h="4898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 LF + Model-based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719.238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73073" y="1642883"/>
            <a:ext cx="6943849" cy="6350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4595" y="3631446"/>
            <a:ext cx="6943849" cy="63506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31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Across Estimators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80" y="1417638"/>
            <a:ext cx="6866585" cy="46841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312591" y="1257027"/>
            <a:ext cx="0" cy="506739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134198" y="3797270"/>
            <a:ext cx="914400" cy="5619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30%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23089" y="2690277"/>
            <a:ext cx="914400" cy="5177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5</a:t>
            </a:r>
            <a:r>
              <a:rPr lang="en-US" b="1" dirty="0">
                <a:solidFill>
                  <a:srgbClr val="000000"/>
                </a:solidFill>
              </a:rPr>
              <a:t>1</a:t>
            </a:r>
            <a:r>
              <a:rPr lang="en-US" b="1" dirty="0" smtClean="0">
                <a:solidFill>
                  <a:srgbClr val="000000"/>
                </a:solidFill>
              </a:rPr>
              <a:t>%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048598" y="4359222"/>
            <a:ext cx="263993" cy="1036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61198" y="3208038"/>
            <a:ext cx="270238" cy="288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57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0111E-6 -1.98056E-6 L 0.15042 -0.0002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Capacity of the Location Estimator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6797" t="7692" r="7112" b="1923"/>
          <a:stretch>
            <a:fillRect/>
          </a:stretch>
        </p:blipFill>
        <p:spPr bwMode="auto">
          <a:xfrm>
            <a:off x="228600" y="1295400"/>
            <a:ext cx="8754942" cy="45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85720" y="5929330"/>
            <a:ext cx="8643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Accuracy is dramatically improved as they increase k, and almost 90% of users are located within 100 miles of their actual locations in the top 10.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937801" y="1532002"/>
            <a:ext cx="0" cy="17546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295400" y="1526727"/>
            <a:ext cx="68084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95400" y="3281328"/>
            <a:ext cx="68084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409158" y="2108140"/>
            <a:ext cx="2919796" cy="1178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40% improvement by increasing k from 1 to 10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38806" y="3766353"/>
            <a:ext cx="2919796" cy="1178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There are still rooms to improve the accuracy for the top 1 prediction!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853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Error Distance </a:t>
            </a:r>
            <a:r>
              <a:rPr lang="en-US" dirty="0" err="1" smtClean="0"/>
              <a:t>vs</a:t>
            </a:r>
            <a:r>
              <a:rPr lang="en-US" dirty="0" smtClean="0"/>
              <a:t> 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22" y="1562099"/>
            <a:ext cx="7529823" cy="444806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7947604" y="2115958"/>
            <a:ext cx="0" cy="31765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45004" y="2115958"/>
            <a:ext cx="6402600" cy="60196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930115" y="5292534"/>
            <a:ext cx="68084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765943" y="3053452"/>
            <a:ext cx="2919796" cy="1178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More than 400 miles error reduced by increasing k from 1 to 10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0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Estimation Quality: Number of Tweets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6796" t="7691" r="7122" b="1934"/>
          <a:stretch>
            <a:fillRect/>
          </a:stretch>
        </p:blipFill>
        <p:spPr bwMode="auto">
          <a:xfrm>
            <a:off x="1285852" y="2249333"/>
            <a:ext cx="6643734" cy="41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14314" y="1357298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Examine whether they can achieve equally good estimation results using only 100 tweet or a few 100s.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6324921"/>
            <a:ext cx="928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Even with only 100 tweets, 40%+ users are located within 100 miles.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18650" y="2950293"/>
            <a:ext cx="0" cy="549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67902" y="2950293"/>
            <a:ext cx="68084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67902" y="3500243"/>
            <a:ext cx="68084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867422" y="2950293"/>
            <a:ext cx="2919796" cy="1178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10% drop by reducing the # of tweets per user from 1k to 100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1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15" y="2113839"/>
            <a:ext cx="6629400" cy="42545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Estimation Quality: Number of Tweets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4" y="1357298"/>
            <a:ext cx="8643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Examine whether they can achieve equally good estimation results using only 100 tweet or a few 100s.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6324921"/>
            <a:ext cx="928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Even with only 100 tweets, 40%+ users are located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witin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100 miles.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227475" y="2557472"/>
            <a:ext cx="0" cy="273665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27477" y="2557472"/>
            <a:ext cx="5735677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83266" y="5294126"/>
            <a:ext cx="680849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163654" y="3046086"/>
            <a:ext cx="2919796" cy="11784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100 miles more in error by reducing the # of tweets per user from 1k to 100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99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Conclusions and Next Steps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6011" y="1066800"/>
            <a:ext cx="87154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Proposed and evaluated a probabilistic framework for estimating a Twitter user's city-level location based </a:t>
            </a:r>
            <a:r>
              <a:rPr lang="en-US" sz="3200" b="1" dirty="0" smtClean="0"/>
              <a:t>purely on the content </a:t>
            </a:r>
            <a:r>
              <a:rPr lang="en-US" sz="3200" dirty="0" smtClean="0"/>
              <a:t>of the user's tweets.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Can place </a:t>
            </a:r>
            <a:r>
              <a:rPr lang="en-US" sz="3200" b="1" dirty="0" smtClean="0"/>
              <a:t>51% of Twitter users within 100 miles </a:t>
            </a:r>
            <a:r>
              <a:rPr lang="en-US" sz="3200" dirty="0" smtClean="0"/>
              <a:t>of their actual location.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u="sng" dirty="0" smtClean="0"/>
              <a:t> What next?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More data = better location estimation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Incorporate </a:t>
            </a:r>
            <a:r>
              <a:rPr lang="en-US" sz="3200" b="1" dirty="0" smtClean="0"/>
              <a:t>social ties </a:t>
            </a:r>
            <a:r>
              <a:rPr lang="en-US" sz="3200" dirty="0" smtClean="0"/>
              <a:t>into the estimator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Explore temporal aspect of location estimation</a:t>
            </a:r>
          </a:p>
        </p:txBody>
      </p:sp>
    </p:spTree>
    <p:extLst>
      <p:ext uri="{BB962C8B-B14F-4D97-AF65-F5344CB8AC3E}">
        <p14:creationId xmlns:p14="http://schemas.microsoft.com/office/powerpoint/2010/main" val="108231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59217" y="1554095"/>
            <a:ext cx="8686800" cy="2489633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3200" dirty="0" smtClean="0"/>
              <a:t>Paper 4: "</a:t>
            </a:r>
            <a:r>
              <a:rPr kumimoji="1" lang="en-US" altLang="ja-JP" sz="3200" dirty="0"/>
              <a:t>Groundhog day: near-duplicate detection on twitter." Tao, </a:t>
            </a:r>
            <a:r>
              <a:rPr kumimoji="1" lang="en-US" altLang="ja-JP" sz="3200" dirty="0" err="1"/>
              <a:t>Ke</a:t>
            </a:r>
            <a:r>
              <a:rPr kumimoji="1" lang="en-US" altLang="ja-JP" sz="3200" dirty="0"/>
              <a:t>, et al. </a:t>
            </a:r>
            <a:r>
              <a:rPr kumimoji="1" lang="en-US" altLang="ja-JP" sz="3200" dirty="0" smtClean="0"/>
              <a:t>Proceedings </a:t>
            </a:r>
            <a:r>
              <a:rPr kumimoji="1" lang="en-US" altLang="ja-JP" sz="3200" dirty="0"/>
              <a:t>of the 22nd international conference on World Wide Web. International World Wide Web Conferences Steering Committee, 2013.</a:t>
            </a:r>
            <a:endParaRPr kumimoji="1" lang="ja-JP" alt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Duplicate Detection on Twitter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100" y="4211209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19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Groundhog Day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34036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342" y="2196687"/>
            <a:ext cx="3633569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Film released on Feb. 12 1993.</a:t>
            </a:r>
          </a:p>
          <a:p>
            <a:r>
              <a:rPr lang="en-US" sz="2800" dirty="0" smtClean="0"/>
              <a:t>Story: A weather man finds himself in a time loop, repeating the same day again and again.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8782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C:\TAMU\Research\Presentation\CIKM 2010\twitter_visualiz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4786322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The Promise: Twitter as “human” sensing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5029200"/>
            <a:ext cx="5724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500 million tweets per day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591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56207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Search &amp; </a:t>
            </a:r>
            <a:r>
              <a:rPr lang="en-US" dirty="0"/>
              <a:t>R</a:t>
            </a:r>
            <a:r>
              <a:rPr lang="en-US" dirty="0" smtClean="0"/>
              <a:t>etrieval on Twitter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ＭＳ Ｐゴシック" charset="0"/>
                <a:cs typeface="Tahoma"/>
              </a:rPr>
              <a:t>Duplicate C</a:t>
            </a:r>
            <a:r>
              <a:rPr lang="en-US" dirty="0" smtClean="0">
                <a:ea typeface="ＭＳ Ｐゴシック" charset="0"/>
                <a:cs typeface="Tahoma"/>
              </a:rPr>
              <a:t>ontent </a:t>
            </a:r>
            <a:r>
              <a:rPr lang="en-US" dirty="0">
                <a:ea typeface="ＭＳ Ｐゴシック" charset="0"/>
                <a:cs typeface="Tahoma"/>
              </a:rPr>
              <a:t>on </a:t>
            </a:r>
            <a:r>
              <a:rPr lang="en-US" dirty="0" smtClean="0">
                <a:ea typeface="ＭＳ Ｐゴシック" charset="0"/>
                <a:cs typeface="Tahoma"/>
              </a:rPr>
              <a:t>Twitter</a:t>
            </a:r>
          </a:p>
          <a:p>
            <a:pPr>
              <a:lnSpc>
                <a:spcPct val="150000"/>
              </a:lnSpc>
            </a:pPr>
            <a:r>
              <a:rPr lang="en-US" dirty="0">
                <a:ea typeface="ＭＳ Ｐゴシック" charset="0"/>
                <a:cs typeface="Tahoma"/>
              </a:rPr>
              <a:t>Near</a:t>
            </a:r>
            <a:r>
              <a:rPr lang="en-US" dirty="0" smtClean="0">
                <a:ea typeface="ＭＳ Ｐゴシック" charset="0"/>
              </a:rPr>
              <a:t>-duplicates </a:t>
            </a:r>
            <a:r>
              <a:rPr lang="en-US" dirty="0">
                <a:ea typeface="ＭＳ Ｐゴシック" charset="0"/>
              </a:rPr>
              <a:t>in Twitter </a:t>
            </a:r>
            <a:r>
              <a:rPr lang="en-US" dirty="0" smtClean="0">
                <a:ea typeface="ＭＳ Ｐゴシック" charset="0"/>
              </a:rPr>
              <a:t>Search</a:t>
            </a:r>
          </a:p>
          <a:p>
            <a:pPr>
              <a:lnSpc>
                <a:spcPct val="150000"/>
              </a:lnSpc>
            </a:pPr>
            <a:r>
              <a:rPr lang="en-US" dirty="0"/>
              <a:t>S</a:t>
            </a:r>
            <a:r>
              <a:rPr lang="en-US" dirty="0" smtClean="0"/>
              <a:t>olution to Twitter Search: the </a:t>
            </a:r>
            <a:r>
              <a:rPr lang="en-US" dirty="0">
                <a:ea typeface="ＭＳ Ｐゴシック" charset="0"/>
                <a:cs typeface="Tahoma"/>
              </a:rPr>
              <a:t>Twinder </a:t>
            </a:r>
            <a:r>
              <a:rPr lang="en-US" dirty="0" smtClean="0">
                <a:ea typeface="ＭＳ Ｐゴシック" charset="0"/>
                <a:cs typeface="Tahoma"/>
              </a:rPr>
              <a:t>Framework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a typeface="ＭＳ Ｐゴシック" charset="0"/>
                <a:cs typeface="Tahoma"/>
              </a:rPr>
              <a:t>Analysis &amp; Evaluation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ea typeface="ＭＳ Ｐゴシック" charset="0"/>
                <a:cs typeface="Tahoma"/>
              </a:rPr>
              <a:t>Conclusion</a:t>
            </a: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83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>
            <a:noAutofit/>
          </a:bodyPr>
          <a:lstStyle/>
          <a:p>
            <a:r>
              <a:rPr lang="en-US" sz="4000" noProof="0" dirty="0" smtClean="0">
                <a:ea typeface="ＭＳ Ｐゴシック" charset="0"/>
              </a:rPr>
              <a:t>Search &amp; Retrieval on Twitter</a:t>
            </a:r>
            <a:endParaRPr lang="en-US" sz="4000" noProof="0" dirty="0">
              <a:ea typeface="ＭＳ Ｐゴシック" charset="0"/>
            </a:endParaRPr>
          </a:p>
        </p:txBody>
      </p:sp>
      <p:sp>
        <p:nvSpPr>
          <p:cNvPr id="6146" name="Content Placeholder 4"/>
          <p:cNvSpPr>
            <a:spLocks noGrp="1"/>
          </p:cNvSpPr>
          <p:nvPr>
            <p:ph idx="1"/>
          </p:nvPr>
        </p:nvSpPr>
        <p:spPr>
          <a:xfrm>
            <a:off x="621535" y="1849354"/>
            <a:ext cx="8224837" cy="3497786"/>
          </a:xfrm>
        </p:spPr>
        <p:txBody>
          <a:bodyPr>
            <a:normAutofit fontScale="77500" lnSpcReduction="20000"/>
          </a:bodyPr>
          <a:lstStyle/>
          <a:p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Twitter is more like a news media.</a:t>
            </a:r>
          </a:p>
          <a:p>
            <a:pPr marL="0" indent="0">
              <a:buNone/>
            </a:pPr>
            <a:endParaRPr lang="en-US" noProof="0" dirty="0" smtClean="0">
              <a:latin typeface="Tahoma"/>
              <a:ea typeface="ＭＳ Ｐゴシック" charset="0"/>
              <a:cs typeface="Tahoma"/>
            </a:endParaRPr>
          </a:p>
          <a:p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How do people search on Twitter? </a:t>
            </a:r>
            <a:r>
              <a:rPr lang="en-US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ＭＳ Ｐゴシック" charset="0"/>
                <a:cs typeface="Tahoma"/>
              </a:rPr>
              <a:t>[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  <a:ea typeface="ＭＳ Ｐゴシック" charset="0"/>
                <a:cs typeface="Tahoma"/>
              </a:rPr>
              <a:t>Teevan et al.]</a:t>
            </a:r>
            <a:endParaRPr lang="en-US" noProof="0" dirty="0" smtClean="0">
              <a:solidFill>
                <a:schemeClr val="tx1">
                  <a:lumMod val="50000"/>
                  <a:lumOff val="50000"/>
                </a:schemeClr>
              </a:solidFill>
              <a:latin typeface="Tahoma"/>
              <a:ea typeface="ＭＳ Ｐゴシック" charset="0"/>
              <a:cs typeface="Tahoma"/>
            </a:endParaRPr>
          </a:p>
          <a:p>
            <a:pPr lvl="1"/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Repeated queries &amp; monitoring for new content</a:t>
            </a:r>
          </a:p>
          <a:p>
            <a:pPr lvl="1"/>
            <a:endParaRPr lang="en-US" dirty="0">
              <a:latin typeface="Tahoma"/>
              <a:ea typeface="ＭＳ Ｐゴシック" charset="0"/>
              <a:cs typeface="Tahoma"/>
            </a:endParaRPr>
          </a:p>
          <a:p>
            <a:pPr lvl="1"/>
            <a:endParaRPr lang="en-US" noProof="0" dirty="0" smtClean="0">
              <a:latin typeface="Tahoma"/>
              <a:ea typeface="ＭＳ Ｐゴシック" charset="0"/>
              <a:cs typeface="Tahoma"/>
            </a:endParaRPr>
          </a:p>
          <a:p>
            <a:r>
              <a:rPr lang="en-US" dirty="0" smtClean="0">
                <a:latin typeface="Tahoma"/>
                <a:ea typeface="ＭＳ Ｐゴシック" charset="0"/>
                <a:cs typeface="Tahoma"/>
              </a:rPr>
              <a:t>Problems:</a:t>
            </a:r>
          </a:p>
          <a:p>
            <a:pPr lvl="1"/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Short tweets </a:t>
            </a:r>
            <a:r>
              <a:rPr lang="en-US" noProof="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 lots of similar information</a:t>
            </a:r>
          </a:p>
          <a:p>
            <a:pPr lvl="1"/>
            <a:r>
              <a:rPr lang="en-US" dirty="0" smtClean="0">
                <a:latin typeface="Tahoma"/>
                <a:ea typeface="ＭＳ Ｐゴシック" charset="0"/>
                <a:cs typeface="Tahoma"/>
              </a:rPr>
              <a:t>Few people produce contents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 many retweets, copied content</a:t>
            </a:r>
            <a:endParaRPr lang="en-US" noProof="0" dirty="0" smtClean="0">
              <a:latin typeface="Tahoma"/>
              <a:ea typeface="ＭＳ Ｐゴシック" charset="0"/>
              <a:cs typeface="Tahoma"/>
            </a:endParaRPr>
          </a:p>
          <a:p>
            <a:pPr lvl="1"/>
            <a:endParaRPr lang="en-US" noProof="0" dirty="0" smtClean="0">
              <a:latin typeface="Tahoma"/>
              <a:ea typeface="ＭＳ Ｐゴシック" charset="0"/>
              <a:cs typeface="Tahoma"/>
            </a:endParaRPr>
          </a:p>
          <a:p>
            <a:endParaRPr lang="en-US" noProof="0" dirty="0">
              <a:latin typeface="Tahoma"/>
              <a:ea typeface="ＭＳ Ｐゴシック" charset="0"/>
              <a:cs typeface="Tahoma"/>
            </a:endParaRPr>
          </a:p>
        </p:txBody>
      </p:sp>
      <p:sp>
        <p:nvSpPr>
          <p:cNvPr id="6147" name="Ondertitel 2"/>
          <p:cNvSpPr txBox="1">
            <a:spLocks/>
          </p:cNvSpPr>
          <p:nvPr/>
        </p:nvSpPr>
        <p:spPr bwMode="auto">
          <a:xfrm>
            <a:off x="401053" y="1274989"/>
            <a:ext cx="857067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>
                <a:solidFill>
                  <a:srgbClr val="00A6D6"/>
                </a:solidFill>
                <a:latin typeface="Tahoma"/>
                <a:cs typeface="Tahoma"/>
              </a:rPr>
              <a:t>How </a:t>
            </a:r>
            <a:r>
              <a:rPr lang="nl-NL" sz="2800" dirty="0" smtClean="0">
                <a:solidFill>
                  <a:srgbClr val="00A6D6"/>
                </a:solidFill>
                <a:latin typeface="Tahoma"/>
                <a:cs typeface="Tahoma"/>
              </a:rPr>
              <a:t>do </a:t>
            </a:r>
            <a:r>
              <a:rPr lang="nl-NL" sz="2800" dirty="0" err="1" smtClean="0">
                <a:solidFill>
                  <a:srgbClr val="00A6D6"/>
                </a:solidFill>
                <a:latin typeface="Tahoma"/>
                <a:cs typeface="Tahoma"/>
              </a:rPr>
              <a:t>people</a:t>
            </a:r>
            <a:r>
              <a:rPr lang="nl-NL" sz="2800" dirty="0" smtClean="0">
                <a:solidFill>
                  <a:srgbClr val="00A6D6"/>
                </a:solidFill>
                <a:latin typeface="Tahoma"/>
                <a:cs typeface="Tahoma"/>
              </a:rPr>
              <a:t> </a:t>
            </a:r>
            <a:r>
              <a:rPr lang="nl-NL" sz="2800" dirty="0" err="1">
                <a:solidFill>
                  <a:srgbClr val="00A6D6"/>
                </a:solidFill>
                <a:latin typeface="Tahoma"/>
                <a:cs typeface="Tahoma"/>
              </a:rPr>
              <a:t>use</a:t>
            </a:r>
            <a:r>
              <a:rPr lang="nl-NL" sz="2800" dirty="0">
                <a:solidFill>
                  <a:srgbClr val="00A6D6"/>
                </a:solidFill>
                <a:latin typeface="Tahoma"/>
                <a:cs typeface="Tahoma"/>
              </a:rPr>
              <a:t> </a:t>
            </a:r>
            <a:r>
              <a:rPr lang="nl-NL" sz="2800" dirty="0" err="1" smtClean="0">
                <a:solidFill>
                  <a:srgbClr val="00A6D6"/>
                </a:solidFill>
                <a:latin typeface="Tahoma"/>
                <a:cs typeface="Tahoma"/>
              </a:rPr>
              <a:t>Twitter</a:t>
            </a:r>
            <a:r>
              <a:rPr lang="nl-NL" sz="2800" dirty="0" smtClean="0">
                <a:solidFill>
                  <a:srgbClr val="00A6D6"/>
                </a:solidFill>
                <a:latin typeface="Tahoma"/>
                <a:cs typeface="Tahoma"/>
              </a:rPr>
              <a:t> as a source of information?</a:t>
            </a:r>
            <a:endParaRPr lang="nl-NL" sz="2800" dirty="0">
              <a:solidFill>
                <a:srgbClr val="00A6D6"/>
              </a:solidFill>
              <a:latin typeface="Tahoma"/>
              <a:cs typeface="Taho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1535" y="5347140"/>
            <a:ext cx="8350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7F7F7F"/>
                </a:solidFill>
              </a:rPr>
              <a:t>J. </a:t>
            </a:r>
            <a:r>
              <a:rPr lang="en-US" sz="1400" dirty="0" err="1">
                <a:solidFill>
                  <a:srgbClr val="7F7F7F"/>
                </a:solidFill>
              </a:rPr>
              <a:t>Teevan</a:t>
            </a:r>
            <a:r>
              <a:rPr lang="en-US" sz="1400" dirty="0">
                <a:solidFill>
                  <a:srgbClr val="7F7F7F"/>
                </a:solidFill>
              </a:rPr>
              <a:t>, D. </a:t>
            </a:r>
            <a:r>
              <a:rPr lang="en-US" sz="1400" dirty="0" err="1">
                <a:solidFill>
                  <a:srgbClr val="7F7F7F"/>
                </a:solidFill>
              </a:rPr>
              <a:t>Ramage</a:t>
            </a:r>
            <a:r>
              <a:rPr lang="en-US" sz="1400" dirty="0">
                <a:solidFill>
                  <a:srgbClr val="7F7F7F"/>
                </a:solidFill>
              </a:rPr>
              <a:t>, and M. R. Morris. #</a:t>
            </a:r>
            <a:r>
              <a:rPr lang="en-US" sz="1400" dirty="0" err="1">
                <a:solidFill>
                  <a:srgbClr val="7F7F7F"/>
                </a:solidFill>
              </a:rPr>
              <a:t>TwitterSearch</a:t>
            </a:r>
            <a:r>
              <a:rPr lang="en-US" sz="1400" dirty="0">
                <a:solidFill>
                  <a:srgbClr val="7F7F7F"/>
                </a:solidFill>
              </a:rPr>
              <a:t>: A Comparison of </a:t>
            </a:r>
            <a:r>
              <a:rPr lang="en-US" sz="1400" dirty="0" err="1">
                <a:solidFill>
                  <a:srgbClr val="7F7F7F"/>
                </a:solidFill>
              </a:rPr>
              <a:t>Microblog</a:t>
            </a:r>
            <a:r>
              <a:rPr lang="en-US" sz="1400" dirty="0">
                <a:solidFill>
                  <a:srgbClr val="7F7F7F"/>
                </a:solidFill>
              </a:rPr>
              <a:t> Search and Web Search. In Proceedings of the 4th International Conference on Web Search and Web Data Mining (WSDM), </a:t>
            </a:r>
            <a:r>
              <a:rPr lang="en-US" sz="1400" dirty="0" smtClean="0">
                <a:solidFill>
                  <a:srgbClr val="7F7F7F"/>
                </a:solidFill>
              </a:rPr>
              <a:t>2011</a:t>
            </a:r>
            <a:r>
              <a:rPr lang="en-US" sz="1400" dirty="0">
                <a:solidFill>
                  <a:srgbClr val="7F7F7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93950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title"/>
          </p:nvPr>
        </p:nvSpPr>
        <p:spPr>
          <a:xfrm>
            <a:off x="327331" y="457200"/>
            <a:ext cx="8027932" cy="589280"/>
          </a:xfrm>
        </p:spPr>
        <p:txBody>
          <a:bodyPr>
            <a:normAutofit fontScale="90000"/>
          </a:bodyPr>
          <a:lstStyle/>
          <a:p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Duplicate Content on Twitter (1/3)</a:t>
            </a:r>
            <a:endParaRPr lang="en-US" noProof="0" dirty="0">
              <a:latin typeface="Tahoma"/>
              <a:ea typeface="ＭＳ Ｐゴシック" charset="0"/>
              <a:cs typeface="Tahom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25512" y="1614912"/>
            <a:ext cx="6239961" cy="350678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noProof="0" dirty="0" smtClean="0">
                <a:latin typeface="Tahoma"/>
                <a:cs typeface="Tahoma"/>
              </a:rPr>
              <a:t>Exact copy</a:t>
            </a:r>
          </a:p>
          <a:p>
            <a:pPr lvl="1">
              <a:spcBef>
                <a:spcPts val="600"/>
              </a:spcBef>
            </a:pPr>
            <a:r>
              <a:rPr lang="en-US" sz="1800" noProof="0" dirty="0" smtClean="0">
                <a:latin typeface="Tahoma"/>
                <a:cs typeface="Tahoma"/>
              </a:rPr>
              <a:t>Completely identical in terms of characters.</a:t>
            </a:r>
          </a:p>
          <a:p>
            <a:pPr lvl="1">
              <a:spcBef>
                <a:spcPts val="600"/>
              </a:spcBef>
            </a:pPr>
            <a:endParaRPr lang="en-US" sz="1800" noProof="0" dirty="0" smtClean="0">
              <a:latin typeface="Tahoma"/>
              <a:cs typeface="Tahoma"/>
            </a:endParaRPr>
          </a:p>
          <a:p>
            <a:pPr>
              <a:spcBef>
                <a:spcPts val="600"/>
              </a:spcBef>
            </a:pPr>
            <a:endParaRPr lang="en-US" sz="2000" noProof="0" dirty="0" smtClean="0">
              <a:latin typeface="Tahoma"/>
              <a:cs typeface="Tahoma"/>
            </a:endParaRPr>
          </a:p>
          <a:p>
            <a:pPr>
              <a:spcBef>
                <a:spcPts val="600"/>
              </a:spcBef>
            </a:pPr>
            <a:endParaRPr lang="en-US" sz="2000" noProof="0" dirty="0">
              <a:latin typeface="Tahoma"/>
              <a:cs typeface="Tahoma"/>
            </a:endParaRPr>
          </a:p>
          <a:p>
            <a:pPr>
              <a:spcBef>
                <a:spcPts val="600"/>
              </a:spcBef>
            </a:pPr>
            <a:endParaRPr lang="en-US" sz="2000" noProof="0" dirty="0" smtClean="0">
              <a:latin typeface="Tahoma"/>
              <a:cs typeface="Tahoma"/>
            </a:endParaRPr>
          </a:p>
          <a:p>
            <a:pPr>
              <a:spcBef>
                <a:spcPts val="600"/>
              </a:spcBef>
            </a:pPr>
            <a:r>
              <a:rPr lang="en-US" sz="2000" b="1" noProof="0" dirty="0" smtClean="0">
                <a:latin typeface="Tahoma"/>
                <a:cs typeface="Tahoma"/>
              </a:rPr>
              <a:t>Nearly exact copy</a:t>
            </a:r>
          </a:p>
          <a:p>
            <a:pPr lvl="1">
              <a:spcBef>
                <a:spcPts val="600"/>
              </a:spcBef>
            </a:pPr>
            <a:r>
              <a:rPr lang="en-US" sz="1800" noProof="0" dirty="0" smtClean="0">
                <a:latin typeface="Tahoma"/>
                <a:cs typeface="Tahoma"/>
              </a:rPr>
              <a:t>Completely identical except for #hashtags, URLs or @mentions</a:t>
            </a:r>
          </a:p>
        </p:txBody>
      </p:sp>
      <p:sp>
        <p:nvSpPr>
          <p:cNvPr id="7171" name="Ondertitel 2"/>
          <p:cNvSpPr txBox="1">
            <a:spLocks/>
          </p:cNvSpPr>
          <p:nvPr/>
        </p:nvSpPr>
        <p:spPr bwMode="auto">
          <a:xfrm>
            <a:off x="577474" y="1093214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 smtClean="0">
                <a:solidFill>
                  <a:srgbClr val="00A6D6"/>
                </a:solidFill>
                <a:latin typeface="Tahoma"/>
                <a:cs typeface="Tahoma"/>
              </a:rPr>
              <a:t>Classification of near-duplicates in 5 levels</a:t>
            </a:r>
            <a:endParaRPr lang="nl-NL" sz="2800" dirty="0">
              <a:solidFill>
                <a:srgbClr val="00A6D6"/>
              </a:solidFill>
              <a:latin typeface="Tahoma"/>
              <a:cs typeface="Taho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7760" y="2379044"/>
            <a:ext cx="7051040" cy="584776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solidFill>
                  <a:srgbClr val="FF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</a:lstStyle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t1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: Huge New Toyota Recall Includes 245,000 Lexus GS, IS Sedans - http://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newzfor.me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/?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effectLst/>
              </a:rPr>
              <a:t>cuye</a:t>
            </a:r>
            <a:endParaRPr lang="en-US" sz="16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9738" y="3092914"/>
            <a:ext cx="7051040" cy="584776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solidFill>
                  <a:srgbClr val="FF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</a:lstStyle>
          <a:p>
            <a:r>
              <a:rPr lang="en-US" sz="1600" dirty="0" smtClean="0">
                <a:solidFill>
                  <a:srgbClr val="7F7F7F"/>
                </a:solidFill>
                <a:effectLst/>
              </a:rPr>
              <a:t>t2: </a:t>
            </a:r>
            <a:r>
              <a:rPr lang="en-US" sz="1600" dirty="0">
                <a:solidFill>
                  <a:srgbClr val="7F7F7F"/>
                </a:solidFill>
                <a:effectLst/>
              </a:rPr>
              <a:t>Huge New Toyota Recall Includes 245,000 Lexus GS, IS Sedans - http://</a:t>
            </a:r>
            <a:r>
              <a:rPr lang="en-US" sz="1600" dirty="0" err="1">
                <a:solidFill>
                  <a:srgbClr val="7F7F7F"/>
                </a:solidFill>
                <a:effectLst/>
              </a:rPr>
              <a:t>newzfor.me</a:t>
            </a:r>
            <a:r>
              <a:rPr lang="en-US" sz="1600" dirty="0">
                <a:solidFill>
                  <a:srgbClr val="7F7F7F"/>
                </a:solidFill>
                <a:effectLst/>
              </a:rPr>
              <a:t>/?</a:t>
            </a:r>
            <a:r>
              <a:rPr lang="en-US" sz="1600" dirty="0" err="1" smtClean="0">
                <a:solidFill>
                  <a:srgbClr val="7F7F7F"/>
                </a:solidFill>
                <a:effectLst/>
              </a:rPr>
              <a:t>cuye</a:t>
            </a:r>
            <a:endParaRPr lang="en-US" sz="1600" dirty="0">
              <a:solidFill>
                <a:srgbClr val="7F7F7F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5085" y="5130259"/>
            <a:ext cx="7051040" cy="584776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solidFill>
                  <a:srgbClr val="FF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</a:lstStyle>
          <a:p>
            <a:r>
              <a:rPr lang="en-US" sz="1600" dirty="0">
                <a:solidFill>
                  <a:srgbClr val="7F7F7F"/>
                </a:solidFill>
                <a:effectLst/>
              </a:rPr>
              <a:t>t3: Huge New Toyota Recall Includes 245,000 Lexus GS, </a:t>
            </a:r>
            <a:endParaRPr lang="en-US" sz="1600" dirty="0">
              <a:solidFill>
                <a:srgbClr val="7F7F7F"/>
              </a:solidFill>
            </a:endParaRPr>
          </a:p>
          <a:p>
            <a:r>
              <a:rPr lang="en-US" sz="1600" dirty="0">
                <a:solidFill>
                  <a:srgbClr val="7F7F7F"/>
                </a:solidFill>
                <a:effectLst/>
              </a:rPr>
              <a:t>IS Sedans </a:t>
            </a:r>
            <a:r>
              <a:rPr lang="en-US" sz="1600" dirty="0">
                <a:effectLst/>
              </a:rPr>
              <a:t>- http://</a:t>
            </a:r>
            <a:r>
              <a:rPr lang="en-US" sz="1600" dirty="0" err="1">
                <a:effectLst/>
              </a:rPr>
              <a:t>bit.ly</a:t>
            </a:r>
            <a:r>
              <a:rPr lang="en-US" sz="1600" dirty="0">
                <a:effectLst/>
              </a:rPr>
              <a:t>/</a:t>
            </a:r>
            <a:r>
              <a:rPr lang="en-US" sz="1600" dirty="0" err="1">
                <a:effectLst/>
              </a:rPr>
              <a:t>ibUoJs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651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title"/>
          </p:nvPr>
        </p:nvSpPr>
        <p:spPr>
          <a:xfrm>
            <a:off x="471357" y="457200"/>
            <a:ext cx="7883906" cy="589280"/>
          </a:xfrm>
        </p:spPr>
        <p:txBody>
          <a:bodyPr>
            <a:normAutofit fontScale="90000"/>
          </a:bodyPr>
          <a:lstStyle/>
          <a:p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Duplicate Content on Twitter (2/3)</a:t>
            </a:r>
            <a:endParaRPr lang="en-US" noProof="0" dirty="0">
              <a:latin typeface="Tahoma"/>
              <a:ea typeface="ＭＳ Ｐゴシック" charset="0"/>
              <a:cs typeface="Tahom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25511" y="1496518"/>
            <a:ext cx="8095740" cy="47621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noProof="0" dirty="0" smtClean="0">
                <a:latin typeface="Tahoma"/>
                <a:cs typeface="Tahoma"/>
              </a:rPr>
              <a:t>Strong near-duplicate</a:t>
            </a:r>
          </a:p>
          <a:p>
            <a:pPr lvl="1">
              <a:spcBef>
                <a:spcPts val="600"/>
              </a:spcBef>
            </a:pPr>
            <a:r>
              <a:rPr lang="en-US" sz="1800" noProof="0" dirty="0" smtClean="0">
                <a:latin typeface="Tahoma"/>
                <a:cs typeface="Tahoma"/>
              </a:rPr>
              <a:t>Same core message, one tweet contains more information.</a:t>
            </a:r>
          </a:p>
          <a:p>
            <a:pPr lvl="1">
              <a:spcBef>
                <a:spcPts val="600"/>
              </a:spcBef>
            </a:pPr>
            <a:endParaRPr lang="en-US" sz="1600" noProof="0" dirty="0">
              <a:latin typeface="Tahoma"/>
              <a:cs typeface="Tahoma"/>
            </a:endParaRPr>
          </a:p>
          <a:p>
            <a:pPr lvl="1">
              <a:spcBef>
                <a:spcPts val="600"/>
              </a:spcBef>
            </a:pPr>
            <a:endParaRPr lang="en-US" sz="1600" noProof="0" dirty="0" smtClean="0">
              <a:latin typeface="Tahoma"/>
              <a:cs typeface="Tahoma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noProof="0" dirty="0" smtClean="0">
              <a:latin typeface="Tahoma"/>
              <a:cs typeface="Tahoma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noProof="0" dirty="0">
              <a:latin typeface="Tahoma"/>
              <a:cs typeface="Tahoma"/>
            </a:endParaRPr>
          </a:p>
          <a:p>
            <a:pPr>
              <a:spcBef>
                <a:spcPts val="0"/>
              </a:spcBef>
            </a:pPr>
            <a:endParaRPr lang="en-US" sz="2000" b="1" noProof="0" dirty="0" smtClean="0">
              <a:latin typeface="Tahoma"/>
              <a:cs typeface="Tahoma"/>
            </a:endParaRPr>
          </a:p>
          <a:p>
            <a:pPr>
              <a:spcBef>
                <a:spcPts val="0"/>
              </a:spcBef>
            </a:pPr>
            <a:r>
              <a:rPr lang="en-US" sz="2000" b="1" noProof="0" dirty="0" smtClean="0">
                <a:latin typeface="Tahoma"/>
                <a:cs typeface="Tahoma"/>
              </a:rPr>
              <a:t>Weak near-duplicate</a:t>
            </a:r>
          </a:p>
          <a:p>
            <a:pPr lvl="1">
              <a:spcBef>
                <a:spcPts val="600"/>
              </a:spcBef>
            </a:pPr>
            <a:r>
              <a:rPr lang="en-US" altLang="zh-CN" sz="1800" noProof="0" dirty="0" smtClean="0">
                <a:latin typeface="Tahoma"/>
                <a:cs typeface="Tahoma"/>
              </a:rPr>
              <a:t>Same core message, one tweet contains personal views.</a:t>
            </a:r>
          </a:p>
          <a:p>
            <a:pPr lvl="1">
              <a:spcBef>
                <a:spcPts val="600"/>
              </a:spcBef>
            </a:pPr>
            <a:r>
              <a:rPr lang="en-US" altLang="zh-CN" sz="1800" noProof="0" dirty="0" smtClean="0">
                <a:latin typeface="Tahoma"/>
                <a:cs typeface="Tahoma"/>
              </a:rPr>
              <a:t>Convey semantically the same message with differing information nuggets.</a:t>
            </a:r>
          </a:p>
          <a:p>
            <a:pPr lvl="1">
              <a:spcBef>
                <a:spcPts val="600"/>
              </a:spcBef>
            </a:pPr>
            <a:endParaRPr lang="en-US" sz="1600" noProof="0" dirty="0" smtClean="0">
              <a:latin typeface="Tahoma"/>
              <a:cs typeface="Tahoma"/>
            </a:endParaRPr>
          </a:p>
        </p:txBody>
      </p:sp>
      <p:sp>
        <p:nvSpPr>
          <p:cNvPr id="7171" name="Ondertitel 2"/>
          <p:cNvSpPr txBox="1">
            <a:spLocks/>
          </p:cNvSpPr>
          <p:nvPr/>
        </p:nvSpPr>
        <p:spPr bwMode="auto">
          <a:xfrm>
            <a:off x="784812" y="1105955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 smtClean="0">
                <a:solidFill>
                  <a:srgbClr val="00A6D6"/>
                </a:solidFill>
                <a:latin typeface="Tahoma"/>
                <a:cs typeface="Tahoma"/>
              </a:rPr>
              <a:t>Classification of near-duplicates in 5 levels</a:t>
            </a:r>
            <a:endParaRPr lang="nl-NL" sz="2800" dirty="0">
              <a:solidFill>
                <a:srgbClr val="00A6D6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288" y="2340310"/>
            <a:ext cx="7051040" cy="584776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solidFill>
                  <a:srgbClr val="FF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</a:lstStyle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t4: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Toyota recalls 1.7 million vehicles for fuel leaks: </a:t>
            </a:r>
            <a:r>
              <a:rPr lang="en-US" sz="1600" dirty="0">
                <a:effectLst/>
              </a:rPr>
              <a:t>Toyota’s latest recalls are mostly in Japan, but they also... http://</a:t>
            </a:r>
            <a:r>
              <a:rPr lang="en-US" sz="1600" dirty="0" err="1">
                <a:effectLst/>
              </a:rPr>
              <a:t>bit.ly</a:t>
            </a:r>
            <a:r>
              <a:rPr lang="en-US" sz="1600" dirty="0">
                <a:effectLst/>
              </a:rPr>
              <a:t>/dH0Pmw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266" y="3054180"/>
            <a:ext cx="7051040" cy="584776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solidFill>
                  <a:srgbClr val="FF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</a:lstStyle>
          <a:p>
            <a:r>
              <a:rPr lang="en-US" sz="1600" dirty="0" smtClean="0">
                <a:solidFill>
                  <a:srgbClr val="7F7F7F"/>
                </a:solidFill>
                <a:effectLst/>
              </a:rPr>
              <a:t>t5: </a:t>
            </a:r>
            <a:r>
              <a:rPr lang="en-US" sz="1600" dirty="0">
                <a:solidFill>
                  <a:srgbClr val="7F7F7F"/>
                </a:solidFill>
                <a:effectLst/>
              </a:rPr>
              <a:t>Toyota Recalls 1.7 Million Vehicles For Fuel Leaks </a:t>
            </a:r>
            <a:r>
              <a:rPr lang="en-US" sz="1600" dirty="0">
                <a:effectLst/>
              </a:rPr>
              <a:t>http://</a:t>
            </a:r>
            <a:r>
              <a:rPr lang="en-US" sz="1600" dirty="0" err="1">
                <a:effectLst/>
              </a:rPr>
              <a:t>bit.ly</a:t>
            </a:r>
            <a:r>
              <a:rPr lang="en-US" sz="1600" dirty="0">
                <a:effectLst/>
              </a:rPr>
              <a:t>/</a:t>
            </a:r>
            <a:r>
              <a:rPr lang="en-US" sz="1600" dirty="0" err="1">
                <a:effectLst/>
              </a:rPr>
              <a:t>flWFWU</a:t>
            </a:r>
            <a:endParaRPr lang="en-US" sz="1600" dirty="0"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267" y="5271133"/>
            <a:ext cx="7051040" cy="338554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solidFill>
                  <a:srgbClr val="FF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</a:lstStyle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t6: The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effectLst/>
              </a:rPr>
              <a:t>White Stripes broke up.</a:t>
            </a:r>
            <a:r>
              <a:rPr lang="en-US" sz="1600" dirty="0">
                <a:effectLst/>
              </a:rPr>
              <a:t> Oh well</a:t>
            </a:r>
            <a:r>
              <a:rPr lang="en-US" sz="1600" dirty="0" smtClean="0">
                <a:effectLst/>
              </a:rPr>
              <a:t>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71612" y="5744373"/>
            <a:ext cx="7051040" cy="338554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solidFill>
                  <a:srgbClr val="FF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</a:lstStyle>
          <a:p>
            <a:r>
              <a:rPr lang="en-US" sz="1600" dirty="0" smtClean="0">
                <a:solidFill>
                  <a:srgbClr val="7F7F7F"/>
                </a:solidFill>
                <a:effectLst/>
              </a:rPr>
              <a:t>t7: </a:t>
            </a:r>
            <a:r>
              <a:rPr lang="en-US" sz="1600" dirty="0">
                <a:solidFill>
                  <a:srgbClr val="7F7F7F"/>
                </a:solidFill>
                <a:effectLst/>
              </a:rPr>
              <a:t>The White Stripes broke up.</a:t>
            </a:r>
            <a:r>
              <a:rPr lang="en-US" sz="1600" dirty="0">
                <a:effectLst/>
              </a:rPr>
              <a:t> That’s a bummer for me.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1330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title"/>
          </p:nvPr>
        </p:nvSpPr>
        <p:spPr>
          <a:xfrm>
            <a:off x="392798" y="457200"/>
            <a:ext cx="7962465" cy="589280"/>
          </a:xfrm>
        </p:spPr>
        <p:txBody>
          <a:bodyPr>
            <a:normAutofit fontScale="90000"/>
          </a:bodyPr>
          <a:lstStyle/>
          <a:p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Duplicate Content on Twitter (3/3)</a:t>
            </a:r>
            <a:endParaRPr lang="en-US" noProof="0" dirty="0">
              <a:latin typeface="Tahoma"/>
              <a:ea typeface="ＭＳ Ｐゴシック" charset="0"/>
              <a:cs typeface="Tahoma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25512" y="1965158"/>
            <a:ext cx="7289586" cy="375653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b="1" noProof="0" dirty="0" smtClean="0">
                <a:latin typeface="Tahoma"/>
                <a:cs typeface="Tahoma"/>
              </a:rPr>
              <a:t>Low overlap</a:t>
            </a:r>
          </a:p>
          <a:p>
            <a:pPr lvl="1">
              <a:spcBef>
                <a:spcPts val="600"/>
              </a:spcBef>
            </a:pPr>
            <a:r>
              <a:rPr lang="en-US" sz="1800" noProof="0" dirty="0"/>
              <a:t>S</a:t>
            </a:r>
            <a:r>
              <a:rPr lang="en-US" sz="1800" noProof="0" dirty="0" smtClean="0"/>
              <a:t>emantically </a:t>
            </a:r>
            <a:r>
              <a:rPr lang="en-US" sz="1800" noProof="0" dirty="0"/>
              <a:t>contain the same core message, but only have a </a:t>
            </a:r>
            <a:r>
              <a:rPr lang="en-US" sz="1800" noProof="0" dirty="0" smtClean="0"/>
              <a:t>few words in common</a:t>
            </a:r>
            <a:endParaRPr lang="en-US" sz="1800" noProof="0" dirty="0"/>
          </a:p>
        </p:txBody>
      </p:sp>
      <p:sp>
        <p:nvSpPr>
          <p:cNvPr id="7171" name="Ondertitel 2"/>
          <p:cNvSpPr txBox="1">
            <a:spLocks/>
          </p:cNvSpPr>
          <p:nvPr/>
        </p:nvSpPr>
        <p:spPr bwMode="auto">
          <a:xfrm>
            <a:off x="925512" y="1253163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 smtClean="0">
                <a:solidFill>
                  <a:srgbClr val="00A6D6"/>
                </a:solidFill>
                <a:latin typeface="Tahoma"/>
                <a:cs typeface="Tahoma"/>
              </a:rPr>
              <a:t>Classification of near-duplicates in 5 levels</a:t>
            </a:r>
            <a:endParaRPr lang="nl-NL" sz="2800" dirty="0">
              <a:solidFill>
                <a:srgbClr val="00A6D6"/>
              </a:solidFill>
              <a:latin typeface="Tahoma"/>
              <a:cs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4288" y="3141020"/>
            <a:ext cx="7051040" cy="338554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solidFill>
                  <a:srgbClr val="FF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</a:lstStyle>
          <a:p>
            <a:r>
              <a:rPr lang="en-US" sz="1600" dirty="0" smtClean="0">
                <a:solidFill>
                  <a:srgbClr val="7F7F7F"/>
                </a:solidFill>
                <a:effectLst/>
              </a:rPr>
              <a:t>t8: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>
                <a:effectLst/>
              </a:rPr>
              <a:t>Federal </a:t>
            </a:r>
            <a:r>
              <a:rPr lang="en-US" sz="1600" dirty="0">
                <a:solidFill>
                  <a:srgbClr val="7F7F7F"/>
                </a:solidFill>
                <a:effectLst/>
              </a:rPr>
              <a:t>Judge</a:t>
            </a:r>
            <a:r>
              <a:rPr lang="en-US" sz="1600" dirty="0">
                <a:effectLst/>
              </a:rPr>
              <a:t> rules </a:t>
            </a:r>
            <a:r>
              <a:rPr lang="en-US" sz="1600" dirty="0" err="1">
                <a:solidFill>
                  <a:srgbClr val="7F7F7F"/>
                </a:solidFill>
                <a:effectLst/>
              </a:rPr>
              <a:t>Obamacare</a:t>
            </a:r>
            <a:r>
              <a:rPr lang="en-US" sz="1600" dirty="0">
                <a:solidFill>
                  <a:srgbClr val="7F7F7F"/>
                </a:solidFill>
                <a:effectLst/>
              </a:rPr>
              <a:t> </a:t>
            </a:r>
            <a:r>
              <a:rPr lang="en-US" sz="1600" dirty="0">
                <a:effectLst/>
              </a:rPr>
              <a:t>is </a:t>
            </a:r>
            <a:r>
              <a:rPr lang="en-US" sz="1600" dirty="0" err="1">
                <a:solidFill>
                  <a:srgbClr val="7F7F7F"/>
                </a:solidFill>
                <a:effectLst/>
              </a:rPr>
              <a:t>unconsitutional</a:t>
            </a:r>
            <a:r>
              <a:rPr lang="en-US" sz="1600" dirty="0">
                <a:effectLst/>
              </a:rPr>
              <a:t>... 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66266" y="3681106"/>
            <a:ext cx="7051040" cy="584776"/>
          </a:xfrm>
          <a:prstGeom prst="rect">
            <a:avLst/>
          </a:prstGeom>
          <a:noFill/>
          <a:ln w="76200" cmpd="sng">
            <a:solidFill>
              <a:srgbClr val="4F81BD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solidFill>
                  <a:srgbClr val="FF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</a:lstStyle>
          <a:p>
            <a:r>
              <a:rPr lang="en-US" sz="1600" dirty="0" smtClean="0">
                <a:solidFill>
                  <a:srgbClr val="7F7F7F"/>
                </a:solidFill>
                <a:effectLst/>
              </a:rPr>
              <a:t>t9: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>
                <a:effectLst/>
              </a:rPr>
              <a:t>Our man of the hour: </a:t>
            </a:r>
            <a:r>
              <a:rPr lang="en-US" sz="1600" dirty="0">
                <a:solidFill>
                  <a:srgbClr val="7F7F7F"/>
                </a:solidFill>
                <a:effectLst/>
              </a:rPr>
              <a:t>Judge</a:t>
            </a:r>
            <a:r>
              <a:rPr lang="en-US" sz="1600" dirty="0">
                <a:effectLst/>
              </a:rPr>
              <a:t> Vinson gave </a:t>
            </a:r>
            <a:r>
              <a:rPr lang="en-US" sz="1600" dirty="0" err="1">
                <a:solidFill>
                  <a:srgbClr val="7F7F7F"/>
                </a:solidFill>
                <a:effectLst/>
              </a:rPr>
              <a:t>Obamacare</a:t>
            </a:r>
            <a:r>
              <a:rPr lang="en-US" sz="1600" dirty="0">
                <a:solidFill>
                  <a:srgbClr val="7F7F7F"/>
                </a:solidFill>
                <a:effectLst/>
              </a:rPr>
              <a:t> </a:t>
            </a:r>
            <a:r>
              <a:rPr lang="en-US" sz="1600" dirty="0">
                <a:effectLst/>
              </a:rPr>
              <a:t>its second </a:t>
            </a:r>
            <a:r>
              <a:rPr lang="en-US" sz="1600" dirty="0">
                <a:solidFill>
                  <a:srgbClr val="7F7F7F"/>
                </a:solidFill>
                <a:effectLst/>
              </a:rPr>
              <a:t>unconstitutional</a:t>
            </a:r>
            <a:r>
              <a:rPr lang="en-US" sz="1600" dirty="0">
                <a:effectLst/>
              </a:rPr>
              <a:t> ruling. http://</a:t>
            </a:r>
            <a:r>
              <a:rPr lang="en-US" sz="1600" dirty="0" err="1">
                <a:effectLst/>
              </a:rPr>
              <a:t>fb.me</a:t>
            </a:r>
            <a:r>
              <a:rPr lang="en-US" sz="1600" dirty="0">
                <a:effectLst/>
              </a:rPr>
              <a:t>/zQsChak9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5457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title"/>
          </p:nvPr>
        </p:nvSpPr>
        <p:spPr>
          <a:xfrm>
            <a:off x="467895" y="443015"/>
            <a:ext cx="8261684" cy="589280"/>
          </a:xfrm>
        </p:spPr>
        <p:txBody>
          <a:bodyPr>
            <a:noAutofit/>
          </a:bodyPr>
          <a:lstStyle/>
          <a:p>
            <a:r>
              <a:rPr lang="en-US" sz="4000" noProof="0" dirty="0" smtClean="0">
                <a:ea typeface="ＭＳ Ｐゴシック" charset="0"/>
              </a:rPr>
              <a:t>Near-Duplicates in Twitter Search (1/2)</a:t>
            </a:r>
            <a:endParaRPr lang="en-US" sz="4000" noProof="0" dirty="0">
              <a:ea typeface="ＭＳ Ｐゴシック" charset="0"/>
            </a:endParaRPr>
          </a:p>
        </p:txBody>
      </p:sp>
      <p:sp>
        <p:nvSpPr>
          <p:cNvPr id="7171" name="Ondertitel 2"/>
          <p:cNvSpPr txBox="1">
            <a:spLocks/>
          </p:cNvSpPr>
          <p:nvPr/>
        </p:nvSpPr>
        <p:spPr bwMode="auto">
          <a:xfrm>
            <a:off x="698851" y="1168618"/>
            <a:ext cx="7799771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>
                <a:solidFill>
                  <a:srgbClr val="00A6D6"/>
                </a:solidFill>
                <a:latin typeface="Tahoma"/>
                <a:cs typeface="Tahoma"/>
              </a:rPr>
              <a:t>Analysis </a:t>
            </a:r>
            <a:r>
              <a:rPr lang="nl-NL" sz="2800" dirty="0" smtClean="0">
                <a:solidFill>
                  <a:srgbClr val="00A6D6"/>
                </a:solidFill>
                <a:latin typeface="Tahoma"/>
                <a:cs typeface="Tahoma"/>
              </a:rPr>
              <a:t>of the Tweets2011 corpus</a:t>
            </a:r>
            <a:endParaRPr lang="nl-NL" sz="2800" dirty="0">
              <a:solidFill>
                <a:srgbClr val="00A6D6"/>
              </a:solidFill>
              <a:latin typeface="Tahoma"/>
              <a:cs typeface="Tahoma"/>
            </a:endParaRPr>
          </a:p>
        </p:txBody>
      </p:sp>
      <p:pic>
        <p:nvPicPr>
          <p:cNvPr id="3" name="Picture 2" descr="ratio-scales-piechar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0" y="2126579"/>
            <a:ext cx="4572000" cy="28321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67895" y="1828800"/>
            <a:ext cx="4130842" cy="3506788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 the 49 </a:t>
            </a:r>
            <a:r>
              <a:rPr lang="en-US" sz="2400" dirty="0"/>
              <a:t>topics (queries), 2,825 topic-tweet pairs are </a:t>
            </a:r>
            <a:r>
              <a:rPr lang="en-US" sz="2400" dirty="0" smtClean="0"/>
              <a:t>relevant, 57 tweets/topic</a:t>
            </a:r>
            <a:endParaRPr lang="en-US" sz="2400" noProof="0" dirty="0"/>
          </a:p>
          <a:p>
            <a:endParaRPr lang="en-US" sz="2400" noProof="0" dirty="0" smtClean="0"/>
          </a:p>
          <a:p>
            <a:r>
              <a:rPr lang="en-US" sz="2400" dirty="0" smtClean="0"/>
              <a:t>They</a:t>
            </a:r>
            <a:r>
              <a:rPr lang="en-US" sz="2400" noProof="0" dirty="0" smtClean="0"/>
              <a:t> manually labeled </a:t>
            </a:r>
            <a:r>
              <a:rPr lang="en-US" sz="2400" b="1" noProof="0" dirty="0" smtClean="0"/>
              <a:t>55,362 tweet pairs</a:t>
            </a:r>
            <a:endParaRPr lang="en-US" sz="2400" dirty="0"/>
          </a:p>
          <a:p>
            <a:endParaRPr lang="en-US" sz="2400" b="1" noProof="0" dirty="0" smtClean="0"/>
          </a:p>
          <a:p>
            <a:r>
              <a:rPr lang="en-US" sz="2400" dirty="0" smtClean="0"/>
              <a:t>They</a:t>
            </a:r>
            <a:r>
              <a:rPr lang="en-US" sz="2400" noProof="0" dirty="0" smtClean="0"/>
              <a:t> found </a:t>
            </a:r>
            <a:r>
              <a:rPr lang="en-US" sz="2400" b="1" noProof="0" dirty="0" smtClean="0"/>
              <a:t>2,745 pairs of duplicates </a:t>
            </a:r>
            <a:r>
              <a:rPr lang="en-US" sz="2400" noProof="0" dirty="0" smtClean="0"/>
              <a:t>in different levels.</a:t>
            </a:r>
          </a:p>
          <a:p>
            <a:endParaRPr lang="en-US" sz="2400" noProof="0" dirty="0"/>
          </a:p>
          <a:p>
            <a:endParaRPr lang="en-US" sz="2400" noProof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7399432" y="3926262"/>
            <a:ext cx="1330147" cy="609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52748" y="3926262"/>
            <a:ext cx="1330147" cy="609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9892" y="5819153"/>
            <a:ext cx="6521106" cy="6108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0000"/>
                </a:solidFill>
              </a:rPr>
              <a:t>People like to tweet their personal opinions.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3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title"/>
          </p:nvPr>
        </p:nvSpPr>
        <p:spPr>
          <a:xfrm>
            <a:off x="565877" y="456109"/>
            <a:ext cx="8261684" cy="589280"/>
          </a:xfrm>
        </p:spPr>
        <p:txBody>
          <a:bodyPr>
            <a:noAutofit/>
          </a:bodyPr>
          <a:lstStyle/>
          <a:p>
            <a:r>
              <a:rPr lang="en-US" sz="4000" noProof="0" dirty="0" smtClean="0">
                <a:ea typeface="ＭＳ Ｐゴシック" charset="0"/>
              </a:rPr>
              <a:t>Near-Duplicates in Twitter Search (2/2)</a:t>
            </a:r>
            <a:endParaRPr lang="en-US" sz="4000" noProof="0" dirty="0">
              <a:ea typeface="ＭＳ Ｐゴシック" charset="0"/>
            </a:endParaRPr>
          </a:p>
        </p:txBody>
      </p:sp>
      <p:sp>
        <p:nvSpPr>
          <p:cNvPr id="7171" name="Ondertitel 2"/>
          <p:cNvSpPr txBox="1">
            <a:spLocks/>
          </p:cNvSpPr>
          <p:nvPr/>
        </p:nvSpPr>
        <p:spPr bwMode="auto">
          <a:xfrm>
            <a:off x="914400" y="1354136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 err="1" smtClean="0">
                <a:solidFill>
                  <a:srgbClr val="00A6D6"/>
                </a:solidFill>
                <a:latin typeface="Tahoma"/>
                <a:cs typeface="Tahoma"/>
              </a:rPr>
              <a:t>Motivation</a:t>
            </a:r>
            <a:endParaRPr lang="nl-NL" sz="2800" dirty="0">
              <a:solidFill>
                <a:srgbClr val="00A6D6"/>
              </a:solidFill>
              <a:latin typeface="Tahoma"/>
              <a:cs typeface="Tahom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016000" y="1828799"/>
            <a:ext cx="6644106" cy="2531513"/>
          </a:xfrm>
        </p:spPr>
        <p:txBody>
          <a:bodyPr>
            <a:noAutofit/>
          </a:bodyPr>
          <a:lstStyle/>
          <a:p>
            <a:r>
              <a:rPr lang="en-US" sz="2400" noProof="0" dirty="0" smtClean="0"/>
              <a:t>For each of the 49 topics, rank the tweets according to their relevance to the topic (using previous work)</a:t>
            </a:r>
          </a:p>
          <a:p>
            <a:pPr marL="0" indent="0">
              <a:buNone/>
            </a:pPr>
            <a:endParaRPr lang="en-US" sz="2400" noProof="0" dirty="0" smtClean="0"/>
          </a:p>
          <a:p>
            <a:r>
              <a:rPr lang="en-US" sz="2400" noProof="0" dirty="0" smtClean="0"/>
              <a:t>On average, they found around </a:t>
            </a:r>
            <a:r>
              <a:rPr lang="en-US" sz="2400" b="1" noProof="0" dirty="0" smtClean="0"/>
              <a:t>20%</a:t>
            </a:r>
            <a:r>
              <a:rPr lang="en-US" sz="2400" noProof="0" dirty="0" smtClean="0"/>
              <a:t> duplicates in the search results.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816981"/>
              </p:ext>
            </p:extLst>
          </p:nvPr>
        </p:nvGraphicFramePr>
        <p:xfrm>
          <a:off x="1177411" y="4810309"/>
          <a:ext cx="6482695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13391"/>
                <a:gridCol w="1267326"/>
                <a:gridCol w="1267326"/>
                <a:gridCol w="1267326"/>
                <a:gridCol w="1267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 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 20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 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Duplicate</a:t>
                      </a:r>
                      <a:r>
                        <a:rPr lang="en-US" baseline="0" dirty="0" smtClean="0"/>
                        <a:t> %</a:t>
                      </a:r>
                      <a:endParaRPr 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19.4%</a:t>
                      </a:r>
                      <a:endParaRPr 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22.2%</a:t>
                      </a:r>
                      <a:endParaRPr 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22.5%</a:t>
                      </a:r>
                      <a:endParaRPr 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22.3%</a:t>
                      </a:r>
                      <a:endParaRPr lang="en-US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08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>
            <a:normAutofit fontScale="90000"/>
          </a:bodyPr>
          <a:lstStyle/>
          <a:p>
            <a:r>
              <a:rPr lang="en-US" noProof="0" dirty="0" err="1" smtClean="0">
                <a:latin typeface="Tahoma"/>
                <a:ea typeface="ＭＳ Ｐゴシック" charset="0"/>
                <a:cs typeface="Tahoma"/>
              </a:rPr>
              <a:t>Twinder</a:t>
            </a:r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 Framework</a:t>
            </a:r>
            <a:endParaRPr lang="en-US" noProof="0" dirty="0">
              <a:latin typeface="Tahoma"/>
              <a:ea typeface="ＭＳ Ｐゴシック" charset="0"/>
              <a:cs typeface="Tahoma"/>
            </a:endParaRPr>
          </a:p>
        </p:txBody>
      </p:sp>
      <p:sp>
        <p:nvSpPr>
          <p:cNvPr id="6147" name="Ondertitel 2"/>
          <p:cNvSpPr txBox="1">
            <a:spLocks/>
          </p:cNvSpPr>
          <p:nvPr/>
        </p:nvSpPr>
        <p:spPr bwMode="auto">
          <a:xfrm>
            <a:off x="106357" y="1361194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 smtClean="0">
                <a:solidFill>
                  <a:srgbClr val="00A6D6"/>
                </a:solidFill>
                <a:latin typeface="Tahoma"/>
                <a:cs typeface="Tahoma"/>
              </a:rPr>
              <a:t>Search </a:t>
            </a:r>
            <a:r>
              <a:rPr lang="nl-NL" sz="2800" dirty="0" err="1">
                <a:solidFill>
                  <a:srgbClr val="00A6D6"/>
                </a:solidFill>
                <a:latin typeface="Tahoma"/>
                <a:cs typeface="Tahoma"/>
              </a:rPr>
              <a:t>I</a:t>
            </a:r>
            <a:r>
              <a:rPr lang="nl-NL" sz="2800" dirty="0" err="1" smtClean="0">
                <a:solidFill>
                  <a:srgbClr val="00A6D6"/>
                </a:solidFill>
                <a:latin typeface="Tahoma"/>
                <a:cs typeface="Tahoma"/>
              </a:rPr>
              <a:t>nfrastructure</a:t>
            </a:r>
            <a:endParaRPr lang="nl-NL" sz="2800" dirty="0" smtClean="0">
              <a:solidFill>
                <a:srgbClr val="00A6D6"/>
              </a:solidFill>
              <a:latin typeface="Tahoma"/>
              <a:cs typeface="Tahoma"/>
            </a:endParaRPr>
          </a:p>
        </p:txBody>
      </p:sp>
      <p:pic>
        <p:nvPicPr>
          <p:cNvPr id="2" name="Picture 1" descr="architect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41" y="1174404"/>
            <a:ext cx="6684465" cy="5156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5852" y="2797539"/>
            <a:ext cx="6460679" cy="338554"/>
          </a:xfrm>
          <a:prstGeom prst="rect">
            <a:avLst/>
          </a:prstGeom>
          <a:noFill/>
          <a:ln w="25400" cmpd="sng"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solidFill>
                  <a:srgbClr val="FF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</a:lstStyle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042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55104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0"/>
              </a:rPr>
              <a:t>Building a Classifier … (1/5)</a:t>
            </a:r>
            <a:endParaRPr lang="en-US" b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1488"/>
              </p:ext>
            </p:extLst>
          </p:nvPr>
        </p:nvGraphicFramePr>
        <p:xfrm>
          <a:off x="667411" y="2350734"/>
          <a:ext cx="7908324" cy="339900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45724"/>
                <a:gridCol w="6062600"/>
              </a:tblGrid>
              <a:tr h="3662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Levenshtein</a:t>
                      </a:r>
                      <a:r>
                        <a:rPr lang="en-US" dirty="0" smtClean="0"/>
                        <a:t> distance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characters required to change (substitution,</a:t>
                      </a:r>
                      <a:r>
                        <a:rPr lang="en-US" baseline="0" dirty="0" smtClean="0"/>
                        <a:t> insertion, deletion</a:t>
                      </a:r>
                      <a:r>
                        <a:rPr lang="en-US" dirty="0" smtClean="0"/>
                        <a:t>) one tweet to the other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Overlap in </a:t>
                      </a:r>
                      <a:r>
                        <a:rPr lang="en-US" b="1" dirty="0" smtClean="0"/>
                        <a:t>terms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Jaccard</a:t>
                      </a:r>
                      <a:r>
                        <a:rPr lang="en-US" baseline="0" dirty="0" smtClean="0"/>
                        <a:t> similarity between two sets of words in tweets.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Overlap in </a:t>
                      </a:r>
                      <a:r>
                        <a:rPr lang="en-US" b="1" dirty="0" smtClean="0"/>
                        <a:t>#hashtags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Jaccard</a:t>
                      </a:r>
                      <a:r>
                        <a:rPr lang="en-US" baseline="0" dirty="0" smtClean="0"/>
                        <a:t> similarity between two sets of #hashtags in tweets.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Overlap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="1" baseline="0" dirty="0" smtClean="0"/>
                        <a:t>URL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Jaccard</a:t>
                      </a:r>
                      <a:r>
                        <a:rPr lang="en-US" baseline="0" dirty="0" smtClean="0"/>
                        <a:t> similarity between two sets of URLs in tweets.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Overlap in expanded</a:t>
                      </a:r>
                      <a:r>
                        <a:rPr lang="en-US" baseline="0" dirty="0" smtClean="0"/>
                        <a:t> URL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Recomputed</a:t>
                      </a:r>
                      <a:r>
                        <a:rPr lang="en-US" baseline="0" dirty="0" smtClean="0"/>
                        <a:t> “Overlap in URL” after expanding shortened URLs in both tweets.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Length</a:t>
                      </a:r>
                      <a:r>
                        <a:rPr lang="en-US" baseline="0" dirty="0" smtClean="0"/>
                        <a:t> difference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difference</a:t>
                      </a:r>
                      <a:r>
                        <a:rPr lang="en-US" baseline="0" dirty="0" smtClean="0"/>
                        <a:t> in length between two tweets.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Ondertitel 2"/>
          <p:cNvSpPr txBox="1">
            <a:spLocks/>
          </p:cNvSpPr>
          <p:nvPr/>
        </p:nvSpPr>
        <p:spPr bwMode="auto">
          <a:xfrm>
            <a:off x="792795" y="1516063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</a:rPr>
              <a:t>Overview of the </a:t>
            </a:r>
            <a:r>
              <a:rPr lang="nl-NL" sz="2800" b="1" dirty="0" err="1" smtClean="0">
                <a:solidFill>
                  <a:srgbClr val="000000"/>
                </a:solidFill>
                <a:latin typeface="Tahoma"/>
                <a:cs typeface="Tahoma"/>
              </a:rPr>
              <a:t>syntactic</a:t>
            </a: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</a:rPr>
              <a:t> features</a:t>
            </a:r>
            <a:endParaRPr lang="nl-NL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551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title"/>
          </p:nvPr>
        </p:nvSpPr>
        <p:spPr>
          <a:xfrm>
            <a:off x="917575" y="296450"/>
            <a:ext cx="7159625" cy="627063"/>
          </a:xfrm>
        </p:spPr>
        <p:txBody>
          <a:bodyPr>
            <a:normAutofit fontScale="90000"/>
          </a:bodyPr>
          <a:lstStyle/>
          <a:p>
            <a:r>
              <a:rPr lang="en-US" noProof="0" dirty="0" smtClean="0">
                <a:ea typeface="ＭＳ Ｐゴシック" charset="0"/>
                <a:cs typeface="Tahoma"/>
              </a:rPr>
              <a:t>Building a Classifier … (2/5)</a:t>
            </a:r>
            <a:endParaRPr lang="en-US" noProof="0" dirty="0">
              <a:ea typeface="ＭＳ Ｐゴシック" charset="0"/>
              <a:cs typeface="Tahoma"/>
            </a:endParaRPr>
          </a:p>
        </p:txBody>
      </p:sp>
      <p:sp>
        <p:nvSpPr>
          <p:cNvPr id="9219" name="Ondertitel 2"/>
          <p:cNvSpPr txBox="1">
            <a:spLocks/>
          </p:cNvSpPr>
          <p:nvPr/>
        </p:nvSpPr>
        <p:spPr bwMode="auto">
          <a:xfrm>
            <a:off x="846113" y="1090653"/>
            <a:ext cx="7612210" cy="925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US" sz="2800" dirty="0" smtClean="0">
                <a:solidFill>
                  <a:srgbClr val="000000"/>
                </a:solidFill>
                <a:latin typeface="Tahoma"/>
                <a:cs typeface="Tahoma"/>
              </a:rPr>
              <a:t>Extract </a:t>
            </a:r>
            <a:r>
              <a:rPr lang="en-US" sz="2800" b="1" dirty="0" smtClean="0">
                <a:solidFill>
                  <a:srgbClr val="000000"/>
                </a:solidFill>
                <a:latin typeface="Tahoma"/>
                <a:cs typeface="Tahoma"/>
              </a:rPr>
              <a:t>semantics</a:t>
            </a:r>
            <a:r>
              <a:rPr lang="en-US" sz="2800" dirty="0" smtClean="0">
                <a:solidFill>
                  <a:srgbClr val="000000"/>
                </a:solidFill>
                <a:latin typeface="Tahoma"/>
                <a:cs typeface="Tahoma"/>
              </a:rPr>
              <a:t> from tweets (using information extraction tool to extract</a:t>
            </a:r>
            <a:r>
              <a:rPr lang="en-US" sz="2800" b="1" dirty="0" smtClean="0">
                <a:solidFill>
                  <a:srgbClr val="000000"/>
                </a:solidFill>
                <a:latin typeface="Tahoma"/>
                <a:cs typeface="Tahoma"/>
              </a:rPr>
              <a:t> entities</a:t>
            </a:r>
            <a:r>
              <a:rPr lang="en-US" sz="2800" dirty="0" smtClean="0">
                <a:solidFill>
                  <a:srgbClr val="000000"/>
                </a:solidFill>
                <a:latin typeface="Tahoma"/>
                <a:cs typeface="Tahoma"/>
              </a:rPr>
              <a:t>) </a:t>
            </a:r>
            <a:endParaRPr lang="en-US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pic>
        <p:nvPicPr>
          <p:cNvPr id="12" name="Picture 11" descr="Screen Shot 2013-04-15 at 11.20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0" y="2754594"/>
            <a:ext cx="7031789" cy="156415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365718" y="2022835"/>
            <a:ext cx="3129280" cy="1301909"/>
            <a:chOff x="1178560" y="1817211"/>
            <a:chExt cx="3129280" cy="130190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178560" y="2887578"/>
              <a:ext cx="1588703" cy="231542"/>
            </a:xfrm>
            <a:prstGeom prst="roundRect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46075" y="1879600"/>
              <a:ext cx="296792" cy="995680"/>
              <a:chOff x="2296315" y="1798320"/>
              <a:chExt cx="296792" cy="995680"/>
            </a:xfrm>
            <a:solidFill>
              <a:srgbClr val="FF6600"/>
            </a:solidFill>
          </p:grpSpPr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2296315" y="1798320"/>
                <a:ext cx="296792" cy="280031"/>
              </a:xfrm>
              <a:prstGeom prst="ellipse">
                <a:avLst/>
              </a:prstGeom>
              <a:grpFill/>
              <a:ln w="9525" cap="flat" cmpd="sng" algn="ctr">
                <a:solidFill>
                  <a:srgbClr val="FF66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 bwMode="auto">
              <a:xfrm flipH="1" flipV="1">
                <a:off x="2440432" y="2037712"/>
                <a:ext cx="8128" cy="756288"/>
              </a:xfrm>
              <a:prstGeom prst="line">
                <a:avLst/>
              </a:prstGeom>
              <a:grpFill/>
              <a:ln w="76200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6" name="TextBox 15"/>
            <p:cNvSpPr txBox="1"/>
            <p:nvPr/>
          </p:nvSpPr>
          <p:spPr>
            <a:xfrm>
              <a:off x="1915930" y="1817211"/>
              <a:ext cx="2391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err="1" smtClean="0">
                  <a:solidFill>
                    <a:srgbClr val="FF6600"/>
                  </a:solidFill>
                  <a:latin typeface="Tahoma" pitchFamily="34" charset="0"/>
                </a:rPr>
                <a:t>dbp</a:t>
              </a:r>
              <a:r>
                <a:rPr lang="en-US" sz="1600" dirty="0" smtClean="0">
                  <a:solidFill>
                    <a:srgbClr val="FF6600"/>
                  </a:solidFill>
                  <a:latin typeface="Tahoma" pitchFamily="34" charset="0"/>
                </a:rPr>
                <a:t>:</a:t>
              </a:r>
              <a:r>
                <a:rPr lang="nl-NL" sz="1600" dirty="0" err="1" smtClean="0">
                  <a:solidFill>
                    <a:srgbClr val="FF6600"/>
                  </a:solidFill>
                  <a:latin typeface="Tahoma" pitchFamily="34" charset="0"/>
                </a:rPr>
                <a:t>Tim_Berners</a:t>
              </a:r>
              <a:r>
                <a:rPr lang="nl-NL" sz="1800" dirty="0" smtClean="0">
                  <a:solidFill>
                    <a:srgbClr val="FF6600"/>
                  </a:solidFill>
                  <a:latin typeface="Tahoma" pitchFamily="34" charset="0"/>
                </a:rPr>
                <a:t>-Lee</a:t>
              </a:r>
              <a:endParaRPr lang="en-US" sz="1100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39928" y="2016417"/>
            <a:ext cx="3017520" cy="1291749"/>
            <a:chOff x="4480560" y="1837531"/>
            <a:chExt cx="3017520" cy="1291749"/>
          </a:xfrm>
        </p:grpSpPr>
        <p:grpSp>
          <p:nvGrpSpPr>
            <p:cNvPr id="17" name="Group 16"/>
            <p:cNvGrpSpPr/>
            <p:nvPr/>
          </p:nvGrpSpPr>
          <p:grpSpPr>
            <a:xfrm>
              <a:off x="4683915" y="1869440"/>
              <a:ext cx="296792" cy="995680"/>
              <a:chOff x="2296315" y="1798320"/>
              <a:chExt cx="296792" cy="995680"/>
            </a:xfrm>
          </p:grpSpPr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2296315" y="1798320"/>
                <a:ext cx="296792" cy="280031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 bwMode="auto">
              <a:xfrm flipH="1" flipV="1">
                <a:off x="2440432" y="2037712"/>
                <a:ext cx="8128" cy="756288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0" name="Rounded Rectangle 19"/>
            <p:cNvSpPr/>
            <p:nvPr/>
          </p:nvSpPr>
          <p:spPr bwMode="auto">
            <a:xfrm>
              <a:off x="4480560" y="2900948"/>
              <a:ext cx="599440" cy="228332"/>
            </a:xfrm>
            <a:prstGeom prst="roundRect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94410" y="1837531"/>
              <a:ext cx="25036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err="1" smtClean="0">
                  <a:solidFill>
                    <a:srgbClr val="FF0000"/>
                  </a:solidFill>
                  <a:latin typeface="Tahoma" pitchFamily="34" charset="0"/>
                </a:rPr>
                <a:t>dbp:Worl</a:t>
              </a:r>
              <a:r>
                <a:rPr lang="en-US" sz="1800" dirty="0" err="1" smtClean="0">
                  <a:solidFill>
                    <a:srgbClr val="FF0000"/>
                  </a:solidFill>
                  <a:latin typeface="Tahoma" pitchFamily="34" charset="0"/>
                </a:rPr>
                <a:t>d_Wide_Web</a:t>
              </a:r>
              <a:endParaRPr lang="en-US" sz="11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221130" y="3081438"/>
            <a:ext cx="2512069" cy="1779845"/>
            <a:chOff x="4683760" y="3169920"/>
            <a:chExt cx="2512069" cy="1779845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4683760" y="3169920"/>
              <a:ext cx="409607" cy="225659"/>
            </a:xfrm>
            <a:prstGeom prst="roundRect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 rot="10800000">
              <a:off x="4749155" y="3395579"/>
              <a:ext cx="296792" cy="1542181"/>
              <a:chOff x="2302195" y="1066800"/>
              <a:chExt cx="296792" cy="1542181"/>
            </a:xfrm>
            <a:solidFill>
              <a:srgbClr val="008000"/>
            </a:solidFill>
          </p:grpSpPr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2302195" y="1066800"/>
                <a:ext cx="296792" cy="280031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8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7" name="Straight Connector 36"/>
              <p:cNvCxnSpPr>
                <a:stCxn id="23" idx="2"/>
                <a:endCxn id="36" idx="4"/>
              </p:cNvCxnSpPr>
              <p:nvPr/>
            </p:nvCxnSpPr>
            <p:spPr bwMode="auto">
              <a:xfrm rot="10800000">
                <a:off x="2450591" y="1346831"/>
                <a:ext cx="8987" cy="1262150"/>
              </a:xfrm>
              <a:prstGeom prst="line">
                <a:avLst/>
              </a:prstGeom>
              <a:grpFill/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6" name="TextBox 45"/>
            <p:cNvSpPr txBox="1"/>
            <p:nvPr/>
          </p:nvSpPr>
          <p:spPr>
            <a:xfrm>
              <a:off x="5126489" y="4611211"/>
              <a:ext cx="2069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err="1" smtClean="0">
                  <a:solidFill>
                    <a:srgbClr val="008000"/>
                  </a:solidFill>
                  <a:latin typeface="Tahoma" pitchFamily="34" charset="0"/>
                </a:rPr>
                <a:t>dbp:Rio_de_Janeiro</a:t>
              </a:r>
              <a:endParaRPr lang="en-US" sz="11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68813" y="3345598"/>
            <a:ext cx="4978400" cy="2369125"/>
            <a:chOff x="3413760" y="3180080"/>
            <a:chExt cx="4978400" cy="2369125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3413760" y="3180080"/>
              <a:ext cx="1188720" cy="233680"/>
            </a:xfrm>
            <a:prstGeom prst="roundRect">
              <a:avLst/>
            </a:prstGeom>
            <a:noFill/>
            <a:ln w="38100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 rot="10800000">
              <a:off x="3413915" y="3393440"/>
              <a:ext cx="296792" cy="2143760"/>
              <a:chOff x="2296315" y="670560"/>
              <a:chExt cx="296792" cy="2143760"/>
            </a:xfrm>
            <a:solidFill>
              <a:srgbClr val="0000FF"/>
            </a:solidFill>
          </p:grpSpPr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2296315" y="670560"/>
                <a:ext cx="296792" cy="280031"/>
              </a:xfrm>
              <a:prstGeom prst="ellipse">
                <a:avLst/>
              </a:prstGeom>
              <a:grpFill/>
              <a:ln w="9525" cap="flat" cmpd="sng" algn="ctr">
                <a:solidFill>
                  <a:srgbClr val="0000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8" name="Straight Connector 27"/>
              <p:cNvCxnSpPr>
                <a:endCxn id="27" idx="4"/>
              </p:cNvCxnSpPr>
              <p:nvPr/>
            </p:nvCxnSpPr>
            <p:spPr bwMode="auto">
              <a:xfrm rot="10800000" flipH="1">
                <a:off x="2440862" y="950591"/>
                <a:ext cx="3849" cy="1863729"/>
              </a:xfrm>
              <a:prstGeom prst="line">
                <a:avLst/>
              </a:prstGeom>
              <a:grpFill/>
              <a:ln w="762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7" name="TextBox 46"/>
            <p:cNvSpPr txBox="1"/>
            <p:nvPr/>
          </p:nvSpPr>
          <p:spPr>
            <a:xfrm>
              <a:off x="3704090" y="5210651"/>
              <a:ext cx="46880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dirty="0" err="1" smtClean="0">
                  <a:solidFill>
                    <a:srgbClr val="0000FF"/>
                  </a:solidFill>
                  <a:latin typeface="Tahoma" pitchFamily="34" charset="0"/>
                </a:rPr>
                <a:t>dbp:International_World_Wide_Web_Conference</a:t>
              </a:r>
              <a:endParaRPr lang="en-US" sz="105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434071" y="5985598"/>
            <a:ext cx="3945609" cy="400110"/>
            <a:chOff x="1646075" y="1817211"/>
            <a:chExt cx="3945609" cy="400110"/>
          </a:xfrm>
        </p:grpSpPr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1646075" y="1879600"/>
              <a:ext cx="296792" cy="280031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solidFill>
                <a:srgbClr val="FF66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915929" y="1817211"/>
              <a:ext cx="3675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b="1" dirty="0" smtClean="0">
                  <a:solidFill>
                    <a:srgbClr val="FF6600"/>
                  </a:solidFill>
                  <a:latin typeface="Tahoma" pitchFamily="34" charset="0"/>
                </a:rPr>
                <a:t>Topic:</a:t>
              </a:r>
              <a:r>
                <a:rPr lang="nl-NL" sz="2000" b="1" dirty="0" err="1" smtClean="0">
                  <a:solidFill>
                    <a:srgbClr val="FF6600"/>
                  </a:solidFill>
                  <a:latin typeface="Tahoma" pitchFamily="34" charset="0"/>
                </a:rPr>
                <a:t>Internet_Technology</a:t>
              </a:r>
              <a:endParaRPr lang="en-US" sz="2000" b="1" dirty="0">
                <a:solidFill>
                  <a:srgbClr val="FF66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9309" y="4612001"/>
            <a:ext cx="3696081" cy="20087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Dbpedia</a:t>
            </a:r>
            <a:r>
              <a:rPr lang="en-US" sz="2000" b="1" dirty="0" smtClean="0">
                <a:solidFill>
                  <a:srgbClr val="000000"/>
                </a:solidFill>
              </a:rPr>
              <a:t> Spotlight (</a:t>
            </a:r>
            <a:r>
              <a:rPr lang="en-US" sz="2000" b="1" dirty="0" err="1" smtClean="0">
                <a:solidFill>
                  <a:srgbClr val="000000"/>
                </a:solidFill>
              </a:rPr>
              <a:t>dbp</a:t>
            </a:r>
            <a:r>
              <a:rPr lang="en-US" sz="2000" b="1" dirty="0" smtClean="0">
                <a:solidFill>
                  <a:srgbClr val="000000"/>
                </a:solidFill>
              </a:rPr>
              <a:t>): </a:t>
            </a:r>
            <a:r>
              <a:rPr lang="en-US" sz="2000" dirty="0">
                <a:solidFill>
                  <a:srgbClr val="000000"/>
                </a:solidFill>
              </a:rPr>
              <a:t>locate and classify elements in text into pre-defined categories such as the names of persons, organizations, locations</a:t>
            </a:r>
            <a:r>
              <a:rPr lang="en-US" sz="2000" dirty="0" smtClean="0">
                <a:solidFill>
                  <a:srgbClr val="000000"/>
                </a:solidFill>
              </a:rPr>
              <a:t>,, </a:t>
            </a:r>
            <a:r>
              <a:rPr lang="en-US" sz="2000" dirty="0">
                <a:solidFill>
                  <a:srgbClr val="000000"/>
                </a:solidFill>
              </a:rPr>
              <a:t>etc.</a:t>
            </a: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9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would you use the geo-location information of the twitter users or tweets if they are available?</a:t>
            </a:r>
          </a:p>
          <a:p>
            <a:r>
              <a:rPr lang="en-US" dirty="0" smtClean="0"/>
              <a:t>What are the pros and cons of using such geo-information?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6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55104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0"/>
              </a:rPr>
              <a:t>Building a Classifier … (3/5)</a:t>
            </a:r>
            <a:endParaRPr lang="en-US" b="0" dirty="0"/>
          </a:p>
        </p:txBody>
      </p:sp>
      <p:sp>
        <p:nvSpPr>
          <p:cNvPr id="5" name="Ondertitel 2"/>
          <p:cNvSpPr txBox="1">
            <a:spLocks/>
          </p:cNvSpPr>
          <p:nvPr/>
        </p:nvSpPr>
        <p:spPr bwMode="auto">
          <a:xfrm>
            <a:off x="722469" y="1204500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</a:rPr>
              <a:t>Overview of the </a:t>
            </a:r>
            <a:r>
              <a:rPr lang="nl-NL" sz="2800" b="1" dirty="0" smtClean="0">
                <a:solidFill>
                  <a:srgbClr val="000000"/>
                </a:solidFill>
                <a:latin typeface="Tahoma"/>
                <a:cs typeface="Tahoma"/>
              </a:rPr>
              <a:t>semantic</a:t>
            </a: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</a:rPr>
              <a:t> features</a:t>
            </a:r>
            <a:endParaRPr lang="nl-NL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2469" y="1598898"/>
            <a:ext cx="7726111" cy="44592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000000"/>
                </a:solidFill>
              </a:rPr>
              <a:t>WordNet</a:t>
            </a:r>
            <a:r>
              <a:rPr lang="en-US" sz="2800" dirty="0" smtClean="0">
                <a:solidFill>
                  <a:srgbClr val="000000"/>
                </a:solidFill>
              </a:rPr>
              <a:t>:  </a:t>
            </a:r>
            <a:r>
              <a:rPr lang="en-US" sz="2800" dirty="0">
                <a:solidFill>
                  <a:srgbClr val="000000"/>
                </a:solidFill>
              </a:rPr>
              <a:t>a large lexical database of English. Nouns, verbs, adjectives and adverbs are grouped into sets of cognitive </a:t>
            </a:r>
            <a:r>
              <a:rPr lang="en-US" sz="2800" b="1" dirty="0">
                <a:solidFill>
                  <a:srgbClr val="000000"/>
                </a:solidFill>
              </a:rPr>
              <a:t>synonyms (</a:t>
            </a:r>
            <a:r>
              <a:rPr lang="en-US" sz="2800" b="1" dirty="0" err="1">
                <a:solidFill>
                  <a:srgbClr val="000000"/>
                </a:solidFill>
              </a:rPr>
              <a:t>synsets</a:t>
            </a:r>
            <a:r>
              <a:rPr lang="en-US" sz="2800" b="1" dirty="0">
                <a:solidFill>
                  <a:srgbClr val="000000"/>
                </a:solidFill>
              </a:rPr>
              <a:t>)</a:t>
            </a:r>
            <a:r>
              <a:rPr lang="en-US" sz="2800" dirty="0">
                <a:solidFill>
                  <a:srgbClr val="000000"/>
                </a:solidFill>
              </a:rPr>
              <a:t>, each expressing a distinct concept. </a:t>
            </a:r>
          </a:p>
          <a:p>
            <a:r>
              <a:rPr lang="en-US" sz="2800" dirty="0">
                <a:solidFill>
                  <a:srgbClr val="000000"/>
                </a:solidFill>
                <a:hlinkClick r:id="rId3"/>
              </a:rPr>
              <a:t>http://wordnet.princeton.edu</a:t>
            </a:r>
            <a:r>
              <a:rPr lang="en-US" sz="2800" dirty="0" smtClean="0">
                <a:solidFill>
                  <a:srgbClr val="000000"/>
                </a:solidFill>
                <a:hlinkClick r:id="rId3"/>
              </a:rPr>
              <a:t>/</a:t>
            </a:r>
            <a:endParaRPr lang="en-US" sz="2800" dirty="0" smtClean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Examples: 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-Fire, flame, blaze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-Explosion, blast, blow up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2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55104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0"/>
              </a:rPr>
              <a:t>Building a Classifier … (3/5)</a:t>
            </a:r>
            <a:endParaRPr lang="en-US" b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020506"/>
              </p:ext>
            </p:extLst>
          </p:nvPr>
        </p:nvGraphicFramePr>
        <p:xfrm>
          <a:off x="722469" y="1861206"/>
          <a:ext cx="7908324" cy="42113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60386"/>
                <a:gridCol w="57479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Overlap in Entities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Jaccard</a:t>
                      </a:r>
                      <a:r>
                        <a:rPr lang="en-US" baseline="0" dirty="0" smtClean="0"/>
                        <a:t> similarity between two sets of </a:t>
                      </a:r>
                      <a:r>
                        <a:rPr lang="en-US" b="1" baseline="0" dirty="0" smtClean="0"/>
                        <a:t>entities</a:t>
                      </a:r>
                      <a:r>
                        <a:rPr lang="en-US" baseline="0" dirty="0" smtClean="0"/>
                        <a:t> extracted from two tweets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Overlap in Entities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0" baseline="0" dirty="0" smtClean="0"/>
                        <a:t>Types</a:t>
                      </a:r>
                      <a:endParaRPr lang="en-US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Jaccard</a:t>
                      </a:r>
                      <a:r>
                        <a:rPr lang="en-US" baseline="0" dirty="0" smtClean="0"/>
                        <a:t> similarity between two sets of </a:t>
                      </a:r>
                      <a:r>
                        <a:rPr lang="en-US" b="1" baseline="0" dirty="0" smtClean="0"/>
                        <a:t>types of entities </a:t>
                      </a:r>
                      <a:r>
                        <a:rPr lang="en-US" baseline="0" dirty="0" smtClean="0"/>
                        <a:t>from two tweets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Overlap in Topics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Jaccard</a:t>
                      </a:r>
                      <a:r>
                        <a:rPr lang="en-US" baseline="0" dirty="0" smtClean="0"/>
                        <a:t> similarity between two sets of detected </a:t>
                      </a:r>
                      <a:r>
                        <a:rPr lang="en-US" b="1" baseline="0" dirty="0" smtClean="0"/>
                        <a:t>topics</a:t>
                      </a:r>
                      <a:r>
                        <a:rPr lang="en-US" baseline="0" dirty="0" smtClean="0"/>
                        <a:t> in two tweets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Overlap in </a:t>
                      </a:r>
                      <a:r>
                        <a:rPr lang="en-US" b="0" dirty="0" smtClean="0"/>
                        <a:t>WordNet</a:t>
                      </a:r>
                      <a:r>
                        <a:rPr lang="en-US" b="0" baseline="0" dirty="0" smtClean="0"/>
                        <a:t> Concepts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Jaccard</a:t>
                      </a:r>
                      <a:r>
                        <a:rPr lang="en-US" baseline="0" dirty="0" smtClean="0"/>
                        <a:t> similarity between two sets of WordNet Nouns in tweets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Overlap in </a:t>
                      </a:r>
                      <a:r>
                        <a:rPr lang="en-US" b="0" dirty="0" smtClean="0"/>
                        <a:t>WordNet</a:t>
                      </a:r>
                      <a:r>
                        <a:rPr lang="en-US" b="0" baseline="0" dirty="0" smtClean="0"/>
                        <a:t> </a:t>
                      </a:r>
                      <a:r>
                        <a:rPr lang="en-US" b="0" baseline="0" dirty="0" err="1" smtClean="0"/>
                        <a:t>Synset</a:t>
                      </a:r>
                      <a:r>
                        <a:rPr lang="en-US" b="0" baseline="0" dirty="0" smtClean="0"/>
                        <a:t> Concepts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Recomputed</a:t>
                      </a:r>
                      <a:r>
                        <a:rPr lang="en-US" baseline="0" dirty="0" smtClean="0"/>
                        <a:t> Overlap in WordNet Concepts after Combining interlinked Concepts in </a:t>
                      </a:r>
                      <a:r>
                        <a:rPr lang="en-US" baseline="0" dirty="0" err="1" smtClean="0"/>
                        <a:t>Synsets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WordNet</a:t>
                      </a:r>
                      <a:r>
                        <a:rPr lang="en-US" baseline="0" dirty="0" smtClean="0"/>
                        <a:t> similarity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similarity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calculated</a:t>
                      </a:r>
                      <a:r>
                        <a:rPr lang="en-US" baseline="0" dirty="0" smtClean="0"/>
                        <a:t> based on semantic relatedness* between concepts from two tweets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Ondertitel 2"/>
          <p:cNvSpPr txBox="1">
            <a:spLocks/>
          </p:cNvSpPr>
          <p:nvPr/>
        </p:nvSpPr>
        <p:spPr bwMode="auto">
          <a:xfrm>
            <a:off x="722469" y="1278730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</a:rPr>
              <a:t>Overview of the </a:t>
            </a:r>
            <a:r>
              <a:rPr lang="nl-NL" sz="2800" b="1" dirty="0" smtClean="0">
                <a:solidFill>
                  <a:srgbClr val="000000"/>
                </a:solidFill>
                <a:latin typeface="Tahoma"/>
                <a:cs typeface="Tahoma"/>
              </a:rPr>
              <a:t>semantic</a:t>
            </a: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</a:rPr>
              <a:t> features</a:t>
            </a:r>
            <a:endParaRPr lang="nl-NL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16472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>
            <a:normAutofit fontScale="90000"/>
          </a:bodyPr>
          <a:lstStyle/>
          <a:p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Building a Classifier … (4/5)</a:t>
            </a:r>
            <a:endParaRPr lang="en-US" noProof="0" dirty="0">
              <a:latin typeface="Tahoma"/>
              <a:ea typeface="ＭＳ Ｐゴシック" charset="0"/>
              <a:cs typeface="Tahoma"/>
            </a:endParaRPr>
          </a:p>
        </p:txBody>
      </p:sp>
      <p:sp>
        <p:nvSpPr>
          <p:cNvPr id="9219" name="Ondertitel 2"/>
          <p:cNvSpPr txBox="1">
            <a:spLocks/>
          </p:cNvSpPr>
          <p:nvPr/>
        </p:nvSpPr>
        <p:spPr bwMode="auto">
          <a:xfrm>
            <a:off x="914399" y="1354137"/>
            <a:ext cx="764560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Tahoma"/>
                <a:cs typeface="Tahoma"/>
              </a:rPr>
              <a:t>Enriched</a:t>
            </a:r>
            <a:r>
              <a:rPr lang="en-US" sz="2800" dirty="0" smtClean="0">
                <a:solidFill>
                  <a:srgbClr val="000000"/>
                </a:solidFill>
                <a:latin typeface="Tahoma"/>
                <a:cs typeface="Tahoma"/>
              </a:rPr>
              <a:t> semantic features</a:t>
            </a:r>
            <a:endParaRPr lang="en-US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25513" y="1828800"/>
            <a:ext cx="7138987" cy="113453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ntegrate content from external resources and construct the same set of semantic features</a:t>
            </a:r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57351" y="3208325"/>
            <a:ext cx="7051040" cy="584776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solidFill>
                  <a:srgbClr val="FF66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</a:lstStyle>
          <a:p>
            <a:r>
              <a:rPr lang="en-US" sz="1600" dirty="0">
                <a:effectLst/>
              </a:rPr>
              <a:t>t3: Huge New Toyota Recall Includes 245,000 Lexus GS, </a:t>
            </a:r>
            <a:endParaRPr lang="en-US" sz="1600" dirty="0"/>
          </a:p>
          <a:p>
            <a:r>
              <a:rPr lang="en-US" sz="1600" dirty="0">
                <a:effectLst/>
              </a:rPr>
              <a:t>IS Sedans - http://</a:t>
            </a:r>
            <a:r>
              <a:rPr lang="en-US" sz="1600" dirty="0" err="1">
                <a:effectLst/>
              </a:rPr>
              <a:t>bit.ly</a:t>
            </a:r>
            <a:r>
              <a:rPr lang="en-US" sz="1600" dirty="0">
                <a:effectLst/>
              </a:rPr>
              <a:t>/</a:t>
            </a:r>
            <a:r>
              <a:rPr lang="en-US" sz="1600" dirty="0" err="1">
                <a:effectLst/>
              </a:rPr>
              <a:t>ibUoJs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455161" y="3674533"/>
            <a:ext cx="1996438" cy="550334"/>
          </a:xfrm>
          <a:prstGeom prst="line">
            <a:avLst/>
          </a:prstGeom>
          <a:solidFill>
            <a:srgbClr val="0000FF"/>
          </a:solidFill>
          <a:ln w="762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9" name="Picture 8" descr="new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035" y="3988790"/>
            <a:ext cx="1534864" cy="116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35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55104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0"/>
              </a:rPr>
              <a:t>Building a Classifier … (5/5)</a:t>
            </a:r>
            <a:endParaRPr lang="en-US" b="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396034"/>
              </p:ext>
            </p:extLst>
          </p:nvPr>
        </p:nvGraphicFramePr>
        <p:xfrm>
          <a:off x="746316" y="2371685"/>
          <a:ext cx="7908324" cy="267318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60386"/>
                <a:gridCol w="57479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Features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Temporal</a:t>
                      </a:r>
                      <a:r>
                        <a:rPr lang="en-US" baseline="0" dirty="0" smtClean="0"/>
                        <a:t> difference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difference of</a:t>
                      </a:r>
                      <a:r>
                        <a:rPr lang="en-US" baseline="0" dirty="0" smtClean="0"/>
                        <a:t> posting time of two tweets</a:t>
                      </a:r>
                      <a:endParaRPr lang="en-US" dirty="0"/>
                    </a:p>
                  </a:txBody>
                  <a:tcPr anchor="ctr"/>
                </a:tc>
              </a:tr>
              <a:tr h="651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Difference</a:t>
                      </a:r>
                      <a:r>
                        <a:rPr lang="en-US" b="0" baseline="0" dirty="0" smtClean="0"/>
                        <a:t> in #</a:t>
                      </a:r>
                      <a:r>
                        <a:rPr lang="en-US" b="1" baseline="0" dirty="0" smtClean="0"/>
                        <a:t>followees</a:t>
                      </a:r>
                      <a:endParaRPr lang="en-US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difference</a:t>
                      </a:r>
                      <a:r>
                        <a:rPr lang="en-US" baseline="0" dirty="0" smtClean="0"/>
                        <a:t> in number of </a:t>
                      </a:r>
                      <a:r>
                        <a:rPr lang="en-US" b="1" baseline="0" dirty="0" smtClean="0"/>
                        <a:t>followees</a:t>
                      </a:r>
                      <a:r>
                        <a:rPr lang="en-US" baseline="0" dirty="0" smtClean="0"/>
                        <a:t> of the author of the tweets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 in #</a:t>
                      </a:r>
                      <a:r>
                        <a:rPr lang="en-US" b="1" dirty="0" smtClean="0"/>
                        <a:t>followers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difference</a:t>
                      </a:r>
                      <a:r>
                        <a:rPr lang="en-US" baseline="0" dirty="0" smtClean="0"/>
                        <a:t> in number of </a:t>
                      </a:r>
                      <a:r>
                        <a:rPr lang="en-US" b="1" baseline="0" dirty="0" smtClean="0"/>
                        <a:t>followers</a:t>
                      </a:r>
                      <a:r>
                        <a:rPr lang="en-US" baseline="0" dirty="0" smtClean="0"/>
                        <a:t> of the author of the tweets</a:t>
                      </a:r>
                      <a:endParaRPr lang="en-US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Same</a:t>
                      </a:r>
                      <a:r>
                        <a:rPr lang="en-US" b="0" baseline="0" dirty="0" smtClean="0"/>
                        <a:t> client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Indicator of whether</a:t>
                      </a:r>
                      <a:r>
                        <a:rPr lang="en-US" baseline="0" dirty="0" smtClean="0"/>
                        <a:t> the two tweets are posted from the same client application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Ondertitel 2"/>
          <p:cNvSpPr txBox="1">
            <a:spLocks/>
          </p:cNvSpPr>
          <p:nvPr/>
        </p:nvSpPr>
        <p:spPr bwMode="auto">
          <a:xfrm>
            <a:off x="746316" y="1472296"/>
            <a:ext cx="764560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US" sz="2800" dirty="0" smtClean="0">
                <a:solidFill>
                  <a:srgbClr val="000000"/>
                </a:solidFill>
                <a:latin typeface="Tahoma"/>
                <a:cs typeface="Tahoma"/>
              </a:rPr>
              <a:t>Overview of </a:t>
            </a:r>
            <a:r>
              <a:rPr lang="en-US" sz="2800" b="1" dirty="0" smtClean="0">
                <a:solidFill>
                  <a:srgbClr val="000000"/>
                </a:solidFill>
                <a:latin typeface="Tahoma"/>
                <a:cs typeface="Tahoma"/>
              </a:rPr>
              <a:t>contextual</a:t>
            </a:r>
            <a:r>
              <a:rPr lang="en-US" sz="2800" dirty="0" smtClean="0">
                <a:solidFill>
                  <a:srgbClr val="000000"/>
                </a:solidFill>
                <a:latin typeface="Tahoma"/>
                <a:cs typeface="Tahoma"/>
              </a:rPr>
              <a:t> features</a:t>
            </a:r>
            <a:endParaRPr lang="en-US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4773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>
            <a:normAutofit fontScale="90000"/>
          </a:bodyPr>
          <a:lstStyle/>
          <a:p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Summary of Features</a:t>
            </a:r>
            <a:endParaRPr lang="en-US" noProof="0" dirty="0">
              <a:latin typeface="Tahoma"/>
              <a:ea typeface="ＭＳ Ｐゴシック" charset="0"/>
              <a:cs typeface="Tahom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feature categories do they have?</a:t>
            </a:r>
          </a:p>
          <a:p>
            <a:pPr lvl="1"/>
            <a:r>
              <a:rPr lang="en-US" sz="2400" b="1" dirty="0" smtClean="0"/>
              <a:t>Sy</a:t>
            </a:r>
            <a:r>
              <a:rPr lang="en-US" sz="2400" dirty="0" smtClean="0"/>
              <a:t>ntactical features (6)</a:t>
            </a:r>
          </a:p>
          <a:p>
            <a:pPr lvl="1"/>
            <a:r>
              <a:rPr lang="en-US" sz="2400" b="1" dirty="0" smtClean="0"/>
              <a:t>Se</a:t>
            </a:r>
            <a:r>
              <a:rPr lang="en-US" sz="2400" dirty="0" smtClean="0"/>
              <a:t>mantic features (6)</a:t>
            </a:r>
          </a:p>
          <a:p>
            <a:pPr lvl="1"/>
            <a:r>
              <a:rPr lang="en-US" sz="2400" b="1" dirty="0" smtClean="0"/>
              <a:t>En</a:t>
            </a:r>
            <a:r>
              <a:rPr lang="en-US" sz="2400" dirty="0" smtClean="0"/>
              <a:t>riched semantic features (6)</a:t>
            </a:r>
          </a:p>
          <a:p>
            <a:pPr lvl="1"/>
            <a:r>
              <a:rPr lang="en-US" sz="2400" b="1" dirty="0" smtClean="0"/>
              <a:t>Co</a:t>
            </a:r>
            <a:r>
              <a:rPr lang="en-US" sz="2400" dirty="0" smtClean="0"/>
              <a:t>ntextual features (4)</a:t>
            </a:r>
            <a:endParaRPr lang="en-US" dirty="0"/>
          </a:p>
          <a:p>
            <a:pPr marL="385763" lvl="1" indent="0">
              <a:buNone/>
            </a:pPr>
            <a:endParaRPr lang="en-US" sz="2000" dirty="0"/>
          </a:p>
          <a:p>
            <a:r>
              <a:rPr lang="en-US" dirty="0" smtClean="0"/>
              <a:t>Classification strategies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different feature combinations</a:t>
            </a:r>
          </a:p>
          <a:p>
            <a:pPr lvl="1"/>
            <a:r>
              <a:rPr lang="en-US" sz="2400" dirty="0" smtClean="0">
                <a:sym typeface="Wingdings"/>
              </a:rPr>
              <a:t>Dependent on available resources and time constraints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95715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/>
          <p:cNvSpPr>
            <a:spLocks noGrp="1"/>
          </p:cNvSpPr>
          <p:nvPr>
            <p:ph type="title"/>
          </p:nvPr>
        </p:nvSpPr>
        <p:spPr>
          <a:xfrm>
            <a:off x="914399" y="457200"/>
            <a:ext cx="7159625" cy="6270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0"/>
              </a:rPr>
              <a:t>Classification Strategies</a:t>
            </a:r>
            <a:endParaRPr lang="en-US" noProof="0" dirty="0">
              <a:latin typeface="Tahoma"/>
              <a:ea typeface="ＭＳ Ｐゴシック" charset="0"/>
              <a:cs typeface="Tahoma"/>
            </a:endParaRPr>
          </a:p>
        </p:txBody>
      </p:sp>
      <p:sp>
        <p:nvSpPr>
          <p:cNvPr id="9219" name="Ondertitel 2"/>
          <p:cNvSpPr txBox="1">
            <a:spLocks/>
          </p:cNvSpPr>
          <p:nvPr/>
        </p:nvSpPr>
        <p:spPr bwMode="auto">
          <a:xfrm>
            <a:off x="752259" y="1355074"/>
            <a:ext cx="8024447" cy="94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US" sz="2800" dirty="0" smtClean="0">
                <a:solidFill>
                  <a:srgbClr val="000000"/>
                </a:solidFill>
                <a:latin typeface="Tahoma"/>
                <a:cs typeface="Tahoma"/>
              </a:rPr>
              <a:t>Using </a:t>
            </a:r>
            <a:r>
              <a:rPr lang="en-US" sz="2800" b="1" dirty="0" smtClean="0">
                <a:solidFill>
                  <a:srgbClr val="000000"/>
                </a:solidFill>
                <a:latin typeface="Tahoma"/>
                <a:cs typeface="Tahoma"/>
              </a:rPr>
              <a:t>different sets of features</a:t>
            </a:r>
            <a:r>
              <a:rPr lang="en-US" sz="2800" dirty="0" smtClean="0">
                <a:solidFill>
                  <a:srgbClr val="000000"/>
                </a:solidFill>
                <a:latin typeface="Tahoma"/>
                <a:cs typeface="Tahoma"/>
              </a:rPr>
              <a:t> for near-duplicate detection on Twitter</a:t>
            </a:r>
            <a:endParaRPr lang="en-US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263989"/>
              </p:ext>
            </p:extLst>
          </p:nvPr>
        </p:nvGraphicFramePr>
        <p:xfrm>
          <a:off x="1566549" y="2466542"/>
          <a:ext cx="5811914" cy="361331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49586"/>
                <a:gridCol w="4362328"/>
              </a:tblGrid>
              <a:tr h="4470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Strategy</a:t>
                      </a:r>
                      <a:endParaRPr lang="en-US" sz="2200" b="1" dirty="0"/>
                    </a:p>
                  </a:txBody>
                  <a:tcPr marL="111750" marR="111750" marT="55876" marB="55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Description</a:t>
                      </a:r>
                      <a:endParaRPr lang="en-US" sz="2200" dirty="0"/>
                    </a:p>
                  </a:txBody>
                  <a:tcPr marL="111750" marR="111750" marT="55876" marB="55876"/>
                </a:tc>
              </a:tr>
              <a:tr h="45320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Baseline</a:t>
                      </a:r>
                      <a:endParaRPr lang="en-US" sz="2200" b="1" dirty="0"/>
                    </a:p>
                  </a:txBody>
                  <a:tcPr marL="111750" marR="111750" marT="55876" marB="55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Based on </a:t>
                      </a:r>
                      <a:r>
                        <a:rPr lang="en-US" sz="2200" dirty="0" err="1" smtClean="0"/>
                        <a:t>Levenshstein</a:t>
                      </a:r>
                      <a:r>
                        <a:rPr lang="en-US" sz="2200" baseline="0" dirty="0" smtClean="0"/>
                        <a:t> distance</a:t>
                      </a:r>
                      <a:endParaRPr lang="en-US" sz="2200" dirty="0"/>
                    </a:p>
                  </a:txBody>
                  <a:tcPr marL="111750" marR="111750" marT="55876" marB="55876"/>
                </a:tc>
              </a:tr>
              <a:tr h="45320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/>
                        <a:t>Sy</a:t>
                      </a:r>
                      <a:endParaRPr lang="en-US" sz="2200" b="1" dirty="0"/>
                    </a:p>
                  </a:txBody>
                  <a:tcPr marL="111750" marR="111750" marT="55876" marB="55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Only Syntactical</a:t>
                      </a:r>
                      <a:r>
                        <a:rPr lang="en-US" sz="2200" baseline="0" dirty="0" smtClean="0"/>
                        <a:t> features</a:t>
                      </a:r>
                      <a:endParaRPr lang="en-US" sz="2200" dirty="0"/>
                    </a:p>
                  </a:txBody>
                  <a:tcPr marL="111750" marR="111750" marT="55876" marB="55876"/>
                </a:tc>
              </a:tr>
              <a:tr h="4470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/>
                        <a:t>SySe</a:t>
                      </a:r>
                      <a:endParaRPr lang="en-US" sz="2200" b="1" dirty="0"/>
                    </a:p>
                  </a:txBody>
                  <a:tcPr marL="111750" marR="111750" marT="55876" marB="55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Add</a:t>
                      </a:r>
                      <a:r>
                        <a:rPr lang="en-US" sz="2200" baseline="0" dirty="0" smtClean="0"/>
                        <a:t> semantics from tweets</a:t>
                      </a:r>
                      <a:endParaRPr lang="en-US" sz="2200" dirty="0"/>
                    </a:p>
                  </a:txBody>
                  <a:tcPr marL="111750" marR="111750" marT="55876" marB="55876"/>
                </a:tc>
              </a:tr>
              <a:tr h="45320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/>
                        <a:t>SyCo</a:t>
                      </a:r>
                      <a:endParaRPr lang="en-US" sz="2200" b="1" dirty="0"/>
                    </a:p>
                  </a:txBody>
                  <a:tcPr marL="111750" marR="111750" marT="55876" marB="55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Without</a:t>
                      </a:r>
                      <a:r>
                        <a:rPr lang="en-US" sz="2200" baseline="0" dirty="0" smtClean="0"/>
                        <a:t> Semantics</a:t>
                      </a:r>
                      <a:endParaRPr lang="en-US" sz="2200" dirty="0"/>
                    </a:p>
                  </a:txBody>
                  <a:tcPr marL="111750" marR="111750" marT="55876" marB="55876"/>
                </a:tc>
              </a:tr>
              <a:tr h="45320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/>
                        <a:t>SySeCo</a:t>
                      </a:r>
                      <a:endParaRPr lang="en-US" sz="2200" b="1" dirty="0"/>
                    </a:p>
                  </a:txBody>
                  <a:tcPr marL="111750" marR="111750" marT="55876" marB="55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Without Enriched</a:t>
                      </a:r>
                      <a:r>
                        <a:rPr lang="en-US" sz="2200" baseline="0" dirty="0" smtClean="0"/>
                        <a:t> Semantics</a:t>
                      </a:r>
                      <a:endParaRPr lang="en-US" sz="2200" dirty="0"/>
                    </a:p>
                  </a:txBody>
                  <a:tcPr marL="111750" marR="111750" marT="55876" marB="55876"/>
                </a:tc>
              </a:tr>
              <a:tr h="45320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/>
                        <a:t>SySeEn</a:t>
                      </a:r>
                      <a:endParaRPr lang="en-US" sz="2200" b="1" dirty="0"/>
                    </a:p>
                  </a:txBody>
                  <a:tcPr marL="111750" marR="111750" marT="55876" marB="55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Without</a:t>
                      </a:r>
                      <a:r>
                        <a:rPr lang="en-US" sz="2200" baseline="0" dirty="0" smtClean="0"/>
                        <a:t> Contextual features</a:t>
                      </a:r>
                      <a:endParaRPr lang="en-US" sz="2200" dirty="0"/>
                    </a:p>
                  </a:txBody>
                  <a:tcPr marL="111750" marR="111750" marT="55876" marB="55876"/>
                </a:tc>
              </a:tr>
              <a:tr h="45320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 smtClean="0"/>
                        <a:t>SySeEnCo</a:t>
                      </a:r>
                      <a:endParaRPr lang="en-US" sz="2200" b="1" dirty="0"/>
                    </a:p>
                  </a:txBody>
                  <a:tcPr marL="111750" marR="111750" marT="55876" marB="558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All</a:t>
                      </a:r>
                      <a:r>
                        <a:rPr lang="en-US" sz="2200" b="1" baseline="0" dirty="0" smtClean="0"/>
                        <a:t> Feature included</a:t>
                      </a:r>
                      <a:endParaRPr lang="en-US" sz="2200" b="1" dirty="0"/>
                    </a:p>
                  </a:txBody>
                  <a:tcPr marL="111750" marR="111750" marT="55876" marB="5587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92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and </a:t>
            </a:r>
            <a:r>
              <a:rPr lang="en-US" dirty="0" smtClean="0"/>
              <a:t>Evaluation</a:t>
            </a:r>
            <a:endParaRPr lang="en-US" noProof="0" dirty="0">
              <a:latin typeface="Tahoma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3" y="1344321"/>
            <a:ext cx="7138987" cy="5221526"/>
          </a:xfrm>
        </p:spPr>
        <p:txBody>
          <a:bodyPr>
            <a:normAutofit/>
          </a:bodyPr>
          <a:lstStyle/>
          <a:p>
            <a:r>
              <a:rPr lang="en-US" sz="2800" noProof="0" dirty="0" smtClean="0">
                <a:latin typeface="Tahoma"/>
                <a:cs typeface="Tahoma"/>
              </a:rPr>
              <a:t>Research Questions:</a:t>
            </a:r>
          </a:p>
          <a:p>
            <a:pPr marL="385763" lvl="1" indent="0">
              <a:buNone/>
            </a:pPr>
            <a:r>
              <a:rPr lang="en-US" sz="2400" dirty="0" smtClean="0">
                <a:cs typeface="Tahoma"/>
              </a:rPr>
              <a:t>R1: How </a:t>
            </a:r>
            <a:r>
              <a:rPr lang="en-US" sz="2400" dirty="0">
                <a:cs typeface="Tahoma"/>
              </a:rPr>
              <a:t>accurately can the </a:t>
            </a:r>
            <a:r>
              <a:rPr lang="en-US" sz="2400" b="1" dirty="0">
                <a:cs typeface="Tahoma"/>
              </a:rPr>
              <a:t>different duplicate detection strategies</a:t>
            </a:r>
            <a:r>
              <a:rPr lang="en-US" sz="2400" dirty="0">
                <a:cs typeface="Tahoma"/>
              </a:rPr>
              <a:t> identify duplicates</a:t>
            </a:r>
            <a:r>
              <a:rPr lang="en-US" sz="2400" dirty="0" smtClean="0">
                <a:cs typeface="Tahoma"/>
              </a:rPr>
              <a:t>?</a:t>
            </a:r>
          </a:p>
          <a:p>
            <a:pPr marL="385763" lvl="1" indent="0">
              <a:buNone/>
            </a:pPr>
            <a:endParaRPr lang="en-US" sz="2400" noProof="0" dirty="0" smtClean="0">
              <a:cs typeface="Tahoma"/>
            </a:endParaRPr>
          </a:p>
          <a:p>
            <a:pPr marL="385763" lvl="1" indent="0">
              <a:buNone/>
            </a:pPr>
            <a:r>
              <a:rPr lang="en-US" sz="2400" dirty="0" smtClean="0">
                <a:cs typeface="Tahoma"/>
              </a:rPr>
              <a:t>R2: What </a:t>
            </a:r>
            <a:r>
              <a:rPr lang="en-US" sz="2400" dirty="0">
                <a:cs typeface="Tahoma"/>
              </a:rPr>
              <a:t>kind of </a:t>
            </a:r>
            <a:r>
              <a:rPr lang="en-US" sz="2400" b="1" dirty="0">
                <a:cs typeface="Tahoma"/>
              </a:rPr>
              <a:t>features are of particular importance </a:t>
            </a:r>
            <a:r>
              <a:rPr lang="en-US" sz="2400" dirty="0">
                <a:cs typeface="Tahoma"/>
              </a:rPr>
              <a:t>for duplicate detection?</a:t>
            </a:r>
            <a:endParaRPr lang="en-US" sz="2400" noProof="0" dirty="0" smtClean="0">
              <a:latin typeface="Tahoma"/>
              <a:cs typeface="Tahoma"/>
            </a:endParaRPr>
          </a:p>
          <a:p>
            <a:pPr marL="385763" lvl="1" indent="0">
              <a:buNone/>
            </a:pPr>
            <a:endParaRPr lang="en-US" sz="2400" dirty="0" smtClean="0">
              <a:cs typeface="Tahoma"/>
            </a:endParaRPr>
          </a:p>
          <a:p>
            <a:pPr marL="385763" lvl="1" indent="0">
              <a:buNone/>
            </a:pPr>
            <a:r>
              <a:rPr lang="en-US" sz="2400" dirty="0" smtClean="0">
                <a:cs typeface="Tahoma"/>
              </a:rPr>
              <a:t>R3: How </a:t>
            </a:r>
            <a:r>
              <a:rPr lang="en-US" sz="2400" dirty="0">
                <a:cs typeface="Tahoma"/>
              </a:rPr>
              <a:t>does the accuracy vary for </a:t>
            </a:r>
            <a:r>
              <a:rPr lang="en-US" sz="2400" b="1" dirty="0">
                <a:cs typeface="Tahoma"/>
              </a:rPr>
              <a:t>the different levels </a:t>
            </a:r>
            <a:r>
              <a:rPr lang="en-US" sz="2400" dirty="0">
                <a:cs typeface="Tahoma"/>
              </a:rPr>
              <a:t>of duplicates</a:t>
            </a:r>
            <a:r>
              <a:rPr lang="en-US" sz="2400" dirty="0" smtClean="0">
                <a:cs typeface="Tahoma"/>
              </a:rPr>
              <a:t>?</a:t>
            </a:r>
          </a:p>
          <a:p>
            <a:pPr marL="385763" lvl="1" indent="0">
              <a:buNone/>
            </a:pPr>
            <a:endParaRPr lang="en-US" sz="2400" dirty="0" smtClean="0"/>
          </a:p>
          <a:p>
            <a:pPr marL="385763" lvl="1" indent="0">
              <a:buNone/>
            </a:pPr>
            <a:r>
              <a:rPr lang="en-US" sz="2400" dirty="0" smtClean="0"/>
              <a:t>R4: How </a:t>
            </a:r>
            <a:r>
              <a:rPr lang="en-US" sz="2400" dirty="0"/>
              <a:t>do the duplicate detection strategies </a:t>
            </a:r>
            <a:r>
              <a:rPr lang="en-US" sz="2400" b="1" dirty="0"/>
              <a:t>impact </a:t>
            </a:r>
            <a:r>
              <a:rPr lang="en-US" sz="2400" b="1" dirty="0" smtClean="0"/>
              <a:t>search effectiveness </a:t>
            </a:r>
            <a:r>
              <a:rPr lang="en-US" sz="2400" b="1" dirty="0"/>
              <a:t>on Twitter</a:t>
            </a:r>
            <a:r>
              <a:rPr lang="en-US" sz="2400" dirty="0" smtClean="0"/>
              <a:t>?</a:t>
            </a:r>
            <a:endParaRPr lang="en-US" sz="2400" noProof="0" dirty="0" smtClean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2010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558800"/>
          </a:xfrm>
        </p:spPr>
        <p:txBody>
          <a:bodyPr>
            <a:normAutofit fontScale="90000"/>
          </a:bodyPr>
          <a:lstStyle/>
          <a:p>
            <a:r>
              <a:rPr lang="en-US" noProof="0" dirty="0" smtClean="0">
                <a:latin typeface="+mn-lt"/>
                <a:cs typeface="Tahoma"/>
              </a:rPr>
              <a:t>Data set: Tweets2011</a:t>
            </a:r>
            <a:endParaRPr lang="en-US" noProof="0" dirty="0">
              <a:latin typeface="+mn-lt"/>
              <a:cs typeface="Tahom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noProof="0" dirty="0" smtClean="0">
                <a:latin typeface="Tahoma"/>
                <a:cs typeface="Tahoma"/>
              </a:rPr>
              <a:t>Twitter corpus </a:t>
            </a:r>
          </a:p>
          <a:p>
            <a:pPr lvl="1"/>
            <a:r>
              <a:rPr lang="en-US" noProof="0" dirty="0" smtClean="0">
                <a:latin typeface="Tahoma"/>
                <a:cs typeface="Tahoma"/>
              </a:rPr>
              <a:t>16 million tweets (Jan. 24th, 2011 – Feb. 8th)</a:t>
            </a:r>
          </a:p>
          <a:p>
            <a:pPr lvl="1"/>
            <a:r>
              <a:rPr lang="en-US" noProof="0" dirty="0" smtClean="0">
                <a:latin typeface="Tahoma"/>
                <a:cs typeface="Tahoma"/>
              </a:rPr>
              <a:t>4,766,901 tweets classified as English</a:t>
            </a:r>
          </a:p>
          <a:p>
            <a:pPr lvl="1"/>
            <a:r>
              <a:rPr lang="en-US" noProof="0" dirty="0" smtClean="0">
                <a:latin typeface="Tahoma"/>
                <a:cs typeface="Tahoma"/>
              </a:rPr>
              <a:t>6.2 million entity-extractions (140k distinct entities)</a:t>
            </a:r>
          </a:p>
          <a:p>
            <a:r>
              <a:rPr lang="en-US" noProof="0" dirty="0" smtClean="0">
                <a:latin typeface="Tahoma"/>
                <a:cs typeface="Tahoma"/>
              </a:rPr>
              <a:t>Relevance judgments</a:t>
            </a:r>
          </a:p>
          <a:p>
            <a:pPr lvl="1"/>
            <a:r>
              <a:rPr lang="en-US" noProof="0" dirty="0" smtClean="0">
                <a:latin typeface="Tahoma"/>
                <a:cs typeface="Tahoma"/>
              </a:rPr>
              <a:t>49 topics</a:t>
            </a:r>
          </a:p>
          <a:p>
            <a:pPr lvl="1"/>
            <a:r>
              <a:rPr lang="en-US" noProof="0" dirty="0" smtClean="0">
                <a:latin typeface="Tahoma"/>
                <a:cs typeface="Tahoma"/>
              </a:rPr>
              <a:t>40,855 (topic, tweet) pairs, 2,825 judged as relevant</a:t>
            </a:r>
          </a:p>
          <a:p>
            <a:pPr lvl="1"/>
            <a:r>
              <a:rPr lang="en-US" noProof="0" dirty="0" smtClean="0">
                <a:latin typeface="Tahoma"/>
                <a:cs typeface="Tahoma"/>
              </a:rPr>
              <a:t>57.65 relevant tweets per topic (on average)</a:t>
            </a:r>
          </a:p>
          <a:p>
            <a:r>
              <a:rPr lang="en-US" dirty="0" smtClean="0">
                <a:latin typeface="Tahoma"/>
                <a:cs typeface="Tahoma"/>
              </a:rPr>
              <a:t>Duplicate level labeling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55,362 tweet pairs labeled</a:t>
            </a:r>
          </a:p>
          <a:p>
            <a:pPr lvl="1"/>
            <a:r>
              <a:rPr lang="en-US" dirty="0" smtClean="0">
                <a:latin typeface="Tahoma"/>
                <a:cs typeface="Tahoma"/>
              </a:rPr>
              <a:t>2,745 labeled as duplicates (in 5 levels)</a:t>
            </a:r>
          </a:p>
          <a:p>
            <a:pPr lvl="1"/>
            <a:r>
              <a:rPr lang="en-US" b="1" noProof="0" dirty="0" smtClean="0">
                <a:latin typeface="Tahoma"/>
                <a:cs typeface="Tahoma"/>
              </a:rPr>
              <a:t>Publicly </a:t>
            </a:r>
            <a:r>
              <a:rPr lang="en-US" b="1" dirty="0">
                <a:cs typeface="Tahoma"/>
              </a:rPr>
              <a:t>available </a:t>
            </a:r>
            <a:r>
              <a:rPr lang="en-US" b="1" dirty="0" smtClean="0">
                <a:cs typeface="Tahoma"/>
              </a:rPr>
              <a:t>at http</a:t>
            </a:r>
            <a:r>
              <a:rPr lang="en-US" b="1" dirty="0">
                <a:cs typeface="Tahoma"/>
              </a:rPr>
              <a:t>://</a:t>
            </a:r>
            <a:r>
              <a:rPr lang="en-US" b="1" dirty="0" err="1">
                <a:cs typeface="Tahoma"/>
              </a:rPr>
              <a:t>wis.ewi.tudelft.nl</a:t>
            </a:r>
            <a:r>
              <a:rPr lang="en-US" b="1" dirty="0">
                <a:cs typeface="Tahoma"/>
              </a:rPr>
              <a:t>/</a:t>
            </a:r>
            <a:r>
              <a:rPr lang="en-US" b="1" dirty="0" err="1">
                <a:cs typeface="Tahoma"/>
              </a:rPr>
              <a:t>duptweet</a:t>
            </a:r>
            <a:r>
              <a:rPr lang="en-US" b="1" dirty="0" smtClean="0">
                <a:cs typeface="Tahoma"/>
              </a:rPr>
              <a:t>/</a:t>
            </a:r>
            <a:endParaRPr lang="en-US" b="1" noProof="0" dirty="0" smtClean="0">
              <a:latin typeface="Tahoma"/>
              <a:cs typeface="Tahoma"/>
            </a:endParaRPr>
          </a:p>
          <a:p>
            <a:endParaRPr lang="en-US" noProof="0" dirty="0" smtClean="0">
              <a:latin typeface="Tahoma"/>
              <a:cs typeface="Tahoma"/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000" dirty="0" smtClean="0">
                <a:solidFill>
                  <a:srgbClr val="000000"/>
                </a:solidFill>
                <a:latin typeface="Bookman Old Style" charset="0"/>
              </a:rPr>
              <a:t>TREC 2011 Microblog Track</a:t>
            </a:r>
            <a:endParaRPr lang="nl-NL" sz="2000" dirty="0">
              <a:solidFill>
                <a:srgbClr val="000000"/>
              </a:solidFill>
              <a:latin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62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55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Classification Accuracy</a:t>
            </a:r>
            <a:endParaRPr lang="en-US" noProof="0" dirty="0">
              <a:latin typeface="Tahoma"/>
              <a:cs typeface="Tahoma"/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 bwMode="auto">
          <a:xfrm>
            <a:off x="914400" y="1125406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 err="1" smtClean="0">
                <a:solidFill>
                  <a:srgbClr val="000000"/>
                </a:solidFill>
                <a:latin typeface="Tahoma"/>
                <a:cs typeface="Tahoma"/>
              </a:rPr>
              <a:t>Duplicate</a:t>
            </a: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</a:rPr>
              <a:t> or </a:t>
            </a:r>
            <a:r>
              <a:rPr lang="nl-NL" sz="2800" dirty="0" err="1" smtClean="0">
                <a:solidFill>
                  <a:srgbClr val="000000"/>
                </a:solidFill>
                <a:latin typeface="Tahoma"/>
                <a:cs typeface="Tahoma"/>
              </a:rPr>
              <a:t>not</a:t>
            </a: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</a:rPr>
              <a:t>? </a:t>
            </a: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  <a:sym typeface="Wingdings"/>
              </a:rPr>
              <a:t> RQ1</a:t>
            </a:r>
            <a:endParaRPr lang="nl-NL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006422"/>
              </p:ext>
            </p:extLst>
          </p:nvPr>
        </p:nvGraphicFramePr>
        <p:xfrm>
          <a:off x="925513" y="1828800"/>
          <a:ext cx="7461469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07228"/>
                <a:gridCol w="1784747"/>
                <a:gridCol w="1784747"/>
                <a:gridCol w="17847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F-measure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0.5068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0.1913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0.2777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013654"/>
              </p:ext>
            </p:extLst>
          </p:nvPr>
        </p:nvGraphicFramePr>
        <p:xfrm>
          <a:off x="925513" y="2570518"/>
          <a:ext cx="7461469" cy="74168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2107228"/>
                <a:gridCol w="1784747"/>
                <a:gridCol w="1784747"/>
                <a:gridCol w="17847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0.5982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0.2918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0.3923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0.5127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0.337</a:t>
                      </a:r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0.4067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12791"/>
              </p:ext>
            </p:extLst>
          </p:nvPr>
        </p:nvGraphicFramePr>
        <p:xfrm>
          <a:off x="922454" y="3301697"/>
          <a:ext cx="7461469" cy="74168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2107228"/>
                <a:gridCol w="1784747"/>
                <a:gridCol w="1784747"/>
                <a:gridCol w="17847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0.5333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0.3679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0.4354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0.5297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0.3767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0.4403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6160" y="5170298"/>
            <a:ext cx="7051040" cy="646331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effectLst/>
              </a:defRPr>
            </a:lvl1pPr>
          </a:lstStyle>
          <a:p>
            <a:r>
              <a:rPr lang="en-US" dirty="0" smtClean="0"/>
              <a:t>Overall, they can achieve a precision and recall of about 49% and 43% respectively by applying all possible features.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188432"/>
              </p:ext>
            </p:extLst>
          </p:nvPr>
        </p:nvGraphicFramePr>
        <p:xfrm>
          <a:off x="928315" y="4050022"/>
          <a:ext cx="7461469" cy="74168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2107228"/>
                <a:gridCol w="1784747"/>
                <a:gridCol w="1784747"/>
                <a:gridCol w="17847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SySeCo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0.4816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0.4200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0.4487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SySeEnCo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0.4868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0.4299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0.4566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705605" y="2570518"/>
            <a:ext cx="7864289" cy="24579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55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Feature Weights </a:t>
            </a:r>
            <a:r>
              <a:rPr lang="en-US" noProof="0" dirty="0" smtClean="0"/>
              <a:t>(1/2)</a:t>
            </a:r>
            <a:endParaRPr lang="en-US" noProof="0" dirty="0">
              <a:latin typeface="Tahoma"/>
              <a:cs typeface="Tahoma"/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 bwMode="auto">
          <a:xfrm>
            <a:off x="914400" y="1149480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</a:rPr>
              <a:t>Which features matter the most? </a:t>
            </a: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  <a:sym typeface="Wingdings"/>
              </a:rPr>
              <a:t> </a:t>
            </a: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</a:rPr>
              <a:t>RQ2</a:t>
            </a:r>
            <a:endParaRPr lang="nl-NL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838562"/>
              </p:ext>
            </p:extLst>
          </p:nvPr>
        </p:nvGraphicFramePr>
        <p:xfrm>
          <a:off x="609725" y="1505814"/>
          <a:ext cx="4012193" cy="456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41501"/>
              </p:ext>
            </p:extLst>
          </p:nvPr>
        </p:nvGraphicFramePr>
        <p:xfrm>
          <a:off x="4669817" y="1511532"/>
          <a:ext cx="4024102" cy="45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angle 2"/>
          <p:cNvSpPr/>
          <p:nvPr/>
        </p:nvSpPr>
        <p:spPr>
          <a:xfrm rot="18769641">
            <a:off x="351302" y="4188092"/>
            <a:ext cx="1378187" cy="29721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8769641">
            <a:off x="834150" y="4228623"/>
            <a:ext cx="1378187" cy="29721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769641">
            <a:off x="5343290" y="5059899"/>
            <a:ext cx="2274849" cy="3734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2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Example: Earthquake Detection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 descr="C:\TAMU\Research\Presentation\CIKM 2010\earthqu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9144000" cy="47863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57158" y="1142984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olidFill>
                  <a:srgbClr val="000000"/>
                </a:solidFill>
              </a:rPr>
              <a:t>Earthquake shakes Twitter users, </a:t>
            </a:r>
            <a:r>
              <a:rPr lang="en-US" altLang="zh-CN" sz="2400" dirty="0" err="1" smtClean="0">
                <a:solidFill>
                  <a:srgbClr val="000000"/>
                </a:solidFill>
              </a:rPr>
              <a:t>Sakaki</a:t>
            </a:r>
            <a:r>
              <a:rPr lang="en-US" altLang="zh-CN" sz="2400" dirty="0" smtClean="0">
                <a:solidFill>
                  <a:srgbClr val="000000"/>
                </a:solidFill>
              </a:rPr>
              <a:t> et al, WWW 2010</a:t>
            </a:r>
          </a:p>
        </p:txBody>
      </p:sp>
    </p:spTree>
    <p:extLst>
      <p:ext uri="{BB962C8B-B14F-4D97-AF65-F5344CB8AC3E}">
        <p14:creationId xmlns:p14="http://schemas.microsoft.com/office/powerpoint/2010/main" val="364821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558800"/>
          </a:xfrm>
        </p:spPr>
        <p:txBody>
          <a:bodyPr>
            <a:normAutofit fontScale="90000"/>
          </a:bodyPr>
          <a:lstStyle/>
          <a:p>
            <a:r>
              <a:rPr lang="en-US" noProof="0" dirty="0" smtClean="0"/>
              <a:t>Feature Weights (2/2)</a:t>
            </a:r>
            <a:endParaRPr lang="en-US" noProof="0" dirty="0">
              <a:latin typeface="Tahoma"/>
              <a:cs typeface="Tahoma"/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 bwMode="auto">
          <a:xfrm>
            <a:off x="914400" y="1149480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 err="1">
                <a:solidFill>
                  <a:srgbClr val="000000"/>
                </a:solidFill>
                <a:latin typeface="Tahoma"/>
                <a:cs typeface="Tahoma"/>
              </a:rPr>
              <a:t>Which</a:t>
            </a:r>
            <a:r>
              <a:rPr lang="nl-NL" sz="2800" dirty="0">
                <a:solidFill>
                  <a:srgbClr val="000000"/>
                </a:solidFill>
                <a:latin typeface="Tahoma"/>
                <a:cs typeface="Tahoma"/>
              </a:rPr>
              <a:t> features matter the most? </a:t>
            </a:r>
            <a:r>
              <a:rPr lang="nl-NL" sz="2800" dirty="0">
                <a:solidFill>
                  <a:srgbClr val="000000"/>
                </a:solidFill>
                <a:latin typeface="Tahoma"/>
                <a:cs typeface="Tahoma"/>
                <a:sym typeface="Wingdings"/>
              </a:rPr>
              <a:t> </a:t>
            </a:r>
            <a:r>
              <a:rPr lang="nl-NL" sz="2800" dirty="0">
                <a:solidFill>
                  <a:srgbClr val="000000"/>
                </a:solidFill>
                <a:latin typeface="Tahoma"/>
                <a:cs typeface="Tahoma"/>
              </a:rPr>
              <a:t>RQ2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63912"/>
              </p:ext>
            </p:extLst>
          </p:nvPr>
        </p:nvGraphicFramePr>
        <p:xfrm>
          <a:off x="4859341" y="1518908"/>
          <a:ext cx="3961447" cy="45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5294808"/>
              </p:ext>
            </p:extLst>
          </p:nvPr>
        </p:nvGraphicFramePr>
        <p:xfrm>
          <a:off x="605817" y="1453438"/>
          <a:ext cx="3961447" cy="462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angle 5"/>
          <p:cNvSpPr/>
          <p:nvPr/>
        </p:nvSpPr>
        <p:spPr>
          <a:xfrm rot="18769641">
            <a:off x="1869321" y="4750657"/>
            <a:ext cx="2131778" cy="37353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8769641">
            <a:off x="4651332" y="3198631"/>
            <a:ext cx="1574202" cy="40161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95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 txBox="1">
            <a:spLocks/>
          </p:cNvSpPr>
          <p:nvPr/>
        </p:nvSpPr>
        <p:spPr bwMode="auto">
          <a:xfrm>
            <a:off x="179608" y="1151696"/>
            <a:ext cx="853140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</a:rPr>
              <a:t>Exact copy, weak near-duplicate, … or low overlap? </a:t>
            </a:r>
            <a:r>
              <a:rPr lang="nl-NL" sz="2800" dirty="0" smtClean="0">
                <a:solidFill>
                  <a:srgbClr val="000000"/>
                </a:solidFill>
                <a:latin typeface="Tahoma"/>
                <a:cs typeface="Tahoma"/>
                <a:sym typeface="Wingdings"/>
              </a:rPr>
              <a:t> RQ3</a:t>
            </a:r>
            <a:endParaRPr lang="nl-NL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352793"/>
              </p:ext>
            </p:extLst>
          </p:nvPr>
        </p:nvGraphicFramePr>
        <p:xfrm>
          <a:off x="925513" y="1891938"/>
          <a:ext cx="7461469" cy="7416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07228"/>
                <a:gridCol w="1784747"/>
                <a:gridCol w="1784747"/>
                <a:gridCol w="17847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Precision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F-measure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0.5553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0.5208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0.5375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62832"/>
              </p:ext>
            </p:extLst>
          </p:nvPr>
        </p:nvGraphicFramePr>
        <p:xfrm>
          <a:off x="914751" y="2633655"/>
          <a:ext cx="7461469" cy="74168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2107228"/>
                <a:gridCol w="1784747"/>
                <a:gridCol w="1784747"/>
                <a:gridCol w="17847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0.6599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0.5809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0.6179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0.6747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0.5889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0.6289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036722"/>
              </p:ext>
            </p:extLst>
          </p:nvPr>
        </p:nvGraphicFramePr>
        <p:xfrm>
          <a:off x="911692" y="3354073"/>
          <a:ext cx="7461469" cy="74168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2107228"/>
                <a:gridCol w="1784747"/>
                <a:gridCol w="1784747"/>
                <a:gridCol w="17847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0.6708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0.6151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0.6417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0.6694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0.6241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0.6460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9171" y="4966859"/>
            <a:ext cx="6649150" cy="707886"/>
          </a:xfrm>
          <a:prstGeom prst="rect">
            <a:avLst/>
          </a:prstGeom>
          <a:noFill/>
          <a:ln w="76200" cmpd="sng">
            <a:solidFill>
              <a:srgbClr val="008000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l">
              <a:defRPr b="1">
                <a:ln>
                  <a:prstDash val="solid"/>
                </a:ln>
                <a:effectLst/>
              </a:defRPr>
            </a:lvl1pPr>
          </a:lstStyle>
          <a:p>
            <a:r>
              <a:rPr lang="en-US" sz="2000" dirty="0" smtClean="0"/>
              <a:t>Overall, </a:t>
            </a:r>
            <a:r>
              <a:rPr lang="en-US" sz="2000" dirty="0"/>
              <a:t> </a:t>
            </a:r>
            <a:r>
              <a:rPr lang="en-US" sz="2000" dirty="0" smtClean="0"/>
              <a:t>they achieve a precision and recall of about 67% and 63% respectively by applying all features.</a:t>
            </a: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90662"/>
              </p:ext>
            </p:extLst>
          </p:nvPr>
        </p:nvGraphicFramePr>
        <p:xfrm>
          <a:off x="928315" y="4102398"/>
          <a:ext cx="7461469" cy="741680"/>
        </p:xfrm>
        <a:graphic>
          <a:graphicData uri="http://schemas.openxmlformats.org/drawingml/2006/table">
            <a:tbl>
              <a:tblPr bandRow="1">
                <a:tableStyleId>{9DCAF9ED-07DC-4A11-8D7F-57B35C25682E}</a:tableStyleId>
              </a:tblPr>
              <a:tblGrid>
                <a:gridCol w="2107228"/>
                <a:gridCol w="1784747"/>
                <a:gridCol w="1784747"/>
                <a:gridCol w="17847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SySeCo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/>
                        <a:t>0.6852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0.6198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0.6508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SySeEnCo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0.6739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0.6308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0.6516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-78561" y="457200"/>
            <a:ext cx="9274933" cy="55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Results for Predicting Duplicate Levels (1/2)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6420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8561" y="457200"/>
            <a:ext cx="9274933" cy="558800"/>
          </a:xfrm>
        </p:spPr>
        <p:txBody>
          <a:bodyPr>
            <a:noAutofit/>
          </a:bodyPr>
          <a:lstStyle/>
          <a:p>
            <a:r>
              <a:rPr lang="en-US" sz="4000" noProof="0" dirty="0" smtClean="0"/>
              <a:t>Results for Predicting </a:t>
            </a:r>
            <a:r>
              <a:rPr lang="en-US" sz="4000" dirty="0"/>
              <a:t>D</a:t>
            </a:r>
            <a:r>
              <a:rPr lang="en-US" sz="4000" noProof="0" dirty="0" smtClean="0"/>
              <a:t>uplicate Levels (2/2)</a:t>
            </a:r>
            <a:endParaRPr lang="en-US" sz="4000" noProof="0" dirty="0"/>
          </a:p>
        </p:txBody>
      </p:sp>
      <p:pic>
        <p:nvPicPr>
          <p:cNvPr id="10" name="Content Placeholder 9" descr="multi-classes-performance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59" r="-5559"/>
          <a:stretch>
            <a:fillRect/>
          </a:stretch>
        </p:blipFill>
        <p:spPr>
          <a:xfrm>
            <a:off x="457200" y="1835892"/>
            <a:ext cx="8229600" cy="4525963"/>
          </a:xfrm>
        </p:spPr>
      </p:pic>
      <p:sp>
        <p:nvSpPr>
          <p:cNvPr id="6" name="Ondertitel 2"/>
          <p:cNvSpPr txBox="1">
            <a:spLocks/>
          </p:cNvSpPr>
          <p:nvPr/>
        </p:nvSpPr>
        <p:spPr bwMode="auto">
          <a:xfrm>
            <a:off x="346389" y="1148815"/>
            <a:ext cx="8192966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nl-NL" sz="2800" dirty="0">
                <a:solidFill>
                  <a:srgbClr val="000000"/>
                </a:solidFill>
                <a:latin typeface="Tahoma"/>
                <a:cs typeface="Tahoma"/>
              </a:rPr>
              <a:t>Exact copy, </a:t>
            </a:r>
            <a:r>
              <a:rPr lang="nl-NL" sz="2800" dirty="0" err="1">
                <a:solidFill>
                  <a:srgbClr val="000000"/>
                </a:solidFill>
                <a:latin typeface="Tahoma"/>
                <a:cs typeface="Tahoma"/>
              </a:rPr>
              <a:t>weak</a:t>
            </a:r>
            <a:r>
              <a:rPr lang="nl-NL" sz="280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lang="nl-NL" sz="2800" dirty="0" err="1">
                <a:solidFill>
                  <a:srgbClr val="000000"/>
                </a:solidFill>
                <a:latin typeface="Tahoma"/>
                <a:cs typeface="Tahoma"/>
              </a:rPr>
              <a:t>near-duplicate</a:t>
            </a:r>
            <a:r>
              <a:rPr lang="nl-NL" sz="2800" dirty="0">
                <a:solidFill>
                  <a:srgbClr val="000000"/>
                </a:solidFill>
                <a:latin typeface="Tahoma"/>
                <a:cs typeface="Tahoma"/>
              </a:rPr>
              <a:t>, … or low overlap? </a:t>
            </a:r>
            <a:r>
              <a:rPr lang="nl-NL" sz="2800" dirty="0">
                <a:solidFill>
                  <a:srgbClr val="000000"/>
                </a:solidFill>
                <a:latin typeface="Tahoma"/>
                <a:cs typeface="Tahoma"/>
                <a:sym typeface="Wingdings"/>
              </a:rPr>
              <a:t> RQ3</a:t>
            </a:r>
            <a:endParaRPr lang="nl-NL" sz="2800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426744" y="1623478"/>
            <a:ext cx="0" cy="3597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0978" y="2551125"/>
            <a:ext cx="492443" cy="161709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dirty="0" smtClean="0"/>
              <a:t>F -Measure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625705" y="2465856"/>
            <a:ext cx="3951462" cy="4874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29567" y="3405183"/>
            <a:ext cx="2470525" cy="4874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6389" y="6212582"/>
            <a:ext cx="8340411" cy="5246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Q: What information can you extract from this figure?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1" name="Picture 10" descr="ratio-scales-piechart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0" y="2126579"/>
            <a:ext cx="4572000" cy="2832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399432" y="3926262"/>
            <a:ext cx="1330147" cy="609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52748" y="3926262"/>
            <a:ext cx="1330147" cy="609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1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70" y="457200"/>
            <a:ext cx="8011502" cy="558800"/>
          </a:xfrm>
        </p:spPr>
        <p:txBody>
          <a:bodyPr>
            <a:noAutofit/>
          </a:bodyPr>
          <a:lstStyle/>
          <a:p>
            <a:r>
              <a:rPr lang="en-US" sz="4000" noProof="0" dirty="0" smtClean="0"/>
              <a:t>Search Result Diversification</a:t>
            </a:r>
            <a:endParaRPr lang="en-US" sz="4000" noProof="0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 bwMode="auto">
          <a:xfrm>
            <a:off x="337790" y="1206466"/>
            <a:ext cx="853935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r>
              <a:rPr lang="en-US" dirty="0" smtClean="0">
                <a:solidFill>
                  <a:srgbClr val="000000"/>
                </a:solidFill>
                <a:latin typeface="Tahoma"/>
                <a:cs typeface="Tahoma"/>
              </a:rPr>
              <a:t>How much redundancy can they detect and remove? </a:t>
            </a:r>
            <a:r>
              <a:rPr lang="en-US" dirty="0" smtClean="0">
                <a:solidFill>
                  <a:srgbClr val="000000"/>
                </a:solidFill>
                <a:latin typeface="Tahoma"/>
                <a:cs typeface="Tahoma"/>
                <a:sym typeface="Wingdings"/>
              </a:rPr>
              <a:t> RQ4</a:t>
            </a:r>
            <a:endParaRPr lang="en-US" dirty="0">
              <a:solidFill>
                <a:srgbClr val="000000"/>
              </a:solidFill>
              <a:latin typeface="Tahoma"/>
              <a:cs typeface="Tahom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068672"/>
              </p:ext>
            </p:extLst>
          </p:nvPr>
        </p:nvGraphicFramePr>
        <p:xfrm>
          <a:off x="869461" y="4346590"/>
          <a:ext cx="7744770" cy="148336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796292"/>
                <a:gridCol w="1448988"/>
                <a:gridCol w="1599122"/>
                <a:gridCol w="1552089"/>
                <a:gridCol w="13482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Top50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Baseline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22.3%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After Filtering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Improvement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+53.1%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+52.0%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+46.7%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+45.7%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69461" y="1681129"/>
            <a:ext cx="71901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/>
              <a:t>A core application of near-duplicate detection strategies is the diversification of search results</a:t>
            </a:r>
            <a:r>
              <a:rPr lang="en-US" sz="2400" dirty="0" smtClean="0"/>
              <a:t>. They simply remove the duplicates that are identified by our method.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Near-duplicates after filtering:</a:t>
            </a:r>
          </a:p>
        </p:txBody>
      </p:sp>
      <p:sp>
        <p:nvSpPr>
          <p:cNvPr id="7" name="Rectangle 6"/>
          <p:cNvSpPr/>
          <p:nvPr/>
        </p:nvSpPr>
        <p:spPr>
          <a:xfrm>
            <a:off x="869460" y="5079752"/>
            <a:ext cx="7784611" cy="37827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4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3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627063"/>
          </a:xfrm>
        </p:spPr>
        <p:txBody>
          <a:bodyPr>
            <a:normAutofit fontScale="90000"/>
          </a:bodyPr>
          <a:lstStyle/>
          <a:p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Revisit </a:t>
            </a:r>
            <a:r>
              <a:rPr lang="en-US" noProof="0" dirty="0" err="1" smtClean="0">
                <a:latin typeface="Tahoma"/>
                <a:ea typeface="ＭＳ Ｐゴシック" charset="0"/>
                <a:cs typeface="Tahoma"/>
              </a:rPr>
              <a:t>Twinder</a:t>
            </a:r>
            <a:r>
              <a:rPr lang="en-US" noProof="0" dirty="0" smtClean="0">
                <a:latin typeface="Tahoma"/>
                <a:ea typeface="ＭＳ Ｐゴシック" charset="0"/>
                <a:cs typeface="Tahoma"/>
              </a:rPr>
              <a:t> Framework</a:t>
            </a:r>
            <a:endParaRPr lang="en-US" noProof="0" dirty="0">
              <a:latin typeface="Tahoma"/>
              <a:ea typeface="ＭＳ Ｐゴシック" charset="0"/>
              <a:cs typeface="Tahoma"/>
            </a:endParaRPr>
          </a:p>
        </p:txBody>
      </p:sp>
      <p:pic>
        <p:nvPicPr>
          <p:cNvPr id="2" name="Picture 1" descr="architectur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41" y="1174404"/>
            <a:ext cx="6684465" cy="5156372"/>
          </a:xfrm>
          <a:prstGeom prst="rect">
            <a:avLst/>
          </a:prstGeom>
        </p:spPr>
      </p:pic>
      <p:sp>
        <p:nvSpPr>
          <p:cNvPr id="3" name="Explosion 1 2"/>
          <p:cNvSpPr/>
          <p:nvPr/>
        </p:nvSpPr>
        <p:spPr>
          <a:xfrm>
            <a:off x="0" y="923592"/>
            <a:ext cx="3681975" cy="262967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Less redundant and more diversified results!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413" y="2668159"/>
            <a:ext cx="4497416" cy="4874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159625" cy="558800"/>
          </a:xfrm>
        </p:spPr>
        <p:txBody>
          <a:bodyPr>
            <a:normAutofit fontScale="90000"/>
          </a:bodyPr>
          <a:lstStyle/>
          <a:p>
            <a:r>
              <a:rPr lang="en-US" noProof="0" smtClean="0">
                <a:latin typeface="Tahoma"/>
                <a:cs typeface="Tahoma"/>
              </a:rPr>
              <a:t>Conclusions</a:t>
            </a:r>
            <a:endParaRPr lang="en-US" noProof="0">
              <a:latin typeface="Tahoma"/>
              <a:cs typeface="Tahoma"/>
            </a:endParaRPr>
          </a:p>
        </p:txBody>
      </p:sp>
      <p:sp>
        <p:nvSpPr>
          <p:cNvPr id="4" name="Ondertitel 2"/>
          <p:cNvSpPr txBox="1">
            <a:spLocks/>
          </p:cNvSpPr>
          <p:nvPr/>
        </p:nvSpPr>
        <p:spPr bwMode="auto">
          <a:xfrm>
            <a:off x="914400" y="1041400"/>
            <a:ext cx="67818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>
              <a:lnSpc>
                <a:spcPts val="2500"/>
              </a:lnSpc>
              <a:buClr>
                <a:srgbClr val="00A6D6"/>
              </a:buClr>
            </a:pPr>
            <a:endParaRPr lang="nl-NL" sz="2000" dirty="0">
              <a:solidFill>
                <a:srgbClr val="00A6D6"/>
              </a:solidFill>
              <a:latin typeface="Bookman Old Style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341" y="1116112"/>
            <a:ext cx="7138987" cy="4752625"/>
          </a:xfrm>
        </p:spPr>
        <p:txBody>
          <a:bodyPr>
            <a:no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noProof="0" dirty="0" err="1" smtClean="0"/>
              <a:t>onduct</a:t>
            </a:r>
            <a:r>
              <a:rPr lang="en-US" sz="2000" noProof="0" dirty="0" smtClean="0"/>
              <a:t> </a:t>
            </a:r>
            <a:r>
              <a:rPr lang="en-US" sz="2000" noProof="0" dirty="0"/>
              <a:t>an </a:t>
            </a:r>
            <a:r>
              <a:rPr lang="en-US" sz="2000" b="1" noProof="0" dirty="0"/>
              <a:t>analysis of duplicate content </a:t>
            </a:r>
            <a:r>
              <a:rPr lang="en-US" sz="2000" noProof="0" dirty="0"/>
              <a:t>in </a:t>
            </a:r>
            <a:r>
              <a:rPr lang="en-US" sz="2000" noProof="0" dirty="0" smtClean="0"/>
              <a:t>Twitter </a:t>
            </a:r>
            <a:r>
              <a:rPr lang="en-US" sz="2000" noProof="0" dirty="0"/>
              <a:t>search results and </a:t>
            </a:r>
            <a:r>
              <a:rPr lang="en-US" sz="2000" b="1" noProof="0" dirty="0"/>
              <a:t>infer a model for categorizing</a:t>
            </a:r>
            <a:r>
              <a:rPr lang="en-US" sz="2000" noProof="0" dirty="0"/>
              <a:t> different levels of duplicity. </a:t>
            </a:r>
            <a:r>
              <a:rPr lang="en-US" sz="2000" noProof="0" dirty="0" smtClean="0">
                <a:latin typeface="Tahoma"/>
                <a:cs typeface="Tahoma"/>
              </a:rPr>
              <a:t> </a:t>
            </a:r>
            <a:endParaRPr lang="en-US" sz="2000" noProof="0" dirty="0">
              <a:latin typeface="Tahoma"/>
              <a:cs typeface="Tahoma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noProof="0" dirty="0" err="1" smtClean="0"/>
              <a:t>evelop</a:t>
            </a:r>
            <a:r>
              <a:rPr lang="en-US" sz="2000" noProof="0" dirty="0" smtClean="0"/>
              <a:t> </a:t>
            </a:r>
            <a:r>
              <a:rPr lang="en-US" sz="2000" noProof="0" dirty="0"/>
              <a:t>a </a:t>
            </a:r>
            <a:r>
              <a:rPr lang="en-US" sz="2000" b="1" noProof="0" dirty="0"/>
              <a:t>near-duplicate detection framework </a:t>
            </a:r>
            <a:r>
              <a:rPr lang="en-US" sz="2000" noProof="0" dirty="0"/>
              <a:t>for </a:t>
            </a:r>
            <a:r>
              <a:rPr lang="en-US" sz="2000" noProof="0" dirty="0" err="1"/>
              <a:t>microposts</a:t>
            </a:r>
            <a:r>
              <a:rPr lang="en-US" sz="2000" noProof="0" dirty="0"/>
              <a:t> that provides functionality for </a:t>
            </a:r>
            <a:r>
              <a:rPr lang="en-US" sz="2000" noProof="0" dirty="0" smtClean="0"/>
              <a:t>analyzing </a:t>
            </a:r>
            <a:r>
              <a:rPr lang="en-US" sz="2000" b="1" noProof="0" dirty="0" smtClean="0"/>
              <a:t>4 categories of features</a:t>
            </a:r>
            <a:r>
              <a:rPr lang="en-US" sz="2000" noProof="0" dirty="0" smtClean="0"/>
              <a:t>.</a:t>
            </a:r>
            <a:endParaRPr lang="en-US" sz="2000" noProof="0" dirty="0" smtClean="0">
              <a:latin typeface="Tahoma"/>
              <a:cs typeface="Tahoma"/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noProof="0" dirty="0" smtClean="0"/>
              <a:t>Given duplicate detection framework, </a:t>
            </a:r>
            <a:r>
              <a:rPr lang="en-US" sz="2000" dirty="0"/>
              <a:t> </a:t>
            </a:r>
            <a:r>
              <a:rPr lang="en-US" sz="2000" dirty="0" smtClean="0"/>
              <a:t>the paper</a:t>
            </a:r>
            <a:r>
              <a:rPr lang="en-US" sz="2000" noProof="0" dirty="0" smtClean="0"/>
              <a:t> performs </a:t>
            </a:r>
            <a:r>
              <a:rPr lang="en-US" sz="2000" b="1" noProof="0" dirty="0" smtClean="0"/>
              <a:t>extensive evaluations </a:t>
            </a:r>
            <a:r>
              <a:rPr lang="en-US" sz="2000" noProof="0" dirty="0" smtClean="0"/>
              <a:t>and </a:t>
            </a:r>
            <a:r>
              <a:rPr lang="en-US" sz="2000" b="1" noProof="0" dirty="0" smtClean="0"/>
              <a:t>analysis of different duplicate detection strategies</a:t>
            </a:r>
            <a:r>
              <a:rPr lang="en-US" sz="2000" noProof="0" dirty="0" smtClean="0"/>
              <a:t> on a large, standardized Twitter corpus to investigate the quality of (</a:t>
            </a:r>
            <a:r>
              <a:rPr lang="en-US" sz="2000" noProof="0" dirty="0" err="1" smtClean="0"/>
              <a:t>i</a:t>
            </a:r>
            <a:r>
              <a:rPr lang="en-US" sz="2000" noProof="0" dirty="0" smtClean="0"/>
              <a:t>) detecting duplicates and (ii) categorizing the duplicity level of two tweets.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The proposed</a:t>
            </a:r>
            <a:r>
              <a:rPr lang="en-US" sz="2000" noProof="0" dirty="0" smtClean="0"/>
              <a:t> approach enables </a:t>
            </a:r>
            <a:r>
              <a:rPr lang="en-US" sz="2000" b="1" noProof="0" dirty="0"/>
              <a:t>search result </a:t>
            </a:r>
            <a:r>
              <a:rPr lang="en-US" sz="2000" b="1" noProof="0" dirty="0" smtClean="0"/>
              <a:t>diversification </a:t>
            </a:r>
            <a:r>
              <a:rPr lang="en-US" sz="2000" noProof="0" dirty="0"/>
              <a:t>and </a:t>
            </a:r>
            <a:r>
              <a:rPr lang="en-US" sz="2000" noProof="0" dirty="0" smtClean="0"/>
              <a:t>analyzes </a:t>
            </a:r>
            <a:r>
              <a:rPr lang="en-US" sz="2000" noProof="0" dirty="0"/>
              <a:t>the impact of the diversification on the search quality. </a:t>
            </a:r>
            <a:endParaRPr lang="en-US" sz="2000" dirty="0"/>
          </a:p>
          <a:p>
            <a:pPr marL="0">
              <a:spcBef>
                <a:spcPts val="600"/>
              </a:spcBef>
            </a:pPr>
            <a:r>
              <a:rPr lang="en-US" sz="2000" dirty="0">
                <a:cs typeface="Tahoma"/>
              </a:rPr>
              <a:t>The progress on </a:t>
            </a:r>
            <a:r>
              <a:rPr lang="en-US" sz="2000" b="1" dirty="0" err="1">
                <a:cs typeface="Tahoma"/>
              </a:rPr>
              <a:t>Twinder</a:t>
            </a:r>
            <a:r>
              <a:rPr lang="en-US" sz="2000" dirty="0">
                <a:cs typeface="Tahoma"/>
              </a:rPr>
              <a:t> on be found at: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cs typeface="Tahoma"/>
              </a:rPr>
              <a:t>	http://</a:t>
            </a:r>
            <a:r>
              <a:rPr lang="en-US" sz="2000" dirty="0" err="1">
                <a:cs typeface="Tahoma"/>
              </a:rPr>
              <a:t>wis.ewi.tudelft.nl</a:t>
            </a:r>
            <a:r>
              <a:rPr lang="en-US" sz="2000" dirty="0">
                <a:cs typeface="Tahoma"/>
              </a:rPr>
              <a:t>/</a:t>
            </a:r>
            <a:r>
              <a:rPr lang="en-US" sz="2000" dirty="0" err="1">
                <a:cs typeface="Tahoma"/>
              </a:rPr>
              <a:t>twinder</a:t>
            </a:r>
            <a:r>
              <a:rPr lang="en-US" sz="2000" dirty="0">
                <a:cs typeface="Tahoma"/>
              </a:rPr>
              <a:t>/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000" noProof="0" dirty="0"/>
          </a:p>
        </p:txBody>
      </p:sp>
    </p:spTree>
    <p:extLst>
      <p:ext uri="{BB962C8B-B14F-4D97-AF65-F5344CB8AC3E}">
        <p14:creationId xmlns:p14="http://schemas.microsoft.com/office/powerpoint/2010/main" val="108532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Example: Buzz Tracking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6322" name="Picture 2" descr="C:\TAMU\Research\Presentation\CIKM 2010\crowd_buz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994" y="1828800"/>
            <a:ext cx="9161994" cy="478634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57158" y="1142984"/>
            <a:ext cx="8786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2400" u="sng" dirty="0" smtClean="0">
                <a:solidFill>
                  <a:srgbClr val="000000"/>
                </a:solidFill>
              </a:rPr>
              <a:t>http://trendsmap.com/</a:t>
            </a:r>
          </a:p>
        </p:txBody>
      </p:sp>
    </p:spTree>
    <p:extLst>
      <p:ext uri="{BB962C8B-B14F-4D97-AF65-F5344CB8AC3E}">
        <p14:creationId xmlns:p14="http://schemas.microsoft.com/office/powerpoint/2010/main" val="3277127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And on and on …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161" y="962047"/>
            <a:ext cx="873662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000000"/>
                </a:solidFill>
              </a:rPr>
              <a:t> New personalized location-based information services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en-US" altLang="zh-CN" sz="3200" smtClean="0">
                <a:solidFill>
                  <a:srgbClr val="000000"/>
                </a:solidFill>
              </a:rPr>
              <a:t>Local news service </a:t>
            </a:r>
            <a:r>
              <a:rPr lang="en-US" altLang="zh-CN" sz="3200" dirty="0" smtClean="0">
                <a:solidFill>
                  <a:srgbClr val="000000"/>
                </a:solidFill>
              </a:rPr>
              <a:t>based on Twitter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Targeting Ads based on user’s geo-location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000000"/>
                </a:solidFill>
              </a:rPr>
              <a:t> Emergency management: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000000"/>
                </a:solidFill>
              </a:rPr>
              <a:t> Project EPIC at UC-Boulder: (http://</a:t>
            </a:r>
            <a:r>
              <a:rPr lang="en-US" altLang="zh-CN" sz="3200" dirty="0" err="1" smtClean="0">
                <a:solidFill>
                  <a:srgbClr val="000000"/>
                </a:solidFill>
              </a:rPr>
              <a:t>epic.cs.colorado.edu</a:t>
            </a:r>
            <a:r>
              <a:rPr lang="en-US" altLang="zh-CN" sz="3200" dirty="0" smtClean="0">
                <a:solidFill>
                  <a:srgbClr val="000000"/>
                </a:solidFill>
              </a:rPr>
              <a:t>/)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Earthquake and fires detection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3200" dirty="0" smtClean="0">
                <a:solidFill>
                  <a:srgbClr val="000000"/>
                </a:solidFill>
              </a:rPr>
              <a:t> Tracking the diffusion of infectious diseases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Google</a:t>
            </a:r>
            <a:r>
              <a:rPr lang="en-US" altLang="zh-CN" sz="3200" dirty="0">
                <a:solidFill>
                  <a:srgbClr val="000000"/>
                </a:solidFill>
              </a:rPr>
              <a:t> </a:t>
            </a:r>
            <a:r>
              <a:rPr lang="en-US" altLang="zh-CN" sz="3200" dirty="0" smtClean="0">
                <a:solidFill>
                  <a:srgbClr val="000000"/>
                </a:solidFill>
              </a:rPr>
              <a:t>Flue-Trend like service based on Twitter</a:t>
            </a:r>
          </a:p>
        </p:txBody>
      </p:sp>
    </p:spTree>
    <p:extLst>
      <p:ext uri="{BB962C8B-B14F-4D97-AF65-F5344CB8AC3E}">
        <p14:creationId xmlns:p14="http://schemas.microsoft.com/office/powerpoint/2010/main" val="142595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000000"/>
                </a:solidFill>
              </a:rPr>
              <a:t>But … Location </a:t>
            </a:r>
            <a:r>
              <a:rPr lang="en-US" altLang="zh-CN" dirty="0" err="1">
                <a:solidFill>
                  <a:srgbClr val="000000"/>
                </a:solidFill>
              </a:rPr>
              <a:t>S</a:t>
            </a:r>
            <a:r>
              <a:rPr lang="en-US" altLang="zh-CN" dirty="0" err="1" smtClean="0">
                <a:solidFill>
                  <a:srgbClr val="000000"/>
                </a:solidFill>
              </a:rPr>
              <a:t>parsity</a:t>
            </a:r>
            <a:r>
              <a:rPr lang="en-US" altLang="zh-CN" dirty="0" smtClean="0">
                <a:solidFill>
                  <a:srgbClr val="000000"/>
                </a:solidFill>
              </a:rPr>
              <a:t> is a Severe </a:t>
            </a:r>
            <a:r>
              <a:rPr lang="en-US" altLang="zh-CN" dirty="0">
                <a:solidFill>
                  <a:srgbClr val="000000"/>
                </a:solidFill>
              </a:rPr>
              <a:t>P</a:t>
            </a:r>
            <a:r>
              <a:rPr lang="en-US" altLang="zh-CN" dirty="0" smtClean="0">
                <a:solidFill>
                  <a:srgbClr val="000000"/>
                </a:solidFill>
              </a:rPr>
              <a:t>roblem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273784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Only 21% of users </a:t>
            </a:r>
            <a:r>
              <a:rPr lang="en-US" sz="2400" dirty="0" smtClean="0"/>
              <a:t>list a location as granular as a </a:t>
            </a:r>
            <a:r>
              <a:rPr lang="en-US" sz="2400" b="1" dirty="0" smtClean="0"/>
              <a:t>city name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Only 5% of users </a:t>
            </a:r>
            <a:r>
              <a:rPr lang="en-US" sz="2400" dirty="0" smtClean="0"/>
              <a:t>list a location as granular as </a:t>
            </a:r>
            <a:r>
              <a:rPr lang="en-US" sz="2400" b="1" dirty="0" smtClean="0"/>
              <a:t>latitude/longitude </a:t>
            </a:r>
            <a:r>
              <a:rPr lang="en-US" sz="2400" dirty="0" smtClean="0"/>
              <a:t>coordinates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Rest are overly general, missing, or nonsensical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“California”, “</a:t>
            </a:r>
            <a:r>
              <a:rPr lang="en-US" sz="2400" dirty="0"/>
              <a:t>worldwide”, “Wonderland” </a:t>
            </a:r>
            <a:r>
              <a:rPr lang="en-US" sz="2400" dirty="0" smtClean="0"/>
              <a:t>…</a:t>
            </a:r>
          </a:p>
        </p:txBody>
      </p:sp>
      <p:pic>
        <p:nvPicPr>
          <p:cNvPr id="6" name="Picture 5" descr="Copy of TWITTER_Where_R_Y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295400"/>
            <a:ext cx="1943100" cy="19431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57200" y="12192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2400" dirty="0" smtClean="0"/>
              <a:t>Dataset: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altLang="zh-CN" sz="2400" dirty="0" smtClean="0"/>
              <a:t>Random sampling from public timeline.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smtClean="0"/>
              <a:t>BFS sampling from 20 random seeds.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sym typeface="Wingdings"/>
              </a:rPr>
              <a:t></a:t>
            </a:r>
            <a:r>
              <a:rPr lang="en-US" sz="2400" dirty="0" smtClean="0">
                <a:sym typeface="Wingdings"/>
              </a:rPr>
              <a:t> 1M user profiles and 30M tweets</a:t>
            </a:r>
            <a:endParaRPr lang="en-US" sz="2400" dirty="0" smtClean="0"/>
          </a:p>
          <a:p>
            <a:pPr marL="914400" indent="-914400"/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296562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6847</TotalTime>
  <Words>3695</Words>
  <Application>Microsoft Macintosh PowerPoint</Application>
  <PresentationFormat>On-screen Show (4:3)</PresentationFormat>
  <Paragraphs>577</Paragraphs>
  <Slides>65</Slides>
  <Notes>62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Equation</vt:lpstr>
      <vt:lpstr>Online Social Media Sensing 2: Geo-location and Redundant Content</vt:lpstr>
      <vt:lpstr>Paper 3: "You are where you tweet: a content-based approach to geo-locating twitter users." Cheng, Zhiyuan, et. al. Proceedings of the 19th ACM international conference on Information and knowledge management. ACM, 2010.  Paper 4: "From tweets to polls: Linking text sentiment to public opinion time series.” O'Connor, Brendan, et al.  ICWSM 11 (2010): 122-129.</vt:lpstr>
      <vt:lpstr>Paper 3: "You are where you tweet: a content-based approach to geo-locating twitter users." Cheng, Zhiyuan, et. al. Proceedings of the 19th ACM international conference on Information and knowledge management. ACM, 2010.</vt:lpstr>
      <vt:lpstr>The Promise: Twitter as “human” sensing</vt:lpstr>
      <vt:lpstr>Question to think</vt:lpstr>
      <vt:lpstr>Example: Earthquake Detection</vt:lpstr>
      <vt:lpstr>Example: Buzz Tracking</vt:lpstr>
      <vt:lpstr>And on and on …</vt:lpstr>
      <vt:lpstr>But … Location Sparsity is a Severe Problem</vt:lpstr>
      <vt:lpstr>But … Location Sparsity is a Severe Problem</vt:lpstr>
      <vt:lpstr>Goal: Predict Twitter User Location at a City Level</vt:lpstr>
      <vt:lpstr>Challenges</vt:lpstr>
      <vt:lpstr>Content-Based Location Estimation: Challenges</vt:lpstr>
      <vt:lpstr>Content-Based Location Estimation: Challenges</vt:lpstr>
      <vt:lpstr>Content-Based Location Estimation: Challenges</vt:lpstr>
      <vt:lpstr>Content-Based Location Estimation: Challenges</vt:lpstr>
      <vt:lpstr>Training Datasets</vt:lpstr>
      <vt:lpstr>Comparison of US Population and Sample Twitter User Population</vt:lpstr>
      <vt:lpstr>Experimental Setup</vt:lpstr>
      <vt:lpstr>Probability of a Location Given a Word</vt:lpstr>
      <vt:lpstr>Baseline Estimator: Aggregate Over All Words</vt:lpstr>
      <vt:lpstr>PowerPoint Presentation</vt:lpstr>
      <vt:lpstr>Two Key Observations</vt:lpstr>
      <vt:lpstr>How to identify the local words?</vt:lpstr>
      <vt:lpstr>Identifying Local Words in Tweets</vt:lpstr>
      <vt:lpstr>Identifying Local Words in Tweets</vt:lpstr>
      <vt:lpstr>Identifying Local Words in Tweets</vt:lpstr>
      <vt:lpstr>Identifying Local Words in Tweets</vt:lpstr>
      <vt:lpstr>How to overcome tweet sparsity?</vt:lpstr>
      <vt:lpstr>Overcoming Tweet Sparsity</vt:lpstr>
      <vt:lpstr>Impact of Refinements</vt:lpstr>
      <vt:lpstr>Comparison Across Estimators</vt:lpstr>
      <vt:lpstr>Capacity of the Location Estimator</vt:lpstr>
      <vt:lpstr>Average Error Distance vs k</vt:lpstr>
      <vt:lpstr>Estimation Quality: Number of Tweets</vt:lpstr>
      <vt:lpstr>Estimation Quality: Number of Tweets</vt:lpstr>
      <vt:lpstr>Conclusions and Next Steps</vt:lpstr>
      <vt:lpstr>Paper 4: "Groundhog day: near-duplicate detection on twitter." Tao, Ke, et al. Proceedings of the 22nd international conference on World Wide Web. International World Wide Web Conferences Steering Committee, 2013.</vt:lpstr>
      <vt:lpstr>Groundhog Day</vt:lpstr>
      <vt:lpstr>Outline</vt:lpstr>
      <vt:lpstr>Search &amp; Retrieval on Twitter</vt:lpstr>
      <vt:lpstr>Duplicate Content on Twitter (1/3)</vt:lpstr>
      <vt:lpstr>Duplicate Content on Twitter (2/3)</vt:lpstr>
      <vt:lpstr>Duplicate Content on Twitter (3/3)</vt:lpstr>
      <vt:lpstr>Near-Duplicates in Twitter Search (1/2)</vt:lpstr>
      <vt:lpstr>Near-Duplicates in Twitter Search (2/2)</vt:lpstr>
      <vt:lpstr>Twinder Framework</vt:lpstr>
      <vt:lpstr>Building a Classifier … (1/5)</vt:lpstr>
      <vt:lpstr>Building a Classifier … (2/5)</vt:lpstr>
      <vt:lpstr>Building a Classifier … (3/5)</vt:lpstr>
      <vt:lpstr>Building a Classifier … (3/5)</vt:lpstr>
      <vt:lpstr>Building a Classifier … (4/5)</vt:lpstr>
      <vt:lpstr>Building a Classifier … (5/5)</vt:lpstr>
      <vt:lpstr>Summary of Features</vt:lpstr>
      <vt:lpstr>Classification Strategies</vt:lpstr>
      <vt:lpstr>Analysis and Evaluation</vt:lpstr>
      <vt:lpstr>Data set: Tweets2011</vt:lpstr>
      <vt:lpstr>Classification Accuracy</vt:lpstr>
      <vt:lpstr>Feature Weights (1/2)</vt:lpstr>
      <vt:lpstr>Feature Weights (2/2)</vt:lpstr>
      <vt:lpstr>PowerPoint Presentation</vt:lpstr>
      <vt:lpstr>Results for Predicting Duplicate Levels (2/2)</vt:lpstr>
      <vt:lpstr>Search Result Diversification</vt:lpstr>
      <vt:lpstr>Revisit Twinder Framework</vt:lpstr>
      <vt:lpstr>Conclusions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Social Media Sensing 2: Twitter based case studies</dc:title>
  <dc:creator>Dong Wang</dc:creator>
  <cp:lastModifiedBy>Dong Wang</cp:lastModifiedBy>
  <cp:revision>259</cp:revision>
  <dcterms:created xsi:type="dcterms:W3CDTF">2014-12-14T04:00:56Z</dcterms:created>
  <dcterms:modified xsi:type="dcterms:W3CDTF">2015-02-13T00:15:45Z</dcterms:modified>
</cp:coreProperties>
</file>