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9"/>
  </p:notesMasterIdLst>
  <p:sldIdLst>
    <p:sldId id="257" r:id="rId2"/>
    <p:sldId id="258" r:id="rId3"/>
    <p:sldId id="259" r:id="rId4"/>
    <p:sldId id="260" r:id="rId5"/>
    <p:sldId id="261" r:id="rId6"/>
    <p:sldId id="262" r:id="rId7"/>
    <p:sldId id="285" r:id="rId8"/>
    <p:sldId id="371" r:id="rId9"/>
    <p:sldId id="372" r:id="rId10"/>
    <p:sldId id="263" r:id="rId11"/>
    <p:sldId id="264" r:id="rId12"/>
    <p:sldId id="268" r:id="rId13"/>
    <p:sldId id="269" r:id="rId14"/>
    <p:sldId id="270" r:id="rId15"/>
    <p:sldId id="271" r:id="rId16"/>
    <p:sldId id="272" r:id="rId17"/>
    <p:sldId id="273" r:id="rId18"/>
    <p:sldId id="368" r:id="rId19"/>
    <p:sldId id="284" r:id="rId20"/>
    <p:sldId id="274" r:id="rId21"/>
    <p:sldId id="275" r:id="rId22"/>
    <p:sldId id="276" r:id="rId23"/>
    <p:sldId id="370" r:id="rId24"/>
    <p:sldId id="277" r:id="rId25"/>
    <p:sldId id="278" r:id="rId26"/>
    <p:sldId id="282" r:id="rId27"/>
    <p:sldId id="295" r:id="rId28"/>
    <p:sldId id="297" r:id="rId29"/>
    <p:sldId id="298" r:id="rId30"/>
    <p:sldId id="299" r:id="rId31"/>
    <p:sldId id="301" r:id="rId32"/>
    <p:sldId id="302" r:id="rId33"/>
    <p:sldId id="303" r:id="rId34"/>
    <p:sldId id="304" r:id="rId35"/>
    <p:sldId id="305" r:id="rId36"/>
    <p:sldId id="306" r:id="rId37"/>
    <p:sldId id="307" r:id="rId38"/>
    <p:sldId id="308" r:id="rId39"/>
    <p:sldId id="309" r:id="rId40"/>
    <p:sldId id="311" r:id="rId41"/>
    <p:sldId id="312" r:id="rId42"/>
    <p:sldId id="313" r:id="rId43"/>
    <p:sldId id="310" r:id="rId44"/>
    <p:sldId id="314" r:id="rId45"/>
    <p:sldId id="315" r:id="rId46"/>
    <p:sldId id="316" r:id="rId47"/>
    <p:sldId id="318" r:id="rId48"/>
    <p:sldId id="319" r:id="rId49"/>
    <p:sldId id="320" r:id="rId50"/>
    <p:sldId id="321" r:id="rId51"/>
    <p:sldId id="325" r:id="rId52"/>
    <p:sldId id="327" r:id="rId53"/>
    <p:sldId id="328" r:id="rId54"/>
    <p:sldId id="280" r:id="rId55"/>
    <p:sldId id="281" r:id="rId56"/>
    <p:sldId id="279" r:id="rId57"/>
    <p:sldId id="329" r:id="rId58"/>
    <p:sldId id="444" r:id="rId59"/>
    <p:sldId id="374" r:id="rId60"/>
    <p:sldId id="375" r:id="rId61"/>
    <p:sldId id="376" r:id="rId62"/>
    <p:sldId id="377" r:id="rId63"/>
    <p:sldId id="378" r:id="rId64"/>
    <p:sldId id="379" r:id="rId65"/>
    <p:sldId id="380" r:id="rId66"/>
    <p:sldId id="381" r:id="rId67"/>
    <p:sldId id="382" r:id="rId68"/>
    <p:sldId id="383" r:id="rId69"/>
    <p:sldId id="384" r:id="rId70"/>
    <p:sldId id="385" r:id="rId71"/>
    <p:sldId id="386" r:id="rId72"/>
    <p:sldId id="387" r:id="rId73"/>
    <p:sldId id="388" r:id="rId74"/>
    <p:sldId id="389" r:id="rId75"/>
    <p:sldId id="390" r:id="rId76"/>
    <p:sldId id="391" r:id="rId77"/>
    <p:sldId id="392" r:id="rId78"/>
    <p:sldId id="393" r:id="rId79"/>
    <p:sldId id="394" r:id="rId80"/>
    <p:sldId id="395" r:id="rId81"/>
    <p:sldId id="396" r:id="rId82"/>
    <p:sldId id="397" r:id="rId83"/>
    <p:sldId id="398" r:id="rId84"/>
    <p:sldId id="399" r:id="rId85"/>
    <p:sldId id="400" r:id="rId86"/>
    <p:sldId id="401" r:id="rId87"/>
    <p:sldId id="402" r:id="rId88"/>
    <p:sldId id="404" r:id="rId89"/>
    <p:sldId id="403" r:id="rId90"/>
    <p:sldId id="405" r:id="rId91"/>
    <p:sldId id="407" r:id="rId92"/>
    <p:sldId id="406" r:id="rId93"/>
    <p:sldId id="408" r:id="rId94"/>
    <p:sldId id="409" r:id="rId95"/>
    <p:sldId id="411" r:id="rId96"/>
    <p:sldId id="412" r:id="rId97"/>
    <p:sldId id="410" r:id="rId98"/>
    <p:sldId id="438" r:id="rId99"/>
    <p:sldId id="440" r:id="rId100"/>
    <p:sldId id="439" r:id="rId101"/>
    <p:sldId id="431" r:id="rId102"/>
    <p:sldId id="441" r:id="rId103"/>
    <p:sldId id="432" r:id="rId104"/>
    <p:sldId id="433" r:id="rId105"/>
    <p:sldId id="435" r:id="rId106"/>
    <p:sldId id="443" r:id="rId107"/>
    <p:sldId id="414" r:id="rId10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88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printerSettings" Target="printerSettings/printerSettings1.bin"/><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presProps" Target="presProps.xml"/><Relationship Id="rId112" Type="http://schemas.openxmlformats.org/officeDocument/2006/relationships/viewProps" Target="viewProps.xml"/><Relationship Id="rId113" Type="http://schemas.openxmlformats.org/officeDocument/2006/relationships/theme" Target="theme/theme1.xml"/><Relationship Id="rId11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A3C2E-18D3-A246-94B9-9487146633C5}" type="datetimeFigureOut">
              <a:rPr lang="en-US" smtClean="0"/>
              <a:t>2/19/15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0438F4-F50F-CB45-854D-6A1A628F6287}" type="slidenum">
              <a:rPr lang="en-US" smtClean="0"/>
              <a:t>‹#›</a:t>
            </a:fld>
            <a:endParaRPr lang="en-US"/>
          </a:p>
        </p:txBody>
      </p:sp>
    </p:spTree>
    <p:extLst>
      <p:ext uri="{BB962C8B-B14F-4D97-AF65-F5344CB8AC3E}">
        <p14:creationId xmlns:p14="http://schemas.microsoft.com/office/powerpoint/2010/main" val="37081775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64CD30-58B9-E340-85C8-3A7E6909C79B}" type="slidenum">
              <a:rPr lang="en-US" smtClean="0"/>
              <a:t>4</a:t>
            </a:fld>
            <a:endParaRPr lang="en-US"/>
          </a:p>
        </p:txBody>
      </p:sp>
    </p:spTree>
    <p:extLst>
      <p:ext uri="{BB962C8B-B14F-4D97-AF65-F5344CB8AC3E}">
        <p14:creationId xmlns:p14="http://schemas.microsoft.com/office/powerpoint/2010/main" val="3852897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CBA7F9EE-C7C1-4F36-BE1D-0CB59710A6B6}" type="slidenum">
              <a:rPr lang="en-US" smtClean="0"/>
              <a:pPr eaLnBrk="1" hangingPunct="1"/>
              <a:t>23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438F4-F50F-CB45-854D-6A1A628F6287}" type="slidenum">
              <a:rPr lang="en-US" smtClean="0"/>
              <a:t>24</a:t>
            </a:fld>
            <a:endParaRPr lang="en-US"/>
          </a:p>
        </p:txBody>
      </p:sp>
    </p:spTree>
    <p:extLst>
      <p:ext uri="{BB962C8B-B14F-4D97-AF65-F5344CB8AC3E}">
        <p14:creationId xmlns:p14="http://schemas.microsoft.com/office/powerpoint/2010/main" val="1582954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1%-10%-100%</a:t>
            </a:r>
            <a:endParaRPr lang="en-US" dirty="0"/>
          </a:p>
        </p:txBody>
      </p:sp>
      <p:sp>
        <p:nvSpPr>
          <p:cNvPr id="4" name="Slide Number Placeholder 3"/>
          <p:cNvSpPr>
            <a:spLocks noGrp="1"/>
          </p:cNvSpPr>
          <p:nvPr>
            <p:ph type="sldNum" sz="quarter" idx="10"/>
          </p:nvPr>
        </p:nvSpPr>
        <p:spPr/>
        <p:txBody>
          <a:bodyPr/>
          <a:lstStyle/>
          <a:p>
            <a:fld id="{E70438F4-F50F-CB45-854D-6A1A628F6287}" type="slidenum">
              <a:rPr lang="en-US" smtClean="0"/>
              <a:t>30</a:t>
            </a:fld>
            <a:endParaRPr lang="en-US"/>
          </a:p>
        </p:txBody>
      </p:sp>
    </p:spTree>
    <p:extLst>
      <p:ext uri="{BB962C8B-B14F-4D97-AF65-F5344CB8AC3E}">
        <p14:creationId xmlns:p14="http://schemas.microsoft.com/office/powerpoint/2010/main" val="3344138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Heart beating</a:t>
            </a:r>
            <a:r>
              <a:rPr lang="en-US" baseline="0" dirty="0" smtClean="0"/>
              <a:t> every 3 seconds. If NN does not hear from DN in 10 </a:t>
            </a:r>
            <a:r>
              <a:rPr lang="en-US" baseline="0" dirty="0" err="1" smtClean="0"/>
              <a:t>mins</a:t>
            </a:r>
            <a:r>
              <a:rPr lang="en-US" baseline="0" dirty="0" smtClean="0"/>
              <a:t>, it starts to replicate the blocks</a:t>
            </a:r>
            <a:endParaRPr lang="en-US" dirty="0"/>
          </a:p>
        </p:txBody>
      </p:sp>
      <p:sp>
        <p:nvSpPr>
          <p:cNvPr id="4" name="Slide Number Placeholder 3"/>
          <p:cNvSpPr>
            <a:spLocks noGrp="1"/>
          </p:cNvSpPr>
          <p:nvPr>
            <p:ph type="sldNum" sz="quarter" idx="10"/>
          </p:nvPr>
        </p:nvSpPr>
        <p:spPr/>
        <p:txBody>
          <a:bodyPr/>
          <a:lstStyle/>
          <a:p>
            <a:fld id="{E70438F4-F50F-CB45-854D-6A1A628F6287}" type="slidenum">
              <a:rPr lang="en-US" smtClean="0"/>
              <a:t>40</a:t>
            </a:fld>
            <a:endParaRPr lang="en-US"/>
          </a:p>
        </p:txBody>
      </p:sp>
    </p:spTree>
    <p:extLst>
      <p:ext uri="{BB962C8B-B14F-4D97-AF65-F5344CB8AC3E}">
        <p14:creationId xmlns:p14="http://schemas.microsoft.com/office/powerpoint/2010/main" val="1611619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HDFS</a:t>
            </a:r>
            <a:r>
              <a:rPr lang="en-US" baseline="0" dirty="0" smtClean="0"/>
              <a:t> block is 32K times larger than regular file system</a:t>
            </a:r>
            <a:endParaRPr lang="en-US" dirty="0"/>
          </a:p>
        </p:txBody>
      </p:sp>
      <p:sp>
        <p:nvSpPr>
          <p:cNvPr id="4" name="Slide Number Placeholder 3"/>
          <p:cNvSpPr>
            <a:spLocks noGrp="1"/>
          </p:cNvSpPr>
          <p:nvPr>
            <p:ph type="sldNum" sz="quarter" idx="10"/>
          </p:nvPr>
        </p:nvSpPr>
        <p:spPr/>
        <p:txBody>
          <a:bodyPr/>
          <a:lstStyle/>
          <a:p>
            <a:fld id="{E70438F4-F50F-CB45-854D-6A1A628F6287}" type="slidenum">
              <a:rPr lang="en-US" smtClean="0"/>
              <a:t>42</a:t>
            </a:fld>
            <a:endParaRPr lang="en-US"/>
          </a:p>
        </p:txBody>
      </p:sp>
    </p:spTree>
    <p:extLst>
      <p:ext uri="{BB962C8B-B14F-4D97-AF65-F5344CB8AC3E}">
        <p14:creationId xmlns:p14="http://schemas.microsoft.com/office/powerpoint/2010/main" val="498266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Analogy:</a:t>
            </a:r>
            <a:r>
              <a:rPr lang="en-US" baseline="0" dirty="0" smtClean="0"/>
              <a:t> Name Node is like the Index cards in library. When you borrow a book, go to find its index in the central place and then go to book shelves and find those books</a:t>
            </a:r>
            <a:endParaRPr lang="en-US" dirty="0"/>
          </a:p>
        </p:txBody>
      </p:sp>
      <p:sp>
        <p:nvSpPr>
          <p:cNvPr id="4" name="Slide Number Placeholder 3"/>
          <p:cNvSpPr>
            <a:spLocks noGrp="1"/>
          </p:cNvSpPr>
          <p:nvPr>
            <p:ph type="sldNum" sz="quarter" idx="10"/>
          </p:nvPr>
        </p:nvSpPr>
        <p:spPr/>
        <p:txBody>
          <a:bodyPr/>
          <a:lstStyle/>
          <a:p>
            <a:fld id="{E70438F4-F50F-CB45-854D-6A1A628F6287}" type="slidenum">
              <a:rPr lang="en-US" smtClean="0"/>
              <a:t>43</a:t>
            </a:fld>
            <a:endParaRPr lang="en-US"/>
          </a:p>
        </p:txBody>
      </p:sp>
    </p:spTree>
    <p:extLst>
      <p:ext uri="{BB962C8B-B14F-4D97-AF65-F5344CB8AC3E}">
        <p14:creationId xmlns:p14="http://schemas.microsoft.com/office/powerpoint/2010/main" val="1272753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scarece</a:t>
            </a:r>
            <a:endParaRPr lang="en-US" dirty="0"/>
          </a:p>
        </p:txBody>
      </p:sp>
      <p:sp>
        <p:nvSpPr>
          <p:cNvPr id="4" name="Slide Number Placeholder 3"/>
          <p:cNvSpPr>
            <a:spLocks noGrp="1"/>
          </p:cNvSpPr>
          <p:nvPr>
            <p:ph type="sldNum" sz="quarter" idx="10"/>
          </p:nvPr>
        </p:nvSpPr>
        <p:spPr/>
        <p:txBody>
          <a:bodyPr/>
          <a:lstStyle/>
          <a:p>
            <a:fld id="{E70438F4-F50F-CB45-854D-6A1A628F6287}" type="slidenum">
              <a:rPr lang="en-US" smtClean="0"/>
              <a:t>46</a:t>
            </a:fld>
            <a:endParaRPr lang="en-US"/>
          </a:p>
        </p:txBody>
      </p:sp>
    </p:spTree>
    <p:extLst>
      <p:ext uri="{BB962C8B-B14F-4D97-AF65-F5344CB8AC3E}">
        <p14:creationId xmlns:p14="http://schemas.microsoft.com/office/powerpoint/2010/main" val="1539021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a short</a:t>
            </a:r>
            <a:r>
              <a:rPr lang="en-US" baseline="0" dirty="0" smtClean="0"/>
              <a:t> excise</a:t>
            </a:r>
            <a:endParaRPr lang="en-US" dirty="0"/>
          </a:p>
        </p:txBody>
      </p:sp>
      <p:sp>
        <p:nvSpPr>
          <p:cNvPr id="4" name="Slide Number Placeholder 3"/>
          <p:cNvSpPr>
            <a:spLocks noGrp="1"/>
          </p:cNvSpPr>
          <p:nvPr>
            <p:ph type="sldNum" sz="quarter" idx="10"/>
          </p:nvPr>
        </p:nvSpPr>
        <p:spPr/>
        <p:txBody>
          <a:bodyPr/>
          <a:lstStyle/>
          <a:p>
            <a:fld id="{E70438F4-F50F-CB45-854D-6A1A628F6287}" type="slidenum">
              <a:rPr lang="en-US" smtClean="0"/>
              <a:t>47</a:t>
            </a:fld>
            <a:endParaRPr lang="en-US"/>
          </a:p>
        </p:txBody>
      </p:sp>
    </p:spTree>
    <p:extLst>
      <p:ext uri="{BB962C8B-B14F-4D97-AF65-F5344CB8AC3E}">
        <p14:creationId xmlns:p14="http://schemas.microsoft.com/office/powerpoint/2010/main" val="3172393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a </a:t>
            </a:r>
            <a:r>
              <a:rPr lang="en-US" smtClean="0"/>
              <a:t>short</a:t>
            </a:r>
            <a:r>
              <a:rPr lang="en-US" baseline="0" smtClean="0"/>
              <a:t> excise</a:t>
            </a:r>
            <a:endParaRPr lang="en-US"/>
          </a:p>
        </p:txBody>
      </p:sp>
      <p:sp>
        <p:nvSpPr>
          <p:cNvPr id="4" name="Slide Number Placeholder 3"/>
          <p:cNvSpPr>
            <a:spLocks noGrp="1"/>
          </p:cNvSpPr>
          <p:nvPr>
            <p:ph type="sldNum" sz="quarter" idx="10"/>
          </p:nvPr>
        </p:nvSpPr>
        <p:spPr/>
        <p:txBody>
          <a:bodyPr/>
          <a:lstStyle/>
          <a:p>
            <a:fld id="{E70438F4-F50F-CB45-854D-6A1A628F6287}" type="slidenum">
              <a:rPr lang="en-US" smtClean="0"/>
              <a:t>48</a:t>
            </a:fld>
            <a:endParaRPr lang="en-US"/>
          </a:p>
        </p:txBody>
      </p:sp>
    </p:spTree>
    <p:extLst>
      <p:ext uri="{BB962C8B-B14F-4D97-AF65-F5344CB8AC3E}">
        <p14:creationId xmlns:p14="http://schemas.microsoft.com/office/powerpoint/2010/main" val="3172393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 what happens</a:t>
            </a:r>
            <a:r>
              <a:rPr lang="en-US" baseline="0" dirty="0" smtClean="0"/>
              <a:t> if a node fails during write?</a:t>
            </a:r>
            <a:endParaRPr lang="en-US" dirty="0"/>
          </a:p>
        </p:txBody>
      </p:sp>
      <p:sp>
        <p:nvSpPr>
          <p:cNvPr id="4" name="Slide Number Placeholder 3"/>
          <p:cNvSpPr>
            <a:spLocks noGrp="1"/>
          </p:cNvSpPr>
          <p:nvPr>
            <p:ph type="sldNum" sz="quarter" idx="10"/>
          </p:nvPr>
        </p:nvSpPr>
        <p:spPr/>
        <p:txBody>
          <a:bodyPr/>
          <a:lstStyle/>
          <a:p>
            <a:fld id="{E70438F4-F50F-CB45-854D-6A1A628F6287}" type="slidenum">
              <a:rPr lang="en-US" smtClean="0"/>
              <a:t>49</a:t>
            </a:fld>
            <a:endParaRPr lang="en-US"/>
          </a:p>
        </p:txBody>
      </p:sp>
    </p:spTree>
    <p:extLst>
      <p:ext uri="{BB962C8B-B14F-4D97-AF65-F5344CB8AC3E}">
        <p14:creationId xmlns:p14="http://schemas.microsoft.com/office/powerpoint/2010/main" val="1272753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alphabets</a:t>
            </a:r>
            <a:endParaRPr lang="en-US" dirty="0"/>
          </a:p>
        </p:txBody>
      </p:sp>
      <p:sp>
        <p:nvSpPr>
          <p:cNvPr id="4" name="Slide Number Placeholder 3"/>
          <p:cNvSpPr>
            <a:spLocks noGrp="1"/>
          </p:cNvSpPr>
          <p:nvPr>
            <p:ph type="sldNum" sz="quarter" idx="10"/>
          </p:nvPr>
        </p:nvSpPr>
        <p:spPr/>
        <p:txBody>
          <a:bodyPr/>
          <a:lstStyle/>
          <a:p>
            <a:fld id="{E70438F4-F50F-CB45-854D-6A1A628F6287}" type="slidenum">
              <a:rPr lang="en-US" smtClean="0"/>
              <a:t>6</a:t>
            </a:fld>
            <a:endParaRPr lang="en-US"/>
          </a:p>
        </p:txBody>
      </p:sp>
    </p:spTree>
    <p:extLst>
      <p:ext uri="{BB962C8B-B14F-4D97-AF65-F5344CB8AC3E}">
        <p14:creationId xmlns:p14="http://schemas.microsoft.com/office/powerpoint/2010/main" val="2848064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HDFS provides a configurable block placement policy interface so that the users and researchers can experiment and test alternate policies that are optimal for their applications.</a:t>
            </a:r>
            <a:endParaRPr lang="en-US" dirty="0"/>
          </a:p>
        </p:txBody>
      </p:sp>
      <p:sp>
        <p:nvSpPr>
          <p:cNvPr id="4" name="Slide Number Placeholder 3"/>
          <p:cNvSpPr>
            <a:spLocks noGrp="1"/>
          </p:cNvSpPr>
          <p:nvPr>
            <p:ph type="sldNum" sz="quarter" idx="10"/>
          </p:nvPr>
        </p:nvSpPr>
        <p:spPr/>
        <p:txBody>
          <a:bodyPr/>
          <a:lstStyle/>
          <a:p>
            <a:fld id="{E70438F4-F50F-CB45-854D-6A1A628F6287}" type="slidenum">
              <a:rPr lang="en-US" smtClean="0"/>
              <a:t>50</a:t>
            </a:fld>
            <a:endParaRPr lang="en-US"/>
          </a:p>
        </p:txBody>
      </p:sp>
    </p:spTree>
    <p:extLst>
      <p:ext uri="{BB962C8B-B14F-4D97-AF65-F5344CB8AC3E}">
        <p14:creationId xmlns:p14="http://schemas.microsoft.com/office/powerpoint/2010/main" val="2179347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438F4-F50F-CB45-854D-6A1A628F6287}" type="slidenum">
              <a:rPr lang="en-US" smtClean="0"/>
              <a:t>51</a:t>
            </a:fld>
            <a:endParaRPr lang="en-US"/>
          </a:p>
        </p:txBody>
      </p:sp>
    </p:spTree>
    <p:extLst>
      <p:ext uri="{BB962C8B-B14F-4D97-AF65-F5344CB8AC3E}">
        <p14:creationId xmlns:p14="http://schemas.microsoft.com/office/powerpoint/2010/main" val="600814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rest are placed on random nodes with restrictions that no more than one replica is placed at any one node and no more than two replicas are placed in the same rack, if possible.</a:t>
            </a:r>
          </a:p>
          <a:p>
            <a:endParaRPr lang="en-US" dirty="0" smtClean="0"/>
          </a:p>
          <a:p>
            <a:r>
              <a:rPr lang="en-US" dirty="0" smtClean="0"/>
              <a:t> Because the chance of a rack failure is far less than that of a node failure, this policy does not impact data reliability and availability guarantees. In the usual case of three replicas, it can reduce the aggregate network bandwidth used when reading data since a block is placed in only two unique racks rather than three.</a:t>
            </a:r>
            <a:endParaRPr lang="en-US" dirty="0"/>
          </a:p>
        </p:txBody>
      </p:sp>
      <p:sp>
        <p:nvSpPr>
          <p:cNvPr id="4" name="Slide Number Placeholder 3"/>
          <p:cNvSpPr>
            <a:spLocks noGrp="1"/>
          </p:cNvSpPr>
          <p:nvPr>
            <p:ph type="sldNum" sz="quarter" idx="10"/>
          </p:nvPr>
        </p:nvSpPr>
        <p:spPr/>
        <p:txBody>
          <a:bodyPr/>
          <a:lstStyle/>
          <a:p>
            <a:fld id="{E70438F4-F50F-CB45-854D-6A1A628F6287}" type="slidenum">
              <a:rPr lang="en-US" smtClean="0"/>
              <a:t>52</a:t>
            </a:fld>
            <a:endParaRPr lang="en-US"/>
          </a:p>
        </p:txBody>
      </p:sp>
    </p:spTree>
    <p:extLst>
      <p:ext uri="{BB962C8B-B14F-4D97-AF65-F5344CB8AC3E}">
        <p14:creationId xmlns:p14="http://schemas.microsoft.com/office/powerpoint/2010/main" val="3395471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438F4-F50F-CB45-854D-6A1A628F6287}" type="slidenum">
              <a:rPr lang="en-US" smtClean="0"/>
              <a:t>64</a:t>
            </a:fld>
            <a:endParaRPr lang="en-US"/>
          </a:p>
        </p:txBody>
      </p:sp>
    </p:spTree>
    <p:extLst>
      <p:ext uri="{BB962C8B-B14F-4D97-AF65-F5344CB8AC3E}">
        <p14:creationId xmlns:p14="http://schemas.microsoft.com/office/powerpoint/2010/main" val="3013880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438F4-F50F-CB45-854D-6A1A628F6287}" type="slidenum">
              <a:rPr lang="en-US" smtClean="0"/>
              <a:t>65</a:t>
            </a:fld>
            <a:endParaRPr lang="en-US"/>
          </a:p>
        </p:txBody>
      </p:sp>
    </p:spTree>
    <p:extLst>
      <p:ext uri="{BB962C8B-B14F-4D97-AF65-F5344CB8AC3E}">
        <p14:creationId xmlns:p14="http://schemas.microsoft.com/office/powerpoint/2010/main" val="301388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438F4-F50F-CB45-854D-6A1A628F6287}" type="slidenum">
              <a:rPr lang="en-US" smtClean="0"/>
              <a:t>7</a:t>
            </a:fld>
            <a:endParaRPr lang="en-US"/>
          </a:p>
        </p:txBody>
      </p:sp>
    </p:spTree>
    <p:extLst>
      <p:ext uri="{BB962C8B-B14F-4D97-AF65-F5344CB8AC3E}">
        <p14:creationId xmlns:p14="http://schemas.microsoft.com/office/powerpoint/2010/main" val="3356328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CBA7F9EE-C7C1-4F36-BE1D-0CB59710A6B6}" type="slidenum">
              <a:rPr lang="en-US" smtClean="0"/>
              <a:pPr eaLnBrk="1" hangingPunct="1"/>
              <a:t>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CBA7F9EE-C7C1-4F36-BE1D-0CB59710A6B6}" type="slidenum">
              <a:rPr lang="en-US" smtClean="0"/>
              <a:pPr eaLnBrk="1" hangingPunct="1"/>
              <a:t>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single machine</a:t>
            </a:r>
            <a:r>
              <a:rPr lang="en-US" baseline="0" dirty="0" smtClean="0"/>
              <a:t> fails with a probability of 1%, what is the probability to have a server failure in a machine room with 10 machines: 10%. What is the probability to have a server failure in a machine room with 100 machines: 100%. We need to face the failure.</a:t>
            </a:r>
            <a:endParaRPr lang="en-US" dirty="0"/>
          </a:p>
        </p:txBody>
      </p:sp>
      <p:sp>
        <p:nvSpPr>
          <p:cNvPr id="4" name="Slide Number Placeholder 3"/>
          <p:cNvSpPr>
            <a:spLocks noGrp="1"/>
          </p:cNvSpPr>
          <p:nvPr>
            <p:ph type="sldNum" sz="quarter" idx="10"/>
          </p:nvPr>
        </p:nvSpPr>
        <p:spPr/>
        <p:txBody>
          <a:bodyPr/>
          <a:lstStyle/>
          <a:p>
            <a:fld id="{E70438F4-F50F-CB45-854D-6A1A628F6287}" type="slidenum">
              <a:rPr lang="en-US" smtClean="0"/>
              <a:t>15</a:t>
            </a:fld>
            <a:endParaRPr lang="en-US"/>
          </a:p>
        </p:txBody>
      </p:sp>
    </p:spTree>
    <p:extLst>
      <p:ext uri="{BB962C8B-B14F-4D97-AF65-F5344CB8AC3E}">
        <p14:creationId xmlns:p14="http://schemas.microsoft.com/office/powerpoint/2010/main" val="613009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New York Times Faced Challenge in 2007:</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Challenging and Complicated Computing Chore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http://www.greenm3.com/</a:t>
            </a:r>
            <a:r>
              <a:rPr lang="en-US" dirty="0" err="1" smtClean="0"/>
              <a:t>gdcblog</a:t>
            </a:r>
            <a:r>
              <a:rPr lang="en-US" dirty="0" smtClean="0"/>
              <a:t>/2008/11/5/nytimes-aws-cloud-computing-mistake-cost-240.html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C64CD30-58B9-E340-85C8-3A7E6909C79B}" type="slidenum">
              <a:rPr lang="en-US" smtClean="0"/>
              <a:t>19</a:t>
            </a:fld>
            <a:endParaRPr lang="en-US"/>
          </a:p>
        </p:txBody>
      </p:sp>
    </p:spTree>
    <p:extLst>
      <p:ext uri="{BB962C8B-B14F-4D97-AF65-F5344CB8AC3E}">
        <p14:creationId xmlns:p14="http://schemas.microsoft.com/office/powerpoint/2010/main" val="3003967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New York Times Faced Challenge in 2007:</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Challenging and Complicated Computing Chore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http://www.greenm3.com/</a:t>
            </a:r>
            <a:r>
              <a:rPr lang="en-US" dirty="0" err="1" smtClean="0"/>
              <a:t>gdcblog</a:t>
            </a:r>
            <a:r>
              <a:rPr lang="en-US" dirty="0" smtClean="0"/>
              <a:t>/2008/11/5/nytimes-aws-cloud-computing-mistake-cost-240.html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C64CD30-58B9-E340-85C8-3A7E6909C79B}" type="slidenum">
              <a:rPr lang="en-US" smtClean="0"/>
              <a:t>20</a:t>
            </a:fld>
            <a:endParaRPr lang="en-US"/>
          </a:p>
        </p:txBody>
      </p:sp>
    </p:spTree>
    <p:extLst>
      <p:ext uri="{BB962C8B-B14F-4D97-AF65-F5344CB8AC3E}">
        <p14:creationId xmlns:p14="http://schemas.microsoft.com/office/powerpoint/2010/main" val="3003967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438F4-F50F-CB45-854D-6A1A628F6287}" type="slidenum">
              <a:rPr lang="en-US" smtClean="0"/>
              <a:t>22</a:t>
            </a:fld>
            <a:endParaRPr lang="en-US"/>
          </a:p>
        </p:txBody>
      </p:sp>
    </p:spTree>
    <p:extLst>
      <p:ext uri="{BB962C8B-B14F-4D97-AF65-F5344CB8AC3E}">
        <p14:creationId xmlns:p14="http://schemas.microsoft.com/office/powerpoint/2010/main" val="3974177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954ED0-7096-8E4E-9720-CFAD7C39C82D}" type="datetimeFigureOut">
              <a:rPr lang="en-US" smtClean="0"/>
              <a:t>2/19/15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89F1B-8E04-0B4B-A3E5-E174CB4E48B9}" type="slidenum">
              <a:rPr lang="en-US" smtClean="0"/>
              <a:t>‹#›</a:t>
            </a:fld>
            <a:endParaRPr lang="en-US"/>
          </a:p>
        </p:txBody>
      </p:sp>
    </p:spTree>
    <p:extLst>
      <p:ext uri="{BB962C8B-B14F-4D97-AF65-F5344CB8AC3E}">
        <p14:creationId xmlns:p14="http://schemas.microsoft.com/office/powerpoint/2010/main" val="339174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954ED0-7096-8E4E-9720-CFAD7C39C82D}" type="datetimeFigureOut">
              <a:rPr lang="en-US" smtClean="0"/>
              <a:t>2/19/15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89F1B-8E04-0B4B-A3E5-E174CB4E48B9}" type="slidenum">
              <a:rPr lang="en-US" smtClean="0"/>
              <a:t>‹#›</a:t>
            </a:fld>
            <a:endParaRPr lang="en-US"/>
          </a:p>
        </p:txBody>
      </p:sp>
    </p:spTree>
    <p:extLst>
      <p:ext uri="{BB962C8B-B14F-4D97-AF65-F5344CB8AC3E}">
        <p14:creationId xmlns:p14="http://schemas.microsoft.com/office/powerpoint/2010/main" val="4287972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954ED0-7096-8E4E-9720-CFAD7C39C82D}" type="datetimeFigureOut">
              <a:rPr lang="en-US" smtClean="0"/>
              <a:t>2/19/15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89F1B-8E04-0B4B-A3E5-E174CB4E48B9}" type="slidenum">
              <a:rPr lang="en-US" smtClean="0"/>
              <a:t>‹#›</a:t>
            </a:fld>
            <a:endParaRPr lang="en-US"/>
          </a:p>
        </p:txBody>
      </p:sp>
    </p:spTree>
    <p:extLst>
      <p:ext uri="{BB962C8B-B14F-4D97-AF65-F5344CB8AC3E}">
        <p14:creationId xmlns:p14="http://schemas.microsoft.com/office/powerpoint/2010/main" val="398670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954ED0-7096-8E4E-9720-CFAD7C39C82D}" type="datetimeFigureOut">
              <a:rPr lang="en-US" smtClean="0"/>
              <a:t>2/19/15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89F1B-8E04-0B4B-A3E5-E174CB4E48B9}" type="slidenum">
              <a:rPr lang="en-US" smtClean="0"/>
              <a:t>‹#›</a:t>
            </a:fld>
            <a:endParaRPr lang="en-US"/>
          </a:p>
        </p:txBody>
      </p:sp>
    </p:spTree>
    <p:extLst>
      <p:ext uri="{BB962C8B-B14F-4D97-AF65-F5344CB8AC3E}">
        <p14:creationId xmlns:p14="http://schemas.microsoft.com/office/powerpoint/2010/main" val="181361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954ED0-7096-8E4E-9720-CFAD7C39C82D}" type="datetimeFigureOut">
              <a:rPr lang="en-US" smtClean="0"/>
              <a:t>2/19/15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89F1B-8E04-0B4B-A3E5-E174CB4E48B9}" type="slidenum">
              <a:rPr lang="en-US" smtClean="0"/>
              <a:t>‹#›</a:t>
            </a:fld>
            <a:endParaRPr lang="en-US"/>
          </a:p>
        </p:txBody>
      </p:sp>
    </p:spTree>
    <p:extLst>
      <p:ext uri="{BB962C8B-B14F-4D97-AF65-F5344CB8AC3E}">
        <p14:creationId xmlns:p14="http://schemas.microsoft.com/office/powerpoint/2010/main" val="3518964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954ED0-7096-8E4E-9720-CFAD7C39C82D}" type="datetimeFigureOut">
              <a:rPr lang="en-US" smtClean="0"/>
              <a:t>2/19/15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89F1B-8E04-0B4B-A3E5-E174CB4E48B9}" type="slidenum">
              <a:rPr lang="en-US" smtClean="0"/>
              <a:t>‹#›</a:t>
            </a:fld>
            <a:endParaRPr lang="en-US"/>
          </a:p>
        </p:txBody>
      </p:sp>
    </p:spTree>
    <p:extLst>
      <p:ext uri="{BB962C8B-B14F-4D97-AF65-F5344CB8AC3E}">
        <p14:creationId xmlns:p14="http://schemas.microsoft.com/office/powerpoint/2010/main" val="3299262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954ED0-7096-8E4E-9720-CFAD7C39C82D}" type="datetimeFigureOut">
              <a:rPr lang="en-US" smtClean="0"/>
              <a:t>2/19/15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989F1B-8E04-0B4B-A3E5-E174CB4E48B9}" type="slidenum">
              <a:rPr lang="en-US" smtClean="0"/>
              <a:t>‹#›</a:t>
            </a:fld>
            <a:endParaRPr lang="en-US"/>
          </a:p>
        </p:txBody>
      </p:sp>
    </p:spTree>
    <p:extLst>
      <p:ext uri="{BB962C8B-B14F-4D97-AF65-F5344CB8AC3E}">
        <p14:creationId xmlns:p14="http://schemas.microsoft.com/office/powerpoint/2010/main" val="115107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954ED0-7096-8E4E-9720-CFAD7C39C82D}" type="datetimeFigureOut">
              <a:rPr lang="en-US" smtClean="0"/>
              <a:t>2/19/15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989F1B-8E04-0B4B-A3E5-E174CB4E48B9}" type="slidenum">
              <a:rPr lang="en-US" smtClean="0"/>
              <a:t>‹#›</a:t>
            </a:fld>
            <a:endParaRPr lang="en-US"/>
          </a:p>
        </p:txBody>
      </p:sp>
    </p:spTree>
    <p:extLst>
      <p:ext uri="{BB962C8B-B14F-4D97-AF65-F5344CB8AC3E}">
        <p14:creationId xmlns:p14="http://schemas.microsoft.com/office/powerpoint/2010/main" val="3733392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54ED0-7096-8E4E-9720-CFAD7C39C82D}" type="datetimeFigureOut">
              <a:rPr lang="en-US" smtClean="0"/>
              <a:t>2/19/15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989F1B-8E04-0B4B-A3E5-E174CB4E48B9}" type="slidenum">
              <a:rPr lang="en-US" smtClean="0"/>
              <a:t>‹#›</a:t>
            </a:fld>
            <a:endParaRPr lang="en-US"/>
          </a:p>
        </p:txBody>
      </p:sp>
    </p:spTree>
    <p:extLst>
      <p:ext uri="{BB962C8B-B14F-4D97-AF65-F5344CB8AC3E}">
        <p14:creationId xmlns:p14="http://schemas.microsoft.com/office/powerpoint/2010/main" val="328345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54ED0-7096-8E4E-9720-CFAD7C39C82D}" type="datetimeFigureOut">
              <a:rPr lang="en-US" smtClean="0"/>
              <a:t>2/19/15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89F1B-8E04-0B4B-A3E5-E174CB4E48B9}" type="slidenum">
              <a:rPr lang="en-US" smtClean="0"/>
              <a:t>‹#›</a:t>
            </a:fld>
            <a:endParaRPr lang="en-US"/>
          </a:p>
        </p:txBody>
      </p:sp>
    </p:spTree>
    <p:extLst>
      <p:ext uri="{BB962C8B-B14F-4D97-AF65-F5344CB8AC3E}">
        <p14:creationId xmlns:p14="http://schemas.microsoft.com/office/powerpoint/2010/main" val="3749037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54ED0-7096-8E4E-9720-CFAD7C39C82D}" type="datetimeFigureOut">
              <a:rPr lang="en-US" smtClean="0"/>
              <a:t>2/19/15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89F1B-8E04-0B4B-A3E5-E174CB4E48B9}" type="slidenum">
              <a:rPr lang="en-US" smtClean="0"/>
              <a:t>‹#›</a:t>
            </a:fld>
            <a:endParaRPr lang="en-US"/>
          </a:p>
        </p:txBody>
      </p:sp>
    </p:spTree>
    <p:extLst>
      <p:ext uri="{BB962C8B-B14F-4D97-AF65-F5344CB8AC3E}">
        <p14:creationId xmlns:p14="http://schemas.microsoft.com/office/powerpoint/2010/main" val="34132453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54ED0-7096-8E4E-9720-CFAD7C39C82D}" type="datetimeFigureOut">
              <a:rPr lang="en-US" smtClean="0"/>
              <a:t>2/19/15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89F1B-8E04-0B4B-A3E5-E174CB4E48B9}" type="slidenum">
              <a:rPr lang="en-US" smtClean="0"/>
              <a:t>‹#›</a:t>
            </a:fld>
            <a:endParaRPr lang="en-US"/>
          </a:p>
        </p:txBody>
      </p:sp>
    </p:spTree>
    <p:extLst>
      <p:ext uri="{BB962C8B-B14F-4D97-AF65-F5344CB8AC3E}">
        <p14:creationId xmlns:p14="http://schemas.microsoft.com/office/powerpoint/2010/main" val="712032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hyperlink" Target="http://hadoop.apache.org/docs/current/" TargetMode="External"/><Relationship Id="rId4" Type="http://schemas.openxmlformats.org/officeDocument/2006/relationships/hyperlink" Target="http://lintool.github.io/MapReduceAlgorithms/" TargetMode="External"/><Relationship Id="rId5" Type="http://schemas.openxmlformats.org/officeDocument/2006/relationships/hyperlink" Target="http://www.amazon.com/Hadoop-Definitive-Guide-Tom-White/dp/1449311520" TargetMode="External"/><Relationship Id="rId1" Type="http://schemas.openxmlformats.org/officeDocument/2006/relationships/slideLayout" Target="../slideLayouts/slideLayout2.xml"/><Relationship Id="rId2" Type="http://schemas.openxmlformats.org/officeDocument/2006/relationships/hyperlink" Target="http://ccl.cse.nd.edu/operations/hadoop/"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cl.cse.nd.edu/operations/hadoop/" TargetMode="External"/><Relationship Id="rId3" Type="http://schemas.openxmlformats.org/officeDocument/2006/relationships/hyperlink" Target="https://hadoop.apache.org/docs/r2.4.1/hadoop-project-dist/hadoop-common/FileSystemShell.html"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1208"/>
            <a:ext cx="7772400" cy="1470025"/>
          </a:xfrm>
        </p:spPr>
        <p:txBody>
          <a:bodyPr/>
          <a:lstStyle/>
          <a:p>
            <a:r>
              <a:rPr lang="en-US" dirty="0" smtClean="0"/>
              <a:t>Big Data Processing </a:t>
            </a:r>
            <a:endParaRPr lang="en-US" dirty="0"/>
          </a:p>
        </p:txBody>
      </p:sp>
      <p:sp>
        <p:nvSpPr>
          <p:cNvPr id="3" name="Subtitle 2"/>
          <p:cNvSpPr>
            <a:spLocks noGrp="1"/>
          </p:cNvSpPr>
          <p:nvPr>
            <p:ph type="subTitle" idx="1"/>
          </p:nvPr>
        </p:nvSpPr>
        <p:spPr>
          <a:xfrm>
            <a:off x="1214480" y="4451971"/>
            <a:ext cx="6602191" cy="1374873"/>
          </a:xfrm>
        </p:spPr>
        <p:txBody>
          <a:bodyPr>
            <a:normAutofit/>
          </a:bodyPr>
          <a:lstStyle/>
          <a:p>
            <a:r>
              <a:rPr lang="en-US" dirty="0" smtClean="0">
                <a:solidFill>
                  <a:srgbClr val="000000"/>
                </a:solidFill>
              </a:rPr>
              <a:t>CSE 40437/60437-Spring 2015</a:t>
            </a:r>
          </a:p>
          <a:p>
            <a:r>
              <a:rPr lang="en-US" dirty="0" smtClean="0">
                <a:solidFill>
                  <a:srgbClr val="000000"/>
                </a:solidFill>
              </a:rPr>
              <a:t> Prof. Dong Wang</a:t>
            </a:r>
          </a:p>
        </p:txBody>
      </p:sp>
      <p:pic>
        <p:nvPicPr>
          <p:cNvPr id="4" name="Picture 3"/>
          <p:cNvPicPr>
            <a:picLocks noChangeAspect="1"/>
          </p:cNvPicPr>
          <p:nvPr/>
        </p:nvPicPr>
        <p:blipFill>
          <a:blip r:embed="rId2"/>
          <a:stretch>
            <a:fillRect/>
          </a:stretch>
        </p:blipFill>
        <p:spPr>
          <a:xfrm>
            <a:off x="2628900" y="2374900"/>
            <a:ext cx="3873500" cy="2095500"/>
          </a:xfrm>
          <a:prstGeom prst="rect">
            <a:avLst/>
          </a:prstGeom>
        </p:spPr>
      </p:pic>
    </p:spTree>
    <p:extLst>
      <p:ext uri="{BB962C8B-B14F-4D97-AF65-F5344CB8AC3E}">
        <p14:creationId xmlns:p14="http://schemas.microsoft.com/office/powerpoint/2010/main" val="21976428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585"/>
            <a:ext cx="8229600" cy="714626"/>
          </a:xfrm>
        </p:spPr>
        <p:txBody>
          <a:bodyPr>
            <a:normAutofit fontScale="90000"/>
          </a:bodyPr>
          <a:lstStyle/>
          <a:p>
            <a:r>
              <a:rPr lang="en-US" dirty="0" smtClean="0"/>
              <a:t>That is a lot of data …</a:t>
            </a:r>
            <a:endParaRPr lang="en-US" dirty="0"/>
          </a:p>
        </p:txBody>
      </p:sp>
      <p:pic>
        <p:nvPicPr>
          <p:cNvPr id="4" name="Picture 3"/>
          <p:cNvPicPr>
            <a:picLocks noChangeAspect="1"/>
          </p:cNvPicPr>
          <p:nvPr/>
        </p:nvPicPr>
        <p:blipFill>
          <a:blip r:embed="rId2"/>
          <a:stretch>
            <a:fillRect/>
          </a:stretch>
        </p:blipFill>
        <p:spPr>
          <a:xfrm>
            <a:off x="855579" y="1070812"/>
            <a:ext cx="7272421" cy="5454316"/>
          </a:xfrm>
          <a:prstGeom prst="rect">
            <a:avLst/>
          </a:prstGeom>
        </p:spPr>
      </p:pic>
    </p:spTree>
    <p:extLst>
      <p:ext uri="{BB962C8B-B14F-4D97-AF65-F5344CB8AC3E}">
        <p14:creationId xmlns:p14="http://schemas.microsoft.com/office/powerpoint/2010/main" val="1209887170"/>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776"/>
            <a:ext cx="9144000" cy="1143000"/>
          </a:xfrm>
        </p:spPr>
        <p:txBody>
          <a:bodyPr>
            <a:normAutofit fontScale="90000"/>
          </a:bodyPr>
          <a:lstStyle/>
          <a:p>
            <a:r>
              <a:rPr lang="en-US" dirty="0" smtClean="0"/>
              <a:t>Mapper and Reducer of Unique User Count</a:t>
            </a:r>
            <a:endParaRPr lang="en-US" dirty="0"/>
          </a:p>
        </p:txBody>
      </p:sp>
      <p:sp>
        <p:nvSpPr>
          <p:cNvPr id="3" name="Content Placeholder 2"/>
          <p:cNvSpPr>
            <a:spLocks noGrp="1"/>
          </p:cNvSpPr>
          <p:nvPr>
            <p:ph idx="1"/>
          </p:nvPr>
        </p:nvSpPr>
        <p:spPr>
          <a:xfrm>
            <a:off x="457200" y="1270000"/>
            <a:ext cx="8229600" cy="5405438"/>
          </a:xfrm>
        </p:spPr>
        <p:txBody>
          <a:bodyPr>
            <a:noAutofit/>
          </a:bodyPr>
          <a:lstStyle/>
          <a:p>
            <a:r>
              <a:rPr lang="en-US" sz="2400" dirty="0" smtClean="0">
                <a:solidFill>
                  <a:srgbClr val="0000FF"/>
                </a:solidFill>
              </a:rPr>
              <a:t>Map(key</a:t>
            </a:r>
            <a:r>
              <a:rPr lang="en-US" sz="2400" dirty="0">
                <a:solidFill>
                  <a:srgbClr val="0000FF"/>
                </a:solidFill>
              </a:rPr>
              <a:t>, </a:t>
            </a:r>
            <a:r>
              <a:rPr lang="en-US" sz="2400" dirty="0" smtClean="0">
                <a:solidFill>
                  <a:srgbClr val="0000FF"/>
                </a:solidFill>
              </a:rPr>
              <a:t>value){</a:t>
            </a:r>
          </a:p>
          <a:p>
            <a:pPr marL="0" indent="0">
              <a:buNone/>
            </a:pPr>
            <a:r>
              <a:rPr lang="en-US" sz="2400" dirty="0"/>
              <a:t>	// </a:t>
            </a:r>
            <a:r>
              <a:rPr lang="en-US" sz="2400" dirty="0" smtClean="0"/>
              <a:t>key: name of a browsing record document</a:t>
            </a:r>
            <a:endParaRPr lang="en-US" sz="2400" dirty="0"/>
          </a:p>
          <a:p>
            <a:pPr marL="0" indent="0">
              <a:buNone/>
            </a:pPr>
            <a:r>
              <a:rPr lang="en-US" sz="2400" dirty="0"/>
              <a:t>	// value: </a:t>
            </a:r>
            <a:r>
              <a:rPr lang="en-US" sz="2400" dirty="0" smtClean="0"/>
              <a:t>the list of browsing records in the document</a:t>
            </a:r>
            <a:endParaRPr lang="en-US" sz="2400" dirty="0"/>
          </a:p>
          <a:p>
            <a:pPr marL="0" indent="0">
              <a:buNone/>
            </a:pPr>
            <a:r>
              <a:rPr lang="en-US" sz="2400" dirty="0"/>
              <a:t>	</a:t>
            </a:r>
            <a:r>
              <a:rPr lang="en-US" sz="2400" dirty="0">
                <a:solidFill>
                  <a:srgbClr val="0000FF"/>
                </a:solidFill>
              </a:rPr>
              <a:t>for each </a:t>
            </a:r>
            <a:r>
              <a:rPr lang="en-US" sz="2400" dirty="0" smtClean="0">
                <a:solidFill>
                  <a:srgbClr val="0000FF"/>
                </a:solidFill>
              </a:rPr>
              <a:t>record r </a:t>
            </a:r>
            <a:r>
              <a:rPr lang="en-US" sz="2400" dirty="0">
                <a:solidFill>
                  <a:srgbClr val="0000FF"/>
                </a:solidFill>
              </a:rPr>
              <a:t>in value:</a:t>
            </a:r>
          </a:p>
          <a:p>
            <a:pPr marL="0" indent="0">
              <a:buNone/>
            </a:pPr>
            <a:r>
              <a:rPr lang="en-US" sz="2400" dirty="0">
                <a:solidFill>
                  <a:srgbClr val="0000FF"/>
                </a:solidFill>
              </a:rPr>
              <a:t>		</a:t>
            </a:r>
            <a:r>
              <a:rPr lang="en-US" sz="2400" dirty="0" smtClean="0">
                <a:solidFill>
                  <a:srgbClr val="0000FF"/>
                </a:solidFill>
              </a:rPr>
              <a:t>Emit(r-&gt;date, r-&gt;</a:t>
            </a:r>
            <a:r>
              <a:rPr lang="en-US" sz="2400" dirty="0" err="1" smtClean="0">
                <a:solidFill>
                  <a:srgbClr val="0000FF"/>
                </a:solidFill>
              </a:rPr>
              <a:t>user_id</a:t>
            </a:r>
            <a:r>
              <a:rPr lang="en-US" sz="2400" dirty="0" smtClean="0">
                <a:solidFill>
                  <a:srgbClr val="0000FF"/>
                </a:solidFill>
              </a:rPr>
              <a:t>)</a:t>
            </a:r>
            <a:r>
              <a:rPr lang="en-US" sz="2400" dirty="0">
                <a:solidFill>
                  <a:srgbClr val="0000FF"/>
                </a:solidFill>
              </a:rPr>
              <a:t>;</a:t>
            </a:r>
            <a:r>
              <a:rPr lang="en-US" sz="2400" dirty="0" smtClean="0">
                <a:solidFill>
                  <a:srgbClr val="0000FF"/>
                </a:solidFill>
              </a:rPr>
              <a:t>}</a:t>
            </a:r>
            <a:endParaRPr lang="en-US" sz="2400" dirty="0" smtClean="0"/>
          </a:p>
          <a:p>
            <a:r>
              <a:rPr lang="en-US" sz="2400" dirty="0" smtClean="0">
                <a:solidFill>
                  <a:srgbClr val="0000FF"/>
                </a:solidFill>
              </a:rPr>
              <a:t>Reduce(key</a:t>
            </a:r>
            <a:r>
              <a:rPr lang="en-US" sz="2400" dirty="0">
                <a:solidFill>
                  <a:srgbClr val="0000FF"/>
                </a:solidFill>
              </a:rPr>
              <a:t>, </a:t>
            </a:r>
            <a:r>
              <a:rPr lang="en-US" sz="2400" dirty="0" smtClean="0">
                <a:solidFill>
                  <a:srgbClr val="0000FF"/>
                </a:solidFill>
              </a:rPr>
              <a:t>list of values){</a:t>
            </a:r>
          </a:p>
          <a:p>
            <a:pPr marL="457200" lvl="1" indent="0">
              <a:buNone/>
            </a:pPr>
            <a:r>
              <a:rPr lang="en-US" sz="2400" dirty="0" smtClean="0"/>
              <a:t>/</a:t>
            </a:r>
            <a:r>
              <a:rPr lang="en-US" sz="2400" dirty="0"/>
              <a:t>/ key: </a:t>
            </a:r>
            <a:r>
              <a:rPr lang="en-US" sz="2400" dirty="0" smtClean="0"/>
              <a:t>date</a:t>
            </a:r>
            <a:endParaRPr lang="en-US" sz="2400" dirty="0"/>
          </a:p>
          <a:p>
            <a:pPr marL="0" indent="0">
              <a:buNone/>
            </a:pPr>
            <a:r>
              <a:rPr lang="en-US" sz="2400" dirty="0" smtClean="0"/>
              <a:t>	/</a:t>
            </a:r>
            <a:r>
              <a:rPr lang="en-US" sz="2400" dirty="0"/>
              <a:t>/ </a:t>
            </a:r>
            <a:r>
              <a:rPr lang="en-US" sz="2400" dirty="0" smtClean="0"/>
              <a:t>list of values</a:t>
            </a:r>
            <a:r>
              <a:rPr lang="en-US" sz="2400" dirty="0"/>
              <a:t>: a list of </a:t>
            </a:r>
            <a:r>
              <a:rPr lang="en-US" sz="2400" dirty="0" smtClean="0"/>
              <a:t>users who visit on the day specified by the key</a:t>
            </a:r>
            <a:endParaRPr lang="en-US" sz="2400" dirty="0">
              <a:solidFill>
                <a:srgbClr val="0000FF"/>
              </a:solidFill>
            </a:endParaRPr>
          </a:p>
          <a:p>
            <a:pPr marL="0" indent="0">
              <a:buNone/>
            </a:pPr>
            <a:r>
              <a:rPr lang="en-US" sz="2400" dirty="0" smtClean="0">
                <a:solidFill>
                  <a:srgbClr val="0000FF"/>
                </a:solidFill>
              </a:rPr>
              <a:t>	</a:t>
            </a:r>
            <a:r>
              <a:rPr lang="en-US" sz="2400" dirty="0" err="1" smtClean="0">
                <a:solidFill>
                  <a:srgbClr val="0000FF"/>
                </a:solidFill>
              </a:rPr>
              <a:t>unique_list</a:t>
            </a:r>
            <a:r>
              <a:rPr lang="en-US" sz="2400" dirty="0" smtClean="0">
                <a:solidFill>
                  <a:srgbClr val="0000FF"/>
                </a:solidFill>
              </a:rPr>
              <a:t> = unique (values)      </a:t>
            </a:r>
          </a:p>
          <a:p>
            <a:pPr marL="0" indent="0">
              <a:buNone/>
            </a:pPr>
            <a:r>
              <a:rPr lang="en-US" sz="2400" dirty="0">
                <a:solidFill>
                  <a:srgbClr val="0000FF"/>
                </a:solidFill>
              </a:rPr>
              <a:t>	</a:t>
            </a:r>
            <a:r>
              <a:rPr lang="en-US" sz="2400" dirty="0" smtClean="0">
                <a:solidFill>
                  <a:srgbClr val="0000FF"/>
                </a:solidFill>
              </a:rPr>
              <a:t>Emit(key, </a:t>
            </a:r>
            <a:r>
              <a:rPr lang="en-US" sz="2400" dirty="0" err="1" smtClean="0">
                <a:solidFill>
                  <a:srgbClr val="0000FF"/>
                </a:solidFill>
              </a:rPr>
              <a:t>size_of</a:t>
            </a:r>
            <a:r>
              <a:rPr lang="en-US" sz="2400" dirty="0" smtClean="0">
                <a:solidFill>
                  <a:srgbClr val="0000FF"/>
                </a:solidFill>
              </a:rPr>
              <a:t>(</a:t>
            </a:r>
            <a:r>
              <a:rPr lang="en-US" sz="2400" dirty="0" err="1" smtClean="0">
                <a:solidFill>
                  <a:srgbClr val="0000FF"/>
                </a:solidFill>
              </a:rPr>
              <a:t>uniuqe_list</a:t>
            </a:r>
            <a:r>
              <a:rPr lang="en-US" sz="2400" dirty="0" smtClean="0">
                <a:solidFill>
                  <a:srgbClr val="0000FF"/>
                </a:solidFill>
              </a:rPr>
              <a:t>));}</a:t>
            </a:r>
            <a:endParaRPr lang="en-US" sz="2400" dirty="0">
              <a:solidFill>
                <a:srgbClr val="0000FF"/>
              </a:solidFill>
            </a:endParaRPr>
          </a:p>
        </p:txBody>
      </p:sp>
    </p:spTree>
    <p:extLst>
      <p:ext uri="{BB962C8B-B14F-4D97-AF65-F5344CB8AC3E}">
        <p14:creationId xmlns:p14="http://schemas.microsoft.com/office/powerpoint/2010/main" val="139430755"/>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Reduce Problems Discussion</a:t>
            </a:r>
            <a:endParaRPr lang="en-US" dirty="0"/>
          </a:p>
        </p:txBody>
      </p:sp>
      <p:sp>
        <p:nvSpPr>
          <p:cNvPr id="3" name="Content Placeholder 2"/>
          <p:cNvSpPr>
            <a:spLocks noGrp="1"/>
          </p:cNvSpPr>
          <p:nvPr>
            <p:ph idx="1"/>
          </p:nvPr>
        </p:nvSpPr>
        <p:spPr>
          <a:xfrm>
            <a:off x="457200" y="1440550"/>
            <a:ext cx="8229600" cy="4350650"/>
          </a:xfrm>
        </p:spPr>
        <p:txBody>
          <a:bodyPr>
            <a:normAutofit/>
          </a:bodyPr>
          <a:lstStyle/>
          <a:p>
            <a:r>
              <a:rPr lang="en-US" b="1" dirty="0" smtClean="0"/>
              <a:t>Problem </a:t>
            </a:r>
            <a:r>
              <a:rPr lang="en-US" b="1" dirty="0"/>
              <a:t>4</a:t>
            </a:r>
            <a:r>
              <a:rPr lang="en-US" b="1" dirty="0" smtClean="0"/>
              <a:t>: </a:t>
            </a:r>
            <a:r>
              <a:rPr lang="en-US" dirty="0" smtClean="0"/>
              <a:t>Unique User Count</a:t>
            </a:r>
          </a:p>
          <a:p>
            <a:r>
              <a:rPr lang="en-US" b="1" dirty="0" smtClean="0">
                <a:solidFill>
                  <a:srgbClr val="0000FF"/>
                </a:solidFill>
              </a:rPr>
              <a:t>Q: How to solve this problem by just using the word count program (i.e., do not use the unique function in the reducer)?</a:t>
            </a:r>
          </a:p>
        </p:txBody>
      </p:sp>
    </p:spTree>
    <p:extLst>
      <p:ext uri="{BB962C8B-B14F-4D97-AF65-F5344CB8AC3E}">
        <p14:creationId xmlns:p14="http://schemas.microsoft.com/office/powerpoint/2010/main" val="3121824023"/>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Reduce Problems Discussion</a:t>
            </a:r>
            <a:endParaRPr lang="en-US" dirty="0"/>
          </a:p>
        </p:txBody>
      </p:sp>
      <p:sp>
        <p:nvSpPr>
          <p:cNvPr id="3" name="Content Placeholder 2"/>
          <p:cNvSpPr>
            <a:spLocks noGrp="1"/>
          </p:cNvSpPr>
          <p:nvPr>
            <p:ph idx="1"/>
          </p:nvPr>
        </p:nvSpPr>
        <p:spPr>
          <a:xfrm>
            <a:off x="457200" y="1440550"/>
            <a:ext cx="8229600" cy="4845950"/>
          </a:xfrm>
        </p:spPr>
        <p:txBody>
          <a:bodyPr>
            <a:normAutofit fontScale="85000" lnSpcReduction="20000"/>
          </a:bodyPr>
          <a:lstStyle/>
          <a:p>
            <a:r>
              <a:rPr lang="en-US" b="1" dirty="0" smtClean="0"/>
              <a:t>Problem </a:t>
            </a:r>
            <a:r>
              <a:rPr lang="en-US" b="1" dirty="0"/>
              <a:t>4</a:t>
            </a:r>
            <a:r>
              <a:rPr lang="en-US" b="1" dirty="0" smtClean="0"/>
              <a:t>: </a:t>
            </a:r>
            <a:r>
              <a:rPr lang="en-US" dirty="0" smtClean="0"/>
              <a:t>Unique User Count</a:t>
            </a:r>
          </a:p>
          <a:p>
            <a:r>
              <a:rPr lang="en-US" b="1" dirty="0" smtClean="0">
                <a:solidFill>
                  <a:srgbClr val="0000FF"/>
                </a:solidFill>
              </a:rPr>
              <a:t>Two rounds of Map Reduce:</a:t>
            </a:r>
          </a:p>
          <a:p>
            <a:pPr lvl="1"/>
            <a:r>
              <a:rPr lang="en-US" sz="3200" u="sng" dirty="0" smtClean="0">
                <a:solidFill>
                  <a:srgbClr val="000000"/>
                </a:solidFill>
              </a:rPr>
              <a:t>Round 1:</a:t>
            </a:r>
          </a:p>
          <a:p>
            <a:pPr lvl="2"/>
            <a:r>
              <a:rPr lang="en-US" sz="3000" dirty="0" smtClean="0">
                <a:solidFill>
                  <a:srgbClr val="000000"/>
                </a:solidFill>
              </a:rPr>
              <a:t>Mapper(record)</a:t>
            </a:r>
          </a:p>
          <a:p>
            <a:pPr marL="914400" lvl="2" indent="0">
              <a:buNone/>
            </a:pPr>
            <a:r>
              <a:rPr lang="en-US" sz="3000" dirty="0" smtClean="0">
                <a:solidFill>
                  <a:srgbClr val="000000"/>
                </a:solidFill>
              </a:rPr>
              <a:t>	{ for each record in records:</a:t>
            </a:r>
          </a:p>
          <a:p>
            <a:pPr marL="914400" lvl="2" indent="0">
              <a:buNone/>
            </a:pPr>
            <a:r>
              <a:rPr lang="en-US" sz="3000" dirty="0">
                <a:solidFill>
                  <a:srgbClr val="000000"/>
                </a:solidFill>
              </a:rPr>
              <a:t>	</a:t>
            </a:r>
            <a:r>
              <a:rPr lang="en-US" sz="3000" dirty="0" smtClean="0">
                <a:solidFill>
                  <a:srgbClr val="000000"/>
                </a:solidFill>
              </a:rPr>
              <a:t>	Emit (&lt;</a:t>
            </a:r>
            <a:r>
              <a:rPr lang="en-US" sz="3000" b="1" dirty="0" smtClean="0">
                <a:solidFill>
                  <a:srgbClr val="000000"/>
                </a:solidFill>
              </a:rPr>
              <a:t>day, </a:t>
            </a:r>
            <a:r>
              <a:rPr lang="en-US" sz="3000" b="1" dirty="0" err="1" smtClean="0">
                <a:solidFill>
                  <a:srgbClr val="000000"/>
                </a:solidFill>
              </a:rPr>
              <a:t>user_id</a:t>
            </a:r>
            <a:r>
              <a:rPr lang="en-US" sz="3000" b="1" dirty="0" smtClean="0">
                <a:solidFill>
                  <a:srgbClr val="000000"/>
                </a:solidFill>
              </a:rPr>
              <a:t>&gt;, 1</a:t>
            </a:r>
            <a:r>
              <a:rPr lang="en-US" sz="3000" dirty="0" smtClean="0">
                <a:solidFill>
                  <a:srgbClr val="000000"/>
                </a:solidFill>
              </a:rPr>
              <a:t>) }</a:t>
            </a:r>
          </a:p>
          <a:p>
            <a:pPr lvl="2"/>
            <a:r>
              <a:rPr lang="en-US" sz="3000" dirty="0" smtClean="0">
                <a:solidFill>
                  <a:srgbClr val="000000"/>
                </a:solidFill>
              </a:rPr>
              <a:t>Reducer: same as word count</a:t>
            </a:r>
          </a:p>
          <a:p>
            <a:pPr lvl="1"/>
            <a:r>
              <a:rPr lang="en-US" sz="3200" u="sng" dirty="0" smtClean="0">
                <a:solidFill>
                  <a:srgbClr val="000000"/>
                </a:solidFill>
              </a:rPr>
              <a:t>Round 2:</a:t>
            </a:r>
          </a:p>
          <a:p>
            <a:pPr lvl="2"/>
            <a:r>
              <a:rPr lang="en-US" sz="3000" dirty="0" smtClean="0">
                <a:solidFill>
                  <a:srgbClr val="000000"/>
                </a:solidFill>
              </a:rPr>
              <a:t>Mapper (output of round 1)</a:t>
            </a:r>
          </a:p>
          <a:p>
            <a:pPr marL="914400" lvl="2" indent="0">
              <a:buNone/>
            </a:pPr>
            <a:r>
              <a:rPr lang="en-US" sz="3000" dirty="0">
                <a:solidFill>
                  <a:srgbClr val="000000"/>
                </a:solidFill>
              </a:rPr>
              <a:t> </a:t>
            </a:r>
            <a:r>
              <a:rPr lang="en-US" sz="3000" dirty="0" smtClean="0">
                <a:solidFill>
                  <a:srgbClr val="000000"/>
                </a:solidFill>
              </a:rPr>
              <a:t>      {for each item in list of (&lt;day, </a:t>
            </a:r>
            <a:r>
              <a:rPr lang="en-US" sz="3000" dirty="0" err="1" smtClean="0">
                <a:solidFill>
                  <a:srgbClr val="000000"/>
                </a:solidFill>
              </a:rPr>
              <a:t>user_id</a:t>
            </a:r>
            <a:r>
              <a:rPr lang="en-US" sz="3000" dirty="0" smtClean="0">
                <a:solidFill>
                  <a:srgbClr val="000000"/>
                </a:solidFill>
              </a:rPr>
              <a:t>&gt;, count)</a:t>
            </a:r>
          </a:p>
          <a:p>
            <a:pPr marL="914400" lvl="2" indent="0">
              <a:buNone/>
            </a:pPr>
            <a:r>
              <a:rPr lang="en-US" sz="3000" dirty="0">
                <a:solidFill>
                  <a:srgbClr val="000000"/>
                </a:solidFill>
              </a:rPr>
              <a:t>	</a:t>
            </a:r>
            <a:r>
              <a:rPr lang="en-US" sz="3000" dirty="0" smtClean="0">
                <a:solidFill>
                  <a:srgbClr val="000000"/>
                </a:solidFill>
              </a:rPr>
              <a:t>	Emit (</a:t>
            </a:r>
            <a:r>
              <a:rPr lang="en-US" sz="3000" b="1" dirty="0" smtClean="0">
                <a:solidFill>
                  <a:srgbClr val="000000"/>
                </a:solidFill>
              </a:rPr>
              <a:t>day, 1</a:t>
            </a:r>
            <a:r>
              <a:rPr lang="en-US" sz="3000" dirty="0" smtClean="0">
                <a:solidFill>
                  <a:srgbClr val="000000"/>
                </a:solidFill>
              </a:rPr>
              <a:t>)}</a:t>
            </a:r>
            <a:endParaRPr lang="en-US" sz="3000" dirty="0">
              <a:solidFill>
                <a:srgbClr val="000000"/>
              </a:solidFill>
            </a:endParaRPr>
          </a:p>
          <a:p>
            <a:pPr lvl="2"/>
            <a:r>
              <a:rPr lang="en-US" sz="3000" dirty="0" smtClean="0">
                <a:solidFill>
                  <a:srgbClr val="000000"/>
                </a:solidFill>
              </a:rPr>
              <a:t>Reducer: same as word count</a:t>
            </a:r>
          </a:p>
        </p:txBody>
      </p:sp>
    </p:spTree>
    <p:extLst>
      <p:ext uri="{BB962C8B-B14F-4D97-AF65-F5344CB8AC3E}">
        <p14:creationId xmlns:p14="http://schemas.microsoft.com/office/powerpoint/2010/main" val="42608459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776"/>
            <a:ext cx="9144000" cy="1143000"/>
          </a:xfrm>
        </p:spPr>
        <p:txBody>
          <a:bodyPr>
            <a:normAutofit fontScale="90000"/>
          </a:bodyPr>
          <a:lstStyle/>
          <a:p>
            <a:r>
              <a:rPr lang="en-US" dirty="0" smtClean="0"/>
              <a:t>Mapper and Reducer of Unique User Count</a:t>
            </a:r>
            <a:endParaRPr lang="en-US" dirty="0"/>
          </a:p>
        </p:txBody>
      </p:sp>
      <p:sp>
        <p:nvSpPr>
          <p:cNvPr id="3" name="Content Placeholder 2"/>
          <p:cNvSpPr>
            <a:spLocks noGrp="1"/>
          </p:cNvSpPr>
          <p:nvPr>
            <p:ph idx="1"/>
          </p:nvPr>
        </p:nvSpPr>
        <p:spPr>
          <a:xfrm>
            <a:off x="457200" y="1270000"/>
            <a:ext cx="8229600" cy="5405438"/>
          </a:xfrm>
        </p:spPr>
        <p:txBody>
          <a:bodyPr>
            <a:noAutofit/>
          </a:bodyPr>
          <a:lstStyle/>
          <a:p>
            <a:r>
              <a:rPr lang="en-US" sz="2400" dirty="0" smtClean="0">
                <a:solidFill>
                  <a:srgbClr val="0000FF"/>
                </a:solidFill>
              </a:rPr>
              <a:t>Map1(key</a:t>
            </a:r>
            <a:r>
              <a:rPr lang="en-US" sz="2400" dirty="0">
                <a:solidFill>
                  <a:srgbClr val="0000FF"/>
                </a:solidFill>
              </a:rPr>
              <a:t>, </a:t>
            </a:r>
            <a:r>
              <a:rPr lang="en-US" sz="2400" dirty="0" smtClean="0">
                <a:solidFill>
                  <a:srgbClr val="0000FF"/>
                </a:solidFill>
              </a:rPr>
              <a:t>value){</a:t>
            </a:r>
          </a:p>
          <a:p>
            <a:pPr marL="0" indent="0">
              <a:buNone/>
            </a:pPr>
            <a:r>
              <a:rPr lang="en-US" sz="2400" dirty="0">
                <a:solidFill>
                  <a:srgbClr val="0000FF"/>
                </a:solidFill>
              </a:rPr>
              <a:t>	</a:t>
            </a:r>
            <a:r>
              <a:rPr lang="en-US" sz="2400" dirty="0"/>
              <a:t>// key: name of a browsing record document</a:t>
            </a:r>
          </a:p>
          <a:p>
            <a:pPr marL="0" indent="0">
              <a:buNone/>
            </a:pPr>
            <a:r>
              <a:rPr lang="en-US" sz="2400" dirty="0"/>
              <a:t>	// value: the list of browsing records in the document</a:t>
            </a:r>
          </a:p>
          <a:p>
            <a:pPr marL="0" indent="0">
              <a:buNone/>
            </a:pPr>
            <a:r>
              <a:rPr lang="en-US" sz="2400" dirty="0"/>
              <a:t>	</a:t>
            </a:r>
            <a:r>
              <a:rPr lang="en-US" sz="2400" dirty="0">
                <a:solidFill>
                  <a:srgbClr val="0000FF"/>
                </a:solidFill>
              </a:rPr>
              <a:t>for each record r in value:</a:t>
            </a:r>
          </a:p>
          <a:p>
            <a:pPr marL="0" indent="0">
              <a:buNone/>
            </a:pPr>
            <a:r>
              <a:rPr lang="en-US" sz="2400" dirty="0">
                <a:solidFill>
                  <a:srgbClr val="0000FF"/>
                </a:solidFill>
              </a:rPr>
              <a:t>		Emit(&lt;r-&gt;</a:t>
            </a:r>
            <a:r>
              <a:rPr lang="en-US" sz="2400" dirty="0" smtClean="0">
                <a:solidFill>
                  <a:srgbClr val="0000FF"/>
                </a:solidFill>
              </a:rPr>
              <a:t>date, </a:t>
            </a:r>
            <a:r>
              <a:rPr lang="en-US" sz="2400" dirty="0">
                <a:solidFill>
                  <a:srgbClr val="0000FF"/>
                </a:solidFill>
              </a:rPr>
              <a:t>r-&gt;</a:t>
            </a:r>
            <a:r>
              <a:rPr lang="en-US" sz="2400" dirty="0" err="1">
                <a:solidFill>
                  <a:srgbClr val="0000FF"/>
                </a:solidFill>
              </a:rPr>
              <a:t>user_id</a:t>
            </a:r>
            <a:r>
              <a:rPr lang="en-US" sz="2400" dirty="0">
                <a:solidFill>
                  <a:srgbClr val="0000FF"/>
                </a:solidFill>
              </a:rPr>
              <a:t>&gt;, 1);</a:t>
            </a:r>
            <a:r>
              <a:rPr lang="en-US" sz="2400" dirty="0" smtClean="0">
                <a:solidFill>
                  <a:srgbClr val="0000FF"/>
                </a:solidFill>
              </a:rPr>
              <a:t>}</a:t>
            </a:r>
          </a:p>
          <a:p>
            <a:r>
              <a:rPr lang="en-US" sz="2400" dirty="0" smtClean="0">
                <a:solidFill>
                  <a:srgbClr val="0000FF"/>
                </a:solidFill>
              </a:rPr>
              <a:t>Reduce1: same as word count reducer</a:t>
            </a:r>
          </a:p>
          <a:p>
            <a:pPr marL="0" indent="0">
              <a:buNone/>
            </a:pPr>
            <a:endParaRPr lang="en-US" sz="2400" dirty="0" smtClean="0">
              <a:solidFill>
                <a:srgbClr val="0000FF"/>
              </a:solidFill>
            </a:endParaRPr>
          </a:p>
          <a:p>
            <a:r>
              <a:rPr lang="en-US" sz="2400" dirty="0" smtClean="0">
                <a:solidFill>
                  <a:srgbClr val="0000FF"/>
                </a:solidFill>
              </a:rPr>
              <a:t>Map2(key</a:t>
            </a:r>
            <a:r>
              <a:rPr lang="en-US" sz="2400" dirty="0">
                <a:solidFill>
                  <a:srgbClr val="0000FF"/>
                </a:solidFill>
              </a:rPr>
              <a:t>, </a:t>
            </a:r>
            <a:r>
              <a:rPr lang="en-US" sz="2400" dirty="0" smtClean="0">
                <a:solidFill>
                  <a:srgbClr val="0000FF"/>
                </a:solidFill>
              </a:rPr>
              <a:t>list of values){</a:t>
            </a:r>
          </a:p>
          <a:p>
            <a:pPr marL="457200" lvl="1" indent="0">
              <a:buNone/>
            </a:pPr>
            <a:r>
              <a:rPr lang="en-US" sz="2400" dirty="0"/>
              <a:t>// key: &lt;</a:t>
            </a:r>
            <a:r>
              <a:rPr lang="en-US" sz="2400" dirty="0" smtClean="0"/>
              <a:t>date, </a:t>
            </a:r>
            <a:r>
              <a:rPr lang="en-US" sz="2400" dirty="0" err="1"/>
              <a:t>user_id</a:t>
            </a:r>
            <a:r>
              <a:rPr lang="en-US" sz="2400" dirty="0"/>
              <a:t>&gt;</a:t>
            </a:r>
          </a:p>
          <a:p>
            <a:pPr marL="0" indent="0">
              <a:buNone/>
            </a:pPr>
            <a:r>
              <a:rPr lang="en-US" sz="2400" dirty="0"/>
              <a:t>	// </a:t>
            </a:r>
            <a:r>
              <a:rPr lang="en-US" sz="2400" dirty="0" smtClean="0"/>
              <a:t>list of values</a:t>
            </a:r>
            <a:r>
              <a:rPr lang="en-US" sz="2400" dirty="0"/>
              <a:t>: a list of counts related with the key</a:t>
            </a:r>
            <a:endParaRPr lang="en-US" sz="2400" dirty="0">
              <a:solidFill>
                <a:srgbClr val="0000FF"/>
              </a:solidFill>
            </a:endParaRPr>
          </a:p>
          <a:p>
            <a:pPr marL="0" indent="0">
              <a:buNone/>
            </a:pPr>
            <a:r>
              <a:rPr lang="en-US" sz="2400" dirty="0">
                <a:solidFill>
                  <a:srgbClr val="0000FF"/>
                </a:solidFill>
              </a:rPr>
              <a:t>	Emit(key-&gt;</a:t>
            </a:r>
            <a:r>
              <a:rPr lang="en-US" sz="2400" dirty="0" smtClean="0">
                <a:solidFill>
                  <a:srgbClr val="0000FF"/>
                </a:solidFill>
              </a:rPr>
              <a:t>date, </a:t>
            </a:r>
            <a:r>
              <a:rPr lang="en-US" sz="2400" dirty="0">
                <a:solidFill>
                  <a:srgbClr val="0000FF"/>
                </a:solidFill>
              </a:rPr>
              <a:t>1);</a:t>
            </a:r>
            <a:r>
              <a:rPr lang="en-US" sz="2400" dirty="0" smtClean="0">
                <a:solidFill>
                  <a:srgbClr val="0000FF"/>
                </a:solidFill>
              </a:rPr>
              <a:t>}</a:t>
            </a:r>
            <a:endParaRPr lang="en-US" sz="2000" dirty="0" smtClean="0">
              <a:solidFill>
                <a:srgbClr val="0000FF"/>
              </a:solidFill>
            </a:endParaRPr>
          </a:p>
          <a:p>
            <a:r>
              <a:rPr lang="en-US" sz="2400" dirty="0" smtClean="0">
                <a:solidFill>
                  <a:srgbClr val="0000FF"/>
                </a:solidFill>
              </a:rPr>
              <a:t>Reduce2: </a:t>
            </a:r>
            <a:r>
              <a:rPr lang="en-US" sz="2400" dirty="0">
                <a:solidFill>
                  <a:srgbClr val="0000FF"/>
                </a:solidFill>
              </a:rPr>
              <a:t>same as word count </a:t>
            </a:r>
            <a:r>
              <a:rPr lang="en-US" sz="2400" dirty="0" smtClean="0">
                <a:solidFill>
                  <a:srgbClr val="0000FF"/>
                </a:solidFill>
              </a:rPr>
              <a:t>reducer</a:t>
            </a:r>
          </a:p>
        </p:txBody>
      </p:sp>
    </p:spTree>
    <p:extLst>
      <p:ext uri="{BB962C8B-B14F-4D97-AF65-F5344CB8AC3E}">
        <p14:creationId xmlns:p14="http://schemas.microsoft.com/office/powerpoint/2010/main" val="2094766293"/>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Reduce Problems Discussion</a:t>
            </a:r>
            <a:endParaRPr lang="en-US" dirty="0"/>
          </a:p>
        </p:txBody>
      </p:sp>
      <p:sp>
        <p:nvSpPr>
          <p:cNvPr id="3" name="Content Placeholder 2"/>
          <p:cNvSpPr>
            <a:spLocks noGrp="1"/>
          </p:cNvSpPr>
          <p:nvPr>
            <p:ph idx="1"/>
          </p:nvPr>
        </p:nvSpPr>
        <p:spPr>
          <a:xfrm>
            <a:off x="457200" y="1440550"/>
            <a:ext cx="8229600" cy="4845950"/>
          </a:xfrm>
        </p:spPr>
        <p:txBody>
          <a:bodyPr>
            <a:normAutofit/>
          </a:bodyPr>
          <a:lstStyle/>
          <a:p>
            <a:r>
              <a:rPr lang="en-US" b="1" dirty="0" smtClean="0"/>
              <a:t>Problem </a:t>
            </a:r>
            <a:r>
              <a:rPr lang="en-US" b="1" dirty="0"/>
              <a:t>4</a:t>
            </a:r>
            <a:r>
              <a:rPr lang="en-US" b="1" dirty="0" smtClean="0"/>
              <a:t>: </a:t>
            </a:r>
            <a:r>
              <a:rPr lang="en-US" dirty="0" smtClean="0"/>
              <a:t>Unique User Count</a:t>
            </a:r>
          </a:p>
          <a:p>
            <a:r>
              <a:rPr lang="en-US" b="1" dirty="0" smtClean="0">
                <a:solidFill>
                  <a:srgbClr val="000000"/>
                </a:solidFill>
              </a:rPr>
              <a:t>What if we have records from </a:t>
            </a:r>
            <a:r>
              <a:rPr lang="en-US" b="1" u="sng" dirty="0" smtClean="0">
                <a:solidFill>
                  <a:srgbClr val="000000"/>
                </a:solidFill>
              </a:rPr>
              <a:t>multiple companies</a:t>
            </a:r>
            <a:r>
              <a:rPr lang="en-US" b="1" dirty="0" smtClean="0">
                <a:solidFill>
                  <a:srgbClr val="000000"/>
                </a:solidFill>
              </a:rPr>
              <a:t> mixed together, we want to find the </a:t>
            </a:r>
            <a:r>
              <a:rPr lang="en-US" b="1" i="1" dirty="0" smtClean="0">
                <a:solidFill>
                  <a:srgbClr val="000000"/>
                </a:solidFill>
              </a:rPr>
              <a:t>unique user count per day </a:t>
            </a:r>
            <a:r>
              <a:rPr lang="en-US" b="1" i="1" u="sng" dirty="0" smtClean="0">
                <a:solidFill>
                  <a:srgbClr val="000000"/>
                </a:solidFill>
              </a:rPr>
              <a:t>per company</a:t>
            </a:r>
            <a:r>
              <a:rPr lang="en-US" b="1" dirty="0" smtClean="0">
                <a:solidFill>
                  <a:srgbClr val="000000"/>
                </a:solidFill>
              </a:rPr>
              <a:t>?</a:t>
            </a:r>
          </a:p>
          <a:p>
            <a:r>
              <a:rPr lang="en-US" b="1" dirty="0" smtClean="0">
                <a:solidFill>
                  <a:srgbClr val="0000FF"/>
                </a:solidFill>
              </a:rPr>
              <a:t>Similar solutions, just change the &lt;key, value&gt; pair.</a:t>
            </a:r>
          </a:p>
        </p:txBody>
      </p:sp>
    </p:spTree>
    <p:extLst>
      <p:ext uri="{BB962C8B-B14F-4D97-AF65-F5344CB8AC3E}">
        <p14:creationId xmlns:p14="http://schemas.microsoft.com/office/powerpoint/2010/main" val="26746769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776"/>
            <a:ext cx="9144000" cy="1143000"/>
          </a:xfrm>
        </p:spPr>
        <p:txBody>
          <a:bodyPr>
            <a:normAutofit fontScale="90000"/>
          </a:bodyPr>
          <a:lstStyle/>
          <a:p>
            <a:r>
              <a:rPr lang="en-US" dirty="0" smtClean="0"/>
              <a:t>Mapper and Reducer of Unique User Count</a:t>
            </a:r>
            <a:endParaRPr lang="en-US" dirty="0"/>
          </a:p>
        </p:txBody>
      </p:sp>
      <p:sp>
        <p:nvSpPr>
          <p:cNvPr id="3" name="Content Placeholder 2"/>
          <p:cNvSpPr>
            <a:spLocks noGrp="1"/>
          </p:cNvSpPr>
          <p:nvPr>
            <p:ph idx="1"/>
          </p:nvPr>
        </p:nvSpPr>
        <p:spPr>
          <a:xfrm>
            <a:off x="457200" y="1181100"/>
            <a:ext cx="8229600" cy="5494338"/>
          </a:xfrm>
        </p:spPr>
        <p:txBody>
          <a:bodyPr>
            <a:noAutofit/>
          </a:bodyPr>
          <a:lstStyle/>
          <a:p>
            <a:r>
              <a:rPr lang="en-US" sz="2400" dirty="0" smtClean="0">
                <a:solidFill>
                  <a:srgbClr val="0000FF"/>
                </a:solidFill>
              </a:rPr>
              <a:t>Map_p1(key</a:t>
            </a:r>
            <a:r>
              <a:rPr lang="en-US" sz="2400" dirty="0">
                <a:solidFill>
                  <a:srgbClr val="0000FF"/>
                </a:solidFill>
              </a:rPr>
              <a:t>, </a:t>
            </a:r>
            <a:r>
              <a:rPr lang="en-US" sz="2400" dirty="0" smtClean="0">
                <a:solidFill>
                  <a:srgbClr val="0000FF"/>
                </a:solidFill>
              </a:rPr>
              <a:t>value){</a:t>
            </a:r>
          </a:p>
          <a:p>
            <a:pPr marL="0" indent="0">
              <a:buNone/>
            </a:pPr>
            <a:r>
              <a:rPr lang="en-US" sz="2400" dirty="0">
                <a:solidFill>
                  <a:srgbClr val="0000FF"/>
                </a:solidFill>
              </a:rPr>
              <a:t>	</a:t>
            </a:r>
            <a:r>
              <a:rPr lang="en-US" sz="2400" dirty="0"/>
              <a:t>// key: name of a browsing record document</a:t>
            </a:r>
          </a:p>
          <a:p>
            <a:pPr marL="0" indent="0">
              <a:buNone/>
            </a:pPr>
            <a:r>
              <a:rPr lang="en-US" sz="2400" dirty="0"/>
              <a:t>	// value: the list of browsing records in the document</a:t>
            </a:r>
          </a:p>
          <a:p>
            <a:pPr marL="0" indent="0">
              <a:buNone/>
            </a:pPr>
            <a:r>
              <a:rPr lang="en-US" sz="2400" dirty="0"/>
              <a:t>	</a:t>
            </a:r>
            <a:r>
              <a:rPr lang="en-US" sz="2400" dirty="0">
                <a:solidFill>
                  <a:srgbClr val="0000FF"/>
                </a:solidFill>
              </a:rPr>
              <a:t>for each record r in value:</a:t>
            </a:r>
          </a:p>
          <a:p>
            <a:pPr marL="0" indent="0">
              <a:buNone/>
            </a:pPr>
            <a:r>
              <a:rPr lang="en-US" sz="2400" dirty="0">
                <a:solidFill>
                  <a:srgbClr val="0000FF"/>
                </a:solidFill>
              </a:rPr>
              <a:t>		Emit(</a:t>
            </a:r>
            <a:r>
              <a:rPr lang="en-US" sz="2400" dirty="0" smtClean="0">
                <a:solidFill>
                  <a:srgbClr val="0000FF"/>
                </a:solidFill>
              </a:rPr>
              <a:t>&lt;r-&gt;</a:t>
            </a:r>
            <a:r>
              <a:rPr lang="en-US" sz="2400" dirty="0" err="1" smtClean="0">
                <a:solidFill>
                  <a:srgbClr val="0000FF"/>
                </a:solidFill>
              </a:rPr>
              <a:t>company_url</a:t>
            </a:r>
            <a:r>
              <a:rPr lang="en-US" sz="2400" dirty="0" smtClean="0">
                <a:solidFill>
                  <a:srgbClr val="0000FF"/>
                </a:solidFill>
              </a:rPr>
              <a:t>, r</a:t>
            </a:r>
            <a:r>
              <a:rPr lang="en-US" sz="2400" dirty="0">
                <a:solidFill>
                  <a:srgbClr val="0000FF"/>
                </a:solidFill>
              </a:rPr>
              <a:t>-&gt;</a:t>
            </a:r>
            <a:r>
              <a:rPr lang="en-US" sz="2400" dirty="0" smtClean="0">
                <a:solidFill>
                  <a:srgbClr val="0000FF"/>
                </a:solidFill>
              </a:rPr>
              <a:t>date, </a:t>
            </a:r>
            <a:r>
              <a:rPr lang="en-US" sz="2400" dirty="0">
                <a:solidFill>
                  <a:srgbClr val="0000FF"/>
                </a:solidFill>
              </a:rPr>
              <a:t>r-&gt;</a:t>
            </a:r>
            <a:r>
              <a:rPr lang="en-US" sz="2400" dirty="0" err="1">
                <a:solidFill>
                  <a:srgbClr val="0000FF"/>
                </a:solidFill>
              </a:rPr>
              <a:t>user_id</a:t>
            </a:r>
            <a:r>
              <a:rPr lang="en-US" sz="2400" dirty="0">
                <a:solidFill>
                  <a:srgbClr val="0000FF"/>
                </a:solidFill>
              </a:rPr>
              <a:t>&gt;, 1);</a:t>
            </a:r>
            <a:r>
              <a:rPr lang="en-US" sz="2400" dirty="0" smtClean="0">
                <a:solidFill>
                  <a:srgbClr val="0000FF"/>
                </a:solidFill>
              </a:rPr>
              <a:t>}</a:t>
            </a:r>
          </a:p>
          <a:p>
            <a:r>
              <a:rPr lang="en-US" sz="2400" dirty="0" smtClean="0">
                <a:solidFill>
                  <a:srgbClr val="0000FF"/>
                </a:solidFill>
              </a:rPr>
              <a:t>Reduce_p1: same as word count reducer</a:t>
            </a:r>
          </a:p>
          <a:p>
            <a:pPr marL="0" indent="0">
              <a:buNone/>
            </a:pPr>
            <a:endParaRPr lang="en-US" sz="2400" dirty="0" smtClean="0">
              <a:solidFill>
                <a:srgbClr val="0000FF"/>
              </a:solidFill>
            </a:endParaRPr>
          </a:p>
          <a:p>
            <a:r>
              <a:rPr lang="en-US" sz="2400" dirty="0" smtClean="0">
                <a:solidFill>
                  <a:srgbClr val="0000FF"/>
                </a:solidFill>
              </a:rPr>
              <a:t>Map_p2(key</a:t>
            </a:r>
            <a:r>
              <a:rPr lang="en-US" sz="2400" dirty="0">
                <a:solidFill>
                  <a:srgbClr val="0000FF"/>
                </a:solidFill>
              </a:rPr>
              <a:t>, </a:t>
            </a:r>
            <a:r>
              <a:rPr lang="en-US" sz="2400" dirty="0" smtClean="0">
                <a:solidFill>
                  <a:srgbClr val="0000FF"/>
                </a:solidFill>
              </a:rPr>
              <a:t>list of values){</a:t>
            </a:r>
          </a:p>
          <a:p>
            <a:pPr marL="457200" lvl="1" indent="0">
              <a:buNone/>
            </a:pPr>
            <a:r>
              <a:rPr lang="en-US" sz="2400" dirty="0"/>
              <a:t>// key: </a:t>
            </a:r>
            <a:r>
              <a:rPr lang="en-US" sz="2400" dirty="0" smtClean="0"/>
              <a:t>&lt;</a:t>
            </a:r>
            <a:r>
              <a:rPr lang="en-US" sz="2400" dirty="0" err="1" smtClean="0"/>
              <a:t>company_url</a:t>
            </a:r>
            <a:r>
              <a:rPr lang="en-US" sz="2400" dirty="0" smtClean="0"/>
              <a:t>, day</a:t>
            </a:r>
            <a:r>
              <a:rPr lang="en-US" sz="2400" dirty="0"/>
              <a:t>, </a:t>
            </a:r>
            <a:r>
              <a:rPr lang="en-US" sz="2400" dirty="0" err="1"/>
              <a:t>user_id</a:t>
            </a:r>
            <a:r>
              <a:rPr lang="en-US" sz="2400" dirty="0"/>
              <a:t>&gt;</a:t>
            </a:r>
          </a:p>
          <a:p>
            <a:pPr marL="0" indent="0">
              <a:buNone/>
            </a:pPr>
            <a:r>
              <a:rPr lang="en-US" sz="2400" dirty="0"/>
              <a:t>	// </a:t>
            </a:r>
            <a:r>
              <a:rPr lang="en-US" sz="2400" dirty="0" smtClean="0"/>
              <a:t>list of values</a:t>
            </a:r>
            <a:r>
              <a:rPr lang="en-US" sz="2400" dirty="0"/>
              <a:t>: a list of counts related with the key</a:t>
            </a:r>
            <a:endParaRPr lang="en-US" sz="2400" dirty="0">
              <a:solidFill>
                <a:srgbClr val="0000FF"/>
              </a:solidFill>
            </a:endParaRPr>
          </a:p>
          <a:p>
            <a:pPr marL="0" indent="0">
              <a:buNone/>
            </a:pPr>
            <a:r>
              <a:rPr lang="en-US" sz="2400" dirty="0">
                <a:solidFill>
                  <a:srgbClr val="0000FF"/>
                </a:solidFill>
              </a:rPr>
              <a:t>	Emit</a:t>
            </a:r>
            <a:r>
              <a:rPr lang="en-US" sz="2400" dirty="0" smtClean="0">
                <a:solidFill>
                  <a:srgbClr val="0000FF"/>
                </a:solidFill>
              </a:rPr>
              <a:t>(&lt;key-&gt;</a:t>
            </a:r>
            <a:r>
              <a:rPr lang="en-US" sz="2400" dirty="0" err="1" smtClean="0">
                <a:solidFill>
                  <a:srgbClr val="0000FF"/>
                </a:solidFill>
              </a:rPr>
              <a:t>company_url</a:t>
            </a:r>
            <a:r>
              <a:rPr lang="en-US" sz="2400" dirty="0" smtClean="0">
                <a:solidFill>
                  <a:srgbClr val="0000FF"/>
                </a:solidFill>
              </a:rPr>
              <a:t>, key</a:t>
            </a:r>
            <a:r>
              <a:rPr lang="en-US" sz="2400" dirty="0">
                <a:solidFill>
                  <a:srgbClr val="0000FF"/>
                </a:solidFill>
              </a:rPr>
              <a:t>-</a:t>
            </a:r>
            <a:r>
              <a:rPr lang="en-US" sz="2400" dirty="0" smtClean="0">
                <a:solidFill>
                  <a:srgbClr val="0000FF"/>
                </a:solidFill>
              </a:rPr>
              <a:t>&gt;date&gt;, </a:t>
            </a:r>
            <a:r>
              <a:rPr lang="en-US" sz="2400" dirty="0">
                <a:solidFill>
                  <a:srgbClr val="0000FF"/>
                </a:solidFill>
              </a:rPr>
              <a:t>1</a:t>
            </a:r>
            <a:r>
              <a:rPr lang="en-US" sz="2400" dirty="0" smtClean="0">
                <a:solidFill>
                  <a:srgbClr val="0000FF"/>
                </a:solidFill>
              </a:rPr>
              <a:t>&gt;</a:t>
            </a:r>
            <a:r>
              <a:rPr lang="en-US" sz="2400" dirty="0" smtClean="0">
                <a:solidFill>
                  <a:srgbClr val="0000FF"/>
                </a:solidFill>
              </a:rPr>
              <a:t>)</a:t>
            </a:r>
            <a:r>
              <a:rPr lang="en-US" sz="2400" dirty="0">
                <a:solidFill>
                  <a:srgbClr val="0000FF"/>
                </a:solidFill>
              </a:rPr>
              <a:t>;</a:t>
            </a:r>
            <a:r>
              <a:rPr lang="en-US" sz="2400" dirty="0" smtClean="0">
                <a:solidFill>
                  <a:srgbClr val="0000FF"/>
                </a:solidFill>
              </a:rPr>
              <a:t>}</a:t>
            </a:r>
            <a:endParaRPr lang="en-US" sz="2000" dirty="0" smtClean="0">
              <a:solidFill>
                <a:srgbClr val="0000FF"/>
              </a:solidFill>
            </a:endParaRPr>
          </a:p>
          <a:p>
            <a:r>
              <a:rPr lang="en-US" sz="2400" dirty="0" smtClean="0">
                <a:solidFill>
                  <a:srgbClr val="0000FF"/>
                </a:solidFill>
              </a:rPr>
              <a:t>Reduce_p2: </a:t>
            </a:r>
            <a:r>
              <a:rPr lang="en-US" sz="2400" dirty="0">
                <a:solidFill>
                  <a:srgbClr val="0000FF"/>
                </a:solidFill>
              </a:rPr>
              <a:t>same as word count </a:t>
            </a:r>
            <a:r>
              <a:rPr lang="en-US" sz="2400" dirty="0" smtClean="0">
                <a:solidFill>
                  <a:srgbClr val="0000FF"/>
                </a:solidFill>
              </a:rPr>
              <a:t>reducer</a:t>
            </a:r>
          </a:p>
        </p:txBody>
      </p:sp>
    </p:spTree>
    <p:extLst>
      <p:ext uri="{BB962C8B-B14F-4D97-AF65-F5344CB8AC3E}">
        <p14:creationId xmlns:p14="http://schemas.microsoft.com/office/powerpoint/2010/main" val="3538604653"/>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Processing 2 Summary</a:t>
            </a:r>
            <a:endParaRPr lang="en-US" dirty="0"/>
          </a:p>
        </p:txBody>
      </p:sp>
      <p:sp>
        <p:nvSpPr>
          <p:cNvPr id="3" name="Content Placeholder 2"/>
          <p:cNvSpPr>
            <a:spLocks noGrp="1"/>
          </p:cNvSpPr>
          <p:nvPr>
            <p:ph idx="1"/>
          </p:nvPr>
        </p:nvSpPr>
        <p:spPr>
          <a:xfrm>
            <a:off x="457200" y="1600201"/>
            <a:ext cx="8229600" cy="3759200"/>
          </a:xfrm>
        </p:spPr>
        <p:txBody>
          <a:bodyPr>
            <a:normAutofit/>
          </a:bodyPr>
          <a:lstStyle/>
          <a:p>
            <a:pPr marL="0" indent="0">
              <a:buNone/>
            </a:pPr>
            <a:r>
              <a:rPr lang="en-US" dirty="0" smtClean="0"/>
              <a:t>Map-Reduce:</a:t>
            </a:r>
          </a:p>
          <a:p>
            <a:pPr lvl="1"/>
            <a:r>
              <a:rPr lang="en-US" dirty="0" smtClean="0"/>
              <a:t>Map-Reduce Paradigm: Mapper and Reducer</a:t>
            </a:r>
          </a:p>
          <a:p>
            <a:pPr lvl="1"/>
            <a:r>
              <a:rPr lang="en-US" dirty="0" smtClean="0"/>
              <a:t>What is the key and what is the value and list of values?</a:t>
            </a:r>
          </a:p>
          <a:p>
            <a:pPr lvl="1"/>
            <a:r>
              <a:rPr lang="en-US" dirty="0" smtClean="0"/>
              <a:t>Combiner and Distributive Functions</a:t>
            </a:r>
          </a:p>
          <a:p>
            <a:pPr lvl="1"/>
            <a:r>
              <a:rPr lang="en-US" dirty="0" smtClean="0"/>
              <a:t>Practice makes perfect</a:t>
            </a:r>
            <a:r>
              <a:rPr lang="en-US" dirty="0" smtClean="0">
                <a:sym typeface="Wingdings"/>
              </a:rPr>
              <a:t></a:t>
            </a:r>
            <a:endParaRPr lang="en-US" dirty="0" smtClean="0"/>
          </a:p>
        </p:txBody>
      </p:sp>
    </p:spTree>
    <p:extLst>
      <p:ext uri="{BB962C8B-B14F-4D97-AF65-F5344CB8AC3E}">
        <p14:creationId xmlns:p14="http://schemas.microsoft.com/office/powerpoint/2010/main" val="774798583"/>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900238"/>
            <a:ext cx="8229600" cy="1143000"/>
          </a:xfrm>
        </p:spPr>
        <p:txBody>
          <a:bodyPr>
            <a:noAutofit/>
          </a:bodyPr>
          <a:lstStyle/>
          <a:p>
            <a:r>
              <a:rPr lang="en-US" sz="4800" b="1" i="1" dirty="0">
                <a:solidFill>
                  <a:srgbClr val="0000FF"/>
                </a:solidFill>
              </a:rPr>
              <a:t>Enjoy MR and Hadoop</a:t>
            </a:r>
            <a:r>
              <a:rPr lang="en-US" sz="4800" b="1" i="1" dirty="0">
                <a:solidFill>
                  <a:srgbClr val="0000FF"/>
                </a:solidFill>
                <a:sym typeface="Wingdings"/>
              </a:rPr>
              <a:t></a:t>
            </a:r>
            <a:r>
              <a:rPr lang="en-US" sz="4800" b="1" i="1" dirty="0">
                <a:solidFill>
                  <a:srgbClr val="0000FF"/>
                </a:solidFill>
              </a:rPr>
              <a:t/>
            </a:r>
            <a:br>
              <a:rPr lang="en-US" sz="4800" b="1" i="1" dirty="0">
                <a:solidFill>
                  <a:srgbClr val="0000FF"/>
                </a:solidFill>
              </a:rPr>
            </a:br>
            <a:endParaRPr lang="en-US" sz="4800" i="1" dirty="0">
              <a:solidFill>
                <a:srgbClr val="0000FF"/>
              </a:solidFill>
            </a:endParaRPr>
          </a:p>
        </p:txBody>
      </p:sp>
      <p:pic>
        <p:nvPicPr>
          <p:cNvPr id="4" name="Picture 3"/>
          <p:cNvPicPr>
            <a:picLocks noChangeAspect="1"/>
          </p:cNvPicPr>
          <p:nvPr/>
        </p:nvPicPr>
        <p:blipFill>
          <a:blip r:embed="rId2"/>
          <a:stretch>
            <a:fillRect/>
          </a:stretch>
        </p:blipFill>
        <p:spPr>
          <a:xfrm>
            <a:off x="2984500" y="2838450"/>
            <a:ext cx="2857500" cy="2857500"/>
          </a:xfrm>
          <a:prstGeom prst="rect">
            <a:avLst/>
          </a:prstGeom>
        </p:spPr>
      </p:pic>
    </p:spTree>
    <p:extLst>
      <p:ext uri="{BB962C8B-B14F-4D97-AF65-F5344CB8AC3E}">
        <p14:creationId xmlns:p14="http://schemas.microsoft.com/office/powerpoint/2010/main" val="18215831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226740" y="2796823"/>
            <a:ext cx="2690520" cy="112888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600" dirty="0" smtClean="0">
                <a:solidFill>
                  <a:schemeClr val="tx1"/>
                </a:solidFill>
              </a:rPr>
              <a:t>Big Data</a:t>
            </a:r>
            <a:endParaRPr lang="en-US" sz="3600" dirty="0">
              <a:solidFill>
                <a:schemeClr val="tx1"/>
              </a:solidFill>
            </a:endParaRPr>
          </a:p>
        </p:txBody>
      </p:sp>
      <p:sp>
        <p:nvSpPr>
          <p:cNvPr id="19" name="Title 1"/>
          <p:cNvSpPr>
            <a:spLocks noGrp="1"/>
          </p:cNvSpPr>
          <p:nvPr>
            <p:ph type="title"/>
          </p:nvPr>
        </p:nvSpPr>
        <p:spPr>
          <a:xfrm>
            <a:off x="457200" y="-1"/>
            <a:ext cx="8229600" cy="827853"/>
          </a:xfrm>
        </p:spPr>
        <p:txBody>
          <a:bodyPr/>
          <a:lstStyle/>
          <a:p>
            <a:r>
              <a:rPr lang="en-US" dirty="0" smtClean="0"/>
              <a:t>What are Key Features of Big Data?</a:t>
            </a:r>
            <a:endParaRPr lang="en-US" dirty="0"/>
          </a:p>
        </p:txBody>
      </p:sp>
      <p:cxnSp>
        <p:nvCxnSpPr>
          <p:cNvPr id="12" name="Straight Arrow Connector 11"/>
          <p:cNvCxnSpPr/>
          <p:nvPr/>
        </p:nvCxnSpPr>
        <p:spPr>
          <a:xfrm flipH="1" flipV="1">
            <a:off x="2982148" y="2439343"/>
            <a:ext cx="244592" cy="3574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5917260" y="2439343"/>
            <a:ext cx="334903" cy="3574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5917260" y="3925711"/>
            <a:ext cx="334903" cy="3762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a:off x="2916296" y="3925711"/>
            <a:ext cx="310444" cy="3762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Rounded Rectangle 39"/>
          <p:cNvSpPr/>
          <p:nvPr/>
        </p:nvSpPr>
        <p:spPr>
          <a:xfrm>
            <a:off x="754474" y="1636890"/>
            <a:ext cx="2079037" cy="53246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smtClean="0">
                <a:solidFill>
                  <a:srgbClr val="000000"/>
                </a:solidFill>
              </a:rPr>
              <a:t>Volume</a:t>
            </a:r>
            <a:endParaRPr lang="en-US" sz="2800" dirty="0">
              <a:solidFill>
                <a:srgbClr val="000000"/>
              </a:solidFill>
            </a:endParaRPr>
          </a:p>
        </p:txBody>
      </p:sp>
      <p:sp>
        <p:nvSpPr>
          <p:cNvPr id="41" name="Rounded Rectangle 40"/>
          <p:cNvSpPr/>
          <p:nvPr/>
        </p:nvSpPr>
        <p:spPr>
          <a:xfrm>
            <a:off x="754474" y="2169350"/>
            <a:ext cx="2079037" cy="893703"/>
          </a:xfrm>
          <a:prstGeom prst="roundRect">
            <a:avLst>
              <a:gd name="adj" fmla="val 7915"/>
            </a:avLst>
          </a:prstGeom>
        </p:spPr>
        <p:style>
          <a:lnRef idx="1">
            <a:schemeClr val="accent5"/>
          </a:lnRef>
          <a:fillRef idx="2">
            <a:schemeClr val="accent5"/>
          </a:fillRef>
          <a:effectRef idx="1">
            <a:schemeClr val="accent5"/>
          </a:effectRef>
          <a:fontRef idx="minor">
            <a:schemeClr val="dk1"/>
          </a:fontRef>
        </p:style>
        <p:txBody>
          <a:bodyPr numCol="1" rtlCol="0" anchor="ctr" anchorCtr="1"/>
          <a:lstStyle/>
          <a:p>
            <a:pPr algn="ctr"/>
            <a:r>
              <a:rPr lang="en-US" dirty="0" smtClean="0"/>
              <a:t>Petabyte scale</a:t>
            </a:r>
            <a:endParaRPr lang="en-US" dirty="0"/>
          </a:p>
        </p:txBody>
      </p:sp>
      <p:sp>
        <p:nvSpPr>
          <p:cNvPr id="42" name="Rounded Rectangle 41"/>
          <p:cNvSpPr/>
          <p:nvPr/>
        </p:nvSpPr>
        <p:spPr>
          <a:xfrm>
            <a:off x="754474" y="4298245"/>
            <a:ext cx="2079037" cy="53246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smtClean="0">
                <a:solidFill>
                  <a:srgbClr val="000000"/>
                </a:solidFill>
              </a:rPr>
              <a:t>Variety</a:t>
            </a:r>
            <a:endParaRPr lang="en-US" sz="2800" dirty="0">
              <a:solidFill>
                <a:srgbClr val="000000"/>
              </a:solidFill>
            </a:endParaRPr>
          </a:p>
        </p:txBody>
      </p:sp>
      <p:sp>
        <p:nvSpPr>
          <p:cNvPr id="43" name="Rounded Rectangle 42"/>
          <p:cNvSpPr/>
          <p:nvPr/>
        </p:nvSpPr>
        <p:spPr>
          <a:xfrm>
            <a:off x="754474" y="4830705"/>
            <a:ext cx="2079037" cy="893703"/>
          </a:xfrm>
          <a:prstGeom prst="roundRect">
            <a:avLst>
              <a:gd name="adj" fmla="val 7915"/>
            </a:avLst>
          </a:prstGeom>
        </p:spPr>
        <p:style>
          <a:lnRef idx="1">
            <a:schemeClr val="accent5"/>
          </a:lnRef>
          <a:fillRef idx="2">
            <a:schemeClr val="accent5"/>
          </a:fillRef>
          <a:effectRef idx="1">
            <a:schemeClr val="accent5"/>
          </a:effectRef>
          <a:fontRef idx="minor">
            <a:schemeClr val="dk1"/>
          </a:fontRef>
        </p:style>
        <p:txBody>
          <a:bodyPr numCol="1" rtlCol="0" anchor="t" anchorCtr="0"/>
          <a:lstStyle/>
          <a:p>
            <a:pPr algn="ctr"/>
            <a:r>
              <a:rPr lang="en-US" dirty="0" smtClean="0"/>
              <a:t>Structured</a:t>
            </a:r>
          </a:p>
          <a:p>
            <a:pPr algn="ctr"/>
            <a:r>
              <a:rPr lang="en-US" dirty="0" smtClean="0"/>
              <a:t>Semi-structured</a:t>
            </a:r>
          </a:p>
          <a:p>
            <a:pPr algn="ctr"/>
            <a:r>
              <a:rPr lang="en-US" dirty="0" smtClean="0"/>
              <a:t>Unstructured</a:t>
            </a:r>
            <a:endParaRPr lang="en-US" dirty="0"/>
          </a:p>
        </p:txBody>
      </p:sp>
      <p:sp>
        <p:nvSpPr>
          <p:cNvPr id="14" name="Rounded Rectangle 13"/>
          <p:cNvSpPr/>
          <p:nvPr/>
        </p:nvSpPr>
        <p:spPr>
          <a:xfrm>
            <a:off x="6532503" y="1636890"/>
            <a:ext cx="2079037" cy="53246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smtClean="0">
                <a:solidFill>
                  <a:srgbClr val="000000"/>
                </a:solidFill>
              </a:rPr>
              <a:t>Velocity</a:t>
            </a:r>
            <a:endParaRPr lang="en-US" sz="2800" dirty="0">
              <a:solidFill>
                <a:srgbClr val="000000"/>
              </a:solidFill>
            </a:endParaRPr>
          </a:p>
        </p:txBody>
      </p:sp>
      <p:sp>
        <p:nvSpPr>
          <p:cNvPr id="15" name="Rounded Rectangle 14"/>
          <p:cNvSpPr/>
          <p:nvPr/>
        </p:nvSpPr>
        <p:spPr>
          <a:xfrm>
            <a:off x="6532503" y="2169350"/>
            <a:ext cx="2079037" cy="893703"/>
          </a:xfrm>
          <a:prstGeom prst="roundRect">
            <a:avLst>
              <a:gd name="adj" fmla="val 7915"/>
            </a:avLst>
          </a:prstGeom>
        </p:spPr>
        <p:style>
          <a:lnRef idx="1">
            <a:schemeClr val="accent5"/>
          </a:lnRef>
          <a:fillRef idx="2">
            <a:schemeClr val="accent5"/>
          </a:fillRef>
          <a:effectRef idx="1">
            <a:schemeClr val="accent5"/>
          </a:effectRef>
          <a:fontRef idx="minor">
            <a:schemeClr val="dk1"/>
          </a:fontRef>
        </p:style>
        <p:txBody>
          <a:bodyPr numCol="1" rtlCol="0" anchor="t" anchorCtr="0"/>
          <a:lstStyle/>
          <a:p>
            <a:pPr algn="ctr"/>
            <a:r>
              <a:rPr lang="en-US" dirty="0" smtClean="0"/>
              <a:t>Social Media</a:t>
            </a:r>
          </a:p>
          <a:p>
            <a:pPr algn="ctr"/>
            <a:r>
              <a:rPr lang="en-US" dirty="0" smtClean="0"/>
              <a:t>Sensor</a:t>
            </a:r>
          </a:p>
          <a:p>
            <a:pPr algn="ctr"/>
            <a:r>
              <a:rPr lang="en-US" dirty="0" smtClean="0"/>
              <a:t>Throughput</a:t>
            </a:r>
            <a:endParaRPr lang="en-US" dirty="0"/>
          </a:p>
        </p:txBody>
      </p:sp>
      <p:sp>
        <p:nvSpPr>
          <p:cNvPr id="16" name="Rounded Rectangle 15"/>
          <p:cNvSpPr/>
          <p:nvPr/>
        </p:nvSpPr>
        <p:spPr>
          <a:xfrm>
            <a:off x="6532503" y="4298245"/>
            <a:ext cx="2079037" cy="53246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smtClean="0">
                <a:solidFill>
                  <a:srgbClr val="000000"/>
                </a:solidFill>
              </a:rPr>
              <a:t>Veracity</a:t>
            </a:r>
            <a:endParaRPr lang="en-US" sz="2800" dirty="0">
              <a:solidFill>
                <a:srgbClr val="000000"/>
              </a:solidFill>
            </a:endParaRPr>
          </a:p>
        </p:txBody>
      </p:sp>
      <p:sp>
        <p:nvSpPr>
          <p:cNvPr id="17" name="Rounded Rectangle 16"/>
          <p:cNvSpPr/>
          <p:nvPr/>
        </p:nvSpPr>
        <p:spPr>
          <a:xfrm>
            <a:off x="6532503" y="4830705"/>
            <a:ext cx="2079037" cy="893703"/>
          </a:xfrm>
          <a:prstGeom prst="roundRect">
            <a:avLst>
              <a:gd name="adj" fmla="val 7915"/>
            </a:avLst>
          </a:prstGeom>
        </p:spPr>
        <p:style>
          <a:lnRef idx="1">
            <a:schemeClr val="accent5"/>
          </a:lnRef>
          <a:fillRef idx="2">
            <a:schemeClr val="accent5"/>
          </a:fillRef>
          <a:effectRef idx="1">
            <a:schemeClr val="accent5"/>
          </a:effectRef>
          <a:fontRef idx="minor">
            <a:schemeClr val="dk1"/>
          </a:fontRef>
        </p:style>
        <p:txBody>
          <a:bodyPr numCol="1" rtlCol="0" anchor="t" anchorCtr="0"/>
          <a:lstStyle/>
          <a:p>
            <a:pPr algn="ctr"/>
            <a:r>
              <a:rPr lang="en-US" dirty="0" smtClean="0"/>
              <a:t>Unclean</a:t>
            </a:r>
          </a:p>
          <a:p>
            <a:pPr algn="ctr"/>
            <a:r>
              <a:rPr lang="en-US" dirty="0" smtClean="0"/>
              <a:t>Imprecise</a:t>
            </a:r>
          </a:p>
          <a:p>
            <a:pPr algn="ctr"/>
            <a:r>
              <a:rPr lang="en-US" dirty="0"/>
              <a:t>U</a:t>
            </a:r>
            <a:r>
              <a:rPr lang="en-US" dirty="0" smtClean="0"/>
              <a:t>nclear</a:t>
            </a:r>
            <a:endParaRPr lang="en-US" dirty="0"/>
          </a:p>
        </p:txBody>
      </p:sp>
      <p:sp>
        <p:nvSpPr>
          <p:cNvPr id="2" name="Rectangle 1"/>
          <p:cNvSpPr/>
          <p:nvPr/>
        </p:nvSpPr>
        <p:spPr>
          <a:xfrm>
            <a:off x="3662947" y="4411579"/>
            <a:ext cx="1938421" cy="614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tx1"/>
                </a:solidFill>
              </a:rPr>
              <a:t>4 </a:t>
            </a:r>
            <a:r>
              <a:rPr lang="en-US" sz="3200" b="1" dirty="0" err="1" smtClean="0">
                <a:solidFill>
                  <a:schemeClr val="tx1"/>
                </a:solidFill>
              </a:rPr>
              <a:t>Vs</a:t>
            </a:r>
            <a:endParaRPr lang="en-US" sz="3200" b="1" dirty="0">
              <a:solidFill>
                <a:schemeClr val="tx1"/>
              </a:solidFill>
            </a:endParaRPr>
          </a:p>
        </p:txBody>
      </p:sp>
      <p:sp>
        <p:nvSpPr>
          <p:cNvPr id="3" name="Rectangle 2"/>
          <p:cNvSpPr/>
          <p:nvPr/>
        </p:nvSpPr>
        <p:spPr>
          <a:xfrm>
            <a:off x="457200" y="1282700"/>
            <a:ext cx="2641600" cy="21463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058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253" y="2589464"/>
            <a:ext cx="8229600" cy="1140326"/>
          </a:xfrm>
        </p:spPr>
        <p:txBody>
          <a:bodyPr>
            <a:normAutofit/>
          </a:bodyPr>
          <a:lstStyle/>
          <a:p>
            <a:pPr algn="ctr"/>
            <a:r>
              <a:rPr lang="en-US" sz="4000" dirty="0" smtClean="0"/>
              <a:t>Philosophy to Scale for Big Data?</a:t>
            </a:r>
            <a:endParaRPr lang="en-US" sz="4000" dirty="0"/>
          </a:p>
        </p:txBody>
      </p:sp>
    </p:spTree>
    <p:extLst>
      <p:ext uri="{BB962C8B-B14F-4D97-AF65-F5344CB8AC3E}">
        <p14:creationId xmlns:p14="http://schemas.microsoft.com/office/powerpoint/2010/main" val="584704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68" y="0"/>
            <a:ext cx="8229600" cy="1143000"/>
          </a:xfrm>
        </p:spPr>
        <p:txBody>
          <a:bodyPr/>
          <a:lstStyle/>
          <a:p>
            <a:r>
              <a:rPr lang="en-US" dirty="0" smtClean="0"/>
              <a:t>Divide and Conquer</a:t>
            </a:r>
            <a:endParaRPr lang="en-US" dirty="0"/>
          </a:p>
        </p:txBody>
      </p:sp>
      <p:pic>
        <p:nvPicPr>
          <p:cNvPr id="4" name="Picture 3"/>
          <p:cNvPicPr>
            <a:picLocks noChangeAspect="1"/>
          </p:cNvPicPr>
          <p:nvPr/>
        </p:nvPicPr>
        <p:blipFill>
          <a:blip r:embed="rId2"/>
          <a:stretch>
            <a:fillRect/>
          </a:stretch>
        </p:blipFill>
        <p:spPr>
          <a:xfrm>
            <a:off x="623638" y="1123532"/>
            <a:ext cx="5424036" cy="5025941"/>
          </a:xfrm>
          <a:prstGeom prst="rect">
            <a:avLst/>
          </a:prstGeom>
        </p:spPr>
      </p:pic>
      <p:sp>
        <p:nvSpPr>
          <p:cNvPr id="6" name="TextBox 5"/>
          <p:cNvSpPr txBox="1"/>
          <p:nvPr/>
        </p:nvSpPr>
        <p:spPr>
          <a:xfrm>
            <a:off x="6280484" y="2011022"/>
            <a:ext cx="2408990" cy="523220"/>
          </a:xfrm>
          <a:prstGeom prst="rect">
            <a:avLst/>
          </a:prstGeom>
          <a:noFill/>
        </p:spPr>
        <p:txBody>
          <a:bodyPr wrap="square" rtlCol="0">
            <a:spAutoFit/>
          </a:bodyPr>
          <a:lstStyle/>
          <a:p>
            <a:pPr algn="ctr"/>
            <a:r>
              <a:rPr lang="en-US" sz="2800" b="1" dirty="0" smtClean="0"/>
              <a:t>Divide Work</a:t>
            </a:r>
            <a:endParaRPr lang="en-US" sz="2800" b="1" dirty="0"/>
          </a:p>
        </p:txBody>
      </p:sp>
      <p:sp>
        <p:nvSpPr>
          <p:cNvPr id="7" name="TextBox 6"/>
          <p:cNvSpPr txBox="1"/>
          <p:nvPr/>
        </p:nvSpPr>
        <p:spPr>
          <a:xfrm>
            <a:off x="6194727" y="5071980"/>
            <a:ext cx="2722010" cy="523220"/>
          </a:xfrm>
          <a:prstGeom prst="rect">
            <a:avLst/>
          </a:prstGeom>
          <a:noFill/>
        </p:spPr>
        <p:txBody>
          <a:bodyPr wrap="square" rtlCol="0">
            <a:spAutoFit/>
          </a:bodyPr>
          <a:lstStyle/>
          <a:p>
            <a:r>
              <a:rPr lang="en-US" sz="2800" b="1" dirty="0" smtClean="0"/>
              <a:t>Combine Results</a:t>
            </a:r>
            <a:endParaRPr lang="en-US" sz="2800" b="1" dirty="0"/>
          </a:p>
        </p:txBody>
      </p:sp>
      <p:sp>
        <p:nvSpPr>
          <p:cNvPr id="8" name="Down Arrow 7"/>
          <p:cNvSpPr/>
          <p:nvPr/>
        </p:nvSpPr>
        <p:spPr>
          <a:xfrm>
            <a:off x="7138737" y="2673684"/>
            <a:ext cx="360947" cy="23982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9873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737" y="274638"/>
            <a:ext cx="8513011" cy="1143000"/>
          </a:xfrm>
        </p:spPr>
        <p:txBody>
          <a:bodyPr>
            <a:normAutofit/>
          </a:bodyPr>
          <a:lstStyle/>
          <a:p>
            <a:r>
              <a:rPr lang="en-US" dirty="0" smtClean="0"/>
              <a:t>Distributed processing is non-trivial	</a:t>
            </a:r>
            <a:endParaRPr lang="en-US" dirty="0"/>
          </a:p>
        </p:txBody>
      </p:sp>
      <p:sp>
        <p:nvSpPr>
          <p:cNvPr id="3" name="Content Placeholder 2"/>
          <p:cNvSpPr>
            <a:spLocks noGrp="1"/>
          </p:cNvSpPr>
          <p:nvPr>
            <p:ph idx="1"/>
          </p:nvPr>
        </p:nvSpPr>
        <p:spPr>
          <a:xfrm>
            <a:off x="457200" y="1606217"/>
            <a:ext cx="8229600" cy="3651584"/>
          </a:xfrm>
        </p:spPr>
        <p:txBody>
          <a:bodyPr/>
          <a:lstStyle/>
          <a:p>
            <a:r>
              <a:rPr lang="en-US" dirty="0" smtClean="0"/>
              <a:t>How to assign tasks to different workers in an efficient way?</a:t>
            </a:r>
          </a:p>
          <a:p>
            <a:r>
              <a:rPr lang="en-US" dirty="0" smtClean="0"/>
              <a:t>What happens if tasks fail?</a:t>
            </a:r>
          </a:p>
          <a:p>
            <a:r>
              <a:rPr lang="en-US" dirty="0" smtClean="0"/>
              <a:t>How do workers exchange results?</a:t>
            </a:r>
          </a:p>
          <a:p>
            <a:r>
              <a:rPr lang="en-US" dirty="0" smtClean="0"/>
              <a:t>How to synchronize distributed tasks allocated to different workers?</a:t>
            </a:r>
            <a:endParaRPr lang="en-US" dirty="0"/>
          </a:p>
        </p:txBody>
      </p:sp>
      <p:pic>
        <p:nvPicPr>
          <p:cNvPr id="4" name="Picture 3"/>
          <p:cNvPicPr>
            <a:picLocks noChangeAspect="1"/>
          </p:cNvPicPr>
          <p:nvPr/>
        </p:nvPicPr>
        <p:blipFill>
          <a:blip r:embed="rId2"/>
          <a:stretch>
            <a:fillRect/>
          </a:stretch>
        </p:blipFill>
        <p:spPr>
          <a:xfrm>
            <a:off x="4973053" y="4643521"/>
            <a:ext cx="3242510" cy="2214479"/>
          </a:xfrm>
          <a:prstGeom prst="rect">
            <a:avLst/>
          </a:prstGeom>
        </p:spPr>
      </p:pic>
    </p:spTree>
    <p:extLst>
      <p:ext uri="{BB962C8B-B14F-4D97-AF65-F5344CB8AC3E}">
        <p14:creationId xmlns:p14="http://schemas.microsoft.com/office/powerpoint/2010/main" val="18881917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t>
            </a:r>
            <a:r>
              <a:rPr lang="en-US" dirty="0"/>
              <a:t>s</a:t>
            </a:r>
            <a:r>
              <a:rPr lang="en-US" dirty="0" smtClean="0"/>
              <a:t>torage is challenging</a:t>
            </a:r>
            <a:endParaRPr lang="en-US" dirty="0"/>
          </a:p>
        </p:txBody>
      </p:sp>
      <p:sp>
        <p:nvSpPr>
          <p:cNvPr id="3" name="Content Placeholder 2"/>
          <p:cNvSpPr>
            <a:spLocks noGrp="1"/>
          </p:cNvSpPr>
          <p:nvPr>
            <p:ph idx="1"/>
          </p:nvPr>
        </p:nvSpPr>
        <p:spPr/>
        <p:txBody>
          <a:bodyPr/>
          <a:lstStyle/>
          <a:p>
            <a:r>
              <a:rPr lang="en-US" dirty="0" smtClean="0"/>
              <a:t>Data Volumes are massive</a:t>
            </a:r>
          </a:p>
          <a:p>
            <a:r>
              <a:rPr lang="en-US" dirty="0" smtClean="0"/>
              <a:t>Reliability of Storing PBs of data is challenging</a:t>
            </a:r>
          </a:p>
          <a:p>
            <a:r>
              <a:rPr lang="en-US" dirty="0" smtClean="0"/>
              <a:t>All kinds of failures: Disk/Hardware/Network Failures</a:t>
            </a:r>
          </a:p>
          <a:p>
            <a:r>
              <a:rPr lang="en-US" dirty="0" smtClean="0"/>
              <a:t>Probability of failures simply increase with the number of machines …</a:t>
            </a:r>
            <a:endParaRPr lang="en-US" dirty="0"/>
          </a:p>
        </p:txBody>
      </p:sp>
      <p:pic>
        <p:nvPicPr>
          <p:cNvPr id="4" name="Picture 3"/>
          <p:cNvPicPr>
            <a:picLocks noChangeAspect="1"/>
          </p:cNvPicPr>
          <p:nvPr/>
        </p:nvPicPr>
        <p:blipFill>
          <a:blip r:embed="rId3"/>
          <a:stretch>
            <a:fillRect/>
          </a:stretch>
        </p:blipFill>
        <p:spPr>
          <a:xfrm>
            <a:off x="3580732" y="4980405"/>
            <a:ext cx="3277268" cy="1680383"/>
          </a:xfrm>
          <a:prstGeom prst="rect">
            <a:avLst/>
          </a:prstGeom>
        </p:spPr>
      </p:pic>
    </p:spTree>
    <p:extLst>
      <p:ext uri="{BB962C8B-B14F-4D97-AF65-F5344CB8AC3E}">
        <p14:creationId xmlns:p14="http://schemas.microsoft.com/office/powerpoint/2010/main" val="3835070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One popular solution: Hadoop </a:t>
            </a:r>
            <a:endParaRPr lang="en-US" dirty="0"/>
          </a:p>
        </p:txBody>
      </p:sp>
      <p:pic>
        <p:nvPicPr>
          <p:cNvPr id="4" name="Content Placeholder 3"/>
          <p:cNvPicPr>
            <a:picLocks noGrp="1" noChangeAspect="1"/>
          </p:cNvPicPr>
          <p:nvPr>
            <p:ph idx="1"/>
          </p:nvPr>
        </p:nvPicPr>
        <p:blipFill>
          <a:blip r:embed="rId2"/>
          <a:srcRect l="10681" r="10681"/>
          <a:stretch>
            <a:fillRect/>
          </a:stretch>
        </p:blipFill>
        <p:spPr>
          <a:xfrm>
            <a:off x="775374" y="1453152"/>
            <a:ext cx="7710905" cy="4240701"/>
          </a:xfrm>
        </p:spPr>
      </p:pic>
      <p:sp>
        <p:nvSpPr>
          <p:cNvPr id="5" name="TextBox 4"/>
          <p:cNvSpPr txBox="1"/>
          <p:nvPr/>
        </p:nvSpPr>
        <p:spPr>
          <a:xfrm>
            <a:off x="1310110" y="5945378"/>
            <a:ext cx="6523784" cy="461665"/>
          </a:xfrm>
          <a:prstGeom prst="rect">
            <a:avLst/>
          </a:prstGeom>
          <a:noFill/>
        </p:spPr>
        <p:txBody>
          <a:bodyPr wrap="square" rtlCol="0">
            <a:spAutoFit/>
          </a:bodyPr>
          <a:lstStyle/>
          <a:p>
            <a:r>
              <a:rPr lang="en-US" sz="2400" dirty="0" smtClean="0"/>
              <a:t>Hadoop Cluster at Yahoo! (Credit: Yahoo)</a:t>
            </a:r>
            <a:endParaRPr lang="en-US" sz="2400" dirty="0"/>
          </a:p>
        </p:txBody>
      </p:sp>
    </p:spTree>
    <p:extLst>
      <p:ext uri="{BB962C8B-B14F-4D97-AF65-F5344CB8AC3E}">
        <p14:creationId xmlns:p14="http://schemas.microsoft.com/office/powerpoint/2010/main" val="7859246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Hadoop offers</a:t>
            </a:r>
            <a:endParaRPr lang="en-US" dirty="0"/>
          </a:p>
        </p:txBody>
      </p:sp>
      <p:sp>
        <p:nvSpPr>
          <p:cNvPr id="3" name="Content Placeholder 2"/>
          <p:cNvSpPr>
            <a:spLocks noGrp="1"/>
          </p:cNvSpPr>
          <p:nvPr>
            <p:ph idx="1"/>
          </p:nvPr>
        </p:nvSpPr>
        <p:spPr>
          <a:xfrm>
            <a:off x="457200" y="1417638"/>
            <a:ext cx="8229600" cy="4708525"/>
          </a:xfrm>
        </p:spPr>
        <p:txBody>
          <a:bodyPr/>
          <a:lstStyle/>
          <a:p>
            <a:r>
              <a:rPr lang="en-US" dirty="0" smtClean="0"/>
              <a:t>Redundant, Fault-tolerant data storage</a:t>
            </a:r>
          </a:p>
          <a:p>
            <a:r>
              <a:rPr lang="en-US" dirty="0" smtClean="0"/>
              <a:t>Parallel computation framework</a:t>
            </a:r>
          </a:p>
          <a:p>
            <a:r>
              <a:rPr lang="en-US" dirty="0" smtClean="0"/>
              <a:t>Job coordination</a:t>
            </a:r>
            <a:endParaRPr lang="en-US" dirty="0"/>
          </a:p>
        </p:txBody>
      </p:sp>
      <p:pic>
        <p:nvPicPr>
          <p:cNvPr id="4" name="Picture 3"/>
          <p:cNvPicPr>
            <a:picLocks noChangeAspect="1"/>
          </p:cNvPicPr>
          <p:nvPr/>
        </p:nvPicPr>
        <p:blipFill>
          <a:blip r:embed="rId2"/>
          <a:stretch>
            <a:fillRect/>
          </a:stretch>
        </p:blipFill>
        <p:spPr>
          <a:xfrm>
            <a:off x="2184400" y="4021890"/>
            <a:ext cx="4775200" cy="1701800"/>
          </a:xfrm>
          <a:prstGeom prst="rect">
            <a:avLst/>
          </a:prstGeom>
        </p:spPr>
      </p:pic>
    </p:spTree>
    <p:extLst>
      <p:ext uri="{BB962C8B-B14F-4D97-AF65-F5344CB8AC3E}">
        <p14:creationId xmlns:p14="http://schemas.microsoft.com/office/powerpoint/2010/main" val="34584107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Hadoop offers</a:t>
            </a:r>
            <a:endParaRPr lang="en-US" dirty="0"/>
          </a:p>
        </p:txBody>
      </p:sp>
      <p:sp>
        <p:nvSpPr>
          <p:cNvPr id="3" name="Content Placeholder 2"/>
          <p:cNvSpPr>
            <a:spLocks noGrp="1"/>
          </p:cNvSpPr>
          <p:nvPr>
            <p:ph idx="1"/>
          </p:nvPr>
        </p:nvSpPr>
        <p:spPr>
          <a:xfrm>
            <a:off x="457200" y="1417638"/>
            <a:ext cx="8229600" cy="4919662"/>
          </a:xfrm>
        </p:spPr>
        <p:txBody>
          <a:bodyPr/>
          <a:lstStyle/>
          <a:p>
            <a:r>
              <a:rPr lang="en-US" dirty="0" smtClean="0"/>
              <a:t>Redundant, Fault-tolerant data storage</a:t>
            </a:r>
          </a:p>
          <a:p>
            <a:r>
              <a:rPr lang="en-US" dirty="0" smtClean="0"/>
              <a:t>Parallel computation framework</a:t>
            </a:r>
          </a:p>
          <a:p>
            <a:r>
              <a:rPr lang="en-US" dirty="0" smtClean="0"/>
              <a:t>Job coordination</a:t>
            </a:r>
            <a:endParaRPr lang="en-US" dirty="0"/>
          </a:p>
        </p:txBody>
      </p:sp>
      <p:pic>
        <p:nvPicPr>
          <p:cNvPr id="5" name="Picture 4"/>
          <p:cNvPicPr>
            <a:picLocks noChangeAspect="1"/>
          </p:cNvPicPr>
          <p:nvPr/>
        </p:nvPicPr>
        <p:blipFill>
          <a:blip r:embed="rId2"/>
          <a:stretch>
            <a:fillRect/>
          </a:stretch>
        </p:blipFill>
        <p:spPr>
          <a:xfrm>
            <a:off x="876300" y="3708400"/>
            <a:ext cx="1435100" cy="1709074"/>
          </a:xfrm>
          <a:prstGeom prst="rect">
            <a:avLst/>
          </a:prstGeom>
        </p:spPr>
      </p:pic>
      <p:sp>
        <p:nvSpPr>
          <p:cNvPr id="6" name="TextBox 5"/>
          <p:cNvSpPr txBox="1"/>
          <p:nvPr/>
        </p:nvSpPr>
        <p:spPr>
          <a:xfrm>
            <a:off x="635000" y="5417474"/>
            <a:ext cx="2273300" cy="461665"/>
          </a:xfrm>
          <a:prstGeom prst="rect">
            <a:avLst/>
          </a:prstGeom>
          <a:noFill/>
        </p:spPr>
        <p:txBody>
          <a:bodyPr wrap="square" rtlCol="0">
            <a:spAutoFit/>
          </a:bodyPr>
          <a:lstStyle/>
          <a:p>
            <a:r>
              <a:rPr lang="en-US" sz="2400" b="1" dirty="0" smtClean="0"/>
              <a:t>Programmers</a:t>
            </a:r>
            <a:endParaRPr lang="en-US" sz="2400" b="1" dirty="0"/>
          </a:p>
        </p:txBody>
      </p:sp>
      <p:sp>
        <p:nvSpPr>
          <p:cNvPr id="7" name="Right Arrow 6"/>
          <p:cNvSpPr/>
          <p:nvPr/>
        </p:nvSpPr>
        <p:spPr>
          <a:xfrm>
            <a:off x="2908300" y="4366974"/>
            <a:ext cx="1727200" cy="4191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743200" y="3472477"/>
            <a:ext cx="2870200" cy="830997"/>
          </a:xfrm>
          <a:prstGeom prst="rect">
            <a:avLst/>
          </a:prstGeom>
          <a:noFill/>
        </p:spPr>
        <p:txBody>
          <a:bodyPr wrap="square" rtlCol="0">
            <a:spAutoFit/>
          </a:bodyPr>
          <a:lstStyle/>
          <a:p>
            <a:r>
              <a:rPr lang="en-US" sz="2400" b="1" i="1" dirty="0" smtClean="0"/>
              <a:t>No longer need to worry about </a:t>
            </a:r>
            <a:endParaRPr lang="en-US" sz="2400" b="1" i="1" dirty="0"/>
          </a:p>
        </p:txBody>
      </p:sp>
      <p:sp>
        <p:nvSpPr>
          <p:cNvPr id="9" name="Left Brace 8"/>
          <p:cNvSpPr/>
          <p:nvPr/>
        </p:nvSpPr>
        <p:spPr>
          <a:xfrm>
            <a:off x="4838700" y="2857500"/>
            <a:ext cx="1079500" cy="35306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6007100" y="2641480"/>
            <a:ext cx="2870200" cy="830997"/>
          </a:xfrm>
          <a:prstGeom prst="rect">
            <a:avLst/>
          </a:prstGeom>
          <a:noFill/>
        </p:spPr>
        <p:txBody>
          <a:bodyPr wrap="square" rtlCol="0">
            <a:spAutoFit/>
          </a:bodyPr>
          <a:lstStyle/>
          <a:p>
            <a:r>
              <a:rPr lang="en-US" sz="2400" b="1" dirty="0" smtClean="0">
                <a:solidFill>
                  <a:srgbClr val="0000FF"/>
                </a:solidFill>
              </a:rPr>
              <a:t>Q: Where file is located? </a:t>
            </a:r>
            <a:endParaRPr lang="en-US" sz="2400" b="1" dirty="0">
              <a:solidFill>
                <a:srgbClr val="0000FF"/>
              </a:solidFill>
            </a:endParaRPr>
          </a:p>
        </p:txBody>
      </p:sp>
      <p:sp>
        <p:nvSpPr>
          <p:cNvPr id="11" name="TextBox 10"/>
          <p:cNvSpPr txBox="1"/>
          <p:nvPr/>
        </p:nvSpPr>
        <p:spPr>
          <a:xfrm>
            <a:off x="6007100" y="3708400"/>
            <a:ext cx="2870200" cy="830997"/>
          </a:xfrm>
          <a:prstGeom prst="rect">
            <a:avLst/>
          </a:prstGeom>
          <a:noFill/>
        </p:spPr>
        <p:txBody>
          <a:bodyPr wrap="square" rtlCol="0">
            <a:spAutoFit/>
          </a:bodyPr>
          <a:lstStyle/>
          <a:p>
            <a:r>
              <a:rPr lang="en-US" sz="2400" b="1" dirty="0" smtClean="0">
                <a:solidFill>
                  <a:srgbClr val="0000FF"/>
                </a:solidFill>
              </a:rPr>
              <a:t>Q: How to handle failures &amp; data lost?</a:t>
            </a:r>
            <a:endParaRPr lang="en-US" sz="2400" b="1" dirty="0">
              <a:solidFill>
                <a:srgbClr val="0000FF"/>
              </a:solidFill>
            </a:endParaRPr>
          </a:p>
        </p:txBody>
      </p:sp>
      <p:sp>
        <p:nvSpPr>
          <p:cNvPr id="12" name="TextBox 11"/>
          <p:cNvSpPr txBox="1"/>
          <p:nvPr/>
        </p:nvSpPr>
        <p:spPr>
          <a:xfrm>
            <a:off x="6007100" y="4729776"/>
            <a:ext cx="2870200" cy="830997"/>
          </a:xfrm>
          <a:prstGeom prst="rect">
            <a:avLst/>
          </a:prstGeom>
          <a:noFill/>
        </p:spPr>
        <p:txBody>
          <a:bodyPr wrap="square" rtlCol="0">
            <a:spAutoFit/>
          </a:bodyPr>
          <a:lstStyle/>
          <a:p>
            <a:r>
              <a:rPr lang="en-US" sz="2400" b="1" dirty="0" smtClean="0">
                <a:solidFill>
                  <a:srgbClr val="0000FF"/>
                </a:solidFill>
              </a:rPr>
              <a:t>Q: How to divide computation? </a:t>
            </a:r>
            <a:endParaRPr lang="en-US" sz="2400" b="1" dirty="0">
              <a:solidFill>
                <a:srgbClr val="0000FF"/>
              </a:solidFill>
            </a:endParaRPr>
          </a:p>
        </p:txBody>
      </p:sp>
      <p:sp>
        <p:nvSpPr>
          <p:cNvPr id="13" name="TextBox 12"/>
          <p:cNvSpPr txBox="1"/>
          <p:nvPr/>
        </p:nvSpPr>
        <p:spPr>
          <a:xfrm>
            <a:off x="6045200" y="5765799"/>
            <a:ext cx="2870200" cy="830997"/>
          </a:xfrm>
          <a:prstGeom prst="rect">
            <a:avLst/>
          </a:prstGeom>
          <a:noFill/>
        </p:spPr>
        <p:txBody>
          <a:bodyPr wrap="square" rtlCol="0">
            <a:spAutoFit/>
          </a:bodyPr>
          <a:lstStyle/>
          <a:p>
            <a:r>
              <a:rPr lang="en-US" sz="2400" b="1" dirty="0" smtClean="0">
                <a:solidFill>
                  <a:srgbClr val="0000FF"/>
                </a:solidFill>
              </a:rPr>
              <a:t>Q: How to program for scaling?</a:t>
            </a:r>
            <a:endParaRPr lang="en-US" sz="2400" b="1" dirty="0">
              <a:solidFill>
                <a:srgbClr val="0000FF"/>
              </a:solidFill>
            </a:endParaRPr>
          </a:p>
        </p:txBody>
      </p:sp>
      <p:pic>
        <p:nvPicPr>
          <p:cNvPr id="15" name="Picture 14"/>
          <p:cNvPicPr>
            <a:picLocks noChangeAspect="1"/>
          </p:cNvPicPr>
          <p:nvPr/>
        </p:nvPicPr>
        <p:blipFill>
          <a:blip r:embed="rId3"/>
          <a:stretch>
            <a:fillRect/>
          </a:stretch>
        </p:blipFill>
        <p:spPr>
          <a:xfrm>
            <a:off x="2908300" y="4854038"/>
            <a:ext cx="1532080" cy="1025101"/>
          </a:xfrm>
          <a:prstGeom prst="rect">
            <a:avLst/>
          </a:prstGeom>
        </p:spPr>
      </p:pic>
    </p:spTree>
    <p:extLst>
      <p:ext uri="{BB962C8B-B14F-4D97-AF65-F5344CB8AC3E}">
        <p14:creationId xmlns:p14="http://schemas.microsoft.com/office/powerpoint/2010/main" val="34325021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real world example of New York Times</a:t>
            </a:r>
            <a:endParaRPr lang="en-US" dirty="0"/>
          </a:p>
        </p:txBody>
      </p:sp>
      <p:sp>
        <p:nvSpPr>
          <p:cNvPr id="3" name="Content Placeholder 2"/>
          <p:cNvSpPr>
            <a:spLocks noGrp="1"/>
          </p:cNvSpPr>
          <p:nvPr>
            <p:ph idx="1"/>
          </p:nvPr>
        </p:nvSpPr>
        <p:spPr>
          <a:xfrm>
            <a:off x="291542" y="1417638"/>
            <a:ext cx="8229600" cy="4525963"/>
          </a:xfrm>
        </p:spPr>
        <p:txBody>
          <a:bodyPr>
            <a:normAutofit/>
          </a:bodyPr>
          <a:lstStyle/>
          <a:p>
            <a:r>
              <a:rPr lang="en-US" b="1" dirty="0" smtClean="0"/>
              <a:t>Goal: </a:t>
            </a:r>
            <a:r>
              <a:rPr lang="en-US" dirty="0" smtClean="0"/>
              <a:t>Make entire archive of articles available online: 11 million, from 1851</a:t>
            </a:r>
          </a:p>
          <a:p>
            <a:r>
              <a:rPr lang="en-US" b="1" dirty="0" smtClean="0"/>
              <a:t>Task: </a:t>
            </a:r>
            <a:r>
              <a:rPr lang="en-US" dirty="0" smtClean="0"/>
              <a:t>Translate 4 TB TIFF images to PDF files</a:t>
            </a:r>
          </a:p>
          <a:p>
            <a:r>
              <a:rPr lang="en-US" b="1" dirty="0" smtClean="0"/>
              <a:t>Solution:</a:t>
            </a:r>
            <a:r>
              <a:rPr lang="en-US" dirty="0" smtClean="0"/>
              <a:t> Used Amazon Elastic Compute Cloud (EC2) and Simple Storage System (S3)</a:t>
            </a:r>
            <a:endParaRPr lang="en-US" b="1" dirty="0" smtClean="0">
              <a:solidFill>
                <a:srgbClr val="000000"/>
              </a:solidFill>
            </a:endParaRPr>
          </a:p>
          <a:p>
            <a:r>
              <a:rPr lang="en-US" b="1" dirty="0" smtClean="0">
                <a:solidFill>
                  <a:srgbClr val="000000"/>
                </a:solidFill>
              </a:rPr>
              <a:t>Time: </a:t>
            </a:r>
            <a:r>
              <a:rPr lang="en-US" b="1" dirty="0">
                <a:solidFill>
                  <a:srgbClr val="800000"/>
                </a:solidFill>
              </a:rPr>
              <a:t>?</a:t>
            </a:r>
            <a:endParaRPr lang="en-US" b="1" dirty="0" smtClean="0">
              <a:solidFill>
                <a:srgbClr val="800000"/>
              </a:solidFill>
            </a:endParaRPr>
          </a:p>
          <a:p>
            <a:r>
              <a:rPr lang="en-US" b="1" dirty="0" smtClean="0">
                <a:solidFill>
                  <a:srgbClr val="000000"/>
                </a:solidFill>
              </a:rPr>
              <a:t>Costs:</a:t>
            </a:r>
            <a:r>
              <a:rPr lang="en-US" b="1" dirty="0" smtClean="0">
                <a:solidFill>
                  <a:srgbClr val="800000"/>
                </a:solidFill>
              </a:rPr>
              <a:t> </a:t>
            </a:r>
            <a:r>
              <a:rPr lang="en-US" b="1" dirty="0">
                <a:solidFill>
                  <a:srgbClr val="800000"/>
                </a:solidFill>
              </a:rPr>
              <a:t>?</a:t>
            </a:r>
            <a:r>
              <a:rPr lang="en-US" b="1" dirty="0" smtClean="0">
                <a:solidFill>
                  <a:srgbClr val="800000"/>
                </a:solidFill>
              </a:rPr>
              <a:t> </a:t>
            </a:r>
          </a:p>
        </p:txBody>
      </p:sp>
      <p:pic>
        <p:nvPicPr>
          <p:cNvPr id="4" name="Picture 3"/>
          <p:cNvPicPr>
            <a:picLocks noChangeAspect="1"/>
          </p:cNvPicPr>
          <p:nvPr/>
        </p:nvPicPr>
        <p:blipFill>
          <a:blip r:embed="rId3"/>
          <a:stretch>
            <a:fillRect/>
          </a:stretch>
        </p:blipFill>
        <p:spPr>
          <a:xfrm>
            <a:off x="5333442" y="4148132"/>
            <a:ext cx="3187700" cy="2552700"/>
          </a:xfrm>
          <a:prstGeom prst="rect">
            <a:avLst/>
          </a:prstGeom>
        </p:spPr>
      </p:pic>
      <p:pic>
        <p:nvPicPr>
          <p:cNvPr id="5" name="Picture 4"/>
          <p:cNvPicPr>
            <a:picLocks noChangeAspect="1"/>
          </p:cNvPicPr>
          <p:nvPr/>
        </p:nvPicPr>
        <p:blipFill>
          <a:blip r:embed="rId4"/>
          <a:stretch>
            <a:fillRect/>
          </a:stretch>
        </p:blipFill>
        <p:spPr>
          <a:xfrm>
            <a:off x="2495330" y="4148132"/>
            <a:ext cx="594678" cy="594678"/>
          </a:xfrm>
          <a:prstGeom prst="rect">
            <a:avLst/>
          </a:prstGeom>
        </p:spPr>
      </p:pic>
      <p:pic>
        <p:nvPicPr>
          <p:cNvPr id="6" name="Picture 5"/>
          <p:cNvPicPr>
            <a:picLocks noChangeAspect="1"/>
          </p:cNvPicPr>
          <p:nvPr/>
        </p:nvPicPr>
        <p:blipFill>
          <a:blip r:embed="rId5"/>
          <a:stretch>
            <a:fillRect/>
          </a:stretch>
        </p:blipFill>
        <p:spPr>
          <a:xfrm>
            <a:off x="2442574" y="4742810"/>
            <a:ext cx="647434" cy="760031"/>
          </a:xfrm>
          <a:prstGeom prst="rect">
            <a:avLst/>
          </a:prstGeom>
        </p:spPr>
      </p:pic>
    </p:spTree>
    <p:extLst>
      <p:ext uri="{BB962C8B-B14F-4D97-AF65-F5344CB8AC3E}">
        <p14:creationId xmlns:p14="http://schemas.microsoft.com/office/powerpoint/2010/main" val="17282123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 to Answer</a:t>
            </a:r>
            <a:endParaRPr lang="en-US" dirty="0"/>
          </a:p>
        </p:txBody>
      </p:sp>
      <p:sp>
        <p:nvSpPr>
          <p:cNvPr id="3" name="Content Placeholder 2"/>
          <p:cNvSpPr>
            <a:spLocks noGrp="1"/>
          </p:cNvSpPr>
          <p:nvPr>
            <p:ph idx="1"/>
          </p:nvPr>
        </p:nvSpPr>
        <p:spPr/>
        <p:txBody>
          <a:bodyPr/>
          <a:lstStyle/>
          <a:p>
            <a:r>
              <a:rPr lang="en-US" dirty="0" smtClean="0"/>
              <a:t>Why Hadoop?</a:t>
            </a:r>
          </a:p>
          <a:p>
            <a:r>
              <a:rPr lang="en-US" dirty="0" smtClean="0"/>
              <a:t>What is Hadoop?</a:t>
            </a:r>
          </a:p>
          <a:p>
            <a:r>
              <a:rPr lang="en-US" dirty="0" smtClean="0"/>
              <a:t>How to Hadoop?</a:t>
            </a:r>
          </a:p>
          <a:p>
            <a:r>
              <a:rPr lang="en-US" dirty="0" smtClean="0"/>
              <a:t>Examples of Hadoop</a:t>
            </a:r>
          </a:p>
          <a:p>
            <a:endParaRPr lang="en-US" dirty="0"/>
          </a:p>
        </p:txBody>
      </p:sp>
    </p:spTree>
    <p:extLst>
      <p:ext uri="{BB962C8B-B14F-4D97-AF65-F5344CB8AC3E}">
        <p14:creationId xmlns:p14="http://schemas.microsoft.com/office/powerpoint/2010/main" val="11842402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real world example of New York Times</a:t>
            </a:r>
            <a:endParaRPr lang="en-US" dirty="0"/>
          </a:p>
        </p:txBody>
      </p:sp>
      <p:sp>
        <p:nvSpPr>
          <p:cNvPr id="3" name="Content Placeholder 2"/>
          <p:cNvSpPr>
            <a:spLocks noGrp="1"/>
          </p:cNvSpPr>
          <p:nvPr>
            <p:ph idx="1"/>
          </p:nvPr>
        </p:nvSpPr>
        <p:spPr>
          <a:xfrm>
            <a:off x="291542" y="1417638"/>
            <a:ext cx="8229600" cy="4525963"/>
          </a:xfrm>
        </p:spPr>
        <p:txBody>
          <a:bodyPr>
            <a:normAutofit/>
          </a:bodyPr>
          <a:lstStyle/>
          <a:p>
            <a:r>
              <a:rPr lang="en-US" b="1" dirty="0" smtClean="0"/>
              <a:t>Goal: </a:t>
            </a:r>
            <a:r>
              <a:rPr lang="en-US" dirty="0" smtClean="0"/>
              <a:t>Make entire archive of articles available online: 11 million, from 1851</a:t>
            </a:r>
          </a:p>
          <a:p>
            <a:r>
              <a:rPr lang="en-US" b="1" dirty="0" smtClean="0"/>
              <a:t>Task: </a:t>
            </a:r>
            <a:r>
              <a:rPr lang="en-US" dirty="0" smtClean="0"/>
              <a:t>Translate 4 TB TIFF images to PDF files</a:t>
            </a:r>
          </a:p>
          <a:p>
            <a:r>
              <a:rPr lang="en-US" b="1" dirty="0" smtClean="0"/>
              <a:t>Solution:</a:t>
            </a:r>
            <a:r>
              <a:rPr lang="en-US" dirty="0" smtClean="0"/>
              <a:t> Used Amazon Elastic Compute Cloud (EC2) and Simple Storage System (S3)</a:t>
            </a:r>
          </a:p>
          <a:p>
            <a:r>
              <a:rPr lang="en-US" b="1" dirty="0" smtClean="0"/>
              <a:t>Time: </a:t>
            </a:r>
            <a:r>
              <a:rPr lang="en-US" b="1" dirty="0" smtClean="0">
                <a:solidFill>
                  <a:srgbClr val="3366FF"/>
                </a:solidFill>
              </a:rPr>
              <a:t>&lt; 24 hours</a:t>
            </a:r>
          </a:p>
          <a:p>
            <a:r>
              <a:rPr lang="en-US" b="1" dirty="0" smtClean="0"/>
              <a:t>Costs: </a:t>
            </a:r>
            <a:r>
              <a:rPr lang="en-US" b="1" dirty="0" smtClean="0">
                <a:solidFill>
                  <a:srgbClr val="3366FF"/>
                </a:solidFill>
              </a:rPr>
              <a:t>$240 </a:t>
            </a:r>
          </a:p>
        </p:txBody>
      </p:sp>
      <p:pic>
        <p:nvPicPr>
          <p:cNvPr id="4" name="Picture 3"/>
          <p:cNvPicPr>
            <a:picLocks noChangeAspect="1"/>
          </p:cNvPicPr>
          <p:nvPr/>
        </p:nvPicPr>
        <p:blipFill>
          <a:blip r:embed="rId3"/>
          <a:stretch>
            <a:fillRect/>
          </a:stretch>
        </p:blipFill>
        <p:spPr>
          <a:xfrm>
            <a:off x="5333442" y="4148132"/>
            <a:ext cx="3187700" cy="2552700"/>
          </a:xfrm>
          <a:prstGeom prst="rect">
            <a:avLst/>
          </a:prstGeom>
        </p:spPr>
      </p:pic>
    </p:spTree>
    <p:extLst>
      <p:ext uri="{BB962C8B-B14F-4D97-AF65-F5344CB8AC3E}">
        <p14:creationId xmlns:p14="http://schemas.microsoft.com/office/powerpoint/2010/main" val="42609186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we are </a:t>
            </a:r>
            <a:endParaRPr lang="en-US" dirty="0"/>
          </a:p>
        </p:txBody>
      </p:sp>
      <p:pic>
        <p:nvPicPr>
          <p:cNvPr id="4" name="Content Placeholder 3"/>
          <p:cNvPicPr>
            <a:picLocks noGrp="1" noChangeAspect="1"/>
          </p:cNvPicPr>
          <p:nvPr>
            <p:ph idx="1"/>
          </p:nvPr>
        </p:nvPicPr>
        <p:blipFill>
          <a:blip r:embed="rId2"/>
          <a:srcRect t="13289" b="13289"/>
          <a:stretch>
            <a:fillRect/>
          </a:stretch>
        </p:blipFill>
        <p:spPr/>
      </p:pic>
    </p:spTree>
    <p:extLst>
      <p:ext uri="{BB962C8B-B14F-4D97-AF65-F5344CB8AC3E}">
        <p14:creationId xmlns:p14="http://schemas.microsoft.com/office/powerpoint/2010/main" val="388605009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history on Hadoop</a:t>
            </a:r>
            <a:endParaRPr lang="en-US" dirty="0"/>
          </a:p>
        </p:txBody>
      </p:sp>
      <p:sp>
        <p:nvSpPr>
          <p:cNvPr id="3" name="Content Placeholder 2"/>
          <p:cNvSpPr>
            <a:spLocks noGrp="1"/>
          </p:cNvSpPr>
          <p:nvPr>
            <p:ph idx="1"/>
          </p:nvPr>
        </p:nvSpPr>
        <p:spPr>
          <a:xfrm>
            <a:off x="457200" y="1417638"/>
            <a:ext cx="8229600" cy="4708525"/>
          </a:xfrm>
        </p:spPr>
        <p:txBody>
          <a:bodyPr>
            <a:normAutofit/>
          </a:bodyPr>
          <a:lstStyle/>
          <a:p>
            <a:r>
              <a:rPr lang="en-US" dirty="0" smtClean="0"/>
              <a:t>Hadoop is an open-source implementation based on </a:t>
            </a:r>
            <a:r>
              <a:rPr lang="en-US" b="1" dirty="0" smtClean="0"/>
              <a:t>Google File System </a:t>
            </a:r>
            <a:r>
              <a:rPr lang="en-US" dirty="0" smtClean="0"/>
              <a:t>(GFS) and </a:t>
            </a:r>
            <a:r>
              <a:rPr lang="en-US" b="1" dirty="0" err="1" smtClean="0"/>
              <a:t>MapReduce</a:t>
            </a:r>
            <a:r>
              <a:rPr lang="en-US" b="1" dirty="0" smtClean="0"/>
              <a:t> </a:t>
            </a:r>
            <a:r>
              <a:rPr lang="en-US" dirty="0" smtClean="0"/>
              <a:t>from Google</a:t>
            </a:r>
          </a:p>
          <a:p>
            <a:r>
              <a:rPr lang="en-US" dirty="0" smtClean="0"/>
              <a:t>Hadoop was created by </a:t>
            </a:r>
            <a:r>
              <a:rPr lang="en-US" b="1" dirty="0" smtClean="0"/>
              <a:t>Doug Cutting </a:t>
            </a:r>
            <a:r>
              <a:rPr lang="en-US" dirty="0" smtClean="0"/>
              <a:t>and </a:t>
            </a:r>
            <a:r>
              <a:rPr lang="en-US" b="1" dirty="0" smtClean="0"/>
              <a:t>Mike </a:t>
            </a:r>
            <a:r>
              <a:rPr lang="en-US" b="1" dirty="0" err="1" smtClean="0"/>
              <a:t>Cafarella</a:t>
            </a:r>
            <a:r>
              <a:rPr lang="en-US" b="1" dirty="0" smtClean="0"/>
              <a:t> </a:t>
            </a:r>
            <a:r>
              <a:rPr lang="en-US" dirty="0" smtClean="0"/>
              <a:t>in 2005</a:t>
            </a:r>
          </a:p>
          <a:p>
            <a:r>
              <a:rPr lang="en-US" dirty="0" smtClean="0"/>
              <a:t>Hadoop was donated to </a:t>
            </a:r>
            <a:r>
              <a:rPr lang="en-US" b="1" dirty="0" smtClean="0"/>
              <a:t>Apache </a:t>
            </a:r>
            <a:r>
              <a:rPr lang="en-US" dirty="0" smtClean="0"/>
              <a:t>in 2006</a:t>
            </a:r>
          </a:p>
        </p:txBody>
      </p:sp>
      <p:pic>
        <p:nvPicPr>
          <p:cNvPr id="4" name="Picture 3"/>
          <p:cNvPicPr>
            <a:picLocks noChangeAspect="1"/>
          </p:cNvPicPr>
          <p:nvPr/>
        </p:nvPicPr>
        <p:blipFill>
          <a:blip r:embed="rId3"/>
          <a:stretch>
            <a:fillRect/>
          </a:stretch>
        </p:blipFill>
        <p:spPr>
          <a:xfrm>
            <a:off x="6566568" y="4641821"/>
            <a:ext cx="1497264" cy="2043142"/>
          </a:xfrm>
          <a:prstGeom prst="rect">
            <a:avLst/>
          </a:prstGeom>
        </p:spPr>
      </p:pic>
    </p:spTree>
    <p:extLst>
      <p:ext uri="{BB962C8B-B14F-4D97-AF65-F5344CB8AC3E}">
        <p14:creationId xmlns:p14="http://schemas.microsoft.com/office/powerpoint/2010/main" val="30408541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a:xfrm>
            <a:off x="457200" y="303213"/>
            <a:ext cx="8229600" cy="944562"/>
          </a:xfrm>
        </p:spPr>
        <p:txBody>
          <a:bodyPr/>
          <a:lstStyle/>
          <a:p>
            <a:pPr eaLnBrk="1" hangingPunct="1"/>
            <a:r>
              <a:rPr lang="en-US" dirty="0" smtClean="0"/>
              <a:t>Who are using Hadoop?</a:t>
            </a:r>
          </a:p>
        </p:txBody>
      </p:sp>
      <p:sp>
        <p:nvSpPr>
          <p:cNvPr id="25" name="슬라이드 번호 개체 틀 3"/>
          <p:cNvSpPr>
            <a:spLocks noGrp="1"/>
          </p:cNvSpPr>
          <p:nvPr>
            <p:ph type="sldNum" sz="quarter" idx="12"/>
          </p:nvPr>
        </p:nvSpPr>
        <p:spPr>
          <a:xfrm>
            <a:off x="6553200" y="6356350"/>
            <a:ext cx="2133600" cy="365125"/>
          </a:xfrm>
        </p:spPr>
        <p:txBody>
          <a:bodyPr/>
          <a:lstStyle/>
          <a:p>
            <a:fld id="{10211B80-7C79-41F7-9946-37F518A5652A}" type="slidenum">
              <a:rPr lang="ko-KR" altLang="en-US" smtClean="0"/>
              <a:pPr/>
              <a:t>23</a:t>
            </a:fld>
            <a:endParaRPr lang="ko-KR" altLang="en-US" dirty="0"/>
          </a:p>
        </p:txBody>
      </p:sp>
      <p:grpSp>
        <p:nvGrpSpPr>
          <p:cNvPr id="2" name="Group 1"/>
          <p:cNvGrpSpPr/>
          <p:nvPr/>
        </p:nvGrpSpPr>
        <p:grpSpPr>
          <a:xfrm>
            <a:off x="152400" y="1336185"/>
            <a:ext cx="8686800" cy="4724400"/>
            <a:chOff x="152400" y="1336185"/>
            <a:chExt cx="8686800" cy="4724400"/>
          </a:xfrm>
        </p:grpSpPr>
        <p:pic>
          <p:nvPicPr>
            <p:cNvPr id="17" name="Picture 16"/>
            <p:cNvPicPr>
              <a:picLocks noChangeAspect="1"/>
            </p:cNvPicPr>
            <p:nvPr/>
          </p:nvPicPr>
          <p:blipFill>
            <a:blip r:embed="rId3" cstate="screen">
              <a:extLst/>
            </a:blip>
            <a:stretch>
              <a:fillRect/>
            </a:stretch>
          </p:blipFill>
          <p:spPr>
            <a:xfrm>
              <a:off x="228600" y="1869585"/>
              <a:ext cx="2743200" cy="1766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descr="http://t2.gstatic.com/images?q=tbn:ANd9GcRMEiHyKbA7ufLqg6hvyLzDWhHGEnQ-rHTFJBAGlDc_dADr24GbizHlX5U"/>
            <p:cNvPicPr>
              <a:picLocks noChangeAspect="1" noChangeArrowheads="1"/>
            </p:cNvPicPr>
            <p:nvPr/>
          </p:nvPicPr>
          <p:blipFill>
            <a:blip r:embed="rId4" cstate="print">
              <a:extLst/>
            </a:blip>
            <a:srcRect/>
            <a:stretch>
              <a:fillRect/>
            </a:stretch>
          </p:blipFill>
          <p:spPr bwMode="auto">
            <a:xfrm>
              <a:off x="1524000" y="2631585"/>
              <a:ext cx="1468798"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6389" name="TextBox 8"/>
            <p:cNvSpPr txBox="1">
              <a:spLocks noChangeArrowheads="1"/>
            </p:cNvSpPr>
            <p:nvPr/>
          </p:nvSpPr>
          <p:spPr bwMode="auto">
            <a:xfrm>
              <a:off x="5964238" y="1375873"/>
              <a:ext cx="28749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600">
                  <a:latin typeface="Arial" charset="0"/>
                </a:rPr>
                <a:t>Homeland Security</a:t>
              </a:r>
            </a:p>
          </p:txBody>
        </p:sp>
        <p:sp>
          <p:nvSpPr>
            <p:cNvPr id="16390" name="TextBox 9"/>
            <p:cNvSpPr txBox="1">
              <a:spLocks noChangeArrowheads="1"/>
            </p:cNvSpPr>
            <p:nvPr/>
          </p:nvSpPr>
          <p:spPr bwMode="auto">
            <a:xfrm>
              <a:off x="6019800" y="4003185"/>
              <a:ext cx="2743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600">
                  <a:latin typeface="Arial" charset="0"/>
                </a:rPr>
                <a:t>Real Time Search</a:t>
              </a:r>
            </a:p>
          </p:txBody>
        </p:sp>
        <p:sp>
          <p:nvSpPr>
            <p:cNvPr id="16391" name="Rectangle 10"/>
            <p:cNvSpPr>
              <a:spLocks noChangeArrowheads="1"/>
            </p:cNvSpPr>
            <p:nvPr/>
          </p:nvSpPr>
          <p:spPr bwMode="auto">
            <a:xfrm>
              <a:off x="152400" y="1412385"/>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Social</a:t>
              </a:r>
            </a:p>
          </p:txBody>
        </p:sp>
        <p:sp>
          <p:nvSpPr>
            <p:cNvPr id="16392" name="TextBox 12"/>
            <p:cNvSpPr txBox="1">
              <a:spLocks noChangeArrowheads="1"/>
            </p:cNvSpPr>
            <p:nvPr/>
          </p:nvSpPr>
          <p:spPr bwMode="auto">
            <a:xfrm>
              <a:off x="152400" y="4003185"/>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600" dirty="0" err="1">
                  <a:latin typeface="Arial" charset="0"/>
                </a:rPr>
                <a:t>eCommerce</a:t>
              </a:r>
              <a:endParaRPr lang="en-US" sz="1600" dirty="0">
                <a:latin typeface="Arial" charset="0"/>
              </a:endParaRPr>
            </a:p>
          </p:txBody>
        </p:sp>
        <p:pic>
          <p:nvPicPr>
            <p:cNvPr id="16393"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945785"/>
              <a:ext cx="25908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TextBox 14"/>
            <p:cNvSpPr txBox="1">
              <a:spLocks noChangeArrowheads="1"/>
            </p:cNvSpPr>
            <p:nvPr/>
          </p:nvSpPr>
          <p:spPr bwMode="auto">
            <a:xfrm>
              <a:off x="3352800" y="1336185"/>
              <a:ext cx="2362200" cy="646113"/>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defRPr/>
              </a:pPr>
              <a:r>
                <a:rPr lang="en-US" sz="1800" dirty="0" smtClean="0">
                  <a:latin typeface="+mn-lt"/>
                  <a:ea typeface="+mn-ea"/>
                  <a:cs typeface="+mn-cs"/>
                </a:rPr>
                <a:t>User Tracking &amp; Engagement</a:t>
              </a:r>
              <a:endParaRPr lang="en-US" sz="1800" dirty="0">
                <a:latin typeface="+mn-lt"/>
                <a:ea typeface="+mn-ea"/>
                <a:cs typeface="+mn-cs"/>
              </a:endParaRPr>
            </a:p>
          </p:txBody>
        </p:sp>
        <p:sp>
          <p:nvSpPr>
            <p:cNvPr id="16395" name="TextBox 17"/>
            <p:cNvSpPr txBox="1">
              <a:spLocks noChangeArrowheads="1"/>
            </p:cNvSpPr>
            <p:nvPr/>
          </p:nvSpPr>
          <p:spPr bwMode="auto">
            <a:xfrm>
              <a:off x="3505200" y="4003185"/>
              <a:ext cx="2286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1600">
                  <a:latin typeface="Arial" charset="0"/>
                </a:rPr>
                <a:t>Financial Services </a:t>
              </a:r>
            </a:p>
          </p:txBody>
        </p:sp>
        <p:pic>
          <p:nvPicPr>
            <p:cNvPr id="16396"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552539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7" name="Group 11"/>
            <p:cNvGrpSpPr>
              <a:grpSpLocks/>
            </p:cNvGrpSpPr>
            <p:nvPr/>
          </p:nvGrpSpPr>
          <p:grpSpPr bwMode="auto">
            <a:xfrm>
              <a:off x="6273800" y="4928495"/>
              <a:ext cx="2425700" cy="482600"/>
              <a:chOff x="5727959" y="4694719"/>
              <a:chExt cx="3208432" cy="639281"/>
            </a:xfrm>
          </p:grpSpPr>
          <p:pic>
            <p:nvPicPr>
              <p:cNvPr id="16409"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27959" y="4694719"/>
                <a:ext cx="239466" cy="63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0"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56559" y="4694719"/>
                <a:ext cx="2979832" cy="63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398" name="Picture 5"/>
            <p:cNvPicPr>
              <a:picLocks noChangeAspect="1"/>
            </p:cNvPicPr>
            <p:nvPr/>
          </p:nvPicPr>
          <p:blipFill>
            <a:blip r:embed="rId9">
              <a:extLst>
                <a:ext uri="{28A0092B-C50C-407E-A947-70E740481C1C}">
                  <a14:useLocalDpi xmlns:a14="http://schemas.microsoft.com/office/drawing/2010/main" val="0"/>
                </a:ext>
              </a:extLst>
            </a:blip>
            <a:srcRect t="-25693"/>
            <a:stretch>
              <a:fillRect/>
            </a:stretch>
          </p:blipFill>
          <p:spPr bwMode="auto">
            <a:xfrm>
              <a:off x="6300788" y="4483995"/>
              <a:ext cx="9080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5474595"/>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1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315200" y="547459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a:cxnSpLocks noChangeShapeType="1"/>
            </p:cNvCxnSpPr>
            <p:nvPr/>
          </p:nvCxnSpPr>
          <p:spPr bwMode="auto">
            <a:xfrm>
              <a:off x="3200400" y="1412385"/>
              <a:ext cx="0" cy="464820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p:spPr>
        </p:cxnSp>
        <p:cxnSp>
          <p:nvCxnSpPr>
            <p:cNvPr id="27" name="Straight Connector 26"/>
            <p:cNvCxnSpPr>
              <a:cxnSpLocks noChangeShapeType="1"/>
            </p:cNvCxnSpPr>
            <p:nvPr/>
          </p:nvCxnSpPr>
          <p:spPr bwMode="auto">
            <a:xfrm>
              <a:off x="5867400" y="1412385"/>
              <a:ext cx="0" cy="464820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p:spPr>
        </p:cxnSp>
        <p:cxnSp>
          <p:nvCxnSpPr>
            <p:cNvPr id="28" name="Straight Connector 27"/>
            <p:cNvCxnSpPr>
              <a:cxnSpLocks noChangeShapeType="1"/>
            </p:cNvCxnSpPr>
            <p:nvPr/>
          </p:nvCxnSpPr>
          <p:spPr bwMode="auto">
            <a:xfrm>
              <a:off x="304800" y="3849198"/>
              <a:ext cx="8229600"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p:spPr>
        </p:cxnSp>
        <p:pic>
          <p:nvPicPr>
            <p:cNvPr id="13" name="Picture 12"/>
            <p:cNvPicPr>
              <a:picLocks noChangeAspect="1"/>
            </p:cNvPicPr>
            <p:nvPr/>
          </p:nvPicPr>
          <p:blipFill>
            <a:blip r:embed="rId12" cstate="print"/>
            <a:stretch>
              <a:fillRect/>
            </a:stretch>
          </p:blipFill>
          <p:spPr>
            <a:xfrm>
              <a:off x="3505200" y="4536585"/>
              <a:ext cx="2133600" cy="1402080"/>
            </a:xfrm>
            <a:prstGeom prst="rect">
              <a:avLst/>
            </a:prstGeom>
            <a:ln>
              <a:noFill/>
            </a:ln>
            <a:effectLst>
              <a:softEdge rad="112500"/>
            </a:effectLst>
          </p:spPr>
        </p:pic>
        <p:pic>
          <p:nvPicPr>
            <p:cNvPr id="15" name="Picture 14"/>
            <p:cNvPicPr>
              <a:picLocks noChangeAspect="1"/>
            </p:cNvPicPr>
            <p:nvPr/>
          </p:nvPicPr>
          <p:blipFill>
            <a:blip r:embed="rId13"/>
            <a:srcRect/>
            <a:stretch>
              <a:fillRect/>
            </a:stretch>
          </p:blipFill>
          <p:spPr bwMode="auto">
            <a:xfrm>
              <a:off x="6324600" y="1799735"/>
              <a:ext cx="1905000" cy="1900238"/>
            </a:xfrm>
            <a:prstGeom prst="rect">
              <a:avLst/>
            </a:prstGeom>
            <a:noFill/>
            <a:ln>
              <a:noFill/>
            </a:ln>
            <a:effectLst>
              <a:outerShdw blurRad="292100" dist="139700" dir="2700000" algn="tl" rotWithShape="0">
                <a:srgbClr val="333333">
                  <a:alpha val="64999"/>
                </a:srgbClr>
              </a:outerShdw>
            </a:effectLst>
            <a:extLst/>
          </p:spPr>
        </p:pic>
        <p:pic>
          <p:nvPicPr>
            <p:cNvPr id="1026" name="Picture 2" descr="http://cdn2.1stwebdesigner.com/wp-content/uploads/2010/10/speckyboy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7009" y="4442149"/>
              <a:ext cx="1470182" cy="1618436"/>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457200" y="3060700"/>
            <a:ext cx="8229600" cy="1155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i="1" dirty="0" smtClean="0">
                <a:solidFill>
                  <a:srgbClr val="000000"/>
                </a:solidFill>
              </a:rPr>
              <a:t>“By 2015, 50% of Enterprise data will be processed by Hadoop” –Yahoo!</a:t>
            </a:r>
            <a:endParaRPr lang="en-US" sz="3200" i="1" dirty="0">
              <a:solidFill>
                <a:srgbClr val="000000"/>
              </a:solidFill>
            </a:endParaRPr>
          </a:p>
        </p:txBody>
      </p:sp>
    </p:spTree>
    <p:extLst>
      <p:ext uri="{BB962C8B-B14F-4D97-AF65-F5344CB8AC3E}">
        <p14:creationId xmlns:p14="http://schemas.microsoft.com/office/powerpoint/2010/main" val="3883576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Hadoop Stack</a:t>
            </a:r>
            <a:endParaRPr lang="en-US" dirty="0"/>
          </a:p>
        </p:txBody>
      </p:sp>
      <p:pic>
        <p:nvPicPr>
          <p:cNvPr id="4" name="Picture 3"/>
          <p:cNvPicPr>
            <a:picLocks noChangeAspect="1"/>
          </p:cNvPicPr>
          <p:nvPr/>
        </p:nvPicPr>
        <p:blipFill>
          <a:blip r:embed="rId3"/>
          <a:stretch>
            <a:fillRect/>
          </a:stretch>
        </p:blipFill>
        <p:spPr>
          <a:xfrm>
            <a:off x="0" y="1914625"/>
            <a:ext cx="6918065" cy="3836811"/>
          </a:xfrm>
          <a:prstGeom prst="rect">
            <a:avLst/>
          </a:prstGeom>
        </p:spPr>
      </p:pic>
      <p:sp>
        <p:nvSpPr>
          <p:cNvPr id="5" name="Rectangle 4"/>
          <p:cNvSpPr/>
          <p:nvPr/>
        </p:nvSpPr>
        <p:spPr>
          <a:xfrm>
            <a:off x="365480" y="3125741"/>
            <a:ext cx="6443016" cy="2625695"/>
          </a:xfrm>
          <a:prstGeom prst="rect">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7075873" y="3496103"/>
            <a:ext cx="1805232" cy="461665"/>
          </a:xfrm>
          <a:prstGeom prst="rect">
            <a:avLst/>
          </a:prstGeom>
          <a:noFill/>
          <a:ln>
            <a:solidFill>
              <a:schemeClr val="tx1"/>
            </a:solidFill>
          </a:ln>
        </p:spPr>
        <p:txBody>
          <a:bodyPr wrap="square" rtlCol="0">
            <a:spAutoFit/>
          </a:bodyPr>
          <a:lstStyle/>
          <a:p>
            <a:r>
              <a:rPr lang="en-US" sz="2400" dirty="0" smtClean="0"/>
              <a:t>Computation</a:t>
            </a:r>
            <a:endParaRPr lang="en-US" sz="2400" dirty="0"/>
          </a:p>
        </p:txBody>
      </p:sp>
      <p:sp>
        <p:nvSpPr>
          <p:cNvPr id="6" name="TextBox 5"/>
          <p:cNvSpPr txBox="1"/>
          <p:nvPr/>
        </p:nvSpPr>
        <p:spPr>
          <a:xfrm>
            <a:off x="7075873" y="4761496"/>
            <a:ext cx="1805232" cy="461665"/>
          </a:xfrm>
          <a:prstGeom prst="rect">
            <a:avLst/>
          </a:prstGeom>
          <a:noFill/>
          <a:ln>
            <a:solidFill>
              <a:schemeClr val="tx1"/>
            </a:solidFill>
          </a:ln>
        </p:spPr>
        <p:txBody>
          <a:bodyPr wrap="square" rtlCol="0">
            <a:spAutoFit/>
          </a:bodyPr>
          <a:lstStyle/>
          <a:p>
            <a:pPr algn="ctr"/>
            <a:r>
              <a:rPr lang="en-US" sz="2400" dirty="0" smtClean="0"/>
              <a:t>Storage</a:t>
            </a:r>
            <a:endParaRPr lang="en-US" sz="2400" dirty="0"/>
          </a:p>
        </p:txBody>
      </p:sp>
      <p:sp>
        <p:nvSpPr>
          <p:cNvPr id="7" name="Right Arrow 6"/>
          <p:cNvSpPr/>
          <p:nvPr/>
        </p:nvSpPr>
        <p:spPr>
          <a:xfrm>
            <a:off x="6533533" y="3666329"/>
            <a:ext cx="542340" cy="17022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Arrow 7"/>
          <p:cNvSpPr/>
          <p:nvPr/>
        </p:nvSpPr>
        <p:spPr>
          <a:xfrm>
            <a:off x="6533533" y="4866252"/>
            <a:ext cx="542340" cy="17022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54598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Hadoop Resources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Hadoop at ND:</a:t>
            </a:r>
          </a:p>
          <a:p>
            <a:pPr marL="0" indent="0">
              <a:buNone/>
            </a:pPr>
            <a:r>
              <a:rPr lang="en-US" dirty="0" smtClean="0">
                <a:hlinkClick r:id="rId2"/>
              </a:rPr>
              <a:t>http://ccl.cse.nd.edu/operations/hadoop/</a:t>
            </a:r>
            <a:endParaRPr lang="en-US" dirty="0" smtClean="0"/>
          </a:p>
          <a:p>
            <a:r>
              <a:rPr lang="en-US" dirty="0" smtClean="0"/>
              <a:t>Apache Hadoop Documentation:</a:t>
            </a:r>
          </a:p>
          <a:p>
            <a:pPr marL="0" indent="0">
              <a:buNone/>
            </a:pPr>
            <a:r>
              <a:rPr lang="en-US" dirty="0" smtClean="0">
                <a:hlinkClick r:id="rId3"/>
              </a:rPr>
              <a:t>http://hadoop.apache.org/docs/current/</a:t>
            </a:r>
            <a:endParaRPr lang="en-US" dirty="0" smtClean="0"/>
          </a:p>
          <a:p>
            <a:r>
              <a:rPr lang="en-US" dirty="0"/>
              <a:t>Data Intensive Text Processing with Map-</a:t>
            </a:r>
            <a:r>
              <a:rPr lang="en-US" dirty="0" smtClean="0"/>
              <a:t>Reduce</a:t>
            </a:r>
          </a:p>
          <a:p>
            <a:pPr marL="0" indent="0">
              <a:buNone/>
            </a:pPr>
            <a:r>
              <a:rPr lang="en-US" dirty="0">
                <a:hlinkClick r:id="rId4"/>
              </a:rPr>
              <a:t>http://lintool.github.io/MapReduceAlgorithms</a:t>
            </a:r>
            <a:r>
              <a:rPr lang="en-US" dirty="0" smtClean="0">
                <a:hlinkClick r:id="rId4"/>
              </a:rPr>
              <a:t>/</a:t>
            </a:r>
            <a:endParaRPr lang="en-US" dirty="0" smtClean="0"/>
          </a:p>
          <a:p>
            <a:r>
              <a:rPr lang="en-US" dirty="0" smtClean="0"/>
              <a:t>Hadoop Definitive Guide:</a:t>
            </a:r>
          </a:p>
          <a:p>
            <a:pPr marL="0" indent="0">
              <a:buNone/>
            </a:pPr>
            <a:r>
              <a:rPr lang="en-US" dirty="0" smtClean="0">
                <a:hlinkClick r:id="rId5"/>
              </a:rPr>
              <a:t>http://www.amazon.com/Hadoop-Definitive-Guide-Tom-White/dp/1449311520</a:t>
            </a:r>
            <a:endParaRPr lang="en-US" dirty="0" smtClean="0"/>
          </a:p>
          <a:p>
            <a:pPr marL="0" indent="0">
              <a:buNone/>
            </a:pPr>
            <a:endParaRPr lang="en-US" dirty="0"/>
          </a:p>
        </p:txBody>
      </p:sp>
    </p:spTree>
    <p:extLst>
      <p:ext uri="{BB962C8B-B14F-4D97-AF65-F5344CB8AC3E}">
        <p14:creationId xmlns:p14="http://schemas.microsoft.com/office/powerpoint/2010/main" val="28545238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1004"/>
            <a:ext cx="8229600" cy="1143000"/>
          </a:xfrm>
        </p:spPr>
        <p:txBody>
          <a:bodyPr>
            <a:normAutofit fontScale="90000"/>
          </a:bodyPr>
          <a:lstStyle/>
          <a:p>
            <a:r>
              <a:rPr lang="en-US" sz="6000" dirty="0" smtClean="0"/>
              <a:t>HDFS</a:t>
            </a:r>
            <a:r>
              <a:rPr lang="en-US" dirty="0" smtClean="0"/>
              <a:t/>
            </a:r>
            <a:br>
              <a:rPr lang="en-US" dirty="0" smtClean="0"/>
            </a:br>
            <a:r>
              <a:rPr lang="en-US" dirty="0" smtClean="0"/>
              <a:t>Hadoop Distributed File System</a:t>
            </a:r>
            <a:endParaRPr lang="en-US" dirty="0"/>
          </a:p>
        </p:txBody>
      </p:sp>
    </p:spTree>
    <p:extLst>
      <p:ext uri="{BB962C8B-B14F-4D97-AF65-F5344CB8AC3E}">
        <p14:creationId xmlns:p14="http://schemas.microsoft.com/office/powerpoint/2010/main" val="308992420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HDFS Outline</a:t>
            </a:r>
            <a:endParaRPr lang="en-US" dirty="0"/>
          </a:p>
        </p:txBody>
      </p:sp>
      <p:sp>
        <p:nvSpPr>
          <p:cNvPr id="3" name="Content Placeholder 2"/>
          <p:cNvSpPr>
            <a:spLocks noGrp="1"/>
          </p:cNvSpPr>
          <p:nvPr>
            <p:ph idx="1"/>
          </p:nvPr>
        </p:nvSpPr>
        <p:spPr/>
        <p:txBody>
          <a:bodyPr>
            <a:normAutofit/>
          </a:bodyPr>
          <a:lstStyle/>
          <a:p>
            <a:r>
              <a:rPr lang="en-US" sz="3600" dirty="0" smtClean="0"/>
              <a:t>Motivation</a:t>
            </a:r>
          </a:p>
          <a:p>
            <a:r>
              <a:rPr lang="en-US" sz="3600" dirty="0" smtClean="0"/>
              <a:t>Architecture and Concepts</a:t>
            </a:r>
          </a:p>
          <a:p>
            <a:r>
              <a:rPr lang="en-US" sz="3600" dirty="0" smtClean="0"/>
              <a:t>Inside</a:t>
            </a:r>
          </a:p>
          <a:p>
            <a:r>
              <a:rPr lang="en-US" sz="3600" dirty="0" smtClean="0"/>
              <a:t>User Interface</a:t>
            </a:r>
            <a:endParaRPr lang="en-US" sz="3600" dirty="0"/>
          </a:p>
        </p:txBody>
      </p:sp>
    </p:spTree>
    <p:extLst>
      <p:ext uri="{BB962C8B-B14F-4D97-AF65-F5344CB8AC3E}">
        <p14:creationId xmlns:p14="http://schemas.microsoft.com/office/powerpoint/2010/main" val="39416011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Questions</a:t>
            </a:r>
            <a:endParaRPr lang="en-US" dirty="0"/>
          </a:p>
        </p:txBody>
      </p:sp>
      <p:sp>
        <p:nvSpPr>
          <p:cNvPr id="3" name="Content Placeholder 2"/>
          <p:cNvSpPr>
            <a:spLocks noGrp="1"/>
          </p:cNvSpPr>
          <p:nvPr>
            <p:ph idx="1"/>
          </p:nvPr>
        </p:nvSpPr>
        <p:spPr/>
        <p:txBody>
          <a:bodyPr>
            <a:normAutofit/>
          </a:bodyPr>
          <a:lstStyle/>
          <a:p>
            <a:r>
              <a:rPr lang="en-US" sz="4000" b="1" dirty="0" smtClean="0"/>
              <a:t>Problem 1: </a:t>
            </a:r>
            <a:r>
              <a:rPr lang="en-US" sz="4000" dirty="0" smtClean="0"/>
              <a:t>Data is too big to store on one machine.</a:t>
            </a:r>
          </a:p>
          <a:p>
            <a:pPr marL="0" indent="0">
              <a:buNone/>
            </a:pPr>
            <a:endParaRPr lang="en-US" sz="4000" dirty="0" smtClean="0"/>
          </a:p>
          <a:p>
            <a:r>
              <a:rPr lang="en-US" sz="4000" b="1" dirty="0" smtClean="0">
                <a:solidFill>
                  <a:srgbClr val="0000FF"/>
                </a:solidFill>
              </a:rPr>
              <a:t>HDFS: </a:t>
            </a:r>
            <a:r>
              <a:rPr lang="en-US" sz="4000" dirty="0" smtClean="0">
                <a:solidFill>
                  <a:srgbClr val="0000FF"/>
                </a:solidFill>
              </a:rPr>
              <a:t>Store the data on multiple machines!</a:t>
            </a:r>
            <a:endParaRPr lang="en-US" sz="4000" dirty="0">
              <a:solidFill>
                <a:srgbClr val="0000FF"/>
              </a:solidFill>
            </a:endParaRPr>
          </a:p>
        </p:txBody>
      </p:sp>
    </p:spTree>
    <p:extLst>
      <p:ext uri="{BB962C8B-B14F-4D97-AF65-F5344CB8AC3E}">
        <p14:creationId xmlns:p14="http://schemas.microsoft.com/office/powerpoint/2010/main" val="3902420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Questions</a:t>
            </a:r>
            <a:endParaRPr lang="en-US" dirty="0"/>
          </a:p>
        </p:txBody>
      </p:sp>
      <p:sp>
        <p:nvSpPr>
          <p:cNvPr id="3" name="Content Placeholder 2"/>
          <p:cNvSpPr>
            <a:spLocks noGrp="1"/>
          </p:cNvSpPr>
          <p:nvPr>
            <p:ph idx="1"/>
          </p:nvPr>
        </p:nvSpPr>
        <p:spPr/>
        <p:txBody>
          <a:bodyPr>
            <a:normAutofit/>
          </a:bodyPr>
          <a:lstStyle/>
          <a:p>
            <a:r>
              <a:rPr lang="en-US" sz="4000" b="1" dirty="0" smtClean="0"/>
              <a:t>Problem 2: </a:t>
            </a:r>
            <a:r>
              <a:rPr lang="en-US" sz="4000" dirty="0" smtClean="0"/>
              <a:t>Very high end machines are too expensive</a:t>
            </a:r>
          </a:p>
          <a:p>
            <a:pPr marL="0" indent="0">
              <a:buNone/>
            </a:pPr>
            <a:endParaRPr lang="en-US" sz="4000" dirty="0" smtClean="0"/>
          </a:p>
          <a:p>
            <a:r>
              <a:rPr lang="en-US" sz="4000" b="1" dirty="0" smtClean="0">
                <a:solidFill>
                  <a:srgbClr val="0000FF"/>
                </a:solidFill>
              </a:rPr>
              <a:t>HDFS: </a:t>
            </a:r>
            <a:r>
              <a:rPr lang="en-US" sz="4000" dirty="0" smtClean="0">
                <a:solidFill>
                  <a:srgbClr val="0000FF"/>
                </a:solidFill>
              </a:rPr>
              <a:t>Run on commodity hardware!</a:t>
            </a:r>
            <a:endParaRPr lang="en-US" sz="4000" dirty="0">
              <a:solidFill>
                <a:srgbClr val="0000FF"/>
              </a:solidFill>
            </a:endParaRPr>
          </a:p>
        </p:txBody>
      </p:sp>
    </p:spTree>
    <p:extLst>
      <p:ext uri="{BB962C8B-B14F-4D97-AF65-F5344CB8AC3E}">
        <p14:creationId xmlns:p14="http://schemas.microsoft.com/office/powerpoint/2010/main" val="10126025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253" y="2589464"/>
            <a:ext cx="8229600" cy="1140326"/>
          </a:xfrm>
        </p:spPr>
        <p:txBody>
          <a:bodyPr>
            <a:normAutofit/>
          </a:bodyPr>
          <a:lstStyle/>
          <a:p>
            <a:pPr algn="ctr"/>
            <a:r>
              <a:rPr lang="en-US" sz="4000" dirty="0" smtClean="0"/>
              <a:t>Why is Hadoop ?</a:t>
            </a:r>
            <a:endParaRPr lang="en-US" sz="4000" dirty="0"/>
          </a:p>
        </p:txBody>
      </p:sp>
    </p:spTree>
    <p:extLst>
      <p:ext uri="{BB962C8B-B14F-4D97-AF65-F5344CB8AC3E}">
        <p14:creationId xmlns:p14="http://schemas.microsoft.com/office/powerpoint/2010/main" val="96479020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Questions</a:t>
            </a:r>
            <a:endParaRPr lang="en-US" dirty="0"/>
          </a:p>
        </p:txBody>
      </p:sp>
      <p:sp>
        <p:nvSpPr>
          <p:cNvPr id="3" name="Content Placeholder 2"/>
          <p:cNvSpPr>
            <a:spLocks noGrp="1"/>
          </p:cNvSpPr>
          <p:nvPr>
            <p:ph idx="1"/>
          </p:nvPr>
        </p:nvSpPr>
        <p:spPr/>
        <p:txBody>
          <a:bodyPr>
            <a:normAutofit/>
          </a:bodyPr>
          <a:lstStyle/>
          <a:p>
            <a:r>
              <a:rPr lang="en-US" sz="4000" b="1" dirty="0" smtClean="0"/>
              <a:t>Problem 3: </a:t>
            </a:r>
            <a:r>
              <a:rPr lang="en-US" sz="4000" dirty="0" smtClean="0"/>
              <a:t>Commodity hardware will fail!</a:t>
            </a:r>
          </a:p>
          <a:p>
            <a:pPr marL="0" indent="0">
              <a:buNone/>
            </a:pPr>
            <a:endParaRPr lang="en-US" sz="4000" dirty="0" smtClean="0"/>
          </a:p>
          <a:p>
            <a:r>
              <a:rPr lang="en-US" sz="4000" b="1" dirty="0" smtClean="0">
                <a:solidFill>
                  <a:srgbClr val="0000FF"/>
                </a:solidFill>
              </a:rPr>
              <a:t>HDFS: </a:t>
            </a:r>
            <a:r>
              <a:rPr lang="en-US" sz="4000" dirty="0" smtClean="0">
                <a:solidFill>
                  <a:srgbClr val="0000FF"/>
                </a:solidFill>
              </a:rPr>
              <a:t>Software is intelligent enough to handle hardware failure!</a:t>
            </a:r>
            <a:endParaRPr lang="en-US" sz="4000" dirty="0">
              <a:solidFill>
                <a:srgbClr val="0000FF"/>
              </a:solidFill>
            </a:endParaRPr>
          </a:p>
        </p:txBody>
      </p:sp>
    </p:spTree>
    <p:extLst>
      <p:ext uri="{BB962C8B-B14F-4D97-AF65-F5344CB8AC3E}">
        <p14:creationId xmlns:p14="http://schemas.microsoft.com/office/powerpoint/2010/main" val="1613369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Questions</a:t>
            </a:r>
            <a:endParaRPr lang="en-US" dirty="0"/>
          </a:p>
        </p:txBody>
      </p:sp>
      <p:sp>
        <p:nvSpPr>
          <p:cNvPr id="3" name="Content Placeholder 2"/>
          <p:cNvSpPr>
            <a:spLocks noGrp="1"/>
          </p:cNvSpPr>
          <p:nvPr>
            <p:ph idx="1"/>
          </p:nvPr>
        </p:nvSpPr>
        <p:spPr/>
        <p:txBody>
          <a:bodyPr>
            <a:normAutofit/>
          </a:bodyPr>
          <a:lstStyle/>
          <a:p>
            <a:r>
              <a:rPr lang="en-US" sz="4000" b="1" dirty="0" smtClean="0"/>
              <a:t>Problem 4: </a:t>
            </a:r>
            <a:r>
              <a:rPr lang="en-US" sz="4000" dirty="0" smtClean="0"/>
              <a:t>What happens to the data if the machine stores the data fails?</a:t>
            </a:r>
          </a:p>
          <a:p>
            <a:pPr marL="0" indent="0">
              <a:buNone/>
            </a:pPr>
            <a:endParaRPr lang="en-US" sz="4000" dirty="0" smtClean="0"/>
          </a:p>
          <a:p>
            <a:r>
              <a:rPr lang="en-US" sz="4000" b="1" dirty="0" smtClean="0">
                <a:solidFill>
                  <a:srgbClr val="0000FF"/>
                </a:solidFill>
              </a:rPr>
              <a:t>HDFS: </a:t>
            </a:r>
            <a:r>
              <a:rPr lang="en-US" sz="4000" dirty="0" smtClean="0">
                <a:solidFill>
                  <a:srgbClr val="0000FF"/>
                </a:solidFill>
              </a:rPr>
              <a:t>Replicate the data!</a:t>
            </a:r>
            <a:endParaRPr lang="en-US" sz="4000" dirty="0">
              <a:solidFill>
                <a:srgbClr val="0000FF"/>
              </a:solidFill>
            </a:endParaRPr>
          </a:p>
        </p:txBody>
      </p:sp>
    </p:spTree>
    <p:extLst>
      <p:ext uri="{BB962C8B-B14F-4D97-AF65-F5344CB8AC3E}">
        <p14:creationId xmlns:p14="http://schemas.microsoft.com/office/powerpoint/2010/main" val="2927565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Questions</a:t>
            </a:r>
            <a:endParaRPr lang="en-US" dirty="0"/>
          </a:p>
        </p:txBody>
      </p:sp>
      <p:sp>
        <p:nvSpPr>
          <p:cNvPr id="3" name="Content Placeholder 2"/>
          <p:cNvSpPr>
            <a:spLocks noGrp="1"/>
          </p:cNvSpPr>
          <p:nvPr>
            <p:ph idx="1"/>
          </p:nvPr>
        </p:nvSpPr>
        <p:spPr/>
        <p:txBody>
          <a:bodyPr>
            <a:normAutofit/>
          </a:bodyPr>
          <a:lstStyle/>
          <a:p>
            <a:r>
              <a:rPr lang="en-US" sz="4000" b="1" dirty="0" smtClean="0"/>
              <a:t>Problem 5: </a:t>
            </a:r>
            <a:r>
              <a:rPr lang="en-US" sz="4000" dirty="0" smtClean="0"/>
              <a:t>How can distributed machines organize the data in a coordinated way? </a:t>
            </a:r>
          </a:p>
          <a:p>
            <a:pPr marL="0" indent="0">
              <a:buNone/>
            </a:pPr>
            <a:endParaRPr lang="en-US" sz="4000" dirty="0" smtClean="0"/>
          </a:p>
          <a:p>
            <a:r>
              <a:rPr lang="en-US" sz="4000" b="1" dirty="0" smtClean="0">
                <a:solidFill>
                  <a:srgbClr val="0000FF"/>
                </a:solidFill>
              </a:rPr>
              <a:t>HDFS: </a:t>
            </a:r>
            <a:r>
              <a:rPr lang="en-US" sz="4000" dirty="0" smtClean="0">
                <a:solidFill>
                  <a:srgbClr val="0000FF"/>
                </a:solidFill>
              </a:rPr>
              <a:t>Master-Slave Architecture!</a:t>
            </a:r>
            <a:endParaRPr lang="en-US" sz="4000" dirty="0">
              <a:solidFill>
                <a:srgbClr val="0000FF"/>
              </a:solidFill>
            </a:endParaRPr>
          </a:p>
        </p:txBody>
      </p:sp>
    </p:spTree>
    <p:extLst>
      <p:ext uri="{BB962C8B-B14F-4D97-AF65-F5344CB8AC3E}">
        <p14:creationId xmlns:p14="http://schemas.microsoft.com/office/powerpoint/2010/main" val="27538272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04746" y="949010"/>
            <a:ext cx="3927976" cy="5742041"/>
          </a:xfrm>
          <a:prstGeom prst="rect">
            <a:avLst/>
          </a:prstGeom>
          <a:solidFill>
            <a:schemeClr val="bg2">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44371"/>
            <a:ext cx="8229600" cy="1143000"/>
          </a:xfrm>
        </p:spPr>
        <p:txBody>
          <a:bodyPr/>
          <a:lstStyle/>
          <a:p>
            <a:r>
              <a:rPr lang="en-US" dirty="0" smtClean="0"/>
              <a:t>HDFS Architecture: Master-Slave</a:t>
            </a:r>
            <a:endParaRPr lang="en-US" dirty="0"/>
          </a:p>
        </p:txBody>
      </p:sp>
      <p:sp>
        <p:nvSpPr>
          <p:cNvPr id="3" name="Content Placeholder 2"/>
          <p:cNvSpPr>
            <a:spLocks noGrp="1"/>
          </p:cNvSpPr>
          <p:nvPr>
            <p:ph idx="1"/>
          </p:nvPr>
        </p:nvSpPr>
        <p:spPr>
          <a:xfrm>
            <a:off x="4360053" y="998630"/>
            <a:ext cx="4654078" cy="5365070"/>
          </a:xfrm>
        </p:spPr>
        <p:txBody>
          <a:bodyPr>
            <a:normAutofit fontScale="92500" lnSpcReduction="10000"/>
          </a:bodyPr>
          <a:lstStyle/>
          <a:p>
            <a:r>
              <a:rPr lang="en-US" dirty="0" smtClean="0"/>
              <a:t>Name Node: Controller </a:t>
            </a:r>
          </a:p>
          <a:p>
            <a:pPr lvl="1"/>
            <a:r>
              <a:rPr lang="en-US" dirty="0" smtClean="0"/>
              <a:t>File System Name Space Management</a:t>
            </a:r>
          </a:p>
          <a:p>
            <a:pPr lvl="1"/>
            <a:r>
              <a:rPr lang="en-US" dirty="0" smtClean="0"/>
              <a:t>Block Mappings</a:t>
            </a:r>
          </a:p>
          <a:p>
            <a:pPr marL="457200" lvl="1" indent="0">
              <a:buNone/>
            </a:pPr>
            <a:endParaRPr lang="en-US" dirty="0" smtClean="0"/>
          </a:p>
          <a:p>
            <a:r>
              <a:rPr lang="en-US" dirty="0" smtClean="0"/>
              <a:t>Data Node: Work Horses</a:t>
            </a:r>
          </a:p>
          <a:p>
            <a:pPr lvl="1"/>
            <a:r>
              <a:rPr lang="en-US" dirty="0" smtClean="0"/>
              <a:t>Block Operations</a:t>
            </a:r>
          </a:p>
          <a:p>
            <a:pPr lvl="1"/>
            <a:r>
              <a:rPr lang="en-US" dirty="0" smtClean="0"/>
              <a:t>Replication</a:t>
            </a:r>
          </a:p>
          <a:p>
            <a:pPr marL="457200" lvl="1" indent="0">
              <a:buNone/>
            </a:pPr>
            <a:endParaRPr lang="en-US" dirty="0" smtClean="0"/>
          </a:p>
          <a:p>
            <a:r>
              <a:rPr lang="en-US" dirty="0" smtClean="0"/>
              <a:t>Secondary Name Node:</a:t>
            </a:r>
          </a:p>
          <a:p>
            <a:pPr lvl="1"/>
            <a:r>
              <a:rPr lang="en-US" dirty="0" smtClean="0"/>
              <a:t>Checkpoint node</a:t>
            </a:r>
            <a:endParaRPr lang="en-US" dirty="0"/>
          </a:p>
        </p:txBody>
      </p:sp>
      <p:sp>
        <p:nvSpPr>
          <p:cNvPr id="4" name="Rectangle 3"/>
          <p:cNvSpPr/>
          <p:nvPr/>
        </p:nvSpPr>
        <p:spPr>
          <a:xfrm>
            <a:off x="654662" y="1718046"/>
            <a:ext cx="510637" cy="612692"/>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stCxn id="4" idx="2"/>
          </p:cNvCxnSpPr>
          <p:nvPr/>
        </p:nvCxnSpPr>
        <p:spPr>
          <a:xfrm>
            <a:off x="909981" y="2330738"/>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353523" y="3415542"/>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a:stCxn id="10" idx="2"/>
          </p:cNvCxnSpPr>
          <p:nvPr/>
        </p:nvCxnSpPr>
        <p:spPr>
          <a:xfrm>
            <a:off x="608842" y="4028234"/>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1461732" y="3415542"/>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a:stCxn id="12" idx="2"/>
          </p:cNvCxnSpPr>
          <p:nvPr/>
        </p:nvCxnSpPr>
        <p:spPr>
          <a:xfrm>
            <a:off x="1717051" y="4028234"/>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2574659" y="3441730"/>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14" idx="2"/>
          </p:cNvCxnSpPr>
          <p:nvPr/>
        </p:nvCxnSpPr>
        <p:spPr>
          <a:xfrm>
            <a:off x="2829978" y="4054422"/>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60070" y="4838063"/>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a:stCxn id="16" idx="2"/>
          </p:cNvCxnSpPr>
          <p:nvPr/>
        </p:nvCxnSpPr>
        <p:spPr>
          <a:xfrm>
            <a:off x="615389" y="5450755"/>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1468279" y="4838063"/>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stCxn id="18" idx="2"/>
          </p:cNvCxnSpPr>
          <p:nvPr/>
        </p:nvCxnSpPr>
        <p:spPr>
          <a:xfrm>
            <a:off x="1723598" y="5450755"/>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2581206" y="4864251"/>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20" idx="2"/>
          </p:cNvCxnSpPr>
          <p:nvPr/>
        </p:nvCxnSpPr>
        <p:spPr>
          <a:xfrm>
            <a:off x="2836525" y="5476943"/>
            <a:ext cx="6547" cy="340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09492" y="2671183"/>
            <a:ext cx="34435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09492" y="4416327"/>
            <a:ext cx="34435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00061" y="5817388"/>
            <a:ext cx="3443525"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57200" y="1027575"/>
            <a:ext cx="1099430" cy="461665"/>
          </a:xfrm>
          <a:prstGeom prst="rect">
            <a:avLst/>
          </a:prstGeom>
          <a:noFill/>
        </p:spPr>
        <p:txBody>
          <a:bodyPr wrap="none" rtlCol="0">
            <a:spAutoFit/>
          </a:bodyPr>
          <a:lstStyle/>
          <a:p>
            <a:r>
              <a:rPr lang="en-US" sz="2400" b="1" u="sng" dirty="0" smtClean="0"/>
              <a:t>Master</a:t>
            </a:r>
            <a:endParaRPr lang="en-US" sz="2400" b="1" u="sng" dirty="0"/>
          </a:p>
        </p:txBody>
      </p:sp>
      <p:sp>
        <p:nvSpPr>
          <p:cNvPr id="27" name="TextBox 26"/>
          <p:cNvSpPr txBox="1"/>
          <p:nvPr/>
        </p:nvSpPr>
        <p:spPr>
          <a:xfrm>
            <a:off x="294560" y="6126163"/>
            <a:ext cx="981008" cy="461665"/>
          </a:xfrm>
          <a:prstGeom prst="rect">
            <a:avLst/>
          </a:prstGeom>
          <a:noFill/>
        </p:spPr>
        <p:txBody>
          <a:bodyPr wrap="none" rtlCol="0">
            <a:spAutoFit/>
          </a:bodyPr>
          <a:lstStyle/>
          <a:p>
            <a:r>
              <a:rPr lang="en-US" sz="2400" b="1" u="sng" dirty="0" smtClean="0"/>
              <a:t>Slaves</a:t>
            </a:r>
            <a:endParaRPr lang="en-US" sz="2400" b="1" u="sng" dirty="0"/>
          </a:p>
        </p:txBody>
      </p:sp>
      <p:sp>
        <p:nvSpPr>
          <p:cNvPr id="29" name="TextBox 28"/>
          <p:cNvSpPr txBox="1"/>
          <p:nvPr/>
        </p:nvSpPr>
        <p:spPr>
          <a:xfrm>
            <a:off x="1301754" y="1638240"/>
            <a:ext cx="2315671" cy="369332"/>
          </a:xfrm>
          <a:prstGeom prst="rect">
            <a:avLst/>
          </a:prstGeom>
          <a:noFill/>
        </p:spPr>
        <p:txBody>
          <a:bodyPr wrap="square" rtlCol="0">
            <a:spAutoFit/>
          </a:bodyPr>
          <a:lstStyle/>
          <a:p>
            <a:r>
              <a:rPr lang="en-US" b="1" dirty="0" smtClean="0"/>
              <a:t>Name Node (NN)</a:t>
            </a:r>
            <a:endParaRPr lang="en-US" b="1" dirty="0"/>
          </a:p>
        </p:txBody>
      </p:sp>
      <p:sp>
        <p:nvSpPr>
          <p:cNvPr id="30" name="TextBox 29"/>
          <p:cNvSpPr txBox="1"/>
          <p:nvPr/>
        </p:nvSpPr>
        <p:spPr>
          <a:xfrm>
            <a:off x="621936" y="2931713"/>
            <a:ext cx="2315671" cy="369332"/>
          </a:xfrm>
          <a:prstGeom prst="rect">
            <a:avLst/>
          </a:prstGeom>
          <a:noFill/>
        </p:spPr>
        <p:txBody>
          <a:bodyPr wrap="square" rtlCol="0">
            <a:spAutoFit/>
          </a:bodyPr>
          <a:lstStyle/>
          <a:p>
            <a:r>
              <a:rPr lang="en-US" b="1" dirty="0" smtClean="0"/>
              <a:t>Data Node (DN)</a:t>
            </a:r>
            <a:endParaRPr lang="en-US" b="1" dirty="0"/>
          </a:p>
        </p:txBody>
      </p:sp>
      <p:sp>
        <p:nvSpPr>
          <p:cNvPr id="31" name="TextBox 30"/>
          <p:cNvSpPr txBox="1"/>
          <p:nvPr/>
        </p:nvSpPr>
        <p:spPr>
          <a:xfrm>
            <a:off x="1230766" y="2007572"/>
            <a:ext cx="2936683" cy="646331"/>
          </a:xfrm>
          <a:prstGeom prst="rect">
            <a:avLst/>
          </a:prstGeom>
          <a:noFill/>
        </p:spPr>
        <p:txBody>
          <a:bodyPr wrap="square" rtlCol="0">
            <a:spAutoFit/>
          </a:bodyPr>
          <a:lstStyle/>
          <a:p>
            <a:r>
              <a:rPr lang="en-US" b="1" dirty="0" smtClean="0"/>
              <a:t>Secondary Name Node (SNN)</a:t>
            </a:r>
            <a:endParaRPr lang="en-US" b="1" dirty="0"/>
          </a:p>
        </p:txBody>
      </p:sp>
      <p:sp>
        <p:nvSpPr>
          <p:cNvPr id="32" name="TextBox 31"/>
          <p:cNvSpPr txBox="1"/>
          <p:nvPr/>
        </p:nvSpPr>
        <p:spPr>
          <a:xfrm>
            <a:off x="1672142" y="6218496"/>
            <a:ext cx="2315671" cy="369332"/>
          </a:xfrm>
          <a:prstGeom prst="rect">
            <a:avLst/>
          </a:prstGeom>
          <a:noFill/>
        </p:spPr>
        <p:txBody>
          <a:bodyPr wrap="square" rtlCol="0">
            <a:spAutoFit/>
          </a:bodyPr>
          <a:lstStyle/>
          <a:p>
            <a:r>
              <a:rPr lang="en-US" b="1" dirty="0" smtClean="0"/>
              <a:t>Single Rack Cluster</a:t>
            </a:r>
            <a:endParaRPr lang="en-US" b="1" dirty="0"/>
          </a:p>
        </p:txBody>
      </p:sp>
    </p:spTree>
    <p:extLst>
      <p:ext uri="{BB962C8B-B14F-4D97-AF65-F5344CB8AC3E}">
        <p14:creationId xmlns:p14="http://schemas.microsoft.com/office/powerpoint/2010/main" val="22691678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371"/>
            <a:ext cx="8229600" cy="1143000"/>
          </a:xfrm>
        </p:spPr>
        <p:txBody>
          <a:bodyPr/>
          <a:lstStyle/>
          <a:p>
            <a:r>
              <a:rPr lang="en-US" dirty="0" smtClean="0"/>
              <a:t>HDFS Architecture: Master-Slave</a:t>
            </a:r>
            <a:endParaRPr lang="en-US" dirty="0"/>
          </a:p>
        </p:txBody>
      </p:sp>
      <p:grpSp>
        <p:nvGrpSpPr>
          <p:cNvPr id="6" name="Group 5"/>
          <p:cNvGrpSpPr/>
          <p:nvPr/>
        </p:nvGrpSpPr>
        <p:grpSpPr>
          <a:xfrm>
            <a:off x="200061" y="2949228"/>
            <a:ext cx="2861974" cy="2868159"/>
            <a:chOff x="200061" y="1638240"/>
            <a:chExt cx="3452956" cy="4179148"/>
          </a:xfrm>
        </p:grpSpPr>
        <p:sp>
          <p:nvSpPr>
            <p:cNvPr id="4" name="Rectangle 3"/>
            <p:cNvSpPr/>
            <p:nvPr/>
          </p:nvSpPr>
          <p:spPr>
            <a:xfrm>
              <a:off x="654662" y="1718046"/>
              <a:ext cx="510637" cy="612692"/>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stCxn id="4" idx="2"/>
            </p:cNvCxnSpPr>
            <p:nvPr/>
          </p:nvCxnSpPr>
          <p:spPr>
            <a:xfrm>
              <a:off x="909981" y="2330738"/>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353523" y="3415542"/>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a:stCxn id="10" idx="2"/>
            </p:cNvCxnSpPr>
            <p:nvPr/>
          </p:nvCxnSpPr>
          <p:spPr>
            <a:xfrm>
              <a:off x="608842" y="4028234"/>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1461732" y="3415542"/>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a:stCxn id="12" idx="2"/>
            </p:cNvCxnSpPr>
            <p:nvPr/>
          </p:nvCxnSpPr>
          <p:spPr>
            <a:xfrm>
              <a:off x="1717051" y="4028234"/>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2574659" y="3441730"/>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14" idx="2"/>
            </p:cNvCxnSpPr>
            <p:nvPr/>
          </p:nvCxnSpPr>
          <p:spPr>
            <a:xfrm>
              <a:off x="2829978" y="4054422"/>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60070" y="4838063"/>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a:stCxn id="16" idx="2"/>
            </p:cNvCxnSpPr>
            <p:nvPr/>
          </p:nvCxnSpPr>
          <p:spPr>
            <a:xfrm>
              <a:off x="615389" y="5450755"/>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1468279" y="4838063"/>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stCxn id="18" idx="2"/>
            </p:cNvCxnSpPr>
            <p:nvPr/>
          </p:nvCxnSpPr>
          <p:spPr>
            <a:xfrm>
              <a:off x="1723598" y="5450755"/>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2581206" y="4864251"/>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20" idx="2"/>
            </p:cNvCxnSpPr>
            <p:nvPr/>
          </p:nvCxnSpPr>
          <p:spPr>
            <a:xfrm>
              <a:off x="2836525" y="5476943"/>
              <a:ext cx="6547" cy="340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09492" y="2671183"/>
              <a:ext cx="34435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09492" y="4416327"/>
              <a:ext cx="34435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00061" y="5817388"/>
              <a:ext cx="3443525"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301754" y="1638240"/>
              <a:ext cx="2315671" cy="369332"/>
            </a:xfrm>
            <a:prstGeom prst="rect">
              <a:avLst/>
            </a:prstGeom>
            <a:noFill/>
          </p:spPr>
          <p:txBody>
            <a:bodyPr wrap="square" rtlCol="0">
              <a:spAutoFit/>
            </a:bodyPr>
            <a:lstStyle/>
            <a:p>
              <a:r>
                <a:rPr lang="en-US" b="1" dirty="0" smtClean="0"/>
                <a:t>Name Node (NN)</a:t>
              </a:r>
              <a:endParaRPr lang="en-US" b="1" dirty="0"/>
            </a:p>
          </p:txBody>
        </p:sp>
        <p:sp>
          <p:nvSpPr>
            <p:cNvPr id="30" name="TextBox 29"/>
            <p:cNvSpPr txBox="1"/>
            <p:nvPr/>
          </p:nvSpPr>
          <p:spPr>
            <a:xfrm>
              <a:off x="621936" y="2931713"/>
              <a:ext cx="2315671" cy="369332"/>
            </a:xfrm>
            <a:prstGeom prst="rect">
              <a:avLst/>
            </a:prstGeom>
            <a:noFill/>
          </p:spPr>
          <p:txBody>
            <a:bodyPr wrap="square" rtlCol="0">
              <a:spAutoFit/>
            </a:bodyPr>
            <a:lstStyle/>
            <a:p>
              <a:r>
                <a:rPr lang="en-US" b="1" dirty="0" smtClean="0"/>
                <a:t>Data Node (DN)</a:t>
              </a:r>
              <a:endParaRPr lang="en-US" b="1" dirty="0"/>
            </a:p>
          </p:txBody>
        </p:sp>
      </p:grpSp>
      <p:sp>
        <p:nvSpPr>
          <p:cNvPr id="32" name="TextBox 31"/>
          <p:cNvSpPr txBox="1"/>
          <p:nvPr/>
        </p:nvSpPr>
        <p:spPr>
          <a:xfrm>
            <a:off x="85696" y="794687"/>
            <a:ext cx="2315671" cy="369332"/>
          </a:xfrm>
          <a:prstGeom prst="rect">
            <a:avLst/>
          </a:prstGeom>
          <a:noFill/>
        </p:spPr>
        <p:txBody>
          <a:bodyPr wrap="square" rtlCol="0">
            <a:spAutoFit/>
          </a:bodyPr>
          <a:lstStyle/>
          <a:p>
            <a:r>
              <a:rPr lang="en-US" b="1" dirty="0" smtClean="0"/>
              <a:t>Multiple-Rack Cluster</a:t>
            </a:r>
            <a:endParaRPr lang="en-US" b="1" dirty="0"/>
          </a:p>
        </p:txBody>
      </p:sp>
      <p:grpSp>
        <p:nvGrpSpPr>
          <p:cNvPr id="108" name="Group 107"/>
          <p:cNvGrpSpPr/>
          <p:nvPr/>
        </p:nvGrpSpPr>
        <p:grpSpPr>
          <a:xfrm>
            <a:off x="1571192" y="1348685"/>
            <a:ext cx="5235077" cy="1530850"/>
            <a:chOff x="1571192" y="1348685"/>
            <a:chExt cx="5235077" cy="1530850"/>
          </a:xfrm>
        </p:grpSpPr>
        <p:sp>
          <p:nvSpPr>
            <p:cNvPr id="7" name="Oval 6"/>
            <p:cNvSpPr/>
            <p:nvPr/>
          </p:nvSpPr>
          <p:spPr>
            <a:xfrm>
              <a:off x="1906543" y="1348685"/>
              <a:ext cx="1369875" cy="5499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5436394" y="1348685"/>
              <a:ext cx="1369875" cy="5499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a:off x="5684149" y="1425900"/>
              <a:ext cx="967620" cy="369332"/>
            </a:xfrm>
            <a:prstGeom prst="rect">
              <a:avLst/>
            </a:prstGeom>
            <a:noFill/>
          </p:spPr>
          <p:txBody>
            <a:bodyPr wrap="square" rtlCol="0">
              <a:spAutoFit/>
            </a:bodyPr>
            <a:lstStyle/>
            <a:p>
              <a:r>
                <a:rPr lang="en-US" b="1" dirty="0" smtClean="0"/>
                <a:t>Switch</a:t>
              </a:r>
              <a:endParaRPr lang="en-US" b="1" dirty="0"/>
            </a:p>
          </p:txBody>
        </p:sp>
        <p:cxnSp>
          <p:nvCxnSpPr>
            <p:cNvPr id="22" name="Straight Connector 21"/>
            <p:cNvCxnSpPr/>
            <p:nvPr/>
          </p:nvCxnSpPr>
          <p:spPr>
            <a:xfrm flipH="1">
              <a:off x="1571192" y="1898635"/>
              <a:ext cx="1243857" cy="851112"/>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2815049" y="1898635"/>
              <a:ext cx="1275415" cy="851112"/>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2815049" y="1898635"/>
              <a:ext cx="3991220" cy="980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3294583" y="1610566"/>
              <a:ext cx="214181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1786467" y="1762967"/>
              <a:ext cx="3700026" cy="986780"/>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4218545" y="1762966"/>
              <a:ext cx="1267948" cy="986781"/>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H="1" flipV="1">
              <a:off x="5486493" y="1762966"/>
              <a:ext cx="1319776" cy="1116569"/>
            </a:xfrm>
            <a:prstGeom prst="line">
              <a:avLst/>
            </a:prstGeom>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2145262" y="1397135"/>
              <a:ext cx="887273" cy="369332"/>
            </a:xfrm>
            <a:prstGeom prst="rect">
              <a:avLst/>
            </a:prstGeom>
            <a:noFill/>
          </p:spPr>
          <p:txBody>
            <a:bodyPr wrap="square" rtlCol="0">
              <a:spAutoFit/>
            </a:bodyPr>
            <a:lstStyle/>
            <a:p>
              <a:r>
                <a:rPr lang="en-US" b="1" dirty="0" smtClean="0"/>
                <a:t>Switch</a:t>
              </a:r>
              <a:endParaRPr lang="en-US" b="1" dirty="0"/>
            </a:p>
          </p:txBody>
        </p:sp>
      </p:grpSp>
      <p:sp>
        <p:nvSpPr>
          <p:cNvPr id="103" name="TextBox 102"/>
          <p:cNvSpPr txBox="1"/>
          <p:nvPr/>
        </p:nvSpPr>
        <p:spPr>
          <a:xfrm>
            <a:off x="778293" y="6086800"/>
            <a:ext cx="967620" cy="369332"/>
          </a:xfrm>
          <a:prstGeom prst="rect">
            <a:avLst/>
          </a:prstGeom>
          <a:noFill/>
        </p:spPr>
        <p:txBody>
          <a:bodyPr wrap="square" rtlCol="0">
            <a:spAutoFit/>
          </a:bodyPr>
          <a:lstStyle/>
          <a:p>
            <a:r>
              <a:rPr lang="en-US" b="1" dirty="0" smtClean="0"/>
              <a:t>Rack 1</a:t>
            </a:r>
            <a:endParaRPr lang="en-US" b="1" dirty="0"/>
          </a:p>
        </p:txBody>
      </p:sp>
      <p:grpSp>
        <p:nvGrpSpPr>
          <p:cNvPr id="107" name="Group 106"/>
          <p:cNvGrpSpPr/>
          <p:nvPr/>
        </p:nvGrpSpPr>
        <p:grpSpPr>
          <a:xfrm>
            <a:off x="3167386" y="2879535"/>
            <a:ext cx="5862547" cy="3580097"/>
            <a:chOff x="3167386" y="2879535"/>
            <a:chExt cx="5862547" cy="3580097"/>
          </a:xfrm>
        </p:grpSpPr>
        <p:sp>
          <p:nvSpPr>
            <p:cNvPr id="31" name="TextBox 30"/>
            <p:cNvSpPr txBox="1"/>
            <p:nvPr/>
          </p:nvSpPr>
          <p:spPr>
            <a:xfrm>
              <a:off x="4090464" y="2879535"/>
              <a:ext cx="2936683" cy="646331"/>
            </a:xfrm>
            <a:prstGeom prst="rect">
              <a:avLst/>
            </a:prstGeom>
            <a:noFill/>
          </p:spPr>
          <p:txBody>
            <a:bodyPr wrap="square" rtlCol="0">
              <a:spAutoFit/>
            </a:bodyPr>
            <a:lstStyle/>
            <a:p>
              <a:r>
                <a:rPr lang="en-US" b="1" dirty="0" smtClean="0"/>
                <a:t>Secondary Name Node (SNN)</a:t>
              </a:r>
              <a:endParaRPr lang="en-US" b="1" dirty="0"/>
            </a:p>
          </p:txBody>
        </p:sp>
        <p:cxnSp>
          <p:nvCxnSpPr>
            <p:cNvPr id="35" name="Straight Connector 34"/>
            <p:cNvCxnSpPr/>
            <p:nvPr/>
          </p:nvCxnSpPr>
          <p:spPr>
            <a:xfrm>
              <a:off x="3755801" y="3408913"/>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3294583" y="4153416"/>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stCxn id="36" idx="2"/>
            </p:cNvCxnSpPr>
            <p:nvPr/>
          </p:nvCxnSpPr>
          <p:spPr>
            <a:xfrm>
              <a:off x="3506203" y="4573908"/>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4213119" y="4153416"/>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Connector 38"/>
            <p:cNvCxnSpPr>
              <a:stCxn id="38" idx="2"/>
            </p:cNvCxnSpPr>
            <p:nvPr/>
          </p:nvCxnSpPr>
          <p:spPr>
            <a:xfrm>
              <a:off x="4424739" y="4573908"/>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5135566" y="4171389"/>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stCxn id="40" idx="2"/>
            </p:cNvCxnSpPr>
            <p:nvPr/>
          </p:nvCxnSpPr>
          <p:spPr>
            <a:xfrm>
              <a:off x="5347186" y="4591881"/>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3300009" y="5129696"/>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a:stCxn id="42" idx="2"/>
            </p:cNvCxnSpPr>
            <p:nvPr/>
          </p:nvCxnSpPr>
          <p:spPr>
            <a:xfrm>
              <a:off x="3511630" y="5550188"/>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4218545" y="5129696"/>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p:cNvCxnSpPr>
              <a:stCxn id="44" idx="2"/>
            </p:cNvCxnSpPr>
            <p:nvPr/>
          </p:nvCxnSpPr>
          <p:spPr>
            <a:xfrm>
              <a:off x="4430166" y="5550188"/>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5140992" y="5147669"/>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p:cNvCxnSpPr>
              <a:stCxn id="46" idx="2"/>
            </p:cNvCxnSpPr>
            <p:nvPr/>
          </p:nvCxnSpPr>
          <p:spPr>
            <a:xfrm>
              <a:off x="5352613" y="5568161"/>
              <a:ext cx="5426" cy="23364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175203" y="3642561"/>
              <a:ext cx="28541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175203" y="4840258"/>
              <a:ext cx="28541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167386" y="5801809"/>
              <a:ext cx="2854157" cy="0"/>
            </a:xfrm>
            <a:prstGeom prst="line">
              <a:avLst/>
            </a:prstGeom>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3517056" y="3821364"/>
              <a:ext cx="1919338" cy="253473"/>
            </a:xfrm>
            <a:prstGeom prst="rect">
              <a:avLst/>
            </a:prstGeom>
            <a:noFill/>
          </p:spPr>
          <p:txBody>
            <a:bodyPr wrap="square" rtlCol="0">
              <a:spAutoFit/>
            </a:bodyPr>
            <a:lstStyle/>
            <a:p>
              <a:r>
                <a:rPr lang="en-US" b="1" dirty="0" smtClean="0"/>
                <a:t>Data Node (DN)</a:t>
              </a:r>
              <a:endParaRPr lang="en-US" b="1" dirty="0"/>
            </a:p>
          </p:txBody>
        </p:sp>
        <p:cxnSp>
          <p:nvCxnSpPr>
            <p:cNvPr id="55" name="Straight Connector 54"/>
            <p:cNvCxnSpPr/>
            <p:nvPr/>
          </p:nvCxnSpPr>
          <p:spPr>
            <a:xfrm>
              <a:off x="6756374" y="3400698"/>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56" name="Rectangle 55"/>
            <p:cNvSpPr/>
            <p:nvPr/>
          </p:nvSpPr>
          <p:spPr>
            <a:xfrm>
              <a:off x="6295156" y="4145201"/>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a:stCxn id="56" idx="2"/>
            </p:cNvCxnSpPr>
            <p:nvPr/>
          </p:nvCxnSpPr>
          <p:spPr>
            <a:xfrm>
              <a:off x="6506776" y="4565693"/>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7213692" y="4145201"/>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p:cNvCxnSpPr>
              <a:stCxn id="58" idx="2"/>
            </p:cNvCxnSpPr>
            <p:nvPr/>
          </p:nvCxnSpPr>
          <p:spPr>
            <a:xfrm>
              <a:off x="7425312" y="4565693"/>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8136139" y="4163174"/>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60"/>
            <p:cNvCxnSpPr>
              <a:stCxn id="60" idx="2"/>
            </p:cNvCxnSpPr>
            <p:nvPr/>
          </p:nvCxnSpPr>
          <p:spPr>
            <a:xfrm>
              <a:off x="8347759" y="4583666"/>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6300582" y="5121481"/>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Connector 62"/>
            <p:cNvCxnSpPr>
              <a:stCxn id="62" idx="2"/>
            </p:cNvCxnSpPr>
            <p:nvPr/>
          </p:nvCxnSpPr>
          <p:spPr>
            <a:xfrm>
              <a:off x="6512203" y="5541973"/>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7219118" y="5121481"/>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 name="Straight Connector 64"/>
            <p:cNvCxnSpPr>
              <a:stCxn id="64" idx="2"/>
            </p:cNvCxnSpPr>
            <p:nvPr/>
          </p:nvCxnSpPr>
          <p:spPr>
            <a:xfrm>
              <a:off x="7430739" y="5541973"/>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8141565" y="5139454"/>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Straight Connector 66"/>
            <p:cNvCxnSpPr>
              <a:stCxn id="66" idx="2"/>
            </p:cNvCxnSpPr>
            <p:nvPr/>
          </p:nvCxnSpPr>
          <p:spPr>
            <a:xfrm>
              <a:off x="8353186" y="5559946"/>
              <a:ext cx="5426" cy="233648"/>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6175776" y="3634346"/>
              <a:ext cx="28541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6175776" y="4832043"/>
              <a:ext cx="28541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6167959" y="5793594"/>
              <a:ext cx="2854157" cy="0"/>
            </a:xfrm>
            <a:prstGeom prst="line">
              <a:avLst/>
            </a:prstGeom>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6517629" y="3813149"/>
              <a:ext cx="1919338" cy="253473"/>
            </a:xfrm>
            <a:prstGeom prst="rect">
              <a:avLst/>
            </a:prstGeom>
            <a:noFill/>
          </p:spPr>
          <p:txBody>
            <a:bodyPr wrap="square" rtlCol="0">
              <a:spAutoFit/>
            </a:bodyPr>
            <a:lstStyle/>
            <a:p>
              <a:r>
                <a:rPr lang="en-US" b="1" dirty="0" smtClean="0"/>
                <a:t>Data Node (DN)</a:t>
              </a:r>
              <a:endParaRPr lang="en-US" b="1" dirty="0"/>
            </a:p>
          </p:txBody>
        </p:sp>
        <p:sp>
          <p:nvSpPr>
            <p:cNvPr id="73" name="Rectangle 72"/>
            <p:cNvSpPr/>
            <p:nvPr/>
          </p:nvSpPr>
          <p:spPr>
            <a:xfrm>
              <a:off x="6540207" y="3003999"/>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3544181" y="2984759"/>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TextBox 103"/>
            <p:cNvSpPr txBox="1"/>
            <p:nvPr/>
          </p:nvSpPr>
          <p:spPr>
            <a:xfrm>
              <a:off x="3967421" y="6086800"/>
              <a:ext cx="967620" cy="369332"/>
            </a:xfrm>
            <a:prstGeom prst="rect">
              <a:avLst/>
            </a:prstGeom>
            <a:noFill/>
          </p:spPr>
          <p:txBody>
            <a:bodyPr wrap="square" rtlCol="0">
              <a:spAutoFit/>
            </a:bodyPr>
            <a:lstStyle/>
            <a:p>
              <a:r>
                <a:rPr lang="en-US" b="1" dirty="0" smtClean="0"/>
                <a:t>Rack 2</a:t>
              </a:r>
              <a:endParaRPr lang="en-US" b="1" dirty="0"/>
            </a:p>
          </p:txBody>
        </p:sp>
        <p:sp>
          <p:nvSpPr>
            <p:cNvPr id="105" name="TextBox 104"/>
            <p:cNvSpPr txBox="1"/>
            <p:nvPr/>
          </p:nvSpPr>
          <p:spPr>
            <a:xfrm>
              <a:off x="7153122" y="6090300"/>
              <a:ext cx="967620" cy="369332"/>
            </a:xfrm>
            <a:prstGeom prst="rect">
              <a:avLst/>
            </a:prstGeom>
            <a:noFill/>
          </p:spPr>
          <p:txBody>
            <a:bodyPr wrap="square" rtlCol="0">
              <a:spAutoFit/>
            </a:bodyPr>
            <a:lstStyle/>
            <a:p>
              <a:r>
                <a:rPr lang="en-US" b="1" dirty="0" smtClean="0"/>
                <a:t>Rack N</a:t>
              </a:r>
              <a:endParaRPr lang="en-US" b="1" dirty="0"/>
            </a:p>
          </p:txBody>
        </p:sp>
        <p:sp>
          <p:nvSpPr>
            <p:cNvPr id="106" name="TextBox 105"/>
            <p:cNvSpPr txBox="1"/>
            <p:nvPr/>
          </p:nvSpPr>
          <p:spPr>
            <a:xfrm>
              <a:off x="5684149" y="6090300"/>
              <a:ext cx="616433" cy="369332"/>
            </a:xfrm>
            <a:prstGeom prst="rect">
              <a:avLst/>
            </a:prstGeom>
            <a:noFill/>
          </p:spPr>
          <p:txBody>
            <a:bodyPr wrap="square" rtlCol="0">
              <a:spAutoFit/>
            </a:bodyPr>
            <a:lstStyle/>
            <a:p>
              <a:r>
                <a:rPr lang="en-US" b="1" dirty="0" smtClean="0"/>
                <a:t>. . . </a:t>
              </a:r>
              <a:endParaRPr lang="en-US" b="1" dirty="0"/>
            </a:p>
          </p:txBody>
        </p:sp>
      </p:grpSp>
    </p:spTree>
    <p:extLst>
      <p:ext uri="{BB962C8B-B14F-4D97-AF65-F5344CB8AC3E}">
        <p14:creationId xmlns:p14="http://schemas.microsoft.com/office/powerpoint/2010/main" val="215218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1000" fill="hold"/>
                                        <p:tgtEl>
                                          <p:spTgt spid="107"/>
                                        </p:tgtEl>
                                        <p:attrNameLst>
                                          <p:attrName>ppt_x</p:attrName>
                                        </p:attrNameLst>
                                      </p:cBhvr>
                                      <p:tavLst>
                                        <p:tav tm="0">
                                          <p:val>
                                            <p:strVal val="1+#ppt_w/2"/>
                                          </p:val>
                                        </p:tav>
                                        <p:tav tm="100000">
                                          <p:val>
                                            <p:strVal val="#ppt_x"/>
                                          </p:val>
                                        </p:tav>
                                      </p:tavLst>
                                    </p:anim>
                                    <p:anim calcmode="lin" valueType="num">
                                      <p:cBhvr additive="base">
                                        <p:cTn id="8" dur="1000" fill="hold"/>
                                        <p:tgtEl>
                                          <p:spTgt spid="10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blinds(horizontal)">
                                      <p:cBhvr>
                                        <p:cTn id="13"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371"/>
            <a:ext cx="8229600" cy="1143000"/>
          </a:xfrm>
        </p:spPr>
        <p:txBody>
          <a:bodyPr/>
          <a:lstStyle/>
          <a:p>
            <a:r>
              <a:rPr lang="en-US" dirty="0" smtClean="0"/>
              <a:t>HDFS Architecture: Master-Slave</a:t>
            </a:r>
            <a:endParaRPr lang="en-US" dirty="0"/>
          </a:p>
        </p:txBody>
      </p:sp>
      <p:grpSp>
        <p:nvGrpSpPr>
          <p:cNvPr id="6" name="Group 5"/>
          <p:cNvGrpSpPr/>
          <p:nvPr/>
        </p:nvGrpSpPr>
        <p:grpSpPr>
          <a:xfrm>
            <a:off x="200061" y="2949228"/>
            <a:ext cx="2861974" cy="2868159"/>
            <a:chOff x="200061" y="1638240"/>
            <a:chExt cx="3452956" cy="4179148"/>
          </a:xfrm>
        </p:grpSpPr>
        <p:sp>
          <p:nvSpPr>
            <p:cNvPr id="4" name="Rectangle 3"/>
            <p:cNvSpPr/>
            <p:nvPr/>
          </p:nvSpPr>
          <p:spPr>
            <a:xfrm>
              <a:off x="654662" y="1718046"/>
              <a:ext cx="510637" cy="612692"/>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stCxn id="4" idx="2"/>
            </p:cNvCxnSpPr>
            <p:nvPr/>
          </p:nvCxnSpPr>
          <p:spPr>
            <a:xfrm>
              <a:off x="909981" y="2330738"/>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353523" y="3415542"/>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a:stCxn id="10" idx="2"/>
            </p:cNvCxnSpPr>
            <p:nvPr/>
          </p:nvCxnSpPr>
          <p:spPr>
            <a:xfrm>
              <a:off x="608842" y="4028234"/>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1461732" y="3415542"/>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a:stCxn id="12" idx="2"/>
            </p:cNvCxnSpPr>
            <p:nvPr/>
          </p:nvCxnSpPr>
          <p:spPr>
            <a:xfrm>
              <a:off x="1717051" y="4028234"/>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2574659" y="3441730"/>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14" idx="2"/>
            </p:cNvCxnSpPr>
            <p:nvPr/>
          </p:nvCxnSpPr>
          <p:spPr>
            <a:xfrm>
              <a:off x="2829978" y="4054422"/>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60070" y="4838063"/>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a:stCxn id="16" idx="2"/>
            </p:cNvCxnSpPr>
            <p:nvPr/>
          </p:nvCxnSpPr>
          <p:spPr>
            <a:xfrm>
              <a:off x="615389" y="5450755"/>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1468279" y="4838063"/>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stCxn id="18" idx="2"/>
            </p:cNvCxnSpPr>
            <p:nvPr/>
          </p:nvCxnSpPr>
          <p:spPr>
            <a:xfrm>
              <a:off x="1723598" y="5450755"/>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2581206" y="4864251"/>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20" idx="2"/>
            </p:cNvCxnSpPr>
            <p:nvPr/>
          </p:nvCxnSpPr>
          <p:spPr>
            <a:xfrm>
              <a:off x="2836525" y="5476943"/>
              <a:ext cx="6547" cy="340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09492" y="2671183"/>
              <a:ext cx="34435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09492" y="4416327"/>
              <a:ext cx="34435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00061" y="5817388"/>
              <a:ext cx="3443525"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301754" y="1638240"/>
              <a:ext cx="2315671" cy="369332"/>
            </a:xfrm>
            <a:prstGeom prst="rect">
              <a:avLst/>
            </a:prstGeom>
            <a:noFill/>
          </p:spPr>
          <p:txBody>
            <a:bodyPr wrap="square" rtlCol="0">
              <a:spAutoFit/>
            </a:bodyPr>
            <a:lstStyle/>
            <a:p>
              <a:r>
                <a:rPr lang="en-US" b="1" dirty="0" smtClean="0"/>
                <a:t>Name Node (NN)</a:t>
              </a:r>
              <a:endParaRPr lang="en-US" b="1" dirty="0"/>
            </a:p>
          </p:txBody>
        </p:sp>
        <p:sp>
          <p:nvSpPr>
            <p:cNvPr id="30" name="TextBox 29"/>
            <p:cNvSpPr txBox="1"/>
            <p:nvPr/>
          </p:nvSpPr>
          <p:spPr>
            <a:xfrm>
              <a:off x="621936" y="2931713"/>
              <a:ext cx="2315671" cy="369332"/>
            </a:xfrm>
            <a:prstGeom prst="rect">
              <a:avLst/>
            </a:prstGeom>
            <a:noFill/>
          </p:spPr>
          <p:txBody>
            <a:bodyPr wrap="square" rtlCol="0">
              <a:spAutoFit/>
            </a:bodyPr>
            <a:lstStyle/>
            <a:p>
              <a:r>
                <a:rPr lang="en-US" b="1" dirty="0" smtClean="0"/>
                <a:t>Data Node (DN)</a:t>
              </a:r>
              <a:endParaRPr lang="en-US" b="1" dirty="0"/>
            </a:p>
          </p:txBody>
        </p:sp>
      </p:grpSp>
      <p:sp>
        <p:nvSpPr>
          <p:cNvPr id="31" name="TextBox 30"/>
          <p:cNvSpPr txBox="1"/>
          <p:nvPr/>
        </p:nvSpPr>
        <p:spPr>
          <a:xfrm>
            <a:off x="4090464" y="2879535"/>
            <a:ext cx="2936683" cy="646331"/>
          </a:xfrm>
          <a:prstGeom prst="rect">
            <a:avLst/>
          </a:prstGeom>
          <a:noFill/>
        </p:spPr>
        <p:txBody>
          <a:bodyPr wrap="square" rtlCol="0">
            <a:spAutoFit/>
          </a:bodyPr>
          <a:lstStyle/>
          <a:p>
            <a:r>
              <a:rPr lang="en-US" b="1" dirty="0" smtClean="0"/>
              <a:t>Secondary Name Node (SNN)</a:t>
            </a:r>
            <a:endParaRPr lang="en-US" b="1" dirty="0"/>
          </a:p>
        </p:txBody>
      </p:sp>
      <p:sp>
        <p:nvSpPr>
          <p:cNvPr id="32" name="TextBox 31"/>
          <p:cNvSpPr txBox="1"/>
          <p:nvPr/>
        </p:nvSpPr>
        <p:spPr>
          <a:xfrm>
            <a:off x="85696" y="794687"/>
            <a:ext cx="2315671" cy="369332"/>
          </a:xfrm>
          <a:prstGeom prst="rect">
            <a:avLst/>
          </a:prstGeom>
          <a:noFill/>
        </p:spPr>
        <p:txBody>
          <a:bodyPr wrap="square" rtlCol="0">
            <a:spAutoFit/>
          </a:bodyPr>
          <a:lstStyle/>
          <a:p>
            <a:r>
              <a:rPr lang="en-US" b="1" dirty="0" smtClean="0"/>
              <a:t>Multiple-Rack Cluster</a:t>
            </a:r>
            <a:endParaRPr lang="en-US" b="1" dirty="0"/>
          </a:p>
        </p:txBody>
      </p:sp>
      <p:cxnSp>
        <p:nvCxnSpPr>
          <p:cNvPr id="35" name="Straight Connector 34"/>
          <p:cNvCxnSpPr/>
          <p:nvPr/>
        </p:nvCxnSpPr>
        <p:spPr>
          <a:xfrm>
            <a:off x="3755801" y="3408913"/>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3294583" y="4153416"/>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stCxn id="36" idx="2"/>
          </p:cNvCxnSpPr>
          <p:nvPr/>
        </p:nvCxnSpPr>
        <p:spPr>
          <a:xfrm>
            <a:off x="3506203" y="4573908"/>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4213119" y="4153416"/>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Connector 38"/>
          <p:cNvCxnSpPr>
            <a:stCxn id="38" idx="2"/>
          </p:cNvCxnSpPr>
          <p:nvPr/>
        </p:nvCxnSpPr>
        <p:spPr>
          <a:xfrm>
            <a:off x="4424739" y="4573908"/>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5135566" y="4171389"/>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stCxn id="40" idx="2"/>
          </p:cNvCxnSpPr>
          <p:nvPr/>
        </p:nvCxnSpPr>
        <p:spPr>
          <a:xfrm>
            <a:off x="5347186" y="4591881"/>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3300009" y="5129696"/>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a:stCxn id="42" idx="2"/>
          </p:cNvCxnSpPr>
          <p:nvPr/>
        </p:nvCxnSpPr>
        <p:spPr>
          <a:xfrm>
            <a:off x="3511630" y="5550188"/>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4218545" y="5129696"/>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p:cNvCxnSpPr>
            <a:stCxn id="44" idx="2"/>
          </p:cNvCxnSpPr>
          <p:nvPr/>
        </p:nvCxnSpPr>
        <p:spPr>
          <a:xfrm>
            <a:off x="4430166" y="5550188"/>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5140992" y="5147669"/>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p:cNvCxnSpPr>
            <a:stCxn id="46" idx="2"/>
          </p:cNvCxnSpPr>
          <p:nvPr/>
        </p:nvCxnSpPr>
        <p:spPr>
          <a:xfrm>
            <a:off x="5352613" y="5568161"/>
            <a:ext cx="5426" cy="23364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175203" y="3642561"/>
            <a:ext cx="28541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175203" y="4840258"/>
            <a:ext cx="28541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167386" y="5801809"/>
            <a:ext cx="2854157" cy="0"/>
          </a:xfrm>
          <a:prstGeom prst="line">
            <a:avLst/>
          </a:prstGeom>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3517056" y="3821364"/>
            <a:ext cx="1919338" cy="253473"/>
          </a:xfrm>
          <a:prstGeom prst="rect">
            <a:avLst/>
          </a:prstGeom>
          <a:noFill/>
        </p:spPr>
        <p:txBody>
          <a:bodyPr wrap="square" rtlCol="0">
            <a:spAutoFit/>
          </a:bodyPr>
          <a:lstStyle/>
          <a:p>
            <a:r>
              <a:rPr lang="en-US" b="1" dirty="0" smtClean="0"/>
              <a:t>Data Node (DN)</a:t>
            </a:r>
            <a:endParaRPr lang="en-US" b="1" dirty="0"/>
          </a:p>
        </p:txBody>
      </p:sp>
      <p:cxnSp>
        <p:nvCxnSpPr>
          <p:cNvPr id="55" name="Straight Connector 54"/>
          <p:cNvCxnSpPr/>
          <p:nvPr/>
        </p:nvCxnSpPr>
        <p:spPr>
          <a:xfrm>
            <a:off x="6756374" y="3400698"/>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56" name="Rectangle 55"/>
          <p:cNvSpPr/>
          <p:nvPr/>
        </p:nvSpPr>
        <p:spPr>
          <a:xfrm>
            <a:off x="6295156" y="4145201"/>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a:stCxn id="56" idx="2"/>
          </p:cNvCxnSpPr>
          <p:nvPr/>
        </p:nvCxnSpPr>
        <p:spPr>
          <a:xfrm>
            <a:off x="6506776" y="4565693"/>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7213692" y="4145201"/>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p:cNvCxnSpPr>
            <a:stCxn id="58" idx="2"/>
          </p:cNvCxnSpPr>
          <p:nvPr/>
        </p:nvCxnSpPr>
        <p:spPr>
          <a:xfrm>
            <a:off x="7425312" y="4565693"/>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8136139" y="4163174"/>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60"/>
          <p:cNvCxnSpPr>
            <a:stCxn id="60" idx="2"/>
          </p:cNvCxnSpPr>
          <p:nvPr/>
        </p:nvCxnSpPr>
        <p:spPr>
          <a:xfrm>
            <a:off x="8347759" y="4583666"/>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6300582" y="5121481"/>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Connector 62"/>
          <p:cNvCxnSpPr>
            <a:stCxn id="62" idx="2"/>
          </p:cNvCxnSpPr>
          <p:nvPr/>
        </p:nvCxnSpPr>
        <p:spPr>
          <a:xfrm>
            <a:off x="6512203" y="5541973"/>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7219118" y="5121481"/>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 name="Straight Connector 64"/>
          <p:cNvCxnSpPr>
            <a:stCxn id="64" idx="2"/>
          </p:cNvCxnSpPr>
          <p:nvPr/>
        </p:nvCxnSpPr>
        <p:spPr>
          <a:xfrm>
            <a:off x="7430739" y="5541973"/>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8141565" y="5139454"/>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Straight Connector 66"/>
          <p:cNvCxnSpPr>
            <a:stCxn id="66" idx="2"/>
          </p:cNvCxnSpPr>
          <p:nvPr/>
        </p:nvCxnSpPr>
        <p:spPr>
          <a:xfrm>
            <a:off x="8353186" y="5559946"/>
            <a:ext cx="5426" cy="233648"/>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6175776" y="3634346"/>
            <a:ext cx="28541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6175776" y="4832043"/>
            <a:ext cx="28541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6167959" y="5793594"/>
            <a:ext cx="2854157" cy="0"/>
          </a:xfrm>
          <a:prstGeom prst="line">
            <a:avLst/>
          </a:prstGeom>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6517629" y="3813149"/>
            <a:ext cx="1919338" cy="253473"/>
          </a:xfrm>
          <a:prstGeom prst="rect">
            <a:avLst/>
          </a:prstGeom>
          <a:noFill/>
        </p:spPr>
        <p:txBody>
          <a:bodyPr wrap="square" rtlCol="0">
            <a:spAutoFit/>
          </a:bodyPr>
          <a:lstStyle/>
          <a:p>
            <a:r>
              <a:rPr lang="en-US" b="1" dirty="0" smtClean="0"/>
              <a:t>Data Node (DN)</a:t>
            </a:r>
            <a:endParaRPr lang="en-US" b="1" dirty="0"/>
          </a:p>
        </p:txBody>
      </p:sp>
      <p:sp>
        <p:nvSpPr>
          <p:cNvPr id="73" name="Rectangle 72"/>
          <p:cNvSpPr/>
          <p:nvPr/>
        </p:nvSpPr>
        <p:spPr>
          <a:xfrm>
            <a:off x="6540207" y="3003999"/>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3544181" y="2984759"/>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906543" y="1348685"/>
            <a:ext cx="1369875" cy="5499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5436394" y="1348685"/>
            <a:ext cx="1369875" cy="5499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a:off x="5684149" y="1425900"/>
            <a:ext cx="967620" cy="369332"/>
          </a:xfrm>
          <a:prstGeom prst="rect">
            <a:avLst/>
          </a:prstGeom>
          <a:noFill/>
        </p:spPr>
        <p:txBody>
          <a:bodyPr wrap="square" rtlCol="0">
            <a:spAutoFit/>
          </a:bodyPr>
          <a:lstStyle/>
          <a:p>
            <a:r>
              <a:rPr lang="en-US" b="1" dirty="0" smtClean="0"/>
              <a:t>Switch</a:t>
            </a:r>
            <a:endParaRPr lang="en-US" b="1" dirty="0"/>
          </a:p>
        </p:txBody>
      </p:sp>
      <p:cxnSp>
        <p:nvCxnSpPr>
          <p:cNvPr id="22" name="Straight Connector 21"/>
          <p:cNvCxnSpPr/>
          <p:nvPr/>
        </p:nvCxnSpPr>
        <p:spPr>
          <a:xfrm flipH="1">
            <a:off x="1571192" y="1898635"/>
            <a:ext cx="1243857" cy="851112"/>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2815049" y="1898635"/>
            <a:ext cx="1275415" cy="851112"/>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2815049" y="1898635"/>
            <a:ext cx="3991220" cy="980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3294583" y="1610566"/>
            <a:ext cx="214181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1786467" y="1762967"/>
            <a:ext cx="3700026" cy="986780"/>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4218545" y="1762966"/>
            <a:ext cx="1267948" cy="986781"/>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H="1" flipV="1">
            <a:off x="5486493" y="1762966"/>
            <a:ext cx="1319776" cy="1116569"/>
          </a:xfrm>
          <a:prstGeom prst="line">
            <a:avLst/>
          </a:prstGeom>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2145262" y="1397135"/>
            <a:ext cx="887273" cy="369332"/>
          </a:xfrm>
          <a:prstGeom prst="rect">
            <a:avLst/>
          </a:prstGeom>
          <a:noFill/>
        </p:spPr>
        <p:txBody>
          <a:bodyPr wrap="square" rtlCol="0">
            <a:spAutoFit/>
          </a:bodyPr>
          <a:lstStyle/>
          <a:p>
            <a:r>
              <a:rPr lang="en-US" b="1" dirty="0" smtClean="0"/>
              <a:t>Switch</a:t>
            </a:r>
            <a:endParaRPr lang="en-US" b="1" dirty="0"/>
          </a:p>
        </p:txBody>
      </p:sp>
      <p:sp>
        <p:nvSpPr>
          <p:cNvPr id="103" name="TextBox 102"/>
          <p:cNvSpPr txBox="1"/>
          <p:nvPr/>
        </p:nvSpPr>
        <p:spPr>
          <a:xfrm>
            <a:off x="778293" y="6086800"/>
            <a:ext cx="967620" cy="369332"/>
          </a:xfrm>
          <a:prstGeom prst="rect">
            <a:avLst/>
          </a:prstGeom>
          <a:noFill/>
        </p:spPr>
        <p:txBody>
          <a:bodyPr wrap="square" rtlCol="0">
            <a:spAutoFit/>
          </a:bodyPr>
          <a:lstStyle/>
          <a:p>
            <a:r>
              <a:rPr lang="en-US" b="1" dirty="0" smtClean="0"/>
              <a:t>Rack 1</a:t>
            </a:r>
            <a:endParaRPr lang="en-US" b="1" dirty="0"/>
          </a:p>
        </p:txBody>
      </p:sp>
      <p:sp>
        <p:nvSpPr>
          <p:cNvPr id="104" name="TextBox 103"/>
          <p:cNvSpPr txBox="1"/>
          <p:nvPr/>
        </p:nvSpPr>
        <p:spPr>
          <a:xfrm>
            <a:off x="3967421" y="6086800"/>
            <a:ext cx="967620" cy="369332"/>
          </a:xfrm>
          <a:prstGeom prst="rect">
            <a:avLst/>
          </a:prstGeom>
          <a:noFill/>
        </p:spPr>
        <p:txBody>
          <a:bodyPr wrap="square" rtlCol="0">
            <a:spAutoFit/>
          </a:bodyPr>
          <a:lstStyle/>
          <a:p>
            <a:r>
              <a:rPr lang="en-US" b="1" dirty="0" smtClean="0"/>
              <a:t>Rack 2</a:t>
            </a:r>
            <a:endParaRPr lang="en-US" b="1" dirty="0"/>
          </a:p>
        </p:txBody>
      </p:sp>
      <p:sp>
        <p:nvSpPr>
          <p:cNvPr id="105" name="TextBox 104"/>
          <p:cNvSpPr txBox="1"/>
          <p:nvPr/>
        </p:nvSpPr>
        <p:spPr>
          <a:xfrm>
            <a:off x="7153122" y="6090300"/>
            <a:ext cx="967620" cy="369332"/>
          </a:xfrm>
          <a:prstGeom prst="rect">
            <a:avLst/>
          </a:prstGeom>
          <a:noFill/>
        </p:spPr>
        <p:txBody>
          <a:bodyPr wrap="square" rtlCol="0">
            <a:spAutoFit/>
          </a:bodyPr>
          <a:lstStyle/>
          <a:p>
            <a:r>
              <a:rPr lang="en-US" b="1" dirty="0" smtClean="0"/>
              <a:t>Rack N</a:t>
            </a:r>
            <a:endParaRPr lang="en-US" b="1" dirty="0"/>
          </a:p>
        </p:txBody>
      </p:sp>
      <p:sp>
        <p:nvSpPr>
          <p:cNvPr id="106" name="TextBox 105"/>
          <p:cNvSpPr txBox="1"/>
          <p:nvPr/>
        </p:nvSpPr>
        <p:spPr>
          <a:xfrm>
            <a:off x="5684149" y="6090300"/>
            <a:ext cx="616433" cy="369332"/>
          </a:xfrm>
          <a:prstGeom prst="rect">
            <a:avLst/>
          </a:prstGeom>
          <a:noFill/>
        </p:spPr>
        <p:txBody>
          <a:bodyPr wrap="square" rtlCol="0">
            <a:spAutoFit/>
          </a:bodyPr>
          <a:lstStyle/>
          <a:p>
            <a:r>
              <a:rPr lang="en-US" b="1" dirty="0" smtClean="0"/>
              <a:t>. . . </a:t>
            </a:r>
            <a:endParaRPr lang="en-US" b="1" dirty="0"/>
          </a:p>
        </p:txBody>
      </p:sp>
      <p:sp>
        <p:nvSpPr>
          <p:cNvPr id="3" name="Multiply 2"/>
          <p:cNvSpPr/>
          <p:nvPr/>
        </p:nvSpPr>
        <p:spPr>
          <a:xfrm>
            <a:off x="7092356" y="5019881"/>
            <a:ext cx="665911" cy="654140"/>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7213692" y="1898635"/>
            <a:ext cx="1625508" cy="15258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NN will replicate lost blocks in another node </a:t>
            </a:r>
            <a:r>
              <a:rPr lang="en-US" b="1" dirty="0" smtClean="0">
                <a:solidFill>
                  <a:schemeClr val="tx1"/>
                </a:solidFill>
                <a:sym typeface="Wingdings"/>
              </a:rPr>
              <a:t></a:t>
            </a:r>
            <a:endParaRPr lang="en-US" b="1" dirty="0">
              <a:solidFill>
                <a:schemeClr val="tx1"/>
              </a:solidFill>
            </a:endParaRPr>
          </a:p>
        </p:txBody>
      </p:sp>
      <p:sp>
        <p:nvSpPr>
          <p:cNvPr id="9" name="Oval Callout 8"/>
          <p:cNvSpPr/>
          <p:nvPr/>
        </p:nvSpPr>
        <p:spPr>
          <a:xfrm>
            <a:off x="37169" y="1724866"/>
            <a:ext cx="1869374" cy="1005634"/>
          </a:xfrm>
          <a:prstGeom prst="wedgeEllipseCallou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 know all blocks and replicas!</a:t>
            </a:r>
            <a:endParaRPr lang="en-US" dirty="0">
              <a:solidFill>
                <a:srgbClr val="000000"/>
              </a:solidFill>
            </a:endParaRPr>
          </a:p>
        </p:txBody>
      </p:sp>
      <p:sp>
        <p:nvSpPr>
          <p:cNvPr id="79" name="Rectangle 78"/>
          <p:cNvSpPr/>
          <p:nvPr/>
        </p:nvSpPr>
        <p:spPr>
          <a:xfrm>
            <a:off x="7096523" y="1090339"/>
            <a:ext cx="1774978" cy="592046"/>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Reliable Storage</a:t>
            </a:r>
            <a:endParaRPr lang="en-US" b="1" dirty="0">
              <a:solidFill>
                <a:schemeClr val="tx1"/>
              </a:solidFill>
            </a:endParaRPr>
          </a:p>
        </p:txBody>
      </p:sp>
    </p:spTree>
    <p:extLst>
      <p:ext uri="{BB962C8B-B14F-4D97-AF65-F5344CB8AC3E}">
        <p14:creationId xmlns:p14="http://schemas.microsoft.com/office/powerpoint/2010/main" val="32498798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7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371"/>
            <a:ext cx="8229600" cy="1143000"/>
          </a:xfrm>
        </p:spPr>
        <p:txBody>
          <a:bodyPr/>
          <a:lstStyle/>
          <a:p>
            <a:r>
              <a:rPr lang="en-US" dirty="0" smtClean="0"/>
              <a:t>HDFS Architecture: Master-Slave</a:t>
            </a:r>
            <a:endParaRPr lang="en-US" dirty="0"/>
          </a:p>
        </p:txBody>
      </p:sp>
      <p:grpSp>
        <p:nvGrpSpPr>
          <p:cNvPr id="6" name="Group 5"/>
          <p:cNvGrpSpPr/>
          <p:nvPr/>
        </p:nvGrpSpPr>
        <p:grpSpPr>
          <a:xfrm>
            <a:off x="200061" y="2949228"/>
            <a:ext cx="2861974" cy="2868159"/>
            <a:chOff x="200061" y="1638240"/>
            <a:chExt cx="3452956" cy="4179148"/>
          </a:xfrm>
        </p:grpSpPr>
        <p:sp>
          <p:nvSpPr>
            <p:cNvPr id="4" name="Rectangle 3"/>
            <p:cNvSpPr/>
            <p:nvPr/>
          </p:nvSpPr>
          <p:spPr>
            <a:xfrm>
              <a:off x="654662" y="1718046"/>
              <a:ext cx="510637" cy="612692"/>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stCxn id="4" idx="2"/>
            </p:cNvCxnSpPr>
            <p:nvPr/>
          </p:nvCxnSpPr>
          <p:spPr>
            <a:xfrm>
              <a:off x="909981" y="2330738"/>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353523" y="3415542"/>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a:stCxn id="10" idx="2"/>
            </p:cNvCxnSpPr>
            <p:nvPr/>
          </p:nvCxnSpPr>
          <p:spPr>
            <a:xfrm>
              <a:off x="608842" y="4028234"/>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1461732" y="3415542"/>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a:stCxn id="12" idx="2"/>
            </p:cNvCxnSpPr>
            <p:nvPr/>
          </p:nvCxnSpPr>
          <p:spPr>
            <a:xfrm>
              <a:off x="1717051" y="4028234"/>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2574659" y="3441730"/>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14" idx="2"/>
            </p:cNvCxnSpPr>
            <p:nvPr/>
          </p:nvCxnSpPr>
          <p:spPr>
            <a:xfrm>
              <a:off x="2829978" y="4054422"/>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60070" y="4838063"/>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a:stCxn id="16" idx="2"/>
            </p:cNvCxnSpPr>
            <p:nvPr/>
          </p:nvCxnSpPr>
          <p:spPr>
            <a:xfrm>
              <a:off x="615389" y="5450755"/>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1468279" y="4838063"/>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stCxn id="18" idx="2"/>
            </p:cNvCxnSpPr>
            <p:nvPr/>
          </p:nvCxnSpPr>
          <p:spPr>
            <a:xfrm>
              <a:off x="1723598" y="5450755"/>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2581206" y="4864251"/>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20" idx="2"/>
            </p:cNvCxnSpPr>
            <p:nvPr/>
          </p:nvCxnSpPr>
          <p:spPr>
            <a:xfrm>
              <a:off x="2836525" y="5476943"/>
              <a:ext cx="6547" cy="340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09492" y="2671183"/>
              <a:ext cx="34435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09492" y="4416327"/>
              <a:ext cx="34435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00061" y="5817388"/>
              <a:ext cx="3443525"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301754" y="1638240"/>
              <a:ext cx="2315671" cy="369332"/>
            </a:xfrm>
            <a:prstGeom prst="rect">
              <a:avLst/>
            </a:prstGeom>
            <a:noFill/>
          </p:spPr>
          <p:txBody>
            <a:bodyPr wrap="square" rtlCol="0">
              <a:spAutoFit/>
            </a:bodyPr>
            <a:lstStyle/>
            <a:p>
              <a:r>
                <a:rPr lang="en-US" b="1" dirty="0" smtClean="0"/>
                <a:t>Name Node (NN)</a:t>
              </a:r>
              <a:endParaRPr lang="en-US" b="1" dirty="0"/>
            </a:p>
          </p:txBody>
        </p:sp>
        <p:sp>
          <p:nvSpPr>
            <p:cNvPr id="30" name="TextBox 29"/>
            <p:cNvSpPr txBox="1"/>
            <p:nvPr/>
          </p:nvSpPr>
          <p:spPr>
            <a:xfrm>
              <a:off x="621936" y="2931713"/>
              <a:ext cx="2315671" cy="369332"/>
            </a:xfrm>
            <a:prstGeom prst="rect">
              <a:avLst/>
            </a:prstGeom>
            <a:noFill/>
          </p:spPr>
          <p:txBody>
            <a:bodyPr wrap="square" rtlCol="0">
              <a:spAutoFit/>
            </a:bodyPr>
            <a:lstStyle/>
            <a:p>
              <a:r>
                <a:rPr lang="en-US" b="1" dirty="0" smtClean="0"/>
                <a:t>Data Node (DN)</a:t>
              </a:r>
              <a:endParaRPr lang="en-US" b="1" dirty="0"/>
            </a:p>
          </p:txBody>
        </p:sp>
      </p:grpSp>
      <p:sp>
        <p:nvSpPr>
          <p:cNvPr id="31" name="TextBox 30"/>
          <p:cNvSpPr txBox="1"/>
          <p:nvPr/>
        </p:nvSpPr>
        <p:spPr>
          <a:xfrm>
            <a:off x="4090464" y="2879535"/>
            <a:ext cx="2936683" cy="646331"/>
          </a:xfrm>
          <a:prstGeom prst="rect">
            <a:avLst/>
          </a:prstGeom>
          <a:noFill/>
        </p:spPr>
        <p:txBody>
          <a:bodyPr wrap="square" rtlCol="0">
            <a:spAutoFit/>
          </a:bodyPr>
          <a:lstStyle/>
          <a:p>
            <a:r>
              <a:rPr lang="en-US" b="1" dirty="0" smtClean="0"/>
              <a:t>Secondary Name Node (SNN)</a:t>
            </a:r>
            <a:endParaRPr lang="en-US" b="1" dirty="0"/>
          </a:p>
        </p:txBody>
      </p:sp>
      <p:sp>
        <p:nvSpPr>
          <p:cNvPr id="32" name="TextBox 31"/>
          <p:cNvSpPr txBox="1"/>
          <p:nvPr/>
        </p:nvSpPr>
        <p:spPr>
          <a:xfrm>
            <a:off x="85696" y="794687"/>
            <a:ext cx="2315671" cy="369332"/>
          </a:xfrm>
          <a:prstGeom prst="rect">
            <a:avLst/>
          </a:prstGeom>
          <a:noFill/>
        </p:spPr>
        <p:txBody>
          <a:bodyPr wrap="square" rtlCol="0">
            <a:spAutoFit/>
          </a:bodyPr>
          <a:lstStyle/>
          <a:p>
            <a:r>
              <a:rPr lang="en-US" b="1" dirty="0" smtClean="0"/>
              <a:t>Multiple-Rack Cluster</a:t>
            </a:r>
            <a:endParaRPr lang="en-US" b="1" dirty="0"/>
          </a:p>
        </p:txBody>
      </p:sp>
      <p:cxnSp>
        <p:nvCxnSpPr>
          <p:cNvPr id="35" name="Straight Connector 34"/>
          <p:cNvCxnSpPr/>
          <p:nvPr/>
        </p:nvCxnSpPr>
        <p:spPr>
          <a:xfrm>
            <a:off x="3755801" y="3408913"/>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3294583" y="4153416"/>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stCxn id="36" idx="2"/>
          </p:cNvCxnSpPr>
          <p:nvPr/>
        </p:nvCxnSpPr>
        <p:spPr>
          <a:xfrm>
            <a:off x="3506203" y="4573908"/>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4213119" y="4153416"/>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Connector 38"/>
          <p:cNvCxnSpPr>
            <a:stCxn id="38" idx="2"/>
          </p:cNvCxnSpPr>
          <p:nvPr/>
        </p:nvCxnSpPr>
        <p:spPr>
          <a:xfrm>
            <a:off x="4424739" y="4573908"/>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5135566" y="4171389"/>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stCxn id="40" idx="2"/>
          </p:cNvCxnSpPr>
          <p:nvPr/>
        </p:nvCxnSpPr>
        <p:spPr>
          <a:xfrm>
            <a:off x="5347186" y="4591881"/>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3300009" y="5129696"/>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a:stCxn id="42" idx="2"/>
          </p:cNvCxnSpPr>
          <p:nvPr/>
        </p:nvCxnSpPr>
        <p:spPr>
          <a:xfrm>
            <a:off x="3511630" y="5550188"/>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4218545" y="5129696"/>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p:cNvCxnSpPr>
            <a:stCxn id="44" idx="2"/>
          </p:cNvCxnSpPr>
          <p:nvPr/>
        </p:nvCxnSpPr>
        <p:spPr>
          <a:xfrm>
            <a:off x="4430166" y="5550188"/>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5140992" y="5147669"/>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p:cNvCxnSpPr>
            <a:stCxn id="46" idx="2"/>
          </p:cNvCxnSpPr>
          <p:nvPr/>
        </p:nvCxnSpPr>
        <p:spPr>
          <a:xfrm>
            <a:off x="5352613" y="5568161"/>
            <a:ext cx="5426" cy="23364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175203" y="3642561"/>
            <a:ext cx="28541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175203" y="4840258"/>
            <a:ext cx="28541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167386" y="5801809"/>
            <a:ext cx="2854157" cy="0"/>
          </a:xfrm>
          <a:prstGeom prst="line">
            <a:avLst/>
          </a:prstGeom>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3517056" y="3821364"/>
            <a:ext cx="1919338" cy="253473"/>
          </a:xfrm>
          <a:prstGeom prst="rect">
            <a:avLst/>
          </a:prstGeom>
          <a:noFill/>
        </p:spPr>
        <p:txBody>
          <a:bodyPr wrap="square" rtlCol="0">
            <a:spAutoFit/>
          </a:bodyPr>
          <a:lstStyle/>
          <a:p>
            <a:r>
              <a:rPr lang="en-US" b="1" dirty="0" smtClean="0"/>
              <a:t>Data Node (DN)</a:t>
            </a:r>
            <a:endParaRPr lang="en-US" b="1" dirty="0"/>
          </a:p>
        </p:txBody>
      </p:sp>
      <p:cxnSp>
        <p:nvCxnSpPr>
          <p:cNvPr id="55" name="Straight Connector 54"/>
          <p:cNvCxnSpPr/>
          <p:nvPr/>
        </p:nvCxnSpPr>
        <p:spPr>
          <a:xfrm>
            <a:off x="6756374" y="3400698"/>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56" name="Rectangle 55"/>
          <p:cNvSpPr/>
          <p:nvPr/>
        </p:nvSpPr>
        <p:spPr>
          <a:xfrm>
            <a:off x="6295156" y="4145201"/>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a:stCxn id="56" idx="2"/>
          </p:cNvCxnSpPr>
          <p:nvPr/>
        </p:nvCxnSpPr>
        <p:spPr>
          <a:xfrm>
            <a:off x="6506776" y="4565693"/>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7213692" y="4145201"/>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p:cNvCxnSpPr>
            <a:stCxn id="58" idx="2"/>
          </p:cNvCxnSpPr>
          <p:nvPr/>
        </p:nvCxnSpPr>
        <p:spPr>
          <a:xfrm>
            <a:off x="7425312" y="4565693"/>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8136139" y="4163174"/>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60"/>
          <p:cNvCxnSpPr>
            <a:stCxn id="60" idx="2"/>
          </p:cNvCxnSpPr>
          <p:nvPr/>
        </p:nvCxnSpPr>
        <p:spPr>
          <a:xfrm>
            <a:off x="8347759" y="4583666"/>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6300582" y="5121481"/>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Connector 62"/>
          <p:cNvCxnSpPr>
            <a:stCxn id="62" idx="2"/>
          </p:cNvCxnSpPr>
          <p:nvPr/>
        </p:nvCxnSpPr>
        <p:spPr>
          <a:xfrm>
            <a:off x="6512203" y="5541973"/>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7219118" y="5121481"/>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 name="Straight Connector 64"/>
          <p:cNvCxnSpPr>
            <a:stCxn id="64" idx="2"/>
          </p:cNvCxnSpPr>
          <p:nvPr/>
        </p:nvCxnSpPr>
        <p:spPr>
          <a:xfrm>
            <a:off x="7430739" y="5541973"/>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8141565" y="5139454"/>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Straight Connector 66"/>
          <p:cNvCxnSpPr>
            <a:stCxn id="66" idx="2"/>
          </p:cNvCxnSpPr>
          <p:nvPr/>
        </p:nvCxnSpPr>
        <p:spPr>
          <a:xfrm>
            <a:off x="8353186" y="5559946"/>
            <a:ext cx="5426" cy="233648"/>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6175776" y="3634346"/>
            <a:ext cx="28541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6175776" y="4832043"/>
            <a:ext cx="28541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6167959" y="5793594"/>
            <a:ext cx="2854157" cy="0"/>
          </a:xfrm>
          <a:prstGeom prst="line">
            <a:avLst/>
          </a:prstGeom>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6517629" y="3813149"/>
            <a:ext cx="1919338" cy="253473"/>
          </a:xfrm>
          <a:prstGeom prst="rect">
            <a:avLst/>
          </a:prstGeom>
          <a:noFill/>
        </p:spPr>
        <p:txBody>
          <a:bodyPr wrap="square" rtlCol="0">
            <a:spAutoFit/>
          </a:bodyPr>
          <a:lstStyle/>
          <a:p>
            <a:r>
              <a:rPr lang="en-US" b="1" dirty="0" smtClean="0"/>
              <a:t>Data Node (DN)</a:t>
            </a:r>
            <a:endParaRPr lang="en-US" b="1" dirty="0"/>
          </a:p>
        </p:txBody>
      </p:sp>
      <p:sp>
        <p:nvSpPr>
          <p:cNvPr id="73" name="Rectangle 72"/>
          <p:cNvSpPr/>
          <p:nvPr/>
        </p:nvSpPr>
        <p:spPr>
          <a:xfrm>
            <a:off x="6540207" y="3003999"/>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3544181" y="2984759"/>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906543" y="1348685"/>
            <a:ext cx="1369875" cy="5499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5436394" y="1348685"/>
            <a:ext cx="1369875" cy="5499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a:off x="5684149" y="1425900"/>
            <a:ext cx="967620" cy="369332"/>
          </a:xfrm>
          <a:prstGeom prst="rect">
            <a:avLst/>
          </a:prstGeom>
          <a:noFill/>
        </p:spPr>
        <p:txBody>
          <a:bodyPr wrap="square" rtlCol="0">
            <a:spAutoFit/>
          </a:bodyPr>
          <a:lstStyle/>
          <a:p>
            <a:r>
              <a:rPr lang="en-US" b="1" dirty="0" smtClean="0"/>
              <a:t>Switch</a:t>
            </a:r>
            <a:endParaRPr lang="en-US" b="1" dirty="0"/>
          </a:p>
        </p:txBody>
      </p:sp>
      <p:cxnSp>
        <p:nvCxnSpPr>
          <p:cNvPr id="22" name="Straight Connector 21"/>
          <p:cNvCxnSpPr/>
          <p:nvPr/>
        </p:nvCxnSpPr>
        <p:spPr>
          <a:xfrm flipH="1">
            <a:off x="1571192" y="1898635"/>
            <a:ext cx="1243857" cy="851112"/>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2815049" y="1898635"/>
            <a:ext cx="1275415" cy="851112"/>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2815049" y="1898635"/>
            <a:ext cx="3991220" cy="980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3294583" y="1610566"/>
            <a:ext cx="214181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1786467" y="1762967"/>
            <a:ext cx="3700026" cy="986780"/>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4218545" y="1762966"/>
            <a:ext cx="1267948" cy="986781"/>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H="1" flipV="1">
            <a:off x="5486493" y="1762966"/>
            <a:ext cx="1319776" cy="1116569"/>
          </a:xfrm>
          <a:prstGeom prst="line">
            <a:avLst/>
          </a:prstGeom>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2145262" y="1397135"/>
            <a:ext cx="887273" cy="369332"/>
          </a:xfrm>
          <a:prstGeom prst="rect">
            <a:avLst/>
          </a:prstGeom>
          <a:noFill/>
        </p:spPr>
        <p:txBody>
          <a:bodyPr wrap="square" rtlCol="0">
            <a:spAutoFit/>
          </a:bodyPr>
          <a:lstStyle/>
          <a:p>
            <a:r>
              <a:rPr lang="en-US" b="1" dirty="0" smtClean="0"/>
              <a:t>Switch</a:t>
            </a:r>
            <a:endParaRPr lang="en-US" b="1" dirty="0"/>
          </a:p>
        </p:txBody>
      </p:sp>
      <p:sp>
        <p:nvSpPr>
          <p:cNvPr id="103" name="TextBox 102"/>
          <p:cNvSpPr txBox="1"/>
          <p:nvPr/>
        </p:nvSpPr>
        <p:spPr>
          <a:xfrm>
            <a:off x="778293" y="6086800"/>
            <a:ext cx="967620" cy="369332"/>
          </a:xfrm>
          <a:prstGeom prst="rect">
            <a:avLst/>
          </a:prstGeom>
          <a:noFill/>
        </p:spPr>
        <p:txBody>
          <a:bodyPr wrap="square" rtlCol="0">
            <a:spAutoFit/>
          </a:bodyPr>
          <a:lstStyle/>
          <a:p>
            <a:r>
              <a:rPr lang="en-US" b="1" dirty="0" smtClean="0"/>
              <a:t>Rack 1</a:t>
            </a:r>
            <a:endParaRPr lang="en-US" b="1" dirty="0"/>
          </a:p>
        </p:txBody>
      </p:sp>
      <p:sp>
        <p:nvSpPr>
          <p:cNvPr id="104" name="TextBox 103"/>
          <p:cNvSpPr txBox="1"/>
          <p:nvPr/>
        </p:nvSpPr>
        <p:spPr>
          <a:xfrm>
            <a:off x="3967421" y="6086800"/>
            <a:ext cx="967620" cy="369332"/>
          </a:xfrm>
          <a:prstGeom prst="rect">
            <a:avLst/>
          </a:prstGeom>
          <a:noFill/>
        </p:spPr>
        <p:txBody>
          <a:bodyPr wrap="square" rtlCol="0">
            <a:spAutoFit/>
          </a:bodyPr>
          <a:lstStyle/>
          <a:p>
            <a:r>
              <a:rPr lang="en-US" b="1" dirty="0" smtClean="0"/>
              <a:t>Rack 2</a:t>
            </a:r>
            <a:endParaRPr lang="en-US" b="1" dirty="0"/>
          </a:p>
        </p:txBody>
      </p:sp>
      <p:sp>
        <p:nvSpPr>
          <p:cNvPr id="105" name="TextBox 104"/>
          <p:cNvSpPr txBox="1"/>
          <p:nvPr/>
        </p:nvSpPr>
        <p:spPr>
          <a:xfrm>
            <a:off x="7153122" y="6090300"/>
            <a:ext cx="967620" cy="369332"/>
          </a:xfrm>
          <a:prstGeom prst="rect">
            <a:avLst/>
          </a:prstGeom>
          <a:noFill/>
        </p:spPr>
        <p:txBody>
          <a:bodyPr wrap="square" rtlCol="0">
            <a:spAutoFit/>
          </a:bodyPr>
          <a:lstStyle/>
          <a:p>
            <a:r>
              <a:rPr lang="en-US" b="1" dirty="0" smtClean="0"/>
              <a:t>Rack N</a:t>
            </a:r>
            <a:endParaRPr lang="en-US" b="1" dirty="0"/>
          </a:p>
        </p:txBody>
      </p:sp>
      <p:sp>
        <p:nvSpPr>
          <p:cNvPr id="106" name="TextBox 105"/>
          <p:cNvSpPr txBox="1"/>
          <p:nvPr/>
        </p:nvSpPr>
        <p:spPr>
          <a:xfrm>
            <a:off x="5684149" y="6090300"/>
            <a:ext cx="616433" cy="369332"/>
          </a:xfrm>
          <a:prstGeom prst="rect">
            <a:avLst/>
          </a:prstGeom>
          <a:noFill/>
        </p:spPr>
        <p:txBody>
          <a:bodyPr wrap="square" rtlCol="0">
            <a:spAutoFit/>
          </a:bodyPr>
          <a:lstStyle/>
          <a:p>
            <a:r>
              <a:rPr lang="en-US" b="1" dirty="0" smtClean="0"/>
              <a:t>. . . </a:t>
            </a:r>
            <a:endParaRPr lang="en-US" b="1" dirty="0"/>
          </a:p>
        </p:txBody>
      </p:sp>
      <p:sp>
        <p:nvSpPr>
          <p:cNvPr id="3" name="Multiply 2"/>
          <p:cNvSpPr/>
          <p:nvPr/>
        </p:nvSpPr>
        <p:spPr>
          <a:xfrm>
            <a:off x="6460965" y="3613465"/>
            <a:ext cx="2058029" cy="2371751"/>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7219118" y="1843985"/>
            <a:ext cx="1625508" cy="15258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NN will replicate lost blocks across racks </a:t>
            </a:r>
            <a:r>
              <a:rPr lang="en-US" b="1" dirty="0" smtClean="0">
                <a:solidFill>
                  <a:schemeClr val="tx1"/>
                </a:solidFill>
                <a:sym typeface="Wingdings"/>
              </a:rPr>
              <a:t></a:t>
            </a:r>
            <a:endParaRPr lang="en-US" b="1" dirty="0">
              <a:solidFill>
                <a:schemeClr val="tx1"/>
              </a:solidFill>
            </a:endParaRPr>
          </a:p>
        </p:txBody>
      </p:sp>
      <p:sp>
        <p:nvSpPr>
          <p:cNvPr id="79" name="Oval Callout 78"/>
          <p:cNvSpPr/>
          <p:nvPr/>
        </p:nvSpPr>
        <p:spPr>
          <a:xfrm>
            <a:off x="37169" y="1724866"/>
            <a:ext cx="1869374" cy="1005634"/>
          </a:xfrm>
          <a:prstGeom prst="wedgeEllipseCallou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 know the topology of the cluster!</a:t>
            </a:r>
            <a:endParaRPr lang="en-US" dirty="0">
              <a:solidFill>
                <a:srgbClr val="000000"/>
              </a:solidFill>
            </a:endParaRPr>
          </a:p>
        </p:txBody>
      </p:sp>
      <p:sp>
        <p:nvSpPr>
          <p:cNvPr id="80" name="Rectangle 79"/>
          <p:cNvSpPr/>
          <p:nvPr/>
        </p:nvSpPr>
        <p:spPr>
          <a:xfrm>
            <a:off x="7096523" y="1090339"/>
            <a:ext cx="1774978" cy="592046"/>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Rack Awareness</a:t>
            </a:r>
            <a:endParaRPr lang="en-US" b="1" dirty="0">
              <a:solidFill>
                <a:schemeClr val="tx1"/>
              </a:solidFill>
            </a:endParaRPr>
          </a:p>
        </p:txBody>
      </p:sp>
    </p:spTree>
    <p:extLst>
      <p:ext uri="{BB962C8B-B14F-4D97-AF65-F5344CB8AC3E}">
        <p14:creationId xmlns:p14="http://schemas.microsoft.com/office/powerpoint/2010/main" val="3369039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9"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371"/>
            <a:ext cx="8229600" cy="1143000"/>
          </a:xfrm>
        </p:spPr>
        <p:txBody>
          <a:bodyPr/>
          <a:lstStyle/>
          <a:p>
            <a:r>
              <a:rPr lang="en-US" dirty="0" smtClean="0"/>
              <a:t>HDFS Architecture: Master-Slave</a:t>
            </a:r>
            <a:endParaRPr lang="en-US" dirty="0"/>
          </a:p>
        </p:txBody>
      </p:sp>
      <p:grpSp>
        <p:nvGrpSpPr>
          <p:cNvPr id="6" name="Group 5"/>
          <p:cNvGrpSpPr/>
          <p:nvPr/>
        </p:nvGrpSpPr>
        <p:grpSpPr>
          <a:xfrm>
            <a:off x="200061" y="2949228"/>
            <a:ext cx="2861974" cy="2868159"/>
            <a:chOff x="200061" y="1638240"/>
            <a:chExt cx="3452956" cy="4179148"/>
          </a:xfrm>
        </p:grpSpPr>
        <p:sp>
          <p:nvSpPr>
            <p:cNvPr id="4" name="Rectangle 3"/>
            <p:cNvSpPr/>
            <p:nvPr/>
          </p:nvSpPr>
          <p:spPr>
            <a:xfrm>
              <a:off x="654662" y="1718046"/>
              <a:ext cx="510637" cy="612692"/>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stCxn id="4" idx="2"/>
            </p:cNvCxnSpPr>
            <p:nvPr/>
          </p:nvCxnSpPr>
          <p:spPr>
            <a:xfrm>
              <a:off x="909981" y="2330738"/>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353523" y="3415542"/>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a:stCxn id="10" idx="2"/>
            </p:cNvCxnSpPr>
            <p:nvPr/>
          </p:nvCxnSpPr>
          <p:spPr>
            <a:xfrm>
              <a:off x="608842" y="4028234"/>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1461732" y="3415542"/>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a:stCxn id="12" idx="2"/>
            </p:cNvCxnSpPr>
            <p:nvPr/>
          </p:nvCxnSpPr>
          <p:spPr>
            <a:xfrm>
              <a:off x="1717051" y="4028234"/>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2574659" y="3441730"/>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14" idx="2"/>
            </p:cNvCxnSpPr>
            <p:nvPr/>
          </p:nvCxnSpPr>
          <p:spPr>
            <a:xfrm>
              <a:off x="2829978" y="4054422"/>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60070" y="4838063"/>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a:stCxn id="16" idx="2"/>
            </p:cNvCxnSpPr>
            <p:nvPr/>
          </p:nvCxnSpPr>
          <p:spPr>
            <a:xfrm>
              <a:off x="615389" y="5450755"/>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1468279" y="4838063"/>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stCxn id="18" idx="2"/>
            </p:cNvCxnSpPr>
            <p:nvPr/>
          </p:nvCxnSpPr>
          <p:spPr>
            <a:xfrm>
              <a:off x="1723598" y="5450755"/>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2581206" y="4864251"/>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20" idx="2"/>
            </p:cNvCxnSpPr>
            <p:nvPr/>
          </p:nvCxnSpPr>
          <p:spPr>
            <a:xfrm>
              <a:off x="2836525" y="5476943"/>
              <a:ext cx="6547" cy="340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09492" y="2671183"/>
              <a:ext cx="34435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09492" y="4416327"/>
              <a:ext cx="34435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00061" y="5817388"/>
              <a:ext cx="3443525"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301754" y="1638240"/>
              <a:ext cx="2315671" cy="369332"/>
            </a:xfrm>
            <a:prstGeom prst="rect">
              <a:avLst/>
            </a:prstGeom>
            <a:noFill/>
          </p:spPr>
          <p:txBody>
            <a:bodyPr wrap="square" rtlCol="0">
              <a:spAutoFit/>
            </a:bodyPr>
            <a:lstStyle/>
            <a:p>
              <a:r>
                <a:rPr lang="en-US" b="1" dirty="0" smtClean="0"/>
                <a:t>Name Node (NN)</a:t>
              </a:r>
              <a:endParaRPr lang="en-US" b="1" dirty="0"/>
            </a:p>
          </p:txBody>
        </p:sp>
        <p:sp>
          <p:nvSpPr>
            <p:cNvPr id="30" name="TextBox 29"/>
            <p:cNvSpPr txBox="1"/>
            <p:nvPr/>
          </p:nvSpPr>
          <p:spPr>
            <a:xfrm>
              <a:off x="621936" y="2931713"/>
              <a:ext cx="2315671" cy="369332"/>
            </a:xfrm>
            <a:prstGeom prst="rect">
              <a:avLst/>
            </a:prstGeom>
            <a:noFill/>
          </p:spPr>
          <p:txBody>
            <a:bodyPr wrap="square" rtlCol="0">
              <a:spAutoFit/>
            </a:bodyPr>
            <a:lstStyle/>
            <a:p>
              <a:r>
                <a:rPr lang="en-US" b="1" dirty="0" smtClean="0"/>
                <a:t>Data Node (DN)</a:t>
              </a:r>
              <a:endParaRPr lang="en-US" b="1" dirty="0"/>
            </a:p>
          </p:txBody>
        </p:sp>
      </p:grpSp>
      <p:sp>
        <p:nvSpPr>
          <p:cNvPr id="31" name="TextBox 30"/>
          <p:cNvSpPr txBox="1"/>
          <p:nvPr/>
        </p:nvSpPr>
        <p:spPr>
          <a:xfrm>
            <a:off x="4090464" y="2879535"/>
            <a:ext cx="2936683" cy="646331"/>
          </a:xfrm>
          <a:prstGeom prst="rect">
            <a:avLst/>
          </a:prstGeom>
          <a:noFill/>
        </p:spPr>
        <p:txBody>
          <a:bodyPr wrap="square" rtlCol="0">
            <a:spAutoFit/>
          </a:bodyPr>
          <a:lstStyle/>
          <a:p>
            <a:r>
              <a:rPr lang="en-US" b="1" dirty="0" smtClean="0"/>
              <a:t>Secondary Name Node (SNN)</a:t>
            </a:r>
            <a:endParaRPr lang="en-US" b="1" dirty="0"/>
          </a:p>
        </p:txBody>
      </p:sp>
      <p:sp>
        <p:nvSpPr>
          <p:cNvPr id="32" name="TextBox 31"/>
          <p:cNvSpPr txBox="1"/>
          <p:nvPr/>
        </p:nvSpPr>
        <p:spPr>
          <a:xfrm>
            <a:off x="85696" y="794687"/>
            <a:ext cx="2315671" cy="369332"/>
          </a:xfrm>
          <a:prstGeom prst="rect">
            <a:avLst/>
          </a:prstGeom>
          <a:noFill/>
        </p:spPr>
        <p:txBody>
          <a:bodyPr wrap="square" rtlCol="0">
            <a:spAutoFit/>
          </a:bodyPr>
          <a:lstStyle/>
          <a:p>
            <a:r>
              <a:rPr lang="en-US" b="1" dirty="0" smtClean="0"/>
              <a:t>Multiple-Rack Cluster</a:t>
            </a:r>
            <a:endParaRPr lang="en-US" b="1" dirty="0"/>
          </a:p>
        </p:txBody>
      </p:sp>
      <p:cxnSp>
        <p:nvCxnSpPr>
          <p:cNvPr id="35" name="Straight Connector 34"/>
          <p:cNvCxnSpPr/>
          <p:nvPr/>
        </p:nvCxnSpPr>
        <p:spPr>
          <a:xfrm>
            <a:off x="3755801" y="3408913"/>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3294583" y="4153416"/>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stCxn id="36" idx="2"/>
          </p:cNvCxnSpPr>
          <p:nvPr/>
        </p:nvCxnSpPr>
        <p:spPr>
          <a:xfrm>
            <a:off x="3506203" y="4573908"/>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4213119" y="4153416"/>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Connector 38"/>
          <p:cNvCxnSpPr>
            <a:stCxn id="38" idx="2"/>
          </p:cNvCxnSpPr>
          <p:nvPr/>
        </p:nvCxnSpPr>
        <p:spPr>
          <a:xfrm>
            <a:off x="4424739" y="4573908"/>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5135566" y="4171389"/>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stCxn id="40" idx="2"/>
          </p:cNvCxnSpPr>
          <p:nvPr/>
        </p:nvCxnSpPr>
        <p:spPr>
          <a:xfrm>
            <a:off x="5347186" y="4591881"/>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3300009" y="5129696"/>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a:stCxn id="42" idx="2"/>
          </p:cNvCxnSpPr>
          <p:nvPr/>
        </p:nvCxnSpPr>
        <p:spPr>
          <a:xfrm>
            <a:off x="3511630" y="5550188"/>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4218545" y="5129696"/>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p:cNvCxnSpPr>
            <a:stCxn id="44" idx="2"/>
          </p:cNvCxnSpPr>
          <p:nvPr/>
        </p:nvCxnSpPr>
        <p:spPr>
          <a:xfrm>
            <a:off x="4430166" y="5550188"/>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5140992" y="5147669"/>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p:cNvCxnSpPr>
            <a:stCxn id="46" idx="2"/>
          </p:cNvCxnSpPr>
          <p:nvPr/>
        </p:nvCxnSpPr>
        <p:spPr>
          <a:xfrm>
            <a:off x="5352613" y="5568161"/>
            <a:ext cx="5426" cy="23364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175203" y="3642561"/>
            <a:ext cx="28541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175203" y="4840258"/>
            <a:ext cx="28541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167386" y="5801809"/>
            <a:ext cx="2854157" cy="0"/>
          </a:xfrm>
          <a:prstGeom prst="line">
            <a:avLst/>
          </a:prstGeom>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3517056" y="3821364"/>
            <a:ext cx="1919338" cy="253473"/>
          </a:xfrm>
          <a:prstGeom prst="rect">
            <a:avLst/>
          </a:prstGeom>
          <a:noFill/>
        </p:spPr>
        <p:txBody>
          <a:bodyPr wrap="square" rtlCol="0">
            <a:spAutoFit/>
          </a:bodyPr>
          <a:lstStyle/>
          <a:p>
            <a:r>
              <a:rPr lang="en-US" b="1" dirty="0" smtClean="0"/>
              <a:t>Data Node (DN)</a:t>
            </a:r>
            <a:endParaRPr lang="en-US" b="1" dirty="0"/>
          </a:p>
        </p:txBody>
      </p:sp>
      <p:cxnSp>
        <p:nvCxnSpPr>
          <p:cNvPr id="55" name="Straight Connector 54"/>
          <p:cNvCxnSpPr/>
          <p:nvPr/>
        </p:nvCxnSpPr>
        <p:spPr>
          <a:xfrm>
            <a:off x="6756374" y="3400698"/>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56" name="Rectangle 55"/>
          <p:cNvSpPr/>
          <p:nvPr/>
        </p:nvSpPr>
        <p:spPr>
          <a:xfrm>
            <a:off x="6295156" y="4145201"/>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a:stCxn id="56" idx="2"/>
          </p:cNvCxnSpPr>
          <p:nvPr/>
        </p:nvCxnSpPr>
        <p:spPr>
          <a:xfrm>
            <a:off x="6506776" y="4565693"/>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7213692" y="4145201"/>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p:cNvCxnSpPr>
            <a:stCxn id="58" idx="2"/>
          </p:cNvCxnSpPr>
          <p:nvPr/>
        </p:nvCxnSpPr>
        <p:spPr>
          <a:xfrm>
            <a:off x="7425312" y="4565693"/>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8136139" y="4163174"/>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60"/>
          <p:cNvCxnSpPr>
            <a:stCxn id="60" idx="2"/>
          </p:cNvCxnSpPr>
          <p:nvPr/>
        </p:nvCxnSpPr>
        <p:spPr>
          <a:xfrm>
            <a:off x="8347759" y="4583666"/>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6300582" y="5121481"/>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Connector 62"/>
          <p:cNvCxnSpPr>
            <a:stCxn id="62" idx="2"/>
          </p:cNvCxnSpPr>
          <p:nvPr/>
        </p:nvCxnSpPr>
        <p:spPr>
          <a:xfrm>
            <a:off x="6512203" y="5541973"/>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7219118" y="5121481"/>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 name="Straight Connector 64"/>
          <p:cNvCxnSpPr>
            <a:stCxn id="64" idx="2"/>
          </p:cNvCxnSpPr>
          <p:nvPr/>
        </p:nvCxnSpPr>
        <p:spPr>
          <a:xfrm>
            <a:off x="7430739" y="5541973"/>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8141565" y="5139454"/>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Straight Connector 66"/>
          <p:cNvCxnSpPr>
            <a:stCxn id="66" idx="2"/>
          </p:cNvCxnSpPr>
          <p:nvPr/>
        </p:nvCxnSpPr>
        <p:spPr>
          <a:xfrm>
            <a:off x="8353186" y="5559946"/>
            <a:ext cx="5426" cy="233648"/>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6175776" y="3634346"/>
            <a:ext cx="28541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6175776" y="4832043"/>
            <a:ext cx="28541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6167959" y="5793594"/>
            <a:ext cx="2854157" cy="0"/>
          </a:xfrm>
          <a:prstGeom prst="line">
            <a:avLst/>
          </a:prstGeom>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6517629" y="3813149"/>
            <a:ext cx="1919338" cy="253473"/>
          </a:xfrm>
          <a:prstGeom prst="rect">
            <a:avLst/>
          </a:prstGeom>
          <a:noFill/>
        </p:spPr>
        <p:txBody>
          <a:bodyPr wrap="square" rtlCol="0">
            <a:spAutoFit/>
          </a:bodyPr>
          <a:lstStyle/>
          <a:p>
            <a:r>
              <a:rPr lang="en-US" b="1" dirty="0" smtClean="0"/>
              <a:t>Data Node (DN)</a:t>
            </a:r>
            <a:endParaRPr lang="en-US" b="1" dirty="0"/>
          </a:p>
        </p:txBody>
      </p:sp>
      <p:sp>
        <p:nvSpPr>
          <p:cNvPr id="73" name="Rectangle 72"/>
          <p:cNvSpPr/>
          <p:nvPr/>
        </p:nvSpPr>
        <p:spPr>
          <a:xfrm>
            <a:off x="6540207" y="3003999"/>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3544181" y="2984759"/>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906543" y="1348685"/>
            <a:ext cx="1369875" cy="5499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5436394" y="1348685"/>
            <a:ext cx="1369875" cy="5499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a:off x="5684149" y="1425900"/>
            <a:ext cx="967620" cy="369332"/>
          </a:xfrm>
          <a:prstGeom prst="rect">
            <a:avLst/>
          </a:prstGeom>
          <a:noFill/>
        </p:spPr>
        <p:txBody>
          <a:bodyPr wrap="square" rtlCol="0">
            <a:spAutoFit/>
          </a:bodyPr>
          <a:lstStyle/>
          <a:p>
            <a:r>
              <a:rPr lang="en-US" b="1" dirty="0" smtClean="0"/>
              <a:t>Switch</a:t>
            </a:r>
            <a:endParaRPr lang="en-US" b="1" dirty="0"/>
          </a:p>
        </p:txBody>
      </p:sp>
      <p:cxnSp>
        <p:nvCxnSpPr>
          <p:cNvPr id="22" name="Straight Connector 21"/>
          <p:cNvCxnSpPr/>
          <p:nvPr/>
        </p:nvCxnSpPr>
        <p:spPr>
          <a:xfrm flipH="1">
            <a:off x="1571192" y="1898635"/>
            <a:ext cx="1243857" cy="851112"/>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2815049" y="1898635"/>
            <a:ext cx="1275415" cy="851112"/>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2815049" y="1898635"/>
            <a:ext cx="3991220" cy="980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3294583" y="1610566"/>
            <a:ext cx="214181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1786467" y="1762967"/>
            <a:ext cx="3700026" cy="986780"/>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4218545" y="1762966"/>
            <a:ext cx="1267948" cy="986781"/>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H="1" flipV="1">
            <a:off x="5486493" y="1762966"/>
            <a:ext cx="1319776" cy="1116569"/>
          </a:xfrm>
          <a:prstGeom prst="line">
            <a:avLst/>
          </a:prstGeom>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2145262" y="1397135"/>
            <a:ext cx="887273" cy="369332"/>
          </a:xfrm>
          <a:prstGeom prst="rect">
            <a:avLst/>
          </a:prstGeom>
          <a:noFill/>
        </p:spPr>
        <p:txBody>
          <a:bodyPr wrap="square" rtlCol="0">
            <a:spAutoFit/>
          </a:bodyPr>
          <a:lstStyle/>
          <a:p>
            <a:r>
              <a:rPr lang="en-US" b="1" dirty="0" smtClean="0"/>
              <a:t>Switch</a:t>
            </a:r>
            <a:endParaRPr lang="en-US" b="1" dirty="0"/>
          </a:p>
        </p:txBody>
      </p:sp>
      <p:sp>
        <p:nvSpPr>
          <p:cNvPr id="103" name="TextBox 102"/>
          <p:cNvSpPr txBox="1"/>
          <p:nvPr/>
        </p:nvSpPr>
        <p:spPr>
          <a:xfrm>
            <a:off x="778293" y="6086800"/>
            <a:ext cx="967620" cy="369332"/>
          </a:xfrm>
          <a:prstGeom prst="rect">
            <a:avLst/>
          </a:prstGeom>
          <a:noFill/>
        </p:spPr>
        <p:txBody>
          <a:bodyPr wrap="square" rtlCol="0">
            <a:spAutoFit/>
          </a:bodyPr>
          <a:lstStyle/>
          <a:p>
            <a:r>
              <a:rPr lang="en-US" b="1" dirty="0" smtClean="0"/>
              <a:t>Rack 1</a:t>
            </a:r>
            <a:endParaRPr lang="en-US" b="1" dirty="0"/>
          </a:p>
        </p:txBody>
      </p:sp>
      <p:sp>
        <p:nvSpPr>
          <p:cNvPr id="104" name="TextBox 103"/>
          <p:cNvSpPr txBox="1"/>
          <p:nvPr/>
        </p:nvSpPr>
        <p:spPr>
          <a:xfrm>
            <a:off x="3967421" y="6086800"/>
            <a:ext cx="967620" cy="369332"/>
          </a:xfrm>
          <a:prstGeom prst="rect">
            <a:avLst/>
          </a:prstGeom>
          <a:noFill/>
        </p:spPr>
        <p:txBody>
          <a:bodyPr wrap="square" rtlCol="0">
            <a:spAutoFit/>
          </a:bodyPr>
          <a:lstStyle/>
          <a:p>
            <a:r>
              <a:rPr lang="en-US" b="1" dirty="0" smtClean="0"/>
              <a:t>Rack 2</a:t>
            </a:r>
            <a:endParaRPr lang="en-US" b="1" dirty="0"/>
          </a:p>
        </p:txBody>
      </p:sp>
      <p:sp>
        <p:nvSpPr>
          <p:cNvPr id="105" name="TextBox 104"/>
          <p:cNvSpPr txBox="1"/>
          <p:nvPr/>
        </p:nvSpPr>
        <p:spPr>
          <a:xfrm>
            <a:off x="7153122" y="6090300"/>
            <a:ext cx="967620" cy="369332"/>
          </a:xfrm>
          <a:prstGeom prst="rect">
            <a:avLst/>
          </a:prstGeom>
          <a:noFill/>
        </p:spPr>
        <p:txBody>
          <a:bodyPr wrap="square" rtlCol="0">
            <a:spAutoFit/>
          </a:bodyPr>
          <a:lstStyle/>
          <a:p>
            <a:r>
              <a:rPr lang="en-US" b="1" dirty="0" smtClean="0"/>
              <a:t>Rack N</a:t>
            </a:r>
            <a:endParaRPr lang="en-US" b="1" dirty="0"/>
          </a:p>
        </p:txBody>
      </p:sp>
      <p:sp>
        <p:nvSpPr>
          <p:cNvPr id="106" name="TextBox 105"/>
          <p:cNvSpPr txBox="1"/>
          <p:nvPr/>
        </p:nvSpPr>
        <p:spPr>
          <a:xfrm>
            <a:off x="5684149" y="6090300"/>
            <a:ext cx="616433" cy="369332"/>
          </a:xfrm>
          <a:prstGeom prst="rect">
            <a:avLst/>
          </a:prstGeom>
          <a:noFill/>
        </p:spPr>
        <p:txBody>
          <a:bodyPr wrap="square" rtlCol="0">
            <a:spAutoFit/>
          </a:bodyPr>
          <a:lstStyle/>
          <a:p>
            <a:r>
              <a:rPr lang="en-US" b="1" dirty="0" smtClean="0"/>
              <a:t>. . . </a:t>
            </a:r>
            <a:endParaRPr lang="en-US" b="1" dirty="0"/>
          </a:p>
        </p:txBody>
      </p:sp>
      <p:sp>
        <p:nvSpPr>
          <p:cNvPr id="79" name="Oval Callout 78"/>
          <p:cNvSpPr/>
          <p:nvPr/>
        </p:nvSpPr>
        <p:spPr>
          <a:xfrm>
            <a:off x="37169" y="1724866"/>
            <a:ext cx="1869374" cy="1005634"/>
          </a:xfrm>
          <a:prstGeom prst="wedgeEllipseCallou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Do not ask me, I am down </a:t>
            </a:r>
            <a:r>
              <a:rPr lang="en-US" dirty="0" smtClean="0">
                <a:solidFill>
                  <a:srgbClr val="000000"/>
                </a:solidFill>
                <a:sym typeface="Wingdings"/>
              </a:rPr>
              <a:t></a:t>
            </a:r>
            <a:endParaRPr lang="en-US" dirty="0">
              <a:solidFill>
                <a:srgbClr val="000000"/>
              </a:solidFill>
            </a:endParaRPr>
          </a:p>
        </p:txBody>
      </p:sp>
      <p:sp>
        <p:nvSpPr>
          <p:cNvPr id="82" name="Multiply 81"/>
          <p:cNvSpPr/>
          <p:nvPr/>
        </p:nvSpPr>
        <p:spPr>
          <a:xfrm>
            <a:off x="397888" y="2816495"/>
            <a:ext cx="797106" cy="772411"/>
          </a:xfrm>
          <a:prstGeom prst="mathMultiply">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6963447" y="1879220"/>
            <a:ext cx="1774978" cy="592046"/>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Single Point of Failure</a:t>
            </a:r>
            <a:endParaRPr lang="en-US" b="1" dirty="0">
              <a:solidFill>
                <a:schemeClr val="tx1"/>
              </a:solidFill>
            </a:endParaRPr>
          </a:p>
        </p:txBody>
      </p:sp>
      <p:sp>
        <p:nvSpPr>
          <p:cNvPr id="9" name="Right Arrow 8"/>
          <p:cNvSpPr/>
          <p:nvPr/>
        </p:nvSpPr>
        <p:spPr>
          <a:xfrm>
            <a:off x="2905535" y="3060959"/>
            <a:ext cx="511646" cy="217942"/>
          </a:xfrm>
          <a:prstGeom prst="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8891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4"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371"/>
            <a:ext cx="8229600" cy="1143000"/>
          </a:xfrm>
        </p:spPr>
        <p:txBody>
          <a:bodyPr/>
          <a:lstStyle/>
          <a:p>
            <a:r>
              <a:rPr lang="en-US" dirty="0" smtClean="0"/>
              <a:t>HDFS Architecture: Master-Slave</a:t>
            </a:r>
            <a:endParaRPr lang="en-US" dirty="0"/>
          </a:p>
        </p:txBody>
      </p:sp>
      <p:grpSp>
        <p:nvGrpSpPr>
          <p:cNvPr id="6" name="Group 5"/>
          <p:cNvGrpSpPr/>
          <p:nvPr/>
        </p:nvGrpSpPr>
        <p:grpSpPr>
          <a:xfrm>
            <a:off x="200061" y="2949228"/>
            <a:ext cx="2861974" cy="2868159"/>
            <a:chOff x="200061" y="1638240"/>
            <a:chExt cx="3452956" cy="4179148"/>
          </a:xfrm>
        </p:grpSpPr>
        <p:sp>
          <p:nvSpPr>
            <p:cNvPr id="4" name="Rectangle 3"/>
            <p:cNvSpPr/>
            <p:nvPr/>
          </p:nvSpPr>
          <p:spPr>
            <a:xfrm>
              <a:off x="654662" y="1718046"/>
              <a:ext cx="510637" cy="612692"/>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stCxn id="4" idx="2"/>
            </p:cNvCxnSpPr>
            <p:nvPr/>
          </p:nvCxnSpPr>
          <p:spPr>
            <a:xfrm>
              <a:off x="909981" y="2330738"/>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353523" y="3415542"/>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a:stCxn id="10" idx="2"/>
            </p:cNvCxnSpPr>
            <p:nvPr/>
          </p:nvCxnSpPr>
          <p:spPr>
            <a:xfrm>
              <a:off x="608842" y="4028234"/>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1461732" y="3415542"/>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a:stCxn id="12" idx="2"/>
            </p:cNvCxnSpPr>
            <p:nvPr/>
          </p:nvCxnSpPr>
          <p:spPr>
            <a:xfrm>
              <a:off x="1717051" y="4028234"/>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2574659" y="3441730"/>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14" idx="2"/>
            </p:cNvCxnSpPr>
            <p:nvPr/>
          </p:nvCxnSpPr>
          <p:spPr>
            <a:xfrm>
              <a:off x="2829978" y="4054422"/>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60070" y="4838063"/>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a:stCxn id="16" idx="2"/>
            </p:cNvCxnSpPr>
            <p:nvPr/>
          </p:nvCxnSpPr>
          <p:spPr>
            <a:xfrm>
              <a:off x="615389" y="5450755"/>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1468279" y="4838063"/>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stCxn id="18" idx="2"/>
            </p:cNvCxnSpPr>
            <p:nvPr/>
          </p:nvCxnSpPr>
          <p:spPr>
            <a:xfrm>
              <a:off x="1723598" y="5450755"/>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2581206" y="4864251"/>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20" idx="2"/>
            </p:cNvCxnSpPr>
            <p:nvPr/>
          </p:nvCxnSpPr>
          <p:spPr>
            <a:xfrm>
              <a:off x="2836525" y="5476943"/>
              <a:ext cx="6547" cy="340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09492" y="2671183"/>
              <a:ext cx="34435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09492" y="4416327"/>
              <a:ext cx="34435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00061" y="5817388"/>
              <a:ext cx="3443525"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301754" y="1638240"/>
              <a:ext cx="2315671" cy="369332"/>
            </a:xfrm>
            <a:prstGeom prst="rect">
              <a:avLst/>
            </a:prstGeom>
            <a:noFill/>
          </p:spPr>
          <p:txBody>
            <a:bodyPr wrap="square" rtlCol="0">
              <a:spAutoFit/>
            </a:bodyPr>
            <a:lstStyle/>
            <a:p>
              <a:r>
                <a:rPr lang="en-US" b="1" dirty="0" smtClean="0"/>
                <a:t>Name Node (NN)</a:t>
              </a:r>
              <a:endParaRPr lang="en-US" b="1" dirty="0"/>
            </a:p>
          </p:txBody>
        </p:sp>
        <p:sp>
          <p:nvSpPr>
            <p:cNvPr id="30" name="TextBox 29"/>
            <p:cNvSpPr txBox="1"/>
            <p:nvPr/>
          </p:nvSpPr>
          <p:spPr>
            <a:xfrm>
              <a:off x="621936" y="2931713"/>
              <a:ext cx="2315671" cy="369332"/>
            </a:xfrm>
            <a:prstGeom prst="rect">
              <a:avLst/>
            </a:prstGeom>
            <a:noFill/>
          </p:spPr>
          <p:txBody>
            <a:bodyPr wrap="square" rtlCol="0">
              <a:spAutoFit/>
            </a:bodyPr>
            <a:lstStyle/>
            <a:p>
              <a:r>
                <a:rPr lang="en-US" b="1" dirty="0" smtClean="0"/>
                <a:t>Data Node (DN)</a:t>
              </a:r>
              <a:endParaRPr lang="en-US" b="1" dirty="0"/>
            </a:p>
          </p:txBody>
        </p:sp>
      </p:grpSp>
      <p:sp>
        <p:nvSpPr>
          <p:cNvPr id="31" name="TextBox 30"/>
          <p:cNvSpPr txBox="1"/>
          <p:nvPr/>
        </p:nvSpPr>
        <p:spPr>
          <a:xfrm>
            <a:off x="4090464" y="2879535"/>
            <a:ext cx="2936683" cy="646331"/>
          </a:xfrm>
          <a:prstGeom prst="rect">
            <a:avLst/>
          </a:prstGeom>
          <a:noFill/>
        </p:spPr>
        <p:txBody>
          <a:bodyPr wrap="square" rtlCol="0">
            <a:spAutoFit/>
          </a:bodyPr>
          <a:lstStyle/>
          <a:p>
            <a:r>
              <a:rPr lang="en-US" b="1" dirty="0" smtClean="0"/>
              <a:t>Secondary Name Node (SNN)</a:t>
            </a:r>
            <a:endParaRPr lang="en-US" b="1" dirty="0"/>
          </a:p>
        </p:txBody>
      </p:sp>
      <p:sp>
        <p:nvSpPr>
          <p:cNvPr id="32" name="TextBox 31"/>
          <p:cNvSpPr txBox="1"/>
          <p:nvPr/>
        </p:nvSpPr>
        <p:spPr>
          <a:xfrm>
            <a:off x="85696" y="794687"/>
            <a:ext cx="2315671" cy="369332"/>
          </a:xfrm>
          <a:prstGeom prst="rect">
            <a:avLst/>
          </a:prstGeom>
          <a:noFill/>
        </p:spPr>
        <p:txBody>
          <a:bodyPr wrap="square" rtlCol="0">
            <a:spAutoFit/>
          </a:bodyPr>
          <a:lstStyle/>
          <a:p>
            <a:r>
              <a:rPr lang="en-US" b="1" dirty="0" smtClean="0"/>
              <a:t>Multiple-Rack Cluster</a:t>
            </a:r>
            <a:endParaRPr lang="en-US" b="1" dirty="0"/>
          </a:p>
        </p:txBody>
      </p:sp>
      <p:cxnSp>
        <p:nvCxnSpPr>
          <p:cNvPr id="35" name="Straight Connector 34"/>
          <p:cNvCxnSpPr/>
          <p:nvPr/>
        </p:nvCxnSpPr>
        <p:spPr>
          <a:xfrm>
            <a:off x="3755801" y="3408913"/>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3294583" y="4153416"/>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stCxn id="36" idx="2"/>
          </p:cNvCxnSpPr>
          <p:nvPr/>
        </p:nvCxnSpPr>
        <p:spPr>
          <a:xfrm>
            <a:off x="3506203" y="4573908"/>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4213119" y="4153416"/>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Connector 38"/>
          <p:cNvCxnSpPr>
            <a:stCxn id="38" idx="2"/>
          </p:cNvCxnSpPr>
          <p:nvPr/>
        </p:nvCxnSpPr>
        <p:spPr>
          <a:xfrm>
            <a:off x="4424739" y="4573908"/>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5135566" y="4171389"/>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stCxn id="40" idx="2"/>
          </p:cNvCxnSpPr>
          <p:nvPr/>
        </p:nvCxnSpPr>
        <p:spPr>
          <a:xfrm>
            <a:off x="5347186" y="4591881"/>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3300009" y="5129696"/>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a:stCxn id="42" idx="2"/>
          </p:cNvCxnSpPr>
          <p:nvPr/>
        </p:nvCxnSpPr>
        <p:spPr>
          <a:xfrm>
            <a:off x="3511630" y="5550188"/>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4218545" y="5129696"/>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p:cNvCxnSpPr>
            <a:stCxn id="44" idx="2"/>
          </p:cNvCxnSpPr>
          <p:nvPr/>
        </p:nvCxnSpPr>
        <p:spPr>
          <a:xfrm>
            <a:off x="4430166" y="5550188"/>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5140992" y="5147669"/>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p:cNvCxnSpPr>
            <a:stCxn id="46" idx="2"/>
          </p:cNvCxnSpPr>
          <p:nvPr/>
        </p:nvCxnSpPr>
        <p:spPr>
          <a:xfrm>
            <a:off x="5352613" y="5568161"/>
            <a:ext cx="5426" cy="23364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175203" y="3642561"/>
            <a:ext cx="28541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175203" y="4840258"/>
            <a:ext cx="28541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167386" y="5801809"/>
            <a:ext cx="2854157" cy="0"/>
          </a:xfrm>
          <a:prstGeom prst="line">
            <a:avLst/>
          </a:prstGeom>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3517056" y="3821364"/>
            <a:ext cx="1919338" cy="253473"/>
          </a:xfrm>
          <a:prstGeom prst="rect">
            <a:avLst/>
          </a:prstGeom>
          <a:noFill/>
        </p:spPr>
        <p:txBody>
          <a:bodyPr wrap="square" rtlCol="0">
            <a:spAutoFit/>
          </a:bodyPr>
          <a:lstStyle/>
          <a:p>
            <a:r>
              <a:rPr lang="en-US" b="1" dirty="0" smtClean="0"/>
              <a:t>Data Node (DN)</a:t>
            </a:r>
            <a:endParaRPr lang="en-US" b="1" dirty="0"/>
          </a:p>
        </p:txBody>
      </p:sp>
      <p:cxnSp>
        <p:nvCxnSpPr>
          <p:cNvPr id="55" name="Straight Connector 54"/>
          <p:cNvCxnSpPr/>
          <p:nvPr/>
        </p:nvCxnSpPr>
        <p:spPr>
          <a:xfrm>
            <a:off x="6756374" y="3400698"/>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56" name="Rectangle 55"/>
          <p:cNvSpPr/>
          <p:nvPr/>
        </p:nvSpPr>
        <p:spPr>
          <a:xfrm>
            <a:off x="6295156" y="4145201"/>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a:stCxn id="56" idx="2"/>
          </p:cNvCxnSpPr>
          <p:nvPr/>
        </p:nvCxnSpPr>
        <p:spPr>
          <a:xfrm>
            <a:off x="6506776" y="4565693"/>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7213692" y="4145201"/>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p:cNvCxnSpPr>
            <a:stCxn id="58" idx="2"/>
          </p:cNvCxnSpPr>
          <p:nvPr/>
        </p:nvCxnSpPr>
        <p:spPr>
          <a:xfrm>
            <a:off x="7425312" y="4565693"/>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8136139" y="4163174"/>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60"/>
          <p:cNvCxnSpPr>
            <a:stCxn id="60" idx="2"/>
          </p:cNvCxnSpPr>
          <p:nvPr/>
        </p:nvCxnSpPr>
        <p:spPr>
          <a:xfrm>
            <a:off x="8347759" y="4583666"/>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6300582" y="5121481"/>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Connector 62"/>
          <p:cNvCxnSpPr>
            <a:stCxn id="62" idx="2"/>
          </p:cNvCxnSpPr>
          <p:nvPr/>
        </p:nvCxnSpPr>
        <p:spPr>
          <a:xfrm>
            <a:off x="6512203" y="5541973"/>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7219118" y="5121481"/>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 name="Straight Connector 64"/>
          <p:cNvCxnSpPr>
            <a:stCxn id="64" idx="2"/>
          </p:cNvCxnSpPr>
          <p:nvPr/>
        </p:nvCxnSpPr>
        <p:spPr>
          <a:xfrm>
            <a:off x="7430739" y="5541973"/>
            <a:ext cx="5426" cy="233648"/>
          </a:xfrm>
          <a:prstGeom prst="line">
            <a:avLst/>
          </a:prstGeom>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8141565" y="5139454"/>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Straight Connector 66"/>
          <p:cNvCxnSpPr>
            <a:stCxn id="66" idx="2"/>
          </p:cNvCxnSpPr>
          <p:nvPr/>
        </p:nvCxnSpPr>
        <p:spPr>
          <a:xfrm>
            <a:off x="8353186" y="5559946"/>
            <a:ext cx="5426" cy="233648"/>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6175776" y="3634346"/>
            <a:ext cx="28541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6175776" y="4832043"/>
            <a:ext cx="28541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6167959" y="5793594"/>
            <a:ext cx="2854157" cy="0"/>
          </a:xfrm>
          <a:prstGeom prst="line">
            <a:avLst/>
          </a:prstGeom>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6517629" y="3813149"/>
            <a:ext cx="1919338" cy="253473"/>
          </a:xfrm>
          <a:prstGeom prst="rect">
            <a:avLst/>
          </a:prstGeom>
          <a:noFill/>
        </p:spPr>
        <p:txBody>
          <a:bodyPr wrap="square" rtlCol="0">
            <a:spAutoFit/>
          </a:bodyPr>
          <a:lstStyle/>
          <a:p>
            <a:r>
              <a:rPr lang="en-US" b="1" dirty="0" smtClean="0"/>
              <a:t>Data Node (DN)</a:t>
            </a:r>
            <a:endParaRPr lang="en-US" b="1" dirty="0"/>
          </a:p>
        </p:txBody>
      </p:sp>
      <p:sp>
        <p:nvSpPr>
          <p:cNvPr id="73" name="Rectangle 72"/>
          <p:cNvSpPr/>
          <p:nvPr/>
        </p:nvSpPr>
        <p:spPr>
          <a:xfrm>
            <a:off x="6540207" y="3003999"/>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3544181" y="2984759"/>
            <a:ext cx="423240" cy="420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906543" y="1348685"/>
            <a:ext cx="1369875" cy="5499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5436394" y="1348685"/>
            <a:ext cx="1369875" cy="5499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a:off x="5684149" y="1425900"/>
            <a:ext cx="967620" cy="369332"/>
          </a:xfrm>
          <a:prstGeom prst="rect">
            <a:avLst/>
          </a:prstGeom>
          <a:noFill/>
        </p:spPr>
        <p:txBody>
          <a:bodyPr wrap="square" rtlCol="0">
            <a:spAutoFit/>
          </a:bodyPr>
          <a:lstStyle/>
          <a:p>
            <a:r>
              <a:rPr lang="en-US" b="1" dirty="0" smtClean="0"/>
              <a:t>Switch</a:t>
            </a:r>
            <a:endParaRPr lang="en-US" b="1" dirty="0"/>
          </a:p>
        </p:txBody>
      </p:sp>
      <p:cxnSp>
        <p:nvCxnSpPr>
          <p:cNvPr id="22" name="Straight Connector 21"/>
          <p:cNvCxnSpPr/>
          <p:nvPr/>
        </p:nvCxnSpPr>
        <p:spPr>
          <a:xfrm flipH="1">
            <a:off x="1571192" y="1898635"/>
            <a:ext cx="1243857" cy="851112"/>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2815049" y="1898635"/>
            <a:ext cx="1275415" cy="851112"/>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2815049" y="1898635"/>
            <a:ext cx="3991220" cy="980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3294583" y="1610566"/>
            <a:ext cx="214181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1786467" y="1762967"/>
            <a:ext cx="3700026" cy="986780"/>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4218545" y="1762966"/>
            <a:ext cx="1267948" cy="986781"/>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H="1" flipV="1">
            <a:off x="5486493" y="1762966"/>
            <a:ext cx="1319776" cy="1116569"/>
          </a:xfrm>
          <a:prstGeom prst="line">
            <a:avLst/>
          </a:prstGeom>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2145262" y="1397135"/>
            <a:ext cx="887273" cy="369332"/>
          </a:xfrm>
          <a:prstGeom prst="rect">
            <a:avLst/>
          </a:prstGeom>
          <a:noFill/>
        </p:spPr>
        <p:txBody>
          <a:bodyPr wrap="square" rtlCol="0">
            <a:spAutoFit/>
          </a:bodyPr>
          <a:lstStyle/>
          <a:p>
            <a:r>
              <a:rPr lang="en-US" b="1" dirty="0" smtClean="0"/>
              <a:t>Switch</a:t>
            </a:r>
            <a:endParaRPr lang="en-US" b="1" dirty="0"/>
          </a:p>
        </p:txBody>
      </p:sp>
      <p:sp>
        <p:nvSpPr>
          <p:cNvPr id="103" name="TextBox 102"/>
          <p:cNvSpPr txBox="1"/>
          <p:nvPr/>
        </p:nvSpPr>
        <p:spPr>
          <a:xfrm>
            <a:off x="778293" y="6086800"/>
            <a:ext cx="967620" cy="369332"/>
          </a:xfrm>
          <a:prstGeom prst="rect">
            <a:avLst/>
          </a:prstGeom>
          <a:noFill/>
        </p:spPr>
        <p:txBody>
          <a:bodyPr wrap="square" rtlCol="0">
            <a:spAutoFit/>
          </a:bodyPr>
          <a:lstStyle/>
          <a:p>
            <a:r>
              <a:rPr lang="en-US" b="1" dirty="0" smtClean="0"/>
              <a:t>Rack 1</a:t>
            </a:r>
            <a:endParaRPr lang="en-US" b="1" dirty="0"/>
          </a:p>
        </p:txBody>
      </p:sp>
      <p:sp>
        <p:nvSpPr>
          <p:cNvPr id="104" name="TextBox 103"/>
          <p:cNvSpPr txBox="1"/>
          <p:nvPr/>
        </p:nvSpPr>
        <p:spPr>
          <a:xfrm>
            <a:off x="3967421" y="6086800"/>
            <a:ext cx="967620" cy="369332"/>
          </a:xfrm>
          <a:prstGeom prst="rect">
            <a:avLst/>
          </a:prstGeom>
          <a:noFill/>
        </p:spPr>
        <p:txBody>
          <a:bodyPr wrap="square" rtlCol="0">
            <a:spAutoFit/>
          </a:bodyPr>
          <a:lstStyle/>
          <a:p>
            <a:r>
              <a:rPr lang="en-US" b="1" dirty="0" smtClean="0"/>
              <a:t>Rack 2</a:t>
            </a:r>
            <a:endParaRPr lang="en-US" b="1" dirty="0"/>
          </a:p>
        </p:txBody>
      </p:sp>
      <p:sp>
        <p:nvSpPr>
          <p:cNvPr id="105" name="TextBox 104"/>
          <p:cNvSpPr txBox="1"/>
          <p:nvPr/>
        </p:nvSpPr>
        <p:spPr>
          <a:xfrm>
            <a:off x="7153122" y="6090300"/>
            <a:ext cx="967620" cy="369332"/>
          </a:xfrm>
          <a:prstGeom prst="rect">
            <a:avLst/>
          </a:prstGeom>
          <a:noFill/>
        </p:spPr>
        <p:txBody>
          <a:bodyPr wrap="square" rtlCol="0">
            <a:spAutoFit/>
          </a:bodyPr>
          <a:lstStyle/>
          <a:p>
            <a:r>
              <a:rPr lang="en-US" b="1" dirty="0" smtClean="0"/>
              <a:t>Rack N</a:t>
            </a:r>
            <a:endParaRPr lang="en-US" b="1" dirty="0"/>
          </a:p>
        </p:txBody>
      </p:sp>
      <p:sp>
        <p:nvSpPr>
          <p:cNvPr id="106" name="TextBox 105"/>
          <p:cNvSpPr txBox="1"/>
          <p:nvPr/>
        </p:nvSpPr>
        <p:spPr>
          <a:xfrm>
            <a:off x="5684149" y="6090300"/>
            <a:ext cx="616433" cy="369332"/>
          </a:xfrm>
          <a:prstGeom prst="rect">
            <a:avLst/>
          </a:prstGeom>
          <a:noFill/>
        </p:spPr>
        <p:txBody>
          <a:bodyPr wrap="square" rtlCol="0">
            <a:spAutoFit/>
          </a:bodyPr>
          <a:lstStyle/>
          <a:p>
            <a:r>
              <a:rPr lang="en-US" b="1" dirty="0" smtClean="0"/>
              <a:t>. . . </a:t>
            </a:r>
            <a:endParaRPr lang="en-US" b="1" dirty="0"/>
          </a:p>
        </p:txBody>
      </p:sp>
      <p:sp>
        <p:nvSpPr>
          <p:cNvPr id="3" name="Up-Down Arrow 2"/>
          <p:cNvSpPr/>
          <p:nvPr/>
        </p:nvSpPr>
        <p:spPr>
          <a:xfrm>
            <a:off x="2695464" y="3686161"/>
            <a:ext cx="239169" cy="949320"/>
          </a:xfrm>
          <a:prstGeom prst="upDown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7027147" y="1898635"/>
            <a:ext cx="1774978" cy="1000315"/>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Keep bulky communication within a rack!</a:t>
            </a:r>
            <a:endParaRPr lang="en-US" b="1" dirty="0">
              <a:solidFill>
                <a:schemeClr val="tx1"/>
              </a:solidFill>
            </a:endParaRPr>
          </a:p>
        </p:txBody>
      </p:sp>
      <p:sp>
        <p:nvSpPr>
          <p:cNvPr id="86" name="Rectangle 85"/>
          <p:cNvSpPr/>
          <p:nvPr/>
        </p:nvSpPr>
        <p:spPr>
          <a:xfrm>
            <a:off x="129348" y="1430432"/>
            <a:ext cx="1565765" cy="10936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How about network performance?</a:t>
            </a:r>
            <a:endParaRPr lang="en-US" b="1" dirty="0">
              <a:solidFill>
                <a:schemeClr val="tx1"/>
              </a:solidFill>
            </a:endParaRPr>
          </a:p>
        </p:txBody>
      </p:sp>
      <p:sp>
        <p:nvSpPr>
          <p:cNvPr id="5" name="Left-Right Arrow 4"/>
          <p:cNvSpPr/>
          <p:nvPr/>
        </p:nvSpPr>
        <p:spPr>
          <a:xfrm>
            <a:off x="3544181" y="1164019"/>
            <a:ext cx="1390860" cy="233116"/>
          </a:xfrm>
          <a:prstGeom prst="left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Tree>
    <p:extLst>
      <p:ext uri="{BB962C8B-B14F-4D97-AF65-F5344CB8AC3E}">
        <p14:creationId xmlns:p14="http://schemas.microsoft.com/office/powerpoint/2010/main" val="3122205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0" grpId="0" animBg="1"/>
      <p:bldP spid="86"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57200" y="1092200"/>
            <a:ext cx="8229600" cy="3263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3338"/>
            <a:ext cx="8229600" cy="1143000"/>
          </a:xfrm>
        </p:spPr>
        <p:txBody>
          <a:bodyPr/>
          <a:lstStyle/>
          <a:p>
            <a:r>
              <a:rPr lang="en-US" dirty="0" smtClean="0"/>
              <a:t>HDFS Inside: Name Node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74244365"/>
              </p:ext>
            </p:extLst>
          </p:nvPr>
        </p:nvGraphicFramePr>
        <p:xfrm>
          <a:off x="1130300" y="1943100"/>
          <a:ext cx="6769101" cy="2095500"/>
        </p:xfrm>
        <a:graphic>
          <a:graphicData uri="http://schemas.openxmlformats.org/drawingml/2006/table">
            <a:tbl>
              <a:tblPr firstRow="1" bandRow="1">
                <a:tableStyleId>{5C22544A-7EE6-4342-B048-85BDC9FD1C3A}</a:tableStyleId>
              </a:tblPr>
              <a:tblGrid>
                <a:gridCol w="2256367"/>
                <a:gridCol w="2256367"/>
                <a:gridCol w="2256367"/>
              </a:tblGrid>
              <a:tr h="523875">
                <a:tc>
                  <a:txBody>
                    <a:bodyPr/>
                    <a:lstStyle/>
                    <a:p>
                      <a:r>
                        <a:rPr lang="en-US" dirty="0" smtClean="0">
                          <a:solidFill>
                            <a:schemeClr val="tx1"/>
                          </a:solidFill>
                        </a:rPr>
                        <a:t>Filename</a:t>
                      </a:r>
                      <a:endParaRPr lang="en-US" dirty="0">
                        <a:solidFill>
                          <a:schemeClr val="tx1"/>
                        </a:solidFill>
                      </a:endParaRPr>
                    </a:p>
                  </a:txBody>
                  <a:tcPr/>
                </a:tc>
                <a:tc>
                  <a:txBody>
                    <a:bodyPr/>
                    <a:lstStyle/>
                    <a:p>
                      <a:r>
                        <a:rPr lang="en-US" dirty="0" smtClean="0">
                          <a:solidFill>
                            <a:schemeClr val="tx1"/>
                          </a:solidFill>
                        </a:rPr>
                        <a:t>Replication factor</a:t>
                      </a:r>
                      <a:endParaRPr lang="en-US" dirty="0">
                        <a:solidFill>
                          <a:schemeClr val="tx1"/>
                        </a:solidFill>
                      </a:endParaRPr>
                    </a:p>
                  </a:txBody>
                  <a:tcPr/>
                </a:tc>
                <a:tc>
                  <a:txBody>
                    <a:bodyPr/>
                    <a:lstStyle/>
                    <a:p>
                      <a:r>
                        <a:rPr lang="en-US" dirty="0" smtClean="0">
                          <a:solidFill>
                            <a:schemeClr val="tx1"/>
                          </a:solidFill>
                        </a:rPr>
                        <a:t>Block</a:t>
                      </a:r>
                      <a:r>
                        <a:rPr lang="en-US" baseline="0" dirty="0" smtClean="0">
                          <a:solidFill>
                            <a:schemeClr val="tx1"/>
                          </a:solidFill>
                        </a:rPr>
                        <a:t> ID</a:t>
                      </a:r>
                      <a:endParaRPr lang="en-US" dirty="0">
                        <a:solidFill>
                          <a:schemeClr val="tx1"/>
                        </a:solidFill>
                      </a:endParaRPr>
                    </a:p>
                  </a:txBody>
                  <a:tcPr/>
                </a:tc>
              </a:tr>
              <a:tr h="523875">
                <a:tc>
                  <a:txBody>
                    <a:bodyPr/>
                    <a:lstStyle/>
                    <a:p>
                      <a:r>
                        <a:rPr lang="en-US" dirty="0" smtClean="0">
                          <a:solidFill>
                            <a:schemeClr val="tx1"/>
                          </a:solidFill>
                        </a:rPr>
                        <a:t>File</a:t>
                      </a:r>
                      <a:r>
                        <a:rPr lang="en-US" baseline="0" dirty="0" smtClean="0">
                          <a:solidFill>
                            <a:schemeClr val="tx1"/>
                          </a:solidFill>
                        </a:rPr>
                        <a:t> 1</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[1, 2, 3]</a:t>
                      </a:r>
                      <a:endParaRPr lang="en-US" dirty="0">
                        <a:solidFill>
                          <a:schemeClr val="tx1"/>
                        </a:solidFill>
                      </a:endParaRPr>
                    </a:p>
                  </a:txBody>
                  <a:tcPr/>
                </a:tc>
              </a:tr>
              <a:tr h="523875">
                <a:tc>
                  <a:txBody>
                    <a:bodyPr/>
                    <a:lstStyle/>
                    <a:p>
                      <a:r>
                        <a:rPr lang="en-US" dirty="0" smtClean="0">
                          <a:solidFill>
                            <a:schemeClr val="tx1"/>
                          </a:solidFill>
                        </a:rPr>
                        <a:t>File 2</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[4, 5,</a:t>
                      </a:r>
                      <a:r>
                        <a:rPr lang="en-US" baseline="0" dirty="0" smtClean="0">
                          <a:solidFill>
                            <a:schemeClr val="tx1"/>
                          </a:solidFill>
                        </a:rPr>
                        <a:t> 6]</a:t>
                      </a:r>
                      <a:endParaRPr lang="en-US" dirty="0">
                        <a:solidFill>
                          <a:schemeClr val="tx1"/>
                        </a:solidFill>
                      </a:endParaRPr>
                    </a:p>
                  </a:txBody>
                  <a:tcPr/>
                </a:tc>
              </a:tr>
              <a:tr h="523875">
                <a:tc>
                  <a:txBody>
                    <a:bodyPr/>
                    <a:lstStyle/>
                    <a:p>
                      <a:r>
                        <a:rPr lang="en-US" dirty="0" smtClean="0">
                          <a:solidFill>
                            <a:schemeClr val="tx1"/>
                          </a:solidFill>
                        </a:rPr>
                        <a:t>File 3</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[7,8]</a:t>
                      </a:r>
                      <a:endParaRPr lang="en-US" dirty="0">
                        <a:solidFill>
                          <a:schemeClr val="tx1"/>
                        </a:solidFill>
                      </a:endParaRPr>
                    </a:p>
                  </a:txBody>
                  <a:tcPr/>
                </a:tc>
              </a:tr>
            </a:tbl>
          </a:graphicData>
        </a:graphic>
      </p:graphicFrame>
      <p:sp>
        <p:nvSpPr>
          <p:cNvPr id="6" name="Rectangle 5"/>
          <p:cNvSpPr/>
          <p:nvPr/>
        </p:nvSpPr>
        <p:spPr>
          <a:xfrm>
            <a:off x="1863459" y="4533142"/>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stCxn id="6" idx="2"/>
          </p:cNvCxnSpPr>
          <p:nvPr/>
        </p:nvCxnSpPr>
        <p:spPr>
          <a:xfrm>
            <a:off x="2118778" y="5145834"/>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190868" y="4533142"/>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stCxn id="8" idx="2"/>
          </p:cNvCxnSpPr>
          <p:nvPr/>
        </p:nvCxnSpPr>
        <p:spPr>
          <a:xfrm>
            <a:off x="4446187" y="5145834"/>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6726195" y="4533142"/>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a:stCxn id="10" idx="2"/>
          </p:cNvCxnSpPr>
          <p:nvPr/>
        </p:nvCxnSpPr>
        <p:spPr>
          <a:xfrm>
            <a:off x="6981514" y="5145834"/>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229975" y="5575179"/>
            <a:ext cx="1790700" cy="9145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1, 2, 5, 7,</a:t>
            </a:r>
          </a:p>
          <a:p>
            <a:pPr algn="ctr"/>
            <a:r>
              <a:rPr lang="en-US" b="1" dirty="0" smtClean="0">
                <a:solidFill>
                  <a:srgbClr val="000000"/>
                </a:solidFill>
              </a:rPr>
              <a:t>4, 3</a:t>
            </a:r>
            <a:endParaRPr lang="en-US" b="1" dirty="0">
              <a:solidFill>
                <a:srgbClr val="000000"/>
              </a:solidFill>
            </a:endParaRPr>
          </a:p>
        </p:txBody>
      </p:sp>
      <p:sp>
        <p:nvSpPr>
          <p:cNvPr id="14" name="Rectangle 13"/>
          <p:cNvSpPr/>
          <p:nvPr/>
        </p:nvSpPr>
        <p:spPr>
          <a:xfrm>
            <a:off x="3557384" y="5575179"/>
            <a:ext cx="1790700" cy="9145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1</a:t>
            </a:r>
            <a:r>
              <a:rPr lang="en-US" b="1" dirty="0" smtClean="0">
                <a:solidFill>
                  <a:srgbClr val="000000"/>
                </a:solidFill>
              </a:rPr>
              <a:t>, 5, 3,</a:t>
            </a:r>
          </a:p>
          <a:p>
            <a:pPr algn="ctr"/>
            <a:r>
              <a:rPr lang="en-US" b="1" dirty="0" smtClean="0">
                <a:solidFill>
                  <a:srgbClr val="000000"/>
                </a:solidFill>
              </a:rPr>
              <a:t> 2, 8, 6</a:t>
            </a:r>
            <a:endParaRPr lang="en-US" b="1" dirty="0">
              <a:solidFill>
                <a:srgbClr val="000000"/>
              </a:solidFill>
            </a:endParaRPr>
          </a:p>
        </p:txBody>
      </p:sp>
      <p:sp>
        <p:nvSpPr>
          <p:cNvPr id="15" name="Rectangle 14"/>
          <p:cNvSpPr/>
          <p:nvPr/>
        </p:nvSpPr>
        <p:spPr>
          <a:xfrm>
            <a:off x="6122784" y="5549779"/>
            <a:ext cx="1790700" cy="9145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1</a:t>
            </a:r>
            <a:r>
              <a:rPr lang="en-US" b="1" dirty="0" smtClean="0">
                <a:solidFill>
                  <a:srgbClr val="000000"/>
                </a:solidFill>
              </a:rPr>
              <a:t>, 4, 3,</a:t>
            </a:r>
          </a:p>
          <a:p>
            <a:pPr algn="ctr"/>
            <a:r>
              <a:rPr lang="en-US" b="1" dirty="0" smtClean="0">
                <a:solidFill>
                  <a:srgbClr val="000000"/>
                </a:solidFill>
              </a:rPr>
              <a:t> 2, 6</a:t>
            </a:r>
            <a:endParaRPr lang="en-US" b="1" dirty="0">
              <a:solidFill>
                <a:srgbClr val="000000"/>
              </a:solidFill>
            </a:endParaRPr>
          </a:p>
        </p:txBody>
      </p:sp>
      <p:sp>
        <p:nvSpPr>
          <p:cNvPr id="17" name="TextBox 16"/>
          <p:cNvSpPr txBox="1"/>
          <p:nvPr/>
        </p:nvSpPr>
        <p:spPr>
          <a:xfrm>
            <a:off x="917309" y="1384300"/>
            <a:ext cx="1892300" cy="369332"/>
          </a:xfrm>
          <a:prstGeom prst="rect">
            <a:avLst/>
          </a:prstGeom>
          <a:noFill/>
        </p:spPr>
        <p:txBody>
          <a:bodyPr wrap="square" rtlCol="0">
            <a:spAutoFit/>
          </a:bodyPr>
          <a:lstStyle/>
          <a:p>
            <a:r>
              <a:rPr lang="en-US" b="1" dirty="0" smtClean="0"/>
              <a:t>Name Node</a:t>
            </a:r>
            <a:endParaRPr lang="en-US" b="1" dirty="0"/>
          </a:p>
        </p:txBody>
      </p:sp>
      <p:sp>
        <p:nvSpPr>
          <p:cNvPr id="18" name="TextBox 17"/>
          <p:cNvSpPr txBox="1"/>
          <p:nvPr/>
        </p:nvSpPr>
        <p:spPr>
          <a:xfrm>
            <a:off x="123559" y="4648200"/>
            <a:ext cx="1892300" cy="369332"/>
          </a:xfrm>
          <a:prstGeom prst="rect">
            <a:avLst/>
          </a:prstGeom>
          <a:noFill/>
        </p:spPr>
        <p:txBody>
          <a:bodyPr wrap="square" rtlCol="0">
            <a:spAutoFit/>
          </a:bodyPr>
          <a:lstStyle/>
          <a:p>
            <a:r>
              <a:rPr lang="en-US" b="1" dirty="0" smtClean="0"/>
              <a:t>Data Nodes</a:t>
            </a:r>
            <a:endParaRPr lang="en-US" b="1" dirty="0"/>
          </a:p>
        </p:txBody>
      </p:sp>
      <p:sp>
        <p:nvSpPr>
          <p:cNvPr id="19" name="Rectangle 18"/>
          <p:cNvSpPr/>
          <p:nvPr/>
        </p:nvSpPr>
        <p:spPr>
          <a:xfrm>
            <a:off x="2809609" y="1301234"/>
            <a:ext cx="2092591" cy="40159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Snapshot of FS</a:t>
            </a:r>
            <a:endParaRPr lang="en-US" b="1" dirty="0">
              <a:solidFill>
                <a:srgbClr val="000000"/>
              </a:solidFill>
            </a:endParaRPr>
          </a:p>
        </p:txBody>
      </p:sp>
      <p:cxnSp>
        <p:nvCxnSpPr>
          <p:cNvPr id="21" name="Straight Arrow Connector 20"/>
          <p:cNvCxnSpPr/>
          <p:nvPr/>
        </p:nvCxnSpPr>
        <p:spPr>
          <a:xfrm flipH="1">
            <a:off x="1727200" y="2730500"/>
            <a:ext cx="4140200" cy="3111500"/>
          </a:xfrm>
          <a:prstGeom prst="straightConnector1">
            <a:avLst/>
          </a:prstGeom>
          <a:ln w="127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4190868" y="2730500"/>
            <a:ext cx="1676532" cy="3111500"/>
          </a:xfrm>
          <a:prstGeom prst="straightConnector1">
            <a:avLst/>
          </a:prstGeom>
          <a:ln w="127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5867400" y="2730500"/>
            <a:ext cx="858795" cy="3111500"/>
          </a:xfrm>
          <a:prstGeom prst="straightConnector1">
            <a:avLst/>
          </a:prstGeom>
          <a:ln w="127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5727700" y="2501900"/>
            <a:ext cx="266700" cy="3302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6210300" y="3048000"/>
            <a:ext cx="266700" cy="330200"/>
          </a:xfrm>
          <a:prstGeom prst="rect">
            <a:avLst/>
          </a:prstGeom>
          <a:no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flipH="1">
            <a:off x="4701505" y="3378200"/>
            <a:ext cx="1508795" cy="2755900"/>
          </a:xfrm>
          <a:prstGeom prst="straightConnector1">
            <a:avLst/>
          </a:prstGeom>
          <a:ln w="12700">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9" idx="2"/>
          </p:cNvCxnSpPr>
          <p:nvPr/>
        </p:nvCxnSpPr>
        <p:spPr>
          <a:xfrm>
            <a:off x="6343650" y="3378200"/>
            <a:ext cx="893182" cy="2755900"/>
          </a:xfrm>
          <a:prstGeom prst="straightConnector1">
            <a:avLst/>
          </a:prstGeom>
          <a:ln w="12700">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5552899" y="1263134"/>
            <a:ext cx="1861733" cy="565666"/>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Edit log: record changes to FS</a:t>
            </a:r>
            <a:endParaRPr lang="en-US" b="1" dirty="0">
              <a:solidFill>
                <a:srgbClr val="000000"/>
              </a:solidFill>
            </a:endParaRPr>
          </a:p>
        </p:txBody>
      </p:sp>
      <p:sp>
        <p:nvSpPr>
          <p:cNvPr id="37" name="Down Arrow 36"/>
          <p:cNvSpPr/>
          <p:nvPr/>
        </p:nvSpPr>
        <p:spPr>
          <a:xfrm>
            <a:off x="3683000" y="1702832"/>
            <a:ext cx="355600" cy="240268"/>
          </a:xfrm>
          <a:prstGeom prst="down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1904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Big Data</a:t>
            </a:r>
            <a:endParaRPr lang="en-US" dirty="0"/>
          </a:p>
        </p:txBody>
      </p:sp>
      <p:sp>
        <p:nvSpPr>
          <p:cNvPr id="3" name="Content Placeholder 2"/>
          <p:cNvSpPr>
            <a:spLocks noGrp="1"/>
          </p:cNvSpPr>
          <p:nvPr>
            <p:ph idx="1"/>
          </p:nvPr>
        </p:nvSpPr>
        <p:spPr/>
        <p:txBody>
          <a:bodyPr/>
          <a:lstStyle/>
          <a:p>
            <a:r>
              <a:rPr lang="en-US" dirty="0" smtClean="0"/>
              <a:t>A bunch of data?</a:t>
            </a:r>
          </a:p>
          <a:p>
            <a:r>
              <a:rPr lang="en-US" dirty="0" smtClean="0"/>
              <a:t>A technical term?</a:t>
            </a:r>
          </a:p>
          <a:p>
            <a:r>
              <a:rPr lang="en-US" dirty="0" smtClean="0"/>
              <a:t>An industry?</a:t>
            </a:r>
          </a:p>
          <a:p>
            <a:r>
              <a:rPr lang="en-US" dirty="0" smtClean="0"/>
              <a:t>A trend?</a:t>
            </a:r>
          </a:p>
          <a:p>
            <a:r>
              <a:rPr lang="en-US" dirty="0" smtClean="0"/>
              <a:t>A set of skills?</a:t>
            </a:r>
          </a:p>
          <a:p>
            <a:r>
              <a:rPr lang="en-US" dirty="0" smtClean="0"/>
              <a:t>…</a:t>
            </a:r>
          </a:p>
          <a:p>
            <a:endParaRPr lang="en-US" dirty="0"/>
          </a:p>
        </p:txBody>
      </p:sp>
      <p:sp>
        <p:nvSpPr>
          <p:cNvPr id="4" name="Rounded Rectangle 3"/>
          <p:cNvSpPr/>
          <p:nvPr/>
        </p:nvSpPr>
        <p:spPr>
          <a:xfrm>
            <a:off x="761999" y="5414211"/>
            <a:ext cx="7259054"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i="1" dirty="0" smtClean="0">
                <a:solidFill>
                  <a:srgbClr val="000000"/>
                </a:solidFill>
              </a:rPr>
              <a:t>What is your interpretation of BIG DATA?</a:t>
            </a:r>
            <a:endParaRPr lang="en-US" sz="2800" b="1" i="1" dirty="0">
              <a:solidFill>
                <a:srgbClr val="000000"/>
              </a:solidFill>
            </a:endParaRPr>
          </a:p>
        </p:txBody>
      </p:sp>
    </p:spTree>
    <p:extLst>
      <p:ext uri="{BB962C8B-B14F-4D97-AF65-F5344CB8AC3E}">
        <p14:creationId xmlns:p14="http://schemas.microsoft.com/office/powerpoint/2010/main" val="389240865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57200" y="1092200"/>
            <a:ext cx="3390900" cy="2311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3338"/>
            <a:ext cx="8229600" cy="1143000"/>
          </a:xfrm>
        </p:spPr>
        <p:txBody>
          <a:bodyPr>
            <a:normAutofit/>
          </a:bodyPr>
          <a:lstStyle/>
          <a:p>
            <a:r>
              <a:rPr lang="en-US" dirty="0" smtClean="0"/>
              <a:t>HDFS Inside: Name Node</a:t>
            </a:r>
            <a:endParaRPr lang="en-US" dirty="0"/>
          </a:p>
        </p:txBody>
      </p:sp>
      <p:sp>
        <p:nvSpPr>
          <p:cNvPr id="6" name="Rectangle 5"/>
          <p:cNvSpPr/>
          <p:nvPr/>
        </p:nvSpPr>
        <p:spPr>
          <a:xfrm>
            <a:off x="1863459" y="5257042"/>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stCxn id="6" idx="2"/>
          </p:cNvCxnSpPr>
          <p:nvPr/>
        </p:nvCxnSpPr>
        <p:spPr>
          <a:xfrm>
            <a:off x="2118778" y="5869734"/>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190868" y="5257042"/>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stCxn id="8" idx="2"/>
          </p:cNvCxnSpPr>
          <p:nvPr/>
        </p:nvCxnSpPr>
        <p:spPr>
          <a:xfrm>
            <a:off x="4446187" y="5869734"/>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6726195" y="5257042"/>
            <a:ext cx="510637" cy="612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a:stCxn id="10" idx="2"/>
          </p:cNvCxnSpPr>
          <p:nvPr/>
        </p:nvCxnSpPr>
        <p:spPr>
          <a:xfrm>
            <a:off x="6981514" y="5869734"/>
            <a:ext cx="6547" cy="340445"/>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917309" y="1384300"/>
            <a:ext cx="1892300" cy="369332"/>
          </a:xfrm>
          <a:prstGeom prst="rect">
            <a:avLst/>
          </a:prstGeom>
          <a:noFill/>
        </p:spPr>
        <p:txBody>
          <a:bodyPr wrap="square" rtlCol="0">
            <a:spAutoFit/>
          </a:bodyPr>
          <a:lstStyle/>
          <a:p>
            <a:r>
              <a:rPr lang="en-US" b="1" dirty="0" smtClean="0"/>
              <a:t>Name Node</a:t>
            </a:r>
            <a:endParaRPr lang="en-US" b="1" dirty="0"/>
          </a:p>
        </p:txBody>
      </p:sp>
      <p:sp>
        <p:nvSpPr>
          <p:cNvPr id="18" name="TextBox 17"/>
          <p:cNvSpPr txBox="1"/>
          <p:nvPr/>
        </p:nvSpPr>
        <p:spPr>
          <a:xfrm>
            <a:off x="123559" y="4914900"/>
            <a:ext cx="1892300" cy="369332"/>
          </a:xfrm>
          <a:prstGeom prst="rect">
            <a:avLst/>
          </a:prstGeom>
          <a:noFill/>
        </p:spPr>
        <p:txBody>
          <a:bodyPr wrap="square" rtlCol="0">
            <a:spAutoFit/>
          </a:bodyPr>
          <a:lstStyle/>
          <a:p>
            <a:r>
              <a:rPr lang="en-US" b="1" dirty="0" smtClean="0"/>
              <a:t>Data Nodes</a:t>
            </a:r>
            <a:endParaRPr lang="en-US" b="1" dirty="0"/>
          </a:p>
        </p:txBody>
      </p:sp>
      <p:sp>
        <p:nvSpPr>
          <p:cNvPr id="19" name="Rectangle 18"/>
          <p:cNvSpPr/>
          <p:nvPr/>
        </p:nvSpPr>
        <p:spPr>
          <a:xfrm>
            <a:off x="717018" y="1936234"/>
            <a:ext cx="1861733" cy="40159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 FS image</a:t>
            </a:r>
            <a:endParaRPr lang="en-US" b="1" dirty="0">
              <a:solidFill>
                <a:srgbClr val="000000"/>
              </a:solidFill>
            </a:endParaRPr>
          </a:p>
        </p:txBody>
      </p:sp>
      <p:sp>
        <p:nvSpPr>
          <p:cNvPr id="36" name="Rectangle 35"/>
          <p:cNvSpPr/>
          <p:nvPr/>
        </p:nvSpPr>
        <p:spPr>
          <a:xfrm>
            <a:off x="717018" y="2551668"/>
            <a:ext cx="1861733" cy="432832"/>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Edit log</a:t>
            </a:r>
            <a:endParaRPr lang="en-US" b="1" dirty="0">
              <a:solidFill>
                <a:srgbClr val="000000"/>
              </a:solidFill>
            </a:endParaRPr>
          </a:p>
        </p:txBody>
      </p:sp>
      <p:cxnSp>
        <p:nvCxnSpPr>
          <p:cNvPr id="5" name="Straight Connector 4"/>
          <p:cNvCxnSpPr/>
          <p:nvPr/>
        </p:nvCxnSpPr>
        <p:spPr>
          <a:xfrm flipV="1">
            <a:off x="676009" y="6235700"/>
            <a:ext cx="7769491" cy="12700"/>
          </a:xfrm>
          <a:prstGeom prst="line">
            <a:avLst/>
          </a:prstGeom>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5158705" y="1092200"/>
            <a:ext cx="3390900" cy="3200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5618814" y="1384300"/>
            <a:ext cx="2750486" cy="369332"/>
          </a:xfrm>
          <a:prstGeom prst="rect">
            <a:avLst/>
          </a:prstGeom>
          <a:noFill/>
        </p:spPr>
        <p:txBody>
          <a:bodyPr wrap="square" rtlCol="0">
            <a:spAutoFit/>
          </a:bodyPr>
          <a:lstStyle/>
          <a:p>
            <a:r>
              <a:rPr lang="en-US" b="1" dirty="0" smtClean="0"/>
              <a:t>Secondary Name Node</a:t>
            </a:r>
            <a:endParaRPr lang="en-US" b="1" dirty="0"/>
          </a:p>
        </p:txBody>
      </p:sp>
      <p:sp>
        <p:nvSpPr>
          <p:cNvPr id="34" name="Rectangle 33"/>
          <p:cNvSpPr/>
          <p:nvPr/>
        </p:nvSpPr>
        <p:spPr>
          <a:xfrm>
            <a:off x="5418523" y="1936234"/>
            <a:ext cx="1861733" cy="40159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 FS image</a:t>
            </a:r>
            <a:endParaRPr lang="en-US" b="1" dirty="0">
              <a:solidFill>
                <a:srgbClr val="000000"/>
              </a:solidFill>
            </a:endParaRPr>
          </a:p>
        </p:txBody>
      </p:sp>
      <p:sp>
        <p:nvSpPr>
          <p:cNvPr id="35" name="Rectangle 34"/>
          <p:cNvSpPr/>
          <p:nvPr/>
        </p:nvSpPr>
        <p:spPr>
          <a:xfrm>
            <a:off x="5418523" y="2551668"/>
            <a:ext cx="1861733" cy="432832"/>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Edit log</a:t>
            </a:r>
            <a:endParaRPr lang="en-US" b="1" dirty="0">
              <a:solidFill>
                <a:srgbClr val="000000"/>
              </a:solidFill>
            </a:endParaRPr>
          </a:p>
        </p:txBody>
      </p:sp>
      <p:sp>
        <p:nvSpPr>
          <p:cNvPr id="12" name="Left Arrow 11"/>
          <p:cNvSpPr/>
          <p:nvPr/>
        </p:nvSpPr>
        <p:spPr>
          <a:xfrm>
            <a:off x="3892681" y="1786751"/>
            <a:ext cx="1120105" cy="29896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a:off x="3940044" y="2551668"/>
            <a:ext cx="1072742" cy="2804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3882485" y="1366619"/>
            <a:ext cx="1536037" cy="369332"/>
          </a:xfrm>
          <a:prstGeom prst="rect">
            <a:avLst/>
          </a:prstGeom>
          <a:noFill/>
        </p:spPr>
        <p:txBody>
          <a:bodyPr wrap="square" rtlCol="0">
            <a:spAutoFit/>
          </a:bodyPr>
          <a:lstStyle/>
          <a:p>
            <a:r>
              <a:rPr lang="en-US" b="1" dirty="0" smtClean="0"/>
              <a:t>Periodically </a:t>
            </a:r>
            <a:endParaRPr lang="en-US" b="1" dirty="0"/>
          </a:p>
        </p:txBody>
      </p:sp>
      <p:cxnSp>
        <p:nvCxnSpPr>
          <p:cNvPr id="26" name="Straight Arrow Connector 25"/>
          <p:cNvCxnSpPr/>
          <p:nvPr/>
        </p:nvCxnSpPr>
        <p:spPr>
          <a:xfrm flipH="1" flipV="1">
            <a:off x="2247900" y="3695700"/>
            <a:ext cx="215900" cy="1460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flipV="1">
            <a:off x="2578751" y="3695700"/>
            <a:ext cx="2122754" cy="1333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flipV="1">
            <a:off x="3060700" y="3543300"/>
            <a:ext cx="3927362" cy="16129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43" name="Picture 42"/>
          <p:cNvPicPr>
            <a:picLocks noChangeAspect="1"/>
          </p:cNvPicPr>
          <p:nvPr/>
        </p:nvPicPr>
        <p:blipFill>
          <a:blip r:embed="rId3"/>
          <a:stretch>
            <a:fillRect/>
          </a:stretch>
        </p:blipFill>
        <p:spPr>
          <a:xfrm>
            <a:off x="199759" y="3732007"/>
            <a:ext cx="1663700" cy="1291814"/>
          </a:xfrm>
          <a:prstGeom prst="rect">
            <a:avLst/>
          </a:prstGeom>
        </p:spPr>
      </p:pic>
      <p:sp>
        <p:nvSpPr>
          <p:cNvPr id="44" name="Rectangle 43"/>
          <p:cNvSpPr/>
          <p:nvPr/>
        </p:nvSpPr>
        <p:spPr>
          <a:xfrm>
            <a:off x="5418523" y="3340100"/>
            <a:ext cx="2531677" cy="774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Tx/>
              <a:buChar char="-"/>
            </a:pPr>
            <a:r>
              <a:rPr lang="en-US" dirty="0" smtClean="0">
                <a:solidFill>
                  <a:srgbClr val="000000"/>
                </a:solidFill>
              </a:rPr>
              <a:t>House Keeping </a:t>
            </a:r>
          </a:p>
          <a:p>
            <a:pPr marL="285750" indent="-285750">
              <a:buFontTx/>
              <a:buChar char="-"/>
            </a:pPr>
            <a:r>
              <a:rPr lang="en-US" dirty="0" smtClean="0">
                <a:solidFill>
                  <a:srgbClr val="000000"/>
                </a:solidFill>
              </a:rPr>
              <a:t>Backup NN Meta Data</a:t>
            </a:r>
            <a:endParaRPr lang="en-US" dirty="0">
              <a:solidFill>
                <a:srgbClr val="000000"/>
              </a:solidFill>
            </a:endParaRPr>
          </a:p>
        </p:txBody>
      </p:sp>
      <p:cxnSp>
        <p:nvCxnSpPr>
          <p:cNvPr id="13" name="Straight Arrow Connector 12"/>
          <p:cNvCxnSpPr/>
          <p:nvPr/>
        </p:nvCxnSpPr>
        <p:spPr>
          <a:xfrm>
            <a:off x="2015859" y="3873500"/>
            <a:ext cx="232041" cy="1282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2463800" y="3873500"/>
            <a:ext cx="1727068" cy="1155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000310" y="3708400"/>
            <a:ext cx="3649685" cy="15613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2463800" y="4703044"/>
            <a:ext cx="1514269" cy="1107996"/>
          </a:xfrm>
          <a:prstGeom prst="rect">
            <a:avLst/>
          </a:prstGeom>
          <a:noFill/>
        </p:spPr>
        <p:txBody>
          <a:bodyPr wrap="none" lIns="91440" tIns="45720" rIns="91440" bIns="45720">
            <a:spAutoFit/>
          </a:bodyPr>
          <a:lstStyle/>
          <a:p>
            <a:pPr algn="ctr"/>
            <a:r>
              <a:rPr lang="en-US" sz="2400" i="1" cap="none" spc="0"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Reply</a:t>
            </a:r>
          </a:p>
          <a:p>
            <a:pPr algn="ctr"/>
            <a:r>
              <a:rPr lang="en-US" sz="2400" i="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a:t>
            </a:r>
            <a:r>
              <a:rPr lang="en-US" i="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Control Info.</a:t>
            </a:r>
          </a:p>
          <a:p>
            <a:pPr algn="ctr"/>
            <a:r>
              <a:rPr lang="en-US" i="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 Embedded)</a:t>
            </a:r>
            <a:endParaRPr lang="en-US" i="1" cap="none" spc="0"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38421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4" grpId="0" animBg="1"/>
      <p:bldP spid="35" grpId="0" animBg="1"/>
      <p:bldP spid="12" grpId="0" animBg="1"/>
      <p:bldP spid="20" grpId="0" animBg="1"/>
      <p:bldP spid="23" grpId="0"/>
      <p:bldP spid="44"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HDFS Inside: Blocks</a:t>
            </a:r>
            <a:endParaRPr lang="en-US" dirty="0"/>
          </a:p>
        </p:txBody>
      </p:sp>
      <p:sp>
        <p:nvSpPr>
          <p:cNvPr id="3" name="Content Placeholder 2"/>
          <p:cNvSpPr>
            <a:spLocks noGrp="1"/>
          </p:cNvSpPr>
          <p:nvPr>
            <p:ph idx="1"/>
          </p:nvPr>
        </p:nvSpPr>
        <p:spPr/>
        <p:txBody>
          <a:bodyPr/>
          <a:lstStyle/>
          <a:p>
            <a:pPr>
              <a:buFontTx/>
              <a:buChar char="•"/>
            </a:pPr>
            <a:r>
              <a:rPr lang="en-US" dirty="0" smtClean="0"/>
              <a:t>Q: Why do we need the abstraction “Blocks” in addition to “Files”?</a:t>
            </a:r>
          </a:p>
          <a:p>
            <a:pPr>
              <a:buFontTx/>
              <a:buChar char="•"/>
            </a:pPr>
            <a:r>
              <a:rPr lang="en-US" dirty="0" smtClean="0"/>
              <a:t> </a:t>
            </a:r>
            <a:r>
              <a:rPr lang="en-US" dirty="0" smtClean="0">
                <a:solidFill>
                  <a:srgbClr val="0000FF"/>
                </a:solidFill>
              </a:rPr>
              <a:t>Reasons:</a:t>
            </a:r>
          </a:p>
          <a:p>
            <a:pPr lvl="1">
              <a:buFontTx/>
              <a:buChar char="•"/>
            </a:pPr>
            <a:r>
              <a:rPr lang="en-US" dirty="0" smtClean="0">
                <a:solidFill>
                  <a:srgbClr val="0000FF"/>
                </a:solidFill>
              </a:rPr>
              <a:t>File can be larger than a single disk</a:t>
            </a:r>
          </a:p>
          <a:p>
            <a:pPr lvl="1">
              <a:buFontTx/>
              <a:buChar char="•"/>
            </a:pPr>
            <a:r>
              <a:rPr lang="en-US" dirty="0" smtClean="0">
                <a:solidFill>
                  <a:srgbClr val="0000FF"/>
                </a:solidFill>
              </a:rPr>
              <a:t>Block is of fixed size, easy to manage and manipulate</a:t>
            </a:r>
          </a:p>
          <a:p>
            <a:pPr lvl="1">
              <a:buFontTx/>
              <a:buChar char="•"/>
            </a:pPr>
            <a:r>
              <a:rPr lang="en-US" dirty="0" smtClean="0">
                <a:solidFill>
                  <a:srgbClr val="0000FF"/>
                </a:solidFill>
              </a:rPr>
              <a:t>Easy to replicate and do more fine grained load balancing</a:t>
            </a:r>
          </a:p>
          <a:p>
            <a:pPr marL="0" indent="0">
              <a:buNone/>
            </a:pPr>
            <a:endParaRPr lang="en-US" dirty="0"/>
          </a:p>
        </p:txBody>
      </p:sp>
    </p:spTree>
    <p:extLst>
      <p:ext uri="{BB962C8B-B14F-4D97-AF65-F5344CB8AC3E}">
        <p14:creationId xmlns:p14="http://schemas.microsoft.com/office/powerpoint/2010/main" val="1444868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HDFS Inside: Blocks</a:t>
            </a:r>
            <a:endParaRPr lang="en-US" dirty="0"/>
          </a:p>
        </p:txBody>
      </p:sp>
      <p:sp>
        <p:nvSpPr>
          <p:cNvPr id="3" name="Content Placeholder 2"/>
          <p:cNvSpPr>
            <a:spLocks noGrp="1"/>
          </p:cNvSpPr>
          <p:nvPr>
            <p:ph idx="1"/>
          </p:nvPr>
        </p:nvSpPr>
        <p:spPr/>
        <p:txBody>
          <a:bodyPr/>
          <a:lstStyle/>
          <a:p>
            <a:pPr>
              <a:buFontTx/>
              <a:buChar char="•"/>
            </a:pPr>
            <a:r>
              <a:rPr lang="en-US" dirty="0" smtClean="0"/>
              <a:t>HDFS Block size is by default </a:t>
            </a:r>
            <a:r>
              <a:rPr lang="en-US" b="1" dirty="0" smtClean="0"/>
              <a:t>64 MB</a:t>
            </a:r>
            <a:r>
              <a:rPr lang="en-US" dirty="0" smtClean="0"/>
              <a:t>, why it is much larger than regular file system block?</a:t>
            </a:r>
          </a:p>
          <a:p>
            <a:pPr>
              <a:buFontTx/>
              <a:buChar char="•"/>
            </a:pPr>
            <a:r>
              <a:rPr lang="en-US" dirty="0" smtClean="0"/>
              <a:t> </a:t>
            </a:r>
            <a:r>
              <a:rPr lang="en-US" dirty="0" smtClean="0">
                <a:solidFill>
                  <a:srgbClr val="0000FF"/>
                </a:solidFill>
              </a:rPr>
              <a:t>Reasons:</a:t>
            </a:r>
          </a:p>
          <a:p>
            <a:pPr lvl="1">
              <a:buFontTx/>
              <a:buChar char="•"/>
            </a:pPr>
            <a:r>
              <a:rPr lang="en-US" dirty="0" smtClean="0">
                <a:solidFill>
                  <a:srgbClr val="0000FF"/>
                </a:solidFill>
              </a:rPr>
              <a:t>Minimize overhead: disk seek time is almost constant</a:t>
            </a:r>
          </a:p>
          <a:p>
            <a:pPr lvl="1">
              <a:buFontTx/>
              <a:buChar char="•"/>
            </a:pPr>
            <a:r>
              <a:rPr lang="en-US" dirty="0" smtClean="0">
                <a:solidFill>
                  <a:srgbClr val="0000FF"/>
                </a:solidFill>
              </a:rPr>
              <a:t>Example: seek time: 10 </a:t>
            </a:r>
            <a:r>
              <a:rPr lang="en-US" dirty="0" err="1" smtClean="0">
                <a:solidFill>
                  <a:srgbClr val="0000FF"/>
                </a:solidFill>
              </a:rPr>
              <a:t>ms</a:t>
            </a:r>
            <a:r>
              <a:rPr lang="en-US" dirty="0" smtClean="0">
                <a:solidFill>
                  <a:srgbClr val="0000FF"/>
                </a:solidFill>
              </a:rPr>
              <a:t>, file transfer rate: 100MB/s, overhead </a:t>
            </a:r>
            <a:r>
              <a:rPr lang="en-US" dirty="0">
                <a:solidFill>
                  <a:srgbClr val="0000FF"/>
                </a:solidFill>
              </a:rPr>
              <a:t>(</a:t>
            </a:r>
            <a:r>
              <a:rPr lang="en-US" dirty="0" smtClean="0">
                <a:solidFill>
                  <a:srgbClr val="0000FF"/>
                </a:solidFill>
              </a:rPr>
              <a:t>seek time/a block transfer time) is 1%, what is the block size?</a:t>
            </a:r>
          </a:p>
          <a:p>
            <a:pPr lvl="1">
              <a:buFontTx/>
              <a:buChar char="•"/>
            </a:pPr>
            <a:r>
              <a:rPr lang="en-US" dirty="0" smtClean="0">
                <a:solidFill>
                  <a:srgbClr val="0000FF"/>
                </a:solidFill>
              </a:rPr>
              <a:t> 100 MB (HDFS-&gt; 128 MB)</a:t>
            </a:r>
          </a:p>
          <a:p>
            <a:pPr marL="0" indent="0">
              <a:buNone/>
            </a:pPr>
            <a:endParaRPr lang="en-US" dirty="0"/>
          </a:p>
        </p:txBody>
      </p:sp>
    </p:spTree>
    <p:extLst>
      <p:ext uri="{BB962C8B-B14F-4D97-AF65-F5344CB8AC3E}">
        <p14:creationId xmlns:p14="http://schemas.microsoft.com/office/powerpoint/2010/main" val="12066901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229600" cy="1143000"/>
          </a:xfrm>
        </p:spPr>
        <p:txBody>
          <a:bodyPr/>
          <a:lstStyle/>
          <a:p>
            <a:r>
              <a:rPr lang="en-US" dirty="0" smtClean="0"/>
              <a:t>HDFS Inside: Read</a:t>
            </a:r>
            <a:endParaRPr lang="en-US" dirty="0"/>
          </a:p>
        </p:txBody>
      </p:sp>
      <p:sp>
        <p:nvSpPr>
          <p:cNvPr id="4" name="Rectangle 3"/>
          <p:cNvSpPr/>
          <p:nvPr/>
        </p:nvSpPr>
        <p:spPr>
          <a:xfrm>
            <a:off x="635000" y="2197100"/>
            <a:ext cx="1587500" cy="55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Client</a:t>
            </a:r>
            <a:endParaRPr lang="en-US" b="1" dirty="0">
              <a:solidFill>
                <a:schemeClr val="tx1"/>
              </a:solidFill>
            </a:endParaRPr>
          </a:p>
        </p:txBody>
      </p:sp>
      <p:sp>
        <p:nvSpPr>
          <p:cNvPr id="5" name="Rectangle 4"/>
          <p:cNvSpPr/>
          <p:nvPr/>
        </p:nvSpPr>
        <p:spPr>
          <a:xfrm>
            <a:off x="4775200" y="1443038"/>
            <a:ext cx="1587500" cy="55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Name Node</a:t>
            </a:r>
            <a:endParaRPr lang="en-US" b="1" dirty="0">
              <a:solidFill>
                <a:schemeClr val="tx1"/>
              </a:solidFill>
            </a:endParaRPr>
          </a:p>
        </p:txBody>
      </p:sp>
      <p:sp>
        <p:nvSpPr>
          <p:cNvPr id="6" name="Rectangle 5"/>
          <p:cNvSpPr/>
          <p:nvPr/>
        </p:nvSpPr>
        <p:spPr>
          <a:xfrm>
            <a:off x="609600" y="3932238"/>
            <a:ext cx="1244600" cy="55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DN1</a:t>
            </a:r>
            <a:endParaRPr lang="en-US" b="1" dirty="0">
              <a:solidFill>
                <a:schemeClr val="tx1"/>
              </a:solidFill>
            </a:endParaRPr>
          </a:p>
        </p:txBody>
      </p:sp>
      <p:sp>
        <p:nvSpPr>
          <p:cNvPr id="7" name="Rectangle 6"/>
          <p:cNvSpPr/>
          <p:nvPr/>
        </p:nvSpPr>
        <p:spPr>
          <a:xfrm>
            <a:off x="2260600" y="3932238"/>
            <a:ext cx="1244600" cy="55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DN2</a:t>
            </a:r>
            <a:endParaRPr lang="en-US" b="1" dirty="0">
              <a:solidFill>
                <a:schemeClr val="tx1"/>
              </a:solidFill>
            </a:endParaRPr>
          </a:p>
        </p:txBody>
      </p:sp>
      <p:sp>
        <p:nvSpPr>
          <p:cNvPr id="8" name="Rectangle 7"/>
          <p:cNvSpPr/>
          <p:nvPr/>
        </p:nvSpPr>
        <p:spPr>
          <a:xfrm>
            <a:off x="3987800" y="3932238"/>
            <a:ext cx="1244600" cy="55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DN3</a:t>
            </a:r>
            <a:endParaRPr lang="en-US" b="1" dirty="0">
              <a:solidFill>
                <a:schemeClr val="tx1"/>
              </a:solidFill>
            </a:endParaRPr>
          </a:p>
        </p:txBody>
      </p:sp>
      <p:sp>
        <p:nvSpPr>
          <p:cNvPr id="9" name="Rectangle 8"/>
          <p:cNvSpPr/>
          <p:nvPr/>
        </p:nvSpPr>
        <p:spPr>
          <a:xfrm>
            <a:off x="6781800" y="3932238"/>
            <a:ext cx="1244600" cy="55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chemeClr val="tx1"/>
                </a:solidFill>
              </a:rPr>
              <a:t>DNn</a:t>
            </a:r>
            <a:endParaRPr lang="en-US" b="1" dirty="0">
              <a:solidFill>
                <a:schemeClr val="tx1"/>
              </a:solidFill>
            </a:endParaRPr>
          </a:p>
        </p:txBody>
      </p:sp>
      <p:sp>
        <p:nvSpPr>
          <p:cNvPr id="10" name="TextBox 9"/>
          <p:cNvSpPr txBox="1"/>
          <p:nvPr/>
        </p:nvSpPr>
        <p:spPr>
          <a:xfrm>
            <a:off x="5575300" y="3932238"/>
            <a:ext cx="1104900" cy="369332"/>
          </a:xfrm>
          <a:prstGeom prst="rect">
            <a:avLst/>
          </a:prstGeom>
          <a:noFill/>
        </p:spPr>
        <p:txBody>
          <a:bodyPr wrap="square" rtlCol="0">
            <a:spAutoFit/>
          </a:bodyPr>
          <a:lstStyle/>
          <a:p>
            <a:r>
              <a:rPr lang="en-US" b="1" dirty="0" smtClean="0"/>
              <a:t>. . .</a:t>
            </a:r>
            <a:endParaRPr lang="en-US" b="1" dirty="0"/>
          </a:p>
        </p:txBody>
      </p:sp>
      <p:sp>
        <p:nvSpPr>
          <p:cNvPr id="11" name="Freeform 10"/>
          <p:cNvSpPr/>
          <p:nvPr/>
        </p:nvSpPr>
        <p:spPr>
          <a:xfrm>
            <a:off x="2298700" y="1521634"/>
            <a:ext cx="2425700" cy="599266"/>
          </a:xfrm>
          <a:custGeom>
            <a:avLst/>
            <a:gdLst>
              <a:gd name="connsiteX0" fmla="*/ 0 w 2425700"/>
              <a:gd name="connsiteY0" fmla="*/ 599266 h 599266"/>
              <a:gd name="connsiteX1" fmla="*/ 774700 w 2425700"/>
              <a:gd name="connsiteY1" fmla="*/ 78566 h 599266"/>
              <a:gd name="connsiteX2" fmla="*/ 2425700 w 2425700"/>
              <a:gd name="connsiteY2" fmla="*/ 2366 h 599266"/>
              <a:gd name="connsiteX3" fmla="*/ 2425700 w 2425700"/>
              <a:gd name="connsiteY3" fmla="*/ 2366 h 599266"/>
            </a:gdLst>
            <a:ahLst/>
            <a:cxnLst>
              <a:cxn ang="0">
                <a:pos x="connsiteX0" y="connsiteY0"/>
              </a:cxn>
              <a:cxn ang="0">
                <a:pos x="connsiteX1" y="connsiteY1"/>
              </a:cxn>
              <a:cxn ang="0">
                <a:pos x="connsiteX2" y="connsiteY2"/>
              </a:cxn>
              <a:cxn ang="0">
                <a:pos x="connsiteX3" y="connsiteY3"/>
              </a:cxn>
            </a:cxnLst>
            <a:rect l="l" t="t" r="r" b="b"/>
            <a:pathLst>
              <a:path w="2425700" h="599266">
                <a:moveTo>
                  <a:pt x="0" y="599266"/>
                </a:moveTo>
                <a:cubicBezTo>
                  <a:pt x="185208" y="388657"/>
                  <a:pt x="370417" y="178049"/>
                  <a:pt x="774700" y="78566"/>
                </a:cubicBezTo>
                <a:cubicBezTo>
                  <a:pt x="1178983" y="-20917"/>
                  <a:pt x="2425700" y="2366"/>
                  <a:pt x="2425700" y="2366"/>
                </a:cubicBezTo>
                <a:lnTo>
                  <a:pt x="2425700" y="2366"/>
                </a:lnTo>
              </a:path>
            </a:pathLst>
          </a:cu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Oval 11"/>
          <p:cNvSpPr/>
          <p:nvPr/>
        </p:nvSpPr>
        <p:spPr>
          <a:xfrm>
            <a:off x="2298700" y="1377172"/>
            <a:ext cx="368300" cy="3603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1</a:t>
            </a:r>
            <a:endParaRPr lang="en-US" b="1" dirty="0">
              <a:solidFill>
                <a:srgbClr val="000000"/>
              </a:solidFill>
            </a:endParaRPr>
          </a:p>
        </p:txBody>
      </p:sp>
      <p:sp>
        <p:nvSpPr>
          <p:cNvPr id="13" name="Freeform 12"/>
          <p:cNvSpPr/>
          <p:nvPr/>
        </p:nvSpPr>
        <p:spPr>
          <a:xfrm>
            <a:off x="2311400" y="2070100"/>
            <a:ext cx="2476500" cy="776613"/>
          </a:xfrm>
          <a:custGeom>
            <a:avLst/>
            <a:gdLst>
              <a:gd name="connsiteX0" fmla="*/ 2476500 w 2476500"/>
              <a:gd name="connsiteY0" fmla="*/ 0 h 776613"/>
              <a:gd name="connsiteX1" fmla="*/ 1803400 w 2476500"/>
              <a:gd name="connsiteY1" fmla="*/ 762000 h 776613"/>
              <a:gd name="connsiteX2" fmla="*/ 0 w 2476500"/>
              <a:gd name="connsiteY2" fmla="*/ 520700 h 776613"/>
              <a:gd name="connsiteX3" fmla="*/ 0 w 2476500"/>
              <a:gd name="connsiteY3" fmla="*/ 520700 h 776613"/>
            </a:gdLst>
            <a:ahLst/>
            <a:cxnLst>
              <a:cxn ang="0">
                <a:pos x="connsiteX0" y="connsiteY0"/>
              </a:cxn>
              <a:cxn ang="0">
                <a:pos x="connsiteX1" y="connsiteY1"/>
              </a:cxn>
              <a:cxn ang="0">
                <a:pos x="connsiteX2" y="connsiteY2"/>
              </a:cxn>
              <a:cxn ang="0">
                <a:pos x="connsiteX3" y="connsiteY3"/>
              </a:cxn>
            </a:cxnLst>
            <a:rect l="l" t="t" r="r" b="b"/>
            <a:pathLst>
              <a:path w="2476500" h="776613">
                <a:moveTo>
                  <a:pt x="2476500" y="0"/>
                </a:moveTo>
                <a:cubicBezTo>
                  <a:pt x="2346325" y="337608"/>
                  <a:pt x="2216150" y="675217"/>
                  <a:pt x="1803400" y="762000"/>
                </a:cubicBezTo>
                <a:cubicBezTo>
                  <a:pt x="1390650" y="848783"/>
                  <a:pt x="0" y="520700"/>
                  <a:pt x="0" y="520700"/>
                </a:cubicBezTo>
                <a:lnTo>
                  <a:pt x="0" y="520700"/>
                </a:lnTo>
              </a:path>
            </a:pathLst>
          </a:cu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Oval 13"/>
          <p:cNvSpPr/>
          <p:nvPr/>
        </p:nvSpPr>
        <p:spPr>
          <a:xfrm>
            <a:off x="3803650" y="2395538"/>
            <a:ext cx="368300" cy="3603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2</a:t>
            </a:r>
          </a:p>
        </p:txBody>
      </p:sp>
      <p:cxnSp>
        <p:nvCxnSpPr>
          <p:cNvPr id="16" name="Straight Arrow Connector 15"/>
          <p:cNvCxnSpPr/>
          <p:nvPr/>
        </p:nvCxnSpPr>
        <p:spPr>
          <a:xfrm>
            <a:off x="1409700" y="2971800"/>
            <a:ext cx="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562100" y="2971800"/>
            <a:ext cx="5219700" cy="787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819150" y="3202313"/>
            <a:ext cx="368300" cy="3603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3</a:t>
            </a:r>
            <a:endParaRPr lang="en-US" b="1" dirty="0">
              <a:solidFill>
                <a:srgbClr val="000000"/>
              </a:solidFill>
            </a:endParaRPr>
          </a:p>
        </p:txBody>
      </p:sp>
      <p:sp>
        <p:nvSpPr>
          <p:cNvPr id="22" name="Multiply 21"/>
          <p:cNvSpPr/>
          <p:nvPr/>
        </p:nvSpPr>
        <p:spPr>
          <a:xfrm>
            <a:off x="6870700" y="3429000"/>
            <a:ext cx="1041400" cy="1409700"/>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1562100" y="3086100"/>
            <a:ext cx="1460500" cy="800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2654300" y="3278513"/>
            <a:ext cx="368300" cy="3603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4</a:t>
            </a:r>
          </a:p>
        </p:txBody>
      </p:sp>
      <p:sp>
        <p:nvSpPr>
          <p:cNvPr id="26" name="TextBox 25"/>
          <p:cNvSpPr txBox="1"/>
          <p:nvPr/>
        </p:nvSpPr>
        <p:spPr>
          <a:xfrm>
            <a:off x="819150" y="5118100"/>
            <a:ext cx="7512050" cy="1477328"/>
          </a:xfrm>
          <a:prstGeom prst="rect">
            <a:avLst/>
          </a:prstGeom>
          <a:noFill/>
        </p:spPr>
        <p:txBody>
          <a:bodyPr wrap="square" rtlCol="0">
            <a:spAutoFit/>
          </a:bodyPr>
          <a:lstStyle/>
          <a:p>
            <a:pPr marL="342900" indent="-342900">
              <a:buAutoNum type="arabicPeriod"/>
            </a:pPr>
            <a:r>
              <a:rPr lang="en-US" dirty="0" smtClean="0"/>
              <a:t>Client connects to NN to read data</a:t>
            </a:r>
          </a:p>
          <a:p>
            <a:pPr marL="342900" indent="-342900">
              <a:buAutoNum type="arabicPeriod"/>
            </a:pPr>
            <a:r>
              <a:rPr lang="en-US" dirty="0" smtClean="0"/>
              <a:t>NN tells client where to find the data blocks</a:t>
            </a:r>
          </a:p>
          <a:p>
            <a:pPr marL="342900" indent="-342900">
              <a:buAutoNum type="arabicPeriod"/>
            </a:pPr>
            <a:r>
              <a:rPr lang="en-US" dirty="0" smtClean="0"/>
              <a:t>Client reads blocks directly from data nodes (without going through NN)</a:t>
            </a:r>
          </a:p>
          <a:p>
            <a:pPr marL="342900" indent="-342900">
              <a:buAutoNum type="arabicPeriod"/>
            </a:pPr>
            <a:r>
              <a:rPr lang="en-US" dirty="0" smtClean="0"/>
              <a:t>In case of node failures, client connects to another node that serves the missing block</a:t>
            </a:r>
            <a:endParaRPr lang="en-US" dirty="0"/>
          </a:p>
        </p:txBody>
      </p:sp>
    </p:spTree>
    <p:extLst>
      <p:ext uri="{BB962C8B-B14F-4D97-AF65-F5344CB8AC3E}">
        <p14:creationId xmlns:p14="http://schemas.microsoft.com/office/powerpoint/2010/main" val="41933639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21" grpId="0" animBg="1"/>
      <p:bldP spid="22" grpId="0" animBg="1"/>
      <p:bldP spid="2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HDFS Inside: Read</a:t>
            </a:r>
            <a:endParaRPr lang="en-US" dirty="0"/>
          </a:p>
        </p:txBody>
      </p:sp>
      <p:sp>
        <p:nvSpPr>
          <p:cNvPr id="3" name="Content Placeholder 2"/>
          <p:cNvSpPr>
            <a:spLocks noGrp="1"/>
          </p:cNvSpPr>
          <p:nvPr>
            <p:ph idx="1"/>
          </p:nvPr>
        </p:nvSpPr>
        <p:spPr/>
        <p:txBody>
          <a:bodyPr>
            <a:normAutofit lnSpcReduction="10000"/>
          </a:bodyPr>
          <a:lstStyle/>
          <a:p>
            <a:pPr>
              <a:buFontTx/>
              <a:buChar char="•"/>
            </a:pPr>
            <a:r>
              <a:rPr lang="en-US" dirty="0" smtClean="0"/>
              <a:t>Q: Why does HDFS choose such a design for read? Why not ask client to read blocks through NN?</a:t>
            </a:r>
          </a:p>
          <a:p>
            <a:pPr>
              <a:buFontTx/>
              <a:buChar char="•"/>
            </a:pPr>
            <a:r>
              <a:rPr lang="en-US" dirty="0" smtClean="0"/>
              <a:t> </a:t>
            </a:r>
            <a:r>
              <a:rPr lang="en-US" dirty="0" smtClean="0">
                <a:solidFill>
                  <a:srgbClr val="0000FF"/>
                </a:solidFill>
              </a:rPr>
              <a:t>Reasons:</a:t>
            </a:r>
          </a:p>
          <a:p>
            <a:pPr lvl="1">
              <a:buFontTx/>
              <a:buChar char="•"/>
            </a:pPr>
            <a:r>
              <a:rPr lang="en-US" dirty="0" smtClean="0">
                <a:solidFill>
                  <a:srgbClr val="0000FF"/>
                </a:solidFill>
              </a:rPr>
              <a:t>Prevent NN from being the bottleneck of the cluster</a:t>
            </a:r>
          </a:p>
          <a:p>
            <a:pPr lvl="1">
              <a:buFontTx/>
              <a:buChar char="•"/>
            </a:pPr>
            <a:r>
              <a:rPr lang="en-US" dirty="0" smtClean="0">
                <a:solidFill>
                  <a:srgbClr val="0000FF"/>
                </a:solidFill>
              </a:rPr>
              <a:t>Allow HDFS to scale to large number of concurrent clients</a:t>
            </a:r>
          </a:p>
          <a:p>
            <a:pPr lvl="1">
              <a:buFontTx/>
              <a:buChar char="•"/>
            </a:pPr>
            <a:r>
              <a:rPr lang="en-US" dirty="0" smtClean="0">
                <a:solidFill>
                  <a:srgbClr val="0000FF"/>
                </a:solidFill>
              </a:rPr>
              <a:t>Spread the data traffic across the cluster</a:t>
            </a:r>
          </a:p>
          <a:p>
            <a:pPr marL="0" indent="0">
              <a:buNone/>
            </a:pPr>
            <a:endParaRPr lang="en-US" dirty="0"/>
          </a:p>
        </p:txBody>
      </p:sp>
    </p:spTree>
    <p:extLst>
      <p:ext uri="{BB962C8B-B14F-4D97-AF65-F5344CB8AC3E}">
        <p14:creationId xmlns:p14="http://schemas.microsoft.com/office/powerpoint/2010/main" val="40423992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HDFS Inside: Read</a:t>
            </a:r>
            <a:endParaRPr lang="en-US" dirty="0"/>
          </a:p>
        </p:txBody>
      </p:sp>
      <p:sp>
        <p:nvSpPr>
          <p:cNvPr id="3" name="Content Placeholder 2"/>
          <p:cNvSpPr>
            <a:spLocks noGrp="1"/>
          </p:cNvSpPr>
          <p:nvPr>
            <p:ph idx="1"/>
          </p:nvPr>
        </p:nvSpPr>
        <p:spPr/>
        <p:txBody>
          <a:bodyPr>
            <a:normAutofit/>
          </a:bodyPr>
          <a:lstStyle/>
          <a:p>
            <a:pPr>
              <a:buFontTx/>
              <a:buChar char="•"/>
            </a:pPr>
            <a:r>
              <a:rPr lang="en-US" dirty="0" smtClean="0"/>
              <a:t>Q: Given multiple replicas of the same block, how does NN decide which replica the client should read?</a:t>
            </a:r>
          </a:p>
          <a:p>
            <a:pPr>
              <a:buFontTx/>
              <a:buChar char="•"/>
            </a:pPr>
            <a:r>
              <a:rPr lang="en-US" dirty="0" smtClean="0"/>
              <a:t> </a:t>
            </a:r>
            <a:r>
              <a:rPr lang="en-US" dirty="0" smtClean="0">
                <a:solidFill>
                  <a:srgbClr val="0000FF"/>
                </a:solidFill>
              </a:rPr>
              <a:t>HDFS Solution:</a:t>
            </a:r>
          </a:p>
          <a:p>
            <a:pPr lvl="1">
              <a:buFontTx/>
              <a:buChar char="•"/>
            </a:pPr>
            <a:r>
              <a:rPr lang="en-US" dirty="0" smtClean="0">
                <a:solidFill>
                  <a:srgbClr val="0000FF"/>
                </a:solidFill>
              </a:rPr>
              <a:t>Rack awareness based on network topology</a:t>
            </a:r>
          </a:p>
          <a:p>
            <a:pPr marL="0" indent="0">
              <a:buNone/>
            </a:pPr>
            <a:endParaRPr lang="en-US" dirty="0"/>
          </a:p>
        </p:txBody>
      </p:sp>
    </p:spTree>
    <p:extLst>
      <p:ext uri="{BB962C8B-B14F-4D97-AF65-F5344CB8AC3E}">
        <p14:creationId xmlns:p14="http://schemas.microsoft.com/office/powerpoint/2010/main" val="34330782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HDFS Inside: Network Topology</a:t>
            </a:r>
            <a:endParaRPr lang="en-US" dirty="0"/>
          </a:p>
        </p:txBody>
      </p:sp>
      <p:sp>
        <p:nvSpPr>
          <p:cNvPr id="3" name="Content Placeholder 2"/>
          <p:cNvSpPr>
            <a:spLocks noGrp="1"/>
          </p:cNvSpPr>
          <p:nvPr>
            <p:ph idx="1"/>
          </p:nvPr>
        </p:nvSpPr>
        <p:spPr>
          <a:xfrm>
            <a:off x="457200" y="1600200"/>
            <a:ext cx="8229600" cy="4775200"/>
          </a:xfrm>
        </p:spPr>
        <p:txBody>
          <a:bodyPr>
            <a:normAutofit fontScale="92500" lnSpcReduction="10000"/>
          </a:bodyPr>
          <a:lstStyle/>
          <a:p>
            <a:r>
              <a:rPr lang="en-US" dirty="0" smtClean="0"/>
              <a:t>The critical resource in HDFS is </a:t>
            </a:r>
            <a:r>
              <a:rPr lang="en-US" b="1" dirty="0" smtClean="0"/>
              <a:t>bandwidth</a:t>
            </a:r>
            <a:r>
              <a:rPr lang="en-US" dirty="0" smtClean="0"/>
              <a:t>, distance is defined based on that</a:t>
            </a:r>
          </a:p>
          <a:p>
            <a:r>
              <a:rPr lang="en-US" dirty="0" smtClean="0"/>
              <a:t>Measuring bandwidths between any pair of nodes is too complex and </a:t>
            </a:r>
            <a:r>
              <a:rPr lang="en-US" b="1" dirty="0" smtClean="0"/>
              <a:t>does not scale</a:t>
            </a:r>
          </a:p>
          <a:p>
            <a:r>
              <a:rPr lang="en-US" b="1" dirty="0" smtClean="0"/>
              <a:t>Basic Idea: </a:t>
            </a:r>
          </a:p>
          <a:p>
            <a:pPr lvl="1"/>
            <a:r>
              <a:rPr lang="en-US" dirty="0" smtClean="0"/>
              <a:t>Processes on the same node</a:t>
            </a:r>
          </a:p>
          <a:p>
            <a:pPr lvl="1"/>
            <a:r>
              <a:rPr lang="en-US" dirty="0" smtClean="0"/>
              <a:t>Different nodes on the same rack</a:t>
            </a:r>
          </a:p>
          <a:p>
            <a:pPr lvl="1"/>
            <a:r>
              <a:rPr lang="en-US" dirty="0" smtClean="0"/>
              <a:t>Nodes on different racks in the same</a:t>
            </a:r>
          </a:p>
          <a:p>
            <a:pPr marL="457200" lvl="1" indent="0">
              <a:buNone/>
            </a:pPr>
            <a:r>
              <a:rPr lang="en-US" dirty="0"/>
              <a:t> </a:t>
            </a:r>
            <a:r>
              <a:rPr lang="en-US" dirty="0" smtClean="0"/>
              <a:t>   data center (cluster)</a:t>
            </a:r>
          </a:p>
          <a:p>
            <a:pPr lvl="1"/>
            <a:r>
              <a:rPr lang="en-US" dirty="0" smtClean="0"/>
              <a:t>Nodes in different data centers</a:t>
            </a:r>
            <a:endParaRPr lang="en-US" dirty="0"/>
          </a:p>
        </p:txBody>
      </p:sp>
      <p:sp>
        <p:nvSpPr>
          <p:cNvPr id="58" name="Down Arrow 57"/>
          <p:cNvSpPr/>
          <p:nvPr/>
        </p:nvSpPr>
        <p:spPr>
          <a:xfrm>
            <a:off x="6324600" y="3860800"/>
            <a:ext cx="647700" cy="21209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6972300" y="4559300"/>
            <a:ext cx="1943100" cy="830997"/>
          </a:xfrm>
          <a:prstGeom prst="rect">
            <a:avLst/>
          </a:prstGeom>
          <a:noFill/>
        </p:spPr>
        <p:txBody>
          <a:bodyPr wrap="square" rtlCol="0">
            <a:spAutoFit/>
          </a:bodyPr>
          <a:lstStyle/>
          <a:p>
            <a:r>
              <a:rPr lang="en-US" sz="2400" b="1" dirty="0" smtClean="0"/>
              <a:t>Bandwidth becomes less</a:t>
            </a:r>
            <a:endParaRPr lang="en-US" sz="2400" b="1" dirty="0"/>
          </a:p>
        </p:txBody>
      </p:sp>
    </p:spTree>
    <p:extLst>
      <p:ext uri="{BB962C8B-B14F-4D97-AF65-F5344CB8AC3E}">
        <p14:creationId xmlns:p14="http://schemas.microsoft.com/office/powerpoint/2010/main" val="3165071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HDFS Inside: Network Topology</a:t>
            </a:r>
            <a:endParaRPr lang="en-US" dirty="0"/>
          </a:p>
        </p:txBody>
      </p:sp>
      <p:sp>
        <p:nvSpPr>
          <p:cNvPr id="3" name="Content Placeholder 2"/>
          <p:cNvSpPr>
            <a:spLocks noGrp="1"/>
          </p:cNvSpPr>
          <p:nvPr>
            <p:ph idx="1"/>
          </p:nvPr>
        </p:nvSpPr>
        <p:spPr>
          <a:xfrm>
            <a:off x="457200" y="1093421"/>
            <a:ext cx="8229600" cy="4775200"/>
          </a:xfrm>
        </p:spPr>
        <p:txBody>
          <a:bodyPr/>
          <a:lstStyle/>
          <a:p>
            <a:r>
              <a:rPr lang="en-US" dirty="0" smtClean="0"/>
              <a:t>HDFS takes a simple approach: </a:t>
            </a:r>
          </a:p>
          <a:p>
            <a:pPr lvl="1"/>
            <a:r>
              <a:rPr lang="en-US" dirty="0" smtClean="0"/>
              <a:t>See the network as a tree</a:t>
            </a:r>
          </a:p>
          <a:p>
            <a:pPr lvl="1"/>
            <a:r>
              <a:rPr lang="en-US" b="1" dirty="0" smtClean="0"/>
              <a:t>Distance between two nodes is the sum of their distances to their closest common ancestor</a:t>
            </a:r>
          </a:p>
          <a:p>
            <a:endParaRPr lang="en-US" dirty="0"/>
          </a:p>
        </p:txBody>
      </p:sp>
      <p:grpSp>
        <p:nvGrpSpPr>
          <p:cNvPr id="4" name="Group 3"/>
          <p:cNvGrpSpPr/>
          <p:nvPr/>
        </p:nvGrpSpPr>
        <p:grpSpPr>
          <a:xfrm>
            <a:off x="5016500" y="3308866"/>
            <a:ext cx="3657600" cy="3289300"/>
            <a:chOff x="698500" y="3263900"/>
            <a:chExt cx="3657600" cy="3289300"/>
          </a:xfrm>
        </p:grpSpPr>
        <p:sp>
          <p:nvSpPr>
            <p:cNvPr id="5" name="Rectangle 4"/>
            <p:cNvSpPr/>
            <p:nvPr/>
          </p:nvSpPr>
          <p:spPr>
            <a:xfrm>
              <a:off x="698500" y="3263900"/>
              <a:ext cx="3657600" cy="32893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1010647" y="3556001"/>
              <a:ext cx="1061901" cy="2374900"/>
              <a:chOff x="5333998" y="895351"/>
              <a:chExt cx="1295400" cy="2873708"/>
            </a:xfrm>
          </p:grpSpPr>
          <p:sp>
            <p:nvSpPr>
              <p:cNvPr id="12" name="Rectangle 11"/>
              <p:cNvSpPr/>
              <p:nvPr/>
            </p:nvSpPr>
            <p:spPr>
              <a:xfrm>
                <a:off x="5333998" y="895351"/>
                <a:ext cx="1295400" cy="2873708"/>
              </a:xfrm>
              <a:prstGeom prst="rect">
                <a:avLst/>
              </a:prstGeom>
            </p:spPr>
            <p:style>
              <a:lnRef idx="2">
                <a:schemeClr val="accent3"/>
              </a:lnRef>
              <a:fillRef idx="1">
                <a:schemeClr val="lt1"/>
              </a:fillRef>
              <a:effectRef idx="0">
                <a:schemeClr val="accent3"/>
              </a:effectRef>
              <a:fontRef idx="minor">
                <a:schemeClr val="dk1"/>
              </a:fontRef>
            </p:style>
            <p:txBody>
              <a:bodyPr rtlCol="0" anchor="t"/>
              <a:lstStyle/>
              <a:p>
                <a:pPr algn="ctr"/>
                <a:r>
                  <a:rPr lang="en-US" dirty="0" smtClean="0"/>
                  <a:t>Rack 3</a:t>
                </a:r>
              </a:p>
            </p:txBody>
          </p:sp>
          <p:sp>
            <p:nvSpPr>
              <p:cNvPr id="13" name="Magnetic Disk 12"/>
              <p:cNvSpPr/>
              <p:nvPr/>
            </p:nvSpPr>
            <p:spPr>
              <a:xfrm>
                <a:off x="5562600" y="1652682"/>
                <a:ext cx="838199" cy="762000"/>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n5</a:t>
                </a:r>
                <a:endParaRPr lang="en-US" dirty="0">
                  <a:solidFill>
                    <a:srgbClr val="000000"/>
                  </a:solidFill>
                </a:endParaRPr>
              </a:p>
            </p:txBody>
          </p:sp>
          <p:sp>
            <p:nvSpPr>
              <p:cNvPr id="14" name="Magnetic Disk 13"/>
              <p:cNvSpPr/>
              <p:nvPr/>
            </p:nvSpPr>
            <p:spPr>
              <a:xfrm>
                <a:off x="5562600" y="2606566"/>
                <a:ext cx="838199" cy="871989"/>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n6</a:t>
                </a:r>
                <a:endParaRPr lang="en-US" dirty="0">
                  <a:solidFill>
                    <a:srgbClr val="000000"/>
                  </a:solidFill>
                </a:endParaRPr>
              </a:p>
            </p:txBody>
          </p:sp>
        </p:grpSp>
        <p:grpSp>
          <p:nvGrpSpPr>
            <p:cNvPr id="7" name="Group 6"/>
            <p:cNvGrpSpPr/>
            <p:nvPr/>
          </p:nvGrpSpPr>
          <p:grpSpPr>
            <a:xfrm>
              <a:off x="2648947" y="3556001"/>
              <a:ext cx="1061901" cy="2374900"/>
              <a:chOff x="5333998" y="895351"/>
              <a:chExt cx="1295400" cy="2873708"/>
            </a:xfrm>
          </p:grpSpPr>
          <p:sp>
            <p:nvSpPr>
              <p:cNvPr id="9" name="Rectangle 8"/>
              <p:cNvSpPr/>
              <p:nvPr/>
            </p:nvSpPr>
            <p:spPr>
              <a:xfrm>
                <a:off x="5333998" y="895351"/>
                <a:ext cx="1295400" cy="2873708"/>
              </a:xfrm>
              <a:prstGeom prst="rect">
                <a:avLst/>
              </a:prstGeom>
            </p:spPr>
            <p:style>
              <a:lnRef idx="2">
                <a:schemeClr val="accent3"/>
              </a:lnRef>
              <a:fillRef idx="1">
                <a:schemeClr val="lt1"/>
              </a:fillRef>
              <a:effectRef idx="0">
                <a:schemeClr val="accent3"/>
              </a:effectRef>
              <a:fontRef idx="minor">
                <a:schemeClr val="dk1"/>
              </a:fontRef>
            </p:style>
            <p:txBody>
              <a:bodyPr rtlCol="0" anchor="t"/>
              <a:lstStyle/>
              <a:p>
                <a:pPr algn="ctr"/>
                <a:r>
                  <a:rPr lang="en-US" dirty="0" smtClean="0"/>
                  <a:t>Rack 4</a:t>
                </a:r>
              </a:p>
            </p:txBody>
          </p:sp>
          <p:sp>
            <p:nvSpPr>
              <p:cNvPr id="10" name="Magnetic Disk 9"/>
              <p:cNvSpPr/>
              <p:nvPr/>
            </p:nvSpPr>
            <p:spPr>
              <a:xfrm>
                <a:off x="5562600" y="1652682"/>
                <a:ext cx="838199" cy="762000"/>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n7</a:t>
                </a:r>
                <a:endParaRPr lang="en-US" dirty="0">
                  <a:solidFill>
                    <a:srgbClr val="000000"/>
                  </a:solidFill>
                </a:endParaRPr>
              </a:p>
            </p:txBody>
          </p:sp>
          <p:sp>
            <p:nvSpPr>
              <p:cNvPr id="11" name="Magnetic Disk 10"/>
              <p:cNvSpPr/>
              <p:nvPr/>
            </p:nvSpPr>
            <p:spPr>
              <a:xfrm>
                <a:off x="5562600" y="2606566"/>
                <a:ext cx="838199" cy="871989"/>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n8</a:t>
                </a:r>
                <a:endParaRPr lang="en-US" dirty="0">
                  <a:solidFill>
                    <a:srgbClr val="000000"/>
                  </a:solidFill>
                </a:endParaRPr>
              </a:p>
            </p:txBody>
          </p:sp>
        </p:grpSp>
        <p:sp>
          <p:nvSpPr>
            <p:cNvPr id="8" name="TextBox 7"/>
            <p:cNvSpPr txBox="1"/>
            <p:nvPr/>
          </p:nvSpPr>
          <p:spPr>
            <a:xfrm>
              <a:off x="2072548" y="6089134"/>
              <a:ext cx="1638300" cy="369332"/>
            </a:xfrm>
            <a:prstGeom prst="rect">
              <a:avLst/>
            </a:prstGeom>
            <a:noFill/>
          </p:spPr>
          <p:txBody>
            <a:bodyPr wrap="square" rtlCol="0">
              <a:spAutoFit/>
            </a:bodyPr>
            <a:lstStyle/>
            <a:p>
              <a:r>
                <a:rPr lang="en-US" dirty="0" smtClean="0"/>
                <a:t>Data center 2</a:t>
              </a:r>
              <a:endParaRPr lang="en-US" dirty="0"/>
            </a:p>
          </p:txBody>
        </p:sp>
      </p:grpSp>
      <p:sp>
        <p:nvSpPr>
          <p:cNvPr id="15" name="Rectangle 14"/>
          <p:cNvSpPr/>
          <p:nvPr/>
        </p:nvSpPr>
        <p:spPr>
          <a:xfrm>
            <a:off x="850900" y="3327400"/>
            <a:ext cx="3657600" cy="32893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1163047" y="3619501"/>
            <a:ext cx="1061901" cy="2374900"/>
            <a:chOff x="5333998" y="895351"/>
            <a:chExt cx="1295400" cy="2873708"/>
          </a:xfrm>
        </p:grpSpPr>
        <p:sp>
          <p:nvSpPr>
            <p:cNvPr id="17" name="Rectangle 16"/>
            <p:cNvSpPr/>
            <p:nvPr/>
          </p:nvSpPr>
          <p:spPr>
            <a:xfrm>
              <a:off x="5333998" y="895351"/>
              <a:ext cx="1295400" cy="2873708"/>
            </a:xfrm>
            <a:prstGeom prst="rect">
              <a:avLst/>
            </a:prstGeom>
          </p:spPr>
          <p:style>
            <a:lnRef idx="2">
              <a:schemeClr val="accent3"/>
            </a:lnRef>
            <a:fillRef idx="1">
              <a:schemeClr val="lt1"/>
            </a:fillRef>
            <a:effectRef idx="0">
              <a:schemeClr val="accent3"/>
            </a:effectRef>
            <a:fontRef idx="minor">
              <a:schemeClr val="dk1"/>
            </a:fontRef>
          </p:style>
          <p:txBody>
            <a:bodyPr rtlCol="0" anchor="t"/>
            <a:lstStyle/>
            <a:p>
              <a:pPr algn="ctr"/>
              <a:r>
                <a:rPr lang="en-US" dirty="0" smtClean="0"/>
                <a:t>Rack 1</a:t>
              </a:r>
            </a:p>
          </p:txBody>
        </p:sp>
        <p:sp>
          <p:nvSpPr>
            <p:cNvPr id="18" name="Magnetic Disk 17"/>
            <p:cNvSpPr/>
            <p:nvPr/>
          </p:nvSpPr>
          <p:spPr>
            <a:xfrm>
              <a:off x="5562600" y="1652682"/>
              <a:ext cx="838199" cy="762000"/>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n1</a:t>
              </a:r>
              <a:endParaRPr lang="en-US" dirty="0">
                <a:solidFill>
                  <a:srgbClr val="000000"/>
                </a:solidFill>
              </a:endParaRPr>
            </a:p>
          </p:txBody>
        </p:sp>
        <p:sp>
          <p:nvSpPr>
            <p:cNvPr id="19" name="Magnetic Disk 18"/>
            <p:cNvSpPr/>
            <p:nvPr/>
          </p:nvSpPr>
          <p:spPr>
            <a:xfrm>
              <a:off x="5562600" y="2606566"/>
              <a:ext cx="838199" cy="871989"/>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n2</a:t>
              </a:r>
              <a:endParaRPr lang="en-US" dirty="0">
                <a:solidFill>
                  <a:srgbClr val="000000"/>
                </a:solidFill>
              </a:endParaRPr>
            </a:p>
          </p:txBody>
        </p:sp>
      </p:grpSp>
      <p:grpSp>
        <p:nvGrpSpPr>
          <p:cNvPr id="20" name="Group 19"/>
          <p:cNvGrpSpPr/>
          <p:nvPr/>
        </p:nvGrpSpPr>
        <p:grpSpPr>
          <a:xfrm>
            <a:off x="2801347" y="3619501"/>
            <a:ext cx="1061901" cy="2374900"/>
            <a:chOff x="5333998" y="895351"/>
            <a:chExt cx="1295400" cy="2873708"/>
          </a:xfrm>
        </p:grpSpPr>
        <p:sp>
          <p:nvSpPr>
            <p:cNvPr id="21" name="Rectangle 20"/>
            <p:cNvSpPr/>
            <p:nvPr/>
          </p:nvSpPr>
          <p:spPr>
            <a:xfrm>
              <a:off x="5333998" y="895351"/>
              <a:ext cx="1295400" cy="2873708"/>
            </a:xfrm>
            <a:prstGeom prst="rect">
              <a:avLst/>
            </a:prstGeom>
          </p:spPr>
          <p:style>
            <a:lnRef idx="2">
              <a:schemeClr val="accent3"/>
            </a:lnRef>
            <a:fillRef idx="1">
              <a:schemeClr val="lt1"/>
            </a:fillRef>
            <a:effectRef idx="0">
              <a:schemeClr val="accent3"/>
            </a:effectRef>
            <a:fontRef idx="minor">
              <a:schemeClr val="dk1"/>
            </a:fontRef>
          </p:style>
          <p:txBody>
            <a:bodyPr rtlCol="0" anchor="t"/>
            <a:lstStyle/>
            <a:p>
              <a:pPr algn="ctr"/>
              <a:r>
                <a:rPr lang="en-US" dirty="0" smtClean="0"/>
                <a:t>Rack </a:t>
              </a:r>
              <a:r>
                <a:rPr lang="en-US" dirty="0"/>
                <a:t>2</a:t>
              </a:r>
              <a:endParaRPr lang="en-US" dirty="0" smtClean="0"/>
            </a:p>
          </p:txBody>
        </p:sp>
        <p:sp>
          <p:nvSpPr>
            <p:cNvPr id="22" name="Magnetic Disk 21"/>
            <p:cNvSpPr/>
            <p:nvPr/>
          </p:nvSpPr>
          <p:spPr>
            <a:xfrm>
              <a:off x="5562600" y="1652682"/>
              <a:ext cx="838199" cy="762000"/>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n3</a:t>
              </a:r>
              <a:endParaRPr lang="en-US" dirty="0">
                <a:solidFill>
                  <a:srgbClr val="000000"/>
                </a:solidFill>
              </a:endParaRPr>
            </a:p>
          </p:txBody>
        </p:sp>
        <p:sp>
          <p:nvSpPr>
            <p:cNvPr id="23" name="Magnetic Disk 22"/>
            <p:cNvSpPr/>
            <p:nvPr/>
          </p:nvSpPr>
          <p:spPr>
            <a:xfrm>
              <a:off x="5562600" y="2606566"/>
              <a:ext cx="838199" cy="871989"/>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n4</a:t>
              </a:r>
              <a:endParaRPr lang="en-US" dirty="0">
                <a:solidFill>
                  <a:srgbClr val="000000"/>
                </a:solidFill>
              </a:endParaRPr>
            </a:p>
          </p:txBody>
        </p:sp>
      </p:grpSp>
      <p:sp>
        <p:nvSpPr>
          <p:cNvPr id="24" name="TextBox 23"/>
          <p:cNvSpPr txBox="1"/>
          <p:nvPr/>
        </p:nvSpPr>
        <p:spPr>
          <a:xfrm>
            <a:off x="2224948" y="6152634"/>
            <a:ext cx="1638300" cy="369332"/>
          </a:xfrm>
          <a:prstGeom prst="rect">
            <a:avLst/>
          </a:prstGeom>
          <a:noFill/>
        </p:spPr>
        <p:txBody>
          <a:bodyPr wrap="square" rtlCol="0">
            <a:spAutoFit/>
          </a:bodyPr>
          <a:lstStyle/>
          <a:p>
            <a:r>
              <a:rPr lang="en-US" dirty="0" smtClean="0"/>
              <a:t>Data center 1</a:t>
            </a:r>
            <a:endParaRPr lang="en-US" dirty="0"/>
          </a:p>
        </p:txBody>
      </p:sp>
    </p:spTree>
    <p:extLst>
      <p:ext uri="{BB962C8B-B14F-4D97-AF65-F5344CB8AC3E}">
        <p14:creationId xmlns:p14="http://schemas.microsoft.com/office/powerpoint/2010/main" val="423701708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HDFS Inside: Network Topology</a:t>
            </a:r>
            <a:endParaRPr lang="en-US" dirty="0"/>
          </a:p>
        </p:txBody>
      </p:sp>
      <p:sp>
        <p:nvSpPr>
          <p:cNvPr id="3" name="Content Placeholder 2"/>
          <p:cNvSpPr>
            <a:spLocks noGrp="1"/>
          </p:cNvSpPr>
          <p:nvPr>
            <p:ph idx="1"/>
          </p:nvPr>
        </p:nvSpPr>
        <p:spPr>
          <a:xfrm>
            <a:off x="457200" y="1093421"/>
            <a:ext cx="8229600" cy="4775200"/>
          </a:xfrm>
        </p:spPr>
        <p:txBody>
          <a:bodyPr/>
          <a:lstStyle/>
          <a:p>
            <a:r>
              <a:rPr lang="en-US" dirty="0" smtClean="0"/>
              <a:t>What are the distance of the following pairs:</a:t>
            </a:r>
          </a:p>
          <a:p>
            <a:pPr marL="0" indent="0">
              <a:buNone/>
            </a:pPr>
            <a:r>
              <a:rPr lang="en-US" sz="2400" dirty="0" err="1" smtClean="0"/>
              <a:t>Dist</a:t>
            </a:r>
            <a:r>
              <a:rPr lang="en-US" sz="2400" dirty="0" smtClean="0"/>
              <a:t> (d1/r1/n1, d1/r1/n1)= </a:t>
            </a:r>
          </a:p>
          <a:p>
            <a:pPr marL="0" indent="0">
              <a:buNone/>
            </a:pPr>
            <a:r>
              <a:rPr lang="en-US" sz="2400" dirty="0" err="1" smtClean="0"/>
              <a:t>Dist</a:t>
            </a:r>
            <a:r>
              <a:rPr lang="en-US" sz="2400" dirty="0" smtClean="0"/>
              <a:t>(d1/r1/n1, d1/r1/n2)=</a:t>
            </a:r>
          </a:p>
          <a:p>
            <a:pPr marL="0" indent="0">
              <a:buNone/>
            </a:pPr>
            <a:r>
              <a:rPr lang="en-US" sz="2400" dirty="0" err="1" smtClean="0"/>
              <a:t>Dist</a:t>
            </a:r>
            <a:r>
              <a:rPr lang="en-US" sz="2400" dirty="0" smtClean="0"/>
              <a:t>(d1/r1/n1, d1/r2/n3)= 	</a:t>
            </a:r>
          </a:p>
          <a:p>
            <a:pPr marL="0" indent="0">
              <a:buNone/>
            </a:pPr>
            <a:r>
              <a:rPr lang="en-US" sz="2400" dirty="0" err="1" smtClean="0"/>
              <a:t>Dist</a:t>
            </a:r>
            <a:r>
              <a:rPr lang="en-US" sz="2400" dirty="0" smtClean="0"/>
              <a:t>(d1/r1/n1, d2/r3/n6)=</a:t>
            </a:r>
          </a:p>
        </p:txBody>
      </p:sp>
      <p:grpSp>
        <p:nvGrpSpPr>
          <p:cNvPr id="4" name="Group 3"/>
          <p:cNvGrpSpPr/>
          <p:nvPr/>
        </p:nvGrpSpPr>
        <p:grpSpPr>
          <a:xfrm>
            <a:off x="5017707" y="3529808"/>
            <a:ext cx="3367690" cy="2927809"/>
            <a:chOff x="698500" y="3263900"/>
            <a:chExt cx="3657600" cy="3289300"/>
          </a:xfrm>
        </p:grpSpPr>
        <p:sp>
          <p:nvSpPr>
            <p:cNvPr id="5" name="Rectangle 4"/>
            <p:cNvSpPr/>
            <p:nvPr/>
          </p:nvSpPr>
          <p:spPr>
            <a:xfrm>
              <a:off x="698500" y="3263900"/>
              <a:ext cx="3657600" cy="32893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1010647" y="3556001"/>
              <a:ext cx="1061901" cy="2374900"/>
              <a:chOff x="5333998" y="895351"/>
              <a:chExt cx="1295400" cy="2873708"/>
            </a:xfrm>
          </p:grpSpPr>
          <p:sp>
            <p:nvSpPr>
              <p:cNvPr id="12" name="Rectangle 11"/>
              <p:cNvSpPr/>
              <p:nvPr/>
            </p:nvSpPr>
            <p:spPr>
              <a:xfrm>
                <a:off x="5333998" y="895351"/>
                <a:ext cx="1295400" cy="2873708"/>
              </a:xfrm>
              <a:prstGeom prst="rect">
                <a:avLst/>
              </a:prstGeom>
            </p:spPr>
            <p:style>
              <a:lnRef idx="2">
                <a:schemeClr val="accent3"/>
              </a:lnRef>
              <a:fillRef idx="1">
                <a:schemeClr val="lt1"/>
              </a:fillRef>
              <a:effectRef idx="0">
                <a:schemeClr val="accent3"/>
              </a:effectRef>
              <a:fontRef idx="minor">
                <a:schemeClr val="dk1"/>
              </a:fontRef>
            </p:style>
            <p:txBody>
              <a:bodyPr rtlCol="0" anchor="t"/>
              <a:lstStyle/>
              <a:p>
                <a:pPr algn="ctr"/>
                <a:r>
                  <a:rPr lang="en-US" dirty="0" smtClean="0"/>
                  <a:t>Rack 3</a:t>
                </a:r>
              </a:p>
            </p:txBody>
          </p:sp>
          <p:sp>
            <p:nvSpPr>
              <p:cNvPr id="13" name="Magnetic Disk 12"/>
              <p:cNvSpPr/>
              <p:nvPr/>
            </p:nvSpPr>
            <p:spPr>
              <a:xfrm>
                <a:off x="5562600" y="1652682"/>
                <a:ext cx="838199" cy="762000"/>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n5</a:t>
                </a:r>
                <a:endParaRPr lang="en-US" dirty="0">
                  <a:solidFill>
                    <a:srgbClr val="000000"/>
                  </a:solidFill>
                </a:endParaRPr>
              </a:p>
            </p:txBody>
          </p:sp>
          <p:sp>
            <p:nvSpPr>
              <p:cNvPr id="14" name="Magnetic Disk 13"/>
              <p:cNvSpPr/>
              <p:nvPr/>
            </p:nvSpPr>
            <p:spPr>
              <a:xfrm>
                <a:off x="5562600" y="2606566"/>
                <a:ext cx="838199" cy="871989"/>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n6</a:t>
                </a:r>
                <a:endParaRPr lang="en-US" dirty="0">
                  <a:solidFill>
                    <a:srgbClr val="000000"/>
                  </a:solidFill>
                </a:endParaRPr>
              </a:p>
            </p:txBody>
          </p:sp>
        </p:grpSp>
        <p:grpSp>
          <p:nvGrpSpPr>
            <p:cNvPr id="7" name="Group 6"/>
            <p:cNvGrpSpPr/>
            <p:nvPr/>
          </p:nvGrpSpPr>
          <p:grpSpPr>
            <a:xfrm>
              <a:off x="2648947" y="3556001"/>
              <a:ext cx="1061901" cy="2374900"/>
              <a:chOff x="5333998" y="895351"/>
              <a:chExt cx="1295400" cy="2873708"/>
            </a:xfrm>
          </p:grpSpPr>
          <p:sp>
            <p:nvSpPr>
              <p:cNvPr id="9" name="Rectangle 8"/>
              <p:cNvSpPr/>
              <p:nvPr/>
            </p:nvSpPr>
            <p:spPr>
              <a:xfrm>
                <a:off x="5333998" y="895351"/>
                <a:ext cx="1295400" cy="2873708"/>
              </a:xfrm>
              <a:prstGeom prst="rect">
                <a:avLst/>
              </a:prstGeom>
            </p:spPr>
            <p:style>
              <a:lnRef idx="2">
                <a:schemeClr val="accent3"/>
              </a:lnRef>
              <a:fillRef idx="1">
                <a:schemeClr val="lt1"/>
              </a:fillRef>
              <a:effectRef idx="0">
                <a:schemeClr val="accent3"/>
              </a:effectRef>
              <a:fontRef idx="minor">
                <a:schemeClr val="dk1"/>
              </a:fontRef>
            </p:style>
            <p:txBody>
              <a:bodyPr rtlCol="0" anchor="t"/>
              <a:lstStyle/>
              <a:p>
                <a:pPr algn="ctr"/>
                <a:r>
                  <a:rPr lang="en-US" dirty="0" smtClean="0"/>
                  <a:t>Rack 4</a:t>
                </a:r>
              </a:p>
            </p:txBody>
          </p:sp>
          <p:sp>
            <p:nvSpPr>
              <p:cNvPr id="10" name="Magnetic Disk 9"/>
              <p:cNvSpPr/>
              <p:nvPr/>
            </p:nvSpPr>
            <p:spPr>
              <a:xfrm>
                <a:off x="5562600" y="1652682"/>
                <a:ext cx="838199" cy="762000"/>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n7</a:t>
                </a:r>
                <a:endParaRPr lang="en-US" dirty="0">
                  <a:solidFill>
                    <a:srgbClr val="000000"/>
                  </a:solidFill>
                </a:endParaRPr>
              </a:p>
            </p:txBody>
          </p:sp>
          <p:sp>
            <p:nvSpPr>
              <p:cNvPr id="11" name="Magnetic Disk 10"/>
              <p:cNvSpPr/>
              <p:nvPr/>
            </p:nvSpPr>
            <p:spPr>
              <a:xfrm>
                <a:off x="5562600" y="2606566"/>
                <a:ext cx="838199" cy="871989"/>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n8</a:t>
                </a:r>
                <a:endParaRPr lang="en-US" dirty="0">
                  <a:solidFill>
                    <a:srgbClr val="000000"/>
                  </a:solidFill>
                </a:endParaRPr>
              </a:p>
            </p:txBody>
          </p:sp>
        </p:grpSp>
        <p:sp>
          <p:nvSpPr>
            <p:cNvPr id="8" name="TextBox 7"/>
            <p:cNvSpPr txBox="1"/>
            <p:nvPr/>
          </p:nvSpPr>
          <p:spPr>
            <a:xfrm>
              <a:off x="2072548" y="6089134"/>
              <a:ext cx="1638300" cy="369332"/>
            </a:xfrm>
            <a:prstGeom prst="rect">
              <a:avLst/>
            </a:prstGeom>
            <a:noFill/>
          </p:spPr>
          <p:txBody>
            <a:bodyPr wrap="square" rtlCol="0">
              <a:spAutoFit/>
            </a:bodyPr>
            <a:lstStyle/>
            <a:p>
              <a:r>
                <a:rPr lang="en-US" dirty="0" smtClean="0"/>
                <a:t>Data center 2</a:t>
              </a:r>
              <a:endParaRPr lang="en-US" dirty="0"/>
            </a:p>
          </p:txBody>
        </p:sp>
      </p:grpSp>
      <p:sp>
        <p:nvSpPr>
          <p:cNvPr id="15" name="Rectangle 14"/>
          <p:cNvSpPr/>
          <p:nvPr/>
        </p:nvSpPr>
        <p:spPr>
          <a:xfrm>
            <a:off x="889949" y="3580218"/>
            <a:ext cx="3367690" cy="292780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1177354" y="3840217"/>
            <a:ext cx="977732" cy="2113901"/>
            <a:chOff x="5333998" y="895351"/>
            <a:chExt cx="1295400" cy="2873708"/>
          </a:xfrm>
        </p:grpSpPr>
        <p:sp>
          <p:nvSpPr>
            <p:cNvPr id="17" name="Rectangle 16"/>
            <p:cNvSpPr/>
            <p:nvPr/>
          </p:nvSpPr>
          <p:spPr>
            <a:xfrm>
              <a:off x="5333998" y="895351"/>
              <a:ext cx="1295400" cy="2873708"/>
            </a:xfrm>
            <a:prstGeom prst="rect">
              <a:avLst/>
            </a:prstGeom>
          </p:spPr>
          <p:style>
            <a:lnRef idx="2">
              <a:schemeClr val="accent3"/>
            </a:lnRef>
            <a:fillRef idx="1">
              <a:schemeClr val="lt1"/>
            </a:fillRef>
            <a:effectRef idx="0">
              <a:schemeClr val="accent3"/>
            </a:effectRef>
            <a:fontRef idx="minor">
              <a:schemeClr val="dk1"/>
            </a:fontRef>
          </p:style>
          <p:txBody>
            <a:bodyPr rtlCol="0" anchor="t"/>
            <a:lstStyle/>
            <a:p>
              <a:pPr algn="ctr"/>
              <a:r>
                <a:rPr lang="en-US" dirty="0" smtClean="0"/>
                <a:t>Rack 1</a:t>
              </a:r>
            </a:p>
          </p:txBody>
        </p:sp>
        <p:sp>
          <p:nvSpPr>
            <p:cNvPr id="18" name="Magnetic Disk 17"/>
            <p:cNvSpPr/>
            <p:nvPr/>
          </p:nvSpPr>
          <p:spPr>
            <a:xfrm>
              <a:off x="5562600" y="1652682"/>
              <a:ext cx="838199" cy="762000"/>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n1</a:t>
              </a:r>
              <a:endParaRPr lang="en-US" dirty="0">
                <a:solidFill>
                  <a:srgbClr val="000000"/>
                </a:solidFill>
              </a:endParaRPr>
            </a:p>
          </p:txBody>
        </p:sp>
        <p:sp>
          <p:nvSpPr>
            <p:cNvPr id="19" name="Magnetic Disk 18"/>
            <p:cNvSpPr/>
            <p:nvPr/>
          </p:nvSpPr>
          <p:spPr>
            <a:xfrm>
              <a:off x="5562600" y="2606566"/>
              <a:ext cx="838199" cy="871989"/>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n2</a:t>
              </a:r>
              <a:endParaRPr lang="en-US" dirty="0">
                <a:solidFill>
                  <a:srgbClr val="000000"/>
                </a:solidFill>
              </a:endParaRPr>
            </a:p>
          </p:txBody>
        </p:sp>
      </p:grpSp>
      <p:grpSp>
        <p:nvGrpSpPr>
          <p:cNvPr id="20" name="Group 19"/>
          <p:cNvGrpSpPr/>
          <p:nvPr/>
        </p:nvGrpSpPr>
        <p:grpSpPr>
          <a:xfrm>
            <a:off x="2685799" y="3840217"/>
            <a:ext cx="977732" cy="2113901"/>
            <a:chOff x="5333998" y="895351"/>
            <a:chExt cx="1295400" cy="2873708"/>
          </a:xfrm>
        </p:grpSpPr>
        <p:sp>
          <p:nvSpPr>
            <p:cNvPr id="21" name="Rectangle 20"/>
            <p:cNvSpPr/>
            <p:nvPr/>
          </p:nvSpPr>
          <p:spPr>
            <a:xfrm>
              <a:off x="5333998" y="895351"/>
              <a:ext cx="1295400" cy="2873708"/>
            </a:xfrm>
            <a:prstGeom prst="rect">
              <a:avLst/>
            </a:prstGeom>
          </p:spPr>
          <p:style>
            <a:lnRef idx="2">
              <a:schemeClr val="accent3"/>
            </a:lnRef>
            <a:fillRef idx="1">
              <a:schemeClr val="lt1"/>
            </a:fillRef>
            <a:effectRef idx="0">
              <a:schemeClr val="accent3"/>
            </a:effectRef>
            <a:fontRef idx="minor">
              <a:schemeClr val="dk1"/>
            </a:fontRef>
          </p:style>
          <p:txBody>
            <a:bodyPr rtlCol="0" anchor="t"/>
            <a:lstStyle/>
            <a:p>
              <a:pPr algn="ctr"/>
              <a:r>
                <a:rPr lang="en-US" dirty="0" smtClean="0"/>
                <a:t>Rack </a:t>
              </a:r>
              <a:r>
                <a:rPr lang="en-US" dirty="0"/>
                <a:t>2</a:t>
              </a:r>
              <a:endParaRPr lang="en-US" dirty="0" smtClean="0"/>
            </a:p>
          </p:txBody>
        </p:sp>
        <p:sp>
          <p:nvSpPr>
            <p:cNvPr id="22" name="Magnetic Disk 21"/>
            <p:cNvSpPr/>
            <p:nvPr/>
          </p:nvSpPr>
          <p:spPr>
            <a:xfrm>
              <a:off x="5562600" y="1652682"/>
              <a:ext cx="838199" cy="762000"/>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n3</a:t>
              </a:r>
              <a:endParaRPr lang="en-US" dirty="0">
                <a:solidFill>
                  <a:srgbClr val="000000"/>
                </a:solidFill>
              </a:endParaRPr>
            </a:p>
          </p:txBody>
        </p:sp>
        <p:sp>
          <p:nvSpPr>
            <p:cNvPr id="23" name="Magnetic Disk 22"/>
            <p:cNvSpPr/>
            <p:nvPr/>
          </p:nvSpPr>
          <p:spPr>
            <a:xfrm>
              <a:off x="5562600" y="2606566"/>
              <a:ext cx="838199" cy="871989"/>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n4</a:t>
              </a:r>
              <a:endParaRPr lang="en-US" dirty="0">
                <a:solidFill>
                  <a:srgbClr val="000000"/>
                </a:solidFill>
              </a:endParaRPr>
            </a:p>
          </p:txBody>
        </p:sp>
      </p:grpSp>
      <p:sp>
        <p:nvSpPr>
          <p:cNvPr id="24" name="TextBox 23"/>
          <p:cNvSpPr txBox="1"/>
          <p:nvPr/>
        </p:nvSpPr>
        <p:spPr>
          <a:xfrm>
            <a:off x="2155087" y="6094961"/>
            <a:ext cx="1508444" cy="328743"/>
          </a:xfrm>
          <a:prstGeom prst="rect">
            <a:avLst/>
          </a:prstGeom>
          <a:noFill/>
        </p:spPr>
        <p:txBody>
          <a:bodyPr wrap="square" rtlCol="0">
            <a:spAutoFit/>
          </a:bodyPr>
          <a:lstStyle/>
          <a:p>
            <a:r>
              <a:rPr lang="en-US" dirty="0" smtClean="0"/>
              <a:t>Data center 1</a:t>
            </a:r>
            <a:endParaRPr lang="en-US" dirty="0"/>
          </a:p>
        </p:txBody>
      </p:sp>
      <p:sp>
        <p:nvSpPr>
          <p:cNvPr id="25" name="Freeform 24"/>
          <p:cNvSpPr/>
          <p:nvPr/>
        </p:nvSpPr>
        <p:spPr>
          <a:xfrm>
            <a:off x="1439537" y="4179210"/>
            <a:ext cx="420961" cy="218099"/>
          </a:xfrm>
          <a:custGeom>
            <a:avLst/>
            <a:gdLst>
              <a:gd name="connsiteX0" fmla="*/ 0 w 304800"/>
              <a:gd name="connsiteY0" fmla="*/ 228750 h 228750"/>
              <a:gd name="connsiteX1" fmla="*/ 152400 w 304800"/>
              <a:gd name="connsiteY1" fmla="*/ 150 h 228750"/>
              <a:gd name="connsiteX2" fmla="*/ 304800 w 304800"/>
              <a:gd name="connsiteY2" fmla="*/ 190650 h 228750"/>
              <a:gd name="connsiteX3" fmla="*/ 304800 w 304800"/>
              <a:gd name="connsiteY3" fmla="*/ 190650 h 228750"/>
            </a:gdLst>
            <a:ahLst/>
            <a:cxnLst>
              <a:cxn ang="0">
                <a:pos x="connsiteX0" y="connsiteY0"/>
              </a:cxn>
              <a:cxn ang="0">
                <a:pos x="connsiteX1" y="connsiteY1"/>
              </a:cxn>
              <a:cxn ang="0">
                <a:pos x="connsiteX2" y="connsiteY2"/>
              </a:cxn>
              <a:cxn ang="0">
                <a:pos x="connsiteX3" y="connsiteY3"/>
              </a:cxn>
            </a:cxnLst>
            <a:rect l="l" t="t" r="r" b="b"/>
            <a:pathLst>
              <a:path w="304800" h="228750">
                <a:moveTo>
                  <a:pt x="0" y="228750"/>
                </a:moveTo>
                <a:cubicBezTo>
                  <a:pt x="50800" y="117625"/>
                  <a:pt x="101600" y="6500"/>
                  <a:pt x="152400" y="150"/>
                </a:cubicBezTo>
                <a:cubicBezTo>
                  <a:pt x="203200" y="-6200"/>
                  <a:pt x="304800" y="190650"/>
                  <a:pt x="304800" y="190650"/>
                </a:cubicBezTo>
                <a:lnTo>
                  <a:pt x="304800" y="190650"/>
                </a:lnTo>
              </a:path>
            </a:pathLst>
          </a:cu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971793" y="4699342"/>
            <a:ext cx="315730" cy="712170"/>
          </a:xfrm>
          <a:custGeom>
            <a:avLst/>
            <a:gdLst>
              <a:gd name="connsiteX0" fmla="*/ 342910 w 342910"/>
              <a:gd name="connsiteY0" fmla="*/ 0 h 800100"/>
              <a:gd name="connsiteX1" fmla="*/ 10 w 342910"/>
              <a:gd name="connsiteY1" fmla="*/ 355600 h 800100"/>
              <a:gd name="connsiteX2" fmla="*/ 330210 w 342910"/>
              <a:gd name="connsiteY2" fmla="*/ 800100 h 800100"/>
              <a:gd name="connsiteX3" fmla="*/ 330210 w 342910"/>
              <a:gd name="connsiteY3" fmla="*/ 800100 h 800100"/>
            </a:gdLst>
            <a:ahLst/>
            <a:cxnLst>
              <a:cxn ang="0">
                <a:pos x="connsiteX0" y="connsiteY0"/>
              </a:cxn>
              <a:cxn ang="0">
                <a:pos x="connsiteX1" y="connsiteY1"/>
              </a:cxn>
              <a:cxn ang="0">
                <a:pos x="connsiteX2" y="connsiteY2"/>
              </a:cxn>
              <a:cxn ang="0">
                <a:pos x="connsiteX3" y="connsiteY3"/>
              </a:cxn>
            </a:cxnLst>
            <a:rect l="l" t="t" r="r" b="b"/>
            <a:pathLst>
              <a:path w="342910" h="800100">
                <a:moveTo>
                  <a:pt x="342910" y="0"/>
                </a:moveTo>
                <a:cubicBezTo>
                  <a:pt x="172518" y="111125"/>
                  <a:pt x="2127" y="222250"/>
                  <a:pt x="10" y="355600"/>
                </a:cubicBezTo>
                <a:cubicBezTo>
                  <a:pt x="-2107" y="488950"/>
                  <a:pt x="330210" y="800100"/>
                  <a:pt x="330210" y="800100"/>
                </a:cubicBezTo>
                <a:lnTo>
                  <a:pt x="330210" y="800100"/>
                </a:lnTo>
              </a:path>
            </a:pathLst>
          </a:cu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1895579" y="4868906"/>
            <a:ext cx="1087483" cy="327840"/>
          </a:xfrm>
          <a:custGeom>
            <a:avLst/>
            <a:gdLst>
              <a:gd name="connsiteX0" fmla="*/ 0 w 1181100"/>
              <a:gd name="connsiteY0" fmla="*/ 12700 h 368318"/>
              <a:gd name="connsiteX1" fmla="*/ 482600 w 1181100"/>
              <a:gd name="connsiteY1" fmla="*/ 368300 h 368318"/>
              <a:gd name="connsiteX2" fmla="*/ 1181100 w 1181100"/>
              <a:gd name="connsiteY2" fmla="*/ 0 h 368318"/>
              <a:gd name="connsiteX3" fmla="*/ 1181100 w 1181100"/>
              <a:gd name="connsiteY3" fmla="*/ 0 h 368318"/>
            </a:gdLst>
            <a:ahLst/>
            <a:cxnLst>
              <a:cxn ang="0">
                <a:pos x="connsiteX0" y="connsiteY0"/>
              </a:cxn>
              <a:cxn ang="0">
                <a:pos x="connsiteX1" y="connsiteY1"/>
              </a:cxn>
              <a:cxn ang="0">
                <a:pos x="connsiteX2" y="connsiteY2"/>
              </a:cxn>
              <a:cxn ang="0">
                <a:pos x="connsiteX3" y="connsiteY3"/>
              </a:cxn>
            </a:cxnLst>
            <a:rect l="l" t="t" r="r" b="b"/>
            <a:pathLst>
              <a:path w="1181100" h="368318">
                <a:moveTo>
                  <a:pt x="0" y="12700"/>
                </a:moveTo>
                <a:cubicBezTo>
                  <a:pt x="142875" y="191558"/>
                  <a:pt x="285750" y="370417"/>
                  <a:pt x="482600" y="368300"/>
                </a:cubicBezTo>
                <a:cubicBezTo>
                  <a:pt x="679450" y="366183"/>
                  <a:pt x="1181100" y="0"/>
                  <a:pt x="1181100" y="0"/>
                </a:cubicBezTo>
                <a:lnTo>
                  <a:pt x="1181100" y="0"/>
                </a:lnTo>
              </a:path>
            </a:pathLst>
          </a:cu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1977432" y="3510828"/>
            <a:ext cx="3566477" cy="1663294"/>
          </a:xfrm>
          <a:custGeom>
            <a:avLst/>
            <a:gdLst>
              <a:gd name="connsiteX0" fmla="*/ 0 w 3873500"/>
              <a:gd name="connsiteY0" fmla="*/ 1157457 h 1868657"/>
              <a:gd name="connsiteX1" fmla="*/ 1422400 w 3873500"/>
              <a:gd name="connsiteY1" fmla="*/ 14457 h 1868657"/>
              <a:gd name="connsiteX2" fmla="*/ 3873500 w 3873500"/>
              <a:gd name="connsiteY2" fmla="*/ 1868657 h 1868657"/>
            </a:gdLst>
            <a:ahLst/>
            <a:cxnLst>
              <a:cxn ang="0">
                <a:pos x="connsiteX0" y="connsiteY0"/>
              </a:cxn>
              <a:cxn ang="0">
                <a:pos x="connsiteX1" y="connsiteY1"/>
              </a:cxn>
              <a:cxn ang="0">
                <a:pos x="connsiteX2" y="connsiteY2"/>
              </a:cxn>
            </a:cxnLst>
            <a:rect l="l" t="t" r="r" b="b"/>
            <a:pathLst>
              <a:path w="3873500" h="1868657">
                <a:moveTo>
                  <a:pt x="0" y="1157457"/>
                </a:moveTo>
                <a:cubicBezTo>
                  <a:pt x="388408" y="526690"/>
                  <a:pt x="776817" y="-104076"/>
                  <a:pt x="1422400" y="14457"/>
                </a:cubicBezTo>
                <a:cubicBezTo>
                  <a:pt x="2067983" y="132990"/>
                  <a:pt x="3873500" y="1868657"/>
                  <a:pt x="3873500" y="1868657"/>
                </a:cubicBezTo>
              </a:path>
            </a:pathLst>
          </a:cu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4140200" y="1682234"/>
            <a:ext cx="355600" cy="369332"/>
          </a:xfrm>
          <a:prstGeom prst="rect">
            <a:avLst/>
          </a:prstGeom>
          <a:noFill/>
        </p:spPr>
        <p:txBody>
          <a:bodyPr wrap="square" rtlCol="0">
            <a:spAutoFit/>
          </a:bodyPr>
          <a:lstStyle/>
          <a:p>
            <a:r>
              <a:rPr lang="en-US" b="1" dirty="0" smtClean="0"/>
              <a:t>0</a:t>
            </a:r>
            <a:endParaRPr lang="en-US" b="1" dirty="0"/>
          </a:p>
        </p:txBody>
      </p:sp>
      <p:sp>
        <p:nvSpPr>
          <p:cNvPr id="34" name="TextBox 33"/>
          <p:cNvSpPr txBox="1"/>
          <p:nvPr/>
        </p:nvSpPr>
        <p:spPr>
          <a:xfrm>
            <a:off x="4140200" y="2152134"/>
            <a:ext cx="355600" cy="369332"/>
          </a:xfrm>
          <a:prstGeom prst="rect">
            <a:avLst/>
          </a:prstGeom>
          <a:noFill/>
        </p:spPr>
        <p:txBody>
          <a:bodyPr wrap="square" rtlCol="0">
            <a:spAutoFit/>
          </a:bodyPr>
          <a:lstStyle/>
          <a:p>
            <a:r>
              <a:rPr lang="en-US" b="1" dirty="0"/>
              <a:t>2</a:t>
            </a:r>
          </a:p>
        </p:txBody>
      </p:sp>
      <p:sp>
        <p:nvSpPr>
          <p:cNvPr id="35" name="TextBox 34"/>
          <p:cNvSpPr txBox="1"/>
          <p:nvPr/>
        </p:nvSpPr>
        <p:spPr>
          <a:xfrm>
            <a:off x="4140200" y="2596634"/>
            <a:ext cx="355600" cy="369332"/>
          </a:xfrm>
          <a:prstGeom prst="rect">
            <a:avLst/>
          </a:prstGeom>
          <a:noFill/>
        </p:spPr>
        <p:txBody>
          <a:bodyPr wrap="square" rtlCol="0">
            <a:spAutoFit/>
          </a:bodyPr>
          <a:lstStyle/>
          <a:p>
            <a:r>
              <a:rPr lang="en-US" b="1" dirty="0"/>
              <a:t>4</a:t>
            </a:r>
          </a:p>
        </p:txBody>
      </p:sp>
      <p:sp>
        <p:nvSpPr>
          <p:cNvPr id="36" name="TextBox 35"/>
          <p:cNvSpPr txBox="1"/>
          <p:nvPr/>
        </p:nvSpPr>
        <p:spPr>
          <a:xfrm>
            <a:off x="4140200" y="2990334"/>
            <a:ext cx="355600" cy="369332"/>
          </a:xfrm>
          <a:prstGeom prst="rect">
            <a:avLst/>
          </a:prstGeom>
          <a:noFill/>
        </p:spPr>
        <p:txBody>
          <a:bodyPr wrap="square" rtlCol="0">
            <a:spAutoFit/>
          </a:bodyPr>
          <a:lstStyle/>
          <a:p>
            <a:r>
              <a:rPr lang="en-US" b="1" dirty="0"/>
              <a:t>6</a:t>
            </a:r>
          </a:p>
        </p:txBody>
      </p:sp>
    </p:spTree>
    <p:extLst>
      <p:ext uri="{BB962C8B-B14F-4D97-AF65-F5344CB8AC3E}">
        <p14:creationId xmlns:p14="http://schemas.microsoft.com/office/powerpoint/2010/main" val="36872591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29" grpId="0" animBg="1"/>
      <p:bldP spid="30" grpId="0" animBg="1"/>
      <p:bldP spid="33" grpId="0"/>
      <p:bldP spid="34" grpId="0"/>
      <p:bldP spid="35" grpId="0"/>
      <p:bldP spid="3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229600" cy="1143000"/>
          </a:xfrm>
        </p:spPr>
        <p:txBody>
          <a:bodyPr/>
          <a:lstStyle/>
          <a:p>
            <a:r>
              <a:rPr lang="en-US" dirty="0" smtClean="0"/>
              <a:t>HDFS Inside: Write</a:t>
            </a:r>
            <a:endParaRPr lang="en-US" dirty="0"/>
          </a:p>
        </p:txBody>
      </p:sp>
      <p:sp>
        <p:nvSpPr>
          <p:cNvPr id="4" name="Rectangle 3"/>
          <p:cNvSpPr/>
          <p:nvPr/>
        </p:nvSpPr>
        <p:spPr>
          <a:xfrm>
            <a:off x="635000" y="2197100"/>
            <a:ext cx="1587500" cy="55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Client</a:t>
            </a:r>
            <a:endParaRPr lang="en-US" b="1" dirty="0">
              <a:solidFill>
                <a:schemeClr val="tx1"/>
              </a:solidFill>
            </a:endParaRPr>
          </a:p>
        </p:txBody>
      </p:sp>
      <p:sp>
        <p:nvSpPr>
          <p:cNvPr id="5" name="Rectangle 4"/>
          <p:cNvSpPr/>
          <p:nvPr/>
        </p:nvSpPr>
        <p:spPr>
          <a:xfrm>
            <a:off x="4775200" y="1443038"/>
            <a:ext cx="1587500" cy="55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Name Node</a:t>
            </a:r>
            <a:endParaRPr lang="en-US" b="1" dirty="0">
              <a:solidFill>
                <a:schemeClr val="tx1"/>
              </a:solidFill>
            </a:endParaRPr>
          </a:p>
        </p:txBody>
      </p:sp>
      <p:sp>
        <p:nvSpPr>
          <p:cNvPr id="6" name="Rectangle 5"/>
          <p:cNvSpPr/>
          <p:nvPr/>
        </p:nvSpPr>
        <p:spPr>
          <a:xfrm>
            <a:off x="609600" y="3932238"/>
            <a:ext cx="1244600" cy="55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DN1</a:t>
            </a:r>
            <a:endParaRPr lang="en-US" b="1" dirty="0">
              <a:solidFill>
                <a:schemeClr val="tx1"/>
              </a:solidFill>
            </a:endParaRPr>
          </a:p>
        </p:txBody>
      </p:sp>
      <p:sp>
        <p:nvSpPr>
          <p:cNvPr id="7" name="Rectangle 6"/>
          <p:cNvSpPr/>
          <p:nvPr/>
        </p:nvSpPr>
        <p:spPr>
          <a:xfrm>
            <a:off x="2260600" y="3932238"/>
            <a:ext cx="1244600" cy="55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DN2</a:t>
            </a:r>
            <a:endParaRPr lang="en-US" b="1" dirty="0">
              <a:solidFill>
                <a:schemeClr val="tx1"/>
              </a:solidFill>
            </a:endParaRPr>
          </a:p>
        </p:txBody>
      </p:sp>
      <p:sp>
        <p:nvSpPr>
          <p:cNvPr id="8" name="Rectangle 7"/>
          <p:cNvSpPr/>
          <p:nvPr/>
        </p:nvSpPr>
        <p:spPr>
          <a:xfrm>
            <a:off x="3987800" y="3932238"/>
            <a:ext cx="1244600" cy="55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DN3</a:t>
            </a:r>
            <a:endParaRPr lang="en-US" b="1" dirty="0">
              <a:solidFill>
                <a:schemeClr val="tx1"/>
              </a:solidFill>
            </a:endParaRPr>
          </a:p>
        </p:txBody>
      </p:sp>
      <p:sp>
        <p:nvSpPr>
          <p:cNvPr id="9" name="Rectangle 8"/>
          <p:cNvSpPr/>
          <p:nvPr/>
        </p:nvSpPr>
        <p:spPr>
          <a:xfrm>
            <a:off x="6781800" y="3932238"/>
            <a:ext cx="1244600" cy="55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chemeClr val="tx1"/>
                </a:solidFill>
              </a:rPr>
              <a:t>DNn</a:t>
            </a:r>
            <a:endParaRPr lang="en-US" b="1" dirty="0">
              <a:solidFill>
                <a:schemeClr val="tx1"/>
              </a:solidFill>
            </a:endParaRPr>
          </a:p>
        </p:txBody>
      </p:sp>
      <p:sp>
        <p:nvSpPr>
          <p:cNvPr id="10" name="TextBox 9"/>
          <p:cNvSpPr txBox="1"/>
          <p:nvPr/>
        </p:nvSpPr>
        <p:spPr>
          <a:xfrm>
            <a:off x="5575300" y="3932238"/>
            <a:ext cx="1104900" cy="369332"/>
          </a:xfrm>
          <a:prstGeom prst="rect">
            <a:avLst/>
          </a:prstGeom>
          <a:noFill/>
        </p:spPr>
        <p:txBody>
          <a:bodyPr wrap="square" rtlCol="0">
            <a:spAutoFit/>
          </a:bodyPr>
          <a:lstStyle/>
          <a:p>
            <a:r>
              <a:rPr lang="en-US" b="1" dirty="0" smtClean="0"/>
              <a:t>. . .</a:t>
            </a:r>
            <a:endParaRPr lang="en-US" b="1" dirty="0"/>
          </a:p>
        </p:txBody>
      </p:sp>
      <p:sp>
        <p:nvSpPr>
          <p:cNvPr id="11" name="Freeform 10"/>
          <p:cNvSpPr/>
          <p:nvPr/>
        </p:nvSpPr>
        <p:spPr>
          <a:xfrm>
            <a:off x="2298700" y="1521634"/>
            <a:ext cx="2425700" cy="599266"/>
          </a:xfrm>
          <a:custGeom>
            <a:avLst/>
            <a:gdLst>
              <a:gd name="connsiteX0" fmla="*/ 0 w 2425700"/>
              <a:gd name="connsiteY0" fmla="*/ 599266 h 599266"/>
              <a:gd name="connsiteX1" fmla="*/ 774700 w 2425700"/>
              <a:gd name="connsiteY1" fmla="*/ 78566 h 599266"/>
              <a:gd name="connsiteX2" fmla="*/ 2425700 w 2425700"/>
              <a:gd name="connsiteY2" fmla="*/ 2366 h 599266"/>
              <a:gd name="connsiteX3" fmla="*/ 2425700 w 2425700"/>
              <a:gd name="connsiteY3" fmla="*/ 2366 h 599266"/>
            </a:gdLst>
            <a:ahLst/>
            <a:cxnLst>
              <a:cxn ang="0">
                <a:pos x="connsiteX0" y="connsiteY0"/>
              </a:cxn>
              <a:cxn ang="0">
                <a:pos x="connsiteX1" y="connsiteY1"/>
              </a:cxn>
              <a:cxn ang="0">
                <a:pos x="connsiteX2" y="connsiteY2"/>
              </a:cxn>
              <a:cxn ang="0">
                <a:pos x="connsiteX3" y="connsiteY3"/>
              </a:cxn>
            </a:cxnLst>
            <a:rect l="l" t="t" r="r" b="b"/>
            <a:pathLst>
              <a:path w="2425700" h="599266">
                <a:moveTo>
                  <a:pt x="0" y="599266"/>
                </a:moveTo>
                <a:cubicBezTo>
                  <a:pt x="185208" y="388657"/>
                  <a:pt x="370417" y="178049"/>
                  <a:pt x="774700" y="78566"/>
                </a:cubicBezTo>
                <a:cubicBezTo>
                  <a:pt x="1178983" y="-20917"/>
                  <a:pt x="2425700" y="2366"/>
                  <a:pt x="2425700" y="2366"/>
                </a:cubicBezTo>
                <a:lnTo>
                  <a:pt x="2425700" y="2366"/>
                </a:lnTo>
              </a:path>
            </a:pathLst>
          </a:cu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Oval 11"/>
          <p:cNvSpPr/>
          <p:nvPr/>
        </p:nvSpPr>
        <p:spPr>
          <a:xfrm>
            <a:off x="2298700" y="1377172"/>
            <a:ext cx="368300" cy="3603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1</a:t>
            </a:r>
            <a:endParaRPr lang="en-US" b="1" dirty="0">
              <a:solidFill>
                <a:srgbClr val="000000"/>
              </a:solidFill>
            </a:endParaRPr>
          </a:p>
        </p:txBody>
      </p:sp>
      <p:sp>
        <p:nvSpPr>
          <p:cNvPr id="13" name="Freeform 12"/>
          <p:cNvSpPr/>
          <p:nvPr/>
        </p:nvSpPr>
        <p:spPr>
          <a:xfrm>
            <a:off x="2311400" y="2070100"/>
            <a:ext cx="2476500" cy="776613"/>
          </a:xfrm>
          <a:custGeom>
            <a:avLst/>
            <a:gdLst>
              <a:gd name="connsiteX0" fmla="*/ 2476500 w 2476500"/>
              <a:gd name="connsiteY0" fmla="*/ 0 h 776613"/>
              <a:gd name="connsiteX1" fmla="*/ 1803400 w 2476500"/>
              <a:gd name="connsiteY1" fmla="*/ 762000 h 776613"/>
              <a:gd name="connsiteX2" fmla="*/ 0 w 2476500"/>
              <a:gd name="connsiteY2" fmla="*/ 520700 h 776613"/>
              <a:gd name="connsiteX3" fmla="*/ 0 w 2476500"/>
              <a:gd name="connsiteY3" fmla="*/ 520700 h 776613"/>
            </a:gdLst>
            <a:ahLst/>
            <a:cxnLst>
              <a:cxn ang="0">
                <a:pos x="connsiteX0" y="connsiteY0"/>
              </a:cxn>
              <a:cxn ang="0">
                <a:pos x="connsiteX1" y="connsiteY1"/>
              </a:cxn>
              <a:cxn ang="0">
                <a:pos x="connsiteX2" y="connsiteY2"/>
              </a:cxn>
              <a:cxn ang="0">
                <a:pos x="connsiteX3" y="connsiteY3"/>
              </a:cxn>
            </a:cxnLst>
            <a:rect l="l" t="t" r="r" b="b"/>
            <a:pathLst>
              <a:path w="2476500" h="776613">
                <a:moveTo>
                  <a:pt x="2476500" y="0"/>
                </a:moveTo>
                <a:cubicBezTo>
                  <a:pt x="2346325" y="337608"/>
                  <a:pt x="2216150" y="675217"/>
                  <a:pt x="1803400" y="762000"/>
                </a:cubicBezTo>
                <a:cubicBezTo>
                  <a:pt x="1390650" y="848783"/>
                  <a:pt x="0" y="520700"/>
                  <a:pt x="0" y="520700"/>
                </a:cubicBezTo>
                <a:lnTo>
                  <a:pt x="0" y="520700"/>
                </a:lnTo>
              </a:path>
            </a:pathLst>
          </a:cu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Oval 13"/>
          <p:cNvSpPr/>
          <p:nvPr/>
        </p:nvSpPr>
        <p:spPr>
          <a:xfrm>
            <a:off x="3803650" y="2395538"/>
            <a:ext cx="368300" cy="3603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2</a:t>
            </a:r>
          </a:p>
        </p:txBody>
      </p:sp>
      <p:cxnSp>
        <p:nvCxnSpPr>
          <p:cNvPr id="16" name="Straight Arrow Connector 15"/>
          <p:cNvCxnSpPr/>
          <p:nvPr/>
        </p:nvCxnSpPr>
        <p:spPr>
          <a:xfrm>
            <a:off x="1409700" y="2971800"/>
            <a:ext cx="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819150" y="3202313"/>
            <a:ext cx="368300" cy="3603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3</a:t>
            </a:r>
            <a:endParaRPr lang="en-US" b="1" dirty="0">
              <a:solidFill>
                <a:srgbClr val="000000"/>
              </a:solidFill>
            </a:endParaRPr>
          </a:p>
        </p:txBody>
      </p:sp>
      <p:sp>
        <p:nvSpPr>
          <p:cNvPr id="22" name="Multiply 21"/>
          <p:cNvSpPr/>
          <p:nvPr/>
        </p:nvSpPr>
        <p:spPr>
          <a:xfrm>
            <a:off x="3987800" y="3437970"/>
            <a:ext cx="1041400" cy="1409700"/>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5803900" y="2074308"/>
            <a:ext cx="1460500" cy="17102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6781800" y="2666532"/>
            <a:ext cx="368300" cy="3603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4</a:t>
            </a:r>
          </a:p>
        </p:txBody>
      </p:sp>
      <p:sp>
        <p:nvSpPr>
          <p:cNvPr id="26" name="TextBox 25"/>
          <p:cNvSpPr txBox="1"/>
          <p:nvPr/>
        </p:nvSpPr>
        <p:spPr>
          <a:xfrm>
            <a:off x="819150" y="5118100"/>
            <a:ext cx="7956550" cy="1200329"/>
          </a:xfrm>
          <a:prstGeom prst="rect">
            <a:avLst/>
          </a:prstGeom>
          <a:noFill/>
        </p:spPr>
        <p:txBody>
          <a:bodyPr wrap="square" rtlCol="0">
            <a:spAutoFit/>
          </a:bodyPr>
          <a:lstStyle/>
          <a:p>
            <a:pPr marL="342900" indent="-342900">
              <a:buAutoNum type="arabicPeriod"/>
            </a:pPr>
            <a:r>
              <a:rPr lang="en-US" dirty="0" smtClean="0"/>
              <a:t>Client connects to NN to write data</a:t>
            </a:r>
          </a:p>
          <a:p>
            <a:pPr marL="342900" indent="-342900">
              <a:buAutoNum type="arabicPeriod"/>
            </a:pPr>
            <a:r>
              <a:rPr lang="en-US" dirty="0" smtClean="0"/>
              <a:t>NN tells client write these data nodes</a:t>
            </a:r>
          </a:p>
          <a:p>
            <a:pPr marL="342900" indent="-342900">
              <a:buAutoNum type="arabicPeriod"/>
            </a:pPr>
            <a:r>
              <a:rPr lang="en-US" dirty="0" smtClean="0"/>
              <a:t>Client writes blocks directly to data nodes  with desired replication factor</a:t>
            </a:r>
          </a:p>
          <a:p>
            <a:pPr marL="342900" indent="-342900">
              <a:buAutoNum type="arabicPeriod"/>
            </a:pPr>
            <a:r>
              <a:rPr lang="en-US" dirty="0" smtClean="0"/>
              <a:t>In case of node failures, NN will figure it out and replicate the missing blocks</a:t>
            </a:r>
            <a:endParaRPr lang="en-US" dirty="0"/>
          </a:p>
        </p:txBody>
      </p:sp>
      <p:cxnSp>
        <p:nvCxnSpPr>
          <p:cNvPr id="28" name="Straight Arrow Connector 27"/>
          <p:cNvCxnSpPr/>
          <p:nvPr/>
        </p:nvCxnSpPr>
        <p:spPr>
          <a:xfrm flipV="1">
            <a:off x="1651000" y="2971800"/>
            <a:ext cx="0" cy="863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Freeform 31"/>
          <p:cNvSpPr/>
          <p:nvPr/>
        </p:nvSpPr>
        <p:spPr>
          <a:xfrm>
            <a:off x="1257300" y="4559300"/>
            <a:ext cx="1397000" cy="444515"/>
          </a:xfrm>
          <a:custGeom>
            <a:avLst/>
            <a:gdLst>
              <a:gd name="connsiteX0" fmla="*/ 0 w 1397000"/>
              <a:gd name="connsiteY0" fmla="*/ 12700 h 444515"/>
              <a:gd name="connsiteX1" fmla="*/ 431800 w 1397000"/>
              <a:gd name="connsiteY1" fmla="*/ 444500 h 444515"/>
              <a:gd name="connsiteX2" fmla="*/ 1397000 w 1397000"/>
              <a:gd name="connsiteY2" fmla="*/ 0 h 444515"/>
              <a:gd name="connsiteX3" fmla="*/ 1397000 w 1397000"/>
              <a:gd name="connsiteY3" fmla="*/ 0 h 444515"/>
            </a:gdLst>
            <a:ahLst/>
            <a:cxnLst>
              <a:cxn ang="0">
                <a:pos x="connsiteX0" y="connsiteY0"/>
              </a:cxn>
              <a:cxn ang="0">
                <a:pos x="connsiteX1" y="connsiteY1"/>
              </a:cxn>
              <a:cxn ang="0">
                <a:pos x="connsiteX2" y="connsiteY2"/>
              </a:cxn>
              <a:cxn ang="0">
                <a:pos x="connsiteX3" y="connsiteY3"/>
              </a:cxn>
            </a:cxnLst>
            <a:rect l="l" t="t" r="r" b="b"/>
            <a:pathLst>
              <a:path w="1397000" h="444515">
                <a:moveTo>
                  <a:pt x="0" y="12700"/>
                </a:moveTo>
                <a:cubicBezTo>
                  <a:pt x="99483" y="229658"/>
                  <a:pt x="198967" y="446617"/>
                  <a:pt x="431800" y="444500"/>
                </a:cubicBezTo>
                <a:cubicBezTo>
                  <a:pt x="664633" y="442383"/>
                  <a:pt x="1397000" y="0"/>
                  <a:pt x="1397000" y="0"/>
                </a:cubicBezTo>
                <a:lnTo>
                  <a:pt x="1397000" y="0"/>
                </a:lnTo>
              </a:path>
            </a:pathLst>
          </a:cu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2959100" y="4635515"/>
            <a:ext cx="1397000" cy="444515"/>
          </a:xfrm>
          <a:custGeom>
            <a:avLst/>
            <a:gdLst>
              <a:gd name="connsiteX0" fmla="*/ 0 w 1397000"/>
              <a:gd name="connsiteY0" fmla="*/ 12700 h 444515"/>
              <a:gd name="connsiteX1" fmla="*/ 431800 w 1397000"/>
              <a:gd name="connsiteY1" fmla="*/ 444500 h 444515"/>
              <a:gd name="connsiteX2" fmla="*/ 1397000 w 1397000"/>
              <a:gd name="connsiteY2" fmla="*/ 0 h 444515"/>
              <a:gd name="connsiteX3" fmla="*/ 1397000 w 1397000"/>
              <a:gd name="connsiteY3" fmla="*/ 0 h 444515"/>
            </a:gdLst>
            <a:ahLst/>
            <a:cxnLst>
              <a:cxn ang="0">
                <a:pos x="connsiteX0" y="connsiteY0"/>
              </a:cxn>
              <a:cxn ang="0">
                <a:pos x="connsiteX1" y="connsiteY1"/>
              </a:cxn>
              <a:cxn ang="0">
                <a:pos x="connsiteX2" y="connsiteY2"/>
              </a:cxn>
              <a:cxn ang="0">
                <a:pos x="connsiteX3" y="connsiteY3"/>
              </a:cxn>
            </a:cxnLst>
            <a:rect l="l" t="t" r="r" b="b"/>
            <a:pathLst>
              <a:path w="1397000" h="444515">
                <a:moveTo>
                  <a:pt x="0" y="12700"/>
                </a:moveTo>
                <a:cubicBezTo>
                  <a:pt x="99483" y="229658"/>
                  <a:pt x="198967" y="446617"/>
                  <a:pt x="431800" y="444500"/>
                </a:cubicBezTo>
                <a:cubicBezTo>
                  <a:pt x="664633" y="442383"/>
                  <a:pt x="1397000" y="0"/>
                  <a:pt x="1397000" y="0"/>
                </a:cubicBezTo>
                <a:lnTo>
                  <a:pt x="1397000" y="0"/>
                </a:lnTo>
              </a:path>
            </a:pathLst>
          </a:cu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5" name="Straight Arrow Connector 34"/>
          <p:cNvCxnSpPr>
            <a:stCxn id="7" idx="3"/>
            <a:endCxn id="8" idx="1"/>
          </p:cNvCxnSpPr>
          <p:nvPr/>
        </p:nvCxnSpPr>
        <p:spPr>
          <a:xfrm>
            <a:off x="3505200" y="4211638"/>
            <a:ext cx="482600" cy="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1828800" y="4211638"/>
            <a:ext cx="482600" cy="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4724400" y="2197100"/>
            <a:ext cx="609600" cy="13655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43281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21" grpId="0" animBg="1"/>
      <p:bldP spid="22" grpId="0" animBg="1"/>
      <p:bldP spid="25" grpId="0" animBg="1"/>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Big Data</a:t>
            </a:r>
            <a:endParaRPr lang="en-US" dirty="0"/>
          </a:p>
        </p:txBody>
      </p:sp>
      <p:sp>
        <p:nvSpPr>
          <p:cNvPr id="3" name="Content Placeholder 2"/>
          <p:cNvSpPr>
            <a:spLocks noGrp="1"/>
          </p:cNvSpPr>
          <p:nvPr>
            <p:ph idx="1"/>
          </p:nvPr>
        </p:nvSpPr>
        <p:spPr/>
        <p:txBody>
          <a:bodyPr/>
          <a:lstStyle/>
          <a:p>
            <a:r>
              <a:rPr lang="en-US" dirty="0"/>
              <a:t>Wikipedia big </a:t>
            </a:r>
            <a:r>
              <a:rPr lang="en-US" dirty="0" smtClean="0"/>
              <a:t>data</a:t>
            </a:r>
          </a:p>
          <a:p>
            <a:endParaRPr lang="en-US" dirty="0"/>
          </a:p>
          <a:p>
            <a:pPr lvl="1"/>
            <a:r>
              <a:rPr lang="en-US" dirty="0" smtClean="0"/>
              <a:t>An</a:t>
            </a:r>
            <a:r>
              <a:rPr lang="en-US" b="1" dirty="0" smtClean="0"/>
              <a:t> </a:t>
            </a:r>
            <a:r>
              <a:rPr lang="en-US" dirty="0" smtClean="0"/>
              <a:t>all-encompassing term for any collection of data sets so </a:t>
            </a:r>
            <a:r>
              <a:rPr lang="en-US" b="1" dirty="0" smtClean="0"/>
              <a:t>large</a:t>
            </a:r>
            <a:r>
              <a:rPr lang="en-US" dirty="0" smtClean="0"/>
              <a:t> and</a:t>
            </a:r>
            <a:r>
              <a:rPr lang="en-US" b="1" dirty="0" smtClean="0"/>
              <a:t> complex </a:t>
            </a:r>
            <a:r>
              <a:rPr lang="en-US" dirty="0" smtClean="0"/>
              <a:t>that it becomes </a:t>
            </a:r>
            <a:r>
              <a:rPr lang="en-US" b="1" dirty="0" smtClean="0"/>
              <a:t>difficult</a:t>
            </a:r>
            <a:r>
              <a:rPr lang="en-US" dirty="0" smtClean="0"/>
              <a:t> to process using on-hand data management tools or traditional data processing applications.</a:t>
            </a:r>
            <a:endParaRPr lang="en-US" dirty="0"/>
          </a:p>
        </p:txBody>
      </p:sp>
    </p:spTree>
    <p:extLst>
      <p:ext uri="{BB962C8B-B14F-4D97-AF65-F5344CB8AC3E}">
        <p14:creationId xmlns:p14="http://schemas.microsoft.com/office/powerpoint/2010/main" val="130218670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HDFS Inside: Write</a:t>
            </a:r>
            <a:endParaRPr lang="en-US" dirty="0"/>
          </a:p>
        </p:txBody>
      </p:sp>
      <p:sp>
        <p:nvSpPr>
          <p:cNvPr id="3" name="Content Placeholder 2"/>
          <p:cNvSpPr>
            <a:spLocks noGrp="1"/>
          </p:cNvSpPr>
          <p:nvPr>
            <p:ph idx="1"/>
          </p:nvPr>
        </p:nvSpPr>
        <p:spPr/>
        <p:txBody>
          <a:bodyPr>
            <a:normAutofit/>
          </a:bodyPr>
          <a:lstStyle/>
          <a:p>
            <a:pPr>
              <a:buFontTx/>
              <a:buChar char="•"/>
            </a:pPr>
            <a:r>
              <a:rPr lang="en-US" dirty="0" smtClean="0"/>
              <a:t>Q: Where should HDFS put the three replicas of a block? What tradeoffs we need to consider?</a:t>
            </a:r>
          </a:p>
          <a:p>
            <a:pPr>
              <a:buFontTx/>
              <a:buChar char="•"/>
            </a:pPr>
            <a:r>
              <a:rPr lang="en-US" dirty="0" smtClean="0"/>
              <a:t> </a:t>
            </a:r>
            <a:r>
              <a:rPr lang="en-US" dirty="0" smtClean="0">
                <a:solidFill>
                  <a:srgbClr val="0000FF"/>
                </a:solidFill>
              </a:rPr>
              <a:t>Tradeoffs:</a:t>
            </a:r>
          </a:p>
          <a:p>
            <a:pPr lvl="1">
              <a:buFontTx/>
              <a:buChar char="•"/>
            </a:pPr>
            <a:r>
              <a:rPr lang="en-US" dirty="0" smtClean="0">
                <a:solidFill>
                  <a:srgbClr val="0000FF"/>
                </a:solidFill>
              </a:rPr>
              <a:t>Reliability</a:t>
            </a:r>
          </a:p>
          <a:p>
            <a:pPr lvl="1">
              <a:buFontTx/>
              <a:buChar char="•"/>
            </a:pPr>
            <a:r>
              <a:rPr lang="en-US" dirty="0" smtClean="0">
                <a:solidFill>
                  <a:srgbClr val="0000FF"/>
                </a:solidFill>
              </a:rPr>
              <a:t>Write Cost</a:t>
            </a:r>
          </a:p>
          <a:p>
            <a:pPr lvl="1">
              <a:buFontTx/>
              <a:buChar char="•"/>
            </a:pPr>
            <a:r>
              <a:rPr lang="en-US" dirty="0" smtClean="0">
                <a:solidFill>
                  <a:srgbClr val="0000FF"/>
                </a:solidFill>
              </a:rPr>
              <a:t>Read Cost</a:t>
            </a:r>
          </a:p>
          <a:p>
            <a:pPr marL="0" indent="0">
              <a:buNone/>
            </a:pPr>
            <a:r>
              <a:rPr lang="en-US" dirty="0"/>
              <a:t>Q: </a:t>
            </a:r>
            <a:r>
              <a:rPr lang="en-US" dirty="0" smtClean="0"/>
              <a:t>What are some possible strategies?</a:t>
            </a:r>
            <a:endParaRPr lang="en-US" dirty="0"/>
          </a:p>
          <a:p>
            <a:pPr marL="0" indent="0">
              <a:buNone/>
            </a:pPr>
            <a:endParaRPr lang="en-US" dirty="0"/>
          </a:p>
        </p:txBody>
      </p:sp>
    </p:spTree>
    <p:extLst>
      <p:ext uri="{BB962C8B-B14F-4D97-AF65-F5344CB8AC3E}">
        <p14:creationId xmlns:p14="http://schemas.microsoft.com/office/powerpoint/2010/main" val="1176646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1"/>
            <a:ext cx="8229600" cy="1143000"/>
          </a:xfrm>
        </p:spPr>
        <p:txBody>
          <a:bodyPr/>
          <a:lstStyle/>
          <a:p>
            <a:r>
              <a:rPr lang="en-US" dirty="0" smtClean="0"/>
              <a:t>HDFS Inside: Write</a:t>
            </a:r>
            <a:endParaRPr lang="en-US" dirty="0"/>
          </a:p>
        </p:txBody>
      </p:sp>
      <p:sp>
        <p:nvSpPr>
          <p:cNvPr id="3" name="Content Placeholder 2"/>
          <p:cNvSpPr>
            <a:spLocks noGrp="1"/>
          </p:cNvSpPr>
          <p:nvPr>
            <p:ph idx="1"/>
          </p:nvPr>
        </p:nvSpPr>
        <p:spPr>
          <a:xfrm>
            <a:off x="457200" y="1035051"/>
            <a:ext cx="8229600" cy="723900"/>
          </a:xfrm>
        </p:spPr>
        <p:txBody>
          <a:bodyPr>
            <a:normAutofit/>
          </a:bodyPr>
          <a:lstStyle/>
          <a:p>
            <a:pPr>
              <a:buFontTx/>
              <a:buChar char="•"/>
            </a:pPr>
            <a:r>
              <a:rPr lang="en-US" dirty="0" smtClean="0"/>
              <a:t>Replication Strategy </a:t>
            </a:r>
            <a:r>
              <a:rPr lang="en-US" dirty="0" err="1" smtClean="0"/>
              <a:t>vs</a:t>
            </a:r>
            <a:r>
              <a:rPr lang="en-US" dirty="0" smtClean="0"/>
              <a:t> Tradeoffs</a:t>
            </a:r>
          </a:p>
        </p:txBody>
      </p:sp>
      <p:graphicFrame>
        <p:nvGraphicFramePr>
          <p:cNvPr id="4" name="Table 3"/>
          <p:cNvGraphicFramePr>
            <a:graphicFrameLocks noGrp="1"/>
          </p:cNvGraphicFramePr>
          <p:nvPr>
            <p:extLst>
              <p:ext uri="{D42A27DB-BD31-4B8C-83A1-F6EECF244321}">
                <p14:modId xmlns:p14="http://schemas.microsoft.com/office/powerpoint/2010/main" val="2242289756"/>
              </p:ext>
            </p:extLst>
          </p:nvPr>
        </p:nvGraphicFramePr>
        <p:xfrm>
          <a:off x="533400" y="1913525"/>
          <a:ext cx="8153400" cy="4357750"/>
        </p:xfrm>
        <a:graphic>
          <a:graphicData uri="http://schemas.openxmlformats.org/drawingml/2006/table">
            <a:tbl>
              <a:tblPr firstRow="1" bandRow="1">
                <a:tableStyleId>{5C22544A-7EE6-4342-B048-85BDC9FD1C3A}</a:tableStyleId>
              </a:tblPr>
              <a:tblGrid>
                <a:gridCol w="3124200"/>
                <a:gridCol w="1739900"/>
                <a:gridCol w="1600200"/>
                <a:gridCol w="1689100"/>
              </a:tblGrid>
              <a:tr h="593213">
                <a:tc>
                  <a:txBody>
                    <a:bodyPr/>
                    <a:lstStyle/>
                    <a:p>
                      <a:endParaRPr lang="en-US" dirty="0"/>
                    </a:p>
                  </a:txBody>
                  <a:tcPr/>
                </a:tc>
                <a:tc>
                  <a:txBody>
                    <a:bodyPr/>
                    <a:lstStyle/>
                    <a:p>
                      <a:r>
                        <a:rPr lang="en-US" sz="2200" dirty="0" smtClean="0">
                          <a:solidFill>
                            <a:schemeClr val="tx1"/>
                          </a:solidFill>
                        </a:rPr>
                        <a:t>Reliability</a:t>
                      </a:r>
                      <a:endParaRPr lang="en-US" sz="2200" dirty="0">
                        <a:solidFill>
                          <a:schemeClr val="tx1"/>
                        </a:solidFill>
                      </a:endParaRPr>
                    </a:p>
                  </a:txBody>
                  <a:tcPr/>
                </a:tc>
                <a:tc>
                  <a:txBody>
                    <a:bodyPr/>
                    <a:lstStyle/>
                    <a:p>
                      <a:r>
                        <a:rPr lang="en-US" sz="2200" dirty="0" smtClean="0">
                          <a:solidFill>
                            <a:schemeClr val="tx1"/>
                          </a:solidFill>
                        </a:rPr>
                        <a:t>Write Cost</a:t>
                      </a:r>
                      <a:endParaRPr lang="en-US" sz="2200" dirty="0">
                        <a:solidFill>
                          <a:schemeClr val="tx1"/>
                        </a:solidFill>
                      </a:endParaRPr>
                    </a:p>
                  </a:txBody>
                  <a:tcPr/>
                </a:tc>
                <a:tc>
                  <a:txBody>
                    <a:bodyPr/>
                    <a:lstStyle/>
                    <a:p>
                      <a:r>
                        <a:rPr lang="en-US" sz="2200" dirty="0" smtClean="0">
                          <a:solidFill>
                            <a:schemeClr val="tx1"/>
                          </a:solidFill>
                        </a:rPr>
                        <a:t>Read Cost</a:t>
                      </a:r>
                      <a:endParaRPr lang="en-US" sz="2200" dirty="0">
                        <a:solidFill>
                          <a:schemeClr val="tx1"/>
                        </a:solidFill>
                      </a:endParaRPr>
                    </a:p>
                  </a:txBody>
                  <a:tcPr/>
                </a:tc>
              </a:tr>
              <a:tr h="814178">
                <a:tc>
                  <a:txBody>
                    <a:bodyPr/>
                    <a:lstStyle/>
                    <a:p>
                      <a:r>
                        <a:rPr lang="en-US" sz="2400" dirty="0" smtClean="0"/>
                        <a:t>Put</a:t>
                      </a:r>
                      <a:r>
                        <a:rPr lang="en-US" sz="2400" baseline="0" dirty="0" smtClean="0"/>
                        <a:t> all replicas on one node</a:t>
                      </a:r>
                      <a:endParaRPr lang="en-US" sz="2400" dirty="0"/>
                    </a:p>
                  </a:txBody>
                  <a:tcPr/>
                </a:tc>
                <a:tc>
                  <a:txBody>
                    <a:bodyPr/>
                    <a:lstStyle/>
                    <a:p>
                      <a:endParaRPr lang="en-US" sz="3600" dirty="0">
                        <a:solidFill>
                          <a:srgbClr val="0000FF"/>
                        </a:solidFill>
                      </a:endParaRPr>
                    </a:p>
                  </a:txBody>
                  <a:tcPr/>
                </a:tc>
                <a:tc>
                  <a:txBody>
                    <a:bodyPr/>
                    <a:lstStyle/>
                    <a:p>
                      <a:endParaRPr lang="en-US" sz="3600" dirty="0">
                        <a:solidFill>
                          <a:srgbClr val="0000FF"/>
                        </a:solidFill>
                      </a:endParaRPr>
                    </a:p>
                  </a:txBody>
                  <a:tcPr/>
                </a:tc>
                <a:tc>
                  <a:txBody>
                    <a:bodyPr/>
                    <a:lstStyle/>
                    <a:p>
                      <a:endParaRPr lang="en-US" sz="3600" dirty="0">
                        <a:solidFill>
                          <a:srgbClr val="0000FF"/>
                        </a:solidFill>
                      </a:endParaRPr>
                    </a:p>
                  </a:txBody>
                  <a:tcPr/>
                </a:tc>
              </a:tr>
              <a:tr h="814178">
                <a:tc>
                  <a:txBody>
                    <a:bodyPr/>
                    <a:lstStyle/>
                    <a:p>
                      <a:r>
                        <a:rPr lang="en-US" sz="2400" dirty="0" smtClean="0"/>
                        <a:t>Put all replicas on different racks</a:t>
                      </a:r>
                      <a:endParaRPr lang="en-US" sz="2400" dirty="0"/>
                    </a:p>
                  </a:txBody>
                  <a:tcPr/>
                </a:tc>
                <a:tc>
                  <a:txBody>
                    <a:bodyPr/>
                    <a:lstStyle/>
                    <a:p>
                      <a:endParaRPr lang="en-US" sz="3600" dirty="0">
                        <a:solidFill>
                          <a:srgbClr val="0000FF"/>
                        </a:solidFill>
                      </a:endParaRPr>
                    </a:p>
                  </a:txBody>
                  <a:tcPr/>
                </a:tc>
                <a:tc>
                  <a:txBody>
                    <a:bodyPr/>
                    <a:lstStyle/>
                    <a:p>
                      <a:endParaRPr lang="en-US" sz="3600" dirty="0">
                        <a:solidFill>
                          <a:srgbClr val="0000FF"/>
                        </a:solidFill>
                      </a:endParaRPr>
                    </a:p>
                  </a:txBody>
                  <a:tcPr/>
                </a:tc>
                <a:tc>
                  <a:txBody>
                    <a:bodyPr/>
                    <a:lstStyle/>
                    <a:p>
                      <a:endParaRPr lang="en-US" sz="3600" dirty="0">
                        <a:solidFill>
                          <a:srgbClr val="0000FF"/>
                        </a:solidFill>
                      </a:endParaRPr>
                    </a:p>
                  </a:txBody>
                  <a:tcPr/>
                </a:tc>
              </a:tr>
              <a:tr h="2118617">
                <a:tc>
                  <a:txBody>
                    <a:bodyPr/>
                    <a:lstStyle/>
                    <a:p>
                      <a:endParaRPr lang="en-US" sz="2400" dirty="0" smtClean="0"/>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pic>
        <p:nvPicPr>
          <p:cNvPr id="5" name="Picture 4"/>
          <p:cNvPicPr>
            <a:picLocks noChangeAspect="1"/>
          </p:cNvPicPr>
          <p:nvPr/>
        </p:nvPicPr>
        <p:blipFill>
          <a:blip r:embed="rId3"/>
          <a:stretch>
            <a:fillRect/>
          </a:stretch>
        </p:blipFill>
        <p:spPr>
          <a:xfrm>
            <a:off x="4038600" y="3670300"/>
            <a:ext cx="635000" cy="424873"/>
          </a:xfrm>
          <a:prstGeom prst="rect">
            <a:avLst/>
          </a:prstGeom>
        </p:spPr>
      </p:pic>
      <p:pic>
        <p:nvPicPr>
          <p:cNvPr id="6" name="Picture 5"/>
          <p:cNvPicPr>
            <a:picLocks noChangeAspect="1"/>
          </p:cNvPicPr>
          <p:nvPr/>
        </p:nvPicPr>
        <p:blipFill>
          <a:blip r:embed="rId3"/>
          <a:stretch>
            <a:fillRect/>
          </a:stretch>
        </p:blipFill>
        <p:spPr>
          <a:xfrm>
            <a:off x="5727700" y="2825173"/>
            <a:ext cx="635000" cy="424873"/>
          </a:xfrm>
          <a:prstGeom prst="rect">
            <a:avLst/>
          </a:prstGeom>
        </p:spPr>
      </p:pic>
      <p:pic>
        <p:nvPicPr>
          <p:cNvPr id="8" name="Picture 7"/>
          <p:cNvPicPr>
            <a:picLocks noChangeAspect="1"/>
          </p:cNvPicPr>
          <p:nvPr/>
        </p:nvPicPr>
        <p:blipFill>
          <a:blip r:embed="rId4"/>
          <a:stretch>
            <a:fillRect/>
          </a:stretch>
        </p:blipFill>
        <p:spPr>
          <a:xfrm>
            <a:off x="4108450" y="2825173"/>
            <a:ext cx="438150" cy="438150"/>
          </a:xfrm>
          <a:prstGeom prst="rect">
            <a:avLst/>
          </a:prstGeom>
        </p:spPr>
      </p:pic>
      <p:pic>
        <p:nvPicPr>
          <p:cNvPr id="9" name="Picture 8"/>
          <p:cNvPicPr>
            <a:picLocks noChangeAspect="1"/>
          </p:cNvPicPr>
          <p:nvPr/>
        </p:nvPicPr>
        <p:blipFill>
          <a:blip r:embed="rId4"/>
          <a:stretch>
            <a:fillRect/>
          </a:stretch>
        </p:blipFill>
        <p:spPr>
          <a:xfrm>
            <a:off x="5861050" y="3657023"/>
            <a:ext cx="438150" cy="438150"/>
          </a:xfrm>
          <a:prstGeom prst="rect">
            <a:avLst/>
          </a:prstGeom>
        </p:spPr>
      </p:pic>
      <p:pic>
        <p:nvPicPr>
          <p:cNvPr id="10" name="Picture 9"/>
          <p:cNvPicPr>
            <a:picLocks noChangeAspect="1"/>
          </p:cNvPicPr>
          <p:nvPr/>
        </p:nvPicPr>
        <p:blipFill>
          <a:blip r:embed="rId4"/>
          <a:stretch>
            <a:fillRect/>
          </a:stretch>
        </p:blipFill>
        <p:spPr>
          <a:xfrm>
            <a:off x="7321550" y="3657023"/>
            <a:ext cx="438150" cy="438150"/>
          </a:xfrm>
          <a:prstGeom prst="rect">
            <a:avLst/>
          </a:prstGeom>
        </p:spPr>
      </p:pic>
      <p:pic>
        <p:nvPicPr>
          <p:cNvPr id="11" name="Picture 10"/>
          <p:cNvPicPr>
            <a:picLocks noChangeAspect="1"/>
          </p:cNvPicPr>
          <p:nvPr/>
        </p:nvPicPr>
        <p:blipFill>
          <a:blip r:embed="rId4"/>
          <a:stretch>
            <a:fillRect/>
          </a:stretch>
        </p:blipFill>
        <p:spPr>
          <a:xfrm>
            <a:off x="7321550" y="2834698"/>
            <a:ext cx="438150" cy="438150"/>
          </a:xfrm>
          <a:prstGeom prst="rect">
            <a:avLst/>
          </a:prstGeom>
        </p:spPr>
      </p:pic>
    </p:spTree>
    <p:extLst>
      <p:ext uri="{BB962C8B-B14F-4D97-AF65-F5344CB8AC3E}">
        <p14:creationId xmlns:p14="http://schemas.microsoft.com/office/powerpoint/2010/main" val="2332671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1"/>
            <a:ext cx="8229600" cy="1143000"/>
          </a:xfrm>
        </p:spPr>
        <p:txBody>
          <a:bodyPr/>
          <a:lstStyle/>
          <a:p>
            <a:r>
              <a:rPr lang="en-US" dirty="0" smtClean="0"/>
              <a:t>HDFS Inside: Write</a:t>
            </a:r>
            <a:endParaRPr lang="en-US" dirty="0"/>
          </a:p>
        </p:txBody>
      </p:sp>
      <p:sp>
        <p:nvSpPr>
          <p:cNvPr id="3" name="Content Placeholder 2"/>
          <p:cNvSpPr>
            <a:spLocks noGrp="1"/>
          </p:cNvSpPr>
          <p:nvPr>
            <p:ph idx="1"/>
          </p:nvPr>
        </p:nvSpPr>
        <p:spPr>
          <a:xfrm>
            <a:off x="457200" y="1035051"/>
            <a:ext cx="8229600" cy="723900"/>
          </a:xfrm>
        </p:spPr>
        <p:txBody>
          <a:bodyPr>
            <a:normAutofit/>
          </a:bodyPr>
          <a:lstStyle/>
          <a:p>
            <a:pPr>
              <a:buFontTx/>
              <a:buChar char="•"/>
            </a:pPr>
            <a:r>
              <a:rPr lang="en-US" dirty="0" smtClean="0"/>
              <a:t>Replication Strategy </a:t>
            </a:r>
            <a:r>
              <a:rPr lang="en-US" dirty="0" err="1" smtClean="0"/>
              <a:t>vs</a:t>
            </a:r>
            <a:r>
              <a:rPr lang="en-US" dirty="0" smtClean="0"/>
              <a:t> Tradeoffs</a:t>
            </a:r>
          </a:p>
        </p:txBody>
      </p:sp>
      <p:graphicFrame>
        <p:nvGraphicFramePr>
          <p:cNvPr id="4" name="Table 3"/>
          <p:cNvGraphicFramePr>
            <a:graphicFrameLocks noGrp="1"/>
          </p:cNvGraphicFramePr>
          <p:nvPr>
            <p:extLst>
              <p:ext uri="{D42A27DB-BD31-4B8C-83A1-F6EECF244321}">
                <p14:modId xmlns:p14="http://schemas.microsoft.com/office/powerpoint/2010/main" val="3372914373"/>
              </p:ext>
            </p:extLst>
          </p:nvPr>
        </p:nvGraphicFramePr>
        <p:xfrm>
          <a:off x="533400" y="1913525"/>
          <a:ext cx="8153400" cy="4525133"/>
        </p:xfrm>
        <a:graphic>
          <a:graphicData uri="http://schemas.openxmlformats.org/drawingml/2006/table">
            <a:tbl>
              <a:tblPr firstRow="1" bandRow="1">
                <a:tableStyleId>{5C22544A-7EE6-4342-B048-85BDC9FD1C3A}</a:tableStyleId>
              </a:tblPr>
              <a:tblGrid>
                <a:gridCol w="3124200"/>
                <a:gridCol w="1739900"/>
                <a:gridCol w="1600200"/>
                <a:gridCol w="1689100"/>
              </a:tblGrid>
              <a:tr h="593213">
                <a:tc>
                  <a:txBody>
                    <a:bodyPr/>
                    <a:lstStyle/>
                    <a:p>
                      <a:endParaRPr lang="en-US" dirty="0"/>
                    </a:p>
                  </a:txBody>
                  <a:tcPr/>
                </a:tc>
                <a:tc>
                  <a:txBody>
                    <a:bodyPr/>
                    <a:lstStyle/>
                    <a:p>
                      <a:r>
                        <a:rPr lang="en-US" sz="2200" dirty="0" smtClean="0">
                          <a:solidFill>
                            <a:schemeClr val="tx1"/>
                          </a:solidFill>
                        </a:rPr>
                        <a:t>Reliability</a:t>
                      </a:r>
                      <a:endParaRPr lang="en-US" sz="2200" dirty="0">
                        <a:solidFill>
                          <a:schemeClr val="tx1"/>
                        </a:solidFill>
                      </a:endParaRPr>
                    </a:p>
                  </a:txBody>
                  <a:tcPr/>
                </a:tc>
                <a:tc>
                  <a:txBody>
                    <a:bodyPr/>
                    <a:lstStyle/>
                    <a:p>
                      <a:r>
                        <a:rPr lang="en-US" sz="2200" dirty="0" smtClean="0">
                          <a:solidFill>
                            <a:schemeClr val="tx1"/>
                          </a:solidFill>
                        </a:rPr>
                        <a:t>Write Cost</a:t>
                      </a:r>
                      <a:endParaRPr lang="en-US" sz="2200" dirty="0">
                        <a:solidFill>
                          <a:schemeClr val="tx1"/>
                        </a:solidFill>
                      </a:endParaRPr>
                    </a:p>
                  </a:txBody>
                  <a:tcPr/>
                </a:tc>
                <a:tc>
                  <a:txBody>
                    <a:bodyPr/>
                    <a:lstStyle/>
                    <a:p>
                      <a:r>
                        <a:rPr lang="en-US" sz="2200" dirty="0" smtClean="0">
                          <a:solidFill>
                            <a:schemeClr val="tx1"/>
                          </a:solidFill>
                        </a:rPr>
                        <a:t>Read</a:t>
                      </a:r>
                      <a:r>
                        <a:rPr lang="en-US" sz="2200" baseline="0" dirty="0" smtClean="0">
                          <a:solidFill>
                            <a:schemeClr val="tx1"/>
                          </a:solidFill>
                        </a:rPr>
                        <a:t> Cost</a:t>
                      </a:r>
                      <a:endParaRPr lang="en-US" sz="2200" dirty="0">
                        <a:solidFill>
                          <a:schemeClr val="tx1"/>
                        </a:solidFill>
                      </a:endParaRPr>
                    </a:p>
                  </a:txBody>
                  <a:tcPr/>
                </a:tc>
              </a:tr>
              <a:tr h="814178">
                <a:tc>
                  <a:txBody>
                    <a:bodyPr/>
                    <a:lstStyle/>
                    <a:p>
                      <a:r>
                        <a:rPr lang="en-US" sz="2400" dirty="0" smtClean="0"/>
                        <a:t>Put</a:t>
                      </a:r>
                      <a:r>
                        <a:rPr lang="en-US" sz="2400" baseline="0" dirty="0" smtClean="0"/>
                        <a:t> all replicas on one node</a:t>
                      </a:r>
                      <a:endParaRPr lang="en-US" sz="2400" dirty="0"/>
                    </a:p>
                  </a:txBody>
                  <a:tcPr/>
                </a:tc>
                <a:tc>
                  <a:txBody>
                    <a:bodyPr/>
                    <a:lstStyle/>
                    <a:p>
                      <a:endParaRPr lang="en-US" sz="3600" dirty="0">
                        <a:solidFill>
                          <a:srgbClr val="0000FF"/>
                        </a:solidFill>
                      </a:endParaRPr>
                    </a:p>
                  </a:txBody>
                  <a:tcPr/>
                </a:tc>
                <a:tc>
                  <a:txBody>
                    <a:bodyPr/>
                    <a:lstStyle/>
                    <a:p>
                      <a:endParaRPr lang="en-US" sz="3600" dirty="0">
                        <a:solidFill>
                          <a:srgbClr val="0000FF"/>
                        </a:solidFill>
                      </a:endParaRPr>
                    </a:p>
                  </a:txBody>
                  <a:tcPr/>
                </a:tc>
                <a:tc>
                  <a:txBody>
                    <a:bodyPr/>
                    <a:lstStyle/>
                    <a:p>
                      <a:endParaRPr lang="en-US" sz="3600" dirty="0">
                        <a:solidFill>
                          <a:srgbClr val="0000FF"/>
                        </a:solidFill>
                      </a:endParaRPr>
                    </a:p>
                  </a:txBody>
                  <a:tcPr/>
                </a:tc>
              </a:tr>
              <a:tr h="814178">
                <a:tc>
                  <a:txBody>
                    <a:bodyPr/>
                    <a:lstStyle/>
                    <a:p>
                      <a:r>
                        <a:rPr lang="en-US" sz="2400" dirty="0" smtClean="0"/>
                        <a:t>Put all replicas on different racks</a:t>
                      </a:r>
                      <a:endParaRPr lang="en-US" sz="2400" dirty="0"/>
                    </a:p>
                  </a:txBody>
                  <a:tcPr/>
                </a:tc>
                <a:tc>
                  <a:txBody>
                    <a:bodyPr/>
                    <a:lstStyle/>
                    <a:p>
                      <a:endParaRPr lang="en-US" sz="3600" dirty="0">
                        <a:solidFill>
                          <a:srgbClr val="0000FF"/>
                        </a:solidFill>
                      </a:endParaRPr>
                    </a:p>
                  </a:txBody>
                  <a:tcPr/>
                </a:tc>
                <a:tc>
                  <a:txBody>
                    <a:bodyPr/>
                    <a:lstStyle/>
                    <a:p>
                      <a:endParaRPr lang="en-US" sz="3600" dirty="0">
                        <a:solidFill>
                          <a:srgbClr val="0000FF"/>
                        </a:solidFill>
                      </a:endParaRPr>
                    </a:p>
                  </a:txBody>
                  <a:tcPr/>
                </a:tc>
                <a:tc>
                  <a:txBody>
                    <a:bodyPr/>
                    <a:lstStyle/>
                    <a:p>
                      <a:endParaRPr lang="en-US" sz="3600" dirty="0">
                        <a:solidFill>
                          <a:srgbClr val="0000FF"/>
                        </a:solidFill>
                      </a:endParaRPr>
                    </a:p>
                  </a:txBody>
                  <a:tcPr/>
                </a:tc>
              </a:tr>
              <a:tr h="2118617">
                <a:tc>
                  <a:txBody>
                    <a:bodyPr/>
                    <a:lstStyle/>
                    <a:p>
                      <a:r>
                        <a:rPr lang="en-US" sz="2400" dirty="0" smtClean="0"/>
                        <a:t>HDFS: </a:t>
                      </a:r>
                    </a:p>
                    <a:p>
                      <a:r>
                        <a:rPr lang="en-US" sz="2400" dirty="0" smtClean="0"/>
                        <a:t>1-&gt; same node as client</a:t>
                      </a:r>
                    </a:p>
                    <a:p>
                      <a:r>
                        <a:rPr lang="en-US" sz="2400" dirty="0" smtClean="0"/>
                        <a:t>2-&gt; a</a:t>
                      </a:r>
                      <a:r>
                        <a:rPr lang="en-US" sz="2400" baseline="0" dirty="0" smtClean="0"/>
                        <a:t> node on different rack </a:t>
                      </a:r>
                    </a:p>
                    <a:p>
                      <a:r>
                        <a:rPr lang="en-US" sz="2400" baseline="0" dirty="0" smtClean="0"/>
                        <a:t>3-&gt; a different node on the same rack as 2</a:t>
                      </a:r>
                      <a:endParaRPr lang="en-US" sz="2400" dirty="0"/>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pic>
        <p:nvPicPr>
          <p:cNvPr id="5" name="Picture 4"/>
          <p:cNvPicPr>
            <a:picLocks noChangeAspect="1"/>
          </p:cNvPicPr>
          <p:nvPr/>
        </p:nvPicPr>
        <p:blipFill>
          <a:blip r:embed="rId3"/>
          <a:stretch>
            <a:fillRect/>
          </a:stretch>
        </p:blipFill>
        <p:spPr>
          <a:xfrm>
            <a:off x="4051300" y="3670300"/>
            <a:ext cx="635000" cy="424873"/>
          </a:xfrm>
          <a:prstGeom prst="rect">
            <a:avLst/>
          </a:prstGeom>
        </p:spPr>
      </p:pic>
      <p:pic>
        <p:nvPicPr>
          <p:cNvPr id="6" name="Picture 5"/>
          <p:cNvPicPr>
            <a:picLocks noChangeAspect="1"/>
          </p:cNvPicPr>
          <p:nvPr/>
        </p:nvPicPr>
        <p:blipFill>
          <a:blip r:embed="rId3"/>
          <a:stretch>
            <a:fillRect/>
          </a:stretch>
        </p:blipFill>
        <p:spPr>
          <a:xfrm>
            <a:off x="5727700" y="2825173"/>
            <a:ext cx="635000" cy="424873"/>
          </a:xfrm>
          <a:prstGeom prst="rect">
            <a:avLst/>
          </a:prstGeom>
        </p:spPr>
      </p:pic>
      <p:pic>
        <p:nvPicPr>
          <p:cNvPr id="7" name="Picture 6"/>
          <p:cNvPicPr>
            <a:picLocks noChangeAspect="1"/>
          </p:cNvPicPr>
          <p:nvPr/>
        </p:nvPicPr>
        <p:blipFill>
          <a:blip r:embed="rId3"/>
          <a:stretch>
            <a:fillRect/>
          </a:stretch>
        </p:blipFill>
        <p:spPr>
          <a:xfrm>
            <a:off x="4076700" y="5270500"/>
            <a:ext cx="635000" cy="424873"/>
          </a:xfrm>
          <a:prstGeom prst="rect">
            <a:avLst/>
          </a:prstGeom>
        </p:spPr>
      </p:pic>
      <p:pic>
        <p:nvPicPr>
          <p:cNvPr id="8" name="Picture 7"/>
          <p:cNvPicPr>
            <a:picLocks noChangeAspect="1"/>
          </p:cNvPicPr>
          <p:nvPr/>
        </p:nvPicPr>
        <p:blipFill>
          <a:blip r:embed="rId4"/>
          <a:stretch>
            <a:fillRect/>
          </a:stretch>
        </p:blipFill>
        <p:spPr>
          <a:xfrm>
            <a:off x="4108450" y="2825173"/>
            <a:ext cx="438150" cy="438150"/>
          </a:xfrm>
          <a:prstGeom prst="rect">
            <a:avLst/>
          </a:prstGeom>
        </p:spPr>
      </p:pic>
      <p:pic>
        <p:nvPicPr>
          <p:cNvPr id="9" name="Picture 8"/>
          <p:cNvPicPr>
            <a:picLocks noChangeAspect="1"/>
          </p:cNvPicPr>
          <p:nvPr/>
        </p:nvPicPr>
        <p:blipFill>
          <a:blip r:embed="rId4"/>
          <a:stretch>
            <a:fillRect/>
          </a:stretch>
        </p:blipFill>
        <p:spPr>
          <a:xfrm>
            <a:off x="5861050" y="3657023"/>
            <a:ext cx="438150" cy="438150"/>
          </a:xfrm>
          <a:prstGeom prst="rect">
            <a:avLst/>
          </a:prstGeom>
        </p:spPr>
      </p:pic>
      <p:pic>
        <p:nvPicPr>
          <p:cNvPr id="10" name="Picture 9"/>
          <p:cNvPicPr>
            <a:picLocks noChangeAspect="1"/>
          </p:cNvPicPr>
          <p:nvPr/>
        </p:nvPicPr>
        <p:blipFill>
          <a:blip r:embed="rId4"/>
          <a:stretch>
            <a:fillRect/>
          </a:stretch>
        </p:blipFill>
        <p:spPr>
          <a:xfrm>
            <a:off x="7321550" y="3657023"/>
            <a:ext cx="438150" cy="438150"/>
          </a:xfrm>
          <a:prstGeom prst="rect">
            <a:avLst/>
          </a:prstGeom>
        </p:spPr>
      </p:pic>
      <p:pic>
        <p:nvPicPr>
          <p:cNvPr id="11" name="Picture 10"/>
          <p:cNvPicPr>
            <a:picLocks noChangeAspect="1"/>
          </p:cNvPicPr>
          <p:nvPr/>
        </p:nvPicPr>
        <p:blipFill>
          <a:blip r:embed="rId4"/>
          <a:stretch>
            <a:fillRect/>
          </a:stretch>
        </p:blipFill>
        <p:spPr>
          <a:xfrm>
            <a:off x="7321550" y="2834698"/>
            <a:ext cx="438150" cy="438150"/>
          </a:xfrm>
          <a:prstGeom prst="rect">
            <a:avLst/>
          </a:prstGeom>
        </p:spPr>
      </p:pic>
      <p:pic>
        <p:nvPicPr>
          <p:cNvPr id="12" name="Picture 11"/>
          <p:cNvPicPr>
            <a:picLocks noChangeAspect="1"/>
          </p:cNvPicPr>
          <p:nvPr/>
        </p:nvPicPr>
        <p:blipFill>
          <a:blip r:embed="rId5"/>
          <a:stretch>
            <a:fillRect/>
          </a:stretch>
        </p:blipFill>
        <p:spPr>
          <a:xfrm>
            <a:off x="5861050" y="4974690"/>
            <a:ext cx="723900" cy="720683"/>
          </a:xfrm>
          <a:prstGeom prst="rect">
            <a:avLst/>
          </a:prstGeom>
        </p:spPr>
      </p:pic>
      <p:pic>
        <p:nvPicPr>
          <p:cNvPr id="13" name="Picture 12"/>
          <p:cNvPicPr>
            <a:picLocks noChangeAspect="1"/>
          </p:cNvPicPr>
          <p:nvPr/>
        </p:nvPicPr>
        <p:blipFill>
          <a:blip r:embed="rId5"/>
          <a:stretch>
            <a:fillRect/>
          </a:stretch>
        </p:blipFill>
        <p:spPr>
          <a:xfrm>
            <a:off x="7397750" y="4974690"/>
            <a:ext cx="723900" cy="720683"/>
          </a:xfrm>
          <a:prstGeom prst="rect">
            <a:avLst/>
          </a:prstGeom>
        </p:spPr>
      </p:pic>
    </p:spTree>
    <p:extLst>
      <p:ext uri="{BB962C8B-B14F-4D97-AF65-F5344CB8AC3E}">
        <p14:creationId xmlns:p14="http://schemas.microsoft.com/office/powerpoint/2010/main" val="32115105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HDFS Interface</a:t>
            </a:r>
            <a:endParaRPr lang="en-US" dirty="0"/>
          </a:p>
        </p:txBody>
      </p:sp>
      <p:sp>
        <p:nvSpPr>
          <p:cNvPr id="3" name="Content Placeholder 2"/>
          <p:cNvSpPr>
            <a:spLocks noGrp="1"/>
          </p:cNvSpPr>
          <p:nvPr>
            <p:ph idx="1"/>
          </p:nvPr>
        </p:nvSpPr>
        <p:spPr/>
        <p:txBody>
          <a:bodyPr/>
          <a:lstStyle/>
          <a:p>
            <a:r>
              <a:rPr lang="en-US" dirty="0" smtClean="0"/>
              <a:t>Web Based Interface</a:t>
            </a:r>
          </a:p>
          <a:p>
            <a:pPr lvl="1"/>
            <a:r>
              <a:rPr lang="en-US" dirty="0">
                <a:hlinkClick r:id="rId2"/>
              </a:rPr>
              <a:t>http://ccl.cse.nd.edu/operations/hadoop</a:t>
            </a:r>
            <a:r>
              <a:rPr lang="en-US" dirty="0" smtClean="0">
                <a:hlinkClick r:id="rId2"/>
              </a:rPr>
              <a:t>/</a:t>
            </a:r>
            <a:endParaRPr lang="en-US" dirty="0" smtClean="0"/>
          </a:p>
          <a:p>
            <a:pPr lvl="1"/>
            <a:endParaRPr lang="en-US" dirty="0" smtClean="0"/>
          </a:p>
          <a:p>
            <a:r>
              <a:rPr lang="en-US" dirty="0" smtClean="0"/>
              <a:t>Command Line: Hadoop FS Shell</a:t>
            </a:r>
          </a:p>
          <a:p>
            <a:pPr lvl="1"/>
            <a:r>
              <a:rPr lang="en-US" dirty="0">
                <a:hlinkClick r:id="rId3"/>
              </a:rPr>
              <a:t>https://hadoop.apache.org/docs/r2.4.1/hadoop-project-dist/hadoop-common/</a:t>
            </a:r>
            <a:r>
              <a:rPr lang="en-US" dirty="0" smtClean="0">
                <a:hlinkClick r:id="rId3"/>
              </a:rPr>
              <a:t>FileSystemShell.html</a:t>
            </a:r>
            <a:endParaRPr lang="en-US" dirty="0" smtClean="0"/>
          </a:p>
        </p:txBody>
      </p:sp>
    </p:spTree>
    <p:extLst>
      <p:ext uri="{BB962C8B-B14F-4D97-AF65-F5344CB8AC3E}">
        <p14:creationId xmlns:p14="http://schemas.microsoft.com/office/powerpoint/2010/main" val="359471597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HDFS-Web UI</a:t>
            </a:r>
            <a:endParaRPr lang="en-US" dirty="0"/>
          </a:p>
        </p:txBody>
      </p:sp>
      <p:pic>
        <p:nvPicPr>
          <p:cNvPr id="5" name="Picture 4" descr="Screen Shot 2014-09-15 at 3.42.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294" y="1417638"/>
            <a:ext cx="8489927" cy="4945730"/>
          </a:xfrm>
          <a:prstGeom prst="rect">
            <a:avLst/>
          </a:prstGeom>
        </p:spPr>
      </p:pic>
    </p:spTree>
    <p:extLst>
      <p:ext uri="{BB962C8B-B14F-4D97-AF65-F5344CB8AC3E}">
        <p14:creationId xmlns:p14="http://schemas.microsoft.com/office/powerpoint/2010/main" val="325011969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HDFS-Web UI</a:t>
            </a:r>
            <a:endParaRPr lang="en-US" dirty="0"/>
          </a:p>
        </p:txBody>
      </p:sp>
      <p:pic>
        <p:nvPicPr>
          <p:cNvPr id="3" name="Picture 2" descr="Screen Shot 2014-09-15 at 3.43.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484" y="1417638"/>
            <a:ext cx="7502358" cy="5145122"/>
          </a:xfrm>
          <a:prstGeom prst="rect">
            <a:avLst/>
          </a:prstGeom>
        </p:spPr>
      </p:pic>
    </p:spTree>
    <p:extLst>
      <p:ext uri="{BB962C8B-B14F-4D97-AF65-F5344CB8AC3E}">
        <p14:creationId xmlns:p14="http://schemas.microsoft.com/office/powerpoint/2010/main" val="135633004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HDFS Command Line</a:t>
            </a:r>
            <a:endParaRPr lang="en-US" dirty="0"/>
          </a:p>
        </p:txBody>
      </p:sp>
      <p:sp>
        <p:nvSpPr>
          <p:cNvPr id="3" name="Content Placeholder 2"/>
          <p:cNvSpPr>
            <a:spLocks noGrp="1"/>
          </p:cNvSpPr>
          <p:nvPr>
            <p:ph idx="1"/>
          </p:nvPr>
        </p:nvSpPr>
        <p:spPr>
          <a:xfrm>
            <a:off x="457200" y="1212516"/>
            <a:ext cx="8229600" cy="4525963"/>
          </a:xfrm>
        </p:spPr>
        <p:txBody>
          <a:bodyPr/>
          <a:lstStyle/>
          <a:p>
            <a:r>
              <a:rPr lang="en-US" dirty="0" smtClean="0"/>
              <a:t>Hadoop Shell</a:t>
            </a:r>
            <a:endParaRPr lang="en-US" dirty="0"/>
          </a:p>
        </p:txBody>
      </p:sp>
      <p:pic>
        <p:nvPicPr>
          <p:cNvPr id="4" name="Picture 3" descr="Screen Shot 2014-09-15 at 3.40.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157" y="1831472"/>
            <a:ext cx="6270866" cy="4638844"/>
          </a:xfrm>
          <a:prstGeom prst="rect">
            <a:avLst/>
          </a:prstGeom>
        </p:spPr>
      </p:pic>
    </p:spTree>
    <p:extLst>
      <p:ext uri="{BB962C8B-B14F-4D97-AF65-F5344CB8AC3E}">
        <p14:creationId xmlns:p14="http://schemas.microsoft.com/office/powerpoint/2010/main" val="143025745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Processing 1 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Big Data and Hadoop background</a:t>
            </a:r>
          </a:p>
          <a:p>
            <a:pPr lvl="1"/>
            <a:r>
              <a:rPr lang="en-US" dirty="0" smtClean="0"/>
              <a:t>What</a:t>
            </a:r>
            <a:r>
              <a:rPr lang="en-US" dirty="0"/>
              <a:t> </a:t>
            </a:r>
            <a:r>
              <a:rPr lang="en-US" dirty="0" smtClean="0"/>
              <a:t>and Why about Hadoop</a:t>
            </a:r>
          </a:p>
          <a:p>
            <a:pPr lvl="1"/>
            <a:r>
              <a:rPr lang="en-US" dirty="0" smtClean="0"/>
              <a:t>4 V challenge of Big Data</a:t>
            </a:r>
          </a:p>
          <a:p>
            <a:pPr marL="457200" lvl="1" indent="0">
              <a:buNone/>
            </a:pPr>
            <a:endParaRPr lang="en-US" dirty="0" smtClean="0"/>
          </a:p>
          <a:p>
            <a:r>
              <a:rPr lang="en-US" dirty="0" smtClean="0"/>
              <a:t>Hadoop Distributed File System (HDFS)</a:t>
            </a:r>
          </a:p>
          <a:p>
            <a:pPr lvl="1"/>
            <a:r>
              <a:rPr lang="en-US" dirty="0" smtClean="0"/>
              <a:t>Motivation: guide Hadoop design</a:t>
            </a:r>
          </a:p>
          <a:p>
            <a:pPr lvl="1"/>
            <a:r>
              <a:rPr lang="en-US" dirty="0" smtClean="0"/>
              <a:t>Architecture: Single rack </a:t>
            </a:r>
            <a:r>
              <a:rPr lang="en-US" dirty="0" err="1" smtClean="0"/>
              <a:t>vs</a:t>
            </a:r>
            <a:r>
              <a:rPr lang="en-US" dirty="0" smtClean="0"/>
              <a:t> Multi-rack clusters</a:t>
            </a:r>
          </a:p>
          <a:p>
            <a:pPr lvl="1"/>
            <a:r>
              <a:rPr lang="en-US" dirty="0" smtClean="0"/>
              <a:t>Reliable storage, Rack-awareness, Throughput</a:t>
            </a:r>
          </a:p>
          <a:p>
            <a:pPr lvl="1"/>
            <a:r>
              <a:rPr lang="en-US" dirty="0" smtClean="0"/>
              <a:t>Inside: Name Node file system, Read, Write</a:t>
            </a:r>
          </a:p>
          <a:p>
            <a:pPr lvl="1"/>
            <a:r>
              <a:rPr lang="en-US" dirty="0" smtClean="0"/>
              <a:t>Interface: Web and Command line </a:t>
            </a:r>
          </a:p>
        </p:txBody>
      </p:sp>
    </p:spTree>
    <p:extLst>
      <p:ext uri="{BB962C8B-B14F-4D97-AF65-F5344CB8AC3E}">
        <p14:creationId xmlns:p14="http://schemas.microsoft.com/office/powerpoint/2010/main" val="23104149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159490"/>
            <a:ext cx="8216900" cy="1143000"/>
          </a:xfrm>
        </p:spPr>
        <p:txBody>
          <a:bodyPr>
            <a:noAutofit/>
          </a:bodyPr>
          <a:lstStyle/>
          <a:p>
            <a:r>
              <a:rPr lang="en-US" sz="3600" dirty="0" smtClean="0"/>
              <a:t>Job Market Demand in Big Data Science in </a:t>
            </a:r>
            <a:r>
              <a:rPr lang="en-US" sz="3600" dirty="0"/>
              <a:t>L</a:t>
            </a:r>
            <a:r>
              <a:rPr lang="en-US" sz="3600" dirty="0" smtClean="0"/>
              <a:t>ast </a:t>
            </a:r>
            <a:r>
              <a:rPr lang="en-US" sz="3600" dirty="0"/>
              <a:t>T</a:t>
            </a:r>
            <a:r>
              <a:rPr lang="en-US" sz="3600" dirty="0" smtClean="0"/>
              <a:t>wo Decades</a:t>
            </a:r>
            <a:endParaRPr lang="en-US" sz="3600" dirty="0"/>
          </a:p>
        </p:txBody>
      </p:sp>
      <p:pic>
        <p:nvPicPr>
          <p:cNvPr id="4" name="Picture 3"/>
          <p:cNvPicPr>
            <a:picLocks noChangeAspect="1"/>
          </p:cNvPicPr>
          <p:nvPr/>
        </p:nvPicPr>
        <p:blipFill>
          <a:blip r:embed="rId2"/>
          <a:stretch>
            <a:fillRect/>
          </a:stretch>
        </p:blipFill>
        <p:spPr>
          <a:xfrm>
            <a:off x="1282700" y="1302490"/>
            <a:ext cx="5892800" cy="5079999"/>
          </a:xfrm>
          <a:prstGeom prst="rect">
            <a:avLst/>
          </a:prstGeom>
        </p:spPr>
      </p:pic>
      <p:sp>
        <p:nvSpPr>
          <p:cNvPr id="5" name="TextBox 4"/>
          <p:cNvSpPr txBox="1"/>
          <p:nvPr/>
        </p:nvSpPr>
        <p:spPr>
          <a:xfrm>
            <a:off x="6639836" y="6197823"/>
            <a:ext cx="2239728" cy="369332"/>
          </a:xfrm>
          <a:prstGeom prst="rect">
            <a:avLst/>
          </a:prstGeom>
          <a:noFill/>
        </p:spPr>
        <p:txBody>
          <a:bodyPr wrap="none" rtlCol="0">
            <a:spAutoFit/>
          </a:bodyPr>
          <a:lstStyle/>
          <a:p>
            <a:r>
              <a:rPr lang="en-US" dirty="0" smtClean="0"/>
              <a:t>Courtesy Linked Corp.</a:t>
            </a:r>
            <a:endParaRPr lang="en-US" dirty="0"/>
          </a:p>
        </p:txBody>
      </p:sp>
    </p:spTree>
    <p:extLst>
      <p:ext uri="{BB962C8B-B14F-4D97-AF65-F5344CB8AC3E}">
        <p14:creationId xmlns:p14="http://schemas.microsoft.com/office/powerpoint/2010/main" val="230764873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2504"/>
            <a:ext cx="8229600" cy="1143000"/>
          </a:xfrm>
        </p:spPr>
        <p:txBody>
          <a:bodyPr>
            <a:normAutofit fontScale="90000"/>
          </a:bodyPr>
          <a:lstStyle/>
          <a:p>
            <a:r>
              <a:rPr lang="en-US" sz="6000" dirty="0" err="1" smtClean="0"/>
              <a:t>MapReduce</a:t>
            </a:r>
            <a:r>
              <a:rPr lang="en-US" sz="6000" dirty="0" smtClean="0"/>
              <a:t/>
            </a:r>
            <a:br>
              <a:rPr lang="en-US" sz="6000" dirty="0" smtClean="0"/>
            </a:br>
            <a:endParaRPr lang="en-US" dirty="0"/>
          </a:p>
        </p:txBody>
      </p:sp>
    </p:spTree>
    <p:extLst>
      <p:ext uri="{BB962C8B-B14F-4D97-AF65-F5344CB8AC3E}">
        <p14:creationId xmlns:p14="http://schemas.microsoft.com/office/powerpoint/2010/main" val="27439988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big is big?</a:t>
            </a:r>
            <a:endParaRPr lang="en-US" dirty="0"/>
          </a:p>
        </p:txBody>
      </p:sp>
      <p:sp>
        <p:nvSpPr>
          <p:cNvPr id="3" name="Content Placeholder 2"/>
          <p:cNvSpPr>
            <a:spLocks noGrp="1"/>
          </p:cNvSpPr>
          <p:nvPr>
            <p:ph idx="1"/>
          </p:nvPr>
        </p:nvSpPr>
        <p:spPr>
          <a:xfrm>
            <a:off x="457200" y="1600200"/>
            <a:ext cx="8229600" cy="4174269"/>
          </a:xfrm>
        </p:spPr>
        <p:txBody>
          <a:bodyPr>
            <a:normAutofit/>
          </a:bodyPr>
          <a:lstStyle/>
          <a:p>
            <a:r>
              <a:rPr lang="en-US" dirty="0" smtClean="0"/>
              <a:t>2008: Google processes 20 PB a day</a:t>
            </a:r>
          </a:p>
          <a:p>
            <a:r>
              <a:rPr lang="en-US" dirty="0" smtClean="0"/>
              <a:t>2009: Facebook has 2.5 PB user data + 15 TB /day</a:t>
            </a:r>
          </a:p>
          <a:p>
            <a:r>
              <a:rPr lang="en-US" dirty="0" smtClean="0"/>
              <a:t>2011: Yahoo! has 180-200 PB of data</a:t>
            </a:r>
          </a:p>
          <a:p>
            <a:r>
              <a:rPr lang="en-US" dirty="0" smtClean="0"/>
              <a:t>2012: Facebook ingests 500 TB/day</a:t>
            </a:r>
          </a:p>
          <a:p>
            <a:r>
              <a:rPr lang="en-US" dirty="0" smtClean="0"/>
              <a:t>2013: YouTube 1000 PB video storage; 4 billion views/day</a:t>
            </a:r>
          </a:p>
        </p:txBody>
      </p:sp>
      <p:sp>
        <p:nvSpPr>
          <p:cNvPr id="4" name="Rectangle 3"/>
          <p:cNvSpPr/>
          <p:nvPr/>
        </p:nvSpPr>
        <p:spPr>
          <a:xfrm>
            <a:off x="1387885" y="5550948"/>
            <a:ext cx="5459886" cy="4470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000000"/>
                </a:solidFill>
              </a:rPr>
              <a:t>1 PB=10^3 TB=10^6 GB=10^</a:t>
            </a:r>
            <a:r>
              <a:rPr lang="en-US" sz="2800" dirty="0" smtClean="0">
                <a:solidFill>
                  <a:srgbClr val="000000"/>
                </a:solidFill>
              </a:rPr>
              <a:t>15 </a:t>
            </a:r>
            <a:r>
              <a:rPr lang="en-US" sz="2800" dirty="0">
                <a:solidFill>
                  <a:srgbClr val="000000"/>
                </a:solidFill>
              </a:rPr>
              <a:t>B</a:t>
            </a:r>
          </a:p>
        </p:txBody>
      </p:sp>
      <p:sp>
        <p:nvSpPr>
          <p:cNvPr id="5" name="Rectangle 4"/>
          <p:cNvSpPr/>
          <p:nvPr/>
        </p:nvSpPr>
        <p:spPr>
          <a:xfrm>
            <a:off x="1387885" y="6263196"/>
            <a:ext cx="3666715" cy="4470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000000"/>
                </a:solidFill>
              </a:rPr>
              <a:t>1 </a:t>
            </a:r>
            <a:r>
              <a:rPr lang="en-US" sz="2800" dirty="0" smtClean="0">
                <a:solidFill>
                  <a:srgbClr val="000000"/>
                </a:solidFill>
              </a:rPr>
              <a:t>Exabyte = 1000 PB</a:t>
            </a:r>
            <a:endParaRPr lang="en-US" sz="2800" dirty="0">
              <a:solidFill>
                <a:srgbClr val="000000"/>
              </a:solidFill>
            </a:endParaRPr>
          </a:p>
        </p:txBody>
      </p:sp>
      <p:sp>
        <p:nvSpPr>
          <p:cNvPr id="6" name="Rectangle 5"/>
          <p:cNvSpPr/>
          <p:nvPr/>
        </p:nvSpPr>
        <p:spPr>
          <a:xfrm>
            <a:off x="5257800" y="6249448"/>
            <a:ext cx="3666715" cy="4470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err="1" smtClean="0">
                <a:solidFill>
                  <a:srgbClr val="000000"/>
                </a:solidFill>
              </a:rPr>
              <a:t>Zetta</a:t>
            </a:r>
            <a:r>
              <a:rPr lang="en-US" sz="2800" dirty="0" err="1">
                <a:solidFill>
                  <a:srgbClr val="000000"/>
                </a:solidFill>
              </a:rPr>
              <a:t>b</a:t>
            </a:r>
            <a:r>
              <a:rPr lang="en-US" sz="2800" dirty="0" err="1" smtClean="0">
                <a:solidFill>
                  <a:srgbClr val="000000"/>
                </a:solidFill>
              </a:rPr>
              <a:t>yte</a:t>
            </a:r>
            <a:r>
              <a:rPr lang="en-US" sz="2800" dirty="0" smtClean="0">
                <a:solidFill>
                  <a:srgbClr val="000000"/>
                </a:solidFill>
              </a:rPr>
              <a:t>, </a:t>
            </a:r>
            <a:r>
              <a:rPr lang="en-US" sz="2800" dirty="0" err="1" smtClean="0">
                <a:solidFill>
                  <a:srgbClr val="000000"/>
                </a:solidFill>
              </a:rPr>
              <a:t>Yotta</a:t>
            </a:r>
            <a:r>
              <a:rPr lang="en-US" sz="2800" dirty="0" err="1">
                <a:solidFill>
                  <a:srgbClr val="000000"/>
                </a:solidFill>
              </a:rPr>
              <a:t>b</a:t>
            </a:r>
            <a:r>
              <a:rPr lang="en-US" sz="2800" dirty="0" err="1" smtClean="0">
                <a:solidFill>
                  <a:srgbClr val="000000"/>
                </a:solidFill>
              </a:rPr>
              <a:t>yte</a:t>
            </a:r>
            <a:r>
              <a:rPr lang="en-US" sz="2800" dirty="0" smtClean="0">
                <a:solidFill>
                  <a:srgbClr val="000000"/>
                </a:solidFill>
              </a:rPr>
              <a:t> …</a:t>
            </a:r>
            <a:endParaRPr lang="en-US" sz="2800" dirty="0">
              <a:solidFill>
                <a:srgbClr val="000000"/>
              </a:solidFill>
            </a:endParaRPr>
          </a:p>
        </p:txBody>
      </p:sp>
    </p:spTree>
    <p:extLst>
      <p:ext uri="{BB962C8B-B14F-4D97-AF65-F5344CB8AC3E}">
        <p14:creationId xmlns:p14="http://schemas.microsoft.com/office/powerpoint/2010/main" val="27294348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Outline</a:t>
            </a:r>
            <a:endParaRPr lang="en-US" dirty="0"/>
          </a:p>
        </p:txBody>
      </p:sp>
      <p:sp>
        <p:nvSpPr>
          <p:cNvPr id="3" name="Content Placeholder 2"/>
          <p:cNvSpPr>
            <a:spLocks noGrp="1"/>
          </p:cNvSpPr>
          <p:nvPr>
            <p:ph idx="1"/>
          </p:nvPr>
        </p:nvSpPr>
        <p:spPr/>
        <p:txBody>
          <a:bodyPr/>
          <a:lstStyle/>
          <a:p>
            <a:r>
              <a:rPr lang="en-US" dirty="0" err="1" smtClean="0"/>
              <a:t>MapReduce</a:t>
            </a:r>
            <a:r>
              <a:rPr lang="en-US" dirty="0" smtClean="0"/>
              <a:t> Architecture</a:t>
            </a:r>
          </a:p>
          <a:p>
            <a:r>
              <a:rPr lang="en-US" dirty="0" err="1" smtClean="0"/>
              <a:t>MapReduce</a:t>
            </a:r>
            <a:r>
              <a:rPr lang="en-US" dirty="0" smtClean="0"/>
              <a:t> Internals</a:t>
            </a:r>
          </a:p>
          <a:p>
            <a:r>
              <a:rPr lang="en-US" dirty="0" err="1" smtClean="0"/>
              <a:t>MapReduce</a:t>
            </a:r>
            <a:r>
              <a:rPr lang="en-US" dirty="0" smtClean="0"/>
              <a:t> Examples</a:t>
            </a:r>
          </a:p>
          <a:p>
            <a:r>
              <a:rPr lang="en-US" dirty="0" err="1" smtClean="0"/>
              <a:t>JobTracker</a:t>
            </a:r>
            <a:r>
              <a:rPr lang="en-US" dirty="0" smtClean="0"/>
              <a:t> Interface</a:t>
            </a:r>
            <a:endParaRPr lang="en-US" dirty="0"/>
          </a:p>
        </p:txBody>
      </p:sp>
    </p:spTree>
    <p:extLst>
      <p:ext uri="{BB962C8B-B14F-4D97-AF65-F5344CB8AC3E}">
        <p14:creationId xmlns:p14="http://schemas.microsoft.com/office/powerpoint/2010/main" val="278395516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A Real World Analogy</a:t>
            </a:r>
            <a:endParaRPr lang="en-US" dirty="0"/>
          </a:p>
        </p:txBody>
      </p:sp>
      <p:sp>
        <p:nvSpPr>
          <p:cNvPr id="3" name="Content Placeholder 2"/>
          <p:cNvSpPr>
            <a:spLocks noGrp="1"/>
          </p:cNvSpPr>
          <p:nvPr>
            <p:ph idx="1"/>
          </p:nvPr>
        </p:nvSpPr>
        <p:spPr/>
        <p:txBody>
          <a:bodyPr/>
          <a:lstStyle/>
          <a:p>
            <a:pPr marL="0" indent="0">
              <a:buNone/>
            </a:pPr>
            <a:r>
              <a:rPr lang="en-US" b="1" u="sng" dirty="0" smtClean="0"/>
              <a:t>Coins Deposit</a:t>
            </a:r>
            <a:endParaRPr lang="en-US" b="1" u="sng" dirty="0"/>
          </a:p>
        </p:txBody>
      </p:sp>
      <p:pic>
        <p:nvPicPr>
          <p:cNvPr id="6" name="Picture 5"/>
          <p:cNvPicPr>
            <a:picLocks noChangeAspect="1"/>
          </p:cNvPicPr>
          <p:nvPr/>
        </p:nvPicPr>
        <p:blipFill>
          <a:blip r:embed="rId2"/>
          <a:stretch>
            <a:fillRect/>
          </a:stretch>
        </p:blipFill>
        <p:spPr>
          <a:xfrm>
            <a:off x="7074670" y="3124200"/>
            <a:ext cx="1955030" cy="1524000"/>
          </a:xfrm>
          <a:prstGeom prst="rect">
            <a:avLst/>
          </a:prstGeom>
        </p:spPr>
      </p:pic>
      <p:pic>
        <p:nvPicPr>
          <p:cNvPr id="7" name="Picture 6"/>
          <p:cNvPicPr>
            <a:picLocks noChangeAspect="1"/>
          </p:cNvPicPr>
          <p:nvPr/>
        </p:nvPicPr>
        <p:blipFill>
          <a:blip r:embed="rId3"/>
          <a:stretch>
            <a:fillRect/>
          </a:stretch>
        </p:blipFill>
        <p:spPr>
          <a:xfrm>
            <a:off x="63500" y="2781300"/>
            <a:ext cx="3189249" cy="2122300"/>
          </a:xfrm>
          <a:prstGeom prst="rect">
            <a:avLst/>
          </a:prstGeom>
        </p:spPr>
      </p:pic>
      <p:sp>
        <p:nvSpPr>
          <p:cNvPr id="11" name="Right Arrow 10"/>
          <p:cNvSpPr/>
          <p:nvPr/>
        </p:nvSpPr>
        <p:spPr>
          <a:xfrm>
            <a:off x="3505200" y="3327400"/>
            <a:ext cx="2870200" cy="965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468988" y="2422604"/>
            <a:ext cx="576863" cy="1107996"/>
          </a:xfrm>
          <a:prstGeom prst="rect">
            <a:avLst/>
          </a:prstGeom>
          <a:noFill/>
        </p:spPr>
        <p:txBody>
          <a:bodyPr wrap="none" lIns="91440" tIns="45720" rIns="91440" bIns="45720">
            <a:spAutoFit/>
          </a:bodyPr>
          <a:lstStyle/>
          <a:p>
            <a:pPr algn="ctr"/>
            <a:r>
              <a:rPr lang="en-US" sz="6600" b="1" cap="none" spc="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a:t>
            </a:r>
            <a:endParaRPr lang="en-US" sz="6600"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2649970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A Real World Analogy</a:t>
            </a:r>
            <a:endParaRPr lang="en-US" dirty="0"/>
          </a:p>
        </p:txBody>
      </p:sp>
      <p:sp>
        <p:nvSpPr>
          <p:cNvPr id="3" name="Content Placeholder 2"/>
          <p:cNvSpPr>
            <a:spLocks noGrp="1"/>
          </p:cNvSpPr>
          <p:nvPr>
            <p:ph idx="1"/>
          </p:nvPr>
        </p:nvSpPr>
        <p:spPr/>
        <p:txBody>
          <a:bodyPr/>
          <a:lstStyle/>
          <a:p>
            <a:pPr marL="0" indent="0">
              <a:buNone/>
            </a:pPr>
            <a:r>
              <a:rPr lang="en-US" b="1" u="sng" dirty="0" smtClean="0"/>
              <a:t>Coins Deposit</a:t>
            </a:r>
            <a:endParaRPr lang="en-US" b="1" u="sng" dirty="0"/>
          </a:p>
        </p:txBody>
      </p:sp>
      <p:pic>
        <p:nvPicPr>
          <p:cNvPr id="6" name="Picture 5"/>
          <p:cNvPicPr>
            <a:picLocks noChangeAspect="1"/>
          </p:cNvPicPr>
          <p:nvPr/>
        </p:nvPicPr>
        <p:blipFill>
          <a:blip r:embed="rId2"/>
          <a:stretch>
            <a:fillRect/>
          </a:stretch>
        </p:blipFill>
        <p:spPr>
          <a:xfrm>
            <a:off x="7074670" y="3124200"/>
            <a:ext cx="1955030" cy="1524000"/>
          </a:xfrm>
          <a:prstGeom prst="rect">
            <a:avLst/>
          </a:prstGeom>
        </p:spPr>
      </p:pic>
      <p:pic>
        <p:nvPicPr>
          <p:cNvPr id="7" name="Picture 6"/>
          <p:cNvPicPr>
            <a:picLocks noChangeAspect="1"/>
          </p:cNvPicPr>
          <p:nvPr/>
        </p:nvPicPr>
        <p:blipFill>
          <a:blip r:embed="rId3"/>
          <a:stretch>
            <a:fillRect/>
          </a:stretch>
        </p:blipFill>
        <p:spPr>
          <a:xfrm>
            <a:off x="63500" y="2781300"/>
            <a:ext cx="3189249" cy="2122300"/>
          </a:xfrm>
          <a:prstGeom prst="rect">
            <a:avLst/>
          </a:prstGeom>
        </p:spPr>
      </p:pic>
      <p:pic>
        <p:nvPicPr>
          <p:cNvPr id="4" name="Picture 3"/>
          <p:cNvPicPr>
            <a:picLocks noChangeAspect="1"/>
          </p:cNvPicPr>
          <p:nvPr/>
        </p:nvPicPr>
        <p:blipFill>
          <a:blip r:embed="rId4"/>
          <a:stretch>
            <a:fillRect/>
          </a:stretch>
        </p:blipFill>
        <p:spPr>
          <a:xfrm>
            <a:off x="3873500" y="2870005"/>
            <a:ext cx="2006600" cy="2033595"/>
          </a:xfrm>
          <a:prstGeom prst="rect">
            <a:avLst/>
          </a:prstGeom>
        </p:spPr>
      </p:pic>
      <p:sp>
        <p:nvSpPr>
          <p:cNvPr id="5" name="Right Arrow 4"/>
          <p:cNvSpPr/>
          <p:nvPr/>
        </p:nvSpPr>
        <p:spPr>
          <a:xfrm>
            <a:off x="2616200" y="3390900"/>
            <a:ext cx="901700" cy="508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6034819" y="3390900"/>
            <a:ext cx="901700" cy="508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378200" y="5105400"/>
            <a:ext cx="4076700" cy="461665"/>
          </a:xfrm>
          <a:prstGeom prst="rect">
            <a:avLst/>
          </a:prstGeom>
          <a:noFill/>
        </p:spPr>
        <p:txBody>
          <a:bodyPr wrap="square" rtlCol="0">
            <a:spAutoFit/>
          </a:bodyPr>
          <a:lstStyle/>
          <a:p>
            <a:r>
              <a:rPr lang="en-US" sz="2400" b="1" u="sng" dirty="0" smtClean="0"/>
              <a:t>Coins Counting Machine</a:t>
            </a:r>
            <a:endParaRPr lang="en-US" sz="2400" b="1" u="sng" dirty="0"/>
          </a:p>
        </p:txBody>
      </p:sp>
    </p:spTree>
    <p:extLst>
      <p:ext uri="{BB962C8B-B14F-4D97-AF65-F5344CB8AC3E}">
        <p14:creationId xmlns:p14="http://schemas.microsoft.com/office/powerpoint/2010/main" val="261195804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A Real World Analogy</a:t>
            </a:r>
            <a:endParaRPr lang="en-US" dirty="0"/>
          </a:p>
        </p:txBody>
      </p:sp>
      <p:sp>
        <p:nvSpPr>
          <p:cNvPr id="3" name="Content Placeholder 2"/>
          <p:cNvSpPr>
            <a:spLocks noGrp="1"/>
          </p:cNvSpPr>
          <p:nvPr>
            <p:ph idx="1"/>
          </p:nvPr>
        </p:nvSpPr>
        <p:spPr/>
        <p:txBody>
          <a:bodyPr/>
          <a:lstStyle/>
          <a:p>
            <a:pPr marL="0" indent="0">
              <a:buNone/>
            </a:pPr>
            <a:r>
              <a:rPr lang="en-US" b="1" u="sng" dirty="0" smtClean="0"/>
              <a:t>Coins Deposit</a:t>
            </a:r>
            <a:endParaRPr lang="en-US" b="1" u="sng" dirty="0"/>
          </a:p>
        </p:txBody>
      </p:sp>
      <p:pic>
        <p:nvPicPr>
          <p:cNvPr id="6" name="Picture 5"/>
          <p:cNvPicPr>
            <a:picLocks noChangeAspect="1"/>
          </p:cNvPicPr>
          <p:nvPr/>
        </p:nvPicPr>
        <p:blipFill>
          <a:blip r:embed="rId2"/>
          <a:stretch>
            <a:fillRect/>
          </a:stretch>
        </p:blipFill>
        <p:spPr>
          <a:xfrm>
            <a:off x="7074670" y="3124200"/>
            <a:ext cx="1955030" cy="1524000"/>
          </a:xfrm>
          <a:prstGeom prst="rect">
            <a:avLst/>
          </a:prstGeom>
        </p:spPr>
      </p:pic>
      <p:pic>
        <p:nvPicPr>
          <p:cNvPr id="7" name="Picture 6"/>
          <p:cNvPicPr>
            <a:picLocks noChangeAspect="1"/>
          </p:cNvPicPr>
          <p:nvPr/>
        </p:nvPicPr>
        <p:blipFill>
          <a:blip r:embed="rId3"/>
          <a:stretch>
            <a:fillRect/>
          </a:stretch>
        </p:blipFill>
        <p:spPr>
          <a:xfrm>
            <a:off x="63500" y="2781300"/>
            <a:ext cx="3189249" cy="2122300"/>
          </a:xfrm>
          <a:prstGeom prst="rect">
            <a:avLst/>
          </a:prstGeom>
        </p:spPr>
      </p:pic>
      <p:pic>
        <p:nvPicPr>
          <p:cNvPr id="4" name="Picture 3"/>
          <p:cNvPicPr>
            <a:picLocks noChangeAspect="1"/>
          </p:cNvPicPr>
          <p:nvPr/>
        </p:nvPicPr>
        <p:blipFill>
          <a:blip r:embed="rId4"/>
          <a:stretch>
            <a:fillRect/>
          </a:stretch>
        </p:blipFill>
        <p:spPr>
          <a:xfrm>
            <a:off x="3873500" y="2870005"/>
            <a:ext cx="2006600" cy="2033595"/>
          </a:xfrm>
          <a:prstGeom prst="rect">
            <a:avLst/>
          </a:prstGeom>
        </p:spPr>
      </p:pic>
      <p:sp>
        <p:nvSpPr>
          <p:cNvPr id="5" name="Right Arrow 4"/>
          <p:cNvSpPr/>
          <p:nvPr/>
        </p:nvSpPr>
        <p:spPr>
          <a:xfrm>
            <a:off x="2616200" y="3390900"/>
            <a:ext cx="901700" cy="508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6034819" y="3390900"/>
            <a:ext cx="901700" cy="508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42900" y="5448300"/>
            <a:ext cx="8432800" cy="954107"/>
          </a:xfrm>
          <a:prstGeom prst="rect">
            <a:avLst/>
          </a:prstGeom>
          <a:noFill/>
        </p:spPr>
        <p:txBody>
          <a:bodyPr wrap="square" rtlCol="0">
            <a:spAutoFit/>
          </a:bodyPr>
          <a:lstStyle/>
          <a:p>
            <a:r>
              <a:rPr lang="en-US" sz="2800" b="1" dirty="0" smtClean="0"/>
              <a:t>Mapper: </a:t>
            </a:r>
            <a:r>
              <a:rPr lang="en-US" sz="2800" dirty="0" smtClean="0"/>
              <a:t>Categorize coins by their face values</a:t>
            </a:r>
          </a:p>
          <a:p>
            <a:r>
              <a:rPr lang="en-US" sz="2800" b="1" dirty="0" smtClean="0"/>
              <a:t>Reducer: </a:t>
            </a:r>
            <a:r>
              <a:rPr lang="en-US" sz="2800" dirty="0" smtClean="0"/>
              <a:t>Count the coins in each face value </a:t>
            </a:r>
            <a:r>
              <a:rPr lang="en-US" sz="2800" b="1" i="1" dirty="0" smtClean="0"/>
              <a:t>in parallel </a:t>
            </a:r>
            <a:endParaRPr lang="en-US" sz="2800" b="1" i="1" dirty="0"/>
          </a:p>
        </p:txBody>
      </p:sp>
    </p:spTree>
    <p:extLst>
      <p:ext uri="{BB962C8B-B14F-4D97-AF65-F5344CB8AC3E}">
        <p14:creationId xmlns:p14="http://schemas.microsoft.com/office/powerpoint/2010/main" val="3958880814"/>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8775700" cy="1143000"/>
          </a:xfrm>
        </p:spPr>
        <p:txBody>
          <a:bodyPr>
            <a:normAutofit fontScale="90000"/>
          </a:bodyPr>
          <a:lstStyle/>
          <a:p>
            <a:r>
              <a:rPr lang="en-US" dirty="0" err="1" smtClean="0"/>
              <a:t>MapReduce</a:t>
            </a:r>
            <a:r>
              <a:rPr lang="en-US" dirty="0" smtClean="0"/>
              <a:t> Architecture: Master-Slaves</a:t>
            </a:r>
            <a:endParaRPr lang="en-US" dirty="0"/>
          </a:p>
        </p:txBody>
      </p:sp>
      <p:sp>
        <p:nvSpPr>
          <p:cNvPr id="27" name="Rectangle 26"/>
          <p:cNvSpPr/>
          <p:nvPr/>
        </p:nvSpPr>
        <p:spPr>
          <a:xfrm>
            <a:off x="3332583" y="1143000"/>
            <a:ext cx="5100217" cy="3473966"/>
          </a:xfrm>
          <a:prstGeom prst="rect">
            <a:avLst/>
          </a:prstGeom>
          <a:solidFill>
            <a:schemeClr val="bg2">
              <a:alpha val="1000"/>
            </a:scheme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 Same Side Corner Rectangle 3"/>
          <p:cNvSpPr/>
          <p:nvPr/>
        </p:nvSpPr>
        <p:spPr>
          <a:xfrm>
            <a:off x="495300" y="1128967"/>
            <a:ext cx="1332489" cy="662256"/>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Job Client</a:t>
            </a:r>
            <a:endParaRPr lang="en-US" b="1" dirty="0">
              <a:solidFill>
                <a:srgbClr val="000000"/>
              </a:solidFill>
            </a:endParaRPr>
          </a:p>
        </p:txBody>
      </p:sp>
      <p:sp>
        <p:nvSpPr>
          <p:cNvPr id="5" name="Rectangle 4"/>
          <p:cNvSpPr/>
          <p:nvPr/>
        </p:nvSpPr>
        <p:spPr>
          <a:xfrm>
            <a:off x="495300" y="2506676"/>
            <a:ext cx="1332489" cy="6843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Job Tracker</a:t>
            </a:r>
            <a:endParaRPr lang="en-US" b="1" dirty="0">
              <a:solidFill>
                <a:srgbClr val="000000"/>
              </a:solidFill>
            </a:endParaRPr>
          </a:p>
        </p:txBody>
      </p:sp>
      <p:sp>
        <p:nvSpPr>
          <p:cNvPr id="6" name="Rectangle 5"/>
          <p:cNvSpPr/>
          <p:nvPr/>
        </p:nvSpPr>
        <p:spPr>
          <a:xfrm>
            <a:off x="495300" y="3856724"/>
            <a:ext cx="1332489" cy="6843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Name Node</a:t>
            </a:r>
            <a:endParaRPr lang="en-US" b="1" dirty="0">
              <a:solidFill>
                <a:srgbClr val="000000"/>
              </a:solidFill>
            </a:endParaRPr>
          </a:p>
        </p:txBody>
      </p:sp>
      <p:sp>
        <p:nvSpPr>
          <p:cNvPr id="7" name="Rectangle 6"/>
          <p:cNvSpPr/>
          <p:nvPr/>
        </p:nvSpPr>
        <p:spPr>
          <a:xfrm>
            <a:off x="4090723" y="1330639"/>
            <a:ext cx="3354197" cy="264902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843120" y="2169497"/>
            <a:ext cx="425018" cy="6843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000000"/>
              </a:solidFill>
            </a:endParaRPr>
          </a:p>
        </p:txBody>
      </p:sp>
      <p:sp>
        <p:nvSpPr>
          <p:cNvPr id="9" name="Rectangle 8"/>
          <p:cNvSpPr/>
          <p:nvPr/>
        </p:nvSpPr>
        <p:spPr>
          <a:xfrm>
            <a:off x="5681669" y="2169497"/>
            <a:ext cx="425018" cy="6843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000000"/>
              </a:solidFill>
            </a:endParaRPr>
          </a:p>
        </p:txBody>
      </p:sp>
      <p:sp>
        <p:nvSpPr>
          <p:cNvPr id="10" name="Rectangle 9"/>
          <p:cNvSpPr/>
          <p:nvPr/>
        </p:nvSpPr>
        <p:spPr>
          <a:xfrm>
            <a:off x="6520219" y="2169497"/>
            <a:ext cx="425018" cy="6843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000000"/>
              </a:solidFill>
            </a:endParaRPr>
          </a:p>
        </p:txBody>
      </p:sp>
      <p:cxnSp>
        <p:nvCxnSpPr>
          <p:cNvPr id="12" name="Straight Connector 11"/>
          <p:cNvCxnSpPr>
            <a:stCxn id="8" idx="2"/>
          </p:cNvCxnSpPr>
          <p:nvPr/>
        </p:nvCxnSpPr>
        <p:spPr>
          <a:xfrm>
            <a:off x="5055629" y="2853829"/>
            <a:ext cx="0" cy="24282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905665" y="2842791"/>
            <a:ext cx="0" cy="242827"/>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767189" y="2853829"/>
            <a:ext cx="0" cy="24282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607637" y="2975243"/>
            <a:ext cx="2584569"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400872" y="1600612"/>
            <a:ext cx="1734533" cy="320988"/>
          </a:xfrm>
          <a:prstGeom prst="rect">
            <a:avLst/>
          </a:prstGeom>
          <a:noFill/>
        </p:spPr>
        <p:txBody>
          <a:bodyPr wrap="square" rtlCol="0">
            <a:spAutoFit/>
          </a:bodyPr>
          <a:lstStyle/>
          <a:p>
            <a:r>
              <a:rPr lang="en-US" b="1" dirty="0" smtClean="0"/>
              <a:t>Task Trackers</a:t>
            </a:r>
            <a:endParaRPr lang="en-US" b="1" dirty="0"/>
          </a:p>
        </p:txBody>
      </p:sp>
      <p:sp>
        <p:nvSpPr>
          <p:cNvPr id="18" name="Rectangle 17"/>
          <p:cNvSpPr/>
          <p:nvPr/>
        </p:nvSpPr>
        <p:spPr>
          <a:xfrm>
            <a:off x="4544459" y="3361559"/>
            <a:ext cx="867267" cy="3090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Map</a:t>
            </a:r>
            <a:endParaRPr lang="en-US" dirty="0">
              <a:solidFill>
                <a:srgbClr val="000000"/>
              </a:solidFill>
            </a:endParaRPr>
          </a:p>
        </p:txBody>
      </p:sp>
      <p:sp>
        <p:nvSpPr>
          <p:cNvPr id="19" name="Rectangle 18"/>
          <p:cNvSpPr/>
          <p:nvPr/>
        </p:nvSpPr>
        <p:spPr>
          <a:xfrm>
            <a:off x="6077970" y="3361559"/>
            <a:ext cx="867267" cy="3090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Reduce</a:t>
            </a:r>
            <a:endParaRPr lang="en-US" dirty="0">
              <a:solidFill>
                <a:srgbClr val="000000"/>
              </a:solidFill>
            </a:endParaRPr>
          </a:p>
        </p:txBody>
      </p:sp>
      <p:sp>
        <p:nvSpPr>
          <p:cNvPr id="20" name="Folded Corner 19"/>
          <p:cNvSpPr/>
          <p:nvPr/>
        </p:nvSpPr>
        <p:spPr>
          <a:xfrm>
            <a:off x="3487657" y="3267739"/>
            <a:ext cx="402044" cy="562918"/>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332583" y="3852284"/>
            <a:ext cx="867267" cy="320988"/>
          </a:xfrm>
          <a:prstGeom prst="rect">
            <a:avLst/>
          </a:prstGeom>
          <a:noFill/>
        </p:spPr>
        <p:txBody>
          <a:bodyPr wrap="square" rtlCol="0">
            <a:spAutoFit/>
          </a:bodyPr>
          <a:lstStyle/>
          <a:p>
            <a:r>
              <a:rPr lang="en-US" b="1" dirty="0" smtClean="0"/>
              <a:t>Inputs</a:t>
            </a:r>
            <a:endParaRPr lang="en-US" b="1" dirty="0"/>
          </a:p>
        </p:txBody>
      </p:sp>
      <p:sp>
        <p:nvSpPr>
          <p:cNvPr id="22" name="Folded Corner 21"/>
          <p:cNvSpPr/>
          <p:nvPr/>
        </p:nvSpPr>
        <p:spPr>
          <a:xfrm>
            <a:off x="7720608" y="3229108"/>
            <a:ext cx="402044" cy="562918"/>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7444920" y="3857803"/>
            <a:ext cx="1076780" cy="369332"/>
          </a:xfrm>
          <a:prstGeom prst="rect">
            <a:avLst/>
          </a:prstGeom>
          <a:noFill/>
        </p:spPr>
        <p:txBody>
          <a:bodyPr wrap="square" rtlCol="0">
            <a:spAutoFit/>
          </a:bodyPr>
          <a:lstStyle/>
          <a:p>
            <a:r>
              <a:rPr lang="en-US" b="1" dirty="0" smtClean="0"/>
              <a:t>Outputs</a:t>
            </a:r>
            <a:endParaRPr lang="en-US" b="1" dirty="0"/>
          </a:p>
        </p:txBody>
      </p:sp>
      <p:sp>
        <p:nvSpPr>
          <p:cNvPr id="24" name="Right Arrow 23"/>
          <p:cNvSpPr/>
          <p:nvPr/>
        </p:nvSpPr>
        <p:spPr>
          <a:xfrm>
            <a:off x="3987341" y="3383634"/>
            <a:ext cx="413531" cy="1876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a:off x="5584030" y="3422266"/>
            <a:ext cx="413531" cy="1876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ight Arrow 25"/>
          <p:cNvSpPr/>
          <p:nvPr/>
        </p:nvSpPr>
        <p:spPr>
          <a:xfrm>
            <a:off x="7094567" y="3400191"/>
            <a:ext cx="505427" cy="1876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5078603" y="4162234"/>
            <a:ext cx="1734533" cy="454732"/>
          </a:xfrm>
          <a:prstGeom prst="rect">
            <a:avLst/>
          </a:prstGeom>
          <a:noFill/>
        </p:spPr>
        <p:txBody>
          <a:bodyPr wrap="square" rtlCol="0">
            <a:spAutoFit/>
          </a:bodyPr>
          <a:lstStyle/>
          <a:p>
            <a:r>
              <a:rPr lang="en-US" sz="2800" b="1" dirty="0" smtClean="0"/>
              <a:t>HDFS</a:t>
            </a:r>
            <a:endParaRPr lang="en-US" sz="2800" b="1" dirty="0"/>
          </a:p>
        </p:txBody>
      </p:sp>
      <p:sp>
        <p:nvSpPr>
          <p:cNvPr id="29" name="Right Arrow 28"/>
          <p:cNvSpPr/>
          <p:nvPr/>
        </p:nvSpPr>
        <p:spPr>
          <a:xfrm>
            <a:off x="2046042" y="2235723"/>
            <a:ext cx="1137211" cy="32009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Left Arrow 29"/>
          <p:cNvSpPr/>
          <p:nvPr/>
        </p:nvSpPr>
        <p:spPr>
          <a:xfrm>
            <a:off x="2023068" y="3030431"/>
            <a:ext cx="1160185" cy="33664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317500" y="4977656"/>
            <a:ext cx="3078637" cy="461665"/>
          </a:xfrm>
          <a:prstGeom prst="rect">
            <a:avLst/>
          </a:prstGeom>
          <a:noFill/>
        </p:spPr>
        <p:txBody>
          <a:bodyPr wrap="none" rtlCol="0">
            <a:spAutoFit/>
          </a:bodyPr>
          <a:lstStyle/>
          <a:p>
            <a:r>
              <a:rPr lang="en-US" sz="2400" b="1" dirty="0" smtClean="0"/>
              <a:t>Job Client: </a:t>
            </a:r>
            <a:r>
              <a:rPr lang="en-US" sz="2400" dirty="0" smtClean="0"/>
              <a:t>Submit Jobs</a:t>
            </a:r>
          </a:p>
        </p:txBody>
      </p:sp>
      <p:sp>
        <p:nvSpPr>
          <p:cNvPr id="32" name="TextBox 31"/>
          <p:cNvSpPr txBox="1"/>
          <p:nvPr/>
        </p:nvSpPr>
        <p:spPr>
          <a:xfrm>
            <a:off x="317500" y="5500876"/>
            <a:ext cx="4929955" cy="830997"/>
          </a:xfrm>
          <a:prstGeom prst="rect">
            <a:avLst/>
          </a:prstGeom>
          <a:noFill/>
        </p:spPr>
        <p:txBody>
          <a:bodyPr wrap="none" rtlCol="0">
            <a:spAutoFit/>
          </a:bodyPr>
          <a:lstStyle/>
          <a:p>
            <a:r>
              <a:rPr lang="en-US" sz="2400" b="1" dirty="0" smtClean="0"/>
              <a:t>Job Tracker: </a:t>
            </a:r>
            <a:r>
              <a:rPr lang="en-US" sz="2400" dirty="0" smtClean="0"/>
              <a:t>Coordinate Jobs</a:t>
            </a:r>
          </a:p>
          <a:p>
            <a:r>
              <a:rPr lang="en-US" sz="2400" dirty="0" smtClean="0"/>
              <a:t>(Scheduling, Phase Coordination, etc.)</a:t>
            </a:r>
          </a:p>
        </p:txBody>
      </p:sp>
      <p:sp>
        <p:nvSpPr>
          <p:cNvPr id="33" name="TextBox 32"/>
          <p:cNvSpPr txBox="1"/>
          <p:nvPr/>
        </p:nvSpPr>
        <p:spPr>
          <a:xfrm>
            <a:off x="4203700" y="4979432"/>
            <a:ext cx="3535042" cy="461665"/>
          </a:xfrm>
          <a:prstGeom prst="rect">
            <a:avLst/>
          </a:prstGeom>
          <a:noFill/>
        </p:spPr>
        <p:txBody>
          <a:bodyPr wrap="none" rtlCol="0">
            <a:spAutoFit/>
          </a:bodyPr>
          <a:lstStyle/>
          <a:p>
            <a:r>
              <a:rPr lang="en-US" sz="2400" b="1" dirty="0" smtClean="0"/>
              <a:t>Task Tracker: </a:t>
            </a:r>
            <a:r>
              <a:rPr lang="en-US" sz="2400" dirty="0" smtClean="0"/>
              <a:t>Execute Jobs</a:t>
            </a:r>
          </a:p>
        </p:txBody>
      </p:sp>
      <p:sp>
        <p:nvSpPr>
          <p:cNvPr id="34" name="TextBox 33"/>
          <p:cNvSpPr txBox="1"/>
          <p:nvPr/>
        </p:nvSpPr>
        <p:spPr>
          <a:xfrm>
            <a:off x="4267200" y="5471994"/>
            <a:ext cx="4527351" cy="461665"/>
          </a:xfrm>
          <a:prstGeom prst="rect">
            <a:avLst/>
          </a:prstGeom>
          <a:noFill/>
        </p:spPr>
        <p:txBody>
          <a:bodyPr wrap="none" rtlCol="0">
            <a:spAutoFit/>
          </a:bodyPr>
          <a:lstStyle/>
          <a:p>
            <a:r>
              <a:rPr lang="en-US" sz="2400" b="1" dirty="0" smtClean="0"/>
              <a:t>Job: </a:t>
            </a:r>
            <a:r>
              <a:rPr lang="en-US" sz="2400" dirty="0" err="1" smtClean="0"/>
              <a:t>MapReduce</a:t>
            </a:r>
            <a:r>
              <a:rPr lang="en-US" sz="2400" dirty="0" smtClean="0"/>
              <a:t> Function+ </a:t>
            </a:r>
            <a:r>
              <a:rPr lang="en-US" sz="2400" dirty="0" err="1" smtClean="0"/>
              <a:t>Config</a:t>
            </a:r>
            <a:endParaRPr lang="en-US" sz="2400" dirty="0" smtClean="0"/>
          </a:p>
        </p:txBody>
      </p:sp>
      <p:sp>
        <p:nvSpPr>
          <p:cNvPr id="36" name="Rectangle 35"/>
          <p:cNvSpPr/>
          <p:nvPr/>
        </p:nvSpPr>
        <p:spPr>
          <a:xfrm>
            <a:off x="609600" y="2506676"/>
            <a:ext cx="7702587" cy="1351127"/>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i="1" dirty="0" smtClean="0">
                <a:solidFill>
                  <a:srgbClr val="000000"/>
                </a:solidFill>
              </a:rPr>
              <a:t>Idea: Bring Computation to Data!</a:t>
            </a:r>
            <a:endParaRPr lang="en-US" sz="4000" b="1" i="1" dirty="0">
              <a:solidFill>
                <a:srgbClr val="000000"/>
              </a:solidFill>
            </a:endParaRPr>
          </a:p>
        </p:txBody>
      </p:sp>
    </p:spTree>
    <p:extLst>
      <p:ext uri="{BB962C8B-B14F-4D97-AF65-F5344CB8AC3E}">
        <p14:creationId xmlns:p14="http://schemas.microsoft.com/office/powerpoint/2010/main" val="1414659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8775700" cy="1143000"/>
          </a:xfrm>
        </p:spPr>
        <p:txBody>
          <a:bodyPr>
            <a:normAutofit/>
          </a:bodyPr>
          <a:lstStyle/>
          <a:p>
            <a:r>
              <a:rPr lang="en-US" dirty="0" err="1" smtClean="0"/>
              <a:t>MapReduce</a:t>
            </a:r>
            <a:r>
              <a:rPr lang="en-US" dirty="0" smtClean="0"/>
              <a:t> Architecture: Workflow</a:t>
            </a:r>
            <a:endParaRPr lang="en-US" dirty="0"/>
          </a:p>
        </p:txBody>
      </p:sp>
      <p:sp>
        <p:nvSpPr>
          <p:cNvPr id="27" name="Rectangle 26"/>
          <p:cNvSpPr/>
          <p:nvPr/>
        </p:nvSpPr>
        <p:spPr>
          <a:xfrm>
            <a:off x="3332583" y="1143000"/>
            <a:ext cx="5100217" cy="3473966"/>
          </a:xfrm>
          <a:prstGeom prst="rect">
            <a:avLst/>
          </a:prstGeom>
          <a:solidFill>
            <a:schemeClr val="bg2">
              <a:alpha val="1000"/>
            </a:scheme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 Same Side Corner Rectangle 3"/>
          <p:cNvSpPr/>
          <p:nvPr/>
        </p:nvSpPr>
        <p:spPr>
          <a:xfrm>
            <a:off x="495300" y="1128967"/>
            <a:ext cx="1332489" cy="662256"/>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Job Client</a:t>
            </a:r>
            <a:endParaRPr lang="en-US" b="1" dirty="0">
              <a:solidFill>
                <a:srgbClr val="000000"/>
              </a:solidFill>
            </a:endParaRPr>
          </a:p>
        </p:txBody>
      </p:sp>
      <p:sp>
        <p:nvSpPr>
          <p:cNvPr id="5" name="Rectangle 4"/>
          <p:cNvSpPr/>
          <p:nvPr/>
        </p:nvSpPr>
        <p:spPr>
          <a:xfrm>
            <a:off x="495300" y="2506676"/>
            <a:ext cx="1332489" cy="6843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Job Tracker</a:t>
            </a:r>
            <a:endParaRPr lang="en-US" b="1" dirty="0">
              <a:solidFill>
                <a:srgbClr val="000000"/>
              </a:solidFill>
            </a:endParaRPr>
          </a:p>
        </p:txBody>
      </p:sp>
      <p:sp>
        <p:nvSpPr>
          <p:cNvPr id="6" name="Rectangle 5"/>
          <p:cNvSpPr/>
          <p:nvPr/>
        </p:nvSpPr>
        <p:spPr>
          <a:xfrm>
            <a:off x="495300" y="3856724"/>
            <a:ext cx="1332489" cy="6843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Name Node</a:t>
            </a:r>
            <a:endParaRPr lang="en-US" b="1" dirty="0">
              <a:solidFill>
                <a:srgbClr val="000000"/>
              </a:solidFill>
            </a:endParaRPr>
          </a:p>
        </p:txBody>
      </p:sp>
      <p:sp>
        <p:nvSpPr>
          <p:cNvPr id="7" name="Rectangle 6"/>
          <p:cNvSpPr/>
          <p:nvPr/>
        </p:nvSpPr>
        <p:spPr>
          <a:xfrm>
            <a:off x="4090723" y="1330639"/>
            <a:ext cx="3354197" cy="264902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843120" y="2169497"/>
            <a:ext cx="425018" cy="6843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000000"/>
              </a:solidFill>
            </a:endParaRPr>
          </a:p>
        </p:txBody>
      </p:sp>
      <p:sp>
        <p:nvSpPr>
          <p:cNvPr id="9" name="Rectangle 8"/>
          <p:cNvSpPr/>
          <p:nvPr/>
        </p:nvSpPr>
        <p:spPr>
          <a:xfrm>
            <a:off x="5681669" y="2169497"/>
            <a:ext cx="425018" cy="6843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000000"/>
              </a:solidFill>
            </a:endParaRPr>
          </a:p>
        </p:txBody>
      </p:sp>
      <p:sp>
        <p:nvSpPr>
          <p:cNvPr id="10" name="Rectangle 9"/>
          <p:cNvSpPr/>
          <p:nvPr/>
        </p:nvSpPr>
        <p:spPr>
          <a:xfrm>
            <a:off x="6520219" y="2169497"/>
            <a:ext cx="425018" cy="6843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000000"/>
              </a:solidFill>
            </a:endParaRPr>
          </a:p>
        </p:txBody>
      </p:sp>
      <p:cxnSp>
        <p:nvCxnSpPr>
          <p:cNvPr id="12" name="Straight Connector 11"/>
          <p:cNvCxnSpPr>
            <a:stCxn id="8" idx="2"/>
          </p:cNvCxnSpPr>
          <p:nvPr/>
        </p:nvCxnSpPr>
        <p:spPr>
          <a:xfrm>
            <a:off x="5055629" y="2853829"/>
            <a:ext cx="0" cy="24282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905665" y="2842791"/>
            <a:ext cx="0" cy="242827"/>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767189" y="2853829"/>
            <a:ext cx="0" cy="24282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607637" y="2975243"/>
            <a:ext cx="2584569"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400872" y="1600612"/>
            <a:ext cx="1734533" cy="320988"/>
          </a:xfrm>
          <a:prstGeom prst="rect">
            <a:avLst/>
          </a:prstGeom>
          <a:noFill/>
        </p:spPr>
        <p:txBody>
          <a:bodyPr wrap="square" rtlCol="0">
            <a:spAutoFit/>
          </a:bodyPr>
          <a:lstStyle/>
          <a:p>
            <a:r>
              <a:rPr lang="en-US" b="1" dirty="0" smtClean="0"/>
              <a:t>Task Trackers</a:t>
            </a:r>
            <a:endParaRPr lang="en-US" b="1" dirty="0"/>
          </a:p>
        </p:txBody>
      </p:sp>
      <p:sp>
        <p:nvSpPr>
          <p:cNvPr id="18" name="Rectangle 17"/>
          <p:cNvSpPr/>
          <p:nvPr/>
        </p:nvSpPr>
        <p:spPr>
          <a:xfrm>
            <a:off x="4544459" y="3361559"/>
            <a:ext cx="867267" cy="3090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Map</a:t>
            </a:r>
            <a:endParaRPr lang="en-US" dirty="0">
              <a:solidFill>
                <a:srgbClr val="000000"/>
              </a:solidFill>
            </a:endParaRPr>
          </a:p>
        </p:txBody>
      </p:sp>
      <p:sp>
        <p:nvSpPr>
          <p:cNvPr id="19" name="Rectangle 18"/>
          <p:cNvSpPr/>
          <p:nvPr/>
        </p:nvSpPr>
        <p:spPr>
          <a:xfrm>
            <a:off x="6077970" y="3361559"/>
            <a:ext cx="867267" cy="3090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Reduce</a:t>
            </a:r>
            <a:endParaRPr lang="en-US" dirty="0">
              <a:solidFill>
                <a:srgbClr val="000000"/>
              </a:solidFill>
            </a:endParaRPr>
          </a:p>
        </p:txBody>
      </p:sp>
      <p:sp>
        <p:nvSpPr>
          <p:cNvPr id="20" name="Folded Corner 19"/>
          <p:cNvSpPr/>
          <p:nvPr/>
        </p:nvSpPr>
        <p:spPr>
          <a:xfrm>
            <a:off x="3487657" y="3267739"/>
            <a:ext cx="402044" cy="562918"/>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332583" y="3852284"/>
            <a:ext cx="867267" cy="320988"/>
          </a:xfrm>
          <a:prstGeom prst="rect">
            <a:avLst/>
          </a:prstGeom>
          <a:noFill/>
        </p:spPr>
        <p:txBody>
          <a:bodyPr wrap="square" rtlCol="0">
            <a:spAutoFit/>
          </a:bodyPr>
          <a:lstStyle/>
          <a:p>
            <a:r>
              <a:rPr lang="en-US" b="1" dirty="0" smtClean="0"/>
              <a:t>Inputs</a:t>
            </a:r>
            <a:endParaRPr lang="en-US" b="1" dirty="0"/>
          </a:p>
        </p:txBody>
      </p:sp>
      <p:sp>
        <p:nvSpPr>
          <p:cNvPr id="22" name="Folded Corner 21"/>
          <p:cNvSpPr/>
          <p:nvPr/>
        </p:nvSpPr>
        <p:spPr>
          <a:xfrm>
            <a:off x="7720608" y="3229108"/>
            <a:ext cx="402044" cy="562918"/>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7444920" y="3857803"/>
            <a:ext cx="1102180" cy="369332"/>
          </a:xfrm>
          <a:prstGeom prst="rect">
            <a:avLst/>
          </a:prstGeom>
          <a:noFill/>
        </p:spPr>
        <p:txBody>
          <a:bodyPr wrap="square" rtlCol="0">
            <a:spAutoFit/>
          </a:bodyPr>
          <a:lstStyle/>
          <a:p>
            <a:r>
              <a:rPr lang="en-US" b="1" dirty="0" smtClean="0"/>
              <a:t>Outputs</a:t>
            </a:r>
            <a:endParaRPr lang="en-US" b="1" dirty="0"/>
          </a:p>
        </p:txBody>
      </p:sp>
      <p:sp>
        <p:nvSpPr>
          <p:cNvPr id="24" name="Right Arrow 23"/>
          <p:cNvSpPr/>
          <p:nvPr/>
        </p:nvSpPr>
        <p:spPr>
          <a:xfrm>
            <a:off x="3987341" y="3383634"/>
            <a:ext cx="413531" cy="1876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a:off x="5584030" y="3422266"/>
            <a:ext cx="413531" cy="1876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ight Arrow 25"/>
          <p:cNvSpPr/>
          <p:nvPr/>
        </p:nvSpPr>
        <p:spPr>
          <a:xfrm>
            <a:off x="7094567" y="3400191"/>
            <a:ext cx="505427" cy="1876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4697603" y="4162234"/>
            <a:ext cx="1734533" cy="454732"/>
          </a:xfrm>
          <a:prstGeom prst="rect">
            <a:avLst/>
          </a:prstGeom>
          <a:noFill/>
        </p:spPr>
        <p:txBody>
          <a:bodyPr wrap="square" rtlCol="0">
            <a:spAutoFit/>
          </a:bodyPr>
          <a:lstStyle/>
          <a:p>
            <a:r>
              <a:rPr lang="en-US" sz="2800" b="1" dirty="0" smtClean="0"/>
              <a:t>HDFS</a:t>
            </a:r>
            <a:endParaRPr lang="en-US" sz="2800" b="1" dirty="0"/>
          </a:p>
        </p:txBody>
      </p:sp>
      <p:cxnSp>
        <p:nvCxnSpPr>
          <p:cNvPr id="11" name="Straight Arrow Connector 10"/>
          <p:cNvCxnSpPr/>
          <p:nvPr/>
        </p:nvCxnSpPr>
        <p:spPr>
          <a:xfrm>
            <a:off x="749300" y="1791223"/>
            <a:ext cx="0" cy="7154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139700" y="1921600"/>
            <a:ext cx="457200" cy="351700"/>
          </a:xfrm>
          <a:prstGeom prst="ellipse">
            <a:avLst/>
          </a:prstGeom>
          <a:solidFill>
            <a:schemeClr val="accent6"/>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1</a:t>
            </a:r>
            <a:endParaRPr lang="en-US" b="1" dirty="0">
              <a:solidFill>
                <a:srgbClr val="000000"/>
              </a:solidFill>
            </a:endParaRPr>
          </a:p>
        </p:txBody>
      </p:sp>
      <p:sp>
        <p:nvSpPr>
          <p:cNvPr id="35" name="Oval 34"/>
          <p:cNvSpPr/>
          <p:nvPr/>
        </p:nvSpPr>
        <p:spPr>
          <a:xfrm>
            <a:off x="2400300" y="989267"/>
            <a:ext cx="457200" cy="351700"/>
          </a:xfrm>
          <a:prstGeom prst="ellipse">
            <a:avLst/>
          </a:prstGeom>
          <a:solidFill>
            <a:schemeClr val="accent6"/>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1</a:t>
            </a:r>
            <a:endParaRPr lang="en-US" b="1" dirty="0">
              <a:solidFill>
                <a:srgbClr val="000000"/>
              </a:solidFill>
            </a:endParaRPr>
          </a:p>
        </p:txBody>
      </p:sp>
      <p:cxnSp>
        <p:nvCxnSpPr>
          <p:cNvPr id="37" name="Straight Arrow Connector 36"/>
          <p:cNvCxnSpPr/>
          <p:nvPr/>
        </p:nvCxnSpPr>
        <p:spPr>
          <a:xfrm>
            <a:off x="1827789" y="1486312"/>
            <a:ext cx="206191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39700" y="4813975"/>
            <a:ext cx="4404760" cy="1938992"/>
          </a:xfrm>
          <a:prstGeom prst="rect">
            <a:avLst/>
          </a:prstGeom>
          <a:noFill/>
        </p:spPr>
        <p:txBody>
          <a:bodyPr wrap="square" rtlCol="0">
            <a:spAutoFit/>
          </a:bodyPr>
          <a:lstStyle/>
          <a:p>
            <a:pPr marL="342900" indent="-342900">
              <a:buAutoNum type="arabicPeriod"/>
            </a:pPr>
            <a:r>
              <a:rPr lang="en-US" sz="2000" dirty="0" smtClean="0"/>
              <a:t>Client submits job to Job Tracker and copy code to HDFS</a:t>
            </a:r>
          </a:p>
          <a:p>
            <a:pPr marL="342900" indent="-342900">
              <a:buAutoNum type="arabicPeriod"/>
            </a:pPr>
            <a:r>
              <a:rPr lang="en-US" sz="2000" dirty="0" smtClean="0"/>
              <a:t>Job Tracker talks to NN to find data it needs</a:t>
            </a:r>
          </a:p>
          <a:p>
            <a:pPr marL="342900" indent="-342900">
              <a:buAutoNum type="arabicPeriod"/>
            </a:pPr>
            <a:r>
              <a:rPr lang="en-US" sz="2000" dirty="0" smtClean="0"/>
              <a:t>Job Tracker creates execution plan and submits work to Task Trackers</a:t>
            </a:r>
            <a:endParaRPr lang="en-US" sz="2000" dirty="0"/>
          </a:p>
        </p:txBody>
      </p:sp>
      <p:cxnSp>
        <p:nvCxnSpPr>
          <p:cNvPr id="40" name="Straight Arrow Connector 39"/>
          <p:cNvCxnSpPr/>
          <p:nvPr/>
        </p:nvCxnSpPr>
        <p:spPr>
          <a:xfrm>
            <a:off x="749300" y="3191008"/>
            <a:ext cx="0" cy="6612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139700" y="3318912"/>
            <a:ext cx="457200" cy="351700"/>
          </a:xfrm>
          <a:prstGeom prst="ellipse">
            <a:avLst/>
          </a:prstGeom>
          <a:solidFill>
            <a:schemeClr val="accent6"/>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2</a:t>
            </a:r>
          </a:p>
        </p:txBody>
      </p:sp>
      <p:cxnSp>
        <p:nvCxnSpPr>
          <p:cNvPr id="44" name="Straight Arrow Connector 43"/>
          <p:cNvCxnSpPr/>
          <p:nvPr/>
        </p:nvCxnSpPr>
        <p:spPr>
          <a:xfrm>
            <a:off x="1887329" y="2629312"/>
            <a:ext cx="206191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2400300" y="2169497"/>
            <a:ext cx="457200" cy="351700"/>
          </a:xfrm>
          <a:prstGeom prst="ellipse">
            <a:avLst/>
          </a:prstGeom>
          <a:solidFill>
            <a:schemeClr val="accent6"/>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3</a:t>
            </a:r>
            <a:endParaRPr lang="en-US" b="1" dirty="0">
              <a:solidFill>
                <a:srgbClr val="000000"/>
              </a:solidFill>
            </a:endParaRPr>
          </a:p>
        </p:txBody>
      </p:sp>
      <p:sp>
        <p:nvSpPr>
          <p:cNvPr id="46" name="TextBox 45"/>
          <p:cNvSpPr txBox="1"/>
          <p:nvPr/>
        </p:nvSpPr>
        <p:spPr>
          <a:xfrm>
            <a:off x="4721937" y="4929625"/>
            <a:ext cx="4307763" cy="1631216"/>
          </a:xfrm>
          <a:prstGeom prst="rect">
            <a:avLst/>
          </a:prstGeom>
          <a:noFill/>
        </p:spPr>
        <p:txBody>
          <a:bodyPr wrap="square" rtlCol="0">
            <a:spAutoFit/>
          </a:bodyPr>
          <a:lstStyle/>
          <a:p>
            <a:r>
              <a:rPr lang="en-US" sz="2000" dirty="0" smtClean="0"/>
              <a:t>4.  Task trackers do the job and report progress/status to Job Tracker</a:t>
            </a:r>
          </a:p>
          <a:p>
            <a:r>
              <a:rPr lang="en-US" sz="2000" dirty="0" smtClean="0"/>
              <a:t>5.  Job Tracker manages task phases</a:t>
            </a:r>
            <a:endParaRPr lang="en-US" sz="2000" dirty="0"/>
          </a:p>
          <a:p>
            <a:r>
              <a:rPr lang="en-US" sz="2000" dirty="0" smtClean="0"/>
              <a:t>6.  Job Tracker finishes the job and updates status</a:t>
            </a:r>
            <a:endParaRPr lang="en-US" sz="2000" dirty="0"/>
          </a:p>
        </p:txBody>
      </p:sp>
      <p:cxnSp>
        <p:nvCxnSpPr>
          <p:cNvPr id="50" name="Straight Arrow Connector 49"/>
          <p:cNvCxnSpPr/>
          <p:nvPr/>
        </p:nvCxnSpPr>
        <p:spPr>
          <a:xfrm flipH="1">
            <a:off x="1887329" y="3085618"/>
            <a:ext cx="2002372" cy="110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2438400" y="3185709"/>
            <a:ext cx="457200" cy="351700"/>
          </a:xfrm>
          <a:prstGeom prst="ellipse">
            <a:avLst/>
          </a:prstGeom>
          <a:solidFill>
            <a:schemeClr val="accent6"/>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4</a:t>
            </a:r>
          </a:p>
        </p:txBody>
      </p:sp>
      <p:sp>
        <p:nvSpPr>
          <p:cNvPr id="53" name="Freeform 52"/>
          <p:cNvSpPr/>
          <p:nvPr/>
        </p:nvSpPr>
        <p:spPr>
          <a:xfrm>
            <a:off x="1689100" y="3263900"/>
            <a:ext cx="5130800" cy="1288286"/>
          </a:xfrm>
          <a:custGeom>
            <a:avLst/>
            <a:gdLst>
              <a:gd name="connsiteX0" fmla="*/ 0 w 5130800"/>
              <a:gd name="connsiteY0" fmla="*/ 0 h 1288286"/>
              <a:gd name="connsiteX1" fmla="*/ 2286000 w 5130800"/>
              <a:gd name="connsiteY1" fmla="*/ 1282700 h 1288286"/>
              <a:gd name="connsiteX2" fmla="*/ 3352800 w 5130800"/>
              <a:gd name="connsiteY2" fmla="*/ 495300 h 1288286"/>
              <a:gd name="connsiteX3" fmla="*/ 4445000 w 5130800"/>
              <a:gd name="connsiteY3" fmla="*/ 1219200 h 1288286"/>
              <a:gd name="connsiteX4" fmla="*/ 5130800 w 5130800"/>
              <a:gd name="connsiteY4" fmla="*/ 444500 h 1288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800" h="1288286">
                <a:moveTo>
                  <a:pt x="0" y="0"/>
                </a:moveTo>
                <a:cubicBezTo>
                  <a:pt x="863600" y="600075"/>
                  <a:pt x="1727200" y="1200150"/>
                  <a:pt x="2286000" y="1282700"/>
                </a:cubicBezTo>
                <a:cubicBezTo>
                  <a:pt x="2844800" y="1365250"/>
                  <a:pt x="2992967" y="505883"/>
                  <a:pt x="3352800" y="495300"/>
                </a:cubicBezTo>
                <a:cubicBezTo>
                  <a:pt x="3712633" y="484717"/>
                  <a:pt x="4148667" y="1227667"/>
                  <a:pt x="4445000" y="1219200"/>
                </a:cubicBezTo>
                <a:cubicBezTo>
                  <a:pt x="4741333" y="1210733"/>
                  <a:pt x="5130800" y="444500"/>
                  <a:pt x="5130800" y="444500"/>
                </a:cubicBezTo>
              </a:path>
            </a:pathLst>
          </a:custGeom>
          <a:ln>
            <a:prstDash val="dash"/>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Oval 53"/>
          <p:cNvSpPr/>
          <p:nvPr/>
        </p:nvSpPr>
        <p:spPr>
          <a:xfrm>
            <a:off x="2362200" y="4002941"/>
            <a:ext cx="457200" cy="351700"/>
          </a:xfrm>
          <a:prstGeom prst="ellipse">
            <a:avLst/>
          </a:prstGeom>
          <a:solidFill>
            <a:schemeClr val="accent6"/>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5</a:t>
            </a:r>
            <a:endParaRPr lang="en-US" b="1" dirty="0">
              <a:solidFill>
                <a:srgbClr val="000000"/>
              </a:solidFill>
            </a:endParaRPr>
          </a:p>
        </p:txBody>
      </p:sp>
      <p:cxnSp>
        <p:nvCxnSpPr>
          <p:cNvPr id="56" name="Straight Arrow Connector 55"/>
          <p:cNvCxnSpPr/>
          <p:nvPr/>
        </p:nvCxnSpPr>
        <p:spPr>
          <a:xfrm flipV="1">
            <a:off x="1689100" y="1791223"/>
            <a:ext cx="0" cy="7154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7" name="Oval 56"/>
          <p:cNvSpPr/>
          <p:nvPr/>
        </p:nvSpPr>
        <p:spPr>
          <a:xfrm>
            <a:off x="1130300" y="1921600"/>
            <a:ext cx="457200" cy="351700"/>
          </a:xfrm>
          <a:prstGeom prst="ellipse">
            <a:avLst/>
          </a:prstGeom>
          <a:solidFill>
            <a:schemeClr val="accent6"/>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6</a:t>
            </a:r>
          </a:p>
        </p:txBody>
      </p:sp>
      <p:sp>
        <p:nvSpPr>
          <p:cNvPr id="42" name="Rectangle 41"/>
          <p:cNvSpPr/>
          <p:nvPr/>
        </p:nvSpPr>
        <p:spPr>
          <a:xfrm>
            <a:off x="4412401" y="3185709"/>
            <a:ext cx="2682166" cy="606317"/>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38842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5" grpId="0" animBg="1"/>
      <p:bldP spid="41" grpId="0" animBg="1"/>
      <p:bldP spid="45" grpId="0" animBg="1"/>
      <p:bldP spid="51" grpId="0" animBg="1"/>
      <p:bldP spid="53" grpId="0" animBg="1"/>
      <p:bldP spid="54" grpId="0" animBg="1"/>
      <p:bldP spid="57" grpId="0" animBg="1"/>
      <p:bldP spid="4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Paradigm</a:t>
            </a:r>
            <a:endParaRPr lang="en-US" dirty="0"/>
          </a:p>
        </p:txBody>
      </p:sp>
      <p:sp>
        <p:nvSpPr>
          <p:cNvPr id="3" name="Content Placeholder 2"/>
          <p:cNvSpPr>
            <a:spLocks noGrp="1"/>
          </p:cNvSpPr>
          <p:nvPr>
            <p:ph idx="1"/>
          </p:nvPr>
        </p:nvSpPr>
        <p:spPr/>
        <p:txBody>
          <a:bodyPr/>
          <a:lstStyle/>
          <a:p>
            <a:r>
              <a:rPr lang="en-US" dirty="0" smtClean="0"/>
              <a:t>Implement two functions:</a:t>
            </a:r>
          </a:p>
          <a:p>
            <a:pPr lvl="1"/>
            <a:r>
              <a:rPr lang="en-US" b="1" dirty="0" smtClean="0"/>
              <a:t>Map</a:t>
            </a:r>
            <a:r>
              <a:rPr lang="en-US" dirty="0" smtClean="0"/>
              <a:t> (k1,v1) -&gt; list (k2, v2)</a:t>
            </a:r>
          </a:p>
          <a:p>
            <a:pPr lvl="1"/>
            <a:r>
              <a:rPr lang="en-US" b="1" dirty="0" smtClean="0"/>
              <a:t>Reduce</a:t>
            </a:r>
            <a:r>
              <a:rPr lang="en-US" dirty="0" smtClean="0"/>
              <a:t>(k2, list(v2)) -&gt; list (v3)</a:t>
            </a:r>
          </a:p>
          <a:p>
            <a:r>
              <a:rPr lang="en-US" dirty="0" smtClean="0"/>
              <a:t>Framework handles everything else</a:t>
            </a:r>
          </a:p>
          <a:p>
            <a:r>
              <a:rPr lang="en-US" dirty="0" smtClean="0"/>
              <a:t>Value with the </a:t>
            </a:r>
            <a:r>
              <a:rPr lang="en-US" b="1" dirty="0" smtClean="0"/>
              <a:t>same key </a:t>
            </a:r>
            <a:r>
              <a:rPr lang="en-US" dirty="0" smtClean="0"/>
              <a:t>go to the same reducer</a:t>
            </a:r>
          </a:p>
        </p:txBody>
      </p:sp>
    </p:spTree>
    <p:extLst>
      <p:ext uri="{BB962C8B-B14F-4D97-AF65-F5344CB8AC3E}">
        <p14:creationId xmlns:p14="http://schemas.microsoft.com/office/powerpoint/2010/main" val="111611691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20638"/>
            <a:ext cx="8229600" cy="1143000"/>
          </a:xfrm>
        </p:spPr>
        <p:txBody>
          <a:bodyPr/>
          <a:lstStyle/>
          <a:p>
            <a:r>
              <a:rPr lang="en-US" dirty="0" err="1" smtClean="0"/>
              <a:t>MapReduce</a:t>
            </a:r>
            <a:r>
              <a:rPr lang="en-US" dirty="0" smtClean="0"/>
              <a:t> Internal</a:t>
            </a:r>
            <a:endParaRPr lang="en-US" dirty="0"/>
          </a:p>
        </p:txBody>
      </p:sp>
      <p:sp>
        <p:nvSpPr>
          <p:cNvPr id="4" name="Rectangle 3"/>
          <p:cNvSpPr/>
          <p:nvPr/>
        </p:nvSpPr>
        <p:spPr>
          <a:xfrm>
            <a:off x="1562100" y="1206500"/>
            <a:ext cx="1371600" cy="469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Input</a:t>
            </a:r>
            <a:endParaRPr lang="en-US" b="1" dirty="0">
              <a:solidFill>
                <a:srgbClr val="000000"/>
              </a:solidFill>
            </a:endParaRPr>
          </a:p>
        </p:txBody>
      </p:sp>
      <p:sp>
        <p:nvSpPr>
          <p:cNvPr id="5" name="Rectangle 4"/>
          <p:cNvSpPr/>
          <p:nvPr/>
        </p:nvSpPr>
        <p:spPr>
          <a:xfrm>
            <a:off x="215900" y="2082800"/>
            <a:ext cx="1066800" cy="469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Split</a:t>
            </a:r>
            <a:endParaRPr lang="en-US" b="1" dirty="0">
              <a:solidFill>
                <a:srgbClr val="000000"/>
              </a:solidFill>
            </a:endParaRPr>
          </a:p>
        </p:txBody>
      </p:sp>
      <p:sp>
        <p:nvSpPr>
          <p:cNvPr id="6" name="Rectangle 5"/>
          <p:cNvSpPr/>
          <p:nvPr/>
        </p:nvSpPr>
        <p:spPr>
          <a:xfrm>
            <a:off x="1663700" y="2082800"/>
            <a:ext cx="1143000" cy="469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Split</a:t>
            </a:r>
            <a:endParaRPr lang="en-US" b="1" dirty="0">
              <a:solidFill>
                <a:srgbClr val="000000"/>
              </a:solidFill>
            </a:endParaRPr>
          </a:p>
        </p:txBody>
      </p:sp>
      <p:sp>
        <p:nvSpPr>
          <p:cNvPr id="7" name="Rectangle 6"/>
          <p:cNvSpPr/>
          <p:nvPr/>
        </p:nvSpPr>
        <p:spPr>
          <a:xfrm>
            <a:off x="3187700" y="2082800"/>
            <a:ext cx="1143000" cy="469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Split</a:t>
            </a:r>
            <a:endParaRPr lang="en-US" b="1" dirty="0">
              <a:solidFill>
                <a:srgbClr val="000000"/>
              </a:solidFill>
            </a:endParaRPr>
          </a:p>
        </p:txBody>
      </p:sp>
      <p:sp>
        <p:nvSpPr>
          <p:cNvPr id="8" name="Rectangle 7"/>
          <p:cNvSpPr/>
          <p:nvPr/>
        </p:nvSpPr>
        <p:spPr>
          <a:xfrm>
            <a:off x="215900" y="2984500"/>
            <a:ext cx="1066800" cy="469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Map</a:t>
            </a:r>
            <a:endParaRPr lang="en-US" b="1" dirty="0">
              <a:solidFill>
                <a:srgbClr val="000000"/>
              </a:solidFill>
            </a:endParaRPr>
          </a:p>
        </p:txBody>
      </p:sp>
      <p:sp>
        <p:nvSpPr>
          <p:cNvPr id="9" name="Rectangle 8"/>
          <p:cNvSpPr/>
          <p:nvPr/>
        </p:nvSpPr>
        <p:spPr>
          <a:xfrm>
            <a:off x="1701800" y="2984500"/>
            <a:ext cx="1143000" cy="469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Map</a:t>
            </a:r>
            <a:endParaRPr lang="en-US" b="1" dirty="0">
              <a:solidFill>
                <a:srgbClr val="000000"/>
              </a:solidFill>
            </a:endParaRPr>
          </a:p>
        </p:txBody>
      </p:sp>
      <p:sp>
        <p:nvSpPr>
          <p:cNvPr id="10" name="Rectangle 9"/>
          <p:cNvSpPr/>
          <p:nvPr/>
        </p:nvSpPr>
        <p:spPr>
          <a:xfrm>
            <a:off x="3263900" y="2984500"/>
            <a:ext cx="1143000" cy="469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Map</a:t>
            </a:r>
            <a:endParaRPr lang="en-US" b="1" dirty="0">
              <a:solidFill>
                <a:srgbClr val="000000"/>
              </a:solidFill>
            </a:endParaRPr>
          </a:p>
        </p:txBody>
      </p:sp>
      <p:sp>
        <p:nvSpPr>
          <p:cNvPr id="11" name="Rectangle 10"/>
          <p:cNvSpPr/>
          <p:nvPr/>
        </p:nvSpPr>
        <p:spPr>
          <a:xfrm>
            <a:off x="1587500" y="3810000"/>
            <a:ext cx="1371600" cy="469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Shuffle</a:t>
            </a:r>
            <a:endParaRPr lang="en-US" b="1" dirty="0">
              <a:solidFill>
                <a:srgbClr val="000000"/>
              </a:solidFill>
            </a:endParaRPr>
          </a:p>
        </p:txBody>
      </p:sp>
      <p:sp>
        <p:nvSpPr>
          <p:cNvPr id="12" name="Rectangle 11"/>
          <p:cNvSpPr/>
          <p:nvPr/>
        </p:nvSpPr>
        <p:spPr>
          <a:xfrm>
            <a:off x="1562100" y="4603750"/>
            <a:ext cx="1371600" cy="469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Sort</a:t>
            </a:r>
            <a:endParaRPr lang="en-US" b="1" dirty="0">
              <a:solidFill>
                <a:srgbClr val="000000"/>
              </a:solidFill>
            </a:endParaRPr>
          </a:p>
        </p:txBody>
      </p:sp>
      <p:sp>
        <p:nvSpPr>
          <p:cNvPr id="13" name="Rectangle 12"/>
          <p:cNvSpPr/>
          <p:nvPr/>
        </p:nvSpPr>
        <p:spPr>
          <a:xfrm>
            <a:off x="1562100" y="5454650"/>
            <a:ext cx="1371600" cy="469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Reduce</a:t>
            </a:r>
            <a:endParaRPr lang="en-US" b="1" dirty="0">
              <a:solidFill>
                <a:srgbClr val="000000"/>
              </a:solidFill>
            </a:endParaRPr>
          </a:p>
        </p:txBody>
      </p:sp>
      <p:sp>
        <p:nvSpPr>
          <p:cNvPr id="14" name="Rectangle 13"/>
          <p:cNvSpPr/>
          <p:nvPr/>
        </p:nvSpPr>
        <p:spPr>
          <a:xfrm>
            <a:off x="1562100" y="6210300"/>
            <a:ext cx="1371600" cy="469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Output</a:t>
            </a:r>
            <a:endParaRPr lang="en-US" b="1" dirty="0">
              <a:solidFill>
                <a:srgbClr val="000000"/>
              </a:solidFill>
            </a:endParaRPr>
          </a:p>
        </p:txBody>
      </p:sp>
      <p:cxnSp>
        <p:nvCxnSpPr>
          <p:cNvPr id="16" name="Straight Arrow Connector 15"/>
          <p:cNvCxnSpPr>
            <a:stCxn id="4" idx="2"/>
            <a:endCxn id="6" idx="0"/>
          </p:cNvCxnSpPr>
          <p:nvPr/>
        </p:nvCxnSpPr>
        <p:spPr>
          <a:xfrm flipH="1">
            <a:off x="2235200" y="1676400"/>
            <a:ext cx="12700" cy="406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2222500" y="2578100"/>
            <a:ext cx="12700" cy="406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4" idx="2"/>
          </p:cNvCxnSpPr>
          <p:nvPr/>
        </p:nvCxnSpPr>
        <p:spPr>
          <a:xfrm flipH="1">
            <a:off x="558800" y="1676400"/>
            <a:ext cx="1689100" cy="406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4" idx="2"/>
            <a:endCxn id="7" idx="0"/>
          </p:cNvCxnSpPr>
          <p:nvPr/>
        </p:nvCxnSpPr>
        <p:spPr>
          <a:xfrm>
            <a:off x="2247900" y="1676400"/>
            <a:ext cx="1511300" cy="406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5" idx="2"/>
            <a:endCxn id="8" idx="0"/>
          </p:cNvCxnSpPr>
          <p:nvPr/>
        </p:nvCxnSpPr>
        <p:spPr>
          <a:xfrm>
            <a:off x="749300" y="2552700"/>
            <a:ext cx="0" cy="431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7" idx="2"/>
          </p:cNvCxnSpPr>
          <p:nvPr/>
        </p:nvCxnSpPr>
        <p:spPr>
          <a:xfrm>
            <a:off x="3759200" y="2552700"/>
            <a:ext cx="0" cy="431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2222500" y="3467100"/>
            <a:ext cx="0" cy="355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2209800" y="4279900"/>
            <a:ext cx="0" cy="355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2209800" y="5086350"/>
            <a:ext cx="0" cy="355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2184400" y="5924550"/>
            <a:ext cx="0" cy="355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Can 37"/>
          <p:cNvSpPr/>
          <p:nvPr/>
        </p:nvSpPr>
        <p:spPr>
          <a:xfrm>
            <a:off x="4178300" y="5943600"/>
            <a:ext cx="838200" cy="80010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HDFS</a:t>
            </a:r>
            <a:endParaRPr lang="en-US" dirty="0">
              <a:solidFill>
                <a:srgbClr val="000000"/>
              </a:solidFill>
            </a:endParaRPr>
          </a:p>
        </p:txBody>
      </p:sp>
      <p:sp>
        <p:nvSpPr>
          <p:cNvPr id="39" name="Rectangle 38"/>
          <p:cNvSpPr/>
          <p:nvPr/>
        </p:nvSpPr>
        <p:spPr>
          <a:xfrm>
            <a:off x="6184900" y="1206500"/>
            <a:ext cx="1371600" cy="469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Input</a:t>
            </a:r>
            <a:endParaRPr lang="en-US" b="1" dirty="0">
              <a:solidFill>
                <a:srgbClr val="000000"/>
              </a:solidFill>
            </a:endParaRPr>
          </a:p>
        </p:txBody>
      </p:sp>
      <p:sp>
        <p:nvSpPr>
          <p:cNvPr id="40" name="Rectangle 39"/>
          <p:cNvSpPr/>
          <p:nvPr/>
        </p:nvSpPr>
        <p:spPr>
          <a:xfrm>
            <a:off x="4838700" y="2082800"/>
            <a:ext cx="1066800" cy="469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Split</a:t>
            </a:r>
            <a:endParaRPr lang="en-US" b="1" dirty="0">
              <a:solidFill>
                <a:srgbClr val="000000"/>
              </a:solidFill>
            </a:endParaRPr>
          </a:p>
        </p:txBody>
      </p:sp>
      <p:sp>
        <p:nvSpPr>
          <p:cNvPr id="41" name="Rectangle 40"/>
          <p:cNvSpPr/>
          <p:nvPr/>
        </p:nvSpPr>
        <p:spPr>
          <a:xfrm>
            <a:off x="6286500" y="2082800"/>
            <a:ext cx="1143000" cy="469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Split</a:t>
            </a:r>
            <a:endParaRPr lang="en-US" b="1" dirty="0">
              <a:solidFill>
                <a:srgbClr val="000000"/>
              </a:solidFill>
            </a:endParaRPr>
          </a:p>
        </p:txBody>
      </p:sp>
      <p:sp>
        <p:nvSpPr>
          <p:cNvPr id="42" name="Rectangle 41"/>
          <p:cNvSpPr/>
          <p:nvPr/>
        </p:nvSpPr>
        <p:spPr>
          <a:xfrm>
            <a:off x="7810500" y="2082800"/>
            <a:ext cx="1143000" cy="469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Split</a:t>
            </a:r>
            <a:endParaRPr lang="en-US" b="1" dirty="0">
              <a:solidFill>
                <a:srgbClr val="000000"/>
              </a:solidFill>
            </a:endParaRPr>
          </a:p>
        </p:txBody>
      </p:sp>
      <p:sp>
        <p:nvSpPr>
          <p:cNvPr id="43" name="Rectangle 42"/>
          <p:cNvSpPr/>
          <p:nvPr/>
        </p:nvSpPr>
        <p:spPr>
          <a:xfrm>
            <a:off x="4838700" y="2984500"/>
            <a:ext cx="1066800" cy="469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Map</a:t>
            </a:r>
            <a:endParaRPr lang="en-US" b="1" dirty="0">
              <a:solidFill>
                <a:srgbClr val="000000"/>
              </a:solidFill>
            </a:endParaRPr>
          </a:p>
        </p:txBody>
      </p:sp>
      <p:sp>
        <p:nvSpPr>
          <p:cNvPr id="44" name="Rectangle 43"/>
          <p:cNvSpPr/>
          <p:nvPr/>
        </p:nvSpPr>
        <p:spPr>
          <a:xfrm>
            <a:off x="6324600" y="2984500"/>
            <a:ext cx="1143000" cy="469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Map</a:t>
            </a:r>
            <a:endParaRPr lang="en-US" b="1" dirty="0">
              <a:solidFill>
                <a:srgbClr val="000000"/>
              </a:solidFill>
            </a:endParaRPr>
          </a:p>
        </p:txBody>
      </p:sp>
      <p:sp>
        <p:nvSpPr>
          <p:cNvPr id="45" name="Rectangle 44"/>
          <p:cNvSpPr/>
          <p:nvPr/>
        </p:nvSpPr>
        <p:spPr>
          <a:xfrm>
            <a:off x="7886700" y="2984500"/>
            <a:ext cx="1143000" cy="469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Map</a:t>
            </a:r>
            <a:endParaRPr lang="en-US" b="1" dirty="0">
              <a:solidFill>
                <a:srgbClr val="000000"/>
              </a:solidFill>
            </a:endParaRPr>
          </a:p>
        </p:txBody>
      </p:sp>
      <p:sp>
        <p:nvSpPr>
          <p:cNvPr id="46" name="Rectangle 45"/>
          <p:cNvSpPr/>
          <p:nvPr/>
        </p:nvSpPr>
        <p:spPr>
          <a:xfrm>
            <a:off x="6210300" y="3810000"/>
            <a:ext cx="1371600" cy="469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Shuffle</a:t>
            </a:r>
            <a:endParaRPr lang="en-US" b="1" dirty="0">
              <a:solidFill>
                <a:srgbClr val="000000"/>
              </a:solidFill>
            </a:endParaRPr>
          </a:p>
        </p:txBody>
      </p:sp>
      <p:sp>
        <p:nvSpPr>
          <p:cNvPr id="47" name="Rectangle 46"/>
          <p:cNvSpPr/>
          <p:nvPr/>
        </p:nvSpPr>
        <p:spPr>
          <a:xfrm>
            <a:off x="6184900" y="4603750"/>
            <a:ext cx="1371600" cy="469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Sort</a:t>
            </a:r>
            <a:endParaRPr lang="en-US" b="1" dirty="0">
              <a:solidFill>
                <a:srgbClr val="000000"/>
              </a:solidFill>
            </a:endParaRPr>
          </a:p>
        </p:txBody>
      </p:sp>
      <p:sp>
        <p:nvSpPr>
          <p:cNvPr id="48" name="Rectangle 47"/>
          <p:cNvSpPr/>
          <p:nvPr/>
        </p:nvSpPr>
        <p:spPr>
          <a:xfrm>
            <a:off x="6184900" y="5454650"/>
            <a:ext cx="1371600" cy="469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Reduce</a:t>
            </a:r>
            <a:endParaRPr lang="en-US" b="1" dirty="0">
              <a:solidFill>
                <a:srgbClr val="000000"/>
              </a:solidFill>
            </a:endParaRPr>
          </a:p>
        </p:txBody>
      </p:sp>
      <p:sp>
        <p:nvSpPr>
          <p:cNvPr id="49" name="Rectangle 48"/>
          <p:cNvSpPr/>
          <p:nvPr/>
        </p:nvSpPr>
        <p:spPr>
          <a:xfrm>
            <a:off x="6184900" y="6210300"/>
            <a:ext cx="1371600" cy="469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Output</a:t>
            </a:r>
            <a:endParaRPr lang="en-US" b="1" dirty="0">
              <a:solidFill>
                <a:srgbClr val="000000"/>
              </a:solidFill>
            </a:endParaRPr>
          </a:p>
        </p:txBody>
      </p:sp>
      <p:cxnSp>
        <p:nvCxnSpPr>
          <p:cNvPr id="50" name="Straight Arrow Connector 49"/>
          <p:cNvCxnSpPr>
            <a:stCxn id="39" idx="2"/>
            <a:endCxn id="41" idx="0"/>
          </p:cNvCxnSpPr>
          <p:nvPr/>
        </p:nvCxnSpPr>
        <p:spPr>
          <a:xfrm flipH="1">
            <a:off x="6858000" y="1676400"/>
            <a:ext cx="12700" cy="406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H="1">
            <a:off x="6845300" y="2578100"/>
            <a:ext cx="12700" cy="406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39" idx="2"/>
          </p:cNvCxnSpPr>
          <p:nvPr/>
        </p:nvCxnSpPr>
        <p:spPr>
          <a:xfrm flipH="1">
            <a:off x="5181600" y="1676400"/>
            <a:ext cx="1689100" cy="406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39" idx="2"/>
            <a:endCxn id="42" idx="0"/>
          </p:cNvCxnSpPr>
          <p:nvPr/>
        </p:nvCxnSpPr>
        <p:spPr>
          <a:xfrm>
            <a:off x="6870700" y="1676400"/>
            <a:ext cx="1511300" cy="406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40" idx="2"/>
            <a:endCxn id="43" idx="0"/>
          </p:cNvCxnSpPr>
          <p:nvPr/>
        </p:nvCxnSpPr>
        <p:spPr>
          <a:xfrm>
            <a:off x="5372100" y="2552700"/>
            <a:ext cx="0" cy="431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42" idx="2"/>
          </p:cNvCxnSpPr>
          <p:nvPr/>
        </p:nvCxnSpPr>
        <p:spPr>
          <a:xfrm>
            <a:off x="8382000" y="2552700"/>
            <a:ext cx="0" cy="431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6845300" y="3467100"/>
            <a:ext cx="0" cy="355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6832600" y="4279900"/>
            <a:ext cx="0" cy="355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6832600" y="5086350"/>
            <a:ext cx="0" cy="355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6807200" y="5924550"/>
            <a:ext cx="0" cy="355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2" name="Can 61"/>
          <p:cNvSpPr/>
          <p:nvPr/>
        </p:nvSpPr>
        <p:spPr>
          <a:xfrm>
            <a:off x="165100" y="1011238"/>
            <a:ext cx="609600" cy="487362"/>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Right Arrow 62"/>
          <p:cNvSpPr/>
          <p:nvPr/>
        </p:nvSpPr>
        <p:spPr>
          <a:xfrm>
            <a:off x="876300" y="1163638"/>
            <a:ext cx="508000" cy="30956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Can 63"/>
          <p:cNvSpPr/>
          <p:nvPr/>
        </p:nvSpPr>
        <p:spPr>
          <a:xfrm>
            <a:off x="4838700" y="1138238"/>
            <a:ext cx="609600" cy="487362"/>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Right Arrow 64"/>
          <p:cNvSpPr/>
          <p:nvPr/>
        </p:nvSpPr>
        <p:spPr>
          <a:xfrm>
            <a:off x="5651500" y="1265238"/>
            <a:ext cx="508000" cy="30956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3035300" y="1206500"/>
            <a:ext cx="1397000" cy="369332"/>
          </a:xfrm>
          <a:prstGeom prst="rect">
            <a:avLst/>
          </a:prstGeom>
          <a:noFill/>
        </p:spPr>
        <p:txBody>
          <a:bodyPr wrap="square" rtlCol="0">
            <a:spAutoFit/>
          </a:bodyPr>
          <a:lstStyle/>
          <a:p>
            <a:r>
              <a:rPr lang="en-US" b="1" dirty="0" smtClean="0"/>
              <a:t>Data Node 1</a:t>
            </a:r>
            <a:endParaRPr lang="en-US" b="1" dirty="0"/>
          </a:p>
        </p:txBody>
      </p:sp>
      <p:sp>
        <p:nvSpPr>
          <p:cNvPr id="67" name="TextBox 66"/>
          <p:cNvSpPr txBox="1"/>
          <p:nvPr/>
        </p:nvSpPr>
        <p:spPr>
          <a:xfrm>
            <a:off x="7747000" y="1243568"/>
            <a:ext cx="1397000" cy="369332"/>
          </a:xfrm>
          <a:prstGeom prst="rect">
            <a:avLst/>
          </a:prstGeom>
          <a:noFill/>
        </p:spPr>
        <p:txBody>
          <a:bodyPr wrap="square" rtlCol="0">
            <a:spAutoFit/>
          </a:bodyPr>
          <a:lstStyle/>
          <a:p>
            <a:r>
              <a:rPr lang="en-US" b="1" dirty="0" smtClean="0"/>
              <a:t>Data Node 1</a:t>
            </a:r>
            <a:endParaRPr lang="en-US" b="1" dirty="0"/>
          </a:p>
        </p:txBody>
      </p:sp>
      <p:cxnSp>
        <p:nvCxnSpPr>
          <p:cNvPr id="69" name="Straight Arrow Connector 68"/>
          <p:cNvCxnSpPr>
            <a:stCxn id="11" idx="3"/>
            <a:endCxn id="47" idx="1"/>
          </p:cNvCxnSpPr>
          <p:nvPr/>
        </p:nvCxnSpPr>
        <p:spPr>
          <a:xfrm>
            <a:off x="2959100" y="4044950"/>
            <a:ext cx="3225800" cy="793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46" idx="1"/>
            <a:endCxn id="12" idx="3"/>
          </p:cNvCxnSpPr>
          <p:nvPr/>
        </p:nvCxnSpPr>
        <p:spPr>
          <a:xfrm flipH="1">
            <a:off x="2933700" y="4044950"/>
            <a:ext cx="3276600" cy="793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2" name="Right Arrow 71"/>
          <p:cNvSpPr/>
          <p:nvPr/>
        </p:nvSpPr>
        <p:spPr>
          <a:xfrm>
            <a:off x="3263900" y="6299200"/>
            <a:ext cx="698500" cy="254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Left Arrow 72"/>
          <p:cNvSpPr/>
          <p:nvPr/>
        </p:nvSpPr>
        <p:spPr>
          <a:xfrm>
            <a:off x="5270500" y="6299200"/>
            <a:ext cx="635000" cy="2540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9049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5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7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38"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72" grpId="0" animBg="1"/>
      <p:bldP spid="7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0"/>
            <a:ext cx="8229600" cy="1143000"/>
          </a:xfrm>
        </p:spPr>
        <p:txBody>
          <a:bodyPr/>
          <a:lstStyle/>
          <a:p>
            <a:r>
              <a:rPr lang="en-US" dirty="0" err="1" smtClean="0"/>
              <a:t>MapReduce</a:t>
            </a:r>
            <a:r>
              <a:rPr lang="en-US" dirty="0" smtClean="0"/>
              <a:t> Example: Word Count</a:t>
            </a:r>
            <a:endParaRPr lang="en-US" dirty="0"/>
          </a:p>
        </p:txBody>
      </p:sp>
      <p:sp>
        <p:nvSpPr>
          <p:cNvPr id="5" name="Rectangle 4"/>
          <p:cNvSpPr/>
          <p:nvPr/>
        </p:nvSpPr>
        <p:spPr>
          <a:xfrm>
            <a:off x="63500" y="2904175"/>
            <a:ext cx="1574800" cy="894266"/>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Deer Beer River</a:t>
            </a:r>
          </a:p>
          <a:p>
            <a:pPr algn="ctr"/>
            <a:r>
              <a:rPr lang="en-US" sz="1600" dirty="0" smtClean="0">
                <a:solidFill>
                  <a:schemeClr val="tx1"/>
                </a:solidFill>
              </a:rPr>
              <a:t>Car Car River</a:t>
            </a:r>
          </a:p>
          <a:p>
            <a:pPr algn="ctr"/>
            <a:r>
              <a:rPr lang="en-US" sz="1600" dirty="0" smtClean="0">
                <a:solidFill>
                  <a:schemeClr val="tx1"/>
                </a:solidFill>
              </a:rPr>
              <a:t>Deer Car Beer</a:t>
            </a:r>
            <a:endParaRPr lang="en-US" sz="1600" dirty="0">
              <a:solidFill>
                <a:schemeClr val="tx1"/>
              </a:solidFill>
            </a:endParaRPr>
          </a:p>
        </p:txBody>
      </p:sp>
      <p:sp>
        <p:nvSpPr>
          <p:cNvPr id="6" name="Rectangle 5"/>
          <p:cNvSpPr/>
          <p:nvPr/>
        </p:nvSpPr>
        <p:spPr>
          <a:xfrm>
            <a:off x="1996000" y="1932220"/>
            <a:ext cx="1501070" cy="520413"/>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Dear Beer River</a:t>
            </a:r>
          </a:p>
        </p:txBody>
      </p:sp>
      <p:sp>
        <p:nvSpPr>
          <p:cNvPr id="7" name="Rectangle 6"/>
          <p:cNvSpPr/>
          <p:nvPr/>
        </p:nvSpPr>
        <p:spPr>
          <a:xfrm>
            <a:off x="2006570" y="2927712"/>
            <a:ext cx="1448217" cy="546496"/>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Car Car River</a:t>
            </a:r>
          </a:p>
        </p:txBody>
      </p:sp>
      <p:sp>
        <p:nvSpPr>
          <p:cNvPr id="8" name="Rectangle 7"/>
          <p:cNvSpPr/>
          <p:nvPr/>
        </p:nvSpPr>
        <p:spPr>
          <a:xfrm>
            <a:off x="2006570" y="4010768"/>
            <a:ext cx="1448217" cy="546496"/>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Deer Car Beer</a:t>
            </a:r>
          </a:p>
        </p:txBody>
      </p:sp>
      <p:sp>
        <p:nvSpPr>
          <p:cNvPr id="9" name="Rectangle 8"/>
          <p:cNvSpPr/>
          <p:nvPr/>
        </p:nvSpPr>
        <p:spPr>
          <a:xfrm>
            <a:off x="3845912" y="1773239"/>
            <a:ext cx="1025380" cy="719139"/>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Deer, 1</a:t>
            </a:r>
          </a:p>
          <a:p>
            <a:pPr algn="ctr"/>
            <a:r>
              <a:rPr lang="en-US" sz="1600" dirty="0" smtClean="0">
                <a:solidFill>
                  <a:schemeClr val="tx1"/>
                </a:solidFill>
              </a:rPr>
              <a:t>Beer, 1  </a:t>
            </a:r>
          </a:p>
          <a:p>
            <a:pPr algn="ctr"/>
            <a:r>
              <a:rPr lang="en-US" sz="1600" dirty="0" smtClean="0">
                <a:solidFill>
                  <a:schemeClr val="tx1"/>
                </a:solidFill>
              </a:rPr>
              <a:t>River, 1 </a:t>
            </a:r>
          </a:p>
        </p:txBody>
      </p:sp>
      <p:sp>
        <p:nvSpPr>
          <p:cNvPr id="10" name="Rectangle 9"/>
          <p:cNvSpPr/>
          <p:nvPr/>
        </p:nvSpPr>
        <p:spPr>
          <a:xfrm>
            <a:off x="3867054" y="2897903"/>
            <a:ext cx="1025380" cy="719139"/>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Car, 1</a:t>
            </a:r>
          </a:p>
          <a:p>
            <a:pPr algn="ctr"/>
            <a:r>
              <a:rPr lang="en-US" sz="1600" dirty="0" smtClean="0">
                <a:solidFill>
                  <a:schemeClr val="tx1"/>
                </a:solidFill>
              </a:rPr>
              <a:t>Car, 1  </a:t>
            </a:r>
          </a:p>
          <a:p>
            <a:pPr algn="ctr"/>
            <a:r>
              <a:rPr lang="en-US" sz="1600" dirty="0" smtClean="0">
                <a:solidFill>
                  <a:schemeClr val="tx1"/>
                </a:solidFill>
              </a:rPr>
              <a:t>River, 1 </a:t>
            </a:r>
          </a:p>
        </p:txBody>
      </p:sp>
      <p:sp>
        <p:nvSpPr>
          <p:cNvPr id="11" name="Rectangle 10"/>
          <p:cNvSpPr/>
          <p:nvPr/>
        </p:nvSpPr>
        <p:spPr>
          <a:xfrm>
            <a:off x="3888195" y="3990895"/>
            <a:ext cx="1025380" cy="719139"/>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Deer, 1</a:t>
            </a:r>
          </a:p>
          <a:p>
            <a:pPr algn="ctr"/>
            <a:r>
              <a:rPr lang="en-US" sz="1600" dirty="0" smtClean="0">
                <a:solidFill>
                  <a:schemeClr val="tx1"/>
                </a:solidFill>
              </a:rPr>
              <a:t>Car, 1  </a:t>
            </a:r>
          </a:p>
          <a:p>
            <a:pPr algn="ctr"/>
            <a:r>
              <a:rPr lang="en-US" sz="1600" dirty="0" smtClean="0">
                <a:solidFill>
                  <a:schemeClr val="tx1"/>
                </a:solidFill>
              </a:rPr>
              <a:t>Beer, 1 </a:t>
            </a:r>
          </a:p>
        </p:txBody>
      </p:sp>
      <p:sp>
        <p:nvSpPr>
          <p:cNvPr id="12" name="Rectangle 11"/>
          <p:cNvSpPr/>
          <p:nvPr/>
        </p:nvSpPr>
        <p:spPr>
          <a:xfrm>
            <a:off x="5239220" y="1773239"/>
            <a:ext cx="1025380" cy="570094"/>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Beer, 1</a:t>
            </a:r>
          </a:p>
          <a:p>
            <a:pPr algn="ctr"/>
            <a:r>
              <a:rPr lang="en-US" sz="1600" dirty="0" smtClean="0">
                <a:solidFill>
                  <a:schemeClr val="tx1"/>
                </a:solidFill>
              </a:rPr>
              <a:t>Beer, 1  </a:t>
            </a:r>
          </a:p>
        </p:txBody>
      </p:sp>
      <p:sp>
        <p:nvSpPr>
          <p:cNvPr id="13" name="Rectangle 12"/>
          <p:cNvSpPr/>
          <p:nvPr/>
        </p:nvSpPr>
        <p:spPr>
          <a:xfrm>
            <a:off x="5268803" y="2794814"/>
            <a:ext cx="1025380" cy="822228"/>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Car, 1</a:t>
            </a:r>
          </a:p>
          <a:p>
            <a:pPr algn="ctr"/>
            <a:r>
              <a:rPr lang="en-US" sz="1600" dirty="0" smtClean="0">
                <a:solidFill>
                  <a:schemeClr val="tx1"/>
                </a:solidFill>
              </a:rPr>
              <a:t>Car, 1</a:t>
            </a:r>
          </a:p>
          <a:p>
            <a:pPr algn="ctr"/>
            <a:r>
              <a:rPr lang="en-US" sz="1600" dirty="0" smtClean="0">
                <a:solidFill>
                  <a:schemeClr val="tx1"/>
                </a:solidFill>
              </a:rPr>
              <a:t>Car, 1  </a:t>
            </a:r>
          </a:p>
        </p:txBody>
      </p:sp>
      <p:sp>
        <p:nvSpPr>
          <p:cNvPr id="14" name="Rectangle 13"/>
          <p:cNvSpPr/>
          <p:nvPr/>
        </p:nvSpPr>
        <p:spPr>
          <a:xfrm>
            <a:off x="5304774" y="3990894"/>
            <a:ext cx="1025380" cy="512339"/>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Deer, 1</a:t>
            </a:r>
          </a:p>
          <a:p>
            <a:pPr algn="ctr"/>
            <a:r>
              <a:rPr lang="en-US" sz="1600" dirty="0" smtClean="0">
                <a:solidFill>
                  <a:schemeClr val="tx1"/>
                </a:solidFill>
              </a:rPr>
              <a:t>Deer, 1 </a:t>
            </a:r>
          </a:p>
        </p:txBody>
      </p:sp>
      <p:sp>
        <p:nvSpPr>
          <p:cNvPr id="15" name="Rectangle 14"/>
          <p:cNvSpPr/>
          <p:nvPr/>
        </p:nvSpPr>
        <p:spPr>
          <a:xfrm>
            <a:off x="5338616" y="4885161"/>
            <a:ext cx="1025380" cy="512339"/>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River, 1</a:t>
            </a:r>
          </a:p>
          <a:p>
            <a:pPr algn="ctr"/>
            <a:r>
              <a:rPr lang="en-US" sz="1600" dirty="0" smtClean="0">
                <a:solidFill>
                  <a:schemeClr val="tx1"/>
                </a:solidFill>
              </a:rPr>
              <a:t>River, 1 </a:t>
            </a:r>
          </a:p>
        </p:txBody>
      </p:sp>
      <p:sp>
        <p:nvSpPr>
          <p:cNvPr id="17" name="Rectangle 16"/>
          <p:cNvSpPr/>
          <p:nvPr/>
        </p:nvSpPr>
        <p:spPr>
          <a:xfrm>
            <a:off x="6623520" y="1762072"/>
            <a:ext cx="1025380" cy="570094"/>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Beer, 2  </a:t>
            </a:r>
          </a:p>
        </p:txBody>
      </p:sp>
      <p:sp>
        <p:nvSpPr>
          <p:cNvPr id="18" name="Rectangle 17"/>
          <p:cNvSpPr/>
          <p:nvPr/>
        </p:nvSpPr>
        <p:spPr>
          <a:xfrm>
            <a:off x="6623520" y="2847103"/>
            <a:ext cx="1025380" cy="570094"/>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Car, 3  </a:t>
            </a:r>
          </a:p>
        </p:txBody>
      </p:sp>
      <p:sp>
        <p:nvSpPr>
          <p:cNvPr id="19" name="Rectangle 18"/>
          <p:cNvSpPr/>
          <p:nvPr/>
        </p:nvSpPr>
        <p:spPr>
          <a:xfrm>
            <a:off x="6674320" y="3940094"/>
            <a:ext cx="1025380" cy="570094"/>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Deer, </a:t>
            </a:r>
            <a:r>
              <a:rPr lang="en-US" sz="1600" dirty="0">
                <a:solidFill>
                  <a:schemeClr val="tx1"/>
                </a:solidFill>
              </a:rPr>
              <a:t>2</a:t>
            </a:r>
            <a:r>
              <a:rPr lang="en-US" sz="1600" dirty="0" smtClean="0">
                <a:solidFill>
                  <a:schemeClr val="tx1"/>
                </a:solidFill>
              </a:rPr>
              <a:t>  </a:t>
            </a:r>
          </a:p>
        </p:txBody>
      </p:sp>
      <p:sp>
        <p:nvSpPr>
          <p:cNvPr id="20" name="Rectangle 19"/>
          <p:cNvSpPr/>
          <p:nvPr/>
        </p:nvSpPr>
        <p:spPr>
          <a:xfrm>
            <a:off x="6725120" y="4885161"/>
            <a:ext cx="1025380" cy="570094"/>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River, </a:t>
            </a:r>
            <a:r>
              <a:rPr lang="en-US" sz="1600" dirty="0">
                <a:solidFill>
                  <a:schemeClr val="tx1"/>
                </a:solidFill>
              </a:rPr>
              <a:t>2</a:t>
            </a:r>
            <a:r>
              <a:rPr lang="en-US" sz="1600" dirty="0" smtClean="0">
                <a:solidFill>
                  <a:schemeClr val="tx1"/>
                </a:solidFill>
              </a:rPr>
              <a:t>  </a:t>
            </a:r>
          </a:p>
        </p:txBody>
      </p:sp>
      <p:sp>
        <p:nvSpPr>
          <p:cNvPr id="21" name="Rectangle 20"/>
          <p:cNvSpPr/>
          <p:nvPr/>
        </p:nvSpPr>
        <p:spPr>
          <a:xfrm>
            <a:off x="8129660" y="2332166"/>
            <a:ext cx="860280" cy="2114288"/>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Beer, 2</a:t>
            </a:r>
          </a:p>
          <a:p>
            <a:pPr algn="ctr"/>
            <a:r>
              <a:rPr lang="en-US" sz="1600" dirty="0" smtClean="0">
                <a:solidFill>
                  <a:schemeClr val="tx1"/>
                </a:solidFill>
              </a:rPr>
              <a:t>Car, 3</a:t>
            </a:r>
          </a:p>
          <a:p>
            <a:pPr algn="ctr"/>
            <a:r>
              <a:rPr lang="en-US" sz="1600" dirty="0" smtClean="0">
                <a:solidFill>
                  <a:schemeClr val="tx1"/>
                </a:solidFill>
              </a:rPr>
              <a:t>Deer, 2</a:t>
            </a:r>
          </a:p>
          <a:p>
            <a:pPr algn="ctr"/>
            <a:r>
              <a:rPr lang="en-US" sz="1600" dirty="0" smtClean="0">
                <a:solidFill>
                  <a:schemeClr val="tx1"/>
                </a:solidFill>
              </a:rPr>
              <a:t>River, 2  </a:t>
            </a:r>
          </a:p>
        </p:txBody>
      </p:sp>
      <p:sp>
        <p:nvSpPr>
          <p:cNvPr id="22" name="Rectangle 21"/>
          <p:cNvSpPr/>
          <p:nvPr/>
        </p:nvSpPr>
        <p:spPr>
          <a:xfrm>
            <a:off x="177800" y="1068333"/>
            <a:ext cx="1282700"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Input</a:t>
            </a:r>
            <a:endParaRPr lang="en-US" b="1" dirty="0">
              <a:solidFill>
                <a:srgbClr val="000000"/>
              </a:solidFill>
            </a:endParaRPr>
          </a:p>
        </p:txBody>
      </p:sp>
      <p:sp>
        <p:nvSpPr>
          <p:cNvPr id="23" name="Rectangle 22"/>
          <p:cNvSpPr/>
          <p:nvPr/>
        </p:nvSpPr>
        <p:spPr>
          <a:xfrm>
            <a:off x="2072200" y="1058013"/>
            <a:ext cx="1282700"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Split</a:t>
            </a:r>
            <a:endParaRPr lang="en-US" b="1" dirty="0">
              <a:solidFill>
                <a:srgbClr val="000000"/>
              </a:solidFill>
            </a:endParaRPr>
          </a:p>
        </p:txBody>
      </p:sp>
      <p:sp>
        <p:nvSpPr>
          <p:cNvPr id="24" name="Rectangle 23"/>
          <p:cNvSpPr/>
          <p:nvPr/>
        </p:nvSpPr>
        <p:spPr>
          <a:xfrm>
            <a:off x="3746500" y="1044466"/>
            <a:ext cx="1124792"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Map</a:t>
            </a:r>
            <a:endParaRPr lang="en-US" b="1" dirty="0">
              <a:solidFill>
                <a:srgbClr val="000000"/>
              </a:solidFill>
            </a:endParaRPr>
          </a:p>
        </p:txBody>
      </p:sp>
      <p:sp>
        <p:nvSpPr>
          <p:cNvPr id="25" name="Rectangle 24"/>
          <p:cNvSpPr/>
          <p:nvPr/>
        </p:nvSpPr>
        <p:spPr>
          <a:xfrm>
            <a:off x="5078302" y="1044466"/>
            <a:ext cx="1392817"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Shuttle/Sort</a:t>
            </a:r>
            <a:endParaRPr lang="en-US" b="1" dirty="0">
              <a:solidFill>
                <a:srgbClr val="000000"/>
              </a:solidFill>
            </a:endParaRPr>
          </a:p>
        </p:txBody>
      </p:sp>
      <p:sp>
        <p:nvSpPr>
          <p:cNvPr id="26" name="Rectangle 25"/>
          <p:cNvSpPr/>
          <p:nvPr/>
        </p:nvSpPr>
        <p:spPr>
          <a:xfrm>
            <a:off x="6623520" y="1044466"/>
            <a:ext cx="1148880"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Reduce</a:t>
            </a:r>
            <a:endParaRPr lang="en-US" b="1" dirty="0">
              <a:solidFill>
                <a:srgbClr val="000000"/>
              </a:solidFill>
            </a:endParaRPr>
          </a:p>
        </p:txBody>
      </p:sp>
      <p:sp>
        <p:nvSpPr>
          <p:cNvPr id="27" name="Rectangle 26"/>
          <p:cNvSpPr/>
          <p:nvPr/>
        </p:nvSpPr>
        <p:spPr>
          <a:xfrm>
            <a:off x="7906220" y="1045313"/>
            <a:ext cx="1083720"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Output</a:t>
            </a:r>
            <a:endParaRPr lang="en-US" b="1" dirty="0">
              <a:solidFill>
                <a:srgbClr val="000000"/>
              </a:solidFill>
            </a:endParaRPr>
          </a:p>
        </p:txBody>
      </p:sp>
      <p:cxnSp>
        <p:nvCxnSpPr>
          <p:cNvPr id="29" name="Straight Arrow Connector 28"/>
          <p:cNvCxnSpPr>
            <a:endCxn id="7" idx="1"/>
          </p:cNvCxnSpPr>
          <p:nvPr/>
        </p:nvCxnSpPr>
        <p:spPr>
          <a:xfrm flipV="1">
            <a:off x="1638300" y="3200960"/>
            <a:ext cx="368270" cy="121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1638300" y="2332166"/>
            <a:ext cx="357700" cy="753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5" idx="3"/>
            <a:endCxn id="8" idx="1"/>
          </p:cNvCxnSpPr>
          <p:nvPr/>
        </p:nvCxnSpPr>
        <p:spPr>
          <a:xfrm>
            <a:off x="1638300" y="3351308"/>
            <a:ext cx="368270" cy="9327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endCxn id="9" idx="1"/>
          </p:cNvCxnSpPr>
          <p:nvPr/>
        </p:nvCxnSpPr>
        <p:spPr>
          <a:xfrm flipV="1">
            <a:off x="3454787" y="2132809"/>
            <a:ext cx="391125"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3469617" y="3200169"/>
            <a:ext cx="391125"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3471670" y="4270525"/>
            <a:ext cx="391125"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9" idx="3"/>
          </p:cNvCxnSpPr>
          <p:nvPr/>
        </p:nvCxnSpPr>
        <p:spPr>
          <a:xfrm>
            <a:off x="4871292" y="2132809"/>
            <a:ext cx="391124"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4871292" y="3199773"/>
            <a:ext cx="391124"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913575" y="4292082"/>
            <a:ext cx="391124"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9" idx="3"/>
          </p:cNvCxnSpPr>
          <p:nvPr/>
        </p:nvCxnSpPr>
        <p:spPr>
          <a:xfrm>
            <a:off x="4871292" y="2132809"/>
            <a:ext cx="397511" cy="18580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9" idx="3"/>
            <a:endCxn id="15" idx="1"/>
          </p:cNvCxnSpPr>
          <p:nvPr/>
        </p:nvCxnSpPr>
        <p:spPr>
          <a:xfrm>
            <a:off x="4871292" y="2132809"/>
            <a:ext cx="467324" cy="30085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11" idx="3"/>
          </p:cNvCxnSpPr>
          <p:nvPr/>
        </p:nvCxnSpPr>
        <p:spPr>
          <a:xfrm flipV="1">
            <a:off x="4913575" y="2133600"/>
            <a:ext cx="325645" cy="22168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11" idx="3"/>
            <a:endCxn id="13" idx="1"/>
          </p:cNvCxnSpPr>
          <p:nvPr/>
        </p:nvCxnSpPr>
        <p:spPr>
          <a:xfrm flipV="1">
            <a:off x="4913575" y="3205928"/>
            <a:ext cx="355228" cy="11445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endCxn id="15" idx="1"/>
          </p:cNvCxnSpPr>
          <p:nvPr/>
        </p:nvCxnSpPr>
        <p:spPr>
          <a:xfrm>
            <a:off x="4913575" y="3213100"/>
            <a:ext cx="425041" cy="19282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6283196" y="2132018"/>
            <a:ext cx="391124"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6294183" y="3194348"/>
            <a:ext cx="391124"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6333996" y="4291686"/>
            <a:ext cx="391124"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a:off x="6363996" y="5162097"/>
            <a:ext cx="391124"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endCxn id="21" idx="1"/>
          </p:cNvCxnSpPr>
          <p:nvPr/>
        </p:nvCxnSpPr>
        <p:spPr>
          <a:xfrm>
            <a:off x="7643020" y="2131227"/>
            <a:ext cx="486640" cy="12580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endCxn id="21" idx="1"/>
          </p:cNvCxnSpPr>
          <p:nvPr/>
        </p:nvCxnSpPr>
        <p:spPr>
          <a:xfrm>
            <a:off x="7660638" y="3193557"/>
            <a:ext cx="469022" cy="1957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endCxn id="21" idx="1"/>
          </p:cNvCxnSpPr>
          <p:nvPr/>
        </p:nvCxnSpPr>
        <p:spPr>
          <a:xfrm flipV="1">
            <a:off x="7710658" y="3389310"/>
            <a:ext cx="419002" cy="8804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V="1">
            <a:off x="7772400" y="3474208"/>
            <a:ext cx="357260" cy="17094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854400" y="5651500"/>
            <a:ext cx="6896100" cy="939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i="1" dirty="0" smtClean="0">
                <a:solidFill>
                  <a:schemeClr val="tx1"/>
                </a:solidFill>
              </a:rPr>
              <a:t>Similar Flavor of Coins Deposit ? </a:t>
            </a:r>
            <a:r>
              <a:rPr lang="en-US" sz="3600" i="1" dirty="0" smtClean="0">
                <a:solidFill>
                  <a:schemeClr val="tx1"/>
                </a:solidFill>
                <a:sym typeface="Wingdings"/>
              </a:rPr>
              <a:t></a:t>
            </a:r>
          </a:p>
        </p:txBody>
      </p:sp>
    </p:spTree>
    <p:extLst>
      <p:ext uri="{BB962C8B-B14F-4D97-AF65-F5344CB8AC3E}">
        <p14:creationId xmlns:p14="http://schemas.microsoft.com/office/powerpoint/2010/main" val="18506783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P spid="7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0"/>
            <a:ext cx="8229600" cy="1143000"/>
          </a:xfrm>
        </p:spPr>
        <p:txBody>
          <a:bodyPr/>
          <a:lstStyle/>
          <a:p>
            <a:r>
              <a:rPr lang="en-US" dirty="0" err="1" smtClean="0"/>
              <a:t>MapReduce</a:t>
            </a:r>
            <a:r>
              <a:rPr lang="en-US" dirty="0" smtClean="0"/>
              <a:t> Example: Word Count</a:t>
            </a:r>
            <a:endParaRPr lang="en-US" dirty="0"/>
          </a:p>
        </p:txBody>
      </p:sp>
      <p:sp>
        <p:nvSpPr>
          <p:cNvPr id="5" name="Rectangle 4"/>
          <p:cNvSpPr/>
          <p:nvPr/>
        </p:nvSpPr>
        <p:spPr>
          <a:xfrm>
            <a:off x="63500" y="2904175"/>
            <a:ext cx="1574800" cy="894266"/>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Deer Beer River</a:t>
            </a:r>
          </a:p>
          <a:p>
            <a:pPr algn="ctr"/>
            <a:r>
              <a:rPr lang="en-US" sz="1600" dirty="0" smtClean="0">
                <a:solidFill>
                  <a:schemeClr val="tx1"/>
                </a:solidFill>
              </a:rPr>
              <a:t>Car Car River</a:t>
            </a:r>
          </a:p>
          <a:p>
            <a:pPr algn="ctr"/>
            <a:r>
              <a:rPr lang="en-US" sz="1600" dirty="0" smtClean="0">
                <a:solidFill>
                  <a:schemeClr val="tx1"/>
                </a:solidFill>
              </a:rPr>
              <a:t>Deer Car Beer</a:t>
            </a:r>
            <a:endParaRPr lang="en-US" sz="1600" dirty="0">
              <a:solidFill>
                <a:schemeClr val="tx1"/>
              </a:solidFill>
            </a:endParaRPr>
          </a:p>
        </p:txBody>
      </p:sp>
      <p:sp>
        <p:nvSpPr>
          <p:cNvPr id="6" name="Rectangle 5"/>
          <p:cNvSpPr/>
          <p:nvPr/>
        </p:nvSpPr>
        <p:spPr>
          <a:xfrm>
            <a:off x="1996000" y="1932220"/>
            <a:ext cx="1501070" cy="520413"/>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Dear Beer River</a:t>
            </a:r>
          </a:p>
        </p:txBody>
      </p:sp>
      <p:sp>
        <p:nvSpPr>
          <p:cNvPr id="7" name="Rectangle 6"/>
          <p:cNvSpPr/>
          <p:nvPr/>
        </p:nvSpPr>
        <p:spPr>
          <a:xfrm>
            <a:off x="2006570" y="2927712"/>
            <a:ext cx="1448217" cy="546496"/>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Car Car River</a:t>
            </a:r>
          </a:p>
        </p:txBody>
      </p:sp>
      <p:sp>
        <p:nvSpPr>
          <p:cNvPr id="8" name="Rectangle 7"/>
          <p:cNvSpPr/>
          <p:nvPr/>
        </p:nvSpPr>
        <p:spPr>
          <a:xfrm>
            <a:off x="2006570" y="4010768"/>
            <a:ext cx="1448217" cy="546496"/>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Deer Car Beer</a:t>
            </a:r>
          </a:p>
        </p:txBody>
      </p:sp>
      <p:sp>
        <p:nvSpPr>
          <p:cNvPr id="9" name="Rectangle 8"/>
          <p:cNvSpPr/>
          <p:nvPr/>
        </p:nvSpPr>
        <p:spPr>
          <a:xfrm>
            <a:off x="3845912" y="1773239"/>
            <a:ext cx="1025380" cy="719139"/>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Deer, 1</a:t>
            </a:r>
          </a:p>
          <a:p>
            <a:pPr algn="ctr"/>
            <a:r>
              <a:rPr lang="en-US" sz="1600" dirty="0" smtClean="0">
                <a:solidFill>
                  <a:schemeClr val="tx1"/>
                </a:solidFill>
              </a:rPr>
              <a:t>Beer, 1  </a:t>
            </a:r>
          </a:p>
          <a:p>
            <a:pPr algn="ctr"/>
            <a:r>
              <a:rPr lang="en-US" sz="1600" dirty="0" smtClean="0">
                <a:solidFill>
                  <a:schemeClr val="tx1"/>
                </a:solidFill>
              </a:rPr>
              <a:t>River, 1 </a:t>
            </a:r>
          </a:p>
        </p:txBody>
      </p:sp>
      <p:sp>
        <p:nvSpPr>
          <p:cNvPr id="10" name="Rectangle 9"/>
          <p:cNvSpPr/>
          <p:nvPr/>
        </p:nvSpPr>
        <p:spPr>
          <a:xfrm>
            <a:off x="3867054" y="2897903"/>
            <a:ext cx="1025380" cy="719139"/>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Car, 1</a:t>
            </a:r>
          </a:p>
          <a:p>
            <a:pPr algn="ctr"/>
            <a:r>
              <a:rPr lang="en-US" sz="1600" dirty="0" smtClean="0">
                <a:solidFill>
                  <a:schemeClr val="tx1"/>
                </a:solidFill>
              </a:rPr>
              <a:t>Car, 1  </a:t>
            </a:r>
          </a:p>
          <a:p>
            <a:pPr algn="ctr"/>
            <a:r>
              <a:rPr lang="en-US" sz="1600" dirty="0" smtClean="0">
                <a:solidFill>
                  <a:schemeClr val="tx1"/>
                </a:solidFill>
              </a:rPr>
              <a:t>River, 1 </a:t>
            </a:r>
          </a:p>
        </p:txBody>
      </p:sp>
      <p:sp>
        <p:nvSpPr>
          <p:cNvPr id="11" name="Rectangle 10"/>
          <p:cNvSpPr/>
          <p:nvPr/>
        </p:nvSpPr>
        <p:spPr>
          <a:xfrm>
            <a:off x="3888195" y="3990895"/>
            <a:ext cx="1025380" cy="719139"/>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Deer, 1</a:t>
            </a:r>
          </a:p>
          <a:p>
            <a:pPr algn="ctr"/>
            <a:r>
              <a:rPr lang="en-US" sz="1600" dirty="0" smtClean="0">
                <a:solidFill>
                  <a:schemeClr val="tx1"/>
                </a:solidFill>
              </a:rPr>
              <a:t>Car, 1  </a:t>
            </a:r>
          </a:p>
          <a:p>
            <a:pPr algn="ctr"/>
            <a:r>
              <a:rPr lang="en-US" sz="1600" dirty="0" smtClean="0">
                <a:solidFill>
                  <a:schemeClr val="tx1"/>
                </a:solidFill>
              </a:rPr>
              <a:t>Beer, 1 </a:t>
            </a:r>
          </a:p>
        </p:txBody>
      </p:sp>
      <p:sp>
        <p:nvSpPr>
          <p:cNvPr id="12" name="Rectangle 11"/>
          <p:cNvSpPr/>
          <p:nvPr/>
        </p:nvSpPr>
        <p:spPr>
          <a:xfrm>
            <a:off x="5239220" y="1773239"/>
            <a:ext cx="1025380" cy="570094"/>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Beer, 1</a:t>
            </a:r>
          </a:p>
          <a:p>
            <a:pPr algn="ctr"/>
            <a:r>
              <a:rPr lang="en-US" sz="1600" dirty="0" smtClean="0">
                <a:solidFill>
                  <a:schemeClr val="tx1"/>
                </a:solidFill>
              </a:rPr>
              <a:t>Beer, 1  </a:t>
            </a:r>
          </a:p>
        </p:txBody>
      </p:sp>
      <p:sp>
        <p:nvSpPr>
          <p:cNvPr id="13" name="Rectangle 12"/>
          <p:cNvSpPr/>
          <p:nvPr/>
        </p:nvSpPr>
        <p:spPr>
          <a:xfrm>
            <a:off x="5268803" y="2794814"/>
            <a:ext cx="1025380" cy="822228"/>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Car, 1</a:t>
            </a:r>
          </a:p>
          <a:p>
            <a:pPr algn="ctr"/>
            <a:r>
              <a:rPr lang="en-US" sz="1600" dirty="0" smtClean="0">
                <a:solidFill>
                  <a:schemeClr val="tx1"/>
                </a:solidFill>
              </a:rPr>
              <a:t>Car, 1</a:t>
            </a:r>
          </a:p>
          <a:p>
            <a:pPr algn="ctr"/>
            <a:r>
              <a:rPr lang="en-US" sz="1600" dirty="0" smtClean="0">
                <a:solidFill>
                  <a:schemeClr val="tx1"/>
                </a:solidFill>
              </a:rPr>
              <a:t>Car, 1  </a:t>
            </a:r>
          </a:p>
        </p:txBody>
      </p:sp>
      <p:sp>
        <p:nvSpPr>
          <p:cNvPr id="14" name="Rectangle 13"/>
          <p:cNvSpPr/>
          <p:nvPr/>
        </p:nvSpPr>
        <p:spPr>
          <a:xfrm>
            <a:off x="5304774" y="3990894"/>
            <a:ext cx="1025380" cy="512339"/>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Deer, 1</a:t>
            </a:r>
          </a:p>
          <a:p>
            <a:pPr algn="ctr"/>
            <a:r>
              <a:rPr lang="en-US" sz="1600" dirty="0" smtClean="0">
                <a:solidFill>
                  <a:schemeClr val="tx1"/>
                </a:solidFill>
              </a:rPr>
              <a:t>Deer, 1 </a:t>
            </a:r>
          </a:p>
        </p:txBody>
      </p:sp>
      <p:sp>
        <p:nvSpPr>
          <p:cNvPr id="15" name="Rectangle 14"/>
          <p:cNvSpPr/>
          <p:nvPr/>
        </p:nvSpPr>
        <p:spPr>
          <a:xfrm>
            <a:off x="5338616" y="4885161"/>
            <a:ext cx="1025380" cy="512339"/>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River, 1</a:t>
            </a:r>
          </a:p>
          <a:p>
            <a:pPr algn="ctr"/>
            <a:r>
              <a:rPr lang="en-US" sz="1600" dirty="0" smtClean="0">
                <a:solidFill>
                  <a:schemeClr val="tx1"/>
                </a:solidFill>
              </a:rPr>
              <a:t>River, 1 </a:t>
            </a:r>
          </a:p>
        </p:txBody>
      </p:sp>
      <p:sp>
        <p:nvSpPr>
          <p:cNvPr id="17" name="Rectangle 16"/>
          <p:cNvSpPr/>
          <p:nvPr/>
        </p:nvSpPr>
        <p:spPr>
          <a:xfrm>
            <a:off x="6623520" y="1762072"/>
            <a:ext cx="1025380" cy="570094"/>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Beer, 2  </a:t>
            </a:r>
          </a:p>
        </p:txBody>
      </p:sp>
      <p:sp>
        <p:nvSpPr>
          <p:cNvPr id="18" name="Rectangle 17"/>
          <p:cNvSpPr/>
          <p:nvPr/>
        </p:nvSpPr>
        <p:spPr>
          <a:xfrm>
            <a:off x="6623520" y="2847103"/>
            <a:ext cx="1025380" cy="570094"/>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Car, 3  </a:t>
            </a:r>
          </a:p>
        </p:txBody>
      </p:sp>
      <p:sp>
        <p:nvSpPr>
          <p:cNvPr id="19" name="Rectangle 18"/>
          <p:cNvSpPr/>
          <p:nvPr/>
        </p:nvSpPr>
        <p:spPr>
          <a:xfrm>
            <a:off x="6674320" y="3940094"/>
            <a:ext cx="1025380" cy="570094"/>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Deer, </a:t>
            </a:r>
            <a:r>
              <a:rPr lang="en-US" sz="1600" dirty="0">
                <a:solidFill>
                  <a:schemeClr val="tx1"/>
                </a:solidFill>
              </a:rPr>
              <a:t>2</a:t>
            </a:r>
            <a:r>
              <a:rPr lang="en-US" sz="1600" dirty="0" smtClean="0">
                <a:solidFill>
                  <a:schemeClr val="tx1"/>
                </a:solidFill>
              </a:rPr>
              <a:t>  </a:t>
            </a:r>
          </a:p>
        </p:txBody>
      </p:sp>
      <p:sp>
        <p:nvSpPr>
          <p:cNvPr id="20" name="Rectangle 19"/>
          <p:cNvSpPr/>
          <p:nvPr/>
        </p:nvSpPr>
        <p:spPr>
          <a:xfrm>
            <a:off x="6725120" y="4885161"/>
            <a:ext cx="1025380" cy="570094"/>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River, </a:t>
            </a:r>
            <a:r>
              <a:rPr lang="en-US" sz="1600" dirty="0">
                <a:solidFill>
                  <a:schemeClr val="tx1"/>
                </a:solidFill>
              </a:rPr>
              <a:t>2</a:t>
            </a:r>
            <a:r>
              <a:rPr lang="en-US" sz="1600" dirty="0" smtClean="0">
                <a:solidFill>
                  <a:schemeClr val="tx1"/>
                </a:solidFill>
              </a:rPr>
              <a:t>  </a:t>
            </a:r>
          </a:p>
        </p:txBody>
      </p:sp>
      <p:sp>
        <p:nvSpPr>
          <p:cNvPr id="21" name="Rectangle 20"/>
          <p:cNvSpPr/>
          <p:nvPr/>
        </p:nvSpPr>
        <p:spPr>
          <a:xfrm>
            <a:off x="8129660" y="2332166"/>
            <a:ext cx="860280" cy="2114288"/>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Beer, 2</a:t>
            </a:r>
          </a:p>
          <a:p>
            <a:pPr algn="ctr"/>
            <a:r>
              <a:rPr lang="en-US" sz="1600" dirty="0" smtClean="0">
                <a:solidFill>
                  <a:schemeClr val="tx1"/>
                </a:solidFill>
              </a:rPr>
              <a:t>Car, 3</a:t>
            </a:r>
          </a:p>
          <a:p>
            <a:pPr algn="ctr"/>
            <a:r>
              <a:rPr lang="en-US" sz="1600" dirty="0" smtClean="0">
                <a:solidFill>
                  <a:schemeClr val="tx1"/>
                </a:solidFill>
              </a:rPr>
              <a:t>Deer, 2</a:t>
            </a:r>
          </a:p>
          <a:p>
            <a:pPr algn="ctr"/>
            <a:r>
              <a:rPr lang="en-US" sz="1600" dirty="0" smtClean="0">
                <a:solidFill>
                  <a:schemeClr val="tx1"/>
                </a:solidFill>
              </a:rPr>
              <a:t>River, 2  </a:t>
            </a:r>
          </a:p>
        </p:txBody>
      </p:sp>
      <p:sp>
        <p:nvSpPr>
          <p:cNvPr id="22" name="Rectangle 21"/>
          <p:cNvSpPr/>
          <p:nvPr/>
        </p:nvSpPr>
        <p:spPr>
          <a:xfrm>
            <a:off x="177800" y="1068333"/>
            <a:ext cx="1282700"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Input</a:t>
            </a:r>
            <a:endParaRPr lang="en-US" b="1" dirty="0">
              <a:solidFill>
                <a:srgbClr val="000000"/>
              </a:solidFill>
            </a:endParaRPr>
          </a:p>
        </p:txBody>
      </p:sp>
      <p:sp>
        <p:nvSpPr>
          <p:cNvPr id="23" name="Rectangle 22"/>
          <p:cNvSpPr/>
          <p:nvPr/>
        </p:nvSpPr>
        <p:spPr>
          <a:xfrm>
            <a:off x="2072200" y="1058013"/>
            <a:ext cx="1282700"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Split</a:t>
            </a:r>
            <a:endParaRPr lang="en-US" b="1" dirty="0">
              <a:solidFill>
                <a:srgbClr val="000000"/>
              </a:solidFill>
            </a:endParaRPr>
          </a:p>
        </p:txBody>
      </p:sp>
      <p:sp>
        <p:nvSpPr>
          <p:cNvPr id="24" name="Rectangle 23"/>
          <p:cNvSpPr/>
          <p:nvPr/>
        </p:nvSpPr>
        <p:spPr>
          <a:xfrm>
            <a:off x="3746500" y="1044466"/>
            <a:ext cx="1124792"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Map</a:t>
            </a:r>
            <a:endParaRPr lang="en-US" b="1" dirty="0">
              <a:solidFill>
                <a:srgbClr val="000000"/>
              </a:solidFill>
            </a:endParaRPr>
          </a:p>
        </p:txBody>
      </p:sp>
      <p:sp>
        <p:nvSpPr>
          <p:cNvPr id="25" name="Rectangle 24"/>
          <p:cNvSpPr/>
          <p:nvPr/>
        </p:nvSpPr>
        <p:spPr>
          <a:xfrm>
            <a:off x="5078302" y="1044466"/>
            <a:ext cx="1392817"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Shuttle/Sort</a:t>
            </a:r>
            <a:endParaRPr lang="en-US" b="1" dirty="0">
              <a:solidFill>
                <a:srgbClr val="000000"/>
              </a:solidFill>
            </a:endParaRPr>
          </a:p>
        </p:txBody>
      </p:sp>
      <p:sp>
        <p:nvSpPr>
          <p:cNvPr id="26" name="Rectangle 25"/>
          <p:cNvSpPr/>
          <p:nvPr/>
        </p:nvSpPr>
        <p:spPr>
          <a:xfrm>
            <a:off x="6623520" y="1044466"/>
            <a:ext cx="1148880"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Reduce</a:t>
            </a:r>
            <a:endParaRPr lang="en-US" b="1" dirty="0">
              <a:solidFill>
                <a:srgbClr val="000000"/>
              </a:solidFill>
            </a:endParaRPr>
          </a:p>
        </p:txBody>
      </p:sp>
      <p:sp>
        <p:nvSpPr>
          <p:cNvPr id="27" name="Rectangle 26"/>
          <p:cNvSpPr/>
          <p:nvPr/>
        </p:nvSpPr>
        <p:spPr>
          <a:xfrm>
            <a:off x="7906220" y="1045313"/>
            <a:ext cx="1083720"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Output</a:t>
            </a:r>
            <a:endParaRPr lang="en-US" b="1" dirty="0">
              <a:solidFill>
                <a:srgbClr val="000000"/>
              </a:solidFill>
            </a:endParaRPr>
          </a:p>
        </p:txBody>
      </p:sp>
      <p:cxnSp>
        <p:nvCxnSpPr>
          <p:cNvPr id="29" name="Straight Arrow Connector 28"/>
          <p:cNvCxnSpPr>
            <a:endCxn id="7" idx="1"/>
          </p:cNvCxnSpPr>
          <p:nvPr/>
        </p:nvCxnSpPr>
        <p:spPr>
          <a:xfrm flipV="1">
            <a:off x="1638300" y="3200960"/>
            <a:ext cx="368270" cy="121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1638300" y="2332166"/>
            <a:ext cx="357700" cy="753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5" idx="3"/>
            <a:endCxn id="8" idx="1"/>
          </p:cNvCxnSpPr>
          <p:nvPr/>
        </p:nvCxnSpPr>
        <p:spPr>
          <a:xfrm>
            <a:off x="1638300" y="3351308"/>
            <a:ext cx="368270" cy="9327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endCxn id="9" idx="1"/>
          </p:cNvCxnSpPr>
          <p:nvPr/>
        </p:nvCxnSpPr>
        <p:spPr>
          <a:xfrm flipV="1">
            <a:off x="3454787" y="2132809"/>
            <a:ext cx="391125"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3469617" y="3200169"/>
            <a:ext cx="391125"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3471670" y="4270525"/>
            <a:ext cx="391125"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9" idx="3"/>
          </p:cNvCxnSpPr>
          <p:nvPr/>
        </p:nvCxnSpPr>
        <p:spPr>
          <a:xfrm>
            <a:off x="4871292" y="2132809"/>
            <a:ext cx="391124"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4871292" y="3199773"/>
            <a:ext cx="391124"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913575" y="4292082"/>
            <a:ext cx="391124"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9" idx="3"/>
          </p:cNvCxnSpPr>
          <p:nvPr/>
        </p:nvCxnSpPr>
        <p:spPr>
          <a:xfrm>
            <a:off x="4871292" y="2132809"/>
            <a:ext cx="397511" cy="18580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9" idx="3"/>
            <a:endCxn id="15" idx="1"/>
          </p:cNvCxnSpPr>
          <p:nvPr/>
        </p:nvCxnSpPr>
        <p:spPr>
          <a:xfrm>
            <a:off x="4871292" y="2132809"/>
            <a:ext cx="467324" cy="30085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11" idx="3"/>
          </p:cNvCxnSpPr>
          <p:nvPr/>
        </p:nvCxnSpPr>
        <p:spPr>
          <a:xfrm flipV="1">
            <a:off x="4913575" y="2133600"/>
            <a:ext cx="325645" cy="22168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11" idx="3"/>
            <a:endCxn id="13" idx="1"/>
          </p:cNvCxnSpPr>
          <p:nvPr/>
        </p:nvCxnSpPr>
        <p:spPr>
          <a:xfrm flipV="1">
            <a:off x="4913575" y="3205928"/>
            <a:ext cx="355228" cy="11445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10" idx="3"/>
            <a:endCxn id="15" idx="1"/>
          </p:cNvCxnSpPr>
          <p:nvPr/>
        </p:nvCxnSpPr>
        <p:spPr>
          <a:xfrm>
            <a:off x="4892434" y="3257473"/>
            <a:ext cx="446182" cy="18838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6283196" y="2132018"/>
            <a:ext cx="391124"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6294183" y="3194348"/>
            <a:ext cx="391124"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6333996" y="4291686"/>
            <a:ext cx="391124"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a:off x="6363996" y="5162097"/>
            <a:ext cx="391124"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endCxn id="21" idx="1"/>
          </p:cNvCxnSpPr>
          <p:nvPr/>
        </p:nvCxnSpPr>
        <p:spPr>
          <a:xfrm>
            <a:off x="7643020" y="2131227"/>
            <a:ext cx="486640" cy="12580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endCxn id="21" idx="1"/>
          </p:cNvCxnSpPr>
          <p:nvPr/>
        </p:nvCxnSpPr>
        <p:spPr>
          <a:xfrm>
            <a:off x="7660638" y="3193557"/>
            <a:ext cx="469022" cy="1957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endCxn id="21" idx="1"/>
          </p:cNvCxnSpPr>
          <p:nvPr/>
        </p:nvCxnSpPr>
        <p:spPr>
          <a:xfrm flipV="1">
            <a:off x="7710658" y="3389310"/>
            <a:ext cx="419002" cy="8804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V="1">
            <a:off x="7772400" y="3474208"/>
            <a:ext cx="357260" cy="17094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82600" y="5397500"/>
            <a:ext cx="7848600" cy="1200328"/>
          </a:xfrm>
          <a:prstGeom prst="rect">
            <a:avLst/>
          </a:prstGeom>
          <a:noFill/>
        </p:spPr>
        <p:txBody>
          <a:bodyPr wrap="square" rtlCol="0">
            <a:spAutoFit/>
          </a:bodyPr>
          <a:lstStyle/>
          <a:p>
            <a:r>
              <a:rPr lang="en-US" sz="2400" b="1" u="sng" dirty="0" smtClean="0"/>
              <a:t>Q: What are the Key and Value Pairs of Map and Reduce?</a:t>
            </a:r>
          </a:p>
          <a:p>
            <a:r>
              <a:rPr lang="en-US" sz="2400" b="1" dirty="0" smtClean="0">
                <a:solidFill>
                  <a:srgbClr val="0000FF"/>
                </a:solidFill>
              </a:rPr>
              <a:t>Map: </a:t>
            </a:r>
            <a:r>
              <a:rPr lang="en-US" sz="2400" dirty="0" smtClean="0">
                <a:solidFill>
                  <a:srgbClr val="0000FF"/>
                </a:solidFill>
              </a:rPr>
              <a:t>Key=word, Value=1</a:t>
            </a:r>
          </a:p>
          <a:p>
            <a:r>
              <a:rPr lang="en-US" sz="2400" b="1" dirty="0" smtClean="0">
                <a:solidFill>
                  <a:srgbClr val="0000FF"/>
                </a:solidFill>
              </a:rPr>
              <a:t>Reduce: </a:t>
            </a:r>
            <a:r>
              <a:rPr lang="en-US" sz="2400" dirty="0" smtClean="0">
                <a:solidFill>
                  <a:srgbClr val="0000FF"/>
                </a:solidFill>
              </a:rPr>
              <a:t>Key=word, Value=aggregated count</a:t>
            </a:r>
          </a:p>
        </p:txBody>
      </p:sp>
    </p:spTree>
    <p:extLst>
      <p:ext uri="{BB962C8B-B14F-4D97-AF65-F5344CB8AC3E}">
        <p14:creationId xmlns:p14="http://schemas.microsoft.com/office/powerpoint/2010/main" val="30834184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41" y="274638"/>
            <a:ext cx="8229600" cy="1143000"/>
          </a:xfrm>
        </p:spPr>
        <p:txBody>
          <a:bodyPr>
            <a:noAutofit/>
          </a:bodyPr>
          <a:lstStyle/>
          <a:p>
            <a:r>
              <a:rPr lang="en-US" sz="3600" dirty="0" smtClean="0"/>
              <a:t>The percentage of all data in the word that has been generated in </a:t>
            </a:r>
            <a:r>
              <a:rPr lang="en-US" sz="3600" b="1" dirty="0" smtClean="0"/>
              <a:t>last 2 years</a:t>
            </a:r>
            <a:r>
              <a:rPr lang="en-US" sz="3600" dirty="0" smtClean="0"/>
              <a:t>?</a:t>
            </a:r>
            <a:endParaRPr lang="en-US" sz="3600" dirty="0"/>
          </a:p>
        </p:txBody>
      </p:sp>
      <p:pic>
        <p:nvPicPr>
          <p:cNvPr id="4" name="Picture 3"/>
          <p:cNvPicPr>
            <a:picLocks noChangeAspect="1"/>
          </p:cNvPicPr>
          <p:nvPr/>
        </p:nvPicPr>
        <p:blipFill>
          <a:blip r:embed="rId3"/>
          <a:stretch>
            <a:fillRect/>
          </a:stretch>
        </p:blipFill>
        <p:spPr>
          <a:xfrm>
            <a:off x="1571931" y="1629501"/>
            <a:ext cx="6035248" cy="4581249"/>
          </a:xfrm>
          <a:prstGeom prst="rect">
            <a:avLst/>
          </a:prstGeom>
        </p:spPr>
      </p:pic>
    </p:spTree>
    <p:extLst>
      <p:ext uri="{BB962C8B-B14F-4D97-AF65-F5344CB8AC3E}">
        <p14:creationId xmlns:p14="http://schemas.microsoft.com/office/powerpoint/2010/main" val="3920875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Mapper and Reducer of Word Count </a:t>
            </a:r>
            <a:endParaRPr lang="en-US" dirty="0"/>
          </a:p>
        </p:txBody>
      </p:sp>
      <p:sp>
        <p:nvSpPr>
          <p:cNvPr id="3" name="Content Placeholder 2"/>
          <p:cNvSpPr>
            <a:spLocks noGrp="1"/>
          </p:cNvSpPr>
          <p:nvPr>
            <p:ph idx="1"/>
          </p:nvPr>
        </p:nvSpPr>
        <p:spPr>
          <a:xfrm>
            <a:off x="457200" y="1270000"/>
            <a:ext cx="8229600" cy="5405438"/>
          </a:xfrm>
        </p:spPr>
        <p:txBody>
          <a:bodyPr>
            <a:noAutofit/>
          </a:bodyPr>
          <a:lstStyle/>
          <a:p>
            <a:r>
              <a:rPr lang="en-US" sz="2400" dirty="0" smtClean="0">
                <a:solidFill>
                  <a:srgbClr val="0000FF"/>
                </a:solidFill>
              </a:rPr>
              <a:t>Map(key</a:t>
            </a:r>
            <a:r>
              <a:rPr lang="en-US" sz="2400" dirty="0">
                <a:solidFill>
                  <a:srgbClr val="0000FF"/>
                </a:solidFill>
              </a:rPr>
              <a:t>, </a:t>
            </a:r>
            <a:r>
              <a:rPr lang="en-US" sz="2400" dirty="0" smtClean="0">
                <a:solidFill>
                  <a:srgbClr val="0000FF"/>
                </a:solidFill>
              </a:rPr>
              <a:t>value){</a:t>
            </a:r>
          </a:p>
          <a:p>
            <a:pPr marL="0" indent="0">
              <a:buNone/>
            </a:pPr>
            <a:r>
              <a:rPr lang="en-US" sz="2400" dirty="0"/>
              <a:t>	// key: line number</a:t>
            </a:r>
          </a:p>
          <a:p>
            <a:pPr marL="0" indent="0">
              <a:buNone/>
            </a:pPr>
            <a:r>
              <a:rPr lang="en-US" sz="2400" dirty="0"/>
              <a:t>	// value: </a:t>
            </a:r>
            <a:r>
              <a:rPr lang="en-US" sz="2400" dirty="0" smtClean="0"/>
              <a:t>words in a line</a:t>
            </a:r>
            <a:endParaRPr lang="en-US" sz="2400" dirty="0"/>
          </a:p>
          <a:p>
            <a:pPr marL="0" indent="0">
              <a:buNone/>
            </a:pPr>
            <a:r>
              <a:rPr lang="en-US" sz="2400" dirty="0"/>
              <a:t>	</a:t>
            </a:r>
            <a:r>
              <a:rPr lang="en-US" sz="2400" dirty="0">
                <a:solidFill>
                  <a:srgbClr val="0000FF"/>
                </a:solidFill>
              </a:rPr>
              <a:t>for each word w in value:</a:t>
            </a:r>
          </a:p>
          <a:p>
            <a:pPr marL="0" indent="0">
              <a:buNone/>
            </a:pPr>
            <a:r>
              <a:rPr lang="en-US" sz="2400" dirty="0">
                <a:solidFill>
                  <a:srgbClr val="0000FF"/>
                </a:solidFill>
              </a:rPr>
              <a:t>		</a:t>
            </a:r>
            <a:r>
              <a:rPr lang="en-US" sz="2400" dirty="0" smtClean="0">
                <a:solidFill>
                  <a:srgbClr val="0000FF"/>
                </a:solidFill>
              </a:rPr>
              <a:t>Emit(</a:t>
            </a:r>
            <a:r>
              <a:rPr lang="en-US" sz="2400" dirty="0">
                <a:solidFill>
                  <a:srgbClr val="0000FF"/>
                </a:solidFill>
              </a:rPr>
              <a:t>w, "1");</a:t>
            </a:r>
            <a:r>
              <a:rPr lang="en-US" sz="2400" dirty="0" smtClean="0">
                <a:solidFill>
                  <a:srgbClr val="0000FF"/>
                </a:solidFill>
              </a:rPr>
              <a:t>}</a:t>
            </a:r>
            <a:endParaRPr lang="en-US" sz="2400" dirty="0" smtClean="0"/>
          </a:p>
          <a:p>
            <a:r>
              <a:rPr lang="en-US" sz="2400" dirty="0" smtClean="0">
                <a:solidFill>
                  <a:srgbClr val="0000FF"/>
                </a:solidFill>
              </a:rPr>
              <a:t>Reduce(key</a:t>
            </a:r>
            <a:r>
              <a:rPr lang="en-US" sz="2400" dirty="0">
                <a:solidFill>
                  <a:srgbClr val="0000FF"/>
                </a:solidFill>
              </a:rPr>
              <a:t>, </a:t>
            </a:r>
            <a:r>
              <a:rPr lang="en-US" sz="2400" dirty="0" smtClean="0">
                <a:solidFill>
                  <a:srgbClr val="0000FF"/>
                </a:solidFill>
              </a:rPr>
              <a:t>list of values){</a:t>
            </a:r>
          </a:p>
          <a:p>
            <a:pPr marL="457200" lvl="1" indent="0">
              <a:buNone/>
            </a:pPr>
            <a:r>
              <a:rPr lang="en-US" sz="2400" dirty="0" smtClean="0"/>
              <a:t>/</a:t>
            </a:r>
            <a:r>
              <a:rPr lang="en-US" sz="2400" dirty="0"/>
              <a:t>/ key: a word</a:t>
            </a:r>
          </a:p>
          <a:p>
            <a:pPr marL="0" indent="0">
              <a:buNone/>
            </a:pPr>
            <a:r>
              <a:rPr lang="en-US" sz="2400" dirty="0" smtClean="0"/>
              <a:t>	// list of </a:t>
            </a:r>
            <a:r>
              <a:rPr lang="en-US" sz="2400" dirty="0"/>
              <a:t>values: a list of counts</a:t>
            </a:r>
          </a:p>
          <a:p>
            <a:pPr marL="0" indent="0">
              <a:buNone/>
            </a:pPr>
            <a:r>
              <a:rPr lang="en-US" sz="2400" dirty="0" smtClean="0"/>
              <a:t>	</a:t>
            </a:r>
            <a:r>
              <a:rPr lang="en-US" sz="2400" dirty="0" err="1" smtClean="0">
                <a:solidFill>
                  <a:srgbClr val="0000FF"/>
                </a:solidFill>
              </a:rPr>
              <a:t>int</a:t>
            </a:r>
            <a:r>
              <a:rPr lang="en-US" sz="2400" dirty="0" smtClean="0">
                <a:solidFill>
                  <a:srgbClr val="0000FF"/>
                </a:solidFill>
              </a:rPr>
              <a:t> </a:t>
            </a:r>
            <a:r>
              <a:rPr lang="en-US" sz="2400" dirty="0">
                <a:solidFill>
                  <a:srgbClr val="0000FF"/>
                </a:solidFill>
              </a:rPr>
              <a:t>result = 0;</a:t>
            </a:r>
          </a:p>
          <a:p>
            <a:pPr marL="0" indent="0">
              <a:buNone/>
            </a:pPr>
            <a:r>
              <a:rPr lang="en-US" sz="2400" dirty="0" smtClean="0">
                <a:solidFill>
                  <a:srgbClr val="0000FF"/>
                </a:solidFill>
              </a:rPr>
              <a:t>	for </a:t>
            </a:r>
            <a:r>
              <a:rPr lang="en-US" sz="2400" dirty="0">
                <a:solidFill>
                  <a:srgbClr val="0000FF"/>
                </a:solidFill>
              </a:rPr>
              <a:t>each v in values:</a:t>
            </a:r>
          </a:p>
          <a:p>
            <a:pPr marL="0" indent="0">
              <a:buNone/>
            </a:pPr>
            <a:r>
              <a:rPr lang="en-US" sz="2400" dirty="0" smtClean="0">
                <a:solidFill>
                  <a:srgbClr val="0000FF"/>
                </a:solidFill>
              </a:rPr>
              <a:t>		result </a:t>
            </a:r>
            <a:r>
              <a:rPr lang="en-US" sz="2400" dirty="0">
                <a:solidFill>
                  <a:srgbClr val="0000FF"/>
                </a:solidFill>
              </a:rPr>
              <a:t>+= </a:t>
            </a:r>
            <a:r>
              <a:rPr lang="en-US" sz="2400" dirty="0" err="1">
                <a:solidFill>
                  <a:srgbClr val="0000FF"/>
                </a:solidFill>
              </a:rPr>
              <a:t>ParseInt</a:t>
            </a:r>
            <a:r>
              <a:rPr lang="en-US" sz="2400" dirty="0">
                <a:solidFill>
                  <a:srgbClr val="0000FF"/>
                </a:solidFill>
              </a:rPr>
              <a:t>(</a:t>
            </a:r>
            <a:r>
              <a:rPr lang="en-US" sz="2400" dirty="0" smtClean="0">
                <a:solidFill>
                  <a:srgbClr val="0000FF"/>
                </a:solidFill>
              </a:rPr>
              <a:t>v);</a:t>
            </a:r>
            <a:endParaRPr lang="en-US" sz="2400" dirty="0">
              <a:solidFill>
                <a:srgbClr val="0000FF"/>
              </a:solidFill>
            </a:endParaRPr>
          </a:p>
          <a:p>
            <a:pPr marL="0" indent="0">
              <a:buNone/>
            </a:pPr>
            <a:r>
              <a:rPr lang="en-US" sz="2400" dirty="0" smtClean="0">
                <a:solidFill>
                  <a:srgbClr val="0000FF"/>
                </a:solidFill>
              </a:rPr>
              <a:t>      Emit(key, result);}</a:t>
            </a:r>
            <a:endParaRPr lang="en-US" sz="2400" dirty="0">
              <a:solidFill>
                <a:srgbClr val="0000FF"/>
              </a:solidFill>
            </a:endParaRPr>
          </a:p>
        </p:txBody>
      </p:sp>
    </p:spTree>
    <p:extLst>
      <p:ext uri="{BB962C8B-B14F-4D97-AF65-F5344CB8AC3E}">
        <p14:creationId xmlns:p14="http://schemas.microsoft.com/office/powerpoint/2010/main" val="153986419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0"/>
            <a:ext cx="8229600" cy="1143000"/>
          </a:xfrm>
        </p:spPr>
        <p:txBody>
          <a:bodyPr/>
          <a:lstStyle/>
          <a:p>
            <a:r>
              <a:rPr lang="en-US" dirty="0" err="1" smtClean="0"/>
              <a:t>MapReduce</a:t>
            </a:r>
            <a:r>
              <a:rPr lang="en-US" dirty="0" smtClean="0"/>
              <a:t> Example: Word Count</a:t>
            </a:r>
            <a:endParaRPr lang="en-US" dirty="0"/>
          </a:p>
        </p:txBody>
      </p:sp>
      <p:sp>
        <p:nvSpPr>
          <p:cNvPr id="5" name="Rectangle 4"/>
          <p:cNvSpPr/>
          <p:nvPr/>
        </p:nvSpPr>
        <p:spPr>
          <a:xfrm>
            <a:off x="63500" y="2904175"/>
            <a:ext cx="1574800" cy="894266"/>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Deer Beer River</a:t>
            </a:r>
          </a:p>
          <a:p>
            <a:pPr algn="ctr"/>
            <a:r>
              <a:rPr lang="en-US" sz="1600" dirty="0" smtClean="0">
                <a:solidFill>
                  <a:schemeClr val="tx1"/>
                </a:solidFill>
              </a:rPr>
              <a:t>Car Car River</a:t>
            </a:r>
          </a:p>
          <a:p>
            <a:pPr algn="ctr"/>
            <a:r>
              <a:rPr lang="en-US" sz="1600" dirty="0" smtClean="0">
                <a:solidFill>
                  <a:schemeClr val="tx1"/>
                </a:solidFill>
              </a:rPr>
              <a:t>Deer Car Beer</a:t>
            </a:r>
            <a:endParaRPr lang="en-US" sz="1600" dirty="0">
              <a:solidFill>
                <a:schemeClr val="tx1"/>
              </a:solidFill>
            </a:endParaRPr>
          </a:p>
        </p:txBody>
      </p:sp>
      <p:sp>
        <p:nvSpPr>
          <p:cNvPr id="6" name="Rectangle 5"/>
          <p:cNvSpPr/>
          <p:nvPr/>
        </p:nvSpPr>
        <p:spPr>
          <a:xfrm>
            <a:off x="1996000" y="1932220"/>
            <a:ext cx="1501070" cy="520413"/>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Dear Beer River</a:t>
            </a:r>
          </a:p>
        </p:txBody>
      </p:sp>
      <p:sp>
        <p:nvSpPr>
          <p:cNvPr id="7" name="Rectangle 6"/>
          <p:cNvSpPr/>
          <p:nvPr/>
        </p:nvSpPr>
        <p:spPr>
          <a:xfrm>
            <a:off x="2006570" y="2927712"/>
            <a:ext cx="1448217" cy="546496"/>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Car Car River</a:t>
            </a:r>
          </a:p>
        </p:txBody>
      </p:sp>
      <p:sp>
        <p:nvSpPr>
          <p:cNvPr id="8" name="Rectangle 7"/>
          <p:cNvSpPr/>
          <p:nvPr/>
        </p:nvSpPr>
        <p:spPr>
          <a:xfrm>
            <a:off x="2006570" y="4010768"/>
            <a:ext cx="1448217" cy="546496"/>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Deer Car Beer</a:t>
            </a:r>
          </a:p>
        </p:txBody>
      </p:sp>
      <p:sp>
        <p:nvSpPr>
          <p:cNvPr id="9" name="Rectangle 8"/>
          <p:cNvSpPr/>
          <p:nvPr/>
        </p:nvSpPr>
        <p:spPr>
          <a:xfrm>
            <a:off x="3845912" y="1773239"/>
            <a:ext cx="1025380" cy="719139"/>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Deer, 1</a:t>
            </a:r>
          </a:p>
          <a:p>
            <a:pPr algn="ctr"/>
            <a:r>
              <a:rPr lang="en-US" sz="1600" dirty="0" smtClean="0">
                <a:solidFill>
                  <a:schemeClr val="tx1"/>
                </a:solidFill>
              </a:rPr>
              <a:t>Beer, 1  </a:t>
            </a:r>
          </a:p>
          <a:p>
            <a:pPr algn="ctr"/>
            <a:r>
              <a:rPr lang="en-US" sz="1600" dirty="0" smtClean="0">
                <a:solidFill>
                  <a:schemeClr val="tx1"/>
                </a:solidFill>
              </a:rPr>
              <a:t>River, 1 </a:t>
            </a:r>
          </a:p>
        </p:txBody>
      </p:sp>
      <p:sp>
        <p:nvSpPr>
          <p:cNvPr id="10" name="Rectangle 9"/>
          <p:cNvSpPr/>
          <p:nvPr/>
        </p:nvSpPr>
        <p:spPr>
          <a:xfrm>
            <a:off x="3867054" y="2897903"/>
            <a:ext cx="1025380" cy="719139"/>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Car, 1</a:t>
            </a:r>
          </a:p>
          <a:p>
            <a:pPr algn="ctr"/>
            <a:r>
              <a:rPr lang="en-US" sz="1600" dirty="0" smtClean="0">
                <a:solidFill>
                  <a:schemeClr val="tx1"/>
                </a:solidFill>
              </a:rPr>
              <a:t>Car, 1  </a:t>
            </a:r>
          </a:p>
          <a:p>
            <a:pPr algn="ctr"/>
            <a:r>
              <a:rPr lang="en-US" sz="1600" dirty="0" smtClean="0">
                <a:solidFill>
                  <a:schemeClr val="tx1"/>
                </a:solidFill>
              </a:rPr>
              <a:t>River, 1 </a:t>
            </a:r>
          </a:p>
        </p:txBody>
      </p:sp>
      <p:sp>
        <p:nvSpPr>
          <p:cNvPr id="11" name="Rectangle 10"/>
          <p:cNvSpPr/>
          <p:nvPr/>
        </p:nvSpPr>
        <p:spPr>
          <a:xfrm>
            <a:off x="3888195" y="3990895"/>
            <a:ext cx="1025380" cy="719139"/>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Deer, 1</a:t>
            </a:r>
          </a:p>
          <a:p>
            <a:pPr algn="ctr"/>
            <a:r>
              <a:rPr lang="en-US" sz="1600" dirty="0" smtClean="0">
                <a:solidFill>
                  <a:schemeClr val="tx1"/>
                </a:solidFill>
              </a:rPr>
              <a:t>Car, 1  </a:t>
            </a:r>
          </a:p>
          <a:p>
            <a:pPr algn="ctr"/>
            <a:r>
              <a:rPr lang="en-US" sz="1600" dirty="0" smtClean="0">
                <a:solidFill>
                  <a:schemeClr val="tx1"/>
                </a:solidFill>
              </a:rPr>
              <a:t>Beer, 1 </a:t>
            </a:r>
          </a:p>
        </p:txBody>
      </p:sp>
      <p:sp>
        <p:nvSpPr>
          <p:cNvPr id="12" name="Rectangle 11"/>
          <p:cNvSpPr/>
          <p:nvPr/>
        </p:nvSpPr>
        <p:spPr>
          <a:xfrm>
            <a:off x="5239220" y="1773239"/>
            <a:ext cx="1025380" cy="570094"/>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Beer, 1</a:t>
            </a:r>
          </a:p>
          <a:p>
            <a:pPr algn="ctr"/>
            <a:r>
              <a:rPr lang="en-US" sz="1600" dirty="0" smtClean="0">
                <a:solidFill>
                  <a:schemeClr val="tx1"/>
                </a:solidFill>
              </a:rPr>
              <a:t>Beer, 1  </a:t>
            </a:r>
          </a:p>
        </p:txBody>
      </p:sp>
      <p:sp>
        <p:nvSpPr>
          <p:cNvPr id="13" name="Rectangle 12"/>
          <p:cNvSpPr/>
          <p:nvPr/>
        </p:nvSpPr>
        <p:spPr>
          <a:xfrm>
            <a:off x="5268803" y="2794814"/>
            <a:ext cx="1025380" cy="822228"/>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Car, 1</a:t>
            </a:r>
          </a:p>
          <a:p>
            <a:pPr algn="ctr"/>
            <a:r>
              <a:rPr lang="en-US" sz="1600" dirty="0" smtClean="0">
                <a:solidFill>
                  <a:schemeClr val="tx1"/>
                </a:solidFill>
              </a:rPr>
              <a:t>Car, 1</a:t>
            </a:r>
          </a:p>
          <a:p>
            <a:pPr algn="ctr"/>
            <a:r>
              <a:rPr lang="en-US" sz="1600" dirty="0" smtClean="0">
                <a:solidFill>
                  <a:schemeClr val="tx1"/>
                </a:solidFill>
              </a:rPr>
              <a:t>Car, 1  </a:t>
            </a:r>
          </a:p>
        </p:txBody>
      </p:sp>
      <p:sp>
        <p:nvSpPr>
          <p:cNvPr id="14" name="Rectangle 13"/>
          <p:cNvSpPr/>
          <p:nvPr/>
        </p:nvSpPr>
        <p:spPr>
          <a:xfrm>
            <a:off x="5304774" y="3990894"/>
            <a:ext cx="1025380" cy="512339"/>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Deer, 1</a:t>
            </a:r>
          </a:p>
          <a:p>
            <a:pPr algn="ctr"/>
            <a:r>
              <a:rPr lang="en-US" sz="1600" dirty="0" smtClean="0">
                <a:solidFill>
                  <a:schemeClr val="tx1"/>
                </a:solidFill>
              </a:rPr>
              <a:t>Deer, 1 </a:t>
            </a:r>
          </a:p>
        </p:txBody>
      </p:sp>
      <p:sp>
        <p:nvSpPr>
          <p:cNvPr id="15" name="Rectangle 14"/>
          <p:cNvSpPr/>
          <p:nvPr/>
        </p:nvSpPr>
        <p:spPr>
          <a:xfrm>
            <a:off x="5338616" y="4885161"/>
            <a:ext cx="1025380" cy="512339"/>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River, 1</a:t>
            </a:r>
          </a:p>
          <a:p>
            <a:pPr algn="ctr"/>
            <a:r>
              <a:rPr lang="en-US" sz="1600" dirty="0" smtClean="0">
                <a:solidFill>
                  <a:schemeClr val="tx1"/>
                </a:solidFill>
              </a:rPr>
              <a:t>River, 1 </a:t>
            </a:r>
          </a:p>
        </p:txBody>
      </p:sp>
      <p:sp>
        <p:nvSpPr>
          <p:cNvPr id="17" name="Rectangle 16"/>
          <p:cNvSpPr/>
          <p:nvPr/>
        </p:nvSpPr>
        <p:spPr>
          <a:xfrm>
            <a:off x="6623520" y="1762072"/>
            <a:ext cx="1025380" cy="570094"/>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Beer, 2  </a:t>
            </a:r>
          </a:p>
        </p:txBody>
      </p:sp>
      <p:sp>
        <p:nvSpPr>
          <p:cNvPr id="18" name="Rectangle 17"/>
          <p:cNvSpPr/>
          <p:nvPr/>
        </p:nvSpPr>
        <p:spPr>
          <a:xfrm>
            <a:off x="6623520" y="2847103"/>
            <a:ext cx="1025380" cy="570094"/>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Car, 3  </a:t>
            </a:r>
          </a:p>
        </p:txBody>
      </p:sp>
      <p:sp>
        <p:nvSpPr>
          <p:cNvPr id="19" name="Rectangle 18"/>
          <p:cNvSpPr/>
          <p:nvPr/>
        </p:nvSpPr>
        <p:spPr>
          <a:xfrm>
            <a:off x="6674320" y="3940094"/>
            <a:ext cx="1025380" cy="570094"/>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Deer, </a:t>
            </a:r>
            <a:r>
              <a:rPr lang="en-US" sz="1600" dirty="0">
                <a:solidFill>
                  <a:schemeClr val="tx1"/>
                </a:solidFill>
              </a:rPr>
              <a:t>2</a:t>
            </a:r>
            <a:r>
              <a:rPr lang="en-US" sz="1600" dirty="0" smtClean="0">
                <a:solidFill>
                  <a:schemeClr val="tx1"/>
                </a:solidFill>
              </a:rPr>
              <a:t>  </a:t>
            </a:r>
          </a:p>
        </p:txBody>
      </p:sp>
      <p:sp>
        <p:nvSpPr>
          <p:cNvPr id="20" name="Rectangle 19"/>
          <p:cNvSpPr/>
          <p:nvPr/>
        </p:nvSpPr>
        <p:spPr>
          <a:xfrm>
            <a:off x="6725120" y="4885161"/>
            <a:ext cx="1025380" cy="570094"/>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River, </a:t>
            </a:r>
            <a:r>
              <a:rPr lang="en-US" sz="1600" dirty="0">
                <a:solidFill>
                  <a:schemeClr val="tx1"/>
                </a:solidFill>
              </a:rPr>
              <a:t>2</a:t>
            </a:r>
            <a:r>
              <a:rPr lang="en-US" sz="1600" dirty="0" smtClean="0">
                <a:solidFill>
                  <a:schemeClr val="tx1"/>
                </a:solidFill>
              </a:rPr>
              <a:t>  </a:t>
            </a:r>
          </a:p>
        </p:txBody>
      </p:sp>
      <p:sp>
        <p:nvSpPr>
          <p:cNvPr id="21" name="Rectangle 20"/>
          <p:cNvSpPr/>
          <p:nvPr/>
        </p:nvSpPr>
        <p:spPr>
          <a:xfrm>
            <a:off x="8129660" y="2332166"/>
            <a:ext cx="860280" cy="2114288"/>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Beer, 2</a:t>
            </a:r>
          </a:p>
          <a:p>
            <a:pPr algn="ctr"/>
            <a:r>
              <a:rPr lang="en-US" sz="1600" dirty="0" smtClean="0">
                <a:solidFill>
                  <a:schemeClr val="tx1"/>
                </a:solidFill>
              </a:rPr>
              <a:t>Car, 3</a:t>
            </a:r>
          </a:p>
          <a:p>
            <a:pPr algn="ctr"/>
            <a:r>
              <a:rPr lang="en-US" sz="1600" dirty="0" smtClean="0">
                <a:solidFill>
                  <a:schemeClr val="tx1"/>
                </a:solidFill>
              </a:rPr>
              <a:t>Deer, 2</a:t>
            </a:r>
          </a:p>
          <a:p>
            <a:pPr algn="ctr"/>
            <a:r>
              <a:rPr lang="en-US" sz="1600" dirty="0" smtClean="0">
                <a:solidFill>
                  <a:schemeClr val="tx1"/>
                </a:solidFill>
              </a:rPr>
              <a:t>River, 2  </a:t>
            </a:r>
          </a:p>
        </p:txBody>
      </p:sp>
      <p:sp>
        <p:nvSpPr>
          <p:cNvPr id="22" name="Rectangle 21"/>
          <p:cNvSpPr/>
          <p:nvPr/>
        </p:nvSpPr>
        <p:spPr>
          <a:xfrm>
            <a:off x="177800" y="1068333"/>
            <a:ext cx="1282700"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Input</a:t>
            </a:r>
            <a:endParaRPr lang="en-US" b="1" dirty="0">
              <a:solidFill>
                <a:srgbClr val="000000"/>
              </a:solidFill>
            </a:endParaRPr>
          </a:p>
        </p:txBody>
      </p:sp>
      <p:sp>
        <p:nvSpPr>
          <p:cNvPr id="23" name="Rectangle 22"/>
          <p:cNvSpPr/>
          <p:nvPr/>
        </p:nvSpPr>
        <p:spPr>
          <a:xfrm>
            <a:off x="2072200" y="1058013"/>
            <a:ext cx="1282700"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Split</a:t>
            </a:r>
            <a:endParaRPr lang="en-US" b="1" dirty="0">
              <a:solidFill>
                <a:srgbClr val="000000"/>
              </a:solidFill>
            </a:endParaRPr>
          </a:p>
        </p:txBody>
      </p:sp>
      <p:sp>
        <p:nvSpPr>
          <p:cNvPr id="24" name="Rectangle 23"/>
          <p:cNvSpPr/>
          <p:nvPr/>
        </p:nvSpPr>
        <p:spPr>
          <a:xfrm>
            <a:off x="3746500" y="1044466"/>
            <a:ext cx="1124792"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Map</a:t>
            </a:r>
            <a:endParaRPr lang="en-US" b="1" dirty="0">
              <a:solidFill>
                <a:srgbClr val="000000"/>
              </a:solidFill>
            </a:endParaRPr>
          </a:p>
        </p:txBody>
      </p:sp>
      <p:sp>
        <p:nvSpPr>
          <p:cNvPr id="25" name="Rectangle 24"/>
          <p:cNvSpPr/>
          <p:nvPr/>
        </p:nvSpPr>
        <p:spPr>
          <a:xfrm>
            <a:off x="5078302" y="1044466"/>
            <a:ext cx="1392817"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Shuttle/Sort</a:t>
            </a:r>
            <a:endParaRPr lang="en-US" b="1" dirty="0">
              <a:solidFill>
                <a:srgbClr val="000000"/>
              </a:solidFill>
            </a:endParaRPr>
          </a:p>
        </p:txBody>
      </p:sp>
      <p:sp>
        <p:nvSpPr>
          <p:cNvPr id="26" name="Rectangle 25"/>
          <p:cNvSpPr/>
          <p:nvPr/>
        </p:nvSpPr>
        <p:spPr>
          <a:xfrm>
            <a:off x="6623520" y="1044466"/>
            <a:ext cx="1148880"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Reduce</a:t>
            </a:r>
            <a:endParaRPr lang="en-US" b="1" dirty="0">
              <a:solidFill>
                <a:srgbClr val="000000"/>
              </a:solidFill>
            </a:endParaRPr>
          </a:p>
        </p:txBody>
      </p:sp>
      <p:sp>
        <p:nvSpPr>
          <p:cNvPr id="27" name="Rectangle 26"/>
          <p:cNvSpPr/>
          <p:nvPr/>
        </p:nvSpPr>
        <p:spPr>
          <a:xfrm>
            <a:off x="7906220" y="1045313"/>
            <a:ext cx="1083720"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Output</a:t>
            </a:r>
            <a:endParaRPr lang="en-US" b="1" dirty="0">
              <a:solidFill>
                <a:srgbClr val="000000"/>
              </a:solidFill>
            </a:endParaRPr>
          </a:p>
        </p:txBody>
      </p:sp>
      <p:cxnSp>
        <p:nvCxnSpPr>
          <p:cNvPr id="29" name="Straight Arrow Connector 28"/>
          <p:cNvCxnSpPr>
            <a:endCxn id="7" idx="1"/>
          </p:cNvCxnSpPr>
          <p:nvPr/>
        </p:nvCxnSpPr>
        <p:spPr>
          <a:xfrm flipV="1">
            <a:off x="1638300" y="3200960"/>
            <a:ext cx="368270" cy="121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1638300" y="2332166"/>
            <a:ext cx="357700" cy="753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5" idx="3"/>
            <a:endCxn id="8" idx="1"/>
          </p:cNvCxnSpPr>
          <p:nvPr/>
        </p:nvCxnSpPr>
        <p:spPr>
          <a:xfrm>
            <a:off x="1638300" y="3351308"/>
            <a:ext cx="368270" cy="9327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endCxn id="9" idx="1"/>
          </p:cNvCxnSpPr>
          <p:nvPr/>
        </p:nvCxnSpPr>
        <p:spPr>
          <a:xfrm flipV="1">
            <a:off x="3454787" y="2132809"/>
            <a:ext cx="391125"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3469617" y="3200169"/>
            <a:ext cx="391125"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3471670" y="4270525"/>
            <a:ext cx="391125"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9" idx="3"/>
          </p:cNvCxnSpPr>
          <p:nvPr/>
        </p:nvCxnSpPr>
        <p:spPr>
          <a:xfrm>
            <a:off x="4871292" y="2132809"/>
            <a:ext cx="391124"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4871292" y="3199773"/>
            <a:ext cx="391124"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913575" y="4292082"/>
            <a:ext cx="391124"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9" idx="3"/>
          </p:cNvCxnSpPr>
          <p:nvPr/>
        </p:nvCxnSpPr>
        <p:spPr>
          <a:xfrm>
            <a:off x="4871292" y="2132809"/>
            <a:ext cx="397511" cy="18580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9" idx="3"/>
            <a:endCxn id="15" idx="1"/>
          </p:cNvCxnSpPr>
          <p:nvPr/>
        </p:nvCxnSpPr>
        <p:spPr>
          <a:xfrm>
            <a:off x="4871292" y="2132809"/>
            <a:ext cx="467324" cy="30085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11" idx="3"/>
          </p:cNvCxnSpPr>
          <p:nvPr/>
        </p:nvCxnSpPr>
        <p:spPr>
          <a:xfrm flipV="1">
            <a:off x="4913575" y="2133600"/>
            <a:ext cx="325645" cy="22168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11" idx="3"/>
            <a:endCxn id="13" idx="1"/>
          </p:cNvCxnSpPr>
          <p:nvPr/>
        </p:nvCxnSpPr>
        <p:spPr>
          <a:xfrm flipV="1">
            <a:off x="4913575" y="3205928"/>
            <a:ext cx="355228" cy="11445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10" idx="3"/>
            <a:endCxn id="15" idx="1"/>
          </p:cNvCxnSpPr>
          <p:nvPr/>
        </p:nvCxnSpPr>
        <p:spPr>
          <a:xfrm>
            <a:off x="4892434" y="3257473"/>
            <a:ext cx="446182" cy="18838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6283196" y="2132018"/>
            <a:ext cx="391124"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6294183" y="3194348"/>
            <a:ext cx="391124"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6333996" y="4291686"/>
            <a:ext cx="391124"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a:off x="6363996" y="5162097"/>
            <a:ext cx="391124"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endCxn id="21" idx="1"/>
          </p:cNvCxnSpPr>
          <p:nvPr/>
        </p:nvCxnSpPr>
        <p:spPr>
          <a:xfrm>
            <a:off x="7643020" y="2131227"/>
            <a:ext cx="486640" cy="12580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endCxn id="21" idx="1"/>
          </p:cNvCxnSpPr>
          <p:nvPr/>
        </p:nvCxnSpPr>
        <p:spPr>
          <a:xfrm>
            <a:off x="7660638" y="3193557"/>
            <a:ext cx="469022" cy="1957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endCxn id="21" idx="1"/>
          </p:cNvCxnSpPr>
          <p:nvPr/>
        </p:nvCxnSpPr>
        <p:spPr>
          <a:xfrm flipV="1">
            <a:off x="7710658" y="3389310"/>
            <a:ext cx="419002" cy="8804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V="1">
            <a:off x="7772400" y="3474208"/>
            <a:ext cx="357260" cy="17094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82600" y="5397500"/>
            <a:ext cx="7848600" cy="1200328"/>
          </a:xfrm>
          <a:prstGeom prst="rect">
            <a:avLst/>
          </a:prstGeom>
          <a:noFill/>
        </p:spPr>
        <p:txBody>
          <a:bodyPr wrap="square" rtlCol="0">
            <a:spAutoFit/>
          </a:bodyPr>
          <a:lstStyle/>
          <a:p>
            <a:r>
              <a:rPr lang="en-US" sz="2400" b="1" u="sng" dirty="0" smtClean="0"/>
              <a:t>Q: Do you see any place we can improve the efficiency?</a:t>
            </a:r>
          </a:p>
          <a:p>
            <a:r>
              <a:rPr lang="en-US" sz="2400" b="1" dirty="0" smtClean="0">
                <a:solidFill>
                  <a:srgbClr val="0000FF"/>
                </a:solidFill>
              </a:rPr>
              <a:t>Local aggregation at mapper will be able to improve </a:t>
            </a:r>
            <a:r>
              <a:rPr lang="en-US" sz="2400" b="1" dirty="0" err="1" smtClean="0">
                <a:solidFill>
                  <a:srgbClr val="0000FF"/>
                </a:solidFill>
              </a:rPr>
              <a:t>MapReduce</a:t>
            </a:r>
            <a:r>
              <a:rPr lang="en-US" sz="2400" b="1" dirty="0" smtClean="0">
                <a:solidFill>
                  <a:srgbClr val="0000FF"/>
                </a:solidFill>
              </a:rPr>
              <a:t> efficiency.</a:t>
            </a:r>
            <a:endParaRPr lang="en-US" sz="2400" dirty="0" smtClean="0">
              <a:solidFill>
                <a:srgbClr val="0000FF"/>
              </a:solidFill>
            </a:endParaRPr>
          </a:p>
        </p:txBody>
      </p:sp>
      <p:sp>
        <p:nvSpPr>
          <p:cNvPr id="4" name="Rectangle 3"/>
          <p:cNvSpPr/>
          <p:nvPr/>
        </p:nvSpPr>
        <p:spPr>
          <a:xfrm>
            <a:off x="3746500" y="2654300"/>
            <a:ext cx="1331802" cy="1144141"/>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35466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58738"/>
            <a:ext cx="8229600" cy="1143000"/>
          </a:xfrm>
        </p:spPr>
        <p:txBody>
          <a:bodyPr/>
          <a:lstStyle/>
          <a:p>
            <a:r>
              <a:rPr lang="en-US" dirty="0" err="1" smtClean="0"/>
              <a:t>MapReduce</a:t>
            </a:r>
            <a:r>
              <a:rPr lang="en-US" dirty="0" smtClean="0"/>
              <a:t>: Combiner</a:t>
            </a:r>
            <a:endParaRPr lang="en-US" dirty="0"/>
          </a:p>
        </p:txBody>
      </p:sp>
      <p:sp>
        <p:nvSpPr>
          <p:cNvPr id="3" name="Content Placeholder 2"/>
          <p:cNvSpPr>
            <a:spLocks noGrp="1"/>
          </p:cNvSpPr>
          <p:nvPr>
            <p:ph idx="1"/>
          </p:nvPr>
        </p:nvSpPr>
        <p:spPr>
          <a:xfrm>
            <a:off x="457200" y="1104900"/>
            <a:ext cx="8229600" cy="5461000"/>
          </a:xfrm>
        </p:spPr>
        <p:txBody>
          <a:bodyPr>
            <a:normAutofit fontScale="85000" lnSpcReduction="20000"/>
          </a:bodyPr>
          <a:lstStyle/>
          <a:p>
            <a:r>
              <a:rPr lang="en-US" b="1" dirty="0" smtClean="0"/>
              <a:t>Combiner: </a:t>
            </a:r>
            <a:r>
              <a:rPr lang="en-US" dirty="0" smtClean="0"/>
              <a:t>do local aggregation/combine task at mapper</a:t>
            </a:r>
          </a:p>
          <a:p>
            <a:endParaRPr lang="en-US" dirty="0"/>
          </a:p>
          <a:p>
            <a:pPr marL="0" indent="0">
              <a:buNone/>
            </a:pPr>
            <a:endParaRPr lang="en-US" dirty="0" smtClean="0"/>
          </a:p>
          <a:p>
            <a:endParaRPr lang="en-US" b="1" dirty="0" smtClean="0"/>
          </a:p>
          <a:p>
            <a:pPr marL="0" indent="0">
              <a:buNone/>
            </a:pPr>
            <a:endParaRPr lang="en-US" b="1" dirty="0"/>
          </a:p>
          <a:p>
            <a:r>
              <a:rPr lang="en-US" b="1" dirty="0" smtClean="0"/>
              <a:t>Q</a:t>
            </a:r>
            <a:r>
              <a:rPr lang="en-US" b="1" dirty="0"/>
              <a:t>: What are the benefits of using combiner:</a:t>
            </a:r>
          </a:p>
          <a:p>
            <a:pPr lvl="1"/>
            <a:r>
              <a:rPr lang="en-US" dirty="0">
                <a:solidFill>
                  <a:srgbClr val="0000FF"/>
                </a:solidFill>
              </a:rPr>
              <a:t>Reduce memory/disk requirement of Map tasks</a:t>
            </a:r>
          </a:p>
          <a:p>
            <a:pPr lvl="1"/>
            <a:r>
              <a:rPr lang="en-US" dirty="0">
                <a:solidFill>
                  <a:srgbClr val="0000FF"/>
                </a:solidFill>
              </a:rPr>
              <a:t>Reduce network </a:t>
            </a:r>
            <a:r>
              <a:rPr lang="en-US" dirty="0" smtClean="0">
                <a:solidFill>
                  <a:srgbClr val="0000FF"/>
                </a:solidFill>
              </a:rPr>
              <a:t>traffic</a:t>
            </a:r>
            <a:endParaRPr lang="en-US" dirty="0" smtClean="0"/>
          </a:p>
          <a:p>
            <a:r>
              <a:rPr lang="en-US" b="1" dirty="0" smtClean="0"/>
              <a:t>Q: Can we remove the reduce function?</a:t>
            </a:r>
          </a:p>
          <a:p>
            <a:pPr lvl="1"/>
            <a:r>
              <a:rPr lang="en-US" dirty="0" smtClean="0">
                <a:solidFill>
                  <a:srgbClr val="0000FF"/>
                </a:solidFill>
              </a:rPr>
              <a:t>No, reducer still needs to process records with same key but from </a:t>
            </a:r>
            <a:r>
              <a:rPr lang="en-US" i="1" dirty="0" smtClean="0">
                <a:solidFill>
                  <a:srgbClr val="0000FF"/>
                </a:solidFill>
              </a:rPr>
              <a:t>different mappers</a:t>
            </a:r>
          </a:p>
          <a:p>
            <a:r>
              <a:rPr lang="en-US" b="1" dirty="0" smtClean="0"/>
              <a:t>Q: How would you implement combiner?</a:t>
            </a:r>
          </a:p>
          <a:p>
            <a:pPr lvl="1"/>
            <a:r>
              <a:rPr lang="en-US" dirty="0" smtClean="0">
                <a:solidFill>
                  <a:srgbClr val="0000FF"/>
                </a:solidFill>
              </a:rPr>
              <a:t>It is the same as Reducer!</a:t>
            </a:r>
          </a:p>
        </p:txBody>
      </p:sp>
      <p:grpSp>
        <p:nvGrpSpPr>
          <p:cNvPr id="18" name="Group 17"/>
          <p:cNvGrpSpPr/>
          <p:nvPr/>
        </p:nvGrpSpPr>
        <p:grpSpPr>
          <a:xfrm>
            <a:off x="1074270" y="2144038"/>
            <a:ext cx="6010198" cy="1045547"/>
            <a:chOff x="911065" y="1648481"/>
            <a:chExt cx="6010198" cy="1045547"/>
          </a:xfrm>
        </p:grpSpPr>
        <p:sp>
          <p:nvSpPr>
            <p:cNvPr id="4" name="Rectangle 3"/>
            <p:cNvSpPr/>
            <p:nvPr/>
          </p:nvSpPr>
          <p:spPr>
            <a:xfrm>
              <a:off x="1420227" y="1827095"/>
              <a:ext cx="1025380" cy="719139"/>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Car, 1</a:t>
              </a:r>
            </a:p>
            <a:p>
              <a:pPr algn="ctr"/>
              <a:r>
                <a:rPr lang="en-US" sz="1600" dirty="0" smtClean="0">
                  <a:solidFill>
                    <a:schemeClr val="tx1"/>
                  </a:solidFill>
                </a:rPr>
                <a:t>Car, 1  </a:t>
              </a:r>
            </a:p>
            <a:p>
              <a:pPr algn="ctr"/>
              <a:r>
                <a:rPr lang="en-US" sz="1600" dirty="0" smtClean="0">
                  <a:solidFill>
                    <a:schemeClr val="tx1"/>
                  </a:solidFill>
                </a:rPr>
                <a:t>River, 1 </a:t>
              </a:r>
            </a:p>
          </p:txBody>
        </p:sp>
        <p:sp>
          <p:nvSpPr>
            <p:cNvPr id="5" name="Rectangle 4"/>
            <p:cNvSpPr/>
            <p:nvPr/>
          </p:nvSpPr>
          <p:spPr>
            <a:xfrm>
              <a:off x="4440833" y="1762328"/>
              <a:ext cx="1025380" cy="822228"/>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Car, 2</a:t>
              </a:r>
            </a:p>
            <a:p>
              <a:pPr algn="ctr"/>
              <a:r>
                <a:rPr lang="en-US" sz="1600" dirty="0" smtClean="0">
                  <a:solidFill>
                    <a:schemeClr val="tx1"/>
                  </a:solidFill>
                </a:rPr>
                <a:t>Car, 1  </a:t>
              </a:r>
            </a:p>
          </p:txBody>
        </p:sp>
        <p:sp>
          <p:nvSpPr>
            <p:cNvPr id="6" name="Rectangle 5"/>
            <p:cNvSpPr/>
            <p:nvPr/>
          </p:nvSpPr>
          <p:spPr>
            <a:xfrm>
              <a:off x="5895883" y="1737520"/>
              <a:ext cx="1025380" cy="570094"/>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Car, 3  </a:t>
              </a:r>
            </a:p>
          </p:txBody>
        </p:sp>
        <p:cxnSp>
          <p:nvCxnSpPr>
            <p:cNvPr id="7" name="Straight Arrow Connector 6"/>
            <p:cNvCxnSpPr/>
            <p:nvPr/>
          </p:nvCxnSpPr>
          <p:spPr>
            <a:xfrm flipV="1">
              <a:off x="911065" y="2121958"/>
              <a:ext cx="391125"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509107" y="2129756"/>
              <a:ext cx="391124"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5466213" y="2061244"/>
              <a:ext cx="391124"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931527" y="1801695"/>
              <a:ext cx="1025380" cy="719139"/>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Car, 2 </a:t>
              </a:r>
            </a:p>
            <a:p>
              <a:pPr algn="ctr"/>
              <a:r>
                <a:rPr lang="en-US" sz="1600" dirty="0" smtClean="0">
                  <a:solidFill>
                    <a:schemeClr val="tx1"/>
                  </a:solidFill>
                </a:rPr>
                <a:t>River, 1 </a:t>
              </a:r>
            </a:p>
          </p:txBody>
        </p:sp>
        <p:cxnSp>
          <p:nvCxnSpPr>
            <p:cNvPr id="13" name="Straight Arrow Connector 12"/>
            <p:cNvCxnSpPr/>
            <p:nvPr/>
          </p:nvCxnSpPr>
          <p:spPr>
            <a:xfrm>
              <a:off x="4049709" y="2130547"/>
              <a:ext cx="391124" cy="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4049709" y="2283738"/>
              <a:ext cx="391124" cy="3008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2760173" y="1648481"/>
              <a:ext cx="1319196" cy="1045547"/>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16760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a:t>
            </a:r>
            <a:r>
              <a:rPr lang="en-US" dirty="0" err="1" smtClean="0"/>
              <a:t>WordCount</a:t>
            </a:r>
            <a:r>
              <a:rPr lang="en-US" dirty="0"/>
              <a:t> </a:t>
            </a:r>
            <a:r>
              <a:rPr lang="en-US" dirty="0" smtClean="0"/>
              <a:t>2</a:t>
            </a:r>
            <a:endParaRPr lang="en-US" dirty="0"/>
          </a:p>
        </p:txBody>
      </p:sp>
      <p:sp>
        <p:nvSpPr>
          <p:cNvPr id="3" name="Content Placeholder 2"/>
          <p:cNvSpPr>
            <a:spLocks noGrp="1"/>
          </p:cNvSpPr>
          <p:nvPr>
            <p:ph idx="1"/>
          </p:nvPr>
        </p:nvSpPr>
        <p:spPr/>
        <p:txBody>
          <a:bodyPr/>
          <a:lstStyle/>
          <a:p>
            <a:r>
              <a:rPr lang="en-US" b="1" dirty="0" smtClean="0"/>
              <a:t>New Goal: </a:t>
            </a:r>
            <a:r>
              <a:rPr lang="en-US" dirty="0" smtClean="0"/>
              <a:t>output all words sorted by their frequencies (total counts) in a document. </a:t>
            </a:r>
          </a:p>
          <a:p>
            <a:r>
              <a:rPr lang="en-US" b="1" dirty="0" smtClean="0"/>
              <a:t>Question: </a:t>
            </a:r>
            <a:r>
              <a:rPr lang="en-US" dirty="0" smtClean="0"/>
              <a:t>How would you adopt the basic word count program to solve it? </a:t>
            </a:r>
          </a:p>
          <a:p>
            <a:r>
              <a:rPr lang="en-US" b="1" dirty="0" smtClean="0"/>
              <a:t>Solution: </a:t>
            </a:r>
          </a:p>
          <a:p>
            <a:pPr lvl="1"/>
            <a:r>
              <a:rPr lang="en-US" b="1" dirty="0" smtClean="0">
                <a:solidFill>
                  <a:srgbClr val="0000FF"/>
                </a:solidFill>
              </a:rPr>
              <a:t>Sort words by their counts in the reducer</a:t>
            </a:r>
          </a:p>
          <a:p>
            <a:pPr lvl="1"/>
            <a:r>
              <a:rPr lang="en-US" b="1" dirty="0" smtClean="0">
                <a:solidFill>
                  <a:srgbClr val="0000FF"/>
                </a:solidFill>
              </a:rPr>
              <a:t>Problem: what happens if we have more than one reducer?</a:t>
            </a:r>
            <a:endParaRPr lang="en-US" b="1" dirty="0">
              <a:solidFill>
                <a:srgbClr val="0000FF"/>
              </a:solidFill>
            </a:endParaRPr>
          </a:p>
        </p:txBody>
      </p:sp>
    </p:spTree>
    <p:extLst>
      <p:ext uri="{BB962C8B-B14F-4D97-AF65-F5344CB8AC3E}">
        <p14:creationId xmlns:p14="http://schemas.microsoft.com/office/powerpoint/2010/main" val="40393393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a:t>
            </a:r>
            <a:r>
              <a:rPr lang="en-US" dirty="0" err="1" smtClean="0"/>
              <a:t>WordCount</a:t>
            </a:r>
            <a:r>
              <a:rPr lang="en-US" dirty="0"/>
              <a:t> </a:t>
            </a:r>
            <a:r>
              <a:rPr lang="en-US" dirty="0" smtClean="0"/>
              <a:t>2</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New Goal: </a:t>
            </a:r>
            <a:r>
              <a:rPr lang="en-US" dirty="0" smtClean="0"/>
              <a:t>output all words sorted by their frequencies (total counts) in a document. </a:t>
            </a:r>
          </a:p>
          <a:p>
            <a:r>
              <a:rPr lang="en-US" b="1" dirty="0" smtClean="0"/>
              <a:t>Question: </a:t>
            </a:r>
            <a:r>
              <a:rPr lang="en-US" dirty="0" smtClean="0"/>
              <a:t>How would you adopt the basic word count program to solve it? </a:t>
            </a:r>
          </a:p>
          <a:p>
            <a:r>
              <a:rPr lang="en-US" b="1" dirty="0" smtClean="0"/>
              <a:t>Solution: </a:t>
            </a:r>
          </a:p>
          <a:p>
            <a:pPr lvl="1"/>
            <a:r>
              <a:rPr lang="en-US" b="1" dirty="0" smtClean="0">
                <a:solidFill>
                  <a:srgbClr val="0000FF"/>
                </a:solidFill>
              </a:rPr>
              <a:t>Do two rounds of </a:t>
            </a:r>
            <a:r>
              <a:rPr lang="en-US" b="1" dirty="0" err="1" smtClean="0">
                <a:solidFill>
                  <a:srgbClr val="0000FF"/>
                </a:solidFill>
              </a:rPr>
              <a:t>MapReduce</a:t>
            </a:r>
            <a:endParaRPr lang="en-US" b="1" dirty="0" smtClean="0">
              <a:solidFill>
                <a:srgbClr val="0000FF"/>
              </a:solidFill>
            </a:endParaRPr>
          </a:p>
          <a:p>
            <a:pPr lvl="1"/>
            <a:r>
              <a:rPr lang="en-US" b="1" dirty="0" smtClean="0">
                <a:solidFill>
                  <a:srgbClr val="0000FF"/>
                </a:solidFill>
              </a:rPr>
              <a:t>In the 2</a:t>
            </a:r>
            <a:r>
              <a:rPr lang="en-US" b="1" baseline="30000" dirty="0" smtClean="0">
                <a:solidFill>
                  <a:srgbClr val="0000FF"/>
                </a:solidFill>
              </a:rPr>
              <a:t>nd</a:t>
            </a:r>
            <a:r>
              <a:rPr lang="en-US" b="1" dirty="0" smtClean="0">
                <a:solidFill>
                  <a:srgbClr val="0000FF"/>
                </a:solidFill>
              </a:rPr>
              <a:t> round, take the output of </a:t>
            </a:r>
            <a:r>
              <a:rPr lang="en-US" b="1" dirty="0" err="1" smtClean="0">
                <a:solidFill>
                  <a:srgbClr val="0000FF"/>
                </a:solidFill>
              </a:rPr>
              <a:t>WordCount</a:t>
            </a:r>
            <a:r>
              <a:rPr lang="en-US" b="1" dirty="0" smtClean="0">
                <a:solidFill>
                  <a:srgbClr val="0000FF"/>
                </a:solidFill>
              </a:rPr>
              <a:t> as input but </a:t>
            </a:r>
            <a:r>
              <a:rPr lang="en-US" b="1" i="1" u="sng" dirty="0" smtClean="0">
                <a:solidFill>
                  <a:srgbClr val="0000FF"/>
                </a:solidFill>
              </a:rPr>
              <a:t>switch key and value pair</a:t>
            </a:r>
            <a:r>
              <a:rPr lang="en-US" b="1" dirty="0" smtClean="0">
                <a:solidFill>
                  <a:srgbClr val="0000FF"/>
                </a:solidFill>
              </a:rPr>
              <a:t>!</a:t>
            </a:r>
          </a:p>
          <a:p>
            <a:pPr lvl="1"/>
            <a:r>
              <a:rPr lang="en-US" b="1" dirty="0" smtClean="0">
                <a:solidFill>
                  <a:srgbClr val="0000FF"/>
                </a:solidFill>
              </a:rPr>
              <a:t>Leverage the sorting capability of </a:t>
            </a:r>
            <a:r>
              <a:rPr lang="en-US" b="1" i="1" dirty="0" smtClean="0">
                <a:solidFill>
                  <a:srgbClr val="0000FF"/>
                </a:solidFill>
              </a:rPr>
              <a:t>shuffle/sort </a:t>
            </a:r>
            <a:r>
              <a:rPr lang="en-US" b="1" dirty="0" smtClean="0">
                <a:solidFill>
                  <a:srgbClr val="0000FF"/>
                </a:solidFill>
              </a:rPr>
              <a:t>to do the global sorting!</a:t>
            </a:r>
            <a:endParaRPr lang="en-US" b="1" dirty="0">
              <a:solidFill>
                <a:srgbClr val="0000FF"/>
              </a:solidFill>
            </a:endParaRPr>
          </a:p>
        </p:txBody>
      </p:sp>
    </p:spTree>
    <p:extLst>
      <p:ext uri="{BB962C8B-B14F-4D97-AF65-F5344CB8AC3E}">
        <p14:creationId xmlns:p14="http://schemas.microsoft.com/office/powerpoint/2010/main" val="39272958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a:t>
            </a:r>
            <a:r>
              <a:rPr lang="en-US" dirty="0" err="1" smtClean="0"/>
              <a:t>WordCount</a:t>
            </a:r>
            <a:r>
              <a:rPr lang="en-US" dirty="0"/>
              <a:t> 3</a:t>
            </a:r>
          </a:p>
        </p:txBody>
      </p:sp>
      <p:sp>
        <p:nvSpPr>
          <p:cNvPr id="3" name="Content Placeholder 2"/>
          <p:cNvSpPr>
            <a:spLocks noGrp="1"/>
          </p:cNvSpPr>
          <p:nvPr>
            <p:ph idx="1"/>
          </p:nvPr>
        </p:nvSpPr>
        <p:spPr/>
        <p:txBody>
          <a:bodyPr>
            <a:normAutofit/>
          </a:bodyPr>
          <a:lstStyle/>
          <a:p>
            <a:r>
              <a:rPr lang="en-US" b="1" dirty="0" smtClean="0"/>
              <a:t>New Goal: </a:t>
            </a:r>
            <a:r>
              <a:rPr lang="en-US" dirty="0" smtClean="0"/>
              <a:t>output the top K words sorted by their frequencies (total counts) in a document. </a:t>
            </a:r>
          </a:p>
          <a:p>
            <a:r>
              <a:rPr lang="en-US" b="1" dirty="0" smtClean="0"/>
              <a:t>Question: </a:t>
            </a:r>
            <a:r>
              <a:rPr lang="en-US" dirty="0" smtClean="0"/>
              <a:t>How would you adopt the basic word count program to solve it? </a:t>
            </a:r>
          </a:p>
          <a:p>
            <a:r>
              <a:rPr lang="en-US" b="1" dirty="0" smtClean="0"/>
              <a:t>Solution: </a:t>
            </a:r>
          </a:p>
          <a:p>
            <a:pPr lvl="1"/>
            <a:r>
              <a:rPr lang="en-US" b="1" dirty="0" smtClean="0">
                <a:solidFill>
                  <a:srgbClr val="0000FF"/>
                </a:solidFill>
              </a:rPr>
              <a:t>Use the solution of previous problem and only grab the top K in the final output</a:t>
            </a:r>
          </a:p>
          <a:p>
            <a:pPr lvl="1"/>
            <a:r>
              <a:rPr lang="en-US" b="1" dirty="0" smtClean="0">
                <a:solidFill>
                  <a:srgbClr val="0000FF"/>
                </a:solidFill>
              </a:rPr>
              <a:t>Problem: is there a more efficient way to do it?</a:t>
            </a:r>
            <a:endParaRPr lang="en-US" b="1" dirty="0">
              <a:solidFill>
                <a:srgbClr val="0000FF"/>
              </a:solidFill>
            </a:endParaRPr>
          </a:p>
        </p:txBody>
      </p:sp>
    </p:spTree>
    <p:extLst>
      <p:ext uri="{BB962C8B-B14F-4D97-AF65-F5344CB8AC3E}">
        <p14:creationId xmlns:p14="http://schemas.microsoft.com/office/powerpoint/2010/main" val="9631244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a:t>
            </a:r>
            <a:r>
              <a:rPr lang="en-US" dirty="0" err="1" smtClean="0"/>
              <a:t>WordCount</a:t>
            </a:r>
            <a:r>
              <a:rPr lang="en-US" dirty="0"/>
              <a:t> 3</a:t>
            </a:r>
          </a:p>
        </p:txBody>
      </p:sp>
      <p:sp>
        <p:nvSpPr>
          <p:cNvPr id="3" name="Content Placeholder 2"/>
          <p:cNvSpPr>
            <a:spLocks noGrp="1"/>
          </p:cNvSpPr>
          <p:nvPr>
            <p:ph idx="1"/>
          </p:nvPr>
        </p:nvSpPr>
        <p:spPr/>
        <p:txBody>
          <a:bodyPr>
            <a:normAutofit lnSpcReduction="10000"/>
          </a:bodyPr>
          <a:lstStyle/>
          <a:p>
            <a:r>
              <a:rPr lang="en-US" b="1" dirty="0" smtClean="0"/>
              <a:t>New Goal: </a:t>
            </a:r>
            <a:r>
              <a:rPr lang="en-US" dirty="0" smtClean="0"/>
              <a:t>output the top K words sorted by their frequencies (total counts) in a document. </a:t>
            </a:r>
          </a:p>
          <a:p>
            <a:r>
              <a:rPr lang="en-US" b="1" dirty="0" smtClean="0"/>
              <a:t>Question: </a:t>
            </a:r>
            <a:r>
              <a:rPr lang="en-US" dirty="0" smtClean="0"/>
              <a:t>How would you adopt the basic word count program to solve it? </a:t>
            </a:r>
          </a:p>
          <a:p>
            <a:r>
              <a:rPr lang="en-US" b="1" dirty="0" smtClean="0"/>
              <a:t>Solution: </a:t>
            </a:r>
          </a:p>
          <a:p>
            <a:pPr lvl="1"/>
            <a:r>
              <a:rPr lang="en-US" b="1" dirty="0" smtClean="0">
                <a:solidFill>
                  <a:srgbClr val="0000FF"/>
                </a:solidFill>
              </a:rPr>
              <a:t>Add a sort function to the </a:t>
            </a:r>
            <a:r>
              <a:rPr lang="en-US" b="1" i="1" dirty="0" smtClean="0">
                <a:solidFill>
                  <a:srgbClr val="0000FF"/>
                </a:solidFill>
              </a:rPr>
              <a:t>reducer</a:t>
            </a:r>
            <a:r>
              <a:rPr lang="en-US" b="1" dirty="0" smtClean="0">
                <a:solidFill>
                  <a:srgbClr val="0000FF"/>
                </a:solidFill>
              </a:rPr>
              <a:t> in the first round and only output the top K words</a:t>
            </a:r>
          </a:p>
          <a:p>
            <a:pPr lvl="1"/>
            <a:r>
              <a:rPr lang="en-US" b="1" dirty="0" smtClean="0">
                <a:solidFill>
                  <a:srgbClr val="0000FF"/>
                </a:solidFill>
              </a:rPr>
              <a:t>Intuition: the </a:t>
            </a:r>
            <a:r>
              <a:rPr lang="en-US" b="1" i="1" u="sng" dirty="0" smtClean="0">
                <a:solidFill>
                  <a:srgbClr val="0000FF"/>
                </a:solidFill>
              </a:rPr>
              <a:t>global top K must be a local top K </a:t>
            </a:r>
            <a:r>
              <a:rPr lang="en-US" b="1" dirty="0" smtClean="0">
                <a:solidFill>
                  <a:srgbClr val="0000FF"/>
                </a:solidFill>
              </a:rPr>
              <a:t>in any reducer!</a:t>
            </a:r>
            <a:endParaRPr lang="en-US" b="1" dirty="0">
              <a:solidFill>
                <a:srgbClr val="0000FF"/>
              </a:solidFill>
            </a:endParaRPr>
          </a:p>
        </p:txBody>
      </p:sp>
    </p:spTree>
    <p:extLst>
      <p:ext uri="{BB962C8B-B14F-4D97-AF65-F5344CB8AC3E}">
        <p14:creationId xmlns:p14="http://schemas.microsoft.com/office/powerpoint/2010/main" val="232854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In-class Exercise</a:t>
            </a:r>
            <a:endParaRPr lang="en-US" dirty="0"/>
          </a:p>
        </p:txBody>
      </p:sp>
      <p:sp>
        <p:nvSpPr>
          <p:cNvPr id="3" name="Content Placeholder 2"/>
          <p:cNvSpPr>
            <a:spLocks noGrp="1"/>
          </p:cNvSpPr>
          <p:nvPr>
            <p:ph idx="1"/>
          </p:nvPr>
        </p:nvSpPr>
        <p:spPr>
          <a:xfrm>
            <a:off x="457200" y="1600200"/>
            <a:ext cx="8229600" cy="4813300"/>
          </a:xfrm>
        </p:spPr>
        <p:txBody>
          <a:bodyPr>
            <a:normAutofit fontScale="92500" lnSpcReduction="10000"/>
          </a:bodyPr>
          <a:lstStyle/>
          <a:p>
            <a:r>
              <a:rPr lang="en-US" b="1" dirty="0" smtClean="0"/>
              <a:t>Problem: </a:t>
            </a:r>
            <a:r>
              <a:rPr lang="en-US" dirty="0" smtClean="0"/>
              <a:t>Find the maximum monthly temperature for each year from weather reports </a:t>
            </a:r>
          </a:p>
          <a:p>
            <a:r>
              <a:rPr lang="en-US" b="1" dirty="0" smtClean="0"/>
              <a:t>Input: </a:t>
            </a:r>
            <a:r>
              <a:rPr lang="en-US" dirty="0" smtClean="0"/>
              <a:t>A set of records with format as:</a:t>
            </a:r>
          </a:p>
          <a:p>
            <a:pPr marL="457200" lvl="1" indent="0">
              <a:buNone/>
            </a:pPr>
            <a:r>
              <a:rPr lang="en-US" dirty="0" smtClean="0"/>
              <a:t>&lt;Year/Month, Average Temperature of that month&gt;</a:t>
            </a:r>
          </a:p>
          <a:p>
            <a:pPr marL="457200" lvl="1" indent="0">
              <a:buNone/>
            </a:pPr>
            <a:r>
              <a:rPr lang="en-US" dirty="0"/>
              <a:t>	</a:t>
            </a:r>
            <a:r>
              <a:rPr lang="en-US" b="1" dirty="0" smtClean="0"/>
              <a:t>- (</a:t>
            </a:r>
            <a:r>
              <a:rPr lang="en-US" b="1" dirty="0"/>
              <a:t>200707,100), (200706,90</a:t>
            </a:r>
            <a:r>
              <a:rPr lang="en-US" b="1" dirty="0" smtClean="0"/>
              <a:t>)</a:t>
            </a:r>
          </a:p>
          <a:p>
            <a:pPr marL="457200" lvl="1" indent="0">
              <a:buNone/>
            </a:pPr>
            <a:r>
              <a:rPr lang="en-US" b="1" dirty="0"/>
              <a:t>	</a:t>
            </a:r>
            <a:r>
              <a:rPr lang="en-US" b="1" dirty="0" smtClean="0"/>
              <a:t>- (</a:t>
            </a:r>
            <a:r>
              <a:rPr lang="en-US" b="1" dirty="0"/>
              <a:t>200508, 90), (200607,100</a:t>
            </a:r>
            <a:r>
              <a:rPr lang="en-US" b="1" dirty="0" smtClean="0"/>
              <a:t>)</a:t>
            </a:r>
          </a:p>
          <a:p>
            <a:pPr marL="457200" lvl="1" indent="0">
              <a:buNone/>
            </a:pPr>
            <a:r>
              <a:rPr lang="en-US" b="1" dirty="0"/>
              <a:t>	</a:t>
            </a:r>
            <a:r>
              <a:rPr lang="en-US" b="1" dirty="0" smtClean="0"/>
              <a:t>- (</a:t>
            </a:r>
            <a:r>
              <a:rPr lang="en-US" b="1" dirty="0"/>
              <a:t>200708, 80), (200606,80)</a:t>
            </a:r>
          </a:p>
          <a:p>
            <a:r>
              <a:rPr lang="en-US" b="1" u="sng" dirty="0" smtClean="0"/>
              <a:t>Question: </a:t>
            </a:r>
            <a:r>
              <a:rPr lang="en-US" dirty="0" smtClean="0"/>
              <a:t>write down the Map and Reduce function to solve this problem</a:t>
            </a:r>
          </a:p>
          <a:p>
            <a:pPr lvl="1"/>
            <a:r>
              <a:rPr lang="en-US" dirty="0" smtClean="0"/>
              <a:t>Assume we split the input by line</a:t>
            </a:r>
          </a:p>
        </p:txBody>
      </p:sp>
    </p:spTree>
    <p:extLst>
      <p:ext uri="{BB962C8B-B14F-4D97-AF65-F5344CB8AC3E}">
        <p14:creationId xmlns:p14="http://schemas.microsoft.com/office/powerpoint/2010/main" val="2365744325"/>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dirty="0" smtClean="0"/>
              <a:t>Mapper and Reducer of Max Temperature </a:t>
            </a:r>
            <a:endParaRPr lang="en-US" dirty="0"/>
          </a:p>
        </p:txBody>
      </p:sp>
      <p:sp>
        <p:nvSpPr>
          <p:cNvPr id="3" name="Content Placeholder 2"/>
          <p:cNvSpPr>
            <a:spLocks noGrp="1"/>
          </p:cNvSpPr>
          <p:nvPr>
            <p:ph idx="1"/>
          </p:nvPr>
        </p:nvSpPr>
        <p:spPr>
          <a:xfrm>
            <a:off x="457200" y="1270000"/>
            <a:ext cx="8229600" cy="5405438"/>
          </a:xfrm>
        </p:spPr>
        <p:txBody>
          <a:bodyPr>
            <a:noAutofit/>
          </a:bodyPr>
          <a:lstStyle/>
          <a:p>
            <a:r>
              <a:rPr lang="en-US" sz="2400" dirty="0" smtClean="0">
                <a:solidFill>
                  <a:srgbClr val="0000FF"/>
                </a:solidFill>
              </a:rPr>
              <a:t>Map(key</a:t>
            </a:r>
            <a:r>
              <a:rPr lang="en-US" sz="2400" dirty="0">
                <a:solidFill>
                  <a:srgbClr val="0000FF"/>
                </a:solidFill>
              </a:rPr>
              <a:t>, </a:t>
            </a:r>
            <a:r>
              <a:rPr lang="en-US" sz="2400" dirty="0" smtClean="0">
                <a:solidFill>
                  <a:srgbClr val="0000FF"/>
                </a:solidFill>
              </a:rPr>
              <a:t>value){</a:t>
            </a:r>
          </a:p>
          <a:p>
            <a:pPr marL="0" indent="0">
              <a:buNone/>
            </a:pPr>
            <a:r>
              <a:rPr lang="en-US" sz="2400" dirty="0"/>
              <a:t>	// key: line number</a:t>
            </a:r>
          </a:p>
          <a:p>
            <a:pPr marL="0" indent="0">
              <a:buNone/>
            </a:pPr>
            <a:r>
              <a:rPr lang="en-US" sz="2400" dirty="0"/>
              <a:t>	// value: </a:t>
            </a:r>
            <a:r>
              <a:rPr lang="en-US" sz="2400" dirty="0" smtClean="0"/>
              <a:t>tuples in a line</a:t>
            </a:r>
            <a:endParaRPr lang="en-US" sz="2400" dirty="0"/>
          </a:p>
          <a:p>
            <a:pPr marL="0" indent="0">
              <a:buNone/>
            </a:pPr>
            <a:r>
              <a:rPr lang="en-US" sz="2400" dirty="0"/>
              <a:t>	</a:t>
            </a:r>
            <a:r>
              <a:rPr lang="en-US" sz="2400" dirty="0">
                <a:solidFill>
                  <a:srgbClr val="0000FF"/>
                </a:solidFill>
              </a:rPr>
              <a:t>for each </a:t>
            </a:r>
            <a:r>
              <a:rPr lang="en-US" sz="2400" dirty="0" smtClean="0">
                <a:solidFill>
                  <a:srgbClr val="0000FF"/>
                </a:solidFill>
              </a:rPr>
              <a:t>tuple t </a:t>
            </a:r>
            <a:r>
              <a:rPr lang="en-US" sz="2400" dirty="0">
                <a:solidFill>
                  <a:srgbClr val="0000FF"/>
                </a:solidFill>
              </a:rPr>
              <a:t>in value:</a:t>
            </a:r>
          </a:p>
          <a:p>
            <a:pPr marL="0" indent="0">
              <a:buNone/>
            </a:pPr>
            <a:r>
              <a:rPr lang="en-US" sz="2400" dirty="0">
                <a:solidFill>
                  <a:srgbClr val="0000FF"/>
                </a:solidFill>
              </a:rPr>
              <a:t>		</a:t>
            </a:r>
            <a:r>
              <a:rPr lang="en-US" sz="2400" dirty="0" smtClean="0">
                <a:solidFill>
                  <a:srgbClr val="0000FF"/>
                </a:solidFill>
              </a:rPr>
              <a:t>Emit(t-&gt;year, t-&gt;temperature)</a:t>
            </a:r>
            <a:r>
              <a:rPr lang="en-US" sz="2400" dirty="0">
                <a:solidFill>
                  <a:srgbClr val="0000FF"/>
                </a:solidFill>
              </a:rPr>
              <a:t>;</a:t>
            </a:r>
            <a:r>
              <a:rPr lang="en-US" sz="2400" dirty="0" smtClean="0">
                <a:solidFill>
                  <a:srgbClr val="0000FF"/>
                </a:solidFill>
              </a:rPr>
              <a:t>}</a:t>
            </a:r>
            <a:endParaRPr lang="en-US" sz="2400" dirty="0" smtClean="0"/>
          </a:p>
          <a:p>
            <a:r>
              <a:rPr lang="en-US" sz="2400" dirty="0" smtClean="0">
                <a:solidFill>
                  <a:srgbClr val="0000FF"/>
                </a:solidFill>
              </a:rPr>
              <a:t>Reduce(key</a:t>
            </a:r>
            <a:r>
              <a:rPr lang="en-US" sz="2400" dirty="0">
                <a:solidFill>
                  <a:srgbClr val="0000FF"/>
                </a:solidFill>
              </a:rPr>
              <a:t>, </a:t>
            </a:r>
            <a:r>
              <a:rPr lang="en-US" sz="2400" dirty="0" smtClean="0">
                <a:solidFill>
                  <a:srgbClr val="0000FF"/>
                </a:solidFill>
              </a:rPr>
              <a:t>list of values){</a:t>
            </a:r>
          </a:p>
          <a:p>
            <a:pPr marL="457200" lvl="1" indent="0">
              <a:buNone/>
            </a:pPr>
            <a:r>
              <a:rPr lang="en-US" sz="2400" dirty="0" smtClean="0"/>
              <a:t>/</a:t>
            </a:r>
            <a:r>
              <a:rPr lang="en-US" sz="2400" dirty="0"/>
              <a:t>/ key: </a:t>
            </a:r>
            <a:r>
              <a:rPr lang="en-US" sz="2400" dirty="0" smtClean="0"/>
              <a:t>year</a:t>
            </a:r>
            <a:endParaRPr lang="en-US" sz="2400" dirty="0"/>
          </a:p>
          <a:p>
            <a:pPr marL="0" indent="0">
              <a:buNone/>
            </a:pPr>
            <a:r>
              <a:rPr lang="en-US" sz="2400" dirty="0" smtClean="0"/>
              <a:t>	//list of </a:t>
            </a:r>
            <a:r>
              <a:rPr lang="en-US" sz="2400" dirty="0"/>
              <a:t>values: a list of </a:t>
            </a:r>
            <a:r>
              <a:rPr lang="en-US" sz="2400" dirty="0" smtClean="0"/>
              <a:t>monthly temperature</a:t>
            </a:r>
            <a:endParaRPr lang="en-US" sz="2400" dirty="0"/>
          </a:p>
          <a:p>
            <a:pPr marL="0" indent="0">
              <a:buNone/>
            </a:pPr>
            <a:r>
              <a:rPr lang="en-US" sz="2400" dirty="0" smtClean="0"/>
              <a:t>	</a:t>
            </a:r>
            <a:r>
              <a:rPr lang="en-US" sz="2400" dirty="0" err="1" smtClean="0">
                <a:solidFill>
                  <a:srgbClr val="0000FF"/>
                </a:solidFill>
              </a:rPr>
              <a:t>int</a:t>
            </a:r>
            <a:r>
              <a:rPr lang="en-US" sz="2400" dirty="0" smtClean="0">
                <a:solidFill>
                  <a:srgbClr val="0000FF"/>
                </a:solidFill>
              </a:rPr>
              <a:t> </a:t>
            </a:r>
            <a:r>
              <a:rPr lang="en-US" sz="2400" dirty="0" err="1" smtClean="0">
                <a:solidFill>
                  <a:srgbClr val="0000FF"/>
                </a:solidFill>
              </a:rPr>
              <a:t>max_temp</a:t>
            </a:r>
            <a:r>
              <a:rPr lang="en-US" sz="2400" dirty="0" smtClean="0">
                <a:solidFill>
                  <a:srgbClr val="0000FF"/>
                </a:solidFill>
              </a:rPr>
              <a:t> </a:t>
            </a:r>
            <a:r>
              <a:rPr lang="en-US" sz="2400" dirty="0">
                <a:solidFill>
                  <a:srgbClr val="0000FF"/>
                </a:solidFill>
              </a:rPr>
              <a:t>= </a:t>
            </a:r>
            <a:r>
              <a:rPr lang="en-US" sz="2400" dirty="0" smtClean="0">
                <a:solidFill>
                  <a:srgbClr val="0000FF"/>
                </a:solidFill>
              </a:rPr>
              <a:t>-100;</a:t>
            </a:r>
            <a:endParaRPr lang="en-US" sz="2400" dirty="0">
              <a:solidFill>
                <a:srgbClr val="0000FF"/>
              </a:solidFill>
            </a:endParaRPr>
          </a:p>
          <a:p>
            <a:pPr marL="0" indent="0">
              <a:buNone/>
            </a:pPr>
            <a:r>
              <a:rPr lang="en-US" sz="2400" dirty="0" smtClean="0">
                <a:solidFill>
                  <a:srgbClr val="0000FF"/>
                </a:solidFill>
              </a:rPr>
              <a:t>	for </a:t>
            </a:r>
            <a:r>
              <a:rPr lang="en-US" sz="2400" dirty="0">
                <a:solidFill>
                  <a:srgbClr val="0000FF"/>
                </a:solidFill>
              </a:rPr>
              <a:t>each v in values:</a:t>
            </a:r>
          </a:p>
          <a:p>
            <a:pPr marL="0" indent="0">
              <a:buNone/>
            </a:pPr>
            <a:r>
              <a:rPr lang="en-US" sz="2400" dirty="0" smtClean="0">
                <a:solidFill>
                  <a:srgbClr val="0000FF"/>
                </a:solidFill>
              </a:rPr>
              <a:t>		</a:t>
            </a:r>
            <a:r>
              <a:rPr lang="en-US" sz="2400" dirty="0" err="1" smtClean="0">
                <a:solidFill>
                  <a:srgbClr val="0000FF"/>
                </a:solidFill>
              </a:rPr>
              <a:t>max_temp</a:t>
            </a:r>
            <a:r>
              <a:rPr lang="en-US" sz="2400" dirty="0" smtClean="0">
                <a:solidFill>
                  <a:srgbClr val="0000FF"/>
                </a:solidFill>
              </a:rPr>
              <a:t>= max(v, </a:t>
            </a:r>
            <a:r>
              <a:rPr lang="en-US" sz="2400" dirty="0" err="1" smtClean="0">
                <a:solidFill>
                  <a:srgbClr val="0000FF"/>
                </a:solidFill>
              </a:rPr>
              <a:t>max_temp</a:t>
            </a:r>
            <a:r>
              <a:rPr lang="en-US" sz="2400" dirty="0" smtClean="0">
                <a:solidFill>
                  <a:srgbClr val="0000FF"/>
                </a:solidFill>
              </a:rPr>
              <a:t>);</a:t>
            </a:r>
            <a:endParaRPr lang="en-US" sz="2400" dirty="0">
              <a:solidFill>
                <a:srgbClr val="0000FF"/>
              </a:solidFill>
            </a:endParaRPr>
          </a:p>
          <a:p>
            <a:pPr marL="0" indent="0">
              <a:buNone/>
            </a:pPr>
            <a:r>
              <a:rPr lang="en-US" sz="2400" dirty="0" smtClean="0">
                <a:solidFill>
                  <a:srgbClr val="0000FF"/>
                </a:solidFill>
              </a:rPr>
              <a:t>      Emit(key, </a:t>
            </a:r>
            <a:r>
              <a:rPr lang="en-US" sz="2400" dirty="0" err="1" smtClean="0">
                <a:solidFill>
                  <a:srgbClr val="0000FF"/>
                </a:solidFill>
              </a:rPr>
              <a:t>max_temp</a:t>
            </a:r>
            <a:r>
              <a:rPr lang="en-US" sz="2400" dirty="0" smtClean="0">
                <a:solidFill>
                  <a:srgbClr val="0000FF"/>
                </a:solidFill>
              </a:rPr>
              <a:t>);}</a:t>
            </a:r>
            <a:endParaRPr lang="en-US" sz="2400" dirty="0">
              <a:solidFill>
                <a:srgbClr val="0000FF"/>
              </a:solidFill>
            </a:endParaRPr>
          </a:p>
        </p:txBody>
      </p:sp>
      <p:sp>
        <p:nvSpPr>
          <p:cNvPr id="4" name="TextBox 3"/>
          <p:cNvSpPr txBox="1"/>
          <p:nvPr/>
        </p:nvSpPr>
        <p:spPr>
          <a:xfrm>
            <a:off x="5664200" y="2944694"/>
            <a:ext cx="3111500" cy="830997"/>
          </a:xfrm>
          <a:prstGeom prst="rect">
            <a:avLst/>
          </a:prstGeom>
          <a:noFill/>
        </p:spPr>
        <p:txBody>
          <a:bodyPr wrap="square" rtlCol="0">
            <a:spAutoFit/>
          </a:bodyPr>
          <a:lstStyle/>
          <a:p>
            <a:r>
              <a:rPr lang="en-US" sz="2400" b="1" u="sng" dirty="0" smtClean="0">
                <a:solidFill>
                  <a:srgbClr val="0000FF"/>
                </a:solidFill>
              </a:rPr>
              <a:t>Combiner is the same as Reducer</a:t>
            </a:r>
            <a:endParaRPr lang="en-US" sz="2400" b="1" u="sng" dirty="0">
              <a:solidFill>
                <a:srgbClr val="0000FF"/>
              </a:solidFill>
            </a:endParaRPr>
          </a:p>
        </p:txBody>
      </p:sp>
    </p:spTree>
    <p:extLst>
      <p:ext uri="{BB962C8B-B14F-4D97-AF65-F5344CB8AC3E}">
        <p14:creationId xmlns:p14="http://schemas.microsoft.com/office/powerpoint/2010/main" val="732653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1" y="-23867"/>
            <a:ext cx="8813800" cy="1143000"/>
          </a:xfrm>
        </p:spPr>
        <p:txBody>
          <a:bodyPr>
            <a:normAutofit fontScale="90000"/>
          </a:bodyPr>
          <a:lstStyle/>
          <a:p>
            <a:r>
              <a:rPr lang="en-US" dirty="0" err="1" smtClean="0"/>
              <a:t>MapReduce</a:t>
            </a:r>
            <a:r>
              <a:rPr lang="en-US" dirty="0" smtClean="0"/>
              <a:t> Example: Max Temperature</a:t>
            </a:r>
            <a:endParaRPr lang="en-US" dirty="0"/>
          </a:p>
        </p:txBody>
      </p:sp>
      <p:sp>
        <p:nvSpPr>
          <p:cNvPr id="22" name="Rectangle 21"/>
          <p:cNvSpPr/>
          <p:nvPr/>
        </p:nvSpPr>
        <p:spPr>
          <a:xfrm>
            <a:off x="50800" y="1068333"/>
            <a:ext cx="1282700"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Input</a:t>
            </a:r>
            <a:endParaRPr lang="en-US" b="1" dirty="0">
              <a:solidFill>
                <a:srgbClr val="000000"/>
              </a:solidFill>
            </a:endParaRPr>
          </a:p>
        </p:txBody>
      </p:sp>
      <p:sp>
        <p:nvSpPr>
          <p:cNvPr id="24" name="Rectangle 23"/>
          <p:cNvSpPr/>
          <p:nvPr/>
        </p:nvSpPr>
        <p:spPr>
          <a:xfrm>
            <a:off x="59905" y="2147671"/>
            <a:ext cx="1124792"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Map</a:t>
            </a:r>
            <a:endParaRPr lang="en-US" b="1" dirty="0">
              <a:solidFill>
                <a:srgbClr val="000000"/>
              </a:solidFill>
            </a:endParaRPr>
          </a:p>
        </p:txBody>
      </p:sp>
      <p:sp>
        <p:nvSpPr>
          <p:cNvPr id="25" name="Rectangle 24"/>
          <p:cNvSpPr/>
          <p:nvPr/>
        </p:nvSpPr>
        <p:spPr>
          <a:xfrm>
            <a:off x="67683" y="4501240"/>
            <a:ext cx="1392817"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Shuttle/Sort</a:t>
            </a:r>
            <a:endParaRPr lang="en-US" b="1" dirty="0">
              <a:solidFill>
                <a:srgbClr val="000000"/>
              </a:solidFill>
            </a:endParaRPr>
          </a:p>
        </p:txBody>
      </p:sp>
      <p:sp>
        <p:nvSpPr>
          <p:cNvPr id="26" name="Rectangle 25"/>
          <p:cNvSpPr/>
          <p:nvPr/>
        </p:nvSpPr>
        <p:spPr>
          <a:xfrm>
            <a:off x="98005" y="5621577"/>
            <a:ext cx="1148880"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Reduce</a:t>
            </a:r>
            <a:endParaRPr lang="en-US" b="1" dirty="0">
              <a:solidFill>
                <a:srgbClr val="000000"/>
              </a:solidFill>
            </a:endParaRPr>
          </a:p>
        </p:txBody>
      </p:sp>
      <p:sp>
        <p:nvSpPr>
          <p:cNvPr id="28" name="Rectangle 27"/>
          <p:cNvSpPr/>
          <p:nvPr/>
        </p:nvSpPr>
        <p:spPr>
          <a:xfrm>
            <a:off x="3073400" y="857366"/>
            <a:ext cx="3848100" cy="122521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(200707,100), (200706,90)</a:t>
            </a:r>
          </a:p>
          <a:p>
            <a:pPr algn="ctr"/>
            <a:r>
              <a:rPr lang="en-US" dirty="0" smtClean="0">
                <a:solidFill>
                  <a:schemeClr val="tx1"/>
                </a:solidFill>
              </a:rPr>
              <a:t>(200508, 90), (200607,100)</a:t>
            </a:r>
          </a:p>
          <a:p>
            <a:pPr algn="ctr"/>
            <a:r>
              <a:rPr lang="en-US" dirty="0" smtClean="0">
                <a:solidFill>
                  <a:schemeClr val="tx1"/>
                </a:solidFill>
              </a:rPr>
              <a:t>(200708, 80), (200606,80)</a:t>
            </a:r>
            <a:endParaRPr lang="en-US" dirty="0">
              <a:solidFill>
                <a:schemeClr val="tx1"/>
              </a:solidFill>
            </a:endParaRPr>
          </a:p>
        </p:txBody>
      </p:sp>
      <p:sp>
        <p:nvSpPr>
          <p:cNvPr id="51" name="Rectangle 50"/>
          <p:cNvSpPr/>
          <p:nvPr/>
        </p:nvSpPr>
        <p:spPr>
          <a:xfrm>
            <a:off x="660401" y="2673271"/>
            <a:ext cx="2412999" cy="60733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(2007,100), (2007,90)</a:t>
            </a:r>
          </a:p>
        </p:txBody>
      </p:sp>
      <p:sp>
        <p:nvSpPr>
          <p:cNvPr id="52" name="Rectangle 51"/>
          <p:cNvSpPr/>
          <p:nvPr/>
        </p:nvSpPr>
        <p:spPr>
          <a:xfrm>
            <a:off x="3505201" y="2661781"/>
            <a:ext cx="2412999" cy="54526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(2005, 90), (2006,100)</a:t>
            </a:r>
          </a:p>
        </p:txBody>
      </p:sp>
      <p:sp>
        <p:nvSpPr>
          <p:cNvPr id="55" name="Rectangle 54"/>
          <p:cNvSpPr/>
          <p:nvPr/>
        </p:nvSpPr>
        <p:spPr>
          <a:xfrm>
            <a:off x="6272140" y="2598341"/>
            <a:ext cx="2717800" cy="60870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(2007, 80), (2006, 80)</a:t>
            </a:r>
            <a:endParaRPr lang="en-US" dirty="0">
              <a:solidFill>
                <a:schemeClr val="tx1"/>
              </a:solidFill>
            </a:endParaRPr>
          </a:p>
        </p:txBody>
      </p:sp>
      <p:sp>
        <p:nvSpPr>
          <p:cNvPr id="57" name="Rectangle 56"/>
          <p:cNvSpPr/>
          <p:nvPr/>
        </p:nvSpPr>
        <p:spPr>
          <a:xfrm>
            <a:off x="98005" y="3404971"/>
            <a:ext cx="1124792"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Combine</a:t>
            </a:r>
            <a:endParaRPr lang="en-US" b="1" dirty="0">
              <a:solidFill>
                <a:srgbClr val="000000"/>
              </a:solidFill>
            </a:endParaRPr>
          </a:p>
        </p:txBody>
      </p:sp>
      <p:sp>
        <p:nvSpPr>
          <p:cNvPr id="58" name="Rectangle 57"/>
          <p:cNvSpPr/>
          <p:nvPr/>
        </p:nvSpPr>
        <p:spPr>
          <a:xfrm>
            <a:off x="927101" y="3930571"/>
            <a:ext cx="1371599" cy="47632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rPr>
              <a:t>(2007,100)</a:t>
            </a:r>
          </a:p>
        </p:txBody>
      </p:sp>
      <p:sp>
        <p:nvSpPr>
          <p:cNvPr id="60" name="Rectangle 59"/>
          <p:cNvSpPr/>
          <p:nvPr/>
        </p:nvSpPr>
        <p:spPr>
          <a:xfrm>
            <a:off x="6157840" y="3911881"/>
            <a:ext cx="2717800" cy="58935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(2007, 80), (2006, 80)</a:t>
            </a:r>
            <a:endParaRPr lang="en-US" dirty="0">
              <a:solidFill>
                <a:schemeClr val="tx1"/>
              </a:solidFill>
            </a:endParaRPr>
          </a:p>
        </p:txBody>
      </p:sp>
      <p:sp>
        <p:nvSpPr>
          <p:cNvPr id="61" name="Rectangle 60"/>
          <p:cNvSpPr/>
          <p:nvPr/>
        </p:nvSpPr>
        <p:spPr>
          <a:xfrm>
            <a:off x="3073400" y="3955971"/>
            <a:ext cx="2412999" cy="45092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(2005, 90), (2006,100)</a:t>
            </a:r>
          </a:p>
        </p:txBody>
      </p:sp>
      <p:sp>
        <p:nvSpPr>
          <p:cNvPr id="67" name="Rectangle 66"/>
          <p:cNvSpPr/>
          <p:nvPr/>
        </p:nvSpPr>
        <p:spPr>
          <a:xfrm>
            <a:off x="6272140" y="5011859"/>
            <a:ext cx="1892299" cy="4943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(2007,[100, 80])</a:t>
            </a:r>
          </a:p>
        </p:txBody>
      </p:sp>
      <p:sp>
        <p:nvSpPr>
          <p:cNvPr id="69" name="Rectangle 68"/>
          <p:cNvSpPr/>
          <p:nvPr/>
        </p:nvSpPr>
        <p:spPr>
          <a:xfrm>
            <a:off x="3200401" y="5000132"/>
            <a:ext cx="1892299" cy="50605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(2006,[100, 80])</a:t>
            </a:r>
          </a:p>
        </p:txBody>
      </p:sp>
      <p:sp>
        <p:nvSpPr>
          <p:cNvPr id="71" name="Rectangle 70"/>
          <p:cNvSpPr/>
          <p:nvPr/>
        </p:nvSpPr>
        <p:spPr>
          <a:xfrm>
            <a:off x="927101" y="5011859"/>
            <a:ext cx="1371599" cy="4943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(2005,[90])</a:t>
            </a:r>
          </a:p>
        </p:txBody>
      </p:sp>
      <p:sp>
        <p:nvSpPr>
          <p:cNvPr id="73" name="Rectangle 72"/>
          <p:cNvSpPr/>
          <p:nvPr/>
        </p:nvSpPr>
        <p:spPr>
          <a:xfrm>
            <a:off x="1041401" y="6147766"/>
            <a:ext cx="1371599" cy="4943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rPr>
              <a:t>(2005,90)</a:t>
            </a:r>
          </a:p>
        </p:txBody>
      </p:sp>
      <p:sp>
        <p:nvSpPr>
          <p:cNvPr id="75" name="Rectangle 74"/>
          <p:cNvSpPr/>
          <p:nvPr/>
        </p:nvSpPr>
        <p:spPr>
          <a:xfrm>
            <a:off x="3505201" y="6147766"/>
            <a:ext cx="1308098" cy="50605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rPr>
              <a:t>(2006,100)</a:t>
            </a:r>
          </a:p>
        </p:txBody>
      </p:sp>
      <p:sp>
        <p:nvSpPr>
          <p:cNvPr id="76" name="Rectangle 75"/>
          <p:cNvSpPr/>
          <p:nvPr/>
        </p:nvSpPr>
        <p:spPr>
          <a:xfrm>
            <a:off x="6534151" y="6161425"/>
            <a:ext cx="1206500" cy="4943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rPr>
              <a:t>(2007,100)</a:t>
            </a:r>
          </a:p>
        </p:txBody>
      </p:sp>
      <p:sp>
        <p:nvSpPr>
          <p:cNvPr id="30" name="Down Arrow 29"/>
          <p:cNvSpPr/>
          <p:nvPr/>
        </p:nvSpPr>
        <p:spPr>
          <a:xfrm>
            <a:off x="4711700" y="2147671"/>
            <a:ext cx="381000" cy="40163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Down Arrow 76"/>
          <p:cNvSpPr/>
          <p:nvPr/>
        </p:nvSpPr>
        <p:spPr>
          <a:xfrm>
            <a:off x="4775200" y="3404971"/>
            <a:ext cx="381000" cy="40163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Down Arrow 77"/>
          <p:cNvSpPr/>
          <p:nvPr/>
        </p:nvSpPr>
        <p:spPr>
          <a:xfrm>
            <a:off x="4775200" y="4514221"/>
            <a:ext cx="381000" cy="40163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Down Arrow 78"/>
          <p:cNvSpPr/>
          <p:nvPr/>
        </p:nvSpPr>
        <p:spPr>
          <a:xfrm>
            <a:off x="4800600" y="5743696"/>
            <a:ext cx="381000" cy="40163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92572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a:xfrm>
            <a:off x="457200" y="303213"/>
            <a:ext cx="8229600" cy="944562"/>
          </a:xfrm>
        </p:spPr>
        <p:txBody>
          <a:bodyPr/>
          <a:lstStyle/>
          <a:p>
            <a:pPr eaLnBrk="1" hangingPunct="1"/>
            <a:r>
              <a:rPr lang="en-US" dirty="0" smtClean="0"/>
              <a:t>Who is generating</a:t>
            </a:r>
            <a:r>
              <a:rPr lang="en-US" dirty="0"/>
              <a:t> </a:t>
            </a:r>
            <a:r>
              <a:rPr lang="en-US" dirty="0" smtClean="0"/>
              <a:t>Big Data?</a:t>
            </a:r>
          </a:p>
        </p:txBody>
      </p:sp>
      <p:sp>
        <p:nvSpPr>
          <p:cNvPr id="25" name="슬라이드 번호 개체 틀 3"/>
          <p:cNvSpPr>
            <a:spLocks noGrp="1"/>
          </p:cNvSpPr>
          <p:nvPr>
            <p:ph type="sldNum" sz="quarter" idx="12"/>
          </p:nvPr>
        </p:nvSpPr>
        <p:spPr>
          <a:xfrm>
            <a:off x="6553200" y="6356350"/>
            <a:ext cx="2133600" cy="365125"/>
          </a:xfrm>
        </p:spPr>
        <p:txBody>
          <a:bodyPr/>
          <a:lstStyle/>
          <a:p>
            <a:fld id="{10211B80-7C79-41F7-9946-37F518A5652A}" type="slidenum">
              <a:rPr lang="ko-KR" altLang="en-US" smtClean="0"/>
              <a:pPr/>
              <a:t>8</a:t>
            </a:fld>
            <a:endParaRPr lang="ko-KR" altLang="en-US" dirty="0"/>
          </a:p>
        </p:txBody>
      </p:sp>
    </p:spTree>
    <p:extLst>
      <p:ext uri="{BB962C8B-B14F-4D97-AF65-F5344CB8AC3E}">
        <p14:creationId xmlns:p14="http://schemas.microsoft.com/office/powerpoint/2010/main" val="1374940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In-class Exercise</a:t>
            </a:r>
            <a:endParaRPr lang="en-US" dirty="0"/>
          </a:p>
        </p:txBody>
      </p:sp>
      <p:sp>
        <p:nvSpPr>
          <p:cNvPr id="3" name="Content Placeholder 2"/>
          <p:cNvSpPr>
            <a:spLocks noGrp="1"/>
          </p:cNvSpPr>
          <p:nvPr>
            <p:ph idx="1"/>
          </p:nvPr>
        </p:nvSpPr>
        <p:spPr>
          <a:xfrm>
            <a:off x="457200" y="1600200"/>
            <a:ext cx="8432800" cy="4813300"/>
          </a:xfrm>
        </p:spPr>
        <p:txBody>
          <a:bodyPr>
            <a:normAutofit/>
          </a:bodyPr>
          <a:lstStyle/>
          <a:p>
            <a:r>
              <a:rPr lang="en-US" b="1" dirty="0"/>
              <a:t>Key-Value Pair of Map and Reduce:</a:t>
            </a:r>
          </a:p>
          <a:p>
            <a:pPr lvl="1"/>
            <a:r>
              <a:rPr lang="en-US" b="1" dirty="0"/>
              <a:t>Map: </a:t>
            </a:r>
            <a:r>
              <a:rPr lang="en-US" dirty="0"/>
              <a:t> (year, temperature)</a:t>
            </a:r>
            <a:endParaRPr lang="en-US" b="1" dirty="0"/>
          </a:p>
          <a:p>
            <a:pPr lvl="1"/>
            <a:r>
              <a:rPr lang="en-US" b="1" dirty="0"/>
              <a:t>Reduce: </a:t>
            </a:r>
            <a:r>
              <a:rPr lang="en-US" dirty="0"/>
              <a:t>(year, maximum temperature of the year</a:t>
            </a:r>
            <a:r>
              <a:rPr lang="en-US" dirty="0" smtClean="0"/>
              <a:t>)</a:t>
            </a:r>
          </a:p>
          <a:p>
            <a:pPr lvl="1"/>
            <a:endParaRPr lang="en-US" b="1" dirty="0" smtClean="0"/>
          </a:p>
          <a:p>
            <a:r>
              <a:rPr lang="en-US" sz="3000" b="1" dirty="0" smtClean="0">
                <a:solidFill>
                  <a:srgbClr val="0000FF"/>
                </a:solidFill>
              </a:rPr>
              <a:t>Question: How to use the above Map Reduce program </a:t>
            </a:r>
            <a:r>
              <a:rPr lang="en-US" sz="3000" b="1" i="1" dirty="0" smtClean="0">
                <a:solidFill>
                  <a:srgbClr val="0000FF"/>
                </a:solidFill>
              </a:rPr>
              <a:t>(that contains the combiner) </a:t>
            </a:r>
            <a:r>
              <a:rPr lang="en-US" sz="3000" b="1" dirty="0" smtClean="0">
                <a:solidFill>
                  <a:srgbClr val="0000FF"/>
                </a:solidFill>
              </a:rPr>
              <a:t>with slight changes to find the </a:t>
            </a:r>
            <a:r>
              <a:rPr lang="en-US" sz="3000" b="1" u="sng" dirty="0" smtClean="0">
                <a:solidFill>
                  <a:srgbClr val="0000FF"/>
                </a:solidFill>
              </a:rPr>
              <a:t>average monthly temperature </a:t>
            </a:r>
            <a:r>
              <a:rPr lang="en-US" sz="3000" b="1" dirty="0" smtClean="0">
                <a:solidFill>
                  <a:srgbClr val="0000FF"/>
                </a:solidFill>
              </a:rPr>
              <a:t>of the year?</a:t>
            </a:r>
          </a:p>
        </p:txBody>
      </p:sp>
    </p:spTree>
    <p:extLst>
      <p:ext uri="{BB962C8B-B14F-4D97-AF65-F5344CB8AC3E}">
        <p14:creationId xmlns:p14="http://schemas.microsoft.com/office/powerpoint/2010/main" val="728876063"/>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32900" cy="1143000"/>
          </a:xfrm>
        </p:spPr>
        <p:txBody>
          <a:bodyPr>
            <a:normAutofit/>
          </a:bodyPr>
          <a:lstStyle/>
          <a:p>
            <a:r>
              <a:rPr lang="en-US" sz="3600" dirty="0" smtClean="0"/>
              <a:t>Mapper and Reducer of Average Temperature </a:t>
            </a:r>
            <a:endParaRPr lang="en-US" sz="3600" dirty="0"/>
          </a:p>
        </p:txBody>
      </p:sp>
      <p:sp>
        <p:nvSpPr>
          <p:cNvPr id="3" name="Content Placeholder 2"/>
          <p:cNvSpPr>
            <a:spLocks noGrp="1"/>
          </p:cNvSpPr>
          <p:nvPr>
            <p:ph idx="1"/>
          </p:nvPr>
        </p:nvSpPr>
        <p:spPr>
          <a:xfrm>
            <a:off x="457200" y="864275"/>
            <a:ext cx="8229600" cy="5405438"/>
          </a:xfrm>
        </p:spPr>
        <p:txBody>
          <a:bodyPr>
            <a:noAutofit/>
          </a:bodyPr>
          <a:lstStyle/>
          <a:p>
            <a:r>
              <a:rPr lang="en-US" sz="2400" dirty="0" smtClean="0">
                <a:solidFill>
                  <a:srgbClr val="0000FF"/>
                </a:solidFill>
              </a:rPr>
              <a:t>Map(key</a:t>
            </a:r>
            <a:r>
              <a:rPr lang="en-US" sz="2400" dirty="0">
                <a:solidFill>
                  <a:srgbClr val="0000FF"/>
                </a:solidFill>
              </a:rPr>
              <a:t>, </a:t>
            </a:r>
            <a:r>
              <a:rPr lang="en-US" sz="2400" dirty="0" smtClean="0">
                <a:solidFill>
                  <a:srgbClr val="0000FF"/>
                </a:solidFill>
              </a:rPr>
              <a:t>value){</a:t>
            </a:r>
          </a:p>
          <a:p>
            <a:pPr marL="0" indent="0">
              <a:buNone/>
            </a:pPr>
            <a:r>
              <a:rPr lang="en-US" sz="2400" dirty="0"/>
              <a:t>	// key: line number</a:t>
            </a:r>
          </a:p>
          <a:p>
            <a:pPr marL="0" indent="0">
              <a:buNone/>
            </a:pPr>
            <a:r>
              <a:rPr lang="en-US" sz="2400" dirty="0"/>
              <a:t>	// value: </a:t>
            </a:r>
            <a:r>
              <a:rPr lang="en-US" sz="2400" dirty="0" smtClean="0"/>
              <a:t>tuples in a line</a:t>
            </a:r>
            <a:endParaRPr lang="en-US" sz="2400" dirty="0"/>
          </a:p>
          <a:p>
            <a:pPr marL="0" indent="0">
              <a:buNone/>
            </a:pPr>
            <a:r>
              <a:rPr lang="en-US" sz="2400" dirty="0"/>
              <a:t>	</a:t>
            </a:r>
            <a:r>
              <a:rPr lang="en-US" sz="2400" dirty="0">
                <a:solidFill>
                  <a:srgbClr val="0000FF"/>
                </a:solidFill>
              </a:rPr>
              <a:t>for each </a:t>
            </a:r>
            <a:r>
              <a:rPr lang="en-US" sz="2400" dirty="0" smtClean="0">
                <a:solidFill>
                  <a:srgbClr val="0000FF"/>
                </a:solidFill>
              </a:rPr>
              <a:t>tuple t </a:t>
            </a:r>
            <a:r>
              <a:rPr lang="en-US" sz="2400" dirty="0">
                <a:solidFill>
                  <a:srgbClr val="0000FF"/>
                </a:solidFill>
              </a:rPr>
              <a:t>in value:</a:t>
            </a:r>
          </a:p>
          <a:p>
            <a:pPr marL="0" indent="0">
              <a:buNone/>
            </a:pPr>
            <a:r>
              <a:rPr lang="en-US" sz="2400" dirty="0">
                <a:solidFill>
                  <a:srgbClr val="0000FF"/>
                </a:solidFill>
              </a:rPr>
              <a:t>		</a:t>
            </a:r>
            <a:r>
              <a:rPr lang="en-US" sz="2400" dirty="0" smtClean="0">
                <a:solidFill>
                  <a:srgbClr val="0000FF"/>
                </a:solidFill>
              </a:rPr>
              <a:t>Emit(t-&gt;year, t-&gt;temperature)</a:t>
            </a:r>
            <a:r>
              <a:rPr lang="en-US" sz="2400" dirty="0">
                <a:solidFill>
                  <a:srgbClr val="0000FF"/>
                </a:solidFill>
              </a:rPr>
              <a:t>;</a:t>
            </a:r>
            <a:r>
              <a:rPr lang="en-US" sz="2400" dirty="0" smtClean="0">
                <a:solidFill>
                  <a:srgbClr val="0000FF"/>
                </a:solidFill>
              </a:rPr>
              <a:t>}</a:t>
            </a:r>
            <a:endParaRPr lang="en-US" sz="2400" dirty="0" smtClean="0"/>
          </a:p>
          <a:p>
            <a:r>
              <a:rPr lang="en-US" sz="2400" dirty="0" smtClean="0">
                <a:solidFill>
                  <a:srgbClr val="0000FF"/>
                </a:solidFill>
              </a:rPr>
              <a:t>Reduce(key</a:t>
            </a:r>
            <a:r>
              <a:rPr lang="en-US" sz="2400" dirty="0">
                <a:solidFill>
                  <a:srgbClr val="0000FF"/>
                </a:solidFill>
              </a:rPr>
              <a:t>, </a:t>
            </a:r>
            <a:r>
              <a:rPr lang="en-US" sz="2400" dirty="0" smtClean="0">
                <a:solidFill>
                  <a:srgbClr val="0000FF"/>
                </a:solidFill>
              </a:rPr>
              <a:t>list of values){</a:t>
            </a:r>
          </a:p>
          <a:p>
            <a:pPr marL="457200" lvl="1" indent="0">
              <a:buNone/>
            </a:pPr>
            <a:r>
              <a:rPr lang="en-US" sz="2400" dirty="0" smtClean="0"/>
              <a:t>/</a:t>
            </a:r>
            <a:r>
              <a:rPr lang="en-US" sz="2400" dirty="0"/>
              <a:t>/ key: </a:t>
            </a:r>
            <a:r>
              <a:rPr lang="en-US" sz="2400" dirty="0" smtClean="0"/>
              <a:t>year</a:t>
            </a:r>
            <a:endParaRPr lang="en-US" sz="2400" dirty="0"/>
          </a:p>
          <a:p>
            <a:pPr marL="0" indent="0">
              <a:buNone/>
            </a:pPr>
            <a:r>
              <a:rPr lang="en-US" sz="2400" dirty="0" smtClean="0"/>
              <a:t>	// list of </a:t>
            </a:r>
            <a:r>
              <a:rPr lang="en-US" sz="2400" dirty="0"/>
              <a:t>values: a list of </a:t>
            </a:r>
            <a:r>
              <a:rPr lang="en-US" sz="2400" dirty="0" smtClean="0"/>
              <a:t>monthly temperatures</a:t>
            </a:r>
            <a:endParaRPr lang="en-US" sz="2400" dirty="0"/>
          </a:p>
          <a:p>
            <a:pPr marL="0" indent="0">
              <a:buNone/>
            </a:pPr>
            <a:r>
              <a:rPr lang="en-US" sz="2400" dirty="0" smtClean="0"/>
              <a:t>	</a:t>
            </a:r>
            <a:r>
              <a:rPr lang="en-US" sz="2400" dirty="0" err="1" smtClean="0">
                <a:solidFill>
                  <a:srgbClr val="0000FF"/>
                </a:solidFill>
              </a:rPr>
              <a:t>int</a:t>
            </a:r>
            <a:r>
              <a:rPr lang="en-US" sz="2400" dirty="0" smtClean="0">
                <a:solidFill>
                  <a:srgbClr val="0000FF"/>
                </a:solidFill>
              </a:rPr>
              <a:t> </a:t>
            </a:r>
            <a:r>
              <a:rPr lang="en-US" sz="2400" dirty="0" err="1" smtClean="0">
                <a:solidFill>
                  <a:srgbClr val="0000FF"/>
                </a:solidFill>
              </a:rPr>
              <a:t>total_temp</a:t>
            </a:r>
            <a:r>
              <a:rPr lang="en-US" sz="2400" dirty="0" smtClean="0">
                <a:solidFill>
                  <a:srgbClr val="0000FF"/>
                </a:solidFill>
              </a:rPr>
              <a:t> </a:t>
            </a:r>
            <a:r>
              <a:rPr lang="en-US" sz="2400" dirty="0">
                <a:solidFill>
                  <a:srgbClr val="0000FF"/>
                </a:solidFill>
              </a:rPr>
              <a:t>= 0</a:t>
            </a:r>
            <a:r>
              <a:rPr lang="en-US" sz="2400" dirty="0" smtClean="0">
                <a:solidFill>
                  <a:srgbClr val="0000FF"/>
                </a:solidFill>
              </a:rPr>
              <a:t>;</a:t>
            </a:r>
            <a:endParaRPr lang="en-US" sz="2400" dirty="0">
              <a:solidFill>
                <a:srgbClr val="0000FF"/>
              </a:solidFill>
            </a:endParaRPr>
          </a:p>
          <a:p>
            <a:pPr marL="0" indent="0">
              <a:buNone/>
            </a:pPr>
            <a:r>
              <a:rPr lang="en-US" sz="2400" dirty="0" smtClean="0">
                <a:solidFill>
                  <a:srgbClr val="0000FF"/>
                </a:solidFill>
              </a:rPr>
              <a:t>	for </a:t>
            </a:r>
            <a:r>
              <a:rPr lang="en-US" sz="2400" dirty="0">
                <a:solidFill>
                  <a:srgbClr val="0000FF"/>
                </a:solidFill>
              </a:rPr>
              <a:t>each v in values:</a:t>
            </a:r>
          </a:p>
          <a:p>
            <a:pPr marL="0" indent="0">
              <a:buNone/>
            </a:pPr>
            <a:r>
              <a:rPr lang="en-US" sz="2400" dirty="0" smtClean="0">
                <a:solidFill>
                  <a:srgbClr val="0000FF"/>
                </a:solidFill>
              </a:rPr>
              <a:t>		</a:t>
            </a:r>
            <a:r>
              <a:rPr lang="en-US" sz="2400" dirty="0" err="1" smtClean="0">
                <a:solidFill>
                  <a:srgbClr val="0000FF"/>
                </a:solidFill>
              </a:rPr>
              <a:t>total_temp</a:t>
            </a:r>
            <a:r>
              <a:rPr lang="en-US" sz="2400" dirty="0" smtClean="0">
                <a:solidFill>
                  <a:srgbClr val="0000FF"/>
                </a:solidFill>
              </a:rPr>
              <a:t>= </a:t>
            </a:r>
            <a:r>
              <a:rPr lang="en-US" sz="2400" dirty="0" err="1" smtClean="0">
                <a:solidFill>
                  <a:srgbClr val="0000FF"/>
                </a:solidFill>
              </a:rPr>
              <a:t>total_temp+v</a:t>
            </a:r>
            <a:r>
              <a:rPr lang="en-US" sz="2400" dirty="0" smtClean="0">
                <a:solidFill>
                  <a:srgbClr val="0000FF"/>
                </a:solidFill>
              </a:rPr>
              <a:t>;</a:t>
            </a:r>
            <a:endParaRPr lang="en-US" sz="2400" dirty="0">
              <a:solidFill>
                <a:srgbClr val="0000FF"/>
              </a:solidFill>
            </a:endParaRPr>
          </a:p>
          <a:p>
            <a:pPr marL="0" indent="0">
              <a:buNone/>
            </a:pPr>
            <a:r>
              <a:rPr lang="en-US" sz="2400" dirty="0" smtClean="0">
                <a:solidFill>
                  <a:srgbClr val="0000FF"/>
                </a:solidFill>
              </a:rPr>
              <a:t>      Emit(key, </a:t>
            </a:r>
            <a:r>
              <a:rPr lang="en-US" sz="2400" dirty="0" err="1" smtClean="0">
                <a:solidFill>
                  <a:srgbClr val="0000FF"/>
                </a:solidFill>
              </a:rPr>
              <a:t>total_temp</a:t>
            </a:r>
            <a:r>
              <a:rPr lang="en-US" sz="2400" dirty="0" smtClean="0">
                <a:solidFill>
                  <a:srgbClr val="0000FF"/>
                </a:solidFill>
              </a:rPr>
              <a:t>/</a:t>
            </a:r>
            <a:r>
              <a:rPr lang="en-US" sz="2400" dirty="0" err="1" smtClean="0">
                <a:solidFill>
                  <a:srgbClr val="0000FF"/>
                </a:solidFill>
              </a:rPr>
              <a:t>size_of</a:t>
            </a:r>
            <a:r>
              <a:rPr lang="en-US" sz="2400" dirty="0" smtClean="0">
                <a:solidFill>
                  <a:srgbClr val="0000FF"/>
                </a:solidFill>
              </a:rPr>
              <a:t>(values));}</a:t>
            </a:r>
            <a:endParaRPr lang="en-US" sz="2400" dirty="0">
              <a:solidFill>
                <a:srgbClr val="0000FF"/>
              </a:solidFill>
            </a:endParaRPr>
          </a:p>
        </p:txBody>
      </p:sp>
      <p:sp>
        <p:nvSpPr>
          <p:cNvPr id="4" name="TextBox 3"/>
          <p:cNvSpPr txBox="1"/>
          <p:nvPr/>
        </p:nvSpPr>
        <p:spPr>
          <a:xfrm>
            <a:off x="5575300" y="2951897"/>
            <a:ext cx="3111500" cy="830997"/>
          </a:xfrm>
          <a:prstGeom prst="rect">
            <a:avLst/>
          </a:prstGeom>
          <a:noFill/>
        </p:spPr>
        <p:txBody>
          <a:bodyPr wrap="square" rtlCol="0">
            <a:spAutoFit/>
          </a:bodyPr>
          <a:lstStyle/>
          <a:p>
            <a:r>
              <a:rPr lang="en-US" sz="2400" b="1" u="sng" dirty="0" smtClean="0">
                <a:solidFill>
                  <a:srgbClr val="0000FF"/>
                </a:solidFill>
              </a:rPr>
              <a:t>Combiner is the same as Reducer</a:t>
            </a:r>
            <a:endParaRPr lang="en-US" sz="2400" b="1" u="sng" dirty="0">
              <a:solidFill>
                <a:srgbClr val="0000FF"/>
              </a:solidFill>
            </a:endParaRPr>
          </a:p>
        </p:txBody>
      </p:sp>
    </p:spTree>
    <p:extLst>
      <p:ext uri="{BB962C8B-B14F-4D97-AF65-F5344CB8AC3E}">
        <p14:creationId xmlns:p14="http://schemas.microsoft.com/office/powerpoint/2010/main" val="2002776204"/>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1" y="-23867"/>
            <a:ext cx="8813800" cy="1143000"/>
          </a:xfrm>
        </p:spPr>
        <p:txBody>
          <a:bodyPr>
            <a:normAutofit/>
          </a:bodyPr>
          <a:lstStyle/>
          <a:p>
            <a:r>
              <a:rPr lang="en-US" sz="3600" dirty="0" err="1" smtClean="0"/>
              <a:t>MapReduce</a:t>
            </a:r>
            <a:r>
              <a:rPr lang="en-US" sz="3600" dirty="0" smtClean="0"/>
              <a:t> Example: Average Temperature</a:t>
            </a:r>
            <a:endParaRPr lang="en-US" sz="3600" dirty="0"/>
          </a:p>
        </p:txBody>
      </p:sp>
      <p:sp>
        <p:nvSpPr>
          <p:cNvPr id="22" name="Rectangle 21"/>
          <p:cNvSpPr/>
          <p:nvPr/>
        </p:nvSpPr>
        <p:spPr>
          <a:xfrm>
            <a:off x="50800" y="1068333"/>
            <a:ext cx="1282700"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Input</a:t>
            </a:r>
            <a:endParaRPr lang="en-US" b="1" dirty="0">
              <a:solidFill>
                <a:srgbClr val="000000"/>
              </a:solidFill>
            </a:endParaRPr>
          </a:p>
        </p:txBody>
      </p:sp>
      <p:sp>
        <p:nvSpPr>
          <p:cNvPr id="24" name="Rectangle 23"/>
          <p:cNvSpPr/>
          <p:nvPr/>
        </p:nvSpPr>
        <p:spPr>
          <a:xfrm>
            <a:off x="59905" y="2147671"/>
            <a:ext cx="1124792"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Map</a:t>
            </a:r>
            <a:endParaRPr lang="en-US" b="1" dirty="0">
              <a:solidFill>
                <a:srgbClr val="000000"/>
              </a:solidFill>
            </a:endParaRPr>
          </a:p>
        </p:txBody>
      </p:sp>
      <p:sp>
        <p:nvSpPr>
          <p:cNvPr id="25" name="Rectangle 24"/>
          <p:cNvSpPr/>
          <p:nvPr/>
        </p:nvSpPr>
        <p:spPr>
          <a:xfrm>
            <a:off x="67683" y="4501240"/>
            <a:ext cx="1392817"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Shuttle/Sort</a:t>
            </a:r>
            <a:endParaRPr lang="en-US" b="1" dirty="0">
              <a:solidFill>
                <a:srgbClr val="000000"/>
              </a:solidFill>
            </a:endParaRPr>
          </a:p>
        </p:txBody>
      </p:sp>
      <p:sp>
        <p:nvSpPr>
          <p:cNvPr id="26" name="Rectangle 25"/>
          <p:cNvSpPr/>
          <p:nvPr/>
        </p:nvSpPr>
        <p:spPr>
          <a:xfrm>
            <a:off x="98005" y="5621577"/>
            <a:ext cx="1148880"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Reduce</a:t>
            </a:r>
            <a:endParaRPr lang="en-US" b="1" dirty="0">
              <a:solidFill>
                <a:srgbClr val="000000"/>
              </a:solidFill>
            </a:endParaRPr>
          </a:p>
        </p:txBody>
      </p:sp>
      <p:sp>
        <p:nvSpPr>
          <p:cNvPr id="28" name="Rectangle 27"/>
          <p:cNvSpPr/>
          <p:nvPr/>
        </p:nvSpPr>
        <p:spPr>
          <a:xfrm>
            <a:off x="3073400" y="857366"/>
            <a:ext cx="3848100" cy="122521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(200707,100), (200706,90)</a:t>
            </a:r>
          </a:p>
          <a:p>
            <a:pPr algn="ctr"/>
            <a:r>
              <a:rPr lang="en-US" dirty="0" smtClean="0">
                <a:solidFill>
                  <a:schemeClr val="tx1"/>
                </a:solidFill>
              </a:rPr>
              <a:t>(200508, 90), (200607,100)</a:t>
            </a:r>
          </a:p>
          <a:p>
            <a:pPr algn="ctr"/>
            <a:r>
              <a:rPr lang="en-US" dirty="0" smtClean="0">
                <a:solidFill>
                  <a:schemeClr val="tx1"/>
                </a:solidFill>
              </a:rPr>
              <a:t>(200708, 80), (200606,80)</a:t>
            </a:r>
            <a:endParaRPr lang="en-US" dirty="0">
              <a:solidFill>
                <a:schemeClr val="tx1"/>
              </a:solidFill>
            </a:endParaRPr>
          </a:p>
        </p:txBody>
      </p:sp>
      <p:sp>
        <p:nvSpPr>
          <p:cNvPr id="51" name="Rectangle 50"/>
          <p:cNvSpPr/>
          <p:nvPr/>
        </p:nvSpPr>
        <p:spPr>
          <a:xfrm>
            <a:off x="660401" y="2673271"/>
            <a:ext cx="2412999" cy="60733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(2007,100), (2007,90)</a:t>
            </a:r>
          </a:p>
        </p:txBody>
      </p:sp>
      <p:sp>
        <p:nvSpPr>
          <p:cNvPr id="52" name="Rectangle 51"/>
          <p:cNvSpPr/>
          <p:nvPr/>
        </p:nvSpPr>
        <p:spPr>
          <a:xfrm>
            <a:off x="3505201" y="2661781"/>
            <a:ext cx="2412999" cy="54526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(2005, 90), (2006,100)</a:t>
            </a:r>
          </a:p>
        </p:txBody>
      </p:sp>
      <p:sp>
        <p:nvSpPr>
          <p:cNvPr id="55" name="Rectangle 54"/>
          <p:cNvSpPr/>
          <p:nvPr/>
        </p:nvSpPr>
        <p:spPr>
          <a:xfrm>
            <a:off x="6272140" y="2598341"/>
            <a:ext cx="2717800" cy="60870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(2007, 80), (2006,80)</a:t>
            </a:r>
            <a:endParaRPr lang="en-US" dirty="0">
              <a:solidFill>
                <a:schemeClr val="tx1"/>
              </a:solidFill>
            </a:endParaRPr>
          </a:p>
        </p:txBody>
      </p:sp>
      <p:sp>
        <p:nvSpPr>
          <p:cNvPr id="57" name="Rectangle 56"/>
          <p:cNvSpPr/>
          <p:nvPr/>
        </p:nvSpPr>
        <p:spPr>
          <a:xfrm>
            <a:off x="98005" y="3404971"/>
            <a:ext cx="1124792"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Combine</a:t>
            </a:r>
            <a:endParaRPr lang="en-US" b="1" dirty="0">
              <a:solidFill>
                <a:srgbClr val="000000"/>
              </a:solidFill>
            </a:endParaRPr>
          </a:p>
        </p:txBody>
      </p:sp>
      <p:sp>
        <p:nvSpPr>
          <p:cNvPr id="58" name="Rectangle 57"/>
          <p:cNvSpPr/>
          <p:nvPr/>
        </p:nvSpPr>
        <p:spPr>
          <a:xfrm>
            <a:off x="927101" y="3930571"/>
            <a:ext cx="1371599" cy="47632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(2007,95)</a:t>
            </a:r>
          </a:p>
        </p:txBody>
      </p:sp>
      <p:sp>
        <p:nvSpPr>
          <p:cNvPr id="60" name="Rectangle 59"/>
          <p:cNvSpPr/>
          <p:nvPr/>
        </p:nvSpPr>
        <p:spPr>
          <a:xfrm>
            <a:off x="6157840" y="3911881"/>
            <a:ext cx="2717800" cy="58935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(2007, 80), (2006,80)</a:t>
            </a:r>
            <a:endParaRPr lang="en-US" dirty="0">
              <a:solidFill>
                <a:schemeClr val="tx1"/>
              </a:solidFill>
            </a:endParaRPr>
          </a:p>
        </p:txBody>
      </p:sp>
      <p:sp>
        <p:nvSpPr>
          <p:cNvPr id="61" name="Rectangle 60"/>
          <p:cNvSpPr/>
          <p:nvPr/>
        </p:nvSpPr>
        <p:spPr>
          <a:xfrm>
            <a:off x="3073400" y="3955971"/>
            <a:ext cx="2412999" cy="45092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(2005, 90), (2006,100)</a:t>
            </a:r>
          </a:p>
        </p:txBody>
      </p:sp>
      <p:sp>
        <p:nvSpPr>
          <p:cNvPr id="67" name="Rectangle 66"/>
          <p:cNvSpPr/>
          <p:nvPr/>
        </p:nvSpPr>
        <p:spPr>
          <a:xfrm>
            <a:off x="6272140" y="5011859"/>
            <a:ext cx="1892299" cy="4943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(2007,[95, 80])</a:t>
            </a:r>
          </a:p>
        </p:txBody>
      </p:sp>
      <p:sp>
        <p:nvSpPr>
          <p:cNvPr id="69" name="Rectangle 68"/>
          <p:cNvSpPr/>
          <p:nvPr/>
        </p:nvSpPr>
        <p:spPr>
          <a:xfrm>
            <a:off x="3200401" y="5000132"/>
            <a:ext cx="1892299" cy="50605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(2006,[100, 80])</a:t>
            </a:r>
          </a:p>
        </p:txBody>
      </p:sp>
      <p:sp>
        <p:nvSpPr>
          <p:cNvPr id="71" name="Rectangle 70"/>
          <p:cNvSpPr/>
          <p:nvPr/>
        </p:nvSpPr>
        <p:spPr>
          <a:xfrm>
            <a:off x="927101" y="5011859"/>
            <a:ext cx="1371599" cy="4943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(2005,[90])</a:t>
            </a:r>
          </a:p>
        </p:txBody>
      </p:sp>
      <p:sp>
        <p:nvSpPr>
          <p:cNvPr id="73" name="Rectangle 72"/>
          <p:cNvSpPr/>
          <p:nvPr/>
        </p:nvSpPr>
        <p:spPr>
          <a:xfrm>
            <a:off x="1041401" y="6147766"/>
            <a:ext cx="1371599" cy="4943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rPr>
              <a:t>(2005,90)</a:t>
            </a:r>
          </a:p>
        </p:txBody>
      </p:sp>
      <p:sp>
        <p:nvSpPr>
          <p:cNvPr id="75" name="Rectangle 74"/>
          <p:cNvSpPr/>
          <p:nvPr/>
        </p:nvSpPr>
        <p:spPr>
          <a:xfrm>
            <a:off x="3505201" y="6147766"/>
            <a:ext cx="1308098" cy="50605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rPr>
              <a:t>(2006,90)</a:t>
            </a:r>
          </a:p>
        </p:txBody>
      </p:sp>
      <p:sp>
        <p:nvSpPr>
          <p:cNvPr id="76" name="Rectangle 75"/>
          <p:cNvSpPr/>
          <p:nvPr/>
        </p:nvSpPr>
        <p:spPr>
          <a:xfrm>
            <a:off x="6534150" y="6161425"/>
            <a:ext cx="1365249" cy="4943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rPr>
              <a:t>(2007,87.5)</a:t>
            </a:r>
          </a:p>
        </p:txBody>
      </p:sp>
      <p:sp>
        <p:nvSpPr>
          <p:cNvPr id="30" name="Down Arrow 29"/>
          <p:cNvSpPr/>
          <p:nvPr/>
        </p:nvSpPr>
        <p:spPr>
          <a:xfrm>
            <a:off x="4711700" y="2147671"/>
            <a:ext cx="381000" cy="40163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Down Arrow 76"/>
          <p:cNvSpPr/>
          <p:nvPr/>
        </p:nvSpPr>
        <p:spPr>
          <a:xfrm>
            <a:off x="4775200" y="3404971"/>
            <a:ext cx="381000" cy="40163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Down Arrow 77"/>
          <p:cNvSpPr/>
          <p:nvPr/>
        </p:nvSpPr>
        <p:spPr>
          <a:xfrm>
            <a:off x="4775200" y="4514221"/>
            <a:ext cx="381000" cy="40163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Down Arrow 78"/>
          <p:cNvSpPr/>
          <p:nvPr/>
        </p:nvSpPr>
        <p:spPr>
          <a:xfrm>
            <a:off x="4800600" y="5743696"/>
            <a:ext cx="381000" cy="40163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800902" y="3806611"/>
            <a:ext cx="1739098" cy="694630"/>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6272140" y="6028657"/>
            <a:ext cx="1739098" cy="694630"/>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107040" y="4835536"/>
            <a:ext cx="2224160" cy="857360"/>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3752020" y="1612900"/>
            <a:ext cx="1340680" cy="2794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3752020" y="1104900"/>
            <a:ext cx="2672520" cy="2667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7135740" y="1068333"/>
            <a:ext cx="1739900" cy="7731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Real average of 2007: 90</a:t>
            </a:r>
            <a:endParaRPr lang="en-US" b="1" dirty="0">
              <a:solidFill>
                <a:srgbClr val="FF0000"/>
              </a:solidFill>
            </a:endParaRPr>
          </a:p>
        </p:txBody>
      </p:sp>
    </p:spTree>
    <p:extLst>
      <p:ext uri="{BB962C8B-B14F-4D97-AF65-F5344CB8AC3E}">
        <p14:creationId xmlns:p14="http://schemas.microsoft.com/office/powerpoint/2010/main" val="2189834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1" grpId="0" animBg="1"/>
      <p:bldP spid="32" grpId="0" animBg="1"/>
      <p:bldP spid="33" grpId="0" animBg="1"/>
      <p:bldP spid="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In-class Exercise</a:t>
            </a:r>
            <a:endParaRPr lang="en-US" dirty="0"/>
          </a:p>
        </p:txBody>
      </p:sp>
      <p:sp>
        <p:nvSpPr>
          <p:cNvPr id="3" name="Content Placeholder 2"/>
          <p:cNvSpPr>
            <a:spLocks noGrp="1"/>
          </p:cNvSpPr>
          <p:nvPr>
            <p:ph idx="1"/>
          </p:nvPr>
        </p:nvSpPr>
        <p:spPr>
          <a:xfrm>
            <a:off x="457200" y="1511300"/>
            <a:ext cx="8229600" cy="4813300"/>
          </a:xfrm>
        </p:spPr>
        <p:txBody>
          <a:bodyPr>
            <a:normAutofit fontScale="85000" lnSpcReduction="10000"/>
          </a:bodyPr>
          <a:lstStyle/>
          <a:p>
            <a:r>
              <a:rPr lang="en-US" b="1" dirty="0" smtClean="0">
                <a:sym typeface="Wingdings"/>
              </a:rPr>
              <a:t>The problem is with the combiner!</a:t>
            </a:r>
            <a:endParaRPr lang="en-US" b="1" dirty="0" smtClean="0"/>
          </a:p>
          <a:p>
            <a:r>
              <a:rPr lang="en-US" b="1" dirty="0" smtClean="0"/>
              <a:t>Here is a simple counterexample:</a:t>
            </a:r>
          </a:p>
          <a:p>
            <a:pPr lvl="1"/>
            <a:r>
              <a:rPr lang="en-US" dirty="0" smtClean="0"/>
              <a:t>(2007, 100), (2007,90) -&gt; </a:t>
            </a:r>
            <a:r>
              <a:rPr lang="en-US" dirty="0" smtClean="0">
                <a:solidFill>
                  <a:srgbClr val="0000FF"/>
                </a:solidFill>
              </a:rPr>
              <a:t>(2007, 95)</a:t>
            </a:r>
          </a:p>
          <a:p>
            <a:pPr marL="457200" lvl="1" indent="0">
              <a:buNone/>
            </a:pPr>
            <a:r>
              <a:rPr lang="en-US" dirty="0" smtClean="0"/>
              <a:t>    (2007,80)-&gt;</a:t>
            </a:r>
            <a:r>
              <a:rPr lang="en-US" dirty="0" smtClean="0">
                <a:solidFill>
                  <a:srgbClr val="0000FF"/>
                </a:solidFill>
              </a:rPr>
              <a:t>(2007,80)</a:t>
            </a:r>
          </a:p>
          <a:p>
            <a:pPr lvl="1"/>
            <a:r>
              <a:rPr lang="en-US" dirty="0" smtClean="0"/>
              <a:t>Average of the above is: </a:t>
            </a:r>
            <a:r>
              <a:rPr lang="en-US" dirty="0" smtClean="0">
                <a:solidFill>
                  <a:srgbClr val="FF0000"/>
                </a:solidFill>
              </a:rPr>
              <a:t>(2007,87.5)</a:t>
            </a:r>
          </a:p>
          <a:p>
            <a:pPr lvl="1"/>
            <a:r>
              <a:rPr lang="en-US" dirty="0" smtClean="0"/>
              <a:t>However, the real average is: </a:t>
            </a:r>
            <a:r>
              <a:rPr lang="en-US" dirty="0" smtClean="0">
                <a:solidFill>
                  <a:srgbClr val="FF0000"/>
                </a:solidFill>
              </a:rPr>
              <a:t>(2007,90)</a:t>
            </a:r>
          </a:p>
          <a:p>
            <a:pPr lvl="1"/>
            <a:endParaRPr lang="en-US" b="1" dirty="0" smtClean="0"/>
          </a:p>
          <a:p>
            <a:r>
              <a:rPr lang="en-US" b="1" dirty="0" smtClean="0">
                <a:solidFill>
                  <a:srgbClr val="0000FF"/>
                </a:solidFill>
              </a:rPr>
              <a:t>However, </a:t>
            </a:r>
            <a:r>
              <a:rPr lang="en-US" b="1" dirty="0">
                <a:solidFill>
                  <a:srgbClr val="0000FF"/>
                </a:solidFill>
              </a:rPr>
              <a:t>w</a:t>
            </a:r>
            <a:r>
              <a:rPr lang="en-US" b="1" dirty="0" smtClean="0">
                <a:solidFill>
                  <a:srgbClr val="0000FF"/>
                </a:solidFill>
              </a:rPr>
              <a:t>e can do a small trick to get around this</a:t>
            </a:r>
          </a:p>
          <a:p>
            <a:pPr lvl="1"/>
            <a:r>
              <a:rPr lang="en-US" dirty="0" smtClean="0"/>
              <a:t>Mapper: (</a:t>
            </a:r>
            <a:r>
              <a:rPr lang="en-US" dirty="0"/>
              <a:t>2007, 100), (</a:t>
            </a:r>
            <a:r>
              <a:rPr lang="en-US" dirty="0" smtClean="0"/>
              <a:t>2007,90) </a:t>
            </a:r>
            <a:r>
              <a:rPr lang="en-US" dirty="0"/>
              <a:t>-&gt; </a:t>
            </a:r>
            <a:r>
              <a:rPr lang="en-US" dirty="0">
                <a:solidFill>
                  <a:srgbClr val="FF0000"/>
                </a:solidFill>
              </a:rPr>
              <a:t>(2007, </a:t>
            </a:r>
            <a:r>
              <a:rPr lang="en-US" dirty="0" smtClean="0">
                <a:solidFill>
                  <a:srgbClr val="FF0000"/>
                </a:solidFill>
              </a:rPr>
              <a:t>&lt;190,2&gt;)</a:t>
            </a:r>
            <a:endParaRPr lang="en-US" dirty="0">
              <a:solidFill>
                <a:srgbClr val="FF0000"/>
              </a:solidFill>
            </a:endParaRPr>
          </a:p>
          <a:p>
            <a:pPr marL="457200" lvl="1" indent="0">
              <a:buNone/>
            </a:pPr>
            <a:r>
              <a:rPr lang="en-US" dirty="0"/>
              <a:t>    (</a:t>
            </a:r>
            <a:r>
              <a:rPr lang="en-US" dirty="0" smtClean="0"/>
              <a:t>2007,80)</a:t>
            </a:r>
            <a:r>
              <a:rPr lang="en-US" dirty="0"/>
              <a:t>-&gt;</a:t>
            </a:r>
            <a:r>
              <a:rPr lang="en-US" dirty="0">
                <a:solidFill>
                  <a:srgbClr val="FF0000"/>
                </a:solidFill>
              </a:rPr>
              <a:t>(2007</a:t>
            </a:r>
            <a:r>
              <a:rPr lang="en-US" dirty="0" smtClean="0">
                <a:solidFill>
                  <a:srgbClr val="FF0000"/>
                </a:solidFill>
              </a:rPr>
              <a:t>,&lt;80,1&gt;)</a:t>
            </a:r>
            <a:endParaRPr lang="en-US" dirty="0">
              <a:solidFill>
                <a:srgbClr val="FF0000"/>
              </a:solidFill>
            </a:endParaRPr>
          </a:p>
          <a:p>
            <a:pPr lvl="1"/>
            <a:r>
              <a:rPr lang="en-US" dirty="0" smtClean="0"/>
              <a:t>Reducer: </a:t>
            </a:r>
            <a:r>
              <a:rPr lang="en-US" dirty="0">
                <a:solidFill>
                  <a:srgbClr val="800000"/>
                </a:solidFill>
              </a:rPr>
              <a:t>(</a:t>
            </a:r>
            <a:r>
              <a:rPr lang="en-US" dirty="0" smtClean="0">
                <a:solidFill>
                  <a:srgbClr val="800000"/>
                </a:solidFill>
              </a:rPr>
              <a:t>2007,&lt;270,3&gt;)-</a:t>
            </a:r>
            <a:r>
              <a:rPr lang="en-US" dirty="0" smtClean="0">
                <a:solidFill>
                  <a:srgbClr val="FF0000"/>
                </a:solidFill>
              </a:rPr>
              <a:t>&gt;(2007,90)</a:t>
            </a:r>
            <a:endParaRPr lang="en-US" dirty="0">
              <a:solidFill>
                <a:srgbClr val="FF0000"/>
              </a:solidFill>
            </a:endParaRPr>
          </a:p>
        </p:txBody>
      </p:sp>
    </p:spTree>
    <p:extLst>
      <p:ext uri="{BB962C8B-B14F-4D97-AF65-F5344CB8AC3E}">
        <p14:creationId xmlns:p14="http://schemas.microsoft.com/office/powerpoint/2010/main" val="4059133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1" y="-23867"/>
            <a:ext cx="8813800" cy="1143000"/>
          </a:xfrm>
        </p:spPr>
        <p:txBody>
          <a:bodyPr>
            <a:normAutofit/>
          </a:bodyPr>
          <a:lstStyle/>
          <a:p>
            <a:r>
              <a:rPr lang="en-US" sz="3600" dirty="0" err="1" smtClean="0"/>
              <a:t>MapReduce</a:t>
            </a:r>
            <a:r>
              <a:rPr lang="en-US" sz="3600" dirty="0" smtClean="0"/>
              <a:t> Example: Average Temperature</a:t>
            </a:r>
            <a:endParaRPr lang="en-US" sz="3600" dirty="0"/>
          </a:p>
        </p:txBody>
      </p:sp>
      <p:sp>
        <p:nvSpPr>
          <p:cNvPr id="22" name="Rectangle 21"/>
          <p:cNvSpPr/>
          <p:nvPr/>
        </p:nvSpPr>
        <p:spPr>
          <a:xfrm>
            <a:off x="50800" y="1068333"/>
            <a:ext cx="1282700"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Input</a:t>
            </a:r>
            <a:endParaRPr lang="en-US" b="1" dirty="0">
              <a:solidFill>
                <a:srgbClr val="000000"/>
              </a:solidFill>
            </a:endParaRPr>
          </a:p>
        </p:txBody>
      </p:sp>
      <p:sp>
        <p:nvSpPr>
          <p:cNvPr id="24" name="Rectangle 23"/>
          <p:cNvSpPr/>
          <p:nvPr/>
        </p:nvSpPr>
        <p:spPr>
          <a:xfrm>
            <a:off x="59905" y="2147671"/>
            <a:ext cx="1124792"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Map</a:t>
            </a:r>
            <a:endParaRPr lang="en-US" b="1" dirty="0">
              <a:solidFill>
                <a:srgbClr val="000000"/>
              </a:solidFill>
            </a:endParaRPr>
          </a:p>
        </p:txBody>
      </p:sp>
      <p:sp>
        <p:nvSpPr>
          <p:cNvPr id="25" name="Rectangle 24"/>
          <p:cNvSpPr/>
          <p:nvPr/>
        </p:nvSpPr>
        <p:spPr>
          <a:xfrm>
            <a:off x="67683" y="4501240"/>
            <a:ext cx="1392817"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Shuttle/Sort</a:t>
            </a:r>
            <a:endParaRPr lang="en-US" b="1" dirty="0">
              <a:solidFill>
                <a:srgbClr val="000000"/>
              </a:solidFill>
            </a:endParaRPr>
          </a:p>
        </p:txBody>
      </p:sp>
      <p:sp>
        <p:nvSpPr>
          <p:cNvPr id="26" name="Rectangle 25"/>
          <p:cNvSpPr/>
          <p:nvPr/>
        </p:nvSpPr>
        <p:spPr>
          <a:xfrm>
            <a:off x="98005" y="5621577"/>
            <a:ext cx="1148880"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Reduce</a:t>
            </a:r>
            <a:endParaRPr lang="en-US" b="1" dirty="0">
              <a:solidFill>
                <a:srgbClr val="000000"/>
              </a:solidFill>
            </a:endParaRPr>
          </a:p>
        </p:txBody>
      </p:sp>
      <p:sp>
        <p:nvSpPr>
          <p:cNvPr id="28" name="Rectangle 27"/>
          <p:cNvSpPr/>
          <p:nvPr/>
        </p:nvSpPr>
        <p:spPr>
          <a:xfrm>
            <a:off x="3073400" y="857366"/>
            <a:ext cx="3848100" cy="122521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(200707,100), (200706,90)</a:t>
            </a:r>
          </a:p>
          <a:p>
            <a:pPr algn="ctr"/>
            <a:r>
              <a:rPr lang="en-US" dirty="0" smtClean="0">
                <a:solidFill>
                  <a:schemeClr val="tx1"/>
                </a:solidFill>
              </a:rPr>
              <a:t>(200508, 90), (200607,100)</a:t>
            </a:r>
          </a:p>
          <a:p>
            <a:pPr algn="ctr"/>
            <a:r>
              <a:rPr lang="en-US" dirty="0" smtClean="0">
                <a:solidFill>
                  <a:schemeClr val="tx1"/>
                </a:solidFill>
              </a:rPr>
              <a:t>(200708, 80), (200606,80)</a:t>
            </a:r>
            <a:endParaRPr lang="en-US" dirty="0">
              <a:solidFill>
                <a:schemeClr val="tx1"/>
              </a:solidFill>
            </a:endParaRPr>
          </a:p>
        </p:txBody>
      </p:sp>
      <p:sp>
        <p:nvSpPr>
          <p:cNvPr id="51" name="Rectangle 50"/>
          <p:cNvSpPr/>
          <p:nvPr/>
        </p:nvSpPr>
        <p:spPr>
          <a:xfrm>
            <a:off x="660401" y="2673271"/>
            <a:ext cx="2412999" cy="60733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(2007,100), (2007,90)</a:t>
            </a:r>
          </a:p>
        </p:txBody>
      </p:sp>
      <p:sp>
        <p:nvSpPr>
          <p:cNvPr id="52" name="Rectangle 51"/>
          <p:cNvSpPr/>
          <p:nvPr/>
        </p:nvSpPr>
        <p:spPr>
          <a:xfrm>
            <a:off x="3505201" y="2661781"/>
            <a:ext cx="2412999" cy="54526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(2005, 90), (2006,100)</a:t>
            </a:r>
          </a:p>
        </p:txBody>
      </p:sp>
      <p:sp>
        <p:nvSpPr>
          <p:cNvPr id="55" name="Rectangle 54"/>
          <p:cNvSpPr/>
          <p:nvPr/>
        </p:nvSpPr>
        <p:spPr>
          <a:xfrm>
            <a:off x="6272140" y="2598341"/>
            <a:ext cx="2717800" cy="60870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(2007, 80), (2006,80)</a:t>
            </a:r>
            <a:endParaRPr lang="en-US" dirty="0">
              <a:solidFill>
                <a:schemeClr val="tx1"/>
              </a:solidFill>
            </a:endParaRPr>
          </a:p>
        </p:txBody>
      </p:sp>
      <p:sp>
        <p:nvSpPr>
          <p:cNvPr id="57" name="Rectangle 56"/>
          <p:cNvSpPr/>
          <p:nvPr/>
        </p:nvSpPr>
        <p:spPr>
          <a:xfrm>
            <a:off x="98005" y="3404971"/>
            <a:ext cx="1124792" cy="401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Combine</a:t>
            </a:r>
            <a:endParaRPr lang="en-US" b="1" dirty="0">
              <a:solidFill>
                <a:srgbClr val="000000"/>
              </a:solidFill>
            </a:endParaRPr>
          </a:p>
        </p:txBody>
      </p:sp>
      <p:sp>
        <p:nvSpPr>
          <p:cNvPr id="58" name="Rectangle 57"/>
          <p:cNvSpPr/>
          <p:nvPr/>
        </p:nvSpPr>
        <p:spPr>
          <a:xfrm>
            <a:off x="927101" y="3930571"/>
            <a:ext cx="1803399" cy="47632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(2007,&lt;190,2&gt;)</a:t>
            </a:r>
          </a:p>
        </p:txBody>
      </p:sp>
      <p:sp>
        <p:nvSpPr>
          <p:cNvPr id="60" name="Rectangle 59"/>
          <p:cNvSpPr/>
          <p:nvPr/>
        </p:nvSpPr>
        <p:spPr>
          <a:xfrm>
            <a:off x="6381751" y="3911881"/>
            <a:ext cx="2717800" cy="58935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(2007, &lt;80,1&gt;), (2006,&lt;80,1&gt;)</a:t>
            </a:r>
            <a:endParaRPr lang="en-US" dirty="0">
              <a:solidFill>
                <a:schemeClr val="tx1"/>
              </a:solidFill>
            </a:endParaRPr>
          </a:p>
        </p:txBody>
      </p:sp>
      <p:sp>
        <p:nvSpPr>
          <p:cNvPr id="61" name="Rectangle 60"/>
          <p:cNvSpPr/>
          <p:nvPr/>
        </p:nvSpPr>
        <p:spPr>
          <a:xfrm>
            <a:off x="3073400" y="3955971"/>
            <a:ext cx="3033640" cy="55825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(2005, &lt;90,1&gt;), </a:t>
            </a:r>
          </a:p>
          <a:p>
            <a:r>
              <a:rPr lang="en-US" dirty="0" smtClean="0">
                <a:solidFill>
                  <a:schemeClr val="tx1"/>
                </a:solidFill>
              </a:rPr>
              <a:t>(2006, &lt;100,1&gt;)</a:t>
            </a:r>
          </a:p>
        </p:txBody>
      </p:sp>
      <p:sp>
        <p:nvSpPr>
          <p:cNvPr id="67" name="Rectangle 66"/>
          <p:cNvSpPr/>
          <p:nvPr/>
        </p:nvSpPr>
        <p:spPr>
          <a:xfrm>
            <a:off x="6272140" y="5011859"/>
            <a:ext cx="2706761" cy="4943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(2007,[&lt;190,2&gt;, &lt;80,1&gt;])</a:t>
            </a:r>
          </a:p>
        </p:txBody>
      </p:sp>
      <p:sp>
        <p:nvSpPr>
          <p:cNvPr id="69" name="Rectangle 68"/>
          <p:cNvSpPr/>
          <p:nvPr/>
        </p:nvSpPr>
        <p:spPr>
          <a:xfrm>
            <a:off x="3200401" y="5000132"/>
            <a:ext cx="2906639" cy="50605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(2006,[&lt;100,1&gt;, &lt;80,1&gt;])</a:t>
            </a:r>
          </a:p>
        </p:txBody>
      </p:sp>
      <p:sp>
        <p:nvSpPr>
          <p:cNvPr id="71" name="Rectangle 70"/>
          <p:cNvSpPr/>
          <p:nvPr/>
        </p:nvSpPr>
        <p:spPr>
          <a:xfrm>
            <a:off x="927101" y="5011859"/>
            <a:ext cx="1803399" cy="4943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(2005,[&lt;90,1&gt;])</a:t>
            </a:r>
          </a:p>
        </p:txBody>
      </p:sp>
      <p:sp>
        <p:nvSpPr>
          <p:cNvPr id="73" name="Rectangle 72"/>
          <p:cNvSpPr/>
          <p:nvPr/>
        </p:nvSpPr>
        <p:spPr>
          <a:xfrm>
            <a:off x="1041401" y="6147766"/>
            <a:ext cx="1371599" cy="4943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rPr>
              <a:t>(2005,90)</a:t>
            </a:r>
          </a:p>
        </p:txBody>
      </p:sp>
      <p:sp>
        <p:nvSpPr>
          <p:cNvPr id="75" name="Rectangle 74"/>
          <p:cNvSpPr/>
          <p:nvPr/>
        </p:nvSpPr>
        <p:spPr>
          <a:xfrm>
            <a:off x="3505201" y="6147766"/>
            <a:ext cx="1308098" cy="50605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rPr>
              <a:t>(2006,90)</a:t>
            </a:r>
          </a:p>
        </p:txBody>
      </p:sp>
      <p:sp>
        <p:nvSpPr>
          <p:cNvPr id="76" name="Rectangle 75"/>
          <p:cNvSpPr/>
          <p:nvPr/>
        </p:nvSpPr>
        <p:spPr>
          <a:xfrm>
            <a:off x="6534151" y="6161425"/>
            <a:ext cx="1206500" cy="4943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rPr>
              <a:t>(2007,90)</a:t>
            </a:r>
          </a:p>
        </p:txBody>
      </p:sp>
      <p:sp>
        <p:nvSpPr>
          <p:cNvPr id="30" name="Down Arrow 29"/>
          <p:cNvSpPr/>
          <p:nvPr/>
        </p:nvSpPr>
        <p:spPr>
          <a:xfrm>
            <a:off x="4711700" y="2147671"/>
            <a:ext cx="381000" cy="40163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Down Arrow 76"/>
          <p:cNvSpPr/>
          <p:nvPr/>
        </p:nvSpPr>
        <p:spPr>
          <a:xfrm>
            <a:off x="4775200" y="3404971"/>
            <a:ext cx="381000" cy="40163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Down Arrow 77"/>
          <p:cNvSpPr/>
          <p:nvPr/>
        </p:nvSpPr>
        <p:spPr>
          <a:xfrm>
            <a:off x="4775200" y="4514221"/>
            <a:ext cx="381000" cy="40163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Down Arrow 78"/>
          <p:cNvSpPr/>
          <p:nvPr/>
        </p:nvSpPr>
        <p:spPr>
          <a:xfrm>
            <a:off x="4800600" y="5743696"/>
            <a:ext cx="381000" cy="40163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6272140" y="6028657"/>
            <a:ext cx="1739098" cy="694630"/>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774700" y="3831838"/>
            <a:ext cx="2146299" cy="669402"/>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6132440" y="4836783"/>
            <a:ext cx="2967111" cy="784793"/>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93679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animBg="1"/>
      <p:bldP spid="3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32900" cy="1143000"/>
          </a:xfrm>
        </p:spPr>
        <p:txBody>
          <a:bodyPr>
            <a:normAutofit/>
          </a:bodyPr>
          <a:lstStyle/>
          <a:p>
            <a:r>
              <a:rPr lang="en-US" sz="3600" dirty="0" smtClean="0"/>
              <a:t>Mapper and Reducer of Average Temperature </a:t>
            </a:r>
            <a:endParaRPr lang="en-US" sz="3600" dirty="0"/>
          </a:p>
        </p:txBody>
      </p:sp>
      <p:sp>
        <p:nvSpPr>
          <p:cNvPr id="3" name="Content Placeholder 2"/>
          <p:cNvSpPr>
            <a:spLocks noGrp="1"/>
          </p:cNvSpPr>
          <p:nvPr>
            <p:ph idx="1"/>
          </p:nvPr>
        </p:nvSpPr>
        <p:spPr>
          <a:xfrm>
            <a:off x="0" y="1042075"/>
            <a:ext cx="5524500" cy="2488525"/>
          </a:xfrm>
        </p:spPr>
        <p:txBody>
          <a:bodyPr>
            <a:noAutofit/>
          </a:bodyPr>
          <a:lstStyle/>
          <a:p>
            <a:r>
              <a:rPr lang="en-US" sz="2000" dirty="0" smtClean="0">
                <a:solidFill>
                  <a:srgbClr val="0000FF"/>
                </a:solidFill>
              </a:rPr>
              <a:t>Map(key</a:t>
            </a:r>
            <a:r>
              <a:rPr lang="en-US" sz="2000" dirty="0">
                <a:solidFill>
                  <a:srgbClr val="0000FF"/>
                </a:solidFill>
              </a:rPr>
              <a:t>, </a:t>
            </a:r>
            <a:r>
              <a:rPr lang="en-US" sz="2000" dirty="0" smtClean="0">
                <a:solidFill>
                  <a:srgbClr val="0000FF"/>
                </a:solidFill>
              </a:rPr>
              <a:t>value){</a:t>
            </a:r>
          </a:p>
          <a:p>
            <a:pPr marL="0" indent="0">
              <a:buNone/>
            </a:pPr>
            <a:r>
              <a:rPr lang="en-US" sz="2000" dirty="0"/>
              <a:t>	// key: line number</a:t>
            </a:r>
          </a:p>
          <a:p>
            <a:pPr marL="0" indent="0">
              <a:buNone/>
            </a:pPr>
            <a:r>
              <a:rPr lang="en-US" sz="2000" dirty="0"/>
              <a:t>	// value: </a:t>
            </a:r>
            <a:r>
              <a:rPr lang="en-US" sz="2000" dirty="0" smtClean="0"/>
              <a:t>tuples in a line</a:t>
            </a:r>
            <a:endParaRPr lang="en-US" sz="2000" dirty="0"/>
          </a:p>
          <a:p>
            <a:pPr marL="0" indent="0">
              <a:buNone/>
            </a:pPr>
            <a:r>
              <a:rPr lang="en-US" sz="2000" dirty="0"/>
              <a:t>	</a:t>
            </a:r>
            <a:r>
              <a:rPr lang="en-US" sz="2000" dirty="0">
                <a:solidFill>
                  <a:srgbClr val="0000FF"/>
                </a:solidFill>
              </a:rPr>
              <a:t>for each </a:t>
            </a:r>
            <a:r>
              <a:rPr lang="en-US" sz="2000" dirty="0" smtClean="0">
                <a:solidFill>
                  <a:srgbClr val="0000FF"/>
                </a:solidFill>
              </a:rPr>
              <a:t>tuple t </a:t>
            </a:r>
            <a:r>
              <a:rPr lang="en-US" sz="2000" dirty="0">
                <a:solidFill>
                  <a:srgbClr val="0000FF"/>
                </a:solidFill>
              </a:rPr>
              <a:t>in value:</a:t>
            </a:r>
          </a:p>
          <a:p>
            <a:pPr marL="0" indent="0">
              <a:buNone/>
            </a:pPr>
            <a:r>
              <a:rPr lang="en-US" sz="2000" dirty="0">
                <a:solidFill>
                  <a:srgbClr val="0000FF"/>
                </a:solidFill>
              </a:rPr>
              <a:t>		</a:t>
            </a:r>
            <a:r>
              <a:rPr lang="en-US" sz="2000" dirty="0" smtClean="0">
                <a:solidFill>
                  <a:srgbClr val="0000FF"/>
                </a:solidFill>
              </a:rPr>
              <a:t>Emit(t-&gt;year, t-&gt;temperature)</a:t>
            </a:r>
            <a:r>
              <a:rPr lang="en-US" sz="2000" dirty="0">
                <a:solidFill>
                  <a:srgbClr val="0000FF"/>
                </a:solidFill>
              </a:rPr>
              <a:t>;</a:t>
            </a:r>
            <a:r>
              <a:rPr lang="en-US" sz="2000" dirty="0" smtClean="0">
                <a:solidFill>
                  <a:srgbClr val="0000FF"/>
                </a:solidFill>
              </a:rPr>
              <a:t>}</a:t>
            </a:r>
            <a:endParaRPr lang="en-US" sz="2000" dirty="0" smtClean="0"/>
          </a:p>
          <a:p>
            <a:pPr marL="0" indent="0">
              <a:buNone/>
            </a:pPr>
            <a:endParaRPr lang="en-US" sz="2000" dirty="0">
              <a:solidFill>
                <a:srgbClr val="0000FF"/>
              </a:solidFill>
            </a:endParaRPr>
          </a:p>
        </p:txBody>
      </p:sp>
      <p:sp>
        <p:nvSpPr>
          <p:cNvPr id="5" name="Content Placeholder 2"/>
          <p:cNvSpPr txBox="1">
            <a:spLocks/>
          </p:cNvSpPr>
          <p:nvPr/>
        </p:nvSpPr>
        <p:spPr>
          <a:xfrm>
            <a:off x="114300" y="3010575"/>
            <a:ext cx="4737100" cy="319972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1" dirty="0" smtClean="0">
                <a:solidFill>
                  <a:srgbClr val="0000FF"/>
                </a:solidFill>
              </a:rPr>
              <a:t>Reduce (key, list of values)</a:t>
            </a:r>
            <a:r>
              <a:rPr lang="en-US" sz="2000" dirty="0" smtClean="0">
                <a:solidFill>
                  <a:srgbClr val="0000FF"/>
                </a:solidFill>
              </a:rPr>
              <a:t>{</a:t>
            </a:r>
          </a:p>
          <a:p>
            <a:pPr marL="457200" lvl="1" indent="0">
              <a:buFont typeface="Arial"/>
              <a:buNone/>
            </a:pPr>
            <a:r>
              <a:rPr lang="en-US" sz="2000" dirty="0" smtClean="0"/>
              <a:t>// key: year</a:t>
            </a:r>
          </a:p>
          <a:p>
            <a:pPr marL="0" indent="0">
              <a:buFont typeface="Arial"/>
              <a:buNone/>
            </a:pPr>
            <a:r>
              <a:rPr lang="en-US" sz="2000" dirty="0" smtClean="0"/>
              <a:t>	// list of values: a list of &lt;temperature sums, counts&gt; tuples</a:t>
            </a:r>
          </a:p>
          <a:p>
            <a:pPr marL="0" indent="0">
              <a:buFont typeface="Arial"/>
              <a:buNone/>
            </a:pPr>
            <a:r>
              <a:rPr lang="en-US" sz="2000" dirty="0" smtClean="0"/>
              <a:t>	</a:t>
            </a:r>
            <a:r>
              <a:rPr lang="en-US" sz="2000" dirty="0" err="1" smtClean="0">
                <a:solidFill>
                  <a:srgbClr val="0000FF"/>
                </a:solidFill>
              </a:rPr>
              <a:t>int</a:t>
            </a:r>
            <a:r>
              <a:rPr lang="en-US" sz="2000" dirty="0" smtClean="0">
                <a:solidFill>
                  <a:srgbClr val="0000FF"/>
                </a:solidFill>
              </a:rPr>
              <a:t> </a:t>
            </a:r>
            <a:r>
              <a:rPr lang="en-US" sz="2000" dirty="0" err="1" smtClean="0">
                <a:solidFill>
                  <a:srgbClr val="0000FF"/>
                </a:solidFill>
              </a:rPr>
              <a:t>total_temp</a:t>
            </a:r>
            <a:r>
              <a:rPr lang="en-US" sz="2000" dirty="0" smtClean="0">
                <a:solidFill>
                  <a:srgbClr val="0000FF"/>
                </a:solidFill>
              </a:rPr>
              <a:t> = 0;</a:t>
            </a:r>
          </a:p>
          <a:p>
            <a:pPr marL="0" indent="0">
              <a:buFont typeface="Arial"/>
              <a:buNone/>
            </a:pPr>
            <a:r>
              <a:rPr lang="en-US" sz="2000" dirty="0">
                <a:solidFill>
                  <a:srgbClr val="0000FF"/>
                </a:solidFill>
              </a:rPr>
              <a:t>	</a:t>
            </a:r>
            <a:r>
              <a:rPr lang="en-US" sz="2000" dirty="0" err="1" smtClean="0">
                <a:solidFill>
                  <a:srgbClr val="0000FF"/>
                </a:solidFill>
              </a:rPr>
              <a:t>int</a:t>
            </a:r>
            <a:r>
              <a:rPr lang="en-US" sz="2000" dirty="0" smtClean="0">
                <a:solidFill>
                  <a:srgbClr val="0000FF"/>
                </a:solidFill>
              </a:rPr>
              <a:t> </a:t>
            </a:r>
            <a:r>
              <a:rPr lang="en-US" sz="2000" dirty="0" err="1" smtClean="0">
                <a:solidFill>
                  <a:srgbClr val="0000FF"/>
                </a:solidFill>
              </a:rPr>
              <a:t>total_count</a:t>
            </a:r>
            <a:r>
              <a:rPr lang="en-US" sz="2000" dirty="0" smtClean="0">
                <a:solidFill>
                  <a:srgbClr val="0000FF"/>
                </a:solidFill>
              </a:rPr>
              <a:t>=0;</a:t>
            </a:r>
          </a:p>
          <a:p>
            <a:pPr marL="0" indent="0">
              <a:buFont typeface="Arial"/>
              <a:buNone/>
            </a:pPr>
            <a:r>
              <a:rPr lang="en-US" sz="2000" dirty="0" smtClean="0">
                <a:solidFill>
                  <a:srgbClr val="0000FF"/>
                </a:solidFill>
              </a:rPr>
              <a:t>	for each v in values:</a:t>
            </a:r>
          </a:p>
          <a:p>
            <a:pPr marL="0" indent="0">
              <a:buFont typeface="Arial"/>
              <a:buNone/>
            </a:pPr>
            <a:r>
              <a:rPr lang="en-US" sz="2000" dirty="0" smtClean="0">
                <a:solidFill>
                  <a:srgbClr val="0000FF"/>
                </a:solidFill>
              </a:rPr>
              <a:t>		</a:t>
            </a:r>
            <a:r>
              <a:rPr lang="en-US" sz="2000" dirty="0" err="1" smtClean="0">
                <a:solidFill>
                  <a:srgbClr val="0000FF"/>
                </a:solidFill>
              </a:rPr>
              <a:t>total_temp</a:t>
            </a:r>
            <a:r>
              <a:rPr lang="en-US" sz="2000" dirty="0" smtClean="0">
                <a:solidFill>
                  <a:srgbClr val="0000FF"/>
                </a:solidFill>
              </a:rPr>
              <a:t>= </a:t>
            </a:r>
            <a:r>
              <a:rPr lang="en-US" sz="2000" dirty="0" err="1" smtClean="0">
                <a:solidFill>
                  <a:srgbClr val="0000FF"/>
                </a:solidFill>
              </a:rPr>
              <a:t>total_temp+v</a:t>
            </a:r>
            <a:r>
              <a:rPr lang="en-US" sz="2000" dirty="0" smtClean="0">
                <a:solidFill>
                  <a:srgbClr val="0000FF"/>
                </a:solidFill>
              </a:rPr>
              <a:t>-&gt;sum;</a:t>
            </a:r>
          </a:p>
          <a:p>
            <a:pPr marL="0" indent="0">
              <a:buFont typeface="Arial"/>
              <a:buNone/>
            </a:pPr>
            <a:r>
              <a:rPr lang="en-US" sz="2000" dirty="0">
                <a:solidFill>
                  <a:srgbClr val="0000FF"/>
                </a:solidFill>
              </a:rPr>
              <a:t>	</a:t>
            </a:r>
            <a:r>
              <a:rPr lang="en-US" sz="2000" dirty="0" smtClean="0">
                <a:solidFill>
                  <a:srgbClr val="0000FF"/>
                </a:solidFill>
              </a:rPr>
              <a:t>	</a:t>
            </a:r>
            <a:r>
              <a:rPr lang="en-US" sz="2000" dirty="0" err="1" smtClean="0">
                <a:solidFill>
                  <a:srgbClr val="0000FF"/>
                </a:solidFill>
              </a:rPr>
              <a:t>total_count</a:t>
            </a:r>
            <a:r>
              <a:rPr lang="en-US" sz="2000" dirty="0" smtClean="0">
                <a:solidFill>
                  <a:srgbClr val="0000FF"/>
                </a:solidFill>
              </a:rPr>
              <a:t>=</a:t>
            </a:r>
            <a:r>
              <a:rPr lang="en-US" sz="2000" dirty="0" err="1" smtClean="0">
                <a:solidFill>
                  <a:srgbClr val="0000FF"/>
                </a:solidFill>
              </a:rPr>
              <a:t>total_count+v</a:t>
            </a:r>
            <a:r>
              <a:rPr lang="en-US" sz="2000" dirty="0" smtClean="0">
                <a:solidFill>
                  <a:srgbClr val="0000FF"/>
                </a:solidFill>
              </a:rPr>
              <a:t>-&gt;count;</a:t>
            </a:r>
          </a:p>
          <a:p>
            <a:pPr marL="0" indent="0">
              <a:buFont typeface="Arial"/>
              <a:buNone/>
            </a:pPr>
            <a:r>
              <a:rPr lang="en-US" sz="2000" dirty="0" smtClean="0">
                <a:solidFill>
                  <a:srgbClr val="0000FF"/>
                </a:solidFill>
              </a:rPr>
              <a:t>     Emit(</a:t>
            </a:r>
            <a:r>
              <a:rPr lang="en-US" sz="2000" dirty="0" err="1" smtClean="0">
                <a:solidFill>
                  <a:srgbClr val="0000FF"/>
                </a:solidFill>
              </a:rPr>
              <a:t>key,</a:t>
            </a:r>
            <a:r>
              <a:rPr lang="en-US" sz="2000" b="1" dirty="0" err="1" smtClean="0">
                <a:solidFill>
                  <a:srgbClr val="0000FF"/>
                </a:solidFill>
              </a:rPr>
              <a:t>total_temp</a:t>
            </a:r>
            <a:r>
              <a:rPr lang="en-US" sz="2000" b="1" dirty="0" smtClean="0">
                <a:solidFill>
                  <a:srgbClr val="0000FF"/>
                </a:solidFill>
              </a:rPr>
              <a:t>/</a:t>
            </a:r>
            <a:r>
              <a:rPr lang="en-US" sz="2000" b="1" dirty="0" err="1" smtClean="0">
                <a:solidFill>
                  <a:srgbClr val="0000FF"/>
                </a:solidFill>
              </a:rPr>
              <a:t>total_count</a:t>
            </a:r>
            <a:r>
              <a:rPr lang="en-US" sz="2000" dirty="0" smtClean="0">
                <a:solidFill>
                  <a:srgbClr val="0000FF"/>
                </a:solidFill>
              </a:rPr>
              <a:t>);}</a:t>
            </a:r>
            <a:endParaRPr lang="en-US" sz="2000" dirty="0">
              <a:solidFill>
                <a:srgbClr val="0000FF"/>
              </a:solidFill>
            </a:endParaRPr>
          </a:p>
        </p:txBody>
      </p:sp>
      <p:sp>
        <p:nvSpPr>
          <p:cNvPr id="6" name="Content Placeholder 2"/>
          <p:cNvSpPr txBox="1">
            <a:spLocks/>
          </p:cNvSpPr>
          <p:nvPr/>
        </p:nvSpPr>
        <p:spPr>
          <a:xfrm>
            <a:off x="4445000" y="1016675"/>
            <a:ext cx="4737100" cy="319972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1" dirty="0" smtClean="0">
                <a:solidFill>
                  <a:srgbClr val="0000FF"/>
                </a:solidFill>
              </a:rPr>
              <a:t>Combine(key, list of values)</a:t>
            </a:r>
            <a:r>
              <a:rPr lang="en-US" sz="2000" dirty="0" smtClean="0">
                <a:solidFill>
                  <a:srgbClr val="0000FF"/>
                </a:solidFill>
              </a:rPr>
              <a:t>{</a:t>
            </a:r>
          </a:p>
          <a:p>
            <a:pPr marL="457200" lvl="1" indent="0">
              <a:buFont typeface="Arial"/>
              <a:buNone/>
            </a:pPr>
            <a:r>
              <a:rPr lang="en-US" sz="2000" dirty="0" smtClean="0"/>
              <a:t>// key: year</a:t>
            </a:r>
          </a:p>
          <a:p>
            <a:pPr marL="0" indent="0">
              <a:buFont typeface="Arial"/>
              <a:buNone/>
            </a:pPr>
            <a:r>
              <a:rPr lang="en-US" sz="2000" dirty="0" smtClean="0"/>
              <a:t>	// list of values: a list of monthly temperature</a:t>
            </a:r>
          </a:p>
          <a:p>
            <a:pPr marL="0" indent="0">
              <a:buFont typeface="Arial"/>
              <a:buNone/>
            </a:pPr>
            <a:r>
              <a:rPr lang="en-US" sz="2000" dirty="0" smtClean="0"/>
              <a:t>	</a:t>
            </a:r>
            <a:r>
              <a:rPr lang="en-US" sz="2000" dirty="0" err="1" smtClean="0">
                <a:solidFill>
                  <a:srgbClr val="0000FF"/>
                </a:solidFill>
              </a:rPr>
              <a:t>int</a:t>
            </a:r>
            <a:r>
              <a:rPr lang="en-US" sz="2000" dirty="0" smtClean="0">
                <a:solidFill>
                  <a:srgbClr val="0000FF"/>
                </a:solidFill>
              </a:rPr>
              <a:t> </a:t>
            </a:r>
            <a:r>
              <a:rPr lang="en-US" sz="2000" dirty="0" err="1" smtClean="0">
                <a:solidFill>
                  <a:srgbClr val="0000FF"/>
                </a:solidFill>
              </a:rPr>
              <a:t>total_temp</a:t>
            </a:r>
            <a:r>
              <a:rPr lang="en-US" sz="2000" dirty="0" smtClean="0">
                <a:solidFill>
                  <a:srgbClr val="0000FF"/>
                </a:solidFill>
              </a:rPr>
              <a:t> = 0;</a:t>
            </a:r>
          </a:p>
          <a:p>
            <a:pPr marL="0" indent="0">
              <a:buFont typeface="Arial"/>
              <a:buNone/>
            </a:pPr>
            <a:r>
              <a:rPr lang="en-US" sz="2000" dirty="0" smtClean="0">
                <a:solidFill>
                  <a:srgbClr val="0000FF"/>
                </a:solidFill>
              </a:rPr>
              <a:t>	for each v in values:</a:t>
            </a:r>
          </a:p>
          <a:p>
            <a:pPr marL="0" indent="0">
              <a:buFont typeface="Arial"/>
              <a:buNone/>
            </a:pPr>
            <a:r>
              <a:rPr lang="en-US" sz="2000" dirty="0" smtClean="0">
                <a:solidFill>
                  <a:srgbClr val="0000FF"/>
                </a:solidFill>
              </a:rPr>
              <a:t>		</a:t>
            </a:r>
            <a:r>
              <a:rPr lang="en-US" sz="2000" dirty="0" err="1" smtClean="0">
                <a:solidFill>
                  <a:srgbClr val="0000FF"/>
                </a:solidFill>
              </a:rPr>
              <a:t>total_temp</a:t>
            </a:r>
            <a:r>
              <a:rPr lang="en-US" sz="2000" dirty="0" smtClean="0">
                <a:solidFill>
                  <a:srgbClr val="0000FF"/>
                </a:solidFill>
              </a:rPr>
              <a:t>= </a:t>
            </a:r>
            <a:r>
              <a:rPr lang="en-US" sz="2000" dirty="0" err="1" smtClean="0">
                <a:solidFill>
                  <a:srgbClr val="0000FF"/>
                </a:solidFill>
              </a:rPr>
              <a:t>total_temp+v</a:t>
            </a:r>
            <a:r>
              <a:rPr lang="en-US" sz="2000" dirty="0" smtClean="0">
                <a:solidFill>
                  <a:srgbClr val="0000FF"/>
                </a:solidFill>
              </a:rPr>
              <a:t>;</a:t>
            </a:r>
          </a:p>
          <a:p>
            <a:pPr marL="0" indent="0">
              <a:buFont typeface="Arial"/>
              <a:buNone/>
            </a:pPr>
            <a:r>
              <a:rPr lang="en-US" sz="2000" dirty="0" smtClean="0">
                <a:solidFill>
                  <a:srgbClr val="0000FF"/>
                </a:solidFill>
              </a:rPr>
              <a:t>    Emit(key,</a:t>
            </a:r>
            <a:r>
              <a:rPr lang="en-US" sz="2000" b="1" dirty="0" smtClean="0">
                <a:solidFill>
                  <a:srgbClr val="0000FF"/>
                </a:solidFill>
              </a:rPr>
              <a:t>&lt;</a:t>
            </a:r>
            <a:r>
              <a:rPr lang="en-US" sz="2000" b="1" dirty="0" err="1" smtClean="0">
                <a:solidFill>
                  <a:srgbClr val="0000FF"/>
                </a:solidFill>
              </a:rPr>
              <a:t>total_temp,size_of</a:t>
            </a:r>
            <a:r>
              <a:rPr lang="en-US" sz="2000" b="1" dirty="0" smtClean="0">
                <a:solidFill>
                  <a:srgbClr val="0000FF"/>
                </a:solidFill>
              </a:rPr>
              <a:t>(list of values</a:t>
            </a:r>
            <a:r>
              <a:rPr lang="en-US" sz="2000" b="1" dirty="0" smtClean="0">
                <a:solidFill>
                  <a:srgbClr val="0000FF"/>
                </a:solidFill>
              </a:rPr>
              <a:t>)&gt;</a:t>
            </a:r>
            <a:r>
              <a:rPr lang="en-US" sz="2000" dirty="0" smtClean="0">
                <a:solidFill>
                  <a:srgbClr val="0000FF"/>
                </a:solidFill>
              </a:rPr>
              <a:t>);}</a:t>
            </a:r>
            <a:endParaRPr lang="en-US" sz="2000" dirty="0">
              <a:solidFill>
                <a:srgbClr val="0000FF"/>
              </a:solidFill>
            </a:endParaRPr>
          </a:p>
        </p:txBody>
      </p:sp>
      <p:sp>
        <p:nvSpPr>
          <p:cNvPr id="7" name="Rectangle 6"/>
          <p:cNvSpPr/>
          <p:nvPr/>
        </p:nvSpPr>
        <p:spPr>
          <a:xfrm>
            <a:off x="4445000" y="3530600"/>
            <a:ext cx="4597400" cy="685800"/>
          </a:xfrm>
          <a:prstGeom prst="rect">
            <a:avLst/>
          </a:prstGeom>
          <a:noFill/>
          <a:ln w="1905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397000" y="6210300"/>
            <a:ext cx="2705100" cy="444500"/>
          </a:xfrm>
          <a:prstGeom prst="rect">
            <a:avLst/>
          </a:prstGeom>
          <a:noFill/>
          <a:ln w="1905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410200" y="5047397"/>
            <a:ext cx="3378200" cy="830997"/>
          </a:xfrm>
          <a:prstGeom prst="rect">
            <a:avLst/>
          </a:prstGeom>
          <a:noFill/>
        </p:spPr>
        <p:txBody>
          <a:bodyPr wrap="square" rtlCol="0">
            <a:spAutoFit/>
          </a:bodyPr>
          <a:lstStyle/>
          <a:p>
            <a:r>
              <a:rPr lang="en-US" sz="2400" b="1" u="sng" dirty="0" smtClean="0">
                <a:solidFill>
                  <a:srgbClr val="FF0000"/>
                </a:solidFill>
              </a:rPr>
              <a:t>Combiner is different from Reducer!</a:t>
            </a:r>
            <a:endParaRPr lang="en-US" sz="2400" b="1" u="sng" dirty="0">
              <a:solidFill>
                <a:srgbClr val="FF0000"/>
              </a:solidFill>
            </a:endParaRPr>
          </a:p>
        </p:txBody>
      </p:sp>
    </p:spTree>
    <p:extLst>
      <p:ext uri="{BB962C8B-B14F-4D97-AF65-F5344CB8AC3E}">
        <p14:creationId xmlns:p14="http://schemas.microsoft.com/office/powerpoint/2010/main" val="41048717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In-class Exercise</a:t>
            </a:r>
            <a:endParaRPr lang="en-US" dirty="0"/>
          </a:p>
        </p:txBody>
      </p:sp>
      <p:sp>
        <p:nvSpPr>
          <p:cNvPr id="3" name="Content Placeholder 2"/>
          <p:cNvSpPr>
            <a:spLocks noGrp="1"/>
          </p:cNvSpPr>
          <p:nvPr>
            <p:ph idx="1"/>
          </p:nvPr>
        </p:nvSpPr>
        <p:spPr>
          <a:xfrm>
            <a:off x="342900" y="1219200"/>
            <a:ext cx="8229600" cy="3073400"/>
          </a:xfrm>
        </p:spPr>
        <p:txBody>
          <a:bodyPr>
            <a:normAutofit/>
          </a:bodyPr>
          <a:lstStyle/>
          <a:p>
            <a:pPr marL="457200" lvl="1" indent="0">
              <a:buNone/>
            </a:pPr>
            <a:endParaRPr lang="en-US" b="1" dirty="0" smtClean="0"/>
          </a:p>
          <a:p>
            <a:r>
              <a:rPr lang="en-US" b="1" dirty="0" smtClean="0"/>
              <a:t>Functions that can use combiner are called </a:t>
            </a:r>
            <a:r>
              <a:rPr lang="en-US" b="1" i="1" dirty="0" smtClean="0"/>
              <a:t>distributive</a:t>
            </a:r>
            <a:r>
              <a:rPr lang="en-US" b="1" dirty="0" smtClean="0"/>
              <a:t>:</a:t>
            </a:r>
          </a:p>
          <a:p>
            <a:pPr lvl="1"/>
            <a:r>
              <a:rPr lang="en-US" dirty="0" smtClean="0">
                <a:solidFill>
                  <a:srgbClr val="0000FF"/>
                </a:solidFill>
              </a:rPr>
              <a:t>Distributive: Min/Max(), Sum(), Count(), </a:t>
            </a:r>
            <a:r>
              <a:rPr lang="en-US" dirty="0" err="1" smtClean="0">
                <a:solidFill>
                  <a:srgbClr val="0000FF"/>
                </a:solidFill>
              </a:rPr>
              <a:t>TopK</a:t>
            </a:r>
            <a:r>
              <a:rPr lang="en-US" dirty="0" smtClean="0">
                <a:solidFill>
                  <a:srgbClr val="0000FF"/>
                </a:solidFill>
              </a:rPr>
              <a:t>()</a:t>
            </a:r>
          </a:p>
          <a:p>
            <a:pPr lvl="1"/>
            <a:r>
              <a:rPr lang="en-US" dirty="0" smtClean="0">
                <a:solidFill>
                  <a:srgbClr val="0000FF"/>
                </a:solidFill>
              </a:rPr>
              <a:t>Non-distributive: Mean(), Median(), Rank()</a:t>
            </a:r>
          </a:p>
        </p:txBody>
      </p:sp>
      <p:sp>
        <p:nvSpPr>
          <p:cNvPr id="4" name="Rectangle 3"/>
          <p:cNvSpPr/>
          <p:nvPr/>
        </p:nvSpPr>
        <p:spPr>
          <a:xfrm>
            <a:off x="762000" y="4070530"/>
            <a:ext cx="7264400" cy="2308324"/>
          </a:xfrm>
          <a:prstGeom prst="rect">
            <a:avLst/>
          </a:prstGeom>
        </p:spPr>
        <p:txBody>
          <a:bodyPr wrap="square">
            <a:spAutoFit/>
          </a:bodyPr>
          <a:lstStyle/>
          <a:p>
            <a:r>
              <a:rPr lang="en-US" sz="2400" dirty="0"/>
              <a:t>Gray, </a:t>
            </a:r>
            <a:r>
              <a:rPr lang="en-US" sz="2400" dirty="0" smtClean="0"/>
              <a:t>Jim*, </a:t>
            </a:r>
            <a:r>
              <a:rPr lang="en-US" sz="2400" dirty="0"/>
              <a:t>et al. "Data cube: A relational aggregation operator generalizing group-by, cross-tab, and sub-totals." Data Mining and Knowledge Discovery 1.1 (1997): 29-53</a:t>
            </a:r>
            <a:r>
              <a:rPr lang="en-US" sz="2400" dirty="0" smtClean="0"/>
              <a:t>.</a:t>
            </a:r>
          </a:p>
          <a:p>
            <a:endParaRPr lang="en-US" sz="2400" dirty="0"/>
          </a:p>
          <a:p>
            <a:r>
              <a:rPr lang="en-US" sz="2400" dirty="0" smtClean="0"/>
              <a:t>*Jim Gray received Turing Award in 1998</a:t>
            </a:r>
            <a:endParaRPr lang="en-US" sz="2400" dirty="0"/>
          </a:p>
        </p:txBody>
      </p:sp>
      <p:pic>
        <p:nvPicPr>
          <p:cNvPr id="5" name="Picture 4"/>
          <p:cNvPicPr>
            <a:picLocks noChangeAspect="1"/>
          </p:cNvPicPr>
          <p:nvPr/>
        </p:nvPicPr>
        <p:blipFill>
          <a:blip r:embed="rId2"/>
          <a:stretch>
            <a:fillRect/>
          </a:stretch>
        </p:blipFill>
        <p:spPr>
          <a:xfrm>
            <a:off x="7239000" y="5002806"/>
            <a:ext cx="1003300" cy="1677393"/>
          </a:xfrm>
          <a:prstGeom prst="rect">
            <a:avLst/>
          </a:prstGeom>
        </p:spPr>
      </p:pic>
    </p:spTree>
    <p:extLst>
      <p:ext uri="{BB962C8B-B14F-4D97-AF65-F5344CB8AC3E}">
        <p14:creationId xmlns:p14="http://schemas.microsoft.com/office/powerpoint/2010/main" val="1085837399"/>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Reduce Problems Discussion</a:t>
            </a:r>
            <a:endParaRPr lang="en-US" dirty="0"/>
          </a:p>
        </p:txBody>
      </p:sp>
      <p:sp>
        <p:nvSpPr>
          <p:cNvPr id="3" name="Content Placeholder 2"/>
          <p:cNvSpPr>
            <a:spLocks noGrp="1"/>
          </p:cNvSpPr>
          <p:nvPr>
            <p:ph idx="1"/>
          </p:nvPr>
        </p:nvSpPr>
        <p:spPr>
          <a:xfrm>
            <a:off x="457200" y="1251037"/>
            <a:ext cx="8229600" cy="3613484"/>
          </a:xfrm>
        </p:spPr>
        <p:txBody>
          <a:bodyPr/>
          <a:lstStyle/>
          <a:p>
            <a:r>
              <a:rPr lang="en-US" b="1" dirty="0" smtClean="0"/>
              <a:t>Problem 1: </a:t>
            </a:r>
            <a:r>
              <a:rPr lang="en-US" dirty="0" smtClean="0"/>
              <a:t>Find Word Length Distribution</a:t>
            </a:r>
          </a:p>
          <a:p>
            <a:r>
              <a:rPr lang="en-US" b="1" dirty="0" smtClean="0"/>
              <a:t>Statement: </a:t>
            </a:r>
            <a:r>
              <a:rPr lang="en-US" dirty="0" smtClean="0"/>
              <a:t>Given a set of documents, use Map-Reduce to find the length distribution of all words contained in the documents</a:t>
            </a:r>
          </a:p>
          <a:p>
            <a:r>
              <a:rPr lang="en-US" b="1" dirty="0" smtClean="0"/>
              <a:t>Question:</a:t>
            </a:r>
          </a:p>
          <a:p>
            <a:pPr lvl="1"/>
            <a:r>
              <a:rPr lang="en-US" dirty="0" smtClean="0"/>
              <a:t>What are the Mapper and Reducer Functions?</a:t>
            </a:r>
          </a:p>
        </p:txBody>
      </p:sp>
      <p:sp>
        <p:nvSpPr>
          <p:cNvPr id="5" name="Rectangle 4"/>
          <p:cNvSpPr/>
          <p:nvPr/>
        </p:nvSpPr>
        <p:spPr>
          <a:xfrm>
            <a:off x="647700" y="4869283"/>
            <a:ext cx="2501900" cy="122521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This is a test data for</a:t>
            </a:r>
          </a:p>
          <a:p>
            <a:pPr algn="ctr"/>
            <a:r>
              <a:rPr lang="en-US" sz="2000" dirty="0">
                <a:solidFill>
                  <a:schemeClr val="tx1"/>
                </a:solidFill>
              </a:rPr>
              <a:t>t</a:t>
            </a:r>
            <a:r>
              <a:rPr lang="en-US" sz="2000" dirty="0" smtClean="0">
                <a:solidFill>
                  <a:schemeClr val="tx1"/>
                </a:solidFill>
              </a:rPr>
              <a:t>he word length distribution</a:t>
            </a:r>
            <a:r>
              <a:rPr lang="en-US" sz="2000" dirty="0">
                <a:solidFill>
                  <a:schemeClr val="tx1"/>
                </a:solidFill>
              </a:rPr>
              <a:t> </a:t>
            </a:r>
            <a:r>
              <a:rPr lang="en-US" sz="2000" dirty="0" smtClean="0">
                <a:solidFill>
                  <a:schemeClr val="tx1"/>
                </a:solidFill>
              </a:rPr>
              <a:t>problem</a:t>
            </a:r>
            <a:endParaRPr lang="en-US" sz="2000" dirty="0">
              <a:solidFill>
                <a:schemeClr val="tx1"/>
              </a:solidFill>
            </a:endParaRPr>
          </a:p>
        </p:txBody>
      </p:sp>
      <p:sp>
        <p:nvSpPr>
          <p:cNvPr id="6" name="Rectangle 5"/>
          <p:cNvSpPr/>
          <p:nvPr/>
        </p:nvSpPr>
        <p:spPr>
          <a:xfrm>
            <a:off x="5461000" y="4495800"/>
            <a:ext cx="2781300" cy="2235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solidFill>
                  <a:schemeClr val="tx1"/>
                </a:solidFill>
              </a:rPr>
              <a:t>12: 1</a:t>
            </a:r>
          </a:p>
          <a:p>
            <a:r>
              <a:rPr lang="en-US" sz="2000" dirty="0" smtClean="0">
                <a:solidFill>
                  <a:schemeClr val="tx1"/>
                </a:solidFill>
              </a:rPr>
              <a:t>7: 1</a:t>
            </a:r>
          </a:p>
          <a:p>
            <a:r>
              <a:rPr lang="en-US" sz="2000" dirty="0">
                <a:solidFill>
                  <a:schemeClr val="tx1"/>
                </a:solidFill>
              </a:rPr>
              <a:t>6</a:t>
            </a:r>
            <a:r>
              <a:rPr lang="en-US" sz="2000" dirty="0" smtClean="0">
                <a:solidFill>
                  <a:schemeClr val="tx1"/>
                </a:solidFill>
              </a:rPr>
              <a:t>: 1</a:t>
            </a:r>
          </a:p>
          <a:p>
            <a:r>
              <a:rPr lang="en-US" sz="2000" dirty="0" smtClean="0">
                <a:solidFill>
                  <a:schemeClr val="tx1"/>
                </a:solidFill>
              </a:rPr>
              <a:t>4: 4 </a:t>
            </a:r>
          </a:p>
          <a:p>
            <a:r>
              <a:rPr lang="en-US" sz="2000" dirty="0" smtClean="0">
                <a:solidFill>
                  <a:schemeClr val="tx1"/>
                </a:solidFill>
              </a:rPr>
              <a:t>3: 2</a:t>
            </a:r>
          </a:p>
          <a:p>
            <a:r>
              <a:rPr lang="en-US" sz="2000" dirty="0" smtClean="0">
                <a:solidFill>
                  <a:schemeClr val="tx1"/>
                </a:solidFill>
              </a:rPr>
              <a:t>2: </a:t>
            </a:r>
            <a:r>
              <a:rPr lang="en-US" sz="2000" dirty="0">
                <a:solidFill>
                  <a:schemeClr val="tx1"/>
                </a:solidFill>
              </a:rPr>
              <a:t>1</a:t>
            </a:r>
            <a:endParaRPr lang="en-US" sz="2000" dirty="0" smtClean="0">
              <a:solidFill>
                <a:schemeClr val="tx1"/>
              </a:solidFill>
            </a:endParaRPr>
          </a:p>
          <a:p>
            <a:r>
              <a:rPr lang="en-US" sz="2000" dirty="0" smtClean="0">
                <a:solidFill>
                  <a:schemeClr val="tx1"/>
                </a:solidFill>
              </a:rPr>
              <a:t>1: 1</a:t>
            </a:r>
          </a:p>
        </p:txBody>
      </p:sp>
      <p:sp>
        <p:nvSpPr>
          <p:cNvPr id="7" name="Right Arrow 6"/>
          <p:cNvSpPr/>
          <p:nvPr/>
        </p:nvSpPr>
        <p:spPr>
          <a:xfrm>
            <a:off x="3543300" y="5168900"/>
            <a:ext cx="1473200" cy="660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492500" y="4799989"/>
            <a:ext cx="1524000" cy="369332"/>
          </a:xfrm>
          <a:prstGeom prst="rect">
            <a:avLst/>
          </a:prstGeom>
          <a:noFill/>
        </p:spPr>
        <p:txBody>
          <a:bodyPr wrap="square" rtlCol="0">
            <a:spAutoFit/>
          </a:bodyPr>
          <a:lstStyle/>
          <a:p>
            <a:r>
              <a:rPr lang="en-US" b="1" dirty="0" err="1" smtClean="0"/>
              <a:t>MapReduce</a:t>
            </a:r>
            <a:endParaRPr lang="en-US" b="1" dirty="0"/>
          </a:p>
        </p:txBody>
      </p:sp>
    </p:spTree>
    <p:extLst>
      <p:ext uri="{BB962C8B-B14F-4D97-AF65-F5344CB8AC3E}">
        <p14:creationId xmlns:p14="http://schemas.microsoft.com/office/powerpoint/2010/main" val="3515770742"/>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Reduce Problems Discussion</a:t>
            </a:r>
            <a:endParaRPr lang="en-US" dirty="0"/>
          </a:p>
        </p:txBody>
      </p:sp>
      <p:sp>
        <p:nvSpPr>
          <p:cNvPr id="3" name="Content Placeholder 2"/>
          <p:cNvSpPr>
            <a:spLocks noGrp="1"/>
          </p:cNvSpPr>
          <p:nvPr>
            <p:ph idx="1"/>
          </p:nvPr>
        </p:nvSpPr>
        <p:spPr>
          <a:xfrm>
            <a:off x="457200" y="1440550"/>
            <a:ext cx="8229600" cy="4350650"/>
          </a:xfrm>
        </p:spPr>
        <p:txBody>
          <a:bodyPr>
            <a:normAutofit/>
          </a:bodyPr>
          <a:lstStyle/>
          <a:p>
            <a:r>
              <a:rPr lang="en-US" b="1" dirty="0" smtClean="0"/>
              <a:t>Problem 1: </a:t>
            </a:r>
            <a:r>
              <a:rPr lang="en-US" dirty="0" smtClean="0"/>
              <a:t>Find Word Length Distribution</a:t>
            </a:r>
          </a:p>
          <a:p>
            <a:r>
              <a:rPr lang="en-US" b="1" dirty="0" smtClean="0">
                <a:solidFill>
                  <a:srgbClr val="0000FF"/>
                </a:solidFill>
              </a:rPr>
              <a:t>Mapper and Reducer:</a:t>
            </a:r>
          </a:p>
          <a:p>
            <a:pPr lvl="1"/>
            <a:r>
              <a:rPr lang="en-US" sz="3200" dirty="0" smtClean="0"/>
              <a:t>Mapper(document)</a:t>
            </a:r>
          </a:p>
          <a:p>
            <a:pPr marL="914400" lvl="2" indent="0">
              <a:buNone/>
            </a:pPr>
            <a:r>
              <a:rPr lang="en-US" sz="3200" dirty="0" smtClean="0"/>
              <a:t>{ Emit (</a:t>
            </a:r>
            <a:r>
              <a:rPr lang="en-US" sz="3200" b="1" dirty="0" smtClean="0"/>
              <a:t>Length(word), word</a:t>
            </a:r>
            <a:r>
              <a:rPr lang="en-US" sz="3200" dirty="0"/>
              <a:t>)</a:t>
            </a:r>
            <a:r>
              <a:rPr lang="en-US" sz="3200" dirty="0" smtClean="0"/>
              <a:t> }</a:t>
            </a:r>
          </a:p>
          <a:p>
            <a:pPr lvl="1"/>
            <a:r>
              <a:rPr lang="en-US" sz="3200" dirty="0" smtClean="0"/>
              <a:t>Reducer(output of map)</a:t>
            </a:r>
          </a:p>
          <a:p>
            <a:pPr marL="914400" lvl="2" indent="0">
              <a:buNone/>
            </a:pPr>
            <a:r>
              <a:rPr lang="en-US" sz="3200" dirty="0" smtClean="0"/>
              <a:t>{ Emit (Length(word), </a:t>
            </a:r>
            <a:r>
              <a:rPr lang="en-US" sz="3200" b="1" dirty="0" smtClean="0"/>
              <a:t>Size of (List of words at a particular length))</a:t>
            </a:r>
            <a:r>
              <a:rPr lang="en-US" sz="3200" dirty="0" smtClean="0"/>
              <a:t>} </a:t>
            </a:r>
          </a:p>
        </p:txBody>
      </p:sp>
    </p:spTree>
    <p:extLst>
      <p:ext uri="{BB962C8B-B14F-4D97-AF65-F5344CB8AC3E}">
        <p14:creationId xmlns:p14="http://schemas.microsoft.com/office/powerpoint/2010/main" val="2394744078"/>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Mapper and Reducer of Word Length Distribution</a:t>
            </a:r>
            <a:endParaRPr lang="en-US" dirty="0"/>
          </a:p>
        </p:txBody>
      </p:sp>
      <p:sp>
        <p:nvSpPr>
          <p:cNvPr id="3" name="Content Placeholder 2"/>
          <p:cNvSpPr>
            <a:spLocks noGrp="1"/>
          </p:cNvSpPr>
          <p:nvPr>
            <p:ph idx="1"/>
          </p:nvPr>
        </p:nvSpPr>
        <p:spPr>
          <a:xfrm>
            <a:off x="457200" y="1270000"/>
            <a:ext cx="8229600" cy="5405438"/>
          </a:xfrm>
        </p:spPr>
        <p:txBody>
          <a:bodyPr>
            <a:noAutofit/>
          </a:bodyPr>
          <a:lstStyle/>
          <a:p>
            <a:r>
              <a:rPr lang="en-US" sz="2400" dirty="0" smtClean="0">
                <a:solidFill>
                  <a:srgbClr val="0000FF"/>
                </a:solidFill>
              </a:rPr>
              <a:t>Map(key</a:t>
            </a:r>
            <a:r>
              <a:rPr lang="en-US" sz="2400" dirty="0">
                <a:solidFill>
                  <a:srgbClr val="0000FF"/>
                </a:solidFill>
              </a:rPr>
              <a:t>, </a:t>
            </a:r>
            <a:r>
              <a:rPr lang="en-US" sz="2400" dirty="0" smtClean="0">
                <a:solidFill>
                  <a:srgbClr val="0000FF"/>
                </a:solidFill>
              </a:rPr>
              <a:t>value){</a:t>
            </a:r>
          </a:p>
          <a:p>
            <a:pPr marL="0" indent="0">
              <a:buNone/>
            </a:pPr>
            <a:r>
              <a:rPr lang="en-US" sz="2400" dirty="0"/>
              <a:t>	// key: </a:t>
            </a:r>
            <a:r>
              <a:rPr lang="en-US" sz="2400" dirty="0" smtClean="0"/>
              <a:t>document name</a:t>
            </a:r>
            <a:endParaRPr lang="en-US" sz="2400" dirty="0"/>
          </a:p>
          <a:p>
            <a:pPr marL="0" indent="0">
              <a:buNone/>
            </a:pPr>
            <a:r>
              <a:rPr lang="en-US" sz="2400" dirty="0"/>
              <a:t>	// value: </a:t>
            </a:r>
            <a:r>
              <a:rPr lang="en-US" sz="2400" dirty="0" smtClean="0"/>
              <a:t>words in a document</a:t>
            </a:r>
            <a:endParaRPr lang="en-US" sz="2400" dirty="0"/>
          </a:p>
          <a:p>
            <a:pPr marL="0" indent="0">
              <a:buNone/>
            </a:pPr>
            <a:r>
              <a:rPr lang="en-US" sz="2400" dirty="0"/>
              <a:t>	</a:t>
            </a:r>
            <a:r>
              <a:rPr lang="en-US" sz="2400" dirty="0">
                <a:solidFill>
                  <a:srgbClr val="0000FF"/>
                </a:solidFill>
              </a:rPr>
              <a:t>for each word w in value:</a:t>
            </a:r>
          </a:p>
          <a:p>
            <a:pPr marL="0" indent="0">
              <a:buNone/>
            </a:pPr>
            <a:r>
              <a:rPr lang="en-US" sz="2400" dirty="0">
                <a:solidFill>
                  <a:srgbClr val="0000FF"/>
                </a:solidFill>
              </a:rPr>
              <a:t>		</a:t>
            </a:r>
            <a:r>
              <a:rPr lang="en-US" sz="2400" dirty="0" smtClean="0">
                <a:solidFill>
                  <a:srgbClr val="0000FF"/>
                </a:solidFill>
              </a:rPr>
              <a:t>Emit(length(w), w)</a:t>
            </a:r>
            <a:r>
              <a:rPr lang="en-US" sz="2400" dirty="0">
                <a:solidFill>
                  <a:srgbClr val="0000FF"/>
                </a:solidFill>
              </a:rPr>
              <a:t>;</a:t>
            </a:r>
            <a:r>
              <a:rPr lang="en-US" sz="2400" dirty="0" smtClean="0">
                <a:solidFill>
                  <a:srgbClr val="0000FF"/>
                </a:solidFill>
              </a:rPr>
              <a:t>}</a:t>
            </a:r>
            <a:endParaRPr lang="en-US" sz="2400" dirty="0" smtClean="0"/>
          </a:p>
          <a:p>
            <a:r>
              <a:rPr lang="en-US" sz="2400" dirty="0" smtClean="0">
                <a:solidFill>
                  <a:srgbClr val="0000FF"/>
                </a:solidFill>
              </a:rPr>
              <a:t>Reduce(key</a:t>
            </a:r>
            <a:r>
              <a:rPr lang="en-US" sz="2400" dirty="0">
                <a:solidFill>
                  <a:srgbClr val="0000FF"/>
                </a:solidFill>
              </a:rPr>
              <a:t>, </a:t>
            </a:r>
            <a:r>
              <a:rPr lang="en-US" sz="2400" dirty="0" smtClean="0">
                <a:solidFill>
                  <a:srgbClr val="0000FF"/>
                </a:solidFill>
              </a:rPr>
              <a:t>list of values){</a:t>
            </a:r>
          </a:p>
          <a:p>
            <a:pPr marL="457200" lvl="1" indent="0">
              <a:buNone/>
            </a:pPr>
            <a:r>
              <a:rPr lang="en-US" sz="2400" dirty="0" smtClean="0"/>
              <a:t>/</a:t>
            </a:r>
            <a:r>
              <a:rPr lang="en-US" sz="2400" dirty="0"/>
              <a:t>/ key: </a:t>
            </a:r>
            <a:r>
              <a:rPr lang="en-US" sz="2400" dirty="0" smtClean="0"/>
              <a:t>length of a word</a:t>
            </a:r>
            <a:endParaRPr lang="en-US" sz="2400" dirty="0"/>
          </a:p>
          <a:p>
            <a:pPr marL="0" indent="0">
              <a:buNone/>
            </a:pPr>
            <a:r>
              <a:rPr lang="en-US" sz="2400" dirty="0" smtClean="0"/>
              <a:t>	/</a:t>
            </a:r>
            <a:r>
              <a:rPr lang="en-US" sz="2400" dirty="0"/>
              <a:t>/ </a:t>
            </a:r>
            <a:r>
              <a:rPr lang="en-US" sz="2400" dirty="0" smtClean="0"/>
              <a:t>list of values</a:t>
            </a:r>
            <a:r>
              <a:rPr lang="en-US" sz="2400" dirty="0"/>
              <a:t>: a list of </a:t>
            </a:r>
            <a:r>
              <a:rPr lang="en-US" sz="2400" dirty="0" smtClean="0"/>
              <a:t>words with the same length</a:t>
            </a:r>
            <a:endParaRPr lang="en-US" sz="2400" dirty="0"/>
          </a:p>
          <a:p>
            <a:pPr marL="0" indent="0">
              <a:buNone/>
            </a:pPr>
            <a:r>
              <a:rPr lang="en-US" sz="2400" dirty="0" smtClean="0"/>
              <a:t>	</a:t>
            </a:r>
            <a:r>
              <a:rPr lang="en-US" sz="2400" dirty="0" smtClean="0">
                <a:solidFill>
                  <a:srgbClr val="0000FF"/>
                </a:solidFill>
              </a:rPr>
              <a:t> Emit(key, </a:t>
            </a:r>
            <a:r>
              <a:rPr lang="en-US" sz="2400" dirty="0" err="1" smtClean="0">
                <a:solidFill>
                  <a:srgbClr val="0000FF"/>
                </a:solidFill>
              </a:rPr>
              <a:t>size_of</a:t>
            </a:r>
            <a:r>
              <a:rPr lang="en-US" sz="2400" dirty="0" smtClean="0">
                <a:solidFill>
                  <a:srgbClr val="0000FF"/>
                </a:solidFill>
              </a:rPr>
              <a:t>(list of values</a:t>
            </a:r>
            <a:r>
              <a:rPr lang="en-US" sz="2400" dirty="0" smtClean="0">
                <a:solidFill>
                  <a:srgbClr val="0000FF"/>
                </a:solidFill>
              </a:rPr>
              <a:t>));}</a:t>
            </a:r>
            <a:endParaRPr lang="en-US" sz="2400" dirty="0">
              <a:solidFill>
                <a:srgbClr val="0000FF"/>
              </a:solidFill>
            </a:endParaRPr>
          </a:p>
        </p:txBody>
      </p:sp>
    </p:spTree>
    <p:extLst>
      <p:ext uri="{BB962C8B-B14F-4D97-AF65-F5344CB8AC3E}">
        <p14:creationId xmlns:p14="http://schemas.microsoft.com/office/powerpoint/2010/main" val="13596152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screen">
            <a:extLst/>
          </a:blip>
          <a:stretch>
            <a:fillRect/>
          </a:stretch>
        </p:blipFill>
        <p:spPr>
          <a:xfrm>
            <a:off x="228600" y="1869585"/>
            <a:ext cx="2743200" cy="1766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descr="http://t2.gstatic.com/images?q=tbn:ANd9GcRMEiHyKbA7ufLqg6hvyLzDWhHGEnQ-rHTFJBAGlDc_dADr24GbizHlX5U"/>
          <p:cNvPicPr>
            <a:picLocks noChangeAspect="1" noChangeArrowheads="1"/>
          </p:cNvPicPr>
          <p:nvPr/>
        </p:nvPicPr>
        <p:blipFill>
          <a:blip r:embed="rId4" cstate="print">
            <a:extLst/>
          </a:blip>
          <a:srcRect/>
          <a:stretch>
            <a:fillRect/>
          </a:stretch>
        </p:blipFill>
        <p:spPr bwMode="auto">
          <a:xfrm>
            <a:off x="1524000" y="2631585"/>
            <a:ext cx="1468798"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6388" name="Title 1"/>
          <p:cNvSpPr>
            <a:spLocks noGrp="1"/>
          </p:cNvSpPr>
          <p:nvPr>
            <p:ph type="title"/>
          </p:nvPr>
        </p:nvSpPr>
        <p:spPr>
          <a:xfrm>
            <a:off x="457200" y="303213"/>
            <a:ext cx="8229600" cy="944562"/>
          </a:xfrm>
        </p:spPr>
        <p:txBody>
          <a:bodyPr/>
          <a:lstStyle/>
          <a:p>
            <a:pPr eaLnBrk="1" hangingPunct="1"/>
            <a:r>
              <a:rPr lang="en-US" dirty="0" smtClean="0"/>
              <a:t>Who is generating</a:t>
            </a:r>
            <a:r>
              <a:rPr lang="en-US" dirty="0"/>
              <a:t> </a:t>
            </a:r>
            <a:r>
              <a:rPr lang="en-US" dirty="0" smtClean="0"/>
              <a:t>Big Data?</a:t>
            </a:r>
          </a:p>
        </p:txBody>
      </p:sp>
      <p:sp>
        <p:nvSpPr>
          <p:cNvPr id="16389" name="TextBox 8"/>
          <p:cNvSpPr txBox="1">
            <a:spLocks noChangeArrowheads="1"/>
          </p:cNvSpPr>
          <p:nvPr/>
        </p:nvSpPr>
        <p:spPr bwMode="auto">
          <a:xfrm>
            <a:off x="5964238" y="1375873"/>
            <a:ext cx="28749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600">
                <a:latin typeface="Arial" charset="0"/>
              </a:rPr>
              <a:t>Homeland Security</a:t>
            </a:r>
          </a:p>
        </p:txBody>
      </p:sp>
      <p:sp>
        <p:nvSpPr>
          <p:cNvPr id="16390" name="TextBox 9"/>
          <p:cNvSpPr txBox="1">
            <a:spLocks noChangeArrowheads="1"/>
          </p:cNvSpPr>
          <p:nvPr/>
        </p:nvSpPr>
        <p:spPr bwMode="auto">
          <a:xfrm>
            <a:off x="6019800" y="4003185"/>
            <a:ext cx="2743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600">
                <a:latin typeface="Arial" charset="0"/>
              </a:rPr>
              <a:t>Real Time Search</a:t>
            </a:r>
          </a:p>
        </p:txBody>
      </p:sp>
      <p:sp>
        <p:nvSpPr>
          <p:cNvPr id="16391" name="Rectangle 10"/>
          <p:cNvSpPr>
            <a:spLocks noChangeArrowheads="1"/>
          </p:cNvSpPr>
          <p:nvPr/>
        </p:nvSpPr>
        <p:spPr bwMode="auto">
          <a:xfrm>
            <a:off x="152400" y="1412385"/>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Social</a:t>
            </a:r>
          </a:p>
        </p:txBody>
      </p:sp>
      <p:sp>
        <p:nvSpPr>
          <p:cNvPr id="16392" name="TextBox 12"/>
          <p:cNvSpPr txBox="1">
            <a:spLocks noChangeArrowheads="1"/>
          </p:cNvSpPr>
          <p:nvPr/>
        </p:nvSpPr>
        <p:spPr bwMode="auto">
          <a:xfrm>
            <a:off x="152400" y="4003185"/>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600" dirty="0" err="1">
                <a:latin typeface="Arial" charset="0"/>
              </a:rPr>
              <a:t>eCommerce</a:t>
            </a:r>
            <a:endParaRPr lang="en-US" sz="1600" dirty="0">
              <a:latin typeface="Arial" charset="0"/>
            </a:endParaRPr>
          </a:p>
        </p:txBody>
      </p:sp>
      <p:pic>
        <p:nvPicPr>
          <p:cNvPr id="16393"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945785"/>
            <a:ext cx="25908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TextBox 14"/>
          <p:cNvSpPr txBox="1">
            <a:spLocks noChangeArrowheads="1"/>
          </p:cNvSpPr>
          <p:nvPr/>
        </p:nvSpPr>
        <p:spPr bwMode="auto">
          <a:xfrm>
            <a:off x="3352800" y="1336185"/>
            <a:ext cx="2362200" cy="646113"/>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defRPr/>
            </a:pPr>
            <a:r>
              <a:rPr lang="en-US" sz="1800" dirty="0" smtClean="0">
                <a:latin typeface="+mn-lt"/>
                <a:ea typeface="+mn-ea"/>
                <a:cs typeface="+mn-cs"/>
              </a:rPr>
              <a:t>User Tracking &amp; Engagement</a:t>
            </a:r>
            <a:endParaRPr lang="en-US" sz="1800" dirty="0">
              <a:latin typeface="+mn-lt"/>
              <a:ea typeface="+mn-ea"/>
              <a:cs typeface="+mn-cs"/>
            </a:endParaRPr>
          </a:p>
        </p:txBody>
      </p:sp>
      <p:sp>
        <p:nvSpPr>
          <p:cNvPr id="16395" name="TextBox 17"/>
          <p:cNvSpPr txBox="1">
            <a:spLocks noChangeArrowheads="1"/>
          </p:cNvSpPr>
          <p:nvPr/>
        </p:nvSpPr>
        <p:spPr bwMode="auto">
          <a:xfrm>
            <a:off x="3505200" y="4003185"/>
            <a:ext cx="2286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1600">
                <a:latin typeface="Arial" charset="0"/>
              </a:rPr>
              <a:t>Financial Services </a:t>
            </a:r>
          </a:p>
        </p:txBody>
      </p:sp>
      <p:pic>
        <p:nvPicPr>
          <p:cNvPr id="16396"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552539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7" name="Group 11"/>
          <p:cNvGrpSpPr>
            <a:grpSpLocks/>
          </p:cNvGrpSpPr>
          <p:nvPr/>
        </p:nvGrpSpPr>
        <p:grpSpPr bwMode="auto">
          <a:xfrm>
            <a:off x="6273800" y="4928495"/>
            <a:ext cx="2425700" cy="482600"/>
            <a:chOff x="5727959" y="4694719"/>
            <a:chExt cx="3208432" cy="639281"/>
          </a:xfrm>
        </p:grpSpPr>
        <p:pic>
          <p:nvPicPr>
            <p:cNvPr id="16409"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27959" y="4694719"/>
              <a:ext cx="239466" cy="63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0"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56559" y="4694719"/>
              <a:ext cx="2979832" cy="63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398" name="Picture 5"/>
          <p:cNvPicPr>
            <a:picLocks noChangeAspect="1"/>
          </p:cNvPicPr>
          <p:nvPr/>
        </p:nvPicPr>
        <p:blipFill>
          <a:blip r:embed="rId9">
            <a:extLst>
              <a:ext uri="{28A0092B-C50C-407E-A947-70E740481C1C}">
                <a14:useLocalDpi xmlns:a14="http://schemas.microsoft.com/office/drawing/2010/main" val="0"/>
              </a:ext>
            </a:extLst>
          </a:blip>
          <a:srcRect t="-25693"/>
          <a:stretch>
            <a:fillRect/>
          </a:stretch>
        </p:blipFill>
        <p:spPr bwMode="auto">
          <a:xfrm>
            <a:off x="6300788" y="4483995"/>
            <a:ext cx="9080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5474595"/>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1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315200" y="547459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a:cxnSpLocks noChangeShapeType="1"/>
          </p:cNvCxnSpPr>
          <p:nvPr/>
        </p:nvCxnSpPr>
        <p:spPr bwMode="auto">
          <a:xfrm>
            <a:off x="3200400" y="1412385"/>
            <a:ext cx="0" cy="464820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p:spPr>
      </p:cxnSp>
      <p:cxnSp>
        <p:nvCxnSpPr>
          <p:cNvPr id="27" name="Straight Connector 26"/>
          <p:cNvCxnSpPr>
            <a:cxnSpLocks noChangeShapeType="1"/>
          </p:cNvCxnSpPr>
          <p:nvPr/>
        </p:nvCxnSpPr>
        <p:spPr bwMode="auto">
          <a:xfrm>
            <a:off x="5867400" y="1412385"/>
            <a:ext cx="0" cy="464820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p:spPr>
      </p:cxnSp>
      <p:cxnSp>
        <p:nvCxnSpPr>
          <p:cNvPr id="28" name="Straight Connector 27"/>
          <p:cNvCxnSpPr>
            <a:cxnSpLocks noChangeShapeType="1"/>
          </p:cNvCxnSpPr>
          <p:nvPr/>
        </p:nvCxnSpPr>
        <p:spPr bwMode="auto">
          <a:xfrm>
            <a:off x="304800" y="3849198"/>
            <a:ext cx="8229600"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p:spPr>
      </p:cxnSp>
      <p:pic>
        <p:nvPicPr>
          <p:cNvPr id="13" name="Picture 12"/>
          <p:cNvPicPr>
            <a:picLocks noChangeAspect="1"/>
          </p:cNvPicPr>
          <p:nvPr/>
        </p:nvPicPr>
        <p:blipFill>
          <a:blip r:embed="rId12" cstate="print"/>
          <a:stretch>
            <a:fillRect/>
          </a:stretch>
        </p:blipFill>
        <p:spPr>
          <a:xfrm>
            <a:off x="3505200" y="4536585"/>
            <a:ext cx="2133600" cy="1402080"/>
          </a:xfrm>
          <a:prstGeom prst="rect">
            <a:avLst/>
          </a:prstGeom>
          <a:ln>
            <a:noFill/>
          </a:ln>
          <a:effectLst>
            <a:softEdge rad="112500"/>
          </a:effectLst>
        </p:spPr>
      </p:pic>
      <p:pic>
        <p:nvPicPr>
          <p:cNvPr id="15" name="Picture 14"/>
          <p:cNvPicPr>
            <a:picLocks noChangeAspect="1"/>
          </p:cNvPicPr>
          <p:nvPr/>
        </p:nvPicPr>
        <p:blipFill>
          <a:blip r:embed="rId13"/>
          <a:srcRect/>
          <a:stretch>
            <a:fillRect/>
          </a:stretch>
        </p:blipFill>
        <p:spPr bwMode="auto">
          <a:xfrm>
            <a:off x="6324600" y="1799735"/>
            <a:ext cx="1905000" cy="1900238"/>
          </a:xfrm>
          <a:prstGeom prst="rect">
            <a:avLst/>
          </a:prstGeom>
          <a:noFill/>
          <a:ln>
            <a:noFill/>
          </a:ln>
          <a:effectLst>
            <a:outerShdw blurRad="292100" dist="139700" dir="2700000" algn="tl" rotWithShape="0">
              <a:srgbClr val="333333">
                <a:alpha val="64999"/>
              </a:srgbClr>
            </a:outerShdw>
          </a:effectLst>
          <a:extLst/>
        </p:spPr>
      </p:pic>
      <p:sp>
        <p:nvSpPr>
          <p:cNvPr id="25" name="슬라이드 번호 개체 틀 3"/>
          <p:cNvSpPr>
            <a:spLocks noGrp="1"/>
          </p:cNvSpPr>
          <p:nvPr>
            <p:ph type="sldNum" sz="quarter" idx="12"/>
          </p:nvPr>
        </p:nvSpPr>
        <p:spPr>
          <a:xfrm>
            <a:off x="6553200" y="6356350"/>
            <a:ext cx="2133600" cy="365125"/>
          </a:xfrm>
        </p:spPr>
        <p:txBody>
          <a:bodyPr/>
          <a:lstStyle/>
          <a:p>
            <a:fld id="{10211B80-7C79-41F7-9946-37F518A5652A}" type="slidenum">
              <a:rPr lang="ko-KR" altLang="en-US" smtClean="0"/>
              <a:pPr/>
              <a:t>9</a:t>
            </a:fld>
            <a:endParaRPr lang="ko-KR" altLang="en-US" dirty="0"/>
          </a:p>
        </p:txBody>
      </p:sp>
      <p:pic>
        <p:nvPicPr>
          <p:cNvPr id="1026" name="Picture 2" descr="http://cdn2.1stwebdesigner.com/wp-content/uploads/2010/10/speckyboy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7009" y="4442149"/>
            <a:ext cx="1470182" cy="1618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089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Reduce Problems Discussion</a:t>
            </a:r>
            <a:endParaRPr lang="en-US" dirty="0"/>
          </a:p>
        </p:txBody>
      </p:sp>
      <p:sp>
        <p:nvSpPr>
          <p:cNvPr id="3" name="Content Placeholder 2"/>
          <p:cNvSpPr>
            <a:spLocks noGrp="1"/>
          </p:cNvSpPr>
          <p:nvPr>
            <p:ph idx="1"/>
          </p:nvPr>
        </p:nvSpPr>
        <p:spPr>
          <a:xfrm>
            <a:off x="457200" y="1265238"/>
            <a:ext cx="8229600" cy="4525963"/>
          </a:xfrm>
        </p:spPr>
        <p:txBody>
          <a:bodyPr/>
          <a:lstStyle/>
          <a:p>
            <a:r>
              <a:rPr lang="en-US" b="1" dirty="0" smtClean="0"/>
              <a:t>Problem 2: </a:t>
            </a:r>
            <a:r>
              <a:rPr lang="en-US" dirty="0" smtClean="0"/>
              <a:t>Indexing &amp; Page Rank</a:t>
            </a:r>
          </a:p>
          <a:p>
            <a:r>
              <a:rPr lang="en-US" b="1" dirty="0" smtClean="0"/>
              <a:t>Statement: </a:t>
            </a:r>
            <a:r>
              <a:rPr lang="en-US" dirty="0" smtClean="0"/>
              <a:t>Given a set of web pages, each page has a </a:t>
            </a:r>
            <a:r>
              <a:rPr lang="en-US" b="1" dirty="0" smtClean="0"/>
              <a:t>page rank </a:t>
            </a:r>
            <a:r>
              <a:rPr lang="en-US" dirty="0" smtClean="0"/>
              <a:t>associated with it, use Map-Reduce to find, for each word, </a:t>
            </a:r>
            <a:r>
              <a:rPr lang="en-US" i="1" u="sng" dirty="0" smtClean="0"/>
              <a:t>a list of pages (sorted by rank)</a:t>
            </a:r>
            <a:r>
              <a:rPr lang="en-US" dirty="0" smtClean="0"/>
              <a:t> that contains that word</a:t>
            </a:r>
          </a:p>
          <a:p>
            <a:r>
              <a:rPr lang="en-US" b="1" dirty="0" smtClean="0"/>
              <a:t>Question:</a:t>
            </a:r>
          </a:p>
          <a:p>
            <a:pPr lvl="1"/>
            <a:r>
              <a:rPr lang="en-US" dirty="0" smtClean="0"/>
              <a:t>What are the Mapper and Reducer Functions?</a:t>
            </a:r>
          </a:p>
        </p:txBody>
      </p:sp>
      <p:pic>
        <p:nvPicPr>
          <p:cNvPr id="4" name="Picture 3"/>
          <p:cNvPicPr>
            <a:picLocks noChangeAspect="1"/>
          </p:cNvPicPr>
          <p:nvPr/>
        </p:nvPicPr>
        <p:blipFill>
          <a:blip r:embed="rId2"/>
          <a:stretch>
            <a:fillRect/>
          </a:stretch>
        </p:blipFill>
        <p:spPr>
          <a:xfrm>
            <a:off x="850900" y="5070433"/>
            <a:ext cx="2066996" cy="1670133"/>
          </a:xfrm>
          <a:prstGeom prst="rect">
            <a:avLst/>
          </a:prstGeom>
        </p:spPr>
      </p:pic>
      <p:sp>
        <p:nvSpPr>
          <p:cNvPr id="6" name="Rectangle 5"/>
          <p:cNvSpPr/>
          <p:nvPr/>
        </p:nvSpPr>
        <p:spPr>
          <a:xfrm>
            <a:off x="5397500" y="4940300"/>
            <a:ext cx="2184400" cy="1879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solidFill>
                  <a:schemeClr val="tx1"/>
                </a:solidFill>
              </a:rPr>
              <a:t>Word 1: [page x1, page x2, ..]</a:t>
            </a:r>
            <a:endParaRPr lang="en-US" sz="2000" dirty="0">
              <a:solidFill>
                <a:schemeClr val="tx1"/>
              </a:solidFill>
            </a:endParaRPr>
          </a:p>
          <a:p>
            <a:endParaRPr lang="en-US" sz="2000" dirty="0" smtClean="0">
              <a:solidFill>
                <a:schemeClr val="tx1"/>
              </a:solidFill>
            </a:endParaRPr>
          </a:p>
          <a:p>
            <a:r>
              <a:rPr lang="en-US" sz="2000" dirty="0" smtClean="0">
                <a:solidFill>
                  <a:schemeClr val="tx1"/>
                </a:solidFill>
              </a:rPr>
              <a:t>Word 2: [page y1, page y2, …]</a:t>
            </a:r>
          </a:p>
          <a:p>
            <a:r>
              <a:rPr lang="en-US" sz="2000" dirty="0" smtClean="0">
                <a:solidFill>
                  <a:schemeClr val="tx1"/>
                </a:solidFill>
              </a:rPr>
              <a:t>…</a:t>
            </a:r>
          </a:p>
        </p:txBody>
      </p:sp>
      <p:sp>
        <p:nvSpPr>
          <p:cNvPr id="7" name="Right Arrow 6"/>
          <p:cNvSpPr/>
          <p:nvPr/>
        </p:nvSpPr>
        <p:spPr>
          <a:xfrm>
            <a:off x="3349089" y="5331800"/>
            <a:ext cx="1565521" cy="660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349089" y="5070434"/>
            <a:ext cx="1658482" cy="369332"/>
          </a:xfrm>
          <a:prstGeom prst="rect">
            <a:avLst/>
          </a:prstGeom>
          <a:noFill/>
        </p:spPr>
        <p:txBody>
          <a:bodyPr wrap="square" rtlCol="0">
            <a:spAutoFit/>
          </a:bodyPr>
          <a:lstStyle/>
          <a:p>
            <a:r>
              <a:rPr lang="en-US" b="1" dirty="0" err="1" smtClean="0"/>
              <a:t>MapReduce</a:t>
            </a:r>
            <a:endParaRPr lang="en-US" b="1" dirty="0"/>
          </a:p>
        </p:txBody>
      </p:sp>
    </p:spTree>
    <p:extLst>
      <p:ext uri="{BB962C8B-B14F-4D97-AF65-F5344CB8AC3E}">
        <p14:creationId xmlns:p14="http://schemas.microsoft.com/office/powerpoint/2010/main" val="1502548912"/>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Reduce Problems Discussion</a:t>
            </a:r>
            <a:endParaRPr lang="en-US" dirty="0"/>
          </a:p>
        </p:txBody>
      </p:sp>
      <p:sp>
        <p:nvSpPr>
          <p:cNvPr id="3" name="Content Placeholder 2"/>
          <p:cNvSpPr>
            <a:spLocks noGrp="1"/>
          </p:cNvSpPr>
          <p:nvPr>
            <p:ph idx="1"/>
          </p:nvPr>
        </p:nvSpPr>
        <p:spPr>
          <a:xfrm>
            <a:off x="482600" y="1326250"/>
            <a:ext cx="8229600" cy="5125350"/>
          </a:xfrm>
        </p:spPr>
        <p:txBody>
          <a:bodyPr>
            <a:normAutofit/>
          </a:bodyPr>
          <a:lstStyle/>
          <a:p>
            <a:r>
              <a:rPr lang="en-US" b="1" dirty="0" smtClean="0"/>
              <a:t>Problem 2: </a:t>
            </a:r>
            <a:r>
              <a:rPr lang="en-US" dirty="0" smtClean="0"/>
              <a:t>Indexing and Page Rank</a:t>
            </a:r>
          </a:p>
          <a:p>
            <a:r>
              <a:rPr lang="en-US" b="1" dirty="0" smtClean="0">
                <a:solidFill>
                  <a:srgbClr val="0000FF"/>
                </a:solidFill>
              </a:rPr>
              <a:t>Mapper and Reducer:</a:t>
            </a:r>
          </a:p>
          <a:p>
            <a:pPr lvl="1"/>
            <a:r>
              <a:rPr lang="en-US" sz="3200" dirty="0" smtClean="0">
                <a:solidFill>
                  <a:srgbClr val="000000"/>
                </a:solidFill>
              </a:rPr>
              <a:t>Mapper(</a:t>
            </a:r>
            <a:r>
              <a:rPr lang="en-US" sz="3200" dirty="0" err="1" smtClean="0">
                <a:solidFill>
                  <a:srgbClr val="000000"/>
                </a:solidFill>
              </a:rPr>
              <a:t>page_id</a:t>
            </a:r>
            <a:r>
              <a:rPr lang="en-US" sz="3200" dirty="0" smtClean="0">
                <a:solidFill>
                  <a:srgbClr val="000000"/>
                </a:solidFill>
              </a:rPr>
              <a:t>, &lt;</a:t>
            </a:r>
            <a:r>
              <a:rPr lang="en-US" sz="3200" dirty="0" err="1" smtClean="0">
                <a:solidFill>
                  <a:srgbClr val="000000"/>
                </a:solidFill>
              </a:rPr>
              <a:t>page_text</a:t>
            </a:r>
            <a:r>
              <a:rPr lang="en-US" sz="3200" dirty="0" smtClean="0">
                <a:solidFill>
                  <a:srgbClr val="000000"/>
                </a:solidFill>
              </a:rPr>
              <a:t>, </a:t>
            </a:r>
            <a:r>
              <a:rPr lang="en-US" sz="3200" dirty="0" err="1" smtClean="0">
                <a:solidFill>
                  <a:srgbClr val="000000"/>
                </a:solidFill>
              </a:rPr>
              <a:t>page_rank</a:t>
            </a:r>
            <a:r>
              <a:rPr lang="en-US" sz="3200" dirty="0" smtClean="0">
                <a:solidFill>
                  <a:srgbClr val="000000"/>
                </a:solidFill>
              </a:rPr>
              <a:t>&gt;)</a:t>
            </a:r>
          </a:p>
          <a:p>
            <a:pPr marL="914400" lvl="2" indent="0">
              <a:buNone/>
            </a:pPr>
            <a:r>
              <a:rPr lang="en-US" sz="3200" dirty="0" smtClean="0">
                <a:solidFill>
                  <a:srgbClr val="000000"/>
                </a:solidFill>
              </a:rPr>
              <a:t>{</a:t>
            </a:r>
            <a:r>
              <a:rPr lang="en-US" sz="3200" dirty="0">
                <a:solidFill>
                  <a:srgbClr val="000000"/>
                </a:solidFill>
              </a:rPr>
              <a:t> </a:t>
            </a:r>
            <a:r>
              <a:rPr lang="en-US" sz="3200" dirty="0" smtClean="0">
                <a:solidFill>
                  <a:srgbClr val="000000"/>
                </a:solidFill>
              </a:rPr>
              <a:t>Emit (</a:t>
            </a:r>
            <a:r>
              <a:rPr lang="en-US" sz="3200" b="1" dirty="0" smtClean="0">
                <a:solidFill>
                  <a:srgbClr val="000000"/>
                </a:solidFill>
              </a:rPr>
              <a:t>word, &lt;</a:t>
            </a:r>
            <a:r>
              <a:rPr lang="en-US" sz="3200" b="1" dirty="0" err="1" smtClean="0">
                <a:solidFill>
                  <a:srgbClr val="000000"/>
                </a:solidFill>
              </a:rPr>
              <a:t>page_id</a:t>
            </a:r>
            <a:r>
              <a:rPr lang="en-US" sz="3200" b="1" dirty="0" smtClean="0">
                <a:solidFill>
                  <a:srgbClr val="000000"/>
                </a:solidFill>
              </a:rPr>
              <a:t>, </a:t>
            </a:r>
            <a:r>
              <a:rPr lang="en-US" sz="3200" b="1" dirty="0" err="1" smtClean="0">
                <a:solidFill>
                  <a:srgbClr val="000000"/>
                </a:solidFill>
              </a:rPr>
              <a:t>page_rank</a:t>
            </a:r>
            <a:r>
              <a:rPr lang="en-US" sz="3200" b="1" dirty="0" smtClean="0">
                <a:solidFill>
                  <a:srgbClr val="000000"/>
                </a:solidFill>
              </a:rPr>
              <a:t>&gt;</a:t>
            </a:r>
            <a:r>
              <a:rPr lang="en-US" sz="3200" dirty="0">
                <a:solidFill>
                  <a:srgbClr val="000000"/>
                </a:solidFill>
              </a:rPr>
              <a:t>)</a:t>
            </a:r>
            <a:r>
              <a:rPr lang="en-US" sz="3200" dirty="0" smtClean="0">
                <a:solidFill>
                  <a:srgbClr val="000000"/>
                </a:solidFill>
              </a:rPr>
              <a:t> }</a:t>
            </a:r>
          </a:p>
          <a:p>
            <a:pPr lvl="1"/>
            <a:r>
              <a:rPr lang="en-US" sz="3200" dirty="0" smtClean="0">
                <a:solidFill>
                  <a:srgbClr val="000000"/>
                </a:solidFill>
              </a:rPr>
              <a:t>Reducer(output of map)</a:t>
            </a:r>
          </a:p>
          <a:p>
            <a:pPr marL="914400" lvl="2" indent="0">
              <a:buNone/>
            </a:pPr>
            <a:r>
              <a:rPr lang="en-US" sz="3200" dirty="0" smtClean="0">
                <a:solidFill>
                  <a:srgbClr val="000000"/>
                </a:solidFill>
              </a:rPr>
              <a:t>{ Emit (word, </a:t>
            </a:r>
            <a:r>
              <a:rPr lang="en-US" sz="3200" b="1" dirty="0" smtClean="0">
                <a:solidFill>
                  <a:srgbClr val="000000"/>
                </a:solidFill>
              </a:rPr>
              <a:t>List of pages contains the word sorted by their </a:t>
            </a:r>
            <a:r>
              <a:rPr lang="en-US" sz="3200" b="1" dirty="0" err="1" smtClean="0">
                <a:solidFill>
                  <a:srgbClr val="000000"/>
                </a:solidFill>
              </a:rPr>
              <a:t>page_ranks</a:t>
            </a:r>
            <a:r>
              <a:rPr lang="en-US" sz="3200" b="1" dirty="0" smtClean="0">
                <a:solidFill>
                  <a:srgbClr val="000000"/>
                </a:solidFill>
              </a:rPr>
              <a:t>)</a:t>
            </a:r>
            <a:r>
              <a:rPr lang="en-US" sz="3200" dirty="0" smtClean="0">
                <a:solidFill>
                  <a:srgbClr val="000000"/>
                </a:solidFill>
              </a:rPr>
              <a:t>} </a:t>
            </a:r>
          </a:p>
        </p:txBody>
      </p:sp>
    </p:spTree>
    <p:extLst>
      <p:ext uri="{BB962C8B-B14F-4D97-AF65-F5344CB8AC3E}">
        <p14:creationId xmlns:p14="http://schemas.microsoft.com/office/powerpoint/2010/main" val="915085036"/>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Mapper and Reducer of Indexing and PageRank</a:t>
            </a:r>
            <a:endParaRPr lang="en-US" dirty="0"/>
          </a:p>
        </p:txBody>
      </p:sp>
      <p:sp>
        <p:nvSpPr>
          <p:cNvPr id="3" name="Content Placeholder 2"/>
          <p:cNvSpPr>
            <a:spLocks noGrp="1"/>
          </p:cNvSpPr>
          <p:nvPr>
            <p:ph idx="1"/>
          </p:nvPr>
        </p:nvSpPr>
        <p:spPr>
          <a:xfrm>
            <a:off x="457200" y="1270000"/>
            <a:ext cx="8229600" cy="5405438"/>
          </a:xfrm>
        </p:spPr>
        <p:txBody>
          <a:bodyPr>
            <a:noAutofit/>
          </a:bodyPr>
          <a:lstStyle/>
          <a:p>
            <a:r>
              <a:rPr lang="en-US" sz="2400" dirty="0" smtClean="0">
                <a:solidFill>
                  <a:srgbClr val="0000FF"/>
                </a:solidFill>
              </a:rPr>
              <a:t>Map(key</a:t>
            </a:r>
            <a:r>
              <a:rPr lang="en-US" sz="2400" dirty="0">
                <a:solidFill>
                  <a:srgbClr val="0000FF"/>
                </a:solidFill>
              </a:rPr>
              <a:t>, </a:t>
            </a:r>
            <a:r>
              <a:rPr lang="en-US" sz="2400" dirty="0" smtClean="0">
                <a:solidFill>
                  <a:srgbClr val="0000FF"/>
                </a:solidFill>
              </a:rPr>
              <a:t>value){</a:t>
            </a:r>
          </a:p>
          <a:p>
            <a:pPr marL="0" indent="0">
              <a:buNone/>
            </a:pPr>
            <a:r>
              <a:rPr lang="en-US" sz="2400" dirty="0"/>
              <a:t>	// key: </a:t>
            </a:r>
            <a:r>
              <a:rPr lang="en-US" sz="2400" dirty="0" smtClean="0"/>
              <a:t>a page</a:t>
            </a:r>
            <a:endParaRPr lang="en-US" sz="2400" dirty="0"/>
          </a:p>
          <a:p>
            <a:pPr marL="0" indent="0">
              <a:buNone/>
            </a:pPr>
            <a:r>
              <a:rPr lang="en-US" sz="2400" dirty="0"/>
              <a:t>	// value: </a:t>
            </a:r>
            <a:r>
              <a:rPr lang="en-US" sz="2400" dirty="0" smtClean="0"/>
              <a:t>words in a </a:t>
            </a:r>
            <a:r>
              <a:rPr lang="en-US" sz="2400" dirty="0" smtClean="0"/>
              <a:t>page, </a:t>
            </a:r>
            <a:r>
              <a:rPr lang="en-US" sz="2400" dirty="0" err="1" smtClean="0"/>
              <a:t>page_rank</a:t>
            </a:r>
            <a:endParaRPr lang="en-US" sz="2400" dirty="0"/>
          </a:p>
          <a:p>
            <a:pPr marL="0" indent="0">
              <a:buNone/>
            </a:pPr>
            <a:r>
              <a:rPr lang="en-US" sz="2400" dirty="0"/>
              <a:t>	</a:t>
            </a:r>
            <a:r>
              <a:rPr lang="en-US" sz="2400" dirty="0">
                <a:solidFill>
                  <a:srgbClr val="0000FF"/>
                </a:solidFill>
              </a:rPr>
              <a:t>for each word w in value:</a:t>
            </a:r>
          </a:p>
          <a:p>
            <a:pPr marL="0" indent="0">
              <a:buNone/>
            </a:pPr>
            <a:r>
              <a:rPr lang="en-US" sz="2400" dirty="0">
                <a:solidFill>
                  <a:srgbClr val="0000FF"/>
                </a:solidFill>
              </a:rPr>
              <a:t>		</a:t>
            </a:r>
            <a:r>
              <a:rPr lang="en-US" sz="2400" dirty="0" smtClean="0">
                <a:solidFill>
                  <a:srgbClr val="0000FF"/>
                </a:solidFill>
              </a:rPr>
              <a:t>Emit(</a:t>
            </a:r>
            <a:r>
              <a:rPr lang="en-US" sz="2400" dirty="0">
                <a:solidFill>
                  <a:srgbClr val="0000FF"/>
                </a:solidFill>
              </a:rPr>
              <a:t>w, </a:t>
            </a:r>
            <a:r>
              <a:rPr lang="en-US" sz="2400" dirty="0" smtClean="0">
                <a:solidFill>
                  <a:srgbClr val="0000FF"/>
                </a:solidFill>
              </a:rPr>
              <a:t>&lt;</a:t>
            </a:r>
            <a:r>
              <a:rPr lang="en-US" sz="2400" dirty="0" err="1" smtClean="0">
                <a:solidFill>
                  <a:srgbClr val="0000FF"/>
                </a:solidFill>
              </a:rPr>
              <a:t>page_id</a:t>
            </a:r>
            <a:r>
              <a:rPr lang="en-US" sz="2400" dirty="0" smtClean="0">
                <a:solidFill>
                  <a:srgbClr val="0000FF"/>
                </a:solidFill>
              </a:rPr>
              <a:t>, </a:t>
            </a:r>
            <a:r>
              <a:rPr lang="en-US" sz="2400" dirty="0" err="1" smtClean="0">
                <a:solidFill>
                  <a:srgbClr val="0000FF"/>
                </a:solidFill>
              </a:rPr>
              <a:t>page_rank</a:t>
            </a:r>
            <a:r>
              <a:rPr lang="en-US" sz="2400" dirty="0" smtClean="0">
                <a:solidFill>
                  <a:srgbClr val="0000FF"/>
                </a:solidFill>
              </a:rPr>
              <a:t>&gt;)</a:t>
            </a:r>
            <a:r>
              <a:rPr lang="en-US" sz="2400" dirty="0">
                <a:solidFill>
                  <a:srgbClr val="0000FF"/>
                </a:solidFill>
              </a:rPr>
              <a:t>;</a:t>
            </a:r>
            <a:r>
              <a:rPr lang="en-US" sz="2400" dirty="0" smtClean="0">
                <a:solidFill>
                  <a:srgbClr val="0000FF"/>
                </a:solidFill>
              </a:rPr>
              <a:t>}</a:t>
            </a:r>
            <a:endParaRPr lang="en-US" sz="2400" dirty="0" smtClean="0"/>
          </a:p>
          <a:p>
            <a:r>
              <a:rPr lang="en-US" sz="2400" dirty="0" smtClean="0">
                <a:solidFill>
                  <a:srgbClr val="0000FF"/>
                </a:solidFill>
              </a:rPr>
              <a:t>Reduce(key</a:t>
            </a:r>
            <a:r>
              <a:rPr lang="en-US" sz="2400" dirty="0">
                <a:solidFill>
                  <a:srgbClr val="0000FF"/>
                </a:solidFill>
              </a:rPr>
              <a:t>, </a:t>
            </a:r>
            <a:r>
              <a:rPr lang="en-US" sz="2400" dirty="0" smtClean="0">
                <a:solidFill>
                  <a:srgbClr val="0000FF"/>
                </a:solidFill>
              </a:rPr>
              <a:t>list of values){</a:t>
            </a:r>
          </a:p>
          <a:p>
            <a:pPr marL="457200" lvl="1" indent="0">
              <a:buNone/>
            </a:pPr>
            <a:r>
              <a:rPr lang="en-US" sz="2400" dirty="0" smtClean="0"/>
              <a:t>/</a:t>
            </a:r>
            <a:r>
              <a:rPr lang="en-US" sz="2400" dirty="0"/>
              <a:t>/ key: a word</a:t>
            </a:r>
          </a:p>
          <a:p>
            <a:pPr marL="0" indent="0">
              <a:buNone/>
            </a:pPr>
            <a:r>
              <a:rPr lang="en-US" sz="2400" dirty="0" smtClean="0"/>
              <a:t>	// list of </a:t>
            </a:r>
            <a:r>
              <a:rPr lang="en-US" sz="2400" dirty="0"/>
              <a:t>values: a list of </a:t>
            </a:r>
            <a:r>
              <a:rPr lang="en-US" sz="2400" dirty="0" smtClean="0"/>
              <a:t>pages containing that word</a:t>
            </a:r>
            <a:endParaRPr lang="en-US" sz="2400" dirty="0">
              <a:solidFill>
                <a:srgbClr val="0000FF"/>
              </a:solidFill>
            </a:endParaRPr>
          </a:p>
          <a:p>
            <a:pPr marL="0" indent="0">
              <a:buNone/>
            </a:pPr>
            <a:r>
              <a:rPr lang="en-US" sz="2400" dirty="0" smtClean="0">
                <a:solidFill>
                  <a:srgbClr val="0000FF"/>
                </a:solidFill>
              </a:rPr>
              <a:t>	 </a:t>
            </a:r>
            <a:r>
              <a:rPr lang="en-US" sz="2400" dirty="0" err="1" smtClean="0">
                <a:solidFill>
                  <a:srgbClr val="0000FF"/>
                </a:solidFill>
              </a:rPr>
              <a:t>sorted_pages</a:t>
            </a:r>
            <a:r>
              <a:rPr lang="en-US" sz="2400" dirty="0" smtClean="0">
                <a:solidFill>
                  <a:srgbClr val="0000FF"/>
                </a:solidFill>
              </a:rPr>
              <a:t>=sort</a:t>
            </a:r>
            <a:r>
              <a:rPr lang="en-US" sz="2400" dirty="0" smtClean="0">
                <a:solidFill>
                  <a:srgbClr val="0000FF"/>
                </a:solidFill>
              </a:rPr>
              <a:t>(list of values</a:t>
            </a:r>
            <a:r>
              <a:rPr lang="en-US" sz="2400" dirty="0" smtClean="0">
                <a:solidFill>
                  <a:srgbClr val="0000FF"/>
                </a:solidFill>
              </a:rPr>
              <a:t>, </a:t>
            </a:r>
            <a:r>
              <a:rPr lang="en-US" sz="2400" dirty="0" err="1" smtClean="0">
                <a:solidFill>
                  <a:srgbClr val="0000FF"/>
                </a:solidFill>
              </a:rPr>
              <a:t>page_rank</a:t>
            </a:r>
            <a:r>
              <a:rPr lang="en-US" sz="2400" dirty="0" smtClean="0">
                <a:solidFill>
                  <a:srgbClr val="0000FF"/>
                </a:solidFill>
              </a:rPr>
              <a:t>)	</a:t>
            </a:r>
          </a:p>
          <a:p>
            <a:pPr marL="0" indent="0">
              <a:buNone/>
            </a:pPr>
            <a:r>
              <a:rPr lang="en-US" sz="2400" dirty="0" smtClean="0">
                <a:solidFill>
                  <a:srgbClr val="0000FF"/>
                </a:solidFill>
              </a:rPr>
              <a:t>      Emit(key, </a:t>
            </a:r>
            <a:r>
              <a:rPr lang="en-US" sz="2400" dirty="0" err="1" smtClean="0">
                <a:solidFill>
                  <a:srgbClr val="0000FF"/>
                </a:solidFill>
              </a:rPr>
              <a:t>sorted_pages</a:t>
            </a:r>
            <a:r>
              <a:rPr lang="en-US" sz="2400" dirty="0" smtClean="0">
                <a:solidFill>
                  <a:srgbClr val="0000FF"/>
                </a:solidFill>
              </a:rPr>
              <a:t>);}</a:t>
            </a:r>
            <a:endParaRPr lang="en-US" sz="2400" dirty="0">
              <a:solidFill>
                <a:srgbClr val="0000FF"/>
              </a:solidFill>
            </a:endParaRPr>
          </a:p>
        </p:txBody>
      </p:sp>
    </p:spTree>
    <p:extLst>
      <p:ext uri="{BB962C8B-B14F-4D97-AF65-F5344CB8AC3E}">
        <p14:creationId xmlns:p14="http://schemas.microsoft.com/office/powerpoint/2010/main" val="389648619"/>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Reduce Problems Discussion</a:t>
            </a:r>
            <a:endParaRPr lang="en-US" dirty="0"/>
          </a:p>
        </p:txBody>
      </p:sp>
      <p:sp>
        <p:nvSpPr>
          <p:cNvPr id="3" name="Content Placeholder 2"/>
          <p:cNvSpPr>
            <a:spLocks noGrp="1"/>
          </p:cNvSpPr>
          <p:nvPr>
            <p:ph idx="1"/>
          </p:nvPr>
        </p:nvSpPr>
        <p:spPr>
          <a:xfrm>
            <a:off x="550779" y="1306095"/>
            <a:ext cx="8229600" cy="4525963"/>
          </a:xfrm>
        </p:spPr>
        <p:txBody>
          <a:bodyPr/>
          <a:lstStyle/>
          <a:p>
            <a:r>
              <a:rPr lang="en-US" b="1" dirty="0" smtClean="0"/>
              <a:t>Problem 3: </a:t>
            </a:r>
            <a:r>
              <a:rPr lang="en-US" dirty="0" smtClean="0"/>
              <a:t>Find Common Friends</a:t>
            </a:r>
          </a:p>
          <a:p>
            <a:r>
              <a:rPr lang="en-US" b="1" dirty="0" smtClean="0"/>
              <a:t>Statement: </a:t>
            </a:r>
            <a:r>
              <a:rPr lang="en-US" dirty="0" smtClean="0"/>
              <a:t>Given a group of people on online social media (e.g., Facebook), each has a list of friends, use Map-Reduce to</a:t>
            </a:r>
            <a:r>
              <a:rPr lang="en-US" i="1" dirty="0" smtClean="0"/>
              <a:t> </a:t>
            </a:r>
            <a:r>
              <a:rPr lang="en-US" dirty="0" smtClean="0"/>
              <a:t>find</a:t>
            </a:r>
            <a:r>
              <a:rPr lang="en-US" i="1" dirty="0" smtClean="0"/>
              <a:t> </a:t>
            </a:r>
            <a:r>
              <a:rPr lang="en-US" i="1" u="sng" dirty="0" smtClean="0"/>
              <a:t>common friends </a:t>
            </a:r>
            <a:r>
              <a:rPr lang="en-US" dirty="0" smtClean="0"/>
              <a:t>of any two persons who are friends</a:t>
            </a:r>
          </a:p>
          <a:p>
            <a:r>
              <a:rPr lang="en-US" b="1" dirty="0" smtClean="0"/>
              <a:t>Question:</a:t>
            </a:r>
          </a:p>
          <a:p>
            <a:pPr lvl="1"/>
            <a:r>
              <a:rPr lang="en-US" dirty="0" smtClean="0"/>
              <a:t>What are the Mapper and Reducer Functions?</a:t>
            </a:r>
          </a:p>
        </p:txBody>
      </p:sp>
      <p:pic>
        <p:nvPicPr>
          <p:cNvPr id="5" name="Picture 4"/>
          <p:cNvPicPr>
            <a:picLocks noChangeAspect="1"/>
          </p:cNvPicPr>
          <p:nvPr/>
        </p:nvPicPr>
        <p:blipFill>
          <a:blip r:embed="rId2"/>
          <a:stretch>
            <a:fillRect/>
          </a:stretch>
        </p:blipFill>
        <p:spPr>
          <a:xfrm>
            <a:off x="2778627" y="5048174"/>
            <a:ext cx="3076742" cy="1567767"/>
          </a:xfrm>
          <a:prstGeom prst="rect">
            <a:avLst/>
          </a:prstGeom>
        </p:spPr>
      </p:pic>
    </p:spTree>
    <p:extLst>
      <p:ext uri="{BB962C8B-B14F-4D97-AF65-F5344CB8AC3E}">
        <p14:creationId xmlns:p14="http://schemas.microsoft.com/office/powerpoint/2010/main" val="103397860"/>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Reduce Problems Discussion</a:t>
            </a:r>
            <a:endParaRPr lang="en-US" dirty="0"/>
          </a:p>
        </p:txBody>
      </p:sp>
      <p:sp>
        <p:nvSpPr>
          <p:cNvPr id="3" name="Content Placeholder 2"/>
          <p:cNvSpPr>
            <a:spLocks noGrp="1"/>
          </p:cNvSpPr>
          <p:nvPr>
            <p:ph idx="1"/>
          </p:nvPr>
        </p:nvSpPr>
        <p:spPr>
          <a:xfrm>
            <a:off x="457200" y="1440550"/>
            <a:ext cx="8229600" cy="4350650"/>
          </a:xfrm>
        </p:spPr>
        <p:txBody>
          <a:bodyPr>
            <a:normAutofit/>
          </a:bodyPr>
          <a:lstStyle/>
          <a:p>
            <a:r>
              <a:rPr lang="en-US" b="1" dirty="0" smtClean="0"/>
              <a:t>Problem 3: </a:t>
            </a:r>
            <a:r>
              <a:rPr lang="en-US" dirty="0" smtClean="0"/>
              <a:t>Find Common Friends</a:t>
            </a:r>
          </a:p>
          <a:p>
            <a:r>
              <a:rPr lang="en-US" b="1" dirty="0" smtClean="0">
                <a:solidFill>
                  <a:srgbClr val="0000FF"/>
                </a:solidFill>
              </a:rPr>
              <a:t>Simple example:</a:t>
            </a:r>
          </a:p>
        </p:txBody>
      </p:sp>
      <p:sp>
        <p:nvSpPr>
          <p:cNvPr id="4" name="Oval 3"/>
          <p:cNvSpPr/>
          <p:nvPr/>
        </p:nvSpPr>
        <p:spPr>
          <a:xfrm>
            <a:off x="1028700" y="3003550"/>
            <a:ext cx="647700" cy="5969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tx1"/>
                </a:solidFill>
              </a:rPr>
              <a:t>A</a:t>
            </a:r>
            <a:endParaRPr lang="en-US" sz="3200" b="1" dirty="0">
              <a:solidFill>
                <a:schemeClr val="tx1"/>
              </a:solidFill>
            </a:endParaRPr>
          </a:p>
        </p:txBody>
      </p:sp>
      <p:sp>
        <p:nvSpPr>
          <p:cNvPr id="5" name="Oval 4"/>
          <p:cNvSpPr/>
          <p:nvPr/>
        </p:nvSpPr>
        <p:spPr>
          <a:xfrm>
            <a:off x="3175000" y="3009900"/>
            <a:ext cx="647700" cy="5969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tx1"/>
                </a:solidFill>
              </a:rPr>
              <a:t>C</a:t>
            </a:r>
            <a:endParaRPr lang="en-US" sz="3200" b="1" dirty="0">
              <a:solidFill>
                <a:schemeClr val="tx1"/>
              </a:solidFill>
            </a:endParaRPr>
          </a:p>
        </p:txBody>
      </p:sp>
      <p:sp>
        <p:nvSpPr>
          <p:cNvPr id="6" name="Oval 5"/>
          <p:cNvSpPr/>
          <p:nvPr/>
        </p:nvSpPr>
        <p:spPr>
          <a:xfrm>
            <a:off x="1028700" y="4889500"/>
            <a:ext cx="647700" cy="5969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tx1"/>
                </a:solidFill>
              </a:rPr>
              <a:t>B</a:t>
            </a:r>
            <a:endParaRPr lang="en-US" sz="3200" b="1" dirty="0">
              <a:solidFill>
                <a:schemeClr val="tx1"/>
              </a:solidFill>
            </a:endParaRPr>
          </a:p>
        </p:txBody>
      </p:sp>
      <p:sp>
        <p:nvSpPr>
          <p:cNvPr id="7" name="Oval 6"/>
          <p:cNvSpPr/>
          <p:nvPr/>
        </p:nvSpPr>
        <p:spPr>
          <a:xfrm>
            <a:off x="3175000" y="4883150"/>
            <a:ext cx="647700" cy="5969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tx1"/>
                </a:solidFill>
              </a:rPr>
              <a:t>D</a:t>
            </a:r>
            <a:endParaRPr lang="en-US" sz="3200" b="1" dirty="0">
              <a:solidFill>
                <a:schemeClr val="tx1"/>
              </a:solidFill>
            </a:endParaRPr>
          </a:p>
        </p:txBody>
      </p:sp>
      <p:cxnSp>
        <p:nvCxnSpPr>
          <p:cNvPr id="9" name="Straight Connector 8"/>
          <p:cNvCxnSpPr>
            <a:stCxn id="4" idx="6"/>
            <a:endCxn id="5" idx="2"/>
          </p:cNvCxnSpPr>
          <p:nvPr/>
        </p:nvCxnSpPr>
        <p:spPr>
          <a:xfrm>
            <a:off x="1676400" y="3302000"/>
            <a:ext cx="1498600" cy="63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638300" y="5181600"/>
            <a:ext cx="1498600" cy="63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4" idx="6"/>
            <a:endCxn id="7" idx="2"/>
          </p:cNvCxnSpPr>
          <p:nvPr/>
        </p:nvCxnSpPr>
        <p:spPr>
          <a:xfrm>
            <a:off x="1676400" y="3302000"/>
            <a:ext cx="1498600" cy="187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5" idx="2"/>
            <a:endCxn id="6" idx="6"/>
          </p:cNvCxnSpPr>
          <p:nvPr/>
        </p:nvCxnSpPr>
        <p:spPr>
          <a:xfrm flipH="1">
            <a:off x="1676400" y="3308350"/>
            <a:ext cx="1498600" cy="187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4" idx="4"/>
            <a:endCxn id="6" idx="0"/>
          </p:cNvCxnSpPr>
          <p:nvPr/>
        </p:nvCxnSpPr>
        <p:spPr>
          <a:xfrm>
            <a:off x="1352550" y="3600450"/>
            <a:ext cx="0" cy="1289050"/>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660900" y="1981765"/>
            <a:ext cx="2768600" cy="2246769"/>
          </a:xfrm>
          <a:prstGeom prst="rect">
            <a:avLst/>
          </a:prstGeom>
          <a:noFill/>
        </p:spPr>
        <p:txBody>
          <a:bodyPr wrap="square" rtlCol="0">
            <a:spAutoFit/>
          </a:bodyPr>
          <a:lstStyle/>
          <a:p>
            <a:r>
              <a:rPr lang="en-US" sz="2800" b="1" u="sng" dirty="0" smtClean="0"/>
              <a:t>Input: </a:t>
            </a:r>
          </a:p>
          <a:p>
            <a:r>
              <a:rPr lang="en-US" sz="2800" b="1" dirty="0" smtClean="0"/>
              <a:t>A -&gt; B,C,D</a:t>
            </a:r>
          </a:p>
          <a:p>
            <a:r>
              <a:rPr lang="en-US" sz="2800" b="1" dirty="0" smtClean="0"/>
              <a:t>B-&gt; A,C,D</a:t>
            </a:r>
          </a:p>
          <a:p>
            <a:r>
              <a:rPr lang="en-US" sz="2800" b="1" dirty="0" smtClean="0"/>
              <a:t>C-&gt; A,B</a:t>
            </a:r>
          </a:p>
          <a:p>
            <a:r>
              <a:rPr lang="en-US" sz="2800" b="1" dirty="0" smtClean="0"/>
              <a:t>D-&gt;A,B</a:t>
            </a:r>
            <a:endParaRPr lang="en-US" sz="2800" b="1" dirty="0"/>
          </a:p>
        </p:txBody>
      </p:sp>
      <p:sp>
        <p:nvSpPr>
          <p:cNvPr id="23" name="TextBox 22"/>
          <p:cNvSpPr txBox="1"/>
          <p:nvPr/>
        </p:nvSpPr>
        <p:spPr>
          <a:xfrm>
            <a:off x="4660900" y="4369930"/>
            <a:ext cx="2768600" cy="2246769"/>
          </a:xfrm>
          <a:prstGeom prst="rect">
            <a:avLst/>
          </a:prstGeom>
          <a:noFill/>
        </p:spPr>
        <p:txBody>
          <a:bodyPr wrap="square" rtlCol="0">
            <a:spAutoFit/>
          </a:bodyPr>
          <a:lstStyle/>
          <a:p>
            <a:r>
              <a:rPr lang="en-US" sz="2800" b="1" u="sng" dirty="0" smtClean="0"/>
              <a:t>Output: </a:t>
            </a:r>
          </a:p>
          <a:p>
            <a:r>
              <a:rPr lang="en-US" sz="2800" b="1" dirty="0" smtClean="0"/>
              <a:t>(A ,B) -&gt; C,D</a:t>
            </a:r>
          </a:p>
          <a:p>
            <a:r>
              <a:rPr lang="en-US" sz="2800" b="1" dirty="0" smtClean="0"/>
              <a:t>(A,C) -&gt; B</a:t>
            </a:r>
          </a:p>
          <a:p>
            <a:r>
              <a:rPr lang="en-US" sz="2800" b="1" dirty="0" smtClean="0"/>
              <a:t>(A,D) -&gt; ..</a:t>
            </a:r>
          </a:p>
          <a:p>
            <a:r>
              <a:rPr lang="en-US" sz="2800" b="1" dirty="0" smtClean="0"/>
              <a:t>….</a:t>
            </a:r>
            <a:endParaRPr lang="en-US" sz="2800" b="1" dirty="0"/>
          </a:p>
        </p:txBody>
      </p:sp>
      <p:sp>
        <p:nvSpPr>
          <p:cNvPr id="8" name="Curved Left Arrow 7"/>
          <p:cNvSpPr/>
          <p:nvPr/>
        </p:nvSpPr>
        <p:spPr>
          <a:xfrm>
            <a:off x="6553200" y="2730500"/>
            <a:ext cx="876300" cy="273685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7581900" y="3663950"/>
            <a:ext cx="1435100" cy="369332"/>
          </a:xfrm>
          <a:prstGeom prst="rect">
            <a:avLst/>
          </a:prstGeom>
          <a:noFill/>
        </p:spPr>
        <p:txBody>
          <a:bodyPr wrap="square" rtlCol="0">
            <a:spAutoFit/>
          </a:bodyPr>
          <a:lstStyle/>
          <a:p>
            <a:r>
              <a:rPr lang="en-US" b="1" dirty="0" err="1" smtClean="0"/>
              <a:t>MapReduce</a:t>
            </a:r>
            <a:endParaRPr lang="en-US" b="1" dirty="0"/>
          </a:p>
        </p:txBody>
      </p:sp>
    </p:spTree>
    <p:extLst>
      <p:ext uri="{BB962C8B-B14F-4D97-AF65-F5344CB8AC3E}">
        <p14:creationId xmlns:p14="http://schemas.microsoft.com/office/powerpoint/2010/main" val="65787468"/>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Reduce Problems Discussion</a:t>
            </a:r>
            <a:endParaRPr lang="en-US" dirty="0"/>
          </a:p>
        </p:txBody>
      </p:sp>
      <p:sp>
        <p:nvSpPr>
          <p:cNvPr id="3" name="Content Placeholder 2"/>
          <p:cNvSpPr>
            <a:spLocks noGrp="1"/>
          </p:cNvSpPr>
          <p:nvPr>
            <p:ph idx="1"/>
          </p:nvPr>
        </p:nvSpPr>
        <p:spPr>
          <a:xfrm>
            <a:off x="457200" y="1440550"/>
            <a:ext cx="8229600" cy="4350650"/>
          </a:xfrm>
        </p:spPr>
        <p:txBody>
          <a:bodyPr>
            <a:normAutofit lnSpcReduction="10000"/>
          </a:bodyPr>
          <a:lstStyle/>
          <a:p>
            <a:r>
              <a:rPr lang="en-US" b="1" dirty="0" smtClean="0"/>
              <a:t>Problem 3: </a:t>
            </a:r>
            <a:r>
              <a:rPr lang="en-US" dirty="0" smtClean="0"/>
              <a:t>Find Common Friends</a:t>
            </a:r>
          </a:p>
          <a:p>
            <a:r>
              <a:rPr lang="en-US" b="1" dirty="0" smtClean="0">
                <a:solidFill>
                  <a:srgbClr val="0000FF"/>
                </a:solidFill>
              </a:rPr>
              <a:t>Mapper and Reducer:</a:t>
            </a:r>
          </a:p>
          <a:p>
            <a:pPr lvl="1"/>
            <a:r>
              <a:rPr lang="en-US" sz="3200" dirty="0" smtClean="0"/>
              <a:t>Mapper(friend list of a person)</a:t>
            </a:r>
          </a:p>
          <a:p>
            <a:pPr marL="914400" lvl="2" indent="0">
              <a:buNone/>
            </a:pPr>
            <a:r>
              <a:rPr lang="en-US" sz="3200" dirty="0" smtClean="0"/>
              <a:t>{ for each person in the friend list:</a:t>
            </a:r>
          </a:p>
          <a:p>
            <a:pPr marL="914400" lvl="2" indent="0">
              <a:buNone/>
            </a:pPr>
            <a:r>
              <a:rPr lang="en-US" sz="3200" dirty="0"/>
              <a:t>	</a:t>
            </a:r>
            <a:r>
              <a:rPr lang="en-US" sz="3200" dirty="0" smtClean="0"/>
              <a:t> Emit (</a:t>
            </a:r>
            <a:r>
              <a:rPr lang="en-US" sz="3200" b="1" dirty="0" smtClean="0"/>
              <a:t>&lt;friend pair&gt;, &lt;list of friends&gt;</a:t>
            </a:r>
            <a:r>
              <a:rPr lang="en-US" sz="3200" dirty="0"/>
              <a:t>)</a:t>
            </a:r>
            <a:r>
              <a:rPr lang="en-US" sz="3200" dirty="0" smtClean="0"/>
              <a:t> }</a:t>
            </a:r>
          </a:p>
          <a:p>
            <a:pPr lvl="1"/>
            <a:r>
              <a:rPr lang="en-US" sz="3200" dirty="0" smtClean="0"/>
              <a:t>Reducer(output of map)</a:t>
            </a:r>
          </a:p>
          <a:p>
            <a:pPr marL="914400" lvl="2" indent="0">
              <a:buNone/>
            </a:pPr>
            <a:r>
              <a:rPr lang="en-US" sz="3200" dirty="0" smtClean="0"/>
              <a:t>{ Emit (&lt;friend pair&gt;, </a:t>
            </a:r>
            <a:r>
              <a:rPr lang="en-US" sz="3200" b="1" dirty="0" smtClean="0"/>
              <a:t>Intersection of two (</a:t>
            </a:r>
            <a:r>
              <a:rPr lang="en-US" sz="3200" b="1" dirty="0" err="1" smtClean="0"/>
              <a:t>i.e</a:t>
            </a:r>
            <a:r>
              <a:rPr lang="en-US" sz="3200" b="1" dirty="0" smtClean="0"/>
              <a:t>, the one in friend pair) friend lists)</a:t>
            </a:r>
            <a:r>
              <a:rPr lang="en-US" sz="3200" dirty="0" smtClean="0"/>
              <a:t>} </a:t>
            </a:r>
          </a:p>
        </p:txBody>
      </p:sp>
    </p:spTree>
    <p:extLst>
      <p:ext uri="{BB962C8B-B14F-4D97-AF65-F5344CB8AC3E}">
        <p14:creationId xmlns:p14="http://schemas.microsoft.com/office/powerpoint/2010/main" val="949077684"/>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Reduce Problems Discussion</a:t>
            </a:r>
            <a:endParaRPr lang="en-US" dirty="0"/>
          </a:p>
        </p:txBody>
      </p:sp>
      <p:sp>
        <p:nvSpPr>
          <p:cNvPr id="3" name="Content Placeholder 2"/>
          <p:cNvSpPr>
            <a:spLocks noGrp="1"/>
          </p:cNvSpPr>
          <p:nvPr>
            <p:ph idx="1"/>
          </p:nvPr>
        </p:nvSpPr>
        <p:spPr>
          <a:xfrm>
            <a:off x="457200" y="1440550"/>
            <a:ext cx="8229600" cy="4350650"/>
          </a:xfrm>
        </p:spPr>
        <p:txBody>
          <a:bodyPr>
            <a:normAutofit/>
          </a:bodyPr>
          <a:lstStyle/>
          <a:p>
            <a:r>
              <a:rPr lang="en-US" b="1" dirty="0" smtClean="0"/>
              <a:t>Problem 3: </a:t>
            </a:r>
            <a:r>
              <a:rPr lang="en-US" dirty="0" smtClean="0"/>
              <a:t>Find Common Friends</a:t>
            </a:r>
          </a:p>
          <a:p>
            <a:r>
              <a:rPr lang="en-US" b="1" dirty="0" smtClean="0">
                <a:solidFill>
                  <a:srgbClr val="0000FF"/>
                </a:solidFill>
              </a:rPr>
              <a:t>Mapper and Reducer:</a:t>
            </a:r>
          </a:p>
          <a:p>
            <a:endParaRPr lang="en-US" b="1" dirty="0" smtClean="0">
              <a:solidFill>
                <a:srgbClr val="0000FF"/>
              </a:solidFill>
            </a:endParaRPr>
          </a:p>
        </p:txBody>
      </p:sp>
      <p:sp>
        <p:nvSpPr>
          <p:cNvPr id="4" name="TextBox 3"/>
          <p:cNvSpPr txBox="1"/>
          <p:nvPr/>
        </p:nvSpPr>
        <p:spPr>
          <a:xfrm>
            <a:off x="660400" y="2629465"/>
            <a:ext cx="1714500" cy="2185214"/>
          </a:xfrm>
          <a:prstGeom prst="rect">
            <a:avLst/>
          </a:prstGeom>
          <a:noFill/>
        </p:spPr>
        <p:txBody>
          <a:bodyPr wrap="square" rtlCol="0">
            <a:spAutoFit/>
          </a:bodyPr>
          <a:lstStyle/>
          <a:p>
            <a:r>
              <a:rPr lang="en-US" sz="2800" b="1" u="sng" dirty="0" smtClean="0"/>
              <a:t>Input: </a:t>
            </a:r>
          </a:p>
          <a:p>
            <a:endParaRPr lang="en-US" sz="2800" b="1" u="sng" dirty="0" smtClean="0"/>
          </a:p>
          <a:p>
            <a:r>
              <a:rPr lang="en-US" sz="2000" b="1" dirty="0" smtClean="0"/>
              <a:t>A -&gt; B,C,D</a:t>
            </a:r>
          </a:p>
          <a:p>
            <a:r>
              <a:rPr lang="en-US" sz="2000" b="1" dirty="0" smtClean="0"/>
              <a:t>B-&gt; A,C,D</a:t>
            </a:r>
          </a:p>
          <a:p>
            <a:r>
              <a:rPr lang="en-US" sz="2000" b="1" dirty="0" smtClean="0"/>
              <a:t>C-&gt; A,B</a:t>
            </a:r>
          </a:p>
          <a:p>
            <a:r>
              <a:rPr lang="en-US" sz="2000" b="1" dirty="0" smtClean="0"/>
              <a:t>D-&gt;A,B</a:t>
            </a:r>
            <a:endParaRPr lang="en-US" sz="2000" b="1" dirty="0"/>
          </a:p>
        </p:txBody>
      </p:sp>
      <p:sp>
        <p:nvSpPr>
          <p:cNvPr id="5" name="TextBox 4"/>
          <p:cNvSpPr txBox="1"/>
          <p:nvPr/>
        </p:nvSpPr>
        <p:spPr>
          <a:xfrm>
            <a:off x="2971800" y="2595999"/>
            <a:ext cx="1968500" cy="4031873"/>
          </a:xfrm>
          <a:prstGeom prst="rect">
            <a:avLst/>
          </a:prstGeom>
          <a:noFill/>
        </p:spPr>
        <p:txBody>
          <a:bodyPr wrap="square" rtlCol="0">
            <a:spAutoFit/>
          </a:bodyPr>
          <a:lstStyle/>
          <a:p>
            <a:r>
              <a:rPr lang="en-US" sz="2800" b="1" u="sng" dirty="0" smtClean="0"/>
              <a:t>Map: </a:t>
            </a:r>
          </a:p>
          <a:p>
            <a:endParaRPr lang="en-US" sz="2800" b="1" u="sng" dirty="0" smtClean="0"/>
          </a:p>
          <a:p>
            <a:r>
              <a:rPr lang="en-US" sz="2000" b="1" dirty="0" smtClean="0"/>
              <a:t>(A,B) -&gt; B,C,D</a:t>
            </a:r>
          </a:p>
          <a:p>
            <a:r>
              <a:rPr lang="en-US" sz="2000" b="1" dirty="0" smtClean="0"/>
              <a:t>(A,C) -&gt; </a:t>
            </a:r>
            <a:r>
              <a:rPr lang="en-US" sz="2000" b="1" dirty="0"/>
              <a:t>B</a:t>
            </a:r>
            <a:r>
              <a:rPr lang="en-US" sz="2000" b="1" dirty="0" smtClean="0"/>
              <a:t>,C,D</a:t>
            </a:r>
          </a:p>
          <a:p>
            <a:r>
              <a:rPr lang="en-US" sz="2000" b="1" dirty="0" smtClean="0"/>
              <a:t>(A,D) -&gt; B,C,D</a:t>
            </a:r>
          </a:p>
          <a:p>
            <a:r>
              <a:rPr lang="en-US" sz="2000" b="1" dirty="0" smtClean="0"/>
              <a:t>(A,B) -&gt; A,C,D</a:t>
            </a:r>
          </a:p>
          <a:p>
            <a:r>
              <a:rPr lang="en-US" sz="2000" b="1" dirty="0" smtClean="0"/>
              <a:t>(B,C) -&gt; A,C,D</a:t>
            </a:r>
          </a:p>
          <a:p>
            <a:r>
              <a:rPr lang="en-US" sz="2000" b="1" dirty="0" smtClean="0"/>
              <a:t>(B,D) -&gt; A,C,D</a:t>
            </a:r>
          </a:p>
          <a:p>
            <a:r>
              <a:rPr lang="en-US" sz="2000" b="1" dirty="0" smtClean="0"/>
              <a:t>(A,C) -&gt; A,B</a:t>
            </a:r>
          </a:p>
          <a:p>
            <a:r>
              <a:rPr lang="en-US" sz="2000" b="1" dirty="0" smtClean="0"/>
              <a:t>(B,C) -&gt; A,B</a:t>
            </a:r>
          </a:p>
          <a:p>
            <a:r>
              <a:rPr lang="en-US" sz="2000" b="1" dirty="0" smtClean="0"/>
              <a:t>(A,D) -&gt; A,B</a:t>
            </a:r>
          </a:p>
          <a:p>
            <a:r>
              <a:rPr lang="en-US" sz="2000" b="1" dirty="0" smtClean="0"/>
              <a:t>(B,D) -&gt; A,B</a:t>
            </a:r>
          </a:p>
        </p:txBody>
      </p:sp>
      <p:sp>
        <p:nvSpPr>
          <p:cNvPr id="6" name="TextBox 5"/>
          <p:cNvSpPr txBox="1"/>
          <p:nvPr/>
        </p:nvSpPr>
        <p:spPr>
          <a:xfrm>
            <a:off x="5549900" y="2545199"/>
            <a:ext cx="1968500" cy="2492990"/>
          </a:xfrm>
          <a:prstGeom prst="rect">
            <a:avLst/>
          </a:prstGeom>
          <a:noFill/>
        </p:spPr>
        <p:txBody>
          <a:bodyPr wrap="square" rtlCol="0">
            <a:spAutoFit/>
          </a:bodyPr>
          <a:lstStyle/>
          <a:p>
            <a:r>
              <a:rPr lang="en-US" sz="2800" b="1" u="sng" dirty="0" smtClean="0"/>
              <a:t>Reduce:</a:t>
            </a:r>
          </a:p>
          <a:p>
            <a:r>
              <a:rPr lang="en-US" sz="2800" b="1" u="sng" dirty="0" smtClean="0"/>
              <a:t> </a:t>
            </a:r>
          </a:p>
          <a:p>
            <a:r>
              <a:rPr lang="en-US" sz="2000" b="1" dirty="0" smtClean="0"/>
              <a:t>(A,B) -&gt; C,D</a:t>
            </a:r>
          </a:p>
          <a:p>
            <a:r>
              <a:rPr lang="en-US" sz="2000" b="1" dirty="0" smtClean="0"/>
              <a:t>(A,C) -&gt; B</a:t>
            </a:r>
          </a:p>
          <a:p>
            <a:r>
              <a:rPr lang="en-US" sz="2000" b="1" dirty="0" smtClean="0"/>
              <a:t>(A,D) -&gt; B</a:t>
            </a:r>
          </a:p>
          <a:p>
            <a:r>
              <a:rPr lang="en-US" sz="2000" b="1" dirty="0" smtClean="0"/>
              <a:t>(B,C) -&gt; A</a:t>
            </a:r>
          </a:p>
          <a:p>
            <a:r>
              <a:rPr lang="en-US" sz="2000" b="1" dirty="0" smtClean="0"/>
              <a:t>(B,D) -&gt; A</a:t>
            </a:r>
          </a:p>
        </p:txBody>
      </p:sp>
      <p:sp>
        <p:nvSpPr>
          <p:cNvPr id="7" name="Right Arrow 6"/>
          <p:cNvSpPr/>
          <p:nvPr/>
        </p:nvSpPr>
        <p:spPr>
          <a:xfrm>
            <a:off x="1987550" y="3816350"/>
            <a:ext cx="774700" cy="2667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4603750" y="3949700"/>
            <a:ext cx="774700" cy="2667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978150" y="3524815"/>
            <a:ext cx="1631950" cy="29153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984500" y="4413815"/>
            <a:ext cx="1631950" cy="29153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505450" y="3468230"/>
            <a:ext cx="806450" cy="29153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464300" y="3468230"/>
            <a:ext cx="495300" cy="291535"/>
          </a:xfrm>
          <a:prstGeom prst="rect">
            <a:avLst/>
          </a:prstGeom>
          <a:no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Callout 12"/>
          <p:cNvSpPr/>
          <p:nvPr/>
        </p:nvSpPr>
        <p:spPr>
          <a:xfrm>
            <a:off x="6959600" y="2875985"/>
            <a:ext cx="1727200" cy="64883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rgbClr val="000000"/>
                </a:solidFill>
              </a:rPr>
              <a:t>Suggest Fiends </a:t>
            </a:r>
            <a:r>
              <a:rPr lang="en-US" b="1" i="1" dirty="0" smtClean="0">
                <a:solidFill>
                  <a:srgbClr val="000000"/>
                </a:solidFill>
                <a:sym typeface="Wingdings"/>
              </a:rPr>
              <a:t></a:t>
            </a:r>
            <a:endParaRPr lang="en-US" b="1" i="1" dirty="0">
              <a:solidFill>
                <a:srgbClr val="000000"/>
              </a:solidFill>
            </a:endParaRPr>
          </a:p>
        </p:txBody>
      </p:sp>
    </p:spTree>
    <p:extLst>
      <p:ext uri="{BB962C8B-B14F-4D97-AF65-F5344CB8AC3E}">
        <p14:creationId xmlns:p14="http://schemas.microsoft.com/office/powerpoint/2010/main" val="3106940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10" grpId="0" animBg="1"/>
      <p:bldP spid="11" grpId="0" animBg="1"/>
      <p:bldP spid="12" grpId="0" animBg="1"/>
      <p:bldP spid="1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Mapper and Reducer of Common Friends</a:t>
            </a:r>
            <a:endParaRPr lang="en-US" dirty="0"/>
          </a:p>
        </p:txBody>
      </p:sp>
      <p:sp>
        <p:nvSpPr>
          <p:cNvPr id="3" name="Content Placeholder 2"/>
          <p:cNvSpPr>
            <a:spLocks noGrp="1"/>
          </p:cNvSpPr>
          <p:nvPr>
            <p:ph idx="1"/>
          </p:nvPr>
        </p:nvSpPr>
        <p:spPr>
          <a:xfrm>
            <a:off x="457200" y="1270000"/>
            <a:ext cx="8229600" cy="5405438"/>
          </a:xfrm>
        </p:spPr>
        <p:txBody>
          <a:bodyPr>
            <a:noAutofit/>
          </a:bodyPr>
          <a:lstStyle/>
          <a:p>
            <a:r>
              <a:rPr lang="en-US" sz="2400" dirty="0" smtClean="0">
                <a:solidFill>
                  <a:srgbClr val="0000FF"/>
                </a:solidFill>
              </a:rPr>
              <a:t>Map(key</a:t>
            </a:r>
            <a:r>
              <a:rPr lang="en-US" sz="2400" dirty="0">
                <a:solidFill>
                  <a:srgbClr val="0000FF"/>
                </a:solidFill>
              </a:rPr>
              <a:t>, </a:t>
            </a:r>
            <a:r>
              <a:rPr lang="en-US" sz="2400" dirty="0" smtClean="0">
                <a:solidFill>
                  <a:srgbClr val="0000FF"/>
                </a:solidFill>
              </a:rPr>
              <a:t>value){</a:t>
            </a:r>
          </a:p>
          <a:p>
            <a:pPr marL="0" indent="0">
              <a:buNone/>
            </a:pPr>
            <a:r>
              <a:rPr lang="en-US" sz="2400" dirty="0"/>
              <a:t>	// key: </a:t>
            </a:r>
            <a:r>
              <a:rPr lang="en-US" sz="2400" dirty="0" err="1" smtClean="0"/>
              <a:t>person_id</a:t>
            </a:r>
            <a:endParaRPr lang="en-US" sz="2400" dirty="0"/>
          </a:p>
          <a:p>
            <a:pPr marL="0" indent="0">
              <a:buNone/>
            </a:pPr>
            <a:r>
              <a:rPr lang="en-US" sz="2400" dirty="0"/>
              <a:t>	// value: </a:t>
            </a:r>
            <a:r>
              <a:rPr lang="en-US" sz="2400" dirty="0" smtClean="0"/>
              <a:t>the list of friends of the person</a:t>
            </a:r>
            <a:endParaRPr lang="en-US" sz="2400" dirty="0"/>
          </a:p>
          <a:p>
            <a:pPr marL="0" indent="0">
              <a:buNone/>
            </a:pPr>
            <a:r>
              <a:rPr lang="en-US" sz="2400" dirty="0"/>
              <a:t>	</a:t>
            </a:r>
            <a:r>
              <a:rPr lang="en-US" sz="2400" dirty="0">
                <a:solidFill>
                  <a:srgbClr val="0000FF"/>
                </a:solidFill>
              </a:rPr>
              <a:t>for each </a:t>
            </a:r>
            <a:r>
              <a:rPr lang="en-US" sz="2400" dirty="0" smtClean="0">
                <a:solidFill>
                  <a:srgbClr val="0000FF"/>
                </a:solidFill>
              </a:rPr>
              <a:t>friend </a:t>
            </a:r>
            <a:r>
              <a:rPr lang="en-US" sz="2400" dirty="0" err="1" smtClean="0">
                <a:solidFill>
                  <a:srgbClr val="0000FF"/>
                </a:solidFill>
              </a:rPr>
              <a:t>f_id</a:t>
            </a:r>
            <a:r>
              <a:rPr lang="en-US" sz="2400" dirty="0" smtClean="0">
                <a:solidFill>
                  <a:srgbClr val="0000FF"/>
                </a:solidFill>
              </a:rPr>
              <a:t> </a:t>
            </a:r>
            <a:r>
              <a:rPr lang="en-US" sz="2400" dirty="0">
                <a:solidFill>
                  <a:srgbClr val="0000FF"/>
                </a:solidFill>
              </a:rPr>
              <a:t>in value:</a:t>
            </a:r>
          </a:p>
          <a:p>
            <a:pPr marL="0" indent="0">
              <a:buNone/>
            </a:pPr>
            <a:r>
              <a:rPr lang="en-US" sz="2400" dirty="0">
                <a:solidFill>
                  <a:srgbClr val="0000FF"/>
                </a:solidFill>
              </a:rPr>
              <a:t>		</a:t>
            </a:r>
            <a:r>
              <a:rPr lang="en-US" sz="2400" dirty="0" smtClean="0">
                <a:solidFill>
                  <a:srgbClr val="0000FF"/>
                </a:solidFill>
              </a:rPr>
              <a:t>Emit(&lt;</a:t>
            </a:r>
            <a:r>
              <a:rPr lang="en-US" sz="2400" dirty="0" err="1" smtClean="0">
                <a:solidFill>
                  <a:srgbClr val="0000FF"/>
                </a:solidFill>
              </a:rPr>
              <a:t>person_id</a:t>
            </a:r>
            <a:r>
              <a:rPr lang="en-US" sz="2400" dirty="0" smtClean="0">
                <a:solidFill>
                  <a:srgbClr val="0000FF"/>
                </a:solidFill>
              </a:rPr>
              <a:t>, </a:t>
            </a:r>
            <a:r>
              <a:rPr lang="en-US" sz="2400" dirty="0" err="1" smtClean="0">
                <a:solidFill>
                  <a:srgbClr val="0000FF"/>
                </a:solidFill>
              </a:rPr>
              <a:t>f_id</a:t>
            </a:r>
            <a:r>
              <a:rPr lang="en-US" sz="2400" dirty="0" smtClean="0">
                <a:solidFill>
                  <a:srgbClr val="0000FF"/>
                </a:solidFill>
              </a:rPr>
              <a:t>&gt;, value)</a:t>
            </a:r>
            <a:r>
              <a:rPr lang="en-US" sz="2400" dirty="0">
                <a:solidFill>
                  <a:srgbClr val="0000FF"/>
                </a:solidFill>
              </a:rPr>
              <a:t>;</a:t>
            </a:r>
            <a:r>
              <a:rPr lang="en-US" sz="2400" dirty="0" smtClean="0">
                <a:solidFill>
                  <a:srgbClr val="0000FF"/>
                </a:solidFill>
              </a:rPr>
              <a:t>}</a:t>
            </a:r>
            <a:endParaRPr lang="en-US" sz="2400" dirty="0" smtClean="0"/>
          </a:p>
          <a:p>
            <a:r>
              <a:rPr lang="en-US" sz="2400" dirty="0" smtClean="0">
                <a:solidFill>
                  <a:srgbClr val="0000FF"/>
                </a:solidFill>
              </a:rPr>
              <a:t>Reduce(key</a:t>
            </a:r>
            <a:r>
              <a:rPr lang="en-US" sz="2400" dirty="0">
                <a:solidFill>
                  <a:srgbClr val="0000FF"/>
                </a:solidFill>
              </a:rPr>
              <a:t>, </a:t>
            </a:r>
            <a:r>
              <a:rPr lang="en-US" sz="2400" dirty="0" smtClean="0">
                <a:solidFill>
                  <a:srgbClr val="0000FF"/>
                </a:solidFill>
              </a:rPr>
              <a:t>list of values){</a:t>
            </a:r>
          </a:p>
          <a:p>
            <a:pPr marL="457200" lvl="1" indent="0">
              <a:buNone/>
            </a:pPr>
            <a:r>
              <a:rPr lang="en-US" sz="2400" dirty="0" smtClean="0"/>
              <a:t>/</a:t>
            </a:r>
            <a:r>
              <a:rPr lang="en-US" sz="2400" dirty="0"/>
              <a:t>/ key: </a:t>
            </a:r>
            <a:r>
              <a:rPr lang="en-US" sz="2400" dirty="0" smtClean="0"/>
              <a:t>&lt;friend pair&gt;</a:t>
            </a:r>
            <a:endParaRPr lang="en-US" sz="2400" dirty="0"/>
          </a:p>
          <a:p>
            <a:pPr marL="0" indent="0">
              <a:buNone/>
            </a:pPr>
            <a:r>
              <a:rPr lang="en-US" sz="2400" dirty="0" smtClean="0"/>
              <a:t>	/</a:t>
            </a:r>
            <a:r>
              <a:rPr lang="en-US" sz="2400" dirty="0"/>
              <a:t>/ </a:t>
            </a:r>
            <a:r>
              <a:rPr lang="en-US" sz="2400" dirty="0" smtClean="0"/>
              <a:t>list of values</a:t>
            </a:r>
            <a:r>
              <a:rPr lang="en-US" sz="2400" dirty="0"/>
              <a:t>: a </a:t>
            </a:r>
            <a:r>
              <a:rPr lang="en-US" sz="2400" dirty="0" smtClean="0"/>
              <a:t>set </a:t>
            </a:r>
            <a:r>
              <a:rPr lang="en-US" sz="2400" dirty="0"/>
              <a:t>of </a:t>
            </a:r>
            <a:r>
              <a:rPr lang="en-US" sz="2400" dirty="0" smtClean="0"/>
              <a:t>friend lists related with the friend pair</a:t>
            </a:r>
            <a:endParaRPr lang="en-US" sz="2400" dirty="0">
              <a:solidFill>
                <a:srgbClr val="0000FF"/>
              </a:solidFill>
            </a:endParaRPr>
          </a:p>
          <a:p>
            <a:pPr marL="0" indent="0">
              <a:buNone/>
            </a:pPr>
            <a:r>
              <a:rPr lang="en-US" sz="2400" dirty="0" smtClean="0">
                <a:solidFill>
                  <a:srgbClr val="0000FF"/>
                </a:solidFill>
              </a:rPr>
              <a:t>	for  v1, v2 </a:t>
            </a:r>
            <a:r>
              <a:rPr lang="en-US" sz="2400" dirty="0">
                <a:solidFill>
                  <a:srgbClr val="0000FF"/>
                </a:solidFill>
              </a:rPr>
              <a:t>in values:</a:t>
            </a:r>
          </a:p>
          <a:p>
            <a:pPr marL="0" indent="0">
              <a:buNone/>
            </a:pPr>
            <a:r>
              <a:rPr lang="en-US" sz="2400" dirty="0" smtClean="0">
                <a:solidFill>
                  <a:srgbClr val="0000FF"/>
                </a:solidFill>
              </a:rPr>
              <a:t>		</a:t>
            </a:r>
            <a:r>
              <a:rPr lang="en-US" sz="2400" dirty="0" err="1" smtClean="0">
                <a:solidFill>
                  <a:srgbClr val="0000FF"/>
                </a:solidFill>
              </a:rPr>
              <a:t>common_friends</a:t>
            </a:r>
            <a:r>
              <a:rPr lang="en-US" sz="2400" dirty="0" smtClean="0">
                <a:solidFill>
                  <a:srgbClr val="0000FF"/>
                </a:solidFill>
              </a:rPr>
              <a:t> = v1 intersects v2;</a:t>
            </a:r>
            <a:endParaRPr lang="en-US" sz="2400" dirty="0">
              <a:solidFill>
                <a:srgbClr val="0000FF"/>
              </a:solidFill>
            </a:endParaRPr>
          </a:p>
          <a:p>
            <a:pPr marL="0" indent="0">
              <a:buNone/>
            </a:pPr>
            <a:r>
              <a:rPr lang="en-US" sz="2400" dirty="0" smtClean="0">
                <a:solidFill>
                  <a:srgbClr val="0000FF"/>
                </a:solidFill>
              </a:rPr>
              <a:t>      Emit(key, </a:t>
            </a:r>
            <a:r>
              <a:rPr lang="en-US" sz="2400" dirty="0" err="1" smtClean="0">
                <a:solidFill>
                  <a:srgbClr val="0000FF"/>
                </a:solidFill>
              </a:rPr>
              <a:t>common_friends</a:t>
            </a:r>
            <a:r>
              <a:rPr lang="en-US" sz="2400" dirty="0" smtClean="0">
                <a:solidFill>
                  <a:srgbClr val="0000FF"/>
                </a:solidFill>
              </a:rPr>
              <a:t>);}</a:t>
            </a:r>
            <a:endParaRPr lang="en-US" sz="2400" dirty="0">
              <a:solidFill>
                <a:srgbClr val="0000FF"/>
              </a:solidFill>
            </a:endParaRPr>
          </a:p>
        </p:txBody>
      </p:sp>
    </p:spTree>
    <p:extLst>
      <p:ext uri="{BB962C8B-B14F-4D97-AF65-F5344CB8AC3E}">
        <p14:creationId xmlns:p14="http://schemas.microsoft.com/office/powerpoint/2010/main" val="1583890050"/>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Reduce Problems Discussion</a:t>
            </a:r>
            <a:endParaRPr lang="en-US" dirty="0"/>
          </a:p>
        </p:txBody>
      </p:sp>
      <p:sp>
        <p:nvSpPr>
          <p:cNvPr id="3" name="Content Placeholder 2"/>
          <p:cNvSpPr>
            <a:spLocks noGrp="1"/>
          </p:cNvSpPr>
          <p:nvPr>
            <p:ph idx="1"/>
          </p:nvPr>
        </p:nvSpPr>
        <p:spPr/>
        <p:txBody>
          <a:bodyPr>
            <a:normAutofit fontScale="92500"/>
          </a:bodyPr>
          <a:lstStyle/>
          <a:p>
            <a:r>
              <a:rPr lang="en-US" b="1" dirty="0" smtClean="0"/>
              <a:t>Problem 4: </a:t>
            </a:r>
            <a:r>
              <a:rPr lang="en-US" dirty="0" smtClean="0"/>
              <a:t>Unique User Count</a:t>
            </a:r>
          </a:p>
          <a:p>
            <a:r>
              <a:rPr lang="en-US" b="1" dirty="0" smtClean="0"/>
              <a:t>Statement: </a:t>
            </a:r>
            <a:r>
              <a:rPr lang="en-US" dirty="0" smtClean="0"/>
              <a:t>You have a set of documents containing the web browsing records for a company in the form of:</a:t>
            </a:r>
          </a:p>
          <a:p>
            <a:pPr lvl="1"/>
            <a:r>
              <a:rPr lang="en-US" b="1" i="1" dirty="0" smtClean="0"/>
              <a:t>Record x [</a:t>
            </a:r>
            <a:r>
              <a:rPr lang="en-US" b="1" i="1" dirty="0" err="1" smtClean="0"/>
              <a:t>User_id</a:t>
            </a:r>
            <a:r>
              <a:rPr lang="en-US" b="1" i="1" dirty="0" smtClean="0"/>
              <a:t>, </a:t>
            </a:r>
            <a:r>
              <a:rPr lang="en-US" b="1" i="1" dirty="0" err="1" smtClean="0"/>
              <a:t>Visit_Date</a:t>
            </a:r>
            <a:r>
              <a:rPr lang="en-US" b="1" i="1" dirty="0" smtClean="0"/>
              <a:t>, </a:t>
            </a:r>
            <a:r>
              <a:rPr lang="en-US" b="1" i="1" dirty="0" err="1" smtClean="0"/>
              <a:t>Url</a:t>
            </a:r>
            <a:r>
              <a:rPr lang="en-US" b="1" i="1" dirty="0" smtClean="0"/>
              <a:t>]</a:t>
            </a:r>
          </a:p>
          <a:p>
            <a:pPr marL="457200" lvl="1" indent="0">
              <a:buNone/>
            </a:pPr>
            <a:r>
              <a:rPr lang="en-US" sz="3200" dirty="0" smtClean="0"/>
              <a:t>Use Map-Reduce to count the number of </a:t>
            </a:r>
            <a:r>
              <a:rPr lang="en-US" sz="3200" i="1" u="sng" dirty="0" smtClean="0"/>
              <a:t>unique user </a:t>
            </a:r>
            <a:r>
              <a:rPr lang="en-US" sz="3200" u="sng" dirty="0" smtClean="0"/>
              <a:t>visits </a:t>
            </a:r>
            <a:r>
              <a:rPr lang="en-US" sz="3200" dirty="0" smtClean="0"/>
              <a:t>of the company web pages </a:t>
            </a:r>
            <a:r>
              <a:rPr lang="en-US" sz="3200" i="1" dirty="0" smtClean="0"/>
              <a:t>per day</a:t>
            </a:r>
            <a:r>
              <a:rPr lang="en-US" sz="3200" dirty="0" smtClean="0"/>
              <a:t>.</a:t>
            </a:r>
          </a:p>
          <a:p>
            <a:r>
              <a:rPr lang="en-US" b="1" dirty="0" smtClean="0"/>
              <a:t>Question:</a:t>
            </a:r>
          </a:p>
          <a:p>
            <a:pPr lvl="1"/>
            <a:r>
              <a:rPr lang="en-US" dirty="0" smtClean="0"/>
              <a:t>What are the Mapper and Reducer Functions?</a:t>
            </a:r>
          </a:p>
        </p:txBody>
      </p:sp>
      <p:pic>
        <p:nvPicPr>
          <p:cNvPr id="4" name="Picture 3"/>
          <p:cNvPicPr>
            <a:picLocks noChangeAspect="1"/>
          </p:cNvPicPr>
          <p:nvPr/>
        </p:nvPicPr>
        <p:blipFill>
          <a:blip r:embed="rId2"/>
          <a:stretch>
            <a:fillRect/>
          </a:stretch>
        </p:blipFill>
        <p:spPr>
          <a:xfrm>
            <a:off x="6350000" y="3179763"/>
            <a:ext cx="2171700" cy="932415"/>
          </a:xfrm>
          <a:prstGeom prst="rect">
            <a:avLst/>
          </a:prstGeom>
        </p:spPr>
      </p:pic>
    </p:spTree>
    <p:extLst>
      <p:ext uri="{BB962C8B-B14F-4D97-AF65-F5344CB8AC3E}">
        <p14:creationId xmlns:p14="http://schemas.microsoft.com/office/powerpoint/2010/main" val="185262712"/>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Reduce Problems Discussion</a:t>
            </a:r>
            <a:endParaRPr lang="en-US" dirty="0"/>
          </a:p>
        </p:txBody>
      </p:sp>
      <p:sp>
        <p:nvSpPr>
          <p:cNvPr id="3" name="Content Placeholder 2"/>
          <p:cNvSpPr>
            <a:spLocks noGrp="1"/>
          </p:cNvSpPr>
          <p:nvPr>
            <p:ph idx="1"/>
          </p:nvPr>
        </p:nvSpPr>
        <p:spPr>
          <a:xfrm>
            <a:off x="457200" y="1440550"/>
            <a:ext cx="8229600" cy="4350650"/>
          </a:xfrm>
        </p:spPr>
        <p:txBody>
          <a:bodyPr>
            <a:normAutofit lnSpcReduction="10000"/>
          </a:bodyPr>
          <a:lstStyle/>
          <a:p>
            <a:r>
              <a:rPr lang="en-US" b="1" dirty="0" smtClean="0"/>
              <a:t>Problem </a:t>
            </a:r>
            <a:r>
              <a:rPr lang="en-US" b="1" dirty="0"/>
              <a:t>4</a:t>
            </a:r>
            <a:r>
              <a:rPr lang="en-US" b="1" dirty="0" smtClean="0"/>
              <a:t>: </a:t>
            </a:r>
            <a:r>
              <a:rPr lang="en-US" dirty="0" smtClean="0"/>
              <a:t>Unique User Count</a:t>
            </a:r>
          </a:p>
          <a:p>
            <a:r>
              <a:rPr lang="en-US" b="1" dirty="0" smtClean="0">
                <a:solidFill>
                  <a:srgbClr val="0000FF"/>
                </a:solidFill>
              </a:rPr>
              <a:t>Mapper and Reducer:</a:t>
            </a:r>
          </a:p>
          <a:p>
            <a:pPr lvl="1"/>
            <a:r>
              <a:rPr lang="en-US" sz="3200" dirty="0" smtClean="0">
                <a:solidFill>
                  <a:srgbClr val="000000"/>
                </a:solidFill>
              </a:rPr>
              <a:t>Mapper(records)</a:t>
            </a:r>
          </a:p>
          <a:p>
            <a:pPr marL="914400" lvl="2" indent="0">
              <a:buNone/>
            </a:pPr>
            <a:r>
              <a:rPr lang="en-US" sz="3200" dirty="0" smtClean="0">
                <a:solidFill>
                  <a:srgbClr val="000000"/>
                </a:solidFill>
              </a:rPr>
              <a:t>{ 	for each record in records:</a:t>
            </a:r>
          </a:p>
          <a:p>
            <a:pPr marL="914400" lvl="2" indent="0">
              <a:buNone/>
            </a:pPr>
            <a:r>
              <a:rPr lang="en-US" sz="3200" dirty="0">
                <a:solidFill>
                  <a:srgbClr val="000000"/>
                </a:solidFill>
              </a:rPr>
              <a:t>	</a:t>
            </a:r>
            <a:r>
              <a:rPr lang="en-US" sz="3200" dirty="0" smtClean="0">
                <a:solidFill>
                  <a:srgbClr val="000000"/>
                </a:solidFill>
              </a:rPr>
              <a:t>	Emit (</a:t>
            </a:r>
            <a:r>
              <a:rPr lang="en-US" sz="3200" b="1" dirty="0" smtClean="0">
                <a:solidFill>
                  <a:srgbClr val="000000"/>
                </a:solidFill>
              </a:rPr>
              <a:t>day, </a:t>
            </a:r>
            <a:r>
              <a:rPr lang="en-US" sz="3200" b="1" dirty="0" err="1" smtClean="0">
                <a:solidFill>
                  <a:srgbClr val="000000"/>
                </a:solidFill>
              </a:rPr>
              <a:t>user_id</a:t>
            </a:r>
            <a:r>
              <a:rPr lang="en-US" sz="3200" dirty="0" smtClean="0">
                <a:solidFill>
                  <a:srgbClr val="000000"/>
                </a:solidFill>
              </a:rPr>
              <a:t>) }</a:t>
            </a:r>
          </a:p>
          <a:p>
            <a:pPr lvl="1"/>
            <a:r>
              <a:rPr lang="en-US" sz="3200" dirty="0" smtClean="0">
                <a:solidFill>
                  <a:srgbClr val="000000"/>
                </a:solidFill>
              </a:rPr>
              <a:t>Reducer(output of map)</a:t>
            </a:r>
          </a:p>
          <a:p>
            <a:pPr marL="914400" lvl="2" indent="0">
              <a:buNone/>
            </a:pPr>
            <a:r>
              <a:rPr lang="en-US" sz="3200" dirty="0" smtClean="0">
                <a:solidFill>
                  <a:srgbClr val="000000"/>
                </a:solidFill>
              </a:rPr>
              <a:t>{ Emit (day, </a:t>
            </a:r>
            <a:r>
              <a:rPr lang="en-US" sz="3200" b="1" dirty="0" smtClean="0">
                <a:solidFill>
                  <a:srgbClr val="000000"/>
                </a:solidFill>
              </a:rPr>
              <a:t>count of unique </a:t>
            </a:r>
            <a:r>
              <a:rPr lang="en-US" sz="3200" b="1" dirty="0" err="1" smtClean="0">
                <a:solidFill>
                  <a:srgbClr val="000000"/>
                </a:solidFill>
              </a:rPr>
              <a:t>user_id</a:t>
            </a:r>
            <a:r>
              <a:rPr lang="en-US" sz="3200" b="1" dirty="0" smtClean="0">
                <a:solidFill>
                  <a:srgbClr val="000000"/>
                </a:solidFill>
              </a:rPr>
              <a:t> appearing on this particular day)</a:t>
            </a:r>
            <a:r>
              <a:rPr lang="en-US" sz="3200" dirty="0" smtClean="0">
                <a:solidFill>
                  <a:srgbClr val="000000"/>
                </a:solidFill>
              </a:rPr>
              <a:t>} </a:t>
            </a:r>
          </a:p>
        </p:txBody>
      </p:sp>
    </p:spTree>
    <p:extLst>
      <p:ext uri="{BB962C8B-B14F-4D97-AF65-F5344CB8AC3E}">
        <p14:creationId xmlns:p14="http://schemas.microsoft.com/office/powerpoint/2010/main" val="29714114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16396</TotalTime>
  <Words>5358</Words>
  <Application>Microsoft Macintosh PowerPoint</Application>
  <PresentationFormat>On-screen Show (4:3)</PresentationFormat>
  <Paragraphs>1120</Paragraphs>
  <Slides>107</Slides>
  <Notes>24</Notes>
  <HiddenSlides>0</HiddenSlides>
  <MMClips>0</MMClips>
  <ScaleCrop>false</ScaleCrop>
  <HeadingPairs>
    <vt:vector size="4" baseType="variant">
      <vt:variant>
        <vt:lpstr>Theme</vt:lpstr>
      </vt:variant>
      <vt:variant>
        <vt:i4>1</vt:i4>
      </vt:variant>
      <vt:variant>
        <vt:lpstr>Slide Titles</vt:lpstr>
      </vt:variant>
      <vt:variant>
        <vt:i4>107</vt:i4>
      </vt:variant>
    </vt:vector>
  </HeadingPairs>
  <TitlesOfParts>
    <vt:vector size="108" baseType="lpstr">
      <vt:lpstr>Office Theme</vt:lpstr>
      <vt:lpstr>Big Data Processing </vt:lpstr>
      <vt:lpstr>Key Questions to Answer</vt:lpstr>
      <vt:lpstr>PowerPoint Presentation</vt:lpstr>
      <vt:lpstr>What is Big Data</vt:lpstr>
      <vt:lpstr>What is Big Data</vt:lpstr>
      <vt:lpstr>How big is big?</vt:lpstr>
      <vt:lpstr>The percentage of all data in the word that has been generated in last 2 years?</vt:lpstr>
      <vt:lpstr>Who is generating Big Data?</vt:lpstr>
      <vt:lpstr>Who is generating Big Data?</vt:lpstr>
      <vt:lpstr>That is a lot of data …</vt:lpstr>
      <vt:lpstr>What are Key Features of Big Data?</vt:lpstr>
      <vt:lpstr>PowerPoint Presentation</vt:lpstr>
      <vt:lpstr>Divide and Conquer</vt:lpstr>
      <vt:lpstr>Distributed processing is non-trivial </vt:lpstr>
      <vt:lpstr>Big data storage is challenging</vt:lpstr>
      <vt:lpstr>One popular solution: Hadoop </vt:lpstr>
      <vt:lpstr>Hadoop offers</vt:lpstr>
      <vt:lpstr>Hadoop offers</vt:lpstr>
      <vt:lpstr>A real world example of New York Times</vt:lpstr>
      <vt:lpstr>A real world example of New York Times</vt:lpstr>
      <vt:lpstr>So we are </vt:lpstr>
      <vt:lpstr>A little history on Hadoop</vt:lpstr>
      <vt:lpstr>Who are using Hadoop?</vt:lpstr>
      <vt:lpstr>Hadoop Stack</vt:lpstr>
      <vt:lpstr>Hadoop Resources</vt:lpstr>
      <vt:lpstr>HDFS Hadoop Distributed File System</vt:lpstr>
      <vt:lpstr>HDFS Outline</vt:lpstr>
      <vt:lpstr>Motivation Questions</vt:lpstr>
      <vt:lpstr>Motivation Questions</vt:lpstr>
      <vt:lpstr>Motivation Questions</vt:lpstr>
      <vt:lpstr>Motivation Questions</vt:lpstr>
      <vt:lpstr>Motivation Questions</vt:lpstr>
      <vt:lpstr>HDFS Architecture: Master-Slave</vt:lpstr>
      <vt:lpstr>HDFS Architecture: Master-Slave</vt:lpstr>
      <vt:lpstr>HDFS Architecture: Master-Slave</vt:lpstr>
      <vt:lpstr>HDFS Architecture: Master-Slave</vt:lpstr>
      <vt:lpstr>HDFS Architecture: Master-Slave</vt:lpstr>
      <vt:lpstr>HDFS Architecture: Master-Slave</vt:lpstr>
      <vt:lpstr>HDFS Inside: Name Node</vt:lpstr>
      <vt:lpstr>HDFS Inside: Name Node</vt:lpstr>
      <vt:lpstr>HDFS Inside: Blocks</vt:lpstr>
      <vt:lpstr>HDFS Inside: Blocks</vt:lpstr>
      <vt:lpstr>HDFS Inside: Read</vt:lpstr>
      <vt:lpstr>HDFS Inside: Read</vt:lpstr>
      <vt:lpstr>HDFS Inside: Read</vt:lpstr>
      <vt:lpstr>HDFS Inside: Network Topology</vt:lpstr>
      <vt:lpstr>HDFS Inside: Network Topology</vt:lpstr>
      <vt:lpstr>HDFS Inside: Network Topology</vt:lpstr>
      <vt:lpstr>HDFS Inside: Write</vt:lpstr>
      <vt:lpstr>HDFS Inside: Write</vt:lpstr>
      <vt:lpstr>HDFS Inside: Write</vt:lpstr>
      <vt:lpstr>HDFS Inside: Write</vt:lpstr>
      <vt:lpstr>HDFS Interface</vt:lpstr>
      <vt:lpstr>HDFS-Web UI</vt:lpstr>
      <vt:lpstr>HDFS-Web UI</vt:lpstr>
      <vt:lpstr>HDFS Command Line</vt:lpstr>
      <vt:lpstr>Big Data Processing 1 Summary</vt:lpstr>
      <vt:lpstr>Job Market Demand in Big Data Science in Last Two Decades</vt:lpstr>
      <vt:lpstr>MapReduce </vt:lpstr>
      <vt:lpstr>MapReduce Outline</vt:lpstr>
      <vt:lpstr>MapReduce: A Real World Analogy</vt:lpstr>
      <vt:lpstr>MapReduce: A Real World Analogy</vt:lpstr>
      <vt:lpstr>MapReduce: A Real World Analogy</vt:lpstr>
      <vt:lpstr>MapReduce Architecture: Master-Slaves</vt:lpstr>
      <vt:lpstr>MapReduce Architecture: Workflow</vt:lpstr>
      <vt:lpstr>MapReduce Paradigm</vt:lpstr>
      <vt:lpstr>MapReduce Internal</vt:lpstr>
      <vt:lpstr>MapReduce Example: Word Count</vt:lpstr>
      <vt:lpstr>MapReduce Example: Word Count</vt:lpstr>
      <vt:lpstr>Mapper and Reducer of Word Count </vt:lpstr>
      <vt:lpstr>MapReduce Example: Word Count</vt:lpstr>
      <vt:lpstr>MapReduce: Combiner</vt:lpstr>
      <vt:lpstr>MapReduce WordCount 2</vt:lpstr>
      <vt:lpstr>MapReduce WordCount 2</vt:lpstr>
      <vt:lpstr>MapReduce WordCount 3</vt:lpstr>
      <vt:lpstr>MapReduce WordCount 3</vt:lpstr>
      <vt:lpstr>MapReduce In-class Exercise</vt:lpstr>
      <vt:lpstr>Mapper and Reducer of Max Temperature </vt:lpstr>
      <vt:lpstr>MapReduce Example: Max Temperature</vt:lpstr>
      <vt:lpstr>MapReduce In-class Exercise</vt:lpstr>
      <vt:lpstr>Mapper and Reducer of Average Temperature </vt:lpstr>
      <vt:lpstr>MapReduce Example: Average Temperature</vt:lpstr>
      <vt:lpstr>MapReduce In-class Exercise</vt:lpstr>
      <vt:lpstr>MapReduce Example: Average Temperature</vt:lpstr>
      <vt:lpstr>Mapper and Reducer of Average Temperature </vt:lpstr>
      <vt:lpstr>MapReduce In-class Exercise</vt:lpstr>
      <vt:lpstr>Map Reduce Problems Discussion</vt:lpstr>
      <vt:lpstr>Map Reduce Problems Discussion</vt:lpstr>
      <vt:lpstr>Mapper and Reducer of Word Length Distribution</vt:lpstr>
      <vt:lpstr>Map Reduce Problems Discussion</vt:lpstr>
      <vt:lpstr>Map Reduce Problems Discussion</vt:lpstr>
      <vt:lpstr>Mapper and Reducer of Indexing and PageRank</vt:lpstr>
      <vt:lpstr>Map Reduce Problems Discussion</vt:lpstr>
      <vt:lpstr>Map Reduce Problems Discussion</vt:lpstr>
      <vt:lpstr>Map Reduce Problems Discussion</vt:lpstr>
      <vt:lpstr>Map Reduce Problems Discussion</vt:lpstr>
      <vt:lpstr>Mapper and Reducer of Common Friends</vt:lpstr>
      <vt:lpstr>Map Reduce Problems Discussion</vt:lpstr>
      <vt:lpstr>Map Reduce Problems Discussion</vt:lpstr>
      <vt:lpstr>Mapper and Reducer of Unique User Count</vt:lpstr>
      <vt:lpstr>Map Reduce Problems Discussion</vt:lpstr>
      <vt:lpstr>Map Reduce Problems Discussion</vt:lpstr>
      <vt:lpstr>Mapper and Reducer of Unique User Count</vt:lpstr>
      <vt:lpstr>Map Reduce Problems Discussion</vt:lpstr>
      <vt:lpstr>Mapper and Reducer of Unique User Count</vt:lpstr>
      <vt:lpstr>Big Data Processing 2 Summary</vt:lpstr>
      <vt:lpstr>Enjoy MR and Hadoop </vt:lpstr>
    </vt:vector>
  </TitlesOfParts>
  <Company>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Hadoop Lecture</dc:title>
  <dc:creator>Dong Wang</dc:creator>
  <cp:lastModifiedBy>Dong Wang</cp:lastModifiedBy>
  <cp:revision>571</cp:revision>
  <dcterms:created xsi:type="dcterms:W3CDTF">2014-09-15T17:22:17Z</dcterms:created>
  <dcterms:modified xsi:type="dcterms:W3CDTF">2015-02-19T16:33:36Z</dcterms:modified>
</cp:coreProperties>
</file>