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450" r:id="rId3"/>
    <p:sldId id="418" r:id="rId4"/>
    <p:sldId id="415" r:id="rId5"/>
    <p:sldId id="417" r:id="rId6"/>
    <p:sldId id="419" r:id="rId7"/>
    <p:sldId id="420" r:id="rId8"/>
    <p:sldId id="455" r:id="rId9"/>
    <p:sldId id="456" r:id="rId10"/>
    <p:sldId id="421" r:id="rId11"/>
    <p:sldId id="422" r:id="rId12"/>
    <p:sldId id="451" r:id="rId13"/>
    <p:sldId id="423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258" r:id="rId27"/>
    <p:sldId id="437" r:id="rId28"/>
    <p:sldId id="438" r:id="rId29"/>
    <p:sldId id="439" r:id="rId30"/>
    <p:sldId id="351" r:id="rId31"/>
    <p:sldId id="452" r:id="rId32"/>
    <p:sldId id="453" r:id="rId33"/>
    <p:sldId id="440" r:id="rId34"/>
    <p:sldId id="441" r:id="rId35"/>
    <p:sldId id="442" r:id="rId36"/>
    <p:sldId id="443" r:id="rId37"/>
    <p:sldId id="260" r:id="rId38"/>
    <p:sldId id="261" r:id="rId39"/>
    <p:sldId id="262" r:id="rId40"/>
    <p:sldId id="444" r:id="rId41"/>
    <p:sldId id="454" r:id="rId42"/>
    <p:sldId id="414" r:id="rId43"/>
    <p:sldId id="445" r:id="rId44"/>
    <p:sldId id="263" r:id="rId45"/>
    <p:sldId id="264" r:id="rId46"/>
    <p:sldId id="265" r:id="rId47"/>
    <p:sldId id="446" r:id="rId48"/>
    <p:sldId id="266" r:id="rId49"/>
    <p:sldId id="268" r:id="rId50"/>
    <p:sldId id="447" r:id="rId51"/>
    <p:sldId id="269" r:id="rId52"/>
    <p:sldId id="270" r:id="rId53"/>
    <p:sldId id="271" r:id="rId54"/>
    <p:sldId id="448" r:id="rId55"/>
    <p:sldId id="272" r:id="rId56"/>
    <p:sldId id="274" r:id="rId57"/>
    <p:sldId id="352" r:id="rId58"/>
    <p:sldId id="350" r:id="rId59"/>
    <p:sldId id="449" r:id="rId60"/>
    <p:sldId id="38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07" autoAdjust="0"/>
  </p:normalViewPr>
  <p:slideViewPr>
    <p:cSldViewPr>
      <p:cViewPr varScale="1">
        <p:scale>
          <a:sx n="87" d="100"/>
          <a:sy n="87" d="100"/>
        </p:scale>
        <p:origin x="-2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0"/>
    </p:cViewPr>
  </p:sorterViewPr>
  <p:notesViewPr>
    <p:cSldViewPr snapToGrid="0" snapToObjects="1">
      <p:cViewPr>
        <p:scale>
          <a:sx n="200" d="100"/>
          <a:sy n="200" d="100"/>
        </p:scale>
        <p:origin x="-1376" y="45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CAE27-3E53-4985-93C2-9118FF87C36D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F961A-21E0-4899-B335-464B624CA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0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23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79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7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2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29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 of</a:t>
            </a:r>
            <a:r>
              <a:rPr lang="en-US" baseline="0" dirty="0" smtClean="0"/>
              <a:t> passengers: equip the bus driver with the phones so at least one sharing user is on bus all the time; this is a common issue of crowd-sourcing applications, which is the penetration ratio.</a:t>
            </a:r>
          </a:p>
          <a:p>
            <a:endParaRPr lang="en-US" baseline="0" dirty="0" smtClean="0"/>
          </a:p>
          <a:p>
            <a:r>
              <a:rPr lang="en-US" dirty="0" smtClean="0"/>
              <a:t>First few bus stops: these</a:t>
            </a:r>
            <a:r>
              <a:rPr lang="en-US" baseline="0" dirty="0" smtClean="0"/>
              <a:t> stops are less affected by the traffic conditions and more predictable based on historical data; 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backend server may bias the arrival time prediction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bus stops towards the official bus schedules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realtime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traffic conditions on the bus routes.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r>
              <a:rPr lang="en-US" baseline="0" dirty="0" smtClean="0"/>
              <a:t>Overlapped routes: use bus speed to differentiate: The buses with more frequent stops tend to drive at lower speed than buses with fewer stops.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9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4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75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1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60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91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961A-21E0-4899-B335-464B624CADB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4F34-5C67-4FE1-9068-F94345C8670F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FB93-8EE8-4086-9A42-842B6704CD3A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8B4A-DD74-41BF-B4D6-C310B12DD230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A9B2-A675-4F7D-843F-0C9358C01CF1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ECA6-519F-4F0F-A68E-A148F94794FE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4EA-EF32-4EC8-9DE3-A447E85398B9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5C8B-3A67-412E-9564-5190E782D718}" type="datetime1">
              <a:rPr lang="en-US" smtClean="0"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808D-3F92-47D9-BEBC-EF8B09CC35F4}" type="datetime1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52E-C0DD-4898-860E-CAB3D4972136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910E-D5EB-4C8A-BA39-029F662F77FF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EFC8-DC34-4BAE-87F0-59B6E2F6EF4E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9BF4F-764B-4153-BE1A-5DDB3EFBEE92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s://play.google.com/store/apps/details?id=com.innoventions.sensorkinetics&amp;hl=e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lay.google.com/store/apps/details?id=imoblife.androidsensorbox&amp;hl=en" TargetMode="Externa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8001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Crowd and Mobile Sensing</a:t>
            </a:r>
            <a:br>
              <a:rPr lang="en-US" sz="4800" dirty="0" smtClean="0"/>
            </a:br>
            <a:r>
              <a:rPr lang="en-US" sz="3600" dirty="0" smtClean="0"/>
              <a:t>Using Mobile Phones as Sensors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14480" y="4451971"/>
            <a:ext cx="6602191" cy="13748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CSE 40437/60437-Spring 2015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Prof. Dong Wang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phone sensors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Proximity sensors: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etect when the user holds her phone close to face -&gt; disable touchscreen</a:t>
            </a:r>
          </a:p>
          <a:p>
            <a:r>
              <a:rPr lang="en-US" dirty="0" smtClean="0"/>
              <a:t>Lightness sensors: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djust the brightness of screen to save power</a:t>
            </a:r>
          </a:p>
          <a:p>
            <a:r>
              <a:rPr lang="en-US" dirty="0" smtClean="0"/>
              <a:t>GPS: identify phone location: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ocal search, mobile social network, navigation</a:t>
            </a:r>
          </a:p>
          <a:p>
            <a:r>
              <a:rPr lang="en-US" dirty="0" smtClean="0"/>
              <a:t>Compass and gyroscope: </a:t>
            </a:r>
          </a:p>
          <a:p>
            <a:pPr lvl="1"/>
            <a:r>
              <a:rPr lang="en-US" dirty="0" smtClean="0"/>
              <a:t>provide direction and orientation in location-based apps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phone sensors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Accelerometers: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haracterize physical movements of users; Activity recognition (e.g., running, walking, standing). </a:t>
            </a:r>
          </a:p>
          <a:p>
            <a:r>
              <a:rPr lang="en-US" dirty="0" smtClean="0"/>
              <a:t>Camera and Microphone: </a:t>
            </a:r>
          </a:p>
          <a:p>
            <a:pPr lvl="1"/>
            <a:r>
              <a:rPr lang="en-US" dirty="0" smtClean="0"/>
              <a:t>Record personal digital trace. Context Sensing (e.g., where is the user and what she is doing now)</a:t>
            </a:r>
          </a:p>
          <a:p>
            <a:r>
              <a:rPr lang="en-US" dirty="0" smtClean="0"/>
              <a:t> Combination of accelerometer and GPS/</a:t>
            </a:r>
            <a:r>
              <a:rPr lang="en-US" dirty="0" err="1" smtClean="0"/>
              <a:t>Celluar</a:t>
            </a:r>
            <a:r>
              <a:rPr lang="en-US" dirty="0" smtClean="0"/>
              <a:t> signal: </a:t>
            </a:r>
          </a:p>
          <a:p>
            <a:pPr lvl="1"/>
            <a:r>
              <a:rPr lang="en-US" dirty="0" smtClean="0"/>
              <a:t>Recognize the mode of transportation (e.g., bus </a:t>
            </a:r>
            <a:r>
              <a:rPr lang="en-US" dirty="0" err="1" smtClean="0"/>
              <a:t>vs</a:t>
            </a:r>
            <a:r>
              <a:rPr lang="en-US" dirty="0" smtClean="0"/>
              <a:t> subway)</a:t>
            </a:r>
          </a:p>
          <a:p>
            <a:r>
              <a:rPr lang="en-US" dirty="0" err="1" smtClean="0"/>
              <a:t>WiFi</a:t>
            </a:r>
            <a:r>
              <a:rPr lang="en-US" dirty="0" smtClean="0"/>
              <a:t> and Bluetooth: </a:t>
            </a:r>
          </a:p>
          <a:p>
            <a:pPr lvl="1"/>
            <a:r>
              <a:rPr lang="en-US" dirty="0" smtClean="0"/>
              <a:t>Indoor localization and detecting social contact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8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interesting applications you can think of using one or a set of sensors available on the smartphones?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763752"/>
            <a:ext cx="2209800" cy="382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Applications: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201479"/>
            <a:ext cx="4343400" cy="4208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95400"/>
            <a:ext cx="372594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1054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MIT </a:t>
            </a:r>
            <a:r>
              <a:rPr lang="en-US" sz="2800" dirty="0" err="1" smtClean="0"/>
              <a:t>VTrack</a:t>
            </a:r>
            <a:r>
              <a:rPr lang="en-US" sz="2800" dirty="0" smtClean="0"/>
              <a:t>: Use GPS and </a:t>
            </a:r>
            <a:r>
              <a:rPr lang="en-US" sz="2800" dirty="0" err="1" smtClean="0"/>
              <a:t>WiFi</a:t>
            </a:r>
            <a:r>
              <a:rPr lang="en-US" sz="2800" dirty="0" smtClean="0"/>
              <a:t> signals on driver’s smartphones to estimate delay prone segments on city streets.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223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21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19200"/>
            <a:ext cx="5867400" cy="35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Applications: Social Networking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8768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Dartmouth </a:t>
            </a:r>
            <a:r>
              <a:rPr lang="en-US" sz="2800" dirty="0" err="1" smtClean="0"/>
              <a:t>CenceMe</a:t>
            </a:r>
            <a:r>
              <a:rPr lang="en-US" sz="2800" dirty="0" smtClean="0"/>
              <a:t>: Use sensors on smartphones to automatically classify events in people’s lives (“where are u and what are u doing?”) and selectively share it on online social networks (</a:t>
            </a:r>
            <a:r>
              <a:rPr lang="en-US" sz="2800" dirty="0" err="1" smtClean="0"/>
              <a:t>e.g</a:t>
            </a:r>
            <a:r>
              <a:rPr lang="en-US" sz="2800" dirty="0" smtClean="0"/>
              <a:t>, Twitter, Facebook, etc.)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999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1524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Applications: Environment Monitoring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8768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UCLA </a:t>
            </a:r>
            <a:r>
              <a:rPr lang="en-US" sz="2800" dirty="0" err="1" smtClean="0"/>
              <a:t>Peir</a:t>
            </a:r>
            <a:r>
              <a:rPr lang="en-US" sz="2800" dirty="0" smtClean="0"/>
              <a:t>: A personal environment impact report that uses sensors on phones to track how the actions of individuals affect their exposure and contribution to environmental problems (e.g., carbon emissions) 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066800"/>
            <a:ext cx="5105400" cy="393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0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1524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Applications: Health and Wellbeing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1054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Johns Hopkins Pocket Sensing: Use sensors on the smartphone in the bicyclist’s pocket to accurately estimate measure her cadence and caloric expenditure. 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90600"/>
            <a:ext cx="5029200" cy="40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6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289"/>
            <a:ext cx="8229600" cy="1143000"/>
          </a:xfrm>
        </p:spPr>
        <p:txBody>
          <a:bodyPr/>
          <a:lstStyle/>
          <a:p>
            <a:r>
              <a:rPr lang="en-US" dirty="0" smtClean="0"/>
              <a:t>Sensing Scales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8331317" cy="533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1219200"/>
            <a:ext cx="6096000" cy="3124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685800"/>
            <a:ext cx="226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Crowdsensing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2978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Sensing 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Participatory Sensing</a:t>
            </a:r>
          </a:p>
          <a:p>
            <a:pPr lvl="1"/>
            <a:r>
              <a:rPr lang="en-US" dirty="0" smtClean="0"/>
              <a:t>Users actively engage in the “sensing process”</a:t>
            </a:r>
          </a:p>
          <a:p>
            <a:pPr lvl="1"/>
            <a:r>
              <a:rPr lang="en-US" dirty="0" smtClean="0"/>
              <a:t>Human intelligence can be leveraged for complex tasks </a:t>
            </a:r>
          </a:p>
          <a:p>
            <a:pPr lvl="1"/>
            <a:r>
              <a:rPr lang="en-US" dirty="0" smtClean="0"/>
              <a:t>More costs or incentives are needed to keep humans involved</a:t>
            </a:r>
          </a:p>
          <a:p>
            <a:pPr lvl="1"/>
            <a:r>
              <a:rPr lang="en-US" dirty="0" smtClean="0"/>
              <a:t>Privacy Issues</a:t>
            </a:r>
          </a:p>
          <a:p>
            <a:r>
              <a:rPr lang="en-US" dirty="0" smtClean="0"/>
              <a:t>Opportunistic Sensing</a:t>
            </a:r>
          </a:p>
          <a:p>
            <a:pPr lvl="1"/>
            <a:r>
              <a:rPr lang="en-US" dirty="0" smtClean="0"/>
              <a:t>Fully automated and no user involvement</a:t>
            </a:r>
          </a:p>
          <a:p>
            <a:pPr lvl="1"/>
            <a:r>
              <a:rPr lang="en-US" dirty="0" smtClean="0"/>
              <a:t>Less burden and costs on the user</a:t>
            </a:r>
          </a:p>
          <a:p>
            <a:pPr lvl="1"/>
            <a:r>
              <a:rPr lang="en-US" dirty="0" smtClean="0"/>
              <a:t>Detect the phone context </a:t>
            </a:r>
            <a:endParaRPr lang="en-US" dirty="0"/>
          </a:p>
          <a:p>
            <a:pPr lvl="1"/>
            <a:r>
              <a:rPr lang="en-US" dirty="0"/>
              <a:t>H</a:t>
            </a:r>
            <a:r>
              <a:rPr lang="en-US" dirty="0" smtClean="0"/>
              <a:t>umans are underutilized</a:t>
            </a:r>
          </a:p>
          <a:p>
            <a:pPr lvl="1"/>
            <a:r>
              <a:rPr lang="en-US" dirty="0" smtClean="0"/>
              <a:t>Privacy and Energy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828336"/>
            <a:ext cx="4691908" cy="5801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7394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5257800"/>
            <a:ext cx="16002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Sense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191000"/>
            <a:ext cx="16002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971800"/>
            <a:ext cx="24384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Close the Loop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>
            <a:off x="685800" y="4724400"/>
            <a:ext cx="304800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685800" y="3581400"/>
            <a:ext cx="304800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2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Paper 1: "A survey of mobile phone sensing." </a:t>
            </a:r>
            <a:r>
              <a:rPr lang="en-US" dirty="0" smtClean="0"/>
              <a:t>Lane</a:t>
            </a:r>
            <a:r>
              <a:rPr lang="en-US" dirty="0"/>
              <a:t>, Nicholas D., et al. </a:t>
            </a:r>
            <a:r>
              <a:rPr lang="en-US" dirty="0" smtClean="0"/>
              <a:t>Communications </a:t>
            </a:r>
            <a:r>
              <a:rPr lang="en-US" dirty="0"/>
              <a:t>Magazine, IEEE 48.9 (2010): 140-150.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429000"/>
            <a:ext cx="5471984" cy="238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2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Programmability:</a:t>
            </a:r>
          </a:p>
          <a:p>
            <a:pPr lvl="1"/>
            <a:r>
              <a:rPr lang="en-US" dirty="0" smtClean="0"/>
              <a:t>Lack of low level sensor control </a:t>
            </a:r>
          </a:p>
          <a:p>
            <a:pPr lvl="1"/>
            <a:r>
              <a:rPr lang="en-US" dirty="0" smtClean="0"/>
              <a:t>Different vendors offer different APIs</a:t>
            </a:r>
          </a:p>
          <a:p>
            <a:r>
              <a:rPr lang="en-US" dirty="0" smtClean="0"/>
              <a:t>Continuous sensing:</a:t>
            </a:r>
          </a:p>
          <a:p>
            <a:pPr lvl="1"/>
            <a:r>
              <a:rPr lang="en-US" dirty="0" smtClean="0"/>
              <a:t>Need to support multitasking and background processing</a:t>
            </a:r>
          </a:p>
          <a:p>
            <a:pPr lvl="1"/>
            <a:r>
              <a:rPr lang="en-US" dirty="0" smtClean="0"/>
              <a:t>Limited battery power on mobile phones</a:t>
            </a:r>
          </a:p>
          <a:p>
            <a:r>
              <a:rPr lang="en-US" dirty="0" smtClean="0"/>
              <a:t>Phone Context:</a:t>
            </a:r>
          </a:p>
          <a:p>
            <a:pPr lvl="1"/>
            <a:r>
              <a:rPr lang="en-US" dirty="0" smtClean="0"/>
              <a:t>Phones are used on the go and in different contexts (e.g., in </a:t>
            </a:r>
            <a:r>
              <a:rPr lang="en-US" dirty="0" err="1" smtClean="0"/>
              <a:t>vs</a:t>
            </a:r>
            <a:r>
              <a:rPr lang="en-US" dirty="0" smtClean="0"/>
              <a:t> out of pocket)</a:t>
            </a:r>
          </a:p>
          <a:p>
            <a:pPr lvl="1"/>
            <a:r>
              <a:rPr lang="en-US" dirty="0" smtClean="0"/>
              <a:t>Anticipating all possible different phone usage scenarios is very difficult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5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8229600" cy="3657600"/>
          </a:xfrm>
        </p:spPr>
        <p:txBody>
          <a:bodyPr/>
          <a:lstStyle/>
          <a:p>
            <a:r>
              <a:rPr lang="en-US" dirty="0" smtClean="0"/>
              <a:t>Human Behavior and Context Modeling</a:t>
            </a:r>
          </a:p>
          <a:p>
            <a:pPr lvl="1"/>
            <a:r>
              <a:rPr lang="en-US" dirty="0" smtClean="0"/>
              <a:t>Supervised learning (small scale)</a:t>
            </a:r>
          </a:p>
          <a:p>
            <a:pPr lvl="1"/>
            <a:r>
              <a:rPr lang="en-US" dirty="0" smtClean="0"/>
              <a:t>Semi-supervised/</a:t>
            </a:r>
            <a:r>
              <a:rPr lang="en-US" dirty="0"/>
              <a:t>Unsupervised</a:t>
            </a:r>
            <a:r>
              <a:rPr lang="en-US" dirty="0" smtClean="0"/>
              <a:t> (medium to large scale) </a:t>
            </a:r>
          </a:p>
          <a:p>
            <a:pPr lvl="1"/>
            <a:r>
              <a:rPr lang="en-US" dirty="0" smtClean="0"/>
              <a:t>Learn every data activities (e.g., brushing teeth, driving, running)</a:t>
            </a:r>
          </a:p>
          <a:p>
            <a:pPr lvl="1"/>
            <a:r>
              <a:rPr lang="en-US" dirty="0" smtClean="0"/>
              <a:t>Learn places (e.g., work, home, coffee shop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800600"/>
            <a:ext cx="7010400" cy="189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5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the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Sharing</a:t>
            </a:r>
          </a:p>
          <a:p>
            <a:pPr lvl="1"/>
            <a:r>
              <a:rPr lang="en-US" dirty="0" smtClean="0"/>
              <a:t>Standardized method: Visualization using a </a:t>
            </a:r>
            <a:r>
              <a:rPr lang="en-US" b="1" dirty="0" smtClean="0"/>
              <a:t>web portal </a:t>
            </a:r>
            <a:r>
              <a:rPr lang="en-US" dirty="0" smtClean="0"/>
              <a:t>(e.g., display sensor data and inferences)</a:t>
            </a:r>
          </a:p>
          <a:p>
            <a:pPr lvl="1"/>
            <a:r>
              <a:rPr lang="en-US" dirty="0" smtClean="0"/>
              <a:t>Leverage </a:t>
            </a:r>
            <a:r>
              <a:rPr lang="en-US" b="1" dirty="0" smtClean="0"/>
              <a:t>social media </a:t>
            </a:r>
            <a:r>
              <a:rPr lang="en-US" dirty="0" smtClean="0"/>
              <a:t>outlets (e.g., Twitter, Facebook, Flickr) to build a community around a sensing application (e.g., Nike+)</a:t>
            </a:r>
          </a:p>
          <a:p>
            <a:r>
              <a:rPr lang="en-US" dirty="0" smtClean="0"/>
              <a:t>Personalized Sensing</a:t>
            </a:r>
          </a:p>
          <a:p>
            <a:pPr lvl="1"/>
            <a:r>
              <a:rPr lang="en-US" dirty="0" smtClean="0"/>
              <a:t>Monitor individual’s daily activities and profile their preferences (e.g., voice search on Google)</a:t>
            </a:r>
          </a:p>
          <a:p>
            <a:pPr lvl="1"/>
            <a:r>
              <a:rPr lang="en-US" dirty="0" smtClean="0"/>
              <a:t>Make personalized recommendations (e.g., book, clothes, food,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7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the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Persuasion</a:t>
            </a:r>
          </a:p>
          <a:p>
            <a:pPr lvl="1"/>
            <a:r>
              <a:rPr lang="en-US" dirty="0" smtClean="0"/>
              <a:t>Peer pressure, sharing the sensed data or information within a community or social network</a:t>
            </a:r>
          </a:p>
          <a:p>
            <a:pPr lvl="1"/>
            <a:r>
              <a:rPr lang="en-US" dirty="0" smtClean="0"/>
              <a:t>Design interesting interface that targets user’s individual goal (e.g., </a:t>
            </a:r>
            <a:r>
              <a:rPr lang="en-US" dirty="0" err="1" smtClean="0"/>
              <a:t>UbiFit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Key concern for people to participate and share their data ( which can reveal a LOT of information)</a:t>
            </a:r>
          </a:p>
          <a:p>
            <a:pPr lvl="1"/>
            <a:r>
              <a:rPr lang="en-US" dirty="0" smtClean="0"/>
              <a:t>Local data processing and aggregation</a:t>
            </a:r>
          </a:p>
          <a:p>
            <a:pPr lvl="1"/>
            <a:r>
              <a:rPr lang="en-US" dirty="0" smtClean="0"/>
              <a:t>Adding controlled random noise that does not affect aggregated results (e.g., </a:t>
            </a:r>
            <a:r>
              <a:rPr lang="en-US" dirty="0" err="1" smtClean="0"/>
              <a:t>GreenGPS</a:t>
            </a:r>
            <a:r>
              <a:rPr lang="en-US" dirty="0" smtClean="0"/>
              <a:t>)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5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much intelligence we shall push to the phone without jeopardizing the phone experience?</a:t>
            </a:r>
          </a:p>
          <a:p>
            <a:r>
              <a:rPr lang="en-US" dirty="0" smtClean="0"/>
              <a:t>How do we scale the sensing application from individual to a large community?</a:t>
            </a:r>
          </a:p>
          <a:p>
            <a:r>
              <a:rPr lang="en-US" dirty="0" smtClean="0"/>
              <a:t>How to efficiently process and storage the big data from the mobile and crowdsensing apps?</a:t>
            </a:r>
          </a:p>
          <a:p>
            <a:r>
              <a:rPr lang="en-US" dirty="0" smtClean="0"/>
              <a:t>How to efficiently filter noises from the collected data, especially when humans are in the loop?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9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Paper 2: How </a:t>
            </a:r>
            <a:r>
              <a:rPr lang="en-US" dirty="0"/>
              <a:t>Long to Wait</a:t>
            </a:r>
            <a:r>
              <a:rPr lang="en-US" dirty="0" smtClean="0"/>
              <a:t>? Predicting </a:t>
            </a:r>
            <a:r>
              <a:rPr lang="en-US" dirty="0"/>
              <a:t>Bus Arrival Time with </a:t>
            </a:r>
            <a:r>
              <a:rPr lang="en-US" dirty="0" smtClean="0"/>
              <a:t>Mobile Phone </a:t>
            </a:r>
            <a:r>
              <a:rPr lang="en-US" dirty="0"/>
              <a:t>based Participatory </a:t>
            </a:r>
            <a:r>
              <a:rPr lang="en-US" dirty="0" smtClean="0"/>
              <a:t>Sensing. Zhou</a:t>
            </a:r>
            <a:r>
              <a:rPr lang="en-US" dirty="0"/>
              <a:t>, </a:t>
            </a:r>
            <a:r>
              <a:rPr lang="en-US" dirty="0" err="1"/>
              <a:t>Pengfei</a:t>
            </a:r>
            <a:r>
              <a:rPr lang="en-US" dirty="0"/>
              <a:t>, </a:t>
            </a:r>
            <a:r>
              <a:rPr lang="en-US" dirty="0" err="1"/>
              <a:t>Yuanqing</a:t>
            </a:r>
            <a:r>
              <a:rPr lang="en-US" dirty="0"/>
              <a:t> </a:t>
            </a:r>
            <a:r>
              <a:rPr lang="en-US" dirty="0" err="1"/>
              <a:t>Zheng</a:t>
            </a:r>
            <a:r>
              <a:rPr lang="en-US" dirty="0"/>
              <a:t>, and Mo Li. </a:t>
            </a:r>
            <a:r>
              <a:rPr lang="en-US" dirty="0" smtClean="0"/>
              <a:t>Proceedings </a:t>
            </a:r>
            <a:r>
              <a:rPr lang="en-US" dirty="0"/>
              <a:t>of the 10th international conference on Mobile systems, applications, and </a:t>
            </a:r>
            <a:r>
              <a:rPr lang="en-US" dirty="0" smtClean="0"/>
              <a:t>services (</a:t>
            </a:r>
            <a:r>
              <a:rPr lang="en-US" dirty="0" err="1" smtClean="0"/>
              <a:t>Mobysis</a:t>
            </a:r>
            <a:r>
              <a:rPr lang="en-US" dirty="0" smtClean="0"/>
              <a:t> 12). </a:t>
            </a:r>
            <a:r>
              <a:rPr lang="en-US" dirty="0"/>
              <a:t>ACM, 2012.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724400"/>
            <a:ext cx="2667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2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Goal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Goal: </a:t>
            </a:r>
            <a:r>
              <a:rPr lang="en-US" dirty="0" smtClean="0"/>
              <a:t>Predict bus arrival time accurately using collaborative efforts from crowds</a:t>
            </a:r>
          </a:p>
          <a:p>
            <a:endParaRPr lang="en-US" altLang="zh-TW" dirty="0"/>
          </a:p>
          <a:p>
            <a:r>
              <a:rPr lang="en-US" altLang="zh-TW" b="1" dirty="0" smtClean="0"/>
              <a:t>How long to wait ?</a:t>
            </a:r>
          </a:p>
          <a:p>
            <a:pPr lvl="1"/>
            <a:r>
              <a:rPr lang="en-US" altLang="zh-TW" dirty="0" smtClean="0"/>
              <a:t>Alternative transit choices</a:t>
            </a:r>
          </a:p>
          <a:p>
            <a:pPr lvl="1"/>
            <a:r>
              <a:rPr lang="en-US" altLang="zh-TW" dirty="0" smtClean="0"/>
              <a:t>Better travel plans</a:t>
            </a:r>
            <a:endParaRPr lang="zh-TW" alt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3581400"/>
            <a:ext cx="3581400" cy="25448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4953000"/>
            <a:ext cx="4267200" cy="129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Q: What is current solutions to predict bus arrival time?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Exist Solutions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altLang="zh-TW" dirty="0" smtClean="0"/>
              <a:t>Timetable ( operating hours, time intervals, etc.)</a:t>
            </a:r>
          </a:p>
          <a:p>
            <a:pPr lvl="1">
              <a:buNone/>
            </a:pPr>
            <a:r>
              <a:rPr lang="en-US" altLang="zh-TW" b="1" dirty="0" smtClean="0"/>
              <a:t>	Cons: Static and Not timely updated</a:t>
            </a:r>
          </a:p>
          <a:p>
            <a:pPr marL="457200" lvl="1" indent="0">
              <a:buNone/>
            </a:pPr>
            <a:endParaRPr lang="zh-TW" alt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00200"/>
            <a:ext cx="8703733" cy="28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5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Current Solutions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altLang="zh-TW" dirty="0" smtClean="0"/>
              <a:t>Complex information system with special in-vehicle GPS devices</a:t>
            </a:r>
          </a:p>
          <a:p>
            <a:pPr marL="457200" lvl="1" indent="0">
              <a:buNone/>
            </a:pPr>
            <a:r>
              <a:rPr lang="en-US" altLang="zh-TW" dirty="0" smtClean="0"/>
              <a:t>    </a:t>
            </a:r>
            <a:r>
              <a:rPr lang="en-US" altLang="zh-TW" b="1" dirty="0" smtClean="0"/>
              <a:t>Cons: Substantial costs; Collaborative bus    	operators; Local availability;  “1 min” != 1 min</a:t>
            </a:r>
          </a:p>
          <a:p>
            <a:pPr marL="457200" lvl="1" indent="0">
              <a:buNone/>
            </a:pPr>
            <a:endParaRPr lang="zh-TW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371601"/>
            <a:ext cx="4191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2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Crowdsensing approach</a:t>
            </a:r>
          </a:p>
          <a:p>
            <a:r>
              <a:rPr lang="en-US" dirty="0" smtClean="0"/>
              <a:t>Independent of transit operators</a:t>
            </a:r>
          </a:p>
          <a:p>
            <a:r>
              <a:rPr lang="en-US" dirty="0" smtClean="0"/>
              <a:t>No in-vehicle GPS devices (GPS signals are not always good in big cities)</a:t>
            </a:r>
          </a:p>
          <a:p>
            <a:r>
              <a:rPr lang="en-US" dirty="0" smtClean="0"/>
              <a:t>Energy Efficient</a:t>
            </a:r>
          </a:p>
          <a:p>
            <a:r>
              <a:rPr lang="en-US" dirty="0" smtClean="0"/>
              <a:t>Fully automatic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Mobile (Smart)phones  to </a:t>
            </a:r>
            <a:r>
              <a:rPr lang="en-US" dirty="0" err="1" smtClean="0"/>
              <a:t>CrowdSensing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0"/>
            <a:ext cx="341376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133600"/>
            <a:ext cx="3129642" cy="17526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86200" y="2667000"/>
            <a:ext cx="1447800" cy="914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4267200"/>
            <a:ext cx="48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makes this happen?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2328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your thoughts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would you solve the problem by designing a crowd-sensing application?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What are the design challenges you have in mind?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Their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b="1" dirty="0" smtClean="0"/>
              <a:t>cellular signals </a:t>
            </a:r>
            <a:r>
              <a:rPr lang="en-US" dirty="0" smtClean="0"/>
              <a:t>of passenger’s </a:t>
            </a:r>
            <a:r>
              <a:rPr lang="en-US" b="1" dirty="0" smtClean="0"/>
              <a:t>mobile phones </a:t>
            </a:r>
            <a:r>
              <a:rPr lang="en-US" dirty="0" smtClean="0"/>
              <a:t>to predict bus arrival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0"/>
            <a:ext cx="3810000" cy="2789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971800"/>
            <a:ext cx="1981200" cy="1451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876800"/>
            <a:ext cx="1982648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6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26637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3810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Question: </a:t>
            </a:r>
            <a:r>
              <a:rPr lang="en-US" sz="3200" dirty="0" smtClean="0"/>
              <a:t>How could we track bus location in real-time in a 2D space?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933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Q: 2D </a:t>
            </a:r>
            <a:r>
              <a:rPr lang="en-US" dirty="0" err="1" smtClean="0"/>
              <a:t>vs</a:t>
            </a:r>
            <a:r>
              <a:rPr lang="en-US" dirty="0" smtClean="0"/>
              <a:t> 1D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944563"/>
          </a:xfrm>
        </p:spPr>
        <p:txBody>
          <a:bodyPr/>
          <a:lstStyle/>
          <a:p>
            <a:r>
              <a:rPr lang="en-US" dirty="0" smtClean="0"/>
              <a:t>City map is a 2D (dimension)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295400"/>
            <a:ext cx="6007100" cy="371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9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Q:  2D </a:t>
            </a:r>
            <a:r>
              <a:rPr lang="en-US" dirty="0" err="1" smtClean="0"/>
              <a:t>vs</a:t>
            </a:r>
            <a:r>
              <a:rPr lang="en-US" dirty="0" smtClean="0"/>
              <a:t> 1D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944563"/>
          </a:xfrm>
        </p:spPr>
        <p:txBody>
          <a:bodyPr/>
          <a:lstStyle/>
          <a:p>
            <a:r>
              <a:rPr lang="en-US" dirty="0" smtClean="0"/>
              <a:t>Bus route is simply 1 D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1295400"/>
            <a:ext cx="5105400" cy="37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cellular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371600"/>
            <a:ext cx="5486400" cy="39987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94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bus route can be characterized by a sequence of cells the bus goes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bus route to cell tower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5562600" cy="4194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5943600"/>
            <a:ext cx="8001000" cy="6858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Cell tower IDs can be used to characterize the route of  the bus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System Design Challenges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584" y="1295400"/>
            <a:ext cx="764941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90800" y="6248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System Architecture</a:t>
            </a: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352800" y="43434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Cellular Towers-&gt;Bus Location? 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276600" y="3124200"/>
            <a:ext cx="20574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66800" y="38100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Am I on the Bus now?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867400" y="35052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Which Route of the Bus I am on?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914400" y="2743200"/>
            <a:ext cx="20574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2514600"/>
            <a:ext cx="24384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Mapping Bus Route to </a:t>
            </a:r>
            <a:r>
              <a:rPr lang="en-US" sz="3600" dirty="0" err="1" smtClean="0"/>
              <a:t>Celltower</a:t>
            </a:r>
            <a:r>
              <a:rPr lang="en-US" sz="3600" dirty="0" smtClean="0"/>
              <a:t> IDs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7993504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096000" y="685800"/>
            <a:ext cx="762000" cy="2438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685800"/>
            <a:ext cx="762000" cy="2438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33528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Top-3 Strongest </a:t>
            </a:r>
            <a:r>
              <a:rPr lang="en-US" sz="2000" b="1" dirty="0" err="1" smtClean="0"/>
              <a:t>Celltower</a:t>
            </a:r>
            <a:r>
              <a:rPr lang="en-US" sz="2000" b="1" dirty="0" smtClean="0"/>
              <a:t> -&gt;Signature for bus route segments</a:t>
            </a:r>
            <a:endParaRPr lang="en-US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3581400" cy="265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648200" y="49530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Celltower</a:t>
            </a:r>
            <a:r>
              <a:rPr lang="en-US" sz="2000" b="1" dirty="0" smtClean="0"/>
              <a:t> sequence along a bus route</a:t>
            </a:r>
            <a:endParaRPr lang="en-US" sz="2000" b="1" dirty="0"/>
          </a:p>
        </p:txBody>
      </p:sp>
      <p:sp>
        <p:nvSpPr>
          <p:cNvPr id="11" name="Oval 10"/>
          <p:cNvSpPr/>
          <p:nvPr/>
        </p:nvSpPr>
        <p:spPr>
          <a:xfrm>
            <a:off x="838200" y="4343400"/>
            <a:ext cx="914400" cy="381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71600" y="1295400"/>
            <a:ext cx="1371600" cy="5334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76400" y="1752600"/>
            <a:ext cx="9144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 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Bus Detection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829232"/>
            <a:ext cx="4800600" cy="4118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914400"/>
            <a:ext cx="87630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Q: How to detect whether a user is on the bus or not?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Technical Enabler 1: Powerful Embedded Sensors in Smartphones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676400"/>
            <a:ext cx="2522419" cy="472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447800"/>
            <a:ext cx="2895600" cy="5010264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3886200" y="3505200"/>
            <a:ext cx="1752600" cy="8382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Sensors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3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Bus Detection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057829"/>
            <a:ext cx="5181600" cy="260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366785"/>
            <a:ext cx="4876800" cy="24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0668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Audio Detection:  Short Beep Response from IC Card Reader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72200" y="3429000"/>
            <a:ext cx="22860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Dual-tone Signals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38600" y="4114800"/>
            <a:ext cx="25908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2"/>
          </p:cNvCxnSpPr>
          <p:nvPr/>
        </p:nvCxnSpPr>
        <p:spPr>
          <a:xfrm flipH="1">
            <a:off x="4953000" y="4267200"/>
            <a:ext cx="2362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9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Rapid train uses the same IC card system 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19200"/>
            <a:ext cx="4876800" cy="43795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791200"/>
            <a:ext cx="73152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Q: How to decide if a user gets on a bus or a rapid train?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485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Bus Detection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603315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6096000" cy="221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" y="1143000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Accelerometer detection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 </a:t>
            </a:r>
            <a:r>
              <a:rPr lang="en-US" sz="3200" dirty="0" smtClean="0"/>
              <a:t>Bus </a:t>
            </a:r>
            <a:r>
              <a:rPr lang="en-US" sz="3200" dirty="0" err="1" smtClean="0"/>
              <a:t>vs</a:t>
            </a:r>
            <a:r>
              <a:rPr lang="en-US" sz="3200" dirty="0" smtClean="0"/>
              <a:t> Rapid Train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77000" y="2971800"/>
            <a:ext cx="24384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rapid train moves at a more table speed than a bus.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Backend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392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Pre-survey: Cell tower sequence database</a:t>
            </a:r>
          </a:p>
          <a:p>
            <a:r>
              <a:rPr lang="en-US" dirty="0" smtClean="0"/>
              <a:t>Online processing:</a:t>
            </a:r>
          </a:p>
          <a:p>
            <a:pPr lvl="1"/>
            <a:r>
              <a:rPr lang="en-US" dirty="0" smtClean="0"/>
              <a:t>Cell tower sequence matching </a:t>
            </a:r>
          </a:p>
          <a:p>
            <a:pPr lvl="1"/>
            <a:r>
              <a:rPr lang="en-US" dirty="0" smtClean="0"/>
              <a:t>Bus classification</a:t>
            </a:r>
          </a:p>
          <a:p>
            <a:pPr lvl="1"/>
            <a:r>
              <a:rPr lang="en-US" dirty="0" smtClean="0"/>
              <a:t>Arrival time prediction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90600"/>
            <a:ext cx="6299200" cy="323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2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Bus Classification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6958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232744"/>
            <a:ext cx="8077200" cy="244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590800"/>
            <a:ext cx="24536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67200" y="3276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w: rank of signal strength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16002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Modified Smith-Waterman Algorithm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038600" y="3810000"/>
            <a:ext cx="480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Find the Route with the highest matching score!</a:t>
            </a:r>
            <a:endParaRPr lang="en-US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Overlapped route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Survey 50 bus route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5779190" cy="459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868144" y="2521561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Range of cell tower</a:t>
            </a:r>
            <a:r>
              <a:rPr lang="en-US" altLang="zh-TW" sz="2400" dirty="0" smtClean="0"/>
              <a:t>:</a:t>
            </a:r>
          </a:p>
          <a:p>
            <a:r>
              <a:rPr lang="en-US" altLang="zh-TW" sz="2400" dirty="0" smtClean="0"/>
              <a:t>300-900 meters</a:t>
            </a:r>
          </a:p>
          <a:p>
            <a:endParaRPr lang="en-US" altLang="zh-TW" sz="2400" dirty="0"/>
          </a:p>
          <a:p>
            <a:r>
              <a:rPr lang="en-US" altLang="zh-TW" sz="2400" b="1" dirty="0" smtClean="0"/>
              <a:t>threshold of </a:t>
            </a:r>
            <a:r>
              <a:rPr lang="en-US" altLang="zh-TW" sz="2400" b="1" dirty="0" err="1" smtClean="0"/>
              <a:t>celltower</a:t>
            </a:r>
            <a:r>
              <a:rPr lang="en-US" altLang="zh-TW" sz="2400" b="1" dirty="0" smtClean="0"/>
              <a:t> sequence length </a:t>
            </a:r>
            <a:r>
              <a:rPr lang="en-US" altLang="zh-TW" sz="2400" dirty="0" smtClean="0"/>
              <a:t>: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7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2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Celltower</a:t>
            </a:r>
            <a:r>
              <a:rPr lang="en-US" sz="3600" dirty="0" smtClean="0"/>
              <a:t> Sequence Concatenation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3886200" cy="177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572000"/>
            <a:ext cx="3124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What if sequence lengths from users are too short?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572000" y="6324600"/>
            <a:ext cx="449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Signals of 3 users on the same bus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981200"/>
            <a:ext cx="3791160" cy="299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Celltower</a:t>
            </a:r>
            <a:r>
              <a:rPr lang="en-US" sz="3600" dirty="0" smtClean="0"/>
              <a:t> Sequence Concatenation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3886200" cy="177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066800"/>
            <a:ext cx="46577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343400"/>
            <a:ext cx="34290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/>
              <a:t>T</a:t>
            </a:r>
            <a:r>
              <a:rPr lang="en-US" sz="2400" dirty="0" smtClean="0"/>
              <a:t>ime </a:t>
            </a:r>
            <a:r>
              <a:rPr lang="en-US" sz="2400" dirty="0"/>
              <a:t>intervals between consecutive beep </a:t>
            </a:r>
            <a:r>
              <a:rPr lang="en-US" sz="2400" dirty="0" smtClean="0"/>
              <a:t>signals </a:t>
            </a:r>
            <a:r>
              <a:rPr lang="en-US" sz="2400" dirty="0"/>
              <a:t>can fingerprint each bus in time domain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572000" y="6324600"/>
            <a:ext cx="449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Signals of 3 users on the same bus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876800" y="5791200"/>
            <a:ext cx="32766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5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Arrival Time Prediction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599" y="1371600"/>
            <a:ext cx="7010401" cy="322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5257800"/>
            <a:ext cx="342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419600"/>
            <a:ext cx="283234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Evaluation : Experimental Methodology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altLang="zh-TW" dirty="0" smtClean="0"/>
              <a:t>Mobile phones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sz="2400" dirty="0" smtClean="0"/>
          </a:p>
          <a:p>
            <a:r>
              <a:rPr lang="en-US" altLang="zh-TW" dirty="0" smtClean="0"/>
              <a:t>Buses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981200"/>
            <a:ext cx="7010400" cy="1936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800600"/>
            <a:ext cx="5988756" cy="189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8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Technical Enabler 2: Smartphones are open and programmable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419600"/>
            <a:ext cx="3497535" cy="1983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524000"/>
            <a:ext cx="1752600" cy="2298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76400"/>
            <a:ext cx="4063999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364" y="4191000"/>
            <a:ext cx="3647636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6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Evaluation : Experimental Methodology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altLang="zh-TW" dirty="0" smtClean="0"/>
              <a:t>Experiment environment</a:t>
            </a:r>
          </a:p>
          <a:p>
            <a:pPr lvl="1"/>
            <a:r>
              <a:rPr lang="en-US" altLang="zh-TW" dirty="0" smtClean="0"/>
              <a:t>4 campus shuttle bus routes</a:t>
            </a:r>
          </a:p>
          <a:p>
            <a:pPr lvl="1"/>
            <a:r>
              <a:rPr lang="en-US" altLang="zh-TW" dirty="0" smtClean="0"/>
              <a:t>2 SBS transit bus route 179 and 241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600" y="1772816"/>
            <a:ext cx="3600400" cy="261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841863"/>
            <a:ext cx="4644008" cy="20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501" y="4769296"/>
            <a:ext cx="41052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5940152" y="5797996"/>
            <a:ext cx="1603648" cy="2980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3962400"/>
            <a:ext cx="1219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Opposite Direction!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2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Evaluation: Bus Detection Performance</a:t>
            </a:r>
            <a:endParaRPr lang="zh-TW" altLang="en-US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2387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3"/>
          <p:cNvSpPr txBox="1"/>
          <p:nvPr/>
        </p:nvSpPr>
        <p:spPr>
          <a:xfrm>
            <a:off x="2684268" y="6248400"/>
            <a:ext cx="40975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Normal Distance on Bus: 0.5 m</a:t>
            </a:r>
            <a:endParaRPr lang="zh-TW" alt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19400" y="1676400"/>
            <a:ext cx="1981200" cy="37338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1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Evaluation: Bus vs. MRT Train</a:t>
            </a:r>
            <a:endParaRPr lang="zh-TW" alt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568" y="1196752"/>
            <a:ext cx="55515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8422" y="6222503"/>
            <a:ext cx="870661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False detection: Driving along straight routes late during night time</a:t>
            </a:r>
            <a:endParaRPr lang="zh-TW" alt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1828800"/>
            <a:ext cx="685800" cy="34290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8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Evaluation: Bus Classification Performance</a:t>
            </a:r>
            <a:endParaRPr lang="zh-TW" altLang="en-US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98316"/>
            <a:ext cx="6048672" cy="493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260" y="0"/>
            <a:ext cx="513268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2286000"/>
            <a:ext cx="533400" cy="37338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5410200"/>
            <a:ext cx="685800" cy="6096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5410200"/>
            <a:ext cx="685800" cy="6096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38800" y="1066800"/>
            <a:ext cx="1447800" cy="14478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72200" y="4267200"/>
            <a:ext cx="2667000" cy="167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Overlapped routes are in the same direction!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947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Evaluation: Arrival Time Prediction</a:t>
            </a:r>
            <a:endParaRPr lang="zh-TW" altLang="en-US" sz="36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034381" cy="492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5943600"/>
            <a:ext cx="5867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Campus Bus: median errors: 40-60 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0992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Evaluation: Arrival Time Prediction</a:t>
            </a:r>
            <a:endParaRPr lang="zh-TW" alt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180205"/>
            <a:ext cx="5410200" cy="471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5867400"/>
            <a:ext cx="7924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Public Bus: median errors: 80s (this paper)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150s (LTA)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7357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Evaluation: System Overhead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Energy Consumption (Battery Life)</a:t>
            </a:r>
          </a:p>
          <a:p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269624"/>
            <a:ext cx="6923332" cy="31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2743200"/>
            <a:ext cx="6781800" cy="14478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0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limitations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the authors claimed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Number of passengers</a:t>
            </a:r>
          </a:p>
          <a:p>
            <a:pPr lvl="1"/>
            <a:r>
              <a:rPr lang="en-US" dirty="0" smtClean="0"/>
              <a:t>if no sharing users on a bus, the backend server may miss the bus</a:t>
            </a:r>
          </a:p>
          <a:p>
            <a:r>
              <a:rPr lang="en-US" dirty="0" smtClean="0"/>
              <a:t>First few bus stops</a:t>
            </a:r>
          </a:p>
          <a:p>
            <a:pPr lvl="1"/>
            <a:r>
              <a:rPr lang="en-US" dirty="0" smtClean="0"/>
              <a:t>short </a:t>
            </a:r>
            <a:r>
              <a:rPr lang="en-US" dirty="0" err="1" smtClean="0"/>
              <a:t>celltower</a:t>
            </a:r>
            <a:r>
              <a:rPr lang="en-US" dirty="0" smtClean="0"/>
              <a:t> sequence, arrival time may not be timely updated</a:t>
            </a:r>
          </a:p>
          <a:p>
            <a:r>
              <a:rPr lang="en-US" dirty="0" smtClean="0"/>
              <a:t>Overlapped routes</a:t>
            </a:r>
          </a:p>
          <a:p>
            <a:pPr lvl="1"/>
            <a:r>
              <a:rPr lang="en-US" dirty="0" smtClean="0"/>
              <a:t>classifying bus routes sharing substantial portion of overlapped routes remain challenging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bus speed to differentiate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Preprocessing phase with crowdsourcing:</a:t>
            </a:r>
          </a:p>
          <a:p>
            <a:pPr lvl="1"/>
            <a:r>
              <a:rPr lang="en-US" dirty="0" smtClean="0"/>
              <a:t>Querying user -&gt; Sharing user </a:t>
            </a:r>
          </a:p>
          <a:p>
            <a:r>
              <a:rPr lang="en-US" dirty="0" smtClean="0"/>
              <a:t>Alternative reference points:</a:t>
            </a:r>
          </a:p>
          <a:p>
            <a:pPr lvl="1"/>
            <a:r>
              <a:rPr lang="en-US" dirty="0" smtClean="0"/>
              <a:t>Roadside </a:t>
            </a:r>
            <a:r>
              <a:rPr lang="en-US" dirty="0" err="1" smtClean="0"/>
              <a:t>WiFi</a:t>
            </a:r>
            <a:endParaRPr lang="en-US" dirty="0" smtClean="0"/>
          </a:p>
          <a:p>
            <a:r>
              <a:rPr lang="en-US" dirty="0" smtClean="0"/>
              <a:t>Trip planning:</a:t>
            </a:r>
          </a:p>
          <a:p>
            <a:pPr lvl="1"/>
            <a:r>
              <a:rPr lang="en-US" dirty="0" smtClean="0"/>
              <a:t>From “how long to wait” to “where to go”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0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Technical Enabler 3: Phone vendors now offer </a:t>
            </a:r>
            <a:r>
              <a:rPr lang="en-US" b="1" i="1" dirty="0" smtClean="0"/>
              <a:t>app store </a:t>
            </a:r>
            <a:r>
              <a:rPr lang="en-US" dirty="0" smtClean="0"/>
              <a:t>to delivery new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0"/>
            <a:ext cx="4354907" cy="2543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399" y="1905000"/>
            <a:ext cx="3733801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3962400"/>
            <a:ext cx="390144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981200"/>
            <a:ext cx="446116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4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Q&amp;A</a:t>
            </a:r>
          </a:p>
        </p:txBody>
      </p:sp>
      <p:sp>
        <p:nvSpPr>
          <p:cNvPr id="34819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22F00D-DEB5-4283-8AB0-F666797B21BA}" type="slidenum">
              <a:rPr lang="es-ES" smtClean="0"/>
              <a:pPr eaLnBrk="1" hangingPunct="1"/>
              <a:t>60</a:t>
            </a:fld>
            <a:endParaRPr lang="es-ES" smtClean="0"/>
          </a:p>
        </p:txBody>
      </p:sp>
      <p:pic>
        <p:nvPicPr>
          <p:cNvPr id="34822" name="Picture 6" descr="http://blog.schoology.com/wp-content/uploads/2012/08/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588" y="1772816"/>
            <a:ext cx="2857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Technical Enabler 4: Mobile Computing Cloud-&gt; offload services to back-end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600200"/>
            <a:ext cx="6400800" cy="47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9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Sensors on Android Phones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24000"/>
            <a:ext cx="381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19800"/>
            <a:ext cx="840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https://play.google.com/store/apps/details?id=com.innoventions.sensorkinetics&amp;hl=</a:t>
            </a:r>
            <a:r>
              <a:rPr lang="en-US" dirty="0" smtClean="0">
                <a:hlinkClick r:id="rId3"/>
              </a:rPr>
              <a:t>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5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Sensors on Android Phones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019800"/>
            <a:ext cx="78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https://play.google.com/store/apps/details?id=imoblife.androidsensorbox&amp;hl=</a:t>
            </a:r>
            <a:r>
              <a:rPr lang="en-US" dirty="0" smtClean="0">
                <a:hlinkClick r:id="rId2"/>
              </a:rPr>
              <a:t>en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1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16479</TotalTime>
  <Words>1840</Words>
  <Application>Microsoft Macintosh PowerPoint</Application>
  <PresentationFormat>On-screen Show (4:3)</PresentationFormat>
  <Paragraphs>325</Paragraphs>
  <Slides>60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Crowd and Mobile Sensing Using Mobile Phones as Sensors</vt:lpstr>
      <vt:lpstr>Papers</vt:lpstr>
      <vt:lpstr>From Mobile (Smart)phones  to CrowdSensing</vt:lpstr>
      <vt:lpstr>Technical Enabler 1: Powerful Embedded Sensors in Smartphones</vt:lpstr>
      <vt:lpstr>Technical Enabler 2: Smartphones are open and programmable</vt:lpstr>
      <vt:lpstr>Technical Enabler 3: Phone vendors now offer app store to delivery new apps</vt:lpstr>
      <vt:lpstr>Technical Enabler 4: Mobile Computing Cloud-&gt; offload services to back-end</vt:lpstr>
      <vt:lpstr>Demo: Sensors on Android Phones</vt:lpstr>
      <vt:lpstr>Demo: Sensors on Android Phones</vt:lpstr>
      <vt:lpstr>What can phone sensors do?</vt:lpstr>
      <vt:lpstr>What can phone sensors do?</vt:lpstr>
      <vt:lpstr>Applications</vt:lpstr>
      <vt:lpstr>Applications: Transportation</vt:lpstr>
      <vt:lpstr>PowerPoint Presentation</vt:lpstr>
      <vt:lpstr>PowerPoint Presentation</vt:lpstr>
      <vt:lpstr>PowerPoint Presentation</vt:lpstr>
      <vt:lpstr>Sensing Scales</vt:lpstr>
      <vt:lpstr>Sensing Paradigms</vt:lpstr>
      <vt:lpstr>Sensing Architecture</vt:lpstr>
      <vt:lpstr>Sense</vt:lpstr>
      <vt:lpstr>Learn</vt:lpstr>
      <vt:lpstr>Close the loop</vt:lpstr>
      <vt:lpstr>Close the loop</vt:lpstr>
      <vt:lpstr>Open Questions</vt:lpstr>
      <vt:lpstr>Papers</vt:lpstr>
      <vt:lpstr>Goal</vt:lpstr>
      <vt:lpstr>Exist Solutions</vt:lpstr>
      <vt:lpstr>Current Solutions</vt:lpstr>
      <vt:lpstr>Design Goals</vt:lpstr>
      <vt:lpstr>Share your thoughts …</vt:lpstr>
      <vt:lpstr>Their Solution</vt:lpstr>
      <vt:lpstr>PowerPoint Presentation</vt:lpstr>
      <vt:lpstr>Basic Q: 2D vs 1D</vt:lpstr>
      <vt:lpstr>Basic Q:  2D vs 1D</vt:lpstr>
      <vt:lpstr>In cellular space</vt:lpstr>
      <vt:lpstr>Mapping bus route to cell tower ID</vt:lpstr>
      <vt:lpstr>System Design Challenges</vt:lpstr>
      <vt:lpstr>Mapping Bus Route to Celltower IDs</vt:lpstr>
      <vt:lpstr>Bus Detection</vt:lpstr>
      <vt:lpstr>Bus Detection</vt:lpstr>
      <vt:lpstr>Rapid train uses the same IC card system </vt:lpstr>
      <vt:lpstr>Bus Detection</vt:lpstr>
      <vt:lpstr>Backend Server</vt:lpstr>
      <vt:lpstr>Bus Classification</vt:lpstr>
      <vt:lpstr>Overlapped route</vt:lpstr>
      <vt:lpstr>Celltower Sequence Concatenation</vt:lpstr>
      <vt:lpstr>Celltower Sequence Concatenation</vt:lpstr>
      <vt:lpstr>Arrival Time Prediction</vt:lpstr>
      <vt:lpstr>Evaluation : Experimental Methodology</vt:lpstr>
      <vt:lpstr>Evaluation : Experimental Methodology</vt:lpstr>
      <vt:lpstr>Evaluation: Bus Detection Performance</vt:lpstr>
      <vt:lpstr>Evaluation: Bus vs. MRT Train</vt:lpstr>
      <vt:lpstr>Evaluation: Bus Classification Performance</vt:lpstr>
      <vt:lpstr>Evaluation: Arrival Time Prediction</vt:lpstr>
      <vt:lpstr>Evaluation: Arrival Time Prediction</vt:lpstr>
      <vt:lpstr>Evaluation: System Overhead</vt:lpstr>
      <vt:lpstr>What are the limitations you see?</vt:lpstr>
      <vt:lpstr>Limitations the authors claimed</vt:lpstr>
      <vt:lpstr>Future Extensions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Mobility Issues in Human-Centric Sensing</dc:title>
  <dc:creator>Dong</dc:creator>
  <cp:lastModifiedBy>Dong Wang</cp:lastModifiedBy>
  <cp:revision>547</cp:revision>
  <dcterms:created xsi:type="dcterms:W3CDTF">2006-08-16T00:00:00Z</dcterms:created>
  <dcterms:modified xsi:type="dcterms:W3CDTF">2015-02-24T20:33:17Z</dcterms:modified>
</cp:coreProperties>
</file>