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78"/>
  </p:notesMasterIdLst>
  <p:sldIdLst>
    <p:sldId id="257" r:id="rId2"/>
    <p:sldId id="258" r:id="rId3"/>
    <p:sldId id="259" r:id="rId4"/>
    <p:sldId id="327" r:id="rId5"/>
    <p:sldId id="260" r:id="rId6"/>
    <p:sldId id="338" r:id="rId7"/>
    <p:sldId id="264" r:id="rId8"/>
    <p:sldId id="261" r:id="rId9"/>
    <p:sldId id="262" r:id="rId10"/>
    <p:sldId id="263" r:id="rId11"/>
    <p:sldId id="265" r:id="rId12"/>
    <p:sldId id="267" r:id="rId13"/>
    <p:sldId id="279" r:id="rId14"/>
    <p:sldId id="268" r:id="rId15"/>
    <p:sldId id="270" r:id="rId16"/>
    <p:sldId id="269" r:id="rId17"/>
    <p:sldId id="271" r:id="rId18"/>
    <p:sldId id="272" r:id="rId19"/>
    <p:sldId id="273" r:id="rId20"/>
    <p:sldId id="278" r:id="rId21"/>
    <p:sldId id="275" r:id="rId22"/>
    <p:sldId id="328" r:id="rId23"/>
    <p:sldId id="276" r:id="rId24"/>
    <p:sldId id="277" r:id="rId25"/>
    <p:sldId id="280" r:id="rId26"/>
    <p:sldId id="281" r:id="rId27"/>
    <p:sldId id="282" r:id="rId28"/>
    <p:sldId id="283" r:id="rId29"/>
    <p:sldId id="292" r:id="rId30"/>
    <p:sldId id="340" r:id="rId31"/>
    <p:sldId id="341" r:id="rId32"/>
    <p:sldId id="284" r:id="rId33"/>
    <p:sldId id="285" r:id="rId34"/>
    <p:sldId id="286" r:id="rId35"/>
    <p:sldId id="287" r:id="rId36"/>
    <p:sldId id="288" r:id="rId37"/>
    <p:sldId id="289" r:id="rId38"/>
    <p:sldId id="343" r:id="rId39"/>
    <p:sldId id="339" r:id="rId40"/>
    <p:sldId id="342" r:id="rId41"/>
    <p:sldId id="290" r:id="rId42"/>
    <p:sldId id="344" r:id="rId43"/>
    <p:sldId id="293" r:id="rId44"/>
    <p:sldId id="296" r:id="rId45"/>
    <p:sldId id="298" r:id="rId46"/>
    <p:sldId id="299" r:id="rId47"/>
    <p:sldId id="300" r:id="rId48"/>
    <p:sldId id="345" r:id="rId49"/>
    <p:sldId id="301" r:id="rId50"/>
    <p:sldId id="302" r:id="rId51"/>
    <p:sldId id="303" r:id="rId52"/>
    <p:sldId id="304" r:id="rId53"/>
    <p:sldId id="306" r:id="rId54"/>
    <p:sldId id="307" r:id="rId55"/>
    <p:sldId id="330" r:id="rId56"/>
    <p:sldId id="308" r:id="rId57"/>
    <p:sldId id="325" r:id="rId58"/>
    <p:sldId id="309" r:id="rId59"/>
    <p:sldId id="333" r:id="rId60"/>
    <p:sldId id="334" r:id="rId61"/>
    <p:sldId id="310" r:id="rId62"/>
    <p:sldId id="326" r:id="rId63"/>
    <p:sldId id="311" r:id="rId64"/>
    <p:sldId id="335" r:id="rId65"/>
    <p:sldId id="312" r:id="rId66"/>
    <p:sldId id="313" r:id="rId67"/>
    <p:sldId id="314" r:id="rId68"/>
    <p:sldId id="316" r:id="rId69"/>
    <p:sldId id="317" r:id="rId70"/>
    <p:sldId id="318" r:id="rId71"/>
    <p:sldId id="319" r:id="rId72"/>
    <p:sldId id="320" r:id="rId73"/>
    <p:sldId id="336" r:id="rId74"/>
    <p:sldId id="321" r:id="rId75"/>
    <p:sldId id="322" r:id="rId76"/>
    <p:sldId id="323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17" autoAdjust="0"/>
  </p:normalViewPr>
  <p:slideViewPr>
    <p:cSldViewPr snapToGrid="0" snapToObjects="1">
      <p:cViewPr varScale="1">
        <p:scale>
          <a:sx n="89" d="100"/>
          <a:sy n="89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200" d="100"/>
          <a:sy n="200" d="100"/>
        </p:scale>
        <p:origin x="-1376" y="56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5130-148B-BA46-A0D7-FB45744668C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2220D-59A4-9942-9CEA-1F2CA120C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3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6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84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6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01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6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0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01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01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0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63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01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01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401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18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6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5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="1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57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68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/>
              <a:pPr>
                <a:defRPr/>
              </a:pPr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639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6E2012-7E32-504F-8AB1-A675BD7D9C77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0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689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BE8FB3-C134-004A-9E75-DAF3CF606D82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E4F168-3590-AF4A-ADF2-D92C94EFFD17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0C06FD-2704-9F40-AC66-D6AB0DFBE995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394E67-CD9E-F040-9A46-DB280364385C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B768A5D-AD10-644A-8EA0-4333215C378C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65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8DFD6F-B8F2-3143-AB61-0AF5F4674438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8DFD6F-B8F2-3143-AB61-0AF5F4674438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637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BA95EB-6D90-9443-8BF7-B9CFEC7A3124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BA95EB-6D90-9443-8BF7-B9CFEC7A3124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BA95EB-6D90-9443-8BF7-B9CFEC7A3124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30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30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12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BDD320-23DD-9943-A264-CCF5DDE822B1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905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BDD320-23DD-9943-A264-CCF5DDE822B1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429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2B29E0-D81D-654F-8C30-B14D7FDB48AC}" type="slidenum">
              <a:rPr lang="en-US" sz="1200"/>
              <a:pPr eaLnBrk="1" hangingPunct="1"/>
              <a:t>66</a:t>
            </a:fld>
            <a:endParaRPr lang="en-US" sz="120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841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83452F-4964-714A-A738-12F2CB71A964}" type="slidenum">
              <a:rPr lang="en-US" sz="1200"/>
              <a:pPr eaLnBrk="1" hangingPunct="1"/>
              <a:t>70</a:t>
            </a:fld>
            <a:endParaRPr lang="en-US" sz="12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CBA7B9-7872-874D-9B70-1BB6E353469C}" type="slidenum">
              <a:rPr lang="en-US" sz="1200"/>
              <a:pPr eaLnBrk="1" hangingPunct="1"/>
              <a:t>71</a:t>
            </a:fld>
            <a:endParaRPr lang="en-US" sz="120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643870-0504-0247-BF85-747D087039EC}" type="slidenum">
              <a:rPr lang="en-US" sz="1200"/>
              <a:pPr eaLnBrk="1" hangingPunct="1"/>
              <a:t>72</a:t>
            </a:fld>
            <a:endParaRPr lang="en-US" sz="120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643870-0504-0247-BF85-747D087039EC}" type="slidenum">
              <a:rPr lang="en-US" sz="1200"/>
              <a:pPr eaLnBrk="1" hangingPunct="1"/>
              <a:t>73</a:t>
            </a:fld>
            <a:endParaRPr lang="en-US" sz="120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88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FD13C0-CFE6-8248-BD66-272B1AB523A4}" type="slidenum">
              <a:rPr lang="en-US" sz="1200"/>
              <a:pPr eaLnBrk="1" hangingPunct="1"/>
              <a:t>75</a:t>
            </a:fld>
            <a:endParaRPr lang="en-US" sz="120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220D-59A4-9942-9CEA-1F2CA120C5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2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CBF044-8075-3040-9157-F82A39F96992}" type="slidenum">
              <a:rPr lang="en-US" sz="1200"/>
              <a:pPr eaLnBrk="1" hangingPunct="1"/>
              <a:t>76</a:t>
            </a:fld>
            <a:endParaRPr lang="en-US" sz="120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150" y="434975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2B806-98D5-42E7-9A22-33AF761E59B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0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142875" y="2214563"/>
            <a:ext cx="8715375" cy="1785937"/>
          </a:xfrm>
        </p:spPr>
        <p:txBody>
          <a:bodyPr anchor="ctr">
            <a:noAutofit/>
          </a:bodyPr>
          <a:lstStyle>
            <a:lvl1pPr algn="ctr">
              <a:buNone/>
              <a:defRPr sz="4400"/>
            </a:lvl1pPr>
            <a:lvl2pPr algn="ctr">
              <a:buNone/>
              <a:defRPr sz="3200"/>
            </a:lvl2pPr>
            <a:lvl3pPr algn="ctr">
              <a:buNone/>
              <a:defRPr sz="2800"/>
            </a:lvl3pPr>
            <a:lvl4pPr algn="ctr">
              <a:buNone/>
              <a:defRPr sz="2400"/>
            </a:lvl4pPr>
            <a:lvl5pPr algn="ctr">
              <a:buNone/>
              <a:defRPr sz="2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바닥글 개체 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5591204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 i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defRPr>
            </a:lvl1pPr>
          </a:lstStyle>
          <a:p>
            <a:r>
              <a:rPr lang="en-US" altLang="ko-K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2010 Mobile Embedded System Lab Paper Seminar</a:t>
            </a:r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7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238156"/>
            <a:ext cx="11953328" cy="1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텍스트 개체 틀 16"/>
          <p:cNvSpPr>
            <a:spLocks noGrp="1"/>
          </p:cNvSpPr>
          <p:nvPr>
            <p:ph type="body" sz="quarter" idx="14"/>
          </p:nvPr>
        </p:nvSpPr>
        <p:spPr>
          <a:xfrm>
            <a:off x="251520" y="116632"/>
            <a:ext cx="8640960" cy="42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FontTx/>
              <a:buNone/>
              <a:defRPr sz="2400">
                <a:solidFill>
                  <a:schemeClr val="bg1"/>
                </a:solidFill>
                <a:latin typeface="Copperplate Gothic Bold" pitchFamily="34" charset="0"/>
              </a:defRPr>
            </a:lvl1pPr>
            <a:lvl2pPr algn="ctr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Copperplate Gothic Bold" pitchFamily="34" charset="0"/>
              </a:defRPr>
            </a:lvl2pPr>
            <a:lvl3pPr algn="ctr">
              <a:lnSpc>
                <a:spcPct val="100000"/>
              </a:lnSpc>
              <a:buFontTx/>
              <a:buNone/>
              <a:defRPr sz="1800">
                <a:solidFill>
                  <a:schemeClr val="bg1"/>
                </a:solidFill>
                <a:latin typeface="Copperplate Gothic Bold" pitchFamily="34" charset="0"/>
              </a:defRPr>
            </a:lvl3pPr>
            <a:lvl4pPr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Copperplate Gothic Bold" pitchFamily="34" charset="0"/>
              </a:defRPr>
            </a:lvl4pPr>
            <a:lvl5pPr algn="ctr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latin typeface="Copperplate Gothic Bold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5591204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 i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defRPr>
            </a:lvl1pPr>
          </a:lstStyle>
          <a:p>
            <a:r>
              <a:rPr lang="en-US" altLang="ko-K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2010 Mobile Embedded System Lab Paper Seminar</a:t>
            </a:r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4285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defRPr>
            </a:lvl1pPr>
          </a:lstStyle>
          <a:p>
            <a:fld id="{00092E83-5FC6-4A1F-BC5A-87D33CCD737B}" type="slidenum">
              <a:rPr lang="ko-KR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</a:rPr>
              <a:t>/ 23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01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5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1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2A6F-C36F-DE42-8FD4-B2FEF90C3EF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8D4E-5688-204D-8C6F-4F102869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2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microsoft.com/office/2007/relationships/hdphoto" Target="../media/hdphoto2.wdp"/><Relationship Id="rId6" Type="http://schemas.openxmlformats.org/officeDocument/2006/relationships/image" Target="../media/image31.png"/><Relationship Id="rId7" Type="http://schemas.microsoft.com/office/2007/relationships/hdphoto" Target="../media/hdphoto3.wdp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30" Type="http://schemas.openxmlformats.org/officeDocument/2006/relationships/image" Target="../media/image73.png"/><Relationship Id="rId31" Type="http://schemas.openxmlformats.org/officeDocument/2006/relationships/image" Target="../media/image74.png"/><Relationship Id="rId32" Type="http://schemas.openxmlformats.org/officeDocument/2006/relationships/image" Target="../media/image75.png"/><Relationship Id="rId9" Type="http://schemas.openxmlformats.org/officeDocument/2006/relationships/image" Target="../media/image52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33" Type="http://schemas.openxmlformats.org/officeDocument/2006/relationships/image" Target="../media/image76.png"/><Relationship Id="rId34" Type="http://schemas.openxmlformats.org/officeDocument/2006/relationships/image" Target="../media/image77.png"/><Relationship Id="rId35" Type="http://schemas.openxmlformats.org/officeDocument/2006/relationships/image" Target="../media/image78.jpe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20.pn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4" Type="http://schemas.openxmlformats.org/officeDocument/2006/relationships/image" Target="../media/image123.jpeg"/><Relationship Id="rId5" Type="http://schemas.openxmlformats.org/officeDocument/2006/relationships/image" Target="../media/image124.jpe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3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3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001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Crowd and Mobile Sensing 2</a:t>
            </a:r>
            <a:br>
              <a:rPr lang="en-US" sz="4800" dirty="0" smtClean="0"/>
            </a:br>
            <a:r>
              <a:rPr lang="en-US" sz="3600" dirty="0" smtClean="0"/>
              <a:t>Using </a:t>
            </a:r>
            <a:r>
              <a:rPr lang="en-US" sz="3600" smtClean="0"/>
              <a:t>Mobile Phones </a:t>
            </a:r>
            <a:r>
              <a:rPr lang="en-US" sz="3600" dirty="0" smtClean="0"/>
              <a:t>as Sensors</a:t>
            </a:r>
            <a:endParaRPr lang="en-US" sz="36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4480" y="4451971"/>
            <a:ext cx="6602191" cy="13748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CSE 40437/60437-Spring 2015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Prof. Dong Wang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95536" y="1610798"/>
            <a:ext cx="4032448" cy="49865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anchor="t"/>
          <a:lstStyle/>
          <a:p>
            <a:pPr algn="ctr">
              <a:lnSpc>
                <a:spcPct val="150000"/>
              </a:lnSpc>
              <a:defRPr/>
            </a:pPr>
            <a:endParaRPr lang="en-US" altLang="ko-KR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cap="small" dirty="0"/>
              <a:t>Main Idea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0332" y="651605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644008" y="1610799"/>
            <a:ext cx="4104456" cy="2034223"/>
            <a:chOff x="539552" y="1052736"/>
            <a:chExt cx="8208912" cy="37227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539552" y="1052736"/>
              <a:ext cx="8208912" cy="3722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0" rIns="0" bIns="0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The category of this place is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ko-KR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                               .</a:t>
              </a:r>
              <a:endParaRPr lang="en-US" altLang="ko-KR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091704" y="1166629"/>
              <a:ext cx="4792664" cy="527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644008" y="3861048"/>
            <a:ext cx="4104456" cy="2736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anchor="t"/>
          <a:lstStyle/>
          <a:p>
            <a:pPr marL="446088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Hints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 hot spicy cheese burger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Here to go</a:t>
            </a:r>
            <a:endParaRPr lang="en-US" altLang="ko-K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72000" y="2636912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① </a:t>
            </a: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Apple Store</a:t>
            </a:r>
            <a:endParaRPr lang="en-US" altLang="ko-K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②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Fast Food Restaurant</a:t>
            </a:r>
            <a:endParaRPr lang="en-US" altLang="ko-K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572000" y="2636912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① </a:t>
            </a: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Apple Store</a:t>
            </a:r>
            <a:endParaRPr lang="en-US" altLang="ko-K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② </a:t>
            </a:r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Fast Food Restaurant</a:t>
            </a:r>
            <a:endParaRPr lang="en-US" altLang="ko-KR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crop_bur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0192" y="3467472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888463"/>
            <a:ext cx="9144000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exploits sensor-based hints to recognize place categories.</a:t>
            </a:r>
          </a:p>
        </p:txBody>
      </p:sp>
    </p:spTree>
    <p:extLst>
      <p:ext uri="{BB962C8B-B14F-4D97-AF65-F5344CB8AC3E}">
        <p14:creationId xmlns:p14="http://schemas.microsoft.com/office/powerpoint/2010/main" val="4578155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2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 animBg="1"/>
      <p:bldP spid="2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접힌 도형 11"/>
          <p:cNvSpPr/>
          <p:nvPr/>
        </p:nvSpPr>
        <p:spPr>
          <a:xfrm>
            <a:off x="5530746" y="1738206"/>
            <a:ext cx="2580420" cy="367240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18878" y="1738206"/>
            <a:ext cx="2580420" cy="524313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ID: </a:t>
            </a:r>
            <a:r>
              <a:rPr lang="en-US" altLang="ko-KR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WiFi</a:t>
            </a: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Fingerprint</a:t>
            </a:r>
            <a:endParaRPr lang="en-US" altLang="ko-K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908720"/>
            <a:ext cx="8352928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just"/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considers a place as a document and</a:t>
            </a:r>
          </a:p>
          <a:p>
            <a:pPr algn="r"/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 a document with sensor-based hints.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cap="small" dirty="0"/>
              <a:t>Conceptual Scenario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5843338"/>
            <a:ext cx="3596224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7791" y="5786534"/>
            <a:ext cx="2580420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818572" y="1598660"/>
            <a:ext cx="2704457" cy="4142654"/>
            <a:chOff x="4644008" y="1124744"/>
            <a:chExt cx="3030270" cy="475252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644008" y="1124744"/>
              <a:ext cx="3030270" cy="475252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36000" anchor="t"/>
            <a:lstStyle/>
            <a:p>
              <a:pPr algn="ctr">
                <a:lnSpc>
                  <a:spcPct val="150000"/>
                </a:lnSpc>
                <a:defRPr/>
              </a:pPr>
              <a:endParaRPr lang="en-US" altLang="ko-KR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902943" y="2081834"/>
              <a:ext cx="4578474" cy="280831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5548858" y="2026238"/>
            <a:ext cx="2580420" cy="88435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order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(.78)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here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(.78)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cup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(.62)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discount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(.38)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coffee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(.38)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48858" y="2799472"/>
            <a:ext cx="2580420" cy="120387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 waffle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(.43)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US" altLang="ko-KR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</a:t>
            </a:r>
            <a:r>
              <a:rPr lang="en-US" altLang="ko-KR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43)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two</a:t>
            </a:r>
            <a:r>
              <a:rPr lang="en-US" altLang="ko-KR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(.43</a:t>
            </a:r>
            <a:r>
              <a:rPr lang="en-US" altLang="ko-KR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Americanos</a:t>
            </a:r>
            <a:r>
              <a:rPr lang="en-US" altLang="ko-KR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</a:t>
            </a:r>
            <a:r>
              <a:rPr lang="en-US" altLang="ko-KR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43)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please</a:t>
            </a:r>
            <a:r>
              <a:rPr lang="en-US" altLang="ko-KR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</a:t>
            </a:r>
            <a:r>
              <a:rPr lang="en-US" altLang="ko-KR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43)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42794" y="3985444"/>
            <a:ext cx="2580420" cy="13612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bottle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(.53)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cash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(.75)</a:t>
            </a:r>
          </a:p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almond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(.17)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bee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(.74)</a:t>
            </a:r>
          </a:p>
          <a:p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chocolate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(.53) </a:t>
            </a:r>
            <a:r>
              <a:rPr lang="en-US" altLang="ko-KR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lotte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(.7)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Americano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(.83) </a:t>
            </a:r>
          </a:p>
          <a:p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dessert</a:t>
            </a:r>
            <a:r>
              <a:rPr lang="en-US" altLang="ko-K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(.44)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40556" y="3295771"/>
            <a:ext cx="1375947" cy="6896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0556" y="2645688"/>
            <a:ext cx="1224743" cy="5389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Image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0556" y="4055556"/>
            <a:ext cx="1224743" cy="5389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Audio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42" y="5491930"/>
            <a:ext cx="8863938" cy="1024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Caveat:  </a:t>
            </a:r>
            <a:r>
              <a:rPr lang="en-US" sz="2800" dirty="0" smtClean="0">
                <a:solidFill>
                  <a:srgbClr val="000000"/>
                </a:solidFill>
              </a:rPr>
              <a:t>CSP assumes users will leave the </a:t>
            </a:r>
            <a:r>
              <a:rPr lang="en-US" sz="2800" dirty="0" err="1" smtClean="0">
                <a:solidFill>
                  <a:srgbClr val="000000"/>
                </a:solidFill>
              </a:rPr>
              <a:t>WiFi</a:t>
            </a:r>
            <a:r>
              <a:rPr lang="en-US" sz="2800" dirty="0" smtClean="0">
                <a:solidFill>
                  <a:srgbClr val="000000"/>
                </a:solidFill>
              </a:rPr>
              <a:t> and GPS sensors on (they are power hungry!)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31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8" grpId="0"/>
      <p:bldP spid="15" grpId="0"/>
      <p:bldP spid="32" grpId="0"/>
      <p:bldP spid="46" grpId="0"/>
      <p:bldP spid="57" grpId="0"/>
      <p:bldP spid="3" grpId="0" animBg="1"/>
      <p:bldP spid="5" grpId="0" animBg="1"/>
      <p:bldP spid="5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0" y="2214563"/>
            <a:ext cx="9143999" cy="178593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buFontTx/>
            </a:pPr>
            <a:r>
              <a:rPr lang="en-US" altLang="ko-KR" b="1" cap="small" dirty="0" err="1">
                <a:solidFill>
                  <a:schemeClr val="tx2"/>
                </a:solidFill>
                <a:latin typeface="Copperplate Gothic Bold" pitchFamily="34" charset="0"/>
              </a:rPr>
              <a:t>CrowdSense@Place</a:t>
            </a:r>
            <a:r>
              <a:rPr lang="en-US" altLang="ko-KR" b="1" cap="small" dirty="0">
                <a:solidFill>
                  <a:schemeClr val="tx2"/>
                </a:solidFill>
                <a:latin typeface="Copperplate Gothic Bold" pitchFamily="34" charset="0"/>
              </a:rPr>
              <a:t> (</a:t>
            </a:r>
            <a:r>
              <a:rPr lang="en-US" altLang="ko-KR" b="1" cap="small" dirty="0" smtClean="0">
                <a:solidFill>
                  <a:schemeClr val="tx2"/>
                </a:solidFill>
                <a:latin typeface="Copperplate Gothic Bold" pitchFamily="34" charset="0"/>
              </a:rPr>
              <a:t>CSP)</a:t>
            </a:r>
          </a:p>
          <a:p>
            <a:pPr>
              <a:lnSpc>
                <a:spcPct val="100000"/>
              </a:lnSpc>
              <a:buFontTx/>
            </a:pPr>
            <a:r>
              <a:rPr lang="en-US" altLang="ko-KR" sz="4000" b="1" i="1" cap="small" dirty="0" smtClean="0">
                <a:solidFill>
                  <a:schemeClr val="tx2"/>
                </a:solidFill>
                <a:latin typeface="Copperplate Gothic Bold" pitchFamily="34" charset="0"/>
              </a:rPr>
              <a:t>Framework</a:t>
            </a:r>
            <a:endParaRPr lang="ko-KR" altLang="en-US" sz="4000" b="1" i="1" cap="small" dirty="0">
              <a:solidFill>
                <a:schemeClr val="tx2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898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123428"/>
            <a:ext cx="6415130" cy="42767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cap="small" dirty="0"/>
              <a:t>Conceptual Scenario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0332" y="651605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모서리가 접힌 도형 11"/>
          <p:cNvSpPr/>
          <p:nvPr/>
        </p:nvSpPr>
        <p:spPr>
          <a:xfrm>
            <a:off x="2915816" y="2780928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모서리가 접힌 도형 37"/>
          <p:cNvSpPr/>
          <p:nvPr/>
        </p:nvSpPr>
        <p:spPr>
          <a:xfrm>
            <a:off x="4211960" y="3681028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모서리가 접힌 도형 38"/>
          <p:cNvSpPr/>
          <p:nvPr/>
        </p:nvSpPr>
        <p:spPr>
          <a:xfrm>
            <a:off x="5580112" y="2636912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모서리가 접힌 도형 40"/>
          <p:cNvSpPr/>
          <p:nvPr/>
        </p:nvSpPr>
        <p:spPr>
          <a:xfrm>
            <a:off x="7020272" y="357301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모서리가 접힌 도형 41"/>
          <p:cNvSpPr/>
          <p:nvPr/>
        </p:nvSpPr>
        <p:spPr>
          <a:xfrm>
            <a:off x="7172672" y="501317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모서리가 접힌 도형 42"/>
          <p:cNvSpPr/>
          <p:nvPr/>
        </p:nvSpPr>
        <p:spPr>
          <a:xfrm>
            <a:off x="5652120" y="5592597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모서리가 접힌 도형 43"/>
          <p:cNvSpPr/>
          <p:nvPr/>
        </p:nvSpPr>
        <p:spPr>
          <a:xfrm>
            <a:off x="3830833" y="558924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모서리가 접힌 도형 44"/>
          <p:cNvSpPr/>
          <p:nvPr/>
        </p:nvSpPr>
        <p:spPr>
          <a:xfrm>
            <a:off x="2555776" y="486916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04487"/>
            <a:ext cx="9108504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Documents are built by extracting place hints</a:t>
            </a:r>
          </a:p>
          <a:p>
            <a:pPr algn="r"/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 data collected by </a:t>
            </a:r>
            <a:r>
              <a:rPr lang="en-US" altLang="ko-KR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CrowdSensing</a:t>
            </a: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4" name="모서리가 접힌 도형 13"/>
          <p:cNvSpPr/>
          <p:nvPr/>
        </p:nvSpPr>
        <p:spPr>
          <a:xfrm>
            <a:off x="2915816" y="2780928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chair book man 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모서리가 접힌 도형 14"/>
          <p:cNvSpPr/>
          <p:nvPr/>
        </p:nvSpPr>
        <p:spPr>
          <a:xfrm>
            <a:off x="4211960" y="3681028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coffee chattering juice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모서리가 접힌 도형 15"/>
          <p:cNvSpPr/>
          <p:nvPr/>
        </p:nvSpPr>
        <p:spPr>
          <a:xfrm>
            <a:off x="5580112" y="2636912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windows chair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모서리가 접힌 도형 16"/>
          <p:cNvSpPr/>
          <p:nvPr/>
        </p:nvSpPr>
        <p:spPr>
          <a:xfrm>
            <a:off x="7020272" y="357301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newspaper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모서리가 접힌 도형 17"/>
          <p:cNvSpPr/>
          <p:nvPr/>
        </p:nvSpPr>
        <p:spPr>
          <a:xfrm>
            <a:off x="7172672" y="501317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americano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ice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모서리가 접힌 도형 18"/>
          <p:cNvSpPr/>
          <p:nvPr/>
        </p:nvSpPr>
        <p:spPr>
          <a:xfrm>
            <a:off x="5652120" y="5592597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bags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접힌 도형 19"/>
          <p:cNvSpPr/>
          <p:nvPr/>
        </p:nvSpPr>
        <p:spPr>
          <a:xfrm>
            <a:off x="3830833" y="558924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 human stands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접힌 도형 20"/>
          <p:cNvSpPr/>
          <p:nvPr/>
        </p:nvSpPr>
        <p:spPr>
          <a:xfrm>
            <a:off x="2555776" y="486916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 sitting music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접힌 도형 21"/>
          <p:cNvSpPr/>
          <p:nvPr/>
        </p:nvSpPr>
        <p:spPr>
          <a:xfrm>
            <a:off x="2915816" y="2780928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chair book man bottle lamb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접힌 도형 22"/>
          <p:cNvSpPr/>
          <p:nvPr/>
        </p:nvSpPr>
        <p:spPr>
          <a:xfrm>
            <a:off x="4211960" y="3681028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coffee chattering juice sofa here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모서리가 접힌 도형 23"/>
          <p:cNvSpPr/>
          <p:nvPr/>
        </p:nvSpPr>
        <p:spPr>
          <a:xfrm>
            <a:off x="5580112" y="2636912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windows chair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ubicomp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best paper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모서리가 접힌 도형 24"/>
          <p:cNvSpPr/>
          <p:nvPr/>
        </p:nvSpPr>
        <p:spPr>
          <a:xfrm>
            <a:off x="7020272" y="357301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newspaper I like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ahn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모서리가 접힌 도형 25"/>
          <p:cNvSpPr/>
          <p:nvPr/>
        </p:nvSpPr>
        <p:spPr>
          <a:xfrm>
            <a:off x="7172672" y="501317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americano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ice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yohan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loves girls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모서리가 접힌 도형 26"/>
          <p:cNvSpPr/>
          <p:nvPr/>
        </p:nvSpPr>
        <p:spPr>
          <a:xfrm>
            <a:off x="5652120" y="5592597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bags last night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show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mrs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lee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모서리가 접힌 도형 27"/>
          <p:cNvSpPr/>
          <p:nvPr/>
        </p:nvSpPr>
        <p:spPr>
          <a:xfrm>
            <a:off x="3830833" y="558924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 human stands do your best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모서리가 접힌 도형 28"/>
          <p:cNvSpPr/>
          <p:nvPr/>
        </p:nvSpPr>
        <p:spPr>
          <a:xfrm>
            <a:off x="2555776" y="486916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 sitting music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dokdo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모서리가 접힌 도형 30"/>
          <p:cNvSpPr/>
          <p:nvPr/>
        </p:nvSpPr>
        <p:spPr>
          <a:xfrm>
            <a:off x="2915816" y="2780928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chair book man bottle lamb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접힌 도형 31"/>
          <p:cNvSpPr/>
          <p:nvPr/>
        </p:nvSpPr>
        <p:spPr>
          <a:xfrm>
            <a:off x="4211960" y="3681028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coffee chattering juice sofa here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모서리가 접힌 도형 32"/>
          <p:cNvSpPr/>
          <p:nvPr/>
        </p:nvSpPr>
        <p:spPr>
          <a:xfrm>
            <a:off x="5580112" y="2636912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windows chair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ubicomp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best paper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모서리가 접힌 도형 33"/>
          <p:cNvSpPr/>
          <p:nvPr/>
        </p:nvSpPr>
        <p:spPr>
          <a:xfrm>
            <a:off x="7020272" y="357301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newspaper I like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ahn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모서리가 접힌 도형 34"/>
          <p:cNvSpPr/>
          <p:nvPr/>
        </p:nvSpPr>
        <p:spPr>
          <a:xfrm>
            <a:off x="7172672" y="501317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americano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ice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yohan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loves girls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모서리가 접힌 도형 35"/>
          <p:cNvSpPr/>
          <p:nvPr/>
        </p:nvSpPr>
        <p:spPr>
          <a:xfrm>
            <a:off x="5652120" y="5592597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bags last night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show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mrs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lee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모서리가 접힌 도형 36"/>
          <p:cNvSpPr/>
          <p:nvPr/>
        </p:nvSpPr>
        <p:spPr>
          <a:xfrm>
            <a:off x="3830833" y="558924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 human stands do your best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모서리가 접힌 도형 39"/>
          <p:cNvSpPr/>
          <p:nvPr/>
        </p:nvSpPr>
        <p:spPr>
          <a:xfrm>
            <a:off x="2555776" y="486916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 sitting music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dokdo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모서리가 접힌 도형 45"/>
          <p:cNvSpPr/>
          <p:nvPr/>
        </p:nvSpPr>
        <p:spPr>
          <a:xfrm>
            <a:off x="1691680" y="224782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 is beautiful I’d like to meet tiffany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yuhan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chen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again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모서리가 접힌 도형 46"/>
          <p:cNvSpPr/>
          <p:nvPr/>
        </p:nvSpPr>
        <p:spPr>
          <a:xfrm>
            <a:off x="1955899" y="3969060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yaeri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lee is similar to meal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agree but she should change her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모서리가 접힌 도형 47"/>
          <p:cNvSpPr/>
          <p:nvPr/>
        </p:nvSpPr>
        <p:spPr>
          <a:xfrm>
            <a:off x="4336819" y="249289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beep car can snack do you think crowd sensing is feasible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모서리가 접힌 도형 48"/>
          <p:cNvSpPr/>
          <p:nvPr/>
        </p:nvSpPr>
        <p:spPr>
          <a:xfrm>
            <a:off x="5984884" y="429309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love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microsoft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research I will join this amazing research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모서리가 접힌 도형 49"/>
          <p:cNvSpPr/>
          <p:nvPr/>
        </p:nvSpPr>
        <p:spPr>
          <a:xfrm>
            <a:off x="1489294" y="5733256"/>
            <a:ext cx="404772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mobisys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2013 will be held in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taiwan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should go there for 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모서리가 접힌 도형 50"/>
          <p:cNvSpPr/>
          <p:nvPr/>
        </p:nvSpPr>
        <p:spPr>
          <a:xfrm>
            <a:off x="2892086" y="5729994"/>
            <a:ext cx="311762" cy="44369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want to work with her I love her smile and face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모서리가 접힌 도형 51"/>
          <p:cNvSpPr/>
          <p:nvPr/>
        </p:nvSpPr>
        <p:spPr>
          <a:xfrm>
            <a:off x="5004048" y="4935345"/>
            <a:ext cx="311762" cy="44369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amazing events so great bridge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모서리가 접힌 도형 52"/>
          <p:cNvSpPr/>
          <p:nvPr/>
        </p:nvSpPr>
        <p:spPr>
          <a:xfrm>
            <a:off x="6516216" y="5223377"/>
            <a:ext cx="311762" cy="44369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cool beer I’d like to come again sexy lady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모서리가 접힌 도형 53"/>
          <p:cNvSpPr/>
          <p:nvPr/>
        </p:nvSpPr>
        <p:spPr>
          <a:xfrm>
            <a:off x="7172672" y="2337234"/>
            <a:ext cx="311762" cy="44369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oppa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gangnam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style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big hit in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모서리가 접힌 도형 54"/>
          <p:cNvSpPr/>
          <p:nvPr/>
        </p:nvSpPr>
        <p:spPr>
          <a:xfrm>
            <a:off x="6514509" y="2703097"/>
            <a:ext cx="311762" cy="44369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mobile computing is best in the world do you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모서리가 접힌 도형 55"/>
          <p:cNvSpPr/>
          <p:nvPr/>
        </p:nvSpPr>
        <p:spPr>
          <a:xfrm>
            <a:off x="3064613" y="3747213"/>
            <a:ext cx="311762" cy="44369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hey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nic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let’s burning paper be the best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모서리가 접힌 도형 56"/>
          <p:cNvSpPr/>
          <p:nvPr/>
        </p:nvSpPr>
        <p:spPr>
          <a:xfrm>
            <a:off x="5268350" y="3639201"/>
            <a:ext cx="311762" cy="44369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infocom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percom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mobisys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ubicomp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acm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ieee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모서리가 접힌 도형 57"/>
          <p:cNvSpPr/>
          <p:nvPr/>
        </p:nvSpPr>
        <p:spPr>
          <a:xfrm>
            <a:off x="2157979" y="3146791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must goes by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모서리가 접힌 도형 58"/>
          <p:cNvSpPr/>
          <p:nvPr/>
        </p:nvSpPr>
        <p:spPr>
          <a:xfrm>
            <a:off x="3739343" y="3267380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모서리가 접힌 도형 59"/>
          <p:cNvSpPr/>
          <p:nvPr/>
        </p:nvSpPr>
        <p:spPr>
          <a:xfrm>
            <a:off x="4976950" y="3159368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모서리가 접힌 도형 60"/>
          <p:cNvSpPr/>
          <p:nvPr/>
        </p:nvSpPr>
        <p:spPr>
          <a:xfrm>
            <a:off x="3646243" y="5006709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모서리가 접힌 도형 61"/>
          <p:cNvSpPr/>
          <p:nvPr/>
        </p:nvSpPr>
        <p:spPr>
          <a:xfrm>
            <a:off x="1760355" y="4962965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모서리가 접힌 도형 62"/>
          <p:cNvSpPr/>
          <p:nvPr/>
        </p:nvSpPr>
        <p:spPr>
          <a:xfrm>
            <a:off x="4780879" y="5769610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모서리가 접힌 도형 63"/>
          <p:cNvSpPr/>
          <p:nvPr/>
        </p:nvSpPr>
        <p:spPr>
          <a:xfrm>
            <a:off x="6980548" y="6021288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모서리가 접힌 도형 64"/>
          <p:cNvSpPr/>
          <p:nvPr/>
        </p:nvSpPr>
        <p:spPr>
          <a:xfrm>
            <a:off x="3463264" y="2298669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모서리가 접힌 도형 65"/>
          <p:cNvSpPr/>
          <p:nvPr/>
        </p:nvSpPr>
        <p:spPr>
          <a:xfrm>
            <a:off x="2575183" y="2376500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모서리가 접힌 도형 66"/>
          <p:cNvSpPr/>
          <p:nvPr/>
        </p:nvSpPr>
        <p:spPr>
          <a:xfrm>
            <a:off x="1470898" y="4261804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모서리가 접힌 도형 67"/>
          <p:cNvSpPr/>
          <p:nvPr/>
        </p:nvSpPr>
        <p:spPr>
          <a:xfrm>
            <a:off x="6837293" y="4545124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모서리가 접힌 도형 68"/>
          <p:cNvSpPr/>
          <p:nvPr/>
        </p:nvSpPr>
        <p:spPr>
          <a:xfrm>
            <a:off x="7205456" y="3059168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모서리가 접힌 도형 69"/>
          <p:cNvSpPr/>
          <p:nvPr/>
        </p:nvSpPr>
        <p:spPr>
          <a:xfrm>
            <a:off x="6186822" y="2275440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모서리가 접힌 도형 70"/>
          <p:cNvSpPr/>
          <p:nvPr/>
        </p:nvSpPr>
        <p:spPr>
          <a:xfrm>
            <a:off x="5132831" y="2272200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모서리가 접힌 도형 71"/>
          <p:cNvSpPr/>
          <p:nvPr/>
        </p:nvSpPr>
        <p:spPr>
          <a:xfrm>
            <a:off x="3737732" y="4293096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모서리가 접힌 도형 72"/>
          <p:cNvSpPr/>
          <p:nvPr/>
        </p:nvSpPr>
        <p:spPr>
          <a:xfrm>
            <a:off x="4780878" y="4445496"/>
            <a:ext cx="182979" cy="260412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" y="1104487"/>
            <a:ext cx="9108504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few places are labeled with a category by users.</a:t>
            </a:r>
          </a:p>
        </p:txBody>
      </p:sp>
      <p:sp>
        <p:nvSpPr>
          <p:cNvPr id="75" name="모서리가 접힌 도형 74"/>
          <p:cNvSpPr/>
          <p:nvPr/>
        </p:nvSpPr>
        <p:spPr>
          <a:xfrm>
            <a:off x="2919149" y="2780928"/>
            <a:ext cx="404772" cy="576064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chair book man bottle lamb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모서리가 접힌 도형 75"/>
          <p:cNvSpPr/>
          <p:nvPr/>
        </p:nvSpPr>
        <p:spPr>
          <a:xfrm>
            <a:off x="5271683" y="3639201"/>
            <a:ext cx="311762" cy="443694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infocom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percom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mobisys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ubicomp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acm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ieee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모서리가 접힌 도형 76"/>
          <p:cNvSpPr/>
          <p:nvPr/>
        </p:nvSpPr>
        <p:spPr>
          <a:xfrm>
            <a:off x="1763688" y="4962965"/>
            <a:ext cx="182979" cy="260412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모서리가 접힌 도형 77"/>
          <p:cNvSpPr/>
          <p:nvPr/>
        </p:nvSpPr>
        <p:spPr>
          <a:xfrm>
            <a:off x="4784212" y="5769610"/>
            <a:ext cx="182979" cy="260412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모서리가 접힌 도형 78"/>
          <p:cNvSpPr/>
          <p:nvPr/>
        </p:nvSpPr>
        <p:spPr>
          <a:xfrm>
            <a:off x="7023729" y="3567193"/>
            <a:ext cx="404772" cy="576064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newspaper I like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ahn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모서리가 접힌 도형 79"/>
          <p:cNvSpPr/>
          <p:nvPr/>
        </p:nvSpPr>
        <p:spPr>
          <a:xfrm>
            <a:off x="5007505" y="4929522"/>
            <a:ext cx="311762" cy="443694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amazing events so great bridge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모서리가 접힌 도형 80"/>
          <p:cNvSpPr/>
          <p:nvPr/>
        </p:nvSpPr>
        <p:spPr>
          <a:xfrm>
            <a:off x="3068070" y="3741390"/>
            <a:ext cx="311762" cy="443694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hey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nic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let’s burning paper be the best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모서리가 접힌 도형 81"/>
          <p:cNvSpPr/>
          <p:nvPr/>
        </p:nvSpPr>
        <p:spPr>
          <a:xfrm>
            <a:off x="2161436" y="3140968"/>
            <a:ext cx="182979" cy="26041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must goes by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모서리가 접힌 도형 82"/>
          <p:cNvSpPr/>
          <p:nvPr/>
        </p:nvSpPr>
        <p:spPr>
          <a:xfrm>
            <a:off x="6840750" y="4539301"/>
            <a:ext cx="182979" cy="26041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모서리가 접힌 도형 83"/>
          <p:cNvSpPr/>
          <p:nvPr/>
        </p:nvSpPr>
        <p:spPr>
          <a:xfrm>
            <a:off x="4216836" y="3685700"/>
            <a:ext cx="404772" cy="57606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coffee chattering juice sofa here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모서리가 접힌 도형 84"/>
          <p:cNvSpPr/>
          <p:nvPr/>
        </p:nvSpPr>
        <p:spPr>
          <a:xfrm>
            <a:off x="2896962" y="5734666"/>
            <a:ext cx="311762" cy="44369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want to work with her I love her smile and face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모서리가 접힌 도형 85"/>
          <p:cNvSpPr/>
          <p:nvPr/>
        </p:nvSpPr>
        <p:spPr>
          <a:xfrm>
            <a:off x="6985424" y="6025960"/>
            <a:ext cx="182979" cy="260412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모서리가 접힌 도형 86"/>
          <p:cNvSpPr/>
          <p:nvPr/>
        </p:nvSpPr>
        <p:spPr>
          <a:xfrm>
            <a:off x="5137707" y="2276872"/>
            <a:ext cx="182979" cy="260412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모서리가 접힌 도형 87"/>
          <p:cNvSpPr/>
          <p:nvPr/>
        </p:nvSpPr>
        <p:spPr>
          <a:xfrm>
            <a:off x="3742608" y="4297768"/>
            <a:ext cx="182979" cy="260412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모서리가 접힌 도형 88"/>
          <p:cNvSpPr/>
          <p:nvPr/>
        </p:nvSpPr>
        <p:spPr>
          <a:xfrm>
            <a:off x="1960657" y="3970492"/>
            <a:ext cx="404772" cy="57606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yaeri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lee is similar to meal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agree but she should change her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모서리가 접힌 도형 89"/>
          <p:cNvSpPr/>
          <p:nvPr/>
        </p:nvSpPr>
        <p:spPr>
          <a:xfrm>
            <a:off x="5989642" y="4294528"/>
            <a:ext cx="404772" cy="57606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love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microsoft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research I will join this amazing research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모서리가 접힌 도형 90"/>
          <p:cNvSpPr/>
          <p:nvPr/>
        </p:nvSpPr>
        <p:spPr>
          <a:xfrm>
            <a:off x="1475656" y="4263236"/>
            <a:ext cx="182979" cy="26041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모서리가 접힌 도형 91"/>
          <p:cNvSpPr/>
          <p:nvPr/>
        </p:nvSpPr>
        <p:spPr>
          <a:xfrm>
            <a:off x="6191580" y="2276872"/>
            <a:ext cx="182979" cy="26041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1560" y="1104487"/>
            <a:ext cx="7920880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Trained place models are used to  </a:t>
            </a:r>
          </a:p>
          <a:p>
            <a:pPr algn="r"/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infer the category of other places.</a:t>
            </a:r>
          </a:p>
        </p:txBody>
      </p:sp>
      <p:sp>
        <p:nvSpPr>
          <p:cNvPr id="94" name="모서리가 접힌 도형 93"/>
          <p:cNvSpPr/>
          <p:nvPr/>
        </p:nvSpPr>
        <p:spPr>
          <a:xfrm>
            <a:off x="5579192" y="2636912"/>
            <a:ext cx="404772" cy="576064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windows chair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ubicomp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best paper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모서리가 접힌 도형 94"/>
          <p:cNvSpPr/>
          <p:nvPr/>
        </p:nvSpPr>
        <p:spPr>
          <a:xfrm>
            <a:off x="3829913" y="5589240"/>
            <a:ext cx="404772" cy="576064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 human stands do your best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모서리가 접힌 도형 95"/>
          <p:cNvSpPr/>
          <p:nvPr/>
        </p:nvSpPr>
        <p:spPr>
          <a:xfrm>
            <a:off x="3645323" y="5006709"/>
            <a:ext cx="182979" cy="260412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모서리가 접힌 도형 96"/>
          <p:cNvSpPr/>
          <p:nvPr/>
        </p:nvSpPr>
        <p:spPr>
          <a:xfrm>
            <a:off x="2555776" y="4863337"/>
            <a:ext cx="404772" cy="57606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 sitting music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dokdo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모서리가 접힌 도형 97"/>
          <p:cNvSpPr/>
          <p:nvPr/>
        </p:nvSpPr>
        <p:spPr>
          <a:xfrm>
            <a:off x="6516216" y="5217554"/>
            <a:ext cx="311762" cy="44369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cool beer I’d like to come again sexy lady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모서리가 접힌 도형 98"/>
          <p:cNvSpPr/>
          <p:nvPr/>
        </p:nvSpPr>
        <p:spPr>
          <a:xfrm>
            <a:off x="6514509" y="2697274"/>
            <a:ext cx="311762" cy="44369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mobile computing is best in the world do you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모서리가 접힌 도형 99"/>
          <p:cNvSpPr/>
          <p:nvPr/>
        </p:nvSpPr>
        <p:spPr>
          <a:xfrm>
            <a:off x="3463264" y="2292846"/>
            <a:ext cx="182979" cy="260412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모서리가 접힌 도형 100"/>
          <p:cNvSpPr/>
          <p:nvPr/>
        </p:nvSpPr>
        <p:spPr>
          <a:xfrm>
            <a:off x="1494510" y="5733256"/>
            <a:ext cx="404772" cy="576064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mobisys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2013 will be held in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taiwan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should go there for 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모서리가 접힌 도형 101"/>
          <p:cNvSpPr/>
          <p:nvPr/>
        </p:nvSpPr>
        <p:spPr>
          <a:xfrm>
            <a:off x="3744559" y="3267380"/>
            <a:ext cx="182979" cy="26041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모서리가 접힌 도형 102"/>
          <p:cNvSpPr/>
          <p:nvPr/>
        </p:nvSpPr>
        <p:spPr>
          <a:xfrm>
            <a:off x="2580399" y="2376500"/>
            <a:ext cx="182979" cy="26041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모서리가 접힌 도형 103"/>
          <p:cNvSpPr/>
          <p:nvPr/>
        </p:nvSpPr>
        <p:spPr>
          <a:xfrm>
            <a:off x="4786094" y="4445496"/>
            <a:ext cx="182979" cy="26041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모서리가 접힌 도형 104"/>
          <p:cNvSpPr/>
          <p:nvPr/>
        </p:nvSpPr>
        <p:spPr>
          <a:xfrm>
            <a:off x="7171489" y="5015395"/>
            <a:ext cx="404772" cy="57606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americano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ice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yohan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loves girls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모서리가 접힌 도형 105"/>
          <p:cNvSpPr/>
          <p:nvPr/>
        </p:nvSpPr>
        <p:spPr>
          <a:xfrm>
            <a:off x="5650937" y="5594816"/>
            <a:ext cx="404772" cy="57606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bags last night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show </a:t>
            </a:r>
            <a:r>
              <a:rPr lang="en-US" altLang="ko-KR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mrs</a:t>
            </a:r>
            <a:r>
              <a:rPr lang="en-US" altLang="ko-KR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lee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모서리가 접힌 도형 106"/>
          <p:cNvSpPr/>
          <p:nvPr/>
        </p:nvSpPr>
        <p:spPr>
          <a:xfrm>
            <a:off x="7171489" y="2339453"/>
            <a:ext cx="311762" cy="44369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oppa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gangnam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style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</a:t>
            </a:r>
            <a:r>
              <a:rPr lang="en-US" altLang="ko-KR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big hit in </a:t>
            </a:r>
            <a:r>
              <a:rPr lang="en-US" altLang="ko-KR" sz="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</a:t>
            </a:r>
            <a:endParaRPr lang="ko-KR" altLang="en-US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모서리가 접힌 도형 107"/>
          <p:cNvSpPr/>
          <p:nvPr/>
        </p:nvSpPr>
        <p:spPr>
          <a:xfrm>
            <a:off x="4975767" y="3161587"/>
            <a:ext cx="182979" cy="26041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모서리가 접힌 도형 108"/>
          <p:cNvSpPr/>
          <p:nvPr/>
        </p:nvSpPr>
        <p:spPr>
          <a:xfrm>
            <a:off x="1691680" y="2256951"/>
            <a:ext cx="404772" cy="576064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 is beautiful I’d like to meet tiffany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yuhan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chen</a:t>
            </a:r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again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모서리가 접힌 도형 109"/>
          <p:cNvSpPr/>
          <p:nvPr/>
        </p:nvSpPr>
        <p:spPr>
          <a:xfrm>
            <a:off x="7205456" y="3068299"/>
            <a:ext cx="182979" cy="260412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arts entertainment class</a:t>
            </a:r>
            <a:endParaRPr lang="ko-KR" altLang="en-US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모서리가 접힌 도형 110"/>
          <p:cNvSpPr/>
          <p:nvPr/>
        </p:nvSpPr>
        <p:spPr>
          <a:xfrm>
            <a:off x="4337122" y="2502323"/>
            <a:ext cx="404772" cy="57606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beep car can snack do you think crowd sensing is feasible</a:t>
            </a:r>
            <a:endParaRPr lang="ko-KR" alt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42" y="5491930"/>
            <a:ext cx="8863938" cy="1024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Caveat:  </a:t>
            </a:r>
            <a:r>
              <a:rPr lang="en-US" sz="2800" dirty="0" smtClean="0">
                <a:solidFill>
                  <a:srgbClr val="000000"/>
                </a:solidFill>
              </a:rPr>
              <a:t>CSP assumes all </a:t>
            </a:r>
            <a:r>
              <a:rPr lang="en-US" sz="2800" b="1" i="1" dirty="0" smtClean="0">
                <a:solidFill>
                  <a:srgbClr val="000000"/>
                </a:solidFill>
              </a:rPr>
              <a:t>place categories </a:t>
            </a:r>
            <a:r>
              <a:rPr lang="en-US" sz="2800" dirty="0" smtClean="0">
                <a:solidFill>
                  <a:srgbClr val="000000"/>
                </a:solidFill>
              </a:rPr>
              <a:t>have been labeled in the training phase before any inference happens.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162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9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9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8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8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9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8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8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8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8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9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4" grpId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60332" y="651605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ko-KR" alt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 err="1" smtClean="0"/>
              <a:t>CrowdSense@Place</a:t>
            </a:r>
            <a:r>
              <a:rPr lang="en-US" altLang="ko-KR" sz="3200" b="1" cap="small" dirty="0" smtClean="0"/>
              <a:t> Framework</a:t>
            </a:r>
            <a:endParaRPr lang="ko-KR" altLang="en-US" sz="3200" b="1" cap="small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1628800"/>
            <a:ext cx="91258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36512" y="4869160"/>
            <a:ext cx="3096345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Opportunistic Sensing</a:t>
            </a:r>
            <a:endParaRPr lang="en-US" altLang="ko-K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Smartphone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71700" y="4941168"/>
            <a:ext cx="3168352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Multi-Modal Classifiers</a:t>
            </a:r>
          </a:p>
          <a:p>
            <a:pPr algn="ctr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Extracting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Sensor Place Hints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36" y="4869160"/>
            <a:ext cx="3156484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Topic Modeling</a:t>
            </a:r>
          </a:p>
          <a:p>
            <a:pPr algn="ctr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 Categorization</a:t>
            </a:r>
          </a:p>
        </p:txBody>
      </p:sp>
      <p:pic>
        <p:nvPicPr>
          <p:cNvPr id="8" name="Picture 10" descr="C:\Users\niclane\Pictures\Microsoft-Windows-Phone-7-Series-HTC-HD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backgroundMark x1="38393" y1="40870" x2="38393" y2="4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397" y="836712"/>
            <a:ext cx="979323" cy="8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9218"/>
          <p:cNvGrpSpPr/>
          <p:nvPr/>
        </p:nvGrpSpPr>
        <p:grpSpPr>
          <a:xfrm>
            <a:off x="4716016" y="692696"/>
            <a:ext cx="3096344" cy="1098087"/>
            <a:chOff x="5181600" y="792163"/>
            <a:chExt cx="3352800" cy="1189037"/>
          </a:xfrm>
        </p:grpSpPr>
        <p:pic>
          <p:nvPicPr>
            <p:cNvPr id="10" name="Picture 11" descr="C:\Users\niclane\Desktop\azur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855224"/>
              <a:ext cx="1506702" cy="112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925" y="792163"/>
              <a:ext cx="2530475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-36512" y="4869160"/>
            <a:ext cx="3096345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Opportunistic Sensing</a:t>
            </a:r>
            <a:endParaRPr lang="en-US" altLang="ko-KR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Smartphone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5766" y="2069792"/>
            <a:ext cx="993227" cy="297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763688" y="2060848"/>
            <a:ext cx="1089871" cy="297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78331" y="2060848"/>
            <a:ext cx="1409434" cy="297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674734" y="2060848"/>
            <a:ext cx="1095445" cy="297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500891" y="2060848"/>
            <a:ext cx="1161150" cy="297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229600" y="2060848"/>
            <a:ext cx="887926" cy="297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5496" y="1651820"/>
            <a:ext cx="2907209" cy="3452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8396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When to collect data?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11821"/>
            <a:ext cx="703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Q: When do you think the sensors should start sensing?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62888" y="2872461"/>
            <a:ext cx="6048119" cy="9070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When people use the phones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95889"/>
            <a:ext cx="70364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Q: How to ensure user’s privacy (image and audio clips can be sensitive)?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62888" y="5700785"/>
            <a:ext cx="8134719" cy="9070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Give the users full control of data collection &amp; the ability to delete data before upload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0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251520" y="1988840"/>
            <a:ext cx="8599022" cy="46085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anchor="t"/>
          <a:lstStyle/>
          <a:p>
            <a:pPr marL="446088" indent="-342900">
              <a:lnSpc>
                <a:spcPts val="2700"/>
              </a:lnSpc>
              <a:buFont typeface="Wingdings" pitchFamily="2" charset="2"/>
              <a:buChar char="ü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Opportunistic collection driven by context</a:t>
            </a:r>
          </a:p>
          <a:p>
            <a:pPr marL="536575" indent="-273050">
              <a:lnSpc>
                <a:spcPts val="2700"/>
              </a:lnSpc>
              <a:buFontTx/>
              <a:buChar char="-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usage</a:t>
            </a:r>
          </a:p>
          <a:p>
            <a:pPr marL="263525">
              <a:lnSpc>
                <a:spcPts val="2700"/>
              </a:lnSpc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e.g., phone calls, browsing, etc.,</a:t>
            </a:r>
          </a:p>
          <a:p>
            <a:pPr marL="536575" indent="-273050">
              <a:lnSpc>
                <a:spcPts val="2700"/>
              </a:lnSpc>
              <a:buFontTx/>
              <a:buChar char="-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Screen state and light sensor</a:t>
            </a:r>
          </a:p>
          <a:p>
            <a:pPr marL="536575" indent="-273050">
              <a:lnSpc>
                <a:spcPts val="2700"/>
              </a:lnSpc>
              <a:buFontTx/>
              <a:buChar char="-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Piggy-back on user actions</a:t>
            </a:r>
          </a:p>
          <a:p>
            <a:pPr marL="536575" indent="-273050">
              <a:lnSpc>
                <a:spcPts val="2700"/>
              </a:lnSpc>
              <a:buFontTx/>
              <a:buChar char="-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Accelerometer (</a:t>
            </a:r>
            <a:r>
              <a:rPr lang="en-US" altLang="ko-KR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orientation,movement</a:t>
            </a: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263525">
              <a:lnSpc>
                <a:spcPts val="2700"/>
              </a:lnSpc>
              <a:defRPr/>
            </a:pPr>
            <a:r>
              <a:rPr lang="en-US" altLang="ko-KR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to improve image quality</a:t>
            </a:r>
            <a:endParaRPr lang="en-US" altLang="ko-KR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64704"/>
            <a:ext cx="9144000" cy="11106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Q. When should CSP turn on sensors for collecting high-quality data?</a:t>
            </a:r>
          </a:p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opportunistically collects data based on user context.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4100" y="6575705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ko-KR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443397"/>
            <a:ext cx="3352902" cy="42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 smtClean="0"/>
              <a:t>Opportunistic Sensing from Smartphone</a:t>
            </a:r>
            <a:endParaRPr lang="ko-KR" altLang="en-US" sz="3200" b="1" cap="small" dirty="0"/>
          </a:p>
        </p:txBody>
      </p:sp>
      <p:sp>
        <p:nvSpPr>
          <p:cNvPr id="4" name="직사각형 3"/>
          <p:cNvSpPr/>
          <p:nvPr/>
        </p:nvSpPr>
        <p:spPr>
          <a:xfrm>
            <a:off x="216024" y="4441319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6088" lvl="0" indent="-342900">
              <a:lnSpc>
                <a:spcPts val="2700"/>
              </a:lnSpc>
              <a:buFont typeface="Wingdings" pitchFamily="2" charset="2"/>
              <a:buChar char="ü"/>
              <a:defRPr/>
            </a:pPr>
            <a:r>
              <a:rPr lang="en-US" altLang="ko-KR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Privacy</a:t>
            </a:r>
          </a:p>
          <a:p>
            <a:pPr marL="536575" lvl="0" indent="-273050">
              <a:lnSpc>
                <a:spcPts val="2700"/>
              </a:lnSpc>
              <a:buFontTx/>
              <a:buChar char="-"/>
              <a:defRPr/>
            </a:pPr>
            <a:r>
              <a:rPr lang="en-US" altLang="ko-KR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 controlled</a:t>
            </a:r>
          </a:p>
          <a:p>
            <a:pPr marL="536575" lvl="0" indent="-273050">
              <a:lnSpc>
                <a:spcPts val="2700"/>
              </a:lnSpc>
              <a:buFontTx/>
              <a:buChar char="-"/>
              <a:defRPr/>
            </a:pPr>
            <a:r>
              <a:rPr lang="en-US" altLang="ko-KR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 collected data</a:t>
            </a:r>
          </a:p>
          <a:p>
            <a:pPr marL="536575" lvl="0" indent="-273050">
              <a:lnSpc>
                <a:spcPts val="2700"/>
              </a:lnSpc>
              <a:buFontTx/>
              <a:buChar char="-"/>
              <a:defRPr/>
            </a:pPr>
            <a:r>
              <a:rPr lang="en-US" altLang="ko-KR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Buffered before transmission</a:t>
            </a:r>
          </a:p>
          <a:p>
            <a:pPr marL="536575" lvl="0" indent="-273050">
              <a:lnSpc>
                <a:spcPts val="2700"/>
              </a:lnSpc>
              <a:buFontTx/>
              <a:buChar char="-"/>
              <a:defRPr/>
            </a:pPr>
            <a:r>
              <a:rPr lang="en-US" altLang="ko-KR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Purge data with single click based </a:t>
            </a: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time </a:t>
            </a:r>
            <a:r>
              <a:rPr lang="en-US" altLang="ko-KR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location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4556378"/>
            <a:ext cx="683428" cy="1920622"/>
          </a:xfrm>
          <a:prstGeom prst="rect">
            <a:avLst/>
          </a:prstGeom>
          <a:noFill/>
        </p:spPr>
      </p:pic>
      <p:pic>
        <p:nvPicPr>
          <p:cNvPr id="18" name="Picture 2" descr="https://encrypted-tbn3.google.com/images?q=tbn:ANd9GcRo9-34PwCSjxqXsZld7fRp6vxRXRTAyLbOArj6J6-pcBRGZDqmJQ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638252"/>
            <a:ext cx="21526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3665" y="4553936"/>
            <a:ext cx="643999" cy="1920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8642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 err="1" smtClean="0"/>
              <a:t>CrowdSense@Place</a:t>
            </a:r>
            <a:r>
              <a:rPr lang="en-US" altLang="ko-KR" sz="3200" b="1" cap="small" dirty="0" smtClean="0"/>
              <a:t> Framework</a:t>
            </a:r>
            <a:endParaRPr lang="ko-KR" altLang="en-US" sz="3200" b="1" cap="small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1628800"/>
            <a:ext cx="91258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36512" y="4869160"/>
            <a:ext cx="3096345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Opportunistic Sensing</a:t>
            </a:r>
            <a:endParaRPr lang="en-US" altLang="ko-K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Smartphone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71700" y="4941168"/>
            <a:ext cx="3168352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Multi-Modal Classifiers</a:t>
            </a:r>
          </a:p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Extracting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Sensor Place Hints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36" y="4869160"/>
            <a:ext cx="3156484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Topic Modeling</a:t>
            </a:r>
          </a:p>
          <a:p>
            <a:pPr algn="ctr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 Categorization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44310" y="1651820"/>
            <a:ext cx="2907209" cy="3452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7456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 smtClean="0"/>
              <a:t>Multi-Modal Classifiers</a:t>
            </a:r>
            <a:endParaRPr lang="ko-KR" altLang="en-US" sz="3200" b="1" cap="small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908720"/>
            <a:ext cx="8917124" cy="11106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Q. How can we extract meaningful features?</a:t>
            </a:r>
          </a:p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utilized a wide set of classifiers.</a:t>
            </a:r>
          </a:p>
        </p:txBody>
      </p:sp>
      <p:pic>
        <p:nvPicPr>
          <p:cNvPr id="28" name="Picture 3" descr="J:\SVN\Paper\2012_WordMap\fig\exampl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856" y="1988840"/>
            <a:ext cx="630152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2270960" y="2564904"/>
            <a:ext cx="648072" cy="349044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/>
          <p:cNvCxnSpPr>
            <a:stCxn id="37" idx="1"/>
          </p:cNvCxnSpPr>
          <p:nvPr/>
        </p:nvCxnSpPr>
        <p:spPr>
          <a:xfrm flipH="1">
            <a:off x="1334856" y="2739426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78104" y="2092786"/>
            <a:ext cx="3873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Optical Character Recognition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96" y="238041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 smtClean="0">
                <a:latin typeface="Helvetica" pitchFamily="34" charset="0"/>
              </a:rPr>
              <a:t>pick (88%)</a:t>
            </a:r>
          </a:p>
          <a:p>
            <a:pPr algn="r"/>
            <a:r>
              <a:rPr lang="en-US" altLang="ko-KR" b="1" dirty="0" smtClean="0">
                <a:latin typeface="Helvetica" pitchFamily="34" charset="0"/>
              </a:rPr>
              <a:t>up (90%)</a:t>
            </a:r>
            <a:endParaRPr lang="ko-KR" altLang="en-US" b="1" dirty="0">
              <a:latin typeface="Helvetica" pitchFamily="34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087901" y="4293096"/>
            <a:ext cx="1631332" cy="144016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화살표 연결선 48"/>
          <p:cNvCxnSpPr/>
          <p:nvPr/>
        </p:nvCxnSpPr>
        <p:spPr>
          <a:xfrm flipV="1">
            <a:off x="4778090" y="5013176"/>
            <a:ext cx="2858295" cy="1525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79272" y="4643844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Object Detection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9552" y="482909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 smtClean="0">
                <a:latin typeface="Helvetica" pitchFamily="34" charset="0"/>
              </a:rPr>
              <a:t>chair (72%)</a:t>
            </a:r>
            <a:endParaRPr lang="ko-KR" altLang="en-US" b="1" dirty="0">
              <a:latin typeface="Helvetica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295297" y="2913949"/>
            <a:ext cx="1872208" cy="1235132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직선 화살표 연결선 56"/>
          <p:cNvCxnSpPr/>
          <p:nvPr/>
        </p:nvCxnSpPr>
        <p:spPr>
          <a:xfrm>
            <a:off x="7189445" y="3519073"/>
            <a:ext cx="44694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863248" y="2492896"/>
            <a:ext cx="2651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Speech Recognition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41396" y="3356992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elvetica" pitchFamily="34" charset="0"/>
              </a:rPr>
              <a:t>two (74%)</a:t>
            </a:r>
          </a:p>
          <a:p>
            <a:r>
              <a:rPr lang="en-US" altLang="ko-KR" b="1" dirty="0" smtClean="0">
                <a:latin typeface="Helvetica" pitchFamily="34" charset="0"/>
              </a:rPr>
              <a:t>Americanos </a:t>
            </a:r>
          </a:p>
          <a:p>
            <a:r>
              <a:rPr lang="en-US" altLang="ko-KR" b="1" dirty="0" smtClean="0">
                <a:latin typeface="Helvetica" pitchFamily="34" charset="0"/>
              </a:rPr>
              <a:t>please (85%)</a:t>
            </a:r>
            <a:endParaRPr lang="ko-KR" altLang="en-US" b="1" dirty="0">
              <a:latin typeface="Helvetica" pitchFamily="34" charset="0"/>
            </a:endParaRPr>
          </a:p>
        </p:txBody>
      </p:sp>
      <p:pic>
        <p:nvPicPr>
          <p:cNvPr id="60" name="Picture 5" descr="http://farm1.staticflickr.com/169/414411019_e702aa6d54_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1560" y="2780928"/>
            <a:ext cx="1368153" cy="5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직사각형 61"/>
          <p:cNvSpPr/>
          <p:nvPr/>
        </p:nvSpPr>
        <p:spPr>
          <a:xfrm>
            <a:off x="2302476" y="3063045"/>
            <a:ext cx="785425" cy="755612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1363172" y="3820978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Sound Classification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804" y="3657798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 smtClean="0">
                <a:latin typeface="Helvetica" pitchFamily="34" charset="0"/>
              </a:rPr>
              <a:t>coffee</a:t>
            </a:r>
          </a:p>
          <a:p>
            <a:pPr algn="r"/>
            <a:r>
              <a:rPr lang="en-US" altLang="ko-KR" b="1" dirty="0" smtClean="0">
                <a:latin typeface="Helvetica" pitchFamily="34" charset="0"/>
              </a:rPr>
              <a:t>machine</a:t>
            </a:r>
          </a:p>
          <a:p>
            <a:pPr algn="r"/>
            <a:r>
              <a:rPr lang="en-US" altLang="ko-KR" b="1" dirty="0" smtClean="0">
                <a:latin typeface="Helvetica" pitchFamily="34" charset="0"/>
              </a:rPr>
              <a:t>(56%)</a:t>
            </a:r>
            <a:endParaRPr lang="ko-KR" altLang="en-US" b="1" dirty="0">
              <a:latin typeface="Helvetica" pitchFamily="34" charset="0"/>
            </a:endParaRPr>
          </a:p>
        </p:txBody>
      </p:sp>
      <p:pic>
        <p:nvPicPr>
          <p:cNvPr id="65" name="Picture 7" descr="http://www.mathworks.com/matlabcentral/fx_files/22214/1/screenshotdsp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063045"/>
            <a:ext cx="1324944" cy="5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직선 화살표 연결선 65"/>
          <p:cNvCxnSpPr/>
          <p:nvPr/>
        </p:nvCxnSpPr>
        <p:spPr>
          <a:xfrm flipH="1">
            <a:off x="1360441" y="3657798"/>
            <a:ext cx="910519" cy="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417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8" grpId="0" animBg="1"/>
      <p:bldP spid="50" grpId="0"/>
      <p:bldP spid="51" grpId="0"/>
      <p:bldP spid="56" grpId="0" animBg="1"/>
      <p:bldP spid="58" grpId="0"/>
      <p:bldP spid="59" grpId="0"/>
      <p:bldP spid="62" grpId="0" animBg="1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252" y="1625482"/>
            <a:ext cx="1150010" cy="11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710756" y="655964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endParaRPr lang="ko-KR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01842"/>
            <a:ext cx="7006652" cy="467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Multi-Modal Classifiers</a:t>
            </a:r>
            <a:endParaRPr lang="ko-KR" altLang="en-US" sz="3200" b="1" cap="small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791162"/>
            <a:ext cx="8917124" cy="11106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Q. How can we extract meaningful features?</a:t>
            </a:r>
          </a:p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utilized a wide set of classifiers.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6597350"/>
            <a:ext cx="8784976" cy="25202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altLang="ko-KR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A </a:t>
            </a:r>
            <a:r>
              <a:rPr lang="en-US" altLang="ko-KR" sz="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Oliva</a:t>
            </a:r>
            <a:r>
              <a:rPr lang="en-US" altLang="ko-KR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IJCV, 42(3), 2. J. Du, ICDAR’11, 3. T. </a:t>
            </a:r>
            <a:r>
              <a:rPr lang="en-US" altLang="ko-KR" sz="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Malisiewicz</a:t>
            </a:r>
            <a:r>
              <a:rPr lang="en-US" altLang="ko-KR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ICCV’11, 4. cmusphinx.sourceforge.net, 5. M. </a:t>
            </a:r>
            <a:r>
              <a:rPr lang="en-US" altLang="ko-KR" sz="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Everingham</a:t>
            </a:r>
            <a:r>
              <a:rPr lang="en-US" altLang="ko-KR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VOC’07, 6. pacdv.com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040138" y="1889794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5229124" y="2522876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5059514" y="3135108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ko-KR" altLang="en-US" sz="1200" dirty="0"/>
          </a:p>
        </p:txBody>
      </p:sp>
      <p:sp>
        <p:nvSpPr>
          <p:cNvPr id="19" name="직사각형 18"/>
          <p:cNvSpPr/>
          <p:nvPr/>
        </p:nvSpPr>
        <p:spPr>
          <a:xfrm>
            <a:off x="5889244" y="5127212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ko-KR" altLang="en-US" sz="1200" dirty="0"/>
          </a:p>
        </p:txBody>
      </p:sp>
      <p:sp>
        <p:nvSpPr>
          <p:cNvPr id="20" name="직사각형 19"/>
          <p:cNvSpPr/>
          <p:nvPr/>
        </p:nvSpPr>
        <p:spPr>
          <a:xfrm>
            <a:off x="6162286" y="3125978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6006222" y="5778226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896613" y="4352762"/>
            <a:ext cx="1232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Stay duration</a:t>
            </a:r>
          </a:p>
          <a:p>
            <a:r>
              <a:rPr lang="en-US" altLang="ko-K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Time-of-day</a:t>
            </a:r>
            <a:endParaRPr lang="ko-KR" altLang="en-US" sz="1200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503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Paper 3: </a:t>
            </a:r>
            <a:r>
              <a:rPr lang="en-US" dirty="0"/>
              <a:t>Automatically Characterizing Places</a:t>
            </a:r>
          </a:p>
          <a:p>
            <a:pPr marL="0" indent="0">
              <a:buNone/>
            </a:pPr>
            <a:r>
              <a:rPr lang="en-US" dirty="0"/>
              <a:t>with Opportunistic </a:t>
            </a:r>
            <a:r>
              <a:rPr lang="en-US" dirty="0" err="1"/>
              <a:t>CrowdSensing</a:t>
            </a:r>
            <a:r>
              <a:rPr lang="en-US" dirty="0"/>
              <a:t> using </a:t>
            </a:r>
            <a:r>
              <a:rPr lang="en-US" dirty="0" smtClean="0"/>
              <a:t>Smartphones. Chon, </a:t>
            </a:r>
            <a:r>
              <a:rPr lang="en-US" dirty="0" err="1" smtClean="0"/>
              <a:t>Yohan</a:t>
            </a:r>
            <a:r>
              <a:rPr lang="en-US" dirty="0" smtClean="0"/>
              <a:t>, et al. Proceedings of the 2012 ACM Conference on Ubiquitous Computing (</a:t>
            </a:r>
            <a:r>
              <a:rPr lang="en-US" dirty="0" err="1" smtClean="0"/>
              <a:t>Ubicom</a:t>
            </a:r>
            <a:r>
              <a:rPr lang="en-US" dirty="0" smtClean="0"/>
              <a:t> 12). ACM, 2012. (Best Paper Award)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156" y="4613406"/>
            <a:ext cx="6339269" cy="17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Multi-Modal Classifiers</a:t>
            </a:r>
            <a:endParaRPr lang="ko-KR" altLang="en-US" sz="3200" b="1" cap="small" dirty="0"/>
          </a:p>
        </p:txBody>
      </p:sp>
      <p:sp>
        <p:nvSpPr>
          <p:cNvPr id="12" name="TextBox 11"/>
          <p:cNvSpPr txBox="1"/>
          <p:nvPr/>
        </p:nvSpPr>
        <p:spPr>
          <a:xfrm>
            <a:off x="-14990" y="779694"/>
            <a:ext cx="9144000" cy="11106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Q. How can we extract meaningful features?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7"/>
            <a:ext cx="80366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2533" y="1438651"/>
            <a:ext cx="6935851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Challenge of Low Quality Sensor </a:t>
            </a: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Data.</a:t>
            </a:r>
            <a:endParaRPr lang="en-US" altLang="ko-K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그룹 1"/>
          <p:cNvGrpSpPr/>
          <p:nvPr/>
        </p:nvGrpSpPr>
        <p:grpSpPr>
          <a:xfrm>
            <a:off x="1092533" y="2178943"/>
            <a:ext cx="6935851" cy="1826121"/>
            <a:chOff x="1092533" y="3789040"/>
            <a:chExt cx="6935851" cy="182612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00"/>
            <a:stretch/>
          </p:blipFill>
          <p:spPr bwMode="auto">
            <a:xfrm>
              <a:off x="3828837" y="3789040"/>
              <a:ext cx="4199547" cy="1826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533" y="3791406"/>
              <a:ext cx="2758510" cy="182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05843" y="2114144"/>
            <a:ext cx="9074670" cy="13361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Overcome by quantity of samples from </a:t>
            </a:r>
            <a:r>
              <a:rPr lang="en-US" altLang="ko-K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CrowdSensing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 out the noisy data when the phone is faced down/up/shaky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Sensor hints accumulate as user repeatedly visit the same place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Conventional classifiers viable and confidence scores are used to filter results</a:t>
            </a:r>
            <a:endParaRPr lang="en-US" altLang="ko-K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4448" y="651605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50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 err="1" smtClean="0"/>
              <a:t>CrowdSense@Place</a:t>
            </a:r>
            <a:r>
              <a:rPr lang="en-US" altLang="ko-KR" sz="3200" b="1" cap="small" dirty="0" smtClean="0"/>
              <a:t> Framework</a:t>
            </a:r>
            <a:endParaRPr lang="ko-KR" altLang="en-US" sz="3200" b="1" cap="small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1628800"/>
            <a:ext cx="91258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36512" y="4869160"/>
            <a:ext cx="3096345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Opportunistic Sensing</a:t>
            </a:r>
            <a:endParaRPr lang="en-US" altLang="ko-K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Smartphone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71700" y="4941168"/>
            <a:ext cx="3168352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Multi-Modal Classifiers</a:t>
            </a:r>
          </a:p>
          <a:p>
            <a:pPr algn="ctr"/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Extracting</a:t>
            </a:r>
          </a:p>
          <a:p>
            <a:pPr algn="ctr"/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Sensor Place Hints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36" y="4869160"/>
            <a:ext cx="3156484" cy="17281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Topic Modeling</a:t>
            </a:r>
          </a:p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Place Categorization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851519" y="1651820"/>
            <a:ext cx="3242605" cy="3452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8073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Topic modeling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039" y="884673"/>
            <a:ext cx="8648091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topic model: </a:t>
            </a:r>
            <a:r>
              <a:rPr lang="en-US" sz="2800" dirty="0" smtClean="0"/>
              <a:t>statistical </a:t>
            </a:r>
            <a:r>
              <a:rPr lang="en-US" sz="2800" dirty="0"/>
              <a:t>model for discovering the abstract "topics" that occur in a collection of documents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 smtClean="0"/>
              <a:t>Example: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"</a:t>
            </a:r>
            <a:r>
              <a:rPr lang="en-US" sz="2800" dirty="0"/>
              <a:t>dog" and "bone" will appear more often in documents about </a:t>
            </a:r>
            <a:r>
              <a:rPr lang="en-US" sz="2800" dirty="0" smtClean="0"/>
              <a:t>dogs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"</a:t>
            </a:r>
            <a:r>
              <a:rPr lang="en-US" sz="2800" dirty="0"/>
              <a:t>cat" and "meow" will appear in documents about </a:t>
            </a:r>
            <a:r>
              <a:rPr lang="en-US" sz="2800" dirty="0" smtClean="0"/>
              <a:t>cats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"</a:t>
            </a:r>
            <a:r>
              <a:rPr lang="en-US" sz="2800" dirty="0"/>
              <a:t>the" and "is" will appear equally in both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dirty="0"/>
              <a:t>topic model </a:t>
            </a:r>
            <a:r>
              <a:rPr lang="en-US" sz="2800" dirty="0" smtClean="0"/>
              <a:t>allows </a:t>
            </a:r>
            <a:r>
              <a:rPr lang="en-US" sz="2800" dirty="0"/>
              <a:t>examining a set of documents and discovering, based on </a:t>
            </a:r>
            <a:r>
              <a:rPr lang="en-US" sz="2800" b="1" dirty="0"/>
              <a:t>the statistics of the words</a:t>
            </a:r>
            <a:r>
              <a:rPr lang="en-US" sz="2800" dirty="0"/>
              <a:t> in each, </a:t>
            </a:r>
            <a:r>
              <a:rPr lang="en-US" sz="2800" b="1" dirty="0"/>
              <a:t>what the topics might be </a:t>
            </a:r>
            <a:r>
              <a:rPr lang="en-US" sz="2800" dirty="0"/>
              <a:t>and what each document's balance of topics is.</a:t>
            </a:r>
          </a:p>
        </p:txBody>
      </p:sp>
    </p:spTree>
    <p:extLst>
      <p:ext uri="{BB962C8B-B14F-4D97-AF65-F5344CB8AC3E}">
        <p14:creationId xmlns:p14="http://schemas.microsoft.com/office/powerpoint/2010/main" val="36461110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179512" y="2348880"/>
            <a:ext cx="8784976" cy="42484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anchor="t"/>
          <a:lstStyle/>
          <a:p>
            <a:pPr marL="536575" indent="-273050">
              <a:lnSpc>
                <a:spcPct val="170000"/>
              </a:lnSpc>
              <a:buFontTx/>
              <a:buChar char="-"/>
              <a:defRPr/>
            </a:pPr>
            <a:endParaRPr lang="en-US" altLang="ko-KR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04100" y="6575111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endParaRPr lang="ko-KR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7264" y="3645024"/>
            <a:ext cx="4656784" cy="2736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Pre-Processing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Confidence of features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Term frequency-inverse 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document frequency (TF-IDF)</a:t>
            </a:r>
            <a:r>
              <a:rPr lang="en-US" altLang="ko-KR" sz="16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Category assignment</a:t>
            </a:r>
            <a:endParaRPr lang="en-US" altLang="ko-K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n-US" altLang="ko-K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Adopt supervised topic model (LDA) </a:t>
            </a:r>
            <a:r>
              <a:rPr lang="en-US" altLang="ko-KR" sz="16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1"/>
          <a:stretch/>
        </p:blipFill>
        <p:spPr bwMode="auto">
          <a:xfrm>
            <a:off x="4852506" y="2420888"/>
            <a:ext cx="382395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 smtClean="0"/>
              <a:t>Topic Modeling for Place Categorization</a:t>
            </a:r>
            <a:endParaRPr lang="ko-KR" altLang="en-US" sz="3200" b="1" cap="small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908720"/>
            <a:ext cx="8917124" cy="11106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Q. How can we automatically categorize places?</a:t>
            </a:r>
          </a:p>
          <a:p>
            <a:pPr>
              <a:lnSpc>
                <a:spcPts val="3000"/>
              </a:lnSpc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 (document) </a:t>
            </a: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comprised of </a:t>
            </a: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 hints (terms) </a:t>
            </a:r>
          </a:p>
          <a:p>
            <a:pPr algn="r">
              <a:lnSpc>
                <a:spcPts val="3000"/>
              </a:lnSpc>
            </a:pPr>
            <a:r>
              <a:rPr lang="en-US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corresponds to multiple </a:t>
            </a: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 categories (topics).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6597350"/>
            <a:ext cx="8784976" cy="25202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altLang="ko-KR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B.C. Salton, IPM 24(5), 2. D. </a:t>
            </a:r>
            <a:r>
              <a:rPr lang="en-US" altLang="ko-KR" sz="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Ramage</a:t>
            </a:r>
            <a:r>
              <a:rPr lang="en-US" altLang="ko-KR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EMNLP’09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59874"/>
              </p:ext>
            </p:extLst>
          </p:nvPr>
        </p:nvGraphicFramePr>
        <p:xfrm>
          <a:off x="827584" y="2492896"/>
          <a:ext cx="3480753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793"/>
                <a:gridCol w="428943"/>
                <a:gridCol w="141001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Place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=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Document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Place Hints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=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Terms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Categories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=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Topics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146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0" y="2214563"/>
            <a:ext cx="9143999" cy="178593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buFontTx/>
            </a:pPr>
            <a:r>
              <a:rPr lang="en-US" altLang="ko-KR" b="1" cap="small" dirty="0" err="1">
                <a:solidFill>
                  <a:schemeClr val="tx2"/>
                </a:solidFill>
                <a:latin typeface="Copperplate Gothic Bold" pitchFamily="34" charset="0"/>
              </a:rPr>
              <a:t>CrowdSense@Place</a:t>
            </a:r>
            <a:r>
              <a:rPr lang="en-US" altLang="ko-KR" b="1" cap="small" dirty="0">
                <a:solidFill>
                  <a:schemeClr val="tx2"/>
                </a:solidFill>
                <a:latin typeface="Copperplate Gothic Bold" pitchFamily="34" charset="0"/>
              </a:rPr>
              <a:t> (</a:t>
            </a:r>
            <a:r>
              <a:rPr lang="en-US" altLang="ko-KR" b="1" cap="small" dirty="0" smtClean="0">
                <a:solidFill>
                  <a:schemeClr val="tx2"/>
                </a:solidFill>
                <a:latin typeface="Copperplate Gothic Bold" pitchFamily="34" charset="0"/>
              </a:rPr>
              <a:t>CSP)</a:t>
            </a:r>
          </a:p>
          <a:p>
            <a:pPr>
              <a:lnSpc>
                <a:spcPct val="100000"/>
              </a:lnSpc>
              <a:buFontTx/>
            </a:pPr>
            <a:r>
              <a:rPr lang="en-US" altLang="ko-KR" sz="4000" b="1" i="1" cap="small" dirty="0" smtClean="0">
                <a:solidFill>
                  <a:schemeClr val="tx2"/>
                </a:solidFill>
                <a:latin typeface="Copperplate Gothic Bold" pitchFamily="34" charset="0"/>
              </a:rPr>
              <a:t>Evaluation</a:t>
            </a:r>
            <a:endParaRPr lang="ko-KR" altLang="en-US" sz="4000" b="1" i="1" cap="small" dirty="0">
              <a:solidFill>
                <a:schemeClr val="tx2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46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21"/>
          <p:cNvSpPr/>
          <p:nvPr/>
        </p:nvSpPr>
        <p:spPr>
          <a:xfrm>
            <a:off x="285720" y="1000108"/>
            <a:ext cx="8606760" cy="5669252"/>
          </a:xfrm>
          <a:prstGeom prst="roundRect">
            <a:avLst>
              <a:gd name="adj" fmla="val 8651"/>
            </a:avLst>
          </a:prstGeom>
          <a:solidFill>
            <a:schemeClr val="bg1"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l" rtl="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kumimoji="1" lang="en-US" altLang="ko-KR" sz="1400" b="1" kern="1200" dirty="0">
              <a:solidFill>
                <a:prstClr val="black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Evaluation </a:t>
            </a:r>
            <a:r>
              <a:rPr lang="en-US" altLang="ko-KR" sz="3200" b="1" cap="small" dirty="0" smtClean="0"/>
              <a:t>Setup</a:t>
            </a:r>
            <a:endParaRPr lang="ko-KR" altLang="en-US" sz="3200" b="1" cap="small" dirty="0"/>
          </a:p>
        </p:txBody>
      </p:sp>
      <p:sp>
        <p:nvSpPr>
          <p:cNvPr id="12" name="TextBox 11"/>
          <p:cNvSpPr txBox="1"/>
          <p:nvPr/>
        </p:nvSpPr>
        <p:spPr>
          <a:xfrm>
            <a:off x="8668833" y="651605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endParaRPr lang="ko-KR" alt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271" y="1052736"/>
            <a:ext cx="8296999" cy="55446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ts val="3200"/>
              </a:lnSpc>
              <a:buFont typeface="Wingdings" pitchFamily="2" charset="2"/>
              <a:buChar char="ü"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 Questions</a:t>
            </a:r>
            <a:endParaRPr lang="en-US" altLang="ko-K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accuracy does CSP classify places?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Which features types are most discriminative for place categorization?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well do certain feature types operate in noisy environments?</a:t>
            </a:r>
          </a:p>
          <a:p>
            <a:pPr marL="342900" indent="-342900">
              <a:lnSpc>
                <a:spcPts val="3200"/>
              </a:lnSpc>
              <a:buFont typeface="Wingdings" pitchFamily="2" charset="2"/>
              <a:buChar char="ü"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Metrics</a:t>
            </a: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Accuracy </a:t>
            </a:r>
            <a:r>
              <a:rPr lang="en-US" altLang="ko-KR" dirty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 categorization: # of correctly recognized places/# of places</a:t>
            </a:r>
            <a:endParaRPr lang="en-US" altLang="ko-K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ts val="3200"/>
              </a:lnSpc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Baselines</a:t>
            </a:r>
            <a:endParaRPr lang="en-US" altLang="ko-K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ts val="3200"/>
              </a:lnSpc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ts val="3200"/>
              </a:lnSpc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ts val="3200"/>
              </a:lnSpc>
            </a:pPr>
            <a:endParaRPr lang="en-US" altLang="ko-K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endParaRPr lang="en-US" altLang="ko-K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3200"/>
              </a:lnSpc>
              <a:buFontTx/>
              <a:buChar char="-"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5344628" y="3835498"/>
                <a:ext cx="28656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ko-KR" altLang="en-US" dirty="0">
                  <a:latin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628" y="3835498"/>
                <a:ext cx="286569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809"/>
              </p:ext>
            </p:extLst>
          </p:nvPr>
        </p:nvGraphicFramePr>
        <p:xfrm>
          <a:off x="730965" y="4869160"/>
          <a:ext cx="7796884" cy="14071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4346"/>
                <a:gridCol w="1909529"/>
                <a:gridCol w="2756779"/>
                <a:gridCol w="204623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Verdana" pitchFamily="34" charset="0"/>
                          <a:cs typeface="Verdana" pitchFamily="34" charset="0"/>
                        </a:rPr>
                        <a:t>Feature</a:t>
                      </a:r>
                      <a:endParaRPr lang="ko-KR" altLang="en-US" sz="16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Verdana" pitchFamily="34" charset="0"/>
                          <a:cs typeface="Verdana" pitchFamily="34" charset="0"/>
                        </a:rPr>
                        <a:t>Method</a:t>
                      </a:r>
                      <a:endParaRPr lang="ko-KR" altLang="en-US" sz="16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Verdana" pitchFamily="34" charset="0"/>
                          <a:cs typeface="Verdana" pitchFamily="34" charset="0"/>
                        </a:rPr>
                        <a:t>Cons.</a:t>
                      </a:r>
                      <a:endParaRPr lang="ko-KR" altLang="en-US" sz="16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Verdana" pitchFamily="34" charset="0"/>
                          <a:cs typeface="Verdana" pitchFamily="34" charset="0"/>
                        </a:rPr>
                        <a:t>GPS</a:t>
                      </a:r>
                      <a:endParaRPr lang="ko-KR" altLang="en-US" sz="16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Latitude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Longitude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Closest</a:t>
                      </a:r>
                      <a:r>
                        <a:rPr lang="en-US" altLang="ko-KR" sz="1400" baseline="0" dirty="0" smtClean="0">
                          <a:latin typeface="Verdana" pitchFamily="34" charset="0"/>
                          <a:cs typeface="Verdana" pitchFamily="34" charset="0"/>
                        </a:rPr>
                        <a:t> place using </a:t>
                      </a:r>
                    </a:p>
                    <a:p>
                      <a:pPr algn="ctr" latinLnBrk="1"/>
                      <a:r>
                        <a:rPr lang="en-US" altLang="ko-KR" sz="1400" baseline="0" dirty="0" smtClean="0">
                          <a:latin typeface="Verdana" pitchFamily="34" charset="0"/>
                          <a:cs typeface="Verdana" pitchFamily="34" charset="0"/>
                        </a:rPr>
                        <a:t>Foursquare API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Noise in indoor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Dense POIs in urban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Verdana" pitchFamily="34" charset="0"/>
                          <a:cs typeface="Verdana" pitchFamily="34" charset="0"/>
                        </a:rPr>
                        <a:t>Mobility</a:t>
                      </a:r>
                      <a:endParaRPr lang="ko-KR" altLang="en-US" sz="16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Stay duration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Visit count &amp; time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Place modeling using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residence</a:t>
                      </a:r>
                      <a:r>
                        <a:rPr lang="en-US" altLang="ko-KR" sz="1400" baseline="0" dirty="0" smtClean="0">
                          <a:latin typeface="Verdana" pitchFamily="34" charset="0"/>
                          <a:cs typeface="Verdana" pitchFamily="34" charset="0"/>
                        </a:rPr>
                        <a:t>-time distribution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Verdana" pitchFamily="34" charset="0"/>
                          <a:cs typeface="Verdana" pitchFamily="34" charset="0"/>
                        </a:rPr>
                        <a:t>Confused by similar residence pattern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086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7504" y="908720"/>
            <a:ext cx="89171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follows category definition of </a:t>
            </a:r>
            <a:r>
              <a:rPr lang="en-US" altLang="ko-KR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Foursquare</a:t>
            </a: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    .</a:t>
            </a:r>
          </a:p>
        </p:txBody>
      </p:sp>
      <p:sp>
        <p:nvSpPr>
          <p:cNvPr id="6" name="모서리가 둥근 직사각형 21"/>
          <p:cNvSpPr/>
          <p:nvPr/>
        </p:nvSpPr>
        <p:spPr>
          <a:xfrm>
            <a:off x="285720" y="1700808"/>
            <a:ext cx="8606760" cy="4968552"/>
          </a:xfrm>
          <a:prstGeom prst="roundRect">
            <a:avLst>
              <a:gd name="adj" fmla="val 0"/>
            </a:avLst>
          </a:prstGeom>
          <a:solidFill>
            <a:schemeClr val="bg1"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l" rtl="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kumimoji="1" lang="en-US" altLang="ko-KR" sz="1400" b="1" kern="1200" dirty="0">
              <a:solidFill>
                <a:prstClr val="black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 smtClean="0"/>
              <a:t>Evaluation – Category Definition</a:t>
            </a:r>
            <a:endParaRPr lang="ko-KR" altLang="en-US" sz="3200" b="1" cap="smal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57933"/>
            <a:ext cx="6275634" cy="449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04100" y="6584538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  <a:endParaRPr lang="ko-KR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2052" name="Picture 4" descr="Gaming Caf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681" y="30212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ernet Caf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0721" y="30212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vie Thea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761" y="30212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useum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656" y="30212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usic Venu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582" y="30194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llege Academic Building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582" y="24619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ollege Bookstor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637" y="2461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ollege Stadium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576" y="24619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orority Hous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761" y="24619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merican Restauran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582" y="35842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Bagel Shop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681" y="35842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Burger Joint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576" y="35710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afé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616" y="357103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Pizza Place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656" y="35710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om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582" y="405323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School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259" y="54863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Bank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582" y="4478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Clothing Store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681" y="4478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Accessories Store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0721" y="4478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Department Stores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761" y="44782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Flower Shop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478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Gift Shops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582" y="49102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Jewelry Stores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681" y="49102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Post Office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0721" y="49102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Salons or Barbershops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527" y="49102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Video Store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849" y="4904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Bars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496" y="59903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Nightclubs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681" y="59903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hurches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0721" y="59903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Planes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761" y="59903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Bus Lines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9903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http://cdn.pocketnow.com/html/portal/news/0000021530/Foursquare-Logo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90872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37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21"/>
          <p:cNvSpPr/>
          <p:nvPr/>
        </p:nvSpPr>
        <p:spPr>
          <a:xfrm>
            <a:off x="285720" y="1000108"/>
            <a:ext cx="8606760" cy="5669252"/>
          </a:xfrm>
          <a:prstGeom prst="roundRect">
            <a:avLst>
              <a:gd name="adj" fmla="val 8651"/>
            </a:avLst>
          </a:prstGeom>
          <a:solidFill>
            <a:schemeClr val="bg1"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l" rtl="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kumimoji="1" lang="en-US" altLang="ko-KR" sz="1400" b="1" kern="1200" dirty="0">
              <a:solidFill>
                <a:prstClr val="black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Evaluation - Data Collection</a:t>
            </a:r>
            <a:endParaRPr lang="ko-KR" altLang="en-US" sz="3200" b="1" cap="small" dirty="0"/>
          </a:p>
        </p:txBody>
      </p:sp>
      <p:sp>
        <p:nvSpPr>
          <p:cNvPr id="9" name="TextBox 8"/>
          <p:cNvSpPr txBox="1"/>
          <p:nvPr/>
        </p:nvSpPr>
        <p:spPr>
          <a:xfrm>
            <a:off x="8668833" y="651605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cs typeface="Verdana" pitchFamily="34" charset="0"/>
              </a:rPr>
              <a:t>20</a:t>
            </a:r>
            <a:endParaRPr lang="ko-KR" alt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24744"/>
            <a:ext cx="8296999" cy="55446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36 participants in Korea, China, and USA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Run collection app. in Android </a:t>
            </a:r>
            <a:r>
              <a:rPr lang="en-US" altLang="ko-KR" dirty="0">
                <a:latin typeface="Verdana" pitchFamily="34" charset="0"/>
                <a:ea typeface="Verdana" pitchFamily="34" charset="0"/>
                <a:cs typeface="Verdana" pitchFamily="34" charset="0"/>
              </a:rPr>
              <a:t>SDK</a:t>
            </a:r>
            <a:r>
              <a:rPr lang="ko-KR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1.5 smartphone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endParaRPr lang="en-US" altLang="ko-K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endParaRPr lang="en-US" altLang="ko-K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endParaRPr lang="en-US" altLang="ko-K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ü"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1,300 places for 46,000 hours</a:t>
            </a:r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2,300 images and 4,200 audios</a:t>
            </a:r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22% of images are either blurred or </a:t>
            </a:r>
          </a:p>
          <a:p>
            <a:pPr lvl="1">
              <a:lnSpc>
                <a:spcPts val="3000"/>
              </a:lnSpc>
            </a:pPr>
            <a:r>
              <a:rPr lang="en-US" altLang="ko-K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completely black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950" y="2135825"/>
            <a:ext cx="4702162" cy="266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830" y="1920588"/>
            <a:ext cx="2646699" cy="4595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2692" y="3381734"/>
            <a:ext cx="642184" cy="4280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52692" y="3947933"/>
            <a:ext cx="670726" cy="4280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Evaluation - Overall</a:t>
            </a:r>
            <a:endParaRPr lang="ko-KR" altLang="en-US" sz="3200" b="1" cap="small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2" y="2348880"/>
            <a:ext cx="828092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49" y="1052736"/>
            <a:ext cx="89171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ko-KR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CrowdSense</a:t>
            </a: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outperforms existing techniques </a:t>
            </a:r>
          </a:p>
          <a:p>
            <a:pPr algn="r">
              <a:lnSpc>
                <a:spcPts val="3000"/>
              </a:lnSpc>
            </a:pP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69% overall accuracy.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15021"/>
            <a:ext cx="6691464" cy="43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6093296"/>
            <a:ext cx="8917124" cy="6480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ko-KR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Home, college, workplace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shows relatively higher accuracy and</a:t>
            </a:r>
          </a:p>
          <a:p>
            <a:pPr algn="r">
              <a:lnSpc>
                <a:spcPts val="3000"/>
              </a:lnSpc>
            </a:pPr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entertainment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shows worst accuracy.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790654" y="2267445"/>
            <a:ext cx="28803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742204" y="2267445"/>
            <a:ext cx="28803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687735" y="2270853"/>
            <a:ext cx="28803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608393" y="2270853"/>
            <a:ext cx="28803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480601" y="1916832"/>
            <a:ext cx="288032" cy="294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550516" y="2267445"/>
            <a:ext cx="28803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9810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3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Mobility Patterns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12537"/>
            <a:ext cx="84709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82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76456" y="11663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6896"/>
            <a:ext cx="9180513" cy="687848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1" y="20552"/>
            <a:ext cx="9180512" cy="6878487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5796136" y="6597352"/>
            <a:ext cx="3240360" cy="216024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altLang="ko-KR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1km by 800m, near </a:t>
            </a:r>
            <a:r>
              <a:rPr lang="en-US" altLang="ko-KR" sz="800" b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Yonsei</a:t>
            </a:r>
            <a:r>
              <a:rPr lang="en-US" altLang="ko-KR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University, Seoul, Korea</a:t>
            </a:r>
            <a:endParaRPr lang="en-US" altLang="ko-KR" sz="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1520" y="188640"/>
            <a:ext cx="8599022" cy="648072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Characterizing Places = Semantic Annotation of Places</a:t>
            </a:r>
            <a:endParaRPr lang="en-US" altLang="ko-KR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905683" y="4869160"/>
            <a:ext cx="2130813" cy="1656183"/>
            <a:chOff x="6905683" y="4869160"/>
            <a:chExt cx="2130813" cy="1656183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6905683" y="4869160"/>
              <a:ext cx="2130813" cy="165618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Ins="36000" anchor="ctr"/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Food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Shopping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College</a:t>
              </a:r>
              <a:r>
                <a:rPr lang="en-US" altLang="ko-KR" sz="9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&amp;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University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Nightlife</a:t>
              </a:r>
            </a:p>
            <a:p>
              <a:pPr>
                <a:defRPr/>
              </a:pPr>
              <a:r>
                <a:rPr lang="en-US" altLang="ko-KR" sz="10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Workplace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Arts &amp; Entertainment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Outdoors &amp; Sports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Travel &amp; Transport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Residences</a:t>
              </a:r>
              <a:endParaRPr lang="en-US" altLang="ko-KR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027" name="Picture 3" descr="J:\Google_Map\red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35" y="4950694"/>
              <a:ext cx="190433" cy="19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J:\Google_Map\blue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35" y="5141811"/>
              <a:ext cx="190433" cy="19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J:\Google_Map\skyicon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654" y="5717875"/>
              <a:ext cx="82626" cy="8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J:\Google_Map\purple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35" y="5323931"/>
              <a:ext cx="190433" cy="19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J:\Google_Map\green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35" y="5501851"/>
              <a:ext cx="190433" cy="19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J:\Google_Map\orangeicon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654" y="5876180"/>
              <a:ext cx="82626" cy="8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J:\Google_Map\grayicon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654" y="6178501"/>
              <a:ext cx="82626" cy="8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J:\Google_Map\grayicon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654" y="6333135"/>
              <a:ext cx="82626" cy="8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J:\Google_Map\yellowicon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730" y="6029798"/>
              <a:ext cx="82550" cy="8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107504" y="5157192"/>
            <a:ext cx="6696744" cy="1296144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3600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Understanding City-Scale Behavior Patterns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Enhanced Local Search &amp; Recommendations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Location-based Reminder &amp; Content Delivery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Rich </a:t>
            </a:r>
            <a:r>
              <a:rPr lang="en-US" altLang="ko-KR" sz="1600" b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CrowdSourced</a:t>
            </a:r>
            <a:r>
              <a:rPr lang="en-US" altLang="ko-KR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Point-of-Interest Category Maps</a:t>
            </a:r>
            <a:endParaRPr lang="en-US" altLang="ko-KR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51520" y="908720"/>
            <a:ext cx="4752528" cy="1008112"/>
          </a:xfrm>
          <a:prstGeom prst="ellipse">
            <a:avLst/>
          </a:prstGeom>
          <a:solidFill>
            <a:schemeClr val="accent4">
              <a:lumMod val="75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12728" y="1034152"/>
            <a:ext cx="1507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Yonsei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364088" y="980728"/>
            <a:ext cx="3744416" cy="1008112"/>
          </a:xfrm>
          <a:prstGeom prst="ellipse">
            <a:avLst/>
          </a:prstGeom>
          <a:solidFill>
            <a:schemeClr val="accent4">
              <a:lumMod val="75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516216" y="1106160"/>
            <a:ext cx="1507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Ewha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University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99168" y="2780927"/>
            <a:ext cx="2240584" cy="2217959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95536" y="3645024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Nightlife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6228184" y="2564904"/>
            <a:ext cx="2808312" cy="2217959"/>
          </a:xfrm>
          <a:prstGeom prst="ellipse">
            <a:avLst/>
          </a:prstGeom>
          <a:solidFill>
            <a:schemeClr val="tx2">
              <a:lumMod val="75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760254" y="339938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Shopping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760254" y="4869159"/>
            <a:ext cx="2276242" cy="3176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6763772" y="5068857"/>
            <a:ext cx="2276242" cy="3176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763772" y="5457747"/>
            <a:ext cx="2276242" cy="3176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6062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7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2" grpId="1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CSP </a:t>
            </a:r>
            <a:r>
              <a:rPr lang="en-US" dirty="0" err="1" smtClean="0"/>
              <a:t>vs</a:t>
            </a:r>
            <a:r>
              <a:rPr lang="en-US" dirty="0" smtClean="0"/>
              <a:t> Mobility: Confusion Matrix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70" y="866077"/>
            <a:ext cx="5945399" cy="2794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67" y="3729045"/>
            <a:ext cx="5820102" cy="2743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1367" y="1696002"/>
            <a:ext cx="1355724" cy="599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8549" y="2233662"/>
            <a:ext cx="1355724" cy="599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05225" y="4497862"/>
            <a:ext cx="1355724" cy="599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7091" y="5040081"/>
            <a:ext cx="1355724" cy="599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21536" y="2111800"/>
            <a:ext cx="2322567" cy="7820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User Mobility Only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5539" y="4864296"/>
            <a:ext cx="2322567" cy="7820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User Mobility + Images + Audio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924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9" y="968288"/>
            <a:ext cx="8892868" cy="49075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Some Places Belong to More Than One Category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95922" y="2263354"/>
            <a:ext cx="513748" cy="2716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63744" y="2262201"/>
            <a:ext cx="513748" cy="271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9583" y="2262201"/>
            <a:ext cx="513748" cy="271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32589" y="2262201"/>
            <a:ext cx="513748" cy="271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92680" y="2140338"/>
            <a:ext cx="513748" cy="2863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19969" y="2019627"/>
            <a:ext cx="513748" cy="3012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3393" y="6007215"/>
            <a:ext cx="7283450" cy="6563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Top-three highest-probability topics for each category</a:t>
            </a:r>
          </a:p>
        </p:txBody>
      </p:sp>
    </p:spTree>
    <p:extLst>
      <p:ext uri="{BB962C8B-B14F-4D97-AF65-F5344CB8AC3E}">
        <p14:creationId xmlns:p14="http://schemas.microsoft.com/office/powerpoint/2010/main" val="30055867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Evaluation - Classifiers</a:t>
            </a:r>
            <a:endParaRPr lang="ko-KR" altLang="en-US" sz="3200" b="1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013176"/>
            <a:ext cx="4550872" cy="720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Strong discriminative power</a:t>
            </a:r>
            <a:endParaRPr lang="en-US" altLang="ko-K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111" y="5013176"/>
            <a:ext cx="4573889" cy="720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Weak discriminative power</a:t>
            </a:r>
            <a:endParaRPr lang="en-US" altLang="ko-K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89240"/>
            <a:ext cx="4550872" cy="720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Texts</a:t>
            </a: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OCR</a:t>
            </a:r>
          </a:p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Scene features</a:t>
            </a: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GIST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3128" y="5589240"/>
            <a:ext cx="4550872" cy="720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</a:t>
            </a: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detection in indoor</a:t>
            </a:r>
          </a:p>
          <a:p>
            <a:pPr algn="ctr">
              <a:lnSpc>
                <a:spcPts val="3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Speech words </a:t>
            </a:r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altLang="ko-K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sounds</a:t>
            </a:r>
            <a:endParaRPr lang="en-US" altLang="ko-KR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85"/>
          <a:stretch/>
        </p:blipFill>
        <p:spPr bwMode="auto">
          <a:xfrm>
            <a:off x="197816" y="1772816"/>
            <a:ext cx="87666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395536" y="2276872"/>
            <a:ext cx="28803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1520" y="2996952"/>
            <a:ext cx="3024336" cy="1044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479045" y="2214291"/>
            <a:ext cx="498138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479045" y="2996952"/>
            <a:ext cx="4852817" cy="10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9372" y="980728"/>
            <a:ext cx="8917124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</a:t>
            </a: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the most powerful feature.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8833" y="651605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5536" y="2276872"/>
            <a:ext cx="1008112" cy="29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4714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Evaluation - Classifiers</a:t>
            </a:r>
            <a:endParaRPr lang="ko-KR" altLang="en-US" sz="3200" b="1" cap="small" dirty="0"/>
          </a:p>
        </p:txBody>
      </p:sp>
      <p:sp>
        <p:nvSpPr>
          <p:cNvPr id="16" name="직사각형 15"/>
          <p:cNvSpPr/>
          <p:nvPr/>
        </p:nvSpPr>
        <p:spPr>
          <a:xfrm>
            <a:off x="395536" y="2060848"/>
            <a:ext cx="28803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1520" y="2780928"/>
            <a:ext cx="3024336" cy="1044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479045" y="1998267"/>
            <a:ext cx="498138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479045" y="2780928"/>
            <a:ext cx="4852817" cy="10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1" y="1124744"/>
            <a:ext cx="8568952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Texts</a:t>
            </a: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are mainly observed</a:t>
            </a:r>
          </a:p>
          <a:p>
            <a:pPr algn="r">
              <a:lnSpc>
                <a:spcPts val="3000"/>
              </a:lnSpc>
            </a:pP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shopping and food-related places.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13" y="6237312"/>
            <a:ext cx="9143999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Frequency of recognized words from different place categories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17" y="1916832"/>
            <a:ext cx="7476899" cy="429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68833" y="651605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79011" y="3799794"/>
            <a:ext cx="1893190" cy="2293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8822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Evaluation - Classifiers</a:t>
            </a:r>
            <a:endParaRPr lang="ko-KR" altLang="en-US" sz="3200" b="1" cap="small" dirty="0"/>
          </a:p>
        </p:txBody>
      </p:sp>
      <p:sp>
        <p:nvSpPr>
          <p:cNvPr id="16" name="직사각형 15"/>
          <p:cNvSpPr/>
          <p:nvPr/>
        </p:nvSpPr>
        <p:spPr>
          <a:xfrm>
            <a:off x="395536" y="2060848"/>
            <a:ext cx="28803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1520" y="2780928"/>
            <a:ext cx="3024336" cy="1044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479045" y="1998267"/>
            <a:ext cx="498138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479045" y="2780928"/>
            <a:ext cx="4852817" cy="10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124744"/>
            <a:ext cx="9143999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Scene features </a:t>
            </a: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distributed differently</a:t>
            </a:r>
          </a:p>
          <a:p>
            <a:pPr algn="r">
              <a:lnSpc>
                <a:spcPts val="3000"/>
              </a:lnSpc>
            </a:pP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different place categories.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13" y="6237312"/>
            <a:ext cx="9143999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Distribution of indoor scene features (GIST) at different place categories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440" y="1815266"/>
            <a:ext cx="7350968" cy="443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자유형 9"/>
          <p:cNvSpPr/>
          <p:nvPr/>
        </p:nvSpPr>
        <p:spPr>
          <a:xfrm>
            <a:off x="2963917" y="3185343"/>
            <a:ext cx="2853559" cy="2101674"/>
          </a:xfrm>
          <a:custGeom>
            <a:avLst/>
            <a:gdLst>
              <a:gd name="connsiteX0" fmla="*/ 0 w 2853559"/>
              <a:gd name="connsiteY0" fmla="*/ 2096105 h 2101674"/>
              <a:gd name="connsiteX1" fmla="*/ 189186 w 2853559"/>
              <a:gd name="connsiteY1" fmla="*/ 62354 h 2101674"/>
              <a:gd name="connsiteX2" fmla="*/ 630621 w 2853559"/>
              <a:gd name="connsiteY2" fmla="*/ 551085 h 2101674"/>
              <a:gd name="connsiteX3" fmla="*/ 804042 w 2853559"/>
              <a:gd name="connsiteY3" fmla="*/ 850629 h 2101674"/>
              <a:gd name="connsiteX4" fmla="*/ 1008993 w 2853559"/>
              <a:gd name="connsiteY4" fmla="*/ 992519 h 2101674"/>
              <a:gd name="connsiteX5" fmla="*/ 1182414 w 2853559"/>
              <a:gd name="connsiteY5" fmla="*/ 2096105 h 2101674"/>
              <a:gd name="connsiteX6" fmla="*/ 2349062 w 2853559"/>
              <a:gd name="connsiteY6" fmla="*/ 1418188 h 2101674"/>
              <a:gd name="connsiteX7" fmla="*/ 2617076 w 2853559"/>
              <a:gd name="connsiteY7" fmla="*/ 1370891 h 2101674"/>
              <a:gd name="connsiteX8" fmla="*/ 2853559 w 2853559"/>
              <a:gd name="connsiteY8" fmla="*/ 2080340 h 210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559" h="2101674">
                <a:moveTo>
                  <a:pt x="0" y="2096105"/>
                </a:moveTo>
                <a:cubicBezTo>
                  <a:pt x="42041" y="1207981"/>
                  <a:pt x="84083" y="319857"/>
                  <a:pt x="189186" y="62354"/>
                </a:cubicBezTo>
                <a:cubicBezTo>
                  <a:pt x="294290" y="-195149"/>
                  <a:pt x="528145" y="419706"/>
                  <a:pt x="630621" y="551085"/>
                </a:cubicBezTo>
                <a:cubicBezTo>
                  <a:pt x="733097" y="682464"/>
                  <a:pt x="740980" y="777057"/>
                  <a:pt x="804042" y="850629"/>
                </a:cubicBezTo>
                <a:cubicBezTo>
                  <a:pt x="867104" y="924201"/>
                  <a:pt x="945931" y="784940"/>
                  <a:pt x="1008993" y="992519"/>
                </a:cubicBezTo>
                <a:cubicBezTo>
                  <a:pt x="1072055" y="1200098"/>
                  <a:pt x="959069" y="2025160"/>
                  <a:pt x="1182414" y="2096105"/>
                </a:cubicBezTo>
                <a:cubicBezTo>
                  <a:pt x="1405759" y="2167050"/>
                  <a:pt x="2109952" y="1539057"/>
                  <a:pt x="2349062" y="1418188"/>
                </a:cubicBezTo>
                <a:cubicBezTo>
                  <a:pt x="2588172" y="1297319"/>
                  <a:pt x="2532993" y="1260532"/>
                  <a:pt x="2617076" y="1370891"/>
                </a:cubicBezTo>
                <a:cubicBezTo>
                  <a:pt x="2701159" y="1481250"/>
                  <a:pt x="2777359" y="1780795"/>
                  <a:pt x="2853559" y="2080340"/>
                </a:cubicBezTo>
              </a:path>
            </a:pathLst>
          </a:custGeom>
          <a:solidFill>
            <a:srgbClr val="FFFF00">
              <a:alpha val="50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3200400" y="3328503"/>
            <a:ext cx="4067503" cy="1937180"/>
          </a:xfrm>
          <a:custGeom>
            <a:avLst/>
            <a:gdLst>
              <a:gd name="connsiteX0" fmla="*/ 0 w 4067503"/>
              <a:gd name="connsiteY0" fmla="*/ 1937180 h 1937180"/>
              <a:gd name="connsiteX1" fmla="*/ 189186 w 4067503"/>
              <a:gd name="connsiteY1" fmla="*/ 1747994 h 1937180"/>
              <a:gd name="connsiteX2" fmla="*/ 709448 w 4067503"/>
              <a:gd name="connsiteY2" fmla="*/ 1448449 h 1937180"/>
              <a:gd name="connsiteX3" fmla="*/ 1182414 w 4067503"/>
              <a:gd name="connsiteY3" fmla="*/ 439456 h 1937180"/>
              <a:gd name="connsiteX4" fmla="*/ 1907628 w 4067503"/>
              <a:gd name="connsiteY4" fmla="*/ 281800 h 1937180"/>
              <a:gd name="connsiteX5" fmla="*/ 2396359 w 4067503"/>
              <a:gd name="connsiteY5" fmla="*/ 45318 h 1937180"/>
              <a:gd name="connsiteX6" fmla="*/ 2900855 w 4067503"/>
              <a:gd name="connsiteY6" fmla="*/ 1275028 h 1937180"/>
              <a:gd name="connsiteX7" fmla="*/ 3499945 w 4067503"/>
              <a:gd name="connsiteY7" fmla="*/ 1322325 h 1937180"/>
              <a:gd name="connsiteX8" fmla="*/ 4067503 w 4067503"/>
              <a:gd name="connsiteY8" fmla="*/ 1937180 h 193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503" h="1937180">
                <a:moveTo>
                  <a:pt x="0" y="1937180"/>
                </a:moveTo>
                <a:cubicBezTo>
                  <a:pt x="35472" y="1883314"/>
                  <a:pt x="70945" y="1829449"/>
                  <a:pt x="189186" y="1747994"/>
                </a:cubicBezTo>
                <a:cubicBezTo>
                  <a:pt x="307427" y="1666539"/>
                  <a:pt x="543910" y="1666539"/>
                  <a:pt x="709448" y="1448449"/>
                </a:cubicBezTo>
                <a:cubicBezTo>
                  <a:pt x="874986" y="1230359"/>
                  <a:pt x="982717" y="633898"/>
                  <a:pt x="1182414" y="439456"/>
                </a:cubicBezTo>
                <a:cubicBezTo>
                  <a:pt x="1382111" y="245014"/>
                  <a:pt x="1705304" y="347490"/>
                  <a:pt x="1907628" y="281800"/>
                </a:cubicBezTo>
                <a:cubicBezTo>
                  <a:pt x="2109952" y="216110"/>
                  <a:pt x="2230821" y="-120220"/>
                  <a:pt x="2396359" y="45318"/>
                </a:cubicBezTo>
                <a:cubicBezTo>
                  <a:pt x="2561897" y="210856"/>
                  <a:pt x="2716924" y="1062194"/>
                  <a:pt x="2900855" y="1275028"/>
                </a:cubicBezTo>
                <a:cubicBezTo>
                  <a:pt x="3084786" y="1487862"/>
                  <a:pt x="3305504" y="1211966"/>
                  <a:pt x="3499945" y="1322325"/>
                </a:cubicBezTo>
                <a:cubicBezTo>
                  <a:pt x="3694386" y="1432684"/>
                  <a:pt x="4059620" y="1876746"/>
                  <a:pt x="4067503" y="1937180"/>
                </a:cubicBezTo>
              </a:path>
            </a:pathLst>
          </a:custGeom>
          <a:solidFill>
            <a:srgbClr val="92D050">
              <a:alpha val="50000"/>
            </a:srgb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828800" y="2101459"/>
            <a:ext cx="1135117" cy="3179989"/>
            <a:chOff x="1828800" y="2101459"/>
            <a:chExt cx="1135117" cy="3179989"/>
          </a:xfrm>
        </p:grpSpPr>
        <p:sp>
          <p:nvSpPr>
            <p:cNvPr id="7" name="자유형 6"/>
            <p:cNvSpPr/>
            <p:nvPr/>
          </p:nvSpPr>
          <p:spPr>
            <a:xfrm>
              <a:off x="1828800" y="2101459"/>
              <a:ext cx="1135117" cy="3179989"/>
            </a:xfrm>
            <a:custGeom>
              <a:avLst/>
              <a:gdLst>
                <a:gd name="connsiteX0" fmla="*/ 0 w 1135117"/>
                <a:gd name="connsiteY0" fmla="*/ 279134 h 3179989"/>
                <a:gd name="connsiteX1" fmla="*/ 457200 w 1135117"/>
                <a:gd name="connsiteY1" fmla="*/ 279134 h 3179989"/>
                <a:gd name="connsiteX2" fmla="*/ 1135117 w 1135117"/>
                <a:gd name="connsiteY2" fmla="*/ 3179989 h 31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117" h="3179989">
                  <a:moveTo>
                    <a:pt x="0" y="279134"/>
                  </a:moveTo>
                  <a:cubicBezTo>
                    <a:pt x="134007" y="37396"/>
                    <a:pt x="268014" y="-204342"/>
                    <a:pt x="457200" y="279134"/>
                  </a:cubicBezTo>
                  <a:cubicBezTo>
                    <a:pt x="646386" y="762610"/>
                    <a:pt x="1030014" y="2659727"/>
                    <a:pt x="1135117" y="3179989"/>
                  </a:cubicBezTo>
                </a:path>
              </a:pathLst>
            </a:custGeom>
            <a:solidFill>
              <a:srgbClr val="003300">
                <a:alpha val="50000"/>
              </a:srgbClr>
            </a:solidFill>
            <a:ln w="508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/>
            <p:cNvSpPr/>
            <p:nvPr/>
          </p:nvSpPr>
          <p:spPr>
            <a:xfrm>
              <a:off x="1830933" y="2376488"/>
              <a:ext cx="1131342" cy="2899527"/>
            </a:xfrm>
            <a:prstGeom prst="triangle">
              <a:avLst>
                <a:gd name="adj" fmla="val 0"/>
              </a:avLst>
            </a:prstGeom>
            <a:solidFill>
              <a:srgbClr val="003300">
                <a:alpha val="50000"/>
              </a:srgb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028758" y="2697432"/>
            <a:ext cx="3185076" cy="2584016"/>
            <a:chOff x="5028758" y="2697432"/>
            <a:chExt cx="3185076" cy="2584016"/>
          </a:xfrm>
        </p:grpSpPr>
        <p:sp>
          <p:nvSpPr>
            <p:cNvPr id="8" name="자유형 7"/>
            <p:cNvSpPr/>
            <p:nvPr/>
          </p:nvSpPr>
          <p:spPr>
            <a:xfrm>
              <a:off x="5028758" y="2697432"/>
              <a:ext cx="3185076" cy="2584016"/>
            </a:xfrm>
            <a:custGeom>
              <a:avLst/>
              <a:gdLst>
                <a:gd name="connsiteX0" fmla="*/ 3185076 w 3185076"/>
                <a:gd name="connsiteY0" fmla="*/ 45768 h 2584016"/>
                <a:gd name="connsiteX1" fmla="*/ 2664814 w 3185076"/>
                <a:gd name="connsiteY1" fmla="*/ 61534 h 2584016"/>
                <a:gd name="connsiteX2" fmla="*/ 2207614 w 3185076"/>
                <a:gd name="connsiteY2" fmla="*/ 644858 h 2584016"/>
                <a:gd name="connsiteX3" fmla="*/ 1750414 w 3185076"/>
                <a:gd name="connsiteY3" fmla="*/ 1480430 h 2584016"/>
                <a:gd name="connsiteX4" fmla="*/ 1198621 w 3185076"/>
                <a:gd name="connsiteY4" fmla="*/ 1543492 h 2584016"/>
                <a:gd name="connsiteX5" fmla="*/ 442 w 3185076"/>
                <a:gd name="connsiteY5" fmla="*/ 2584016 h 258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5076" h="2584016">
                  <a:moveTo>
                    <a:pt x="3185076" y="45768"/>
                  </a:moveTo>
                  <a:cubicBezTo>
                    <a:pt x="3006400" y="3727"/>
                    <a:pt x="2827724" y="-38314"/>
                    <a:pt x="2664814" y="61534"/>
                  </a:cubicBezTo>
                  <a:cubicBezTo>
                    <a:pt x="2501904" y="161382"/>
                    <a:pt x="2360014" y="408375"/>
                    <a:pt x="2207614" y="644858"/>
                  </a:cubicBezTo>
                  <a:cubicBezTo>
                    <a:pt x="2055214" y="881341"/>
                    <a:pt x="1918579" y="1330658"/>
                    <a:pt x="1750414" y="1480430"/>
                  </a:cubicBezTo>
                  <a:cubicBezTo>
                    <a:pt x="1582249" y="1630202"/>
                    <a:pt x="1490283" y="1359561"/>
                    <a:pt x="1198621" y="1543492"/>
                  </a:cubicBezTo>
                  <a:cubicBezTo>
                    <a:pt x="906959" y="1727423"/>
                    <a:pt x="-23206" y="2492051"/>
                    <a:pt x="442" y="2584016"/>
                  </a:cubicBezTo>
                </a:path>
              </a:pathLst>
            </a:custGeom>
            <a:solidFill>
              <a:srgbClr val="FFC000">
                <a:alpha val="50000"/>
              </a:srgbClr>
            </a:solidFill>
            <a:ln w="825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>
              <a:off x="5028758" y="2780928"/>
              <a:ext cx="3164055" cy="2500520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50000"/>
              </a:srgb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자유형 14"/>
          <p:cNvSpPr/>
          <p:nvPr/>
        </p:nvSpPr>
        <p:spPr>
          <a:xfrm>
            <a:off x="4382814" y="3713025"/>
            <a:ext cx="3563007" cy="1552658"/>
          </a:xfrm>
          <a:custGeom>
            <a:avLst/>
            <a:gdLst>
              <a:gd name="connsiteX0" fmla="*/ 0 w 3563007"/>
              <a:gd name="connsiteY0" fmla="*/ 1552658 h 1552658"/>
              <a:gd name="connsiteX1" fmla="*/ 283779 w 3563007"/>
              <a:gd name="connsiteY1" fmla="*/ 1316175 h 1552658"/>
              <a:gd name="connsiteX2" fmla="*/ 867103 w 3563007"/>
              <a:gd name="connsiteY2" fmla="*/ 1253113 h 1552658"/>
              <a:gd name="connsiteX3" fmla="*/ 1245476 w 3563007"/>
              <a:gd name="connsiteY3" fmla="*/ 244120 h 1552658"/>
              <a:gd name="connsiteX4" fmla="*/ 1876096 w 3563007"/>
              <a:gd name="connsiteY4" fmla="*/ 7637 h 1552658"/>
              <a:gd name="connsiteX5" fmla="*/ 2522483 w 3563007"/>
              <a:gd name="connsiteY5" fmla="*/ 133761 h 1552658"/>
              <a:gd name="connsiteX6" fmla="*/ 2979683 w 3563007"/>
              <a:gd name="connsiteY6" fmla="*/ 843209 h 1552658"/>
              <a:gd name="connsiteX7" fmla="*/ 3563007 w 3563007"/>
              <a:gd name="connsiteY7" fmla="*/ 1552658 h 155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3007" h="1552658">
                <a:moveTo>
                  <a:pt x="0" y="1552658"/>
                </a:moveTo>
                <a:cubicBezTo>
                  <a:pt x="69631" y="1459378"/>
                  <a:pt x="139262" y="1366099"/>
                  <a:pt x="283779" y="1316175"/>
                </a:cubicBezTo>
                <a:cubicBezTo>
                  <a:pt x="428296" y="1266251"/>
                  <a:pt x="706820" y="1431789"/>
                  <a:pt x="867103" y="1253113"/>
                </a:cubicBezTo>
                <a:cubicBezTo>
                  <a:pt x="1027386" y="1074437"/>
                  <a:pt x="1077311" y="451699"/>
                  <a:pt x="1245476" y="244120"/>
                </a:cubicBezTo>
                <a:cubicBezTo>
                  <a:pt x="1413641" y="36541"/>
                  <a:pt x="1663261" y="26030"/>
                  <a:pt x="1876096" y="7637"/>
                </a:cubicBezTo>
                <a:cubicBezTo>
                  <a:pt x="2088931" y="-10756"/>
                  <a:pt x="2338552" y="-5501"/>
                  <a:pt x="2522483" y="133761"/>
                </a:cubicBezTo>
                <a:cubicBezTo>
                  <a:pt x="2706414" y="273023"/>
                  <a:pt x="2806262" y="606726"/>
                  <a:pt x="2979683" y="843209"/>
                </a:cubicBezTo>
                <a:cubicBezTo>
                  <a:pt x="3153104" y="1079692"/>
                  <a:pt x="3358055" y="1316175"/>
                  <a:pt x="3563007" y="1552658"/>
                </a:cubicBezTo>
              </a:path>
            </a:pathLst>
          </a:custGeom>
          <a:solidFill>
            <a:srgbClr val="FF0000">
              <a:alpha val="5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0787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Evaluation - Classifiers</a:t>
            </a:r>
            <a:endParaRPr lang="ko-KR" altLang="en-US" sz="3200" b="1" cap="small" dirty="0"/>
          </a:p>
        </p:txBody>
      </p:sp>
      <p:sp>
        <p:nvSpPr>
          <p:cNvPr id="16" name="직사각형 15"/>
          <p:cNvSpPr/>
          <p:nvPr/>
        </p:nvSpPr>
        <p:spPr>
          <a:xfrm>
            <a:off x="395536" y="2060848"/>
            <a:ext cx="28803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1520" y="2780928"/>
            <a:ext cx="3024336" cy="1044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479045" y="1998267"/>
            <a:ext cx="498138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479045" y="2780928"/>
            <a:ext cx="4852817" cy="101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052736"/>
            <a:ext cx="9143999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becomes more certain about place categories </a:t>
            </a:r>
          </a:p>
          <a:p>
            <a:pPr algn="r">
              <a:lnSpc>
                <a:spcPts val="3000"/>
              </a:lnSpc>
            </a:pPr>
            <a:r>
              <a:rPr lang="en-US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users visit places multiple times.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13" y="6237312"/>
            <a:ext cx="9143999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Box plot of correctly allocated topic probability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54380"/>
            <a:ext cx="8972111" cy="431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68833" y="651605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9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Discussion (1)</a:t>
            </a:r>
            <a:endParaRPr lang="ko-KR" altLang="en-US" sz="3200" b="1" cap="smal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062" y="1766526"/>
            <a:ext cx="6440298" cy="274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2579" y="4725144"/>
            <a:ext cx="423343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Privacy Concern</a:t>
            </a:r>
          </a:p>
          <a:p>
            <a:pPr algn="ctr">
              <a:lnSpc>
                <a:spcPts val="26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Local processing &amp;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Anonymization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458" y="1340768"/>
            <a:ext cx="852701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Good Example of </a:t>
            </a:r>
            <a:r>
              <a:rPr lang="en-US" altLang="ko-KR" sz="2800" b="1" dirty="0" err="1" smtClean="0">
                <a:latin typeface="Arial" pitchFamily="34" charset="0"/>
                <a:cs typeface="Arial" pitchFamily="34" charset="0"/>
              </a:rPr>
              <a:t>CrowdSensing</a:t>
            </a: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 Framework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547" y="5805264"/>
            <a:ext cx="473749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Accurate &amp; Efficient Classifier</a:t>
            </a:r>
          </a:p>
          <a:p>
            <a:pPr algn="ctr">
              <a:lnSpc>
                <a:spcPts val="26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Extract high-level context from real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7" y="4725144"/>
            <a:ext cx="468052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Induce User Participation</a:t>
            </a:r>
          </a:p>
          <a:p>
            <a:pPr algn="ctr">
              <a:lnSpc>
                <a:spcPts val="26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Incentive for data collection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5067" y="5805264"/>
            <a:ext cx="437745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Advanced Applications</a:t>
            </a:r>
          </a:p>
          <a:p>
            <a:pPr algn="ctr">
              <a:lnSpc>
                <a:spcPts val="26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Use crowd context</a:t>
            </a:r>
          </a:p>
        </p:txBody>
      </p:sp>
    </p:spTree>
    <p:extLst>
      <p:ext uri="{BB962C8B-B14F-4D97-AF65-F5344CB8AC3E}">
        <p14:creationId xmlns:p14="http://schemas.microsoft.com/office/powerpoint/2010/main" val="2060906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Discussion (2)</a:t>
            </a:r>
            <a:endParaRPr lang="ko-KR" altLang="en-US" sz="3200" b="1" cap="small" dirty="0"/>
          </a:p>
        </p:txBody>
      </p:sp>
      <p:sp>
        <p:nvSpPr>
          <p:cNvPr id="106" name="Rectangle 4"/>
          <p:cNvSpPr/>
          <p:nvPr/>
        </p:nvSpPr>
        <p:spPr>
          <a:xfrm>
            <a:off x="251520" y="1793778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Accel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7" name="Rectangle 9"/>
          <p:cNvSpPr/>
          <p:nvPr/>
        </p:nvSpPr>
        <p:spPr>
          <a:xfrm>
            <a:off x="251520" y="2555778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Cellular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8" name="Rectangle 10"/>
          <p:cNvSpPr/>
          <p:nvPr/>
        </p:nvSpPr>
        <p:spPr>
          <a:xfrm>
            <a:off x="251520" y="2936778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WiFi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9" name="Rectangle 11"/>
          <p:cNvSpPr/>
          <p:nvPr/>
        </p:nvSpPr>
        <p:spPr>
          <a:xfrm>
            <a:off x="251520" y="3317778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GPS/WPS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0" name="Rectangle 10"/>
          <p:cNvSpPr/>
          <p:nvPr/>
        </p:nvSpPr>
        <p:spPr>
          <a:xfrm>
            <a:off x="251520" y="2174778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Screen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1" name="Rectangle 11"/>
          <p:cNvSpPr/>
          <p:nvPr/>
        </p:nvSpPr>
        <p:spPr>
          <a:xfrm>
            <a:off x="251520" y="1412778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Camera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2" name="Rectangle 11"/>
          <p:cNvSpPr/>
          <p:nvPr/>
        </p:nvSpPr>
        <p:spPr>
          <a:xfrm>
            <a:off x="251520" y="3715546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Mic.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4618" y="836712"/>
            <a:ext cx="24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Smartphone Client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59821" y="836712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Sensor Data Classifier</a:t>
            </a:r>
          </a:p>
        </p:txBody>
      </p:sp>
      <p:cxnSp>
        <p:nvCxnSpPr>
          <p:cNvPr id="115" name="Straight Arrow Connector 138"/>
          <p:cNvCxnSpPr>
            <a:stCxn id="110" idx="3"/>
          </p:cNvCxnSpPr>
          <p:nvPr/>
        </p:nvCxnSpPr>
        <p:spPr>
          <a:xfrm>
            <a:off x="1089720" y="2327178"/>
            <a:ext cx="22859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16" name="Straight Arrow Connector 138"/>
          <p:cNvCxnSpPr>
            <a:stCxn id="106" idx="3"/>
          </p:cNvCxnSpPr>
          <p:nvPr/>
        </p:nvCxnSpPr>
        <p:spPr>
          <a:xfrm>
            <a:off x="1089720" y="1946178"/>
            <a:ext cx="22859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17" name="Straight Arrow Connector 138"/>
          <p:cNvCxnSpPr/>
          <p:nvPr/>
        </p:nvCxnSpPr>
        <p:spPr>
          <a:xfrm>
            <a:off x="1089720" y="2631978"/>
            <a:ext cx="22859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18" name="Straight Arrow Connector 138"/>
          <p:cNvCxnSpPr/>
          <p:nvPr/>
        </p:nvCxnSpPr>
        <p:spPr>
          <a:xfrm>
            <a:off x="1089720" y="2784378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19" name="Straight Arrow Connector 138"/>
          <p:cNvCxnSpPr>
            <a:stCxn id="108" idx="3"/>
          </p:cNvCxnSpPr>
          <p:nvPr/>
        </p:nvCxnSpPr>
        <p:spPr>
          <a:xfrm>
            <a:off x="1089720" y="3089178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20" name="Straight Arrow Connector 138"/>
          <p:cNvCxnSpPr>
            <a:stCxn id="109" idx="3"/>
          </p:cNvCxnSpPr>
          <p:nvPr/>
        </p:nvCxnSpPr>
        <p:spPr>
          <a:xfrm>
            <a:off x="1089720" y="3470178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21" name="Straight Arrow Connector 138"/>
          <p:cNvCxnSpPr>
            <a:stCxn id="111" idx="3"/>
          </p:cNvCxnSpPr>
          <p:nvPr/>
        </p:nvCxnSpPr>
        <p:spPr>
          <a:xfrm>
            <a:off x="1089720" y="1565178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22" name="Straight Arrow Connector 138"/>
          <p:cNvCxnSpPr>
            <a:stCxn id="112" idx="3"/>
          </p:cNvCxnSpPr>
          <p:nvPr/>
        </p:nvCxnSpPr>
        <p:spPr>
          <a:xfrm>
            <a:off x="1089720" y="3867946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sp>
        <p:nvSpPr>
          <p:cNvPr id="123" name="Rectangle 16"/>
          <p:cNvSpPr/>
          <p:nvPr/>
        </p:nvSpPr>
        <p:spPr>
          <a:xfrm rot="16200000">
            <a:off x="-904801" y="3635895"/>
            <a:ext cx="4751041" cy="304803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Sensor Sampling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4" name="Rectangle 11"/>
          <p:cNvSpPr/>
          <p:nvPr/>
        </p:nvSpPr>
        <p:spPr>
          <a:xfrm>
            <a:off x="1927920" y="3698778"/>
            <a:ext cx="9906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Sound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5" name="Rectangle 11"/>
          <p:cNvSpPr/>
          <p:nvPr/>
        </p:nvSpPr>
        <p:spPr>
          <a:xfrm>
            <a:off x="1927920" y="1412778"/>
            <a:ext cx="9906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Image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6" name="Rectangle 11"/>
          <p:cNvSpPr/>
          <p:nvPr/>
        </p:nvSpPr>
        <p:spPr>
          <a:xfrm>
            <a:off x="1927920" y="3317778"/>
            <a:ext cx="9906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Location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7" name="Rectangle 11"/>
          <p:cNvSpPr/>
          <p:nvPr/>
        </p:nvSpPr>
        <p:spPr>
          <a:xfrm>
            <a:off x="1927920" y="2708178"/>
            <a:ext cx="990600" cy="4572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Radio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Fingerprint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128" name="Straight Connector 147"/>
          <p:cNvCxnSpPr/>
          <p:nvPr/>
        </p:nvCxnSpPr>
        <p:spPr>
          <a:xfrm>
            <a:off x="3116563" y="1036767"/>
            <a:ext cx="0" cy="563259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29" name="Rectangle 11"/>
          <p:cNvSpPr/>
          <p:nvPr/>
        </p:nvSpPr>
        <p:spPr>
          <a:xfrm>
            <a:off x="3421363" y="3502494"/>
            <a:ext cx="1582684" cy="3048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Speech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Recog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0" name="Rectangle 11"/>
          <p:cNvSpPr/>
          <p:nvPr/>
        </p:nvSpPr>
        <p:spPr>
          <a:xfrm>
            <a:off x="3421363" y="3916288"/>
            <a:ext cx="1582684" cy="3048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Sound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Classifi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31" name="Rectangle 11"/>
          <p:cNvSpPr/>
          <p:nvPr/>
        </p:nvSpPr>
        <p:spPr>
          <a:xfrm>
            <a:off x="3421363" y="1412778"/>
            <a:ext cx="1582684" cy="3048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Indoor Scene</a:t>
            </a:r>
          </a:p>
        </p:txBody>
      </p:sp>
      <p:sp>
        <p:nvSpPr>
          <p:cNvPr id="132" name="Rectangle 11"/>
          <p:cNvSpPr/>
          <p:nvPr/>
        </p:nvSpPr>
        <p:spPr>
          <a:xfrm>
            <a:off x="3421363" y="1793778"/>
            <a:ext cx="1582684" cy="3048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OCR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3" name="Rectangle 11"/>
          <p:cNvSpPr/>
          <p:nvPr/>
        </p:nvSpPr>
        <p:spPr>
          <a:xfrm>
            <a:off x="3421364" y="2174778"/>
            <a:ext cx="1582684" cy="3048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Object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Detec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4" name="Rectangle 11"/>
          <p:cNvSpPr/>
          <p:nvPr/>
        </p:nvSpPr>
        <p:spPr>
          <a:xfrm>
            <a:off x="3421364" y="2908176"/>
            <a:ext cx="1582684" cy="30480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Place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Segmen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5" name="Rectangle 11"/>
          <p:cNvSpPr/>
          <p:nvPr/>
        </p:nvSpPr>
        <p:spPr>
          <a:xfrm>
            <a:off x="5292080" y="3502494"/>
            <a:ext cx="12120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SpeechWords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6" name="Rectangle 11"/>
          <p:cNvSpPr/>
          <p:nvPr/>
        </p:nvSpPr>
        <p:spPr>
          <a:xfrm>
            <a:off x="5295679" y="3916288"/>
            <a:ext cx="12120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SceneSound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7" name="Rectangle 11"/>
          <p:cNvSpPr/>
          <p:nvPr/>
        </p:nvSpPr>
        <p:spPr>
          <a:xfrm>
            <a:off x="5295679" y="1412778"/>
            <a:ext cx="12120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GIST</a:t>
            </a:r>
          </a:p>
        </p:txBody>
      </p:sp>
      <p:sp>
        <p:nvSpPr>
          <p:cNvPr id="138" name="Rectangle 11"/>
          <p:cNvSpPr/>
          <p:nvPr/>
        </p:nvSpPr>
        <p:spPr>
          <a:xfrm>
            <a:off x="5295679" y="1793778"/>
            <a:ext cx="12120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OCR texts</a:t>
            </a:r>
          </a:p>
        </p:txBody>
      </p:sp>
      <p:sp>
        <p:nvSpPr>
          <p:cNvPr id="139" name="Rectangle 11"/>
          <p:cNvSpPr/>
          <p:nvPr/>
        </p:nvSpPr>
        <p:spPr>
          <a:xfrm>
            <a:off x="5295679" y="2174778"/>
            <a:ext cx="12120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Objects</a:t>
            </a:r>
          </a:p>
        </p:txBody>
      </p:sp>
      <p:sp>
        <p:nvSpPr>
          <p:cNvPr id="140" name="Rectangle 11"/>
          <p:cNvSpPr/>
          <p:nvPr/>
        </p:nvSpPr>
        <p:spPr>
          <a:xfrm>
            <a:off x="5295679" y="2908176"/>
            <a:ext cx="12120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Mobility</a:t>
            </a:r>
          </a:p>
        </p:txBody>
      </p:sp>
      <p:cxnSp>
        <p:nvCxnSpPr>
          <p:cNvPr id="142" name="Straight Arrow Connector 138"/>
          <p:cNvCxnSpPr>
            <a:stCxn id="130" idx="3"/>
            <a:endCxn id="136" idx="1"/>
          </p:cNvCxnSpPr>
          <p:nvPr/>
        </p:nvCxnSpPr>
        <p:spPr>
          <a:xfrm>
            <a:off x="5004047" y="4068688"/>
            <a:ext cx="29163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43" name="Straight Arrow Connector 138"/>
          <p:cNvCxnSpPr>
            <a:stCxn id="129" idx="3"/>
            <a:endCxn id="135" idx="1"/>
          </p:cNvCxnSpPr>
          <p:nvPr/>
        </p:nvCxnSpPr>
        <p:spPr>
          <a:xfrm>
            <a:off x="5004047" y="3654894"/>
            <a:ext cx="288033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44" name="Straight Arrow Connector 138"/>
          <p:cNvCxnSpPr>
            <a:stCxn id="134" idx="3"/>
            <a:endCxn id="140" idx="1"/>
          </p:cNvCxnSpPr>
          <p:nvPr/>
        </p:nvCxnSpPr>
        <p:spPr>
          <a:xfrm>
            <a:off x="5004048" y="3060576"/>
            <a:ext cx="29163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45" name="Straight Arrow Connector 138"/>
          <p:cNvCxnSpPr>
            <a:stCxn id="133" idx="3"/>
            <a:endCxn id="139" idx="1"/>
          </p:cNvCxnSpPr>
          <p:nvPr/>
        </p:nvCxnSpPr>
        <p:spPr>
          <a:xfrm>
            <a:off x="5004048" y="2327178"/>
            <a:ext cx="29163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46" name="Straight Arrow Connector 138"/>
          <p:cNvCxnSpPr>
            <a:stCxn id="132" idx="3"/>
            <a:endCxn id="138" idx="1"/>
          </p:cNvCxnSpPr>
          <p:nvPr/>
        </p:nvCxnSpPr>
        <p:spPr>
          <a:xfrm>
            <a:off x="5004047" y="1946178"/>
            <a:ext cx="29163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47" name="Straight Arrow Connector 138"/>
          <p:cNvCxnSpPr>
            <a:stCxn id="131" idx="3"/>
            <a:endCxn id="137" idx="1"/>
          </p:cNvCxnSpPr>
          <p:nvPr/>
        </p:nvCxnSpPr>
        <p:spPr>
          <a:xfrm>
            <a:off x="5004047" y="1565178"/>
            <a:ext cx="29163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48" name="Straight Arrow Connector 138"/>
          <p:cNvCxnSpPr>
            <a:stCxn id="125" idx="3"/>
            <a:endCxn id="131" idx="1"/>
          </p:cNvCxnSpPr>
          <p:nvPr/>
        </p:nvCxnSpPr>
        <p:spPr>
          <a:xfrm>
            <a:off x="2918520" y="1565178"/>
            <a:ext cx="502843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49" name="Elbow Connector 116"/>
          <p:cNvCxnSpPr>
            <a:stCxn id="125" idx="3"/>
            <a:endCxn id="132" idx="1"/>
          </p:cNvCxnSpPr>
          <p:nvPr/>
        </p:nvCxnSpPr>
        <p:spPr>
          <a:xfrm>
            <a:off x="2918520" y="1565178"/>
            <a:ext cx="502843" cy="3810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50" name="Elbow Connector 116"/>
          <p:cNvCxnSpPr>
            <a:stCxn id="125" idx="3"/>
            <a:endCxn id="133" idx="1"/>
          </p:cNvCxnSpPr>
          <p:nvPr/>
        </p:nvCxnSpPr>
        <p:spPr>
          <a:xfrm>
            <a:off x="2918520" y="1565178"/>
            <a:ext cx="502844" cy="7620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51" name="Elbow Connector 116"/>
          <p:cNvCxnSpPr>
            <a:stCxn id="126" idx="3"/>
            <a:endCxn id="134" idx="1"/>
          </p:cNvCxnSpPr>
          <p:nvPr/>
        </p:nvCxnSpPr>
        <p:spPr>
          <a:xfrm flipV="1">
            <a:off x="2918520" y="3060576"/>
            <a:ext cx="502844" cy="40960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52" name="Elbow Connector 116"/>
          <p:cNvCxnSpPr>
            <a:stCxn id="124" idx="3"/>
            <a:endCxn id="129" idx="1"/>
          </p:cNvCxnSpPr>
          <p:nvPr/>
        </p:nvCxnSpPr>
        <p:spPr>
          <a:xfrm flipV="1">
            <a:off x="2918520" y="3654894"/>
            <a:ext cx="502843" cy="19628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53" name="Elbow Connector 116"/>
          <p:cNvCxnSpPr>
            <a:stCxn id="127" idx="3"/>
            <a:endCxn id="134" idx="1"/>
          </p:cNvCxnSpPr>
          <p:nvPr/>
        </p:nvCxnSpPr>
        <p:spPr>
          <a:xfrm>
            <a:off x="2918520" y="2936778"/>
            <a:ext cx="502844" cy="12379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156" name="Straight Connector 147"/>
          <p:cNvCxnSpPr/>
          <p:nvPr/>
        </p:nvCxnSpPr>
        <p:spPr>
          <a:xfrm>
            <a:off x="6732240" y="908720"/>
            <a:ext cx="0" cy="576064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68" name="Rectangle 11"/>
          <p:cNvSpPr/>
          <p:nvPr/>
        </p:nvSpPr>
        <p:spPr>
          <a:xfrm>
            <a:off x="251520" y="4147594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CPU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9" name="Rectangle 11"/>
          <p:cNvSpPr/>
          <p:nvPr/>
        </p:nvSpPr>
        <p:spPr>
          <a:xfrm>
            <a:off x="251520" y="4579642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App.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0" name="Rectangle 11"/>
          <p:cNvSpPr/>
          <p:nvPr/>
        </p:nvSpPr>
        <p:spPr>
          <a:xfrm>
            <a:off x="251520" y="5011690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Gyro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1" name="Rectangle 11"/>
          <p:cNvSpPr/>
          <p:nvPr/>
        </p:nvSpPr>
        <p:spPr>
          <a:xfrm>
            <a:off x="251520" y="5443738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Light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2" name="Rectangle 11"/>
          <p:cNvSpPr/>
          <p:nvPr/>
        </p:nvSpPr>
        <p:spPr>
          <a:xfrm>
            <a:off x="251520" y="5859018"/>
            <a:ext cx="8382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Battery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0" name="Rectangle 11"/>
          <p:cNvSpPr/>
          <p:nvPr/>
        </p:nvSpPr>
        <p:spPr>
          <a:xfrm>
            <a:off x="1925216" y="4221088"/>
            <a:ext cx="990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1" name="Rectangle 11"/>
          <p:cNvSpPr/>
          <p:nvPr/>
        </p:nvSpPr>
        <p:spPr>
          <a:xfrm>
            <a:off x="1925216" y="4797152"/>
            <a:ext cx="990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2" name="Rectangle 11"/>
          <p:cNvSpPr/>
          <p:nvPr/>
        </p:nvSpPr>
        <p:spPr>
          <a:xfrm>
            <a:off x="1925216" y="5373216"/>
            <a:ext cx="990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5" name="Rectangle 11"/>
          <p:cNvSpPr/>
          <p:nvPr/>
        </p:nvSpPr>
        <p:spPr>
          <a:xfrm>
            <a:off x="3419872" y="4706890"/>
            <a:ext cx="1582684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7" name="Rectangle 11"/>
          <p:cNvSpPr/>
          <p:nvPr/>
        </p:nvSpPr>
        <p:spPr>
          <a:xfrm>
            <a:off x="3419872" y="5371730"/>
            <a:ext cx="1582684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8" name="Rectangle 11"/>
          <p:cNvSpPr/>
          <p:nvPr/>
        </p:nvSpPr>
        <p:spPr>
          <a:xfrm>
            <a:off x="251519" y="6346306"/>
            <a:ext cx="1371601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Socia</a:t>
            </a:r>
            <a:r>
              <a:rPr kumimoji="0" lang="en-US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Arial" pitchFamily="34" charset="0"/>
              </a:rPr>
              <a:t>l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Netw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219" name="Straight Arrow Connector 138"/>
          <p:cNvCxnSpPr>
            <a:stCxn id="218" idx="3"/>
            <a:endCxn id="220" idx="1"/>
          </p:cNvCxnSpPr>
          <p:nvPr/>
        </p:nvCxnSpPr>
        <p:spPr>
          <a:xfrm>
            <a:off x="1623120" y="6498706"/>
            <a:ext cx="28458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sp>
        <p:nvSpPr>
          <p:cNvPr id="220" name="Rectangle 11"/>
          <p:cNvSpPr/>
          <p:nvPr/>
        </p:nvSpPr>
        <p:spPr>
          <a:xfrm>
            <a:off x="1907704" y="6346306"/>
            <a:ext cx="9906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Arial" pitchFamily="34" charset="0"/>
              </a:rPr>
              <a:t>Text</a:t>
            </a:r>
            <a:endParaRPr kumimoji="0" lang="en-US" kern="0" dirty="0">
              <a:solidFill>
                <a:sysClr val="windowText" lastClr="000000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5" name="Rectangle 11"/>
          <p:cNvSpPr/>
          <p:nvPr/>
        </p:nvSpPr>
        <p:spPr>
          <a:xfrm>
            <a:off x="3419872" y="6363074"/>
            <a:ext cx="1582684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6" name="Rectangle 11"/>
          <p:cNvSpPr/>
          <p:nvPr/>
        </p:nvSpPr>
        <p:spPr>
          <a:xfrm>
            <a:off x="5309591" y="6346306"/>
            <a:ext cx="1185667" cy="32156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7" name="Rectangle 16"/>
          <p:cNvSpPr/>
          <p:nvPr/>
        </p:nvSpPr>
        <p:spPr>
          <a:xfrm>
            <a:off x="7092280" y="1772816"/>
            <a:ext cx="1872208" cy="68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Automatic Place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Characterizing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975008" y="796642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</a:t>
            </a:r>
          </a:p>
        </p:txBody>
      </p:sp>
      <p:sp>
        <p:nvSpPr>
          <p:cNvPr id="229" name="Rectangle 16"/>
          <p:cNvSpPr/>
          <p:nvPr/>
        </p:nvSpPr>
        <p:spPr>
          <a:xfrm>
            <a:off x="7092280" y="3573016"/>
            <a:ext cx="1872208" cy="68580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?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0" name="Rectangle 16"/>
          <p:cNvSpPr/>
          <p:nvPr/>
        </p:nvSpPr>
        <p:spPr>
          <a:xfrm>
            <a:off x="7092280" y="5695524"/>
            <a:ext cx="1872208" cy="68580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?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1" name="Rectangle 11"/>
          <p:cNvSpPr/>
          <p:nvPr/>
        </p:nvSpPr>
        <p:spPr>
          <a:xfrm>
            <a:off x="5309591" y="4706890"/>
            <a:ext cx="1198087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2" name="Rectangle 11"/>
          <p:cNvSpPr/>
          <p:nvPr/>
        </p:nvSpPr>
        <p:spPr>
          <a:xfrm>
            <a:off x="5318129" y="5371730"/>
            <a:ext cx="1198087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238" name="Elbow Connector 116"/>
          <p:cNvCxnSpPr>
            <a:stCxn id="136" idx="3"/>
            <a:endCxn id="227" idx="1"/>
          </p:cNvCxnSpPr>
          <p:nvPr/>
        </p:nvCxnSpPr>
        <p:spPr>
          <a:xfrm flipV="1">
            <a:off x="6507679" y="2115718"/>
            <a:ext cx="584601" cy="195297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241" name="Elbow Connector 116"/>
          <p:cNvCxnSpPr>
            <a:stCxn id="135" idx="3"/>
            <a:endCxn id="227" idx="1"/>
          </p:cNvCxnSpPr>
          <p:nvPr/>
        </p:nvCxnSpPr>
        <p:spPr>
          <a:xfrm flipV="1">
            <a:off x="6504080" y="2115718"/>
            <a:ext cx="588200" cy="153917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244" name="Elbow Connector 116"/>
          <p:cNvCxnSpPr>
            <a:stCxn id="140" idx="3"/>
            <a:endCxn id="227" idx="1"/>
          </p:cNvCxnSpPr>
          <p:nvPr/>
        </p:nvCxnSpPr>
        <p:spPr>
          <a:xfrm flipV="1">
            <a:off x="6507679" y="2115718"/>
            <a:ext cx="584601" cy="94485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247" name="Elbow Connector 116"/>
          <p:cNvCxnSpPr>
            <a:stCxn id="139" idx="3"/>
            <a:endCxn id="227" idx="1"/>
          </p:cNvCxnSpPr>
          <p:nvPr/>
        </p:nvCxnSpPr>
        <p:spPr>
          <a:xfrm flipV="1">
            <a:off x="6507679" y="2115718"/>
            <a:ext cx="584601" cy="2114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250" name="Elbow Connector 116"/>
          <p:cNvCxnSpPr>
            <a:stCxn id="138" idx="3"/>
            <a:endCxn id="227" idx="1"/>
          </p:cNvCxnSpPr>
          <p:nvPr/>
        </p:nvCxnSpPr>
        <p:spPr>
          <a:xfrm>
            <a:off x="6507679" y="1946178"/>
            <a:ext cx="584601" cy="16954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253" name="Elbow Connector 116"/>
          <p:cNvCxnSpPr>
            <a:stCxn id="137" idx="3"/>
            <a:endCxn id="227" idx="1"/>
          </p:cNvCxnSpPr>
          <p:nvPr/>
        </p:nvCxnSpPr>
        <p:spPr>
          <a:xfrm>
            <a:off x="6507679" y="1565178"/>
            <a:ext cx="584601" cy="55054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cxnSp>
        <p:nvCxnSpPr>
          <p:cNvPr id="256" name="Elbow Connector 116"/>
          <p:cNvCxnSpPr>
            <a:stCxn id="124" idx="3"/>
            <a:endCxn id="130" idx="1"/>
          </p:cNvCxnSpPr>
          <p:nvPr/>
        </p:nvCxnSpPr>
        <p:spPr>
          <a:xfrm>
            <a:off x="2918520" y="3851178"/>
            <a:ext cx="502843" cy="21751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  <p:sp>
        <p:nvSpPr>
          <p:cNvPr id="79" name="Rectangle 11"/>
          <p:cNvSpPr/>
          <p:nvPr/>
        </p:nvSpPr>
        <p:spPr>
          <a:xfrm>
            <a:off x="1907704" y="5877272"/>
            <a:ext cx="990600" cy="304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Arial" pitchFamily="34" charset="0"/>
              </a:rPr>
              <a:t>Photo</a:t>
            </a:r>
            <a:endParaRPr kumimoji="0" lang="en-US" kern="0" dirty="0">
              <a:solidFill>
                <a:sysClr val="windowText" lastClr="000000"/>
              </a:solidFill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80" name="Elbow Connector 116"/>
          <p:cNvCxnSpPr>
            <a:stCxn id="218" idx="3"/>
            <a:endCxn id="79" idx="1"/>
          </p:cNvCxnSpPr>
          <p:nvPr/>
        </p:nvCxnSpPr>
        <p:spPr>
          <a:xfrm flipV="1">
            <a:off x="1623120" y="6029672"/>
            <a:ext cx="284584" cy="46903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640779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Application Scenarios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869" y="1155784"/>
            <a:ext cx="8767611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Enhanced Local Search and Recommendation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It provides a richer awareness of the types of places a user frequently visits -&gt; additional user profile attribute.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Places can be compared using more refined place hints (e.g., lighting conditions and background music)</a:t>
            </a:r>
          </a:p>
          <a:p>
            <a:endParaRPr lang="en-US" sz="2800" dirty="0"/>
          </a:p>
          <a:p>
            <a:r>
              <a:rPr lang="en-US" sz="2800" b="1" dirty="0" smtClean="0"/>
              <a:t>Rich </a:t>
            </a:r>
            <a:r>
              <a:rPr lang="en-US" sz="2800" b="1" dirty="0" err="1" smtClean="0"/>
              <a:t>Crowdsourced</a:t>
            </a:r>
            <a:r>
              <a:rPr lang="en-US" sz="2800" b="1" dirty="0" smtClean="0"/>
              <a:t> Point-of-Interests Category Map</a:t>
            </a: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It can be used to build “maps” that relate places to place categories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A targeted advertising app can determine the user’s current place category based on a </a:t>
            </a:r>
            <a:r>
              <a:rPr lang="en-US" sz="2800" dirty="0" err="1" smtClean="0"/>
              <a:t>WiFi</a:t>
            </a:r>
            <a:r>
              <a:rPr lang="en-US" sz="2800" dirty="0" smtClean="0"/>
              <a:t> scan performed by his or her </a:t>
            </a:r>
            <a:r>
              <a:rPr lang="en-US" sz="2800" dirty="0" err="1" smtClean="0"/>
              <a:t>smpartphone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76417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csp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55784"/>
            <a:ext cx="835375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It has limited place categorization accuracy (&lt; 70%)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Some features (e.g., speech, object recognition) contribute little to the ability to classify places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In future, they plan to train the classifier using a small amount of specific place hints (e.g., discriminative words)</a:t>
            </a:r>
          </a:p>
          <a:p>
            <a:endParaRPr lang="en-US" sz="2800" dirty="0"/>
          </a:p>
          <a:p>
            <a:r>
              <a:rPr lang="en-US" sz="2800" b="1" dirty="0" smtClean="0"/>
              <a:t>Data collection is completely opportunistic</a:t>
            </a:r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High-quality hints accumulate slowly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It is better suited to incrementally learning static information over long time scales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3160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Share your thoughts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11821"/>
            <a:ext cx="81539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Q: How would you design an app that can automatically characterize places using smartphone sensing data?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567586"/>
            <a:ext cx="733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Q: What are the possible challenges of your design?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564431" y="4926971"/>
            <a:ext cx="5608415" cy="15817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Location</a:t>
            </a:r>
            <a:r>
              <a:rPr lang="en-US" sz="2800" dirty="0" smtClean="0">
                <a:solidFill>
                  <a:srgbClr val="000000"/>
                </a:solidFill>
              </a:rPr>
              <a:t> (low level sensor data) -</a:t>
            </a:r>
            <a:r>
              <a:rPr lang="en-US" sz="2800" b="1" dirty="0" smtClean="0">
                <a:solidFill>
                  <a:srgbClr val="000000"/>
                </a:solidFill>
              </a:rPr>
              <a:t>-&gt;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Place </a:t>
            </a:r>
            <a:r>
              <a:rPr lang="en-US" sz="2800" dirty="0" smtClean="0">
                <a:solidFill>
                  <a:srgbClr val="000000"/>
                </a:solidFill>
              </a:rPr>
              <a:t>(high level logical concepts)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145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csp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12858"/>
            <a:ext cx="864096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It did not consider energy issues in their </a:t>
            </a:r>
            <a:r>
              <a:rPr lang="en-US" sz="2800" b="1" dirty="0" smtClean="0"/>
              <a:t>solution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WiFi</a:t>
            </a:r>
            <a:r>
              <a:rPr lang="en-US" sz="2800" dirty="0" smtClean="0"/>
              <a:t> </a:t>
            </a:r>
            <a:r>
              <a:rPr lang="en-US" sz="2800" dirty="0"/>
              <a:t>and GPS are power hungry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Taking </a:t>
            </a:r>
            <a:r>
              <a:rPr lang="en-US" sz="2800" dirty="0"/>
              <a:t>many pictures and audio clips </a:t>
            </a:r>
            <a:r>
              <a:rPr lang="en-US" sz="2800" dirty="0" smtClean="0"/>
              <a:t>will certainly </a:t>
            </a:r>
            <a:r>
              <a:rPr lang="en-US" sz="2800" dirty="0"/>
              <a:t>shorten phone’s usage </a:t>
            </a:r>
            <a:r>
              <a:rPr lang="en-US" sz="2800" dirty="0" smtClean="0"/>
              <a:t>time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dirty="0" smtClean="0"/>
              <a:t>Privacy concern is still a BIG problem</a:t>
            </a:r>
            <a:endParaRPr lang="en-US" sz="2800" b="1" dirty="0"/>
          </a:p>
          <a:p>
            <a:pPr marL="457200" lvl="0" indent="-457200">
              <a:buFontTx/>
              <a:buChar char="-"/>
            </a:pPr>
            <a:r>
              <a:rPr lang="en-US" sz="2800" dirty="0" smtClean="0"/>
              <a:t>It </a:t>
            </a:r>
            <a:r>
              <a:rPr lang="en-US" sz="2800" dirty="0"/>
              <a:t>relies on users to decide what images/audio clips to upload, which might not be </a:t>
            </a:r>
            <a:r>
              <a:rPr lang="en-US" sz="2800" dirty="0" smtClean="0"/>
              <a:t>reliable</a:t>
            </a:r>
          </a:p>
          <a:p>
            <a:pPr marL="457200" lvl="0" indent="-457200">
              <a:buFontTx/>
              <a:buChar char="-"/>
            </a:pPr>
            <a:r>
              <a:rPr lang="en-US" sz="2800" dirty="0" smtClean="0"/>
              <a:t>In future, it can choose to process sensor data on the phone and then upload features instead of raw data to the backend</a:t>
            </a:r>
          </a:p>
        </p:txBody>
      </p:sp>
    </p:spTree>
    <p:extLst>
      <p:ext uri="{BB962C8B-B14F-4D97-AF65-F5344CB8AC3E}">
        <p14:creationId xmlns:p14="http://schemas.microsoft.com/office/powerpoint/2010/main" val="1148766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b="1" cap="small" dirty="0"/>
              <a:t>Conclusion</a:t>
            </a:r>
            <a:endParaRPr lang="ko-KR" altLang="en-US" sz="3200" b="1" cap="smal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749714"/>
            <a:ext cx="9108504" cy="352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555" y="4653136"/>
            <a:ext cx="423343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Use Hints as Human Does</a:t>
            </a:r>
          </a:p>
          <a:p>
            <a:pPr algn="ctr">
              <a:lnSpc>
                <a:spcPts val="26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Recognize a diversity of categories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733256"/>
            <a:ext cx="437745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Large-Scale Evaluation</a:t>
            </a:r>
          </a:p>
          <a:p>
            <a:pPr algn="ctr">
              <a:lnSpc>
                <a:spcPts val="26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36 users visiting 1300 places in 5 cities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4653136"/>
            <a:ext cx="468052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Integrate Topic Models</a:t>
            </a:r>
          </a:p>
          <a:p>
            <a:pPr algn="ctr">
              <a:lnSpc>
                <a:spcPts val="26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Leveraging Conventional Classifiers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5627428"/>
            <a:ext cx="437745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Providing Insights to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CrowdSensing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Systems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91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Author’s Follow up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73314"/>
            <a:ext cx="2255793" cy="1400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4084426"/>
            <a:ext cx="2480730" cy="73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GPS Coordinates (with noises)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95" y="1658645"/>
            <a:ext cx="2215635" cy="2215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9495" y="4084426"/>
            <a:ext cx="2480730" cy="73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Actual Name of the Place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63339" y="2995610"/>
            <a:ext cx="2200171" cy="5444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00" y="1243459"/>
            <a:ext cx="1882043" cy="1247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160" y="1408935"/>
            <a:ext cx="2811620" cy="499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Crowdsensing data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80" y="3846117"/>
            <a:ext cx="2650073" cy="9767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69323" y="5143885"/>
            <a:ext cx="3557360" cy="499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Social Network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910683"/>
            <a:ext cx="874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Chon, </a:t>
            </a:r>
            <a:r>
              <a:rPr lang="en-US" dirty="0" err="1"/>
              <a:t>Yohan</a:t>
            </a:r>
            <a:r>
              <a:rPr lang="en-US" dirty="0"/>
              <a:t>, </a:t>
            </a:r>
            <a:r>
              <a:rPr lang="en-US" dirty="0" smtClean="0"/>
              <a:t>et al. </a:t>
            </a:r>
            <a:r>
              <a:rPr lang="en-US" dirty="0"/>
              <a:t>"Autonomous place naming system using opportunistic  </a:t>
            </a:r>
            <a:r>
              <a:rPr lang="en-US" dirty="0" smtClean="0"/>
              <a:t>crowdsensing </a:t>
            </a:r>
            <a:r>
              <a:rPr lang="en-US" dirty="0"/>
              <a:t>and knowledge from crowdsourcing." Information Processing in Sensor </a:t>
            </a:r>
            <a:r>
              <a:rPr lang="en-US" dirty="0" smtClean="0"/>
              <a:t>Networks  (</a:t>
            </a:r>
            <a:r>
              <a:rPr lang="en-US" dirty="0"/>
              <a:t>IPSN), 2013 ACM/IEEE International Conference on. IEEE, 2013.</a:t>
            </a:r>
          </a:p>
        </p:txBody>
      </p:sp>
    </p:spTree>
    <p:extLst>
      <p:ext uri="{BB962C8B-B14F-4D97-AF65-F5344CB8AC3E}">
        <p14:creationId xmlns:p14="http://schemas.microsoft.com/office/powerpoint/2010/main" val="38515035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12" y="841920"/>
            <a:ext cx="8537388" cy="4525963"/>
          </a:xfrm>
        </p:spPr>
        <p:txBody>
          <a:bodyPr/>
          <a:lstStyle/>
          <a:p>
            <a:r>
              <a:rPr lang="en-US" dirty="0" smtClean="0"/>
              <a:t>Paper </a:t>
            </a:r>
            <a:r>
              <a:rPr lang="en-US" dirty="0"/>
              <a:t>4</a:t>
            </a:r>
            <a:r>
              <a:rPr lang="en-US" dirty="0" smtClean="0"/>
              <a:t>:"PEIR, the personal environmental impact report, as a platform for participatory sensing systems research."  </a:t>
            </a:r>
            <a:r>
              <a:rPr lang="en-US" dirty="0" err="1" smtClean="0"/>
              <a:t>Mun</a:t>
            </a:r>
            <a:r>
              <a:rPr lang="en-US" dirty="0" smtClean="0"/>
              <a:t>, Min, et al. Proceedings of the 7th international conference on Mobile systems, applications, and services. ACM, 2009.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17900" y="72479"/>
            <a:ext cx="1741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Papers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124" y="3880602"/>
            <a:ext cx="3673288" cy="28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5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04337" y="548640"/>
            <a:ext cx="8002428" cy="52578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Participatory Sensing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34315" y="2207420"/>
            <a:ext cx="8831104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Individuals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communities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make decisions about when and how to 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                 Capture -&gt; Store -&gt; Access -&gt; Analyze -&gt; Share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41461" y="1321595"/>
            <a:ext cx="8539638" cy="7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Distributed data collection and analysis at the personal, urban, and global scale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445" y="3583941"/>
            <a:ext cx="3166110" cy="17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287" y="3463926"/>
            <a:ext cx="2874645" cy="19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316467" y="5759450"/>
            <a:ext cx="8539639" cy="7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Participants use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mobile phones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to gather data and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web services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to aggregate and interpret the assembled information.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371" y="3947297"/>
            <a:ext cx="7292367" cy="70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What, where and when to sense?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3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8665" y="685800"/>
            <a:ext cx="8001000" cy="52578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2900" b="1" dirty="0">
                <a:solidFill>
                  <a:srgbClr val="000000"/>
                </a:solidFill>
                <a:latin typeface="Arial" charset="0"/>
              </a:rPr>
              <a:t>Health and Wellness : </a:t>
            </a:r>
            <a:r>
              <a:rPr lang="en-US" sz="2900" b="1" dirty="0" smtClean="0">
                <a:solidFill>
                  <a:srgbClr val="000000"/>
                </a:solidFill>
                <a:latin typeface="Arial" charset="0"/>
              </a:rPr>
              <a:t>PM 2.5 </a:t>
            </a:r>
            <a:r>
              <a:rPr lang="en-US" sz="2900" b="1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1570197"/>
            <a:ext cx="381762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593433" y="1805940"/>
            <a:ext cx="4326255" cy="17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" Los Angeles recently claimed the title of the metropolitan area most polluted by year-round particle pollution." 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America Lung Association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315" y="4170523"/>
            <a:ext cx="3416142" cy="23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28613" y="4273392"/>
            <a:ext cx="4211955" cy="24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" We know that environmental pollutants have a very significant impact on children with asthma."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- Dr.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Avril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Beckford, 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pediatrician in Austell, Georgia</a:t>
            </a:r>
          </a:p>
        </p:txBody>
      </p:sp>
    </p:spTree>
    <p:extLst>
      <p:ext uri="{BB962C8B-B14F-4D97-AF65-F5344CB8AC3E}">
        <p14:creationId xmlns:p14="http://schemas.microsoft.com/office/powerpoint/2010/main" val="16246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1545" y="82296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Health and Wellness : CO2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94" y="2421732"/>
            <a:ext cx="3148965" cy="28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094798" y="2583181"/>
            <a:ext cx="4327684" cy="24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" Transportation sector makes up 1/3 of CO2 emissions."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" Increases in transportation and account for 41% of the growth of CO2 emissions between 1990 and 2005." </a:t>
            </a:r>
          </a:p>
        </p:txBody>
      </p:sp>
    </p:spTree>
    <p:extLst>
      <p:ext uri="{BB962C8B-B14F-4D97-AF65-F5344CB8AC3E}">
        <p14:creationId xmlns:p14="http://schemas.microsoft.com/office/powerpoint/2010/main" val="389682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31545" y="82296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Health and Wellness : Fast Food  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22007" y="2334578"/>
            <a:ext cx="4254818" cy="3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" The risk of stroke in a neighborhood increased by 1% for every fast food restaurant" 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CNN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"Proximity to fast food correlates with increased obesity"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National Bureau of Economic Research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16" y="2393157"/>
            <a:ext cx="3720465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4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environmental and health related application you could think of by using participatory sensing paradigm?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are the challenges to design and implement the system you proposed?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8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24341" y="577215"/>
            <a:ext cx="8128158" cy="95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Personal Environmental Impact Report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24341" y="1289197"/>
            <a:ext cx="8161020" cy="52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FF00"/>
              </a:buClr>
              <a:buSzPct val="100000"/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Carbon Impact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 a measure of transportation-related carbon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footprint (e.g., CO2, etc.)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FF00"/>
              </a:buClr>
              <a:buSzPct val="100000"/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Sensitive Site Impact: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 user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 transportation related airborne particulate matter emissions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(e.g., PM 2.5) near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sites with populations sensitive to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it (e.g., hospitals and schools)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FF00"/>
              </a:buClr>
              <a:buSzPct val="100000"/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Smog Exposure: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 user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 transportation-related exposure to particulate matter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emissions (e.g., PM 2.5) from other vehicles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FF00"/>
              </a:buClr>
              <a:buSzPct val="100000"/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Fast Food Exposure: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the time integral of proximity to fast-food eating establishment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FF00"/>
              </a:buClr>
              <a:buSzPct val="100000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3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4679504" y="908720"/>
            <a:ext cx="4427984" cy="2808312"/>
          </a:xfrm>
          <a:prstGeom prst="roundRect">
            <a:avLst>
              <a:gd name="adj" fmla="val 839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t"/>
          <a:lstStyle/>
          <a:p>
            <a:pPr marL="263525" indent="-263525">
              <a:lnSpc>
                <a:spcPts val="2700"/>
              </a:lnSpc>
              <a:buFont typeface="Wingdings" pitchFamily="2" charset="2"/>
              <a:buChar char="ü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Location-based Lookups</a:t>
            </a:r>
          </a:p>
          <a:p>
            <a:pPr marL="442913" lvl="1" indent="-193675">
              <a:lnSpc>
                <a:spcPts val="270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 number of categories</a:t>
            </a:r>
          </a:p>
          <a:p>
            <a:pPr marL="442913" lvl="1" indent="-193675">
              <a:lnSpc>
                <a:spcPts val="270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Yelp, Bing, Google, etc.</a:t>
            </a:r>
          </a:p>
          <a:p>
            <a:pPr marL="442913" lvl="1" indent="-193675">
              <a:lnSpc>
                <a:spcPts val="270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Subject to </a:t>
            </a:r>
          </a:p>
          <a:p>
            <a:pPr marL="249238" lvl="1">
              <a:lnSpc>
                <a:spcPts val="2700"/>
              </a:lnSpc>
              <a:defRPr/>
            </a:pPr>
            <a:r>
              <a:rPr lang="en-US" altLang="ko-KR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localization</a:t>
            </a:r>
          </a:p>
          <a:p>
            <a:pPr marL="249238" lvl="1">
              <a:lnSpc>
                <a:spcPts val="2700"/>
              </a:lnSpc>
              <a:defRPr/>
            </a:pPr>
            <a:r>
              <a:rPr lang="en-US" altLang="ko-KR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error</a:t>
            </a:r>
          </a:p>
          <a:p>
            <a:pPr marL="442913" lvl="1" indent="-193675">
              <a:lnSpc>
                <a:spcPts val="2700"/>
              </a:lnSpc>
              <a:buFontTx/>
              <a:buChar char="-"/>
              <a:defRPr/>
            </a:pPr>
            <a:endParaRPr lang="en-US" altLang="ko-KR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1712" y="2074920"/>
            <a:ext cx="2374866" cy="15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en-US" sz="3200" b="1" cap="small" dirty="0" smtClean="0"/>
              <a:t>Existing Approaches</a:t>
            </a:r>
            <a:endParaRPr lang="en-US" sz="3200" b="1" cap="small" dirty="0"/>
          </a:p>
        </p:txBody>
      </p:sp>
      <p:sp>
        <p:nvSpPr>
          <p:cNvPr id="10" name="TextBox 9"/>
          <p:cNvSpPr txBox="1"/>
          <p:nvPr/>
        </p:nvSpPr>
        <p:spPr>
          <a:xfrm>
            <a:off x="8867606" y="6597352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dirty="0" smtClean="0">
                <a:latin typeface="Verdana" pitchFamily="34" charset="0"/>
                <a:cs typeface="Verdana" pitchFamily="34" charset="0"/>
              </a:rPr>
              <a:t>2</a:t>
            </a:r>
            <a:endParaRPr lang="ko-KR" altLang="en-US" sz="1400" b="1" i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2008" y="908720"/>
            <a:ext cx="4427984" cy="2808312"/>
          </a:xfrm>
          <a:prstGeom prst="roundRect">
            <a:avLst>
              <a:gd name="adj" fmla="val 839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t"/>
          <a:lstStyle/>
          <a:p>
            <a:pPr marL="263525" indent="-263525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Location (Latitude, Longitude)</a:t>
            </a:r>
          </a:p>
          <a:p>
            <a:pPr marL="442913" lvl="1" indent="-193675">
              <a:lnSpc>
                <a:spcPts val="260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Category: Home, workplace</a:t>
            </a:r>
          </a:p>
          <a:p>
            <a:pPr marL="442913" lvl="1" indent="-193675">
              <a:lnSpc>
                <a:spcPts val="260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GPS-based localization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486200"/>
            <a:ext cx="2813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altLang="ko-KR" sz="900" dirty="0" err="1" smtClean="0">
                <a:latin typeface="Arial" pitchFamily="34" charset="0"/>
                <a:cs typeface="Arial" pitchFamily="34" charset="0"/>
              </a:rPr>
              <a:t>Krumm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 et al., Pervasive’11, D. </a:t>
            </a:r>
            <a:r>
              <a:rPr lang="en-US" altLang="ko-KR" sz="900" dirty="0" err="1" smtClean="0">
                <a:latin typeface="Arial" pitchFamily="34" charset="0"/>
                <a:cs typeface="Arial" pitchFamily="34" charset="0"/>
              </a:rPr>
              <a:t>Lian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 et al., GIS’11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0515" y="2060848"/>
            <a:ext cx="2088232" cy="13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72008" y="3861048"/>
            <a:ext cx="4427984" cy="2808312"/>
          </a:xfrm>
          <a:prstGeom prst="roundRect">
            <a:avLst>
              <a:gd name="adj" fmla="val 839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anchor="t"/>
          <a:lstStyle/>
          <a:p>
            <a:pPr marL="263525" indent="-263525">
              <a:lnSpc>
                <a:spcPts val="2160"/>
              </a:lnSpc>
              <a:buFont typeface="Wingdings" pitchFamily="2" charset="2"/>
              <a:buChar char="ü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Image-based Processing</a:t>
            </a:r>
          </a:p>
          <a:p>
            <a:pPr marL="442913" lvl="1" indent="-193675">
              <a:lnSpc>
                <a:spcPts val="216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Category: Bathroom, bedroom, kitchen, living room, dining room</a:t>
            </a:r>
          </a:p>
          <a:p>
            <a:pPr marL="442913" lvl="1" indent="-193675">
              <a:lnSpc>
                <a:spcPts val="216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 counts in places</a:t>
            </a:r>
          </a:p>
          <a:p>
            <a:pPr marL="442913" lvl="1" indent="-193675">
              <a:lnSpc>
                <a:spcPts val="216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Patterns at walls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0221" y="5085184"/>
            <a:ext cx="1449731" cy="13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19672" y="6438528"/>
            <a:ext cx="27815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J. Wu et al., IRS’09, P. </a:t>
            </a:r>
            <a:r>
              <a:rPr lang="en-US" altLang="ko-KR" sz="900" dirty="0" err="1" smtClean="0">
                <a:latin typeface="Arial" pitchFamily="34" charset="0"/>
                <a:cs typeface="Arial" pitchFamily="34" charset="0"/>
              </a:rPr>
              <a:t>Viswanathan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 et al., CRV’11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44008" y="3861048"/>
            <a:ext cx="4427984" cy="2808312"/>
          </a:xfrm>
          <a:prstGeom prst="roundRect">
            <a:avLst>
              <a:gd name="adj" fmla="val 839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t"/>
          <a:lstStyle/>
          <a:p>
            <a:pPr marL="263525" indent="-263525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Check-in Service Analysis</a:t>
            </a:r>
          </a:p>
          <a:p>
            <a:pPr marL="442913" lvl="1" indent="-193675">
              <a:lnSpc>
                <a:spcPts val="260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Category: Food, shopping, nightlife</a:t>
            </a:r>
          </a:p>
          <a:p>
            <a:pPr marL="442913" lvl="1" indent="-193675">
              <a:lnSpc>
                <a:spcPts val="2600"/>
              </a:lnSpc>
              <a:buFontTx/>
              <a:buChar char="-"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Stay duration, visit time</a:t>
            </a:r>
          </a:p>
          <a:p>
            <a:pPr marL="442913" lvl="1" indent="-193675">
              <a:lnSpc>
                <a:spcPts val="2600"/>
              </a:lnSpc>
              <a:buFontTx/>
              <a:buChar char="-"/>
              <a:defRPr/>
            </a:pPr>
            <a:endParaRPr lang="en-US" altLang="ko-KR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8344" y="6438528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M. Ye et al., KDD’11</a:t>
            </a: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450" y="4984504"/>
            <a:ext cx="1889030" cy="146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184" y="4949340"/>
            <a:ext cx="1880965" cy="150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1150063" y="5445224"/>
            <a:ext cx="1405713" cy="9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모서리가 둥근 직사각형 36"/>
          <p:cNvSpPr/>
          <p:nvPr/>
        </p:nvSpPr>
        <p:spPr>
          <a:xfrm>
            <a:off x="1619672" y="2132856"/>
            <a:ext cx="5727363" cy="3096344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anchor="t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Engineering approach</a:t>
            </a:r>
            <a:endParaRPr lang="en-US" altLang="ko-KR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1619674" y="2170564"/>
            <a:ext cx="5727362" cy="3058636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anchor="t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about something else?</a:t>
            </a:r>
            <a:endParaRPr lang="en-US" altLang="ko-KR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6" name="Picture 8" descr="http://main.makeuseoflimited.netdna-cdn.com/tech-fun/wp-content/uploads/2011/10/userprogrammers.jpg?54b31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3" y="2636912"/>
            <a:ext cx="570768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691681" y="2996952"/>
            <a:ext cx="2016224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707905" y="2996952"/>
            <a:ext cx="3600400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2008" y="836712"/>
            <a:ext cx="4499992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644008" y="836712"/>
            <a:ext cx="4499992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2008" y="3861048"/>
            <a:ext cx="4499992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608512" y="3861048"/>
            <a:ext cx="4499992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형 설명선 3"/>
          <p:cNvSpPr/>
          <p:nvPr/>
        </p:nvSpPr>
        <p:spPr>
          <a:xfrm>
            <a:off x="5724128" y="908720"/>
            <a:ext cx="3299931" cy="1841877"/>
          </a:xfrm>
          <a:prstGeom prst="wedgeEllipseCallou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the category of this place ?</a:t>
            </a:r>
            <a:endParaRPr lang="ko-KR" altLang="en-US" sz="20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4" name="타원형 설명선 33"/>
          <p:cNvSpPr/>
          <p:nvPr/>
        </p:nvSpPr>
        <p:spPr>
          <a:xfrm>
            <a:off x="107504" y="836712"/>
            <a:ext cx="3299931" cy="1841877"/>
          </a:xfrm>
          <a:prstGeom prst="wedgeEllipseCallout">
            <a:avLst>
              <a:gd name="adj1" fmla="val 20732"/>
              <a:gd name="adj2" fmla="val 79619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Tell me latitude</a:t>
            </a: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longitude.</a:t>
            </a: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Show me wallpaper.</a:t>
            </a: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Tell me visit time.</a:t>
            </a:r>
            <a:endParaRPr lang="ko-KR" altLang="en-US" sz="20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467544" y="692696"/>
            <a:ext cx="2621163" cy="22322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형 설명선 34"/>
          <p:cNvSpPr/>
          <p:nvPr/>
        </p:nvSpPr>
        <p:spPr>
          <a:xfrm>
            <a:off x="6551712" y="908720"/>
            <a:ext cx="2472347" cy="1841877"/>
          </a:xfrm>
          <a:prstGeom prst="wedgeEllipseCallout">
            <a:avLst>
              <a:gd name="adj1" fmla="val -31036"/>
              <a:gd name="adj2" fmla="val 71915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will guess!</a:t>
            </a:r>
            <a:endParaRPr lang="ko-KR" altLang="en-US" sz="20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0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3" grpId="0" animBg="1"/>
      <p:bldP spid="7" grpId="0" animBg="1"/>
      <p:bldP spid="7" grpId="1" animBg="1"/>
      <p:bldP spid="36" grpId="0" animBg="1"/>
      <p:bldP spid="22" grpId="0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4" grpId="0" animBg="1"/>
      <p:bldP spid="4" grpId="1" animBg="1"/>
      <p:bldP spid="34" grpId="0" animBg="1"/>
      <p:bldP spid="34" grpId="1" animBg="1"/>
      <p:bldP spid="5" grpId="0" animBg="1"/>
      <p:bldP spid="5" grpId="1" animBg="1"/>
      <p:bldP spid="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08635" y="514350"/>
            <a:ext cx="8001000" cy="4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What We Expect from PEIR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1495" y="1395892"/>
            <a:ext cx="8161020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Ultimately we want people to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take 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notice of impact and exposure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and be able to start conversations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The absolute numbers are not what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 key, but instead,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trends over time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 How can one reduce impact and minimize exposure?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4" y="3240405"/>
            <a:ext cx="4564857" cy="268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693" y="3240405"/>
            <a:ext cx="177736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694" y="4534854"/>
            <a:ext cx="2831783" cy="138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5896" y="3504959"/>
            <a:ext cx="7898144" cy="1603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Goal: Draw people’s attention to the environment and health problems by getting them involved!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7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65785" y="548640"/>
            <a:ext cx="8001000" cy="525780"/>
          </a:xfrm>
        </p:spPr>
        <p:txBody>
          <a:bodyPr lIns="0" tIns="0" rIns="0" bIns="0" anchor="t">
            <a:normAutofit fontScale="90000"/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PEIR is different from other existing carbon footprint calculators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42925" y="1938814"/>
            <a:ext cx="8499634" cy="49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Existing web-based and mobile carbon footprint calculators such as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Ecorio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Carbon Hero,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UbiGreen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require users to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manually input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data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each time they travel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focus only on computing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carbon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emission values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23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PEIR senses pollution by using existing infrastructure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without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much user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intervention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and emphasizes how individual transportation choices simultaneously influence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both environmental impact and exposure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2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65785" y="548640"/>
            <a:ext cx="8001000" cy="52578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PEIR as a Participatory Sensing System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64357" y="1362380"/>
            <a:ext cx="8162448" cy="7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            "Sensing Pollution without Pollution-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Sensors”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3180399" y="2185825"/>
            <a:ext cx="2287429" cy="2287429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82295" tIns="41148" rIns="82295" bIns="41148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388620" y="2244403"/>
            <a:ext cx="2287429" cy="2287428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82295" tIns="41148" rIns="82295" bIns="41148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6046470" y="2200111"/>
            <a:ext cx="2287429" cy="2287429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82295" tIns="41148" rIns="82295" bIns="41148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564357" y="2991639"/>
            <a:ext cx="2083118" cy="10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Existing </a:t>
            </a:r>
            <a:endParaRPr lang="en-US">
              <a:solidFill>
                <a:srgbClr val="000000"/>
              </a:solidFill>
            </a:endParaRPr>
          </a:p>
          <a:p>
            <a:pPr algn="ctr"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Infrastructure</a:t>
            </a:r>
            <a:endParaRPr lang="en-US">
              <a:solidFill>
                <a:srgbClr val="000000"/>
              </a:solidFill>
            </a:endParaRPr>
          </a:p>
          <a:p>
            <a:pPr algn="ctr"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330417" y="2963065"/>
            <a:ext cx="2083118" cy="7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Annotation</a:t>
            </a:r>
            <a:endParaRPr lang="en-US">
              <a:solidFill>
                <a:srgbClr val="000000"/>
              </a:solidFill>
            </a:endParaRPr>
          </a:p>
          <a:p>
            <a:pPr algn="ctr"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/Inferences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5517833" y="2963065"/>
            <a:ext cx="3413284" cy="7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Scientific </a:t>
            </a:r>
            <a:endParaRPr lang="en-US">
              <a:solidFill>
                <a:srgbClr val="000000"/>
              </a:solidFill>
            </a:endParaRPr>
          </a:p>
          <a:p>
            <a:pPr algn="ctr"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Models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195" y="4755372"/>
            <a:ext cx="2470280" cy="11666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GPS and Cellular Networks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8437" y="4755372"/>
            <a:ext cx="2755633" cy="11666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Users Labe the Data to Train Activity Classifiers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6036" y="4715785"/>
            <a:ext cx="2884647" cy="1206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Estimate the Environmental Impact and Exposure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5121" y="2067188"/>
            <a:ext cx="3211350" cy="41354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56478" y="502811"/>
            <a:ext cx="2424423" cy="5716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08635" y="51435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Activity Classification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08635" y="1569437"/>
            <a:ext cx="8162448" cy="456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Determines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whether a user is staying in one location, walking or driving.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What is the most important activity for  PEIR: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FFFFFF"/>
              </a:buClr>
              <a:buSzPct val="100000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	Driving!</a:t>
            </a:r>
            <a:endParaRPr lang="en-US" b="1" dirty="0">
              <a:solidFill>
                <a:srgbClr val="000000"/>
              </a:solidFill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FFFFFF"/>
              </a:buClr>
              <a:buSzPct val="100000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FFFFFF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How to detect the driving behavior?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FFFFFF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GPS readings are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noisy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to compute speed (especially 	for indoor scenarios)!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FFFFFF"/>
              </a:buClr>
              <a:buSzPct val="100000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Uses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freeway annotation information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in addition to speed values in order to identify driving activities better. 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87193" y="1458754"/>
            <a:ext cx="7348061" cy="31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Determines which road a user is on.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08635" y="51435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Activity Classification: Map Matching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60045" y="2187418"/>
            <a:ext cx="4401979" cy="42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Naive approach: find the nearest road as a correct match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What is the problem of this approach?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Both GPS readings and map may not be accurate: nearest road may not be the correct road.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492" y="1295400"/>
            <a:ext cx="3237207" cy="5181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86600" y="1803400"/>
            <a:ext cx="520700" cy="3840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27999" y="2847818"/>
            <a:ext cx="673100" cy="3840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84900" y="2463800"/>
            <a:ext cx="673100" cy="384018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38493" y="1803399"/>
            <a:ext cx="1319508" cy="508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Mississippi Ave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1591" y="3582456"/>
            <a:ext cx="1319508" cy="508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Highway 405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4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87193" y="1458754"/>
            <a:ext cx="7348061" cy="31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Determines which road a user is on.</a:t>
            </a:r>
            <a:endParaRPr lang="en-US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08635" y="51435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Activity Classification: Map Matching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60045" y="2187418"/>
            <a:ext cx="4634727" cy="42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Naive approach: find the nearest road as a correct match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-&gt; often fails in practice 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Is there a way to get around this problem?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better approach: Finds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pairs of intersection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roads that a user passes by and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extracts the common road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among subsequent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intersections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492" y="1295400"/>
            <a:ext cx="3237207" cy="5181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74992" y="5867400"/>
            <a:ext cx="1954508" cy="3840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58000" y="4427610"/>
            <a:ext cx="1954508" cy="3840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14694" y="6173709"/>
            <a:ext cx="1923798" cy="606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Sawtelle</a:t>
            </a:r>
            <a:r>
              <a:rPr lang="en-US" dirty="0" smtClean="0">
                <a:solidFill>
                  <a:srgbClr val="000000"/>
                </a:solidFill>
              </a:rPr>
              <a:t> and National Blvd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7601" y="3587733"/>
            <a:ext cx="1923798" cy="606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Sepulveda and National Blvd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5218" y="4811628"/>
            <a:ext cx="1923798" cy="606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National Blvd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58268" y="3996672"/>
            <a:ext cx="730748" cy="728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66543" y="5536341"/>
            <a:ext cx="385311" cy="527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5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899" y="2414416"/>
            <a:ext cx="2641601" cy="4168927"/>
          </a:xfrm>
          <a:prstGeom prst="rect">
            <a:avLst/>
          </a:prstGeom>
        </p:spPr>
      </p:pic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114300" y="2681116"/>
            <a:ext cx="5689599" cy="2438917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Two enhancements: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marL="411476" lvl="1" indent="-308607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altLang="zh-CN" sz="22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close enough road can be considered as a possible intersection point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11476" lvl="1" indent="-308607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 marL="411476" lvl="1" indent="-308607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altLang="zh-CN" sz="22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It </a:t>
            </a:r>
            <a:r>
              <a:rPr lang="en-US" sz="2200" dirty="0">
                <a:solidFill>
                  <a:srgbClr val="000000"/>
                </a:solidFill>
                <a:latin typeface="Arial" charset="0"/>
              </a:rPr>
              <a:t>replaces both pre- and post- intersections when there is no common road among subsequent intersections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91515" y="65151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Activity Classification: Map Matching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6494" y="1143282"/>
            <a:ext cx="8618220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Problem 1: The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captured GPS data points are not always near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intersections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Problem 2: The erroneous identification of pre-intersections can lead to error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propogation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02500" y="6140755"/>
            <a:ext cx="673100" cy="3840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2489107"/>
            <a:ext cx="673100" cy="384018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18350" y="5756737"/>
            <a:ext cx="673100" cy="3840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80150" y="4283537"/>
            <a:ext cx="673100" cy="3840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5120033"/>
            <a:ext cx="8712200" cy="1058491"/>
          </a:xfrm>
          <a:prstGeom prst="rect">
            <a:avLst/>
          </a:prstGeom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2885" y="5882772"/>
            <a:ext cx="8603615" cy="29575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5" tIns="41148" rIns="82295" bIns="41148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8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639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77215" y="217171"/>
            <a:ext cx="8001000" cy="8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900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Activity Classification: Problems and Improvement by Leveraging GSM Data</a:t>
            </a:r>
            <a:r>
              <a:rPr lang="en-US" altLang="ko-KR" sz="1600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836069" y="1564483"/>
            <a:ext cx="5657850" cy="17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Classification based on GPS data alone is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difficult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if GPS performance is compromised by </a:t>
            </a:r>
            <a:r>
              <a:rPr lang="en-US" altLang="ko-KR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limited satellite visibility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. E.g. when users are indoors</a:t>
            </a:r>
            <a:endParaRPr lang="en-US" altLang="ko-KR" dirty="0">
              <a:solidFill>
                <a:srgbClr val="000000"/>
              </a:solidFill>
              <a:ea typeface="굴림" charset="0"/>
              <a:cs typeface="굴림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ko-KR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4" y="1453041"/>
            <a:ext cx="2306003" cy="19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00014" y="3982051"/>
            <a:ext cx="8478201" cy="7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ko-KR" altLang="en-US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 </a:t>
            </a:r>
            <a:r>
              <a:rPr lang="en-US" altLang="ko-KR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Q: What can we do to mitigate this limitation without adding additional hardware/sensors?</a:t>
            </a:r>
            <a:endParaRPr lang="en-US" altLang="ko-KR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5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77215" y="217171"/>
            <a:ext cx="8001000" cy="8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900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Activity Classification: Problems and Improvement by Leveraging GSM Data</a:t>
            </a:r>
            <a:r>
              <a:rPr lang="en-US" altLang="ko-KR" sz="1600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836069" y="1564483"/>
            <a:ext cx="5657850" cy="17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Classification based on GPS data alone is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difficult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if GPS performance is compromised by </a:t>
            </a:r>
            <a:r>
              <a:rPr lang="en-US" altLang="ko-KR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limited satellite visibility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. E.g. when users are indoors</a:t>
            </a:r>
            <a:endParaRPr lang="en-US" altLang="ko-KR" dirty="0">
              <a:solidFill>
                <a:srgbClr val="000000"/>
              </a:solidFill>
              <a:ea typeface="굴림" charset="0"/>
              <a:cs typeface="굴림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ko-KR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4" y="1453041"/>
            <a:ext cx="2306003" cy="19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00014" y="3710464"/>
            <a:ext cx="8478201" cy="10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ko-KR" altLang="en-US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 </a:t>
            </a:r>
            <a:r>
              <a:rPr lang="en-US" altLang="ko-KR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GSM (Global Systems for Mobile Communication), i.e., Cellular Network</a:t>
            </a:r>
            <a:r>
              <a:rPr lang="en-US" altLang="ko-KR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 data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is already available and can compensate for the speed values from GPS devices.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77215" y="4879970"/>
            <a:ext cx="7285983" cy="8846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Unique cell ID: Country Code + Network Code + Area Code + Cell ID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215" y="6235518"/>
            <a:ext cx="7285983" cy="537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Rough indication of a user’s location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30" y="5864526"/>
            <a:ext cx="428123" cy="3709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9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344" y="4766137"/>
            <a:ext cx="4784085" cy="2060561"/>
          </a:xfrm>
          <a:prstGeom prst="rect">
            <a:avLst/>
          </a:prstGeom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77215" y="217171"/>
            <a:ext cx="8001000" cy="8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900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Activity Classification: Problems and Improvement by Leveraging GSM Data</a:t>
            </a:r>
            <a:r>
              <a:rPr lang="en-US" altLang="ko-KR" sz="1600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836069" y="1564483"/>
            <a:ext cx="5657850" cy="17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Classification based on GPS data alone is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difficult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if GPS performance is compromised by </a:t>
            </a:r>
            <a:r>
              <a:rPr lang="en-US" altLang="ko-KR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limited satellite visibility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. E.g. when users are indoors</a:t>
            </a:r>
            <a:endParaRPr lang="en-US" altLang="ko-KR" dirty="0">
              <a:solidFill>
                <a:srgbClr val="000000"/>
              </a:solidFill>
              <a:ea typeface="굴림" charset="0"/>
              <a:cs typeface="굴림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ko-KR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4" y="1453041"/>
            <a:ext cx="2306003" cy="19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00014" y="3710464"/>
            <a:ext cx="8478201" cy="10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ko-KR" altLang="en-US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 </a:t>
            </a:r>
            <a:r>
              <a:rPr lang="en-US" altLang="ko-KR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GSM (Global Systems for Mobile Communication), i.e., Cellular Network</a:t>
            </a:r>
            <a:r>
              <a:rPr lang="en-US" altLang="ko-KR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 data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is already available and can compensate for the speed values from GPS devices.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1314" y="6000975"/>
            <a:ext cx="2520227" cy="4913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0013" y="5422189"/>
            <a:ext cx="2354561" cy="10701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Indicate the user’s travel mode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9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CrowdSense@place</a:t>
            </a:r>
            <a:r>
              <a:rPr lang="en-US" dirty="0" smtClean="0"/>
              <a:t> (</a:t>
            </a:r>
            <a:r>
              <a:rPr lang="en-US" dirty="0" err="1" smtClean="0"/>
              <a:t>csp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4" y="2663731"/>
            <a:ext cx="2640125" cy="1750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986" y="1064457"/>
            <a:ext cx="2135112" cy="1599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45" y="3790973"/>
            <a:ext cx="1735457" cy="1735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7986" y="2963378"/>
            <a:ext cx="2135112" cy="542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Images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7986" y="5655645"/>
            <a:ext cx="2135112" cy="542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Audio Clips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1033" y="3377177"/>
            <a:ext cx="1742821" cy="1037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Places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92403" y="2563848"/>
            <a:ext cx="1113121" cy="81332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92403" y="3872030"/>
            <a:ext cx="1213016" cy="54221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74472" y="2316720"/>
            <a:ext cx="1284371" cy="84642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88847" y="4575766"/>
            <a:ext cx="1098851" cy="77052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258" y="4623725"/>
            <a:ext cx="2963145" cy="542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Smartphone App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165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0095" y="214046"/>
            <a:ext cx="8001000" cy="8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 dirty="0">
                <a:solidFill>
                  <a:srgbClr val="000000"/>
                </a:solidFill>
                <a:latin typeface="Arial" charset="0"/>
              </a:rPr>
              <a:t>Activity Classification: Problems and Improvement by Leveraging GSM Data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80" y="1235400"/>
            <a:ext cx="6205388" cy="1604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9142" y="2068993"/>
            <a:ext cx="194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PEIR Users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3695650"/>
            <a:ext cx="1646587" cy="1127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Stationary Indoors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4787" y="3695650"/>
            <a:ext cx="1588636" cy="1127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Walking Indoors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72492" y="3695650"/>
            <a:ext cx="1564674" cy="1127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Stationary Outdoors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87363" y="3695650"/>
            <a:ext cx="1626868" cy="1127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Walking Outdoors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7538" y="3695650"/>
            <a:ext cx="1353577" cy="1127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Driving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37280" y="2654019"/>
            <a:ext cx="2144894" cy="670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54156" y="2654019"/>
            <a:ext cx="1018336" cy="82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10203" y="2782437"/>
            <a:ext cx="1" cy="670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33436" y="2654019"/>
            <a:ext cx="1045810" cy="82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73302" y="2530658"/>
            <a:ext cx="2746665" cy="922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2885" y="2163816"/>
            <a:ext cx="239749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Annotate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095" y="5522072"/>
            <a:ext cx="655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Accuracy</a:t>
            </a:r>
            <a:r>
              <a:rPr lang="en-US" sz="2800" dirty="0" smtClean="0"/>
              <a:t>: percentage of the number of the correctly predicted data points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67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103093"/>
            <a:ext cx="8698230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0095" y="214046"/>
            <a:ext cx="8001000" cy="8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 dirty="0">
                <a:solidFill>
                  <a:srgbClr val="000000"/>
                </a:solidFill>
                <a:latin typeface="Arial" charset="0"/>
              </a:rPr>
              <a:t>Activity Classification: Problems and Improvement by Leveraging GSM Data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" y="1397000"/>
            <a:ext cx="50292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95" y="3911600"/>
            <a:ext cx="4622800" cy="2713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0960" y="1257300"/>
            <a:ext cx="956235" cy="2654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96795" y="4140200"/>
            <a:ext cx="812800" cy="901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04677" y="2345764"/>
            <a:ext cx="1855694" cy="8217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49449" y="3463533"/>
            <a:ext cx="3871665" cy="1353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User 2 and 3: Staying-in-place activities involve a lot more movements than other users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1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of Impact and Exposure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629"/>
            <a:ext cx="9144000" cy="4739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4678" y="6367746"/>
            <a:ext cx="355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Dataflow Diagram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2796" y="1957055"/>
            <a:ext cx="1026062" cy="26660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894" y="3821725"/>
            <a:ext cx="1070309" cy="17431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2457" y="4988093"/>
            <a:ext cx="1392517" cy="9538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4347" y="1795539"/>
            <a:ext cx="1189053" cy="43115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08635" y="395766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900" b="1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Shall We Explore PEIR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11" y="945834"/>
            <a:ext cx="6590825" cy="448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839" y="3274846"/>
            <a:ext cx="3151605" cy="15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689" y="4817745"/>
            <a:ext cx="3208755" cy="147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176" y="6066660"/>
            <a:ext cx="2629647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Interactive Map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14824" y="5431831"/>
            <a:ext cx="134470" cy="634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06235" y="1225176"/>
            <a:ext cx="1560026" cy="7949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Backend status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99461" y="2196353"/>
            <a:ext cx="842410" cy="313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25405" y="5793182"/>
            <a:ext cx="1839609" cy="6709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Bar graph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927767" y="5669198"/>
            <a:ext cx="582922" cy="397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0726" y="2020099"/>
            <a:ext cx="4409670" cy="6339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To visualize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location traces color-coded by level of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impact or exposure.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67839" y="6297248"/>
            <a:ext cx="3151605" cy="560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Impact and exposure in a day-by-day break down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  <p:bldP spid="3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08635" y="395766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900" b="1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Shall We Explore PEIR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11" y="945834"/>
            <a:ext cx="6590825" cy="448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839" y="3274846"/>
            <a:ext cx="3151605" cy="15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689" y="4817745"/>
            <a:ext cx="3208755" cy="147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1248" y="2939927"/>
            <a:ext cx="8833611" cy="2051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Q: Can you design some novel incentive mechanisms to encourage users to reduce their impact and exposure in daily lives?</a:t>
            </a:r>
          </a:p>
        </p:txBody>
      </p:sp>
    </p:spTree>
    <p:extLst>
      <p:ext uri="{BB962C8B-B14F-4D97-AF65-F5344CB8AC3E}">
        <p14:creationId xmlns:p14="http://schemas.microsoft.com/office/powerpoint/2010/main" val="152605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08635" y="514351"/>
            <a:ext cx="8001000" cy="8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900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Share and </a:t>
            </a:r>
            <a:r>
              <a:rPr lang="en-US" altLang="ko-KR" sz="2900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Compare: Peer Pressure -&gt; Incentive to Reduce Impact and Exposure</a:t>
            </a:r>
            <a:r>
              <a:rPr lang="en-US" altLang="ko-KR" sz="1600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 </a:t>
            </a:r>
            <a:endParaRPr lang="en-US" altLang="ko-KR" sz="1600" b="1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1440180"/>
            <a:ext cx="8038148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574" y="3094673"/>
            <a:ext cx="4237673" cy="3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99104" y="4080510"/>
            <a:ext cx="863601" cy="7156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9104" y="4840942"/>
            <a:ext cx="896471" cy="6110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635" y="1946910"/>
            <a:ext cx="3585247" cy="23412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40969" y="6143286"/>
            <a:ext cx="4733429" cy="6257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Facebook App</a:t>
            </a:r>
            <a:r>
              <a:rPr lang="en-US" dirty="0" smtClean="0">
                <a:solidFill>
                  <a:srgbClr val="000000"/>
                </a:solidFill>
              </a:rPr>
              <a:t>: Compare the impact/exposure of the user with the average of friends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4871" y="4232910"/>
            <a:ext cx="599372" cy="5632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4871" y="5047471"/>
            <a:ext cx="599372" cy="5174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8635" y="5074502"/>
            <a:ext cx="3253737" cy="9807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Ranking list </a:t>
            </a:r>
            <a:r>
              <a:rPr lang="en-US" sz="2000" dirty="0" smtClean="0">
                <a:solidFill>
                  <a:srgbClr val="000000"/>
                </a:solidFill>
              </a:rPr>
              <a:t>of the user and her/his friends based on impact and exposure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683951" y="4408759"/>
            <a:ext cx="870518" cy="5528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453" y="2982204"/>
            <a:ext cx="5736852" cy="14265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Location data </a:t>
            </a:r>
            <a:r>
              <a:rPr lang="en-US" sz="2800" dirty="0" smtClean="0">
                <a:solidFill>
                  <a:srgbClr val="000000"/>
                </a:solidFill>
              </a:rPr>
              <a:t>is sensitive, hence not shared on PEIR unless users enable it!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10" grpId="0" animBg="1"/>
      <p:bldP spid="11" grpId="0" animBg="1"/>
      <p:bldP spid="12" grpId="0" animBg="1"/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08635" y="51435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900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Deployment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1370173"/>
            <a:ext cx="9189721" cy="31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The PEIR system has been running since June 8, 2008 </a:t>
            </a:r>
            <a:endParaRPr lang="en-US" altLang="ko-KR" dirty="0">
              <a:solidFill>
                <a:srgbClr val="000000"/>
              </a:solidFill>
              <a:ea typeface="굴림" charset="0"/>
              <a:cs typeface="굴림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ko-KR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As of November 28, 2008, over </a:t>
            </a:r>
            <a:r>
              <a:rPr lang="en-US" altLang="ko-KR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four million 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individual GPS points grouped into over </a:t>
            </a:r>
            <a:r>
              <a:rPr lang="en-US" altLang="ko-KR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20,000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 separate trips. </a:t>
            </a:r>
            <a:endParaRPr lang="en-US" altLang="ko-KR" dirty="0">
              <a:solidFill>
                <a:srgbClr val="000000"/>
              </a:solidFill>
              <a:ea typeface="굴림" charset="0"/>
              <a:cs typeface="굴림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ko-KR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ko-KR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50</a:t>
            </a:r>
            <a:r>
              <a:rPr lang="en-US" altLang="ko-KR" b="1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-60 high school students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 have been using PEIR in the Northern California area as part of a sustainability challenges.</a:t>
            </a:r>
            <a:endParaRPr lang="en-US" altLang="ko-KR" dirty="0">
              <a:solidFill>
                <a:srgbClr val="000000"/>
              </a:solidFill>
              <a:ea typeface="굴림" charset="0"/>
              <a:cs typeface="굴림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ko-KR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  <a:p>
            <a:pPr eaLnBrk="1" hangingPunct="1">
              <a:lnSpc>
                <a:spcPct val="95000"/>
              </a:lnSpc>
            </a:pPr>
            <a:endParaRPr lang="ko-KR" altLang="en-US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4457701"/>
            <a:ext cx="8201025" cy="176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9" y="4094799"/>
            <a:ext cx="2797493" cy="115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2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344329" y="1398354"/>
            <a:ext cx="8041005" cy="3533691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User’s feedback: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It's hard to step away from the car. But even though it takes an extra step to walk or bike, we see it can make a difference."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7180" y="770691"/>
            <a:ext cx="8002429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 dirty="0">
                <a:solidFill>
                  <a:srgbClr val="000000"/>
                </a:solidFill>
                <a:latin typeface="Arial" charset="0"/>
              </a:rPr>
              <a:t>Lessons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9260" y="3739041"/>
            <a:ext cx="2790349" cy="20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05765" y="3797619"/>
            <a:ext cx="4962049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"Instead of driving, I'm biking more because I'm subconsciously connecting this phone in my pocket with how much energy I'm using,"</a:t>
            </a:r>
          </a:p>
        </p:txBody>
      </p:sp>
    </p:spTree>
    <p:extLst>
      <p:ext uri="{BB962C8B-B14F-4D97-AF65-F5344CB8AC3E}">
        <p14:creationId xmlns:p14="http://schemas.microsoft.com/office/powerpoint/2010/main" val="154556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74395" y="78867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900" b="1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Lessons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64394" y="1595915"/>
            <a:ext cx="6810851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30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More choices about the types of transportation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444" y="2113123"/>
            <a:ext cx="2141697" cy="135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274" y="2276001"/>
            <a:ext cx="2218849" cy="14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096" y="2053114"/>
            <a:ext cx="2255997" cy="145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81539" y="3817621"/>
            <a:ext cx="7588091" cy="68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ko-KR" sz="2300" dirty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The point-based computations or annotations of location traces and GIS data are expensive. 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436" y="4530567"/>
            <a:ext cx="2230278" cy="175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714" y="4499136"/>
            <a:ext cx="2035969" cy="17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285" y="4594860"/>
            <a:ext cx="2321719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5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0057" y="2393157"/>
            <a:ext cx="8279606" cy="297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i="1" dirty="0">
                <a:solidFill>
                  <a:srgbClr val="000000"/>
                </a:solidFill>
                <a:latin typeface="Arial" charset="0"/>
              </a:rPr>
              <a:t>             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PEIR produces all the valuable information for individuals while individuals </a:t>
            </a:r>
            <a:r>
              <a:rPr lang="en-US" sz="2900" b="1" dirty="0">
                <a:solidFill>
                  <a:srgbClr val="000000"/>
                </a:solidFill>
                <a:latin typeface="Arial" charset="0"/>
              </a:rPr>
              <a:t>give up their </a:t>
            </a:r>
            <a:r>
              <a:rPr lang="en-US" sz="2900" b="1" dirty="0" smtClean="0">
                <a:solidFill>
                  <a:srgbClr val="000000"/>
                </a:solidFill>
                <a:latin typeface="Arial" charset="0"/>
              </a:rPr>
              <a:t>privacy </a:t>
            </a:r>
            <a:r>
              <a:rPr lang="en-US" sz="2900" dirty="0" smtClean="0">
                <a:solidFill>
                  <a:srgbClr val="000000"/>
                </a:solidFill>
                <a:latin typeface="Arial" charset="0"/>
              </a:rPr>
              <a:t>(since they upload their </a:t>
            </a:r>
            <a:r>
              <a:rPr lang="en-US" sz="2900" b="1" dirty="0" smtClean="0">
                <a:solidFill>
                  <a:srgbClr val="000000"/>
                </a:solidFill>
                <a:latin typeface="Arial" charset="0"/>
              </a:rPr>
              <a:t>time-location trace </a:t>
            </a:r>
            <a:r>
              <a:rPr lang="en-US" sz="2900" dirty="0" smtClean="0">
                <a:solidFill>
                  <a:srgbClr val="000000"/>
                </a:solidFill>
                <a:latin typeface="Arial" charset="0"/>
              </a:rPr>
              <a:t>to the system).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29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sz="29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9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Examples of captured images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09" y="1013564"/>
            <a:ext cx="6756400" cy="543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2314" y="2600333"/>
            <a:ext cx="937458" cy="514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Hints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2314" y="5353066"/>
            <a:ext cx="937458" cy="514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Noise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19" y="3343561"/>
            <a:ext cx="7580795" cy="1373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</a:rPr>
              <a:t>CrowdSense@</a:t>
            </a:r>
            <a:r>
              <a:rPr lang="en-US" sz="3200" dirty="0" err="1" smtClean="0">
                <a:solidFill>
                  <a:srgbClr val="000000"/>
                </a:solidFill>
              </a:rPr>
              <a:t>Place</a:t>
            </a:r>
            <a:r>
              <a:rPr lang="en-US" sz="3200" dirty="0" smtClean="0">
                <a:solidFill>
                  <a:srgbClr val="000000"/>
                </a:solidFill>
              </a:rPr>
              <a:t>: it </a:t>
            </a:r>
            <a:r>
              <a:rPr lang="en-US" sz="3200" i="1" dirty="0" smtClean="0">
                <a:solidFill>
                  <a:srgbClr val="000000"/>
                </a:solidFill>
              </a:rPr>
              <a:t>depends on crowdsensing to collect enough clean data.</a:t>
            </a:r>
            <a:endParaRPr lang="en-US" sz="3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358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08635" y="51435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Participatory Privacy Regulation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24352" y="1344456"/>
            <a:ext cx="8265318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             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Location traces quantify habits, routines, associations 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            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Individual control of time/space accountability 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Potential consequences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Location-based discrimination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Safety &amp; security threats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Inference of personal activities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092" y="2690337"/>
            <a:ext cx="3207543" cy="30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7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80085" y="1463041"/>
            <a:ext cx="8263890" cy="31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PEIR allows users to break down the trip and select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what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with whom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they feel comfortable to share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By default, they system will delete all location information after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six months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unless users specify otherwise. 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45795" y="60579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 dirty="0">
                <a:solidFill>
                  <a:srgbClr val="000000"/>
                </a:solidFill>
                <a:latin typeface="Arial" charset="0"/>
              </a:rPr>
              <a:t>Legibility of PEIR Data and Selective Sharing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4517708"/>
            <a:ext cx="1801654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324" y="3476864"/>
            <a:ext cx="1535906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318" y="3709035"/>
            <a:ext cx="1777365" cy="111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897380" y="5882164"/>
            <a:ext cx="288750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Trip Breakdown</a:t>
            </a:r>
          </a:p>
        </p:txBody>
      </p:sp>
      <p:pic>
        <p:nvPicPr>
          <p:cNvPr id="27657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018" y="3709036"/>
            <a:ext cx="2703195" cy="18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5117783" y="5882164"/>
            <a:ext cx="288750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Selective Sharing</a:t>
            </a:r>
          </a:p>
        </p:txBody>
      </p:sp>
    </p:spTree>
    <p:extLst>
      <p:ext uri="{BB962C8B-B14F-4D97-AF65-F5344CB8AC3E}">
        <p14:creationId xmlns:p14="http://schemas.microsoft.com/office/powerpoint/2010/main" val="303378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08635" y="51435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Selective Hiding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17183" y="1388745"/>
            <a:ext cx="8646795" cy="3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People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want to hide a trip to a particular significant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destination (e.g., hospital, a certain store, or a particular restaurant, etc.)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However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, simply removing the trip is suspicious: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 lack of data may raise attention to the space/time to be protected.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Q: What is your solution to address the above problem (i.e., hide a trip to a particular destination without introducing extra suspicion?)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1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08635" y="51435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Selective Hiding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17183" y="1388745"/>
            <a:ext cx="8646795" cy="63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Proposed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replace a particular route with a trace which satisfying the following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(a) Privacy enhancement: </a:t>
            </a:r>
          </a:p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Increase </a:t>
            </a:r>
            <a:r>
              <a:rPr lang="en-US" dirty="0">
                <a:latin typeface="Arial"/>
                <a:cs typeface="Arial"/>
              </a:rPr>
              <a:t>the user's sense of privacy when sharing a substituted-trace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latin typeface="Arial"/>
              <a:cs typeface="Arial"/>
            </a:endParaRPr>
          </a:p>
          <a:p>
            <a:pPr eaLnBrk="1" hangingPunct="1"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(b) Application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output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equivalency: 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>
                <a:latin typeface="Arial"/>
                <a:cs typeface="Arial"/>
              </a:rPr>
              <a:t>	The </a:t>
            </a:r>
            <a:r>
              <a:rPr lang="en-US" dirty="0">
                <a:latin typeface="Arial"/>
                <a:cs typeface="Arial"/>
              </a:rPr>
              <a:t>substitute trace results in minimal changes to the PEIR metrics.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(c) Believability: 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>
                <a:latin typeface="Arial"/>
                <a:cs typeface="Arial"/>
              </a:rPr>
              <a:t>	The </a:t>
            </a:r>
            <a:r>
              <a:rPr lang="en-US" dirty="0">
                <a:latin typeface="Arial"/>
                <a:cs typeface="Arial"/>
              </a:rPr>
              <a:t>substitute trace should be credible to the people with whom the user shares his/her data.</a:t>
            </a: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91515" y="65151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 dirty="0">
                <a:solidFill>
                  <a:srgbClr val="000000"/>
                </a:solidFill>
                <a:latin typeface="Arial" charset="0"/>
              </a:rPr>
              <a:t>Selective </a:t>
            </a:r>
            <a:r>
              <a:rPr lang="en-US" sz="2900" b="1" dirty="0" smtClean="0">
                <a:solidFill>
                  <a:srgbClr val="000000"/>
                </a:solidFill>
                <a:latin typeface="Arial" charset="0"/>
              </a:rPr>
              <a:t>Hiding: Hide Location C</a:t>
            </a:r>
            <a:endParaRPr lang="en-US" sz="29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" y="1817370"/>
            <a:ext cx="8762524" cy="31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84311" y="5069206"/>
            <a:ext cx="2887503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The Original Trace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63178" y="5069206"/>
            <a:ext cx="288750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Adding Noise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63453" y="5053489"/>
            <a:ext cx="288750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Spatial Rounding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935153" y="5053489"/>
            <a:ext cx="2887504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Selective Hiding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311" y="5569898"/>
            <a:ext cx="2354678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Route: A-&gt;B-&gt;A-&gt;C-&gt;A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1954" y="5556551"/>
            <a:ext cx="2506341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Selective Hiding: A-&gt;B-&gt;D-&gt;A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71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508635" y="514351"/>
            <a:ext cx="8001000" cy="42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Selective Hiding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11505" y="1134428"/>
            <a:ext cx="8263890" cy="24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The high degree of data corruption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is required to preserve privacy using prior art counter measures 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23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Selective hiding with substitute path segments produces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nearly the same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PEIR model output met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76" y="2956859"/>
            <a:ext cx="6223000" cy="345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24824" y="4885765"/>
            <a:ext cx="866588" cy="10907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3179" y="3033589"/>
            <a:ext cx="573794" cy="29428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09223" y="5355865"/>
            <a:ext cx="2766172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Almost the same as the original route!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13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65785" y="548640"/>
            <a:ext cx="8001000" cy="52578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2900" b="1">
                <a:solidFill>
                  <a:srgbClr val="000000"/>
                </a:solidFill>
                <a:latin typeface="Arial" charset="0"/>
              </a:rPr>
              <a:t>Conclusion and Future Directions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42925" y="1234440"/>
            <a:ext cx="8263890" cy="52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Exemplified an emerging class of adaptive, human in-the-loop sensing systems 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Detailed PEIR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 architecture, implementation and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enhancements are presented</a:t>
            </a: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endParaRPr lang="en-US" i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Where do we go from here?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Focus on scalability, stability, performance and usability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Extend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activity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classification to accommodate other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modalities such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as cycling, bus, train, and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subway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Enhance sustained usability of the system through the introduction of goal setting and feedback </a:t>
            </a:r>
          </a:p>
        </p:txBody>
      </p:sp>
    </p:spTree>
    <p:extLst>
      <p:ext uri="{BB962C8B-B14F-4D97-AF65-F5344CB8AC3E}">
        <p14:creationId xmlns:p14="http://schemas.microsoft.com/office/powerpoint/2010/main" val="276513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95536" y="1610798"/>
            <a:ext cx="3744416" cy="49865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anchor="t"/>
          <a:lstStyle/>
          <a:p>
            <a:pPr algn="ctr">
              <a:lnSpc>
                <a:spcPct val="150000"/>
              </a:lnSpc>
              <a:defRPr/>
            </a:pPr>
            <a:endParaRPr lang="en-US" altLang="ko-KR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cap="small" dirty="0"/>
              <a:t>Main Idea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0472" y="651605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355976" y="1610799"/>
            <a:ext cx="4392488" cy="2034223"/>
            <a:chOff x="395536" y="1052736"/>
            <a:chExt cx="8352928" cy="37227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95536" y="1052736"/>
              <a:ext cx="8352928" cy="3722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0" rIns="0" bIns="0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The category of this place is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ko-KR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                               .</a:t>
              </a:r>
              <a:endParaRPr lang="en-US" altLang="ko-KR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860334" y="1166629"/>
              <a:ext cx="4792664" cy="527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0" name="Picture 2" descr="J:\Take_Away_Data\Dataset\Nic\Converse_Shops_Shoe\IMG_62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595902" cy="47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4355976" y="3861048"/>
            <a:ext cx="4392488" cy="2736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anchor="t"/>
          <a:lstStyle/>
          <a:p>
            <a:pPr marL="446088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Hints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Shoes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Converse</a:t>
            </a:r>
            <a:endParaRPr lang="en-US" altLang="ko-K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2708920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71600" y="357301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115616" y="436510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295636" y="501317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195736" y="2420888"/>
            <a:ext cx="19323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67544" y="1772816"/>
            <a:ext cx="1797951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92705" y="2924944"/>
            <a:ext cx="169106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46148" y="3789039"/>
            <a:ext cx="1493604" cy="653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888463"/>
            <a:ext cx="9144000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exploits sensor-based hints to recognize place categories.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427984" y="2636912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① </a:t>
            </a:r>
            <a:r>
              <a:rPr lang="en-US" altLang="ko-KR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Theater</a:t>
            </a:r>
          </a:p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② </a:t>
            </a:r>
            <a:r>
              <a:rPr lang="en-US" altLang="ko-K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Shoe Store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427984" y="2636912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① </a:t>
            </a:r>
            <a:r>
              <a:rPr lang="en-US" altLang="ko-KR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Theater</a:t>
            </a:r>
          </a:p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② </a:t>
            </a:r>
            <a:r>
              <a:rPr lang="en-US" altLang="ko-KR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Shoe Store</a:t>
            </a:r>
          </a:p>
        </p:txBody>
      </p:sp>
    </p:spTree>
    <p:extLst>
      <p:ext uri="{BB962C8B-B14F-4D97-AF65-F5344CB8AC3E}">
        <p14:creationId xmlns:p14="http://schemas.microsoft.com/office/powerpoint/2010/main" val="16212465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95536" y="1610798"/>
            <a:ext cx="4032448" cy="49865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36000" anchor="t"/>
          <a:lstStyle/>
          <a:p>
            <a:pPr algn="ctr">
              <a:lnSpc>
                <a:spcPct val="150000"/>
              </a:lnSpc>
              <a:defRPr/>
            </a:pPr>
            <a:endParaRPr lang="en-US" altLang="ko-KR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cap="small" dirty="0"/>
              <a:t>Main Idea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0332" y="651605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ko-KR" altLang="en-US" b="1" i="1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644008" y="1610799"/>
            <a:ext cx="4104456" cy="2034223"/>
            <a:chOff x="539552" y="1052736"/>
            <a:chExt cx="8208912" cy="37227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539552" y="1052736"/>
              <a:ext cx="8208912" cy="3722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0" rIns="0" bIns="0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The category of this place is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altLang="ko-KR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                                        .</a:t>
              </a:r>
              <a:endParaRPr lang="en-US" altLang="ko-KR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091704" y="1166629"/>
              <a:ext cx="4792664" cy="527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644008" y="3861048"/>
            <a:ext cx="4104456" cy="27363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anchor="t"/>
          <a:lstStyle/>
          <a:p>
            <a:pPr marL="446088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Hints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Display stands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Ice cream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Snacks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Desserts</a:t>
            </a:r>
          </a:p>
          <a:p>
            <a:pPr marL="536575" indent="-27305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Everyday low prices</a:t>
            </a:r>
            <a:endParaRPr lang="en-US" altLang="ko-K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72000" y="2636912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① </a:t>
            </a: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Museum</a:t>
            </a:r>
            <a:endParaRPr lang="en-US" altLang="ko-K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②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Supermarket</a:t>
            </a:r>
            <a:endParaRPr lang="en-US" altLang="ko-K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572000" y="2636912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① </a:t>
            </a:r>
            <a:r>
              <a:rPr lang="en-US" altLang="ko-K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Museum</a:t>
            </a:r>
            <a:endParaRPr lang="en-US" altLang="ko-K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9388" lvl="0"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② </a:t>
            </a:r>
            <a:r>
              <a:rPr lang="en-US" altLang="ko-KR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Supermarket</a:t>
            </a:r>
            <a:endParaRPr lang="en-US" altLang="ko-KR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Picture 2" descr="J:\Take_Away_Data\Dataset\Nic\Safeway_Shops_FoodDrink\IMG_60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1687615"/>
            <a:ext cx="3878016" cy="48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1835696" y="1799819"/>
            <a:ext cx="222034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563887" y="4085982"/>
            <a:ext cx="360041" cy="207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771801" y="3573016"/>
            <a:ext cx="59189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67545" y="3717032"/>
            <a:ext cx="2104057" cy="2818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945868" y="4293096"/>
            <a:ext cx="1399693" cy="2242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888463"/>
            <a:ext cx="9144000" cy="524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CSP exploits sensor-based hints to recognize place categories.</a:t>
            </a:r>
          </a:p>
        </p:txBody>
      </p:sp>
    </p:spTree>
    <p:extLst>
      <p:ext uri="{BB962C8B-B14F-4D97-AF65-F5344CB8AC3E}">
        <p14:creationId xmlns:p14="http://schemas.microsoft.com/office/powerpoint/2010/main" val="31983857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12632</TotalTime>
  <Words>3949</Words>
  <Application>Microsoft Macintosh PowerPoint</Application>
  <PresentationFormat>On-screen Show (4:3)</PresentationFormat>
  <Paragraphs>846</Paragraphs>
  <Slides>76</Slides>
  <Notes>70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Crowd and Mobile Sensing 2 Using Mobile Phones as Sensors</vt:lpstr>
      <vt:lpstr>Papers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Participatory Sensing</vt:lpstr>
      <vt:lpstr>Health and Wellness : PM 2.5  </vt:lpstr>
      <vt:lpstr> </vt:lpstr>
      <vt:lpstr> </vt:lpstr>
      <vt:lpstr>Share your thoughts</vt:lpstr>
      <vt:lpstr>PowerPoint Presentation</vt:lpstr>
      <vt:lpstr>PowerPoint Presentation</vt:lpstr>
      <vt:lpstr>PEIR is different from other existing carbon footprint calculators</vt:lpstr>
      <vt:lpstr>PEIR as a Participatory Sensing System</vt:lpstr>
      <vt:lpstr>PowerPoint Presentation</vt:lpstr>
      <vt:lpstr>PowerPoint Presentation</vt:lpstr>
      <vt:lpstr>PowerPoint Presentation</vt:lpstr>
      <vt:lpstr> </vt:lpstr>
      <vt:lpstr>PowerPoint Presentation</vt:lpstr>
      <vt:lpstr>PowerPoint Presentation</vt:lpstr>
      <vt:lpstr>PowerPoint Presentation</vt:lpstr>
      <vt:lpstr> </vt:lpstr>
      <vt:lpstr> </vt:lpstr>
      <vt:lpstr>Modeling of Impact and Exposure</vt:lpstr>
      <vt:lpstr>PowerPoint Presentation</vt:lpstr>
      <vt:lpstr>PowerPoint Presentation</vt:lpstr>
      <vt:lpstr>PowerPoint Presentation</vt:lpstr>
      <vt:lpstr>PowerPoint Presentation</vt:lpstr>
      <vt:lpstr> </vt:lpstr>
      <vt:lpstr>PowerPoint Presentation</vt:lpstr>
      <vt:lpstr> </vt:lpstr>
      <vt:lpstr>PowerPoint Presentation</vt:lpstr>
      <vt:lpstr>PowerPoint Presentation</vt:lpstr>
      <vt:lpstr>PowerPoint Presentation</vt:lpstr>
      <vt:lpstr>PowerPoint Presentation</vt:lpstr>
      <vt:lpstr> </vt:lpstr>
      <vt:lpstr>PowerPoint Presentation</vt:lpstr>
      <vt:lpstr>Conclusion and Future Directions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 and Mobile Sensing 2 Using Mobile Phones as Sensors</dc:title>
  <dc:creator>Dong Wang</dc:creator>
  <cp:lastModifiedBy>Dong Wang</cp:lastModifiedBy>
  <cp:revision>435</cp:revision>
  <dcterms:created xsi:type="dcterms:W3CDTF">2014-12-17T18:27:14Z</dcterms:created>
  <dcterms:modified xsi:type="dcterms:W3CDTF">2015-02-26T20:58:26Z</dcterms:modified>
</cp:coreProperties>
</file>