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340" r:id="rId3"/>
    <p:sldId id="371" r:id="rId4"/>
    <p:sldId id="341" r:id="rId5"/>
    <p:sldId id="362" r:id="rId6"/>
    <p:sldId id="370" r:id="rId7"/>
    <p:sldId id="373" r:id="rId8"/>
    <p:sldId id="300" r:id="rId9"/>
    <p:sldId id="357" r:id="rId10"/>
    <p:sldId id="358" r:id="rId11"/>
    <p:sldId id="302" r:id="rId12"/>
    <p:sldId id="344" r:id="rId13"/>
    <p:sldId id="364" r:id="rId14"/>
    <p:sldId id="345" r:id="rId15"/>
    <p:sldId id="303" r:id="rId16"/>
    <p:sldId id="348" r:id="rId17"/>
    <p:sldId id="349" r:id="rId18"/>
    <p:sldId id="376" r:id="rId19"/>
    <p:sldId id="350" r:id="rId20"/>
    <p:sldId id="351" r:id="rId21"/>
    <p:sldId id="366" r:id="rId22"/>
    <p:sldId id="306" r:id="rId23"/>
    <p:sldId id="352" r:id="rId24"/>
    <p:sldId id="367" r:id="rId25"/>
    <p:sldId id="353" r:id="rId26"/>
    <p:sldId id="374" r:id="rId27"/>
    <p:sldId id="375" r:id="rId28"/>
    <p:sldId id="354" r:id="rId29"/>
    <p:sldId id="307" r:id="rId30"/>
    <p:sldId id="355" r:id="rId31"/>
    <p:sldId id="377" r:id="rId32"/>
    <p:sldId id="365" r:id="rId33"/>
    <p:sldId id="356" r:id="rId34"/>
    <p:sldId id="372" r:id="rId35"/>
    <p:sldId id="368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378" r:id="rId52"/>
    <p:sldId id="273" r:id="rId53"/>
    <p:sldId id="274" r:id="rId54"/>
    <p:sldId id="369" r:id="rId55"/>
    <p:sldId id="275" r:id="rId56"/>
    <p:sldId id="276" r:id="rId57"/>
    <p:sldId id="278" r:id="rId58"/>
    <p:sldId id="379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380" r:id="rId70"/>
    <p:sldId id="381" r:id="rId71"/>
    <p:sldId id="382" r:id="rId72"/>
    <p:sldId id="383" r:id="rId73"/>
    <p:sldId id="289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22" autoAdjust="0"/>
  </p:normalViewPr>
  <p:slideViewPr>
    <p:cSldViewPr snapToGrid="0" snapToObjects="1">
      <p:cViewPr varScale="1">
        <p:scale>
          <a:sx n="75" d="100"/>
          <a:sy n="75" d="100"/>
        </p:scale>
        <p:origin x="-2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200" d="100"/>
          <a:sy n="200" d="100"/>
        </p:scale>
        <p:origin x="-1216" y="3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E9EF-B2B1-4544-8EC4-3564D08BFEB3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040F-06D0-5042-AED2-88FEEBDA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6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3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7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57118-C8C0-451D-B6AE-2B4F6C8AC13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0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8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343400"/>
            <a:ext cx="5748867" cy="411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5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8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1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36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67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040F-06D0-5042-AED2-88FEEBDA41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9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4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2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1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58AF-10B5-CF4D-90FA-C3113F4A2F2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2FAB-1D31-4D40-B39F-E675D384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een-way.cs.illinois.edu/GreenGP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pques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8812"/>
            <a:ext cx="898197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Automobile Sensing and Intelligent Transportation Systems 1</a:t>
            </a:r>
            <a:br>
              <a:rPr lang="en-US" sz="4800" dirty="0" smtClean="0"/>
            </a:br>
            <a:endParaRPr lang="en-US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4480" y="4451971"/>
            <a:ext cx="6602191" cy="13748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CSE 40437/60437-Spring 2015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Prof. Dong Wang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Scale 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444444" cy="4525963"/>
          </a:xfrm>
        </p:spPr>
        <p:txBody>
          <a:bodyPr/>
          <a:lstStyle/>
          <a:p>
            <a:r>
              <a:rPr lang="en-US" dirty="0" smtClean="0"/>
              <a:t>Average of 11% overhead for always taking the “fastest” route</a:t>
            </a:r>
          </a:p>
          <a:p>
            <a:r>
              <a:rPr lang="en-US" dirty="0" smtClean="0"/>
              <a:t>Average of 11.5% overhead for “shortest”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45" y="1774742"/>
            <a:ext cx="5084091" cy="3534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5154" y="3221827"/>
            <a:ext cx="480142" cy="182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2100" y="2243490"/>
            <a:ext cx="653000" cy="28990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54750" y="2814108"/>
            <a:ext cx="779392" cy="23284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8704" y="5653687"/>
            <a:ext cx="7140180" cy="882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Simply </a:t>
            </a:r>
            <a:r>
              <a:rPr lang="en-US" sz="2800" dirty="0">
                <a:solidFill>
                  <a:schemeClr val="tx1"/>
                </a:solidFill>
              </a:rPr>
              <a:t>choosing the shortest or the fastest route will not always be fuel-optimal.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02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332232"/>
            <a:ext cx="8229600" cy="743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GreenGPS</a:t>
            </a:r>
            <a:r>
              <a:rPr lang="en-US" dirty="0" smtClean="0">
                <a:ea typeface="+mj-ea"/>
              </a:rPr>
              <a:t>: Fuel Efficient Routing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5945"/>
            <a:ext cx="6019800" cy="578205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Fuel efficient route different from shortest or fastest route -&gt;</a:t>
            </a:r>
            <a:r>
              <a:rPr lang="en-US" b="1" dirty="0" smtClean="0">
                <a:ea typeface="+mn-ea"/>
              </a:rPr>
              <a:t>Why?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Congestion, number of traffic regulators -&gt; shortest may not be fuel efficient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MPG vs. speed is non-linear OR fastest route might be longer -&gt; fastest may not be fuel efficient</a:t>
            </a:r>
            <a:endParaRPr lang="en-US" dirty="0"/>
          </a:p>
          <a:p>
            <a:pPr>
              <a:defRPr/>
            </a:pPr>
            <a:r>
              <a:rPr lang="en-US" dirty="0"/>
              <a:t>Individuals record fuel-related sensor data from their daily commutes</a:t>
            </a:r>
          </a:p>
          <a:p>
            <a:pPr>
              <a:defRPr/>
            </a:pPr>
            <a:r>
              <a:rPr lang="en-US" dirty="0"/>
              <a:t>Share the sensor data in a community to build fuel map of a given area</a:t>
            </a: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363" y="1671638"/>
            <a:ext cx="29591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7180097" y="1533525"/>
            <a:ext cx="1173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>
                <a:solidFill>
                  <a:srgbClr val="000000"/>
                </a:solidFill>
                <a:latin typeface="Century Schoolbook" pitchFamily="18" charset="0"/>
              </a:rPr>
              <a:t>Source: US EPA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A81EC-A045-408D-B642-110F3D3565C3}" type="slidenum">
              <a:rPr lang="en-US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405304"/>
            <a:ext cx="2553982" cy="16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Board Diagnostic (OBD-II)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48794"/>
            <a:ext cx="5984339" cy="28367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OBD measures engine parameters (e.g., fuel consumption, RPM, speed, etc.)</a:t>
            </a:r>
          </a:p>
          <a:p>
            <a:r>
              <a:rPr lang="en-US" sz="2800" dirty="0" smtClean="0"/>
              <a:t>Commercial OBD scanners available</a:t>
            </a:r>
          </a:p>
          <a:p>
            <a:r>
              <a:rPr lang="en-US" sz="2800" dirty="0" smtClean="0"/>
              <a:t>An estimated 200 millions cars and light trucks are on the roads in U.S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74" y="2433495"/>
            <a:ext cx="2514935" cy="18195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6940" y="1432185"/>
            <a:ext cx="8426786" cy="100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Cars manufactured after 1996 equipped with On Board Diagnostic (OBD-II) System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1" y="5285565"/>
            <a:ext cx="6641478" cy="15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7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GreenGPS</a:t>
            </a:r>
            <a:r>
              <a:rPr lang="en-US" dirty="0" smtClean="0"/>
              <a:t> Users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840"/>
          </a:xfrm>
        </p:spPr>
        <p:txBody>
          <a:bodyPr>
            <a:normAutofit/>
          </a:bodyPr>
          <a:lstStyle/>
          <a:p>
            <a:r>
              <a:rPr lang="en-US" b="1" dirty="0" smtClean="0"/>
              <a:t>Members (Subscribers):</a:t>
            </a:r>
          </a:p>
          <a:p>
            <a:pPr lvl="1"/>
            <a:r>
              <a:rPr lang="en-US" dirty="0" smtClean="0"/>
              <a:t>Have OBD-II Equipment</a:t>
            </a:r>
          </a:p>
          <a:p>
            <a:pPr lvl="1"/>
            <a:r>
              <a:rPr lang="en-US" dirty="0" smtClean="0"/>
              <a:t>Upload their data to the service</a:t>
            </a:r>
          </a:p>
          <a:p>
            <a:pPr lvl="1"/>
            <a:r>
              <a:rPr lang="en-US" dirty="0" smtClean="0"/>
              <a:t>Get accurate estimation of the fuel consumption</a:t>
            </a:r>
          </a:p>
          <a:p>
            <a:r>
              <a:rPr lang="en-US" b="1" dirty="0" smtClean="0"/>
              <a:t>Non-members</a:t>
            </a:r>
          </a:p>
          <a:p>
            <a:pPr lvl="1"/>
            <a:r>
              <a:rPr lang="en-US" dirty="0" smtClean="0"/>
              <a:t>Just query fuel efficient routes from </a:t>
            </a:r>
            <a:r>
              <a:rPr lang="en-US" dirty="0" err="1" smtClean="0"/>
              <a:t>GreenGPS</a:t>
            </a:r>
            <a:endParaRPr lang="en-US" dirty="0" smtClean="0"/>
          </a:p>
          <a:p>
            <a:pPr lvl="1"/>
            <a:r>
              <a:rPr lang="en-US" dirty="0" smtClean="0"/>
              <a:t>Does not share their measurements</a:t>
            </a:r>
          </a:p>
          <a:p>
            <a:pPr lvl="1"/>
            <a:r>
              <a:rPr lang="en-US" dirty="0" smtClean="0"/>
              <a:t>Approximate answers based on the average estimation based on car’s make, model, year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9355" y="3309192"/>
            <a:ext cx="8636845" cy="1179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Why members can normally get better estimation on their fuel consumptions?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4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Consumption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89" y="1600200"/>
            <a:ext cx="8652241" cy="471953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Ideal scenario: </a:t>
            </a:r>
            <a:r>
              <a:rPr lang="en-US" dirty="0" smtClean="0"/>
              <a:t>all cars collect data on a LOT of streets</a:t>
            </a:r>
          </a:p>
          <a:p>
            <a:r>
              <a:rPr lang="en-US" b="1" dirty="0" smtClean="0"/>
              <a:t>Current situation: </a:t>
            </a:r>
            <a:r>
              <a:rPr lang="en-US" dirty="0" smtClean="0"/>
              <a:t>few individuals with OBD scanners</a:t>
            </a:r>
          </a:p>
          <a:p>
            <a:r>
              <a:rPr lang="en-US" b="1" dirty="0" smtClean="0"/>
              <a:t>Challenge: </a:t>
            </a:r>
            <a:r>
              <a:rPr lang="en-US" dirty="0" smtClean="0"/>
              <a:t>sparse deployment and data to model complex phenomena</a:t>
            </a:r>
          </a:p>
          <a:p>
            <a:r>
              <a:rPr lang="en-US" b="1" dirty="0" smtClean="0"/>
              <a:t>Question: </a:t>
            </a:r>
            <a:r>
              <a:rPr lang="en-US" dirty="0" smtClean="0"/>
              <a:t>Can we generalize a few measurements on a few cars to predict fuel consumption of </a:t>
            </a:r>
            <a:r>
              <a:rPr lang="en-US" i="1" dirty="0" smtClean="0"/>
              <a:t>an arbitrary car </a:t>
            </a:r>
            <a:r>
              <a:rPr lang="en-US" dirty="0" smtClean="0"/>
              <a:t>on </a:t>
            </a:r>
            <a:r>
              <a:rPr lang="en-US" i="1" dirty="0" smtClean="0"/>
              <a:t>an arbitrary street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5" y="268508"/>
            <a:ext cx="903689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Sampling Regression Modeling Framework</a:t>
            </a:r>
            <a:endParaRPr lang="en-US" dirty="0">
              <a:ea typeface="+mj-ea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779712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06C0A3-9C7A-491B-8E12-EA2117F53D93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05" name="Picture 5" descr="coverage_map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705809"/>
            <a:ext cx="3331836" cy="271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224754" y="3068112"/>
            <a:ext cx="728107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04" y="4452999"/>
            <a:ext cx="90368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Fuel consumptions of few cars on a few streets to predict fuel consumption of any car on any street?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1640697"/>
            <a:ext cx="3352800" cy="2682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105" y="5540159"/>
            <a:ext cx="8636845" cy="1179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Use data from existing cars and streets  to build generalized models (data cube) to predict fuel consumption of other cars on other streets.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Prediction: Average MPG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204"/>
            <a:ext cx="8229600" cy="12149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Uniform distribution of mpg and high standard deviation (standard deviation= 9.12 mpg)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46" y="2683460"/>
            <a:ext cx="4930617" cy="35278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92637" y="6211312"/>
            <a:ext cx="305122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2637" y="6336436"/>
            <a:ext cx="325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Deviation is too high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638925" y="3159124"/>
            <a:ext cx="1647825" cy="1317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Nearly Uniform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Structure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47725" cy="2607162"/>
          </a:xfrm>
        </p:spPr>
        <p:txBody>
          <a:bodyPr>
            <a:normAutofit/>
          </a:bodyPr>
          <a:lstStyle/>
          <a:p>
            <a:r>
              <a:rPr lang="en-US" b="1" dirty="0" smtClean="0"/>
              <a:t>Simple model </a:t>
            </a:r>
            <a:r>
              <a:rPr lang="en-US" dirty="0" smtClean="0"/>
              <a:t>for fuel consumption derived from physics principles</a:t>
            </a:r>
          </a:p>
        </p:txBody>
      </p:sp>
      <p:pic>
        <p:nvPicPr>
          <p:cNvPr id="4" name="Picture 3" descr="carFuelModel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092" y="1893100"/>
            <a:ext cx="2986303" cy="162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998" y="3713593"/>
            <a:ext cx="8290802" cy="22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kind of features/parameters should we consider in order to predict the fuel consumption of a trip for a given car?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Structure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47725" cy="2607162"/>
          </a:xfrm>
        </p:spPr>
        <p:txBody>
          <a:bodyPr>
            <a:normAutofit/>
          </a:bodyPr>
          <a:lstStyle/>
          <a:p>
            <a:r>
              <a:rPr lang="en-US" b="1" dirty="0" smtClean="0"/>
              <a:t>Simple model </a:t>
            </a:r>
            <a:r>
              <a:rPr lang="en-US" dirty="0" smtClean="0"/>
              <a:t>for fuel consumption derived from physics principles</a:t>
            </a:r>
          </a:p>
        </p:txBody>
      </p:sp>
      <p:pic>
        <p:nvPicPr>
          <p:cNvPr id="4" name="Picture 3" descr="carFuelModel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092" y="1893100"/>
            <a:ext cx="2986303" cy="162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08" y="4983724"/>
            <a:ext cx="749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998" y="3713593"/>
            <a:ext cx="8290802" cy="22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Approximate based on easily measurable parameters (e.g., stop signs, speed limits)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790322"/>
            <a:ext cx="1177123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# of stop signs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8508" y="5790322"/>
            <a:ext cx="1177123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# of traffic lights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3519" y="5790322"/>
            <a:ext cx="1177123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Distance traveled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6877" y="5805816"/>
            <a:ext cx="1047407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Slope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4221" y="5795872"/>
            <a:ext cx="1177123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Average speed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3633" y="5787550"/>
            <a:ext cx="1177123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Weight of the car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2353" y="5795872"/>
            <a:ext cx="1177123" cy="635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Car front area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67354" y="5173511"/>
            <a:ext cx="1409450" cy="614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47070" y="5208493"/>
            <a:ext cx="972507" cy="581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26189" y="5514902"/>
            <a:ext cx="972507" cy="290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28350" y="5208493"/>
            <a:ext cx="243236" cy="579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H="1" flipV="1">
            <a:off x="5049726" y="5402686"/>
            <a:ext cx="892469" cy="38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12223" y="5402686"/>
            <a:ext cx="743446" cy="38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966877" y="5402686"/>
            <a:ext cx="743446" cy="38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9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912"/>
            <a:ext cx="8229600" cy="1143000"/>
          </a:xfrm>
        </p:spPr>
        <p:txBody>
          <a:bodyPr/>
          <a:lstStyle/>
          <a:p>
            <a:r>
              <a:rPr lang="en-US" dirty="0" smtClean="0"/>
              <a:t>Individual Car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912"/>
            <a:ext cx="8229600" cy="2071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Split data into 1 mile segments (segment length determined empirically)</a:t>
            </a:r>
          </a:p>
          <a:p>
            <a:r>
              <a:rPr lang="en-US" dirty="0" smtClean="0"/>
              <a:t>Individual models: how can we predict a car’s fuel consumption on a different path?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3" y="3350592"/>
            <a:ext cx="6982081" cy="3143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3167" y="3225221"/>
            <a:ext cx="1843127" cy="3338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Paper1: Raghu </a:t>
            </a:r>
            <a:r>
              <a:rPr lang="en-US" dirty="0"/>
              <a:t>K. </a:t>
            </a:r>
            <a:r>
              <a:rPr lang="en-US" dirty="0" err="1"/>
              <a:t>Ganti</a:t>
            </a:r>
            <a:r>
              <a:rPr lang="en-US" dirty="0"/>
              <a:t>, Nam Pham, </a:t>
            </a:r>
            <a:r>
              <a:rPr lang="en-US" dirty="0" err="1"/>
              <a:t>Hossein</a:t>
            </a:r>
            <a:r>
              <a:rPr lang="en-US" dirty="0"/>
              <a:t> </a:t>
            </a:r>
            <a:r>
              <a:rPr lang="en-US" dirty="0" err="1"/>
              <a:t>Ahmadi</a:t>
            </a:r>
            <a:r>
              <a:rPr lang="en-US" dirty="0"/>
              <a:t>, </a:t>
            </a:r>
            <a:r>
              <a:rPr lang="en-US" dirty="0" err="1"/>
              <a:t>Saurabh</a:t>
            </a:r>
            <a:r>
              <a:rPr lang="en-US" dirty="0"/>
              <a:t> </a:t>
            </a:r>
            <a:r>
              <a:rPr lang="en-US" dirty="0" err="1"/>
              <a:t>Nangia</a:t>
            </a:r>
            <a:r>
              <a:rPr lang="en-US" dirty="0"/>
              <a:t>, and </a:t>
            </a:r>
            <a:r>
              <a:rPr lang="en-US" dirty="0" err="1"/>
              <a:t>Tarek</a:t>
            </a:r>
            <a:r>
              <a:rPr lang="en-US" dirty="0"/>
              <a:t> F. </a:t>
            </a:r>
            <a:r>
              <a:rPr lang="en-US" dirty="0" err="1"/>
              <a:t>Abdelzaher</a:t>
            </a:r>
            <a:r>
              <a:rPr lang="en-US" dirty="0"/>
              <a:t>, "</a:t>
            </a:r>
            <a:r>
              <a:rPr lang="en-US" dirty="0" err="1"/>
              <a:t>GreenGPS</a:t>
            </a:r>
            <a:r>
              <a:rPr lang="en-US" dirty="0"/>
              <a:t>: a Participatory Sensing Fuel-efficient Maps Application," In </a:t>
            </a:r>
            <a:r>
              <a:rPr lang="en-US" i="1" dirty="0"/>
              <a:t>Proceedings of the 8th international conference on Mobile systems, applications, and services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MobiSys</a:t>
            </a:r>
            <a:r>
              <a:rPr lang="en-US" i="1" dirty="0"/>
              <a:t>)</a:t>
            </a:r>
            <a:r>
              <a:rPr lang="en-US" dirty="0"/>
              <a:t>, 2010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360" y="4714483"/>
            <a:ext cx="1382590" cy="1731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69" y="4714483"/>
            <a:ext cx="1567117" cy="15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 Size Fits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918"/>
            <a:ext cx="7958111" cy="127610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Generalize: Use model computed from all data to predict fuel consumption of a car that lacks previously measured values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662113"/>
            <a:ext cx="6284970" cy="2888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7800" y="2402022"/>
            <a:ext cx="1843127" cy="3338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004" y="5625486"/>
            <a:ext cx="7411942" cy="1179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Fuel consumption of different cars is different: one size did not fit all!</a:t>
            </a:r>
          </a:p>
        </p:txBody>
      </p:sp>
    </p:spTree>
    <p:extLst>
      <p:ext uri="{BB962C8B-B14F-4D97-AF65-F5344CB8AC3E}">
        <p14:creationId xmlns:p14="http://schemas.microsoft.com/office/powerpoint/2010/main" val="214390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499"/>
            <a:ext cx="8229600" cy="896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Generalization Hierarchy</a:t>
            </a:r>
            <a:endParaRPr lang="en-US" dirty="0">
              <a:ea typeface="+mj-ea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859400" cy="143575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Verdana" pitchFamily="34" charset="0"/>
              </a:rPr>
              <a:t>Derive a hierarchy for prediction using the sampling regression framework when data for a specific car is missing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8FFF2C-3D5A-490C-96EC-9A88B401C1A8}" type="slidenum">
              <a:rPr lang="en-US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32" y="2648714"/>
            <a:ext cx="2786600" cy="27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600" y="576211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/>
              <a:t>2001 </a:t>
            </a:r>
            <a:r>
              <a:rPr lang="en-US" sz="2400" dirty="0" smtClean="0"/>
              <a:t>compact Ford </a:t>
            </a:r>
            <a:r>
              <a:rPr lang="en-US" sz="2400" dirty="0"/>
              <a:t>is modeled differently from a 2001 mid-size Ford</a:t>
            </a:r>
            <a:r>
              <a:rPr lang="en-US" sz="2400" dirty="0" smtClean="0"/>
              <a:t>, a </a:t>
            </a:r>
            <a:r>
              <a:rPr lang="en-US" sz="2400" dirty="0"/>
              <a:t>2002 compact Ford or a 2001 compact Toyota.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5846" y="2591971"/>
            <a:ext cx="328355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Q: What if a car is encountered for which we do not have data on its (make, year)?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75846" y="4195175"/>
            <a:ext cx="328355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Q: What if there are no models corresponding to either make or year for the car?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40108" y="4662356"/>
            <a:ext cx="1843127" cy="9138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1545" y="3671024"/>
            <a:ext cx="1053216" cy="6790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5045" y="3671024"/>
            <a:ext cx="1053216" cy="6790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11829" y="2696430"/>
            <a:ext cx="1053216" cy="6790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9673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ea typeface="+mj-ea"/>
              </a:rPr>
              <a:t>Generalization Hierarchy Evaluation Results</a:t>
            </a:r>
            <a:endParaRPr lang="en-US" sz="3800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686800" cy="1338791"/>
          </a:xfrm>
        </p:spPr>
        <p:txBody>
          <a:bodyPr/>
          <a:lstStyle/>
          <a:p>
            <a:r>
              <a:rPr lang="en-US" dirty="0" smtClean="0">
                <a:cs typeface="Verdana" pitchFamily="34" charset="0"/>
              </a:rPr>
              <a:t>Evaluate model performance using this framework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9480A-698A-453C-940D-135930D4A84D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20053"/>
              </p:ext>
            </p:extLst>
          </p:nvPr>
        </p:nvGraphicFramePr>
        <p:xfrm>
          <a:off x="840880" y="2618877"/>
          <a:ext cx="7191024" cy="26613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7756"/>
                <a:gridCol w="1797756"/>
                <a:gridCol w="1797756"/>
                <a:gridCol w="1797756"/>
              </a:tblGrid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 make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 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error 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Hyundai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Santa Fe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Honda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Accord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Contour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Taurus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Toyota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82170" y="2322834"/>
            <a:ext cx="1843127" cy="30657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428" y="5388624"/>
            <a:ext cx="7411942" cy="1179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Hierarchical generalization addressed the sparse data and modeling challenge!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4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GPS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Street Map (OSM) database</a:t>
            </a:r>
          </a:p>
          <a:p>
            <a:r>
              <a:rPr lang="en-US" dirty="0" smtClean="0"/>
              <a:t>Routing: think of it as weighted </a:t>
            </a:r>
            <a:r>
              <a:rPr lang="en-US" dirty="0" err="1" smtClean="0"/>
              <a:t>Dijkstra’s</a:t>
            </a:r>
            <a:r>
              <a:rPr lang="en-US" dirty="0" smtClean="0"/>
              <a:t> algorithm with weights as fuel consumption on road segments</a:t>
            </a:r>
          </a:p>
          <a:p>
            <a:r>
              <a:rPr lang="en-US" dirty="0" smtClean="0"/>
              <a:t>Microsoft Bing maps based interface for input and output route display</a:t>
            </a:r>
          </a:p>
          <a:p>
            <a:r>
              <a:rPr lang="en-US" dirty="0" smtClean="0"/>
              <a:t>Preliminary system: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http://green-way.cs.illinois.edu/</a:t>
            </a:r>
            <a:r>
              <a:rPr lang="en-US" dirty="0" smtClean="0">
                <a:hlinkClick r:id="rId2"/>
              </a:rPr>
              <a:t>GreenGPS.html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3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GreenGPS</a:t>
            </a:r>
            <a:r>
              <a:rPr lang="en-US" dirty="0" smtClean="0"/>
              <a:t> Modules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62" y="1417638"/>
            <a:ext cx="6415342" cy="5429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2985" y="1417638"/>
            <a:ext cx="1843127" cy="1231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2985" y="2801114"/>
            <a:ext cx="1843127" cy="1231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86408" y="2801114"/>
            <a:ext cx="1843127" cy="1231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1477" y="4511704"/>
            <a:ext cx="1843127" cy="1231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1539" y="4511704"/>
            <a:ext cx="1843127" cy="1231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9262" y="4511704"/>
            <a:ext cx="1843127" cy="1231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3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in two stages</a:t>
            </a:r>
          </a:p>
          <a:p>
            <a:pPr lvl="1"/>
            <a:r>
              <a:rPr lang="en-US" dirty="0" smtClean="0"/>
              <a:t>Stage 1 – Use to predict </a:t>
            </a:r>
            <a:r>
              <a:rPr lang="en-US" b="1" dirty="0" smtClean="0"/>
              <a:t>end-to-end </a:t>
            </a:r>
            <a:r>
              <a:rPr lang="en-US" dirty="0" smtClean="0"/>
              <a:t>fuel consumption for long routes</a:t>
            </a:r>
          </a:p>
          <a:p>
            <a:pPr lvl="1"/>
            <a:r>
              <a:rPr lang="en-US" dirty="0" smtClean="0"/>
              <a:t>Stage 2 – Evaluate potential fuel savings </a:t>
            </a:r>
            <a:r>
              <a:rPr lang="en-US" b="1" dirty="0" smtClean="0"/>
              <a:t>of an individual </a:t>
            </a:r>
            <a:r>
              <a:rPr lang="en-US" dirty="0" smtClean="0"/>
              <a:t>using </a:t>
            </a:r>
            <a:r>
              <a:rPr lang="en-US" dirty="0" err="1" smtClean="0"/>
              <a:t>GreenGPS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Deployment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799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DashDyno</a:t>
            </a:r>
            <a:r>
              <a:rPr lang="en-US" dirty="0"/>
              <a:t> </a:t>
            </a:r>
            <a:r>
              <a:rPr lang="en-US" dirty="0" smtClean="0"/>
              <a:t>– OBD scanner with GPS to collect location tagged car sensor data</a:t>
            </a:r>
          </a:p>
          <a:p>
            <a:r>
              <a:rPr lang="en-US" b="1" dirty="0" smtClean="0"/>
              <a:t>16</a:t>
            </a:r>
            <a:r>
              <a:rPr lang="en-US" dirty="0" smtClean="0"/>
              <a:t> different compact and mid-sized sedans, e.g., Ford, Toyota, Honda</a:t>
            </a:r>
          </a:p>
          <a:p>
            <a:r>
              <a:rPr lang="en-US" dirty="0" smtClean="0"/>
              <a:t>Over </a:t>
            </a:r>
            <a:r>
              <a:rPr lang="en-US" b="1" dirty="0" smtClean="0"/>
              <a:t>1000 miles </a:t>
            </a:r>
            <a:r>
              <a:rPr lang="en-US" dirty="0" smtClean="0"/>
              <a:t>of data collected </a:t>
            </a:r>
          </a:p>
          <a:p>
            <a:r>
              <a:rPr lang="en-US" dirty="0" smtClean="0"/>
              <a:t>Users record sensor data and GPS on SD card and upload to the backend 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198" y="1600200"/>
            <a:ext cx="3331602" cy="2210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608" y="4224430"/>
            <a:ext cx="2616395" cy="2118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1538" y="3855098"/>
            <a:ext cx="11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DashDyno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7927" y="6403426"/>
            <a:ext cx="15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Coverage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 Used in Experiments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37" y="1588023"/>
            <a:ext cx="5814339" cy="4722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7636" y="1588023"/>
            <a:ext cx="4228351" cy="3791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Accuracy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62" y="3993168"/>
            <a:ext cx="8121838" cy="26468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Left: Remove the path but calculating prediction from </a:t>
            </a:r>
            <a:r>
              <a:rPr lang="en-US" b="1" dirty="0" smtClean="0"/>
              <a:t>the same car on different paths</a:t>
            </a:r>
          </a:p>
          <a:p>
            <a:r>
              <a:rPr lang="en-US" dirty="0" smtClean="0"/>
              <a:t>Right: Remove all data from that car and use </a:t>
            </a:r>
            <a:r>
              <a:rPr lang="en-US" b="1" dirty="0" smtClean="0"/>
              <a:t>hierarchical method</a:t>
            </a:r>
            <a:r>
              <a:rPr lang="en-US" dirty="0" smtClean="0"/>
              <a:t> to find an appropriate model</a:t>
            </a:r>
          </a:p>
          <a:p>
            <a:r>
              <a:rPr lang="en-US" dirty="0" smtClean="0"/>
              <a:t>Both version have normal distribution with a </a:t>
            </a:r>
            <a:r>
              <a:rPr lang="en-US" b="1" dirty="0" smtClean="0"/>
              <a:t>near zero mean (long term savings)</a:t>
            </a:r>
          </a:p>
          <a:p>
            <a:r>
              <a:rPr lang="en-US" dirty="0" smtClean="0"/>
              <a:t>Path error is </a:t>
            </a:r>
            <a:r>
              <a:rPr lang="en-US" b="1" dirty="0" smtClean="0"/>
              <a:t>reduced with the length </a:t>
            </a:r>
            <a:r>
              <a:rPr lang="en-US" dirty="0" smtClean="0"/>
              <a:t>of the travel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62" y="1417638"/>
            <a:ext cx="3206519" cy="2411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756" y="1417638"/>
            <a:ext cx="3109553" cy="24178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135" y="2199517"/>
            <a:ext cx="2400710" cy="944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Unbiased Model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1" y="332232"/>
            <a:ext cx="7162800" cy="743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Fuel Savings Evaluation</a:t>
            </a:r>
            <a:endParaRPr lang="en-US" dirty="0"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74663" y="1075944"/>
            <a:ext cx="8458200" cy="1981201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Verdana" pitchFamily="34" charset="0"/>
              </a:rPr>
              <a:t>Experiments on five cars, each does </a:t>
            </a:r>
            <a:r>
              <a:rPr lang="en-US" sz="2800" i="1" dirty="0" smtClean="0">
                <a:cs typeface="Verdana" pitchFamily="34" charset="0"/>
              </a:rPr>
              <a:t>four round-trips</a:t>
            </a:r>
            <a:r>
              <a:rPr lang="en-US" sz="2800" dirty="0" smtClean="0">
                <a:cs typeface="Verdana" pitchFamily="34" charset="0"/>
              </a:rPr>
              <a:t> between 2 landmarks in Urbana-Champaign on </a:t>
            </a:r>
            <a:r>
              <a:rPr lang="en-US" sz="2800" i="1" dirty="0" smtClean="0">
                <a:cs typeface="Verdana" pitchFamily="34" charset="0"/>
              </a:rPr>
              <a:t>fastest</a:t>
            </a:r>
            <a:r>
              <a:rPr lang="en-US" sz="2800" dirty="0" smtClean="0">
                <a:cs typeface="Verdana" pitchFamily="34" charset="0"/>
              </a:rPr>
              <a:t> and </a:t>
            </a:r>
            <a:r>
              <a:rPr lang="en-US" sz="2800" i="1" dirty="0" smtClean="0">
                <a:cs typeface="Verdana" pitchFamily="34" charset="0"/>
              </a:rPr>
              <a:t>shortest</a:t>
            </a:r>
            <a:r>
              <a:rPr lang="en-US" sz="2800" dirty="0" smtClean="0">
                <a:cs typeface="Verdana" pitchFamily="34" charset="0"/>
              </a:rPr>
              <a:t> routes</a:t>
            </a:r>
          </a:p>
          <a:p>
            <a:r>
              <a:rPr lang="en-US" sz="2800" dirty="0" err="1" smtClean="0">
                <a:cs typeface="Verdana" pitchFamily="34" charset="0"/>
              </a:rPr>
              <a:t>GreenGPS</a:t>
            </a:r>
            <a:r>
              <a:rPr lang="en-US" sz="2800" dirty="0" smtClean="0">
                <a:cs typeface="Verdana" pitchFamily="34" charset="0"/>
              </a:rPr>
              <a:t> predicts fuel efficient route between fastest and shortest </a:t>
            </a:r>
            <a:r>
              <a:rPr lang="en-US" sz="2800" b="1" dirty="0" smtClean="0">
                <a:cs typeface="Verdana" pitchFamily="34" charset="0"/>
              </a:rPr>
              <a:t>always correctly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574925" y="6488113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>Average fuel savings across 5 cars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64171"/>
              </p:ext>
            </p:extLst>
          </p:nvPr>
        </p:nvGraphicFramePr>
        <p:xfrm>
          <a:off x="239713" y="3438525"/>
          <a:ext cx="8498728" cy="2932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4682"/>
                <a:gridCol w="2124682"/>
                <a:gridCol w="2124682"/>
                <a:gridCol w="2124682"/>
              </a:tblGrid>
              <a:tr h="3154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GreenGPS</a:t>
                      </a:r>
                      <a:r>
                        <a:rPr lang="en-US" dirty="0" smtClean="0"/>
                        <a:t> Route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Savings %</a:t>
                      </a:r>
                      <a:endParaRPr lang="en-US" dirty="0"/>
                    </a:p>
                  </a:txBody>
                  <a:tcPr/>
                </a:tc>
              </a:tr>
              <a:tr h="31545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Honda Accord 2001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H1 to 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31.4</a:t>
                      </a:r>
                      <a:endParaRPr lang="en-US" dirty="0"/>
                    </a:p>
                  </a:txBody>
                  <a:tcPr/>
                </a:tc>
              </a:tr>
              <a:tr h="315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H1 to 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/>
                </a:tc>
              </a:tr>
              <a:tr h="3154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Ford Taurus 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H2 to</a:t>
                      </a:r>
                      <a:r>
                        <a:rPr lang="en-US" baseline="0" dirty="0" smtClean="0"/>
                        <a:t> 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5520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Toyota Celica 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H2 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</a:tr>
              <a:tr h="5520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Nissan </a:t>
                      </a:r>
                      <a:r>
                        <a:rPr lang="en-US" dirty="0" err="1" smtClean="0"/>
                        <a:t>Sentra</a:t>
                      </a:r>
                      <a:r>
                        <a:rPr lang="en-US" dirty="0" smtClean="0"/>
                        <a:t>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H3 to CUPHD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</a:tr>
              <a:tr h="3154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Honda Civic 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 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53432" y="3218949"/>
            <a:ext cx="2085009" cy="32691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GPS Map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6" y="1280006"/>
            <a:ext cx="7742086" cy="5245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110" y="1556818"/>
            <a:ext cx="6823377" cy="580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7630" y="2137566"/>
            <a:ext cx="6823377" cy="4003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72827" y="2690276"/>
            <a:ext cx="2413973" cy="5780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9" y="1417638"/>
            <a:ext cx="8981431" cy="5116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Experience with </a:t>
            </a:r>
            <a:r>
              <a:rPr lang="en-US" dirty="0" err="1" smtClean="0"/>
              <a:t>GreenGPS</a:t>
            </a:r>
            <a:endParaRPr lang="en-US" dirty="0" smtClean="0"/>
          </a:p>
          <a:p>
            <a:pPr lvl="1"/>
            <a:r>
              <a:rPr lang="en-US" dirty="0" smtClean="0"/>
              <a:t>Data cleaning is important</a:t>
            </a:r>
          </a:p>
          <a:p>
            <a:pPr lvl="2"/>
            <a:r>
              <a:rPr lang="en-US" dirty="0" smtClean="0"/>
              <a:t>Sometimes GPS would not provide/record data to DashDyno</a:t>
            </a:r>
          </a:p>
          <a:p>
            <a:pPr lvl="2"/>
            <a:r>
              <a:rPr lang="en-US" dirty="0" smtClean="0"/>
              <a:t>Some cars used metric while others used imperial systems</a:t>
            </a:r>
          </a:p>
          <a:p>
            <a:pPr lvl="2"/>
            <a:r>
              <a:rPr lang="en-US" dirty="0" smtClean="0"/>
              <a:t>Need to filter complete datasets</a:t>
            </a:r>
          </a:p>
          <a:p>
            <a:pPr lvl="1"/>
            <a:r>
              <a:rPr lang="en-US" dirty="0" smtClean="0"/>
              <a:t>Privacy</a:t>
            </a:r>
          </a:p>
          <a:p>
            <a:pPr lvl="2"/>
            <a:r>
              <a:rPr lang="en-US" dirty="0" smtClean="0"/>
              <a:t>User activity is traced via GPS</a:t>
            </a:r>
          </a:p>
          <a:p>
            <a:pPr lvl="2"/>
            <a:r>
              <a:rPr lang="en-US" dirty="0" smtClean="0"/>
              <a:t>User can turns this off but this affects data</a:t>
            </a:r>
          </a:p>
          <a:p>
            <a:pPr lvl="1"/>
            <a:r>
              <a:rPr lang="en-US" dirty="0" smtClean="0"/>
              <a:t>What incentives should be provided to the user?</a:t>
            </a:r>
          </a:p>
          <a:p>
            <a:pPr lvl="2"/>
            <a:r>
              <a:rPr lang="en-US" dirty="0" smtClean="0"/>
              <a:t>Need to mitigate sparse data</a:t>
            </a:r>
          </a:p>
          <a:p>
            <a:pPr lvl="2"/>
            <a:r>
              <a:rPr lang="en-US" dirty="0" smtClean="0"/>
              <a:t>Free gas or mutual benefits or more? (e.g., 1 mile -&gt; 1 dollar)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1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important limitations do you observe about </a:t>
            </a:r>
            <a:r>
              <a:rPr lang="en-US" dirty="0" err="1" smtClean="0"/>
              <a:t>GreenGPS</a:t>
            </a:r>
            <a:r>
              <a:rPr lang="en-US" dirty="0" smtClean="0"/>
              <a:t> service?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GreenGPS</a:t>
            </a:r>
            <a:r>
              <a:rPr lang="en-US" dirty="0" smtClean="0"/>
              <a:t> should eventually be </a:t>
            </a:r>
            <a:r>
              <a:rPr lang="en-US" b="1" dirty="0" smtClean="0"/>
              <a:t>a real-time service</a:t>
            </a:r>
            <a:r>
              <a:rPr lang="en-US" dirty="0" smtClean="0"/>
              <a:t> since traffic condition changes quickly over time. This paper does not explore time dimension!</a:t>
            </a:r>
          </a:p>
          <a:p>
            <a:r>
              <a:rPr lang="en-US" dirty="0" smtClean="0"/>
              <a:t>Fuel consumption is also a function of </a:t>
            </a:r>
            <a:r>
              <a:rPr lang="en-US" b="1" dirty="0" smtClean="0"/>
              <a:t>driver’s behavior</a:t>
            </a:r>
            <a:r>
              <a:rPr lang="en-US" dirty="0" smtClean="0"/>
              <a:t> (e.g., abrupt break and acceleration), which is totally ignored in the paper due to the small sample size of the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0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Cars used in the experiments are mostly compact and mid-sized sedans. A </a:t>
            </a:r>
            <a:r>
              <a:rPr lang="en-US" b="1" dirty="0" smtClean="0"/>
              <a:t>broader range of vehicles</a:t>
            </a:r>
            <a:r>
              <a:rPr lang="en-US" dirty="0" smtClean="0"/>
              <a:t> (e.g., SUVs, minivans, light trucks) should also be considered.</a:t>
            </a:r>
          </a:p>
          <a:p>
            <a:r>
              <a:rPr lang="en-US" dirty="0" smtClean="0"/>
              <a:t>Experiments have been done in a quiet college town. Hence it is not clear if the model will be accurate for </a:t>
            </a:r>
            <a:r>
              <a:rPr lang="en-US" b="1" dirty="0" smtClean="0"/>
              <a:t>large cities </a:t>
            </a:r>
            <a:r>
              <a:rPr lang="en-US" dirty="0" smtClean="0"/>
              <a:t>(where traffic and road conditions can be quite different)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Demonstrate the use of participatory sensing system to predict fuel consumption of </a:t>
            </a:r>
            <a:r>
              <a:rPr lang="en-US" b="1" dirty="0" smtClean="0"/>
              <a:t>an arbitrary car on an arbitrary street</a:t>
            </a:r>
          </a:p>
          <a:p>
            <a:r>
              <a:rPr lang="en-US" dirty="0" smtClean="0"/>
              <a:t>Show a </a:t>
            </a:r>
            <a:r>
              <a:rPr lang="en-US" b="1" dirty="0" smtClean="0"/>
              <a:t>6% </a:t>
            </a:r>
            <a:r>
              <a:rPr lang="en-US" dirty="0" smtClean="0"/>
              <a:t>on average savings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dirty="0" smtClean="0"/>
              <a:t>shortest route</a:t>
            </a:r>
            <a:r>
              <a:rPr lang="en-US" dirty="0" smtClean="0"/>
              <a:t> and </a:t>
            </a:r>
            <a:r>
              <a:rPr lang="en-US" b="1" dirty="0" smtClean="0"/>
              <a:t>13% </a:t>
            </a:r>
            <a:r>
              <a:rPr lang="en-US" dirty="0" smtClean="0"/>
              <a:t>savings over </a:t>
            </a:r>
            <a:r>
              <a:rPr lang="en-US" b="1" dirty="0" smtClean="0"/>
              <a:t>fastest route</a:t>
            </a:r>
          </a:p>
          <a:p>
            <a:r>
              <a:rPr lang="en-US" dirty="0" smtClean="0"/>
              <a:t>Demonstrate how to generalize sparse samples of high dimensional spaces to develop models of complex non-linear phenomena-&gt; </a:t>
            </a:r>
            <a:r>
              <a:rPr lang="en-US" b="1" dirty="0" smtClean="0"/>
              <a:t>one size does not fit all!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621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1143000"/>
          </a:xfrm>
        </p:spPr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Paper2: </a:t>
            </a:r>
            <a:r>
              <a:rPr lang="en-US" dirty="0" err="1"/>
              <a:t>Koukoumidis</a:t>
            </a:r>
            <a:r>
              <a:rPr lang="en-US" dirty="0"/>
              <a:t>, </a:t>
            </a:r>
            <a:r>
              <a:rPr lang="en-US" dirty="0" err="1"/>
              <a:t>Emmanouil</a:t>
            </a:r>
            <a:r>
              <a:rPr lang="en-US" dirty="0"/>
              <a:t>, Li-</a:t>
            </a:r>
            <a:r>
              <a:rPr lang="en-US" dirty="0" err="1"/>
              <a:t>Shiuan</a:t>
            </a:r>
            <a:r>
              <a:rPr lang="en-US" dirty="0"/>
              <a:t> </a:t>
            </a:r>
            <a:r>
              <a:rPr lang="en-US" dirty="0" err="1"/>
              <a:t>Peh</a:t>
            </a:r>
            <a:r>
              <a:rPr lang="en-US" dirty="0"/>
              <a:t>, and Margaret Rose </a:t>
            </a:r>
            <a:r>
              <a:rPr lang="en-US" dirty="0" err="1"/>
              <a:t>Martonosi</a:t>
            </a:r>
            <a:r>
              <a:rPr lang="en-US" dirty="0"/>
              <a:t>. "</a:t>
            </a:r>
            <a:r>
              <a:rPr lang="en-US" dirty="0" err="1"/>
              <a:t>Signalguru</a:t>
            </a:r>
            <a:r>
              <a:rPr lang="en-US" dirty="0"/>
              <a:t>: leveraging mobile phones for collaborative traffic signal schedule advisory." Proceedings of the 9th international conference on Mobile systems, applications, and services. ACM, </a:t>
            </a:r>
            <a:r>
              <a:rPr lang="en-US" dirty="0" smtClean="0"/>
              <a:t>2011 (Best Paper Award).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57" y="4750891"/>
            <a:ext cx="2570957" cy="19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Vehicles: The polluting energy hogs</a:t>
            </a:r>
            <a:endParaRPr lang="en-US" sz="3700" dirty="0"/>
          </a:p>
        </p:txBody>
      </p:sp>
      <p:pic>
        <p:nvPicPr>
          <p:cNvPr id="6" name="Picture 5" descr="vehicleFu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800"/>
            <a:ext cx="10387888" cy="6946900"/>
          </a:xfrm>
          <a:prstGeom prst="rect">
            <a:avLst/>
          </a:prstGeom>
        </p:spPr>
      </p:pic>
      <p:sp>
        <p:nvSpPr>
          <p:cNvPr id="8" name="Title 13"/>
          <p:cNvSpPr txBox="1">
            <a:spLocks/>
          </p:cNvSpPr>
          <p:nvPr/>
        </p:nvSpPr>
        <p:spPr>
          <a:xfrm>
            <a:off x="2743200" y="44196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Cars are big polluters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energy hogs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065693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Produce </a:t>
            </a:r>
            <a:r>
              <a:rPr lang="en-US" sz="2800" b="1" dirty="0" smtClean="0"/>
              <a:t>32%</a:t>
            </a:r>
            <a:r>
              <a:rPr lang="en-US" sz="2800" dirty="0" smtClean="0"/>
              <a:t> of total C0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Consume </a:t>
            </a:r>
            <a:r>
              <a:rPr lang="en-US" sz="2800" b="1" dirty="0" smtClean="0"/>
              <a:t>28%</a:t>
            </a:r>
            <a:r>
              <a:rPr lang="en-US" sz="2800" dirty="0" smtClean="0"/>
              <a:t> of USA’s total energy.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59283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10 times</a:t>
            </a:r>
            <a:r>
              <a:rPr lang="en-US" sz="2800" dirty="0" smtClean="0"/>
              <a:t> the energy for computing infrastructure.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4124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Source: US Environmental Protection Agency (http://</a:t>
            </a:r>
            <a:r>
              <a:rPr lang="en-US" dirty="0" err="1" smtClean="0"/>
              <a:t>www.epa.gov</a:t>
            </a:r>
            <a:r>
              <a:rPr lang="en-US" dirty="0" smtClean="0"/>
              <a:t>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Traffic Signals - GLOSA</a:t>
            </a:r>
            <a:endParaRPr lang="en-US" sz="37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Traffic signals:</a:t>
            </a:r>
          </a:p>
          <a:p>
            <a:pPr lvl="1">
              <a:buNone/>
            </a:pPr>
            <a:r>
              <a:rPr lang="en-US" dirty="0" smtClean="0"/>
              <a:t>(+) Provide safety.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sz="865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-</a:t>
            </a:r>
            <a:r>
              <a:rPr lang="en-US" sz="865" dirty="0" smtClean="0"/>
              <a:t>.</a:t>
            </a:r>
            <a:r>
              <a:rPr lang="en-US" dirty="0" smtClean="0"/>
              <a:t>) Enforce a stop-and-go movement pattern.</a:t>
            </a:r>
          </a:p>
          <a:p>
            <a:pPr lvl="2"/>
            <a:r>
              <a:rPr lang="en-US" dirty="0" smtClean="0"/>
              <a:t>Increases fuel consumption by 17%*.</a:t>
            </a:r>
          </a:p>
          <a:p>
            <a:pPr lvl="2"/>
            <a:r>
              <a:rPr lang="en-US" dirty="0" smtClean="0"/>
              <a:t>Increases CO</a:t>
            </a:r>
            <a:r>
              <a:rPr lang="en-US" baseline="-25000" dirty="0" smtClean="0"/>
              <a:t>2</a:t>
            </a:r>
            <a:r>
              <a:rPr lang="en-US" dirty="0" smtClean="0"/>
              <a:t> emissions by 15%*. </a:t>
            </a:r>
          </a:p>
          <a:p>
            <a:r>
              <a:rPr lang="en-US" dirty="0" smtClean="0"/>
              <a:t>Solution: Green Light Optimal Speed Advisory (GLOSA).</a:t>
            </a:r>
          </a:p>
        </p:txBody>
      </p:sp>
      <p:pic>
        <p:nvPicPr>
          <p:cNvPr id="12" name="Picture 11" descr="green c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18" y="5780507"/>
            <a:ext cx="801138" cy="315493"/>
          </a:xfrm>
          <a:prstGeom prst="rect">
            <a:avLst/>
          </a:prstGeom>
        </p:spPr>
      </p:pic>
      <p:pic>
        <p:nvPicPr>
          <p:cNvPr id="13" name="Picture 12" descr="red ca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5" y="5165416"/>
            <a:ext cx="790395" cy="311261"/>
          </a:xfrm>
          <a:prstGeom prst="rect">
            <a:avLst/>
          </a:prstGeom>
        </p:spPr>
      </p:pic>
      <p:pic>
        <p:nvPicPr>
          <p:cNvPr id="22" name="Picture 21" descr="traffic-light-r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14800" y="4254500"/>
            <a:ext cx="683687" cy="787139"/>
          </a:xfrm>
          <a:prstGeom prst="rect">
            <a:avLst/>
          </a:prstGeom>
        </p:spPr>
      </p:pic>
      <p:pic>
        <p:nvPicPr>
          <p:cNvPr id="21" name="Picture 20" descr="traffic_light_gree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08450" y="4254500"/>
            <a:ext cx="685800" cy="7886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400" y="5218093"/>
            <a:ext cx="40386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Need to know the schedule of traffic signals.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56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</a:t>
            </a:r>
          </a:p>
          <a:p>
            <a:pPr algn="ctr"/>
            <a:r>
              <a:rPr lang="en-US" sz="1600" dirty="0" smtClean="0"/>
              <a:t>GLOSA: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9403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w/o </a:t>
            </a:r>
          </a:p>
          <a:p>
            <a:pPr algn="ctr"/>
            <a:r>
              <a:rPr lang="en-US" sz="1600" dirty="0" smtClean="0"/>
              <a:t>GLOSA: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2935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Source: Audi </a:t>
            </a:r>
            <a:r>
              <a:rPr lang="en-US" dirty="0" err="1" smtClean="0"/>
              <a:t>Travolution</a:t>
            </a:r>
            <a:r>
              <a:rPr lang="en-US" dirty="0" smtClean="0"/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3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6181 0.0018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2136 4.07407E-6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2136 -7.40741E-7 L 0.75955 0.0009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3618 0.00185 L 0.65989 0.0018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 build="p"/>
      <p:bldP spid="15" grpId="0" animBg="1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276600"/>
            <a:ext cx="9144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edestrianTimer2 www.downtoearthnw.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GreenGPS</a:t>
            </a:r>
            <a:r>
              <a:rPr lang="en-US" dirty="0"/>
              <a:t> uses participatory sensors to determine a </a:t>
            </a:r>
            <a:r>
              <a:rPr lang="en-US" b="1" i="1" dirty="0"/>
              <a:t>fuel-efficient route </a:t>
            </a:r>
            <a:r>
              <a:rPr lang="en-US" dirty="0"/>
              <a:t>between two arbitrary end-</a:t>
            </a:r>
            <a:r>
              <a:rPr lang="en-US" dirty="0" smtClean="0"/>
              <a:t>points.</a:t>
            </a:r>
          </a:p>
          <a:p>
            <a:r>
              <a:rPr lang="en-US" dirty="0" smtClean="0"/>
              <a:t>Utilizes </a:t>
            </a:r>
            <a:r>
              <a:rPr lang="en-US" dirty="0"/>
              <a:t>the OBD-II interface to retrieve data from sensing </a:t>
            </a:r>
            <a:r>
              <a:rPr lang="en-US" dirty="0" smtClean="0"/>
              <a:t>automobiles</a:t>
            </a:r>
          </a:p>
          <a:p>
            <a:r>
              <a:rPr lang="en-US" dirty="0" smtClean="0"/>
              <a:t>The </a:t>
            </a:r>
            <a:r>
              <a:rPr lang="en-US" dirty="0"/>
              <a:t>most fuel-efficient route is </a:t>
            </a:r>
            <a:r>
              <a:rPr lang="en-US" b="1" dirty="0"/>
              <a:t>not always the shortest or fastest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276600"/>
            <a:ext cx="9144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2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207933"/>
            <a:ext cx="9144000" cy="2269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nterTh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Thailand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178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o02countdownTi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76" y="0"/>
            <a:ext cx="96965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Design: </a:t>
            </a:r>
            <a:r>
              <a:rPr lang="en-US" sz="3200" b="1" dirty="0" err="1" smtClean="0"/>
              <a:t>Damjan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Stankovich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957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-Glass-LED-Traffic-L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854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72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Design: </a:t>
            </a:r>
            <a:r>
              <a:rPr lang="en-US" sz="3200" b="1" dirty="0" err="1" smtClean="0"/>
              <a:t>Thanva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Tivawong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20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207933"/>
            <a:ext cx="9144000" cy="2269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4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105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72150"/>
            <a:ext cx="914400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Audi </a:t>
            </a:r>
            <a:r>
              <a:rPr lang="en-US" sz="3700" dirty="0" err="1" smtClean="0"/>
              <a:t>Travolution</a:t>
            </a:r>
            <a:endParaRPr lang="en-US" sz="3700" dirty="0"/>
          </a:p>
        </p:txBody>
      </p:sp>
      <p:pic>
        <p:nvPicPr>
          <p:cNvPr id="20" name="Picture 19" descr="Audi+travolutionProjectV1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840668"/>
            <a:ext cx="8729958" cy="3441270"/>
          </a:xfrm>
          <a:prstGeom prst="rect">
            <a:avLst/>
          </a:prstGeom>
        </p:spPr>
      </p:pic>
      <p:sp>
        <p:nvSpPr>
          <p:cNvPr id="24" name="Lightning Bolt 23"/>
          <p:cNvSpPr/>
          <p:nvPr/>
        </p:nvSpPr>
        <p:spPr>
          <a:xfrm>
            <a:off x="4191000" y="2133600"/>
            <a:ext cx="2667000" cy="1600200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819900" y="3848100"/>
            <a:ext cx="3810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udi+travolutionProjectV1_only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371600"/>
            <a:ext cx="2057400" cy="271338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6464300" y="2514600"/>
            <a:ext cx="2667000" cy="914400"/>
          </a:xfrm>
          <a:prstGeom prst="ellipse">
            <a:avLst/>
          </a:prstGeom>
          <a:noFill/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72150"/>
            <a:ext cx="914400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4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GPS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Long term Goal:</a:t>
            </a:r>
          </a:p>
          <a:p>
            <a:pPr lvl="1"/>
            <a:r>
              <a:rPr lang="en-US" dirty="0" smtClean="0"/>
              <a:t>Develop a fuel efficient navigation service using participatory sensing to influence routing decisions of individuals</a:t>
            </a:r>
          </a:p>
          <a:p>
            <a:r>
              <a:rPr lang="en-US" b="1" dirty="0" smtClean="0"/>
              <a:t>Short term Goal:</a:t>
            </a:r>
          </a:p>
          <a:p>
            <a:pPr lvl="1"/>
            <a:r>
              <a:rPr lang="en-US" dirty="0" smtClean="0"/>
              <a:t>Accurate fuel consumption prediction model</a:t>
            </a:r>
          </a:p>
          <a:p>
            <a:pPr lvl="1"/>
            <a:r>
              <a:rPr lang="en-US" dirty="0" smtClean="0"/>
              <a:t>Experimental deployment to analyze fuel savings, average savings of 10%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59436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design such a speed advisory system using smartphones in cars?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the key challenges you can envision?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SignalGuru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5" name="Picture 4" descr="IMG_4622_cropped_enhancedV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086818"/>
            <a:ext cx="8305799" cy="5292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853" y="2261475"/>
            <a:ext cx="2509131" cy="136308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1816" y="4956657"/>
            <a:ext cx="2341242" cy="108426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Commodity cameras. Low video resolution: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4: 1280 × 720 pixels.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3GS: 640 × 480 pixels</a:t>
            </a:r>
          </a:p>
          <a:p>
            <a:r>
              <a:rPr lang="en-US" dirty="0" smtClean="0"/>
              <a:t>Limited processing power. </a:t>
            </a:r>
          </a:p>
          <a:p>
            <a:pPr lvl="1"/>
            <a:r>
              <a:rPr lang="en-US" dirty="0" smtClean="0"/>
              <a:t>But need high video processing frequency.</a:t>
            </a:r>
          </a:p>
          <a:p>
            <a:r>
              <a:rPr lang="en-US" dirty="0" smtClean="0"/>
              <a:t>Uncontrolled environment.</a:t>
            </a:r>
          </a:p>
          <a:p>
            <a:r>
              <a:rPr lang="en-US" dirty="0" smtClean="0"/>
              <a:t>Traffic-adaptive traffic signals.</a:t>
            </a:r>
          </a:p>
          <a:p>
            <a:pPr lvl="1"/>
            <a:r>
              <a:rPr lang="en-US" dirty="0" smtClean="0"/>
              <a:t>Singapore traffic signal system using inductive loop detectors</a:t>
            </a:r>
          </a:p>
          <a:p>
            <a:r>
              <a:rPr lang="en-US" dirty="0" smtClean="0"/>
              <a:t>Non-challenge: Energy.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606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SignalGuru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Picture 3" descr="SignalGuru Architecture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4" y="1352168"/>
            <a:ext cx="5040784" cy="521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558" y="3640141"/>
            <a:ext cx="4147306" cy="66515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56118" y="1911729"/>
            <a:ext cx="2252040" cy="1021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Q: Why detect R-&gt;G transitions (instead of G-&gt;Y, Y-&gt;R)?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5381" y="2365291"/>
            <a:ext cx="1140577" cy="66515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60864" y="4124621"/>
            <a:ext cx="2147294" cy="1815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A: Cars stop at red lights and have a higher chance to capture R-&gt;G transition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4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108E-6 -3.91948E-6 L 0.00017 -0.1110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734E-6 -0.11546 L -0.00017 -0.220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2205 L 0.00017 -0.3345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3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Detection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61954" y="1447800"/>
            <a:ext cx="5238827" cy="5150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Detects signal current status (Red/Yellow/Green) from video.</a:t>
            </a:r>
          </a:p>
          <a:p>
            <a:r>
              <a:rPr lang="en-US" dirty="0" smtClean="0"/>
              <a:t>Activated based on its GPS location (&lt;50m) to the intersection</a:t>
            </a:r>
          </a:p>
          <a:p>
            <a:r>
              <a:rPr lang="en-US" dirty="0" smtClean="0"/>
              <a:t>Process a new frame every 2sec.</a:t>
            </a:r>
          </a:p>
          <a:p>
            <a:r>
              <a:rPr lang="en-US" dirty="0" smtClean="0"/>
              <a:t>Main features:</a:t>
            </a:r>
          </a:p>
          <a:p>
            <a:pPr lvl="1"/>
            <a:r>
              <a:rPr lang="en-US" dirty="0" smtClean="0"/>
              <a:t>Bright color.</a:t>
            </a:r>
          </a:p>
          <a:p>
            <a:pPr lvl="1"/>
            <a:r>
              <a:rPr lang="en-US" dirty="0" smtClean="0"/>
              <a:t>Shape (e.g., round, arrow).</a:t>
            </a:r>
          </a:p>
          <a:p>
            <a:pPr lvl="1"/>
            <a:r>
              <a:rPr lang="en-US" dirty="0" smtClean="0"/>
              <a:t>Within black housing.</a:t>
            </a:r>
          </a:p>
          <a:p>
            <a:pPr lvl="1"/>
            <a:r>
              <a:rPr lang="en-US" dirty="0" smtClean="0"/>
              <a:t>Location in frame (detection window).</a:t>
            </a:r>
          </a:p>
        </p:txBody>
      </p:sp>
      <p:pic>
        <p:nvPicPr>
          <p:cNvPr id="7" name="Picture 6" descr="SignalGuru Architecture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6150" y="3505200"/>
            <a:ext cx="2997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1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tectionWindowCalculationV4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8985693" cy="3723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IMU-based Detection Window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Roll angle </a:t>
            </a:r>
            <a:r>
              <a:rPr lang="el-GR" dirty="0" smtClean="0"/>
              <a:t>ω</a:t>
            </a:r>
            <a:r>
              <a:rPr lang="en-US" dirty="0" smtClean="0"/>
              <a:t> is calculated by gyro and accelerometer (inertial measurement unit-IMU)  data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Process only area within detection window.</a:t>
            </a:r>
          </a:p>
          <a:p>
            <a:r>
              <a:rPr lang="en-US" dirty="0" smtClean="0"/>
              <a:t>Cuts off  half of the image:</a:t>
            </a:r>
          </a:p>
          <a:p>
            <a:pPr lvl="1"/>
            <a:r>
              <a:rPr lang="en-US" dirty="0" smtClean="0"/>
              <a:t>Processing time reduced by </a:t>
            </a:r>
            <a:r>
              <a:rPr lang="en-US" b="1" dirty="0" smtClean="0"/>
              <a:t>41%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Misdetection rate reduced by </a:t>
            </a:r>
            <a:r>
              <a:rPr lang="en-US" b="1" dirty="0" smtClean="0"/>
              <a:t>49%.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52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ndale Mono"/>
                <a:cs typeface="Andale Mono"/>
              </a:rPr>
              <a:t>φ</a:t>
            </a:r>
            <a:r>
              <a:rPr lang="en-US" dirty="0" smtClean="0">
                <a:latin typeface="Andale Mono"/>
                <a:cs typeface="Andale Mono"/>
              </a:rPr>
              <a:t>: field of view</a:t>
            </a:r>
          </a:p>
          <a:p>
            <a:r>
              <a:rPr lang="el-GR" dirty="0" smtClean="0">
                <a:latin typeface="Andale Mono"/>
                <a:cs typeface="Andale Mono"/>
              </a:rPr>
              <a:t>ω</a:t>
            </a:r>
            <a:r>
              <a:rPr lang="en-US" dirty="0" smtClean="0">
                <a:latin typeface="Andale Mono"/>
                <a:cs typeface="Andale Mono"/>
              </a:rPr>
              <a:t>: roll angle</a:t>
            </a:r>
          </a:p>
          <a:p>
            <a:r>
              <a:rPr lang="el-GR" dirty="0" smtClean="0">
                <a:latin typeface="Andale Mono"/>
                <a:cs typeface="Andale Mono"/>
              </a:rPr>
              <a:t>θ</a:t>
            </a:r>
            <a:r>
              <a:rPr lang="en-US" dirty="0" smtClean="0">
                <a:latin typeface="Andale Mono"/>
                <a:cs typeface="Andale Mono"/>
              </a:rPr>
              <a:t>: detection angle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4300" y="1780789"/>
            <a:ext cx="1314235" cy="982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0220" y="1301238"/>
            <a:ext cx="549916" cy="982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9642" y="4242467"/>
            <a:ext cx="549916" cy="5475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9558" y="2011234"/>
            <a:ext cx="942716" cy="544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 half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0215" y="2425315"/>
            <a:ext cx="1806867" cy="544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Gyro and Accelerometer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8809" y="4256489"/>
            <a:ext cx="1286930" cy="544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8" grpId="0" animBg="1"/>
      <p:bldP spid="9" grpId="0" animBg="1"/>
      <p:bldP spid="4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Transition Filtering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228600" y="1143000"/>
            <a:ext cx="5100354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raw detection of traffic signals and their color transitions (R-&gt;G) given by the detection module is fairly noisy. </a:t>
            </a:r>
          </a:p>
          <a:p>
            <a:pPr lvl="1"/>
            <a:r>
              <a:rPr lang="en-US" dirty="0" smtClean="0"/>
              <a:t>Many things can be misclassified as traffic signals (e.g., signs on bus, cars, etc.)</a:t>
            </a:r>
          </a:p>
          <a:p>
            <a:r>
              <a:rPr lang="en-US" dirty="0" smtClean="0"/>
              <a:t>Q: How could we filter out noise (i.e., avoid false positives) in the transition detection?</a:t>
            </a:r>
          </a:p>
          <a:p>
            <a:pPr lvl="1"/>
            <a:r>
              <a:rPr lang="en-US" dirty="0" smtClean="0"/>
              <a:t>False positives pollute the prediction scheme </a:t>
            </a:r>
            <a:r>
              <a:rPr lang="en-US" dirty="0"/>
              <a:t> </a:t>
            </a:r>
            <a:r>
              <a:rPr lang="en-US" dirty="0" smtClean="0"/>
              <a:t>(e.g., R-&gt;R-&gt;G-&gt;R-&gt;R)</a:t>
            </a:r>
          </a:p>
        </p:txBody>
      </p:sp>
      <p:pic>
        <p:nvPicPr>
          <p:cNvPr id="25" name="Picture 24" descr="SignalGuru Architecture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26150" y="2717800"/>
            <a:ext cx="2997200" cy="685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8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Transition Filtering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Filters out false positives.</a:t>
            </a:r>
          </a:p>
          <a:p>
            <a:r>
              <a:rPr lang="en-US" dirty="0" smtClean="0"/>
              <a:t>Low Pass Filter:</a:t>
            </a:r>
          </a:p>
          <a:p>
            <a:pPr>
              <a:buNone/>
            </a:pPr>
            <a:r>
              <a:rPr lang="en-US" dirty="0" smtClean="0"/>
              <a:t>     …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b="1" dirty="0" smtClean="0"/>
              <a:t>G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	…</a:t>
            </a:r>
            <a:r>
              <a:rPr lang="en-US" dirty="0" smtClean="0">
                <a:sym typeface="Symbol"/>
              </a:rPr>
              <a:t>GGG</a:t>
            </a:r>
            <a:r>
              <a:rPr lang="en-US" b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GG</a:t>
            </a:r>
            <a:r>
              <a:rPr lang="en-US" dirty="0"/>
              <a:t>…</a:t>
            </a:r>
            <a:endParaRPr lang="en-US" dirty="0" smtClean="0"/>
          </a:p>
          <a:p>
            <a:r>
              <a:rPr lang="en-US" dirty="0" smtClean="0"/>
              <a:t>Colocation filter.</a:t>
            </a:r>
          </a:p>
          <a:p>
            <a:pPr lvl="1"/>
            <a:r>
              <a:rPr lang="en-US" dirty="0" smtClean="0"/>
              <a:t>Red and Green bulbs should be </a:t>
            </a:r>
            <a:r>
              <a:rPr lang="en-US" dirty="0" err="1" smtClean="0"/>
              <a:t>colocated</a:t>
            </a:r>
            <a:r>
              <a:rPr lang="en-US" dirty="0" smtClean="0"/>
              <a:t>.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2953453" y="2033940"/>
            <a:ext cx="609600" cy="381000"/>
            <a:chOff x="3886200" y="3276600"/>
            <a:chExt cx="609600" cy="381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962400" y="3276600"/>
              <a:ext cx="5334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886200" y="3276600"/>
              <a:ext cx="5334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12"/>
          <p:cNvSpPr txBox="1">
            <a:spLocks/>
          </p:cNvSpPr>
          <p:nvPr/>
        </p:nvSpPr>
        <p:spPr>
          <a:xfrm>
            <a:off x="228600" y="5824481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 Filters compensate for lightweight but noisy detection module.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043014" y="4235949"/>
            <a:ext cx="1676400" cy="121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00214" y="545514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frame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33814" y="54551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frame i+1</a:t>
            </a:r>
            <a:endParaRPr lang="en-US" i="1" dirty="0"/>
          </a:p>
        </p:txBody>
      </p:sp>
      <p:sp>
        <p:nvSpPr>
          <p:cNvPr id="36" name="Oval 35"/>
          <p:cNvSpPr/>
          <p:nvPr/>
        </p:nvSpPr>
        <p:spPr>
          <a:xfrm>
            <a:off x="2468589" y="4312149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4719665" y="4312148"/>
            <a:ext cx="133350" cy="339725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51414" y="4331199"/>
            <a:ext cx="79376" cy="79375"/>
          </a:xfrm>
          <a:prstGeom prst="ellipse">
            <a:avLst/>
          </a:prstGeom>
          <a:solidFill>
            <a:srgbClr val="FF0000"/>
          </a:solidFill>
          <a:ln w="158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/>
          <p:cNvSpPr/>
          <p:nvPr/>
        </p:nvSpPr>
        <p:spPr>
          <a:xfrm>
            <a:off x="4748239" y="4540749"/>
            <a:ext cx="82551" cy="79375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Oval 44"/>
          <p:cNvSpPr/>
          <p:nvPr/>
        </p:nvSpPr>
        <p:spPr>
          <a:xfrm>
            <a:off x="3557614" y="4769349"/>
            <a:ext cx="79375" cy="85725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3329014" y="4235949"/>
            <a:ext cx="1676400" cy="121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3481414" y="4693149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3481414" y="4693149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532339" y="4388349"/>
            <a:ext cx="152400" cy="152400"/>
          </a:xfrm>
          <a:custGeom>
            <a:avLst/>
            <a:gdLst>
              <a:gd name="connsiteX0" fmla="*/ 0 w 76200"/>
              <a:gd name="connsiteY0" fmla="*/ 59266 h 122766"/>
              <a:gd name="connsiteX1" fmla="*/ 25400 w 76200"/>
              <a:gd name="connsiteY1" fmla="*/ 122766 h 122766"/>
              <a:gd name="connsiteX2" fmla="*/ 76200 w 76200"/>
              <a:gd name="connsiteY2" fmla="*/ 0 h 122766"/>
              <a:gd name="connsiteX3" fmla="*/ 76200 w 76200"/>
              <a:gd name="connsiteY3" fmla="*/ 0 h 12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122766">
                <a:moveTo>
                  <a:pt x="0" y="59266"/>
                </a:moveTo>
                <a:lnTo>
                  <a:pt x="25400" y="122766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15875">
            <a:solidFill>
              <a:srgbClr val="3AFD4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ignalGuru Architecture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26150" y="2717800"/>
            <a:ext cx="2997200" cy="685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43"/>
          <p:cNvGrpSpPr/>
          <p:nvPr/>
        </p:nvGrpSpPr>
        <p:grpSpPr>
          <a:xfrm>
            <a:off x="3100414" y="2534635"/>
            <a:ext cx="609600" cy="381000"/>
            <a:chOff x="3886200" y="3276600"/>
            <a:chExt cx="609600" cy="381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962400" y="3276600"/>
              <a:ext cx="5334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886200" y="3276600"/>
              <a:ext cx="5334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70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/>
      <p:bldP spid="15" grpId="0" animBg="1"/>
      <p:bldP spid="20" grpId="0"/>
      <p:bldP spid="22" grpId="0"/>
      <p:bldP spid="39" grpId="0" animBg="1"/>
      <p:bldP spid="26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Collaboration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152400" y="1524000"/>
            <a:ext cx="5638800" cy="4914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 node is limited in its vision</a:t>
            </a:r>
          </a:p>
          <a:p>
            <a:pPr lvl="1"/>
            <a:r>
              <a:rPr lang="en-US" dirty="0" smtClean="0"/>
              <a:t>A node needs information ahead of time before it “sees” the signal</a:t>
            </a:r>
          </a:p>
          <a:p>
            <a:r>
              <a:rPr lang="en-US" dirty="0" smtClean="0"/>
              <a:t>No central server.</a:t>
            </a:r>
          </a:p>
          <a:p>
            <a:r>
              <a:rPr lang="en-US" dirty="0" smtClean="0"/>
              <a:t>Real-time </a:t>
            </a:r>
            <a:r>
              <a:rPr lang="en-US" dirty="0" err="1" smtClean="0"/>
              <a:t>adhoc</a:t>
            </a:r>
            <a:r>
              <a:rPr lang="en-US" dirty="0" smtClean="0"/>
              <a:t> exchange of time-stamped 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G transitions (last 5 cycles)</a:t>
            </a:r>
          </a:p>
          <a:p>
            <a:r>
              <a:rPr lang="en-US" dirty="0" smtClean="0"/>
              <a:t>Collaboration:</a:t>
            </a:r>
          </a:p>
          <a:p>
            <a:pPr lvl="1"/>
            <a:r>
              <a:rPr lang="en-US" dirty="0" smtClean="0"/>
              <a:t>Improves mutual information.</a:t>
            </a:r>
          </a:p>
          <a:p>
            <a:pPr lvl="1"/>
            <a:r>
              <a:rPr lang="en-US" dirty="0" smtClean="0"/>
              <a:t>Enables advance advisory.</a:t>
            </a:r>
          </a:p>
        </p:txBody>
      </p:sp>
      <p:pic>
        <p:nvPicPr>
          <p:cNvPr id="7" name="Picture 6" descr="SignalGuru Architecture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6150" y="1955800"/>
            <a:ext cx="2997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3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Why Green GPS?</a:t>
            </a:r>
            <a:endParaRPr lang="en-US" dirty="0"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153400" cy="45688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200 million light vehicles on the streets</a:t>
            </a:r>
          </a:p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Each driven 12000 miles annually on average</a:t>
            </a:r>
          </a:p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Average MPG (Miles Per Gallon) is 20.3 miles/gallon</a:t>
            </a:r>
          </a:p>
          <a:p>
            <a:r>
              <a:rPr lang="en-US" b="1" dirty="0" smtClean="0">
                <a:latin typeface="Verdana" pitchFamily="34" charset="0"/>
                <a:cs typeface="Verdana" pitchFamily="34" charset="0"/>
              </a:rPr>
              <a:t>118 Billion Gallons of Fuel per year!</a:t>
            </a:r>
          </a:p>
          <a:p>
            <a:r>
              <a:rPr lang="en-US" b="1" dirty="0" smtClean="0">
                <a:latin typeface="Verdana" pitchFamily="34" charset="0"/>
                <a:cs typeface="Verdana" pitchFamily="34" charset="0"/>
              </a:rPr>
              <a:t>Savings of 1% = One Billion Gallons (2~3 Billion $)</a:t>
            </a:r>
          </a:p>
          <a:p>
            <a:endParaRPr lang="en-US" b="1" dirty="0" smtClean="0">
              <a:latin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277" y="5772328"/>
            <a:ext cx="796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The above data are from Environment </a:t>
            </a:r>
            <a:r>
              <a:rPr lang="en-US" sz="2400" dirty="0"/>
              <a:t>Protection Agency (EPA) Statistics</a:t>
            </a:r>
          </a:p>
        </p:txBody>
      </p:sp>
    </p:spTree>
    <p:extLst>
      <p:ext uri="{BB962C8B-B14F-4D97-AF65-F5344CB8AC3E}">
        <p14:creationId xmlns:p14="http://schemas.microsoft.com/office/powerpoint/2010/main" val="279142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Prediction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228600" y="1295400"/>
            <a:ext cx="5105400" cy="1447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Add to timestamp of phase A’s detected R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G transition (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, R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G</a:t>
            </a:r>
            <a:r>
              <a:rPr lang="en-US" sz="2400" dirty="0" smtClean="0">
                <a:sym typeface="Symbol"/>
              </a:rPr>
              <a:t>) </a:t>
            </a:r>
            <a:r>
              <a:rPr lang="en-US" sz="2400" dirty="0" smtClean="0"/>
              <a:t>the predicted Phase Length of A (</a:t>
            </a:r>
            <a:r>
              <a:rPr lang="en-US" sz="2400" dirty="0" smtClean="0">
                <a:solidFill>
                  <a:srgbClr val="0000FF"/>
                </a:solidFill>
              </a:rPr>
              <a:t>PL</a:t>
            </a:r>
            <a:r>
              <a:rPr lang="en-US" sz="2400" baseline="-250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) to predict R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G transition for B (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, R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G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04800" y="2875002"/>
            <a:ext cx="5410994" cy="1544598"/>
            <a:chOff x="304800" y="2875002"/>
            <a:chExt cx="5410994" cy="15445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4800" y="3317914"/>
              <a:ext cx="5410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69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2199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947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8107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4871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20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74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90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82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400" y="3957935"/>
              <a:ext cx="1143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A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, R</a:t>
              </a:r>
              <a:r>
                <a:rPr lang="en-US" sz="2400" baseline="-25000" dirty="0" smtClean="0">
                  <a:solidFill>
                    <a:srgbClr val="0000FF"/>
                  </a:solidFill>
                  <a:sym typeface="Symbol"/>
                </a:rPr>
                <a:t>G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213763" y="3820239"/>
              <a:ext cx="468868" cy="794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V="1">
              <a:off x="1489076" y="4008735"/>
              <a:ext cx="1489075" cy="1290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788563" y="3821271"/>
              <a:ext cx="468868" cy="794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886075" y="3957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, R</a:t>
              </a:r>
              <a:r>
                <a:rPr lang="en-US" sz="2400" baseline="-25000" dirty="0" smtClean="0">
                  <a:solidFill>
                    <a:srgbClr val="0000FF"/>
                  </a:solidFill>
                  <a:sym typeface="Symbol"/>
                </a:rPr>
                <a:t>G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57400" y="3511034"/>
              <a:ext cx="1066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PL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A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5" name="Content Placeholder 12"/>
          <p:cNvSpPr txBox="1">
            <a:spLocks/>
          </p:cNvSpPr>
          <p:nvPr/>
        </p:nvSpPr>
        <p:spPr>
          <a:xfrm>
            <a:off x="228600" y="4419600"/>
            <a:ext cx="58674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Phase Length prediction: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 smtClean="0"/>
              <a:t>Pre-timed signals</a:t>
            </a:r>
            <a:r>
              <a:rPr lang="en-US" sz="2200" dirty="0" smtClean="0"/>
              <a:t>: Look-up in database.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 smtClean="0"/>
              <a:t>Traffic-adaptive traffic signals</a:t>
            </a:r>
            <a:r>
              <a:rPr lang="en-US" sz="2200" dirty="0" smtClean="0"/>
              <a:t>: Predict based on history of settings using machine learning (SVR).</a:t>
            </a:r>
          </a:p>
        </p:txBody>
      </p:sp>
      <p:pic>
        <p:nvPicPr>
          <p:cNvPr id="29" name="Picture 28" descr="SignalGuru Architecture Presentation Vers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26150" y="1219200"/>
            <a:ext cx="2997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6858000" y="5105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6804027" y="5070474"/>
            <a:ext cx="1631949" cy="796923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34200" y="5650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248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/>
      <p:bldP spid="4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_1_000659908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749504"/>
            <a:ext cx="6889570" cy="431315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0" y="1936284"/>
            <a:ext cx="2133600" cy="1492716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Residual amount of time in sec until the traffic signal turns green.</a:t>
            </a:r>
          </a:p>
          <a:p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3397984"/>
            <a:ext cx="2133600" cy="1631216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Residual amount of time in sec until the traffic signal turns red again.</a:t>
            </a:r>
          </a:p>
          <a:p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876800"/>
            <a:ext cx="1752600" cy="877163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Recommended GLOSA speed. </a:t>
            </a:r>
          </a:p>
          <a:p>
            <a:endParaRPr lang="en-US" sz="11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371600" y="3048000"/>
            <a:ext cx="1524000" cy="762000"/>
          </a:xfrm>
          <a:prstGeom prst="line">
            <a:avLst/>
          </a:prstGeom>
          <a:ln w="34925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76400" y="4419600"/>
            <a:ext cx="1219200" cy="1588"/>
          </a:xfrm>
          <a:prstGeom prst="line">
            <a:avLst/>
          </a:prstGeom>
          <a:ln w="34925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9" idx="3"/>
          </p:cNvCxnSpPr>
          <p:nvPr/>
        </p:nvCxnSpPr>
        <p:spPr>
          <a:xfrm flipV="1">
            <a:off x="1752600" y="5029200"/>
            <a:ext cx="1143000" cy="286182"/>
          </a:xfrm>
          <a:prstGeom prst="line">
            <a:avLst/>
          </a:prstGeom>
          <a:ln w="34925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SignalGuru/GLOSA iPhone Application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36284"/>
            <a:ext cx="2133600" cy="131103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" y="3429000"/>
            <a:ext cx="2133136" cy="131103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" y="4970460"/>
            <a:ext cx="2133136" cy="77041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000000"/>
                </a:solidFill>
              </a:rPr>
              <a:t>SignalGuru</a:t>
            </a:r>
            <a:r>
              <a:rPr lang="en-US" sz="6600" b="1" dirty="0" smtClean="0">
                <a:solidFill>
                  <a:srgbClr val="000000"/>
                </a:solidFill>
              </a:rPr>
              <a:t> </a:t>
            </a:r>
            <a:br>
              <a:rPr lang="en-US" sz="6600" b="1" dirty="0" smtClean="0">
                <a:solidFill>
                  <a:srgbClr val="000000"/>
                </a:solidFill>
              </a:rPr>
            </a:br>
            <a:r>
              <a:rPr lang="en-US" sz="6600" b="1" dirty="0" smtClean="0">
                <a:solidFill>
                  <a:srgbClr val="000000"/>
                </a:solidFill>
              </a:rPr>
              <a:t>Evaluation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1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orld mapV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370"/>
            <a:ext cx="9144000" cy="4429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SignalGuru</a:t>
            </a:r>
            <a:r>
              <a:rPr lang="en-US" sz="3400" dirty="0" smtClean="0"/>
              <a:t> Evaluation</a:t>
            </a:r>
            <a:endParaRPr lang="en-US" sz="3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574800" y="3060700"/>
            <a:ext cx="106680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6599" y="3441700"/>
            <a:ext cx="1489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Cambridge (MA, USA)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6400800" y="4552890"/>
            <a:ext cx="990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50862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Singapore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2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Cambridge: Prediction Accuracy Evaluation</a:t>
            </a:r>
            <a:endParaRPr lang="en-US" sz="34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39497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Pre-timed traffic signals.</a:t>
            </a:r>
          </a:p>
          <a:p>
            <a:r>
              <a:rPr lang="en-US" sz="2200" dirty="0" smtClean="0"/>
              <a:t>Experiment:</a:t>
            </a:r>
          </a:p>
          <a:p>
            <a:pPr lvl="1"/>
            <a:r>
              <a:rPr lang="en-US" sz="2200" dirty="0" smtClean="0"/>
              <a:t>5 cars over 3 hours.</a:t>
            </a:r>
          </a:p>
          <a:p>
            <a:pPr lvl="1"/>
            <a:r>
              <a:rPr lang="en-US" sz="2200" dirty="0" smtClean="0"/>
              <a:t>3 signals, &gt;200 transitions.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4648200" cy="449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CambridgeV2_ENHANCED_log_1_0036277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00200"/>
            <a:ext cx="3581400" cy="26860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1168400"/>
            <a:ext cx="2819400" cy="38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Cambridge</a:t>
            </a:r>
            <a:r>
              <a:rPr lang="en-US" sz="2200" b="1" noProof="0" dirty="0" smtClean="0"/>
              <a:t> (</a:t>
            </a:r>
            <a:r>
              <a:rPr lang="en-US" sz="2200" b="1" dirty="0" smtClean="0"/>
              <a:t>MA, USA)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76800" y="4495800"/>
            <a:ext cx="37338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dirty="0" err="1" smtClean="0"/>
              <a:t>Error</a:t>
            </a:r>
            <a:r>
              <a:rPr lang="en-US" sz="2200" b="1" baseline="-25000" dirty="0" err="1" smtClean="0"/>
              <a:t>Average</a:t>
            </a:r>
            <a:r>
              <a:rPr lang="en-US" sz="2200" b="1" dirty="0" smtClean="0"/>
              <a:t> = 0.66sec (2%).</a:t>
            </a:r>
          </a:p>
        </p:txBody>
      </p:sp>
      <p:pic>
        <p:nvPicPr>
          <p:cNvPr id="9" name="Picture 8" descr="evalPredictionCambrid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0499"/>
            <a:ext cx="3962400" cy="3042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6900" y="5460211"/>
            <a:ext cx="4419600" cy="916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error was solely caused by the detection phase of </a:t>
            </a:r>
            <a:r>
              <a:rPr lang="en-US" sz="2400" dirty="0" err="1" smtClean="0">
                <a:solidFill>
                  <a:srgbClr val="000000"/>
                </a:solidFill>
              </a:rPr>
              <a:t>SignalGuru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286250"/>
            <a:ext cx="3950573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Pre-fixed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 </a:t>
            </a:r>
            <a:r>
              <a:rPr lang="en-US" sz="2200" dirty="0" smtClean="0"/>
              <a:t>signals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on Massachusetts</a:t>
            </a:r>
            <a:r>
              <a:rPr lang="en-US" sz="2200" dirty="0"/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5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over 3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pedestrian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 serves as the relay nodes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3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Singapore: Prediction Accuracy Evaluation</a:t>
            </a:r>
            <a:endParaRPr lang="en-US" sz="3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4648200" cy="449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Singapore_log_1_007120080_CROPP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88611"/>
            <a:ext cx="3581400" cy="26785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267200"/>
            <a:ext cx="3733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Traffic-adaptive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traffic signals</a:t>
            </a:r>
            <a:endParaRPr lang="en-US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in downtown: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cars over 30 min.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signals, 26 transitions.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2600" y="1155700"/>
            <a:ext cx="1358900" cy="38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Singapore</a:t>
            </a:r>
          </a:p>
        </p:txBody>
      </p:sp>
      <p:pic>
        <p:nvPicPr>
          <p:cNvPr id="14" name="Picture 13" descr="evalSingaporePredictionCOLOR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1402516"/>
            <a:ext cx="4597400" cy="279788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038600" y="4267200"/>
            <a:ext cx="5105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Error</a:t>
            </a:r>
            <a:r>
              <a:rPr lang="en-US" sz="2000" b="1" baseline="-25000" dirty="0" err="1" smtClean="0"/>
              <a:t>Average</a:t>
            </a:r>
            <a:r>
              <a:rPr lang="en-US" sz="2000" b="1" dirty="0" smtClean="0"/>
              <a:t> = 2.45sec (3.8%).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Error</a:t>
            </a:r>
            <a:r>
              <a:rPr lang="en-US" sz="2000" b="1" baseline="-25000" dirty="0" err="1" smtClean="0"/>
              <a:t>Transition</a:t>
            </a:r>
            <a:r>
              <a:rPr lang="en-US" sz="2000" b="1" baseline="-25000" dirty="0" smtClean="0"/>
              <a:t> Detection</a:t>
            </a:r>
            <a:r>
              <a:rPr lang="en-US" sz="2000" b="1" dirty="0" smtClean="0"/>
              <a:t> = 0.60sec (0.9%).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Error</a:t>
            </a:r>
            <a:r>
              <a:rPr lang="en-US" sz="2000" b="1" baseline="-25000" dirty="0" err="1" smtClean="0"/>
              <a:t>Phase</a:t>
            </a:r>
            <a:r>
              <a:rPr lang="en-US" sz="2000" b="1" baseline="-25000" dirty="0" smtClean="0"/>
              <a:t> Length Prediction</a:t>
            </a:r>
            <a:r>
              <a:rPr lang="en-US" sz="2000" b="1" dirty="0" smtClean="0"/>
              <a:t> = 1.85sec (2.9%).</a:t>
            </a:r>
          </a:p>
          <a:p>
            <a:pPr marL="342900" indent="-342900">
              <a:spcBef>
                <a:spcPct val="20000"/>
              </a:spcBef>
            </a:pPr>
            <a:endParaRPr kumimoji="0" lang="en-US" sz="129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286000"/>
            <a:ext cx="6248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SignalGuru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accurately </a:t>
            </a:r>
            <a:r>
              <a:rPr lang="en-US" sz="2800" dirty="0" smtClean="0">
                <a:solidFill>
                  <a:schemeClr val="tx1"/>
                </a:solidFill>
              </a:rPr>
              <a:t>predicts both </a:t>
            </a:r>
            <a:r>
              <a:rPr lang="en-US" sz="2800" b="1" dirty="0" smtClean="0">
                <a:solidFill>
                  <a:schemeClr val="tx1"/>
                </a:solidFill>
              </a:rPr>
              <a:t>pre-timed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b="1" dirty="0" smtClean="0">
                <a:solidFill>
                  <a:schemeClr val="tx1"/>
                </a:solidFill>
              </a:rPr>
              <a:t>traffic adaptive </a:t>
            </a:r>
            <a:r>
              <a:rPr lang="en-US" sz="2800" dirty="0" smtClean="0">
                <a:solidFill>
                  <a:schemeClr val="tx1"/>
                </a:solidFill>
              </a:rPr>
              <a:t>traffic signals.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5385" y="4713852"/>
            <a:ext cx="4143843" cy="3253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82292" y="5073756"/>
            <a:ext cx="4156936" cy="3253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29989" y="4327942"/>
            <a:ext cx="4143843" cy="3253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2" grpId="0" animBg="1"/>
      <p:bldP spid="12" grpId="1" animBg="1"/>
      <p:bldP spid="13" grpId="0" animBg="1"/>
      <p:bldP spid="17" grpId="0" animBg="1"/>
      <p:bldP spid="17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GLOSA Fuel Savings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610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Trip: P</a:t>
            </a:r>
            <a:r>
              <a:rPr lang="en-US" baseline="-25000" dirty="0" smtClean="0"/>
              <a:t>1</a:t>
            </a:r>
            <a:r>
              <a:rPr lang="en-US" dirty="0" smtClean="0"/>
              <a:t> to P</a:t>
            </a:r>
            <a:r>
              <a:rPr lang="en-US" baseline="-25000" dirty="0" smtClean="0"/>
              <a:t>2</a:t>
            </a:r>
            <a:r>
              <a:rPr lang="en-US" dirty="0" smtClean="0"/>
              <a:t> through 3 signalized intersections.</a:t>
            </a:r>
          </a:p>
          <a:p>
            <a:r>
              <a:rPr lang="en-US" dirty="0" smtClean="0"/>
              <a:t>20 trips to measure fuel consumption. </a:t>
            </a:r>
          </a:p>
        </p:txBody>
      </p:sp>
      <p:pic>
        <p:nvPicPr>
          <p:cNvPr id="6" name="Picture 5" descr="CambridgeDeploymen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27660"/>
            <a:ext cx="4419600" cy="3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6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mbridgeDeployment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432456"/>
            <a:ext cx="3657600" cy="30633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5257800" y="1929606"/>
            <a:ext cx="457200" cy="1588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4300" y="2157412"/>
            <a:ext cx="609600" cy="1588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61000" y="167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Fuel_Measurement_setup_IMG_46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>
            <a:off x="5257800" y="1066800"/>
            <a:ext cx="7620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3600" y="72526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SignalGuru</a:t>
            </a:r>
            <a:r>
              <a:rPr lang="en-US" sz="2400" b="1" dirty="0" smtClean="0"/>
              <a:t>/GLOSA-enabled </a:t>
            </a:r>
            <a:r>
              <a:rPr lang="en-US" sz="2400" b="1" dirty="0" err="1" smtClean="0"/>
              <a:t>iPhone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179237" y="1524000"/>
            <a:ext cx="250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Scan Tool </a:t>
            </a:r>
          </a:p>
          <a:p>
            <a:r>
              <a:rPr lang="en-US" sz="2400" b="1" dirty="0" smtClean="0"/>
              <a:t>OBD-LINK device 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334000" y="1892300"/>
            <a:ext cx="8382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3400" y="2209800"/>
            <a:ext cx="1447800" cy="609600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54102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OBDWiz</a:t>
            </a:r>
            <a:r>
              <a:rPr lang="en-US" sz="2400" b="1" dirty="0" smtClean="0">
                <a:solidFill>
                  <a:schemeClr val="bg1"/>
                </a:solidFill>
              </a:rPr>
              <a:t> software (IMAP)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4800600"/>
            <a:ext cx="2438400" cy="609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371600" y="228600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2.4L Chrysler </a:t>
            </a:r>
          </a:p>
          <a:p>
            <a:r>
              <a:rPr lang="en-US" sz="3200" b="1" dirty="0" smtClean="0"/>
              <a:t>PT Cruiser ’01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457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animBg="1"/>
      <p:bldP spid="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valGLOS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1829030"/>
            <a:ext cx="4375150" cy="284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GLOSA Fuel Savings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610600" cy="6096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Without GLOSA driver made on average 1.7/3 stops.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3" y="5374286"/>
            <a:ext cx="768705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Average fuel consumption reduced by 20.3%.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Mpg improved by 24.5% (16.1-&gt;20.1 mpg).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445000" y="2107406"/>
            <a:ext cx="457200" cy="1588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4496197" y="3047603"/>
            <a:ext cx="457200" cy="794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68795" y="2373312"/>
            <a:ext cx="1066789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7995" y="2781300"/>
            <a:ext cx="1130797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185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limitations do you observe about Signal Guru?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would you design such an green navigation service using participatory sensing paradigm?</a:t>
            </a:r>
          </a:p>
          <a:p>
            <a:pPr lvl="1"/>
            <a:r>
              <a:rPr lang="en-US" dirty="0" smtClean="0"/>
              <a:t>Assume you have a group of participants (drivers). </a:t>
            </a:r>
            <a:r>
              <a:rPr lang="en-US" dirty="0"/>
              <a:t>E</a:t>
            </a:r>
            <a:r>
              <a:rPr lang="en-US" dirty="0" smtClean="0"/>
              <a:t>ach of them has a smartphone with GPS, </a:t>
            </a:r>
            <a:r>
              <a:rPr lang="en-US" dirty="0" err="1" smtClean="0"/>
              <a:t>WiFi</a:t>
            </a:r>
            <a:r>
              <a:rPr lang="en-US" dirty="0" smtClean="0"/>
              <a:t> and Bluetooth, etc.)</a:t>
            </a:r>
          </a:p>
          <a:p>
            <a:pPr lvl="1"/>
            <a:r>
              <a:rPr lang="en-US" dirty="0" smtClean="0"/>
              <a:t>You can get the parameters of their vehicles (e.g., current speed, total fuel consumption, fuel consumption rate, time, etc.) through a special on board device (OBD-II)</a:t>
            </a:r>
          </a:p>
          <a:p>
            <a:r>
              <a:rPr lang="en-US" dirty="0" smtClean="0"/>
              <a:t>What are the key challenges of designing this service?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3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paper did not discuss the issue of user’s adaptability to this technology.</a:t>
            </a:r>
          </a:p>
          <a:p>
            <a:pPr lvl="1"/>
            <a:r>
              <a:rPr lang="en-US" dirty="0" smtClean="0"/>
              <a:t>It might change user’s driving behavior</a:t>
            </a:r>
          </a:p>
          <a:p>
            <a:pPr lvl="1"/>
            <a:r>
              <a:rPr lang="en-US" dirty="0" smtClean="0"/>
              <a:t>It might affect the car that is behind you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It does need sufficient cars with the </a:t>
            </a:r>
            <a:r>
              <a:rPr lang="en-US" dirty="0" err="1" smtClean="0"/>
              <a:t>SignalGuru</a:t>
            </a:r>
            <a:r>
              <a:rPr lang="en-US" dirty="0" smtClean="0"/>
              <a:t> app to participate and share their detected signal transition traces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8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prototype has only been tested on limited number of roads in two cities</a:t>
            </a:r>
          </a:p>
          <a:p>
            <a:pPr lvl="1"/>
            <a:r>
              <a:rPr lang="en-US" dirty="0" smtClean="0"/>
              <a:t>Large city and busy roads may introduce more noise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privacy issue has not been discussed</a:t>
            </a:r>
          </a:p>
          <a:p>
            <a:pPr lvl="1"/>
            <a:r>
              <a:rPr lang="en-US" dirty="0" smtClean="0"/>
              <a:t>People are sharing their GPS traces with each 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related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88" y="1434214"/>
            <a:ext cx="8537864" cy="51686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Traffic Signal-Adaptive Navigation</a:t>
            </a:r>
          </a:p>
          <a:p>
            <a:pPr lvl="1"/>
            <a:r>
              <a:rPr lang="en-US" dirty="0" smtClean="0"/>
              <a:t>Suggest better route to avoid long-waiting traffic signals</a:t>
            </a:r>
          </a:p>
          <a:p>
            <a:r>
              <a:rPr lang="en-US" dirty="0" smtClean="0"/>
              <a:t>Red Light Duration Advisory</a:t>
            </a:r>
          </a:p>
          <a:p>
            <a:pPr lvl="1"/>
            <a:r>
              <a:rPr lang="en-US" dirty="0" smtClean="0"/>
              <a:t>Driver can switch off engine to save fuel and decrease environment impact during long wait red lights</a:t>
            </a:r>
          </a:p>
          <a:p>
            <a:r>
              <a:rPr lang="en-US" dirty="0" smtClean="0"/>
              <a:t>Imminent Red Light Advisory</a:t>
            </a:r>
          </a:p>
          <a:p>
            <a:pPr lvl="1"/>
            <a:r>
              <a:rPr lang="en-US" dirty="0" smtClean="0"/>
              <a:t>Let the driver know the residual amount of time before the signal turns red to avoid unnecessary speeding</a:t>
            </a:r>
          </a:p>
          <a:p>
            <a:r>
              <a:rPr lang="en-US" dirty="0" smtClean="0"/>
              <a:t>Red Light Violation Advisory</a:t>
            </a:r>
          </a:p>
          <a:p>
            <a:pPr lvl="1"/>
            <a:r>
              <a:rPr lang="en-US" dirty="0" smtClean="0"/>
              <a:t>Warns the driver when they are about to violet red lights using the signals detected and accelerometers on the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6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15"/>
          <p:cNvSpPr txBox="1">
            <a:spLocks/>
          </p:cNvSpPr>
          <p:nvPr/>
        </p:nvSpPr>
        <p:spPr>
          <a:xfrm>
            <a:off x="304800" y="14478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With selective accelerometer- and gyro-based image detection and filtering near real-time</a:t>
            </a:r>
            <a:r>
              <a:rPr lang="en-US" sz="3200" smtClean="0"/>
              <a:t>, the </a:t>
            </a:r>
            <a:r>
              <a:rPr lang="en-US" sz="3200" dirty="0" smtClean="0"/>
              <a:t>accurate image processing can be supported.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SignalGuru</a:t>
            </a:r>
            <a:r>
              <a:rPr lang="en-US" sz="3200" dirty="0" smtClean="0"/>
              <a:t> predicts accurately both pre-timed and traffic-adaptive traffic signals.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SignalGuru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-based GLOSA </a:t>
            </a:r>
            <a:r>
              <a:rPr lang="en-US" sz="3200" noProof="0" dirty="0" smtClean="0"/>
              <a:t>helps save 20% on gas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75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3"/>
          <p:cNvSpPr>
            <a:spLocks noChangeArrowheads="1"/>
          </p:cNvSpPr>
          <p:nvPr/>
        </p:nvSpPr>
        <p:spPr bwMode="auto">
          <a:xfrm>
            <a:off x="4191000" y="4267200"/>
            <a:ext cx="4724400" cy="2362200"/>
          </a:xfrm>
          <a:prstGeom prst="rect">
            <a:avLst/>
          </a:prstGeom>
          <a:solidFill>
            <a:srgbClr val="D4FC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381000" y="2590800"/>
            <a:ext cx="2971800" cy="388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2667000"/>
            <a:ext cx="2971800" cy="388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228600" y="2743200"/>
            <a:ext cx="2971800" cy="388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0486" name="Picture 5" descr="coverage_ma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124200" y="5181600"/>
            <a:ext cx="1066800" cy="457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56423">
            <a:off x="7954963" y="11128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 descr="carFuelModel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013" y="4956175"/>
            <a:ext cx="27193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5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8" y="4632325"/>
            <a:ext cx="1308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5862638"/>
            <a:ext cx="15875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7" descr="latex-image-1.pd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763" y="6164263"/>
            <a:ext cx="1233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8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013" y="5494338"/>
            <a:ext cx="895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9" descr="latex-image-1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213" y="6434138"/>
            <a:ext cx="31511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2782888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0496" name="Straight Arrow Connector 23"/>
          <p:cNvCxnSpPr>
            <a:cxnSpLocks noChangeShapeType="1"/>
          </p:cNvCxnSpPr>
          <p:nvPr/>
        </p:nvCxnSpPr>
        <p:spPr bwMode="auto">
          <a:xfrm rot="5400000">
            <a:off x="5676900" y="419100"/>
            <a:ext cx="10668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97" name="TextBox 24"/>
          <p:cNvSpPr txBox="1">
            <a:spLocks noChangeArrowheads="1"/>
          </p:cNvSpPr>
          <p:nvPr/>
        </p:nvSpPr>
        <p:spPr bwMode="auto">
          <a:xfrm>
            <a:off x="6477000" y="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Shortest and fastest</a:t>
            </a:r>
          </a:p>
        </p:txBody>
      </p:sp>
      <p:cxnSp>
        <p:nvCxnSpPr>
          <p:cNvPr id="20498" name="Straight Arrow Connector 26"/>
          <p:cNvCxnSpPr>
            <a:cxnSpLocks noChangeShapeType="1"/>
          </p:cNvCxnSpPr>
          <p:nvPr/>
        </p:nvCxnSpPr>
        <p:spPr bwMode="auto">
          <a:xfrm flipV="1">
            <a:off x="4572000" y="1600200"/>
            <a:ext cx="12192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99" name="TextBox 28"/>
          <p:cNvSpPr txBox="1">
            <a:spLocks noChangeArrowheads="1"/>
          </p:cNvSpPr>
          <p:nvPr/>
        </p:nvSpPr>
        <p:spPr bwMode="auto">
          <a:xfrm>
            <a:off x="3505200" y="21336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Most fuel-efficient</a:t>
            </a:r>
          </a:p>
        </p:txBody>
      </p:sp>
      <p:sp>
        <p:nvSpPr>
          <p:cNvPr id="20500" name="TextBox 29"/>
          <p:cNvSpPr txBox="1">
            <a:spLocks noChangeArrowheads="1"/>
          </p:cNvSpPr>
          <p:nvPr/>
        </p:nvSpPr>
        <p:spPr bwMode="auto">
          <a:xfrm>
            <a:off x="457200" y="6105525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OBDII-WiFi</a:t>
            </a:r>
          </a:p>
          <a:p>
            <a:r>
              <a:rPr lang="en-US" sz="1400"/>
              <a:t>Adaptor ($50)</a:t>
            </a:r>
          </a:p>
        </p:txBody>
      </p:sp>
      <p:sp>
        <p:nvSpPr>
          <p:cNvPr id="20501" name="TextBox 30"/>
          <p:cNvSpPr txBox="1">
            <a:spLocks noChangeArrowheads="1"/>
          </p:cNvSpPr>
          <p:nvPr/>
        </p:nvSpPr>
        <p:spPr bwMode="auto">
          <a:xfrm>
            <a:off x="1752600" y="629126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GPS Phone</a:t>
            </a:r>
          </a:p>
        </p:txBody>
      </p:sp>
      <p:sp>
        <p:nvSpPr>
          <p:cNvPr id="20502" name="TextBox 31"/>
          <p:cNvSpPr txBox="1">
            <a:spLocks noChangeArrowheads="1"/>
          </p:cNvSpPr>
          <p:nvPr/>
        </p:nvSpPr>
        <p:spPr bwMode="auto">
          <a:xfrm>
            <a:off x="1371600" y="54102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+</a:t>
            </a:r>
          </a:p>
        </p:txBody>
      </p:sp>
      <p:sp>
        <p:nvSpPr>
          <p:cNvPr id="20503" name="TextBox 37"/>
          <p:cNvSpPr txBox="1">
            <a:spLocks noChangeArrowheads="1"/>
          </p:cNvSpPr>
          <p:nvPr/>
        </p:nvSpPr>
        <p:spPr bwMode="auto">
          <a:xfrm>
            <a:off x="457200" y="2895600"/>
            <a:ext cx="168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Subscribers</a:t>
            </a:r>
          </a:p>
        </p:txBody>
      </p:sp>
      <p:pic>
        <p:nvPicPr>
          <p:cNvPr id="20504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3429000"/>
            <a:ext cx="2209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5" descr="razr_phon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950913" cy="89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0507" name="Straight Connector 34"/>
          <p:cNvCxnSpPr>
            <a:cxnSpLocks noChangeShapeType="1"/>
          </p:cNvCxnSpPr>
          <p:nvPr/>
        </p:nvCxnSpPr>
        <p:spPr bwMode="auto">
          <a:xfrm rot="5400000" flipH="1" flipV="1">
            <a:off x="1828800" y="4724400"/>
            <a:ext cx="1143000" cy="762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0508" name="Straight Connector 33"/>
          <p:cNvCxnSpPr>
            <a:cxnSpLocks noChangeShapeType="1"/>
          </p:cNvCxnSpPr>
          <p:nvPr/>
        </p:nvCxnSpPr>
        <p:spPr bwMode="auto">
          <a:xfrm rot="16200000" flipV="1">
            <a:off x="647700" y="5143500"/>
            <a:ext cx="457200" cy="762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0509" name="TextBox 41"/>
          <p:cNvSpPr txBox="1">
            <a:spLocks noChangeArrowheads="1"/>
          </p:cNvSpPr>
          <p:nvPr/>
        </p:nvSpPr>
        <p:spPr bwMode="auto">
          <a:xfrm>
            <a:off x="4800600" y="4343400"/>
            <a:ext cx="1157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Fuel Data</a:t>
            </a:r>
          </a:p>
        </p:txBody>
      </p:sp>
      <p:sp>
        <p:nvSpPr>
          <p:cNvPr id="20510" name="TextBox 42"/>
          <p:cNvSpPr txBox="1">
            <a:spLocks noChangeArrowheads="1"/>
          </p:cNvSpPr>
          <p:nvPr/>
        </p:nvSpPr>
        <p:spPr bwMode="auto">
          <a:xfrm>
            <a:off x="6858000" y="4343400"/>
            <a:ext cx="177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Physical Models</a:t>
            </a:r>
          </a:p>
        </p:txBody>
      </p:sp>
      <p:sp>
        <p:nvSpPr>
          <p:cNvPr id="20511" name="TextBox 46"/>
          <p:cNvSpPr txBox="1">
            <a:spLocks noChangeArrowheads="1"/>
          </p:cNvSpPr>
          <p:nvPr/>
        </p:nvSpPr>
        <p:spPr bwMode="auto">
          <a:xfrm>
            <a:off x="7727950" y="6858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Green GPS</a:t>
            </a:r>
          </a:p>
        </p:txBody>
      </p:sp>
      <p:cxnSp>
        <p:nvCxnSpPr>
          <p:cNvPr id="20512" name="Straight Connector 48"/>
          <p:cNvCxnSpPr>
            <a:cxnSpLocks noChangeShapeType="1"/>
          </p:cNvCxnSpPr>
          <p:nvPr/>
        </p:nvCxnSpPr>
        <p:spPr bwMode="auto">
          <a:xfrm rot="16200000" flipH="1">
            <a:off x="7467600" y="533400"/>
            <a:ext cx="106680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3" name="Straight Connector 50"/>
          <p:cNvCxnSpPr>
            <a:cxnSpLocks noChangeShapeType="1"/>
          </p:cNvCxnSpPr>
          <p:nvPr/>
        </p:nvCxnSpPr>
        <p:spPr bwMode="auto">
          <a:xfrm rot="5400000" flipH="1" flipV="1">
            <a:off x="7505700" y="1638300"/>
            <a:ext cx="99060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Right Arrow 64"/>
          <p:cNvSpPr/>
          <p:nvPr/>
        </p:nvSpPr>
        <p:spPr>
          <a:xfrm rot="16200000">
            <a:off x="7810500" y="2628900"/>
            <a:ext cx="1295400" cy="304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5" name="TextBox 65"/>
          <p:cNvSpPr txBox="1">
            <a:spLocks noChangeArrowheads="1"/>
          </p:cNvSpPr>
          <p:nvPr/>
        </p:nvSpPr>
        <p:spPr bwMode="auto">
          <a:xfrm>
            <a:off x="4267200" y="6248400"/>
            <a:ext cx="102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Server</a:t>
            </a:r>
          </a:p>
        </p:txBody>
      </p:sp>
      <p:sp>
        <p:nvSpPr>
          <p:cNvPr id="20516" name="TextBox 66"/>
          <p:cNvSpPr txBox="1">
            <a:spLocks noChangeArrowheads="1"/>
          </p:cNvSpPr>
          <p:nvPr/>
        </p:nvSpPr>
        <p:spPr bwMode="auto">
          <a:xfrm>
            <a:off x="6248400" y="41910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+</a:t>
            </a:r>
          </a:p>
        </p:txBody>
      </p:sp>
      <p:sp>
        <p:nvSpPr>
          <p:cNvPr id="20517" name="Freeform 67"/>
          <p:cNvSpPr>
            <a:spLocks/>
          </p:cNvSpPr>
          <p:nvPr/>
        </p:nvSpPr>
        <p:spPr bwMode="auto">
          <a:xfrm>
            <a:off x="3048000" y="2971800"/>
            <a:ext cx="1524000" cy="457200"/>
          </a:xfrm>
          <a:custGeom>
            <a:avLst/>
            <a:gdLst>
              <a:gd name="T0" fmla="*/ 1524000 w 1582615"/>
              <a:gd name="T1" fmla="*/ 457200 h 726831"/>
              <a:gd name="T2" fmla="*/ 1083733 w 1582615"/>
              <a:gd name="T3" fmla="*/ 70055 h 726831"/>
              <a:gd name="T4" fmla="*/ 0 w 1582615"/>
              <a:gd name="T5" fmla="*/ 36871 h 7268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2615" h="726831">
                <a:moveTo>
                  <a:pt x="1582615" y="726831"/>
                </a:moveTo>
                <a:cubicBezTo>
                  <a:pt x="1485899" y="474784"/>
                  <a:pt x="1389184" y="222738"/>
                  <a:pt x="1125415" y="111369"/>
                </a:cubicBezTo>
                <a:cubicBezTo>
                  <a:pt x="861646" y="0"/>
                  <a:pt x="430823" y="29307"/>
                  <a:pt x="0" y="58615"/>
                </a:cubicBezTo>
              </a:path>
            </a:pathLst>
          </a:custGeom>
          <a:noFill/>
          <a:ln w="190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18" name="TextBox 75"/>
          <p:cNvSpPr txBox="1">
            <a:spLocks noChangeArrowheads="1"/>
          </p:cNvSpPr>
          <p:nvPr/>
        </p:nvSpPr>
        <p:spPr bwMode="auto">
          <a:xfrm>
            <a:off x="3390900" y="3429000"/>
            <a:ext cx="1600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Subscribers: </a:t>
            </a:r>
            <a:r>
              <a:rPr lang="en-US" sz="1600" dirty="0">
                <a:solidFill>
                  <a:srgbClr val="C00000"/>
                </a:solidFill>
              </a:rPr>
              <a:t>Premium service</a:t>
            </a:r>
          </a:p>
          <a:p>
            <a:r>
              <a:rPr lang="en-US" sz="1600" dirty="0">
                <a:solidFill>
                  <a:srgbClr val="C00000"/>
                </a:solidFill>
              </a:rPr>
              <a:t>High savings </a:t>
            </a:r>
          </a:p>
        </p:txBody>
      </p:sp>
      <p:sp>
        <p:nvSpPr>
          <p:cNvPr id="20519" name="TextBox 76"/>
          <p:cNvSpPr txBox="1">
            <a:spLocks noChangeArrowheads="1"/>
          </p:cNvSpPr>
          <p:nvPr/>
        </p:nvSpPr>
        <p:spPr bwMode="auto">
          <a:xfrm>
            <a:off x="7391400" y="3429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Open access: </a:t>
            </a:r>
            <a:r>
              <a:rPr lang="en-US" sz="1600" dirty="0">
                <a:solidFill>
                  <a:srgbClr val="0070C0"/>
                </a:solidFill>
              </a:rPr>
              <a:t>Standard service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Average savings </a:t>
            </a:r>
          </a:p>
        </p:txBody>
      </p:sp>
      <p:sp>
        <p:nvSpPr>
          <p:cNvPr id="20520" name="Title 77"/>
          <p:cNvSpPr>
            <a:spLocks noGrp="1"/>
          </p:cNvSpPr>
          <p:nvPr>
            <p:ph type="title"/>
          </p:nvPr>
        </p:nvSpPr>
        <p:spPr>
          <a:xfrm>
            <a:off x="-13416" y="434224"/>
            <a:ext cx="4751232" cy="776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GPS</a:t>
            </a:r>
            <a:br>
              <a:rPr lang="en-US" dirty="0" smtClean="0"/>
            </a:br>
            <a:r>
              <a:rPr lang="en-US" dirty="0" smtClean="0"/>
              <a:t>System Architecture</a:t>
            </a:r>
            <a:endParaRPr lang="en-US" sz="2000" dirty="0" smtClean="0"/>
          </a:p>
        </p:txBody>
      </p:sp>
      <p:pic>
        <p:nvPicPr>
          <p:cNvPr id="20521" name="Picture 1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10502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5638800" y="2667000"/>
            <a:ext cx="16049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Fuel Error (%)</a:t>
            </a:r>
          </a:p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vs. Trip Length</a:t>
            </a:r>
          </a:p>
        </p:txBody>
      </p:sp>
      <p:cxnSp>
        <p:nvCxnSpPr>
          <p:cNvPr id="20523" name="Straight Connector 86"/>
          <p:cNvCxnSpPr>
            <a:cxnSpLocks noChangeShapeType="1"/>
          </p:cNvCxnSpPr>
          <p:nvPr/>
        </p:nvCxnSpPr>
        <p:spPr bwMode="auto">
          <a:xfrm rot="10800000" flipV="1">
            <a:off x="6248400" y="3581400"/>
            <a:ext cx="1143000" cy="1524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0524" name="Straight Connector 88"/>
          <p:cNvCxnSpPr>
            <a:cxnSpLocks noChangeShapeType="1"/>
          </p:cNvCxnSpPr>
          <p:nvPr/>
        </p:nvCxnSpPr>
        <p:spPr bwMode="auto">
          <a:xfrm flipV="1">
            <a:off x="4876800" y="3886200"/>
            <a:ext cx="1371600" cy="15240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" name="Rectangle 1"/>
          <p:cNvSpPr/>
          <p:nvPr/>
        </p:nvSpPr>
        <p:spPr>
          <a:xfrm>
            <a:off x="108418" y="2269260"/>
            <a:ext cx="3396781" cy="449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9929" y="2261558"/>
            <a:ext cx="4888400" cy="449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31950" y="54876"/>
            <a:ext cx="4888400" cy="26121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11303" y="3233169"/>
            <a:ext cx="2237255" cy="12897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872667" y="3181194"/>
            <a:ext cx="2237255" cy="12897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Scale Feasibility Study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different cars and drivers between Urbana-Champaign landmarks</a:t>
            </a:r>
          </a:p>
          <a:p>
            <a:pPr lvl="1"/>
            <a:r>
              <a:rPr lang="en-US" dirty="0" smtClean="0"/>
              <a:t>Shopping Center, author’s office and football stadium</a:t>
            </a:r>
          </a:p>
          <a:p>
            <a:pPr lvl="1"/>
            <a:r>
              <a:rPr lang="en-US" dirty="0" smtClean="0"/>
              <a:t>Shortest and fastest routes calculated using </a:t>
            </a:r>
            <a:r>
              <a:rPr lang="en-US" dirty="0"/>
              <a:t>MapQuest (</a:t>
            </a:r>
            <a:r>
              <a:rPr lang="en-US" dirty="0">
                <a:hlinkClick r:id="rId2"/>
              </a:rPr>
              <a:t>http://www.mapquest.com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9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9972</TotalTime>
  <Words>3275</Words>
  <Application>Microsoft Macintosh PowerPoint</Application>
  <PresentationFormat>On-screen Show (4:3)</PresentationFormat>
  <Paragraphs>606</Paragraphs>
  <Slides>73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Automobile Sensing and Intelligent Transportation Systems 1 </vt:lpstr>
      <vt:lpstr>Papers</vt:lpstr>
      <vt:lpstr>Green GPS Map Interface</vt:lpstr>
      <vt:lpstr>Key Points</vt:lpstr>
      <vt:lpstr>Green GPS Goals</vt:lpstr>
      <vt:lpstr>Why Green GPS?</vt:lpstr>
      <vt:lpstr>Share your thoughts</vt:lpstr>
      <vt:lpstr>Green GPS System Architecture</vt:lpstr>
      <vt:lpstr>Small Scale Feasibility Study </vt:lpstr>
      <vt:lpstr>Small Scale Results </vt:lpstr>
      <vt:lpstr>GreenGPS: Fuel Efficient Routing</vt:lpstr>
      <vt:lpstr>On Board Diagnostic (OBD-II) System </vt:lpstr>
      <vt:lpstr>GreenGPS Users </vt:lpstr>
      <vt:lpstr>Fuel Consumption Modeling</vt:lpstr>
      <vt:lpstr>Sampling Regression Modeling Framework</vt:lpstr>
      <vt:lpstr>Simple Prediction: Average MPG</vt:lpstr>
      <vt:lpstr>Model Structure Deviation</vt:lpstr>
      <vt:lpstr>Model Structure Deviation</vt:lpstr>
      <vt:lpstr>Individual Car Models</vt:lpstr>
      <vt:lpstr>One Size Fits All?</vt:lpstr>
      <vt:lpstr>Generalization Hierarchy</vt:lpstr>
      <vt:lpstr>Generalization Hierarchy Evaluation Results</vt:lpstr>
      <vt:lpstr>Green GPS System Implementation</vt:lpstr>
      <vt:lpstr>GreenGPS Modules </vt:lpstr>
      <vt:lpstr>Evaluation</vt:lpstr>
      <vt:lpstr>Preliminary Deployment </vt:lpstr>
      <vt:lpstr>Cars Used in Experiments</vt:lpstr>
      <vt:lpstr>Model Accuracy </vt:lpstr>
      <vt:lpstr>Fuel Savings Evaluation</vt:lpstr>
      <vt:lpstr>Lessons Learnt</vt:lpstr>
      <vt:lpstr>Limitations</vt:lpstr>
      <vt:lpstr>Limitations</vt:lpstr>
      <vt:lpstr>Limitations</vt:lpstr>
      <vt:lpstr>Conclusions</vt:lpstr>
      <vt:lpstr>Papers</vt:lpstr>
      <vt:lpstr>Vehicles: The polluting energy hogs</vt:lpstr>
      <vt:lpstr>Traffic Signals - GLOSA</vt:lpstr>
      <vt:lpstr>Signal Schedule Advisory Systems</vt:lpstr>
      <vt:lpstr>PowerPoint Presentation</vt:lpstr>
      <vt:lpstr>Signal Schedule Advisory Systems</vt:lpstr>
      <vt:lpstr>Signal Schedule Advisory Systems</vt:lpstr>
      <vt:lpstr>PowerPoint Presentation</vt:lpstr>
      <vt:lpstr>PowerPoint Presentation</vt:lpstr>
      <vt:lpstr>PowerPoint Presentation</vt:lpstr>
      <vt:lpstr>Signal Schedule Advisory Systems</vt:lpstr>
      <vt:lpstr>Signal Schedule Advisory Systems</vt:lpstr>
      <vt:lpstr>Signal Schedule Advisory Systems</vt:lpstr>
      <vt:lpstr>Audi Travolution</vt:lpstr>
      <vt:lpstr>Signal Schedule Advisory Systems</vt:lpstr>
      <vt:lpstr>Signal Schedule Advisory Systems</vt:lpstr>
      <vt:lpstr>Share your thoughts</vt:lpstr>
      <vt:lpstr>SignalGuru Approach</vt:lpstr>
      <vt:lpstr>Challenges</vt:lpstr>
      <vt:lpstr>SignalGuru Architecture</vt:lpstr>
      <vt:lpstr>Detection Module</vt:lpstr>
      <vt:lpstr>IMU-based Detection Window</vt:lpstr>
      <vt:lpstr>Transition Filtering Module</vt:lpstr>
      <vt:lpstr>Transition Filtering Module</vt:lpstr>
      <vt:lpstr>Collaboration Module</vt:lpstr>
      <vt:lpstr>Prediction Module</vt:lpstr>
      <vt:lpstr>PowerPoint Presentation</vt:lpstr>
      <vt:lpstr>SignalGuru  Evaluation</vt:lpstr>
      <vt:lpstr>SignalGuru Evaluation</vt:lpstr>
      <vt:lpstr>Cambridge: Prediction Accuracy Evaluation</vt:lpstr>
      <vt:lpstr>Singapore: Prediction Accuracy Evaluation</vt:lpstr>
      <vt:lpstr>Evaluation: GLOSA Fuel Savings</vt:lpstr>
      <vt:lpstr>PowerPoint Presentation</vt:lpstr>
      <vt:lpstr>Evaluation: GLOSA Fuel Savings</vt:lpstr>
      <vt:lpstr>Limitations</vt:lpstr>
      <vt:lpstr>Limitations</vt:lpstr>
      <vt:lpstr>Limitations</vt:lpstr>
      <vt:lpstr>Other related applications</vt:lpstr>
      <vt:lpstr>Conclusions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Automobile Sensing and Intelligent Transportation Systems Using Automobiles as Sensors</dc:title>
  <dc:creator>Dong Wang</dc:creator>
  <cp:lastModifiedBy>Dong Wang</cp:lastModifiedBy>
  <cp:revision>278</cp:revision>
  <dcterms:created xsi:type="dcterms:W3CDTF">2014-12-20T13:44:51Z</dcterms:created>
  <dcterms:modified xsi:type="dcterms:W3CDTF">2015-03-26T19:37:09Z</dcterms:modified>
</cp:coreProperties>
</file>