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notesSlides/notesSlide55.xml" ContentType="application/vnd.openxmlformats-officedocument.presentationml.notesSlide+xml"/>
  <Override PartName="/ppt/charts/chart2.xml" ContentType="application/vnd.openxmlformats-officedocument.drawingml.chart+xml"/>
  <Override PartName="/ppt/notesSlides/notesSlide56.xml" ContentType="application/vnd.openxmlformats-officedocument.presentationml.notesSlide+xml"/>
  <Override PartName="/ppt/charts/chart3.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4.xml" ContentType="application/vnd.openxmlformats-officedocument.drawingml.chart+xml"/>
  <Override PartName="/ppt/notesSlides/notesSlide59.xml" ContentType="application/vnd.openxmlformats-officedocument.presentationml.notesSlide+xml"/>
  <Override PartName="/ppt/charts/chart5.xml" ContentType="application/vnd.openxmlformats-officedocument.drawingml.chart+xml"/>
  <Override PartName="/ppt/notesSlides/notesSlide60.xml" ContentType="application/vnd.openxmlformats-officedocument.presentationml.notesSlide+xml"/>
  <Override PartName="/ppt/charts/chart6.xml" ContentType="application/vnd.openxmlformats-officedocument.drawingml.chart+xml"/>
  <Override PartName="/ppt/notesSlides/notesSlide61.xml" ContentType="application/vnd.openxmlformats-officedocument.presentationml.notesSlide+xml"/>
  <Override PartName="/ppt/charts/chart7.xml" ContentType="application/vnd.openxmlformats-officedocument.drawingml.chart+xml"/>
  <Override PartName="/ppt/notesSlides/notesSlide62.xml" ContentType="application/vnd.openxmlformats-officedocument.presentationml.notesSlide+xml"/>
  <Override PartName="/ppt/charts/chart8.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9.xml" ContentType="application/vnd.openxmlformats-officedocument.drawingml.chart+xml"/>
  <Override PartName="/ppt/notesSlides/notesSlide68.xml" ContentType="application/vnd.openxmlformats-officedocument.presentationml.notesSlide+xml"/>
  <Override PartName="/ppt/charts/chart10.xml" ContentType="application/vnd.openxmlformats-officedocument.drawingml.chart+xml"/>
  <Override PartName="/ppt/notesSlides/notesSlide69.xml" ContentType="application/vnd.openxmlformats-officedocument.presentationml.notesSlide+xml"/>
  <Override PartName="/ppt/charts/chart11.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8"/>
  </p:notesMasterIdLst>
  <p:handoutMasterIdLst>
    <p:handoutMasterId r:id="rId89"/>
  </p:handoutMasterIdLst>
  <p:sldIdLst>
    <p:sldId id="566" r:id="rId2"/>
    <p:sldId id="567" r:id="rId3"/>
    <p:sldId id="528" r:id="rId4"/>
    <p:sldId id="529" r:id="rId5"/>
    <p:sldId id="530" r:id="rId6"/>
    <p:sldId id="531" r:id="rId7"/>
    <p:sldId id="532" r:id="rId8"/>
    <p:sldId id="561" r:id="rId9"/>
    <p:sldId id="533" r:id="rId10"/>
    <p:sldId id="534" r:id="rId11"/>
    <p:sldId id="536" r:id="rId12"/>
    <p:sldId id="537" r:id="rId13"/>
    <p:sldId id="538" r:id="rId14"/>
    <p:sldId id="539" r:id="rId15"/>
    <p:sldId id="540" r:id="rId16"/>
    <p:sldId id="541" r:id="rId17"/>
    <p:sldId id="542" r:id="rId18"/>
    <p:sldId id="543" r:id="rId19"/>
    <p:sldId id="544" r:id="rId20"/>
    <p:sldId id="545" r:id="rId21"/>
    <p:sldId id="546" r:id="rId22"/>
    <p:sldId id="547" r:id="rId23"/>
    <p:sldId id="548" r:id="rId24"/>
    <p:sldId id="549" r:id="rId25"/>
    <p:sldId id="550" r:id="rId26"/>
    <p:sldId id="551" r:id="rId27"/>
    <p:sldId id="552" r:id="rId28"/>
    <p:sldId id="553" r:id="rId29"/>
    <p:sldId id="554" r:id="rId30"/>
    <p:sldId id="555" r:id="rId31"/>
    <p:sldId id="556" r:id="rId32"/>
    <p:sldId id="557" r:id="rId33"/>
    <p:sldId id="558" r:id="rId34"/>
    <p:sldId id="559" r:id="rId35"/>
    <p:sldId id="560" r:id="rId36"/>
    <p:sldId id="480" r:id="rId37"/>
    <p:sldId id="563" r:id="rId38"/>
    <p:sldId id="520" r:id="rId39"/>
    <p:sldId id="512" r:id="rId40"/>
    <p:sldId id="521" r:id="rId41"/>
    <p:sldId id="522" r:id="rId42"/>
    <p:sldId id="523" r:id="rId43"/>
    <p:sldId id="514" r:id="rId44"/>
    <p:sldId id="515" r:id="rId45"/>
    <p:sldId id="565" r:id="rId46"/>
    <p:sldId id="524" r:id="rId47"/>
    <p:sldId id="516" r:id="rId48"/>
    <p:sldId id="517" r:id="rId49"/>
    <p:sldId id="518" r:id="rId50"/>
    <p:sldId id="526" r:id="rId51"/>
    <p:sldId id="588" r:id="rId52"/>
    <p:sldId id="314" r:id="rId53"/>
    <p:sldId id="300" r:id="rId54"/>
    <p:sldId id="487" r:id="rId55"/>
    <p:sldId id="268" r:id="rId56"/>
    <p:sldId id="501" r:id="rId57"/>
    <p:sldId id="502" r:id="rId58"/>
    <p:sldId id="503" r:id="rId59"/>
    <p:sldId id="488" r:id="rId60"/>
    <p:sldId id="505" r:id="rId61"/>
    <p:sldId id="562" r:id="rId62"/>
    <p:sldId id="506" r:id="rId63"/>
    <p:sldId id="495" r:id="rId64"/>
    <p:sldId id="507" r:id="rId65"/>
    <p:sldId id="571" r:id="rId66"/>
    <p:sldId id="572" r:id="rId67"/>
    <p:sldId id="312" r:id="rId68"/>
    <p:sldId id="310" r:id="rId69"/>
    <p:sldId id="509" r:id="rId70"/>
    <p:sldId id="508" r:id="rId71"/>
    <p:sldId id="329" r:id="rId72"/>
    <p:sldId id="270" r:id="rId73"/>
    <p:sldId id="573" r:id="rId74"/>
    <p:sldId id="574" r:id="rId75"/>
    <p:sldId id="575" r:id="rId76"/>
    <p:sldId id="576" r:id="rId77"/>
    <p:sldId id="581" r:id="rId78"/>
    <p:sldId id="578" r:id="rId79"/>
    <p:sldId id="577" r:id="rId80"/>
    <p:sldId id="579" r:id="rId81"/>
    <p:sldId id="580" r:id="rId82"/>
    <p:sldId id="583" r:id="rId83"/>
    <p:sldId id="584" r:id="rId84"/>
    <p:sldId id="585" r:id="rId85"/>
    <p:sldId id="586" r:id="rId86"/>
    <p:sldId id="587"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231"/>
    <a:srgbClr val="996633"/>
    <a:srgbClr val="B0FF00"/>
    <a:srgbClr val="F0E4B8"/>
    <a:srgbClr val="F0F000"/>
    <a:srgbClr val="F3F3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3" autoAdjust="0"/>
    <p:restoredTop sz="86054" autoAdjust="0"/>
  </p:normalViewPr>
  <p:slideViewPr>
    <p:cSldViewPr snapToGrid="0" snapToObjects="1">
      <p:cViewPr varScale="1">
        <p:scale>
          <a:sx n="86" d="100"/>
          <a:sy n="86" d="100"/>
        </p:scale>
        <p:origin x="-1920" y="-104"/>
      </p:cViewPr>
      <p:guideLst>
        <p:guide orient="horz" pos="2160"/>
        <p:guide pos="2880"/>
      </p:guideLst>
    </p:cSldViewPr>
  </p:slideViewPr>
  <p:notesTextViewPr>
    <p:cViewPr>
      <p:scale>
        <a:sx n="100" d="100"/>
        <a:sy n="100" d="100"/>
      </p:scale>
      <p:origin x="0" y="0"/>
    </p:cViewPr>
  </p:notesTextViewPr>
  <p:sorterViewPr>
    <p:cViewPr>
      <p:scale>
        <a:sx n="65" d="100"/>
        <a:sy n="65" d="100"/>
      </p:scale>
      <p:origin x="0" y="0"/>
    </p:cViewPr>
  </p:sorterViewPr>
  <p:notesViewPr>
    <p:cSldViewPr snapToGrid="0" snapToObjects="1">
      <p:cViewPr>
        <p:scale>
          <a:sx n="150" d="100"/>
          <a:sy n="150" d="100"/>
        </p:scale>
        <p:origin x="-2456" y="8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1"/>
          <c:order val="0"/>
          <c:spPr>
            <a:ln>
              <a:solidFill>
                <a:schemeClr val="bg1"/>
              </a:solidFill>
            </a:ln>
          </c:spPr>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2.241848234624137</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2136186232"/>
        <c:axId val="-2139706920"/>
      </c:scatterChart>
      <c:valAx>
        <c:axId val="-2136186232"/>
        <c:scaling>
          <c:orientation val="minMax"/>
        </c:scaling>
        <c:delete val="0"/>
        <c:axPos val="b"/>
        <c:numFmt formatCode="General" sourceLinked="1"/>
        <c:majorTickMark val="out"/>
        <c:minorTickMark val="none"/>
        <c:tickLblPos val="nextTo"/>
        <c:txPr>
          <a:bodyPr/>
          <a:lstStyle/>
          <a:p>
            <a:pPr>
              <a:defRPr sz="2400"/>
            </a:pPr>
            <a:endParaRPr lang="en-US"/>
          </a:p>
        </c:txPr>
        <c:crossAx val="-2139706920"/>
        <c:crosses val="autoZero"/>
        <c:crossBetween val="midCat"/>
      </c:valAx>
      <c:valAx>
        <c:axId val="-2139706920"/>
        <c:scaling>
          <c:orientation val="minMax"/>
          <c:max val="1.0"/>
        </c:scaling>
        <c:delete val="0"/>
        <c:axPos val="l"/>
        <c:numFmt formatCode="General" sourceLinked="1"/>
        <c:majorTickMark val="out"/>
        <c:minorTickMark val="none"/>
        <c:tickLblPos val="nextTo"/>
        <c:txPr>
          <a:bodyPr/>
          <a:lstStyle/>
          <a:p>
            <a:pPr>
              <a:defRPr sz="2400"/>
            </a:pPr>
            <a:endParaRPr lang="en-US"/>
          </a:p>
        </c:txPr>
        <c:crossAx val="-2136186232"/>
        <c:crosses val="autoZero"/>
        <c:crossBetween val="midCat"/>
      </c:valAx>
      <c:spPr>
        <a:noFill/>
        <a:ln w="25400">
          <a:no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noFill/>
            <a:ln>
              <a:noFill/>
            </a:ln>
            <a:effectLst/>
          </c:spPr>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noFill/>
              </a:ln>
            </c:spPr>
          </c:errBars>
          <c:val>
            <c:numRef>
              <c:f>Sheet4!$B$1:$B$4</c:f>
              <c:numCache>
                <c:formatCode>General</c:formatCode>
                <c:ptCount val="4"/>
                <c:pt idx="0">
                  <c:v>1.4612</c:v>
                </c:pt>
                <c:pt idx="1">
                  <c:v>4.038333</c:v>
                </c:pt>
                <c:pt idx="2">
                  <c:v>5.479</c:v>
                </c:pt>
                <c:pt idx="3">
                  <c:v>6.9818</c:v>
                </c:pt>
              </c:numCache>
            </c:numRef>
          </c:val>
        </c:ser>
        <c:ser>
          <c:idx val="1"/>
          <c:order val="1"/>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accent2">
                    <a:lumMod val="50000"/>
                  </a:schemeClr>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2053218600"/>
        <c:axId val="-2053229800"/>
      </c:barChart>
      <c:catAx>
        <c:axId val="-2053218600"/>
        <c:scaling>
          <c:orientation val="minMax"/>
        </c:scaling>
        <c:delete val="1"/>
        <c:axPos val="b"/>
        <c:numFmt formatCode="General" sourceLinked="1"/>
        <c:majorTickMark val="out"/>
        <c:minorTickMark val="none"/>
        <c:tickLblPos val="nextTo"/>
        <c:crossAx val="-2053229800"/>
        <c:crosses val="autoZero"/>
        <c:auto val="1"/>
        <c:lblAlgn val="ctr"/>
        <c:lblOffset val="100"/>
        <c:noMultiLvlLbl val="0"/>
      </c:catAx>
      <c:valAx>
        <c:axId val="-2053229800"/>
        <c:scaling>
          <c:orientation val="minMax"/>
        </c:scaling>
        <c:delete val="0"/>
        <c:axPos val="l"/>
        <c:numFmt formatCode="General" sourceLinked="1"/>
        <c:majorTickMark val="out"/>
        <c:minorTickMark val="none"/>
        <c:tickLblPos val="nextTo"/>
        <c:txPr>
          <a:bodyPr/>
          <a:lstStyle/>
          <a:p>
            <a:pPr>
              <a:defRPr sz="2400" b="1"/>
            </a:pPr>
            <a:endParaRPr lang="en-US"/>
          </a:p>
        </c:txPr>
        <c:crossAx val="-2053218600"/>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solidFill>
                  <a:schemeClr val="accent1"/>
                </a:solidFill>
              </a:ln>
            </c:spPr>
          </c:errBars>
          <c:val>
            <c:numRef>
              <c:f>Sheet4!$B$1:$B$4</c:f>
              <c:numCache>
                <c:formatCode>General</c:formatCode>
                <c:ptCount val="4"/>
                <c:pt idx="0">
                  <c:v>1.4612</c:v>
                </c:pt>
                <c:pt idx="1">
                  <c:v>4.038333</c:v>
                </c:pt>
                <c:pt idx="2">
                  <c:v>5.479</c:v>
                </c:pt>
                <c:pt idx="3">
                  <c:v>6.9818</c:v>
                </c:pt>
              </c:numCache>
            </c:numRef>
          </c:val>
        </c:ser>
        <c:ser>
          <c:idx val="1"/>
          <c:order val="1"/>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accent2">
                    <a:lumMod val="50000"/>
                  </a:schemeClr>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2118465016"/>
        <c:axId val="-2118188776"/>
      </c:barChart>
      <c:catAx>
        <c:axId val="-2118465016"/>
        <c:scaling>
          <c:orientation val="minMax"/>
        </c:scaling>
        <c:delete val="1"/>
        <c:axPos val="b"/>
        <c:numFmt formatCode="General" sourceLinked="1"/>
        <c:majorTickMark val="out"/>
        <c:minorTickMark val="none"/>
        <c:tickLblPos val="nextTo"/>
        <c:crossAx val="-2118188776"/>
        <c:crosses val="autoZero"/>
        <c:auto val="1"/>
        <c:lblAlgn val="ctr"/>
        <c:lblOffset val="100"/>
        <c:noMultiLvlLbl val="0"/>
      </c:catAx>
      <c:valAx>
        <c:axId val="-2118188776"/>
        <c:scaling>
          <c:orientation val="minMax"/>
        </c:scaling>
        <c:delete val="0"/>
        <c:axPos val="l"/>
        <c:numFmt formatCode="General" sourceLinked="1"/>
        <c:majorTickMark val="out"/>
        <c:minorTickMark val="none"/>
        <c:tickLblPos val="nextTo"/>
        <c:txPr>
          <a:bodyPr/>
          <a:lstStyle/>
          <a:p>
            <a:pPr>
              <a:defRPr sz="2400" b="1"/>
            </a:pPr>
            <a:endParaRPr lang="en-US"/>
          </a:p>
        </c:txPr>
        <c:crossAx val="-211846501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1"/>
          <c:order val="0"/>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2.241848234624137</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2033087080"/>
        <c:axId val="-2033092232"/>
      </c:scatterChart>
      <c:valAx>
        <c:axId val="-2033087080"/>
        <c:scaling>
          <c:orientation val="minMax"/>
        </c:scaling>
        <c:delete val="0"/>
        <c:axPos val="b"/>
        <c:numFmt formatCode="General" sourceLinked="1"/>
        <c:majorTickMark val="out"/>
        <c:minorTickMark val="none"/>
        <c:tickLblPos val="nextTo"/>
        <c:txPr>
          <a:bodyPr/>
          <a:lstStyle/>
          <a:p>
            <a:pPr>
              <a:defRPr sz="2400"/>
            </a:pPr>
            <a:endParaRPr lang="en-US"/>
          </a:p>
        </c:txPr>
        <c:crossAx val="-2033092232"/>
        <c:crosses val="autoZero"/>
        <c:crossBetween val="midCat"/>
      </c:valAx>
      <c:valAx>
        <c:axId val="-2033092232"/>
        <c:scaling>
          <c:orientation val="minMax"/>
          <c:max val="1.0"/>
        </c:scaling>
        <c:delete val="0"/>
        <c:axPos val="l"/>
        <c:numFmt formatCode="General" sourceLinked="1"/>
        <c:majorTickMark val="out"/>
        <c:minorTickMark val="none"/>
        <c:tickLblPos val="nextTo"/>
        <c:txPr>
          <a:bodyPr/>
          <a:lstStyle/>
          <a:p>
            <a:pPr>
              <a:defRPr sz="2400"/>
            </a:pPr>
            <a:endParaRPr lang="en-US"/>
          </a:p>
        </c:txPr>
        <c:crossAx val="-2033087080"/>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marker>
            <c:symbol val="none"/>
          </c:marker>
          <c:xVal>
            <c:numRef>
              <c:f>Sheet5!$D$1:$D$25</c:f>
              <c:numCache>
                <c:formatCode>General</c:formatCode>
                <c:ptCount val="25"/>
                <c:pt idx="0">
                  <c:v>0.992</c:v>
                </c:pt>
                <c:pt idx="1">
                  <c:v>0.992214</c:v>
                </c:pt>
                <c:pt idx="2">
                  <c:v>0.992778</c:v>
                </c:pt>
                <c:pt idx="3">
                  <c:v>0.992966</c:v>
                </c:pt>
                <c:pt idx="4">
                  <c:v>0.9932</c:v>
                </c:pt>
                <c:pt idx="5">
                  <c:v>0.994668</c:v>
                </c:pt>
                <c:pt idx="6">
                  <c:v>0.995774</c:v>
                </c:pt>
                <c:pt idx="7">
                  <c:v>0.996336</c:v>
                </c:pt>
                <c:pt idx="8">
                  <c:v>0.99665</c:v>
                </c:pt>
                <c:pt idx="9">
                  <c:v>0.997084</c:v>
                </c:pt>
                <c:pt idx="10">
                  <c:v>0.997098</c:v>
                </c:pt>
                <c:pt idx="11">
                  <c:v>0.997374</c:v>
                </c:pt>
                <c:pt idx="12">
                  <c:v>0.998086</c:v>
                </c:pt>
                <c:pt idx="13">
                  <c:v>0.99978</c:v>
                </c:pt>
                <c:pt idx="14">
                  <c:v>0.999808</c:v>
                </c:pt>
                <c:pt idx="15">
                  <c:v>1.000408</c:v>
                </c:pt>
                <c:pt idx="16">
                  <c:v>1.008264</c:v>
                </c:pt>
                <c:pt idx="17">
                  <c:v>1.00916</c:v>
                </c:pt>
                <c:pt idx="18">
                  <c:v>1.010356</c:v>
                </c:pt>
                <c:pt idx="19">
                  <c:v>1.010454</c:v>
                </c:pt>
                <c:pt idx="20">
                  <c:v>1.010898</c:v>
                </c:pt>
                <c:pt idx="21">
                  <c:v>1.019428</c:v>
                </c:pt>
                <c:pt idx="22">
                  <c:v>1.029166</c:v>
                </c:pt>
                <c:pt idx="23">
                  <c:v>1.02948</c:v>
                </c:pt>
                <c:pt idx="24">
                  <c:v>1.034714</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ser>
          <c:idx val="1"/>
          <c:order val="1"/>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2.241848234624137</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2033132552"/>
        <c:axId val="-2033129528"/>
      </c:scatterChart>
      <c:valAx>
        <c:axId val="-2033132552"/>
        <c:scaling>
          <c:orientation val="minMax"/>
        </c:scaling>
        <c:delete val="0"/>
        <c:axPos val="b"/>
        <c:numFmt formatCode="General" sourceLinked="1"/>
        <c:majorTickMark val="out"/>
        <c:minorTickMark val="none"/>
        <c:tickLblPos val="nextTo"/>
        <c:txPr>
          <a:bodyPr/>
          <a:lstStyle/>
          <a:p>
            <a:pPr>
              <a:defRPr sz="2400"/>
            </a:pPr>
            <a:endParaRPr lang="en-US"/>
          </a:p>
        </c:txPr>
        <c:crossAx val="-2033129528"/>
        <c:crosses val="autoZero"/>
        <c:crossBetween val="midCat"/>
      </c:valAx>
      <c:valAx>
        <c:axId val="-2033129528"/>
        <c:scaling>
          <c:orientation val="minMax"/>
          <c:max val="1.0"/>
        </c:scaling>
        <c:delete val="0"/>
        <c:axPos val="l"/>
        <c:numFmt formatCode="General" sourceLinked="1"/>
        <c:majorTickMark val="out"/>
        <c:minorTickMark val="none"/>
        <c:tickLblPos val="nextTo"/>
        <c:txPr>
          <a:bodyPr/>
          <a:lstStyle/>
          <a:p>
            <a:pPr>
              <a:defRPr sz="2400"/>
            </a:pPr>
            <a:endParaRPr lang="en-US"/>
          </a:p>
        </c:txPr>
        <c:crossAx val="-2033132552"/>
        <c:crosses val="autoZero"/>
        <c:crossBetween val="midCat"/>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noFill/>
            </a:ln>
          </c:spPr>
          <c:marker>
            <c:symbol val="none"/>
          </c:marker>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6.082888999999994</c:v>
                </c:pt>
              </c:numCache>
            </c:numRef>
          </c:val>
          <c:smooth val="0"/>
        </c:ser>
        <c:dLbls>
          <c:showLegendKey val="0"/>
          <c:showVal val="0"/>
          <c:showCatName val="0"/>
          <c:showSerName val="0"/>
          <c:showPercent val="0"/>
          <c:showBubbleSize val="0"/>
        </c:dLbls>
        <c:marker val="1"/>
        <c:smooth val="0"/>
        <c:axId val="-2053470840"/>
        <c:axId val="-2053192536"/>
      </c:lineChart>
      <c:catAx>
        <c:axId val="-2053470840"/>
        <c:scaling>
          <c:orientation val="minMax"/>
        </c:scaling>
        <c:delete val="0"/>
        <c:axPos val="b"/>
        <c:numFmt formatCode="General" sourceLinked="1"/>
        <c:majorTickMark val="out"/>
        <c:minorTickMark val="none"/>
        <c:tickLblPos val="nextTo"/>
        <c:txPr>
          <a:bodyPr/>
          <a:lstStyle/>
          <a:p>
            <a:pPr>
              <a:defRPr sz="2400"/>
            </a:pPr>
            <a:endParaRPr lang="en-US"/>
          </a:p>
        </c:txPr>
        <c:crossAx val="-2053192536"/>
        <c:crosses val="autoZero"/>
        <c:auto val="1"/>
        <c:lblAlgn val="ctr"/>
        <c:lblOffset val="100"/>
        <c:noMultiLvlLbl val="0"/>
      </c:catAx>
      <c:valAx>
        <c:axId val="-2053192536"/>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05347084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noFill/>
            </a:ln>
          </c:spPr>
          <c:marker>
            <c:symbol val="none"/>
          </c:marker>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6.082889</c:v>
                </c:pt>
              </c:numCache>
            </c:numRef>
          </c:val>
          <c:smooth val="0"/>
        </c:ser>
        <c:dLbls>
          <c:showLegendKey val="0"/>
          <c:showVal val="0"/>
          <c:showCatName val="0"/>
          <c:showSerName val="0"/>
          <c:showPercent val="0"/>
          <c:showBubbleSize val="0"/>
        </c:dLbls>
        <c:marker val="1"/>
        <c:smooth val="0"/>
        <c:axId val="-2139893240"/>
        <c:axId val="-2139853848"/>
      </c:lineChart>
      <c:catAx>
        <c:axId val="-2139893240"/>
        <c:scaling>
          <c:orientation val="minMax"/>
        </c:scaling>
        <c:delete val="0"/>
        <c:axPos val="b"/>
        <c:numFmt formatCode="General" sourceLinked="1"/>
        <c:majorTickMark val="out"/>
        <c:minorTickMark val="none"/>
        <c:tickLblPos val="nextTo"/>
        <c:txPr>
          <a:bodyPr/>
          <a:lstStyle/>
          <a:p>
            <a:pPr>
              <a:defRPr sz="2400"/>
            </a:pPr>
            <a:endParaRPr lang="en-US"/>
          </a:p>
        </c:txPr>
        <c:crossAx val="-2139853848"/>
        <c:crosses val="autoZero"/>
        <c:auto val="1"/>
        <c:lblAlgn val="ctr"/>
        <c:lblOffset val="100"/>
        <c:noMultiLvlLbl val="0"/>
      </c:catAx>
      <c:valAx>
        <c:axId val="-2139853848"/>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13989324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6.082888999999994</c:v>
                </c:pt>
              </c:numCache>
            </c:numRef>
          </c:val>
          <c:smooth val="0"/>
        </c:ser>
        <c:dLbls>
          <c:showLegendKey val="0"/>
          <c:showVal val="0"/>
          <c:showCatName val="0"/>
          <c:showSerName val="0"/>
          <c:showPercent val="0"/>
          <c:showBubbleSize val="0"/>
        </c:dLbls>
        <c:marker val="1"/>
        <c:smooth val="0"/>
        <c:axId val="-2053780968"/>
        <c:axId val="-2054091512"/>
      </c:lineChart>
      <c:catAx>
        <c:axId val="-2053780968"/>
        <c:scaling>
          <c:orientation val="minMax"/>
        </c:scaling>
        <c:delete val="0"/>
        <c:axPos val="b"/>
        <c:numFmt formatCode="General" sourceLinked="1"/>
        <c:majorTickMark val="out"/>
        <c:minorTickMark val="none"/>
        <c:tickLblPos val="nextTo"/>
        <c:txPr>
          <a:bodyPr/>
          <a:lstStyle/>
          <a:p>
            <a:pPr>
              <a:defRPr sz="2400"/>
            </a:pPr>
            <a:endParaRPr lang="en-US"/>
          </a:p>
        </c:txPr>
        <c:crossAx val="-2054091512"/>
        <c:crosses val="autoZero"/>
        <c:auto val="1"/>
        <c:lblAlgn val="ctr"/>
        <c:lblOffset val="100"/>
        <c:noMultiLvlLbl val="0"/>
      </c:catAx>
      <c:valAx>
        <c:axId val="-2054091512"/>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05378096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1"/>
          <c:order val="0"/>
          <c:spPr>
            <a:ln>
              <a:solidFill>
                <a:schemeClr val="accent1"/>
              </a:solidFill>
            </a:ln>
          </c:spPr>
          <c:marker>
            <c:symbol val="none"/>
          </c:marker>
          <c:errBars>
            <c:errDir val="y"/>
            <c:errBarType val="both"/>
            <c:errValType val="cust"/>
            <c:noEndCap val="0"/>
            <c:pl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plus>
            <c:min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minus>
            <c:spPr>
              <a:ln>
                <a:solidFill>
                  <a:schemeClr val="accent1"/>
                </a:solidFill>
              </a:ln>
            </c:spPr>
          </c:errBars>
          <c:val>
            <c:numRef>
              <c:f>'Sheet1 (2)'!$B$1:$B$8</c:f>
              <c:numCache>
                <c:formatCode>General</c:formatCode>
                <c:ptCount val="8"/>
                <c:pt idx="0">
                  <c:v>100.0</c:v>
                </c:pt>
                <c:pt idx="1">
                  <c:v>100.0</c:v>
                </c:pt>
                <c:pt idx="2">
                  <c:v>100.0</c:v>
                </c:pt>
                <c:pt idx="3">
                  <c:v>100.0</c:v>
                </c:pt>
                <c:pt idx="4">
                  <c:v>100.0</c:v>
                </c:pt>
                <c:pt idx="5">
                  <c:v>100.0</c:v>
                </c:pt>
                <c:pt idx="6">
                  <c:v>91.996854</c:v>
                </c:pt>
                <c:pt idx="7">
                  <c:v>90.40277699999986</c:v>
                </c:pt>
              </c:numCache>
            </c:numRef>
          </c:val>
          <c:smooth val="0"/>
        </c:ser>
        <c:ser>
          <c:idx val="2"/>
          <c:order val="1"/>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6.082888999999994</c:v>
                </c:pt>
              </c:numCache>
            </c:numRef>
          </c:val>
          <c:smooth val="0"/>
        </c:ser>
        <c:dLbls>
          <c:showLegendKey val="0"/>
          <c:showVal val="0"/>
          <c:showCatName val="0"/>
          <c:showSerName val="0"/>
          <c:showPercent val="0"/>
          <c:showBubbleSize val="0"/>
        </c:dLbls>
        <c:marker val="1"/>
        <c:smooth val="0"/>
        <c:axId val="-2115199720"/>
        <c:axId val="-2115202360"/>
      </c:lineChart>
      <c:catAx>
        <c:axId val="-2115199720"/>
        <c:scaling>
          <c:orientation val="minMax"/>
        </c:scaling>
        <c:delete val="0"/>
        <c:axPos val="b"/>
        <c:numFmt formatCode="General" sourceLinked="1"/>
        <c:majorTickMark val="out"/>
        <c:minorTickMark val="none"/>
        <c:tickLblPos val="nextTo"/>
        <c:txPr>
          <a:bodyPr/>
          <a:lstStyle/>
          <a:p>
            <a:pPr>
              <a:defRPr sz="2400"/>
            </a:pPr>
            <a:endParaRPr lang="en-US"/>
          </a:p>
        </c:txPr>
        <c:crossAx val="-2115202360"/>
        <c:crosses val="autoZero"/>
        <c:auto val="1"/>
        <c:lblAlgn val="ctr"/>
        <c:lblOffset val="100"/>
        <c:noMultiLvlLbl val="0"/>
      </c:catAx>
      <c:valAx>
        <c:axId val="-2115202360"/>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11519972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1"/>
          <c:order val="0"/>
          <c:spPr>
            <a:ln>
              <a:solidFill>
                <a:schemeClr val="accent1"/>
              </a:solidFill>
            </a:ln>
          </c:spPr>
          <c:marker>
            <c:symbol val="none"/>
          </c:marker>
          <c:errBars>
            <c:errDir val="y"/>
            <c:errBarType val="both"/>
            <c:errValType val="cust"/>
            <c:noEndCap val="0"/>
            <c:pl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plus>
            <c:min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minus>
            <c:spPr>
              <a:ln>
                <a:solidFill>
                  <a:schemeClr val="accent1"/>
                </a:solidFill>
              </a:ln>
            </c:spPr>
          </c:errBars>
          <c:val>
            <c:numRef>
              <c:f>'Sheet1 (2)'!$B$1:$B$8</c:f>
              <c:numCache>
                <c:formatCode>General</c:formatCode>
                <c:ptCount val="8"/>
                <c:pt idx="0">
                  <c:v>100.0</c:v>
                </c:pt>
                <c:pt idx="1">
                  <c:v>100.0</c:v>
                </c:pt>
                <c:pt idx="2">
                  <c:v>100.0</c:v>
                </c:pt>
                <c:pt idx="3">
                  <c:v>100.0</c:v>
                </c:pt>
                <c:pt idx="4">
                  <c:v>100.0</c:v>
                </c:pt>
                <c:pt idx="5">
                  <c:v>100.0</c:v>
                </c:pt>
                <c:pt idx="6">
                  <c:v>91.996854</c:v>
                </c:pt>
                <c:pt idx="7">
                  <c:v>90.40277699999986</c:v>
                </c:pt>
              </c:numCache>
            </c:numRef>
          </c:val>
          <c:smooth val="0"/>
        </c:ser>
        <c:ser>
          <c:idx val="2"/>
          <c:order val="1"/>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6.082888999999994</c:v>
                </c:pt>
              </c:numCache>
            </c:numRef>
          </c:val>
          <c:smooth val="0"/>
        </c:ser>
        <c:dLbls>
          <c:showLegendKey val="0"/>
          <c:showVal val="0"/>
          <c:showCatName val="0"/>
          <c:showSerName val="0"/>
          <c:showPercent val="0"/>
          <c:showBubbleSize val="0"/>
        </c:dLbls>
        <c:marker val="1"/>
        <c:smooth val="0"/>
        <c:axId val="-2136438968"/>
        <c:axId val="-2136449512"/>
      </c:lineChart>
      <c:catAx>
        <c:axId val="-2136438968"/>
        <c:scaling>
          <c:orientation val="minMax"/>
        </c:scaling>
        <c:delete val="0"/>
        <c:axPos val="b"/>
        <c:numFmt formatCode="General" sourceLinked="1"/>
        <c:majorTickMark val="out"/>
        <c:minorTickMark val="none"/>
        <c:tickLblPos val="nextTo"/>
        <c:txPr>
          <a:bodyPr/>
          <a:lstStyle/>
          <a:p>
            <a:pPr>
              <a:defRPr sz="2400"/>
            </a:pPr>
            <a:endParaRPr lang="en-US"/>
          </a:p>
        </c:txPr>
        <c:crossAx val="-2136449512"/>
        <c:crosses val="autoZero"/>
        <c:auto val="1"/>
        <c:lblAlgn val="ctr"/>
        <c:lblOffset val="100"/>
        <c:noMultiLvlLbl val="0"/>
      </c:catAx>
      <c:valAx>
        <c:axId val="-2136449512"/>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136438968"/>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noFill/>
            <a:ln>
              <a:noFill/>
            </a:ln>
            <a:effectLst/>
          </c:spPr>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noFill/>
              </a:ln>
            </c:spPr>
          </c:errBars>
          <c:val>
            <c:numRef>
              <c:f>Sheet4!$B$1:$B$4</c:f>
              <c:numCache>
                <c:formatCode>General</c:formatCode>
                <c:ptCount val="4"/>
                <c:pt idx="0">
                  <c:v>1.4612</c:v>
                </c:pt>
                <c:pt idx="1">
                  <c:v>4.038333</c:v>
                </c:pt>
                <c:pt idx="2">
                  <c:v>5.479</c:v>
                </c:pt>
                <c:pt idx="3">
                  <c:v>6.9818</c:v>
                </c:pt>
              </c:numCache>
            </c:numRef>
          </c:val>
        </c:ser>
        <c:ser>
          <c:idx val="1"/>
          <c:order val="1"/>
          <c:spPr>
            <a:noFill/>
            <a:ln>
              <a:noFill/>
            </a:ln>
            <a:effectLst/>
          </c:spPr>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bg1"/>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2136819096"/>
        <c:axId val="-2136824360"/>
      </c:barChart>
      <c:catAx>
        <c:axId val="-2136819096"/>
        <c:scaling>
          <c:orientation val="minMax"/>
        </c:scaling>
        <c:delete val="1"/>
        <c:axPos val="b"/>
        <c:numFmt formatCode="General" sourceLinked="1"/>
        <c:majorTickMark val="out"/>
        <c:minorTickMark val="none"/>
        <c:tickLblPos val="nextTo"/>
        <c:crossAx val="-2136824360"/>
        <c:crosses val="autoZero"/>
        <c:auto val="1"/>
        <c:lblAlgn val="ctr"/>
        <c:lblOffset val="100"/>
        <c:noMultiLvlLbl val="0"/>
      </c:catAx>
      <c:valAx>
        <c:axId val="-2136824360"/>
        <c:scaling>
          <c:orientation val="minMax"/>
        </c:scaling>
        <c:delete val="0"/>
        <c:axPos val="l"/>
        <c:numFmt formatCode="General" sourceLinked="1"/>
        <c:majorTickMark val="out"/>
        <c:minorTickMark val="none"/>
        <c:tickLblPos val="nextTo"/>
        <c:txPr>
          <a:bodyPr/>
          <a:lstStyle/>
          <a:p>
            <a:pPr>
              <a:defRPr sz="2400" b="1"/>
            </a:pPr>
            <a:endParaRPr lang="en-US"/>
          </a:p>
        </c:txPr>
        <c:crossAx val="-213681909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22E08-FB65-3844-BC6D-5BE7823010F1}" type="datetimeFigureOut">
              <a:rPr lang="en-US" smtClean="0"/>
              <a:t>3/26/15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C038CF-1497-7B4C-9B64-1165050F8EB8}" type="slidenum">
              <a:rPr lang="en-US" smtClean="0"/>
              <a:t>‹#›</a:t>
            </a:fld>
            <a:endParaRPr lang="en-US"/>
          </a:p>
        </p:txBody>
      </p:sp>
    </p:spTree>
    <p:extLst>
      <p:ext uri="{BB962C8B-B14F-4D97-AF65-F5344CB8AC3E}">
        <p14:creationId xmlns:p14="http://schemas.microsoft.com/office/powerpoint/2010/main" val="158327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A79C63-5B16-FE46-A49C-8D7E8078E729}" type="datetimeFigureOut">
              <a:rPr lang="en-US" smtClean="0"/>
              <a:t>3/26/15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52261-85B6-0A4A-8AA5-6939B0079CC1}" type="slidenum">
              <a:rPr lang="en-US" smtClean="0"/>
              <a:t>‹#›</a:t>
            </a:fld>
            <a:endParaRPr lang="en-US"/>
          </a:p>
        </p:txBody>
      </p:sp>
    </p:spTree>
    <p:extLst>
      <p:ext uri="{BB962C8B-B14F-4D97-AF65-F5344CB8AC3E}">
        <p14:creationId xmlns:p14="http://schemas.microsoft.com/office/powerpoint/2010/main" val="4087133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there has a been a lot of interest in</a:t>
            </a:r>
            <a:r>
              <a:rPr lang="en-US" baseline="0" dirty="0" smtClean="0"/>
              <a:t> autonomous vehicles</a:t>
            </a:r>
          </a:p>
          <a:p>
            <a:endParaRPr lang="en-US" baseline="0" dirty="0" smtClean="0"/>
          </a:p>
          <a:p>
            <a:r>
              <a:rPr lang="en-US" baseline="0" dirty="0" smtClean="0"/>
              <a:t>Perhaps the most well known initiative is the DARPA Urban challenge, in which, universities designed autonomous cars that can navigate on urban roads.</a:t>
            </a:r>
          </a:p>
          <a:p>
            <a:endParaRPr lang="en-US" baseline="0" dirty="0" smtClean="0"/>
          </a:p>
          <a:p>
            <a:r>
              <a:rPr lang="en-US" baseline="0" dirty="0" smtClean="0"/>
              <a:t>Another recent example is that of Google’s autonomous car which has traveled thousands of miles on public roads.</a:t>
            </a:r>
          </a:p>
          <a:p>
            <a:endParaRPr lang="en-US" baseline="0" dirty="0" smtClean="0"/>
          </a:p>
          <a:p>
            <a:r>
              <a:rPr lang="en-US" baseline="0" dirty="0" smtClean="0"/>
              <a:t>In fact, autonomous vehicles are not just restricted to cars on the road, but were also used to detect radiation during the recent Fukushima nuclear disaster. </a:t>
            </a:r>
          </a:p>
          <a:p>
            <a:endParaRPr lang="en-US" baseline="0" dirty="0" smtClean="0"/>
          </a:p>
          <a:p>
            <a:r>
              <a:rPr lang="en-US" baseline="0" dirty="0" smtClean="0"/>
              <a:t>These autonomous vehicles provide multiple benefits including: </a:t>
            </a:r>
          </a:p>
          <a:p>
            <a:r>
              <a:rPr lang="en-US" baseline="0" dirty="0" smtClean="0"/>
              <a:t>Fewer traffic congestions,   </a:t>
            </a:r>
          </a:p>
          <a:p>
            <a:r>
              <a:rPr lang="en-US" baseline="0" dirty="0" smtClean="0"/>
              <a:t>much higher fuel efficiency  and  </a:t>
            </a:r>
          </a:p>
          <a:p>
            <a:r>
              <a:rPr lang="en-US" baseline="0" dirty="0" smtClean="0"/>
              <a:t>improved productivity</a:t>
            </a:r>
          </a:p>
          <a:p>
            <a:endParaRPr lang="en-US" baseline="0" dirty="0" smtClean="0"/>
          </a:p>
          <a:p>
            <a:r>
              <a:rPr lang="en-US" baseline="0" dirty="0" smtClean="0"/>
              <a:t>Estimates show that these benefits are projected to save billions of dollars in the US alone.</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a:t>
            </a:fld>
            <a:endParaRPr lang="en-US"/>
          </a:p>
        </p:txBody>
      </p:sp>
    </p:spTree>
    <p:extLst>
      <p:ext uri="{BB962C8B-B14F-4D97-AF65-F5344CB8AC3E}">
        <p14:creationId xmlns:p14="http://schemas.microsoft.com/office/powerpoint/2010/main" val="185841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rest of this talk, I will present CarSpeak. [pause]</a:t>
            </a:r>
          </a:p>
          <a:p>
            <a:endParaRPr lang="en-US" baseline="0" dirty="0" smtClean="0"/>
          </a:p>
          <a:p>
            <a:r>
              <a:rPr lang="en-US" baseline="0" dirty="0" smtClean="0"/>
              <a:t>CarSpeak is a communication system for autonomous driving that is integrated with path planning and navigation. </a:t>
            </a:r>
          </a:p>
          <a:p>
            <a:endParaRPr lang="en-US" baseline="0" dirty="0" smtClean="0"/>
          </a:p>
          <a:p>
            <a:r>
              <a:rPr lang="en-US" baseline="0" dirty="0" smtClean="0"/>
              <a:t>CarSpeak has a content centric design where content, describing parts of the road, is a first class citizen</a:t>
            </a:r>
          </a:p>
          <a:p>
            <a:endParaRPr lang="en-US" baseline="0" dirty="0" smtClean="0"/>
          </a:p>
          <a:p>
            <a:r>
              <a:rPr lang="en-US" baseline="0" dirty="0" smtClean="0"/>
              <a:t>We designed a new MAC protocol where content, instead of senders contend for the wireless medium.</a:t>
            </a:r>
          </a:p>
          <a:p>
            <a:endParaRPr lang="en-US" baseline="0" dirty="0" smtClean="0"/>
          </a:p>
          <a:p>
            <a:r>
              <a:rPr lang="en-US" b="0" baseline="0" dirty="0" smtClean="0"/>
              <a:t>We implemented and evaluated CarSpeak on real autonomous vehicles.</a:t>
            </a:r>
          </a:p>
        </p:txBody>
      </p:sp>
      <p:sp>
        <p:nvSpPr>
          <p:cNvPr id="4" name="Slide Number Placeholder 3"/>
          <p:cNvSpPr>
            <a:spLocks noGrp="1"/>
          </p:cNvSpPr>
          <p:nvPr>
            <p:ph type="sldNum" sz="quarter" idx="10"/>
          </p:nvPr>
        </p:nvSpPr>
        <p:spPr/>
        <p:txBody>
          <a:bodyPr/>
          <a:lstStyle/>
          <a:p>
            <a:fld id="{33C52261-85B6-0A4A-8AA5-6939B0079CC1}" type="slidenum">
              <a:rPr lang="en-US" smtClean="0"/>
              <a:t>12</a:t>
            </a:fld>
            <a:endParaRPr lang="en-US"/>
          </a:p>
        </p:txBody>
      </p:sp>
    </p:spTree>
    <p:extLst>
      <p:ext uri="{BB962C8B-B14F-4D97-AF65-F5344CB8AC3E}">
        <p14:creationId xmlns:p14="http://schemas.microsoft.com/office/powerpoint/2010/main" val="19751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we need to answer two main questions.</a:t>
            </a:r>
          </a:p>
          <a:p>
            <a:endParaRPr lang="en-US" baseline="0" dirty="0" smtClean="0"/>
          </a:p>
          <a:p>
            <a:r>
              <a:rPr lang="en-US" baseline="0" dirty="0" smtClean="0"/>
              <a:t>First, what is the content that autonomous vehicles care about and how do we represent it?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Second, </a:t>
            </a:r>
            <a:r>
              <a:rPr lang="en-US" sz="1200" dirty="0" smtClean="0"/>
              <a:t>how can senders go about disseminating</a:t>
            </a:r>
            <a:r>
              <a:rPr lang="en-US" sz="1200" baseline="0" dirty="0" smtClean="0"/>
              <a:t> this content</a:t>
            </a:r>
            <a:r>
              <a:rPr lang="en-US" sz="1200" dirty="0" smtClean="0"/>
              <a:t>?</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13</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me start with the first question.</a:t>
            </a:r>
          </a:p>
          <a:p>
            <a:endParaRPr lang="en-US" baseline="0" dirty="0" smtClean="0"/>
          </a:p>
          <a:p>
            <a:r>
              <a:rPr lang="en-US" baseline="0" dirty="0" smtClean="0"/>
              <a:t>That is, What is content and how do we represent it.</a:t>
            </a:r>
          </a:p>
        </p:txBody>
      </p:sp>
      <p:sp>
        <p:nvSpPr>
          <p:cNvPr id="4" name="Slide Number Placeholder 3"/>
          <p:cNvSpPr>
            <a:spLocks noGrp="1"/>
          </p:cNvSpPr>
          <p:nvPr>
            <p:ph type="sldNum" sz="quarter" idx="10"/>
          </p:nvPr>
        </p:nvSpPr>
        <p:spPr/>
        <p:txBody>
          <a:bodyPr/>
          <a:lstStyle/>
          <a:p>
            <a:fld id="{33C52261-85B6-0A4A-8AA5-6939B0079CC1}" type="slidenum">
              <a:rPr lang="en-US" smtClean="0"/>
              <a:t>14</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answer is very simple.</a:t>
            </a:r>
          </a:p>
          <a:p>
            <a:endParaRPr lang="en-US" baseline="0" dirty="0" smtClean="0"/>
          </a:p>
          <a:p>
            <a:r>
              <a:rPr lang="en-US" baseline="0" dirty="0" smtClean="0"/>
              <a:t>For autonomous vehicles, content is any sensor information that describes a </a:t>
            </a:r>
            <a:r>
              <a:rPr lang="en-US" b="0" baseline="0" dirty="0" smtClean="0"/>
              <a:t>cube</a:t>
            </a:r>
            <a:r>
              <a:rPr lang="en-US" baseline="0" dirty="0" smtClean="0"/>
              <a:t> of the environment.</a:t>
            </a:r>
          </a:p>
          <a:p>
            <a:endParaRPr lang="en-US" baseline="0" dirty="0" smtClean="0"/>
          </a:p>
          <a:p>
            <a:r>
              <a:rPr lang="en-US" baseline="0" dirty="0" smtClean="0"/>
              <a:t>For example, the autonomous car might be interested in information from the gray cube as shown.</a:t>
            </a:r>
          </a:p>
          <a:p>
            <a:r>
              <a:rPr lang="en-US" baseline="0" dirty="0" smtClean="0"/>
              <a:t>So the real question is, how do we represent these cubes in the environment.</a:t>
            </a:r>
          </a:p>
        </p:txBody>
      </p:sp>
      <p:sp>
        <p:nvSpPr>
          <p:cNvPr id="4" name="Slide Number Placeholder 3"/>
          <p:cNvSpPr>
            <a:spLocks noGrp="1"/>
          </p:cNvSpPr>
          <p:nvPr>
            <p:ph type="sldNum" sz="quarter" idx="10"/>
          </p:nvPr>
        </p:nvSpPr>
        <p:spPr/>
        <p:txBody>
          <a:bodyPr/>
          <a:lstStyle/>
          <a:p>
            <a:fld id="{33C52261-85B6-0A4A-8AA5-6939B0079CC1}" type="slidenum">
              <a:rPr lang="en-US" smtClean="0"/>
              <a:t>15</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16</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17</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18</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19</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20</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21</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major companies are already building autonomous cars. And General Motors expects them on the road by 2020.</a:t>
            </a:r>
          </a:p>
          <a:p>
            <a:endParaRPr lang="en-US" baseline="0" dirty="0" smtClean="0"/>
          </a:p>
          <a:p>
            <a:r>
              <a:rPr lang="en-US" baseline="0" dirty="0" smtClean="0"/>
              <a:t>There is support from governments as well. In the US, Nevada has legalized testing autonomous vehicles on the road. Many other states, including California and Florida are expected to follow.</a:t>
            </a:r>
          </a:p>
          <a:p>
            <a:endParaRPr lang="en-US" baseline="0" dirty="0" smtClean="0"/>
          </a:p>
          <a:p>
            <a:r>
              <a:rPr lang="en-US" baseline="0" dirty="0" smtClean="0"/>
              <a:t>Similarly, multiple countries in Europe are encouraging testing autonomous cars on the road.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All this is great, but there is still one huge technical</a:t>
            </a:r>
            <a:r>
              <a:rPr lang="en-US" b="1" baseline="0" dirty="0" smtClean="0"/>
              <a:t> </a:t>
            </a:r>
            <a:r>
              <a:rPr lang="en-US" b="1" dirty="0" smtClean="0"/>
              <a:t>challenge that we have to address.</a:t>
            </a:r>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a:t>
            </a:fld>
            <a:endParaRPr lang="en-US"/>
          </a:p>
        </p:txBody>
      </p:sp>
    </p:spTree>
    <p:extLst>
      <p:ext uri="{BB962C8B-B14F-4D97-AF65-F5344CB8AC3E}">
        <p14:creationId xmlns:p14="http://schemas.microsoft.com/office/powerpoint/2010/main" val="3648223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22</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23</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24</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25</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26</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27</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a:t>
            </a:r>
            <a:r>
              <a:rPr lang="en-US" dirty="0" smtClean="0"/>
              <a:t> </a:t>
            </a:r>
            <a:r>
              <a:rPr lang="en-US" baseline="0" dirty="0" smtClean="0"/>
              <a:t>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r>
              <a:rPr lang="en-US" baseline="0" dirty="0" smtClean="0"/>
              <a:t>Each vertex in the tree represents a cube in the environment.</a:t>
            </a:r>
          </a:p>
          <a:p>
            <a:r>
              <a:rPr lang="en-US" baseline="0" dirty="0" smtClean="0"/>
              <a:t>We label them by a unique ID depending on their position in the tree.</a:t>
            </a:r>
          </a:p>
          <a:p>
            <a:r>
              <a:rPr lang="en-US" baseline="0" dirty="0" smtClean="0"/>
              <a:t>Now, suppose a car wants information about some cube at a particular resolution.</a:t>
            </a:r>
          </a:p>
          <a:p>
            <a:r>
              <a:rPr lang="en-US" baseline="0" dirty="0" smtClean="0"/>
              <a:t>To identify the cube, it specifies the unique ID of the corresponding vertex in the tree.</a:t>
            </a:r>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p:txBody>
      </p:sp>
      <p:sp>
        <p:nvSpPr>
          <p:cNvPr id="4" name="Slide Number Placeholder 3"/>
          <p:cNvSpPr>
            <a:spLocks noGrp="1"/>
          </p:cNvSpPr>
          <p:nvPr>
            <p:ph type="sldNum" sz="quarter" idx="10"/>
          </p:nvPr>
        </p:nvSpPr>
        <p:spPr/>
        <p:txBody>
          <a:bodyPr/>
          <a:lstStyle/>
          <a:p>
            <a:fld id="{33C52261-85B6-0A4A-8AA5-6939B0079CC1}" type="slidenum">
              <a:rPr lang="en-US" smtClean="0"/>
              <a:t>28</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what kind of information does an autonomous car need from these cubes?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Basically, an autonomous car is just looking for obstacle free paths to safely get to its destination.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it needs to know which parts of its environment….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are empty and therefore safe to pass through.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And are occupied and therefore unsafe to pass through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29</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all that we need to say about a cube is one bit – 0 if it’s empty or 1 if it’s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if a cube is empty, everything cube inside it is also empty.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if a cube is occupied, it doesn’t mean everything inside it is occupied. It just means that at least one cube inside it is occupied.</a:t>
            </a:r>
          </a:p>
        </p:txBody>
      </p:sp>
      <p:sp>
        <p:nvSpPr>
          <p:cNvPr id="4" name="Slide Number Placeholder 3"/>
          <p:cNvSpPr>
            <a:spLocks noGrp="1"/>
          </p:cNvSpPr>
          <p:nvPr>
            <p:ph type="sldNum" sz="quarter" idx="10"/>
          </p:nvPr>
        </p:nvSpPr>
        <p:spPr/>
        <p:txBody>
          <a:bodyPr/>
          <a:lstStyle/>
          <a:p>
            <a:fld id="{33C52261-85B6-0A4A-8AA5-6939B0079CC1}" type="slidenum">
              <a:rPr lang="en-US" smtClean="0"/>
              <a:t>30</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all that we need to say about a cube is one bit – 0 if it’s empty or 1 if it’s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if a cube is empty, everything cube inside it is also empty.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if a cube is occupied, it doesn’t mean everything inside it is occupied. It just means that at least one cube inside it is occupied.</a:t>
            </a:r>
          </a:p>
        </p:txBody>
      </p:sp>
      <p:sp>
        <p:nvSpPr>
          <p:cNvPr id="4" name="Slide Number Placeholder 3"/>
          <p:cNvSpPr>
            <a:spLocks noGrp="1"/>
          </p:cNvSpPr>
          <p:nvPr>
            <p:ph type="sldNum" sz="quarter" idx="10"/>
          </p:nvPr>
        </p:nvSpPr>
        <p:spPr/>
        <p:txBody>
          <a:bodyPr/>
          <a:lstStyle/>
          <a:p>
            <a:fld id="{33C52261-85B6-0A4A-8AA5-6939B0079CC1}" type="slidenum">
              <a:rPr lang="en-US" smtClean="0"/>
              <a:t>31</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Autonomous vehicles still can’t safely detect hidden objects.</a:t>
            </a:r>
          </a:p>
          <a:p>
            <a:endParaRPr lang="en-US" baseline="0" dirty="0" smtClean="0"/>
          </a:p>
          <a:p>
            <a:r>
              <a:rPr lang="en-US" baseline="0" dirty="0" smtClean="0"/>
              <a:t>In particular, s</a:t>
            </a:r>
            <a:r>
              <a:rPr lang="en-US" dirty="0" smtClean="0"/>
              <a:t>ensors on any one autonomous car can only</a:t>
            </a:r>
            <a:r>
              <a:rPr lang="en-US" baseline="0" dirty="0" smtClean="0"/>
              <a:t> view objects in its direct line of sight. </a:t>
            </a:r>
          </a:p>
          <a:p>
            <a:endParaRPr lang="en-US" baseline="0" dirty="0" smtClean="0"/>
          </a:p>
          <a:p>
            <a:r>
              <a:rPr lang="en-US" baseline="0" dirty="0" smtClean="0"/>
              <a:t>This is a significant safety challenge, because today, an autonomous car may fail to detect a kid running around the corner </a:t>
            </a:r>
          </a:p>
          <a:p>
            <a:endParaRPr lang="en-US" baseline="0" dirty="0" smtClean="0"/>
          </a:p>
          <a:p>
            <a:r>
              <a:rPr lang="en-US" baseline="0" dirty="0" smtClean="0"/>
              <a:t>or a car pulling out of an occluded driveway.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32</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33</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34</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35</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move on to our next question.</a:t>
            </a:r>
          </a:p>
          <a:p>
            <a:endParaRPr lang="en-US" baseline="0" dirty="0" smtClean="0"/>
          </a:p>
          <a:p>
            <a:r>
              <a:rPr lang="en-US" baseline="0" dirty="0" smtClean="0"/>
              <a:t>How do we disseminate this content?</a:t>
            </a:r>
          </a:p>
        </p:txBody>
      </p:sp>
      <p:sp>
        <p:nvSpPr>
          <p:cNvPr id="4" name="Slide Number Placeholder 3"/>
          <p:cNvSpPr>
            <a:spLocks noGrp="1"/>
          </p:cNvSpPr>
          <p:nvPr>
            <p:ph type="sldNum" sz="quarter" idx="10"/>
          </p:nvPr>
        </p:nvSpPr>
        <p:spPr/>
        <p:txBody>
          <a:bodyPr/>
          <a:lstStyle/>
          <a:p>
            <a:fld id="{33C52261-85B6-0A4A-8AA5-6939B0079CC1}" type="slidenum">
              <a:rPr lang="en-US" smtClean="0"/>
              <a:t>36</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we said earlier, autonomous cars collect a huge amount of sensor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they cannot simply flood the medium with all their data.</a:t>
            </a:r>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37</a:t>
            </a:fld>
            <a:endParaRPr lang="en-US"/>
          </a:p>
        </p:txBody>
      </p:sp>
    </p:spTree>
    <p:extLst>
      <p:ext uri="{BB962C8B-B14F-4D97-AF65-F5344CB8AC3E}">
        <p14:creationId xmlns:p14="http://schemas.microsoft.com/office/powerpoint/2010/main" val="502736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a:t>
            </a:r>
            <a:r>
              <a:rPr lang="fr-FR" baseline="0" dirty="0" smtClean="0"/>
              <a:t>’</a:t>
            </a:r>
            <a:r>
              <a:rPr lang="en-US" baseline="0" dirty="0" smtClean="0"/>
              <a:t>s why, CarSpeak adopts a request response approach.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38</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car requests a cube that it is interested in, for e.g. its blind spot, the next intersection,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Vehicles which possess this information can respond with sensor data in that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example,  [animate], the red car wants to know about the area around the intersection in its blind spot –that is cube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[animate] the red car sends a request for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[animate] And the green Car can send a response for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39</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make this request-response approach work we need to address multiple challenges.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challenge is: [animate] who should respond to a particular request?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challenge is better described with an example. </a:t>
            </a:r>
          </a:p>
        </p:txBody>
      </p:sp>
      <p:sp>
        <p:nvSpPr>
          <p:cNvPr id="4" name="Slide Number Placeholder 3"/>
          <p:cNvSpPr>
            <a:spLocks noGrp="1"/>
          </p:cNvSpPr>
          <p:nvPr>
            <p:ph type="sldNum" sz="quarter" idx="10"/>
          </p:nvPr>
        </p:nvSpPr>
        <p:spPr/>
        <p:txBody>
          <a:bodyPr/>
          <a:lstStyle/>
          <a:p>
            <a:fld id="{33C52261-85B6-0A4A-8AA5-6939B0079CC1}" type="slidenum">
              <a:rPr lang="en-US" smtClean="0"/>
              <a:t>40</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Say someone sends a request for the cube in the picture. Which of the four cars should answer?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naïve solution is to make all cars respond.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Q: What is the problem of this approach?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of course will cause a lot of overlap and wasted bandwidth.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41</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hidden objects do affect today’s autonomous cars.</a:t>
            </a:r>
          </a:p>
          <a:p>
            <a:endParaRPr lang="en-US" baseline="0" dirty="0" smtClean="0"/>
          </a:p>
          <a:p>
            <a:r>
              <a:rPr lang="en-US" baseline="0" dirty="0" smtClean="0"/>
              <a:t>For example, Google’s autonomous car requires occasional human intervention to prevent accidents.</a:t>
            </a:r>
          </a:p>
          <a:p>
            <a:endParaRPr lang="en-US" baseline="0" dirty="0" smtClean="0"/>
          </a:p>
          <a:p>
            <a:r>
              <a:rPr lang="en-US" baseline="0" dirty="0" smtClean="0"/>
              <a:t>Similarly, according to the DARPA urban challenge, the future of commercial autonomous driving critically depends on how well cars can deal with blind spots and hidden objects.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6</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if we instead make just one car respond?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too is problematic.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[animate] the responder may leave the network before it has sending all packets in the cube.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More importantly, [animate] different cars offer different perspectives; for example some may see the intersection from the left while others from the right; some may see a pedestrian, others may have the pedestrian occluded.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we need is a solution that balance data diversity with data overlap.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42</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solution is to make the cars use random walks as they disseminate the information about a particular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Specifically, the content of the cube (that is its subtree) is divided into packets.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vehicle that has information about the requested cube, uses a different random walk to for sending packets in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one car may walk the packets in the cube along the blue line, while another does so along the red line.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only </a:t>
            </a:r>
            <a:r>
              <a:rPr lang="en-US" b="1" baseline="0" dirty="0" smtClean="0"/>
              <a:t>one</a:t>
            </a:r>
            <a:r>
              <a:rPr lang="en-US" baseline="0" dirty="0" smtClean="0"/>
              <a:t> car has data about the cube, then it eventually finishes its random walk and sends all the data it has about the cube.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if multiple cars have data about the cube, they </a:t>
            </a:r>
            <a:r>
              <a:rPr lang="en-US" b="1" baseline="0" dirty="0" smtClean="0"/>
              <a:t>will transmit different packets at any time</a:t>
            </a:r>
            <a:r>
              <a:rPr lang="en-US" baseline="0" dirty="0" smtClean="0"/>
              <a:t>. This will minimize the overlap. [pause]</a:t>
            </a:r>
          </a:p>
        </p:txBody>
      </p:sp>
      <p:sp>
        <p:nvSpPr>
          <p:cNvPr id="4" name="Slide Number Placeholder 3"/>
          <p:cNvSpPr>
            <a:spLocks noGrp="1"/>
          </p:cNvSpPr>
          <p:nvPr>
            <p:ph type="sldNum" sz="quarter" idx="10"/>
          </p:nvPr>
        </p:nvSpPr>
        <p:spPr/>
        <p:txBody>
          <a:bodyPr/>
          <a:lstStyle/>
          <a:p>
            <a:fld id="{33C52261-85B6-0A4A-8AA5-6939B0079CC1}" type="slidenum">
              <a:rPr lang="en-US" smtClean="0"/>
              <a:t>43</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44</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45</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46</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solution is to replace contention between senders by contention between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other words, instead of senders, cubes must contend for the medium. This would ensure that all requested cubes get an equal share of the medium.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of course, cubes are just virtual entities that we created. Therefore, we must design a MAC protocol where all cars that view a cube contend on its behalf.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47</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solution is to replace contention between senders by contention between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other words, instead of senders, cubes must contend for the medium. This would ensure that all requested cubes get an equal share of the medium.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of course, cubes are just virtual entities that we created. Therefore, we must design a MAC protocol where all cars that view a cube contend on its behalf.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48</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implement content-based contention.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understand this, let’s first look at a toy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Say we have two requested cubes.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green car here sees both cubes while the red car sees only the second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want the two cubes to share the medium equally, which means each of them gets a half share.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means that the green car’s share of the medium is 3/4;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 red car’s share is 1/4.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problem is that these cars do not know who has information about these cubes; so how can they compute their shares?</a:t>
            </a:r>
          </a:p>
        </p:txBody>
      </p:sp>
      <p:sp>
        <p:nvSpPr>
          <p:cNvPr id="4" name="Slide Number Placeholder 3"/>
          <p:cNvSpPr>
            <a:spLocks noGrp="1"/>
          </p:cNvSpPr>
          <p:nvPr>
            <p:ph type="sldNum" sz="quarter" idx="10"/>
          </p:nvPr>
        </p:nvSpPr>
        <p:spPr/>
        <p:txBody>
          <a:bodyPr/>
          <a:lstStyle/>
          <a:p>
            <a:fld id="{33C52261-85B6-0A4A-8AA5-6939B0079CC1}" type="slidenum">
              <a:rPr lang="en-US" smtClean="0"/>
              <a:t>49</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answer to this question is easy.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car listens on the medium and counts how many other cars are responding to a particular request.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each cube it can sense, it computes its medium share as 1 over the number of nodes currently responding about that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car then computes its total share of the medium as the sum of these shares normalized by the number requested cubes. This tells the car the fraction of the medium it should use.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a:t>
            </a:r>
            <a:r>
              <a:rPr lang="en-US" dirty="0" smtClean="0"/>
              <a:t> this example: share per cube: C1: 1/1=1, C2: ½=1/2. Green car: (1+1/2)/2=3/4; Red car: (1/2)/2=1/4.  This is to make C1 and C2 has equal media share: C1: ¾*1/(1+1/2)=1/2, C2=1/4+3/4*1/2/(1+1/2)=1/2.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paper, we show how to set the contention window using a car’s share to implement CarSpeak’s MAC on off the shelf wireless cards.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50</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answer to this question is easy.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car listens on the medium and counts how many other cars are responding to a particular request.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each cube it can sense, it computes its medium share as 1 over the number of nodes currently responding about that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car then computes its total share of the medium as the sum of these shares normalized by the number requested cubes. This tells the car the fraction of the medium it should use.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a:t>
            </a:r>
            <a:r>
              <a:rPr lang="en-US" dirty="0" smtClean="0"/>
              <a:t> this example: share per cube: C1: 1/1=1, C2: ½=1/2. Green car: (1+1/2)/2=3/4; Red car: (1/2)/2=1/4.  This is to make C1 and C2 has equal media share: C1: ¾*1/(1+1/2)=1/2, C2=1/4+3/4*1/2/(1+1/2)=1/2.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paper, we show how to set the contention window using a car’s share to implement CarSpeak’s MAC on off the shelf wireless cards.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51</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Q: the real question is how can autonomous vehicles detect hidden objects?</a:t>
            </a:r>
          </a:p>
          <a:p>
            <a:endParaRPr lang="en-US" baseline="0" dirty="0" smtClean="0"/>
          </a:p>
          <a:p>
            <a:r>
              <a:rPr lang="en-US" baseline="0" dirty="0" smtClean="0"/>
              <a:t>Of course, The natural answer is communication! </a:t>
            </a:r>
          </a:p>
          <a:p>
            <a:endParaRPr lang="en-US" baseline="0" dirty="0" smtClean="0"/>
          </a:p>
          <a:p>
            <a:r>
              <a:rPr lang="en-US" baseline="0" dirty="0" smtClean="0"/>
              <a:t>In principle, these vehicles can communicate with static infrastructure, like a sensor on the road as shown here [pause]</a:t>
            </a:r>
          </a:p>
          <a:p>
            <a:endParaRPr lang="en-US" baseline="0" dirty="0" smtClean="0"/>
          </a:p>
          <a:p>
            <a:r>
              <a:rPr lang="en-US" baseline="0" dirty="0" smtClean="0"/>
              <a:t>Or even with other vehicles in the vicinity, to gather information about hidden objects beyond line of sight.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7</a:t>
            </a:fld>
            <a:endParaRPr lang="en-US"/>
          </a:p>
        </p:txBody>
      </p:sp>
    </p:spTree>
    <p:extLst>
      <p:ext uri="{BB962C8B-B14F-4D97-AF65-F5344CB8AC3E}">
        <p14:creationId xmlns:p14="http://schemas.microsoft.com/office/powerpoint/2010/main" val="3225934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 us see how CarSpeak performs in practice</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52</a:t>
            </a:fld>
            <a:endParaRPr lang="en-US"/>
          </a:p>
        </p:txBody>
      </p:sp>
    </p:spTree>
    <p:extLst>
      <p:ext uri="{BB962C8B-B14F-4D97-AF65-F5344CB8AC3E}">
        <p14:creationId xmlns:p14="http://schemas.microsoft.com/office/powerpoint/2010/main" val="4192674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implemented CarSpeak in ROS – the Robot Operating system.</a:t>
            </a:r>
            <a:r>
              <a:rPr lang="en-US" baseline="0" dirty="0" smtClean="0"/>
              <a:t> This enables CarSpeak to be easily integrated with various autonomous vehicle and robotic systems.</a:t>
            </a:r>
          </a:p>
          <a:p>
            <a:endParaRPr lang="en-US" baseline="0" dirty="0" smtClean="0"/>
          </a:p>
          <a:p>
            <a:r>
              <a:rPr lang="en-US" baseline="0" dirty="0" smtClean="0"/>
              <a:t>We integrated CarSpeak with MIT’s Path Planner from the DARPA Urban challenge.</a:t>
            </a:r>
          </a:p>
          <a:p>
            <a:endParaRPr lang="en-US" baseline="0" dirty="0" smtClean="0"/>
          </a:p>
          <a:p>
            <a:r>
              <a:rPr lang="en-US" baseline="0" dirty="0" smtClean="0"/>
              <a:t>We also implemented CarSpeak’s content-based MAC protocol by modifying the ath9k driver for commodity Atheros WiFi cards.</a:t>
            </a:r>
          </a:p>
        </p:txBody>
      </p:sp>
      <p:sp>
        <p:nvSpPr>
          <p:cNvPr id="4" name="Slide Number Placeholder 3"/>
          <p:cNvSpPr>
            <a:spLocks noGrp="1"/>
          </p:cNvSpPr>
          <p:nvPr>
            <p:ph type="sldNum" sz="quarter" idx="10"/>
          </p:nvPr>
        </p:nvSpPr>
        <p:spPr/>
        <p:txBody>
          <a:bodyPr/>
          <a:lstStyle/>
          <a:p>
            <a:fld id="{33C52261-85B6-0A4A-8AA5-6939B0079CC1}" type="slidenum">
              <a:rPr lang="en-US" smtClean="0"/>
              <a:t>53</a:t>
            </a:fld>
            <a:endParaRPr lang="en-US"/>
          </a:p>
        </p:txBody>
      </p:sp>
    </p:spTree>
    <p:extLst>
      <p:ext uri="{BB962C8B-B14F-4D97-AF65-F5344CB8AC3E}">
        <p14:creationId xmlns:p14="http://schemas.microsoft.com/office/powerpoint/2010/main" val="2471476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compared CarSpeak with a baseline that uses 802.11 Since flooding all information can be extremely inefficient, we allow the baseline to send requests and responses for certain cube along the road, like in CarSpeak. </a:t>
            </a:r>
            <a:r>
              <a:rPr lang="en-US" b="1" baseline="0" dirty="0" smtClean="0"/>
              <a:t>The baseline however does not express cubes recursively, nor does it use CarSpeak’s MAC.</a:t>
            </a:r>
          </a:p>
          <a:p>
            <a:endParaRPr lang="en-US" baseline="0" dirty="0" smtClean="0"/>
          </a:p>
          <a:p>
            <a:r>
              <a:rPr lang="en-US" baseline="0" dirty="0" smtClean="0"/>
              <a:t>We perform our experiments in two settings:  An indoor testbed of robots, and an outdoor testbed that has a real autonomous car.</a:t>
            </a:r>
          </a:p>
        </p:txBody>
      </p:sp>
      <p:sp>
        <p:nvSpPr>
          <p:cNvPr id="4" name="Slide Number Placeholder 3"/>
          <p:cNvSpPr>
            <a:spLocks noGrp="1"/>
          </p:cNvSpPr>
          <p:nvPr>
            <p:ph type="sldNum" sz="quarter" idx="10"/>
          </p:nvPr>
        </p:nvSpPr>
        <p:spPr/>
        <p:txBody>
          <a:bodyPr/>
          <a:lstStyle/>
          <a:p>
            <a:fld id="{33C52261-85B6-0A4A-8AA5-6939B0079CC1}" type="slidenum">
              <a:rPr lang="en-US" smtClean="0"/>
              <a:t>54</a:t>
            </a:fld>
            <a:endParaRPr lang="en-US"/>
          </a:p>
        </p:txBody>
      </p:sp>
    </p:spTree>
    <p:extLst>
      <p:ext uri="{BB962C8B-B14F-4D97-AF65-F5344CB8AC3E}">
        <p14:creationId xmlns:p14="http://schemas.microsoft.com/office/powerpoint/2010/main" val="2471476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indoor experiments.</a:t>
            </a:r>
            <a:r>
              <a:rPr lang="en-US" baseline="0" dirty="0" smtClean="0"/>
              <a:t> </a:t>
            </a:r>
          </a:p>
          <a:p>
            <a:endParaRPr lang="en-US" dirty="0" smtClean="0"/>
          </a:p>
          <a:p>
            <a:r>
              <a:rPr lang="en-US" dirty="0" smtClean="0"/>
              <a:t>Here</a:t>
            </a:r>
            <a:r>
              <a:rPr lang="en-US" baseline="0" dirty="0" smtClean="0"/>
              <a:t> we have</a:t>
            </a:r>
            <a:r>
              <a:rPr lang="en-US" dirty="0" smtClean="0"/>
              <a:t> 10 </a:t>
            </a:r>
            <a:r>
              <a:rPr lang="en-US" dirty="0" err="1" smtClean="0"/>
              <a:t>roomba</a:t>
            </a:r>
            <a:r>
              <a:rPr lang="en-US" dirty="0" smtClean="0"/>
              <a:t> robots fitted with Kinect sensors. </a:t>
            </a:r>
          </a:p>
          <a:p>
            <a:endParaRPr lang="en-US" dirty="0" smtClean="0"/>
          </a:p>
          <a:p>
            <a:r>
              <a:rPr lang="en-US" dirty="0" smtClean="0"/>
              <a:t>They navigate</a:t>
            </a:r>
            <a:r>
              <a:rPr lang="en-US" baseline="0" dirty="0" smtClean="0"/>
              <a:t> in an environment with obstacles as shown in the figure.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55</a:t>
            </a:fld>
            <a:endParaRPr lang="en-US"/>
          </a:p>
        </p:txBody>
      </p:sp>
    </p:spTree>
    <p:extLst>
      <p:ext uri="{BB962C8B-B14F-4D97-AF65-F5344CB8AC3E}">
        <p14:creationId xmlns:p14="http://schemas.microsoft.com/office/powerpoint/2010/main" val="1082292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a:t>
            </a:r>
            <a:r>
              <a:rPr lang="en-US" baseline="0" dirty="0" smtClean="0"/>
              <a:t> check whether CarSpeak’s MAC can assign a fair share of the medium to different requested content.</a:t>
            </a:r>
          </a:p>
          <a:p>
            <a:endParaRPr lang="en-US" baseline="0" dirty="0" smtClean="0"/>
          </a:p>
          <a:p>
            <a:r>
              <a:rPr lang="en-US" baseline="0" dirty="0" smtClean="0"/>
              <a:t>We have 10 moving robots responding to a requests for 2 cubes.</a:t>
            </a:r>
          </a:p>
          <a:p>
            <a:r>
              <a:rPr lang="en-US" baseline="0" dirty="0" smtClean="0"/>
              <a:t>In each experiment we measure the ratio of the number of packets transmitted from Cube 1 to that from Cube 2. </a:t>
            </a:r>
          </a:p>
          <a:p>
            <a:r>
              <a:rPr lang="en-US" baseline="0" dirty="0" smtClean="0"/>
              <a:t>We repeat the experiment multiple times  and plot the CDF. [pause]</a:t>
            </a:r>
          </a:p>
          <a:p>
            <a:endParaRPr lang="en-US" baseline="0" dirty="0" smtClean="0"/>
          </a:p>
          <a:p>
            <a:r>
              <a:rPr lang="en-US" baseline="0" dirty="0" smtClean="0"/>
              <a:t>Ideally, the two cubes should have more or less the same number of transmitted packets.  That is the CDF should be a step function at “1”  [pause]</a:t>
            </a:r>
          </a:p>
          <a:p>
            <a:r>
              <a:rPr lang="en-US" baseline="0" dirty="0" smtClean="0"/>
              <a:t>Let’s see the actual results.</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56</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the 802.11 baseline. [Pause]</a:t>
            </a:r>
          </a:p>
          <a:p>
            <a:r>
              <a:rPr lang="en-US" baseline="0" dirty="0" smtClean="0"/>
              <a:t>As you can see The ratio varies a lot across the runs and can be as large as three times.  </a:t>
            </a:r>
          </a:p>
          <a:p>
            <a:r>
              <a:rPr lang="en-US" b="1" baseline="0" dirty="0" smtClean="0"/>
              <a:t>Q: Why is that?</a:t>
            </a:r>
          </a:p>
          <a:p>
            <a:r>
              <a:rPr lang="en-US" b="1" baseline="0" dirty="0" smtClean="0"/>
              <a:t>This is because in 802.11, a cube gets transmitted more if it is sensed by more cars.</a:t>
            </a:r>
            <a:r>
              <a:rPr lang="en-US" baseline="0" dirty="0" smtClean="0"/>
              <a:t> [Pause]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57</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for </a:t>
            </a:r>
            <a:r>
              <a:rPr lang="en-US" baseline="0" dirty="0" err="1" smtClean="0"/>
              <a:t>CarSpeak</a:t>
            </a:r>
            <a:r>
              <a:rPr lang="en-US" baseline="0" dirty="0" smtClean="0"/>
              <a:t> [Pause]</a:t>
            </a:r>
          </a:p>
          <a:p>
            <a:r>
              <a:rPr lang="en-US" baseline="0" dirty="0" smtClean="0"/>
              <a:t>As you can see, the two Cubes get the same share of the medium. </a:t>
            </a:r>
          </a:p>
          <a:p>
            <a:endParaRPr lang="en-US" baseline="0" dirty="0" smtClean="0"/>
          </a:p>
          <a:p>
            <a:r>
              <a:rPr lang="en-US" baseline="0" dirty="0" smtClean="0"/>
              <a:t>In contrast to 802.11, CarSpeak’s content centric MAC divides the medium fairly between requested content. [Pause]</a:t>
            </a:r>
          </a:p>
        </p:txBody>
      </p:sp>
      <p:sp>
        <p:nvSpPr>
          <p:cNvPr id="4" name="Slide Number Placeholder 3"/>
          <p:cNvSpPr>
            <a:spLocks noGrp="1"/>
          </p:cNvSpPr>
          <p:nvPr>
            <p:ph type="sldNum" sz="quarter" idx="10"/>
          </p:nvPr>
        </p:nvSpPr>
        <p:spPr/>
        <p:txBody>
          <a:bodyPr/>
          <a:lstStyle/>
          <a:p>
            <a:fld id="{33C52261-85B6-0A4A-8AA5-6939B0079CC1}" type="slidenum">
              <a:rPr lang="en-US" smtClean="0"/>
              <a:t>58</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evaluate whether CarSpeak can improve</a:t>
            </a:r>
            <a:r>
              <a:rPr lang="en-US" baseline="0" dirty="0" smtClean="0"/>
              <a:t> reaction to hidden objects in blind spots.</a:t>
            </a:r>
            <a:endParaRPr lang="en-US" dirty="0" smtClean="0"/>
          </a:p>
          <a:p>
            <a:endParaRPr lang="en-US" dirty="0" smtClean="0"/>
          </a:p>
          <a:p>
            <a:r>
              <a:rPr lang="en-US" dirty="0" smtClean="0"/>
              <a:t>Here,</a:t>
            </a:r>
            <a:r>
              <a:rPr lang="en-US" baseline="0" dirty="0" smtClean="0"/>
              <a:t> </a:t>
            </a:r>
            <a:r>
              <a:rPr lang="en-US" dirty="0" smtClean="0"/>
              <a:t>robot</a:t>
            </a:r>
            <a:r>
              <a:rPr lang="en-US" baseline="0" dirty="0" smtClean="0"/>
              <a:t> A is driving on the road while B pulls out from a completely occluded driveway.  </a:t>
            </a:r>
          </a:p>
          <a:p>
            <a:r>
              <a:rPr lang="en-US" baseline="0" dirty="0" smtClean="0"/>
              <a:t>This could lead to a collision. [pause]</a:t>
            </a:r>
          </a:p>
          <a:p>
            <a:endParaRPr lang="en-US" baseline="0" dirty="0" smtClean="0"/>
          </a:p>
          <a:p>
            <a:r>
              <a:rPr lang="en-US" baseline="0" dirty="0" smtClean="0"/>
              <a:t>But, if the robots can communicate they can learn about each other’s presence and avoid the collision.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Of course, “A” and “B” have to share the medium with other transmitters. Thus they can exchange enough data to avoid the collision, only if they have sufficient access to the medium.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run this experiment with </a:t>
            </a:r>
            <a:r>
              <a:rPr lang="en-US" baseline="0" dirty="0" err="1" smtClean="0"/>
              <a:t>Carspeak</a:t>
            </a:r>
            <a:r>
              <a:rPr lang="en-US" baseline="0" dirty="0" smtClean="0"/>
              <a:t> and the baseline.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59</a:t>
            </a:fld>
            <a:endParaRPr lang="en-US"/>
          </a:p>
        </p:txBody>
      </p:sp>
    </p:spTree>
    <p:extLst>
      <p:ext uri="{BB962C8B-B14F-4D97-AF65-F5344CB8AC3E}">
        <p14:creationId xmlns:p14="http://schemas.microsoft.com/office/powerpoint/2010/main" val="234635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plot the percentage</a:t>
            </a:r>
            <a:r>
              <a:rPr lang="en-US" baseline="0" dirty="0" smtClean="0"/>
              <a:t> of runs in which robots B discovers robot A and stops before it exists the driveway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plot this percentage as a function of how many independent transmitters are sharing the medium with the two robots.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60</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Before showing the results,</a:t>
            </a:r>
            <a:r>
              <a:rPr lang="en-US" baseline="0" dirty="0" smtClean="0"/>
              <a:t> let me show you the probability of stopping if we did not have communication at all.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the experiment is set up so that the drive way is completely hidden from the car on the road</a:t>
            </a:r>
            <a:r>
              <a:rPr lang="en-US" b="1" baseline="0" dirty="0" smtClean="0"/>
              <a:t>, in the absence of communication, there is no reason to stop and hence the probability is 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Q: what curve trend would expect for this result? Increasing or decreasing?</a:t>
            </a:r>
          </a:p>
        </p:txBody>
      </p:sp>
      <p:sp>
        <p:nvSpPr>
          <p:cNvPr id="4" name="Slide Number Placeholder 3"/>
          <p:cNvSpPr>
            <a:spLocks noGrp="1"/>
          </p:cNvSpPr>
          <p:nvPr>
            <p:ph type="sldNum" sz="quarter" idx="10"/>
          </p:nvPr>
        </p:nvSpPr>
        <p:spPr/>
        <p:txBody>
          <a:bodyPr/>
          <a:lstStyle/>
          <a:p>
            <a:fld id="{33C52261-85B6-0A4A-8AA5-6939B0079CC1}" type="slidenum">
              <a:rPr lang="en-US" smtClean="0"/>
              <a:t>61</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real question is how can autonomous vehicles detect hidden objects?</a:t>
            </a:r>
          </a:p>
          <a:p>
            <a:endParaRPr lang="en-US" baseline="0" dirty="0" smtClean="0"/>
          </a:p>
          <a:p>
            <a:r>
              <a:rPr lang="en-US" baseline="0" dirty="0" smtClean="0"/>
              <a:t>Of course, The natural answer is communication! </a:t>
            </a:r>
          </a:p>
          <a:p>
            <a:endParaRPr lang="en-US" baseline="0" dirty="0" smtClean="0"/>
          </a:p>
          <a:p>
            <a:r>
              <a:rPr lang="en-US" baseline="0" dirty="0" smtClean="0"/>
              <a:t>In principle, these vehicles can communicate with static infrastructure, like a sensor on the road as shown here [pause]</a:t>
            </a:r>
          </a:p>
          <a:p>
            <a:endParaRPr lang="en-US" baseline="0" dirty="0" smtClean="0"/>
          </a:p>
          <a:p>
            <a:r>
              <a:rPr lang="en-US" baseline="0" dirty="0" smtClean="0"/>
              <a:t>Or even with other vehicles in the vicinity, to gather information about hidden objects.</a:t>
            </a:r>
          </a:p>
          <a:p>
            <a:endParaRPr lang="en-US" baseline="0" dirty="0" smtClean="0"/>
          </a:p>
          <a:p>
            <a:r>
              <a:rPr lang="en-US" baseline="0" dirty="0" smtClean="0"/>
              <a:t>Hence, communication expands the field of view of a car beyond line of sight. </a:t>
            </a:r>
          </a:p>
          <a:p>
            <a:r>
              <a:rPr lang="en-US" b="0" baseline="0" dirty="0" smtClean="0"/>
              <a:t>Note</a:t>
            </a:r>
            <a:r>
              <a:rPr lang="en-US" baseline="0" dirty="0" smtClean="0"/>
              <a:t> that having access to a wider field of view beyond line of sight is also valuable for human drivers. Because now they have more time to react to objects that they couldn’t see before.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8</a:t>
            </a:fld>
            <a:endParaRPr lang="en-US"/>
          </a:p>
        </p:txBody>
      </p:sp>
    </p:spTree>
    <p:extLst>
      <p:ext uri="{BB962C8B-B14F-4D97-AF65-F5344CB8AC3E}">
        <p14:creationId xmlns:p14="http://schemas.microsoft.com/office/powerpoint/2010/main" val="3225934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let’s see how the 802.11</a:t>
            </a:r>
            <a:r>
              <a:rPr lang="en-US" baseline="0" dirty="0" smtClean="0"/>
              <a:t> baseline performs.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 [animate] </a:t>
            </a:r>
            <a:r>
              <a:rPr lang="en-US" b="1" baseline="0" dirty="0" smtClean="0"/>
              <a:t>as the number of contending transmitters increases, the information does not arrive on time, and robot B drives into robot A without stopping.</a:t>
            </a:r>
            <a:r>
              <a:rPr lang="en-US" baseline="0" dirty="0" smtClean="0"/>
              <a:t>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62</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a:t>
            </a:r>
            <a:r>
              <a:rPr lang="en-US" baseline="0" dirty="0" smtClean="0"/>
              <a:t> the results for</a:t>
            </a:r>
            <a:r>
              <a:rPr lang="en-US" dirty="0" smtClean="0"/>
              <a:t> CarSpeak</a:t>
            </a:r>
            <a:r>
              <a:rPr lang="en-US" baseline="0" dirty="0" smtClean="0"/>
              <a:t>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a:t>
            </a:r>
            <a:r>
              <a:rPr lang="en-US" b="1" baseline="0" dirty="0" smtClean="0"/>
              <a:t>, the probability of robot B stopping on time increases significantly</a:t>
            </a:r>
          </a:p>
        </p:txBody>
      </p:sp>
      <p:sp>
        <p:nvSpPr>
          <p:cNvPr id="4" name="Slide Number Placeholder 3"/>
          <p:cNvSpPr>
            <a:spLocks noGrp="1"/>
          </p:cNvSpPr>
          <p:nvPr>
            <p:ph type="sldNum" sz="quarter" idx="10"/>
          </p:nvPr>
        </p:nvSpPr>
        <p:spPr/>
        <p:txBody>
          <a:bodyPr/>
          <a:lstStyle/>
          <a:p>
            <a:fld id="{33C52261-85B6-0A4A-8AA5-6939B0079CC1}" type="slidenum">
              <a:rPr lang="en-US" smtClean="0"/>
              <a:t>63</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we see that CarSpeak improves</a:t>
            </a:r>
            <a:r>
              <a:rPr lang="en-US" baseline="0" dirty="0" smtClean="0"/>
              <a:t>  the probability of stopping safely by up to 14 times. </a:t>
            </a:r>
          </a:p>
          <a:p>
            <a:endParaRPr lang="en-US" baseline="0" dirty="0" smtClean="0"/>
          </a:p>
          <a:p>
            <a:r>
              <a:rPr lang="en-US" baseline="0" dirty="0" smtClean="0"/>
              <a:t>Thus, [animate]  CarSpeak can enable vehicles to better deal with hidden objects in their blind spots.</a:t>
            </a: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64</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C52261-85B6-0A4A-8AA5-6939B0079CC1}" type="slidenum">
              <a:rPr lang="en-US" smtClean="0"/>
              <a:t>65</a:t>
            </a:fld>
            <a:endParaRPr lang="en-US"/>
          </a:p>
        </p:txBody>
      </p:sp>
    </p:spTree>
    <p:extLst>
      <p:ext uri="{BB962C8B-B14F-4D97-AF65-F5344CB8AC3E}">
        <p14:creationId xmlns:p14="http://schemas.microsoft.com/office/powerpoint/2010/main" val="383728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C52261-85B6-0A4A-8AA5-6939B0079CC1}" type="slidenum">
              <a:rPr lang="en-US" smtClean="0"/>
              <a:t>66</a:t>
            </a:fld>
            <a:endParaRPr lang="en-US"/>
          </a:p>
        </p:txBody>
      </p:sp>
    </p:spTree>
    <p:extLst>
      <p:ext uri="{BB962C8B-B14F-4D97-AF65-F5344CB8AC3E}">
        <p14:creationId xmlns:p14="http://schemas.microsoft.com/office/powerpoint/2010/main" val="3438051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a:t>
            </a:r>
            <a:r>
              <a:rPr lang="en-US" baseline="0" dirty="0" smtClean="0"/>
              <a:t> us see how CarSpeak performs in an outdoor environment.</a:t>
            </a:r>
            <a:endParaRPr lang="en-US" dirty="0" smtClean="0"/>
          </a:p>
          <a:p>
            <a:endParaRPr lang="en-US" dirty="0" smtClean="0"/>
          </a:p>
          <a:p>
            <a:r>
              <a:rPr lang="en-US" dirty="0" smtClean="0"/>
              <a:t>For our outdoor</a:t>
            </a:r>
            <a:r>
              <a:rPr lang="en-US" baseline="0" dirty="0" smtClean="0"/>
              <a:t> experiments, w</a:t>
            </a:r>
            <a:r>
              <a:rPr lang="en-US" dirty="0" smtClean="0"/>
              <a:t>e integrated CarSpeak with an instrumented</a:t>
            </a:r>
            <a:r>
              <a:rPr lang="en-US" baseline="0" dirty="0" smtClean="0"/>
              <a:t> Yamaha car that was equipped with SICK and Hokuyo laser sensors.</a:t>
            </a:r>
            <a:endParaRPr lang="en-US" dirty="0" smtClean="0"/>
          </a:p>
          <a:p>
            <a:endParaRPr lang="en-US" dirty="0" smtClean="0"/>
          </a:p>
          <a:p>
            <a:r>
              <a:rPr lang="en-US" dirty="0" smtClean="0"/>
              <a:t>We evaluated CarSpeak in a campus like environment where the car needs to detect</a:t>
            </a:r>
            <a:r>
              <a:rPr lang="en-US" baseline="0" dirty="0" smtClean="0"/>
              <a:t> pedestrians and other vehicles. In this setup, </a:t>
            </a:r>
            <a:r>
              <a:rPr lang="en-US" b="1" baseline="0" dirty="0" smtClean="0"/>
              <a:t>we consider a segment of the road where with a hidden pedestrian crosswalk. </a:t>
            </a:r>
            <a:endParaRPr lang="en-US" b="1" dirty="0"/>
          </a:p>
        </p:txBody>
      </p:sp>
      <p:sp>
        <p:nvSpPr>
          <p:cNvPr id="4" name="Slide Number Placeholder 3"/>
          <p:cNvSpPr>
            <a:spLocks noGrp="1"/>
          </p:cNvSpPr>
          <p:nvPr>
            <p:ph type="sldNum" sz="quarter" idx="10"/>
          </p:nvPr>
        </p:nvSpPr>
        <p:spPr/>
        <p:txBody>
          <a:bodyPr/>
          <a:lstStyle/>
          <a:p>
            <a:fld id="{33C52261-85B6-0A4A-8AA5-6939B0079CC1}" type="slidenum">
              <a:rPr lang="en-US" smtClean="0"/>
              <a:t>67</a:t>
            </a:fld>
            <a:endParaRPr lang="en-US"/>
          </a:p>
        </p:txBody>
      </p:sp>
    </p:spTree>
    <p:extLst>
      <p:ext uri="{BB962C8B-B14F-4D97-AF65-F5344CB8AC3E}">
        <p14:creationId xmlns:p14="http://schemas.microsoft.com/office/powerpoint/2010/main" val="40066212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Pedestrians often walk down the stairs from a lobby adjacent to the crosswalk, to cross the road. </a:t>
            </a:r>
          </a:p>
          <a:p>
            <a:endParaRPr lang="en-US" baseline="0" dirty="0" smtClean="0"/>
          </a:p>
          <a:p>
            <a:r>
              <a:rPr lang="en-US" baseline="0" dirty="0" smtClean="0"/>
              <a:t>The lobby, however, is a blind spot for the vehicle. </a:t>
            </a:r>
          </a:p>
          <a:p>
            <a:endParaRPr lang="en-US" b="1" baseline="0" dirty="0" smtClean="0"/>
          </a:p>
          <a:p>
            <a:r>
              <a:rPr lang="en-US" b="0" baseline="0" dirty="0" smtClean="0"/>
              <a:t>To mitigate this, we </a:t>
            </a:r>
            <a:r>
              <a:rPr lang="en-US" b="1" baseline="0" dirty="0" smtClean="0"/>
              <a:t>have infrastructure sensors some of which can send a view of the lobby over the wireless medium.</a:t>
            </a:r>
            <a:r>
              <a:rPr lang="en-US" b="0" baseline="0" dirty="0" smtClean="0"/>
              <a:t>  [pause]</a:t>
            </a:r>
          </a:p>
          <a:p>
            <a:r>
              <a:rPr lang="en-US" baseline="0" dirty="0" smtClean="0"/>
              <a:t>We evaluate whether CarSpeak can </a:t>
            </a:r>
            <a:r>
              <a:rPr lang="en-US" b="1" baseline="0" dirty="0" smtClean="0"/>
              <a:t>enable early detection of the pedestrian </a:t>
            </a:r>
            <a:r>
              <a:rPr lang="en-US" baseline="0" dirty="0" smtClean="0"/>
              <a:t>safely stopping the car before he steps in to the crosswalk. </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68</a:t>
            </a:fld>
            <a:endParaRPr lang="en-US"/>
          </a:p>
        </p:txBody>
      </p:sp>
    </p:spTree>
    <p:extLst>
      <p:ext uri="{BB962C8B-B14F-4D97-AF65-F5344CB8AC3E}">
        <p14:creationId xmlns:p14="http://schemas.microsoft.com/office/powerpoint/2010/main" val="3463145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are the results.[pause]</a:t>
            </a:r>
          </a:p>
          <a:p>
            <a:r>
              <a:rPr lang="en-US" dirty="0" smtClean="0"/>
              <a:t>On</a:t>
            </a:r>
            <a:r>
              <a:rPr lang="en-US" baseline="0" dirty="0" smtClean="0"/>
              <a:t> the x-axis we </a:t>
            </a:r>
            <a:r>
              <a:rPr lang="en-US" b="1" baseline="0" dirty="0" smtClean="0"/>
              <a:t>plot how far the car was from the crosswalk when the pedestrian appeared on the stairs</a:t>
            </a:r>
            <a:r>
              <a:rPr lang="en-US" baseline="0" dirty="0" smtClean="0"/>
              <a:t>. [pause]</a:t>
            </a:r>
          </a:p>
          <a:p>
            <a:r>
              <a:rPr lang="en-US" baseline="0" dirty="0" smtClean="0"/>
              <a:t>On the y-axis we plot </a:t>
            </a:r>
            <a:r>
              <a:rPr lang="en-US" b="1" baseline="0" dirty="0" smtClean="0"/>
              <a:t>how far the car was from the crosswalk when it stopped</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t>
            </a:r>
            <a:r>
              <a:rPr lang="en-US" b="1" baseline="0" dirty="0" smtClean="0"/>
              <a:t>particular negative values on the y-axis mean that car drove into the crosswalk as the pedestrian was trying to cross</a:t>
            </a:r>
            <a:r>
              <a:rPr lang="en-US" baseline="0" dirty="0" smtClean="0"/>
              <a:t>. [pause]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69</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here are the results for the 802.11 baseline. </a:t>
            </a:r>
            <a:endParaRPr lang="en-US" dirty="0" smtClean="0"/>
          </a:p>
          <a:p>
            <a:endParaRPr lang="en-US" dirty="0" smtClean="0"/>
          </a:p>
          <a:p>
            <a:r>
              <a:rPr lang="en-US" dirty="0" smtClean="0"/>
              <a:t>Clearly, </a:t>
            </a:r>
            <a:r>
              <a:rPr lang="en-US" b="1" dirty="0" smtClean="0"/>
              <a:t>with</a:t>
            </a:r>
            <a:r>
              <a:rPr lang="en-US" b="1" baseline="0" dirty="0" smtClean="0"/>
              <a:t> </a:t>
            </a:r>
            <a:r>
              <a:rPr lang="en-US" b="1" dirty="0" smtClean="0"/>
              <a:t>802.11</a:t>
            </a:r>
            <a:r>
              <a:rPr lang="en-US" dirty="0" smtClean="0"/>
              <a:t>, </a:t>
            </a:r>
            <a:r>
              <a:rPr lang="en-US" b="1" dirty="0" smtClean="0"/>
              <a:t>the car overshoots the crosswalk if it</a:t>
            </a:r>
            <a:r>
              <a:rPr lang="en-US" b="1" baseline="0" dirty="0" smtClean="0"/>
              <a:t> were less than 4m away when the pedestrian appeared in the stairs</a:t>
            </a:r>
            <a:r>
              <a:rPr lang="en-US" baseline="0" dirty="0" smtClean="0"/>
              <a:t>. This is the circled area. </a:t>
            </a:r>
          </a:p>
          <a:p>
            <a:r>
              <a:rPr lang="en-US" baseline="0" dirty="0" smtClean="0"/>
              <a:t>As you might imagine,  having the car run into the crosswalk while the pedestrian is crossing can be quite dangerous. [pause]</a:t>
            </a:r>
          </a:p>
          <a:p>
            <a:r>
              <a:rPr lang="en-US" baseline="0" dirty="0" smtClean="0"/>
              <a:t>Of course, in our experiments, </a:t>
            </a:r>
            <a:r>
              <a:rPr lang="en-US" b="1" baseline="0" dirty="0" smtClean="0"/>
              <a:t>we ensured that the pedestrian stops short of actually obstructing the car.</a:t>
            </a:r>
          </a:p>
        </p:txBody>
      </p:sp>
      <p:sp>
        <p:nvSpPr>
          <p:cNvPr id="4" name="Slide Number Placeholder 3"/>
          <p:cNvSpPr>
            <a:spLocks noGrp="1"/>
          </p:cNvSpPr>
          <p:nvPr>
            <p:ph type="sldNum" sz="quarter" idx="10"/>
          </p:nvPr>
        </p:nvSpPr>
        <p:spPr/>
        <p:txBody>
          <a:bodyPr/>
          <a:lstStyle/>
          <a:p>
            <a:fld id="{33C52261-85B6-0A4A-8AA5-6939B0079CC1}" type="slidenum">
              <a:rPr lang="en-US" smtClean="0"/>
              <a:t>70</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for </a:t>
            </a:r>
            <a:r>
              <a:rPr lang="en-US" baseline="0" dirty="0" err="1" smtClean="0"/>
              <a:t>CarSpeak</a:t>
            </a:r>
            <a:r>
              <a:rPr lang="en-US" baseline="0" dirty="0" smtClean="0"/>
              <a:t>. </a:t>
            </a:r>
          </a:p>
          <a:p>
            <a:endParaRPr lang="en-US" baseline="0" dirty="0" smtClean="0"/>
          </a:p>
          <a:p>
            <a:r>
              <a:rPr lang="en-US" baseline="0" dirty="0" smtClean="0"/>
              <a:t>The results show that </a:t>
            </a:r>
            <a:r>
              <a:rPr lang="en-US" baseline="0" dirty="0" err="1" smtClean="0"/>
              <a:t>CarSpeak</a:t>
            </a:r>
            <a:r>
              <a:rPr lang="en-US" baseline="0" dirty="0" smtClean="0"/>
              <a:t> allows the vehicle to safely stop before the crosswalk. </a:t>
            </a:r>
            <a:r>
              <a:rPr lang="en-US" b="1" baseline="0" dirty="0" smtClean="0"/>
              <a:t>The car stops even if it were only 1 to 2m away from the crosswalk when the pedestrian appeared on the stairs.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71</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people have looked at communication between vehicles using Vehicular Ad-hoc networks. So can we simply use this past work?</a:t>
            </a:r>
          </a:p>
          <a:p>
            <a:endParaRPr lang="en-US" baseline="0" dirty="0" smtClean="0"/>
          </a:p>
          <a:p>
            <a:r>
              <a:rPr lang="en-US" baseline="0" dirty="0" smtClean="0"/>
              <a:t>VANET protocols are typically oblivious to the application. </a:t>
            </a:r>
            <a:r>
              <a:rPr lang="en-US" b="1" baseline="0" dirty="0" smtClean="0"/>
              <a:t>Instead they focus on improving communication through </a:t>
            </a:r>
          </a:p>
          <a:p>
            <a:endParaRPr lang="en-US" baseline="0" dirty="0" smtClean="0"/>
          </a:p>
          <a:p>
            <a:r>
              <a:rPr lang="en-US" baseline="0" dirty="0" smtClean="0"/>
              <a:t>efficient routing, </a:t>
            </a:r>
          </a:p>
          <a:p>
            <a:endParaRPr lang="en-US" baseline="0" dirty="0" smtClean="0"/>
          </a:p>
          <a:p>
            <a:r>
              <a:rPr lang="en-US" baseline="0" dirty="0" smtClean="0"/>
              <a:t>reliable message delivery, </a:t>
            </a:r>
          </a:p>
          <a:p>
            <a:endParaRPr lang="en-US" baseline="0" dirty="0" smtClean="0"/>
          </a:p>
          <a:p>
            <a:r>
              <a:rPr lang="en-US" baseline="0" dirty="0" smtClean="0"/>
              <a:t>etc.</a:t>
            </a:r>
          </a:p>
          <a:p>
            <a:endParaRPr lang="en-US" baseline="0" dirty="0" smtClean="0"/>
          </a:p>
          <a:p>
            <a:r>
              <a:rPr lang="en-US" baseline="0" dirty="0" smtClean="0"/>
              <a:t>Such protocols are generic and not directly integrated with specific applications.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9</a:t>
            </a:fld>
            <a:endParaRPr lang="en-US"/>
          </a:p>
        </p:txBody>
      </p:sp>
    </p:spTree>
    <p:extLst>
      <p:ext uri="{BB962C8B-B14F-4D97-AF65-F5344CB8AC3E}">
        <p14:creationId xmlns:p14="http://schemas.microsoft.com/office/powerpoint/2010/main" val="21368074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a:t>
            </a:r>
          </a:p>
          <a:p>
            <a:endParaRPr lang="en-US" dirty="0" smtClean="0"/>
          </a:p>
          <a:p>
            <a:r>
              <a:rPr lang="en-US" dirty="0" smtClean="0"/>
              <a:t>I</a:t>
            </a:r>
            <a:r>
              <a:rPr lang="en-US" baseline="0" dirty="0" smtClean="0"/>
              <a:t> presented CarSpeak, a communication system fully integrated with autonomous driving.</a:t>
            </a:r>
          </a:p>
          <a:p>
            <a:endParaRPr lang="en-US" baseline="0" dirty="0" smtClean="0"/>
          </a:p>
          <a:p>
            <a:r>
              <a:rPr lang="en-US" baseline="0" dirty="0" smtClean="0"/>
              <a:t>CarSpeak adopts a content-centric approach to data access and medium access control.</a:t>
            </a:r>
          </a:p>
          <a:p>
            <a:endParaRPr lang="en-US" baseline="0" dirty="0" smtClean="0"/>
          </a:p>
          <a:p>
            <a:r>
              <a:rPr lang="en-US" dirty="0" smtClean="0"/>
              <a:t>Many</a:t>
            </a:r>
            <a:r>
              <a:rPr lang="en-US" baseline="0" dirty="0" smtClean="0"/>
              <a:t> of CarSpeak’s core concepts apply to collaborative robotics, virtual reality, and virtual games which involve collaboration of distributed sensors over the wireless medium.</a:t>
            </a:r>
          </a:p>
          <a:p>
            <a:endParaRPr lang="en-US" baseline="0" dirty="0" smtClean="0"/>
          </a:p>
          <a:p>
            <a:r>
              <a:rPr lang="en-US" baseline="0" dirty="0" smtClean="0"/>
              <a:t>Thank you and I will take questions.</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72</a:t>
            </a:fld>
            <a:endParaRPr lang="en-US"/>
          </a:p>
        </p:txBody>
      </p:sp>
    </p:spTree>
    <p:extLst>
      <p:ext uri="{BB962C8B-B14F-4D97-AF65-F5344CB8AC3E}">
        <p14:creationId xmlns:p14="http://schemas.microsoft.com/office/powerpoint/2010/main" val="18986214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3201" y="4343400"/>
            <a:ext cx="6358466" cy="4114800"/>
          </a:xfrm>
        </p:spPr>
        <p:txBody>
          <a:bodyPr/>
          <a:lstStyle/>
          <a:p>
            <a:r>
              <a:rPr lang="en-US" sz="1200" b="0" i="0" u="none" strike="noStrike" kern="1200" baseline="0" dirty="0" smtClean="0">
                <a:solidFill>
                  <a:schemeClr val="tx1"/>
                </a:solidFill>
                <a:latin typeface="+mn-lt"/>
                <a:ea typeface="+mn-ea"/>
                <a:cs typeface="+mn-cs"/>
              </a:rPr>
              <a:t>existing safety applications (such as Forward Collision Detection,</a:t>
            </a:r>
          </a:p>
          <a:p>
            <a:r>
              <a:rPr lang="en-US" sz="1200" b="0" i="0" u="none" strike="noStrike" kern="1200" baseline="0" dirty="0" smtClean="0">
                <a:solidFill>
                  <a:schemeClr val="tx1"/>
                </a:solidFill>
                <a:latin typeface="+mn-lt"/>
                <a:ea typeface="+mn-ea"/>
                <a:cs typeface="+mn-cs"/>
              </a:rPr>
              <a:t>Speeding Warning, Intersection Violation Detection,</a:t>
            </a:r>
          </a:p>
          <a:p>
            <a:r>
              <a:rPr lang="en-US" sz="1200" b="0" i="0" u="none" strike="noStrike" kern="1200" baseline="0" dirty="0" err="1" smtClean="0">
                <a:solidFill>
                  <a:schemeClr val="tx1"/>
                </a:solidFill>
                <a:latin typeface="+mn-lt"/>
                <a:ea typeface="+mn-ea"/>
                <a:cs typeface="+mn-cs"/>
              </a:rPr>
              <a:t>etc</a:t>
            </a:r>
            <a:r>
              <a:rPr lang="en-US" sz="1200" b="0" i="0" u="none" strike="noStrike" kern="1200" baseline="0" dirty="0" smtClean="0">
                <a:solidFill>
                  <a:schemeClr val="tx1"/>
                </a:solidFill>
                <a:latin typeface="+mn-lt"/>
                <a:ea typeface="+mn-ea"/>
                <a:cs typeface="+mn-cs"/>
              </a:rPr>
              <a:t>) we introduce a multi-layered architecture that houses the</a:t>
            </a:r>
          </a:p>
          <a:p>
            <a:r>
              <a:rPr lang="en-US" sz="1200" b="0" i="0" u="none" strike="noStrike" kern="1200" baseline="0" dirty="0" smtClean="0">
                <a:solidFill>
                  <a:schemeClr val="tx1"/>
                </a:solidFill>
                <a:latin typeface="+mn-lt"/>
                <a:ea typeface="+mn-ea"/>
                <a:cs typeface="+mn-cs"/>
              </a:rPr>
              <a:t>algorithm in a separate fusion layer. This allows the safety</a:t>
            </a:r>
          </a:p>
          <a:p>
            <a:r>
              <a:rPr lang="en-US" sz="1200" b="0" i="0" u="none" strike="noStrike" kern="1200" baseline="0" dirty="0" smtClean="0">
                <a:solidFill>
                  <a:schemeClr val="tx1"/>
                </a:solidFill>
                <a:latin typeface="+mn-lt"/>
                <a:ea typeface="+mn-ea"/>
                <a:cs typeface="+mn-cs"/>
              </a:rPr>
              <a:t>applications to be developed and implemented independently</a:t>
            </a:r>
          </a:p>
          <a:p>
            <a:r>
              <a:rPr lang="en-US" sz="1200" b="0" i="0" u="none" strike="noStrike" kern="1200" baseline="0" dirty="0" smtClean="0">
                <a:solidFill>
                  <a:schemeClr val="tx1"/>
                </a:solidFill>
                <a:latin typeface="+mn-lt"/>
                <a:ea typeface="+mn-ea"/>
                <a:cs typeface="+mn-cs"/>
              </a:rPr>
              <a:t>of the fusion process.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 main goal of the LL Fusion layer is to reduce the congestion</a:t>
            </a:r>
          </a:p>
          <a:p>
            <a:r>
              <a:rPr lang="en-US" sz="1200" b="1" i="0" u="none" strike="noStrike" kern="1200" baseline="0" dirty="0" smtClean="0">
                <a:solidFill>
                  <a:schemeClr val="tx1"/>
                </a:solidFill>
                <a:latin typeface="+mn-lt"/>
                <a:ea typeface="+mn-ea"/>
                <a:cs typeface="+mn-cs"/>
              </a:rPr>
              <a:t>in the wireless medium</a:t>
            </a:r>
            <a:r>
              <a:rPr lang="en-US" sz="1200" b="0" i="0" u="none" strike="noStrike" kern="1200" baseline="0" dirty="0" smtClean="0">
                <a:solidFill>
                  <a:schemeClr val="tx1"/>
                </a:solidFill>
                <a:latin typeface="+mn-lt"/>
                <a:ea typeface="+mn-ea"/>
                <a:cs typeface="+mn-cs"/>
              </a:rPr>
              <a:t>. This is crucial from the safety</a:t>
            </a:r>
          </a:p>
          <a:p>
            <a:r>
              <a:rPr lang="en-US" sz="1200" b="0" i="0" u="none" strike="noStrike" kern="1200" baseline="0" dirty="0" smtClean="0">
                <a:solidFill>
                  <a:schemeClr val="tx1"/>
                </a:solidFill>
                <a:latin typeface="+mn-lt"/>
                <a:ea typeface="+mn-ea"/>
                <a:cs typeface="+mn-cs"/>
              </a:rPr>
              <a:t>application perspective since most vehicles</a:t>
            </a:r>
            <a:r>
              <a:rPr lang="en-US" sz="1200" b="1" i="0" u="none" strike="noStrike" kern="1200" baseline="0" dirty="0" smtClean="0">
                <a:solidFill>
                  <a:schemeClr val="tx1"/>
                </a:solidFill>
                <a:latin typeface="+mn-lt"/>
                <a:ea typeface="+mn-ea"/>
                <a:cs typeface="+mn-cs"/>
              </a:rPr>
              <a:t> are constantly in</a:t>
            </a:r>
          </a:p>
          <a:p>
            <a:r>
              <a:rPr lang="en-US" sz="1200" b="1" i="0" u="none" strike="noStrike" kern="1200" baseline="0" dirty="0" smtClean="0">
                <a:solidFill>
                  <a:schemeClr val="tx1"/>
                </a:solidFill>
                <a:latin typeface="+mn-lt"/>
                <a:ea typeface="+mn-ea"/>
                <a:cs typeface="+mn-cs"/>
              </a:rPr>
              <a:t>motion,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the range of the on-board radio is only a few</a:t>
            </a:r>
          </a:p>
          <a:p>
            <a:r>
              <a:rPr lang="en-US" sz="1200" b="1" i="0" u="none" strike="noStrike" kern="1200" baseline="0" dirty="0" smtClean="0">
                <a:solidFill>
                  <a:schemeClr val="tx1"/>
                </a:solidFill>
                <a:latin typeface="+mn-lt"/>
                <a:ea typeface="+mn-ea"/>
                <a:cs typeface="+mn-cs"/>
              </a:rPr>
              <a:t>hundred feet,</a:t>
            </a:r>
            <a:r>
              <a:rPr lang="en-US" sz="1200" b="0" i="0" u="none" strike="noStrike" kern="1200" baseline="0" dirty="0" smtClean="0">
                <a:solidFill>
                  <a:schemeClr val="tx1"/>
                </a:solidFill>
                <a:latin typeface="+mn-lt"/>
                <a:ea typeface="+mn-ea"/>
                <a:cs typeface="+mn-cs"/>
              </a:rPr>
              <a:t> thereby </a:t>
            </a:r>
            <a:r>
              <a:rPr lang="en-US" sz="1200" b="1" i="0" u="none" strike="noStrike" kern="1200" baseline="0" dirty="0" smtClean="0">
                <a:solidFill>
                  <a:schemeClr val="tx1"/>
                </a:solidFill>
                <a:latin typeface="+mn-lt"/>
                <a:ea typeface="+mn-ea"/>
                <a:cs typeface="+mn-cs"/>
              </a:rPr>
              <a:t>giving us a very small time-window  </a:t>
            </a:r>
            <a:r>
              <a:rPr lang="en-US" sz="1200" b="0" i="0" u="none" strike="noStrike" kern="1200" baseline="0" dirty="0" smtClean="0">
                <a:solidFill>
                  <a:schemeClr val="tx1"/>
                </a:solidFill>
                <a:latin typeface="+mn-lt"/>
                <a:ea typeface="+mn-ea"/>
                <a:cs typeface="+mn-cs"/>
              </a:rPr>
              <a:t>for communication.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HL fusion forms the basis for our work and is placed </a:t>
            </a:r>
            <a:r>
              <a:rPr lang="en-US" sz="1200" b="1" i="0" u="none" strike="noStrike" kern="1200" baseline="0" dirty="0" smtClean="0">
                <a:solidFill>
                  <a:schemeClr val="tx1"/>
                </a:solidFill>
                <a:latin typeface="+mn-lt"/>
                <a:ea typeface="+mn-ea"/>
                <a:cs typeface="+mn-cs"/>
              </a:rPr>
              <a:t>between</a:t>
            </a:r>
            <a:r>
              <a:rPr lang="en-US" sz="1200" b="1"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 applications and the driver</a:t>
            </a:r>
            <a:r>
              <a:rPr lang="en-US" sz="1200" b="0" i="0" u="none" strike="noStrike" kern="1200" baseline="0" dirty="0" smtClean="0">
                <a:solidFill>
                  <a:schemeClr val="tx1"/>
                </a:solidFill>
                <a:latin typeface="+mn-lt"/>
                <a:ea typeface="+mn-ea"/>
                <a:cs typeface="+mn-cs"/>
              </a:rPr>
              <a:t>. It is directly responsible</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 applying HF considerations to the application layer output,</a:t>
            </a:r>
          </a:p>
          <a:p>
            <a:r>
              <a:rPr lang="en-US" sz="1200" b="0" i="0" u="none" strike="noStrike" kern="1200" baseline="0" dirty="0" smtClean="0">
                <a:solidFill>
                  <a:schemeClr val="tx1"/>
                </a:solidFill>
                <a:latin typeface="+mn-lt"/>
                <a:ea typeface="+mn-ea"/>
                <a:cs typeface="+mn-cs"/>
              </a:rPr>
              <a:t>rendering it more useful to the driver. </a:t>
            </a:r>
            <a:r>
              <a:rPr lang="en-US" sz="1200" b="1" i="0" u="none" strike="noStrike" kern="1200" baseline="0" dirty="0" smtClean="0">
                <a:solidFill>
                  <a:schemeClr val="tx1"/>
                </a:solidFill>
                <a:latin typeface="+mn-lt"/>
                <a:ea typeface="+mn-ea"/>
                <a:cs typeface="+mn-cs"/>
              </a:rPr>
              <a:t>It queries and uses information from</a:t>
            </a:r>
            <a:r>
              <a:rPr lang="en-US" sz="1200" b="1"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 Driver Profile module to customize the Warning Messages</a:t>
            </a:r>
            <a:r>
              <a:rPr lang="en-US" sz="1200" b="1"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to the driver</a:t>
            </a:r>
            <a:r>
              <a:rPr lang="en-US" sz="1200" b="0" i="0" u="none" strike="noStrike" kern="1200" baseline="0" dirty="0" smtClean="0">
                <a:solidFill>
                  <a:schemeClr val="tx1"/>
                </a:solidFill>
                <a:latin typeface="+mn-lt"/>
                <a:ea typeface="+mn-ea"/>
                <a:cs typeface="+mn-cs"/>
              </a:rPr>
              <a:t>. The  </a:t>
            </a:r>
            <a:r>
              <a:rPr lang="en-US" sz="1200" b="1" i="0" u="none" strike="noStrike" kern="1200" baseline="0" dirty="0" smtClean="0">
                <a:solidFill>
                  <a:schemeClr val="tx1"/>
                </a:solidFill>
                <a:latin typeface="+mn-lt"/>
                <a:ea typeface="+mn-ea"/>
                <a:cs typeface="+mn-cs"/>
              </a:rPr>
              <a:t>Driver Profile module</a:t>
            </a:r>
            <a:r>
              <a:rPr lang="en-US" sz="1200" b="0" i="0" u="none" strike="noStrike" kern="1200" baseline="0" dirty="0" smtClean="0">
                <a:solidFill>
                  <a:schemeClr val="tx1"/>
                </a:solidFill>
                <a:latin typeface="+mn-lt"/>
                <a:ea typeface="+mn-ea"/>
                <a:cs typeface="+mn-cs"/>
              </a:rPr>
              <a:t> supplies the fusion algorithm</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with the necessary data via lookup functions. This includes</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a:t>
            </a:r>
            <a:r>
              <a:rPr lang="en-US" sz="1200" b="1" i="0" u="none" strike="noStrike" kern="1200" baseline="0" dirty="0" smtClean="0">
                <a:solidFill>
                  <a:schemeClr val="tx1"/>
                </a:solidFill>
                <a:latin typeface="+mn-lt"/>
                <a:ea typeface="+mn-ea"/>
                <a:cs typeface="+mn-cs"/>
              </a:rPr>
              <a:t>driver’s preferences as well as the quality of the driver’s</a:t>
            </a:r>
            <a:r>
              <a:rPr lang="en-US" sz="1200" b="1"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responses to warning message</a:t>
            </a:r>
            <a:r>
              <a:rPr lang="en-US" sz="1200" b="0" i="0" u="none" strike="noStrike" kern="1200" baseline="0" dirty="0" smtClean="0">
                <a:solidFill>
                  <a:schemeClr val="tx1"/>
                </a:solidFill>
                <a:latin typeface="+mn-lt"/>
                <a:ea typeface="+mn-ea"/>
                <a:cs typeface="+mn-cs"/>
              </a:rPr>
              <a:t>s. For example, an elderly driver</a:t>
            </a:r>
            <a:r>
              <a:rPr lang="en-US" sz="1200" b="0"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might prefer to hear a message using the audio system </a:t>
            </a:r>
            <a:r>
              <a:rPr lang="en-US" sz="1200" b="0" i="0" u="none" strike="noStrike" kern="1200" baseline="0" dirty="0" smtClean="0">
                <a:solidFill>
                  <a:schemeClr val="tx1"/>
                </a:solidFill>
                <a:latin typeface="+mn-lt"/>
                <a:ea typeface="+mn-ea"/>
                <a:cs typeface="+mn-cs"/>
              </a:rPr>
              <a:t>in</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addition to a tactile stimulus. </a:t>
            </a:r>
            <a:r>
              <a:rPr lang="en-US" sz="1200" b="1" i="0" u="none" strike="noStrike" kern="1200" baseline="0" dirty="0" smtClean="0">
                <a:solidFill>
                  <a:schemeClr val="tx1"/>
                </a:solidFill>
              </a:rPr>
              <a:t>They might also wish to have</a:t>
            </a:r>
            <a:r>
              <a:rPr lang="en-US" sz="1200" b="1" i="0" u="none" strike="noStrike" kern="1200" dirty="0" smtClean="0">
                <a:solidFill>
                  <a:schemeClr val="tx1"/>
                </a:solidFill>
              </a:rPr>
              <a:t> </a:t>
            </a:r>
            <a:r>
              <a:rPr lang="en-US" sz="1200" b="1" i="0" u="none" strike="noStrike" kern="1200" baseline="0" dirty="0" smtClean="0">
                <a:solidFill>
                  <a:schemeClr val="tx1"/>
                </a:solidFill>
              </a:rPr>
              <a:t>messages repeated if no response is detected within a certain</a:t>
            </a:r>
            <a:r>
              <a:rPr lang="en-US" sz="1200" b="1" i="0" u="none" strike="noStrike" kern="1200" dirty="0" smtClean="0">
                <a:solidFill>
                  <a:schemeClr val="tx1"/>
                </a:solidFill>
              </a:rPr>
              <a:t> </a:t>
            </a:r>
            <a:r>
              <a:rPr lang="en-US" sz="1200" b="1" i="0" u="none" strike="noStrike" kern="1200" baseline="0" dirty="0" smtClean="0">
                <a:solidFill>
                  <a:schemeClr val="tx1"/>
                </a:solidFill>
              </a:rPr>
              <a:t>time.</a:t>
            </a:r>
            <a:endParaRPr lang="en-US" b="1" dirty="0"/>
          </a:p>
        </p:txBody>
      </p:sp>
      <p:sp>
        <p:nvSpPr>
          <p:cNvPr id="4" name="Slide Number Placeholder 3"/>
          <p:cNvSpPr>
            <a:spLocks noGrp="1"/>
          </p:cNvSpPr>
          <p:nvPr>
            <p:ph type="sldNum" sz="quarter" idx="10"/>
          </p:nvPr>
        </p:nvSpPr>
        <p:spPr/>
        <p:txBody>
          <a:bodyPr/>
          <a:lstStyle/>
          <a:p>
            <a:fld id="{33C52261-85B6-0A4A-8AA5-6939B0079CC1}" type="slidenum">
              <a:rPr lang="en-US" smtClean="0"/>
              <a:t>75</a:t>
            </a:fld>
            <a:endParaRPr lang="en-US"/>
          </a:p>
        </p:txBody>
      </p:sp>
    </p:spTree>
    <p:extLst>
      <p:ext uri="{BB962C8B-B14F-4D97-AF65-F5344CB8AC3E}">
        <p14:creationId xmlns:p14="http://schemas.microsoft.com/office/powerpoint/2010/main" val="379749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For a particular message in the queue, we denote its </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utility based on three factors, N , the total number of</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messages in the queue, n , the number of messages of its own</a:t>
            </a:r>
          </a:p>
          <a:p>
            <a:r>
              <a:rPr lang="en-US" sz="1200" b="0" i="0" u="none" strike="noStrike" kern="1200" baseline="0" dirty="0" smtClean="0">
                <a:solidFill>
                  <a:schemeClr val="tx1"/>
                </a:solidFill>
                <a:latin typeface="+mn-lt"/>
                <a:ea typeface="+mn-ea"/>
                <a:cs typeface="+mn-cs"/>
              </a:rPr>
              <a:t>type that follow it and f ; 0 &lt; f  1 , the driver’s familiarity</a:t>
            </a:r>
          </a:p>
          <a:p>
            <a:r>
              <a:rPr lang="en-US" sz="1200" b="0" i="0" u="none" strike="noStrike" kern="1200" baseline="0" dirty="0" smtClean="0">
                <a:solidFill>
                  <a:schemeClr val="tx1"/>
                </a:solidFill>
                <a:latin typeface="+mn-lt"/>
                <a:ea typeface="+mn-ea"/>
                <a:cs typeface="+mn-cs"/>
              </a:rPr>
              <a:t>with this type of message: equation 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We note that there are limits on the usefulness of repetitions</a:t>
            </a:r>
          </a:p>
          <a:p>
            <a:r>
              <a:rPr lang="en-US" sz="1200" b="0" i="0" u="none" strike="noStrike" kern="1200" baseline="0" dirty="0" smtClean="0">
                <a:solidFill>
                  <a:schemeClr val="tx1"/>
                </a:solidFill>
                <a:latin typeface="+mn-lt"/>
                <a:ea typeface="+mn-ea"/>
                <a:cs typeface="+mn-cs"/>
              </a:rPr>
              <a:t>and that increasing the frequency beyond a certain limit,</a:t>
            </a:r>
          </a:p>
          <a:p>
            <a:r>
              <a:rPr lang="en-US" sz="1200" b="0" i="0" u="none" strike="noStrike" kern="1200" baseline="0" dirty="0" smtClean="0">
                <a:solidFill>
                  <a:schemeClr val="tx1"/>
                </a:solidFill>
                <a:latin typeface="+mn-lt"/>
                <a:ea typeface="+mn-ea"/>
                <a:cs typeface="+mn-cs"/>
              </a:rPr>
              <a:t>depending on the message, does not improve the response from</a:t>
            </a:r>
          </a:p>
          <a:p>
            <a:r>
              <a:rPr lang="en-US" sz="1200" b="0" i="0" u="none" strike="noStrike" kern="1200" baseline="0" dirty="0" smtClean="0">
                <a:solidFill>
                  <a:schemeClr val="tx1"/>
                </a:solidFill>
                <a:latin typeface="+mn-lt"/>
                <a:ea typeface="+mn-ea"/>
                <a:cs typeface="+mn-cs"/>
              </a:rPr>
              <a:t>an individual [10].</a:t>
            </a:r>
          </a:p>
          <a:p>
            <a:r>
              <a:rPr lang="en-US" sz="1200" b="0" i="0" u="none" strike="noStrike" kern="1200" baseline="0" dirty="0" smtClean="0">
                <a:solidFill>
                  <a:schemeClr val="tx1"/>
                </a:solidFill>
                <a:latin typeface="+mn-lt"/>
                <a:ea typeface="+mn-ea"/>
                <a:cs typeface="+mn-cs"/>
              </a:rPr>
              <a:t>Hence, once f  reaches a certain threshold, we simply denote</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utilty</a:t>
            </a:r>
            <a:r>
              <a:rPr lang="en-US" sz="1200" b="0" i="0" u="none" strike="noStrike" kern="1200" baseline="0" dirty="0" smtClean="0">
                <a:solidFill>
                  <a:schemeClr val="tx1"/>
                </a:solidFill>
                <a:latin typeface="+mn-lt"/>
                <a:ea typeface="+mn-ea"/>
                <a:cs typeface="+mn-cs"/>
              </a:rPr>
              <a:t> as: f=1</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76</a:t>
            </a:fld>
            <a:endParaRPr lang="en-US"/>
          </a:p>
        </p:txBody>
      </p:sp>
    </p:spTree>
    <p:extLst>
      <p:ext uri="{BB962C8B-B14F-4D97-AF65-F5344CB8AC3E}">
        <p14:creationId xmlns:p14="http://schemas.microsoft.com/office/powerpoint/2010/main" val="2024444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77</a:t>
            </a:fld>
            <a:endParaRPr lang="en-US"/>
          </a:p>
        </p:txBody>
      </p:sp>
    </p:spTree>
    <p:extLst>
      <p:ext uri="{BB962C8B-B14F-4D97-AF65-F5344CB8AC3E}">
        <p14:creationId xmlns:p14="http://schemas.microsoft.com/office/powerpoint/2010/main" val="20244443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just take a union of all actions needed:</a:t>
            </a:r>
          </a:p>
          <a:p>
            <a:endParaRPr lang="en-US" dirty="0" smtClean="0"/>
          </a:p>
          <a:p>
            <a:r>
              <a:rPr lang="en-US" dirty="0" smtClean="0"/>
              <a:t>The set</a:t>
            </a:r>
            <a:r>
              <a:rPr lang="en-US" baseline="0" dirty="0" smtClean="0"/>
              <a:t> of actions needed are: (L1,D1,S1) (L2,D2,S2) (L1,D1,S2) (L4,D4,S4) (L5,D5,S5)</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78</a:t>
            </a:fld>
            <a:endParaRPr lang="en-US"/>
          </a:p>
        </p:txBody>
      </p:sp>
    </p:spTree>
    <p:extLst>
      <p:ext uri="{BB962C8B-B14F-4D97-AF65-F5344CB8AC3E}">
        <p14:creationId xmlns:p14="http://schemas.microsoft.com/office/powerpoint/2010/main" val="1557302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Step 1. Location-based: H1 and H2 appear to be originating</a:t>
            </a:r>
          </a:p>
          <a:p>
            <a:r>
              <a:rPr lang="en-US" sz="1200" b="0" i="0" u="none" strike="noStrike" kern="1200" baseline="0" dirty="0" smtClean="0">
                <a:solidFill>
                  <a:schemeClr val="tx1"/>
                </a:solidFill>
                <a:latin typeface="+mn-lt"/>
                <a:ea typeface="+mn-ea"/>
                <a:cs typeface="+mn-cs"/>
              </a:rPr>
              <a:t>at the same location. We find the utility </a:t>
            </a:r>
            <a:r>
              <a:rPr lang="en-US" sz="1200" b="0" i="0" u="none" strike="noStrike" kern="1200" baseline="0" dirty="0" err="1" smtClean="0">
                <a:solidFill>
                  <a:schemeClr val="tx1"/>
                </a:solidFill>
                <a:latin typeface="+mn-lt"/>
                <a:ea typeface="+mn-ea"/>
                <a:cs typeface="+mn-cs"/>
              </a:rPr>
              <a:t>Utype</a:t>
            </a:r>
            <a:r>
              <a:rPr lang="en-US" sz="1200" b="0" i="0" u="none" strike="noStrike" kern="1200" baseline="0" dirty="0" smtClean="0">
                <a:solidFill>
                  <a:schemeClr val="tx1"/>
                </a:solidFill>
                <a:latin typeface="+mn-lt"/>
                <a:ea typeface="+mn-ea"/>
                <a:cs typeface="+mn-cs"/>
              </a:rPr>
              <a:t> of the corresponding</a:t>
            </a:r>
          </a:p>
          <a:p>
            <a:r>
              <a:rPr lang="en-US" sz="1200" b="0" i="0" u="none" strike="noStrike" kern="1200" baseline="0" dirty="0" smtClean="0">
                <a:solidFill>
                  <a:schemeClr val="tx1"/>
                </a:solidFill>
                <a:latin typeface="+mn-lt"/>
                <a:ea typeface="+mn-ea"/>
                <a:cs typeface="+mn-cs"/>
              </a:rPr>
              <a:t>warnings W1 and W2 and choose the one (say H1)</a:t>
            </a:r>
          </a:p>
          <a:p>
            <a:r>
              <a:rPr lang="en-US" sz="1200" b="0" i="0" u="none" strike="noStrike" kern="1200" baseline="0" dirty="0" smtClean="0">
                <a:solidFill>
                  <a:schemeClr val="tx1"/>
                </a:solidFill>
                <a:latin typeface="+mn-lt"/>
                <a:ea typeface="+mn-ea"/>
                <a:cs typeface="+mn-cs"/>
              </a:rPr>
              <a:t>that offers higher benefit.</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79</a:t>
            </a:fld>
            <a:endParaRPr lang="en-US"/>
          </a:p>
        </p:txBody>
      </p:sp>
    </p:spTree>
    <p:extLst>
      <p:ext uri="{BB962C8B-B14F-4D97-AF65-F5344CB8AC3E}">
        <p14:creationId xmlns:p14="http://schemas.microsoft.com/office/powerpoint/2010/main" val="3392571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Step 2. Matching Actions: From the remaining hazards, we</a:t>
            </a:r>
          </a:p>
          <a:p>
            <a:r>
              <a:rPr lang="en-US" sz="1200" b="0" i="0" u="none" strike="noStrike" kern="1200" baseline="0" dirty="0" smtClean="0">
                <a:solidFill>
                  <a:schemeClr val="tx1"/>
                </a:solidFill>
                <a:latin typeface="+mn-lt"/>
                <a:ea typeface="+mn-ea"/>
                <a:cs typeface="+mn-cs"/>
              </a:rPr>
              <a:t>look for those pairs that require the same actions from the</a:t>
            </a:r>
          </a:p>
          <a:p>
            <a:r>
              <a:rPr lang="en-US" sz="1200" b="0" i="0" u="none" strike="noStrike" kern="1200" baseline="0" dirty="0" smtClean="0">
                <a:solidFill>
                  <a:schemeClr val="tx1"/>
                </a:solidFill>
                <a:latin typeface="+mn-lt"/>
                <a:ea typeface="+mn-ea"/>
                <a:cs typeface="+mn-cs"/>
              </a:rPr>
              <a:t>driver. We identify H1 and H3 and find the value of </a:t>
            </a:r>
            <a:r>
              <a:rPr lang="en-US" sz="1200" b="0" i="0" u="none" strike="noStrike" kern="1200" baseline="0" dirty="0" err="1" smtClean="0">
                <a:solidFill>
                  <a:schemeClr val="tx1"/>
                </a:solidFill>
                <a:latin typeface="+mn-lt"/>
                <a:ea typeface="+mn-ea"/>
                <a:cs typeface="+mn-cs"/>
              </a:rPr>
              <a:t>Utype</a:t>
            </a:r>
            <a:r>
              <a:rPr lang="en-US" sz="1200" b="0" i="0" u="none" strike="noStrike" kern="1200" baseline="0" dirty="0" smtClean="0">
                <a:solidFill>
                  <a:schemeClr val="tx1"/>
                </a:solidFill>
                <a:latin typeface="+mn-lt"/>
                <a:ea typeface="+mn-ea"/>
                <a:cs typeface="+mn-cs"/>
              </a:rPr>
              <a:t> for</a:t>
            </a:r>
          </a:p>
          <a:p>
            <a:r>
              <a:rPr lang="en-US" sz="1200" b="0" i="0" u="none" strike="noStrike" kern="1200" baseline="0" dirty="0" smtClean="0">
                <a:solidFill>
                  <a:schemeClr val="tx1"/>
                </a:solidFill>
                <a:latin typeface="+mn-lt"/>
                <a:ea typeface="+mn-ea"/>
                <a:cs typeface="+mn-cs"/>
              </a:rPr>
              <a:t>each. Let us assume</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80</a:t>
            </a:fld>
            <a:endParaRPr lang="en-US"/>
          </a:p>
        </p:txBody>
      </p:sp>
    </p:spTree>
    <p:extLst>
      <p:ext uri="{BB962C8B-B14F-4D97-AF65-F5344CB8AC3E}">
        <p14:creationId xmlns:p14="http://schemas.microsoft.com/office/powerpoint/2010/main" val="3392571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Finally, we identify hazards whose</a:t>
            </a:r>
          </a:p>
          <a:p>
            <a:r>
              <a:rPr lang="en-US" sz="1200" b="0" i="0" u="none" strike="noStrike" kern="1200" baseline="0" dirty="0" smtClean="0">
                <a:solidFill>
                  <a:schemeClr val="tx1"/>
                </a:solidFill>
                <a:latin typeface="+mn-lt"/>
                <a:ea typeface="+mn-ea"/>
                <a:cs typeface="+mn-cs"/>
              </a:rPr>
              <a:t>corresponding action sets form subsets of other hazards. This</a:t>
            </a:r>
          </a:p>
          <a:p>
            <a:r>
              <a:rPr lang="en-US" sz="1200" b="0" i="0" u="none" strike="noStrike" kern="1200" baseline="0" dirty="0" smtClean="0">
                <a:solidFill>
                  <a:schemeClr val="tx1"/>
                </a:solidFill>
                <a:latin typeface="+mn-lt"/>
                <a:ea typeface="+mn-ea"/>
                <a:cs typeface="+mn-cs"/>
              </a:rPr>
              <a:t>leads us to H4  and H5 . In such a case, we choose the one with</a:t>
            </a:r>
          </a:p>
          <a:p>
            <a:r>
              <a:rPr lang="en-US" sz="1200" b="0" i="0" u="none" strike="noStrike" kern="1200" baseline="0" dirty="0" smtClean="0">
                <a:solidFill>
                  <a:schemeClr val="tx1"/>
                </a:solidFill>
                <a:latin typeface="+mn-lt"/>
                <a:ea typeface="+mn-ea"/>
                <a:cs typeface="+mn-cs"/>
              </a:rPr>
              <a:t>the smaller action set since any evasive maneuver chosen from</a:t>
            </a:r>
          </a:p>
          <a:p>
            <a:r>
              <a:rPr lang="en-US" sz="1200" b="0" i="0" u="none" strike="noStrike" kern="1200" baseline="0" dirty="0" smtClean="0">
                <a:solidFill>
                  <a:schemeClr val="tx1"/>
                </a:solidFill>
                <a:latin typeface="+mn-lt"/>
                <a:ea typeface="+mn-ea"/>
                <a:cs typeface="+mn-cs"/>
              </a:rPr>
              <a:t>it is an equally valid response for the other hazard; here we</a:t>
            </a:r>
          </a:p>
          <a:p>
            <a:r>
              <a:rPr lang="en-US" sz="1200" b="0" i="0" u="none" strike="noStrike" kern="1200" baseline="0" dirty="0" smtClean="0">
                <a:solidFill>
                  <a:schemeClr val="tx1"/>
                </a:solidFill>
                <a:latin typeface="+mn-lt"/>
                <a:ea typeface="+mn-ea"/>
                <a:cs typeface="+mn-cs"/>
              </a:rPr>
              <a:t>choose H4 .</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81</a:t>
            </a:fld>
            <a:endParaRPr lang="en-US"/>
          </a:p>
        </p:txBody>
      </p:sp>
    </p:spTree>
    <p:extLst>
      <p:ext uri="{BB962C8B-B14F-4D97-AF65-F5344CB8AC3E}">
        <p14:creationId xmlns:p14="http://schemas.microsoft.com/office/powerpoint/2010/main" val="33925716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Without Fusion, the notification system attempted to deliver</a:t>
            </a:r>
          </a:p>
          <a:p>
            <a:r>
              <a:rPr lang="en-US" sz="1200" b="0" i="0" u="none" strike="noStrike" kern="1200" baseline="0" dirty="0" smtClean="0">
                <a:solidFill>
                  <a:schemeClr val="tx1"/>
                </a:solidFill>
                <a:latin typeface="+mn-lt"/>
                <a:ea typeface="+mn-ea"/>
                <a:cs typeface="+mn-cs"/>
              </a:rPr>
              <a:t>as many warnings as it could on a first-come first-served basis.</a:t>
            </a:r>
          </a:p>
          <a:p>
            <a:endParaRPr lang="en-US" sz="1200" b="0" i="0" u="none" strike="noStrike" kern="1200" baseline="0" dirty="0" smtClean="0">
              <a:solidFill>
                <a:schemeClr val="tx1"/>
              </a:solidFill>
              <a:latin typeface="+mn-lt"/>
              <a:ea typeface="+mn-ea"/>
              <a:cs typeface="+mn-cs"/>
            </a:endParaRPr>
          </a:p>
          <a:p>
            <a:endParaRPr lang="en-US" dirty="0"/>
          </a:p>
          <a:p>
            <a:r>
              <a:rPr lang="en-US" sz="1200" b="0" i="0" u="none" strike="noStrike" kern="1200" baseline="0" dirty="0" smtClean="0">
                <a:solidFill>
                  <a:schemeClr val="tx1"/>
                </a:solidFill>
                <a:latin typeface="+mn-lt"/>
                <a:ea typeface="+mn-ea"/>
                <a:cs typeface="+mn-cs"/>
              </a:rPr>
              <a:t>Using the high level fusion algorithm, we needed to warn</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subject </a:t>
            </a:r>
            <a:r>
              <a:rPr lang="en-US" sz="1200" b="1" i="0" u="none" strike="noStrike" kern="1200" baseline="0" dirty="0" smtClean="0">
                <a:solidFill>
                  <a:schemeClr val="tx1"/>
                </a:solidFill>
                <a:latin typeface="+mn-lt"/>
                <a:ea typeface="+mn-ea"/>
                <a:cs typeface="+mn-cs"/>
              </a:rPr>
              <a:t>only about the FCW since the actions induced</a:t>
            </a:r>
            <a:r>
              <a:rPr lang="en-US" sz="1200" b="1" i="0" u="none" strike="noStrike" kern="120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by it also cover the HBW and IVW warnings</a:t>
            </a:r>
            <a:r>
              <a:rPr lang="en-US" sz="1200" b="0" i="0" u="none" strike="noStrike" kern="1200" baseline="0" dirty="0" smtClean="0">
                <a:solidFill>
                  <a:schemeClr val="tx1"/>
                </a:solidFill>
                <a:latin typeface="+mn-lt"/>
                <a:ea typeface="+mn-ea"/>
                <a:cs typeface="+mn-cs"/>
              </a:rPr>
              <a:t>. Thus, in this</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case, the system repeated the FCW at regular intervals near</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intersection.</a:t>
            </a:r>
          </a:p>
          <a:p>
            <a:endParaRPr lang="en-US" dirty="0"/>
          </a:p>
          <a:p>
            <a:endParaRPr lang="en-US" sz="1200" b="0" i="0" u="none" strike="noStrike" kern="1200" baseline="0" dirty="0" smtClean="0">
              <a:solidFill>
                <a:schemeClr val="tx1"/>
              </a:solidFill>
              <a:latin typeface="+mn-lt"/>
              <a:ea typeface="+mn-ea"/>
              <a:cs typeface="+mn-cs"/>
            </a:endParaRPr>
          </a:p>
          <a:p>
            <a:endParaRPr lang="en-US" dirty="0"/>
          </a:p>
          <a:p>
            <a:r>
              <a:rPr lang="en-US" sz="1200" b="1" dirty="0" smtClean="0">
                <a:solidFill>
                  <a:srgbClr val="000000"/>
                </a:solidFill>
              </a:rPr>
              <a:t>The key point: the more repetition of the same message, the better response the driver will have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rPr>
              <a:t>High-level Fusion: </a:t>
            </a:r>
            <a:r>
              <a:rPr lang="en-US" sz="1200" dirty="0" smtClean="0">
                <a:solidFill>
                  <a:srgbClr val="000000"/>
                </a:solidFill>
              </a:rPr>
              <a:t>Only warn the subject car about the FCW warning since actions induced by it also cover HBW and IVW warning.</a:t>
            </a:r>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83</a:t>
            </a:fld>
            <a:endParaRPr lang="en-US"/>
          </a:p>
        </p:txBody>
      </p:sp>
    </p:spTree>
    <p:extLst>
      <p:ext uri="{BB962C8B-B14F-4D97-AF65-F5344CB8AC3E}">
        <p14:creationId xmlns:p14="http://schemas.microsoft.com/office/powerpoint/2010/main" val="29342392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a:t>
            </a:r>
            <a:r>
              <a:rPr lang="en-US" dirty="0"/>
              <a:t> </a:t>
            </a:r>
            <a:r>
              <a:rPr lang="en-US" sz="1200" b="0" i="0" u="none" strike="noStrike" kern="1200" baseline="0" dirty="0" smtClean="0">
                <a:solidFill>
                  <a:schemeClr val="tx1"/>
                </a:solidFill>
                <a:latin typeface="+mn-lt"/>
                <a:ea typeface="+mn-ea"/>
                <a:cs typeface="+mn-cs"/>
              </a:rPr>
              <a:t>were classified as No Deceleration, if the driver failed to</a:t>
            </a:r>
          </a:p>
          <a:p>
            <a:r>
              <a:rPr lang="en-US" sz="1200" b="0" i="0" u="none" strike="noStrike" kern="1200" baseline="0" dirty="0" smtClean="0">
                <a:solidFill>
                  <a:schemeClr val="tx1"/>
                </a:solidFill>
                <a:latin typeface="+mn-lt"/>
                <a:ea typeface="+mn-ea"/>
                <a:cs typeface="+mn-cs"/>
              </a:rPr>
              <a:t>decelerate through the entire intersection, Slow Deceleration,</a:t>
            </a:r>
          </a:p>
          <a:p>
            <a:r>
              <a:rPr lang="en-US" sz="1200" b="0" i="0" u="none" strike="noStrike" kern="1200" baseline="0" dirty="0" smtClean="0">
                <a:solidFill>
                  <a:schemeClr val="tx1"/>
                </a:solidFill>
                <a:latin typeface="+mn-lt"/>
                <a:ea typeface="+mn-ea"/>
                <a:cs typeface="+mn-cs"/>
              </a:rPr>
              <a:t>if the driver decelerated but could not have stopped behind</a:t>
            </a:r>
          </a:p>
          <a:p>
            <a:r>
              <a:rPr lang="en-US" sz="1200" b="0" i="0" u="none" strike="noStrike" kern="1200" baseline="0" dirty="0" smtClean="0">
                <a:solidFill>
                  <a:schemeClr val="tx1"/>
                </a:solidFill>
                <a:latin typeface="+mn-lt"/>
                <a:ea typeface="+mn-ea"/>
                <a:cs typeface="+mn-cs"/>
              </a:rPr>
              <a:t>the lead vehicles and Fast Deceleration, if the driver had</a:t>
            </a:r>
          </a:p>
          <a:p>
            <a:r>
              <a:rPr lang="en-US" sz="1200" b="0" i="0" u="none" strike="noStrike" kern="1200" baseline="0" dirty="0" smtClean="0">
                <a:solidFill>
                  <a:schemeClr val="tx1"/>
                </a:solidFill>
                <a:latin typeface="+mn-lt"/>
                <a:ea typeface="+mn-ea"/>
                <a:cs typeface="+mn-cs"/>
              </a:rPr>
              <a:t>slowed sufficiently to be able to stop behind the lead vehicles.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Comparing the reactions at intersections where the notification</a:t>
            </a:r>
          </a:p>
          <a:p>
            <a:r>
              <a:rPr lang="en-US" sz="1200" b="0" i="0" u="none" strike="noStrike" kern="1200" baseline="0" dirty="0" smtClean="0">
                <a:solidFill>
                  <a:schemeClr val="tx1"/>
                </a:solidFill>
                <a:latin typeface="+mn-lt"/>
                <a:ea typeface="+mn-ea"/>
                <a:cs typeface="+mn-cs"/>
              </a:rPr>
              <a:t>system was disabled, with the intersections where the</a:t>
            </a:r>
          </a:p>
          <a:p>
            <a:r>
              <a:rPr lang="en-US" sz="1200" b="0" i="0" u="none" strike="noStrike" kern="1200" baseline="0" dirty="0" smtClean="0">
                <a:solidFill>
                  <a:schemeClr val="tx1"/>
                </a:solidFill>
                <a:latin typeface="+mn-lt"/>
                <a:ea typeface="+mn-ea"/>
                <a:cs typeface="+mn-cs"/>
              </a:rPr>
              <a:t>warnings were delivered, we saw that most drivers in the</a:t>
            </a:r>
          </a:p>
          <a:p>
            <a:r>
              <a:rPr lang="en-US" sz="1200" b="0" i="0" u="none" strike="noStrike" kern="1200" baseline="0" dirty="0" smtClean="0">
                <a:solidFill>
                  <a:schemeClr val="tx1"/>
                </a:solidFill>
                <a:latin typeface="+mn-lt"/>
                <a:ea typeface="+mn-ea"/>
                <a:cs typeface="+mn-cs"/>
              </a:rPr>
              <a:t>former case failed to apply the brakes in time. Here, the</a:t>
            </a:r>
          </a:p>
          <a:p>
            <a:r>
              <a:rPr lang="en-US" sz="1200" b="0" i="0" u="none" strike="noStrike" kern="1200" baseline="0" dirty="0" smtClean="0">
                <a:solidFill>
                  <a:schemeClr val="tx1"/>
                </a:solidFill>
                <a:latin typeface="+mn-lt"/>
                <a:ea typeface="+mn-ea"/>
                <a:cs typeface="+mn-cs"/>
              </a:rPr>
              <a:t>dominant reaction was to swerve across obstacles without</a:t>
            </a:r>
          </a:p>
          <a:p>
            <a:r>
              <a:rPr lang="en-US" sz="1200" b="0" i="0" u="none" strike="noStrike" kern="1200" baseline="0" dirty="0" smtClean="0">
                <a:solidFill>
                  <a:schemeClr val="tx1"/>
                </a:solidFill>
                <a:latin typeface="+mn-lt"/>
                <a:ea typeface="+mn-ea"/>
                <a:cs typeface="+mn-cs"/>
              </a:rPr>
              <a:t>decelerating. This can be seen by the sharp increase in the</a:t>
            </a:r>
          </a:p>
          <a:p>
            <a:r>
              <a:rPr lang="en-US" sz="1200" b="0" i="0" u="none" strike="noStrike" kern="1200" baseline="0" dirty="0" smtClean="0">
                <a:solidFill>
                  <a:schemeClr val="tx1"/>
                </a:solidFill>
                <a:latin typeface="+mn-lt"/>
                <a:ea typeface="+mn-ea"/>
                <a:cs typeface="+mn-cs"/>
              </a:rPr>
              <a:t>No Deceleration response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When presented with</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only a single warning (FCW), most drivers chose to slow</a:t>
            </a:r>
          </a:p>
          <a:p>
            <a:r>
              <a:rPr lang="en-US" sz="1200" b="0" i="0" u="none" strike="noStrike" kern="1200" baseline="0" dirty="0" smtClean="0">
                <a:solidFill>
                  <a:schemeClr val="tx1"/>
                </a:solidFill>
                <a:latin typeface="+mn-lt"/>
                <a:ea typeface="+mn-ea"/>
                <a:cs typeface="+mn-cs"/>
              </a:rPr>
              <a:t>down immediately. Although a few drivers chose to ignore the</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warnings completely, it was rare for most to continue at full</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speed given the warnings. There were improvements across  all the parameters in the presence of data fusion.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Comparing</a:t>
            </a:r>
            <a:r>
              <a:rPr lang="en-US" sz="1200" b="0" i="0" u="none" strike="noStrike" kern="120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the fusion and non-fused warnings systems, the chances that</a:t>
            </a:r>
          </a:p>
          <a:p>
            <a:r>
              <a:rPr lang="en-US" sz="1200" b="0" i="0" u="none" strike="noStrike" kern="1200" baseline="0" dirty="0" smtClean="0">
                <a:solidFill>
                  <a:schemeClr val="tx1"/>
                </a:solidFill>
                <a:latin typeface="+mn-lt"/>
                <a:ea typeface="+mn-ea"/>
                <a:cs typeface="+mn-cs"/>
              </a:rPr>
              <a:t>the driver would not decelerate at all were cut down by 50%.</a:t>
            </a:r>
          </a:p>
          <a:p>
            <a:r>
              <a:rPr lang="en-US" sz="1200" b="0" i="0" u="none" strike="noStrike" kern="1200" baseline="0" dirty="0" smtClean="0">
                <a:solidFill>
                  <a:schemeClr val="tx1"/>
                </a:solidFill>
                <a:latin typeface="+mn-lt"/>
                <a:ea typeface="+mn-ea"/>
                <a:cs typeface="+mn-cs"/>
              </a:rPr>
              <a:t>Instances of delayed decelerations were reduced by 20%, while</a:t>
            </a:r>
          </a:p>
          <a:p>
            <a:r>
              <a:rPr lang="en-US" sz="1200" b="0" i="0" u="none" strike="noStrike" kern="1200" baseline="0" dirty="0" smtClean="0">
                <a:solidFill>
                  <a:schemeClr val="tx1"/>
                </a:solidFill>
                <a:latin typeface="+mn-lt"/>
                <a:ea typeface="+mn-ea"/>
                <a:cs typeface="+mn-cs"/>
              </a:rPr>
              <a:t>fast decelerations went up by 27%.</a:t>
            </a:r>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84</a:t>
            </a:fld>
            <a:endParaRPr lang="en-US"/>
          </a:p>
        </p:txBody>
      </p:sp>
    </p:spTree>
    <p:extLst>
      <p:ext uri="{BB962C8B-B14F-4D97-AF65-F5344CB8AC3E}">
        <p14:creationId xmlns:p14="http://schemas.microsoft.com/office/powerpoint/2010/main" val="252062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autonomous driving needs tight integration with the communication system.</a:t>
            </a:r>
            <a:br>
              <a:rPr lang="en-US" baseline="0" dirty="0" smtClean="0"/>
            </a:br>
            <a:r>
              <a:rPr lang="en-US" baseline="0" dirty="0" smtClean="0"/>
              <a:t>There are two reasons for this.</a:t>
            </a:r>
          </a:p>
          <a:p>
            <a:endParaRPr lang="en-US" baseline="0" dirty="0" smtClean="0"/>
          </a:p>
          <a:p>
            <a:r>
              <a:rPr lang="en-US" baseline="0" dirty="0" smtClean="0"/>
              <a:t>First, the sensors on these autonomous vehicles generate Gb/s of data. In fact </a:t>
            </a:r>
            <a:r>
              <a:rPr lang="en-US" b="1" baseline="0" dirty="0" smtClean="0"/>
              <a:t>sensor data is like a 3D video stream</a:t>
            </a:r>
            <a:r>
              <a:rPr lang="en-US" baseline="0" dirty="0" smtClean="0"/>
              <a:t> of all objects in the environment.[stop video]</a:t>
            </a:r>
          </a:p>
          <a:p>
            <a:endParaRPr lang="en-US" baseline="0" dirty="0" smtClean="0"/>
          </a:p>
          <a:p>
            <a:r>
              <a:rPr lang="en-US" baseline="0" dirty="0" smtClean="0"/>
              <a:t>This generates </a:t>
            </a:r>
            <a:r>
              <a:rPr lang="en-US" b="1" baseline="0" dirty="0" smtClean="0"/>
              <a:t>a huge amount of time-critical data far beyond what wireless networks can support.</a:t>
            </a:r>
          </a:p>
          <a:p>
            <a:endParaRPr lang="en-US" baseline="0" dirty="0" smtClean="0"/>
          </a:p>
          <a:p>
            <a:r>
              <a:rPr lang="en-US" baseline="0" dirty="0" smtClean="0"/>
              <a:t>Thus, we should </a:t>
            </a:r>
            <a:r>
              <a:rPr lang="en-US" b="1" baseline="0" dirty="0" smtClean="0"/>
              <a:t>design communication systems that only sends information most critical t</a:t>
            </a:r>
            <a:r>
              <a:rPr lang="en-US" baseline="0" dirty="0" smtClean="0"/>
              <a:t>o the application.</a:t>
            </a:r>
          </a:p>
        </p:txBody>
      </p:sp>
      <p:sp>
        <p:nvSpPr>
          <p:cNvPr id="4" name="Slide Number Placeholder 3"/>
          <p:cNvSpPr>
            <a:spLocks noGrp="1"/>
          </p:cNvSpPr>
          <p:nvPr>
            <p:ph type="sldNum" sz="quarter" idx="10"/>
          </p:nvPr>
        </p:nvSpPr>
        <p:spPr/>
        <p:txBody>
          <a:bodyPr/>
          <a:lstStyle/>
          <a:p>
            <a:fld id="{33C52261-85B6-0A4A-8AA5-6939B0079CC1}" type="slidenum">
              <a:rPr lang="en-US" smtClean="0"/>
              <a:t>10</a:t>
            </a:fld>
            <a:endParaRPr lang="en-US"/>
          </a:p>
        </p:txBody>
      </p:sp>
    </p:spTree>
    <p:extLst>
      <p:ext uri="{BB962C8B-B14F-4D97-AF65-F5344CB8AC3E}">
        <p14:creationId xmlns:p14="http://schemas.microsoft.com/office/powerpoint/2010/main" val="21368074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We also included two other events: Stopped, when the driver</a:t>
            </a:r>
          </a:p>
          <a:p>
            <a:r>
              <a:rPr lang="en-US" sz="1200" b="0" i="0" u="none" strike="noStrike" kern="1200" baseline="0" dirty="0" smtClean="0">
                <a:solidFill>
                  <a:schemeClr val="tx1"/>
                </a:solidFill>
                <a:latin typeface="+mn-lt"/>
                <a:ea typeface="+mn-ea"/>
                <a:cs typeface="+mn-cs"/>
              </a:rPr>
              <a:t>stopped behind the lead vehicles and Slow reaction, when the</a:t>
            </a:r>
          </a:p>
          <a:p>
            <a:r>
              <a:rPr lang="en-US" sz="1200" b="0" i="0" u="none" strike="noStrike" kern="1200" baseline="0" dirty="0" smtClean="0">
                <a:solidFill>
                  <a:schemeClr val="tx1"/>
                </a:solidFill>
                <a:latin typeface="+mn-lt"/>
                <a:ea typeface="+mn-ea"/>
                <a:cs typeface="+mn-cs"/>
              </a:rPr>
              <a:t>driver took at least 2  seconds to respond after the first audiovisual</a:t>
            </a:r>
          </a:p>
          <a:p>
            <a:r>
              <a:rPr lang="en-US" sz="1200" b="0" i="0" u="none" strike="noStrike" kern="1200" baseline="0" dirty="0" smtClean="0">
                <a:solidFill>
                  <a:schemeClr val="tx1"/>
                </a:solidFill>
                <a:latin typeface="+mn-lt"/>
                <a:ea typeface="+mn-ea"/>
                <a:cs typeface="+mn-cs"/>
              </a:rPr>
              <a:t>warning notification, either though braking or changing</a:t>
            </a:r>
          </a:p>
          <a:p>
            <a:r>
              <a:rPr lang="en-US" sz="1200" b="0" i="0" u="none" strike="noStrike" kern="1200" baseline="0" dirty="0" smtClean="0">
                <a:solidFill>
                  <a:schemeClr val="tx1"/>
                </a:solidFill>
                <a:latin typeface="+mn-lt"/>
                <a:ea typeface="+mn-ea"/>
                <a:cs typeface="+mn-cs"/>
              </a:rPr>
              <a:t>their direction.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Here, it is important to note </a:t>
            </a:r>
            <a:r>
              <a:rPr lang="en-US" sz="1200" b="1" i="0" u="none" strike="noStrike" kern="1200" baseline="0" dirty="0" smtClean="0">
                <a:solidFill>
                  <a:schemeClr val="tx1"/>
                </a:solidFill>
                <a:latin typeface="+mn-lt"/>
                <a:ea typeface="+mn-ea"/>
                <a:cs typeface="+mn-cs"/>
              </a:rPr>
              <a:t>that coming to a complete</a:t>
            </a:r>
          </a:p>
          <a:p>
            <a:r>
              <a:rPr lang="en-US" sz="1200" b="1" i="0" u="none" strike="noStrike" kern="1200" baseline="0" dirty="0" smtClean="0">
                <a:solidFill>
                  <a:schemeClr val="tx1"/>
                </a:solidFill>
                <a:latin typeface="+mn-lt"/>
                <a:ea typeface="+mn-ea"/>
                <a:cs typeface="+mn-cs"/>
              </a:rPr>
              <a:t>stop is not necessarily the best course of action</a:t>
            </a:r>
            <a:r>
              <a:rPr lang="en-US" sz="1200" b="0" i="0" u="none" strike="noStrike" kern="1200" baseline="0" dirty="0" smtClean="0">
                <a:solidFill>
                  <a:schemeClr val="tx1"/>
                </a:solidFill>
                <a:latin typeface="+mn-lt"/>
                <a:ea typeface="+mn-ea"/>
                <a:cs typeface="+mn-cs"/>
              </a:rPr>
              <a:t>. Most drivers</a:t>
            </a:r>
          </a:p>
          <a:p>
            <a:r>
              <a:rPr lang="en-US" sz="1200" b="0" i="0" u="none" strike="noStrike" kern="1200" baseline="0" dirty="0" smtClean="0">
                <a:solidFill>
                  <a:schemeClr val="tx1"/>
                </a:solidFill>
                <a:latin typeface="+mn-lt"/>
                <a:ea typeface="+mn-ea"/>
                <a:cs typeface="+mn-cs"/>
              </a:rPr>
              <a:t>decelerated rapidly when provided with the fused warnings</a:t>
            </a:r>
          </a:p>
          <a:p>
            <a:r>
              <a:rPr lang="en-US" sz="1200" b="0" i="0" u="none" strike="noStrike" kern="1200" baseline="0" dirty="0" smtClean="0">
                <a:solidFill>
                  <a:schemeClr val="tx1"/>
                </a:solidFill>
                <a:latin typeface="+mn-lt"/>
                <a:ea typeface="+mn-ea"/>
                <a:cs typeface="+mn-cs"/>
              </a:rPr>
              <a:t>and thus were able to choose between stopping and driving</a:t>
            </a:r>
          </a:p>
          <a:p>
            <a:r>
              <a:rPr lang="en-US" sz="1200" b="0" i="0" u="none" strike="noStrike" kern="1200" baseline="0" dirty="0" smtClean="0">
                <a:solidFill>
                  <a:schemeClr val="tx1"/>
                </a:solidFill>
                <a:latin typeface="+mn-lt"/>
                <a:ea typeface="+mn-ea"/>
                <a:cs typeface="+mn-cs"/>
              </a:rPr>
              <a:t>around the lead vehicles if it was safe to do so. </a:t>
            </a:r>
            <a:r>
              <a:rPr lang="en-US" sz="1200" b="1" i="0" u="none" strike="noStrike" kern="1200" baseline="0" dirty="0" smtClean="0">
                <a:solidFill>
                  <a:schemeClr val="tx1"/>
                </a:solidFill>
                <a:latin typeface="+mn-lt"/>
                <a:ea typeface="+mn-ea"/>
                <a:cs typeface="+mn-cs"/>
              </a:rPr>
              <a:t>In the non fused</a:t>
            </a:r>
          </a:p>
          <a:p>
            <a:r>
              <a:rPr lang="en-US" sz="1200" b="1" i="0" u="none" strike="noStrike" kern="1200" baseline="0" dirty="0" smtClean="0">
                <a:solidFill>
                  <a:schemeClr val="tx1"/>
                </a:solidFill>
                <a:latin typeface="+mn-lt"/>
                <a:ea typeface="+mn-ea"/>
                <a:cs typeface="+mn-cs"/>
              </a:rPr>
              <a:t>scenario, we saw the the drivers had applied brakes</a:t>
            </a:r>
          </a:p>
          <a:p>
            <a:r>
              <a:rPr lang="en-US" sz="1200" b="1" i="0" u="none" strike="noStrike" kern="1200" baseline="0" dirty="0" smtClean="0">
                <a:solidFill>
                  <a:schemeClr val="tx1"/>
                </a:solidFill>
                <a:latin typeface="+mn-lt"/>
                <a:ea typeface="+mn-ea"/>
                <a:cs typeface="+mn-cs"/>
              </a:rPr>
              <a:t>slower and this caused some of them to attempt to bring the</a:t>
            </a:r>
          </a:p>
          <a:p>
            <a:r>
              <a:rPr lang="en-US" sz="1200" b="1" i="0" u="none" strike="noStrike" kern="1200" baseline="0" dirty="0" smtClean="0">
                <a:solidFill>
                  <a:schemeClr val="tx1"/>
                </a:solidFill>
                <a:latin typeface="+mn-lt"/>
                <a:ea typeface="+mn-ea"/>
                <a:cs typeface="+mn-cs"/>
              </a:rPr>
              <a:t>vehicle to a stop rather than going around the lead vehicles</a:t>
            </a:r>
            <a:r>
              <a:rPr lang="en-US" sz="1200" b="0" i="0" u="none" strike="noStrike" kern="1200" baseline="0" dirty="0" smtClean="0">
                <a:solidFill>
                  <a:schemeClr val="tx1"/>
                </a:solidFill>
                <a:latin typeface="+mn-lt"/>
                <a:ea typeface="+mn-ea"/>
                <a:cs typeface="+mn-cs"/>
              </a:rPr>
              <a:t>. As</a:t>
            </a:r>
          </a:p>
          <a:p>
            <a:r>
              <a:rPr lang="en-US" sz="1200" b="0" i="0" u="none" strike="noStrike" kern="1200" baseline="0" dirty="0" smtClean="0">
                <a:solidFill>
                  <a:schemeClr val="tx1"/>
                </a:solidFill>
                <a:latin typeface="+mn-lt"/>
                <a:ea typeface="+mn-ea"/>
                <a:cs typeface="+mn-cs"/>
              </a:rPr>
              <a:t>expected, drivers with no warnings performed poorly across</a:t>
            </a:r>
          </a:p>
          <a:p>
            <a:r>
              <a:rPr lang="en-US" sz="1200" b="0" i="0" u="none" strike="noStrike" kern="1200" baseline="0" dirty="0" smtClean="0">
                <a:solidFill>
                  <a:schemeClr val="tx1"/>
                </a:solidFill>
                <a:latin typeface="+mn-lt"/>
                <a:ea typeface="+mn-ea"/>
                <a:cs typeface="+mn-cs"/>
              </a:rPr>
              <a:t>all the observed parameters.</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85</a:t>
            </a:fld>
            <a:endParaRPr lang="en-US"/>
          </a:p>
        </p:txBody>
      </p:sp>
    </p:spTree>
    <p:extLst>
      <p:ext uri="{BB962C8B-B14F-4D97-AF65-F5344CB8AC3E}">
        <p14:creationId xmlns:p14="http://schemas.microsoft.com/office/powerpoint/2010/main" val="25211911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C52261-85B6-0A4A-8AA5-6939B0079CC1}" type="slidenum">
              <a:rPr lang="en-US" smtClean="0"/>
              <a:t>86</a:t>
            </a:fld>
            <a:endParaRPr lang="en-US"/>
          </a:p>
        </p:txBody>
      </p:sp>
    </p:spTree>
    <p:extLst>
      <p:ext uri="{BB962C8B-B14F-4D97-AF65-F5344CB8AC3E}">
        <p14:creationId xmlns:p14="http://schemas.microsoft.com/office/powerpoint/2010/main" val="402330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issue is that autonomous vehicles don</a:t>
            </a:r>
            <a:r>
              <a:rPr lang="fr-FR" baseline="0" dirty="0" smtClean="0"/>
              <a:t>’</a:t>
            </a:r>
            <a:r>
              <a:rPr lang="en-US" baseline="0" dirty="0" smtClean="0"/>
              <a:t>t know who has the content they desire.</a:t>
            </a:r>
          </a:p>
          <a:p>
            <a:endParaRPr lang="en-US" baseline="0" dirty="0" smtClean="0"/>
          </a:p>
          <a:p>
            <a:r>
              <a:rPr lang="en-US" baseline="0" dirty="0" smtClean="0"/>
              <a:t>In today’s networks, you know which destination has the content you seek. Say, for </a:t>
            </a:r>
            <a:r>
              <a:rPr lang="en-US" baseline="0" dirty="0" err="1" smtClean="0"/>
              <a:t>CNN.com</a:t>
            </a:r>
            <a:r>
              <a:rPr lang="en-US" baseline="0" dirty="0" smtClean="0"/>
              <a:t>, you access CNN’s server.</a:t>
            </a:r>
          </a:p>
          <a:p>
            <a:endParaRPr lang="en-US" baseline="0" dirty="0" smtClean="0"/>
          </a:p>
          <a:p>
            <a:r>
              <a:rPr lang="en-US" baseline="0" dirty="0" smtClean="0"/>
              <a:t>But, in autonomous driving, a car wants sensor data from some part of the road, e.g., an intersection. </a:t>
            </a:r>
          </a:p>
          <a:p>
            <a:endParaRPr lang="en-US" baseline="0" dirty="0" smtClean="0"/>
          </a:p>
          <a:p>
            <a:r>
              <a:rPr lang="en-US" baseline="0" dirty="0" smtClean="0"/>
              <a:t>And </a:t>
            </a:r>
            <a:r>
              <a:rPr lang="en-US" b="1" baseline="0" dirty="0" smtClean="0"/>
              <a:t>it doesn’t even know which car has that information</a:t>
            </a:r>
            <a:r>
              <a:rPr lang="en-US" baseline="0" dirty="0" smtClean="0"/>
              <a:t>. Maybe it</a:t>
            </a:r>
            <a:r>
              <a:rPr lang="fr-FR" baseline="0" dirty="0" smtClean="0"/>
              <a:t>’</a:t>
            </a:r>
            <a:r>
              <a:rPr lang="en-US" baseline="0" dirty="0" smtClean="0"/>
              <a:t>s the red BMW or maybe it’s nobody!</a:t>
            </a:r>
          </a:p>
          <a:p>
            <a:endParaRPr lang="en-US" baseline="0" dirty="0" smtClean="0"/>
          </a:p>
          <a:p>
            <a:r>
              <a:rPr lang="en-US" baseline="0" dirty="0" smtClean="0"/>
              <a:t>So the whole communication system </a:t>
            </a:r>
            <a:r>
              <a:rPr lang="en-US" b="1" baseline="0" dirty="0" smtClean="0"/>
              <a:t>should focus on accessing content as opposed to accessing a particular destination.</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11</a:t>
            </a:fld>
            <a:endParaRPr lang="en-US"/>
          </a:p>
        </p:txBody>
      </p:sp>
    </p:spTree>
    <p:extLst>
      <p:ext uri="{BB962C8B-B14F-4D97-AF65-F5344CB8AC3E}">
        <p14:creationId xmlns:p14="http://schemas.microsoft.com/office/powerpoint/2010/main" val="213680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3/26/15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595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3/26/15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35412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3/26/15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69135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3/26/15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38822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AB02A5-4FE5-49D9-9E24-09F23B90C450}" type="datetimeFigureOut">
              <a:rPr lang="en-US" smtClean="0"/>
              <a:t>3/26/15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73678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AB02A5-4FE5-49D9-9E24-09F23B90C450}" type="datetimeFigureOut">
              <a:rPr lang="en-US" smtClean="0"/>
              <a:t>3/26/15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25643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AB02A5-4FE5-49D9-9E24-09F23B90C450}" type="datetimeFigureOut">
              <a:rPr lang="en-US" smtClean="0"/>
              <a:t>3/26/15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06900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4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AB02A5-4FE5-49D9-9E24-09F23B90C450}" type="datetimeFigureOut">
              <a:rPr lang="en-US" smtClean="0"/>
              <a:t>3/26/15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62838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B02A5-4FE5-49D9-9E24-09F23B90C450}" type="datetimeFigureOut">
              <a:rPr lang="en-US" smtClean="0"/>
              <a:t>3/26/15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48946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AB02A5-4FE5-49D9-9E24-09F23B90C450}" type="datetimeFigureOut">
              <a:rPr lang="en-US" smtClean="0"/>
              <a:t>3/26/15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288171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AB02A5-4FE5-49D9-9E24-09F23B90C450}" type="datetimeFigureOut">
              <a:rPr lang="en-US" smtClean="0"/>
              <a:t>3/26/15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2484719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54AB02A5-4FE5-49D9-9E24-09F23B90C450}" type="datetimeFigureOut">
              <a:rPr lang="en-US" smtClean="0"/>
              <a:t>3/26/15</a:t>
            </a:fld>
            <a:endParaRPr lang="en-US" sz="1200">
              <a:solidFill>
                <a:schemeClr val="bg2">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sz="1200">
              <a:solidFill>
                <a:schemeClr val="bg2">
                  <a:shade val="50000"/>
                </a:schemeClr>
              </a:solidFill>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6294C92D-0306-4E69-9CD3-20855E849650}" type="slidenum">
              <a:rPr kumimoji="0" lang="en-US" smtClean="0"/>
              <a:t>‹#›</a:t>
            </a:fld>
            <a:endParaRPr kumimoji="0" lang="en-US" sz="1200">
              <a:solidFill>
                <a:schemeClr val="bg2">
                  <a:shade val="50000"/>
                </a:schemeClr>
              </a:solidFill>
              <a:effectLst/>
            </a:endParaRPr>
          </a:p>
        </p:txBody>
      </p:sp>
    </p:spTree>
    <p:extLst>
      <p:ext uri="{BB962C8B-B14F-4D97-AF65-F5344CB8AC3E}">
        <p14:creationId xmlns:p14="http://schemas.microsoft.com/office/powerpoint/2010/main" val="38221727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4.wdp"/><Relationship Id="rId5" Type="http://schemas.openxmlformats.org/officeDocument/2006/relationships/image" Target="../media/image11.png"/><Relationship Id="rId6" Type="http://schemas.microsoft.com/office/2007/relationships/hdphoto" Target="../media/hdphoto5.wdp"/><Relationship Id="rId7" Type="http://schemas.openxmlformats.org/officeDocument/2006/relationships/image" Target="../media/image12.png"/><Relationship Id="rId8"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7.wdp"/><Relationship Id="rId5" Type="http://schemas.openxmlformats.org/officeDocument/2006/relationships/image" Target="../media/image14.png"/><Relationship Id="rId6" Type="http://schemas.microsoft.com/office/2007/relationships/hdphoto" Target="../media/hdphoto8.wdp"/><Relationship Id="rId7" Type="http://schemas.openxmlformats.org/officeDocument/2006/relationships/image" Target="../media/image15.png"/><Relationship Id="rId8"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0.wdp"/><Relationship Id="rId5" Type="http://schemas.openxmlformats.org/officeDocument/2006/relationships/image" Target="../media/image14.png"/><Relationship Id="rId6" Type="http://schemas.microsoft.com/office/2007/relationships/hdphoto" Target="../media/hdphoto11.wdp"/><Relationship Id="rId7" Type="http://schemas.openxmlformats.org/officeDocument/2006/relationships/image" Target="../media/image15.png"/><Relationship Id="rId8"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3.wdp"/><Relationship Id="rId5" Type="http://schemas.openxmlformats.org/officeDocument/2006/relationships/image" Target="../media/image14.png"/><Relationship Id="rId6" Type="http://schemas.microsoft.com/office/2007/relationships/hdphoto" Target="../media/hdphoto14.wdp"/><Relationship Id="rId7" Type="http://schemas.openxmlformats.org/officeDocument/2006/relationships/image" Target="../media/image15.png"/><Relationship Id="rId8" Type="http://schemas.microsoft.com/office/2007/relationships/hdphoto" Target="../media/hdphoto15.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0.wdp"/><Relationship Id="rId5" Type="http://schemas.openxmlformats.org/officeDocument/2006/relationships/image" Target="../media/image14.png"/><Relationship Id="rId6" Type="http://schemas.microsoft.com/office/2007/relationships/hdphoto" Target="../media/hdphoto14.wdp"/><Relationship Id="rId7" Type="http://schemas.openxmlformats.org/officeDocument/2006/relationships/image" Target="../media/image15.png"/><Relationship Id="rId8"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17.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18.wdp"/><Relationship Id="rId5" Type="http://schemas.openxmlformats.org/officeDocument/2006/relationships/image" Target="../media/image19.png"/><Relationship Id="rId6" Type="http://schemas.microsoft.com/office/2007/relationships/hdphoto" Target="../media/hdphoto19.wdp"/><Relationship Id="rId7" Type="http://schemas.openxmlformats.org/officeDocument/2006/relationships/image" Target="../media/image20.png"/><Relationship Id="rId8" Type="http://schemas.microsoft.com/office/2007/relationships/hdphoto" Target="../media/hdphoto20.wd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19.png"/><Relationship Id="rId6" Type="http://schemas.microsoft.com/office/2007/relationships/hdphoto" Target="../media/hdphoto21.wdp"/><Relationship Id="rId7"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19.png"/><Relationship Id="rId6"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1" Type="http://schemas.openxmlformats.org/officeDocument/2006/relationships/image" Target="../media/image24.png"/><Relationship Id="rId12"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1.png"/><Relationship Id="rId6" Type="http://schemas.microsoft.com/office/2007/relationships/hdphoto" Target="../media/hdphoto23.wdp"/><Relationship Id="rId7" Type="http://schemas.openxmlformats.org/officeDocument/2006/relationships/image" Target="../media/image22.png"/><Relationship Id="rId8" Type="http://schemas.microsoft.com/office/2007/relationships/hdphoto" Target="../media/hdphoto24.wdp"/><Relationship Id="rId9" Type="http://schemas.openxmlformats.org/officeDocument/2006/relationships/image" Target="../media/image23.png"/><Relationship Id="rId10" Type="http://schemas.microsoft.com/office/2007/relationships/hdphoto" Target="../media/hdphoto25.wdp"/></Relationships>
</file>

<file path=ppt/slides/_rels/slide46.xml.rels><?xml version="1.0" encoding="UTF-8" standalone="yes"?>
<Relationships xmlns="http://schemas.openxmlformats.org/package/2006/relationships"><Relationship Id="rId11" Type="http://schemas.openxmlformats.org/officeDocument/2006/relationships/image" Target="../media/image24.png"/><Relationship Id="rId12" Type="http://schemas.microsoft.com/office/2007/relationships/hdphoto" Target="../media/hdphoto30.wdp"/><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1.png"/><Relationship Id="rId6" Type="http://schemas.microsoft.com/office/2007/relationships/hdphoto" Target="../media/hdphoto27.wdp"/><Relationship Id="rId7" Type="http://schemas.openxmlformats.org/officeDocument/2006/relationships/image" Target="../media/image22.png"/><Relationship Id="rId8" Type="http://schemas.microsoft.com/office/2007/relationships/hdphoto" Target="../media/hdphoto28.wdp"/><Relationship Id="rId9" Type="http://schemas.openxmlformats.org/officeDocument/2006/relationships/image" Target="../media/image23.png"/><Relationship Id="rId10" Type="http://schemas.microsoft.com/office/2007/relationships/hdphoto" Target="../media/hdphoto29.wdp"/></Relationships>
</file>

<file path=ppt/slides/_rels/slide47.xml.rels><?xml version="1.0" encoding="UTF-8" standalone="yes"?>
<Relationships xmlns="http://schemas.openxmlformats.org/package/2006/relationships"><Relationship Id="rId11" Type="http://schemas.openxmlformats.org/officeDocument/2006/relationships/image" Target="../media/image24.png"/><Relationship Id="rId12" Type="http://schemas.microsoft.com/office/2007/relationships/hdphoto" Target="../media/hdphoto33.wdp"/><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1.png"/><Relationship Id="rId6" Type="http://schemas.microsoft.com/office/2007/relationships/hdphoto" Target="../media/hdphoto31.wdp"/><Relationship Id="rId7" Type="http://schemas.openxmlformats.org/officeDocument/2006/relationships/image" Target="../media/image22.png"/><Relationship Id="rId8" Type="http://schemas.microsoft.com/office/2007/relationships/hdphoto" Target="../media/hdphoto32.wdp"/><Relationship Id="rId9" Type="http://schemas.openxmlformats.org/officeDocument/2006/relationships/image" Target="../media/image23.png"/><Relationship Id="rId10" Type="http://schemas.microsoft.com/office/2007/relationships/hdphoto" Target="../media/hdphoto25.wdp"/></Relationships>
</file>

<file path=ppt/slides/_rels/slide48.xml.rels><?xml version="1.0" encoding="UTF-8" standalone="yes"?>
<Relationships xmlns="http://schemas.openxmlformats.org/package/2006/relationships"><Relationship Id="rId11" Type="http://schemas.openxmlformats.org/officeDocument/2006/relationships/image" Target="../media/image24.png"/><Relationship Id="rId12" Type="http://schemas.microsoft.com/office/2007/relationships/hdphoto" Target="../media/hdphoto36.wdp"/><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1.png"/><Relationship Id="rId6" Type="http://schemas.microsoft.com/office/2007/relationships/hdphoto" Target="../media/hdphoto23.wdp"/><Relationship Id="rId7" Type="http://schemas.openxmlformats.org/officeDocument/2006/relationships/image" Target="../media/image22.png"/><Relationship Id="rId8" Type="http://schemas.microsoft.com/office/2007/relationships/hdphoto" Target="../media/hdphoto34.wdp"/><Relationship Id="rId9" Type="http://schemas.openxmlformats.org/officeDocument/2006/relationships/image" Target="../media/image23.png"/><Relationship Id="rId10" Type="http://schemas.microsoft.com/office/2007/relationships/hdphoto" Target="../media/hdphoto35.wdp"/></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5.png"/><Relationship Id="rId6" Type="http://schemas.microsoft.com/office/2007/relationships/hdphoto" Target="../media/hdphoto37.wdp"/><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5.png"/><Relationship Id="rId6" Type="http://schemas.microsoft.com/office/2007/relationships/hdphoto" Target="../media/hdphoto38.wdp"/><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0.wdp"/><Relationship Id="rId5" Type="http://schemas.openxmlformats.org/officeDocument/2006/relationships/image" Target="../media/image25.png"/><Relationship Id="rId6" Type="http://schemas.microsoft.com/office/2007/relationships/hdphoto" Target="../media/hdphoto38.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chart" Target="../charts/char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chart" Target="../charts/char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chart" Target="../charts/char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chart" Target="../charts/char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chart" Target="../charts/char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chart" Target="../charts/char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chart" Target="../charts/char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chart" Target="../charts/char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3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chart" Target="../charts/char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microsoft.com/office/2007/relationships/hdphoto" Target="../media/hdphoto2.wdp"/><Relationship Id="rId7" Type="http://schemas.openxmlformats.org/officeDocument/2006/relationships/image" Target="../media/image8.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chart" Target="../charts/char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chart" Target="../charts/char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78812"/>
            <a:ext cx="8981970" cy="1470025"/>
          </a:xfrm>
        </p:spPr>
        <p:txBody>
          <a:bodyPr>
            <a:noAutofit/>
          </a:bodyPr>
          <a:lstStyle/>
          <a:p>
            <a:r>
              <a:rPr lang="en-US" sz="4800" dirty="0" smtClean="0"/>
              <a:t>Automobile Sensing and Intelligent Transportation Systems </a:t>
            </a:r>
            <a:r>
              <a:rPr lang="en-US" sz="4800" dirty="0"/>
              <a:t>2</a:t>
            </a:r>
            <a:endParaRPr lang="en-US" sz="3600" dirty="0"/>
          </a:p>
        </p:txBody>
      </p:sp>
      <p:sp>
        <p:nvSpPr>
          <p:cNvPr id="6" name="Subtitle 2"/>
          <p:cNvSpPr>
            <a:spLocks noGrp="1"/>
          </p:cNvSpPr>
          <p:nvPr>
            <p:ph type="subTitle" idx="1"/>
          </p:nvPr>
        </p:nvSpPr>
        <p:spPr>
          <a:xfrm>
            <a:off x="1214480" y="4451971"/>
            <a:ext cx="6602191" cy="1374873"/>
          </a:xfrm>
        </p:spPr>
        <p:txBody>
          <a:bodyPr>
            <a:normAutofit/>
          </a:bodyPr>
          <a:lstStyle/>
          <a:p>
            <a:r>
              <a:rPr lang="en-US" dirty="0" smtClean="0">
                <a:solidFill>
                  <a:srgbClr val="000000"/>
                </a:solidFill>
              </a:rPr>
              <a:t>CSE 40437/60437-Spring 2015</a:t>
            </a:r>
          </a:p>
          <a:p>
            <a:r>
              <a:rPr lang="en-US" dirty="0" smtClean="0">
                <a:solidFill>
                  <a:srgbClr val="000000"/>
                </a:solidFill>
              </a:rPr>
              <a:t> Prof. Dong Wang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8898007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33470"/>
            <a:ext cx="9144000" cy="1143000"/>
          </a:xfrm>
        </p:spPr>
        <p:txBody>
          <a:bodyPr vert="horz" lIns="91440" tIns="45720" rIns="91440" bIns="45720" rtlCol="0" anchor="ctr">
            <a:normAutofit fontScale="90000"/>
          </a:bodyPr>
          <a:lstStyle/>
          <a:p>
            <a:r>
              <a:rPr lang="en-US" dirty="0" smtClean="0">
                <a:solidFill>
                  <a:schemeClr val="tx2"/>
                </a:solidFill>
              </a:rPr>
              <a:t>Autonomous Driving needs Tight Integration with Communication</a:t>
            </a:r>
            <a:endParaRPr lang="en-US" dirty="0">
              <a:solidFill>
                <a:schemeClr val="tx2"/>
              </a:solidFill>
            </a:endParaRPr>
          </a:p>
        </p:txBody>
      </p:sp>
      <p:sp>
        <p:nvSpPr>
          <p:cNvPr id="6" name="Content Placeholder 2"/>
          <p:cNvSpPr>
            <a:spLocks noGrp="1"/>
          </p:cNvSpPr>
          <p:nvPr>
            <p:ph idx="1"/>
          </p:nvPr>
        </p:nvSpPr>
        <p:spPr>
          <a:xfrm>
            <a:off x="877371" y="1417638"/>
            <a:ext cx="7736317" cy="4800600"/>
          </a:xfrm>
        </p:spPr>
        <p:txBody>
          <a:bodyPr/>
          <a:lstStyle/>
          <a:p>
            <a:r>
              <a:rPr lang="en-US" dirty="0" smtClean="0"/>
              <a:t>Data is huge (Gb/s) and time critical</a:t>
            </a:r>
            <a:endParaRPr lang="en-US" dirty="0"/>
          </a:p>
        </p:txBody>
      </p:sp>
      <p:pic>
        <p:nvPicPr>
          <p:cNvPr id="2" name="pointclou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4579" y="3292781"/>
            <a:ext cx="5200813" cy="2925457"/>
          </a:xfrm>
          <a:prstGeom prst="rect">
            <a:avLst/>
          </a:prstGeom>
        </p:spPr>
      </p:pic>
      <p:sp>
        <p:nvSpPr>
          <p:cNvPr id="7" name="Content Placeholder 2"/>
          <p:cNvSpPr txBox="1">
            <a:spLocks/>
          </p:cNvSpPr>
          <p:nvPr/>
        </p:nvSpPr>
        <p:spPr>
          <a:xfrm>
            <a:off x="877371" y="2000190"/>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charset="0"/>
              <a:buChar char="à"/>
            </a:pPr>
            <a:r>
              <a:rPr lang="en-US" dirty="0" smtClean="0">
                <a:sym typeface="Wingdings"/>
              </a:rPr>
              <a:t>Communication should focus on information </a:t>
            </a:r>
            <a:br>
              <a:rPr lang="en-US" dirty="0" smtClean="0">
                <a:sym typeface="Wingdings"/>
              </a:rPr>
            </a:br>
            <a:r>
              <a:rPr lang="en-US" dirty="0" smtClean="0">
                <a:sym typeface="Wingdings"/>
              </a:rPr>
              <a:t>most critical to the application</a:t>
            </a:r>
          </a:p>
        </p:txBody>
      </p:sp>
    </p:spTree>
    <p:extLst>
      <p:ext uri="{BB962C8B-B14F-4D97-AF65-F5344CB8AC3E}">
        <p14:creationId xmlns:p14="http://schemas.microsoft.com/office/powerpoint/2010/main" val="789758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0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77371" y="3205856"/>
            <a:ext cx="8133178" cy="5275884"/>
          </a:xfrm>
        </p:spPr>
        <p:txBody>
          <a:bodyPr>
            <a:normAutofit/>
          </a:bodyPr>
          <a:lstStyle/>
          <a:p>
            <a:r>
              <a:rPr lang="en-US" dirty="0" smtClean="0"/>
              <a:t>Don’t know who has the desired content </a:t>
            </a:r>
          </a:p>
          <a:p>
            <a:pPr lvl="1"/>
            <a:r>
              <a:rPr lang="en-US" dirty="0" smtClean="0"/>
              <a:t>In typical networks, you know your destination</a:t>
            </a:r>
          </a:p>
          <a:p>
            <a:pPr lvl="1"/>
            <a:r>
              <a:rPr lang="en-US" dirty="0" smtClean="0"/>
              <a:t>Instead, autonomous car seeks sensor data from part of the road, e.g. an intersection</a:t>
            </a:r>
          </a:p>
          <a:p>
            <a:pPr lvl="1"/>
            <a:r>
              <a:rPr lang="en-US" dirty="0" smtClean="0"/>
              <a:t>It doesn’t know which car has this information</a:t>
            </a:r>
          </a:p>
          <a:p>
            <a:pPr lvl="1"/>
            <a:r>
              <a:rPr lang="en-US" dirty="0" smtClean="0"/>
              <a:t>Focus on content as opposed to accessing a particular destination</a:t>
            </a:r>
          </a:p>
          <a:p>
            <a:pPr lvl="1"/>
            <a:endParaRPr lang="en-US" dirty="0" smtClean="0"/>
          </a:p>
        </p:txBody>
      </p:sp>
      <p:sp>
        <p:nvSpPr>
          <p:cNvPr id="34" name="Title 1"/>
          <p:cNvSpPr>
            <a:spLocks noGrp="1"/>
          </p:cNvSpPr>
          <p:nvPr>
            <p:ph type="title"/>
          </p:nvPr>
        </p:nvSpPr>
        <p:spPr>
          <a:xfrm>
            <a:off x="0" y="133470"/>
            <a:ext cx="9144000" cy="1143000"/>
          </a:xfrm>
        </p:spPr>
        <p:txBody>
          <a:bodyPr vert="horz" lIns="91440" tIns="45720" rIns="91440" bIns="45720" rtlCol="0" anchor="ctr">
            <a:normAutofit fontScale="90000"/>
          </a:bodyPr>
          <a:lstStyle/>
          <a:p>
            <a:r>
              <a:rPr lang="en-US" dirty="0" smtClean="0">
                <a:solidFill>
                  <a:schemeClr val="tx2"/>
                </a:solidFill>
              </a:rPr>
              <a:t>Autonomous Driving needs Tight Integration with Communication</a:t>
            </a:r>
            <a:endParaRPr lang="en-US" dirty="0">
              <a:solidFill>
                <a:schemeClr val="tx2"/>
              </a:solidFill>
            </a:endParaRPr>
          </a:p>
        </p:txBody>
      </p:sp>
      <p:sp>
        <p:nvSpPr>
          <p:cNvPr id="35" name="Content Placeholder 2"/>
          <p:cNvSpPr txBox="1">
            <a:spLocks/>
          </p:cNvSpPr>
          <p:nvPr/>
        </p:nvSpPr>
        <p:spPr>
          <a:xfrm>
            <a:off x="877371" y="1417638"/>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Data is </a:t>
            </a:r>
            <a:r>
              <a:rPr lang="en-US" dirty="0"/>
              <a:t>huge (Gb/s) </a:t>
            </a:r>
            <a:r>
              <a:rPr lang="en-US" dirty="0" smtClean="0"/>
              <a:t>and time critical</a:t>
            </a:r>
            <a:endParaRPr lang="en-US" dirty="0"/>
          </a:p>
        </p:txBody>
      </p:sp>
      <p:sp>
        <p:nvSpPr>
          <p:cNvPr id="36" name="Content Placeholder 2"/>
          <p:cNvSpPr txBox="1">
            <a:spLocks/>
          </p:cNvSpPr>
          <p:nvPr/>
        </p:nvSpPr>
        <p:spPr>
          <a:xfrm>
            <a:off x="877371" y="2000190"/>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charset="0"/>
              <a:buChar char="à"/>
            </a:pPr>
            <a:r>
              <a:rPr lang="en-US" dirty="0" smtClean="0">
                <a:sym typeface="Wingdings"/>
              </a:rPr>
              <a:t>Communication should focus on information </a:t>
            </a:r>
            <a:br>
              <a:rPr lang="en-US" dirty="0" smtClean="0">
                <a:sym typeface="Wingdings"/>
              </a:rPr>
            </a:br>
            <a:r>
              <a:rPr lang="en-US" dirty="0" smtClean="0">
                <a:sym typeface="Wingdings"/>
              </a:rPr>
              <a:t>most critical to the application</a:t>
            </a:r>
          </a:p>
        </p:txBody>
      </p:sp>
    </p:spTree>
    <p:extLst>
      <p:ext uri="{BB962C8B-B14F-4D97-AF65-F5344CB8AC3E}">
        <p14:creationId xmlns:p14="http://schemas.microsoft.com/office/powerpoint/2010/main" val="3041592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72" y="1371965"/>
            <a:ext cx="8904662" cy="5656218"/>
          </a:xfrm>
        </p:spPr>
        <p:txBody>
          <a:bodyPr>
            <a:normAutofit/>
          </a:bodyPr>
          <a:lstStyle/>
          <a:p>
            <a:r>
              <a:rPr lang="en-US" dirty="0" smtClean="0"/>
              <a:t>A communication system integrated with path planning and navigation in autonomous vehicles</a:t>
            </a:r>
            <a:endParaRPr lang="en-US" dirty="0"/>
          </a:p>
          <a:p>
            <a:r>
              <a:rPr lang="en-US" dirty="0" smtClean="0"/>
              <a:t>Has a content centric design </a:t>
            </a:r>
          </a:p>
          <a:p>
            <a:pPr lvl="1"/>
            <a:r>
              <a:rPr lang="en-US" dirty="0" smtClean="0"/>
              <a:t> content, i.e. parts of road, is a first class citizen</a:t>
            </a:r>
          </a:p>
          <a:p>
            <a:r>
              <a:rPr lang="en-US" dirty="0" smtClean="0"/>
              <a:t>New MAC design where content, not senders, contend for the medium</a:t>
            </a:r>
            <a:endParaRPr lang="en-US" dirty="0"/>
          </a:p>
          <a:p>
            <a:r>
              <a:rPr lang="en-US" dirty="0" smtClean="0"/>
              <a:t>Implemented &amp; evaluated on real autonomous vehicles</a:t>
            </a:r>
          </a:p>
          <a:p>
            <a:endParaRPr lang="en-US" dirty="0"/>
          </a:p>
        </p:txBody>
      </p:sp>
      <p:sp>
        <p:nvSpPr>
          <p:cNvPr id="41" name="Title 1"/>
          <p:cNvSpPr txBox="1">
            <a:spLocks/>
          </p:cNvSpPr>
          <p:nvPr/>
        </p:nvSpPr>
        <p:spPr>
          <a:xfrm>
            <a:off x="385845" y="100544"/>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CarSpeak</a:t>
            </a:r>
            <a:endParaRPr lang="en-US" sz="3100" i="1" dirty="0">
              <a:solidFill>
                <a:schemeClr val="tx2"/>
              </a:solidFill>
            </a:endParaRPr>
          </a:p>
        </p:txBody>
      </p:sp>
    </p:spTree>
    <p:extLst>
      <p:ext uri="{BB962C8B-B14F-4D97-AF65-F5344CB8AC3E}">
        <p14:creationId xmlns:p14="http://schemas.microsoft.com/office/powerpoint/2010/main" val="3958005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smtClean="0"/>
              <a:t>What is “content” and how do we represent it?</a:t>
            </a:r>
          </a:p>
          <a:p>
            <a:pPr marL="514350" indent="-514350">
              <a:buAutoNum type="arabicPeriod"/>
            </a:pPr>
            <a:endParaRPr lang="en-US" sz="4000" dirty="0"/>
          </a:p>
          <a:p>
            <a:pPr marL="0" indent="0">
              <a:buNone/>
            </a:pPr>
            <a:endParaRPr lang="en-US" sz="4000" dirty="0"/>
          </a:p>
          <a:p>
            <a:pPr marL="0" indent="0">
              <a:buNone/>
            </a:pPr>
            <a:r>
              <a:rPr lang="en-US" sz="4000" dirty="0" smtClean="0"/>
              <a:t>2. How do we disseminate this content?</a:t>
            </a:r>
          </a:p>
          <a:p>
            <a:endParaRPr lang="en-US" sz="4000" dirty="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222994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4180" y="1184833"/>
            <a:ext cx="8321082" cy="14555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a:t>What is “content” and how do we represent it?</a:t>
            </a:r>
          </a:p>
          <a:p>
            <a:pPr marL="0" indent="0">
              <a:buNone/>
            </a:pPr>
            <a:endParaRPr lang="en-US" sz="4000" dirty="0" smtClean="0"/>
          </a:p>
          <a:p>
            <a:pPr marL="0" indent="0">
              <a:buNone/>
            </a:pPr>
            <a:endParaRPr lang="en-US" sz="4000" dirty="0" smtClean="0"/>
          </a:p>
          <a:p>
            <a:pPr marL="0" indent="0">
              <a:buNone/>
            </a:pPr>
            <a:r>
              <a:rPr lang="en-US" sz="4000" dirty="0" smtClean="0"/>
              <a:t>2. How </a:t>
            </a:r>
            <a:r>
              <a:rPr lang="en-US" sz="4000" dirty="0"/>
              <a:t>do we disseminate this content?</a:t>
            </a:r>
          </a:p>
          <a:p>
            <a:pPr marL="0" indent="0">
              <a:buNone/>
            </a:pPr>
            <a:endParaRPr lang="en-US" sz="4000" dirty="0" smtClean="0"/>
          </a:p>
          <a:p>
            <a:pPr marL="0" indent="0">
              <a:buNone/>
            </a:pPr>
            <a:endParaRPr lang="en-US" sz="4000" dirty="0" smtClean="0"/>
          </a:p>
          <a:p>
            <a:endParaRPr lang="en-US" sz="4000" dirty="0" smtClean="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1027396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84" y="211692"/>
            <a:ext cx="10923304" cy="1143000"/>
          </a:xfrm>
        </p:spPr>
        <p:txBody>
          <a:bodyPr vert="horz" lIns="91440" tIns="45720" rIns="91440" bIns="45720" rtlCol="0" anchor="ctr">
            <a:normAutofit/>
          </a:bodyPr>
          <a:lstStyle/>
          <a:p>
            <a:r>
              <a:rPr lang="en-US" sz="3600" dirty="0" smtClean="0">
                <a:solidFill>
                  <a:schemeClr val="tx2"/>
                </a:solidFill>
              </a:rPr>
              <a:t>What is “content” and how do we represent it?</a:t>
            </a:r>
            <a:endParaRPr lang="en-US" sz="3600" dirty="0">
              <a:solidFill>
                <a:schemeClr val="tx2"/>
              </a:solidFill>
            </a:endParaRPr>
          </a:p>
        </p:txBody>
      </p:sp>
      <p:grpSp>
        <p:nvGrpSpPr>
          <p:cNvPr id="35" name="Group 34"/>
          <p:cNvGrpSpPr/>
          <p:nvPr/>
        </p:nvGrpSpPr>
        <p:grpSpPr>
          <a:xfrm>
            <a:off x="2451889" y="2543582"/>
            <a:ext cx="4723100" cy="4634865"/>
            <a:chOff x="3405939" y="3901677"/>
            <a:chExt cx="2278395" cy="2412120"/>
          </a:xfrm>
        </p:grpSpPr>
        <p:grpSp>
          <p:nvGrpSpPr>
            <p:cNvPr id="36" name="Group 35"/>
            <p:cNvGrpSpPr/>
            <p:nvPr/>
          </p:nvGrpSpPr>
          <p:grpSpPr>
            <a:xfrm rot="21090177">
              <a:off x="3405939" y="4024629"/>
              <a:ext cx="2278395" cy="2289168"/>
              <a:chOff x="4571999" y="3760760"/>
              <a:chExt cx="4352855" cy="4304460"/>
            </a:xfrm>
            <a:scene3d>
              <a:camera prst="isometricOffAxis2Top"/>
              <a:lightRig rig="threePt" dir="t"/>
            </a:scene3d>
          </p:grpSpPr>
          <p:sp>
            <p:nvSpPr>
              <p:cNvPr id="45" name="Rectangle 44"/>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6" name="Rectangle 45"/>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7" name="Straight Arrow Connector 46"/>
              <p:cNvCxnSpPr>
                <a:stCxn id="45"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8" name="Straight Arrow Connector 47"/>
              <p:cNvCxnSpPr>
                <a:stCxn id="46" idx="0"/>
                <a:endCxn id="46"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38" name="Picture 37"/>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5307434" y="5135402"/>
              <a:ext cx="185835" cy="199919"/>
            </a:xfrm>
            <a:prstGeom prst="rect">
              <a:avLst/>
            </a:prstGeom>
          </p:spPr>
        </p:pic>
        <p:sp>
          <p:nvSpPr>
            <p:cNvPr id="39" name="Cube 38"/>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41" name="Straight Connector 40"/>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43" name="Straight Connector 42"/>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50" name="Cube 49"/>
          <p:cNvSpPr/>
          <p:nvPr/>
        </p:nvSpPr>
        <p:spPr>
          <a:xfrm>
            <a:off x="1583073" y="2501611"/>
            <a:ext cx="5896952" cy="3422922"/>
          </a:xfrm>
          <a:prstGeom prst="cube">
            <a:avLst>
              <a:gd name="adj" fmla="val 22995"/>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ontent Placeholder 2"/>
          <p:cNvSpPr txBox="1">
            <a:spLocks/>
          </p:cNvSpPr>
          <p:nvPr/>
        </p:nvSpPr>
        <p:spPr>
          <a:xfrm>
            <a:off x="466257" y="1285934"/>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Content is sensor data from cubes in the environment</a:t>
            </a:r>
          </a:p>
        </p:txBody>
      </p:sp>
      <p:sp>
        <p:nvSpPr>
          <p:cNvPr id="18" name="Content Placeholder 2"/>
          <p:cNvSpPr txBox="1">
            <a:spLocks/>
          </p:cNvSpPr>
          <p:nvPr/>
        </p:nvSpPr>
        <p:spPr>
          <a:xfrm>
            <a:off x="415597" y="6185104"/>
            <a:ext cx="8792901" cy="7910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chemeClr val="accent2"/>
                </a:solidFill>
              </a:rPr>
              <a:t>How do we represent these cubes in environment?</a:t>
            </a:r>
          </a:p>
        </p:txBody>
      </p:sp>
    </p:spTree>
    <p:extLst>
      <p:ext uri="{BB962C8B-B14F-4D97-AF65-F5344CB8AC3E}">
        <p14:creationId xmlns:p14="http://schemas.microsoft.com/office/powerpoint/2010/main" val="3812560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5022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Zoom in for higher resolution view of a smaller part of environment</a:t>
            </a:r>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1350176" y="2852300"/>
            <a:ext cx="6435544" cy="3699800"/>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7244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3469226" y="5097949"/>
            <a:ext cx="1609344" cy="923544"/>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2508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strVal val="4*#ppt_w"/>
                                          </p:val>
                                        </p:tav>
                                        <p:tav tm="100000">
                                          <p:val>
                                            <p:strVal val="#ppt_w"/>
                                          </p:val>
                                        </p:tav>
                                      </p:tavLst>
                                    </p:anim>
                                    <p:anim calcmode="lin" valueType="num">
                                      <p:cBhvr>
                                        <p:cTn id="8" dur="500" fill="hold"/>
                                        <p:tgtEl>
                                          <p:spTgt spid="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3469226" y="5097949"/>
            <a:ext cx="1609344" cy="923544"/>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Content Placeholder 2"/>
          <p:cNvSpPr txBox="1">
            <a:spLocks/>
          </p:cNvSpPr>
          <p:nvPr/>
        </p:nvSpPr>
        <p:spPr>
          <a:xfrm>
            <a:off x="536612" y="5481387"/>
            <a:ext cx="7951560" cy="118590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Need recursive representation that makes best use of available wireless bandwidth</a:t>
            </a:r>
          </a:p>
        </p:txBody>
      </p:sp>
    </p:spTree>
    <p:extLst>
      <p:ext uri="{BB962C8B-B14F-4D97-AF65-F5344CB8AC3E}">
        <p14:creationId xmlns:p14="http://schemas.microsoft.com/office/powerpoint/2010/main" val="24819834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Papers</a:t>
            </a:r>
            <a:endParaRPr lang="en-US" dirty="0"/>
          </a:p>
        </p:txBody>
      </p:sp>
      <p:sp>
        <p:nvSpPr>
          <p:cNvPr id="3" name="Content Placeholder 2"/>
          <p:cNvSpPr>
            <a:spLocks noGrp="1"/>
          </p:cNvSpPr>
          <p:nvPr>
            <p:ph idx="1"/>
          </p:nvPr>
        </p:nvSpPr>
        <p:spPr/>
        <p:txBody>
          <a:bodyPr/>
          <a:lstStyle/>
          <a:p>
            <a:pPr marL="0" indent="0">
              <a:buNone/>
            </a:pPr>
            <a:r>
              <a:rPr lang="en-US" dirty="0" smtClean="0"/>
              <a:t>Paper 3</a:t>
            </a:r>
            <a:r>
              <a:rPr lang="en-US" dirty="0"/>
              <a:t>: Kumar, </a:t>
            </a:r>
            <a:r>
              <a:rPr lang="en-US" dirty="0" err="1"/>
              <a:t>Swarun</a:t>
            </a:r>
            <a:r>
              <a:rPr lang="en-US" dirty="0"/>
              <a:t>, et al. "</a:t>
            </a:r>
            <a:r>
              <a:rPr lang="en-US" dirty="0" err="1"/>
              <a:t>Carspeak</a:t>
            </a:r>
            <a:r>
              <a:rPr lang="en-US" dirty="0"/>
              <a:t>: a content-centric network for autonomous driving." ACM SIGCOMM Computer Communication Review 42.4 (2012): 259-270.</a:t>
            </a:r>
          </a:p>
        </p:txBody>
      </p:sp>
      <p:pic>
        <p:nvPicPr>
          <p:cNvPr id="4" name="Picture 3"/>
          <p:cNvPicPr>
            <a:picLocks noChangeAspect="1"/>
          </p:cNvPicPr>
          <p:nvPr/>
        </p:nvPicPr>
        <p:blipFill>
          <a:blip r:embed="rId2"/>
          <a:stretch>
            <a:fillRect/>
          </a:stretch>
        </p:blipFill>
        <p:spPr>
          <a:xfrm>
            <a:off x="2142413" y="3825608"/>
            <a:ext cx="4428623" cy="2480029"/>
          </a:xfrm>
          <a:prstGeom prst="rect">
            <a:avLst/>
          </a:prstGeom>
        </p:spPr>
      </p:pic>
    </p:spTree>
    <p:extLst>
      <p:ext uri="{BB962C8B-B14F-4D97-AF65-F5344CB8AC3E}">
        <p14:creationId xmlns:p14="http://schemas.microsoft.com/office/powerpoint/2010/main" val="34466236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sp>
        <p:nvSpPr>
          <p:cNvPr id="55" name="Cube 54"/>
          <p:cNvSpPr/>
          <p:nvPr/>
        </p:nvSpPr>
        <p:spPr>
          <a:xfrm>
            <a:off x="2877725" y="3214896"/>
            <a:ext cx="2980944" cy="257860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56" name="Picture 55"/>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57"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pPr marL="0" indent="0">
              <a:buNone/>
            </a:pPr>
            <a:endParaRPr lang="en-US" dirty="0" smtClean="0"/>
          </a:p>
        </p:txBody>
      </p:sp>
    </p:spTree>
    <p:extLst>
      <p:ext uri="{BB962C8B-B14F-4D97-AF65-F5344CB8AC3E}">
        <p14:creationId xmlns:p14="http://schemas.microsoft.com/office/powerpoint/2010/main" val="14875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53" name="Picture 52"/>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20529018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pic>
        <p:nvPicPr>
          <p:cNvPr id="53" name="Picture 52"/>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3942445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53" name="Picture 52"/>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14246008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4929568" y="3774707"/>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55" name="Picture 54"/>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56"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2084059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4929568" y="3774707"/>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5078776" y="3813147"/>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2893219" y="3839924"/>
            <a:ext cx="2318145" cy="1943547"/>
          </a:xfrm>
          <a:prstGeom prst="rect">
            <a:avLst/>
          </a:prstGeom>
        </p:spPr>
      </p:pic>
      <p:sp>
        <p:nvSpPr>
          <p:cNvPr id="66"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4881776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892574" y="3896286"/>
            <a:ext cx="2318145" cy="1943547"/>
          </a:xfrm>
          <a:prstGeom prst="rect">
            <a:avLst/>
          </a:prstGeom>
        </p:spPr>
      </p:pic>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42" name="Oval 141"/>
          <p:cNvSpPr/>
          <p:nvPr/>
        </p:nvSpPr>
        <p:spPr>
          <a:xfrm>
            <a:off x="7034994" y="523975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3" name="Oval 162"/>
          <p:cNvSpPr/>
          <p:nvPr/>
        </p:nvSpPr>
        <p:spPr>
          <a:xfrm>
            <a:off x="6875788" y="5877245"/>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spTree>
    <p:extLst>
      <p:ext uri="{BB962C8B-B14F-4D97-AF65-F5344CB8AC3E}">
        <p14:creationId xmlns:p14="http://schemas.microsoft.com/office/powerpoint/2010/main" val="20597552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892574" y="3896286"/>
            <a:ext cx="2318145" cy="1943547"/>
          </a:xfrm>
          <a:prstGeom prst="rect">
            <a:avLst/>
          </a:prstGeom>
        </p:spPr>
      </p:pic>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42" name="Oval 141"/>
          <p:cNvSpPr/>
          <p:nvPr/>
        </p:nvSpPr>
        <p:spPr>
          <a:xfrm>
            <a:off x="7034994" y="523975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3" name="Oval 162"/>
          <p:cNvSpPr/>
          <p:nvPr/>
        </p:nvSpPr>
        <p:spPr>
          <a:xfrm>
            <a:off x="6875788" y="5877245"/>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cxnSp>
        <p:nvCxnSpPr>
          <p:cNvPr id="170" name="Straight Arrow Connector 169"/>
          <p:cNvCxnSpPr>
            <a:stCxn id="108" idx="6"/>
          </p:cNvCxnSpPr>
          <p:nvPr/>
        </p:nvCxnSpPr>
        <p:spPr>
          <a:xfrm flipV="1">
            <a:off x="6194584" y="4877808"/>
            <a:ext cx="1503644" cy="153170"/>
          </a:xfrm>
          <a:prstGeom prst="straightConnector1">
            <a:avLst/>
          </a:prstGeom>
          <a:ln>
            <a:headEnd type="none"/>
            <a:tailEnd type="arrow"/>
          </a:ln>
        </p:spPr>
        <p:style>
          <a:lnRef idx="2">
            <a:schemeClr val="dk1"/>
          </a:lnRef>
          <a:fillRef idx="0">
            <a:schemeClr val="dk1"/>
          </a:fillRef>
          <a:effectRef idx="1">
            <a:schemeClr val="dk1"/>
          </a:effectRef>
          <a:fontRef idx="minor">
            <a:schemeClr val="tx1"/>
          </a:fontRef>
        </p:style>
      </p:cxnSp>
      <p:sp>
        <p:nvSpPr>
          <p:cNvPr id="175" name="TextBox 174"/>
          <p:cNvSpPr txBox="1"/>
          <p:nvPr/>
        </p:nvSpPr>
        <p:spPr>
          <a:xfrm>
            <a:off x="7775528" y="4625406"/>
            <a:ext cx="1345741" cy="461665"/>
          </a:xfrm>
          <a:prstGeom prst="rect">
            <a:avLst/>
          </a:prstGeom>
          <a:noFill/>
        </p:spPr>
        <p:txBody>
          <a:bodyPr wrap="none" rtlCol="0">
            <a:spAutoFit/>
          </a:bodyPr>
          <a:lstStyle/>
          <a:p>
            <a:r>
              <a:rPr lang="en-US" sz="2400" dirty="0" smtClean="0"/>
              <a:t>Vertex ID</a:t>
            </a:r>
            <a:endParaRPr lang="en-US" sz="2400" dirty="0"/>
          </a:p>
        </p:txBody>
      </p:sp>
      <p:sp>
        <p:nvSpPr>
          <p:cNvPr id="178" name="Cube 177"/>
          <p:cNvSpPr/>
          <p:nvPr/>
        </p:nvSpPr>
        <p:spPr>
          <a:xfrm>
            <a:off x="2626332" y="3748859"/>
            <a:ext cx="744541" cy="643160"/>
          </a:xfrm>
          <a:prstGeom prst="cube">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a:effectLst>
            <a:glow rad="101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4141246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entagon 176"/>
          <p:cNvSpPr/>
          <p:nvPr/>
        </p:nvSpPr>
        <p:spPr>
          <a:xfrm rot="16200000">
            <a:off x="5433162" y="4312509"/>
            <a:ext cx="1378098" cy="2681046"/>
          </a:xfrm>
          <a:prstGeom prst="homePlate">
            <a:avLst>
              <a:gd name="adj" fmla="val 43244"/>
            </a:avLst>
          </a:prstGeom>
          <a:solidFill>
            <a:schemeClr val="bg1"/>
          </a:solidFill>
          <a:ln>
            <a:noFill/>
          </a:ln>
          <a:effectLst>
            <a:glow rad="139700">
              <a:schemeClr val="accent4">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42" name="Oval 141"/>
          <p:cNvSpPr/>
          <p:nvPr/>
        </p:nvSpPr>
        <p:spPr>
          <a:xfrm>
            <a:off x="7034994" y="5239757"/>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63" name="Oval 162"/>
          <p:cNvSpPr/>
          <p:nvPr/>
        </p:nvSpPr>
        <p:spPr>
          <a:xfrm>
            <a:off x="6875788" y="5877245"/>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695710"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Consider</a:t>
            </a:r>
            <a:r>
              <a:rPr lang="en-US" dirty="0" smtClean="0"/>
              <a:t> large cube encompassing environment</a:t>
            </a:r>
          </a:p>
          <a:p>
            <a:r>
              <a:rPr lang="en-US" dirty="0" smtClean="0"/>
              <a:t>Recursively divide into 8 smaller cubes</a:t>
            </a:r>
          </a:p>
          <a:p>
            <a:r>
              <a:rPr lang="en-US" dirty="0" smtClean="0"/>
              <a:t>Car needs cube at resolution</a:t>
            </a:r>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sp>
        <p:nvSpPr>
          <p:cNvPr id="171" name="Cube 170"/>
          <p:cNvSpPr/>
          <p:nvPr/>
        </p:nvSpPr>
        <p:spPr>
          <a:xfrm>
            <a:off x="2626332" y="3748859"/>
            <a:ext cx="744541" cy="643160"/>
          </a:xfrm>
          <a:prstGeom prst="cube">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a:effectLst>
            <a:glow rad="101600">
              <a:schemeClr val="accent4">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172" name="Straight Arrow Connector 171"/>
          <p:cNvCxnSpPr/>
          <p:nvPr/>
        </p:nvCxnSpPr>
        <p:spPr>
          <a:xfrm>
            <a:off x="7847005" y="5093936"/>
            <a:ext cx="0" cy="119737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73" name="TextBox 172"/>
          <p:cNvSpPr txBox="1"/>
          <p:nvPr/>
        </p:nvSpPr>
        <p:spPr>
          <a:xfrm>
            <a:off x="7962343" y="5479495"/>
            <a:ext cx="953656" cy="461665"/>
          </a:xfrm>
          <a:prstGeom prst="rect">
            <a:avLst/>
          </a:prstGeom>
          <a:noFill/>
        </p:spPr>
        <p:txBody>
          <a:bodyPr wrap="none" rtlCol="0">
            <a:spAutoFit/>
          </a:bodyPr>
          <a:lstStyle/>
          <a:p>
            <a:r>
              <a:rPr lang="en-US" sz="2400" dirty="0" smtClean="0"/>
              <a:t>Depth</a:t>
            </a:r>
            <a:endParaRPr lang="en-US" sz="2400" dirty="0"/>
          </a:p>
        </p:txBody>
      </p:sp>
      <p:cxnSp>
        <p:nvCxnSpPr>
          <p:cNvPr id="174" name="Straight Arrow Connector 173"/>
          <p:cNvCxnSpPr/>
          <p:nvPr/>
        </p:nvCxnSpPr>
        <p:spPr>
          <a:xfrm flipV="1">
            <a:off x="6194584" y="4877808"/>
            <a:ext cx="1503644" cy="153170"/>
          </a:xfrm>
          <a:prstGeom prst="straightConnector1">
            <a:avLst/>
          </a:prstGeom>
          <a:ln>
            <a:headEnd type="none"/>
            <a:tailEnd type="arrow"/>
          </a:ln>
        </p:spPr>
        <p:style>
          <a:lnRef idx="2">
            <a:schemeClr val="dk1"/>
          </a:lnRef>
          <a:fillRef idx="0">
            <a:schemeClr val="dk1"/>
          </a:fillRef>
          <a:effectRef idx="1">
            <a:schemeClr val="dk1"/>
          </a:effectRef>
          <a:fontRef idx="minor">
            <a:schemeClr val="tx1"/>
          </a:fontRef>
        </p:style>
      </p:cxnSp>
      <p:sp>
        <p:nvSpPr>
          <p:cNvPr id="176" name="TextBox 175"/>
          <p:cNvSpPr txBox="1"/>
          <p:nvPr/>
        </p:nvSpPr>
        <p:spPr>
          <a:xfrm>
            <a:off x="7631188" y="4596545"/>
            <a:ext cx="1345741" cy="461665"/>
          </a:xfrm>
          <a:prstGeom prst="rect">
            <a:avLst/>
          </a:prstGeom>
          <a:noFill/>
        </p:spPr>
        <p:txBody>
          <a:bodyPr wrap="none" rtlCol="0">
            <a:spAutoFit/>
          </a:bodyPr>
          <a:lstStyle/>
          <a:p>
            <a:r>
              <a:rPr lang="en-US" sz="2400" dirty="0" smtClean="0"/>
              <a:t>Vertex ID</a:t>
            </a:r>
            <a:endParaRPr lang="en-US" sz="2400" dirty="0"/>
          </a:p>
        </p:txBody>
      </p:sp>
      <p:pic>
        <p:nvPicPr>
          <p:cNvPr id="178" name="Picture 177"/>
          <p:cNvPicPr>
            <a:picLocks noChangeAspect="1"/>
          </p:cNvPicPr>
          <p:nvPr/>
        </p:nvPicPr>
        <p:blipFill>
          <a:blip r:embed="rId3" cstate="email">
            <a:alphaModFix amt="14000"/>
            <a:extLst>
              <a:ext uri="{28A0092B-C50C-407E-A947-70E740481C1C}">
                <a14:useLocalDpi xmlns:a14="http://schemas.microsoft.com/office/drawing/2010/main"/>
              </a:ext>
            </a:extLst>
          </a:blip>
          <a:stretch>
            <a:fillRect/>
          </a:stretch>
        </p:blipFill>
        <p:spPr>
          <a:xfrm>
            <a:off x="892574" y="3896286"/>
            <a:ext cx="2318145" cy="1943547"/>
          </a:xfrm>
          <a:prstGeom prst="rect">
            <a:avLst/>
          </a:prstGeom>
        </p:spPr>
      </p:pic>
      <p:sp>
        <p:nvSpPr>
          <p:cNvPr id="175" name="Content Placeholder 2"/>
          <p:cNvSpPr txBox="1">
            <a:spLocks/>
          </p:cNvSpPr>
          <p:nvPr/>
        </p:nvSpPr>
        <p:spPr>
          <a:xfrm>
            <a:off x="7215791" y="2361956"/>
            <a:ext cx="1584736" cy="643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 depth)</a:t>
            </a:r>
          </a:p>
          <a:p>
            <a:pPr marL="0" indent="0">
              <a:buNone/>
            </a:pPr>
            <a:endParaRPr lang="en-US" dirty="0" smtClean="0"/>
          </a:p>
        </p:txBody>
      </p:sp>
      <p:sp>
        <p:nvSpPr>
          <p:cNvPr id="179" name="Content Placeholder 2"/>
          <p:cNvSpPr txBox="1">
            <a:spLocks/>
          </p:cNvSpPr>
          <p:nvPr/>
        </p:nvSpPr>
        <p:spPr>
          <a:xfrm>
            <a:off x="5406244" y="2348086"/>
            <a:ext cx="2008036" cy="6258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r>
              <a:rPr lang="en-US" dirty="0" smtClean="0"/>
              <a:t> (vertex ID</a:t>
            </a:r>
          </a:p>
        </p:txBody>
      </p:sp>
    </p:spTree>
    <p:extLst>
      <p:ext uri="{BB962C8B-B14F-4D97-AF65-F5344CB8AC3E}">
        <p14:creationId xmlns:p14="http://schemas.microsoft.com/office/powerpoint/2010/main" val="1545153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6" grpId="0"/>
      <p:bldP spid="175" grpId="0"/>
      <p:bldP spid="17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5" y="1493450"/>
            <a:ext cx="8432884"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Looks for obstacle free paths to destination</a:t>
            </a:r>
          </a:p>
          <a:p>
            <a:r>
              <a:rPr lang="en-US" dirty="0"/>
              <a:t>Needs to know which parts of environment:</a:t>
            </a:r>
          </a:p>
          <a:p>
            <a:pPr lvl="1"/>
            <a:r>
              <a:rPr lang="en-US" dirty="0"/>
              <a:t>Are empty and safe to pass through</a:t>
            </a:r>
          </a:p>
          <a:p>
            <a:pPr lvl="1"/>
            <a:r>
              <a:rPr lang="en-US" dirty="0"/>
              <a:t>Are occupied and unsafe to pass through </a:t>
            </a:r>
          </a:p>
          <a:p>
            <a:pPr lvl="1"/>
            <a:endParaRPr lang="en-US" dirty="0"/>
          </a:p>
        </p:txBody>
      </p:sp>
      <p:grpSp>
        <p:nvGrpSpPr>
          <p:cNvPr id="8" name="Group 7"/>
          <p:cNvGrpSpPr/>
          <p:nvPr/>
        </p:nvGrpSpPr>
        <p:grpSpPr>
          <a:xfrm>
            <a:off x="2776559" y="4238706"/>
            <a:ext cx="3154112" cy="3056353"/>
            <a:chOff x="3405939" y="3901677"/>
            <a:chExt cx="2278395" cy="2412120"/>
          </a:xfrm>
        </p:grpSpPr>
        <p:grpSp>
          <p:nvGrpSpPr>
            <p:cNvPr id="9" name="Group 8"/>
            <p:cNvGrpSpPr/>
            <p:nvPr/>
          </p:nvGrpSpPr>
          <p:grpSpPr>
            <a:xfrm rot="21090177">
              <a:off x="3405939" y="4024629"/>
              <a:ext cx="2278395" cy="2289168"/>
              <a:chOff x="4571999" y="3760760"/>
              <a:chExt cx="4352855" cy="4304460"/>
            </a:xfrm>
            <a:scene3d>
              <a:camera prst="isometricOffAxis2Top"/>
              <a:lightRig rig="threePt" dir="t"/>
            </a:scene3d>
          </p:grpSpPr>
          <p:sp>
            <p:nvSpPr>
              <p:cNvPr id="16" name="Rectangle 15"/>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17" name="Rectangle 16"/>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7" idx="0"/>
                <a:endCxn id="17"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sp>
          <p:nvSpPr>
            <p:cNvPr id="11" name="Cube 10"/>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Straight Connector 12"/>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4760141" y="4536819"/>
              <a:ext cx="575448" cy="772732"/>
            </a:xfrm>
            <a:prstGeom prst="rect">
              <a:avLst/>
            </a:prstGeom>
          </p:spPr>
        </p:pic>
        <p:cxnSp>
          <p:nvCxnSpPr>
            <p:cNvPr id="15" name="Straight Connector 14"/>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Cube 20"/>
          <p:cNvSpPr/>
          <p:nvPr/>
        </p:nvSpPr>
        <p:spPr>
          <a:xfrm>
            <a:off x="2516591" y="5464759"/>
            <a:ext cx="1683115" cy="971144"/>
          </a:xfrm>
          <a:prstGeom prst="cube">
            <a:avLst/>
          </a:prstGeom>
          <a:solidFill>
            <a:schemeClr val="accent3">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7" name="Straight Connector 6"/>
          <p:cNvCxnSpPr/>
          <p:nvPr/>
        </p:nvCxnSpPr>
        <p:spPr>
          <a:xfrm flipH="1">
            <a:off x="4400924" y="5795369"/>
            <a:ext cx="421864" cy="33755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H="1">
            <a:off x="2323270" y="6132922"/>
            <a:ext cx="2077654" cy="0"/>
          </a:xfrm>
          <a:prstGeom prst="line">
            <a:avLst/>
          </a:prstGeom>
          <a:ln>
            <a:prstDash val="dash"/>
            <a:headEnd type="none"/>
            <a:tailEnd type="arrow"/>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a:off x="4453963" y="6132922"/>
            <a:ext cx="1193130" cy="0"/>
          </a:xfrm>
          <a:prstGeom prst="line">
            <a:avLst/>
          </a:prstGeom>
          <a:ln>
            <a:prstDash val="dash"/>
            <a:headEnd type="arrow"/>
            <a:tailEnd type="none"/>
          </a:ln>
        </p:spPr>
        <p:style>
          <a:lnRef idx="2">
            <a:schemeClr val="dk1"/>
          </a:lnRef>
          <a:fillRef idx="0">
            <a:schemeClr val="dk1"/>
          </a:fillRef>
          <a:effectRef idx="1">
            <a:schemeClr val="dk1"/>
          </a:effectRef>
          <a:fontRef idx="minor">
            <a:schemeClr val="tx1"/>
          </a:fontRef>
        </p:style>
      </p:cxnSp>
      <p:sp>
        <p:nvSpPr>
          <p:cNvPr id="44" name="Cube 43"/>
          <p:cNvSpPr/>
          <p:nvPr/>
        </p:nvSpPr>
        <p:spPr>
          <a:xfrm>
            <a:off x="5739623" y="5562190"/>
            <a:ext cx="1631572" cy="882323"/>
          </a:xfrm>
          <a:prstGeom prst="cube">
            <a:avLst>
              <a:gd name="adj" fmla="val 2743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TextBox 46"/>
          <p:cNvSpPr txBox="1"/>
          <p:nvPr/>
        </p:nvSpPr>
        <p:spPr>
          <a:xfrm>
            <a:off x="5500609" y="5875899"/>
            <a:ext cx="354183"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spTree>
    <p:extLst>
      <p:ext uri="{BB962C8B-B14F-4D97-AF65-F5344CB8AC3E}">
        <p14:creationId xmlns:p14="http://schemas.microsoft.com/office/powerpoint/2010/main" val="2553401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4" grpId="0" animBg="1"/>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789" y="274638"/>
            <a:ext cx="8686800" cy="1143000"/>
          </a:xfrm>
        </p:spPr>
        <p:txBody>
          <a:bodyPr>
            <a:normAutofit fontScale="90000"/>
          </a:bodyPr>
          <a:lstStyle/>
          <a:p>
            <a:r>
              <a:rPr lang="en-US" dirty="0" smtClean="0">
                <a:solidFill>
                  <a:schemeClr val="tx2"/>
                </a:solidFill>
              </a:rPr>
              <a:t>Much Interest in Autonomous Vehicles</a:t>
            </a:r>
            <a:endParaRPr lang="en-US" dirty="0">
              <a:solidFill>
                <a:schemeClr val="tx2"/>
              </a:solidFill>
            </a:endParaRPr>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35494" y="1417638"/>
            <a:ext cx="3527489" cy="3249003"/>
          </a:xfrm>
        </p:spPr>
      </p:pic>
      <p:sp>
        <p:nvSpPr>
          <p:cNvPr id="9" name="TextBox 8"/>
          <p:cNvSpPr txBox="1"/>
          <p:nvPr/>
        </p:nvSpPr>
        <p:spPr>
          <a:xfrm>
            <a:off x="598586" y="4759277"/>
            <a:ext cx="3664397" cy="369332"/>
          </a:xfrm>
          <a:prstGeom prst="rect">
            <a:avLst/>
          </a:prstGeom>
          <a:noFill/>
        </p:spPr>
        <p:txBody>
          <a:bodyPr wrap="none" rtlCol="0">
            <a:spAutoFit/>
          </a:bodyPr>
          <a:lstStyle/>
          <a:p>
            <a:r>
              <a:rPr lang="en-US" dirty="0" smtClean="0"/>
              <a:t>DARPA Urban Challenge (Team MIT)</a:t>
            </a:r>
            <a:endParaRPr lang="en-US" dirty="0"/>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7032" y="1329298"/>
            <a:ext cx="4156656" cy="2609329"/>
          </a:xfrm>
          <a:prstGeom prst="rect">
            <a:avLst/>
          </a:prstGeom>
        </p:spPr>
      </p:pic>
      <p:sp>
        <p:nvSpPr>
          <p:cNvPr id="11" name="TextBox 10"/>
          <p:cNvSpPr txBox="1"/>
          <p:nvPr/>
        </p:nvSpPr>
        <p:spPr>
          <a:xfrm>
            <a:off x="5734644" y="3938627"/>
            <a:ext cx="2675357" cy="369332"/>
          </a:xfrm>
          <a:prstGeom prst="rect">
            <a:avLst/>
          </a:prstGeom>
          <a:noFill/>
        </p:spPr>
        <p:txBody>
          <a:bodyPr wrap="none" rtlCol="0">
            <a:spAutoFit/>
          </a:bodyPr>
          <a:lstStyle/>
          <a:p>
            <a:r>
              <a:rPr lang="en-US" dirty="0" smtClean="0"/>
              <a:t>Google’s Autonomous Car</a:t>
            </a:r>
            <a:endParaRPr lang="en-US" dirty="0"/>
          </a:p>
        </p:txBody>
      </p:sp>
      <p:sp>
        <p:nvSpPr>
          <p:cNvPr id="14" name="TextBox 13"/>
          <p:cNvSpPr txBox="1"/>
          <p:nvPr/>
        </p:nvSpPr>
        <p:spPr>
          <a:xfrm>
            <a:off x="4777032" y="6360766"/>
            <a:ext cx="3765274" cy="369332"/>
          </a:xfrm>
          <a:prstGeom prst="rect">
            <a:avLst/>
          </a:prstGeom>
          <a:noFill/>
        </p:spPr>
        <p:txBody>
          <a:bodyPr wrap="none" rtlCol="0">
            <a:spAutoFit/>
          </a:bodyPr>
          <a:lstStyle/>
          <a:p>
            <a:r>
              <a:rPr lang="en-US" dirty="0" smtClean="0"/>
              <a:t>Robots for Disaster Areas (Fukushima) </a:t>
            </a:r>
            <a:endParaRPr lang="en-US"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3009" y="4384328"/>
            <a:ext cx="3075305" cy="1964371"/>
          </a:xfrm>
          <a:prstGeom prst="rect">
            <a:avLst/>
          </a:prstGeom>
        </p:spPr>
      </p:pic>
      <p:sp>
        <p:nvSpPr>
          <p:cNvPr id="15" name="Content Placeholder 2"/>
          <p:cNvSpPr txBox="1">
            <a:spLocks/>
          </p:cNvSpPr>
          <p:nvPr/>
        </p:nvSpPr>
        <p:spPr>
          <a:xfrm>
            <a:off x="345789" y="4216215"/>
            <a:ext cx="8434002" cy="228862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algn="l"/>
            <a:endParaRPr lang="en-US" dirty="0"/>
          </a:p>
        </p:txBody>
      </p:sp>
      <p:sp>
        <p:nvSpPr>
          <p:cNvPr id="17" name="Rectangle 16"/>
          <p:cNvSpPr/>
          <p:nvPr/>
        </p:nvSpPr>
        <p:spPr>
          <a:xfrm>
            <a:off x="515036" y="5662017"/>
            <a:ext cx="8680638" cy="553998"/>
          </a:xfrm>
          <a:prstGeom prst="rect">
            <a:avLst/>
          </a:prstGeom>
        </p:spPr>
        <p:txBody>
          <a:bodyPr wrap="square">
            <a:spAutoFit/>
          </a:bodyPr>
          <a:lstStyle/>
          <a:p>
            <a:pPr marL="688975" indent="-457200">
              <a:buFont typeface="Arial"/>
              <a:buChar char="•"/>
            </a:pPr>
            <a:r>
              <a:rPr lang="en-US" sz="3000" dirty="0" smtClean="0">
                <a:solidFill>
                  <a:schemeClr val="bg1"/>
                </a:solidFill>
                <a:latin typeface="Calibri" pitchFamily="34" charset="0"/>
                <a:ea typeface="Batang" pitchFamily="18" charset="-127"/>
                <a:cs typeface="Calibri" pitchFamily="34" charset="0"/>
              </a:rPr>
              <a:t>Projected to save </a:t>
            </a:r>
            <a:r>
              <a:rPr lang="en-US" sz="3000" b="1" dirty="0" smtClean="0">
                <a:solidFill>
                  <a:schemeClr val="bg1"/>
                </a:solidFill>
                <a:latin typeface="Calibri" pitchFamily="34" charset="0"/>
                <a:ea typeface="Batang" pitchFamily="18" charset="-127"/>
                <a:cs typeface="Calibri" pitchFamily="34" charset="0"/>
              </a:rPr>
              <a:t>$</a:t>
            </a:r>
            <a:r>
              <a:rPr lang="en-US" sz="3000" b="1" dirty="0">
                <a:solidFill>
                  <a:schemeClr val="bg1"/>
                </a:solidFill>
                <a:latin typeface="Calibri" pitchFamily="34" charset="0"/>
                <a:ea typeface="Batang" pitchFamily="18" charset="-127"/>
                <a:cs typeface="Calibri" pitchFamily="34" charset="0"/>
              </a:rPr>
              <a:t>100B/</a:t>
            </a:r>
            <a:r>
              <a:rPr lang="en-US" sz="3000" b="1" dirty="0" err="1">
                <a:solidFill>
                  <a:schemeClr val="bg1"/>
                </a:solidFill>
                <a:latin typeface="Calibri" pitchFamily="34" charset="0"/>
                <a:ea typeface="Batang" pitchFamily="18" charset="-127"/>
                <a:cs typeface="Calibri" pitchFamily="34" charset="0"/>
              </a:rPr>
              <a:t>yr</a:t>
            </a:r>
            <a:r>
              <a:rPr lang="en-US" sz="3000" b="1" dirty="0">
                <a:solidFill>
                  <a:schemeClr val="bg1"/>
                </a:solidFill>
                <a:latin typeface="Calibri" pitchFamily="34" charset="0"/>
                <a:ea typeface="Batang" pitchFamily="18" charset="-127"/>
                <a:cs typeface="Calibri" pitchFamily="34" charset="0"/>
              </a:rPr>
              <a:t> </a:t>
            </a:r>
            <a:r>
              <a:rPr lang="en-US" sz="3000" dirty="0">
                <a:solidFill>
                  <a:schemeClr val="bg1"/>
                </a:solidFill>
                <a:latin typeface="Calibri" pitchFamily="34" charset="0"/>
                <a:ea typeface="Batang" pitchFamily="18" charset="-127"/>
                <a:cs typeface="Calibri" pitchFamily="34" charset="0"/>
              </a:rPr>
              <a:t>in </a:t>
            </a:r>
            <a:r>
              <a:rPr lang="en-US" sz="3000" dirty="0" smtClean="0">
                <a:solidFill>
                  <a:schemeClr val="bg1"/>
                </a:solidFill>
                <a:latin typeface="Calibri" pitchFamily="34" charset="0"/>
                <a:ea typeface="Batang" pitchFamily="18" charset="-127"/>
                <a:cs typeface="Calibri" pitchFamily="34" charset="0"/>
              </a:rPr>
              <a:t>US alone </a:t>
            </a:r>
            <a:r>
              <a:rPr lang="en-US" sz="3000" dirty="0">
                <a:solidFill>
                  <a:schemeClr val="bg1"/>
                </a:solidFill>
                <a:latin typeface="Calibri" pitchFamily="34" charset="0"/>
                <a:ea typeface="Batang" pitchFamily="18" charset="-127"/>
                <a:cs typeface="Calibri" pitchFamily="34" charset="0"/>
              </a:rPr>
              <a:t>[WPI’07]</a:t>
            </a:r>
          </a:p>
        </p:txBody>
      </p:sp>
      <p:sp>
        <p:nvSpPr>
          <p:cNvPr id="18" name="Rectangle 17"/>
          <p:cNvSpPr/>
          <p:nvPr/>
        </p:nvSpPr>
        <p:spPr>
          <a:xfrm>
            <a:off x="51674" y="4460601"/>
            <a:ext cx="9144000" cy="1477328"/>
          </a:xfrm>
          <a:prstGeom prst="rect">
            <a:avLst/>
          </a:prstGeom>
        </p:spPr>
        <p:txBody>
          <a:bodyPr wrap="square">
            <a:spAutoFit/>
          </a:bodyPr>
          <a:lstStyle/>
          <a:p>
            <a:pPr marL="1146175" lvl="1" indent="-457200">
              <a:buFont typeface="Arial"/>
              <a:buChar char="•"/>
            </a:pPr>
            <a:r>
              <a:rPr lang="en-US" sz="3000" dirty="0" smtClean="0">
                <a:solidFill>
                  <a:schemeClr val="bg1"/>
                </a:solidFill>
                <a:latin typeface="Calibri" pitchFamily="34" charset="0"/>
                <a:ea typeface="Batang" pitchFamily="18" charset="-127"/>
                <a:cs typeface="Calibri" pitchFamily="34" charset="0"/>
              </a:rPr>
              <a:t>Benefits include lower traffic congestion, higher </a:t>
            </a:r>
            <a:r>
              <a:rPr lang="en-US" sz="3000" dirty="0">
                <a:solidFill>
                  <a:schemeClr val="bg1"/>
                </a:solidFill>
                <a:latin typeface="Calibri" pitchFamily="34" charset="0"/>
                <a:ea typeface="Batang" pitchFamily="18" charset="-127"/>
                <a:cs typeface="Calibri" pitchFamily="34" charset="0"/>
              </a:rPr>
              <a:t>fuel </a:t>
            </a:r>
            <a:r>
              <a:rPr lang="en-US" sz="3000" dirty="0" smtClean="0">
                <a:solidFill>
                  <a:schemeClr val="bg1"/>
                </a:solidFill>
                <a:latin typeface="Calibri" pitchFamily="34" charset="0"/>
                <a:ea typeface="Batang" pitchFamily="18" charset="-127"/>
                <a:cs typeface="Calibri" pitchFamily="34" charset="0"/>
              </a:rPr>
              <a:t>efficiency, improved productivity</a:t>
            </a:r>
            <a:endParaRPr lang="en-US" sz="3000" dirty="0">
              <a:solidFill>
                <a:schemeClr val="bg1"/>
              </a:solidFill>
              <a:latin typeface="Calibri" pitchFamily="34" charset="0"/>
              <a:ea typeface="Batang" pitchFamily="18" charset="-127"/>
              <a:cs typeface="Calibri" pitchFamily="34" charset="0"/>
            </a:endParaRPr>
          </a:p>
          <a:p>
            <a:pPr marL="688975" indent="-457200">
              <a:buFont typeface="Arial"/>
              <a:buChar char="•"/>
            </a:pPr>
            <a:endParaRPr lang="en-US" sz="3000" dirty="0">
              <a:solidFill>
                <a:schemeClr val="bg1"/>
              </a:solidFill>
              <a:latin typeface="Calibri" pitchFamily="34" charset="0"/>
              <a:ea typeface="Batang" pitchFamily="18" charset="-127"/>
              <a:cs typeface="Calibri" pitchFamily="34" charset="0"/>
            </a:endParaRPr>
          </a:p>
        </p:txBody>
      </p:sp>
    </p:spTree>
    <p:extLst>
      <p:ext uri="{BB962C8B-B14F-4D97-AF65-F5344CB8AC3E}">
        <p14:creationId xmlns:p14="http://schemas.microsoft.com/office/powerpoint/2010/main" val="23421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5" grpId="0" animBg="1"/>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Each cube has one </a:t>
            </a:r>
            <a:r>
              <a:rPr lang="en-US" dirty="0" smtClean="0"/>
              <a:t>bit: Empty (</a:t>
            </a:r>
            <a:r>
              <a:rPr lang="en-US" dirty="0" smtClean="0">
                <a:solidFill>
                  <a:schemeClr val="accent3">
                    <a:lumMod val="75000"/>
                  </a:schemeClr>
                </a:solidFill>
              </a:rPr>
              <a:t>0</a:t>
            </a:r>
            <a:r>
              <a:rPr lang="en-US" dirty="0" smtClean="0">
                <a:solidFill>
                  <a:srgbClr val="000000"/>
                </a:solidFill>
              </a:rPr>
              <a:t>) or </a:t>
            </a:r>
            <a:r>
              <a:rPr lang="en-US" dirty="0" smtClean="0"/>
              <a:t>Occupied</a:t>
            </a:r>
            <a:r>
              <a:rPr lang="en-US" dirty="0">
                <a:sym typeface="Wingdings"/>
              </a:rPr>
              <a:t> </a:t>
            </a:r>
            <a:r>
              <a:rPr lang="en-US" dirty="0" smtClean="0">
                <a:sym typeface="Wingdings"/>
              </a:rPr>
              <a:t>(</a:t>
            </a:r>
            <a:r>
              <a:rPr lang="en-US" dirty="0" smtClean="0">
                <a:solidFill>
                  <a:schemeClr val="accent2"/>
                </a:solidFill>
              </a:rPr>
              <a:t>1</a:t>
            </a:r>
            <a:r>
              <a:rPr lang="en-US" dirty="0" smtClean="0">
                <a:solidFill>
                  <a:srgbClr val="000000"/>
                </a:solidFill>
              </a:rPr>
              <a:t>)</a:t>
            </a:r>
          </a:p>
          <a:p>
            <a:r>
              <a:rPr lang="en-US" dirty="0" smtClean="0">
                <a:solidFill>
                  <a:srgbClr val="000000"/>
                </a:solidFill>
              </a:rPr>
              <a:t>If cube is empty </a:t>
            </a:r>
          </a:p>
          <a:p>
            <a:pPr lvl="1">
              <a:buFont typeface="Wingdings" charset="0"/>
              <a:buChar char="à"/>
            </a:pPr>
            <a:r>
              <a:rPr lang="en-US" dirty="0" smtClean="0">
                <a:solidFill>
                  <a:srgbClr val="000000"/>
                </a:solidFill>
              </a:rPr>
              <a:t>all cubes inside are empty</a:t>
            </a:r>
          </a:p>
          <a:p>
            <a:pPr marL="0" indent="0">
              <a:buNone/>
            </a:pPr>
            <a:endParaRPr lang="en-US" dirty="0"/>
          </a:p>
        </p:txBody>
      </p:sp>
      <p:grpSp>
        <p:nvGrpSpPr>
          <p:cNvPr id="14" name="Group 13"/>
          <p:cNvGrpSpPr/>
          <p:nvPr/>
        </p:nvGrpSpPr>
        <p:grpSpPr>
          <a:xfrm>
            <a:off x="3878604" y="4870525"/>
            <a:ext cx="1803400" cy="1606550"/>
            <a:chOff x="4866567" y="3985150"/>
            <a:chExt cx="2965450" cy="2568575"/>
          </a:xfrm>
        </p:grpSpPr>
        <p:sp>
          <p:nvSpPr>
            <p:cNvPr id="15" name="Cube 14"/>
            <p:cNvSpPr>
              <a:spLocks noChangeAspect="1"/>
            </p:cNvSpPr>
            <p:nvPr/>
          </p:nvSpPr>
          <p:spPr>
            <a:xfrm>
              <a:off x="6346117"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6" name="Cube 15"/>
            <p:cNvSpPr>
              <a:spLocks noChangeAspect="1"/>
            </p:cNvSpPr>
            <p:nvPr/>
          </p:nvSpPr>
          <p:spPr>
            <a:xfrm>
              <a:off x="518406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7" name="Cube 16"/>
            <p:cNvSpPr>
              <a:spLocks noChangeAspect="1"/>
            </p:cNvSpPr>
            <p:nvPr/>
          </p:nvSpPr>
          <p:spPr>
            <a:xfrm>
              <a:off x="634611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8" name="Cube 17"/>
            <p:cNvSpPr>
              <a:spLocks noChangeAspect="1"/>
            </p:cNvSpPr>
            <p:nvPr/>
          </p:nvSpPr>
          <p:spPr>
            <a:xfrm>
              <a:off x="486656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9" name="Cube 18"/>
            <p:cNvSpPr>
              <a:spLocks noChangeAspect="1"/>
            </p:cNvSpPr>
            <p:nvPr/>
          </p:nvSpPr>
          <p:spPr>
            <a:xfrm>
              <a:off x="602861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0" name="Cube 19"/>
            <p:cNvSpPr>
              <a:spLocks noChangeAspect="1"/>
            </p:cNvSpPr>
            <p:nvPr/>
          </p:nvSpPr>
          <p:spPr>
            <a:xfrm>
              <a:off x="4866567"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1" name="Cube 20"/>
            <p:cNvSpPr>
              <a:spLocks noChangeAspect="1"/>
            </p:cNvSpPr>
            <p:nvPr/>
          </p:nvSpPr>
          <p:spPr>
            <a:xfrm>
              <a:off x="6034149"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grpSp>
      <p:sp>
        <p:nvSpPr>
          <p:cNvPr id="22" name="Cube 21"/>
          <p:cNvSpPr>
            <a:spLocks/>
          </p:cNvSpPr>
          <p:nvPr/>
        </p:nvSpPr>
        <p:spPr>
          <a:xfrm>
            <a:off x="808613" y="4905191"/>
            <a:ext cx="1810512" cy="1609344"/>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30" name="TextBox 29"/>
          <p:cNvSpPr txBox="1"/>
          <p:nvPr/>
        </p:nvSpPr>
        <p:spPr>
          <a:xfrm>
            <a:off x="2958327" y="5545260"/>
            <a:ext cx="636863" cy="646331"/>
          </a:xfrm>
          <a:prstGeom prst="rect">
            <a:avLst/>
          </a:prstGeom>
          <a:noFill/>
        </p:spPr>
        <p:txBody>
          <a:bodyPr wrap="none" rtlCol="0">
            <a:spAutoFit/>
          </a:bodyPr>
          <a:lstStyle/>
          <a:p>
            <a:r>
              <a:rPr lang="en-US" sz="3600" dirty="0" smtClean="0">
                <a:sym typeface="Wingdings"/>
              </a:rPr>
              <a:t> </a:t>
            </a:r>
            <a:endParaRPr lang="en-US" sz="3600" dirty="0"/>
          </a:p>
        </p:txBody>
      </p:sp>
    </p:spTree>
    <p:extLst>
      <p:ext uri="{BB962C8B-B14F-4D97-AF65-F5344CB8AC3E}">
        <p14:creationId xmlns:p14="http://schemas.microsoft.com/office/powerpoint/2010/main" val="3108682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Each cube has one </a:t>
            </a:r>
            <a:r>
              <a:rPr lang="en-US" dirty="0" smtClean="0"/>
              <a:t>bit: Empty (</a:t>
            </a:r>
            <a:r>
              <a:rPr lang="en-US" dirty="0" smtClean="0">
                <a:solidFill>
                  <a:schemeClr val="accent3">
                    <a:lumMod val="75000"/>
                  </a:schemeClr>
                </a:solidFill>
              </a:rPr>
              <a:t>0</a:t>
            </a:r>
            <a:r>
              <a:rPr lang="en-US" dirty="0" smtClean="0">
                <a:solidFill>
                  <a:srgbClr val="000000"/>
                </a:solidFill>
              </a:rPr>
              <a:t>) or </a:t>
            </a:r>
            <a:r>
              <a:rPr lang="en-US" dirty="0" smtClean="0"/>
              <a:t>Occupied</a:t>
            </a:r>
            <a:r>
              <a:rPr lang="en-US" dirty="0">
                <a:sym typeface="Wingdings"/>
              </a:rPr>
              <a:t> </a:t>
            </a:r>
            <a:r>
              <a:rPr lang="en-US" dirty="0" smtClean="0">
                <a:sym typeface="Wingdings"/>
              </a:rPr>
              <a:t>(</a:t>
            </a:r>
            <a:r>
              <a:rPr lang="en-US" dirty="0" smtClean="0">
                <a:solidFill>
                  <a:schemeClr val="accent2"/>
                </a:solidFill>
              </a:rPr>
              <a:t>1</a:t>
            </a:r>
            <a:r>
              <a:rPr lang="en-US" dirty="0" smtClean="0">
                <a:solidFill>
                  <a:srgbClr val="000000"/>
                </a:solidFill>
              </a:rPr>
              <a:t>)</a:t>
            </a:r>
          </a:p>
          <a:p>
            <a:r>
              <a:rPr lang="en-US" dirty="0" smtClean="0">
                <a:solidFill>
                  <a:srgbClr val="000000"/>
                </a:solidFill>
              </a:rPr>
              <a:t>If cube is empty </a:t>
            </a:r>
          </a:p>
          <a:p>
            <a:pPr marL="457200" lvl="1" indent="0">
              <a:buNone/>
            </a:pPr>
            <a:r>
              <a:rPr lang="en-US" dirty="0" smtClean="0">
                <a:solidFill>
                  <a:srgbClr val="000000"/>
                </a:solidFill>
                <a:sym typeface="Wingdings"/>
              </a:rPr>
              <a:t></a:t>
            </a:r>
            <a:r>
              <a:rPr lang="en-US" dirty="0" smtClean="0">
                <a:solidFill>
                  <a:srgbClr val="000000"/>
                </a:solidFill>
              </a:rPr>
              <a:t> all cubes inside are empty</a:t>
            </a:r>
          </a:p>
          <a:p>
            <a:r>
              <a:rPr lang="en-US" dirty="0" smtClean="0">
                <a:solidFill>
                  <a:srgbClr val="000000"/>
                </a:solidFill>
              </a:rPr>
              <a:t>If cube is occupied </a:t>
            </a:r>
          </a:p>
          <a:p>
            <a:pPr marL="457200" lvl="1" indent="0">
              <a:buNone/>
            </a:pPr>
            <a:r>
              <a:rPr lang="en-US" dirty="0" smtClean="0">
                <a:solidFill>
                  <a:srgbClr val="000000"/>
                </a:solidFill>
                <a:sym typeface="Wingdings"/>
              </a:rPr>
              <a:t></a:t>
            </a:r>
            <a:r>
              <a:rPr lang="en-US" dirty="0" smtClean="0">
                <a:solidFill>
                  <a:srgbClr val="000000"/>
                </a:solidFill>
              </a:rPr>
              <a:t> at least one cube inside is occupied</a:t>
            </a:r>
            <a:endParaRPr lang="en-US" dirty="0" smtClean="0"/>
          </a:p>
          <a:p>
            <a:endParaRPr lang="en-US" dirty="0"/>
          </a:p>
          <a:p>
            <a:pPr marL="457200" lvl="1" indent="0">
              <a:buNone/>
            </a:pPr>
            <a:endParaRPr lang="en-US" dirty="0"/>
          </a:p>
        </p:txBody>
      </p:sp>
      <p:grpSp>
        <p:nvGrpSpPr>
          <p:cNvPr id="2" name="Group 1"/>
          <p:cNvGrpSpPr/>
          <p:nvPr/>
        </p:nvGrpSpPr>
        <p:grpSpPr>
          <a:xfrm>
            <a:off x="3878604" y="4870525"/>
            <a:ext cx="1803400" cy="1606550"/>
            <a:chOff x="4866567" y="3985150"/>
            <a:chExt cx="2965450" cy="2568575"/>
          </a:xfrm>
        </p:grpSpPr>
        <p:sp>
          <p:nvSpPr>
            <p:cNvPr id="23" name="Cube 22"/>
            <p:cNvSpPr>
              <a:spLocks noChangeAspect="1"/>
            </p:cNvSpPr>
            <p:nvPr/>
          </p:nvSpPr>
          <p:spPr>
            <a:xfrm>
              <a:off x="6346117"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Cube 23"/>
            <p:cNvSpPr>
              <a:spLocks noChangeAspect="1"/>
            </p:cNvSpPr>
            <p:nvPr/>
          </p:nvSpPr>
          <p:spPr>
            <a:xfrm>
              <a:off x="518406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Cube 24"/>
            <p:cNvSpPr>
              <a:spLocks noChangeAspect="1"/>
            </p:cNvSpPr>
            <p:nvPr/>
          </p:nvSpPr>
          <p:spPr>
            <a:xfrm>
              <a:off x="634611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Cube 25"/>
            <p:cNvSpPr>
              <a:spLocks noChangeAspect="1"/>
            </p:cNvSpPr>
            <p:nvPr/>
          </p:nvSpPr>
          <p:spPr>
            <a:xfrm>
              <a:off x="486656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7" name="Cube 26"/>
            <p:cNvSpPr>
              <a:spLocks noChangeAspect="1"/>
            </p:cNvSpPr>
            <p:nvPr/>
          </p:nvSpPr>
          <p:spPr>
            <a:xfrm>
              <a:off x="6028617" y="5267850"/>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28" name="Cube 27"/>
            <p:cNvSpPr>
              <a:spLocks noChangeAspect="1"/>
            </p:cNvSpPr>
            <p:nvPr/>
          </p:nvSpPr>
          <p:spPr>
            <a:xfrm>
              <a:off x="4866567"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9" name="Cube 28"/>
            <p:cNvSpPr>
              <a:spLocks noChangeAspect="1"/>
            </p:cNvSpPr>
            <p:nvPr/>
          </p:nvSpPr>
          <p:spPr>
            <a:xfrm>
              <a:off x="6034149"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grpSp>
      <p:sp>
        <p:nvSpPr>
          <p:cNvPr id="34" name="Cube 33"/>
          <p:cNvSpPr>
            <a:spLocks/>
          </p:cNvSpPr>
          <p:nvPr/>
        </p:nvSpPr>
        <p:spPr>
          <a:xfrm>
            <a:off x="808613" y="4905191"/>
            <a:ext cx="1810512" cy="1609344"/>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3" name="TextBox 2"/>
          <p:cNvSpPr txBox="1"/>
          <p:nvPr/>
        </p:nvSpPr>
        <p:spPr>
          <a:xfrm>
            <a:off x="2958327" y="5545260"/>
            <a:ext cx="636863" cy="646331"/>
          </a:xfrm>
          <a:prstGeom prst="rect">
            <a:avLst/>
          </a:prstGeom>
          <a:noFill/>
        </p:spPr>
        <p:txBody>
          <a:bodyPr wrap="none" rtlCol="0">
            <a:spAutoFit/>
          </a:bodyPr>
          <a:lstStyle/>
          <a:p>
            <a:r>
              <a:rPr lang="en-US" sz="3600" dirty="0" smtClean="0">
                <a:sym typeface="Wingdings"/>
              </a:rPr>
              <a:t> </a:t>
            </a:r>
            <a:endParaRPr lang="en-US" sz="3600" dirty="0"/>
          </a:p>
        </p:txBody>
      </p:sp>
    </p:spTree>
    <p:extLst>
      <p:ext uri="{BB962C8B-B14F-4D97-AF65-F5344CB8AC3E}">
        <p14:creationId xmlns:p14="http://schemas.microsoft.com/office/powerpoint/2010/main" val="1450232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52" name="Cube 51"/>
          <p:cNvSpPr/>
          <p:nvPr/>
        </p:nvSpPr>
        <p:spPr>
          <a:xfrm>
            <a:off x="1850076" y="3875442"/>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ounded Rectangle 1"/>
          <p:cNvSpPr/>
          <p:nvPr/>
        </p:nvSpPr>
        <p:spPr>
          <a:xfrm>
            <a:off x="4482583" y="4089242"/>
            <a:ext cx="4259327" cy="760496"/>
          </a:xfrm>
          <a:prstGeom prst="roundRect">
            <a:avLst/>
          </a:prstGeom>
          <a:no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6393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17" grpId="0" animBg="1"/>
      <p:bldP spid="118" grpId="0" animBg="1"/>
      <p:bldP spid="119" grpId="0" animBg="1"/>
      <p:bldP spid="120" grpId="0" animBg="1"/>
      <p:bldP spid="121" grpId="0" animBg="1"/>
      <p:bldP spid="122" grpId="0" animBg="1"/>
      <p:bldP spid="123" grpId="0" animBg="1"/>
      <p:bldP spid="124" grpId="0" animBg="1"/>
      <p:bldP spid="52"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52" name="Cube 51"/>
          <p:cNvSpPr/>
          <p:nvPr/>
        </p:nvSpPr>
        <p:spPr>
          <a:xfrm>
            <a:off x="1850076" y="3875442"/>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03334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r>
              <a:rPr lang="en-US" dirty="0" smtClean="0"/>
              <a:t>Expand </a:t>
            </a:r>
            <a:r>
              <a:rPr lang="en-US" dirty="0" smtClean="0">
                <a:solidFill>
                  <a:schemeClr val="accent2"/>
                </a:solidFill>
              </a:rPr>
              <a:t>1 </a:t>
            </a:r>
            <a:r>
              <a:rPr lang="en-US" dirty="0" smtClean="0"/>
              <a:t>node to see inside at more resolution</a:t>
            </a:r>
            <a:endParaRPr lang="en-US" dirty="0"/>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135" name="Group 134"/>
          <p:cNvGrpSpPr/>
          <p:nvPr/>
        </p:nvGrpSpPr>
        <p:grpSpPr>
          <a:xfrm>
            <a:off x="1841949" y="3881486"/>
            <a:ext cx="1485900" cy="1284732"/>
            <a:chOff x="992254" y="3985150"/>
            <a:chExt cx="2965450" cy="2568575"/>
          </a:xfrm>
        </p:grpSpPr>
        <p:sp>
          <p:nvSpPr>
            <p:cNvPr id="136" name="Cube 135"/>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7" name="Cube 136"/>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8" name="Cube 137"/>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9" name="Cube 1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0" name="Cube 139"/>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1" name="Cube 140"/>
            <p:cNvSpPr/>
            <p:nvPr/>
          </p:nvSpPr>
          <p:spPr>
            <a:xfrm>
              <a:off x="992254" y="4305825"/>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2" name="Cube 141"/>
            <p:cNvSpPr/>
            <p:nvPr/>
          </p:nvSpPr>
          <p:spPr>
            <a:xfrm>
              <a:off x="2159836"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43" name="Straight Arrow Connector 142"/>
          <p:cNvCxnSpPr>
            <a:endCxn id="151" idx="0"/>
          </p:cNvCxnSpPr>
          <p:nvPr/>
        </p:nvCxnSpPr>
        <p:spPr>
          <a:xfrm flipH="1">
            <a:off x="4919502" y="4614090"/>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4" name="Straight Arrow Connector 143"/>
          <p:cNvCxnSpPr>
            <a:endCxn id="152" idx="0"/>
          </p:cNvCxnSpPr>
          <p:nvPr/>
        </p:nvCxnSpPr>
        <p:spPr>
          <a:xfrm flipH="1">
            <a:off x="5386795" y="4614090"/>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5" name="Straight Arrow Connector 144"/>
          <p:cNvCxnSpPr>
            <a:endCxn id="153" idx="0"/>
          </p:cNvCxnSpPr>
          <p:nvPr/>
        </p:nvCxnSpPr>
        <p:spPr>
          <a:xfrm flipH="1">
            <a:off x="5852501" y="4614090"/>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6" name="Straight Arrow Connector 145"/>
          <p:cNvCxnSpPr>
            <a:endCxn id="158" idx="0"/>
          </p:cNvCxnSpPr>
          <p:nvPr/>
        </p:nvCxnSpPr>
        <p:spPr>
          <a:xfrm>
            <a:off x="6534282" y="4614090"/>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flipH="1">
            <a:off x="6312013" y="466313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8" name="Straight Arrow Connector 147"/>
          <p:cNvCxnSpPr>
            <a:endCxn id="155" idx="0"/>
          </p:cNvCxnSpPr>
          <p:nvPr/>
        </p:nvCxnSpPr>
        <p:spPr>
          <a:xfrm>
            <a:off x="6394071" y="466313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9" name="Straight Arrow Connector 148"/>
          <p:cNvCxnSpPr>
            <a:endCxn id="156" idx="1"/>
          </p:cNvCxnSpPr>
          <p:nvPr/>
        </p:nvCxnSpPr>
        <p:spPr>
          <a:xfrm>
            <a:off x="6534282" y="4614090"/>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0" name="Straight Arrow Connector 149"/>
          <p:cNvCxnSpPr>
            <a:endCxn id="157" idx="0"/>
          </p:cNvCxnSpPr>
          <p:nvPr/>
        </p:nvCxnSpPr>
        <p:spPr>
          <a:xfrm>
            <a:off x="6534282" y="4614090"/>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1" name="Oval 150"/>
          <p:cNvSpPr/>
          <p:nvPr/>
        </p:nvSpPr>
        <p:spPr>
          <a:xfrm>
            <a:off x="4721212" y="5190203"/>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52" name="Oval 151"/>
          <p:cNvSpPr/>
          <p:nvPr/>
        </p:nvSpPr>
        <p:spPr>
          <a:xfrm>
            <a:off x="5188505" y="521705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3" name="Oval 152"/>
          <p:cNvSpPr/>
          <p:nvPr/>
        </p:nvSpPr>
        <p:spPr>
          <a:xfrm>
            <a:off x="5654211" y="522816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54" name="Oval 153"/>
          <p:cNvSpPr/>
          <p:nvPr/>
        </p:nvSpPr>
        <p:spPr>
          <a:xfrm>
            <a:off x="6113723" y="5235751"/>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5" name="Oval 154"/>
          <p:cNvSpPr/>
          <p:nvPr/>
        </p:nvSpPr>
        <p:spPr>
          <a:xfrm>
            <a:off x="6581016" y="526260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6" name="Oval 155"/>
          <p:cNvSpPr/>
          <p:nvPr/>
        </p:nvSpPr>
        <p:spPr>
          <a:xfrm>
            <a:off x="7046721" y="527371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7" name="Oval 156"/>
          <p:cNvSpPr/>
          <p:nvPr/>
        </p:nvSpPr>
        <p:spPr>
          <a:xfrm>
            <a:off x="7529401" y="527373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8" name="Oval 157"/>
          <p:cNvSpPr/>
          <p:nvPr/>
        </p:nvSpPr>
        <p:spPr>
          <a:xfrm>
            <a:off x="7995107" y="52848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Tree>
    <p:extLst>
      <p:ext uri="{BB962C8B-B14F-4D97-AF65-F5344CB8AC3E}">
        <p14:creationId xmlns:p14="http://schemas.microsoft.com/office/powerpoint/2010/main" val="98090234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r>
              <a:rPr lang="en-US" dirty="0" smtClean="0"/>
              <a:t>Expand </a:t>
            </a:r>
            <a:r>
              <a:rPr lang="en-US" dirty="0" smtClean="0">
                <a:solidFill>
                  <a:schemeClr val="accent2"/>
                </a:solidFill>
              </a:rPr>
              <a:t>1 </a:t>
            </a:r>
            <a:r>
              <a:rPr lang="en-US" dirty="0" smtClean="0"/>
              <a:t>node to see inside at more resolution</a:t>
            </a:r>
            <a:endParaRPr lang="en-US" dirty="0"/>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36" name="Cube 135"/>
          <p:cNvSpPr/>
          <p:nvPr/>
        </p:nvSpPr>
        <p:spPr>
          <a:xfrm>
            <a:off x="2583308" y="4362665"/>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7" name="Cube 136"/>
          <p:cNvSpPr/>
          <p:nvPr/>
        </p:nvSpPr>
        <p:spPr>
          <a:xfrm>
            <a:off x="2001039" y="3881486"/>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8" name="Cube 137"/>
          <p:cNvSpPr/>
          <p:nvPr/>
        </p:nvSpPr>
        <p:spPr>
          <a:xfrm>
            <a:off x="2583308" y="3881486"/>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9" name="Cube 138"/>
          <p:cNvSpPr/>
          <p:nvPr/>
        </p:nvSpPr>
        <p:spPr>
          <a:xfrm>
            <a:off x="1841949" y="4523058"/>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0" name="Cube 139"/>
          <p:cNvSpPr/>
          <p:nvPr/>
        </p:nvSpPr>
        <p:spPr>
          <a:xfrm>
            <a:off x="2424218" y="4523058"/>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43" name="Straight Arrow Connector 142"/>
          <p:cNvCxnSpPr>
            <a:endCxn id="151" idx="0"/>
          </p:cNvCxnSpPr>
          <p:nvPr/>
        </p:nvCxnSpPr>
        <p:spPr>
          <a:xfrm flipH="1">
            <a:off x="4919502" y="4614090"/>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4" name="Straight Arrow Connector 143"/>
          <p:cNvCxnSpPr>
            <a:endCxn id="152" idx="0"/>
          </p:cNvCxnSpPr>
          <p:nvPr/>
        </p:nvCxnSpPr>
        <p:spPr>
          <a:xfrm flipH="1">
            <a:off x="5386795" y="4614090"/>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5" name="Straight Arrow Connector 144"/>
          <p:cNvCxnSpPr>
            <a:endCxn id="153" idx="0"/>
          </p:cNvCxnSpPr>
          <p:nvPr/>
        </p:nvCxnSpPr>
        <p:spPr>
          <a:xfrm flipH="1">
            <a:off x="5852501" y="4614090"/>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6" name="Straight Arrow Connector 145"/>
          <p:cNvCxnSpPr>
            <a:endCxn id="158" idx="0"/>
          </p:cNvCxnSpPr>
          <p:nvPr/>
        </p:nvCxnSpPr>
        <p:spPr>
          <a:xfrm>
            <a:off x="6534282" y="4614090"/>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flipH="1">
            <a:off x="6312013" y="466313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8" name="Straight Arrow Connector 147"/>
          <p:cNvCxnSpPr>
            <a:endCxn id="155" idx="0"/>
          </p:cNvCxnSpPr>
          <p:nvPr/>
        </p:nvCxnSpPr>
        <p:spPr>
          <a:xfrm>
            <a:off x="6394071" y="466313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9" name="Straight Arrow Connector 148"/>
          <p:cNvCxnSpPr>
            <a:endCxn id="156" idx="1"/>
          </p:cNvCxnSpPr>
          <p:nvPr/>
        </p:nvCxnSpPr>
        <p:spPr>
          <a:xfrm>
            <a:off x="6534282" y="4614090"/>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0" name="Straight Arrow Connector 149"/>
          <p:cNvCxnSpPr>
            <a:endCxn id="157" idx="0"/>
          </p:cNvCxnSpPr>
          <p:nvPr/>
        </p:nvCxnSpPr>
        <p:spPr>
          <a:xfrm>
            <a:off x="6534282" y="4614090"/>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1" name="Oval 150"/>
          <p:cNvSpPr/>
          <p:nvPr/>
        </p:nvSpPr>
        <p:spPr>
          <a:xfrm>
            <a:off x="4721212" y="5190203"/>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52" name="Oval 151"/>
          <p:cNvSpPr/>
          <p:nvPr/>
        </p:nvSpPr>
        <p:spPr>
          <a:xfrm>
            <a:off x="5188505" y="521705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3" name="Oval 152"/>
          <p:cNvSpPr/>
          <p:nvPr/>
        </p:nvSpPr>
        <p:spPr>
          <a:xfrm>
            <a:off x="5654211" y="522816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54" name="Oval 153"/>
          <p:cNvSpPr/>
          <p:nvPr/>
        </p:nvSpPr>
        <p:spPr>
          <a:xfrm>
            <a:off x="6113723" y="5235751"/>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5" name="Oval 154"/>
          <p:cNvSpPr/>
          <p:nvPr/>
        </p:nvSpPr>
        <p:spPr>
          <a:xfrm>
            <a:off x="6581016" y="526260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6" name="Oval 155"/>
          <p:cNvSpPr/>
          <p:nvPr/>
        </p:nvSpPr>
        <p:spPr>
          <a:xfrm>
            <a:off x="7046721" y="527371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7" name="Oval 156"/>
          <p:cNvSpPr/>
          <p:nvPr/>
        </p:nvSpPr>
        <p:spPr>
          <a:xfrm>
            <a:off x="7529401" y="527373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8" name="Oval 157"/>
          <p:cNvSpPr/>
          <p:nvPr/>
        </p:nvSpPr>
        <p:spPr>
          <a:xfrm>
            <a:off x="7995107" y="52848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77" name="Straight Arrow Connector 176"/>
          <p:cNvCxnSpPr>
            <a:endCxn id="185" idx="0"/>
          </p:cNvCxnSpPr>
          <p:nvPr/>
        </p:nvCxnSpPr>
        <p:spPr>
          <a:xfrm flipH="1">
            <a:off x="4362859" y="552509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8" name="Straight Arrow Connector 177"/>
          <p:cNvCxnSpPr>
            <a:endCxn id="186" idx="0"/>
          </p:cNvCxnSpPr>
          <p:nvPr/>
        </p:nvCxnSpPr>
        <p:spPr>
          <a:xfrm flipH="1">
            <a:off x="4830152" y="552509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9" name="Straight Arrow Connector 178"/>
          <p:cNvCxnSpPr>
            <a:endCxn id="187" idx="0"/>
          </p:cNvCxnSpPr>
          <p:nvPr/>
        </p:nvCxnSpPr>
        <p:spPr>
          <a:xfrm flipH="1">
            <a:off x="5295858" y="552509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0" name="Straight Arrow Connector 179"/>
          <p:cNvCxnSpPr>
            <a:endCxn id="192" idx="0"/>
          </p:cNvCxnSpPr>
          <p:nvPr/>
        </p:nvCxnSpPr>
        <p:spPr>
          <a:xfrm>
            <a:off x="5977639" y="552509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1" name="Straight Arrow Connector 180"/>
          <p:cNvCxnSpPr/>
          <p:nvPr/>
        </p:nvCxnSpPr>
        <p:spPr>
          <a:xfrm flipH="1">
            <a:off x="5755370" y="5574143"/>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2" name="Straight Arrow Connector 181"/>
          <p:cNvCxnSpPr>
            <a:endCxn id="189" idx="0"/>
          </p:cNvCxnSpPr>
          <p:nvPr/>
        </p:nvCxnSpPr>
        <p:spPr>
          <a:xfrm>
            <a:off x="5837428" y="5574143"/>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3" name="Straight Arrow Connector 182"/>
          <p:cNvCxnSpPr>
            <a:endCxn id="190" idx="1"/>
          </p:cNvCxnSpPr>
          <p:nvPr/>
        </p:nvCxnSpPr>
        <p:spPr>
          <a:xfrm>
            <a:off x="5977639" y="552509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4" name="Straight Arrow Connector 183"/>
          <p:cNvCxnSpPr>
            <a:endCxn id="191" idx="0"/>
          </p:cNvCxnSpPr>
          <p:nvPr/>
        </p:nvCxnSpPr>
        <p:spPr>
          <a:xfrm>
            <a:off x="5977639" y="552509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5" name="Oval 184"/>
          <p:cNvSpPr/>
          <p:nvPr/>
        </p:nvSpPr>
        <p:spPr>
          <a:xfrm>
            <a:off x="4164569" y="610121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86" name="Oval 185"/>
          <p:cNvSpPr/>
          <p:nvPr/>
        </p:nvSpPr>
        <p:spPr>
          <a:xfrm>
            <a:off x="4631862" y="612806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87" name="Oval 186"/>
          <p:cNvSpPr/>
          <p:nvPr/>
        </p:nvSpPr>
        <p:spPr>
          <a:xfrm>
            <a:off x="5097568" y="6139177"/>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188" name="Oval 187"/>
          <p:cNvSpPr/>
          <p:nvPr/>
        </p:nvSpPr>
        <p:spPr>
          <a:xfrm>
            <a:off x="5557080" y="614676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89" name="Oval 188"/>
          <p:cNvSpPr/>
          <p:nvPr/>
        </p:nvSpPr>
        <p:spPr>
          <a:xfrm>
            <a:off x="6024373" y="617361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0" name="Oval 189"/>
          <p:cNvSpPr/>
          <p:nvPr/>
        </p:nvSpPr>
        <p:spPr>
          <a:xfrm>
            <a:off x="6490078" y="618472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1" name="Oval 190"/>
          <p:cNvSpPr/>
          <p:nvPr/>
        </p:nvSpPr>
        <p:spPr>
          <a:xfrm>
            <a:off x="6972758" y="61847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2" name="Oval 191"/>
          <p:cNvSpPr/>
          <p:nvPr/>
        </p:nvSpPr>
        <p:spPr>
          <a:xfrm>
            <a:off x="7438464" y="619584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grpSp>
        <p:nvGrpSpPr>
          <p:cNvPr id="193" name="Group 192"/>
          <p:cNvGrpSpPr/>
          <p:nvPr/>
        </p:nvGrpSpPr>
        <p:grpSpPr>
          <a:xfrm>
            <a:off x="1841949" y="4040339"/>
            <a:ext cx="745236" cy="644652"/>
            <a:chOff x="992254" y="3985150"/>
            <a:chExt cx="2965450" cy="2568575"/>
          </a:xfrm>
        </p:grpSpPr>
        <p:sp>
          <p:nvSpPr>
            <p:cNvPr id="194" name="Cube 193"/>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5" name="Cube 194"/>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6" name="Cube 195"/>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7" name="Cube 196"/>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8" name="Cube 197"/>
            <p:cNvSpPr/>
            <p:nvPr/>
          </p:nvSpPr>
          <p:spPr>
            <a:xfrm>
              <a:off x="2154304" y="5267850"/>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9" name="Cube 198"/>
            <p:cNvSpPr/>
            <p:nvPr/>
          </p:nvSpPr>
          <p:spPr>
            <a:xfrm>
              <a:off x="992254" y="4305825"/>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0" name="Cube 199"/>
            <p:cNvSpPr/>
            <p:nvPr/>
          </p:nvSpPr>
          <p:spPr>
            <a:xfrm>
              <a:off x="2159836" y="4293671"/>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42" name="Cube 141"/>
          <p:cNvSpPr/>
          <p:nvPr/>
        </p:nvSpPr>
        <p:spPr>
          <a:xfrm>
            <a:off x="2426990" y="4035800"/>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4" name="Content Placeholder 2"/>
          <p:cNvSpPr txBox="1">
            <a:spLocks/>
          </p:cNvSpPr>
          <p:nvPr/>
        </p:nvSpPr>
        <p:spPr>
          <a:xfrm>
            <a:off x="272008" y="5811763"/>
            <a:ext cx="8686800" cy="855525"/>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Tree representation compresses data efficiently </a:t>
            </a:r>
          </a:p>
        </p:txBody>
      </p:sp>
    </p:spTree>
    <p:extLst>
      <p:ext uri="{BB962C8B-B14F-4D97-AF65-F5344CB8AC3E}">
        <p14:creationId xmlns:p14="http://schemas.microsoft.com/office/powerpoint/2010/main" val="3511600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2399" y="3724314"/>
            <a:ext cx="8475774" cy="12116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a:t>What is “content” and how do we represent it?</a:t>
            </a:r>
          </a:p>
          <a:p>
            <a:pPr marL="0" indent="0">
              <a:buNone/>
            </a:pPr>
            <a:endParaRPr lang="en-US" sz="4000" dirty="0" smtClean="0"/>
          </a:p>
          <a:p>
            <a:pPr marL="0" indent="0">
              <a:buNone/>
            </a:pPr>
            <a:endParaRPr lang="en-US" sz="4000" dirty="0" smtClean="0"/>
          </a:p>
          <a:p>
            <a:pPr marL="0" indent="0">
              <a:buNone/>
            </a:pPr>
            <a:r>
              <a:rPr lang="en-US" sz="4000" dirty="0" smtClean="0"/>
              <a:t>2. How </a:t>
            </a:r>
            <a:r>
              <a:rPr lang="en-US" sz="4000" dirty="0"/>
              <a:t>do we disseminate this content?</a:t>
            </a:r>
          </a:p>
          <a:p>
            <a:pPr marL="0" indent="0">
              <a:buNone/>
            </a:pPr>
            <a:endParaRPr lang="en-US" sz="4000" dirty="0" smtClean="0"/>
          </a:p>
          <a:p>
            <a:pPr marL="0" indent="0">
              <a:buNone/>
            </a:pPr>
            <a:endParaRPr lang="en-US" sz="4000" dirty="0" smtClean="0"/>
          </a:p>
          <a:p>
            <a:endParaRPr lang="en-US" sz="4000" dirty="0" smtClean="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7142921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0798"/>
            <a:ext cx="9144000" cy="1143000"/>
          </a:xfrm>
        </p:spPr>
        <p:txBody>
          <a:bodyPr vert="horz" lIns="91440" tIns="45720" rIns="91440" bIns="45720" rtlCol="0" anchor="ctr">
            <a:noAutofit/>
          </a:bodyPr>
          <a:lstStyle/>
          <a:p>
            <a:r>
              <a:rPr lang="en-US" dirty="0" smtClean="0">
                <a:solidFill>
                  <a:schemeClr val="tx2"/>
                </a:solidFill>
              </a:rPr>
              <a:t>How do we disseminate this content?</a:t>
            </a:r>
            <a:endParaRPr lang="en-US" dirty="0">
              <a:solidFill>
                <a:schemeClr val="tx2"/>
              </a:solidFill>
            </a:endParaRPr>
          </a:p>
        </p:txBody>
      </p:sp>
      <p:sp>
        <p:nvSpPr>
          <p:cNvPr id="5" name="Content Placeholder 2"/>
          <p:cNvSpPr txBox="1">
            <a:spLocks/>
          </p:cNvSpPr>
          <p:nvPr/>
        </p:nvSpPr>
        <p:spPr>
          <a:xfrm>
            <a:off x="257978" y="1729622"/>
            <a:ext cx="8784775" cy="1850226"/>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lvl="1" indent="0" defTabSz="457200">
              <a:spcBef>
                <a:spcPct val="20000"/>
              </a:spcBef>
              <a:buFont typeface="Arial"/>
              <a:buNone/>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buNone/>
            </a:pPr>
            <a:r>
              <a:rPr lang="en-US" sz="3600" dirty="0" smtClean="0"/>
              <a:t>Q: Can we ask each car to broadcast the data it has been collected?</a:t>
            </a:r>
            <a:endParaRPr lang="en-US" sz="3600" dirty="0"/>
          </a:p>
          <a:p>
            <a:endParaRPr lang="en-US" sz="3600" dirty="0"/>
          </a:p>
        </p:txBody>
      </p:sp>
      <p:sp>
        <p:nvSpPr>
          <p:cNvPr id="6" name="Content Placeholder 2"/>
          <p:cNvSpPr txBox="1">
            <a:spLocks/>
          </p:cNvSpPr>
          <p:nvPr/>
        </p:nvSpPr>
        <p:spPr>
          <a:xfrm>
            <a:off x="257978" y="4165048"/>
            <a:ext cx="8784775" cy="1850226"/>
          </a:xfrm>
          <a:prstGeom prst="rect">
            <a:avLst/>
          </a:prstGeom>
        </p:spPr>
        <p:txBody>
          <a:bodyPr vert="horz" lIns="91440" tIns="45720" rIns="91440" bIns="45720" rtlCol="0">
            <a:normAutofit lnSpcReduction="10000"/>
          </a:bodyPr>
          <a:lstStyle>
            <a:defPPr>
              <a:defRPr lang="en-US"/>
            </a:defPPr>
            <a:lvl1pPr marL="342900" indent="-342900" defTabSz="457200">
              <a:spcBef>
                <a:spcPct val="20000"/>
              </a:spcBef>
              <a:buFont typeface="Arial"/>
              <a:buChar char="•"/>
              <a:defRPr sz="3200"/>
            </a:lvl1pPr>
            <a:lvl2pPr lvl="1" indent="0" defTabSz="457200">
              <a:spcBef>
                <a:spcPct val="20000"/>
              </a:spcBef>
              <a:buFont typeface="Arial"/>
              <a:buNone/>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buNone/>
            </a:pPr>
            <a:r>
              <a:rPr lang="en-US" sz="3600" dirty="0" smtClean="0"/>
              <a:t>Autonomous </a:t>
            </a:r>
            <a:r>
              <a:rPr lang="en-US" sz="3600" dirty="0"/>
              <a:t>cars collect huge amount of </a:t>
            </a:r>
            <a:r>
              <a:rPr lang="en-US" sz="3600" dirty="0" smtClean="0"/>
              <a:t>data</a:t>
            </a:r>
          </a:p>
          <a:p>
            <a:pPr marL="0" indent="0">
              <a:buNone/>
            </a:pPr>
            <a:endParaRPr lang="en-US" sz="3600" dirty="0"/>
          </a:p>
          <a:p>
            <a:pPr lvl="1"/>
            <a:r>
              <a:rPr lang="en-US" sz="3600" dirty="0">
                <a:sym typeface="Wingdings"/>
              </a:rPr>
              <a:t> Cannot flood medium with all their data</a:t>
            </a:r>
            <a:endParaRPr lang="en-US" sz="3600" dirty="0"/>
          </a:p>
          <a:p>
            <a:endParaRPr lang="en-US" sz="3600" dirty="0"/>
          </a:p>
        </p:txBody>
      </p:sp>
    </p:spTree>
    <p:extLst>
      <p:ext uri="{BB962C8B-B14F-4D97-AF65-F5344CB8AC3E}">
        <p14:creationId xmlns:p14="http://schemas.microsoft.com/office/powerpoint/2010/main" val="1599143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91098" y="30798"/>
            <a:ext cx="8686800" cy="1143000"/>
          </a:xfrm>
        </p:spPr>
        <p:txBody>
          <a:bodyPr vert="horz" lIns="91440" tIns="45720" rIns="91440" bIns="45720" rtlCol="0" anchor="ctr">
            <a:normAutofit/>
          </a:bodyPr>
          <a:lstStyle/>
          <a:p>
            <a:r>
              <a:rPr lang="en-US" dirty="0" smtClean="0">
                <a:solidFill>
                  <a:schemeClr val="tx2"/>
                </a:solidFill>
              </a:rPr>
              <a:t>A Request-Response Approach</a:t>
            </a:r>
            <a:endParaRPr lang="en-US" dirty="0">
              <a:solidFill>
                <a:schemeClr val="tx2"/>
              </a:solidFill>
            </a:endParaRPr>
          </a:p>
        </p:txBody>
      </p:sp>
    </p:spTree>
    <p:extLst>
      <p:ext uri="{BB962C8B-B14F-4D97-AF65-F5344CB8AC3E}">
        <p14:creationId xmlns:p14="http://schemas.microsoft.com/office/powerpoint/2010/main" val="42490669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13247" y="3273289"/>
            <a:ext cx="5648686" cy="4545650"/>
            <a:chOff x="3405939" y="3901677"/>
            <a:chExt cx="2278395" cy="2412120"/>
          </a:xfrm>
        </p:grpSpPr>
        <p:grpSp>
          <p:nvGrpSpPr>
            <p:cNvPr id="5" name="Group 4"/>
            <p:cNvGrpSpPr/>
            <p:nvPr/>
          </p:nvGrpSpPr>
          <p:grpSpPr>
            <a:xfrm rot="21090177">
              <a:off x="3405939" y="4024629"/>
              <a:ext cx="2278395" cy="2289168"/>
              <a:chOff x="4571999" y="3760760"/>
              <a:chExt cx="4352855" cy="4304460"/>
            </a:xfrm>
            <a:scene3d>
              <a:camera prst="isometricOffAxis2Top"/>
              <a:lightRig rig="threePt" dir="t"/>
            </a:scene3d>
          </p:grpSpPr>
          <p:sp>
            <p:nvSpPr>
              <p:cNvPr id="12" name="Rectangle 11"/>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13" name="Rectangle 12"/>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4" name="Straight Arrow Connector 13"/>
              <p:cNvCxnSpPr>
                <a:stCxn id="12"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3" idx="0"/>
                <a:endCxn id="13"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sp>
          <p:nvSpPr>
            <p:cNvPr id="7" name="Cube 6"/>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4135997" y="4994367"/>
              <a:ext cx="162195" cy="339106"/>
            </a:xfrm>
            <a:prstGeom prst="rect">
              <a:avLst/>
            </a:prstGeom>
          </p:spPr>
        </p:pic>
        <p:cxnSp>
          <p:nvCxnSpPr>
            <p:cNvPr id="9" name="Straight Connector 8"/>
            <p:cNvCxnSpPr/>
            <p:nvPr/>
          </p:nvCxnSpPr>
          <p:spPr>
            <a:xfrm>
              <a:off x="4729798" y="5077938"/>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0852540">
              <a:off x="4710965" y="4536819"/>
              <a:ext cx="575448" cy="772732"/>
            </a:xfrm>
            <a:prstGeom prst="rect">
              <a:avLst/>
            </a:prstGeom>
          </p:spPr>
        </p:pic>
        <p:cxnSp>
          <p:nvCxnSpPr>
            <p:cNvPr id="11" name="Straight Connector 10"/>
            <p:cNvCxnSpPr/>
            <p:nvPr/>
          </p:nvCxnSpPr>
          <p:spPr>
            <a:xfrm>
              <a:off x="4433959" y="5366965"/>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34" name="Title 1"/>
          <p:cNvSpPr>
            <a:spLocks noGrp="1"/>
          </p:cNvSpPr>
          <p:nvPr>
            <p:ph type="title"/>
          </p:nvPr>
        </p:nvSpPr>
        <p:spPr>
          <a:xfrm>
            <a:off x="291098" y="30798"/>
            <a:ext cx="8686800" cy="1143000"/>
          </a:xfrm>
        </p:spPr>
        <p:txBody>
          <a:bodyPr vert="horz" lIns="91440" tIns="45720" rIns="91440" bIns="45720" rtlCol="0" anchor="ctr">
            <a:normAutofit/>
          </a:bodyPr>
          <a:lstStyle/>
          <a:p>
            <a:r>
              <a:rPr lang="en-US" dirty="0" smtClean="0">
                <a:solidFill>
                  <a:schemeClr val="tx2"/>
                </a:solidFill>
              </a:rPr>
              <a:t>A Request-Response Approach</a:t>
            </a:r>
            <a:endParaRPr lang="en-US" dirty="0">
              <a:solidFill>
                <a:schemeClr val="tx2"/>
              </a:solidFill>
            </a:endParaRPr>
          </a:p>
        </p:txBody>
      </p:sp>
      <p:sp>
        <p:nvSpPr>
          <p:cNvPr id="35" name="Content Placeholder 2"/>
          <p:cNvSpPr txBox="1">
            <a:spLocks/>
          </p:cNvSpPr>
          <p:nvPr/>
        </p:nvSpPr>
        <p:spPr>
          <a:xfrm>
            <a:off x="156024" y="1126121"/>
            <a:ext cx="8784775" cy="125131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a:t>C</a:t>
            </a:r>
            <a:r>
              <a:rPr lang="en-US" dirty="0" smtClean="0"/>
              <a:t>ar requests only data of interest</a:t>
            </a:r>
          </a:p>
          <a:p>
            <a:pPr lvl="1"/>
            <a:r>
              <a:rPr lang="en-US" dirty="0" smtClean="0"/>
              <a:t>E.g. at blind spots, intersections, etc.</a:t>
            </a:r>
          </a:p>
          <a:p>
            <a:pPr marL="82296" indent="0">
              <a:buNone/>
            </a:pPr>
            <a:endParaRPr lang="en-US" dirty="0" smtClean="0"/>
          </a:p>
        </p:txBody>
      </p:sp>
      <p:pic>
        <p:nvPicPr>
          <p:cNvPr id="3" name="Picture 2"/>
          <p:cNvPicPr>
            <a:picLocks noChangeAspect="1"/>
          </p:cNvPicPr>
          <p:nvPr/>
        </p:nvPicPr>
        <p:blipFill>
          <a:blip r:embed="rId7" cstate="email">
            <a:extLst>
              <a:ext uri="{BEBA8EAE-BF5A-486C-A8C5-ECC9F3942E4B}">
                <a14:imgProps xmlns:a14="http://schemas.microsoft.com/office/drawing/2010/main">
                  <a14:imgLayer r:embed="rId8">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1017640" y="5663972"/>
            <a:ext cx="1650825" cy="742871"/>
          </a:xfrm>
          <a:prstGeom prst="rect">
            <a:avLst/>
          </a:prstGeom>
        </p:spPr>
      </p:pic>
      <p:grpSp>
        <p:nvGrpSpPr>
          <p:cNvPr id="43" name="Group 42"/>
          <p:cNvGrpSpPr/>
          <p:nvPr/>
        </p:nvGrpSpPr>
        <p:grpSpPr>
          <a:xfrm rot="5646835">
            <a:off x="1999980" y="5449235"/>
            <a:ext cx="533617" cy="488605"/>
            <a:chOff x="2570097" y="3944647"/>
            <a:chExt cx="533617" cy="488605"/>
          </a:xfrm>
        </p:grpSpPr>
        <p:sp>
          <p:nvSpPr>
            <p:cNvPr id="44" name="Arc 4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5" name="Arc 4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6" name="Arc 4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7" name="Group 46"/>
          <p:cNvGrpSpPr/>
          <p:nvPr/>
        </p:nvGrpSpPr>
        <p:grpSpPr>
          <a:xfrm>
            <a:off x="5148679" y="4641965"/>
            <a:ext cx="533617" cy="488605"/>
            <a:chOff x="2570097" y="3944647"/>
            <a:chExt cx="533617" cy="488605"/>
          </a:xfrm>
        </p:grpSpPr>
        <p:sp>
          <p:nvSpPr>
            <p:cNvPr id="48" name="Arc 4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Arc 4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8" name="TextBox 57"/>
          <p:cNvSpPr txBox="1"/>
          <p:nvPr/>
        </p:nvSpPr>
        <p:spPr>
          <a:xfrm>
            <a:off x="5141623" y="3653728"/>
            <a:ext cx="1697380" cy="954107"/>
          </a:xfrm>
          <a:prstGeom prst="rect">
            <a:avLst/>
          </a:prstGeom>
          <a:noFill/>
        </p:spPr>
        <p:txBody>
          <a:bodyPr wrap="square" rtlCol="0">
            <a:spAutoFit/>
          </a:bodyPr>
          <a:lstStyle/>
          <a:p>
            <a:r>
              <a:rPr lang="en-US" sz="2800" dirty="0" smtClean="0"/>
              <a:t>Request</a:t>
            </a:r>
          </a:p>
          <a:p>
            <a:r>
              <a:rPr lang="en-US" sz="2800" dirty="0" smtClean="0"/>
              <a:t>for R</a:t>
            </a:r>
            <a:endParaRPr lang="en-US" sz="2800" dirty="0"/>
          </a:p>
        </p:txBody>
      </p:sp>
      <p:sp>
        <p:nvSpPr>
          <p:cNvPr id="59" name="TextBox 58"/>
          <p:cNvSpPr txBox="1"/>
          <p:nvPr/>
        </p:nvSpPr>
        <p:spPr>
          <a:xfrm>
            <a:off x="1898637" y="4501471"/>
            <a:ext cx="1689250" cy="954107"/>
          </a:xfrm>
          <a:prstGeom prst="rect">
            <a:avLst/>
          </a:prstGeom>
          <a:noFill/>
        </p:spPr>
        <p:txBody>
          <a:bodyPr wrap="square" rtlCol="0">
            <a:spAutoFit/>
          </a:bodyPr>
          <a:lstStyle/>
          <a:p>
            <a:r>
              <a:rPr lang="en-US" sz="2800" dirty="0" smtClean="0"/>
              <a:t>Response for R</a:t>
            </a:r>
            <a:endParaRPr lang="en-US" sz="2800" dirty="0"/>
          </a:p>
        </p:txBody>
      </p:sp>
      <p:grpSp>
        <p:nvGrpSpPr>
          <p:cNvPr id="2" name="Group 1"/>
          <p:cNvGrpSpPr/>
          <p:nvPr/>
        </p:nvGrpSpPr>
        <p:grpSpPr>
          <a:xfrm>
            <a:off x="3029519" y="4886268"/>
            <a:ext cx="1494529" cy="1520575"/>
            <a:chOff x="3029519" y="4886268"/>
            <a:chExt cx="1494529" cy="1520575"/>
          </a:xfrm>
        </p:grpSpPr>
        <p:sp>
          <p:nvSpPr>
            <p:cNvPr id="38" name="Cube 37"/>
            <p:cNvSpPr/>
            <p:nvPr/>
          </p:nvSpPr>
          <p:spPr>
            <a:xfrm>
              <a:off x="3029519" y="4886268"/>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TextBox 59"/>
            <p:cNvSpPr txBox="1"/>
            <p:nvPr/>
          </p:nvSpPr>
          <p:spPr>
            <a:xfrm>
              <a:off x="3053805" y="5332468"/>
              <a:ext cx="1075936" cy="461665"/>
            </a:xfrm>
            <a:prstGeom prst="rect">
              <a:avLst/>
            </a:prstGeom>
            <a:noFill/>
          </p:spPr>
          <p:txBody>
            <a:bodyPr wrap="none" rtlCol="0">
              <a:spAutoFit/>
            </a:bodyPr>
            <a:lstStyle/>
            <a:p>
              <a:r>
                <a:rPr lang="en-US" sz="2400" b="1" dirty="0" smtClean="0"/>
                <a:t>Cube R</a:t>
              </a:r>
              <a:endParaRPr lang="en-US" sz="2400" b="1" dirty="0"/>
            </a:p>
          </p:txBody>
        </p:sp>
      </p:grpSp>
      <p:sp>
        <p:nvSpPr>
          <p:cNvPr id="30" name="Content Placeholder 2"/>
          <p:cNvSpPr txBox="1">
            <a:spLocks/>
          </p:cNvSpPr>
          <p:nvPr/>
        </p:nvSpPr>
        <p:spPr>
          <a:xfrm>
            <a:off x="91523" y="2275169"/>
            <a:ext cx="8784775" cy="125131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Cars which sense the data, may respond</a:t>
            </a:r>
          </a:p>
          <a:p>
            <a:pPr marL="82296" indent="0">
              <a:buNone/>
            </a:pPr>
            <a:endParaRPr lang="en-US" dirty="0" smtClean="0"/>
          </a:p>
        </p:txBody>
      </p:sp>
    </p:spTree>
    <p:extLst>
      <p:ext uri="{BB962C8B-B14F-4D97-AF65-F5344CB8AC3E}">
        <p14:creationId xmlns:p14="http://schemas.microsoft.com/office/powerpoint/2010/main" val="4048853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328" y="2112635"/>
            <a:ext cx="8229600" cy="4525963"/>
          </a:xfrm>
        </p:spPr>
        <p:txBody>
          <a:bodyPr/>
          <a:lstStyle/>
          <a:p>
            <a:r>
              <a:rPr lang="en-US" dirty="0" smtClean="0"/>
              <a:t>Nevada and California legalized testing autonomous vehicles. Florida expected to follow.</a:t>
            </a:r>
          </a:p>
          <a:p>
            <a:pPr marL="0" indent="0">
              <a:buNone/>
            </a:pPr>
            <a:endParaRPr lang="en-US" dirty="0" smtClean="0"/>
          </a:p>
          <a:p>
            <a:r>
              <a:rPr lang="en-US" dirty="0" smtClean="0"/>
              <a:t>Autonomous Vehicles tested on Europe’s roads</a:t>
            </a:r>
          </a:p>
          <a:p>
            <a:endParaRPr lang="en-US" dirty="0"/>
          </a:p>
          <a:p>
            <a:pPr marL="0" indent="0">
              <a:buNone/>
            </a:pPr>
            <a:endParaRPr lang="en-US" dirty="0" smtClean="0"/>
          </a:p>
        </p:txBody>
      </p:sp>
      <p:sp>
        <p:nvSpPr>
          <p:cNvPr id="4" name="Title 1"/>
          <p:cNvSpPr>
            <a:spLocks noGrp="1"/>
          </p:cNvSpPr>
          <p:nvPr>
            <p:ph type="title"/>
          </p:nvPr>
        </p:nvSpPr>
        <p:spPr>
          <a:xfrm>
            <a:off x="100688" y="452877"/>
            <a:ext cx="8229600" cy="1143000"/>
          </a:xfrm>
        </p:spPr>
        <p:txBody>
          <a:bodyPr>
            <a:normAutofit fontScale="90000"/>
          </a:bodyPr>
          <a:lstStyle/>
          <a:p>
            <a:pPr algn="r"/>
            <a:r>
              <a:rPr lang="en-US" dirty="0" smtClean="0">
                <a:solidFill>
                  <a:schemeClr val="tx2"/>
                </a:solidFill>
              </a:rPr>
              <a:t>“Expect them on the road by 2020”</a:t>
            </a:r>
            <a:br>
              <a:rPr lang="en-US" dirty="0" smtClean="0">
                <a:solidFill>
                  <a:schemeClr val="tx2"/>
                </a:solidFill>
              </a:rPr>
            </a:br>
            <a:r>
              <a:rPr lang="en-US" sz="3600" dirty="0" smtClean="0">
                <a:solidFill>
                  <a:schemeClr val="tx2"/>
                </a:solidFill>
              </a:rPr>
              <a:t>- General Motors</a:t>
            </a:r>
            <a:endParaRPr lang="en-US" sz="3600" dirty="0">
              <a:solidFill>
                <a:schemeClr val="tx2"/>
              </a:solidFill>
            </a:endParaRPr>
          </a:p>
        </p:txBody>
      </p:sp>
    </p:spTree>
    <p:extLst>
      <p:ext uri="{BB962C8B-B14F-4D97-AF65-F5344CB8AC3E}">
        <p14:creationId xmlns:p14="http://schemas.microsoft.com/office/powerpoint/2010/main" val="3961967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Tree>
    <p:extLst>
      <p:ext uri="{BB962C8B-B14F-4D97-AF65-F5344CB8AC3E}">
        <p14:creationId xmlns:p14="http://schemas.microsoft.com/office/powerpoint/2010/main" val="1097842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090177">
            <a:off x="1699706" y="3506999"/>
            <a:ext cx="5648684" cy="4313946"/>
            <a:chOff x="4572000" y="3760760"/>
            <a:chExt cx="4352854" cy="4304460"/>
          </a:xfrm>
          <a:scene3d>
            <a:camera prst="isometricOffAxis2Top"/>
            <a:lightRig rig="threePt" dir="t"/>
          </a:scene3d>
        </p:grpSpPr>
        <p:cxnSp>
          <p:nvCxnSpPr>
            <p:cNvPr id="14" name="Straight Arrow Connector 13"/>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grpSp>
      <p:sp>
        <p:nvSpPr>
          <p:cNvPr id="2" name="Rectangle 1"/>
          <p:cNvSpPr/>
          <p:nvPr/>
        </p:nvSpPr>
        <p:spPr>
          <a:xfrm rot="21177723">
            <a:off x="1125931" y="2187146"/>
            <a:ext cx="7036214" cy="5610754"/>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rot="21081597" flipH="1">
            <a:off x="1127578" y="4995706"/>
            <a:ext cx="1650825" cy="742871"/>
          </a:xfrm>
          <a:prstGeom prst="rect">
            <a:avLst/>
          </a:prstGeom>
        </p:spPr>
      </p:pic>
      <p:grpSp>
        <p:nvGrpSpPr>
          <p:cNvPr id="43" name="Group 42"/>
          <p:cNvGrpSpPr/>
          <p:nvPr/>
        </p:nvGrpSpPr>
        <p:grpSpPr>
          <a:xfrm rot="5646835">
            <a:off x="2465068" y="4989260"/>
            <a:ext cx="533617" cy="488605"/>
            <a:chOff x="2570097" y="3944647"/>
            <a:chExt cx="533617" cy="488605"/>
          </a:xfrm>
        </p:grpSpPr>
        <p:sp>
          <p:nvSpPr>
            <p:cNvPr id="44" name="Arc 4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5" name="Arc 4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6" name="Arc 4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7" name="Group 46"/>
          <p:cNvGrpSpPr/>
          <p:nvPr/>
        </p:nvGrpSpPr>
        <p:grpSpPr>
          <a:xfrm>
            <a:off x="5622817" y="5066749"/>
            <a:ext cx="533617" cy="488605"/>
            <a:chOff x="2570097" y="3944647"/>
            <a:chExt cx="533617" cy="488605"/>
          </a:xfrm>
        </p:grpSpPr>
        <p:sp>
          <p:nvSpPr>
            <p:cNvPr id="48" name="Arc 4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Arc 4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30" name="Content Placeholder 2"/>
          <p:cNvSpPr txBox="1">
            <a:spLocks/>
          </p:cNvSpPr>
          <p:nvPr/>
        </p:nvSpPr>
        <p:spPr>
          <a:xfrm>
            <a:off x="359224" y="1139813"/>
            <a:ext cx="8506645" cy="2592096"/>
          </a:xfrm>
          <a:prstGeom prst="rect">
            <a:avLst/>
          </a:prstGeom>
        </p:spPr>
        <p:txBody>
          <a:bodyPr>
            <a:normAutofit fontScale="925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3600" u="sng" dirty="0" smtClean="0"/>
              <a:t> Naïve solution 1: </a:t>
            </a:r>
            <a:r>
              <a:rPr lang="en-US" sz="3600" dirty="0" smtClean="0"/>
              <a:t> Simply let all cars respond </a:t>
            </a:r>
          </a:p>
          <a:p>
            <a:pPr marL="82296" indent="0">
              <a:buNone/>
            </a:pPr>
            <a:r>
              <a:rPr lang="en-US" sz="3600" dirty="0" smtClean="0"/>
              <a:t>   Q: What is the problem of doing this?</a:t>
            </a:r>
          </a:p>
          <a:p>
            <a:pPr lvl="1">
              <a:buFont typeface="Wingdings" charset="0"/>
              <a:buChar char="à"/>
            </a:pPr>
            <a:r>
              <a:rPr lang="en-US" sz="3600" dirty="0" smtClean="0">
                <a:sym typeface="Wingdings" pitchFamily="2" charset="2"/>
              </a:rPr>
              <a:t>A lot of redundant data</a:t>
            </a:r>
          </a:p>
          <a:p>
            <a:pPr lvl="1">
              <a:buFont typeface="Wingdings" charset="0"/>
              <a:buChar char="à"/>
            </a:pPr>
            <a:r>
              <a:rPr lang="en-US" sz="3600" dirty="0" smtClean="0">
                <a:sym typeface="Wingdings" pitchFamily="2" charset="2"/>
              </a:rPr>
              <a:t>Congested wireless medium</a:t>
            </a:r>
          </a:p>
          <a:p>
            <a:pPr marL="402336" lvl="1" indent="0">
              <a:buNone/>
            </a:pPr>
            <a:r>
              <a:rPr lang="en-US" sz="3600" dirty="0" smtClean="0">
                <a:sym typeface="Wingdings" pitchFamily="2" charset="2"/>
              </a:rPr>
              <a:t>Q: What are other possible solutions?</a:t>
            </a:r>
            <a:endParaRPr lang="en-US" sz="3600" dirty="0" smtClean="0"/>
          </a:p>
        </p:txBody>
      </p:sp>
      <p:pic>
        <p:nvPicPr>
          <p:cNvPr id="31" name="Picture 30"/>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5833344" y="4913945"/>
            <a:ext cx="1650825" cy="742871"/>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a:off x="6662339" y="3731909"/>
            <a:ext cx="1426673" cy="1456217"/>
          </a:xfrm>
          <a:prstGeom prst="rect">
            <a:avLst/>
          </a:prstGeom>
        </p:spPr>
      </p:pic>
      <p:grpSp>
        <p:nvGrpSpPr>
          <p:cNvPr id="33" name="Group 32"/>
          <p:cNvGrpSpPr/>
          <p:nvPr/>
        </p:nvGrpSpPr>
        <p:grpSpPr>
          <a:xfrm rot="20833750">
            <a:off x="6692993" y="4046793"/>
            <a:ext cx="533617" cy="488605"/>
            <a:chOff x="2570097" y="3944647"/>
            <a:chExt cx="533617" cy="488605"/>
          </a:xfrm>
        </p:grpSpPr>
        <p:sp>
          <p:nvSpPr>
            <p:cNvPr id="36" name="Arc 3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7" name="Arc 3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9" name="Arc 3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40" name="Picture 39"/>
          <p:cNvPicPr>
            <a:picLocks noChangeAspect="1"/>
          </p:cNvPicPr>
          <p:nvPr/>
        </p:nvPicPr>
        <p:blipFill>
          <a:blip r:embed="rId5" cstate="email">
            <a:extLst>
              <a:ext uri="{BEBA8EAE-BF5A-486C-A8C5-ECC9F3942E4B}">
                <a14:imgProps xmlns:a14="http://schemas.microsoft.com/office/drawing/2010/main">
                  <a14:imgLayer r:embed="rId7">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181565" flipH="1">
            <a:off x="2018541" y="3590212"/>
            <a:ext cx="1426673" cy="1456217"/>
          </a:xfrm>
          <a:prstGeom prst="rect">
            <a:avLst/>
          </a:prstGeom>
        </p:spPr>
      </p:pic>
      <p:grpSp>
        <p:nvGrpSpPr>
          <p:cNvPr id="41" name="Group 40"/>
          <p:cNvGrpSpPr/>
          <p:nvPr/>
        </p:nvGrpSpPr>
        <p:grpSpPr>
          <a:xfrm rot="6350033">
            <a:off x="3180786" y="3947847"/>
            <a:ext cx="533617" cy="488605"/>
            <a:chOff x="2570097" y="3944647"/>
            <a:chExt cx="533617" cy="488605"/>
          </a:xfrm>
        </p:grpSpPr>
        <p:sp>
          <p:nvSpPr>
            <p:cNvPr id="42" name="Arc 4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2" name="Arc 5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3" name="Cube 52"/>
          <p:cNvSpPr/>
          <p:nvPr/>
        </p:nvSpPr>
        <p:spPr>
          <a:xfrm>
            <a:off x="3873860" y="3911679"/>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TextBox 37"/>
          <p:cNvSpPr txBox="1"/>
          <p:nvPr/>
        </p:nvSpPr>
        <p:spPr>
          <a:xfrm>
            <a:off x="3907245" y="4458708"/>
            <a:ext cx="1075936" cy="461665"/>
          </a:xfrm>
          <a:prstGeom prst="rect">
            <a:avLst/>
          </a:prstGeom>
          <a:noFill/>
        </p:spPr>
        <p:txBody>
          <a:bodyPr wrap="none" rtlCol="0">
            <a:spAutoFit/>
          </a:bodyPr>
          <a:lstStyle/>
          <a:p>
            <a:r>
              <a:rPr lang="en-US" sz="2400" b="1" dirty="0" smtClean="0"/>
              <a:t>Cube R</a:t>
            </a:r>
            <a:endParaRPr lang="en-US" sz="2400" b="1" dirty="0"/>
          </a:p>
        </p:txBody>
      </p:sp>
    </p:spTree>
    <p:extLst>
      <p:ext uri="{BB962C8B-B14F-4D97-AF65-F5344CB8AC3E}">
        <p14:creationId xmlns:p14="http://schemas.microsoft.com/office/powerpoint/2010/main" val="3686822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090177">
            <a:off x="1699706" y="3506999"/>
            <a:ext cx="5648684" cy="4313946"/>
            <a:chOff x="4572000" y="3760760"/>
            <a:chExt cx="4352854" cy="4304460"/>
          </a:xfrm>
          <a:scene3d>
            <a:camera prst="isometricOffAxis2Top"/>
            <a:lightRig rig="threePt" dir="t"/>
          </a:scene3d>
        </p:grpSpPr>
        <p:cxnSp>
          <p:nvCxnSpPr>
            <p:cNvPr id="14" name="Straight Arrow Connector 13"/>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grpSp>
      <p:sp>
        <p:nvSpPr>
          <p:cNvPr id="2" name="Rectangle 1"/>
          <p:cNvSpPr/>
          <p:nvPr/>
        </p:nvSpPr>
        <p:spPr>
          <a:xfrm rot="21177723">
            <a:off x="1221094" y="3734644"/>
            <a:ext cx="7036214" cy="4057404"/>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
        <p:nvSpPr>
          <p:cNvPr id="35" name="Content Placeholder 2"/>
          <p:cNvSpPr txBox="1">
            <a:spLocks/>
          </p:cNvSpPr>
          <p:nvPr/>
        </p:nvSpPr>
        <p:spPr>
          <a:xfrm>
            <a:off x="183903" y="1061343"/>
            <a:ext cx="8784775" cy="267056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rot="21081597" flipH="1">
            <a:off x="1260473" y="5776600"/>
            <a:ext cx="1650825" cy="742871"/>
          </a:xfrm>
          <a:prstGeom prst="rect">
            <a:avLst/>
          </a:prstGeom>
        </p:spPr>
      </p:pic>
      <p:sp>
        <p:nvSpPr>
          <p:cNvPr id="30" name="Content Placeholder 2"/>
          <p:cNvSpPr txBox="1">
            <a:spLocks/>
          </p:cNvSpPr>
          <p:nvPr/>
        </p:nvSpPr>
        <p:spPr>
          <a:xfrm>
            <a:off x="135704" y="1139813"/>
            <a:ext cx="9008296" cy="3051344"/>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3600" u="sng" dirty="0" smtClean="0"/>
              <a:t>Naïve solution 2: </a:t>
            </a:r>
            <a:r>
              <a:rPr lang="en-US" sz="3600" dirty="0" smtClean="0"/>
              <a:t> One car respond; others who hear it suppress their response</a:t>
            </a:r>
          </a:p>
          <a:p>
            <a:pPr marL="82296" indent="0">
              <a:buNone/>
            </a:pPr>
            <a:r>
              <a:rPr lang="en-US" sz="3600" dirty="0" smtClean="0"/>
              <a:t> Q: What is the problem of this solution?</a:t>
            </a:r>
            <a:endParaRPr lang="en-US" sz="3600" dirty="0"/>
          </a:p>
          <a:p>
            <a:pPr>
              <a:buFont typeface="Wingdings"/>
              <a:buChar char="à"/>
            </a:pPr>
            <a:r>
              <a:rPr lang="en-US" sz="3600" dirty="0" smtClean="0">
                <a:sym typeface="Wingdings" pitchFamily="2" charset="2"/>
              </a:rPr>
              <a:t>Responder leaves before sending all packets</a:t>
            </a:r>
            <a:endParaRPr lang="en-US" sz="3600" dirty="0">
              <a:sym typeface="Wingdings" pitchFamily="2" charset="2"/>
            </a:endParaRPr>
          </a:p>
          <a:p>
            <a:pPr marL="365760" lvl="1" indent="-283464">
              <a:spcBef>
                <a:spcPts val="600"/>
              </a:spcBef>
              <a:buSzPct val="80000"/>
              <a:buFont typeface="Wingdings"/>
              <a:buChar char="à"/>
            </a:pPr>
            <a:r>
              <a:rPr lang="en-US" sz="3600" dirty="0">
                <a:sym typeface="Wingdings" pitchFamily="2" charset="2"/>
              </a:rPr>
              <a:t>Different cars have different perspectives</a:t>
            </a:r>
          </a:p>
          <a:p>
            <a:pPr>
              <a:buFont typeface="Wingdings"/>
              <a:buChar char="à"/>
            </a:pPr>
            <a:endParaRPr lang="en-US" sz="3600" dirty="0" smtClean="0"/>
          </a:p>
          <a:p>
            <a:pPr marL="402336" lvl="1" indent="0">
              <a:buNone/>
            </a:pPr>
            <a:endParaRPr lang="en-US" sz="3600" dirty="0"/>
          </a:p>
        </p:txBody>
      </p:sp>
      <p:pic>
        <p:nvPicPr>
          <p:cNvPr id="31" name="Picture 30"/>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5903114" y="5656816"/>
            <a:ext cx="1650825" cy="742871"/>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a:off x="5903114" y="4200599"/>
            <a:ext cx="1426673" cy="1456217"/>
          </a:xfrm>
          <a:prstGeom prst="rect">
            <a:avLst/>
          </a:prstGeom>
        </p:spPr>
      </p:pic>
      <p:pic>
        <p:nvPicPr>
          <p:cNvPr id="40" name="Picture 39"/>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181565" flipH="1">
            <a:off x="1629962" y="4407646"/>
            <a:ext cx="1426673" cy="1456217"/>
          </a:xfrm>
          <a:prstGeom prst="rect">
            <a:avLst/>
          </a:prstGeom>
        </p:spPr>
      </p:pic>
      <p:grpSp>
        <p:nvGrpSpPr>
          <p:cNvPr id="41" name="Group 40"/>
          <p:cNvGrpSpPr/>
          <p:nvPr/>
        </p:nvGrpSpPr>
        <p:grpSpPr>
          <a:xfrm rot="6350033">
            <a:off x="2686153" y="4676070"/>
            <a:ext cx="533617" cy="488605"/>
            <a:chOff x="2570097" y="3944647"/>
            <a:chExt cx="533617" cy="488605"/>
          </a:xfrm>
        </p:grpSpPr>
        <p:sp>
          <p:nvSpPr>
            <p:cNvPr id="42" name="Arc 4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2" name="Arc 5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3" name="Cube 52"/>
          <p:cNvSpPr/>
          <p:nvPr/>
        </p:nvSpPr>
        <p:spPr>
          <a:xfrm>
            <a:off x="3873860" y="4671966"/>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TextBox 37"/>
          <p:cNvSpPr txBox="1"/>
          <p:nvPr/>
        </p:nvSpPr>
        <p:spPr>
          <a:xfrm>
            <a:off x="3907245" y="5496892"/>
            <a:ext cx="1075936" cy="461665"/>
          </a:xfrm>
          <a:prstGeom prst="rect">
            <a:avLst/>
          </a:prstGeom>
          <a:noFill/>
        </p:spPr>
        <p:txBody>
          <a:bodyPr wrap="none" rtlCol="0">
            <a:spAutoFit/>
          </a:bodyPr>
          <a:lstStyle/>
          <a:p>
            <a:r>
              <a:rPr lang="en-US" sz="2400" b="1" dirty="0" smtClean="0"/>
              <a:t>Cube R</a:t>
            </a:r>
            <a:endParaRPr lang="en-US" sz="2400" b="1" dirty="0"/>
          </a:p>
        </p:txBody>
      </p:sp>
      <p:sp>
        <p:nvSpPr>
          <p:cNvPr id="54" name="Content Placeholder 2"/>
          <p:cNvSpPr txBox="1">
            <a:spLocks/>
          </p:cNvSpPr>
          <p:nvPr/>
        </p:nvSpPr>
        <p:spPr>
          <a:xfrm>
            <a:off x="20588" y="2241584"/>
            <a:ext cx="8948090" cy="260536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nchor="ctr"/>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4400" dirty="0" smtClean="0"/>
              <a:t>Need to balance data diversity with data overlap  </a:t>
            </a:r>
          </a:p>
        </p:txBody>
      </p:sp>
    </p:spTree>
    <p:extLst>
      <p:ext uri="{BB962C8B-B14F-4D97-AF65-F5344CB8AC3E}">
        <p14:creationId xmlns:p14="http://schemas.microsoft.com/office/powerpoint/2010/main" val="1425508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179069" y="-3188"/>
            <a:ext cx="8964930" cy="1143000"/>
          </a:xfrm>
        </p:spPr>
        <p:txBody>
          <a:bodyPr vert="horz" lIns="91440" tIns="45720" rIns="91440" bIns="45720" rtlCol="0" anchor="ctr">
            <a:normAutofit/>
          </a:bodyPr>
          <a:lstStyle/>
          <a:p>
            <a:r>
              <a:rPr lang="en-US" u="sng" dirty="0" smtClean="0">
                <a:solidFill>
                  <a:schemeClr val="tx2"/>
                </a:solidFill>
              </a:rPr>
              <a:t>Solution</a:t>
            </a:r>
            <a:r>
              <a:rPr lang="en-US" dirty="0" smtClean="0">
                <a:solidFill>
                  <a:schemeClr val="tx2"/>
                </a:solidFill>
              </a:rPr>
              <a:t>: Random Walks</a:t>
            </a:r>
            <a:endParaRPr lang="en-US" dirty="0">
              <a:solidFill>
                <a:schemeClr val="tx2"/>
              </a:solidFill>
            </a:endParaRPr>
          </a:p>
        </p:txBody>
      </p:sp>
      <p:sp>
        <p:nvSpPr>
          <p:cNvPr id="35" name="Content Placeholder 2"/>
          <p:cNvSpPr txBox="1">
            <a:spLocks/>
          </p:cNvSpPr>
          <p:nvPr/>
        </p:nvSpPr>
        <p:spPr>
          <a:xfrm>
            <a:off x="359224" y="147156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30" name="Content Placeholder 2"/>
          <p:cNvSpPr txBox="1">
            <a:spLocks/>
          </p:cNvSpPr>
          <p:nvPr/>
        </p:nvSpPr>
        <p:spPr>
          <a:xfrm>
            <a:off x="1" y="1159405"/>
            <a:ext cx="9144000" cy="156821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800" dirty="0"/>
              <a:t>C</a:t>
            </a:r>
            <a:r>
              <a:rPr lang="en-US" sz="2800" dirty="0" smtClean="0"/>
              <a:t>ontent of the cube (i.e., its subtree) is divided into packets</a:t>
            </a:r>
          </a:p>
          <a:p>
            <a:r>
              <a:rPr lang="en-US" sz="2800" dirty="0" smtClean="0"/>
              <a:t>Each car uses a different random walk to transmit  packets</a:t>
            </a:r>
          </a:p>
          <a:p>
            <a:pPr marL="402336" lvl="1" indent="0">
              <a:buNone/>
            </a:pPr>
            <a:endParaRPr lang="en-US" dirty="0"/>
          </a:p>
        </p:txBody>
      </p:sp>
      <p:sp>
        <p:nvSpPr>
          <p:cNvPr id="6" name="Freeform 5"/>
          <p:cNvSpPr/>
          <p:nvPr/>
        </p:nvSpPr>
        <p:spPr>
          <a:xfrm>
            <a:off x="1039016" y="2880819"/>
            <a:ext cx="2246729" cy="1824929"/>
          </a:xfrm>
          <a:custGeom>
            <a:avLst/>
            <a:gdLst>
              <a:gd name="connsiteX0" fmla="*/ 3015034 w 3015034"/>
              <a:gd name="connsiteY0" fmla="*/ 66998 h 2329948"/>
              <a:gd name="connsiteX1" fmla="*/ 312334 w 3015034"/>
              <a:gd name="connsiteY1" fmla="*/ 34437 h 2329948"/>
              <a:gd name="connsiteX2" fmla="*/ 2787096 w 3015034"/>
              <a:gd name="connsiteY2" fmla="*/ 490281 h 2329948"/>
              <a:gd name="connsiteX3" fmla="*/ 133240 w 3015034"/>
              <a:gd name="connsiteY3" fmla="*/ 750763 h 2329948"/>
              <a:gd name="connsiteX4" fmla="*/ 426303 w 3015034"/>
              <a:gd name="connsiteY4" fmla="*/ 2329934 h 2329948"/>
              <a:gd name="connsiteX5" fmla="*/ 686805 w 3015034"/>
              <a:gd name="connsiteY5" fmla="*/ 783323 h 2329948"/>
              <a:gd name="connsiteX6" fmla="*/ 1012431 w 3015034"/>
              <a:gd name="connsiteY6" fmla="*/ 2313654 h 2329948"/>
              <a:gd name="connsiteX7" fmla="*/ 1093838 w 3015034"/>
              <a:gd name="connsiteY7" fmla="*/ 783323 h 2329948"/>
              <a:gd name="connsiteX8" fmla="*/ 1419464 w 3015034"/>
              <a:gd name="connsiteY8" fmla="*/ 2264814 h 2329948"/>
              <a:gd name="connsiteX9" fmla="*/ 1468308 w 3015034"/>
              <a:gd name="connsiteY9" fmla="*/ 767043 h 2329948"/>
              <a:gd name="connsiteX10" fmla="*/ 1679966 w 3015034"/>
              <a:gd name="connsiteY10" fmla="*/ 1369407 h 2329948"/>
              <a:gd name="connsiteX11" fmla="*/ 2152124 w 3015034"/>
              <a:gd name="connsiteY11" fmla="*/ 1418247 h 2329948"/>
              <a:gd name="connsiteX12" fmla="*/ 1712528 w 3015034"/>
              <a:gd name="connsiteY12" fmla="*/ 1711290 h 2329948"/>
              <a:gd name="connsiteX13" fmla="*/ 2103280 w 3015034"/>
              <a:gd name="connsiteY13" fmla="*/ 1922931 h 2329948"/>
              <a:gd name="connsiteX14" fmla="*/ 2624282 w 3015034"/>
              <a:gd name="connsiteY14" fmla="*/ 1125205 h 232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34" h="2329948">
                <a:moveTo>
                  <a:pt x="3015034" y="66998"/>
                </a:moveTo>
                <a:cubicBezTo>
                  <a:pt x="1682679" y="15444"/>
                  <a:pt x="350324" y="-36110"/>
                  <a:pt x="312334" y="34437"/>
                </a:cubicBezTo>
                <a:cubicBezTo>
                  <a:pt x="274344" y="104984"/>
                  <a:pt x="2816945" y="370893"/>
                  <a:pt x="2787096" y="490281"/>
                </a:cubicBezTo>
                <a:cubicBezTo>
                  <a:pt x="2757247" y="609669"/>
                  <a:pt x="526705" y="444154"/>
                  <a:pt x="133240" y="750763"/>
                </a:cubicBezTo>
                <a:cubicBezTo>
                  <a:pt x="-260225" y="1057372"/>
                  <a:pt x="334042" y="2324507"/>
                  <a:pt x="426303" y="2329934"/>
                </a:cubicBezTo>
                <a:cubicBezTo>
                  <a:pt x="518564" y="2335361"/>
                  <a:pt x="589117" y="786036"/>
                  <a:pt x="686805" y="783323"/>
                </a:cubicBezTo>
                <a:cubicBezTo>
                  <a:pt x="784493" y="780610"/>
                  <a:pt x="944592" y="2313654"/>
                  <a:pt x="1012431" y="2313654"/>
                </a:cubicBezTo>
                <a:cubicBezTo>
                  <a:pt x="1080270" y="2313654"/>
                  <a:pt x="1025999" y="791463"/>
                  <a:pt x="1093838" y="783323"/>
                </a:cubicBezTo>
                <a:cubicBezTo>
                  <a:pt x="1161677" y="775183"/>
                  <a:pt x="1357052" y="2267527"/>
                  <a:pt x="1419464" y="2264814"/>
                </a:cubicBezTo>
                <a:cubicBezTo>
                  <a:pt x="1481876" y="2262101"/>
                  <a:pt x="1424891" y="916277"/>
                  <a:pt x="1468308" y="767043"/>
                </a:cubicBezTo>
                <a:cubicBezTo>
                  <a:pt x="1511725" y="617809"/>
                  <a:pt x="1565997" y="1260873"/>
                  <a:pt x="1679966" y="1369407"/>
                </a:cubicBezTo>
                <a:cubicBezTo>
                  <a:pt x="1793935" y="1477941"/>
                  <a:pt x="2146697" y="1361267"/>
                  <a:pt x="2152124" y="1418247"/>
                </a:cubicBezTo>
                <a:cubicBezTo>
                  <a:pt x="2157551" y="1475227"/>
                  <a:pt x="1720669" y="1627176"/>
                  <a:pt x="1712528" y="1711290"/>
                </a:cubicBezTo>
                <a:cubicBezTo>
                  <a:pt x="1704387" y="1795404"/>
                  <a:pt x="1951321" y="2020612"/>
                  <a:pt x="2103280" y="1922931"/>
                </a:cubicBezTo>
                <a:cubicBezTo>
                  <a:pt x="2255239" y="1825250"/>
                  <a:pt x="2428906" y="1282579"/>
                  <a:pt x="2624282" y="1125205"/>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Cube 159"/>
          <p:cNvSpPr/>
          <p:nvPr/>
        </p:nvSpPr>
        <p:spPr>
          <a:xfrm>
            <a:off x="918482" y="2754814"/>
            <a:ext cx="2389038" cy="2019692"/>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Freeform 9"/>
          <p:cNvSpPr/>
          <p:nvPr/>
        </p:nvSpPr>
        <p:spPr>
          <a:xfrm>
            <a:off x="5373202" y="2815848"/>
            <a:ext cx="2348878" cy="1851402"/>
          </a:xfrm>
          <a:custGeom>
            <a:avLst/>
            <a:gdLst>
              <a:gd name="connsiteX0" fmla="*/ 0 w 3256824"/>
              <a:gd name="connsiteY0" fmla="*/ 2362346 h 2363747"/>
              <a:gd name="connsiteX1" fmla="*/ 2588731 w 3256824"/>
              <a:gd name="connsiteY1" fmla="*/ 2329786 h 2363747"/>
              <a:gd name="connsiteX2" fmla="*/ 439596 w 3256824"/>
              <a:gd name="connsiteY2" fmla="*/ 2134424 h 2363747"/>
              <a:gd name="connsiteX3" fmla="*/ 2718981 w 3256824"/>
              <a:gd name="connsiteY3" fmla="*/ 2020463 h 2363747"/>
              <a:gd name="connsiteX4" fmla="*/ 3256265 w 3256824"/>
              <a:gd name="connsiteY4" fmla="*/ 1401819 h 2363747"/>
              <a:gd name="connsiteX5" fmla="*/ 2670137 w 3256824"/>
              <a:gd name="connsiteY5" fmla="*/ 1711141 h 2363747"/>
              <a:gd name="connsiteX6" fmla="*/ 3191140 w 3256824"/>
              <a:gd name="connsiteY6" fmla="*/ 1125057 h 2363747"/>
              <a:gd name="connsiteX7" fmla="*/ 2653856 w 3256824"/>
              <a:gd name="connsiteY7" fmla="*/ 1190177 h 2363747"/>
              <a:gd name="connsiteX8" fmla="*/ 3223703 w 3256824"/>
              <a:gd name="connsiteY8" fmla="*/ 457572 h 2363747"/>
              <a:gd name="connsiteX9" fmla="*/ 2898076 w 3256824"/>
              <a:gd name="connsiteY9" fmla="*/ 34289 h 2363747"/>
              <a:gd name="connsiteX10" fmla="*/ 2344511 w 3256824"/>
              <a:gd name="connsiteY10" fmla="*/ 343611 h 2363747"/>
              <a:gd name="connsiteX11" fmla="*/ 2051447 w 3256824"/>
              <a:gd name="connsiteY11" fmla="*/ 1729 h 2363747"/>
              <a:gd name="connsiteX12" fmla="*/ 1579289 w 3256824"/>
              <a:gd name="connsiteY12" fmla="*/ 522692 h 2363747"/>
              <a:gd name="connsiteX13" fmla="*/ 1595570 w 3256824"/>
              <a:gd name="connsiteY13" fmla="*/ 1678581 h 2363747"/>
              <a:gd name="connsiteX14" fmla="*/ 1253662 w 3256824"/>
              <a:gd name="connsiteY14" fmla="*/ 1646021 h 2363747"/>
              <a:gd name="connsiteX15" fmla="*/ 1139693 w 3256824"/>
              <a:gd name="connsiteY15" fmla="*/ 229650 h 2363747"/>
              <a:gd name="connsiteX16" fmla="*/ 814066 w 3256824"/>
              <a:gd name="connsiteY16" fmla="*/ 278491 h 2363747"/>
              <a:gd name="connsiteX17" fmla="*/ 439596 w 3256824"/>
              <a:gd name="connsiteY17" fmla="*/ 766894 h 2363747"/>
              <a:gd name="connsiteX18" fmla="*/ 1025723 w 3256824"/>
              <a:gd name="connsiteY18" fmla="*/ 815735 h 2363747"/>
              <a:gd name="connsiteX19" fmla="*/ 472158 w 3256824"/>
              <a:gd name="connsiteY19" fmla="*/ 1108777 h 2363747"/>
              <a:gd name="connsiteX20" fmla="*/ 1025723 w 3256824"/>
              <a:gd name="connsiteY20" fmla="*/ 1385539 h 2363747"/>
              <a:gd name="connsiteX21" fmla="*/ 683816 w 3256824"/>
              <a:gd name="connsiteY21" fmla="*/ 1662301 h 2363747"/>
              <a:gd name="connsiteX22" fmla="*/ 65125 w 3256824"/>
              <a:gd name="connsiteY22" fmla="*/ 1711141 h 23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56824" h="2363747">
                <a:moveTo>
                  <a:pt x="0" y="2362346"/>
                </a:moveTo>
                <a:cubicBezTo>
                  <a:pt x="1257732" y="2365059"/>
                  <a:pt x="2515465" y="2367773"/>
                  <a:pt x="2588731" y="2329786"/>
                </a:cubicBezTo>
                <a:cubicBezTo>
                  <a:pt x="2661997" y="2291799"/>
                  <a:pt x="417888" y="2185978"/>
                  <a:pt x="439596" y="2134424"/>
                </a:cubicBezTo>
                <a:cubicBezTo>
                  <a:pt x="461304" y="2082870"/>
                  <a:pt x="2249536" y="2142564"/>
                  <a:pt x="2718981" y="2020463"/>
                </a:cubicBezTo>
                <a:cubicBezTo>
                  <a:pt x="3188426" y="1898362"/>
                  <a:pt x="3264406" y="1453373"/>
                  <a:pt x="3256265" y="1401819"/>
                </a:cubicBezTo>
                <a:cubicBezTo>
                  <a:pt x="3248124" y="1350265"/>
                  <a:pt x="2680991" y="1757268"/>
                  <a:pt x="2670137" y="1711141"/>
                </a:cubicBezTo>
                <a:cubicBezTo>
                  <a:pt x="2659283" y="1665014"/>
                  <a:pt x="3193854" y="1211884"/>
                  <a:pt x="3191140" y="1125057"/>
                </a:cubicBezTo>
                <a:cubicBezTo>
                  <a:pt x="3188426" y="1038230"/>
                  <a:pt x="2648429" y="1301424"/>
                  <a:pt x="2653856" y="1190177"/>
                </a:cubicBezTo>
                <a:cubicBezTo>
                  <a:pt x="2659283" y="1078930"/>
                  <a:pt x="3183000" y="650220"/>
                  <a:pt x="3223703" y="457572"/>
                </a:cubicBezTo>
                <a:cubicBezTo>
                  <a:pt x="3264406" y="264924"/>
                  <a:pt x="3044608" y="53283"/>
                  <a:pt x="2898076" y="34289"/>
                </a:cubicBezTo>
                <a:cubicBezTo>
                  <a:pt x="2751544" y="15295"/>
                  <a:pt x="2485616" y="349038"/>
                  <a:pt x="2344511" y="343611"/>
                </a:cubicBezTo>
                <a:cubicBezTo>
                  <a:pt x="2203406" y="338184"/>
                  <a:pt x="2178984" y="-28118"/>
                  <a:pt x="2051447" y="1729"/>
                </a:cubicBezTo>
                <a:cubicBezTo>
                  <a:pt x="1923910" y="31576"/>
                  <a:pt x="1655269" y="243217"/>
                  <a:pt x="1579289" y="522692"/>
                </a:cubicBezTo>
                <a:cubicBezTo>
                  <a:pt x="1503310" y="802167"/>
                  <a:pt x="1649841" y="1491359"/>
                  <a:pt x="1595570" y="1678581"/>
                </a:cubicBezTo>
                <a:cubicBezTo>
                  <a:pt x="1541299" y="1865802"/>
                  <a:pt x="1329642" y="1887509"/>
                  <a:pt x="1253662" y="1646021"/>
                </a:cubicBezTo>
                <a:cubicBezTo>
                  <a:pt x="1177683" y="1404532"/>
                  <a:pt x="1212959" y="457572"/>
                  <a:pt x="1139693" y="229650"/>
                </a:cubicBezTo>
                <a:cubicBezTo>
                  <a:pt x="1066427" y="1728"/>
                  <a:pt x="930749" y="188950"/>
                  <a:pt x="814066" y="278491"/>
                </a:cubicBezTo>
                <a:cubicBezTo>
                  <a:pt x="697383" y="368032"/>
                  <a:pt x="404320" y="677353"/>
                  <a:pt x="439596" y="766894"/>
                </a:cubicBezTo>
                <a:cubicBezTo>
                  <a:pt x="474872" y="856435"/>
                  <a:pt x="1020296" y="758755"/>
                  <a:pt x="1025723" y="815735"/>
                </a:cubicBezTo>
                <a:cubicBezTo>
                  <a:pt x="1031150" y="872715"/>
                  <a:pt x="472158" y="1013810"/>
                  <a:pt x="472158" y="1108777"/>
                </a:cubicBezTo>
                <a:cubicBezTo>
                  <a:pt x="472158" y="1203744"/>
                  <a:pt x="990447" y="1293285"/>
                  <a:pt x="1025723" y="1385539"/>
                </a:cubicBezTo>
                <a:cubicBezTo>
                  <a:pt x="1060999" y="1477793"/>
                  <a:pt x="843916" y="1608034"/>
                  <a:pt x="683816" y="1662301"/>
                </a:cubicBezTo>
                <a:cubicBezTo>
                  <a:pt x="523716" y="1716568"/>
                  <a:pt x="203516" y="1792542"/>
                  <a:pt x="65125" y="1711141"/>
                </a:cubicBezTo>
              </a:path>
            </a:pathLst>
          </a:custGeom>
          <a:ln>
            <a:headEnd type="none"/>
            <a:tailEnd type="arrow"/>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1" name="Cube 160"/>
          <p:cNvSpPr/>
          <p:nvPr/>
        </p:nvSpPr>
        <p:spPr>
          <a:xfrm>
            <a:off x="5373202" y="2722254"/>
            <a:ext cx="2389038" cy="2019692"/>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ectangle 1"/>
          <p:cNvSpPr/>
          <p:nvPr/>
        </p:nvSpPr>
        <p:spPr>
          <a:xfrm>
            <a:off x="1" y="4893995"/>
            <a:ext cx="9143998" cy="1031051"/>
          </a:xfrm>
          <a:prstGeom prst="rect">
            <a:avLst/>
          </a:prstGeom>
        </p:spPr>
        <p:txBody>
          <a:bodyPr wrap="square">
            <a:spAutoFit/>
          </a:bodyPr>
          <a:lstStyle/>
          <a:p>
            <a:pPr marL="346075">
              <a:spcAft>
                <a:spcPts val="600"/>
              </a:spcAft>
            </a:pPr>
            <a:r>
              <a:rPr lang="en-US" sz="2800" dirty="0"/>
              <a:t>If one car transmits </a:t>
            </a:r>
            <a:r>
              <a:rPr lang="en-US" sz="2800" dirty="0">
                <a:sym typeface="Wingdings"/>
              </a:rPr>
              <a:t> Eventually finishes walk</a:t>
            </a:r>
          </a:p>
          <a:p>
            <a:pPr marL="346075"/>
            <a:r>
              <a:rPr lang="en-US" sz="2800" dirty="0">
                <a:sym typeface="Wingdings"/>
              </a:rPr>
              <a:t>If </a:t>
            </a:r>
            <a:r>
              <a:rPr lang="en-US" sz="2800" dirty="0" smtClean="0">
                <a:sym typeface="Wingdings"/>
              </a:rPr>
              <a:t>multiple </a:t>
            </a:r>
            <a:r>
              <a:rPr lang="en-US" sz="2800" dirty="0">
                <a:sym typeface="Wingdings"/>
              </a:rPr>
              <a:t>cars transmit  Overlap is minimum</a:t>
            </a:r>
            <a:r>
              <a:rPr lang="en-US" sz="2800" dirty="0"/>
              <a:t> </a:t>
            </a:r>
            <a:endParaRPr lang="en-US" sz="2800" dirty="0">
              <a:sym typeface="Wingdings"/>
            </a:endParaRPr>
          </a:p>
        </p:txBody>
      </p:sp>
    </p:spTree>
    <p:extLst>
      <p:ext uri="{BB962C8B-B14F-4D97-AF65-F5344CB8AC3E}">
        <p14:creationId xmlns:p14="http://schemas.microsoft.com/office/powerpoint/2010/main" val="1983725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0" grpId="0" animBg="1"/>
      <p:bldP spid="10" grpId="0" animBg="1"/>
      <p:bldP spid="1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ube 39"/>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1" name="TextBox 40"/>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sp>
        <p:nvSpPr>
          <p:cNvPr id="42" name="Cube 4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3" name="TextBox 4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sp>
        <p:nvSpPr>
          <p:cNvPr id="10"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2" name="TextBox 1"/>
          <p:cNvSpPr txBox="1"/>
          <p:nvPr/>
        </p:nvSpPr>
        <p:spPr>
          <a:xfrm>
            <a:off x="1847488" y="3754975"/>
            <a:ext cx="2972038" cy="523220"/>
          </a:xfrm>
          <a:prstGeom prst="rect">
            <a:avLst/>
          </a:prstGeom>
          <a:noFill/>
        </p:spPr>
        <p:txBody>
          <a:bodyPr wrap="none" rtlCol="0">
            <a:spAutoFit/>
          </a:bodyPr>
          <a:lstStyle/>
          <a:p>
            <a:r>
              <a:rPr lang="en-US" sz="2800" dirty="0" smtClean="0"/>
              <a:t>Request for Cube 1</a:t>
            </a:r>
            <a:endParaRPr lang="en-US" sz="2800" dirty="0"/>
          </a:p>
        </p:txBody>
      </p:sp>
      <p:sp>
        <p:nvSpPr>
          <p:cNvPr id="3" name="TextBox 2"/>
          <p:cNvSpPr txBox="1"/>
          <p:nvPr/>
        </p:nvSpPr>
        <p:spPr>
          <a:xfrm>
            <a:off x="5725546" y="3599131"/>
            <a:ext cx="2972038" cy="523220"/>
          </a:xfrm>
          <a:prstGeom prst="rect">
            <a:avLst/>
          </a:prstGeom>
          <a:noFill/>
        </p:spPr>
        <p:txBody>
          <a:bodyPr wrap="none" rtlCol="0">
            <a:spAutoFit/>
          </a:bodyPr>
          <a:lstStyle/>
          <a:p>
            <a:r>
              <a:rPr lang="en-US" sz="2800" dirty="0" smtClean="0"/>
              <a:t>Request for Cube 2</a:t>
            </a:r>
            <a:endParaRPr lang="en-US" sz="2800" dirty="0"/>
          </a:p>
        </p:txBody>
      </p:sp>
    </p:spTree>
    <p:extLst>
      <p:ext uri="{BB962C8B-B14F-4D97-AF65-F5344CB8AC3E}">
        <p14:creationId xmlns:p14="http://schemas.microsoft.com/office/powerpoint/2010/main" val="1118883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animBg="1"/>
      <p:bldP spid="43" grpId="0"/>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107" name="Cube 106"/>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8" name="Picture 107"/>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92643" y="5882173"/>
            <a:ext cx="1254827" cy="564672"/>
          </a:xfrm>
          <a:prstGeom prst="rect">
            <a:avLst/>
          </a:prstGeom>
        </p:spPr>
      </p:pic>
      <p:grpSp>
        <p:nvGrpSpPr>
          <p:cNvPr id="109" name="Group 108"/>
          <p:cNvGrpSpPr/>
          <p:nvPr/>
        </p:nvGrpSpPr>
        <p:grpSpPr>
          <a:xfrm rot="5646835">
            <a:off x="1015729" y="5851604"/>
            <a:ext cx="533617" cy="488605"/>
            <a:chOff x="2570097" y="3944647"/>
            <a:chExt cx="533617" cy="488605"/>
          </a:xfrm>
        </p:grpSpPr>
        <p:sp>
          <p:nvSpPr>
            <p:cNvPr id="160" name="Arc 159"/>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2" name="Arc 16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3" name="Group 162"/>
          <p:cNvGrpSpPr/>
          <p:nvPr/>
        </p:nvGrpSpPr>
        <p:grpSpPr>
          <a:xfrm>
            <a:off x="3557265" y="5700516"/>
            <a:ext cx="533617" cy="488605"/>
            <a:chOff x="2570097" y="3944647"/>
            <a:chExt cx="533617" cy="488605"/>
          </a:xfrm>
        </p:grpSpPr>
        <p:sp>
          <p:nvSpPr>
            <p:cNvPr id="164" name="Arc 16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6" name="Arc 16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67" name="TextBox 166"/>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68" name="Picture 167"/>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3450027" y="5973596"/>
            <a:ext cx="1105106" cy="497297"/>
          </a:xfrm>
          <a:prstGeom prst="rect">
            <a:avLst/>
          </a:prstGeom>
        </p:spPr>
      </p:pic>
      <p:pic>
        <p:nvPicPr>
          <p:cNvPr id="169" name="Picture 168"/>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3784212" y="4361800"/>
            <a:ext cx="1080788" cy="1103170"/>
          </a:xfrm>
          <a:prstGeom prst="rect">
            <a:avLst/>
          </a:prstGeom>
        </p:spPr>
      </p:pic>
      <p:grpSp>
        <p:nvGrpSpPr>
          <p:cNvPr id="170" name="Group 169"/>
          <p:cNvGrpSpPr/>
          <p:nvPr/>
        </p:nvGrpSpPr>
        <p:grpSpPr>
          <a:xfrm rot="15598693">
            <a:off x="3680199" y="4921346"/>
            <a:ext cx="533617" cy="488605"/>
            <a:chOff x="2570097" y="3944647"/>
            <a:chExt cx="533617" cy="488605"/>
          </a:xfrm>
        </p:grpSpPr>
        <p:sp>
          <p:nvSpPr>
            <p:cNvPr id="171" name="Arc 17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2" name="Arc 17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3" name="Arc 17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74" name="Picture 173"/>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536783" flipH="1">
            <a:off x="1473023" y="4799527"/>
            <a:ext cx="894003" cy="1207989"/>
          </a:xfrm>
          <a:prstGeom prst="rect">
            <a:avLst/>
          </a:prstGeom>
        </p:spPr>
      </p:pic>
      <p:grpSp>
        <p:nvGrpSpPr>
          <p:cNvPr id="175" name="Group 174"/>
          <p:cNvGrpSpPr/>
          <p:nvPr/>
        </p:nvGrpSpPr>
        <p:grpSpPr>
          <a:xfrm rot="6286803">
            <a:off x="1811913" y="4872216"/>
            <a:ext cx="533617" cy="488605"/>
            <a:chOff x="2570097" y="3944647"/>
            <a:chExt cx="533617" cy="488605"/>
          </a:xfrm>
        </p:grpSpPr>
        <p:sp>
          <p:nvSpPr>
            <p:cNvPr id="176" name="Arc 17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7" name="Arc 17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8" name="Arc 17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5" name="Group 44"/>
          <p:cNvGrpSpPr/>
          <p:nvPr/>
        </p:nvGrpSpPr>
        <p:grpSpPr>
          <a:xfrm rot="7576925">
            <a:off x="2429563" y="6033593"/>
            <a:ext cx="533617" cy="488605"/>
            <a:chOff x="2570097" y="3944647"/>
            <a:chExt cx="533617" cy="488605"/>
          </a:xfrm>
        </p:grpSpPr>
        <p:sp>
          <p:nvSpPr>
            <p:cNvPr id="46" name="Arc 4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7" name="Arc 4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8" name="Arc 4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5646835">
            <a:off x="6426175" y="4961724"/>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2" name="Cube 6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3" name="TextBox 6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2" name="Picture 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1591278" y="5876052"/>
            <a:ext cx="1137482" cy="683857"/>
          </a:xfrm>
          <a:prstGeom prst="rect">
            <a:avLst/>
          </a:prstGeom>
        </p:spPr>
      </p:pic>
      <p:pic>
        <p:nvPicPr>
          <p:cNvPr id="65" name="Picture 64"/>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5849086" y="4907002"/>
            <a:ext cx="981910" cy="590327"/>
          </a:xfrm>
          <a:prstGeom prst="rect">
            <a:avLst/>
          </a:prstGeom>
        </p:spPr>
      </p:pic>
      <p:sp>
        <p:nvSpPr>
          <p:cNvPr id="3" name="TextBox 2"/>
          <p:cNvSpPr txBox="1"/>
          <p:nvPr/>
        </p:nvSpPr>
        <p:spPr>
          <a:xfrm>
            <a:off x="1374763" y="2821277"/>
            <a:ext cx="2707993" cy="523220"/>
          </a:xfrm>
          <a:prstGeom prst="rect">
            <a:avLst/>
          </a:prstGeom>
          <a:noFill/>
        </p:spPr>
        <p:txBody>
          <a:bodyPr wrap="none" rtlCol="0">
            <a:spAutoFit/>
          </a:bodyPr>
          <a:lstStyle/>
          <a:p>
            <a:r>
              <a:rPr lang="en-US" sz="2800" dirty="0" smtClean="0">
                <a:solidFill>
                  <a:srgbClr val="FF0000"/>
                </a:solidFill>
              </a:rPr>
              <a:t>5 cars see Cube 1</a:t>
            </a:r>
            <a:endParaRPr lang="en-US" sz="2800" dirty="0">
              <a:solidFill>
                <a:srgbClr val="FF0000"/>
              </a:solidFill>
            </a:endParaRPr>
          </a:p>
        </p:txBody>
      </p:sp>
      <p:sp>
        <p:nvSpPr>
          <p:cNvPr id="41" name="TextBox 40"/>
          <p:cNvSpPr txBox="1"/>
          <p:nvPr/>
        </p:nvSpPr>
        <p:spPr>
          <a:xfrm>
            <a:off x="5511704" y="2845760"/>
            <a:ext cx="3131061" cy="523220"/>
          </a:xfrm>
          <a:prstGeom prst="rect">
            <a:avLst/>
          </a:prstGeom>
          <a:noFill/>
        </p:spPr>
        <p:txBody>
          <a:bodyPr wrap="none" rtlCol="0">
            <a:spAutoFit/>
          </a:bodyPr>
          <a:lstStyle/>
          <a:p>
            <a:r>
              <a:rPr lang="en-US" sz="2800" dirty="0" smtClean="0">
                <a:solidFill>
                  <a:srgbClr val="FF0000"/>
                </a:solidFill>
              </a:rPr>
              <a:t>One car sees Cube 2</a:t>
            </a:r>
            <a:endParaRPr lang="en-US" sz="2800" dirty="0">
              <a:solidFill>
                <a:srgbClr val="FF0000"/>
              </a:solidFill>
            </a:endParaRPr>
          </a:p>
        </p:txBody>
      </p:sp>
      <p:sp>
        <p:nvSpPr>
          <p:cNvPr id="44" name="TextBox 43"/>
          <p:cNvSpPr txBox="1"/>
          <p:nvPr/>
        </p:nvSpPr>
        <p:spPr>
          <a:xfrm>
            <a:off x="1847488" y="3754975"/>
            <a:ext cx="2972038" cy="523220"/>
          </a:xfrm>
          <a:prstGeom prst="rect">
            <a:avLst/>
          </a:prstGeom>
          <a:noFill/>
        </p:spPr>
        <p:txBody>
          <a:bodyPr wrap="none" rtlCol="0">
            <a:spAutoFit/>
          </a:bodyPr>
          <a:lstStyle/>
          <a:p>
            <a:r>
              <a:rPr lang="en-US" sz="2800" dirty="0" smtClean="0"/>
              <a:t>Request for Cube 1</a:t>
            </a:r>
            <a:endParaRPr lang="en-US" sz="2800" dirty="0"/>
          </a:p>
        </p:txBody>
      </p:sp>
      <p:sp>
        <p:nvSpPr>
          <p:cNvPr id="49" name="TextBox 48"/>
          <p:cNvSpPr txBox="1"/>
          <p:nvPr/>
        </p:nvSpPr>
        <p:spPr>
          <a:xfrm>
            <a:off x="5725546" y="3599131"/>
            <a:ext cx="2972038" cy="523220"/>
          </a:xfrm>
          <a:prstGeom prst="rect">
            <a:avLst/>
          </a:prstGeom>
          <a:noFill/>
        </p:spPr>
        <p:txBody>
          <a:bodyPr wrap="none" rtlCol="0">
            <a:spAutoFit/>
          </a:bodyPr>
          <a:lstStyle/>
          <a:p>
            <a:r>
              <a:rPr lang="en-US" sz="2800" dirty="0" smtClean="0"/>
              <a:t>Request for Cube 2</a:t>
            </a:r>
            <a:endParaRPr lang="en-US" sz="2800" dirty="0"/>
          </a:p>
        </p:txBody>
      </p:sp>
    </p:spTree>
    <p:extLst>
      <p:ext uri="{BB962C8B-B14F-4D97-AF65-F5344CB8AC3E}">
        <p14:creationId xmlns:p14="http://schemas.microsoft.com/office/powerpoint/2010/main" val="381019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30" name="Content Placeholder 2"/>
          <p:cNvSpPr txBox="1">
            <a:spLocks/>
          </p:cNvSpPr>
          <p:nvPr/>
        </p:nvSpPr>
        <p:spPr>
          <a:xfrm>
            <a:off x="92643" y="1416300"/>
            <a:ext cx="8784775" cy="267908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66725" indent="0">
              <a:buNone/>
            </a:pPr>
            <a:r>
              <a:rPr lang="en-US" dirty="0" smtClean="0"/>
              <a:t>802.11 shares medium between senders</a:t>
            </a:r>
            <a:br>
              <a:rPr lang="en-US" dirty="0" smtClean="0"/>
            </a:br>
            <a:r>
              <a:rPr lang="en-US" dirty="0" smtClean="0">
                <a:sym typeface="Wingdings"/>
              </a:rPr>
              <a:t> Cube 1’s share = 5 x Cube 2’s share</a:t>
            </a:r>
          </a:p>
          <a:p>
            <a:pPr marL="466725" indent="0">
              <a:buNone/>
            </a:pPr>
            <a:endParaRPr lang="en-US" sz="1800" dirty="0" smtClean="0">
              <a:sym typeface="Wingdings"/>
            </a:endParaRPr>
          </a:p>
          <a:p>
            <a:pPr marL="466725" indent="0">
              <a:buNone/>
            </a:pPr>
            <a:r>
              <a:rPr lang="en-US" dirty="0" smtClean="0">
                <a:sym typeface="Wingdings"/>
              </a:rPr>
              <a:t>Ideally,  we want a MAC where </a:t>
            </a:r>
            <a:endParaRPr lang="en-US" dirty="0">
              <a:sym typeface="Wingdings"/>
            </a:endParaRPr>
          </a:p>
          <a:p>
            <a:pPr marL="466725" indent="0">
              <a:buNone/>
            </a:pPr>
            <a:r>
              <a:rPr lang="en-US" dirty="0" smtClean="0">
                <a:sym typeface="Wingdings" pitchFamily="2" charset="2"/>
              </a:rPr>
              <a:t> </a:t>
            </a:r>
            <a:r>
              <a:rPr lang="en-US" dirty="0" smtClean="0">
                <a:sym typeface="Wingdings"/>
              </a:rPr>
              <a:t>Cube 1 share = Cube 2’s share</a:t>
            </a:r>
          </a:p>
          <a:p>
            <a:pPr marL="402336" lvl="1" indent="0">
              <a:buNone/>
            </a:pPr>
            <a:endParaRPr lang="en-US" dirty="0"/>
          </a:p>
        </p:txBody>
      </p:sp>
      <p:sp>
        <p:nvSpPr>
          <p:cNvPr id="107" name="Cube 106"/>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8" name="Picture 107"/>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92643" y="5882173"/>
            <a:ext cx="1254827" cy="564672"/>
          </a:xfrm>
          <a:prstGeom prst="rect">
            <a:avLst/>
          </a:prstGeom>
        </p:spPr>
      </p:pic>
      <p:grpSp>
        <p:nvGrpSpPr>
          <p:cNvPr id="109" name="Group 108"/>
          <p:cNvGrpSpPr/>
          <p:nvPr/>
        </p:nvGrpSpPr>
        <p:grpSpPr>
          <a:xfrm rot="5646835">
            <a:off x="1015729" y="5851604"/>
            <a:ext cx="533617" cy="488605"/>
            <a:chOff x="2570097" y="3944647"/>
            <a:chExt cx="533617" cy="488605"/>
          </a:xfrm>
        </p:grpSpPr>
        <p:sp>
          <p:nvSpPr>
            <p:cNvPr id="160" name="Arc 159"/>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2" name="Arc 16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3" name="Group 162"/>
          <p:cNvGrpSpPr/>
          <p:nvPr/>
        </p:nvGrpSpPr>
        <p:grpSpPr>
          <a:xfrm>
            <a:off x="3557265" y="5700516"/>
            <a:ext cx="533617" cy="488605"/>
            <a:chOff x="2570097" y="3944647"/>
            <a:chExt cx="533617" cy="488605"/>
          </a:xfrm>
        </p:grpSpPr>
        <p:sp>
          <p:nvSpPr>
            <p:cNvPr id="164" name="Arc 16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6" name="Arc 16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67" name="TextBox 166"/>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68" name="Picture 167"/>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3450027" y="5973596"/>
            <a:ext cx="1105106" cy="497297"/>
          </a:xfrm>
          <a:prstGeom prst="rect">
            <a:avLst/>
          </a:prstGeom>
        </p:spPr>
      </p:pic>
      <p:pic>
        <p:nvPicPr>
          <p:cNvPr id="169" name="Picture 168"/>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3784212" y="4361800"/>
            <a:ext cx="1080788" cy="1103170"/>
          </a:xfrm>
          <a:prstGeom prst="rect">
            <a:avLst/>
          </a:prstGeom>
        </p:spPr>
      </p:pic>
      <p:grpSp>
        <p:nvGrpSpPr>
          <p:cNvPr id="170" name="Group 169"/>
          <p:cNvGrpSpPr/>
          <p:nvPr/>
        </p:nvGrpSpPr>
        <p:grpSpPr>
          <a:xfrm rot="15598693">
            <a:off x="3680199" y="4921346"/>
            <a:ext cx="533617" cy="488605"/>
            <a:chOff x="2570097" y="3944647"/>
            <a:chExt cx="533617" cy="488605"/>
          </a:xfrm>
        </p:grpSpPr>
        <p:sp>
          <p:nvSpPr>
            <p:cNvPr id="171" name="Arc 17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2" name="Arc 17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3" name="Arc 17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74" name="Picture 173"/>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536783" flipH="1">
            <a:off x="1473023" y="4799527"/>
            <a:ext cx="894003" cy="1207989"/>
          </a:xfrm>
          <a:prstGeom prst="rect">
            <a:avLst/>
          </a:prstGeom>
        </p:spPr>
      </p:pic>
      <p:grpSp>
        <p:nvGrpSpPr>
          <p:cNvPr id="175" name="Group 174"/>
          <p:cNvGrpSpPr/>
          <p:nvPr/>
        </p:nvGrpSpPr>
        <p:grpSpPr>
          <a:xfrm rot="6286803">
            <a:off x="1811913" y="4872216"/>
            <a:ext cx="533617" cy="488605"/>
            <a:chOff x="2570097" y="3944647"/>
            <a:chExt cx="533617" cy="488605"/>
          </a:xfrm>
        </p:grpSpPr>
        <p:sp>
          <p:nvSpPr>
            <p:cNvPr id="176" name="Arc 17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7" name="Arc 17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8" name="Arc 17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5" name="Group 44"/>
          <p:cNvGrpSpPr/>
          <p:nvPr/>
        </p:nvGrpSpPr>
        <p:grpSpPr>
          <a:xfrm rot="7576925">
            <a:off x="2429563" y="6033593"/>
            <a:ext cx="533617" cy="488605"/>
            <a:chOff x="2570097" y="3944647"/>
            <a:chExt cx="533617" cy="488605"/>
          </a:xfrm>
        </p:grpSpPr>
        <p:sp>
          <p:nvSpPr>
            <p:cNvPr id="46" name="Arc 4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7" name="Arc 4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8" name="Arc 4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5646835">
            <a:off x="6426175" y="4961724"/>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2" name="Cube 6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3" name="TextBox 6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2" name="Picture 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1591278" y="5876052"/>
            <a:ext cx="1137482" cy="683857"/>
          </a:xfrm>
          <a:prstGeom prst="rect">
            <a:avLst/>
          </a:prstGeom>
        </p:spPr>
      </p:pic>
      <p:pic>
        <p:nvPicPr>
          <p:cNvPr id="65" name="Picture 64"/>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5849086" y="4907002"/>
            <a:ext cx="981910" cy="590327"/>
          </a:xfrm>
          <a:prstGeom prst="rect">
            <a:avLst/>
          </a:prstGeom>
        </p:spPr>
      </p:pic>
    </p:spTree>
    <p:extLst>
      <p:ext uri="{BB962C8B-B14F-4D97-AF65-F5344CB8AC3E}">
        <p14:creationId xmlns:p14="http://schemas.microsoft.com/office/powerpoint/2010/main" val="3765812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Cube 139"/>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41" name="Picture 140"/>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92643" y="5882173"/>
            <a:ext cx="1254827" cy="564672"/>
          </a:xfrm>
          <a:prstGeom prst="rect">
            <a:avLst/>
          </a:prstGeom>
        </p:spPr>
      </p:pic>
      <p:grpSp>
        <p:nvGrpSpPr>
          <p:cNvPr id="142" name="Group 141"/>
          <p:cNvGrpSpPr/>
          <p:nvPr/>
        </p:nvGrpSpPr>
        <p:grpSpPr>
          <a:xfrm rot="5646835">
            <a:off x="1015729" y="5851604"/>
            <a:ext cx="533617" cy="488605"/>
            <a:chOff x="2570097" y="3944647"/>
            <a:chExt cx="533617" cy="488605"/>
          </a:xfrm>
        </p:grpSpPr>
        <p:sp>
          <p:nvSpPr>
            <p:cNvPr id="143" name="Arc 14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4" name="Arc 14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5" name="Arc 14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46" name="Group 145"/>
          <p:cNvGrpSpPr/>
          <p:nvPr/>
        </p:nvGrpSpPr>
        <p:grpSpPr>
          <a:xfrm>
            <a:off x="3557265" y="5700516"/>
            <a:ext cx="533617" cy="488605"/>
            <a:chOff x="2570097" y="3944647"/>
            <a:chExt cx="533617" cy="488605"/>
          </a:xfrm>
        </p:grpSpPr>
        <p:sp>
          <p:nvSpPr>
            <p:cNvPr id="147" name="Arc 146"/>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8" name="Arc 147"/>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9" name="Arc 14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50" name="TextBox 149"/>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51" name="Picture 150"/>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3450027" y="5973596"/>
            <a:ext cx="1105106" cy="497297"/>
          </a:xfrm>
          <a:prstGeom prst="rect">
            <a:avLst/>
          </a:prstGeom>
        </p:spPr>
      </p:pic>
      <p:pic>
        <p:nvPicPr>
          <p:cNvPr id="152" name="Picture 15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3784212" y="4361800"/>
            <a:ext cx="1080788" cy="1103170"/>
          </a:xfrm>
          <a:prstGeom prst="rect">
            <a:avLst/>
          </a:prstGeom>
        </p:spPr>
      </p:pic>
      <p:grpSp>
        <p:nvGrpSpPr>
          <p:cNvPr id="153" name="Group 152"/>
          <p:cNvGrpSpPr/>
          <p:nvPr/>
        </p:nvGrpSpPr>
        <p:grpSpPr>
          <a:xfrm rot="15598693">
            <a:off x="3680199" y="4921346"/>
            <a:ext cx="533617" cy="488605"/>
            <a:chOff x="2570097" y="3944647"/>
            <a:chExt cx="533617" cy="488605"/>
          </a:xfrm>
        </p:grpSpPr>
        <p:sp>
          <p:nvSpPr>
            <p:cNvPr id="154" name="Arc 15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5" name="Arc 15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6" name="Arc 15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57" name="Picture 156"/>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536783" flipH="1">
            <a:off x="1473023" y="4799527"/>
            <a:ext cx="894003" cy="1207989"/>
          </a:xfrm>
          <a:prstGeom prst="rect">
            <a:avLst/>
          </a:prstGeom>
        </p:spPr>
      </p:pic>
      <p:grpSp>
        <p:nvGrpSpPr>
          <p:cNvPr id="158" name="Group 157"/>
          <p:cNvGrpSpPr/>
          <p:nvPr/>
        </p:nvGrpSpPr>
        <p:grpSpPr>
          <a:xfrm rot="6286803">
            <a:off x="1811913" y="4872216"/>
            <a:ext cx="533617" cy="488605"/>
            <a:chOff x="2570097" y="3944647"/>
            <a:chExt cx="533617" cy="488605"/>
          </a:xfrm>
        </p:grpSpPr>
        <p:sp>
          <p:nvSpPr>
            <p:cNvPr id="159" name="Arc 158"/>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0" name="Arc 159"/>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2" name="Group 161"/>
          <p:cNvGrpSpPr/>
          <p:nvPr/>
        </p:nvGrpSpPr>
        <p:grpSpPr>
          <a:xfrm rot="7576925">
            <a:off x="2429563" y="6033593"/>
            <a:ext cx="533617" cy="488605"/>
            <a:chOff x="2570097" y="3944647"/>
            <a:chExt cx="533617" cy="488605"/>
          </a:xfrm>
        </p:grpSpPr>
        <p:sp>
          <p:nvSpPr>
            <p:cNvPr id="163" name="Arc 16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4" name="Arc 16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6" name="Group 165"/>
          <p:cNvGrpSpPr/>
          <p:nvPr/>
        </p:nvGrpSpPr>
        <p:grpSpPr>
          <a:xfrm rot="5646835">
            <a:off x="6426175" y="4961724"/>
            <a:ext cx="533617" cy="488605"/>
            <a:chOff x="2570097" y="3944647"/>
            <a:chExt cx="533617" cy="488605"/>
          </a:xfrm>
        </p:grpSpPr>
        <p:sp>
          <p:nvSpPr>
            <p:cNvPr id="167" name="Arc 166"/>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8" name="Arc 167"/>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9" name="Arc 16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70" name="Cube 169"/>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1" name="TextBox 170"/>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172" name="Picture 17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1591278" y="5876052"/>
            <a:ext cx="1137482" cy="683857"/>
          </a:xfrm>
          <a:prstGeom prst="rect">
            <a:avLst/>
          </a:prstGeom>
        </p:spPr>
      </p:pic>
      <p:pic>
        <p:nvPicPr>
          <p:cNvPr id="173" name="Picture 172"/>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5849086" y="4907002"/>
            <a:ext cx="981910" cy="590327"/>
          </a:xfrm>
          <a:prstGeom prst="rect">
            <a:avLst/>
          </a:prstGeom>
        </p:spPr>
      </p:pic>
      <p:sp>
        <p:nvSpPr>
          <p:cNvPr id="40" name="Title 1"/>
          <p:cNvSpPr>
            <a:spLocks noGrp="1"/>
          </p:cNvSpPr>
          <p:nvPr>
            <p:ph type="title"/>
          </p:nvPr>
        </p:nvSpPr>
        <p:spPr>
          <a:xfrm>
            <a:off x="0" y="92041"/>
            <a:ext cx="9144000" cy="1143000"/>
          </a:xfrm>
        </p:spPr>
        <p:txBody>
          <a:bodyPr vert="horz" lIns="91440" tIns="45720" rIns="91440" bIns="45720" rtlCol="0" anchor="ctr">
            <a:noAutofit/>
          </a:bodyPr>
          <a:lstStyle/>
          <a:p>
            <a:r>
              <a:rPr lang="en-US" sz="3600" u="sng" dirty="0" smtClean="0">
                <a:solidFill>
                  <a:schemeClr val="tx2"/>
                </a:solidFill>
              </a:rPr>
              <a:t>Solution</a:t>
            </a:r>
            <a:r>
              <a:rPr lang="en-US" sz="3600" dirty="0" smtClean="0">
                <a:solidFill>
                  <a:schemeClr val="tx2"/>
                </a:solidFill>
              </a:rPr>
              <a:t>: Replace sender-contention by content-contention</a:t>
            </a:r>
            <a:endParaRPr lang="en-US" sz="3600" dirty="0">
              <a:solidFill>
                <a:schemeClr val="tx2"/>
              </a:solidFill>
            </a:endParaRPr>
          </a:p>
        </p:txBody>
      </p:sp>
      <p:sp>
        <p:nvSpPr>
          <p:cNvPr id="38" name="Content Placeholder 2"/>
          <p:cNvSpPr txBox="1">
            <a:spLocks/>
          </p:cNvSpPr>
          <p:nvPr/>
        </p:nvSpPr>
        <p:spPr>
          <a:xfrm>
            <a:off x="92643" y="1416300"/>
            <a:ext cx="8784775" cy="2679082"/>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66725" indent="0">
              <a:buNone/>
            </a:pPr>
            <a:r>
              <a:rPr lang="en-US" dirty="0" smtClean="0">
                <a:sym typeface="Wingdings"/>
              </a:rPr>
              <a:t>Ideally,  we want a MAC where </a:t>
            </a:r>
            <a:endParaRPr lang="en-US" dirty="0">
              <a:sym typeface="Wingdings"/>
            </a:endParaRPr>
          </a:p>
          <a:p>
            <a:pPr marL="923925" indent="-457200">
              <a:buFont typeface="Wingdings" charset="0"/>
              <a:buChar char="à"/>
            </a:pPr>
            <a:r>
              <a:rPr lang="en-US" dirty="0" smtClean="0">
                <a:sym typeface="Wingdings"/>
              </a:rPr>
              <a:t>Cube 1 share = Cube 2’s share</a:t>
            </a:r>
          </a:p>
          <a:p>
            <a:pPr marL="466725" indent="0">
              <a:buNone/>
            </a:pPr>
            <a:r>
              <a:rPr lang="en-US" b="1" dirty="0" smtClean="0">
                <a:sym typeface="Wingdings"/>
              </a:rPr>
              <a:t>Q: How would you design a MAC protocol that ensures the equal medium share between cubes (instead of cars)?</a:t>
            </a:r>
          </a:p>
          <a:p>
            <a:pPr marL="402336" lvl="1" indent="0">
              <a:buNone/>
            </a:pPr>
            <a:endParaRPr lang="en-US" dirty="0"/>
          </a:p>
        </p:txBody>
      </p:sp>
    </p:spTree>
    <p:extLst>
      <p:ext uri="{BB962C8B-B14F-4D97-AF65-F5344CB8AC3E}">
        <p14:creationId xmlns:p14="http://schemas.microsoft.com/office/powerpoint/2010/main" val="1718399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100101" y="1298422"/>
            <a:ext cx="9043899" cy="313642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Instead of senders, cubes contend for the medium</a:t>
            </a:r>
            <a:br>
              <a:rPr lang="en-US" dirty="0" smtClean="0"/>
            </a:br>
            <a:r>
              <a:rPr lang="en-US" dirty="0" smtClean="0">
                <a:sym typeface="Wingdings"/>
              </a:rPr>
              <a:t> Requested cubes get equal share of medium</a:t>
            </a:r>
            <a:endParaRPr lang="en-US" dirty="0" smtClean="0"/>
          </a:p>
          <a:p>
            <a:endParaRPr lang="en-US" sz="2000" dirty="0">
              <a:sym typeface="Wingdings"/>
            </a:endParaRPr>
          </a:p>
          <a:p>
            <a:r>
              <a:rPr lang="en-US" dirty="0" smtClean="0">
                <a:sym typeface="Wingdings"/>
              </a:rPr>
              <a:t>But cubes are virtual entities</a:t>
            </a:r>
            <a:br>
              <a:rPr lang="en-US" dirty="0" smtClean="0">
                <a:sym typeface="Wingdings"/>
              </a:rPr>
            </a:br>
            <a:r>
              <a:rPr lang="en-US" dirty="0" smtClean="0">
                <a:sym typeface="Wingdings"/>
              </a:rPr>
              <a:t> Cars viewing a cube contend on its behalf</a:t>
            </a:r>
          </a:p>
        </p:txBody>
      </p:sp>
      <p:grpSp>
        <p:nvGrpSpPr>
          <p:cNvPr id="80" name="Group 79"/>
          <p:cNvGrpSpPr/>
          <p:nvPr/>
        </p:nvGrpSpPr>
        <p:grpSpPr>
          <a:xfrm rot="2518529">
            <a:off x="7386887" y="3995823"/>
            <a:ext cx="533617" cy="488605"/>
            <a:chOff x="2570097" y="3944647"/>
            <a:chExt cx="533617" cy="488605"/>
          </a:xfrm>
        </p:grpSpPr>
        <p:sp>
          <p:nvSpPr>
            <p:cNvPr id="81" name="Arc 8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2" name="Arc 8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3" name="Arc 8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84" name="Group 83"/>
          <p:cNvGrpSpPr/>
          <p:nvPr/>
        </p:nvGrpSpPr>
        <p:grpSpPr>
          <a:xfrm rot="2518529">
            <a:off x="2784468" y="4237512"/>
            <a:ext cx="533617" cy="488605"/>
            <a:chOff x="2570097" y="3944647"/>
            <a:chExt cx="533617" cy="488605"/>
          </a:xfrm>
        </p:grpSpPr>
        <p:sp>
          <p:nvSpPr>
            <p:cNvPr id="85" name="Arc 84"/>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6" name="Arc 85"/>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7" name="Arc 86"/>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88" name="Rectangle 87"/>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Cube 88"/>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90" name="Picture 89"/>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92643" y="5882173"/>
            <a:ext cx="1254827" cy="564672"/>
          </a:xfrm>
          <a:prstGeom prst="rect">
            <a:avLst/>
          </a:prstGeom>
        </p:spPr>
      </p:pic>
      <p:sp>
        <p:nvSpPr>
          <p:cNvPr id="99" name="TextBox 98"/>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00" name="Picture 99"/>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a:off x="3450027" y="5973596"/>
            <a:ext cx="1105106" cy="497297"/>
          </a:xfrm>
          <a:prstGeom prst="rect">
            <a:avLst/>
          </a:prstGeom>
        </p:spPr>
      </p:pic>
      <p:pic>
        <p:nvPicPr>
          <p:cNvPr id="101" name="Picture 100"/>
          <p:cNvPicPr>
            <a:picLocks noChangeAspect="1"/>
          </p:cNvPicPr>
          <p:nvPr/>
        </p:nvPicPr>
        <p: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21022772">
            <a:off x="3784212" y="4361800"/>
            <a:ext cx="1080788" cy="1103170"/>
          </a:xfrm>
          <a:prstGeom prst="rect">
            <a:avLst/>
          </a:prstGeom>
        </p:spPr>
      </p:pic>
      <p:pic>
        <p:nvPicPr>
          <p:cNvPr id="106" name="Picture 105"/>
          <p:cNvPicPr>
            <a:picLocks noChangeAspect="1"/>
          </p:cNvPicPr>
          <p:nvPr/>
        </p:nvPicPr>
        <p:blipFill>
          <a:blip r:embed="rId7" cstate="email">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5667" r="97167"/>
                    </a14:imgEffect>
                  </a14:imgLayer>
                </a14:imgProps>
              </a:ext>
              <a:ext uri="{28A0092B-C50C-407E-A947-70E740481C1C}">
                <a14:useLocalDpi xmlns:a14="http://schemas.microsoft.com/office/drawing/2010/main"/>
              </a:ext>
            </a:extLst>
          </a:blip>
          <a:stretch>
            <a:fillRect/>
          </a:stretch>
        </p:blipFill>
        <p:spPr>
          <a:xfrm rot="536783" flipH="1">
            <a:off x="1473023" y="4799527"/>
            <a:ext cx="894003" cy="1207989"/>
          </a:xfrm>
          <a:prstGeom prst="rect">
            <a:avLst/>
          </a:prstGeom>
        </p:spPr>
      </p:pic>
      <p:sp>
        <p:nvSpPr>
          <p:cNvPr id="121" name="Cube 120"/>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TextBox 121"/>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123" name="Picture 122"/>
          <p:cNvPicPr>
            <a:picLocks noChangeAspect="1"/>
          </p:cNvPicPr>
          <p:nvPr/>
        </p:nvPicPr>
        <p:blipFill>
          <a:blip r:embed="rId9" cstate="email">
            <a:duotone>
              <a:schemeClr val="bg2">
                <a:shade val="45000"/>
                <a:satMod val="135000"/>
              </a:schemeClr>
              <a:prstClr val="white"/>
            </a:duotone>
            <a:extLst>
              <a:ext uri="{BEBA8EAE-BF5A-486C-A8C5-ECC9F3942E4B}">
                <a14:imgProps xmlns:a14="http://schemas.microsoft.com/office/drawing/2010/main">
                  <a14:imgLayer r:embed="rId10">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1591278" y="5876052"/>
            <a:ext cx="1137482" cy="683857"/>
          </a:xfrm>
          <a:prstGeom prst="rect">
            <a:avLst/>
          </a:prstGeom>
        </p:spPr>
      </p:pic>
      <p:pic>
        <p:nvPicPr>
          <p:cNvPr id="124" name="Picture 123"/>
          <p:cNvPicPr>
            <a:picLocks noChangeAspect="1"/>
          </p:cNvPicPr>
          <p:nvPr/>
        </p:nvPicPr>
        <p:blipFill>
          <a:blip r:embed="rId11" cstate="email">
            <a:duotone>
              <a:schemeClr val="bg2">
                <a:shade val="45000"/>
                <a:satMod val="135000"/>
              </a:schemeClr>
              <a:prstClr val="white"/>
            </a:duotone>
            <a:extLst>
              <a:ext uri="{BEBA8EAE-BF5A-486C-A8C5-ECC9F3942E4B}">
                <a14:imgProps xmlns:a14="http://schemas.microsoft.com/office/drawing/2010/main">
                  <a14:imgLayer r:embed="rId12">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5849086" y="4907002"/>
            <a:ext cx="981910" cy="590327"/>
          </a:xfrm>
          <a:prstGeom prst="rect">
            <a:avLst/>
          </a:prstGeom>
        </p:spPr>
      </p:pic>
      <p:sp>
        <p:nvSpPr>
          <p:cNvPr id="26" name="Title 1"/>
          <p:cNvSpPr>
            <a:spLocks noGrp="1"/>
          </p:cNvSpPr>
          <p:nvPr>
            <p:ph type="title"/>
          </p:nvPr>
        </p:nvSpPr>
        <p:spPr>
          <a:xfrm>
            <a:off x="0" y="92041"/>
            <a:ext cx="9144000" cy="1143000"/>
          </a:xfrm>
        </p:spPr>
        <p:txBody>
          <a:bodyPr vert="horz" lIns="91440" tIns="45720" rIns="91440" bIns="45720" rtlCol="0" anchor="ctr">
            <a:noAutofit/>
          </a:bodyPr>
          <a:lstStyle/>
          <a:p>
            <a:r>
              <a:rPr lang="en-US" sz="3600" u="sng" dirty="0" smtClean="0">
                <a:solidFill>
                  <a:schemeClr val="tx2"/>
                </a:solidFill>
              </a:rPr>
              <a:t>Solution 2</a:t>
            </a:r>
            <a:r>
              <a:rPr lang="en-US" sz="3600" dirty="0" smtClean="0">
                <a:solidFill>
                  <a:schemeClr val="tx2"/>
                </a:solidFill>
              </a:rPr>
              <a:t>: Replace sender-contention by content-contention</a:t>
            </a:r>
            <a:endParaRPr lang="en-US" sz="3600" dirty="0">
              <a:solidFill>
                <a:schemeClr val="tx2"/>
              </a:solidFill>
            </a:endParaRPr>
          </a:p>
        </p:txBody>
      </p:sp>
      <p:sp>
        <p:nvSpPr>
          <p:cNvPr id="2" name="Rectangle 1"/>
          <p:cNvSpPr/>
          <p:nvPr/>
        </p:nvSpPr>
        <p:spPr>
          <a:xfrm>
            <a:off x="440016" y="4362262"/>
            <a:ext cx="8036145" cy="12490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Q: How would let car content medium on behalf of the cubes?</a:t>
            </a:r>
            <a:endParaRPr lang="en-US" sz="3200" dirty="0">
              <a:solidFill>
                <a:srgbClr val="000000"/>
              </a:solidFill>
            </a:endParaRPr>
          </a:p>
        </p:txBody>
      </p:sp>
    </p:spTree>
    <p:extLst>
      <p:ext uri="{BB962C8B-B14F-4D97-AF65-F5344CB8AC3E}">
        <p14:creationId xmlns:p14="http://schemas.microsoft.com/office/powerpoint/2010/main" val="973222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37768" y="-11181"/>
            <a:ext cx="9695940" cy="1143000"/>
          </a:xfrm>
        </p:spPr>
        <p:txBody>
          <a:bodyPr vert="horz" lIns="91440" tIns="45720" rIns="91440" bIns="45720" rtlCol="0" anchor="ctr">
            <a:noAutofit/>
          </a:bodyPr>
          <a:lstStyle/>
          <a:p>
            <a:r>
              <a:rPr lang="en-US" sz="4000" dirty="0" smtClean="0">
                <a:solidFill>
                  <a:schemeClr val="tx2"/>
                </a:solidFill>
              </a:rPr>
              <a:t>Content-Based Contention</a:t>
            </a:r>
            <a:endParaRPr lang="en-US" sz="4000" dirty="0">
              <a:solidFill>
                <a:schemeClr val="tx2"/>
              </a:solidFill>
            </a:endParaRPr>
          </a:p>
        </p:txBody>
      </p:sp>
      <p:grpSp>
        <p:nvGrpSpPr>
          <p:cNvPr id="3" name="Group 2"/>
          <p:cNvGrpSpPr/>
          <p:nvPr/>
        </p:nvGrpSpPr>
        <p:grpSpPr>
          <a:xfrm>
            <a:off x="1451520" y="1081095"/>
            <a:ext cx="1251209" cy="1035713"/>
            <a:chOff x="2248702" y="1947928"/>
            <a:chExt cx="1251209" cy="1035713"/>
          </a:xfrm>
        </p:grpSpPr>
        <p:sp>
          <p:nvSpPr>
            <p:cNvPr id="107" name="Cube 106"/>
            <p:cNvSpPr/>
            <p:nvPr/>
          </p:nvSpPr>
          <p:spPr>
            <a:xfrm>
              <a:off x="2314018" y="1947928"/>
              <a:ext cx="1185893" cy="1035713"/>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TextBox 166"/>
            <p:cNvSpPr txBox="1"/>
            <p:nvPr/>
          </p:nvSpPr>
          <p:spPr>
            <a:xfrm>
              <a:off x="2248702" y="2363428"/>
              <a:ext cx="1041289" cy="461665"/>
            </a:xfrm>
            <a:prstGeom prst="rect">
              <a:avLst/>
            </a:prstGeom>
            <a:noFill/>
          </p:spPr>
          <p:txBody>
            <a:bodyPr wrap="square" rtlCol="0">
              <a:spAutoFit/>
            </a:bodyPr>
            <a:lstStyle/>
            <a:p>
              <a:r>
                <a:rPr lang="en-US" sz="2400" dirty="0" smtClean="0"/>
                <a:t>   C 1</a:t>
              </a:r>
              <a:endParaRPr lang="en-US" sz="2400" dirty="0"/>
            </a:p>
          </p:txBody>
        </p:sp>
      </p:grpSp>
      <p:grpSp>
        <p:nvGrpSpPr>
          <p:cNvPr id="2" name="Group 1"/>
          <p:cNvGrpSpPr/>
          <p:nvPr/>
        </p:nvGrpSpPr>
        <p:grpSpPr>
          <a:xfrm>
            <a:off x="5287306" y="1071212"/>
            <a:ext cx="1227969" cy="1088136"/>
            <a:chOff x="6021917" y="1804947"/>
            <a:chExt cx="1227969" cy="1088136"/>
          </a:xfrm>
        </p:grpSpPr>
        <p:sp>
          <p:nvSpPr>
            <p:cNvPr id="184" name="Cube 183"/>
            <p:cNvSpPr/>
            <p:nvPr/>
          </p:nvSpPr>
          <p:spPr>
            <a:xfrm>
              <a:off x="6087468" y="1804947"/>
              <a:ext cx="1162418" cy="1088136"/>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5" name="TextBox 184"/>
            <p:cNvSpPr txBox="1"/>
            <p:nvPr/>
          </p:nvSpPr>
          <p:spPr>
            <a:xfrm>
              <a:off x="6021917" y="2223355"/>
              <a:ext cx="710451" cy="461665"/>
            </a:xfrm>
            <a:prstGeom prst="rect">
              <a:avLst/>
            </a:prstGeom>
            <a:noFill/>
          </p:spPr>
          <p:txBody>
            <a:bodyPr wrap="none" rtlCol="0">
              <a:spAutoFit/>
            </a:bodyPr>
            <a:lstStyle/>
            <a:p>
              <a:r>
                <a:rPr lang="en-US" sz="2400" dirty="0" smtClean="0"/>
                <a:t>  C 2</a:t>
              </a:r>
              <a:endParaRPr lang="en-US" sz="2400" dirty="0"/>
            </a:p>
          </p:txBody>
        </p:sp>
      </p:grpSp>
      <p:cxnSp>
        <p:nvCxnSpPr>
          <p:cNvPr id="36" name="Straight Arrow Connector 35"/>
          <p:cNvCxnSpPr/>
          <p:nvPr/>
        </p:nvCxnSpPr>
        <p:spPr>
          <a:xfrm flipH="1" flipV="1">
            <a:off x="2109782" y="2159349"/>
            <a:ext cx="593162" cy="57997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132274" y="2133137"/>
            <a:ext cx="1586681" cy="76564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115615" y="2159349"/>
            <a:ext cx="399660" cy="63791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2466530" y="2739321"/>
            <a:ext cx="1515192" cy="681836"/>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6315445" y="2568772"/>
            <a:ext cx="1486135" cy="893468"/>
          </a:xfrm>
          <a:prstGeom prst="rect">
            <a:avLst/>
          </a:prstGeom>
        </p:spPr>
      </p:pic>
      <p:sp>
        <p:nvSpPr>
          <p:cNvPr id="29" name="TextBox 28"/>
          <p:cNvSpPr txBox="1"/>
          <p:nvPr/>
        </p:nvSpPr>
        <p:spPr>
          <a:xfrm>
            <a:off x="43536" y="3462240"/>
            <a:ext cx="9144000" cy="523220"/>
          </a:xfrm>
          <a:prstGeom prst="rect">
            <a:avLst/>
          </a:prstGeom>
          <a:noFill/>
        </p:spPr>
        <p:txBody>
          <a:bodyPr wrap="square" rtlCol="0">
            <a:spAutoFit/>
          </a:bodyPr>
          <a:lstStyle/>
          <a:p>
            <a:pPr marL="228600"/>
            <a:r>
              <a:rPr lang="en-US" sz="2800" dirty="0" smtClean="0"/>
              <a:t>Each cube should get a share of  1/2</a:t>
            </a:r>
          </a:p>
        </p:txBody>
      </p:sp>
      <p:sp>
        <p:nvSpPr>
          <p:cNvPr id="31" name="TextBox 30"/>
          <p:cNvSpPr txBox="1"/>
          <p:nvPr/>
        </p:nvSpPr>
        <p:spPr>
          <a:xfrm>
            <a:off x="44251" y="3919812"/>
            <a:ext cx="9144000" cy="523220"/>
          </a:xfrm>
          <a:prstGeom prst="rect">
            <a:avLst/>
          </a:prstGeom>
          <a:noFill/>
        </p:spPr>
        <p:txBody>
          <a:bodyPr wrap="square" rtlCol="0">
            <a:spAutoFit/>
          </a:bodyPr>
          <a:lstStyle/>
          <a:p>
            <a:pPr marL="228600"/>
            <a:r>
              <a:rPr lang="en-US" sz="2800" dirty="0" smtClean="0">
                <a:solidFill>
                  <a:srgbClr val="00B050"/>
                </a:solidFill>
              </a:rPr>
              <a:t>Green car share of the medium 3/4</a:t>
            </a:r>
          </a:p>
        </p:txBody>
      </p:sp>
      <p:sp>
        <p:nvSpPr>
          <p:cNvPr id="33" name="TextBox 32"/>
          <p:cNvSpPr txBox="1"/>
          <p:nvPr/>
        </p:nvSpPr>
        <p:spPr>
          <a:xfrm>
            <a:off x="0" y="4464108"/>
            <a:ext cx="9144000" cy="523220"/>
          </a:xfrm>
          <a:prstGeom prst="rect">
            <a:avLst/>
          </a:prstGeom>
          <a:noFill/>
        </p:spPr>
        <p:txBody>
          <a:bodyPr wrap="square" rtlCol="0">
            <a:spAutoFit/>
          </a:bodyPr>
          <a:lstStyle/>
          <a:p>
            <a:pPr marL="228600"/>
            <a:r>
              <a:rPr lang="en-US" sz="2800" dirty="0" smtClean="0">
                <a:solidFill>
                  <a:srgbClr val="FF0000"/>
                </a:solidFill>
              </a:rPr>
              <a:t>red car share of the medium 1/4</a:t>
            </a:r>
          </a:p>
        </p:txBody>
      </p:sp>
      <p:sp>
        <p:nvSpPr>
          <p:cNvPr id="18" name="Rectangle 17"/>
          <p:cNvSpPr/>
          <p:nvPr/>
        </p:nvSpPr>
        <p:spPr>
          <a:xfrm>
            <a:off x="44251" y="5111876"/>
            <a:ext cx="8750666" cy="12490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Q: But how can a car compute its medium share?</a:t>
            </a:r>
            <a:endParaRPr lang="en-US" sz="3200" dirty="0">
              <a:solidFill>
                <a:srgbClr val="000000"/>
              </a:solidFill>
            </a:endParaRPr>
          </a:p>
        </p:txBody>
      </p:sp>
    </p:spTree>
    <p:extLst>
      <p:ext uri="{BB962C8B-B14F-4D97-AF65-F5344CB8AC3E}">
        <p14:creationId xmlns:p14="http://schemas.microsoft.com/office/powerpoint/2010/main" val="1609435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4" y="274638"/>
            <a:ext cx="9205535" cy="1143000"/>
          </a:xfrm>
        </p:spPr>
        <p:txBody>
          <a:bodyPr vert="horz" lIns="91440" tIns="45720" rIns="91440" bIns="45720" rtlCol="0" anchor="ctr">
            <a:normAutofit fontScale="90000"/>
          </a:bodyPr>
          <a:lstStyle/>
          <a:p>
            <a:r>
              <a:rPr lang="en-US" u="sng" dirty="0" smtClean="0">
                <a:solidFill>
                  <a:schemeClr val="tx2"/>
                </a:solidFill>
              </a:rPr>
              <a:t>Challenge</a:t>
            </a:r>
            <a:r>
              <a:rPr lang="en-US" dirty="0" smtClean="0">
                <a:solidFill>
                  <a:schemeClr val="tx2"/>
                </a:solidFill>
              </a:rPr>
              <a:t>: Safely Detecting Hidden Objects</a:t>
            </a:r>
            <a:endParaRPr lang="en-US" dirty="0">
              <a:solidFill>
                <a:schemeClr val="tx2"/>
              </a:solidFill>
            </a:endParaRPr>
          </a:p>
        </p:txBody>
      </p:sp>
      <p:sp>
        <p:nvSpPr>
          <p:cNvPr id="9" name="Rectangle 8"/>
          <p:cNvSpPr/>
          <p:nvPr/>
        </p:nvSpPr>
        <p:spPr>
          <a:xfrm>
            <a:off x="700939" y="2414935"/>
            <a:ext cx="1728977" cy="1946049"/>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p:cNvSpPr/>
          <p:nvPr/>
        </p:nvSpPr>
        <p:spPr>
          <a:xfrm>
            <a:off x="2546642" y="2420328"/>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Rectangle 20"/>
          <p:cNvSpPr/>
          <p:nvPr/>
        </p:nvSpPr>
        <p:spPr>
          <a:xfrm rot="5400000">
            <a:off x="2012155" y="3510868"/>
            <a:ext cx="840546" cy="3499528"/>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26" name="Straight Arrow Connector 25"/>
          <p:cNvCxnSpPr>
            <a:stCxn id="20" idx="0"/>
            <a:endCxn id="20" idx="2"/>
          </p:cNvCxnSpPr>
          <p:nvPr/>
        </p:nvCxnSpPr>
        <p:spPr>
          <a:xfrm>
            <a:off x="3245635" y="2420328"/>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27" name="Straight Arrow Connector 26"/>
          <p:cNvCxnSpPr>
            <a:stCxn id="21" idx="0"/>
            <a:endCxn id="21" idx="2"/>
          </p:cNvCxnSpPr>
          <p:nvPr/>
        </p:nvCxnSpPr>
        <p:spPr>
          <a:xfrm flipH="1">
            <a:off x="682664" y="5260632"/>
            <a:ext cx="3499528"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31" name="Picture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606022" y="4060606"/>
            <a:ext cx="1237473" cy="621792"/>
          </a:xfrm>
          <a:prstGeom prst="rect">
            <a:avLst/>
          </a:prstGeom>
        </p:spPr>
      </p:pic>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2291294" y="3128150"/>
            <a:ext cx="1179200" cy="614427"/>
          </a:xfrm>
          <a:prstGeom prst="rect">
            <a:avLst/>
          </a:prstGeom>
        </p:spPr>
      </p:pic>
      <p:cxnSp>
        <p:nvCxnSpPr>
          <p:cNvPr id="37" name="Straight Arrow Connector 36"/>
          <p:cNvCxnSpPr/>
          <p:nvPr/>
        </p:nvCxnSpPr>
        <p:spPr>
          <a:xfrm flipH="1">
            <a:off x="2546642" y="4840359"/>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pic>
        <p:nvPicPr>
          <p:cNvPr id="44" name="Picture 43"/>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1972716" y="4184773"/>
            <a:ext cx="411480" cy="587828"/>
          </a:xfrm>
          <a:prstGeom prst="rect">
            <a:avLst/>
          </a:prstGeom>
        </p:spPr>
      </p:pic>
      <p:sp>
        <p:nvSpPr>
          <p:cNvPr id="55" name="Rectangle 54"/>
          <p:cNvSpPr/>
          <p:nvPr/>
        </p:nvSpPr>
        <p:spPr>
          <a:xfrm>
            <a:off x="5114518" y="2409542"/>
            <a:ext cx="1728977" cy="1623655"/>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6" name="Rectangle 55"/>
          <p:cNvSpPr/>
          <p:nvPr/>
        </p:nvSpPr>
        <p:spPr>
          <a:xfrm>
            <a:off x="6960221" y="2414935"/>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8" name="Straight Arrow Connector 57"/>
          <p:cNvCxnSpPr>
            <a:stCxn id="56" idx="0"/>
            <a:endCxn id="56" idx="2"/>
          </p:cNvCxnSpPr>
          <p:nvPr/>
        </p:nvCxnSpPr>
        <p:spPr>
          <a:xfrm>
            <a:off x="7659214" y="2414935"/>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60" name="Picture 5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6735362" y="2866938"/>
            <a:ext cx="1179200" cy="614427"/>
          </a:xfrm>
          <a:prstGeom prst="rect">
            <a:avLst/>
          </a:prstGeom>
        </p:spPr>
      </p:pic>
      <p:cxnSp>
        <p:nvCxnSpPr>
          <p:cNvPr id="61" name="Straight Arrow Connector 60"/>
          <p:cNvCxnSpPr/>
          <p:nvPr/>
        </p:nvCxnSpPr>
        <p:spPr>
          <a:xfrm flipH="1">
            <a:off x="6960221" y="4834966"/>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sp>
        <p:nvSpPr>
          <p:cNvPr id="63" name="Rectangle 62"/>
          <p:cNvSpPr/>
          <p:nvPr/>
        </p:nvSpPr>
        <p:spPr>
          <a:xfrm>
            <a:off x="5114518" y="4772602"/>
            <a:ext cx="1728977" cy="798130"/>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Content Placeholder 2"/>
          <p:cNvSpPr txBox="1">
            <a:spLocks/>
          </p:cNvSpPr>
          <p:nvPr/>
        </p:nvSpPr>
        <p:spPr>
          <a:xfrm>
            <a:off x="267385" y="1417637"/>
            <a:ext cx="8876615" cy="4586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Sensors on a car see only line of sight objects</a:t>
            </a:r>
          </a:p>
          <a:p>
            <a:pPr marL="0" indent="0">
              <a:buNone/>
            </a:pPr>
            <a:endParaRPr lang="en-US" dirty="0" smtClean="0"/>
          </a:p>
        </p:txBody>
      </p:sp>
    </p:spTree>
    <p:extLst>
      <p:ext uri="{BB962C8B-B14F-4D97-AF65-F5344CB8AC3E}">
        <p14:creationId xmlns:p14="http://schemas.microsoft.com/office/powerpoint/2010/main" val="2296703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55" grpId="0" animBg="1"/>
      <p:bldP spid="56" grpId="0" animBg="1"/>
      <p:bldP spid="63" grpId="0"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37768" y="-11181"/>
            <a:ext cx="9695940" cy="1143000"/>
          </a:xfrm>
        </p:spPr>
        <p:txBody>
          <a:bodyPr vert="horz" lIns="91440" tIns="45720" rIns="91440" bIns="45720" rtlCol="0" anchor="ctr">
            <a:noAutofit/>
          </a:bodyPr>
          <a:lstStyle/>
          <a:p>
            <a:r>
              <a:rPr lang="en-US" sz="4000" dirty="0" smtClean="0">
                <a:solidFill>
                  <a:schemeClr val="tx2"/>
                </a:solidFill>
              </a:rPr>
              <a:t>Content-Based Contention</a:t>
            </a:r>
            <a:endParaRPr lang="en-US" sz="4000" dirty="0">
              <a:solidFill>
                <a:schemeClr val="tx2"/>
              </a:solidFill>
            </a:endParaRPr>
          </a:p>
        </p:txBody>
      </p:sp>
      <p:grpSp>
        <p:nvGrpSpPr>
          <p:cNvPr id="3" name="Group 2"/>
          <p:cNvGrpSpPr/>
          <p:nvPr/>
        </p:nvGrpSpPr>
        <p:grpSpPr>
          <a:xfrm>
            <a:off x="1687719" y="1598952"/>
            <a:ext cx="1251209" cy="1035713"/>
            <a:chOff x="2248702" y="1947928"/>
            <a:chExt cx="1251209" cy="1035713"/>
          </a:xfrm>
        </p:grpSpPr>
        <p:sp>
          <p:nvSpPr>
            <p:cNvPr id="107" name="Cube 106"/>
            <p:cNvSpPr/>
            <p:nvPr/>
          </p:nvSpPr>
          <p:spPr>
            <a:xfrm>
              <a:off x="2314018" y="1947928"/>
              <a:ext cx="1185893" cy="1035713"/>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TextBox 166"/>
            <p:cNvSpPr txBox="1"/>
            <p:nvPr/>
          </p:nvSpPr>
          <p:spPr>
            <a:xfrm>
              <a:off x="2248702" y="2363428"/>
              <a:ext cx="1041289" cy="461665"/>
            </a:xfrm>
            <a:prstGeom prst="rect">
              <a:avLst/>
            </a:prstGeom>
            <a:noFill/>
          </p:spPr>
          <p:txBody>
            <a:bodyPr wrap="square" rtlCol="0">
              <a:spAutoFit/>
            </a:bodyPr>
            <a:lstStyle/>
            <a:p>
              <a:r>
                <a:rPr lang="en-US" sz="2400" dirty="0" smtClean="0"/>
                <a:t>   C 1</a:t>
              </a:r>
              <a:endParaRPr lang="en-US" sz="2400" dirty="0"/>
            </a:p>
          </p:txBody>
        </p:sp>
      </p:grpSp>
      <p:grpSp>
        <p:nvGrpSpPr>
          <p:cNvPr id="2" name="Group 1"/>
          <p:cNvGrpSpPr/>
          <p:nvPr/>
        </p:nvGrpSpPr>
        <p:grpSpPr>
          <a:xfrm>
            <a:off x="5523505" y="1589069"/>
            <a:ext cx="1227969" cy="1088136"/>
            <a:chOff x="6021917" y="1804947"/>
            <a:chExt cx="1227969" cy="1088136"/>
          </a:xfrm>
        </p:grpSpPr>
        <p:sp>
          <p:nvSpPr>
            <p:cNvPr id="184" name="Cube 183"/>
            <p:cNvSpPr/>
            <p:nvPr/>
          </p:nvSpPr>
          <p:spPr>
            <a:xfrm>
              <a:off x="6087468" y="1804947"/>
              <a:ext cx="1162418" cy="1088136"/>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5" name="TextBox 184"/>
            <p:cNvSpPr txBox="1"/>
            <p:nvPr/>
          </p:nvSpPr>
          <p:spPr>
            <a:xfrm>
              <a:off x="6021917" y="2223355"/>
              <a:ext cx="710451" cy="461665"/>
            </a:xfrm>
            <a:prstGeom prst="rect">
              <a:avLst/>
            </a:prstGeom>
            <a:noFill/>
          </p:spPr>
          <p:txBody>
            <a:bodyPr wrap="none" rtlCol="0">
              <a:spAutoFit/>
            </a:bodyPr>
            <a:lstStyle/>
            <a:p>
              <a:r>
                <a:rPr lang="en-US" sz="2400" dirty="0" smtClean="0"/>
                <a:t>  C 2</a:t>
              </a:r>
              <a:endParaRPr lang="en-US" sz="2400" dirty="0"/>
            </a:p>
          </p:txBody>
        </p:sp>
      </p:grpSp>
      <p:cxnSp>
        <p:nvCxnSpPr>
          <p:cNvPr id="36" name="Straight Arrow Connector 35"/>
          <p:cNvCxnSpPr/>
          <p:nvPr/>
        </p:nvCxnSpPr>
        <p:spPr>
          <a:xfrm flipH="1" flipV="1">
            <a:off x="2345981" y="2677206"/>
            <a:ext cx="593162" cy="57997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368473" y="2650994"/>
            <a:ext cx="1586681" cy="76564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351814" y="2677206"/>
            <a:ext cx="399660" cy="63791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2702729" y="3257178"/>
            <a:ext cx="1515192" cy="681836"/>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6551644" y="3086629"/>
            <a:ext cx="1486135" cy="893468"/>
          </a:xfrm>
          <a:prstGeom prst="rect">
            <a:avLst/>
          </a:prstGeom>
        </p:spPr>
      </p:pic>
      <p:sp>
        <p:nvSpPr>
          <p:cNvPr id="29" name="TextBox 28"/>
          <p:cNvSpPr txBox="1"/>
          <p:nvPr/>
        </p:nvSpPr>
        <p:spPr>
          <a:xfrm>
            <a:off x="0" y="4187641"/>
            <a:ext cx="9144000" cy="523220"/>
          </a:xfrm>
          <a:prstGeom prst="rect">
            <a:avLst/>
          </a:prstGeom>
          <a:noFill/>
        </p:spPr>
        <p:txBody>
          <a:bodyPr wrap="square" rtlCol="0">
            <a:spAutoFit/>
          </a:bodyPr>
          <a:lstStyle/>
          <a:p>
            <a:pPr marL="228600"/>
            <a:r>
              <a:rPr lang="en-US" sz="2800" dirty="0"/>
              <a:t>C</a:t>
            </a:r>
            <a:r>
              <a:rPr lang="en-US" sz="2800" dirty="0" smtClean="0"/>
              <a:t>ar listens to how many cars respond for a particular cube   </a:t>
            </a:r>
          </a:p>
        </p:txBody>
      </p:sp>
      <p:sp>
        <p:nvSpPr>
          <p:cNvPr id="18" name="TextBox 17"/>
          <p:cNvSpPr txBox="1"/>
          <p:nvPr/>
        </p:nvSpPr>
        <p:spPr>
          <a:xfrm>
            <a:off x="752464" y="4743776"/>
            <a:ext cx="9144000" cy="523220"/>
          </a:xfrm>
          <a:prstGeom prst="rect">
            <a:avLst/>
          </a:prstGeom>
          <a:noFill/>
        </p:spPr>
        <p:txBody>
          <a:bodyPr wrap="square" rtlCol="0">
            <a:spAutoFit/>
          </a:bodyPr>
          <a:lstStyle/>
          <a:p>
            <a:pPr marL="228600"/>
            <a:r>
              <a:rPr lang="en-US" sz="2800" i="1" dirty="0" smtClean="0"/>
              <a:t>Share-per-cube = 1 / # cars responding</a:t>
            </a:r>
          </a:p>
        </p:txBody>
      </p:sp>
      <p:sp>
        <p:nvSpPr>
          <p:cNvPr id="19" name="TextBox 18"/>
          <p:cNvSpPr txBox="1"/>
          <p:nvPr/>
        </p:nvSpPr>
        <p:spPr>
          <a:xfrm>
            <a:off x="141095" y="5471971"/>
            <a:ext cx="9144000" cy="523220"/>
          </a:xfrm>
          <a:prstGeom prst="rect">
            <a:avLst/>
          </a:prstGeom>
          <a:noFill/>
        </p:spPr>
        <p:txBody>
          <a:bodyPr wrap="square" rtlCol="0">
            <a:spAutoFit/>
          </a:bodyPr>
          <a:lstStyle/>
          <a:p>
            <a:pPr marL="228600"/>
            <a:r>
              <a:rPr lang="en-US" sz="2800" i="1" dirty="0" smtClean="0"/>
              <a:t>Car’s total share = (</a:t>
            </a:r>
            <a:r>
              <a:rPr lang="en-US" sz="2800" i="1" dirty="0" err="1" smtClean="0"/>
              <a:t>Σ</a:t>
            </a:r>
            <a:r>
              <a:rPr lang="en-US" sz="2800" i="1" dirty="0" smtClean="0"/>
              <a:t> share-per-cube) / # requested cubes</a:t>
            </a:r>
          </a:p>
        </p:txBody>
      </p:sp>
      <p:sp>
        <p:nvSpPr>
          <p:cNvPr id="21" name="TextBox 20"/>
          <p:cNvSpPr txBox="1"/>
          <p:nvPr/>
        </p:nvSpPr>
        <p:spPr>
          <a:xfrm>
            <a:off x="-205320" y="6183037"/>
            <a:ext cx="9605756" cy="523220"/>
          </a:xfrm>
          <a:prstGeom prst="rect">
            <a:avLst/>
          </a:prstGeom>
          <a:noFill/>
        </p:spPr>
        <p:txBody>
          <a:bodyPr wrap="square" rtlCol="0">
            <a:spAutoFit/>
          </a:bodyPr>
          <a:lstStyle/>
          <a:p>
            <a:pPr marL="228600"/>
            <a:r>
              <a:rPr lang="en-US" sz="2800" dirty="0" smtClean="0"/>
              <a:t>Set contention window using car’s share on off-the-shelf cards</a:t>
            </a:r>
          </a:p>
        </p:txBody>
      </p:sp>
    </p:spTree>
    <p:extLst>
      <p:ext uri="{BB962C8B-B14F-4D97-AF65-F5344CB8AC3E}">
        <p14:creationId xmlns:p14="http://schemas.microsoft.com/office/powerpoint/2010/main" val="228404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P spid="19"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37768" y="-11181"/>
            <a:ext cx="9695940" cy="1143000"/>
          </a:xfrm>
        </p:spPr>
        <p:txBody>
          <a:bodyPr vert="horz" lIns="91440" tIns="45720" rIns="91440" bIns="45720" rtlCol="0" anchor="ctr">
            <a:noAutofit/>
          </a:bodyPr>
          <a:lstStyle/>
          <a:p>
            <a:r>
              <a:rPr lang="en-US" sz="4000" dirty="0" smtClean="0">
                <a:solidFill>
                  <a:schemeClr val="tx2"/>
                </a:solidFill>
              </a:rPr>
              <a:t>Content-Based Contention</a:t>
            </a:r>
            <a:endParaRPr lang="en-US" sz="4000" dirty="0">
              <a:solidFill>
                <a:schemeClr val="tx2"/>
              </a:solidFill>
            </a:endParaRPr>
          </a:p>
        </p:txBody>
      </p:sp>
      <p:grpSp>
        <p:nvGrpSpPr>
          <p:cNvPr id="3" name="Group 2"/>
          <p:cNvGrpSpPr/>
          <p:nvPr/>
        </p:nvGrpSpPr>
        <p:grpSpPr>
          <a:xfrm>
            <a:off x="1687719" y="1598952"/>
            <a:ext cx="1251209" cy="1035713"/>
            <a:chOff x="2248702" y="1947928"/>
            <a:chExt cx="1251209" cy="1035713"/>
          </a:xfrm>
        </p:grpSpPr>
        <p:sp>
          <p:nvSpPr>
            <p:cNvPr id="107" name="Cube 106"/>
            <p:cNvSpPr/>
            <p:nvPr/>
          </p:nvSpPr>
          <p:spPr>
            <a:xfrm>
              <a:off x="2314018" y="1947928"/>
              <a:ext cx="1185893" cy="1035713"/>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TextBox 166"/>
            <p:cNvSpPr txBox="1"/>
            <p:nvPr/>
          </p:nvSpPr>
          <p:spPr>
            <a:xfrm>
              <a:off x="2248702" y="2363428"/>
              <a:ext cx="1041289" cy="461665"/>
            </a:xfrm>
            <a:prstGeom prst="rect">
              <a:avLst/>
            </a:prstGeom>
            <a:noFill/>
          </p:spPr>
          <p:txBody>
            <a:bodyPr wrap="square" rtlCol="0">
              <a:spAutoFit/>
            </a:bodyPr>
            <a:lstStyle/>
            <a:p>
              <a:r>
                <a:rPr lang="en-US" sz="2400" dirty="0" smtClean="0"/>
                <a:t>   C 1</a:t>
              </a:r>
              <a:endParaRPr lang="en-US" sz="2400" dirty="0"/>
            </a:p>
          </p:txBody>
        </p:sp>
      </p:grpSp>
      <p:grpSp>
        <p:nvGrpSpPr>
          <p:cNvPr id="2" name="Group 1"/>
          <p:cNvGrpSpPr/>
          <p:nvPr/>
        </p:nvGrpSpPr>
        <p:grpSpPr>
          <a:xfrm>
            <a:off x="5523505" y="1589069"/>
            <a:ext cx="1227969" cy="1088136"/>
            <a:chOff x="6021917" y="1804947"/>
            <a:chExt cx="1227969" cy="1088136"/>
          </a:xfrm>
        </p:grpSpPr>
        <p:sp>
          <p:nvSpPr>
            <p:cNvPr id="184" name="Cube 183"/>
            <p:cNvSpPr/>
            <p:nvPr/>
          </p:nvSpPr>
          <p:spPr>
            <a:xfrm>
              <a:off x="6087468" y="1804947"/>
              <a:ext cx="1162418" cy="1088136"/>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5" name="TextBox 184"/>
            <p:cNvSpPr txBox="1"/>
            <p:nvPr/>
          </p:nvSpPr>
          <p:spPr>
            <a:xfrm>
              <a:off x="6021917" y="2223355"/>
              <a:ext cx="710451" cy="461665"/>
            </a:xfrm>
            <a:prstGeom prst="rect">
              <a:avLst/>
            </a:prstGeom>
            <a:noFill/>
          </p:spPr>
          <p:txBody>
            <a:bodyPr wrap="none" rtlCol="0">
              <a:spAutoFit/>
            </a:bodyPr>
            <a:lstStyle/>
            <a:p>
              <a:r>
                <a:rPr lang="en-US" sz="2400" dirty="0" smtClean="0"/>
                <a:t>  C 2</a:t>
              </a:r>
              <a:endParaRPr lang="en-US" sz="2400" dirty="0"/>
            </a:p>
          </p:txBody>
        </p:sp>
      </p:grpSp>
      <p:cxnSp>
        <p:nvCxnSpPr>
          <p:cNvPr id="36" name="Straight Arrow Connector 35"/>
          <p:cNvCxnSpPr/>
          <p:nvPr/>
        </p:nvCxnSpPr>
        <p:spPr>
          <a:xfrm flipH="1" flipV="1">
            <a:off x="2345981" y="2677206"/>
            <a:ext cx="593162" cy="57997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368473" y="2650994"/>
            <a:ext cx="1586681" cy="76564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351814" y="2677206"/>
            <a:ext cx="399660" cy="63791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25" name="Picture 24"/>
          <p:cNvPicPr>
            <a:picLocks noChangeAspect="1"/>
          </p:cNvPicPr>
          <p:nvPr/>
        </p:nvPicPr>
        <p:blipFill>
          <a:blip r:embed="rId3" cstate="email">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 uri="{28A0092B-C50C-407E-A947-70E740481C1C}">
                <a14:useLocalDpi xmlns:a14="http://schemas.microsoft.com/office/drawing/2010/main"/>
              </a:ext>
            </a:extLst>
          </a:blip>
          <a:stretch>
            <a:fillRect/>
          </a:stretch>
        </p:blipFill>
        <p:spPr>
          <a:xfrm flipH="1">
            <a:off x="2702729" y="3257178"/>
            <a:ext cx="1515192" cy="681836"/>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 uri="{28A0092B-C50C-407E-A947-70E740481C1C}">
                <a14:useLocalDpi xmlns:a14="http://schemas.microsoft.com/office/drawing/2010/main"/>
              </a:ext>
            </a:extLst>
          </a:blip>
          <a:stretch>
            <a:fillRect/>
          </a:stretch>
        </p:blipFill>
        <p:spPr>
          <a:xfrm>
            <a:off x="6551644" y="3086629"/>
            <a:ext cx="1486135" cy="893468"/>
          </a:xfrm>
          <a:prstGeom prst="rect">
            <a:avLst/>
          </a:prstGeom>
        </p:spPr>
      </p:pic>
      <p:sp>
        <p:nvSpPr>
          <p:cNvPr id="18" name="TextBox 17"/>
          <p:cNvSpPr txBox="1"/>
          <p:nvPr/>
        </p:nvSpPr>
        <p:spPr>
          <a:xfrm>
            <a:off x="-24774" y="4488660"/>
            <a:ext cx="9144000" cy="523220"/>
          </a:xfrm>
          <a:prstGeom prst="rect">
            <a:avLst/>
          </a:prstGeom>
          <a:noFill/>
        </p:spPr>
        <p:txBody>
          <a:bodyPr wrap="square" rtlCol="0">
            <a:spAutoFit/>
          </a:bodyPr>
          <a:lstStyle/>
          <a:p>
            <a:pPr marL="228600"/>
            <a:r>
              <a:rPr lang="en-US" sz="2800" i="1" dirty="0" smtClean="0"/>
              <a:t>Cube 1: Share-per-cube = 1; Cube 2: Share-per-cube=1/2</a:t>
            </a:r>
          </a:p>
        </p:txBody>
      </p:sp>
      <p:sp>
        <p:nvSpPr>
          <p:cNvPr id="19" name="TextBox 18"/>
          <p:cNvSpPr txBox="1"/>
          <p:nvPr/>
        </p:nvSpPr>
        <p:spPr>
          <a:xfrm>
            <a:off x="0" y="5331494"/>
            <a:ext cx="9144000" cy="954107"/>
          </a:xfrm>
          <a:prstGeom prst="rect">
            <a:avLst/>
          </a:prstGeom>
          <a:noFill/>
        </p:spPr>
        <p:txBody>
          <a:bodyPr wrap="square" rtlCol="0">
            <a:spAutoFit/>
          </a:bodyPr>
          <a:lstStyle/>
          <a:p>
            <a:pPr marL="228600"/>
            <a:r>
              <a:rPr lang="en-US" sz="2800" i="1" dirty="0" smtClean="0"/>
              <a:t>Green Car’s total share = (1+1/2) / 2=3/4</a:t>
            </a:r>
          </a:p>
          <a:p>
            <a:pPr marL="228600"/>
            <a:r>
              <a:rPr lang="en-US" sz="2800" i="1" dirty="0" smtClean="0"/>
              <a:t>Red Car’s total share = 1/2/2=1/4</a:t>
            </a:r>
          </a:p>
        </p:txBody>
      </p:sp>
    </p:spTree>
    <p:extLst>
      <p:ext uri="{BB962C8B-B14F-4D97-AF65-F5344CB8AC3E}">
        <p14:creationId xmlns:p14="http://schemas.microsoft.com/office/powerpoint/2010/main" val="2264156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5096"/>
            <a:ext cx="9143999" cy="1143000"/>
          </a:xfrm>
        </p:spPr>
        <p:txBody>
          <a:bodyPr vert="horz" lIns="91440" tIns="45720" rIns="91440" bIns="45720" rtlCol="0" anchor="ctr">
            <a:normAutofit/>
          </a:bodyPr>
          <a:lstStyle/>
          <a:p>
            <a:r>
              <a:rPr lang="en-US" sz="5400" dirty="0" smtClean="0">
                <a:solidFill>
                  <a:schemeClr val="tx2"/>
                </a:solidFill>
              </a:rPr>
              <a:t>Empirical Results</a:t>
            </a:r>
            <a:endParaRPr lang="en-US" sz="5400" dirty="0">
              <a:solidFill>
                <a:schemeClr val="tx2"/>
              </a:solidFill>
            </a:endParaRPr>
          </a:p>
        </p:txBody>
      </p:sp>
    </p:spTree>
    <p:extLst>
      <p:ext uri="{BB962C8B-B14F-4D97-AF65-F5344CB8AC3E}">
        <p14:creationId xmlns:p14="http://schemas.microsoft.com/office/powerpoint/2010/main" val="181205382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4"/>
            <a:ext cx="8229600" cy="1143000"/>
          </a:xfrm>
        </p:spPr>
        <p:txBody>
          <a:bodyPr vert="horz" lIns="91440" tIns="45720" rIns="91440" bIns="45720" rtlCol="0" anchor="ctr">
            <a:normAutofit/>
          </a:bodyPr>
          <a:lstStyle/>
          <a:p>
            <a:r>
              <a:rPr lang="en-US" dirty="0" smtClean="0">
                <a:solidFill>
                  <a:schemeClr val="tx2"/>
                </a:solidFill>
              </a:rPr>
              <a:t>CarSpeak Implementation</a:t>
            </a:r>
            <a:endParaRPr lang="en-US" dirty="0">
              <a:solidFill>
                <a:schemeClr val="tx2"/>
              </a:solidFill>
            </a:endParaRPr>
          </a:p>
        </p:txBody>
      </p:sp>
      <p:sp>
        <p:nvSpPr>
          <p:cNvPr id="8" name="Content Placeholder 2"/>
          <p:cNvSpPr txBox="1">
            <a:spLocks/>
          </p:cNvSpPr>
          <p:nvPr/>
        </p:nvSpPr>
        <p:spPr>
          <a:xfrm>
            <a:off x="167487" y="1506280"/>
            <a:ext cx="8839201" cy="4740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Implemented in Robot OS (ROS)</a:t>
            </a:r>
          </a:p>
          <a:p>
            <a:pPr marL="82296" indent="0">
              <a:buNone/>
            </a:pPr>
            <a:endParaRPr lang="en-US" sz="1400" dirty="0"/>
          </a:p>
          <a:p>
            <a:r>
              <a:rPr lang="en-US" dirty="0" smtClean="0"/>
              <a:t>Integrated with MIT’s Path Planner from DARPA challenge</a:t>
            </a:r>
            <a:endParaRPr lang="en-US" dirty="0"/>
          </a:p>
          <a:p>
            <a:pPr marL="82296" indent="0">
              <a:buNone/>
            </a:pPr>
            <a:endParaRPr lang="en-US" sz="1400" dirty="0"/>
          </a:p>
          <a:p>
            <a:r>
              <a:rPr lang="en-US" dirty="0" smtClean="0"/>
              <a:t>MAC implemented in the ath9k driver for Atheros </a:t>
            </a:r>
            <a:r>
              <a:rPr lang="en-US" dirty="0" err="1" smtClean="0"/>
              <a:t>WiFi</a:t>
            </a:r>
            <a:r>
              <a:rPr lang="en-US" dirty="0" smtClean="0"/>
              <a:t> cards</a:t>
            </a:r>
            <a:endParaRPr lang="en-US" dirty="0"/>
          </a:p>
        </p:txBody>
      </p:sp>
    </p:spTree>
    <p:extLst>
      <p:ext uri="{BB962C8B-B14F-4D97-AF65-F5344CB8AC3E}">
        <p14:creationId xmlns:p14="http://schemas.microsoft.com/office/powerpoint/2010/main" val="3508610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9"/>
            <a:ext cx="8229600" cy="1143000"/>
          </a:xfrm>
        </p:spPr>
        <p:txBody>
          <a:bodyPr vert="horz" lIns="91440" tIns="45720" rIns="91440" bIns="45720" rtlCol="0" anchor="ctr">
            <a:normAutofit/>
          </a:bodyPr>
          <a:lstStyle/>
          <a:p>
            <a:r>
              <a:rPr lang="en-US" dirty="0" smtClean="0">
                <a:solidFill>
                  <a:schemeClr val="tx2"/>
                </a:solidFill>
              </a:rPr>
              <a:t>Compared Schemes</a:t>
            </a:r>
            <a:endParaRPr lang="en-US" dirty="0">
              <a:solidFill>
                <a:schemeClr val="tx2"/>
              </a:solidFill>
            </a:endParaRPr>
          </a:p>
        </p:txBody>
      </p:sp>
      <p:sp>
        <p:nvSpPr>
          <p:cNvPr id="8" name="Content Placeholder 2"/>
          <p:cNvSpPr txBox="1">
            <a:spLocks/>
          </p:cNvSpPr>
          <p:nvPr/>
        </p:nvSpPr>
        <p:spPr>
          <a:xfrm>
            <a:off x="167487" y="1046048"/>
            <a:ext cx="8839201" cy="1686681"/>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4000" dirty="0" smtClean="0"/>
              <a:t>CarSpeak</a:t>
            </a:r>
            <a:endParaRPr lang="en-US" sz="1800" dirty="0"/>
          </a:p>
          <a:p>
            <a:r>
              <a:rPr lang="en-US" sz="4000" dirty="0" smtClean="0"/>
              <a:t>802.11 – Request &amp; Response</a:t>
            </a:r>
          </a:p>
          <a:p>
            <a:pPr marL="82296" indent="0">
              <a:buNone/>
            </a:pPr>
            <a:endParaRPr lang="en-US" sz="4000" dirty="0"/>
          </a:p>
        </p:txBody>
      </p:sp>
      <p:sp>
        <p:nvSpPr>
          <p:cNvPr id="4" name="Title 1"/>
          <p:cNvSpPr txBox="1">
            <a:spLocks/>
          </p:cNvSpPr>
          <p:nvPr/>
        </p:nvSpPr>
        <p:spPr>
          <a:xfrm>
            <a:off x="609600" y="325196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Experiments</a:t>
            </a:r>
            <a:endParaRPr lang="en-US" dirty="0">
              <a:solidFill>
                <a:schemeClr val="tx2"/>
              </a:solidFill>
            </a:endParaRPr>
          </a:p>
        </p:txBody>
      </p:sp>
      <p:sp>
        <p:nvSpPr>
          <p:cNvPr id="5" name="Content Placeholder 2"/>
          <p:cNvSpPr txBox="1">
            <a:spLocks/>
          </p:cNvSpPr>
          <p:nvPr/>
        </p:nvSpPr>
        <p:spPr>
          <a:xfrm>
            <a:off x="167487" y="4416777"/>
            <a:ext cx="8839201" cy="2109358"/>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4000" dirty="0" smtClean="0"/>
              <a:t>Indoor </a:t>
            </a:r>
            <a:r>
              <a:rPr lang="en-US" sz="4000" dirty="0" err="1" smtClean="0"/>
              <a:t>Testbed</a:t>
            </a:r>
            <a:r>
              <a:rPr lang="en-US" sz="4000" dirty="0" smtClean="0"/>
              <a:t> with Robots</a:t>
            </a:r>
            <a:endParaRPr lang="en-US" sz="1800" dirty="0"/>
          </a:p>
          <a:p>
            <a:r>
              <a:rPr lang="en-US" sz="4000" dirty="0" smtClean="0"/>
              <a:t>Outdoor Testbed with Autonomous Car</a:t>
            </a:r>
          </a:p>
          <a:p>
            <a:pPr marL="82296" indent="0">
              <a:buNone/>
            </a:pPr>
            <a:endParaRPr lang="en-US" sz="4000" dirty="0"/>
          </a:p>
        </p:txBody>
      </p:sp>
    </p:spTree>
    <p:extLst>
      <p:ext uri="{BB962C8B-B14F-4D97-AF65-F5344CB8AC3E}">
        <p14:creationId xmlns:p14="http://schemas.microsoft.com/office/powerpoint/2010/main" val="2273967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 presetClass="emph" presetSubtype="2" fill="hold" grpId="0" nodeType="withEffect">
                                  <p:stCondLst>
                                    <p:cond delay="0"/>
                                  </p:stCondLst>
                                  <p:childTnLst>
                                    <p:animClr clrSpc="rgb" dir="cw">
                                      <p:cBhvr override="childStyle">
                                        <p:cTn id="10" dur="500" fill="hold"/>
                                        <p:tgtEl>
                                          <p:spTgt spid="8"/>
                                        </p:tgtEl>
                                        <p:attrNameLst>
                                          <p:attrName>style.color</p:attrName>
                                        </p:attrNameLst>
                                      </p:cBhvr>
                                      <p:to>
                                        <a:srgbClr val="AAA8A1"/>
                                      </p:to>
                                    </p:animClr>
                                  </p:childTnLst>
                                </p:cTn>
                              </p:par>
                              <p:par>
                                <p:cTn id="11" presetID="3" presetClass="emph" presetSubtype="2" fill="hold" grpId="0" nodeType="withEffect">
                                  <p:stCondLst>
                                    <p:cond delay="0"/>
                                  </p:stCondLst>
                                  <p:childTnLst>
                                    <p:animClr clrSpc="rgb" dir="cw">
                                      <p:cBhvr override="childStyle">
                                        <p:cTn id="12" dur="500" fill="hold"/>
                                        <p:tgtEl>
                                          <p:spTgt spid="2"/>
                                        </p:tgtEl>
                                        <p:attrNameLst>
                                          <p:attrName>style.color</p:attrName>
                                        </p:attrNameLst>
                                      </p:cBhvr>
                                      <p:to>
                                        <a:srgbClr val="AAA8A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4"/>
            <a:ext cx="8229600" cy="1143000"/>
          </a:xfrm>
        </p:spPr>
        <p:txBody>
          <a:bodyPr vert="horz" lIns="91440" tIns="45720" rIns="91440" bIns="45720" rtlCol="0" anchor="ctr">
            <a:normAutofit/>
          </a:bodyPr>
          <a:lstStyle/>
          <a:p>
            <a:r>
              <a:rPr lang="en-US" dirty="0" smtClean="0">
                <a:solidFill>
                  <a:schemeClr val="tx2"/>
                </a:solidFill>
              </a:rPr>
              <a:t>Indoor </a:t>
            </a:r>
            <a:r>
              <a:rPr lang="en-US" dirty="0" err="1" smtClean="0">
                <a:solidFill>
                  <a:schemeClr val="tx2"/>
                </a:solidFill>
              </a:rPr>
              <a:t>Testbed</a:t>
            </a:r>
            <a:endParaRPr lang="en-US" dirty="0">
              <a:solidFill>
                <a:schemeClr val="tx2"/>
              </a:solidFill>
            </a:endParaRPr>
          </a:p>
        </p:txBody>
      </p:sp>
      <p:pic>
        <p:nvPicPr>
          <p:cNvPr id="5122" name="Picture 2" descr="C:\cygwin\home\swarun\dina_robots\photo\CIMG428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254" y="2724546"/>
            <a:ext cx="3581612" cy="268620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04799" y="1029638"/>
            <a:ext cx="7892150"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10 Roomba robots with </a:t>
            </a:r>
            <a:r>
              <a:rPr lang="en-US" dirty="0" err="1" smtClean="0"/>
              <a:t>Kinect</a:t>
            </a:r>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8957" y="2335844"/>
            <a:ext cx="5345043" cy="4163396"/>
          </a:xfrm>
          <a:prstGeom prst="rect">
            <a:avLst/>
          </a:prstGeom>
        </p:spPr>
      </p:pic>
      <p:sp>
        <p:nvSpPr>
          <p:cNvPr id="9" name="Content Placeholder 2"/>
          <p:cNvSpPr txBox="1">
            <a:spLocks/>
          </p:cNvSpPr>
          <p:nvPr/>
        </p:nvSpPr>
        <p:spPr>
          <a:xfrm>
            <a:off x="281819" y="1648162"/>
            <a:ext cx="7892150"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Navigate environment with obstacles</a:t>
            </a:r>
            <a:endParaRPr lang="en-US" dirty="0"/>
          </a:p>
        </p:txBody>
      </p:sp>
    </p:spTree>
    <p:extLst>
      <p:ext uri="{BB962C8B-B14F-4D97-AF65-F5344CB8AC3E}">
        <p14:creationId xmlns:p14="http://schemas.microsoft.com/office/powerpoint/2010/main" val="787001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258097783"/>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11" name="TextBox 10"/>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cxnSp>
        <p:nvCxnSpPr>
          <p:cNvPr id="9" name="Straight Arrow Connector 8"/>
          <p:cNvCxnSpPr/>
          <p:nvPr/>
        </p:nvCxnSpPr>
        <p:spPr>
          <a:xfrm flipV="1">
            <a:off x="3520440" y="2049103"/>
            <a:ext cx="0" cy="3337427"/>
          </a:xfrm>
          <a:prstGeom prst="straightConnector1">
            <a:avLst/>
          </a:prstGeom>
          <a:ln>
            <a:prstDash val="dash"/>
            <a:headEnd type="none"/>
            <a:tailEnd type="none"/>
          </a:ln>
          <a:effectLst/>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3700364" y="3751878"/>
            <a:ext cx="572129" cy="40296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361988" y="3244569"/>
            <a:ext cx="2449286" cy="523220"/>
          </a:xfrm>
          <a:prstGeom prst="rect">
            <a:avLst/>
          </a:prstGeom>
          <a:noFill/>
        </p:spPr>
        <p:txBody>
          <a:bodyPr wrap="square" rtlCol="0">
            <a:spAutoFit/>
          </a:bodyPr>
          <a:lstStyle/>
          <a:p>
            <a:r>
              <a:rPr lang="en-US" sz="2800" dirty="0" smtClean="0"/>
              <a:t>Ideal System</a:t>
            </a:r>
            <a:endParaRPr lang="en-US" sz="2800" dirty="0"/>
          </a:p>
        </p:txBody>
      </p:sp>
    </p:spTree>
    <p:extLst>
      <p:ext uri="{BB962C8B-B14F-4D97-AF65-F5344CB8AC3E}">
        <p14:creationId xmlns:p14="http://schemas.microsoft.com/office/powerpoint/2010/main" val="239354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928422196"/>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12" name="TextBox 11"/>
          <p:cNvSpPr txBox="1"/>
          <p:nvPr/>
        </p:nvSpPr>
        <p:spPr>
          <a:xfrm>
            <a:off x="5564837" y="3114473"/>
            <a:ext cx="3324048" cy="523220"/>
          </a:xfrm>
          <a:prstGeom prst="rect">
            <a:avLst/>
          </a:prstGeom>
          <a:noFill/>
        </p:spPr>
        <p:txBody>
          <a:bodyPr wrap="square" rtlCol="0">
            <a:spAutoFit/>
          </a:bodyPr>
          <a:lstStyle/>
          <a:p>
            <a:r>
              <a:rPr lang="en-US" sz="2800" b="1" dirty="0" smtClean="0">
                <a:solidFill>
                  <a:schemeClr val="accent2"/>
                </a:solidFill>
              </a:rPr>
              <a:t>802.11 – </a:t>
            </a:r>
            <a:r>
              <a:rPr lang="en-US" sz="2800" b="1" dirty="0" err="1" smtClean="0">
                <a:solidFill>
                  <a:schemeClr val="accent2"/>
                </a:solidFill>
              </a:rPr>
              <a:t>Req&amp;Res</a:t>
            </a:r>
            <a:endParaRPr lang="en-US" sz="2800" b="1" dirty="0">
              <a:solidFill>
                <a:schemeClr val="accent2"/>
              </a:solidFill>
            </a:endParaRPr>
          </a:p>
        </p:txBody>
      </p:sp>
      <p:sp>
        <p:nvSpPr>
          <p:cNvPr id="18" name="TextBox 17"/>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spTree>
    <p:extLst>
      <p:ext uri="{BB962C8B-B14F-4D97-AF65-F5344CB8AC3E}">
        <p14:creationId xmlns:p14="http://schemas.microsoft.com/office/powerpoint/2010/main" val="249084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sp>
        <p:nvSpPr>
          <p:cNvPr id="20" name="TextBox 19"/>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graphicFrame>
        <p:nvGraphicFramePr>
          <p:cNvPr id="23" name="Chart 22"/>
          <p:cNvGraphicFramePr>
            <a:graphicFrameLocks/>
          </p:cNvGraphicFramePr>
          <p:nvPr>
            <p:extLst>
              <p:ext uri="{D42A27DB-BD31-4B8C-83A1-F6EECF244321}">
                <p14:modId xmlns:p14="http://schemas.microsoft.com/office/powerpoint/2010/main" val="615471330"/>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22" name="TextBox 21"/>
          <p:cNvSpPr txBox="1"/>
          <p:nvPr/>
        </p:nvSpPr>
        <p:spPr>
          <a:xfrm>
            <a:off x="5564837" y="3114473"/>
            <a:ext cx="3324048" cy="523220"/>
          </a:xfrm>
          <a:prstGeom prst="rect">
            <a:avLst/>
          </a:prstGeom>
          <a:noFill/>
        </p:spPr>
        <p:txBody>
          <a:bodyPr wrap="square" rtlCol="0">
            <a:spAutoFit/>
          </a:bodyPr>
          <a:lstStyle/>
          <a:p>
            <a:r>
              <a:rPr lang="en-US" sz="2800" b="1" dirty="0" smtClean="0">
                <a:solidFill>
                  <a:schemeClr val="accent2"/>
                </a:solidFill>
              </a:rPr>
              <a:t>802.11 – </a:t>
            </a:r>
            <a:r>
              <a:rPr lang="en-US" sz="2800" b="1" dirty="0" err="1" smtClean="0">
                <a:solidFill>
                  <a:schemeClr val="accent2"/>
                </a:solidFill>
              </a:rPr>
              <a:t>Req&amp;Res</a:t>
            </a:r>
            <a:endParaRPr lang="en-US" sz="2800" b="1" dirty="0">
              <a:solidFill>
                <a:schemeClr val="accent2"/>
              </a:solidFill>
            </a:endParaRPr>
          </a:p>
        </p:txBody>
      </p:sp>
      <p:sp>
        <p:nvSpPr>
          <p:cNvPr id="21" name="TextBox 20"/>
          <p:cNvSpPr txBox="1"/>
          <p:nvPr/>
        </p:nvSpPr>
        <p:spPr>
          <a:xfrm>
            <a:off x="1992996" y="2261213"/>
            <a:ext cx="1576072" cy="523220"/>
          </a:xfrm>
          <a:prstGeom prst="rect">
            <a:avLst/>
          </a:prstGeom>
          <a:noFill/>
        </p:spPr>
        <p:txBody>
          <a:bodyPr wrap="none" rtlCol="0">
            <a:spAutoFit/>
          </a:bodyPr>
          <a:lstStyle/>
          <a:p>
            <a:r>
              <a:rPr lang="en-US" sz="2800" b="1" dirty="0" smtClean="0">
                <a:solidFill>
                  <a:schemeClr val="accent1"/>
                </a:solidFill>
              </a:rPr>
              <a:t>CarSpeak</a:t>
            </a:r>
            <a:endParaRPr lang="en-US" sz="2800" b="1" dirty="0">
              <a:solidFill>
                <a:schemeClr val="accent1"/>
              </a:solidFill>
            </a:endParaRPr>
          </a:p>
        </p:txBody>
      </p:sp>
      <p:sp>
        <p:nvSpPr>
          <p:cNvPr id="9" name="Content Placeholder 2"/>
          <p:cNvSpPr txBox="1">
            <a:spLocks/>
          </p:cNvSpPr>
          <p:nvPr/>
        </p:nvSpPr>
        <p:spPr>
          <a:xfrm>
            <a:off x="473880" y="5263760"/>
            <a:ext cx="8323228" cy="1280263"/>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200" dirty="0" smtClean="0"/>
              <a:t>CarSpeak’s content-centric MAC divides the medium fairly between requested content</a:t>
            </a:r>
          </a:p>
        </p:txBody>
      </p:sp>
    </p:spTree>
    <p:extLst>
      <p:ext uri="{BB962C8B-B14F-4D97-AF65-F5344CB8AC3E}">
        <p14:creationId xmlns:p14="http://schemas.microsoft.com/office/powerpoint/2010/main" val="3515408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5" y="119220"/>
            <a:ext cx="8229600" cy="1143000"/>
          </a:xfrm>
        </p:spPr>
        <p:txBody>
          <a:bodyPr vert="horz" lIns="91440" tIns="45720" rIns="91440" bIns="45720" rtlCol="0" anchor="ctr">
            <a:normAutofit fontScale="90000"/>
          </a:bodyPr>
          <a:lstStyle/>
          <a:p>
            <a:r>
              <a:rPr lang="en-US" dirty="0" smtClean="0">
                <a:solidFill>
                  <a:schemeClr val="tx2"/>
                </a:solidFill>
              </a:rPr>
              <a:t>Does CarSpeak Improve Reaction to Objects in Blind Spots?</a:t>
            </a:r>
            <a:endParaRPr lang="en-US" dirty="0">
              <a:solidFill>
                <a:schemeClr val="tx2"/>
              </a:solidFill>
            </a:endParaRPr>
          </a:p>
        </p:txBody>
      </p:sp>
      <p:sp>
        <p:nvSpPr>
          <p:cNvPr id="7" name="Content Placeholder 2"/>
          <p:cNvSpPr txBox="1">
            <a:spLocks/>
          </p:cNvSpPr>
          <p:nvPr/>
        </p:nvSpPr>
        <p:spPr>
          <a:xfrm>
            <a:off x="0" y="1414135"/>
            <a:ext cx="9144000" cy="58261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3000" dirty="0" smtClean="0"/>
              <a:t>A drives on road while B pulls out of occluded driveway</a:t>
            </a:r>
          </a:p>
        </p:txBody>
      </p:sp>
      <p:sp>
        <p:nvSpPr>
          <p:cNvPr id="6" name="Rectangle 5"/>
          <p:cNvSpPr/>
          <p:nvPr/>
        </p:nvSpPr>
        <p:spPr>
          <a:xfrm>
            <a:off x="5714373" y="3543189"/>
            <a:ext cx="351047" cy="2747675"/>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0" name="Group 9"/>
          <p:cNvGrpSpPr/>
          <p:nvPr/>
        </p:nvGrpSpPr>
        <p:grpSpPr>
          <a:xfrm>
            <a:off x="2615593" y="4141663"/>
            <a:ext cx="433343" cy="433343"/>
            <a:chOff x="1518995" y="4153671"/>
            <a:chExt cx="433343" cy="433343"/>
          </a:xfrm>
        </p:grpSpPr>
        <p:sp>
          <p:nvSpPr>
            <p:cNvPr id="11" name="Oval 10"/>
            <p:cNvSpPr/>
            <p:nvPr/>
          </p:nvSpPr>
          <p:spPr>
            <a:xfrm>
              <a:off x="1518995" y="4153671"/>
              <a:ext cx="433343" cy="433343"/>
            </a:xfrm>
            <a:prstGeom prst="ellipse">
              <a:avLst/>
            </a:prstGeom>
            <a:solidFill>
              <a:schemeClr val="tx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rot="16200000">
            <a:off x="5069173" y="5459997"/>
            <a:ext cx="433343" cy="433343"/>
            <a:chOff x="1518995" y="4153671"/>
            <a:chExt cx="433343" cy="433343"/>
          </a:xfrm>
        </p:grpSpPr>
        <p:sp>
          <p:nvSpPr>
            <p:cNvPr id="16" name="Oval 15"/>
            <p:cNvSpPr/>
            <p:nvPr/>
          </p:nvSpPr>
          <p:spPr>
            <a:xfrm>
              <a:off x="1518995" y="4153671"/>
              <a:ext cx="433343" cy="433343"/>
            </a:xfrm>
            <a:prstGeom prst="ellipse">
              <a:avLst/>
            </a:prstGeom>
            <a:solidFill>
              <a:schemeClr val="tx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5125490" y="5893340"/>
            <a:ext cx="402674" cy="523220"/>
          </a:xfrm>
          <a:prstGeom prst="rect">
            <a:avLst/>
          </a:prstGeom>
          <a:noFill/>
        </p:spPr>
        <p:txBody>
          <a:bodyPr wrap="none" rtlCol="0">
            <a:spAutoFit/>
          </a:bodyPr>
          <a:lstStyle/>
          <a:p>
            <a:r>
              <a:rPr lang="en-US" sz="2800" b="1" dirty="0"/>
              <a:t>A</a:t>
            </a:r>
            <a:endParaRPr lang="en-US" sz="2000" b="1" dirty="0"/>
          </a:p>
        </p:txBody>
      </p:sp>
      <p:cxnSp>
        <p:nvCxnSpPr>
          <p:cNvPr id="71" name="Straight Connector 70"/>
          <p:cNvCxnSpPr/>
          <p:nvPr/>
        </p:nvCxnSpPr>
        <p:spPr>
          <a:xfrm>
            <a:off x="5285845" y="3073314"/>
            <a:ext cx="0" cy="2383946"/>
          </a:xfrm>
          <a:prstGeom prst="line">
            <a:avLst/>
          </a:prstGeom>
          <a:ln>
            <a:solidFill>
              <a:schemeClr val="tx1">
                <a:lumMod val="75000"/>
                <a:lumOff val="25000"/>
              </a:schemeClr>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2851429" y="4348325"/>
            <a:ext cx="2274061" cy="12023"/>
          </a:xfrm>
          <a:prstGeom prst="line">
            <a:avLst/>
          </a:prstGeom>
          <a:ln>
            <a:solidFill>
              <a:schemeClr val="tx1">
                <a:lumMod val="75000"/>
                <a:lumOff val="25000"/>
              </a:schemeClr>
            </a:solidFill>
            <a:prstDash val="dash"/>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101325" y="3575848"/>
            <a:ext cx="351047" cy="1696662"/>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2" name="Rectangle 21"/>
          <p:cNvSpPr/>
          <p:nvPr/>
        </p:nvSpPr>
        <p:spPr>
          <a:xfrm rot="5400000">
            <a:off x="3521437" y="3951130"/>
            <a:ext cx="351047" cy="2226397"/>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3" name="Rectangle 22"/>
          <p:cNvSpPr/>
          <p:nvPr/>
        </p:nvSpPr>
        <p:spPr>
          <a:xfrm rot="5400000">
            <a:off x="3521438" y="2621394"/>
            <a:ext cx="351047" cy="2226397"/>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4" name="TextBox 23"/>
          <p:cNvSpPr txBox="1"/>
          <p:nvPr/>
        </p:nvSpPr>
        <p:spPr>
          <a:xfrm>
            <a:off x="2973328" y="3875826"/>
            <a:ext cx="442961" cy="531673"/>
          </a:xfrm>
          <a:prstGeom prst="rect">
            <a:avLst/>
          </a:prstGeom>
          <a:noFill/>
        </p:spPr>
        <p:txBody>
          <a:bodyPr wrap="square" rtlCol="0">
            <a:spAutoFit/>
          </a:bodyPr>
          <a:lstStyle/>
          <a:p>
            <a:r>
              <a:rPr lang="en-US" sz="2800" b="1" dirty="0"/>
              <a:t>B</a:t>
            </a:r>
            <a:endParaRPr lang="en-US" sz="2000" b="1" dirty="0"/>
          </a:p>
        </p:txBody>
      </p:sp>
      <p:sp>
        <p:nvSpPr>
          <p:cNvPr id="25" name="Content Placeholder 2"/>
          <p:cNvSpPr txBox="1">
            <a:spLocks/>
          </p:cNvSpPr>
          <p:nvPr/>
        </p:nvSpPr>
        <p:spPr>
          <a:xfrm>
            <a:off x="5439" y="2105392"/>
            <a:ext cx="9144000" cy="582618"/>
          </a:xfrm>
          <a:prstGeom prst="rect">
            <a:avLst/>
          </a:prstGeom>
          <a:solidFill>
            <a:schemeClr val="bg1"/>
          </a:solidFill>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3000" dirty="0" smtClean="0">
                <a:solidFill>
                  <a:srgbClr val="C00000"/>
                </a:solidFill>
              </a:rPr>
              <a:t>Timely communication can help avoid collisions</a:t>
            </a:r>
          </a:p>
        </p:txBody>
      </p:sp>
      <p:grpSp>
        <p:nvGrpSpPr>
          <p:cNvPr id="80" name="Group 79"/>
          <p:cNvGrpSpPr/>
          <p:nvPr/>
        </p:nvGrpSpPr>
        <p:grpSpPr>
          <a:xfrm rot="15484694">
            <a:off x="3312341" y="6252403"/>
            <a:ext cx="433343" cy="433343"/>
            <a:chOff x="1518995" y="4153671"/>
            <a:chExt cx="433343" cy="433343"/>
          </a:xfrm>
        </p:grpSpPr>
        <p:sp>
          <p:nvSpPr>
            <p:cNvPr id="81" name="Oval 80"/>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rot="1228827">
            <a:off x="3183539" y="6000813"/>
            <a:ext cx="533617" cy="488605"/>
            <a:chOff x="2570097" y="3944647"/>
            <a:chExt cx="533617" cy="488605"/>
          </a:xfrm>
        </p:grpSpPr>
        <p:sp>
          <p:nvSpPr>
            <p:cNvPr id="84" name="Arc 8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5" name="Arc 8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6" name="Arc 8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87" name="Group 86"/>
          <p:cNvGrpSpPr/>
          <p:nvPr/>
        </p:nvGrpSpPr>
        <p:grpSpPr>
          <a:xfrm rot="18106490">
            <a:off x="6467570" y="4876778"/>
            <a:ext cx="433343" cy="433343"/>
            <a:chOff x="1518995" y="4153671"/>
            <a:chExt cx="433343" cy="433343"/>
          </a:xfrm>
        </p:grpSpPr>
        <p:sp>
          <p:nvSpPr>
            <p:cNvPr id="88" name="Oval 87"/>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rot="4068282">
            <a:off x="6547886" y="4611008"/>
            <a:ext cx="533617" cy="488605"/>
            <a:chOff x="2570097" y="3944647"/>
            <a:chExt cx="533617" cy="488605"/>
          </a:xfrm>
        </p:grpSpPr>
        <p:sp>
          <p:nvSpPr>
            <p:cNvPr id="91" name="Arc 9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2" name="Arc 9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3" name="Arc 9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94" name="Group 93"/>
          <p:cNvGrpSpPr/>
          <p:nvPr/>
        </p:nvGrpSpPr>
        <p:grpSpPr>
          <a:xfrm rot="6968210">
            <a:off x="671782" y="5901362"/>
            <a:ext cx="433343" cy="433343"/>
            <a:chOff x="1518995" y="4153671"/>
            <a:chExt cx="433343" cy="433343"/>
          </a:xfrm>
        </p:grpSpPr>
        <p:sp>
          <p:nvSpPr>
            <p:cNvPr id="95" name="Oval 94"/>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Arrow Connector 95"/>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rot="14530002">
            <a:off x="485579" y="6163694"/>
            <a:ext cx="533617" cy="488605"/>
            <a:chOff x="2570097" y="3944647"/>
            <a:chExt cx="533617" cy="488605"/>
          </a:xfrm>
        </p:grpSpPr>
        <p:sp>
          <p:nvSpPr>
            <p:cNvPr id="98" name="Arc 9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9" name="Arc 9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0" name="Arc 9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01" name="Group 100"/>
          <p:cNvGrpSpPr/>
          <p:nvPr/>
        </p:nvGrpSpPr>
        <p:grpSpPr>
          <a:xfrm rot="8435349">
            <a:off x="383641" y="4743122"/>
            <a:ext cx="433343" cy="433343"/>
            <a:chOff x="1518995" y="4153671"/>
            <a:chExt cx="433343" cy="433343"/>
          </a:xfrm>
        </p:grpSpPr>
        <p:sp>
          <p:nvSpPr>
            <p:cNvPr id="102" name="Oval 101"/>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Arrow Connector 102"/>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rot="16200000">
            <a:off x="109769" y="4850457"/>
            <a:ext cx="533617" cy="488605"/>
            <a:chOff x="2570097" y="3944647"/>
            <a:chExt cx="533617" cy="488605"/>
          </a:xfrm>
        </p:grpSpPr>
        <p:sp>
          <p:nvSpPr>
            <p:cNvPr id="105" name="Arc 104"/>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6" name="Arc 105"/>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7" name="Arc 106"/>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08" name="Group 107"/>
          <p:cNvGrpSpPr/>
          <p:nvPr/>
        </p:nvGrpSpPr>
        <p:grpSpPr>
          <a:xfrm rot="173174">
            <a:off x="7169356" y="6348938"/>
            <a:ext cx="433343" cy="433343"/>
            <a:chOff x="1518995" y="4153671"/>
            <a:chExt cx="433343" cy="433343"/>
          </a:xfrm>
        </p:grpSpPr>
        <p:sp>
          <p:nvSpPr>
            <p:cNvPr id="109" name="Oval 108"/>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Arrow Connector 109"/>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rot="7368961">
            <a:off x="7360451" y="6278695"/>
            <a:ext cx="533617" cy="488605"/>
            <a:chOff x="2570097" y="3944647"/>
            <a:chExt cx="533617" cy="488605"/>
          </a:xfrm>
        </p:grpSpPr>
        <p:sp>
          <p:nvSpPr>
            <p:cNvPr id="112" name="Arc 11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3" name="Arc 112"/>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4" name="Arc 113"/>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1000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38889E-6 1.48148E-6 L 0.00052 -0.15579 " pathEditMode="relative" rAng="0" ptsTypes="AA">
                                      <p:cBhvr>
                                        <p:cTn id="14" dur="2000" fill="hold"/>
                                        <p:tgtEl>
                                          <p:spTgt spid="15"/>
                                        </p:tgtEl>
                                        <p:attrNameLst>
                                          <p:attrName>ppt_x</p:attrName>
                                          <p:attrName>ppt_y</p:attrName>
                                        </p:attrNameLst>
                                      </p:cBhvr>
                                      <p:rCtr x="17" y="-7801"/>
                                    </p:animMotion>
                                  </p:childTnLst>
                                </p:cTn>
                              </p:par>
                              <p:par>
                                <p:cTn id="15" presetID="0" presetClass="path" presetSubtype="0" accel="50000" decel="50000" fill="hold" nodeType="withEffect">
                                  <p:stCondLst>
                                    <p:cond delay="0"/>
                                  </p:stCondLst>
                                  <p:childTnLst>
                                    <p:animMotion origin="layout" path="M -2.22222E-6 3.33333E-6 L 0.22604 -0.00324 " pathEditMode="relative" rAng="0" ptsTypes="AA">
                                      <p:cBhvr>
                                        <p:cTn id="16" dur="2000" fill="hold"/>
                                        <p:tgtEl>
                                          <p:spTgt spid="10"/>
                                        </p:tgtEl>
                                        <p:attrNameLst>
                                          <p:attrName>ppt_x</p:attrName>
                                          <p:attrName>ppt_y</p:attrName>
                                        </p:attrNameLst>
                                      </p:cBhvr>
                                      <p:rCtr x="11302" y="-16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4" y="274638"/>
            <a:ext cx="9205535" cy="1143000"/>
          </a:xfrm>
        </p:spPr>
        <p:txBody>
          <a:bodyPr vert="horz" lIns="91440" tIns="45720" rIns="91440" bIns="45720" rtlCol="0" anchor="ctr">
            <a:normAutofit fontScale="90000"/>
          </a:bodyPr>
          <a:lstStyle/>
          <a:p>
            <a:r>
              <a:rPr lang="en-US" u="sng" dirty="0" smtClean="0">
                <a:solidFill>
                  <a:schemeClr val="tx2"/>
                </a:solidFill>
              </a:rPr>
              <a:t>Challenge</a:t>
            </a:r>
            <a:r>
              <a:rPr lang="en-US" dirty="0" smtClean="0">
                <a:solidFill>
                  <a:schemeClr val="tx2"/>
                </a:solidFill>
              </a:rPr>
              <a:t>: </a:t>
            </a:r>
            <a:r>
              <a:rPr lang="en-US" dirty="0">
                <a:solidFill>
                  <a:schemeClr val="tx2"/>
                </a:solidFill>
              </a:rPr>
              <a:t>Safely </a:t>
            </a:r>
            <a:r>
              <a:rPr lang="en-US" dirty="0" smtClean="0">
                <a:solidFill>
                  <a:schemeClr val="tx2"/>
                </a:solidFill>
              </a:rPr>
              <a:t>Detecting Hidden </a:t>
            </a:r>
            <a:r>
              <a:rPr lang="en-US" dirty="0">
                <a:solidFill>
                  <a:schemeClr val="tx2"/>
                </a:solidFill>
              </a:rPr>
              <a:t>Objects</a:t>
            </a:r>
          </a:p>
        </p:txBody>
      </p:sp>
      <p:sp>
        <p:nvSpPr>
          <p:cNvPr id="8" name="Content Placeholder 2"/>
          <p:cNvSpPr txBox="1">
            <a:spLocks/>
          </p:cNvSpPr>
          <p:nvPr/>
        </p:nvSpPr>
        <p:spPr>
          <a:xfrm>
            <a:off x="259292" y="1417637"/>
            <a:ext cx="8653242" cy="474079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Sensors on a car see only line of sight objects</a:t>
            </a:r>
          </a:p>
          <a:p>
            <a:endParaRPr lang="en-US" dirty="0"/>
          </a:p>
          <a:p>
            <a:r>
              <a:rPr lang="en-US" dirty="0" smtClean="0"/>
              <a:t>Hidden objects affect autonomous cars</a:t>
            </a:r>
          </a:p>
          <a:p>
            <a:pPr lvl="1"/>
            <a:endParaRPr lang="en-US" dirty="0"/>
          </a:p>
          <a:p>
            <a:pPr lvl="1"/>
            <a:r>
              <a:rPr lang="en-US" dirty="0" smtClean="0"/>
              <a:t>“Google’s autonomous car requires occasional human intervention to prevent accident”</a:t>
            </a:r>
          </a:p>
          <a:p>
            <a:pPr marL="457200" lvl="1" indent="0">
              <a:buNone/>
            </a:pPr>
            <a:endParaRPr lang="en-US" dirty="0"/>
          </a:p>
          <a:p>
            <a:pPr lvl="1"/>
            <a:r>
              <a:rPr lang="en-US" dirty="0" smtClean="0"/>
              <a:t>“Future of autonomous driving depends on detecting hidden objects </a:t>
            </a:r>
            <a:r>
              <a:rPr lang="en-US" dirty="0"/>
              <a:t>&amp;</a:t>
            </a:r>
            <a:r>
              <a:rPr lang="en-US" dirty="0" smtClean="0"/>
              <a:t> blind spots” - DARPA Challenge [JFR08]</a:t>
            </a:r>
          </a:p>
        </p:txBody>
      </p:sp>
    </p:spTree>
    <p:extLst>
      <p:ext uri="{BB962C8B-B14F-4D97-AF65-F5344CB8AC3E}">
        <p14:creationId xmlns:p14="http://schemas.microsoft.com/office/powerpoint/2010/main" val="15113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6" name="TextBox 5"/>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1752102796"/>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rot="16200000">
            <a:off x="-703869"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Tree>
    <p:extLst>
      <p:ext uri="{BB962C8B-B14F-4D97-AF65-F5344CB8AC3E}">
        <p14:creationId xmlns:p14="http://schemas.microsoft.com/office/powerpoint/2010/main" val="34994056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6" name="TextBox 5"/>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2564914633"/>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rot="16200000">
            <a:off x="-703869"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cxnSp>
        <p:nvCxnSpPr>
          <p:cNvPr id="7" name="Straight Arrow Connector 6"/>
          <p:cNvCxnSpPr/>
          <p:nvPr/>
        </p:nvCxnSpPr>
        <p:spPr>
          <a:xfrm>
            <a:off x="2186800" y="5088999"/>
            <a:ext cx="5933744" cy="0"/>
          </a:xfrm>
          <a:prstGeom prst="straightConnector1">
            <a:avLst/>
          </a:prstGeom>
          <a:ln>
            <a:solidFill>
              <a:srgbClr val="008000"/>
            </a:solidFill>
            <a:prstDash val="dash"/>
            <a:headEnd type="none"/>
            <a:tailEnd type="none"/>
          </a:ln>
          <a:effectLst/>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a:off x="3700365" y="4233878"/>
            <a:ext cx="990675" cy="713993"/>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6647" y="3784127"/>
            <a:ext cx="3226458" cy="954107"/>
          </a:xfrm>
          <a:prstGeom prst="rect">
            <a:avLst/>
          </a:prstGeom>
          <a:noFill/>
        </p:spPr>
        <p:txBody>
          <a:bodyPr wrap="square" rtlCol="0">
            <a:spAutoFit/>
          </a:bodyPr>
          <a:lstStyle/>
          <a:p>
            <a:pPr algn="ctr"/>
            <a:r>
              <a:rPr lang="en-US" sz="2800" dirty="0" smtClean="0">
                <a:solidFill>
                  <a:srgbClr val="008000"/>
                </a:solidFill>
              </a:rPr>
              <a:t>No Communication (percentage= 0)</a:t>
            </a:r>
            <a:endParaRPr lang="en-US" sz="2800" dirty="0">
              <a:solidFill>
                <a:srgbClr val="008000"/>
              </a:solidFill>
            </a:endParaRPr>
          </a:p>
        </p:txBody>
      </p:sp>
    </p:spTree>
    <p:extLst>
      <p:ext uri="{BB962C8B-B14F-4D97-AF65-F5344CB8AC3E}">
        <p14:creationId xmlns:p14="http://schemas.microsoft.com/office/powerpoint/2010/main" val="7976650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482732644"/>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sp>
        <p:nvSpPr>
          <p:cNvPr id="7" name="TextBox 6"/>
          <p:cNvSpPr txBox="1"/>
          <p:nvPr/>
        </p:nvSpPr>
        <p:spPr>
          <a:xfrm rot="16200000">
            <a:off x="-703868"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cxnSp>
        <p:nvCxnSpPr>
          <p:cNvPr id="4" name="Straight Arrow Connector 3"/>
          <p:cNvCxnSpPr/>
          <p:nvPr/>
        </p:nvCxnSpPr>
        <p:spPr>
          <a:xfrm flipH="1">
            <a:off x="7168243" y="3946176"/>
            <a:ext cx="228600" cy="72379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482446" y="3053441"/>
            <a:ext cx="2449286" cy="954107"/>
          </a:xfrm>
          <a:prstGeom prst="rect">
            <a:avLst/>
          </a:prstGeom>
          <a:noFill/>
        </p:spPr>
        <p:txBody>
          <a:bodyPr wrap="square" rtlCol="0">
            <a:spAutoFit/>
          </a:bodyPr>
          <a:lstStyle/>
          <a:p>
            <a:r>
              <a:rPr lang="en-US" sz="2800" dirty="0" smtClean="0"/>
              <a:t>Robot  unlikely to stop!</a:t>
            </a:r>
            <a:endParaRPr lang="en-US" sz="2800" dirty="0"/>
          </a:p>
        </p:txBody>
      </p:sp>
      <p:sp>
        <p:nvSpPr>
          <p:cNvPr id="10"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12" name="TextBox 11"/>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spTree>
    <p:extLst>
      <p:ext uri="{BB962C8B-B14F-4D97-AF65-F5344CB8AC3E}">
        <p14:creationId xmlns:p14="http://schemas.microsoft.com/office/powerpoint/2010/main" val="2003822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602763875"/>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33377" y="1845879"/>
            <a:ext cx="1540831" cy="523220"/>
          </a:xfrm>
          <a:prstGeom prst="rect">
            <a:avLst/>
          </a:prstGeom>
          <a:noFill/>
        </p:spPr>
        <p:txBody>
          <a:bodyPr wrap="none" rtlCol="0">
            <a:spAutoFit/>
          </a:bodyPr>
          <a:lstStyle/>
          <a:p>
            <a:r>
              <a:rPr lang="en-US" sz="2800" dirty="0" smtClean="0">
                <a:solidFill>
                  <a:schemeClr val="accent1"/>
                </a:solidFill>
              </a:rPr>
              <a:t>CarSpeak</a:t>
            </a:r>
            <a:endParaRPr lang="en-US" sz="2800" dirty="0">
              <a:solidFill>
                <a:schemeClr val="accent1"/>
              </a:solidFill>
            </a:endParaRPr>
          </a:p>
        </p:txBody>
      </p:sp>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sp>
        <p:nvSpPr>
          <p:cNvPr id="14" name="TextBox 13"/>
          <p:cNvSpPr txBox="1"/>
          <p:nvPr/>
        </p:nvSpPr>
        <p:spPr>
          <a:xfrm rot="16200000">
            <a:off x="-703870"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
        <p:nvSpPr>
          <p:cNvPr id="1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13" name="TextBox 12"/>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spTree>
    <p:extLst>
      <p:ext uri="{BB962C8B-B14F-4D97-AF65-F5344CB8AC3E}">
        <p14:creationId xmlns:p14="http://schemas.microsoft.com/office/powerpoint/2010/main" val="27557739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4040857301"/>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33377" y="1845879"/>
            <a:ext cx="1540831" cy="523220"/>
          </a:xfrm>
          <a:prstGeom prst="rect">
            <a:avLst/>
          </a:prstGeom>
          <a:noFill/>
        </p:spPr>
        <p:txBody>
          <a:bodyPr wrap="none" rtlCol="0">
            <a:spAutoFit/>
          </a:bodyPr>
          <a:lstStyle/>
          <a:p>
            <a:r>
              <a:rPr lang="en-US" sz="2800" dirty="0" smtClean="0">
                <a:solidFill>
                  <a:schemeClr val="accent1"/>
                </a:solidFill>
              </a:rPr>
              <a:t>CarSpeak</a:t>
            </a:r>
            <a:endParaRPr lang="en-US" sz="2800" dirty="0">
              <a:solidFill>
                <a:schemeClr val="accent1"/>
              </a:solidFill>
            </a:endParaRPr>
          </a:p>
        </p:txBody>
      </p:sp>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cxnSp>
        <p:nvCxnSpPr>
          <p:cNvPr id="12" name="Straight Arrow Connector 11"/>
          <p:cNvCxnSpPr/>
          <p:nvPr/>
        </p:nvCxnSpPr>
        <p:spPr>
          <a:xfrm flipH="1">
            <a:off x="7709218" y="1968904"/>
            <a:ext cx="50262" cy="2864353"/>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734349" y="3069953"/>
            <a:ext cx="779381" cy="584775"/>
          </a:xfrm>
          <a:prstGeom prst="rect">
            <a:avLst/>
          </a:prstGeom>
          <a:noFill/>
        </p:spPr>
        <p:txBody>
          <a:bodyPr wrap="none" rtlCol="0">
            <a:spAutoFit/>
          </a:bodyPr>
          <a:lstStyle/>
          <a:p>
            <a:r>
              <a:rPr lang="en-US" sz="3200" dirty="0" smtClean="0"/>
              <a:t>14x</a:t>
            </a:r>
            <a:endParaRPr lang="en-US" sz="3200" dirty="0"/>
          </a:p>
        </p:txBody>
      </p:sp>
      <p:sp>
        <p:nvSpPr>
          <p:cNvPr id="14" name="TextBox 13"/>
          <p:cNvSpPr txBox="1"/>
          <p:nvPr/>
        </p:nvSpPr>
        <p:spPr>
          <a:xfrm rot="16200000">
            <a:off x="-703870"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
        <p:nvSpPr>
          <p:cNvPr id="16" name="Content Placeholder 2"/>
          <p:cNvSpPr txBox="1">
            <a:spLocks/>
          </p:cNvSpPr>
          <p:nvPr/>
        </p:nvSpPr>
        <p:spPr>
          <a:xfrm>
            <a:off x="457532" y="5352409"/>
            <a:ext cx="8323228" cy="1150457"/>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200" dirty="0" smtClean="0"/>
              <a:t>CarSpeak</a:t>
            </a:r>
            <a:r>
              <a:rPr lang="en-US" sz="3200" dirty="0"/>
              <a:t> </a:t>
            </a:r>
            <a:r>
              <a:rPr lang="en-US" sz="3200" dirty="0" smtClean="0"/>
              <a:t>enables vehicles to better deal with hidden objects in blind spots</a:t>
            </a:r>
          </a:p>
        </p:txBody>
      </p:sp>
      <p:sp>
        <p:nvSpPr>
          <p:cNvPr id="15"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Tree>
    <p:extLst>
      <p:ext uri="{BB962C8B-B14F-4D97-AF65-F5344CB8AC3E}">
        <p14:creationId xmlns:p14="http://schemas.microsoft.com/office/powerpoint/2010/main" val="2123513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Robustness to Packet Loss</a:t>
            </a:r>
            <a:endParaRPr lang="en-US" dirty="0"/>
          </a:p>
        </p:txBody>
      </p:sp>
      <p:sp>
        <p:nvSpPr>
          <p:cNvPr id="3" name="Content Placeholder 2"/>
          <p:cNvSpPr>
            <a:spLocks noGrp="1"/>
          </p:cNvSpPr>
          <p:nvPr>
            <p:ph idx="1"/>
          </p:nvPr>
        </p:nvSpPr>
        <p:spPr>
          <a:xfrm>
            <a:off x="457200" y="1426814"/>
            <a:ext cx="8229600" cy="579120"/>
          </a:xfrm>
        </p:spPr>
        <p:txBody>
          <a:bodyPr>
            <a:normAutofit lnSpcReduction="10000"/>
          </a:bodyPr>
          <a:lstStyle/>
          <a:p>
            <a:r>
              <a:rPr lang="en-US" dirty="0" smtClean="0"/>
              <a:t>Degrades gracefully with packet loss</a:t>
            </a:r>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890704" y="2124484"/>
            <a:ext cx="6858000" cy="4029757"/>
          </a:xfrm>
          <a:prstGeom prst="rect">
            <a:avLst/>
          </a:prstGeom>
          <a:noFill/>
          <a:ln w="9525">
            <a:noFill/>
            <a:miter lim="800000"/>
            <a:headEnd/>
            <a:tailEnd/>
          </a:ln>
        </p:spPr>
      </p:pic>
      <p:sp>
        <p:nvSpPr>
          <p:cNvPr id="5" name="Rectangle 4"/>
          <p:cNvSpPr/>
          <p:nvPr/>
        </p:nvSpPr>
        <p:spPr>
          <a:xfrm>
            <a:off x="876433" y="2238933"/>
            <a:ext cx="498942" cy="346097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27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Efficiency</a:t>
            </a:r>
            <a:endParaRPr lang="en-US" dirty="0"/>
          </a:p>
        </p:txBody>
      </p:sp>
      <p:sp>
        <p:nvSpPr>
          <p:cNvPr id="3" name="Content Placeholder 2"/>
          <p:cNvSpPr>
            <a:spLocks noGrp="1"/>
          </p:cNvSpPr>
          <p:nvPr>
            <p:ph idx="1"/>
          </p:nvPr>
        </p:nvSpPr>
        <p:spPr>
          <a:xfrm>
            <a:off x="457200" y="1935480"/>
            <a:ext cx="8229600" cy="731520"/>
          </a:xfrm>
        </p:spPr>
        <p:txBody>
          <a:bodyPr/>
          <a:lstStyle/>
          <a:p>
            <a:r>
              <a:rPr lang="en-US" dirty="0" smtClean="0"/>
              <a:t>Better planning due to reduced losses</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457200" y="2810977"/>
            <a:ext cx="5649258" cy="3316996"/>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6385994" y="3195842"/>
            <a:ext cx="2565400" cy="2476500"/>
          </a:xfrm>
          <a:prstGeom prst="rect">
            <a:avLst/>
          </a:prstGeom>
          <a:noFill/>
          <a:ln w="9525">
            <a:noFill/>
            <a:miter lim="800000"/>
            <a:headEnd/>
            <a:tailEnd/>
          </a:ln>
        </p:spPr>
      </p:pic>
      <p:sp>
        <p:nvSpPr>
          <p:cNvPr id="4" name="Rectangle 3"/>
          <p:cNvSpPr/>
          <p:nvPr/>
        </p:nvSpPr>
        <p:spPr>
          <a:xfrm>
            <a:off x="457200" y="2667000"/>
            <a:ext cx="498942" cy="346097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17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78"/>
            <a:ext cx="8229600" cy="1143000"/>
          </a:xfrm>
        </p:spPr>
        <p:txBody>
          <a:bodyPr vert="horz" lIns="91440" tIns="45720" rIns="91440" bIns="45720" rtlCol="0" anchor="ctr">
            <a:normAutofit/>
          </a:bodyPr>
          <a:lstStyle/>
          <a:p>
            <a:r>
              <a:rPr lang="en-US" dirty="0" smtClean="0">
                <a:solidFill>
                  <a:schemeClr val="tx2"/>
                </a:solidFill>
              </a:rPr>
              <a:t>Outdoor </a:t>
            </a:r>
            <a:r>
              <a:rPr lang="en-US" dirty="0" err="1" smtClean="0">
                <a:solidFill>
                  <a:schemeClr val="tx2"/>
                </a:solidFill>
              </a:rPr>
              <a:t>Testbed</a:t>
            </a:r>
            <a:endParaRPr lang="en-US" dirty="0">
              <a:solidFill>
                <a:schemeClr val="tx2"/>
              </a:solidFill>
            </a:endParaRPr>
          </a:p>
        </p:txBody>
      </p:sp>
      <p:sp>
        <p:nvSpPr>
          <p:cNvPr id="7" name="Content Placeholder 2"/>
          <p:cNvSpPr txBox="1">
            <a:spLocks/>
          </p:cNvSpPr>
          <p:nvPr/>
        </p:nvSpPr>
        <p:spPr>
          <a:xfrm>
            <a:off x="304799" y="1348782"/>
            <a:ext cx="8709962"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a:t>Instrumented Yamaha </a:t>
            </a:r>
            <a:r>
              <a:rPr lang="en-US" dirty="0" smtClean="0"/>
              <a:t>car with laser sensors</a:t>
            </a: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18" y="2995506"/>
            <a:ext cx="3440014" cy="3122083"/>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95626" y="2820069"/>
            <a:ext cx="4919135" cy="3638304"/>
          </a:xfrm>
          <a:prstGeom prst="rect">
            <a:avLst/>
          </a:prstGeom>
        </p:spPr>
      </p:pic>
      <p:sp>
        <p:nvSpPr>
          <p:cNvPr id="13" name="Content Placeholder 2"/>
          <p:cNvSpPr txBox="1">
            <a:spLocks/>
          </p:cNvSpPr>
          <p:nvPr/>
        </p:nvSpPr>
        <p:spPr>
          <a:xfrm>
            <a:off x="309037" y="1903336"/>
            <a:ext cx="8709962"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Pedestrian crosswalk in campus-like environment</a:t>
            </a:r>
            <a:endParaRPr lang="en-US" dirty="0"/>
          </a:p>
        </p:txBody>
      </p:sp>
    </p:spTree>
    <p:extLst>
      <p:ext uri="{BB962C8B-B14F-4D97-AF65-F5344CB8AC3E}">
        <p14:creationId xmlns:p14="http://schemas.microsoft.com/office/powerpoint/2010/main" val="1179895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8"/>
            <a:ext cx="9143999" cy="1143000"/>
          </a:xfrm>
        </p:spPr>
        <p:txBody>
          <a:bodyPr vert="horz" lIns="91440" tIns="45720" rIns="91440" bIns="45720" rtlCol="0" anchor="ctr">
            <a:normAutofit/>
          </a:bodyPr>
          <a:lstStyle/>
          <a:p>
            <a:r>
              <a:rPr lang="en-US" dirty="0" smtClean="0">
                <a:solidFill>
                  <a:schemeClr val="tx2"/>
                </a:solidFill>
              </a:rPr>
              <a:t>Detecting a Pedestrian in Blind Spot</a:t>
            </a:r>
            <a:endParaRPr lang="en-US" dirty="0">
              <a:solidFill>
                <a:schemeClr val="tx2"/>
              </a:solidFill>
            </a:endParaRPr>
          </a:p>
        </p:txBody>
      </p:sp>
      <p:sp>
        <p:nvSpPr>
          <p:cNvPr id="7" name="Content Placeholder 2"/>
          <p:cNvSpPr txBox="1">
            <a:spLocks/>
          </p:cNvSpPr>
          <p:nvPr/>
        </p:nvSpPr>
        <p:spPr>
          <a:xfrm>
            <a:off x="-35174" y="1067812"/>
            <a:ext cx="8615299"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Pedestrians emerge from lobby</a:t>
            </a:r>
            <a:endParaRPr lang="en-US" dirty="0"/>
          </a:p>
        </p:txBody>
      </p:sp>
      <p:pic>
        <p:nvPicPr>
          <p:cNvPr id="3" name="Picture 2"/>
          <p:cNvPicPr>
            <a:picLocks noChangeAspect="1"/>
          </p:cNvPicPr>
          <p:nvPr/>
        </p:nvPicPr>
        <p:blipFill>
          <a:blip r:embed="rId3"/>
          <a:stretch>
            <a:fillRect/>
          </a:stretch>
        </p:blipFill>
        <p:spPr>
          <a:xfrm>
            <a:off x="1061951" y="2947292"/>
            <a:ext cx="6718300" cy="3467100"/>
          </a:xfrm>
          <a:prstGeom prst="rect">
            <a:avLst/>
          </a:prstGeom>
        </p:spPr>
      </p:pic>
      <p:sp>
        <p:nvSpPr>
          <p:cNvPr id="5" name="Oval 4"/>
          <p:cNvSpPr/>
          <p:nvPr/>
        </p:nvSpPr>
        <p:spPr>
          <a:xfrm>
            <a:off x="5494420" y="2893818"/>
            <a:ext cx="1012389" cy="189486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Content Placeholder 2"/>
          <p:cNvSpPr txBox="1">
            <a:spLocks/>
          </p:cNvSpPr>
          <p:nvPr/>
        </p:nvSpPr>
        <p:spPr>
          <a:xfrm>
            <a:off x="-42947" y="1606840"/>
            <a:ext cx="8615299" cy="157679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Lobby is a blind spot </a:t>
            </a:r>
          </a:p>
        </p:txBody>
      </p:sp>
      <p:sp>
        <p:nvSpPr>
          <p:cNvPr id="14" name="Content Placeholder 2"/>
          <p:cNvSpPr txBox="1">
            <a:spLocks/>
          </p:cNvSpPr>
          <p:nvPr/>
        </p:nvSpPr>
        <p:spPr>
          <a:xfrm>
            <a:off x="-42947" y="2158896"/>
            <a:ext cx="9390366" cy="157679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Infrastructure sensors, some can send view of lobby</a:t>
            </a:r>
          </a:p>
        </p:txBody>
      </p:sp>
    </p:spTree>
    <p:extLst>
      <p:ext uri="{BB962C8B-B14F-4D97-AF65-F5344CB8AC3E}">
        <p14:creationId xmlns:p14="http://schemas.microsoft.com/office/powerpoint/2010/main" val="1402371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92499549"/>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33800" y="5395049"/>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sp>
        <p:nvSpPr>
          <p:cNvPr id="21" name="TextBox 20"/>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5135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9833" y="297910"/>
            <a:ext cx="7657268" cy="1143000"/>
          </a:xfrm>
        </p:spPr>
        <p:txBody>
          <a:bodyPr vert="horz" lIns="91440" tIns="45720" rIns="91440" bIns="45720" rtlCol="0" anchor="ctr">
            <a:normAutofit fontScale="90000"/>
          </a:bodyPr>
          <a:lstStyle/>
          <a:p>
            <a:r>
              <a:rPr lang="en-US" dirty="0" smtClean="0">
                <a:solidFill>
                  <a:schemeClr val="tx2"/>
                </a:solidFill>
              </a:rPr>
              <a:t>How can autonomous vehicles detect hidden objects?</a:t>
            </a:r>
            <a:endParaRPr lang="en-US" dirty="0">
              <a:solidFill>
                <a:schemeClr val="tx2"/>
              </a:solidFill>
            </a:endParaRPr>
          </a:p>
        </p:txBody>
      </p:sp>
      <p:sp>
        <p:nvSpPr>
          <p:cNvPr id="31" name="Rectangle 30"/>
          <p:cNvSpPr/>
          <p:nvPr/>
        </p:nvSpPr>
        <p:spPr>
          <a:xfrm>
            <a:off x="695871" y="2756189"/>
            <a:ext cx="1728977" cy="1946049"/>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2" name="Rectangle 31"/>
          <p:cNvSpPr/>
          <p:nvPr/>
        </p:nvSpPr>
        <p:spPr>
          <a:xfrm>
            <a:off x="2541574" y="2761582"/>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3" name="Rectangle 32"/>
          <p:cNvSpPr/>
          <p:nvPr/>
        </p:nvSpPr>
        <p:spPr>
          <a:xfrm rot="5400000">
            <a:off x="2007087" y="3852122"/>
            <a:ext cx="840546" cy="3499528"/>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34" name="Straight Arrow Connector 33"/>
          <p:cNvCxnSpPr>
            <a:stCxn id="32" idx="0"/>
          </p:cNvCxnSpPr>
          <p:nvPr/>
        </p:nvCxnSpPr>
        <p:spPr>
          <a:xfrm>
            <a:off x="3240567" y="2761582"/>
            <a:ext cx="0" cy="3260577"/>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35" name="Straight Arrow Connector 34"/>
          <p:cNvCxnSpPr>
            <a:stCxn id="33" idx="0"/>
            <a:endCxn id="33" idx="2"/>
          </p:cNvCxnSpPr>
          <p:nvPr/>
        </p:nvCxnSpPr>
        <p:spPr>
          <a:xfrm flipH="1">
            <a:off x="677596" y="5601886"/>
            <a:ext cx="3499528"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36" name="Picture 3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600954" y="4401860"/>
            <a:ext cx="1237473" cy="621792"/>
          </a:xfrm>
          <a:prstGeom prst="rect">
            <a:avLst/>
          </a:prstGeom>
        </p:spPr>
      </p:pic>
      <p:pic>
        <p:nvPicPr>
          <p:cNvPr id="37" name="Picture 3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2286226" y="3469404"/>
            <a:ext cx="1179200" cy="614427"/>
          </a:xfrm>
          <a:prstGeom prst="rect">
            <a:avLst/>
          </a:prstGeom>
        </p:spPr>
      </p:pic>
      <p:cxnSp>
        <p:nvCxnSpPr>
          <p:cNvPr id="38" name="Straight Arrow Connector 37"/>
          <p:cNvCxnSpPr/>
          <p:nvPr/>
        </p:nvCxnSpPr>
        <p:spPr>
          <a:xfrm flipH="1">
            <a:off x="2541574" y="5181613"/>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pic>
        <p:nvPicPr>
          <p:cNvPr id="39" name="Picture 38"/>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flipH="1">
            <a:off x="1967648" y="4526027"/>
            <a:ext cx="411480" cy="587828"/>
          </a:xfrm>
          <a:prstGeom prst="rect">
            <a:avLst/>
          </a:prstGeom>
        </p:spPr>
      </p:pic>
      <p:sp>
        <p:nvSpPr>
          <p:cNvPr id="40" name="Rectangle 39"/>
          <p:cNvSpPr/>
          <p:nvPr/>
        </p:nvSpPr>
        <p:spPr>
          <a:xfrm>
            <a:off x="5109450" y="2750796"/>
            <a:ext cx="1728977" cy="1623655"/>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1" name="Rectangle 40"/>
          <p:cNvSpPr/>
          <p:nvPr/>
        </p:nvSpPr>
        <p:spPr>
          <a:xfrm>
            <a:off x="6955153" y="2756189"/>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2" name="Straight Arrow Connector 41"/>
          <p:cNvCxnSpPr>
            <a:stCxn id="41" idx="0"/>
            <a:endCxn id="41" idx="2"/>
          </p:cNvCxnSpPr>
          <p:nvPr/>
        </p:nvCxnSpPr>
        <p:spPr>
          <a:xfrm>
            <a:off x="7654146" y="2756189"/>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43" name="Picture 4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6730294" y="3208192"/>
            <a:ext cx="1179200" cy="614427"/>
          </a:xfrm>
          <a:prstGeom prst="rect">
            <a:avLst/>
          </a:prstGeom>
        </p:spPr>
      </p:pic>
      <p:cxnSp>
        <p:nvCxnSpPr>
          <p:cNvPr id="44" name="Straight Arrow Connector 43"/>
          <p:cNvCxnSpPr/>
          <p:nvPr/>
        </p:nvCxnSpPr>
        <p:spPr>
          <a:xfrm flipH="1">
            <a:off x="6955153" y="5176220"/>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sp>
        <p:nvSpPr>
          <p:cNvPr id="45" name="Rectangle 44"/>
          <p:cNvSpPr/>
          <p:nvPr/>
        </p:nvSpPr>
        <p:spPr>
          <a:xfrm>
            <a:off x="5109450" y="5113856"/>
            <a:ext cx="1728977" cy="798130"/>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flipH="1">
            <a:off x="4038600" y="4761208"/>
            <a:ext cx="469690" cy="370672"/>
          </a:xfrm>
          <a:prstGeom prst="rect">
            <a:avLst/>
          </a:prstGeom>
        </p:spPr>
      </p:pic>
      <p:grpSp>
        <p:nvGrpSpPr>
          <p:cNvPr id="48" name="Group 47"/>
          <p:cNvGrpSpPr/>
          <p:nvPr/>
        </p:nvGrpSpPr>
        <p:grpSpPr>
          <a:xfrm rot="21337583">
            <a:off x="3980254" y="4552243"/>
            <a:ext cx="533617" cy="488605"/>
            <a:chOff x="2570097" y="3944647"/>
            <a:chExt cx="533617" cy="488605"/>
          </a:xfrm>
        </p:grpSpPr>
        <p:sp>
          <p:nvSpPr>
            <p:cNvPr id="49" name="Arc 48"/>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2" name="Group 51"/>
          <p:cNvGrpSpPr/>
          <p:nvPr/>
        </p:nvGrpSpPr>
        <p:grpSpPr>
          <a:xfrm rot="6915562">
            <a:off x="6556922" y="4353555"/>
            <a:ext cx="533617" cy="488605"/>
            <a:chOff x="2570097" y="3944647"/>
            <a:chExt cx="533617" cy="488605"/>
          </a:xfrm>
        </p:grpSpPr>
        <p:sp>
          <p:nvSpPr>
            <p:cNvPr id="53" name="Arc 5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4" name="Arc 5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5" name="Arc 5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10628222">
            <a:off x="2787377" y="4130148"/>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61" name="Group 60"/>
          <p:cNvGrpSpPr/>
          <p:nvPr/>
        </p:nvGrpSpPr>
        <p:grpSpPr>
          <a:xfrm rot="14105040">
            <a:off x="7007259" y="3860703"/>
            <a:ext cx="533617" cy="488605"/>
            <a:chOff x="2570097" y="3944647"/>
            <a:chExt cx="533617" cy="488605"/>
          </a:xfrm>
        </p:grpSpPr>
        <p:sp>
          <p:nvSpPr>
            <p:cNvPr id="62" name="Arc 6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3" name="Arc 62"/>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4" name="Arc 63"/>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5" name="Title 1"/>
          <p:cNvSpPr txBox="1">
            <a:spLocks/>
          </p:cNvSpPr>
          <p:nvPr/>
        </p:nvSpPr>
        <p:spPr>
          <a:xfrm>
            <a:off x="695871" y="1462279"/>
            <a:ext cx="74980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smtClean="0">
                <a:solidFill>
                  <a:schemeClr val="accent2"/>
                </a:solidFill>
              </a:rPr>
              <a:t>Communication</a:t>
            </a:r>
            <a:endParaRPr lang="en-US" b="1" dirty="0">
              <a:solidFill>
                <a:schemeClr val="accent2"/>
              </a:solidFill>
            </a:endParaRPr>
          </a:p>
        </p:txBody>
      </p:sp>
    </p:spTree>
    <p:extLst>
      <p:ext uri="{BB962C8B-B14F-4D97-AF65-F5344CB8AC3E}">
        <p14:creationId xmlns:p14="http://schemas.microsoft.com/office/powerpoint/2010/main" val="205970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0" grpId="0" animBg="1"/>
      <p:bldP spid="41" grpId="0" animBg="1"/>
      <p:bldP spid="45" grpId="0" animBg="1"/>
      <p:bldP spid="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22050615"/>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27569" y="5406611"/>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0403" y="1830821"/>
            <a:ext cx="1185265" cy="523220"/>
          </a:xfrm>
          <a:prstGeom prst="rect">
            <a:avLst/>
          </a:prstGeom>
          <a:noFill/>
        </p:spPr>
        <p:txBody>
          <a:bodyPr wrap="none" rtlCol="0">
            <a:spAutoFit/>
          </a:bodyPr>
          <a:lstStyle/>
          <a:p>
            <a:r>
              <a:rPr lang="en-US" sz="2800" b="1" dirty="0" smtClean="0">
                <a:solidFill>
                  <a:schemeClr val="accent2"/>
                </a:solidFill>
              </a:rPr>
              <a:t>802.11</a:t>
            </a:r>
            <a:endParaRPr lang="en-US" sz="2800" b="1" dirty="0">
              <a:solidFill>
                <a:schemeClr val="accent2"/>
              </a:solidFill>
            </a:endParaRPr>
          </a:p>
        </p:txBody>
      </p:sp>
      <p:sp>
        <p:nvSpPr>
          <p:cNvPr id="15" name="Oval 14"/>
          <p:cNvSpPr/>
          <p:nvPr/>
        </p:nvSpPr>
        <p:spPr>
          <a:xfrm>
            <a:off x="2246187" y="3066037"/>
            <a:ext cx="2488389" cy="2110505"/>
          </a:xfrm>
          <a:prstGeom prst="ellipse">
            <a:avLst/>
          </a:prstGeom>
          <a:no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17" name="TextBox 16"/>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sp>
        <p:nvSpPr>
          <p:cNvPr id="2" name="TextBox 1"/>
          <p:cNvSpPr txBox="1"/>
          <p:nvPr/>
        </p:nvSpPr>
        <p:spPr>
          <a:xfrm>
            <a:off x="2246187" y="1645391"/>
            <a:ext cx="4307013" cy="1384995"/>
          </a:xfrm>
          <a:prstGeom prst="rect">
            <a:avLst/>
          </a:prstGeom>
          <a:noFill/>
        </p:spPr>
        <p:txBody>
          <a:bodyPr wrap="square" rtlCol="0">
            <a:spAutoFit/>
          </a:bodyPr>
          <a:lstStyle/>
          <a:p>
            <a:r>
              <a:rPr lang="en-US" sz="2800" dirty="0" smtClean="0"/>
              <a:t>Car overshoots crosswalk</a:t>
            </a:r>
          </a:p>
          <a:p>
            <a:r>
              <a:rPr lang="en-US" sz="2800" dirty="0" smtClean="0"/>
              <a:t>If it’s &lt; 4m away when</a:t>
            </a:r>
          </a:p>
          <a:p>
            <a:r>
              <a:rPr lang="en-US" sz="2800" dirty="0" smtClean="0"/>
              <a:t>pedestrian appeared</a:t>
            </a:r>
            <a:endParaRPr lang="en-US" sz="2800" dirty="0"/>
          </a:p>
        </p:txBody>
      </p:sp>
    </p:spTree>
    <p:extLst>
      <p:ext uri="{BB962C8B-B14F-4D97-AF65-F5344CB8AC3E}">
        <p14:creationId xmlns:p14="http://schemas.microsoft.com/office/powerpoint/2010/main" val="3384375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81564876"/>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33800" y="5387009"/>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73438" y="1347492"/>
            <a:ext cx="1576072" cy="523220"/>
          </a:xfrm>
          <a:prstGeom prst="rect">
            <a:avLst/>
          </a:prstGeom>
          <a:noFill/>
        </p:spPr>
        <p:txBody>
          <a:bodyPr wrap="none" rtlCol="0">
            <a:spAutoFit/>
          </a:bodyPr>
          <a:lstStyle/>
          <a:p>
            <a:r>
              <a:rPr lang="en-US" sz="2800" b="1" dirty="0" smtClean="0">
                <a:solidFill>
                  <a:schemeClr val="accent1"/>
                </a:solidFill>
              </a:rPr>
              <a:t>CarSpeak</a:t>
            </a:r>
            <a:endParaRPr lang="en-US" sz="2800" b="1" dirty="0">
              <a:solidFill>
                <a:schemeClr val="accent1"/>
              </a:solidFill>
            </a:endParaRPr>
          </a:p>
        </p:txBody>
      </p:sp>
      <p:sp>
        <p:nvSpPr>
          <p:cNvPr id="19" name="TextBox 18"/>
          <p:cNvSpPr txBox="1"/>
          <p:nvPr/>
        </p:nvSpPr>
        <p:spPr>
          <a:xfrm>
            <a:off x="7110403" y="1830821"/>
            <a:ext cx="1185265" cy="523220"/>
          </a:xfrm>
          <a:prstGeom prst="rect">
            <a:avLst/>
          </a:prstGeom>
          <a:noFill/>
        </p:spPr>
        <p:txBody>
          <a:bodyPr wrap="none" rtlCol="0">
            <a:spAutoFit/>
          </a:bodyPr>
          <a:lstStyle/>
          <a:p>
            <a:r>
              <a:rPr lang="en-US" sz="2800" b="1" dirty="0" smtClean="0">
                <a:solidFill>
                  <a:schemeClr val="accent2"/>
                </a:solidFill>
              </a:rPr>
              <a:t>802.11</a:t>
            </a:r>
            <a:endParaRPr lang="en-US" sz="2800" b="1" dirty="0">
              <a:solidFill>
                <a:schemeClr val="accent2"/>
              </a:solidFill>
            </a:endParaRPr>
          </a:p>
        </p:txBody>
      </p: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24" name="TextBox 23"/>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spTree>
    <p:extLst>
      <p:ext uri="{BB962C8B-B14F-4D97-AF65-F5344CB8AC3E}">
        <p14:creationId xmlns:p14="http://schemas.microsoft.com/office/powerpoint/2010/main" val="21577913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96"/>
            <a:ext cx="8229600" cy="1143000"/>
          </a:xfrm>
        </p:spPr>
        <p:txBody>
          <a:bodyPr vert="horz" lIns="91440" tIns="45720" rIns="91440" bIns="45720" rtlCol="0" anchor="ctr">
            <a:normAutofit/>
          </a:bodyPr>
          <a:lstStyle/>
          <a:p>
            <a:r>
              <a:rPr lang="en-US" dirty="0" smtClean="0">
                <a:solidFill>
                  <a:schemeClr val="tx2"/>
                </a:solidFill>
              </a:rPr>
              <a:t>Conclusion</a:t>
            </a:r>
            <a:endParaRPr lang="en-US" dirty="0">
              <a:solidFill>
                <a:schemeClr val="tx2"/>
              </a:solidFill>
            </a:endParaRPr>
          </a:p>
        </p:txBody>
      </p:sp>
      <p:sp>
        <p:nvSpPr>
          <p:cNvPr id="7" name="Content Placeholder 2"/>
          <p:cNvSpPr txBox="1">
            <a:spLocks/>
          </p:cNvSpPr>
          <p:nvPr/>
        </p:nvSpPr>
        <p:spPr>
          <a:xfrm>
            <a:off x="712863" y="1520071"/>
            <a:ext cx="8306991"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A communication system fully integrated with autonomous driving</a:t>
            </a:r>
          </a:p>
          <a:p>
            <a:endParaRPr lang="en-US" dirty="0"/>
          </a:p>
          <a:p>
            <a:r>
              <a:rPr lang="en-US" dirty="0" smtClean="0"/>
              <a:t>Content-Centric approach to data access &amp; MAC</a:t>
            </a:r>
          </a:p>
          <a:p>
            <a:pPr marL="82296" indent="0">
              <a:buNone/>
            </a:pPr>
            <a:endParaRPr lang="en-US" dirty="0" smtClean="0"/>
          </a:p>
          <a:p>
            <a:r>
              <a:rPr lang="en-US" dirty="0" smtClean="0"/>
              <a:t>Generally applies to collaborative robotics, virtual reality and virtual games</a:t>
            </a:r>
          </a:p>
          <a:p>
            <a:pPr marL="82296" indent="0">
              <a:buNone/>
            </a:pPr>
            <a:endParaRPr lang="en-US" dirty="0" smtClean="0"/>
          </a:p>
        </p:txBody>
      </p:sp>
    </p:spTree>
    <p:extLst>
      <p:ext uri="{BB962C8B-B14F-4D97-AF65-F5344CB8AC3E}">
        <p14:creationId xmlns:p14="http://schemas.microsoft.com/office/powerpoint/2010/main" val="515795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Papers</a:t>
            </a:r>
            <a:endParaRPr lang="en-US" dirty="0"/>
          </a:p>
        </p:txBody>
      </p:sp>
      <p:sp>
        <p:nvSpPr>
          <p:cNvPr id="3" name="Content Placeholder 2"/>
          <p:cNvSpPr>
            <a:spLocks noGrp="1"/>
          </p:cNvSpPr>
          <p:nvPr>
            <p:ph idx="1"/>
          </p:nvPr>
        </p:nvSpPr>
        <p:spPr/>
        <p:txBody>
          <a:bodyPr/>
          <a:lstStyle/>
          <a:p>
            <a:pPr marL="0" indent="0">
              <a:buNone/>
            </a:pPr>
            <a:r>
              <a:rPr lang="en-US" dirty="0" smtClean="0"/>
              <a:t>Paper </a:t>
            </a:r>
            <a:r>
              <a:rPr lang="en-US" dirty="0"/>
              <a:t>4: </a:t>
            </a:r>
            <a:r>
              <a:rPr lang="en-US" dirty="0" err="1"/>
              <a:t>Wagh</a:t>
            </a:r>
            <a:r>
              <a:rPr lang="en-US" dirty="0"/>
              <a:t>, </a:t>
            </a:r>
            <a:r>
              <a:rPr lang="en-US" dirty="0" err="1"/>
              <a:t>Aditya</a:t>
            </a:r>
            <a:r>
              <a:rPr lang="en-US" dirty="0"/>
              <a:t>, et al. "Human centric data fusion in vehicular cyber-physical systems." Computer Communications Workshops (INFOCOM WKSHPS), 2011 IEEE Conference on. IEEE, 2011.</a:t>
            </a:r>
          </a:p>
        </p:txBody>
      </p:sp>
    </p:spTree>
    <p:extLst>
      <p:ext uri="{BB962C8B-B14F-4D97-AF65-F5344CB8AC3E}">
        <p14:creationId xmlns:p14="http://schemas.microsoft.com/office/powerpoint/2010/main" val="263797209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01796" y="1741319"/>
            <a:ext cx="6251470" cy="4781523"/>
          </a:xfrm>
        </p:spPr>
        <p:txBody>
          <a:bodyPr>
            <a:normAutofit lnSpcReduction="10000"/>
          </a:bodyPr>
          <a:lstStyle/>
          <a:p>
            <a:r>
              <a:rPr lang="en-US" dirty="0" smtClean="0"/>
              <a:t>Vehicular Cyber-Physical Systems (VCPS), also known as Vehicular Ad Hoc Networks (VANET)</a:t>
            </a:r>
          </a:p>
          <a:p>
            <a:r>
              <a:rPr lang="en-US" dirty="0" smtClean="0"/>
              <a:t>Human Factors (HF) are critical</a:t>
            </a:r>
          </a:p>
          <a:p>
            <a:pPr lvl="1"/>
            <a:r>
              <a:rPr lang="en-US" dirty="0" smtClean="0"/>
              <a:t>Final control unit of all fused information</a:t>
            </a:r>
          </a:p>
          <a:p>
            <a:pPr lvl="1"/>
            <a:r>
              <a:rPr lang="en-US" dirty="0" smtClean="0"/>
              <a:t>Too many messages can overwhelm the driver</a:t>
            </a:r>
          </a:p>
          <a:p>
            <a:pPr lvl="1"/>
            <a:r>
              <a:rPr lang="en-US" dirty="0" smtClean="0"/>
              <a:t>Need efficient and effective data fusion scheme</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9605" y="2599819"/>
            <a:ext cx="2618169" cy="2342071"/>
          </a:xfrm>
          <a:prstGeom prst="rect">
            <a:avLst/>
          </a:prstGeom>
        </p:spPr>
      </p:pic>
    </p:spTree>
    <p:extLst>
      <p:ext uri="{BB962C8B-B14F-4D97-AF65-F5344CB8AC3E}">
        <p14:creationId xmlns:p14="http://schemas.microsoft.com/office/powerpoint/2010/main" val="359921562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Architecture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8536" y="1543078"/>
            <a:ext cx="6901455" cy="4979765"/>
          </a:xfrm>
          <a:prstGeom prst="rect">
            <a:avLst/>
          </a:prstGeom>
        </p:spPr>
      </p:pic>
      <p:sp>
        <p:nvSpPr>
          <p:cNvPr id="5" name="Rectangle 4"/>
          <p:cNvSpPr/>
          <p:nvPr/>
        </p:nvSpPr>
        <p:spPr>
          <a:xfrm>
            <a:off x="1238536" y="1543078"/>
            <a:ext cx="3057145" cy="1342025"/>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758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p:txBody>
          <a:bodyPr/>
          <a:lstStyle/>
          <a:p>
            <a:r>
              <a:rPr lang="en-US" dirty="0" smtClean="0"/>
              <a:t>Implication of warning message repetition</a:t>
            </a:r>
          </a:p>
          <a:p>
            <a:pPr lvl="1"/>
            <a:r>
              <a:rPr lang="en-US" dirty="0" smtClean="0"/>
              <a:t>If a driver has responded to a particular warning (e.g., specific hazard) multiple times in the past, it is more strongly linked in the memory</a:t>
            </a:r>
          </a:p>
          <a:p>
            <a:pPr lvl="1"/>
            <a:r>
              <a:rPr lang="en-US" dirty="0" smtClean="0"/>
              <a:t>If the required evasive actions are the same for two warning messages, notify the driver with the warning he/she is more familiar with</a:t>
            </a:r>
          </a:p>
          <a:p>
            <a:pPr lvl="1"/>
            <a:r>
              <a:rPr lang="en-US" dirty="0" smtClean="0"/>
              <a:t>The response to repeated events is better when different kinds of events are alternated</a:t>
            </a:r>
            <a:endParaRPr lang="en-US" dirty="0"/>
          </a:p>
        </p:txBody>
      </p:sp>
    </p:spTree>
    <p:extLst>
      <p:ext uri="{BB962C8B-B14F-4D97-AF65-F5344CB8AC3E}">
        <p14:creationId xmlns:p14="http://schemas.microsoft.com/office/powerpoint/2010/main" val="520190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p:txBody>
          <a:bodyPr/>
          <a:lstStyle/>
          <a:p>
            <a:r>
              <a:rPr lang="en-US" dirty="0" smtClean="0"/>
              <a:t>Evasive Actions:</a:t>
            </a:r>
          </a:p>
          <a:p>
            <a:pPr lvl="1"/>
            <a:r>
              <a:rPr lang="en-US" dirty="0"/>
              <a:t>Three key parameters:</a:t>
            </a:r>
          </a:p>
          <a:p>
            <a:pPr marL="457200" lvl="1" indent="0">
              <a:buNone/>
            </a:pPr>
            <a:r>
              <a:rPr lang="en-US" dirty="0"/>
              <a:t>(Lance Choice, Direction, Speed)</a:t>
            </a:r>
          </a:p>
          <a:p>
            <a:pPr marL="457200" lvl="1" indent="0">
              <a:buNone/>
            </a:pPr>
            <a:endParaRPr lang="en-US" dirty="0" smtClean="0"/>
          </a:p>
          <a:p>
            <a:r>
              <a:rPr lang="en-US" dirty="0" smtClean="0"/>
              <a:t>Goal: pick a small subset of evasive actions to avoid all hazards</a:t>
            </a:r>
          </a:p>
        </p:txBody>
      </p:sp>
    </p:spTree>
    <p:extLst>
      <p:ext uri="{BB962C8B-B14F-4D97-AF65-F5344CB8AC3E}">
        <p14:creationId xmlns:p14="http://schemas.microsoft.com/office/powerpoint/2010/main" val="407495854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a:xfrm>
            <a:off x="457200" y="1600200"/>
            <a:ext cx="8229600" cy="704747"/>
          </a:xfrm>
        </p:spPr>
        <p:txBody>
          <a:bodyPr/>
          <a:lstStyle/>
          <a:p>
            <a:r>
              <a:rPr lang="en-US" dirty="0" smtClean="0"/>
              <a:t>High-level Fusion Algorithm</a:t>
            </a:r>
            <a:endParaRPr lang="en-US" dirty="0"/>
          </a:p>
        </p:txBody>
      </p:sp>
      <p:pic>
        <p:nvPicPr>
          <p:cNvPr id="4" name="Picture 3"/>
          <p:cNvPicPr>
            <a:picLocks noChangeAspect="1"/>
          </p:cNvPicPr>
          <p:nvPr/>
        </p:nvPicPr>
        <p:blipFill>
          <a:blip r:embed="rId3"/>
          <a:stretch>
            <a:fillRect/>
          </a:stretch>
        </p:blipFill>
        <p:spPr>
          <a:xfrm>
            <a:off x="152400" y="2562137"/>
            <a:ext cx="8534400" cy="2768600"/>
          </a:xfrm>
          <a:prstGeom prst="rect">
            <a:avLst/>
          </a:prstGeom>
        </p:spPr>
      </p:pic>
      <p:sp>
        <p:nvSpPr>
          <p:cNvPr id="7" name="TextBox 6"/>
          <p:cNvSpPr txBox="1"/>
          <p:nvPr/>
        </p:nvSpPr>
        <p:spPr>
          <a:xfrm>
            <a:off x="457200" y="5597728"/>
            <a:ext cx="2725367" cy="523220"/>
          </a:xfrm>
          <a:prstGeom prst="rect">
            <a:avLst/>
          </a:prstGeom>
          <a:noFill/>
        </p:spPr>
        <p:txBody>
          <a:bodyPr wrap="square" rtlCol="0">
            <a:spAutoFit/>
          </a:bodyPr>
          <a:lstStyle/>
          <a:p>
            <a:r>
              <a:rPr lang="en-US" sz="2800" dirty="0" smtClean="0"/>
              <a:t>Original: H1-H5</a:t>
            </a:r>
            <a:endParaRPr lang="en-US" sz="2800" dirty="0"/>
          </a:p>
        </p:txBody>
      </p:sp>
      <p:sp>
        <p:nvSpPr>
          <p:cNvPr id="5" name="Rectangle 4"/>
          <p:cNvSpPr/>
          <p:nvPr/>
        </p:nvSpPr>
        <p:spPr>
          <a:xfrm>
            <a:off x="3182567" y="5330737"/>
            <a:ext cx="5194379" cy="10373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Q: How to remove redundant actions while still avoiding all hazards?</a:t>
            </a:r>
            <a:endParaRPr lang="en-US" sz="2400" dirty="0">
              <a:solidFill>
                <a:schemeClr val="tx1"/>
              </a:solidFill>
            </a:endParaRPr>
          </a:p>
        </p:txBody>
      </p:sp>
    </p:spTree>
    <p:extLst>
      <p:ext uri="{BB962C8B-B14F-4D97-AF65-F5344CB8AC3E}">
        <p14:creationId xmlns:p14="http://schemas.microsoft.com/office/powerpoint/2010/main" val="2542175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a:xfrm>
            <a:off x="457200" y="1340938"/>
            <a:ext cx="8229600" cy="1111574"/>
          </a:xfrm>
        </p:spPr>
        <p:txBody>
          <a:bodyPr>
            <a:normAutofit/>
          </a:bodyPr>
          <a:lstStyle/>
          <a:p>
            <a:r>
              <a:rPr lang="en-US" dirty="0" smtClean="0"/>
              <a:t>High-level Fusion Algorithm</a:t>
            </a:r>
          </a:p>
          <a:p>
            <a:pPr lvl="1"/>
            <a:r>
              <a:rPr lang="en-US" dirty="0" smtClean="0"/>
              <a:t>STEP 1: Location-based</a:t>
            </a:r>
            <a:endParaRPr lang="en-US" dirty="0"/>
          </a:p>
        </p:txBody>
      </p:sp>
      <p:pic>
        <p:nvPicPr>
          <p:cNvPr id="4" name="Picture 3"/>
          <p:cNvPicPr>
            <a:picLocks noChangeAspect="1"/>
          </p:cNvPicPr>
          <p:nvPr/>
        </p:nvPicPr>
        <p:blipFill>
          <a:blip r:embed="rId3"/>
          <a:stretch>
            <a:fillRect/>
          </a:stretch>
        </p:blipFill>
        <p:spPr>
          <a:xfrm>
            <a:off x="152400" y="2562137"/>
            <a:ext cx="8534400" cy="2768600"/>
          </a:xfrm>
          <a:prstGeom prst="rect">
            <a:avLst/>
          </a:prstGeom>
        </p:spPr>
      </p:pic>
      <p:sp>
        <p:nvSpPr>
          <p:cNvPr id="6" name="Rectangle 5"/>
          <p:cNvSpPr/>
          <p:nvPr/>
        </p:nvSpPr>
        <p:spPr>
          <a:xfrm>
            <a:off x="2065077" y="3084543"/>
            <a:ext cx="1301246" cy="76831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5597728"/>
            <a:ext cx="2725367" cy="523220"/>
          </a:xfrm>
          <a:prstGeom prst="rect">
            <a:avLst/>
          </a:prstGeom>
          <a:noFill/>
        </p:spPr>
        <p:txBody>
          <a:bodyPr wrap="square" rtlCol="0">
            <a:spAutoFit/>
          </a:bodyPr>
          <a:lstStyle/>
          <a:p>
            <a:r>
              <a:rPr lang="en-US" sz="2800" dirty="0" smtClean="0"/>
              <a:t>Original: H1-H5</a:t>
            </a:r>
            <a:endParaRPr lang="en-US" sz="2800" dirty="0"/>
          </a:p>
        </p:txBody>
      </p:sp>
      <p:sp>
        <p:nvSpPr>
          <p:cNvPr id="8" name="TextBox 7"/>
          <p:cNvSpPr txBox="1"/>
          <p:nvPr/>
        </p:nvSpPr>
        <p:spPr>
          <a:xfrm>
            <a:off x="4184109" y="5577650"/>
            <a:ext cx="3403882" cy="523220"/>
          </a:xfrm>
          <a:prstGeom prst="rect">
            <a:avLst/>
          </a:prstGeom>
          <a:noFill/>
        </p:spPr>
        <p:txBody>
          <a:bodyPr wrap="square" rtlCol="0">
            <a:spAutoFit/>
          </a:bodyPr>
          <a:lstStyle/>
          <a:p>
            <a:r>
              <a:rPr lang="en-US" sz="2800" dirty="0" smtClean="0"/>
              <a:t>Reduced: H1, H3-H5</a:t>
            </a:r>
            <a:endParaRPr lang="en-US" sz="2800" dirty="0"/>
          </a:p>
        </p:txBody>
      </p:sp>
      <p:sp>
        <p:nvSpPr>
          <p:cNvPr id="9" name="Right Arrow 8"/>
          <p:cNvSpPr/>
          <p:nvPr/>
        </p:nvSpPr>
        <p:spPr>
          <a:xfrm>
            <a:off x="2963079" y="5785886"/>
            <a:ext cx="956338" cy="1881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132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9833" y="297910"/>
            <a:ext cx="7657268" cy="1143000"/>
          </a:xfrm>
        </p:spPr>
        <p:txBody>
          <a:bodyPr vert="horz" lIns="91440" tIns="45720" rIns="91440" bIns="45720" rtlCol="0" anchor="ctr">
            <a:normAutofit fontScale="90000"/>
          </a:bodyPr>
          <a:lstStyle/>
          <a:p>
            <a:r>
              <a:rPr lang="en-US" dirty="0" smtClean="0">
                <a:solidFill>
                  <a:schemeClr val="tx2"/>
                </a:solidFill>
              </a:rPr>
              <a:t>How can autonomous vehicles detect hidden objects?</a:t>
            </a:r>
            <a:endParaRPr lang="en-US" dirty="0">
              <a:solidFill>
                <a:schemeClr val="tx2"/>
              </a:solidFill>
            </a:endParaRPr>
          </a:p>
        </p:txBody>
      </p:sp>
      <p:sp>
        <p:nvSpPr>
          <p:cNvPr id="65" name="Title 1"/>
          <p:cNvSpPr txBox="1">
            <a:spLocks/>
          </p:cNvSpPr>
          <p:nvPr/>
        </p:nvSpPr>
        <p:spPr>
          <a:xfrm>
            <a:off x="695871" y="1462279"/>
            <a:ext cx="74980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smtClean="0">
                <a:solidFill>
                  <a:schemeClr val="accent2"/>
                </a:solidFill>
              </a:rPr>
              <a:t>Communication</a:t>
            </a:r>
            <a:endParaRPr lang="en-US" b="1" dirty="0">
              <a:solidFill>
                <a:schemeClr val="accent2"/>
              </a:solidFill>
            </a:endParaRPr>
          </a:p>
        </p:txBody>
      </p:sp>
      <p:sp>
        <p:nvSpPr>
          <p:cNvPr id="56" name="Content Placeholder 2"/>
          <p:cNvSpPr txBox="1">
            <a:spLocks/>
          </p:cNvSpPr>
          <p:nvPr/>
        </p:nvSpPr>
        <p:spPr>
          <a:xfrm>
            <a:off x="261881" y="3448710"/>
            <a:ext cx="8607388" cy="2007927"/>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803275" indent="-571500" algn="l">
              <a:buFont typeface="Arial"/>
              <a:buChar char="•"/>
            </a:pPr>
            <a:r>
              <a:rPr lang="en-US" sz="3600" dirty="0" smtClean="0"/>
              <a:t>Expand field of view beyond line of sight </a:t>
            </a:r>
          </a:p>
          <a:p>
            <a:pPr marL="803275" indent="-571500" algn="l">
              <a:buFont typeface="Arial"/>
              <a:buChar char="•"/>
            </a:pPr>
            <a:r>
              <a:rPr lang="en-US" sz="3600" dirty="0" smtClean="0"/>
              <a:t>Also valuable for human drivers – can react faster to objects they couldn’t see</a:t>
            </a:r>
          </a:p>
        </p:txBody>
      </p:sp>
    </p:spTree>
    <p:extLst>
      <p:ext uri="{BB962C8B-B14F-4D97-AF65-F5344CB8AC3E}">
        <p14:creationId xmlns:p14="http://schemas.microsoft.com/office/powerpoint/2010/main" val="2758396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a:xfrm>
            <a:off x="457200" y="1340938"/>
            <a:ext cx="8229600" cy="1111574"/>
          </a:xfrm>
        </p:spPr>
        <p:txBody>
          <a:bodyPr>
            <a:normAutofit/>
          </a:bodyPr>
          <a:lstStyle/>
          <a:p>
            <a:r>
              <a:rPr lang="en-US" dirty="0" smtClean="0"/>
              <a:t>High-level Fusion Algorithm</a:t>
            </a:r>
          </a:p>
          <a:p>
            <a:pPr lvl="1"/>
            <a:r>
              <a:rPr lang="en-US" dirty="0" smtClean="0"/>
              <a:t>STEP 2: Matching Actions</a:t>
            </a:r>
            <a:endParaRPr lang="en-US" dirty="0"/>
          </a:p>
        </p:txBody>
      </p:sp>
      <p:pic>
        <p:nvPicPr>
          <p:cNvPr id="4" name="Picture 3"/>
          <p:cNvPicPr>
            <a:picLocks noChangeAspect="1"/>
          </p:cNvPicPr>
          <p:nvPr/>
        </p:nvPicPr>
        <p:blipFill>
          <a:blip r:embed="rId3"/>
          <a:stretch>
            <a:fillRect/>
          </a:stretch>
        </p:blipFill>
        <p:spPr>
          <a:xfrm>
            <a:off x="152400" y="2562137"/>
            <a:ext cx="8534400" cy="2768600"/>
          </a:xfrm>
          <a:prstGeom prst="rect">
            <a:avLst/>
          </a:prstGeom>
        </p:spPr>
      </p:pic>
      <p:sp>
        <p:nvSpPr>
          <p:cNvPr id="6" name="Rectangle 5"/>
          <p:cNvSpPr/>
          <p:nvPr/>
        </p:nvSpPr>
        <p:spPr>
          <a:xfrm>
            <a:off x="3601486" y="3095824"/>
            <a:ext cx="4331413" cy="427757"/>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5597728"/>
            <a:ext cx="2725367" cy="523220"/>
          </a:xfrm>
          <a:prstGeom prst="rect">
            <a:avLst/>
          </a:prstGeom>
          <a:noFill/>
        </p:spPr>
        <p:txBody>
          <a:bodyPr wrap="square" rtlCol="0">
            <a:spAutoFit/>
          </a:bodyPr>
          <a:lstStyle/>
          <a:p>
            <a:r>
              <a:rPr lang="en-US" sz="2800" dirty="0" smtClean="0"/>
              <a:t>Original: H1-H5</a:t>
            </a:r>
            <a:endParaRPr lang="en-US" sz="2800" dirty="0"/>
          </a:p>
        </p:txBody>
      </p:sp>
      <p:sp>
        <p:nvSpPr>
          <p:cNvPr id="8" name="TextBox 7"/>
          <p:cNvSpPr txBox="1"/>
          <p:nvPr/>
        </p:nvSpPr>
        <p:spPr>
          <a:xfrm>
            <a:off x="4184109" y="5577650"/>
            <a:ext cx="3403882" cy="523220"/>
          </a:xfrm>
          <a:prstGeom prst="rect">
            <a:avLst/>
          </a:prstGeom>
          <a:noFill/>
        </p:spPr>
        <p:txBody>
          <a:bodyPr wrap="square" rtlCol="0">
            <a:spAutoFit/>
          </a:bodyPr>
          <a:lstStyle/>
          <a:p>
            <a:r>
              <a:rPr lang="en-US" sz="2800" dirty="0" smtClean="0"/>
              <a:t>Reduced: H3-H5</a:t>
            </a:r>
            <a:endParaRPr lang="en-US" sz="2800" dirty="0"/>
          </a:p>
        </p:txBody>
      </p:sp>
      <p:sp>
        <p:nvSpPr>
          <p:cNvPr id="9" name="Right Arrow 8"/>
          <p:cNvSpPr/>
          <p:nvPr/>
        </p:nvSpPr>
        <p:spPr>
          <a:xfrm>
            <a:off x="2963079" y="5785886"/>
            <a:ext cx="956338" cy="1881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01486" y="3875420"/>
            <a:ext cx="4331413" cy="427757"/>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563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High-level Data Fusion</a:t>
            </a:r>
            <a:endParaRPr lang="en-US" dirty="0"/>
          </a:p>
        </p:txBody>
      </p:sp>
      <p:sp>
        <p:nvSpPr>
          <p:cNvPr id="3" name="Content Placeholder 2"/>
          <p:cNvSpPr>
            <a:spLocks noGrp="1"/>
          </p:cNvSpPr>
          <p:nvPr>
            <p:ph idx="1"/>
          </p:nvPr>
        </p:nvSpPr>
        <p:spPr>
          <a:xfrm>
            <a:off x="457200" y="1340938"/>
            <a:ext cx="8229600" cy="1111574"/>
          </a:xfrm>
        </p:spPr>
        <p:txBody>
          <a:bodyPr>
            <a:normAutofit/>
          </a:bodyPr>
          <a:lstStyle/>
          <a:p>
            <a:r>
              <a:rPr lang="en-US" dirty="0" smtClean="0"/>
              <a:t>High-level Fusion Algorithm</a:t>
            </a:r>
          </a:p>
          <a:p>
            <a:pPr lvl="1"/>
            <a:r>
              <a:rPr lang="en-US" dirty="0" smtClean="0"/>
              <a:t>STEP 3: Action Subsets</a:t>
            </a:r>
            <a:endParaRPr lang="en-US" dirty="0"/>
          </a:p>
        </p:txBody>
      </p:sp>
      <p:pic>
        <p:nvPicPr>
          <p:cNvPr id="4" name="Picture 3"/>
          <p:cNvPicPr>
            <a:picLocks noChangeAspect="1"/>
          </p:cNvPicPr>
          <p:nvPr/>
        </p:nvPicPr>
        <p:blipFill>
          <a:blip r:embed="rId3"/>
          <a:stretch>
            <a:fillRect/>
          </a:stretch>
        </p:blipFill>
        <p:spPr>
          <a:xfrm>
            <a:off x="152400" y="2562137"/>
            <a:ext cx="8534400" cy="2768600"/>
          </a:xfrm>
          <a:prstGeom prst="rect">
            <a:avLst/>
          </a:prstGeom>
        </p:spPr>
      </p:pic>
      <p:sp>
        <p:nvSpPr>
          <p:cNvPr id="6" name="Rectangle 5"/>
          <p:cNvSpPr/>
          <p:nvPr/>
        </p:nvSpPr>
        <p:spPr>
          <a:xfrm>
            <a:off x="3570132" y="4200299"/>
            <a:ext cx="4331413" cy="864311"/>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5597728"/>
            <a:ext cx="2725367" cy="523220"/>
          </a:xfrm>
          <a:prstGeom prst="rect">
            <a:avLst/>
          </a:prstGeom>
          <a:noFill/>
        </p:spPr>
        <p:txBody>
          <a:bodyPr wrap="square" rtlCol="0">
            <a:spAutoFit/>
          </a:bodyPr>
          <a:lstStyle/>
          <a:p>
            <a:r>
              <a:rPr lang="en-US" sz="2800" dirty="0" smtClean="0"/>
              <a:t>Original: H1-H5</a:t>
            </a:r>
            <a:endParaRPr lang="en-US" sz="2800" dirty="0"/>
          </a:p>
        </p:txBody>
      </p:sp>
      <p:sp>
        <p:nvSpPr>
          <p:cNvPr id="8" name="TextBox 7"/>
          <p:cNvSpPr txBox="1"/>
          <p:nvPr/>
        </p:nvSpPr>
        <p:spPr>
          <a:xfrm>
            <a:off x="4184109" y="5577650"/>
            <a:ext cx="3403882" cy="523220"/>
          </a:xfrm>
          <a:prstGeom prst="rect">
            <a:avLst/>
          </a:prstGeom>
          <a:noFill/>
        </p:spPr>
        <p:txBody>
          <a:bodyPr wrap="square" rtlCol="0">
            <a:spAutoFit/>
          </a:bodyPr>
          <a:lstStyle/>
          <a:p>
            <a:r>
              <a:rPr lang="en-US" sz="2800" dirty="0" smtClean="0"/>
              <a:t>Reduced: H3, H4</a:t>
            </a:r>
            <a:endParaRPr lang="en-US" sz="2800" dirty="0"/>
          </a:p>
        </p:txBody>
      </p:sp>
      <p:sp>
        <p:nvSpPr>
          <p:cNvPr id="9" name="Right Arrow 8"/>
          <p:cNvSpPr/>
          <p:nvPr/>
        </p:nvSpPr>
        <p:spPr>
          <a:xfrm>
            <a:off x="2963079" y="5785886"/>
            <a:ext cx="956338" cy="1881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835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a:t>
            </a:r>
            <a:endParaRPr lang="en-US" dirty="0"/>
          </a:p>
        </p:txBody>
      </p:sp>
      <p:sp>
        <p:nvSpPr>
          <p:cNvPr id="3" name="Content Placeholder 2"/>
          <p:cNvSpPr>
            <a:spLocks noGrp="1"/>
          </p:cNvSpPr>
          <p:nvPr>
            <p:ph idx="1"/>
          </p:nvPr>
        </p:nvSpPr>
        <p:spPr/>
        <p:txBody>
          <a:bodyPr/>
          <a:lstStyle/>
          <a:p>
            <a:r>
              <a:rPr lang="en-US" dirty="0" smtClean="0"/>
              <a:t>Environment:  STISIM driving simulator with real drivers</a:t>
            </a:r>
          </a:p>
          <a:p>
            <a:r>
              <a:rPr lang="en-US" dirty="0" smtClean="0"/>
              <a:t>Three compared schemes:</a:t>
            </a:r>
          </a:p>
          <a:p>
            <a:pPr lvl="1"/>
            <a:r>
              <a:rPr lang="en-US" dirty="0" smtClean="0"/>
              <a:t>No warning system</a:t>
            </a:r>
          </a:p>
          <a:p>
            <a:pPr lvl="1"/>
            <a:r>
              <a:rPr lang="en-US" dirty="0" smtClean="0"/>
              <a:t>A warning system without data fusion</a:t>
            </a:r>
          </a:p>
          <a:p>
            <a:pPr lvl="1"/>
            <a:r>
              <a:rPr lang="en-US" dirty="0" smtClean="0"/>
              <a:t>A warning system with data fusion</a:t>
            </a:r>
            <a:endParaRPr lang="en-US" dirty="0"/>
          </a:p>
        </p:txBody>
      </p:sp>
      <p:pic>
        <p:nvPicPr>
          <p:cNvPr id="4" name="Picture 3"/>
          <p:cNvPicPr>
            <a:picLocks noChangeAspect="1"/>
          </p:cNvPicPr>
          <p:nvPr/>
        </p:nvPicPr>
        <p:blipFill>
          <a:blip r:embed="rId2"/>
          <a:stretch>
            <a:fillRect/>
          </a:stretch>
        </p:blipFill>
        <p:spPr>
          <a:xfrm>
            <a:off x="3028338" y="4907400"/>
            <a:ext cx="2867217" cy="1605642"/>
          </a:xfrm>
          <a:prstGeom prst="rect">
            <a:avLst/>
          </a:prstGeom>
        </p:spPr>
      </p:pic>
    </p:spTree>
    <p:extLst>
      <p:ext uri="{BB962C8B-B14F-4D97-AF65-F5344CB8AC3E}">
        <p14:creationId xmlns:p14="http://schemas.microsoft.com/office/powerpoint/2010/main" val="115198950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a:t>
            </a:r>
            <a:endParaRPr lang="en-US" dirty="0"/>
          </a:p>
        </p:txBody>
      </p:sp>
      <p:pic>
        <p:nvPicPr>
          <p:cNvPr id="6" name="Picture 5"/>
          <p:cNvPicPr>
            <a:picLocks noChangeAspect="1"/>
          </p:cNvPicPr>
          <p:nvPr/>
        </p:nvPicPr>
        <p:blipFill>
          <a:blip r:embed="rId3"/>
          <a:stretch>
            <a:fillRect/>
          </a:stretch>
        </p:blipFill>
        <p:spPr>
          <a:xfrm>
            <a:off x="1288116" y="1417638"/>
            <a:ext cx="5829545" cy="273978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1495" y="4199606"/>
            <a:ext cx="4910158" cy="2560297"/>
          </a:xfrm>
          <a:prstGeom prst="rect">
            <a:avLst/>
          </a:prstGeom>
        </p:spPr>
      </p:pic>
      <p:sp>
        <p:nvSpPr>
          <p:cNvPr id="8" name="Rectangle 7"/>
          <p:cNvSpPr/>
          <p:nvPr/>
        </p:nvSpPr>
        <p:spPr>
          <a:xfrm>
            <a:off x="344909" y="2101108"/>
            <a:ext cx="7871561" cy="1426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00"/>
                </a:solidFill>
              </a:rPr>
              <a:t>No Fusion:  </a:t>
            </a:r>
            <a:r>
              <a:rPr lang="en-US" sz="2800" dirty="0" smtClean="0">
                <a:solidFill>
                  <a:srgbClr val="000000"/>
                </a:solidFill>
              </a:rPr>
              <a:t>the notification system attempts to deliver as many warnings as possible</a:t>
            </a:r>
            <a:endParaRPr lang="en-US" sz="2800" dirty="0">
              <a:solidFill>
                <a:srgbClr val="000000"/>
              </a:solidFill>
            </a:endParaRPr>
          </a:p>
        </p:txBody>
      </p:sp>
      <p:sp>
        <p:nvSpPr>
          <p:cNvPr id="10" name="Rectangle 9"/>
          <p:cNvSpPr/>
          <p:nvPr/>
        </p:nvSpPr>
        <p:spPr>
          <a:xfrm>
            <a:off x="391441" y="4338935"/>
            <a:ext cx="7871561" cy="1426871"/>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00"/>
                </a:solidFill>
              </a:rPr>
              <a:t>High-level Fusion: </a:t>
            </a:r>
            <a:r>
              <a:rPr lang="en-US" sz="2800" dirty="0" smtClean="0">
                <a:solidFill>
                  <a:srgbClr val="000000"/>
                </a:solidFill>
              </a:rPr>
              <a:t>Only warn the subject car about the FCW warning (its evasive action also handles other warnings)!</a:t>
            </a:r>
            <a:endParaRPr lang="en-US" sz="2800" dirty="0">
              <a:solidFill>
                <a:srgbClr val="000000"/>
              </a:solidFill>
            </a:endParaRPr>
          </a:p>
        </p:txBody>
      </p:sp>
    </p:spTree>
    <p:extLst>
      <p:ext uri="{BB962C8B-B14F-4D97-AF65-F5344CB8AC3E}">
        <p14:creationId xmlns:p14="http://schemas.microsoft.com/office/powerpoint/2010/main" val="927813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Analysis</a:t>
            </a:r>
            <a:endParaRPr lang="en-US" dirty="0"/>
          </a:p>
        </p:txBody>
      </p:sp>
      <p:pic>
        <p:nvPicPr>
          <p:cNvPr id="4" name="Picture 3"/>
          <p:cNvPicPr>
            <a:picLocks noChangeAspect="1"/>
          </p:cNvPicPr>
          <p:nvPr/>
        </p:nvPicPr>
        <p:blipFill>
          <a:blip r:embed="rId3"/>
          <a:stretch>
            <a:fillRect/>
          </a:stretch>
        </p:blipFill>
        <p:spPr>
          <a:xfrm>
            <a:off x="990600" y="1615739"/>
            <a:ext cx="7150100" cy="4178300"/>
          </a:xfrm>
          <a:prstGeom prst="rect">
            <a:avLst/>
          </a:prstGeom>
        </p:spPr>
      </p:pic>
      <p:sp>
        <p:nvSpPr>
          <p:cNvPr id="5" name="Rectangle 4"/>
          <p:cNvSpPr/>
          <p:nvPr/>
        </p:nvSpPr>
        <p:spPr>
          <a:xfrm>
            <a:off x="2461394" y="2743984"/>
            <a:ext cx="580074" cy="2567106"/>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7034897" y="2535746"/>
            <a:ext cx="580074" cy="277534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7195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Analysis</a:t>
            </a:r>
            <a:endParaRPr lang="en-US" dirty="0"/>
          </a:p>
        </p:txBody>
      </p:sp>
      <p:pic>
        <p:nvPicPr>
          <p:cNvPr id="3" name="Picture 2"/>
          <p:cNvPicPr>
            <a:picLocks noChangeAspect="1"/>
          </p:cNvPicPr>
          <p:nvPr/>
        </p:nvPicPr>
        <p:blipFill>
          <a:blip r:embed="rId3"/>
          <a:stretch>
            <a:fillRect/>
          </a:stretch>
        </p:blipFill>
        <p:spPr>
          <a:xfrm>
            <a:off x="990600" y="1417638"/>
            <a:ext cx="7162800" cy="4762500"/>
          </a:xfrm>
          <a:prstGeom prst="rect">
            <a:avLst/>
          </a:prstGeom>
        </p:spPr>
      </p:pic>
      <p:sp>
        <p:nvSpPr>
          <p:cNvPr id="5" name="Rectangle 4"/>
          <p:cNvSpPr/>
          <p:nvPr/>
        </p:nvSpPr>
        <p:spPr>
          <a:xfrm>
            <a:off x="3558830" y="2508785"/>
            <a:ext cx="580074" cy="272830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521910" y="4280615"/>
            <a:ext cx="580074" cy="111327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6621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 fusion system to </a:t>
            </a:r>
            <a:r>
              <a:rPr lang="en-US" b="1" dirty="0" smtClean="0"/>
              <a:t>reduce the amount of non-beneficial information </a:t>
            </a:r>
            <a:r>
              <a:rPr lang="en-US" dirty="0" smtClean="0"/>
              <a:t>delivered to drivers</a:t>
            </a:r>
          </a:p>
          <a:p>
            <a:r>
              <a:rPr lang="en-US" dirty="0" smtClean="0"/>
              <a:t>People </a:t>
            </a:r>
            <a:r>
              <a:rPr lang="en-US" b="1" dirty="0" smtClean="0"/>
              <a:t>react better to fewer and more relevant warnings </a:t>
            </a:r>
            <a:r>
              <a:rPr lang="en-US" dirty="0" smtClean="0"/>
              <a:t>rather than a deluge of correlated warnings</a:t>
            </a:r>
          </a:p>
          <a:p>
            <a:r>
              <a:rPr lang="en-US" dirty="0" smtClean="0"/>
              <a:t>This idea can also be applied in other related areas, e.g., </a:t>
            </a:r>
            <a:r>
              <a:rPr lang="en-US" b="1" dirty="0" smtClean="0"/>
              <a:t>notification system for soldiers, aviation and naval system </a:t>
            </a:r>
            <a:endParaRPr lang="en-US" b="1" dirty="0"/>
          </a:p>
        </p:txBody>
      </p:sp>
    </p:spTree>
    <p:extLst>
      <p:ext uri="{BB962C8B-B14F-4D97-AF65-F5344CB8AC3E}">
        <p14:creationId xmlns:p14="http://schemas.microsoft.com/office/powerpoint/2010/main" val="30198162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6724" y="276285"/>
            <a:ext cx="8266629" cy="1143000"/>
          </a:xfrm>
        </p:spPr>
        <p:txBody>
          <a:bodyPr vert="horz" lIns="91440" tIns="45720" rIns="91440" bIns="45720" rtlCol="0" anchor="ctr">
            <a:normAutofit/>
          </a:bodyPr>
          <a:lstStyle/>
          <a:p>
            <a:r>
              <a:rPr lang="en-US" dirty="0" smtClean="0">
                <a:solidFill>
                  <a:schemeClr val="tx2"/>
                </a:solidFill>
              </a:rPr>
              <a:t>Simply use past work on VANETs?</a:t>
            </a:r>
            <a:endParaRPr lang="en-US" dirty="0">
              <a:solidFill>
                <a:schemeClr val="tx2"/>
              </a:solidFill>
            </a:endParaRPr>
          </a:p>
        </p:txBody>
      </p:sp>
      <p:sp>
        <p:nvSpPr>
          <p:cNvPr id="31" name="Content Placeholder 2"/>
          <p:cNvSpPr txBox="1">
            <a:spLocks/>
          </p:cNvSpPr>
          <p:nvPr/>
        </p:nvSpPr>
        <p:spPr>
          <a:xfrm>
            <a:off x="682664" y="1417637"/>
            <a:ext cx="8461336" cy="4586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sp>
        <p:nvSpPr>
          <p:cNvPr id="32" name="Content Placeholder 2"/>
          <p:cNvSpPr txBox="1">
            <a:spLocks/>
          </p:cNvSpPr>
          <p:nvPr/>
        </p:nvSpPr>
        <p:spPr>
          <a:xfrm>
            <a:off x="474192" y="1279995"/>
            <a:ext cx="8615158" cy="52713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dirty="0"/>
          </a:p>
          <a:p>
            <a:pPr marL="0" indent="0">
              <a:buNone/>
            </a:pPr>
            <a:r>
              <a:rPr lang="en-US" sz="3600" dirty="0" smtClean="0"/>
              <a:t>VANETs(</a:t>
            </a:r>
            <a:r>
              <a:rPr lang="en-US" sz="3600" dirty="0"/>
              <a:t>Vehicular Ad-hoc </a:t>
            </a:r>
            <a:r>
              <a:rPr lang="en-US" sz="3600" dirty="0" smtClean="0"/>
              <a:t>networks) typically oblivious to application</a:t>
            </a:r>
            <a:endParaRPr lang="en-US" sz="2800" dirty="0" smtClean="0"/>
          </a:p>
          <a:p>
            <a:pPr lvl="1"/>
            <a:r>
              <a:rPr lang="en-US" sz="3600" dirty="0" smtClean="0"/>
              <a:t>Efficient routing </a:t>
            </a:r>
          </a:p>
          <a:p>
            <a:pPr lvl="1"/>
            <a:r>
              <a:rPr lang="en-US" sz="3600" dirty="0" smtClean="0"/>
              <a:t>Reliable message delivery</a:t>
            </a:r>
          </a:p>
          <a:p>
            <a:pPr lvl="1"/>
            <a:r>
              <a:rPr lang="en-US" sz="3600" dirty="0" smtClean="0"/>
              <a:t>… (</a:t>
            </a:r>
            <a:r>
              <a:rPr lang="en-US" sz="3600" dirty="0" err="1" smtClean="0"/>
              <a:t>etc</a:t>
            </a:r>
            <a:r>
              <a:rPr lang="en-US" sz="3600" dirty="0" smtClean="0"/>
              <a:t>)</a:t>
            </a:r>
          </a:p>
          <a:p>
            <a:pPr marL="457200" lvl="1" indent="0">
              <a:buNone/>
            </a:pPr>
            <a:endParaRPr lang="en-US" sz="3600" dirty="0" smtClean="0"/>
          </a:p>
          <a:p>
            <a:pPr marL="0" indent="0">
              <a:buNone/>
            </a:pPr>
            <a:r>
              <a:rPr lang="en-US" sz="3600" dirty="0" smtClean="0">
                <a:solidFill>
                  <a:srgbClr val="FF0000"/>
                </a:solidFill>
              </a:rPr>
              <a:t>But, not integrated with specific applications</a:t>
            </a:r>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287731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31400</TotalTime>
  <Words>10521</Words>
  <Application>Microsoft Macintosh PowerPoint</Application>
  <PresentationFormat>On-screen Show (4:3)</PresentationFormat>
  <Paragraphs>1327</Paragraphs>
  <Slides>86</Slides>
  <Notes>81</Notes>
  <HiddenSlides>0</HiddenSlides>
  <MMClips>1</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Automobile Sensing and Intelligent Transportation Systems 2</vt:lpstr>
      <vt:lpstr>Papers</vt:lpstr>
      <vt:lpstr>Much Interest in Autonomous Vehicles</vt:lpstr>
      <vt:lpstr>“Expect them on the road by 2020” - General Motors</vt:lpstr>
      <vt:lpstr>Challenge: Safely Detecting Hidden Objects</vt:lpstr>
      <vt:lpstr>Challenge: Safely Detecting Hidden Objects</vt:lpstr>
      <vt:lpstr>How can autonomous vehicles detect hidden objects?</vt:lpstr>
      <vt:lpstr>How can autonomous vehicles detect hidden objects?</vt:lpstr>
      <vt:lpstr>Simply use past work on VANETs?</vt:lpstr>
      <vt:lpstr>Autonomous Driving needs Tight Integration with Communication</vt:lpstr>
      <vt:lpstr>Autonomous Driving needs Tight Integration with Communication</vt:lpstr>
      <vt:lpstr>PowerPoint Presentation</vt:lpstr>
      <vt:lpstr>PowerPoint Presentation</vt:lpstr>
      <vt:lpstr>PowerPoint Presentation</vt:lpstr>
      <vt:lpstr>What is “content” and how do we represent it?</vt:lpstr>
      <vt:lpstr>Ideally…</vt:lpstr>
      <vt:lpstr>Ideally…</vt:lpstr>
      <vt:lpstr>Ideally…</vt:lpstr>
      <vt:lpstr>Ideally…</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What Info does Autonomous Car Need?</vt:lpstr>
      <vt:lpstr>What Info does Autonomous Car Need?</vt:lpstr>
      <vt:lpstr>What Info does Autonomous Car Need?</vt:lpstr>
      <vt:lpstr>Compactly Representing Data</vt:lpstr>
      <vt:lpstr>Compactly Representing Data</vt:lpstr>
      <vt:lpstr>Compactly Representing Data</vt:lpstr>
      <vt:lpstr>Compactly Representing Data</vt:lpstr>
      <vt:lpstr>PowerPoint Presentation</vt:lpstr>
      <vt:lpstr>How do we disseminate this content?</vt:lpstr>
      <vt:lpstr>A Request-Response Approach</vt:lpstr>
      <vt:lpstr>A Request-Response Approach</vt:lpstr>
      <vt:lpstr>Challenge 1: Who Should Respond?</vt:lpstr>
      <vt:lpstr>Challenge 1: Who Should Respond?</vt:lpstr>
      <vt:lpstr>Challenge 1: Who Should Respond?</vt:lpstr>
      <vt:lpstr>Solution: Random Walks</vt:lpstr>
      <vt:lpstr>Challenge 2: Ensure medium is shared fairly by requested content  </vt:lpstr>
      <vt:lpstr>Challenge 2: Ensure medium is shared fairly by requested content  </vt:lpstr>
      <vt:lpstr>Challenge 2: Ensure medium is shared fairly by requested content  </vt:lpstr>
      <vt:lpstr>Solution: Replace sender-contention by content-contention</vt:lpstr>
      <vt:lpstr>Solution 2: Replace sender-contention by content-contention</vt:lpstr>
      <vt:lpstr>Content-Based Contention</vt:lpstr>
      <vt:lpstr>Content-Based Contention</vt:lpstr>
      <vt:lpstr>Content-Based Contention</vt:lpstr>
      <vt:lpstr>Empirical Results</vt:lpstr>
      <vt:lpstr>CarSpeak Implementation</vt:lpstr>
      <vt:lpstr>Compared Schemes</vt:lpstr>
      <vt:lpstr>Indoor Testbed</vt:lpstr>
      <vt:lpstr>PowerPoint Presentation</vt:lpstr>
      <vt:lpstr>PowerPoint Presentation</vt:lpstr>
      <vt:lpstr>PowerPoint Presentation</vt:lpstr>
      <vt:lpstr>Does CarSpeak Improve Reaction to Objects in Blind Spots?</vt:lpstr>
      <vt:lpstr>Reaction to Objects in Blind Spots</vt:lpstr>
      <vt:lpstr>Reaction to Objects in Blind Spots</vt:lpstr>
      <vt:lpstr>Reaction to Objects in Blind Spots</vt:lpstr>
      <vt:lpstr>Reaction to Objects in Blind Spots</vt:lpstr>
      <vt:lpstr>Reaction to Objects in Blind Spots</vt:lpstr>
      <vt:lpstr>Robustness to Packet Loss</vt:lpstr>
      <vt:lpstr>Planning Efficiency</vt:lpstr>
      <vt:lpstr>Outdoor Testbed</vt:lpstr>
      <vt:lpstr>Detecting a Pedestrian in Blind Spot</vt:lpstr>
      <vt:lpstr>Outdoor Results</vt:lpstr>
      <vt:lpstr>Outdoor Results</vt:lpstr>
      <vt:lpstr>Outdoor Results</vt:lpstr>
      <vt:lpstr>Conclusion</vt:lpstr>
      <vt:lpstr>Papers</vt:lpstr>
      <vt:lpstr>Introduction</vt:lpstr>
      <vt:lpstr>Overall Architecture</vt:lpstr>
      <vt:lpstr>High-level Data Fusion</vt:lpstr>
      <vt:lpstr>High-level Data Fusion</vt:lpstr>
      <vt:lpstr>High-level Data Fusion</vt:lpstr>
      <vt:lpstr>High-level Data Fusion</vt:lpstr>
      <vt:lpstr>High-level Data Fusion</vt:lpstr>
      <vt:lpstr>High-level Data Fusion</vt:lpstr>
      <vt:lpstr>Experiment Setup</vt:lpstr>
      <vt:lpstr>Experiment Setup</vt:lpstr>
      <vt:lpstr>Performance Analysis</vt:lpstr>
      <vt:lpstr>Performance Analysis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CarSpeak: A Content-Centric Network for Autonomous Driving</dc:title>
  <dc:creator>Swarun Kumar</dc:creator>
  <cp:lastModifiedBy>Dong Wang</cp:lastModifiedBy>
  <cp:revision>2167</cp:revision>
  <cp:lastPrinted>2012-08-11T04:48:59Z</cp:lastPrinted>
  <dcterms:created xsi:type="dcterms:W3CDTF">2012-07-25T22:15:28Z</dcterms:created>
  <dcterms:modified xsi:type="dcterms:W3CDTF">2015-03-26T19:40:10Z</dcterms:modified>
</cp:coreProperties>
</file>